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419" r:id="rId3"/>
    <p:sldId id="396" r:id="rId4"/>
    <p:sldId id="397" r:id="rId5"/>
    <p:sldId id="398" r:id="rId6"/>
    <p:sldId id="399" r:id="rId7"/>
    <p:sldId id="400" r:id="rId8"/>
    <p:sldId id="401" r:id="rId9"/>
    <p:sldId id="402" r:id="rId10"/>
    <p:sldId id="403" r:id="rId11"/>
    <p:sldId id="404" r:id="rId12"/>
    <p:sldId id="405" r:id="rId13"/>
    <p:sldId id="406" r:id="rId14"/>
    <p:sldId id="407" r:id="rId15"/>
    <p:sldId id="408" r:id="rId16"/>
    <p:sldId id="409" r:id="rId17"/>
    <p:sldId id="411" r:id="rId18"/>
    <p:sldId id="412" r:id="rId19"/>
    <p:sldId id="413" r:id="rId20"/>
    <p:sldId id="410" r:id="rId21"/>
    <p:sldId id="414" r:id="rId22"/>
    <p:sldId id="415" r:id="rId23"/>
    <p:sldId id="416" r:id="rId24"/>
    <p:sldId id="417" r:id="rId25"/>
    <p:sldId id="418" r:id="rId26"/>
    <p:sldId id="374" r:id="rId27"/>
    <p:sldId id="394" r:id="rId28"/>
    <p:sldId id="332" r:id="rId29"/>
    <p:sldId id="333" r:id="rId30"/>
    <p:sldId id="335" r:id="rId31"/>
    <p:sldId id="391" r:id="rId32"/>
    <p:sldId id="395" r:id="rId33"/>
    <p:sldId id="420" r:id="rId34"/>
  </p:sldIdLst>
  <p:sldSz cx="9144000" cy="6858000" type="screen4x3"/>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925F7"/>
    <a:srgbClr val="FFFFCC"/>
    <a:srgbClr val="F10505"/>
    <a:srgbClr val="000099"/>
    <a:srgbClr val="6600CC"/>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6" autoAdjust="0"/>
    <p:restoredTop sz="86944" autoAdjust="0"/>
  </p:normalViewPr>
  <p:slideViewPr>
    <p:cSldViewPr>
      <p:cViewPr varScale="1">
        <p:scale>
          <a:sx n="83" d="100"/>
          <a:sy n="83" d="100"/>
        </p:scale>
        <p:origin x="160" y="64"/>
      </p:cViewPr>
      <p:guideLst>
        <p:guide orient="horz" pos="2160"/>
        <p:guide pos="2880"/>
      </p:guideLst>
    </p:cSldViewPr>
  </p:slideViewPr>
  <p:notesTextViewPr>
    <p:cViewPr>
      <p:scale>
        <a:sx n="150" d="100"/>
        <a:sy n="150" d="100"/>
      </p:scale>
      <p:origin x="0" y="0"/>
    </p:cViewPr>
  </p:notesTextViewPr>
  <p:sorterViewPr>
    <p:cViewPr>
      <p:scale>
        <a:sx n="66" d="100"/>
        <a:sy n="66" d="100"/>
      </p:scale>
      <p:origin x="0" y="-23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593123" y="0"/>
            <a:ext cx="4278842" cy="339884"/>
          </a:xfrm>
          <a:prstGeom prst="rect">
            <a:avLst/>
          </a:prstGeom>
        </p:spPr>
        <p:txBody>
          <a:bodyPr vert="horz" lIns="91440" tIns="45720" rIns="91440" bIns="45720" rtlCol="0"/>
          <a:lstStyle>
            <a:lvl1pPr algn="r">
              <a:defRPr sz="1200"/>
            </a:lvl1pPr>
          </a:lstStyle>
          <a:p>
            <a:fld id="{3CFB2F0E-1649-4FDB-9622-A4547210FD41}" type="datetimeFigureOut">
              <a:rPr lang="en-US" smtClean="0"/>
              <a:t>6/4/2025</a:t>
            </a:fld>
            <a:endParaRPr lang="en-US"/>
          </a:p>
        </p:txBody>
      </p:sp>
      <p:sp>
        <p:nvSpPr>
          <p:cNvPr id="4" name="页脚占位符 3"/>
          <p:cNvSpPr>
            <a:spLocks noGrp="1"/>
          </p:cNvSpPr>
          <p:nvPr>
            <p:ph type="ftr" sz="quarter" idx="2"/>
          </p:nvPr>
        </p:nvSpPr>
        <p:spPr>
          <a:xfrm>
            <a:off x="0" y="6456612"/>
            <a:ext cx="4278842" cy="339884"/>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593123" y="6456612"/>
            <a:ext cx="4278842" cy="339884"/>
          </a:xfrm>
          <a:prstGeom prst="rect">
            <a:avLst/>
          </a:prstGeom>
        </p:spPr>
        <p:txBody>
          <a:bodyPr vert="horz" lIns="91440" tIns="45720" rIns="91440" bIns="45720" rtlCol="0" anchor="b"/>
          <a:lstStyle>
            <a:lvl1pPr algn="r">
              <a:defRPr sz="1200"/>
            </a:lvl1pPr>
          </a:lstStyle>
          <a:p>
            <a:fld id="{CF3205BD-19C3-4645-B041-0D369F844E4B}" type="slidenum">
              <a:rPr lang="en-US" smtClean="0"/>
              <a:t>‹#›</a:t>
            </a:fld>
            <a:endParaRPr lang="en-US"/>
          </a:p>
        </p:txBody>
      </p:sp>
    </p:spTree>
    <p:extLst>
      <p:ext uri="{BB962C8B-B14F-4D97-AF65-F5344CB8AC3E}">
        <p14:creationId xmlns:p14="http://schemas.microsoft.com/office/powerpoint/2010/main" val="4173352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593123" y="0"/>
            <a:ext cx="4278842" cy="339884"/>
          </a:xfrm>
          <a:prstGeom prst="rect">
            <a:avLst/>
          </a:prstGeom>
        </p:spPr>
        <p:txBody>
          <a:bodyPr vert="horz" lIns="91440" tIns="45720" rIns="91440" bIns="45720" rtlCol="0"/>
          <a:lstStyle>
            <a:lvl1pPr algn="r">
              <a:defRPr sz="1200"/>
            </a:lvl1pPr>
          </a:lstStyle>
          <a:p>
            <a:fld id="{2F349429-7AEC-40B9-B018-84F7C02F90AD}" type="datetimeFigureOut">
              <a:rPr lang="en-US" smtClean="0"/>
              <a:t>6/4/2025</a:t>
            </a:fld>
            <a:endParaRPr lang="en-US"/>
          </a:p>
        </p:txBody>
      </p:sp>
      <p:sp>
        <p:nvSpPr>
          <p:cNvPr id="4" name="幻灯片图像占位符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87425" y="3228895"/>
            <a:ext cx="7899400" cy="30589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6456612"/>
            <a:ext cx="4278842" cy="33988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593123" y="6456612"/>
            <a:ext cx="4278842" cy="339884"/>
          </a:xfrm>
          <a:prstGeom prst="rect">
            <a:avLst/>
          </a:prstGeom>
        </p:spPr>
        <p:txBody>
          <a:bodyPr vert="horz" lIns="91440" tIns="45720" rIns="91440" bIns="45720" rtlCol="0" anchor="b"/>
          <a:lstStyle>
            <a:lvl1pPr algn="r">
              <a:defRPr sz="1200"/>
            </a:lvl1pPr>
          </a:lstStyle>
          <a:p>
            <a:fld id="{A2A1643A-76C6-4418-8C90-D4A34E557575}" type="slidenum">
              <a:rPr lang="en-US" smtClean="0"/>
              <a:t>‹#›</a:t>
            </a:fld>
            <a:endParaRPr lang="en-US"/>
          </a:p>
        </p:txBody>
      </p:sp>
    </p:spTree>
    <p:extLst>
      <p:ext uri="{BB962C8B-B14F-4D97-AF65-F5344CB8AC3E}">
        <p14:creationId xmlns:p14="http://schemas.microsoft.com/office/powerpoint/2010/main" val="349969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1</a:t>
            </a:fld>
            <a:endParaRPr lang="en-US"/>
          </a:p>
        </p:txBody>
      </p:sp>
    </p:spTree>
    <p:extLst>
      <p:ext uri="{BB962C8B-B14F-4D97-AF65-F5344CB8AC3E}">
        <p14:creationId xmlns:p14="http://schemas.microsoft.com/office/powerpoint/2010/main" val="4201874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14</a:t>
            </a:fld>
            <a:endParaRPr lang="en-US" altLang="zh-CN"/>
          </a:p>
        </p:txBody>
      </p:sp>
    </p:spTree>
    <p:extLst>
      <p:ext uri="{BB962C8B-B14F-4D97-AF65-F5344CB8AC3E}">
        <p14:creationId xmlns:p14="http://schemas.microsoft.com/office/powerpoint/2010/main" val="4029616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15</a:t>
            </a:fld>
            <a:endParaRPr lang="en-US"/>
          </a:p>
        </p:txBody>
      </p:sp>
    </p:spTree>
    <p:extLst>
      <p:ext uri="{BB962C8B-B14F-4D97-AF65-F5344CB8AC3E}">
        <p14:creationId xmlns:p14="http://schemas.microsoft.com/office/powerpoint/2010/main" val="1235277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17</a:t>
            </a:fld>
            <a:endParaRPr lang="en-US"/>
          </a:p>
        </p:txBody>
      </p:sp>
    </p:spTree>
    <p:extLst>
      <p:ext uri="{BB962C8B-B14F-4D97-AF65-F5344CB8AC3E}">
        <p14:creationId xmlns:p14="http://schemas.microsoft.com/office/powerpoint/2010/main" val="331145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20</a:t>
            </a:fld>
            <a:endParaRPr lang="en-US"/>
          </a:p>
        </p:txBody>
      </p:sp>
    </p:spTree>
    <p:extLst>
      <p:ext uri="{BB962C8B-B14F-4D97-AF65-F5344CB8AC3E}">
        <p14:creationId xmlns:p14="http://schemas.microsoft.com/office/powerpoint/2010/main" val="2084113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21</a:t>
            </a:fld>
            <a:endParaRPr lang="en-US"/>
          </a:p>
        </p:txBody>
      </p:sp>
    </p:spTree>
    <p:extLst>
      <p:ext uri="{BB962C8B-B14F-4D97-AF65-F5344CB8AC3E}">
        <p14:creationId xmlns:p14="http://schemas.microsoft.com/office/powerpoint/2010/main" val="1925190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22</a:t>
            </a:fld>
            <a:endParaRPr lang="en-US"/>
          </a:p>
        </p:txBody>
      </p:sp>
    </p:spTree>
    <p:extLst>
      <p:ext uri="{BB962C8B-B14F-4D97-AF65-F5344CB8AC3E}">
        <p14:creationId xmlns:p14="http://schemas.microsoft.com/office/powerpoint/2010/main" val="2747364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23</a:t>
            </a:fld>
            <a:endParaRPr lang="en-US"/>
          </a:p>
        </p:txBody>
      </p:sp>
    </p:spTree>
    <p:extLst>
      <p:ext uri="{BB962C8B-B14F-4D97-AF65-F5344CB8AC3E}">
        <p14:creationId xmlns:p14="http://schemas.microsoft.com/office/powerpoint/2010/main" val="1354253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24</a:t>
            </a:fld>
            <a:endParaRPr lang="en-US"/>
          </a:p>
        </p:txBody>
      </p:sp>
    </p:spTree>
    <p:extLst>
      <p:ext uri="{BB962C8B-B14F-4D97-AF65-F5344CB8AC3E}">
        <p14:creationId xmlns:p14="http://schemas.microsoft.com/office/powerpoint/2010/main" val="3741230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25</a:t>
            </a:fld>
            <a:endParaRPr lang="en-US"/>
          </a:p>
        </p:txBody>
      </p:sp>
    </p:spTree>
    <p:extLst>
      <p:ext uri="{BB962C8B-B14F-4D97-AF65-F5344CB8AC3E}">
        <p14:creationId xmlns:p14="http://schemas.microsoft.com/office/powerpoint/2010/main" val="364137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10000"/>
              </a:lnSpc>
              <a:buClr>
                <a:schemeClr val="tx1"/>
              </a:buClr>
              <a:buSzPct val="90000"/>
              <a:buFontTx/>
              <a:buNone/>
            </a:pPr>
            <a:endParaRPr lang="zh-CN" altLang="en-US" sz="1200" b="1" dirty="0">
              <a:latin typeface="宋体" panose="02010600030101010101" pitchFamily="2" charset="-122"/>
            </a:endParaRPr>
          </a:p>
        </p:txBody>
      </p:sp>
      <p:sp>
        <p:nvSpPr>
          <p:cNvPr id="4" name="灯片编号占位符 3"/>
          <p:cNvSpPr>
            <a:spLocks noGrp="1"/>
          </p:cNvSpPr>
          <p:nvPr>
            <p:ph type="sldNum" sz="quarter" idx="10"/>
          </p:nvPr>
        </p:nvSpPr>
        <p:spPr/>
        <p:txBody>
          <a:bodyPr/>
          <a:lstStyle/>
          <a:p>
            <a:fld id="{A2A1643A-76C6-4418-8C90-D4A34E557575}" type="slidenum">
              <a:rPr lang="en-US" smtClean="0"/>
              <a:t>26</a:t>
            </a:fld>
            <a:endParaRPr lang="en-US"/>
          </a:p>
        </p:txBody>
      </p:sp>
    </p:spTree>
    <p:extLst>
      <p:ext uri="{BB962C8B-B14F-4D97-AF65-F5344CB8AC3E}">
        <p14:creationId xmlns:p14="http://schemas.microsoft.com/office/powerpoint/2010/main" val="1040331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3</a:t>
            </a:fld>
            <a:endParaRPr lang="en-US" altLang="zh-CN"/>
          </a:p>
        </p:txBody>
      </p:sp>
    </p:spTree>
    <p:extLst>
      <p:ext uri="{BB962C8B-B14F-4D97-AF65-F5344CB8AC3E}">
        <p14:creationId xmlns:p14="http://schemas.microsoft.com/office/powerpoint/2010/main" val="3778765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10000"/>
              </a:lnSpc>
              <a:buClr>
                <a:schemeClr val="tx1"/>
              </a:buClr>
              <a:buSzPct val="90000"/>
              <a:buFontTx/>
              <a:buNone/>
            </a:pPr>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27</a:t>
            </a:fld>
            <a:endParaRPr lang="en-US"/>
          </a:p>
        </p:txBody>
      </p:sp>
    </p:spTree>
    <p:extLst>
      <p:ext uri="{BB962C8B-B14F-4D97-AF65-F5344CB8AC3E}">
        <p14:creationId xmlns:p14="http://schemas.microsoft.com/office/powerpoint/2010/main" val="4226299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40000"/>
              </a:lnSpc>
            </a:pPr>
            <a:endParaRPr lang="en-US" altLang="zh-CN" sz="1200" b="0" dirty="0">
              <a:solidFill>
                <a:srgbClr val="800000"/>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28</a:t>
            </a:fld>
            <a:endParaRPr lang="en-US" altLang="zh-CN"/>
          </a:p>
        </p:txBody>
      </p:sp>
    </p:spTree>
    <p:extLst>
      <p:ext uri="{BB962C8B-B14F-4D97-AF65-F5344CB8AC3E}">
        <p14:creationId xmlns:p14="http://schemas.microsoft.com/office/powerpoint/2010/main" val="3085942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29</a:t>
            </a:fld>
            <a:endParaRPr lang="en-US"/>
          </a:p>
        </p:txBody>
      </p:sp>
    </p:spTree>
    <p:extLst>
      <p:ext uri="{BB962C8B-B14F-4D97-AF65-F5344CB8AC3E}">
        <p14:creationId xmlns:p14="http://schemas.microsoft.com/office/powerpoint/2010/main" val="2319758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mn-ea"/>
                  </a:rPr>
                  <a:t>斯蒂林</a:t>
                </a:r>
                <a:r>
                  <a:rPr lang="en-US" altLang="zh-CN" dirty="0" smtClean="0">
                    <a:ea typeface="+mn-ea"/>
                  </a:rPr>
                  <a:t>/</a:t>
                </a:r>
                <a:r>
                  <a:rPr lang="zh-CN" altLang="en-US" sz="1200" b="0" i="0" kern="1200" dirty="0" smtClean="0">
                    <a:solidFill>
                      <a:schemeClr val="tx1"/>
                    </a:solidFill>
                    <a:effectLst/>
                    <a:latin typeface="+mn-lt"/>
                    <a:ea typeface="+mn-ea"/>
                    <a:cs typeface="+mn-cs"/>
                  </a:rPr>
                  <a:t>斯特林 </a:t>
                </a:r>
                <a:r>
                  <a:rPr lang="zh-CN" altLang="en-US" dirty="0" smtClean="0">
                    <a:ea typeface="+mn-ea"/>
                  </a:rPr>
                  <a:t>近似公式：用来求</a:t>
                </a:r>
                <a:r>
                  <a:rPr lang="en-US" altLang="zh-CN" dirty="0" smtClean="0">
                    <a:ea typeface="+mn-ea"/>
                  </a:rPr>
                  <a:t>n</a:t>
                </a:r>
                <a:r>
                  <a:rPr lang="zh-CN" altLang="en-US" dirty="0" smtClean="0">
                    <a:ea typeface="+mn-ea"/>
                  </a:rPr>
                  <a:t>的阶乘的近似值，</a:t>
                </a:r>
                <a:r>
                  <a:rPr lang="en-US" altLang="zh-CN" sz="1200" i="0" kern="1200" smtClean="0">
                    <a:solidFill>
                      <a:schemeClr val="tx1"/>
                    </a:solidFill>
                    <a:effectLst/>
                    <a:latin typeface="+mn-lt"/>
                    <a:ea typeface="+mn-ea"/>
                    <a:cs typeface="+mn-cs"/>
                  </a:rPr>
                  <a:t>n!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2𝜋𝑛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𝑛</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𝑒)</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𝑛</a:t>
                </a:r>
                <a:endParaRPr lang="zh-CN"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A2A1643A-76C6-4418-8C90-D4A34E557575}" type="slidenum">
              <a:rPr lang="en-US" smtClean="0"/>
              <a:t>30</a:t>
            </a:fld>
            <a:endParaRPr lang="en-US"/>
          </a:p>
        </p:txBody>
      </p:sp>
    </p:spTree>
    <p:extLst>
      <p:ext uri="{BB962C8B-B14F-4D97-AF65-F5344CB8AC3E}">
        <p14:creationId xmlns:p14="http://schemas.microsoft.com/office/powerpoint/2010/main" val="4342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31</a:t>
            </a:fld>
            <a:endParaRPr lang="en-US"/>
          </a:p>
        </p:txBody>
      </p:sp>
    </p:spTree>
    <p:extLst>
      <p:ext uri="{BB962C8B-B14F-4D97-AF65-F5344CB8AC3E}">
        <p14:creationId xmlns:p14="http://schemas.microsoft.com/office/powerpoint/2010/main" val="2545027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3600" dirty="0"/>
          </a:p>
        </p:txBody>
      </p:sp>
      <p:sp>
        <p:nvSpPr>
          <p:cNvPr id="4" name="灯片编号占位符 3"/>
          <p:cNvSpPr>
            <a:spLocks noGrp="1"/>
          </p:cNvSpPr>
          <p:nvPr>
            <p:ph type="sldNum" sz="quarter" idx="10"/>
          </p:nvPr>
        </p:nvSpPr>
        <p:spPr/>
        <p:txBody>
          <a:bodyPr/>
          <a:lstStyle/>
          <a:p>
            <a:fld id="{A2A1643A-76C6-4418-8C90-D4A34E557575}" type="slidenum">
              <a:rPr lang="en-US" smtClean="0"/>
              <a:t>32</a:t>
            </a:fld>
            <a:endParaRPr lang="en-US"/>
          </a:p>
        </p:txBody>
      </p:sp>
    </p:spTree>
    <p:extLst>
      <p:ext uri="{BB962C8B-B14F-4D97-AF65-F5344CB8AC3E}">
        <p14:creationId xmlns:p14="http://schemas.microsoft.com/office/powerpoint/2010/main" val="35251896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30439F-50D9-4483-9248-774777FCAF80}" type="slidenum">
              <a:rPr lang="zh-CN" altLang="en-US" smtClean="0"/>
              <a:t>33</a:t>
            </a:fld>
            <a:endParaRPr lang="zh-CN" altLang="en-US"/>
          </a:p>
        </p:txBody>
      </p:sp>
    </p:spTree>
    <p:extLst>
      <p:ext uri="{BB962C8B-B14F-4D97-AF65-F5344CB8AC3E}">
        <p14:creationId xmlns:p14="http://schemas.microsoft.com/office/powerpoint/2010/main" val="4196209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4</a:t>
            </a:fld>
            <a:endParaRPr lang="en-US"/>
          </a:p>
        </p:txBody>
      </p:sp>
    </p:spTree>
    <p:extLst>
      <p:ext uri="{BB962C8B-B14F-4D97-AF65-F5344CB8AC3E}">
        <p14:creationId xmlns:p14="http://schemas.microsoft.com/office/powerpoint/2010/main" val="1065017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5</a:t>
            </a:fld>
            <a:endParaRPr lang="en-US" altLang="zh-CN"/>
          </a:p>
        </p:txBody>
      </p:sp>
    </p:spTree>
    <p:extLst>
      <p:ext uri="{BB962C8B-B14F-4D97-AF65-F5344CB8AC3E}">
        <p14:creationId xmlns:p14="http://schemas.microsoft.com/office/powerpoint/2010/main" val="1762424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7</a:t>
            </a:fld>
            <a:endParaRPr lang="en-US"/>
          </a:p>
        </p:txBody>
      </p:sp>
    </p:spTree>
    <p:extLst>
      <p:ext uri="{BB962C8B-B14F-4D97-AF65-F5344CB8AC3E}">
        <p14:creationId xmlns:p14="http://schemas.microsoft.com/office/powerpoint/2010/main" val="878350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9</a:t>
            </a:fld>
            <a:endParaRPr lang="en-US"/>
          </a:p>
        </p:txBody>
      </p:sp>
    </p:spTree>
    <p:extLst>
      <p:ext uri="{BB962C8B-B14F-4D97-AF65-F5344CB8AC3E}">
        <p14:creationId xmlns:p14="http://schemas.microsoft.com/office/powerpoint/2010/main" val="3164781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10</a:t>
            </a:fld>
            <a:endParaRPr lang="en-US"/>
          </a:p>
        </p:txBody>
      </p:sp>
    </p:spTree>
    <p:extLst>
      <p:ext uri="{BB962C8B-B14F-4D97-AF65-F5344CB8AC3E}">
        <p14:creationId xmlns:p14="http://schemas.microsoft.com/office/powerpoint/2010/main" val="2301204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11</a:t>
            </a:fld>
            <a:endParaRPr lang="en-US"/>
          </a:p>
        </p:txBody>
      </p:sp>
    </p:spTree>
    <p:extLst>
      <p:ext uri="{BB962C8B-B14F-4D97-AF65-F5344CB8AC3E}">
        <p14:creationId xmlns:p14="http://schemas.microsoft.com/office/powerpoint/2010/main" val="1487537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12</a:t>
            </a:fld>
            <a:endParaRPr lang="en-US" altLang="zh-CN"/>
          </a:p>
        </p:txBody>
      </p:sp>
    </p:spTree>
    <p:extLst>
      <p:ext uri="{BB962C8B-B14F-4D97-AF65-F5344CB8AC3E}">
        <p14:creationId xmlns:p14="http://schemas.microsoft.com/office/powerpoint/2010/main" val="361326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atin typeface="+mj-l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lvl1pPr>
              <a:defRPr>
                <a:latin typeface="+mj-lt"/>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936104"/>
          </a:xfrm>
        </p:spPr>
        <p:txBody>
          <a:bodyPr/>
          <a:lstStyle>
            <a:lvl1pPr>
              <a:defRPr>
                <a:latin typeface="+mn-lt"/>
                <a:ea typeface="宋体" panose="0201060003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mn-lt"/>
                <a:ea typeface="宋体" panose="02010600030101010101" pitchFamily="2" charset="-122"/>
              </a:defRPr>
            </a:lvl1pPr>
            <a:lvl2pPr>
              <a:defRPr>
                <a:latin typeface="+mn-lt"/>
                <a:ea typeface="宋体" panose="02010600030101010101" pitchFamily="2" charset="-122"/>
              </a:defRPr>
            </a:lvl2pPr>
            <a:lvl3pPr>
              <a:defRPr>
                <a:latin typeface="+mn-lt"/>
                <a:ea typeface="宋体" panose="02010600030101010101" pitchFamily="2" charset="-122"/>
              </a:defRPr>
            </a:lvl3pPr>
            <a:lvl4pPr>
              <a:defRPr>
                <a:latin typeface="+mn-lt"/>
                <a:ea typeface="宋体" panose="02010600030101010101" pitchFamily="2" charset="-122"/>
              </a:defRPr>
            </a:lvl4pPr>
            <a:lvl5pPr>
              <a:defRPr>
                <a:latin typeface="+mn-lt"/>
                <a:ea typeface="宋体" panose="0201060003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lvl1pPr>
              <a:defRPr>
                <a:latin typeface="宋体" panose="02010600030101010101" pitchFamily="2" charset="-122"/>
                <a:ea typeface="宋体" panose="02010600030101010101" pitchFamily="2" charset="-122"/>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552728"/>
          </a:xfrm>
        </p:spPr>
        <p:txBody>
          <a:bodyPr/>
          <a:lstStyle>
            <a:lvl1pPr>
              <a:defRPr>
                <a:latin typeface="+mn-lt"/>
                <a:ea typeface="宋体" panose="02010600030101010101" pitchFamily="2" charset="-122"/>
              </a:defRPr>
            </a:lvl1pPr>
            <a:lvl2pPr>
              <a:defRPr>
                <a:latin typeface="+mn-lt"/>
                <a:ea typeface="宋体" panose="02010600030101010101" pitchFamily="2" charset="-122"/>
              </a:defRPr>
            </a:lvl2pPr>
            <a:lvl3pPr>
              <a:defRPr>
                <a:latin typeface="+mn-lt"/>
                <a:ea typeface="宋体" panose="02010600030101010101" pitchFamily="2" charset="-122"/>
              </a:defRPr>
            </a:lvl3pPr>
            <a:lvl4pPr>
              <a:defRPr>
                <a:latin typeface="+mn-lt"/>
                <a:ea typeface="宋体" panose="02010600030101010101" pitchFamily="2" charset="-122"/>
              </a:defRPr>
            </a:lvl4pPr>
            <a:lvl5pPr>
              <a:defRPr>
                <a:latin typeface="+mn-lt"/>
                <a:ea typeface="宋体" panose="0201060003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lvl1pPr>
              <a:defRPr>
                <a:latin typeface="宋体" panose="02010600030101010101" pitchFamily="2" charset="-122"/>
                <a:ea typeface="宋体" panose="02010600030101010101" pitchFamily="2" charset="-122"/>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35005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r>
              <a:rPr lang="en-US" altLang="zh-CN"/>
              <a:t>140-</a:t>
            </a:r>
            <a:fld id="{455A6923-151E-4407-BFB0-78D67D5C6121}" type="slidenum">
              <a:rPr lang="en-US" altLang="zh-CN"/>
              <a:pPr>
                <a:defRPr/>
              </a:pPr>
              <a:t>‹#›</a:t>
            </a:fld>
            <a:endParaRPr lang="en-US" altLang="zh-CN"/>
          </a:p>
        </p:txBody>
      </p:sp>
      <p:sp>
        <p:nvSpPr>
          <p:cNvPr id="7"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2668228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表格占位符 2"/>
          <p:cNvSpPr>
            <a:spLocks noGrp="1"/>
          </p:cNvSpPr>
          <p:nvPr>
            <p:ph type="tbl" idx="1"/>
          </p:nvPr>
        </p:nvSpPr>
        <p:spPr>
          <a:xfrm>
            <a:off x="457200" y="1981200"/>
            <a:ext cx="8229600" cy="3886200"/>
          </a:xfrm>
        </p:spPr>
        <p:txBody>
          <a:bodyPr/>
          <a:lstStyle/>
          <a:p>
            <a:pPr lvl="0"/>
            <a:endParaRPr lang="zh-CN" altLang="en-US" noProof="0"/>
          </a:p>
        </p:txBody>
      </p:sp>
      <p:sp>
        <p:nvSpPr>
          <p:cNvPr id="4"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r>
              <a:rPr lang="en-US" altLang="zh-CN"/>
              <a:t>140-</a:t>
            </a:r>
            <a:fld id="{4B4763C3-4DFF-431D-A4FD-43CDA03118D2}" type="slidenum">
              <a:rPr lang="en-US" altLang="zh-CN"/>
              <a:pPr>
                <a:defRPr/>
              </a:pPr>
              <a:t>‹#›</a:t>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288722835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936104"/>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908720"/>
            <a:ext cx="8229600" cy="583264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8748464" y="6492875"/>
            <a:ext cx="3955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4" r:id="rId5"/>
    <p:sldLayoutId id="2147483655" r:id="rId6"/>
    <p:sldLayoutId id="2147483656" r:id="rId7"/>
    <p:sldLayoutId id="2147483658" r:id="rId8"/>
    <p:sldLayoutId id="2147483659" r:id="rId9"/>
  </p:sldLayoutIdLst>
  <p:hf hdr="0" ftr="0" dt="0"/>
  <p:txStyles>
    <p:titleStyle>
      <a:lvl1pPr algn="ctr" defTabSz="914400" rtl="0" eaLnBrk="1" latinLnBrk="0" hangingPunct="1">
        <a:spcBef>
          <a:spcPct val="0"/>
        </a:spcBef>
        <a:buNone/>
        <a:defRPr sz="40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3D小人团队图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2114550"/>
            <a:ext cx="6191250" cy="47434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685800" y="1449635"/>
            <a:ext cx="7772400" cy="1470025"/>
          </a:xfrm>
        </p:spPr>
        <p:txBody>
          <a:bodyPr/>
          <a:lstStyle/>
          <a:p>
            <a:pPr algn="l"/>
            <a:r>
              <a:rPr lang="en-US" altLang="en-US" b="1"/>
              <a:t>第10章 </a:t>
            </a:r>
            <a:r>
              <a:rPr lang="zh-CN" altLang="en-US" b="1"/>
              <a:t>内部排序</a:t>
            </a:r>
            <a:endParaRPr lang="en-US" b="1"/>
          </a:p>
        </p:txBody>
      </p:sp>
      <p:sp>
        <p:nvSpPr>
          <p:cNvPr id="3" name="副标题 2"/>
          <p:cNvSpPr>
            <a:spLocks noGrp="1"/>
          </p:cNvSpPr>
          <p:nvPr>
            <p:ph type="subTitle" idx="1"/>
          </p:nvPr>
        </p:nvSpPr>
        <p:spPr>
          <a:xfrm>
            <a:off x="1371600" y="3645024"/>
            <a:ext cx="6400800" cy="1752600"/>
          </a:xfrm>
        </p:spPr>
        <p:txBody>
          <a:bodyPr/>
          <a:lstStyle/>
          <a:p>
            <a:pPr algn="l"/>
            <a:r>
              <a:rPr lang="en-US" altLang="zh-CN"/>
              <a:t>Part III</a:t>
            </a:r>
            <a:endParaRPr 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extLst>
      <p:ext uri="{BB962C8B-B14F-4D97-AF65-F5344CB8AC3E}">
        <p14:creationId xmlns:p14="http://schemas.microsoft.com/office/powerpoint/2010/main" val="137766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2"/>
          <p:cNvSpPr>
            <a:spLocks noGrp="1" noChangeArrowheads="1"/>
          </p:cNvSpPr>
          <p:nvPr>
            <p:ph type="title"/>
          </p:nvPr>
        </p:nvSpPr>
        <p:spPr/>
        <p:txBody>
          <a:bodyPr/>
          <a:lstStyle/>
          <a:p>
            <a:r>
              <a:rPr lang="en-US" altLang="zh-CN"/>
              <a:t>6. </a:t>
            </a:r>
            <a:r>
              <a:rPr lang="zh-CN" altLang="en-US"/>
              <a:t>基数排序</a:t>
            </a:r>
            <a:r>
              <a:rPr lang="en-US" altLang="zh-CN"/>
              <a:t>(Radix Sort)</a:t>
            </a:r>
            <a:endParaRPr lang="zh-CN" altLang="en-US"/>
          </a:p>
        </p:txBody>
      </p:sp>
      <p:sp>
        <p:nvSpPr>
          <p:cNvPr id="122883" name="Rectangle 6"/>
          <p:cNvSpPr>
            <a:spLocks noGrp="1" noChangeArrowheads="1"/>
          </p:cNvSpPr>
          <p:nvPr>
            <p:ph idx="1"/>
          </p:nvPr>
        </p:nvSpPr>
        <p:spPr/>
        <p:txBody>
          <a:bodyPr/>
          <a:lstStyle/>
          <a:p>
            <a:r>
              <a:rPr lang="zh-CN" altLang="en-US" dirty="0"/>
              <a:t>基数排序是一种</a:t>
            </a:r>
            <a:r>
              <a:rPr lang="zh-CN" altLang="en-US" b="1" dirty="0">
                <a:solidFill>
                  <a:srgbClr val="0000FF"/>
                </a:solidFill>
              </a:rPr>
              <a:t>借助</a:t>
            </a:r>
            <a:r>
              <a:rPr lang="zh-CN" altLang="en-US" dirty="0"/>
              <a:t>“</a:t>
            </a:r>
            <a:r>
              <a:rPr lang="zh-CN" altLang="en-US" b="1" dirty="0">
                <a:solidFill>
                  <a:srgbClr val="0000FF"/>
                </a:solidFill>
              </a:rPr>
              <a:t>多关键字排序</a:t>
            </a:r>
            <a:r>
              <a:rPr lang="zh-CN" altLang="en-US" dirty="0"/>
              <a:t>”的思想来</a:t>
            </a:r>
            <a:r>
              <a:rPr lang="zh-CN" altLang="en-US" b="1" dirty="0">
                <a:solidFill>
                  <a:srgbClr val="C00000"/>
                </a:solidFill>
              </a:rPr>
              <a:t>实现“单关键字排序”</a:t>
            </a:r>
            <a:r>
              <a:rPr lang="zh-CN" altLang="en-US" dirty="0"/>
              <a:t>的内部排序算法</a:t>
            </a: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4173924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多关键字排序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908720"/>
                <a:ext cx="8686800" cy="5832648"/>
              </a:xfrm>
            </p:spPr>
            <p:txBody>
              <a:bodyPr>
                <a:normAutofit/>
              </a:bodyPr>
              <a:lstStyle/>
              <a:p>
                <a:pPr lvl="0"/>
                <a:r>
                  <a:rPr lang="zh-CN" altLang="en-US" dirty="0"/>
                  <a:t>扑克牌排序：每张扑克牌有两个“关键字”</a:t>
                </a:r>
              </a:p>
              <a:p>
                <a:pPr lvl="1"/>
                <a:r>
                  <a:rPr lang="zh-CN" altLang="en-US" dirty="0"/>
                  <a:t>花色：</a:t>
                </a:r>
                <a:r>
                  <a:rPr lang="zh-CN" altLang="en-US" dirty="0">
                    <a:sym typeface="Symbol" pitchFamily="18" charset="2"/>
                  </a:rPr>
                  <a:t></a:t>
                </a:r>
                <a:r>
                  <a:rPr lang="zh-CN" altLang="en-US" dirty="0"/>
                  <a:t> </a:t>
                </a:r>
                <a:r>
                  <a:rPr lang="zh-CN" altLang="en-US" dirty="0">
                    <a:sym typeface="Symbol" pitchFamily="18" charset="2"/>
                  </a:rPr>
                  <a:t></a:t>
                </a:r>
                <a:r>
                  <a:rPr lang="zh-CN" altLang="en-US" dirty="0"/>
                  <a:t> </a:t>
                </a:r>
                <a:r>
                  <a:rPr lang="zh-CN" altLang="en-US" dirty="0">
                    <a:solidFill>
                      <a:srgbClr val="FF0000"/>
                    </a:solidFill>
                    <a:sym typeface="Symbol" pitchFamily="18" charset="2"/>
                  </a:rPr>
                  <a:t></a:t>
                </a:r>
                <a:r>
                  <a:rPr lang="zh-CN" altLang="en-US" dirty="0"/>
                  <a:t> </a:t>
                </a:r>
                <a:r>
                  <a:rPr lang="zh-CN" altLang="en-US" dirty="0">
                    <a:sym typeface="Symbol" pitchFamily="18" charset="2"/>
                  </a:rPr>
                  <a:t></a:t>
                </a:r>
                <a:r>
                  <a:rPr lang="zh-CN" altLang="en-US" dirty="0"/>
                  <a:t> </a:t>
                </a:r>
                <a:r>
                  <a:rPr lang="zh-CN" altLang="en-US" dirty="0">
                    <a:solidFill>
                      <a:srgbClr val="C00000"/>
                    </a:solidFill>
                    <a:sym typeface="Symbol" pitchFamily="18" charset="2"/>
                  </a:rPr>
                  <a:t></a:t>
                </a:r>
                <a:r>
                  <a:rPr lang="zh-CN" altLang="en-US" dirty="0"/>
                  <a:t> </a:t>
                </a:r>
                <a:r>
                  <a:rPr lang="zh-CN" altLang="en-US" dirty="0">
                    <a:sym typeface="Symbol" pitchFamily="18" charset="2"/>
                  </a:rPr>
                  <a:t></a:t>
                </a:r>
                <a:r>
                  <a:rPr lang="zh-CN" altLang="en-US" dirty="0"/>
                  <a:t> </a:t>
                </a:r>
                <a:r>
                  <a:rPr lang="zh-CN" altLang="en-US" dirty="0">
                    <a:sym typeface="Symbol" pitchFamily="18" charset="2"/>
                  </a:rPr>
                  <a:t></a:t>
                </a:r>
                <a:endParaRPr lang="zh-CN" altLang="en-US" dirty="0"/>
              </a:p>
              <a:p>
                <a:pPr lvl="1"/>
                <a:r>
                  <a:rPr lang="zh-CN" altLang="en-US" dirty="0"/>
                  <a:t>面值：</a:t>
                </a:r>
                <a:r>
                  <a:rPr lang="en-US" altLang="zh-CN" dirty="0"/>
                  <a:t>2 &lt; 3 &lt; 4 &lt; 5 &lt; 6 &lt; 7 &lt; 8 &lt; 9 &lt; 10 &lt; J &lt; Q &lt; K &lt; A</a:t>
                </a:r>
              </a:p>
              <a:p>
                <a:endParaRPr lang="en-US" altLang="zh-CN" dirty="0"/>
              </a:p>
              <a:p>
                <a:r>
                  <a:rPr lang="zh-CN" altLang="en-US" dirty="0"/>
                  <a:t>一般情况下， </a:t>
                </a:r>
                <a:r>
                  <a:rPr lang="en-US" altLang="zh-CN" dirty="0"/>
                  <a:t>n </a:t>
                </a:r>
                <a:r>
                  <a:rPr lang="zh-CN" altLang="en-US" dirty="0"/>
                  <a:t>个</a:t>
                </a:r>
                <a:r>
                  <a:rPr lang="zh-CN" altLang="en-US" dirty="0">
                    <a:solidFill>
                      <a:srgbClr val="0000FF"/>
                    </a:solidFill>
                  </a:rPr>
                  <a:t>记录的序列</a:t>
                </a:r>
                <a:r>
                  <a:rPr lang="en-US" altLang="zh-CN" dirty="0">
                    <a:solidFill>
                      <a:srgbClr val="0000FF"/>
                    </a:solidFill>
                  </a:rPr>
                  <a:t>{R</a:t>
                </a:r>
                <a:r>
                  <a:rPr lang="en-US" altLang="zh-CN" baseline="-25000" dirty="0">
                    <a:solidFill>
                      <a:srgbClr val="0000FF"/>
                    </a:solidFill>
                  </a:rPr>
                  <a:t>1</a:t>
                </a:r>
                <a:r>
                  <a:rPr lang="en-US" altLang="zh-CN" dirty="0">
                    <a:solidFill>
                      <a:srgbClr val="0000FF"/>
                    </a:solidFill>
                  </a:rPr>
                  <a:t>, R</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a:t>
                </a:r>
                <a:r>
                  <a:rPr lang="en-US" altLang="zh-CN" dirty="0">
                    <a:solidFill>
                      <a:srgbClr val="0000FF"/>
                    </a:solidFill>
                  </a:rPr>
                  <a:t>R</a:t>
                </a:r>
                <a:r>
                  <a:rPr lang="en-US" altLang="zh-CN" baseline="-25000" dirty="0">
                    <a:solidFill>
                      <a:srgbClr val="0000FF"/>
                    </a:solidFill>
                  </a:rPr>
                  <a:t>n</a:t>
                </a:r>
                <a:r>
                  <a:rPr lang="en-US" altLang="zh-CN" dirty="0">
                    <a:solidFill>
                      <a:srgbClr val="0000FF"/>
                    </a:solidFill>
                  </a:rPr>
                  <a:t>}</a:t>
                </a:r>
                <a:r>
                  <a:rPr lang="zh-CN" altLang="en-US" dirty="0"/>
                  <a:t>对</a:t>
                </a:r>
                <a:r>
                  <a:rPr lang="en-US" altLang="zh-CN" i="1" dirty="0">
                    <a:solidFill>
                      <a:srgbClr val="0000FF"/>
                    </a:solidFill>
                  </a:rPr>
                  <a:t>d</a:t>
                </a:r>
                <a:r>
                  <a:rPr lang="zh-CN" altLang="en-US" dirty="0">
                    <a:solidFill>
                      <a:srgbClr val="0000FF"/>
                    </a:solidFill>
                  </a:rPr>
                  <a:t>个关键字 </a:t>
                </a:r>
                <a:r>
                  <a:rPr lang="en-US" altLang="zh-CN" dirty="0">
                    <a:solidFill>
                      <a:srgbClr val="0000FF"/>
                    </a:solidFill>
                  </a:rPr>
                  <a:t>(</a:t>
                </a:r>
                <a14:m>
                  <m:oMath xmlns:m="http://schemas.openxmlformats.org/officeDocument/2006/math">
                    <m:sSubSup>
                      <m:sSubSupPr>
                        <m:ctrlPr>
                          <a:rPr lang="en-US" altLang="zh-CN" i="1" smtClean="0">
                            <a:solidFill>
                              <a:srgbClr val="0000FF"/>
                            </a:solidFill>
                            <a:latin typeface="Cambria Math" panose="02040503050406030204" pitchFamily="18" charset="0"/>
                          </a:rPr>
                        </m:ctrlPr>
                      </m:sSubSupPr>
                      <m:e>
                        <m:r>
                          <a:rPr lang="en-US" altLang="zh-CN" b="0" i="1" smtClean="0">
                            <a:solidFill>
                              <a:srgbClr val="0000FF"/>
                            </a:solidFill>
                            <a:latin typeface="Cambria Math" panose="02040503050406030204" pitchFamily="18" charset="0"/>
                          </a:rPr>
                          <m:t>𝐾</m:t>
                        </m:r>
                      </m:e>
                      <m:sub>
                        <m:r>
                          <a:rPr lang="en-US" altLang="zh-CN" b="0" i="1" smtClean="0">
                            <a:solidFill>
                              <a:srgbClr val="0000FF"/>
                            </a:solidFill>
                            <a:latin typeface="Cambria Math" panose="02040503050406030204" pitchFamily="18" charset="0"/>
                          </a:rPr>
                          <m:t>𝑖</m:t>
                        </m:r>
                      </m:sub>
                      <m:sup>
                        <m:r>
                          <a:rPr lang="en-US" altLang="zh-CN" b="0" i="1" smtClean="0">
                            <a:solidFill>
                              <a:srgbClr val="0000FF"/>
                            </a:solidFill>
                            <a:latin typeface="Cambria Math" panose="02040503050406030204" pitchFamily="18" charset="0"/>
                          </a:rPr>
                          <m:t>0</m:t>
                        </m:r>
                      </m:sup>
                    </m:sSubSup>
                  </m:oMath>
                </a14:m>
                <a:r>
                  <a:rPr lang="en-US" altLang="zh-CN" dirty="0">
                    <a:solidFill>
                      <a:srgbClr val="0000FF"/>
                    </a:solidFill>
                  </a:rPr>
                  <a:t>, </a:t>
                </a:r>
                <a14:m>
                  <m:oMath xmlns:m="http://schemas.openxmlformats.org/officeDocument/2006/math">
                    <m:sSubSup>
                      <m:sSubSupPr>
                        <m:ctrlPr>
                          <a:rPr lang="en-US" altLang="zh-CN" i="1">
                            <a:solidFill>
                              <a:srgbClr val="0000FF"/>
                            </a:solidFill>
                            <a:latin typeface="Cambria Math" panose="02040503050406030204" pitchFamily="18" charset="0"/>
                          </a:rPr>
                        </m:ctrlPr>
                      </m:sSubSupPr>
                      <m:e>
                        <m:r>
                          <a:rPr lang="en-US" altLang="zh-CN" i="1">
                            <a:solidFill>
                              <a:srgbClr val="0000FF"/>
                            </a:solidFill>
                            <a:latin typeface="Cambria Math" panose="02040503050406030204" pitchFamily="18" charset="0"/>
                          </a:rPr>
                          <m:t>𝐾</m:t>
                        </m:r>
                      </m:e>
                      <m:sub>
                        <m:r>
                          <a:rPr lang="en-US" altLang="zh-CN" i="1">
                            <a:solidFill>
                              <a:srgbClr val="0000FF"/>
                            </a:solidFill>
                            <a:latin typeface="Cambria Math" panose="02040503050406030204" pitchFamily="18" charset="0"/>
                          </a:rPr>
                          <m:t>𝑖</m:t>
                        </m:r>
                      </m:sub>
                      <m:sup>
                        <m:r>
                          <a:rPr lang="en-US" altLang="zh-CN" b="0" i="1" smtClean="0">
                            <a:solidFill>
                              <a:srgbClr val="0000FF"/>
                            </a:solidFill>
                            <a:latin typeface="Cambria Math" panose="02040503050406030204" pitchFamily="18" charset="0"/>
                          </a:rPr>
                          <m:t>1</m:t>
                        </m:r>
                      </m:sup>
                    </m:sSubSup>
                  </m:oMath>
                </a14:m>
                <a:r>
                  <a:rPr lang="en-US" altLang="zh-CN" dirty="0">
                    <a:solidFill>
                      <a:srgbClr val="0000FF"/>
                    </a:solidFill>
                  </a:rPr>
                  <a:t>,…, </a:t>
                </a:r>
                <a14:m>
                  <m:oMath xmlns:m="http://schemas.openxmlformats.org/officeDocument/2006/math">
                    <m:sSubSup>
                      <m:sSubSupPr>
                        <m:ctrlPr>
                          <a:rPr lang="en-US" altLang="zh-CN" i="1">
                            <a:solidFill>
                              <a:srgbClr val="0000FF"/>
                            </a:solidFill>
                            <a:latin typeface="Cambria Math" panose="02040503050406030204" pitchFamily="18" charset="0"/>
                          </a:rPr>
                        </m:ctrlPr>
                      </m:sSubSupPr>
                      <m:e>
                        <m:r>
                          <a:rPr lang="en-US" altLang="zh-CN" i="1">
                            <a:solidFill>
                              <a:srgbClr val="0000FF"/>
                            </a:solidFill>
                            <a:latin typeface="Cambria Math" panose="02040503050406030204" pitchFamily="18" charset="0"/>
                          </a:rPr>
                          <m:t>𝐾</m:t>
                        </m:r>
                      </m:e>
                      <m:sub>
                        <m:r>
                          <a:rPr lang="en-US" altLang="zh-CN" i="1">
                            <a:solidFill>
                              <a:srgbClr val="0000FF"/>
                            </a:solidFill>
                            <a:latin typeface="Cambria Math" panose="02040503050406030204" pitchFamily="18" charset="0"/>
                          </a:rPr>
                          <m:t>𝑖</m:t>
                        </m:r>
                      </m:sub>
                      <m:sup>
                        <m:r>
                          <a:rPr lang="en-US" altLang="zh-CN" b="0" i="1" smtClean="0">
                            <a:solidFill>
                              <a:srgbClr val="0000FF"/>
                            </a:solidFill>
                            <a:latin typeface="Cambria Math" panose="02040503050406030204" pitchFamily="18" charset="0"/>
                          </a:rPr>
                          <m:t>𝑑</m:t>
                        </m:r>
                        <m:r>
                          <a:rPr lang="en-US" altLang="zh-CN" b="0" i="1" smtClean="0">
                            <a:solidFill>
                              <a:srgbClr val="0000FF"/>
                            </a:solidFill>
                            <a:latin typeface="Cambria Math" panose="02040503050406030204" pitchFamily="18" charset="0"/>
                          </a:rPr>
                          <m:t>−1</m:t>
                        </m:r>
                      </m:sup>
                    </m:sSubSup>
                  </m:oMath>
                </a14:m>
                <a:r>
                  <a:rPr lang="en-US" altLang="zh-CN" dirty="0">
                    <a:solidFill>
                      <a:srgbClr val="0000FF"/>
                    </a:solidFill>
                  </a:rPr>
                  <a:t>) </a:t>
                </a:r>
                <a:r>
                  <a:rPr lang="zh-CN" altLang="en-US" dirty="0"/>
                  <a:t>有序是指：</a:t>
                </a:r>
                <a:endParaRPr lang="en-US" altLang="zh-CN" dirty="0"/>
              </a:p>
              <a:p>
                <a:pPr lvl="1"/>
                <a:r>
                  <a:rPr lang="zh-CN" altLang="en-US" dirty="0"/>
                  <a:t>对于序列中任意两个记录 </a:t>
                </a:r>
                <a:r>
                  <a:rPr lang="en-US" altLang="zh-CN" dirty="0" err="1"/>
                  <a:t>R</a:t>
                </a:r>
                <a:r>
                  <a:rPr lang="en-US" altLang="zh-CN" sz="3200" baseline="-25000" dirty="0" err="1"/>
                  <a:t>i</a:t>
                </a:r>
                <a:r>
                  <a:rPr lang="en-US" altLang="zh-CN" sz="3200" baseline="-25000" dirty="0"/>
                  <a:t> </a:t>
                </a:r>
                <a:r>
                  <a:rPr lang="zh-CN" altLang="en-US" dirty="0"/>
                  <a:t>和 </a:t>
                </a:r>
                <a:r>
                  <a:rPr lang="en-US" altLang="zh-CN" dirty="0" err="1"/>
                  <a:t>R</a:t>
                </a:r>
                <a:r>
                  <a:rPr lang="en-US" altLang="zh-CN" sz="3200" baseline="-25000" dirty="0" err="1"/>
                  <a:t>j</a:t>
                </a:r>
                <a:r>
                  <a:rPr lang="en-US" altLang="zh-CN" dirty="0"/>
                  <a:t>(1≤i&lt;</a:t>
                </a:r>
                <a:r>
                  <a:rPr lang="en-US" altLang="zh-CN" dirty="0" err="1"/>
                  <a:t>j≤n</a:t>
                </a:r>
                <a:r>
                  <a:rPr lang="en-US" altLang="zh-CN" dirty="0"/>
                  <a:t>) </a:t>
                </a:r>
                <a:r>
                  <a:rPr lang="zh-CN" altLang="en-US" dirty="0"/>
                  <a:t>都满足下列</a:t>
                </a:r>
                <a:r>
                  <a:rPr lang="en-US" altLang="zh-CN" dirty="0"/>
                  <a:t>(</a:t>
                </a:r>
                <a:r>
                  <a:rPr lang="zh-CN" altLang="en-US" dirty="0"/>
                  <a:t>词典</a:t>
                </a:r>
                <a:r>
                  <a:rPr lang="en-US" altLang="zh-CN" dirty="0"/>
                  <a:t>)</a:t>
                </a:r>
                <a:r>
                  <a:rPr lang="zh-CN" altLang="en-US" dirty="0"/>
                  <a:t>有序关系：</a:t>
                </a:r>
              </a:p>
              <a:p>
                <a:pPr lvl="2"/>
                <a:r>
                  <a:rPr lang="en-US" altLang="zh-CN" dirty="0"/>
                  <a:t>(</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𝐾</m:t>
                        </m:r>
                      </m:e>
                      <m:sub>
                        <m:r>
                          <a:rPr lang="en-US" altLang="zh-CN" i="1">
                            <a:latin typeface="Cambria Math" panose="02040503050406030204" pitchFamily="18" charset="0"/>
                          </a:rPr>
                          <m:t>𝑖</m:t>
                        </m:r>
                      </m:sub>
                      <m:sup>
                        <m:r>
                          <a:rPr lang="en-US" altLang="zh-CN" i="1">
                            <a:latin typeface="Cambria Math" panose="02040503050406030204" pitchFamily="18" charset="0"/>
                          </a:rPr>
                          <m:t>0</m:t>
                        </m:r>
                      </m:sup>
                    </m:sSubSup>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𝐾</m:t>
                        </m:r>
                      </m:e>
                      <m:sub>
                        <m:r>
                          <a:rPr lang="en-US" altLang="zh-CN" i="1">
                            <a:latin typeface="Cambria Math" panose="02040503050406030204" pitchFamily="18" charset="0"/>
                          </a:rPr>
                          <m:t>𝑖</m:t>
                        </m:r>
                      </m:sub>
                      <m:sup>
                        <m:r>
                          <a:rPr lang="en-US" altLang="zh-CN" i="1">
                            <a:latin typeface="Cambria Math" panose="02040503050406030204" pitchFamily="18" charset="0"/>
                          </a:rPr>
                          <m:t>1</m:t>
                        </m:r>
                      </m:sup>
                    </m:sSubSup>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𝐾</m:t>
                        </m:r>
                      </m:e>
                      <m:sub>
                        <m:r>
                          <a:rPr lang="en-US" altLang="zh-CN" i="1">
                            <a:latin typeface="Cambria Math" panose="02040503050406030204" pitchFamily="18" charset="0"/>
                          </a:rPr>
                          <m:t>𝑖</m:t>
                        </m:r>
                      </m:sub>
                      <m:sup>
                        <m:r>
                          <a:rPr lang="en-US" altLang="zh-CN" i="1">
                            <a:latin typeface="Cambria Math" panose="02040503050406030204" pitchFamily="18" charset="0"/>
                          </a:rPr>
                          <m:t>𝑑</m:t>
                        </m:r>
                        <m:r>
                          <a:rPr lang="en-US" altLang="zh-CN" i="1">
                            <a:latin typeface="Cambria Math" panose="02040503050406030204" pitchFamily="18" charset="0"/>
                          </a:rPr>
                          <m:t>−1</m:t>
                        </m:r>
                      </m:sup>
                    </m:sSubSup>
                  </m:oMath>
                </a14:m>
                <a:r>
                  <a:rPr lang="en-US" altLang="zh-CN" dirty="0"/>
                  <a:t>) &lt;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𝐾</m:t>
                        </m:r>
                      </m:e>
                      <m:sub>
                        <m:r>
                          <a:rPr lang="en-US" altLang="zh-CN" b="0" i="1" smtClean="0">
                            <a:latin typeface="Cambria Math" panose="02040503050406030204" pitchFamily="18" charset="0"/>
                          </a:rPr>
                          <m:t>𝑗</m:t>
                        </m:r>
                      </m:sub>
                      <m:sup>
                        <m:r>
                          <a:rPr lang="en-US" altLang="zh-CN" i="1">
                            <a:latin typeface="Cambria Math" panose="02040503050406030204" pitchFamily="18" charset="0"/>
                          </a:rPr>
                          <m:t>0</m:t>
                        </m:r>
                      </m:sup>
                    </m:sSubSup>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𝐾</m:t>
                        </m:r>
                      </m:e>
                      <m:sub>
                        <m:r>
                          <a:rPr lang="en-US" altLang="zh-CN" b="0" i="1" smtClean="0">
                            <a:latin typeface="Cambria Math" panose="02040503050406030204" pitchFamily="18" charset="0"/>
                          </a:rPr>
                          <m:t>𝑗</m:t>
                        </m:r>
                      </m:sub>
                      <m:sup>
                        <m:r>
                          <a:rPr lang="en-US" altLang="zh-CN" i="1">
                            <a:latin typeface="Cambria Math" panose="02040503050406030204" pitchFamily="18" charset="0"/>
                          </a:rPr>
                          <m:t>1</m:t>
                        </m:r>
                      </m:sup>
                    </m:sSubSup>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𝐾</m:t>
                        </m:r>
                      </m:e>
                      <m:sub>
                        <m:r>
                          <a:rPr lang="en-US" altLang="zh-CN" b="0" i="1" smtClean="0">
                            <a:latin typeface="Cambria Math" panose="02040503050406030204" pitchFamily="18" charset="0"/>
                          </a:rPr>
                          <m:t>𝑗</m:t>
                        </m:r>
                      </m:sub>
                      <m:sup>
                        <m:r>
                          <a:rPr lang="en-US" altLang="zh-CN" i="1">
                            <a:latin typeface="Cambria Math" panose="02040503050406030204" pitchFamily="18" charset="0"/>
                          </a:rPr>
                          <m:t>𝑑</m:t>
                        </m:r>
                        <m:r>
                          <a:rPr lang="en-US" altLang="zh-CN" i="1">
                            <a:latin typeface="Cambria Math" panose="02040503050406030204" pitchFamily="18" charset="0"/>
                          </a:rPr>
                          <m:t>−1</m:t>
                        </m:r>
                      </m:sup>
                    </m:sSubSup>
                  </m:oMath>
                </a14:m>
                <a:r>
                  <a:rPr lang="en-US" altLang="zh-CN" dirty="0"/>
                  <a:t>)</a:t>
                </a:r>
              </a:p>
              <a:p>
                <a:pPr lvl="2"/>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𝐾</m:t>
                        </m:r>
                      </m:e>
                      <m:sub/>
                      <m:sup>
                        <m:r>
                          <a:rPr lang="en-US" altLang="zh-CN" i="1">
                            <a:latin typeface="Cambria Math" panose="02040503050406030204" pitchFamily="18" charset="0"/>
                          </a:rPr>
                          <m:t>0</m:t>
                        </m:r>
                      </m:sup>
                    </m:sSubSup>
                  </m:oMath>
                </a14:m>
                <a:r>
                  <a:rPr lang="en-US" altLang="zh-CN" dirty="0"/>
                  <a:t> </a:t>
                </a:r>
                <a:r>
                  <a:rPr lang="zh-CN" altLang="en-US" dirty="0"/>
                  <a:t>： “最主”位关键字</a:t>
                </a:r>
                <a:endParaRPr lang="en-US" altLang="zh-CN" dirty="0"/>
              </a:p>
              <a:p>
                <a:pPr lvl="2"/>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𝐾</m:t>
                        </m:r>
                      </m:e>
                      <m:sub/>
                      <m:sup>
                        <m:r>
                          <a:rPr lang="en-US" altLang="zh-CN" i="1">
                            <a:latin typeface="Cambria Math" panose="02040503050406030204" pitchFamily="18" charset="0"/>
                          </a:rPr>
                          <m:t>𝑑</m:t>
                        </m:r>
                        <m:r>
                          <a:rPr lang="en-US" altLang="zh-CN" i="1">
                            <a:latin typeface="Cambria Math" panose="02040503050406030204" pitchFamily="18" charset="0"/>
                          </a:rPr>
                          <m:t>−1</m:t>
                        </m:r>
                      </m:sup>
                    </m:sSubSup>
                  </m:oMath>
                </a14:m>
                <a:r>
                  <a:rPr lang="en-US" altLang="zh-CN" dirty="0"/>
                  <a:t> </a:t>
                </a:r>
                <a:r>
                  <a:rPr lang="zh-CN" altLang="en-US" dirty="0"/>
                  <a:t>：“最次”位关键字</a:t>
                </a:r>
              </a:p>
              <a:p>
                <a:endParaRPr lang="zh-CN" altLang="en-US"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908720"/>
                <a:ext cx="8686800" cy="5832648"/>
              </a:xfrm>
              <a:blipFill rotWithShape="0">
                <a:blip r:embed="rId3"/>
                <a:stretch>
                  <a:fillRect l="-1614" t="-1881" r="-982" b="-209"/>
                </a:stretch>
              </a:blipFill>
            </p:spPr>
            <p:txBody>
              <a:bodyPr/>
              <a:lstStyle/>
              <a:p>
                <a:r>
                  <a:rPr lang="zh-CN" altLang="en-US">
                    <a:noFill/>
                  </a:rPr>
                  <a:t> </a:t>
                </a:r>
              </a:p>
            </p:txBody>
          </p:sp>
        </mc:Fallback>
      </mc:AlternateContent>
      <p:sp>
        <p:nvSpPr>
          <p:cNvPr id="4" name="TextBox 6"/>
          <p:cNvSpPr txBox="1"/>
          <p:nvPr/>
        </p:nvSpPr>
        <p:spPr>
          <a:xfrm>
            <a:off x="0" y="2564904"/>
            <a:ext cx="9144000" cy="523220"/>
          </a:xfrm>
          <a:prstGeom prst="rect">
            <a:avLst/>
          </a:prstGeom>
          <a:noFill/>
        </p:spPr>
        <p:txBody>
          <a:bodyPr wrap="square" rtlCol="0">
            <a:spAutoFit/>
          </a:bodyPr>
          <a:lstStyle/>
          <a:p>
            <a:pPr algn="ctr"/>
            <a:r>
              <a:rPr lang="zh-CN" altLang="en-US" sz="2800" b="1">
                <a:solidFill>
                  <a:srgbClr val="000000"/>
                </a:solidFill>
                <a:sym typeface="Symbol" pitchFamily="18" charset="2"/>
              </a:rPr>
              <a:t>有序序列</a:t>
            </a:r>
            <a:r>
              <a:rPr lang="en-US" altLang="zh-CN" sz="2800" b="1">
                <a:solidFill>
                  <a:srgbClr val="000000"/>
                </a:solidFill>
                <a:sym typeface="Symbol" pitchFamily="18" charset="2"/>
              </a:rPr>
              <a:t>: </a:t>
            </a:r>
            <a:r>
              <a:rPr lang="zh-CN" altLang="en-US" sz="2800" b="1">
                <a:solidFill>
                  <a:srgbClr val="000000"/>
                </a:solidFill>
                <a:sym typeface="Symbol" pitchFamily="18" charset="2"/>
              </a:rPr>
              <a:t></a:t>
            </a:r>
            <a:r>
              <a:rPr lang="zh-CN" altLang="en-US" sz="2800" b="1">
                <a:solidFill>
                  <a:srgbClr val="000000"/>
                </a:solidFill>
              </a:rPr>
              <a:t> </a:t>
            </a:r>
            <a:r>
              <a:rPr lang="en-US" altLang="zh-CN" sz="2800" b="1" dirty="0">
                <a:solidFill>
                  <a:srgbClr val="000000"/>
                </a:solidFill>
              </a:rPr>
              <a:t>2, …, </a:t>
            </a:r>
            <a:r>
              <a:rPr lang="en-US" altLang="zh-CN" sz="2800" b="1" dirty="0">
                <a:solidFill>
                  <a:srgbClr val="000000"/>
                </a:solidFill>
                <a:sym typeface="Symbol" pitchFamily="18" charset="2"/>
              </a:rPr>
              <a:t></a:t>
            </a:r>
            <a:r>
              <a:rPr lang="en-US" altLang="zh-CN" sz="2800" b="1" dirty="0">
                <a:solidFill>
                  <a:srgbClr val="000000"/>
                </a:solidFill>
              </a:rPr>
              <a:t> A</a:t>
            </a:r>
            <a:r>
              <a:rPr lang="en-US" altLang="zh-CN" sz="2800" b="1">
                <a:solidFill>
                  <a:srgbClr val="000000"/>
                </a:solidFill>
              </a:rPr>
              <a:t>,</a:t>
            </a:r>
            <a:r>
              <a:rPr lang="en-US" altLang="zh-CN" sz="2800" b="1"/>
              <a:t> </a:t>
            </a:r>
            <a:r>
              <a:rPr lang="en-US" altLang="zh-CN" sz="2800" b="1">
                <a:solidFill>
                  <a:srgbClr val="FF0000"/>
                </a:solidFill>
                <a:sym typeface="Symbol" pitchFamily="18" charset="2"/>
              </a:rPr>
              <a:t></a:t>
            </a:r>
            <a:r>
              <a:rPr lang="en-US" altLang="zh-CN" sz="2800" b="1">
                <a:solidFill>
                  <a:srgbClr val="FFC000"/>
                </a:solidFill>
              </a:rPr>
              <a:t>2</a:t>
            </a:r>
            <a:r>
              <a:rPr lang="en-US" altLang="zh-CN" sz="2800" b="1" dirty="0"/>
              <a:t>, </a:t>
            </a:r>
            <a:r>
              <a:rPr lang="en-US" altLang="zh-CN" sz="2800" b="1"/>
              <a:t>…, </a:t>
            </a:r>
            <a:r>
              <a:rPr lang="en-US" altLang="zh-CN" sz="2800" b="1">
                <a:solidFill>
                  <a:srgbClr val="FF0000"/>
                </a:solidFill>
                <a:sym typeface="Symbol" pitchFamily="18" charset="2"/>
              </a:rPr>
              <a:t></a:t>
            </a:r>
            <a:r>
              <a:rPr lang="en-US" altLang="zh-CN" sz="2800" b="1">
                <a:solidFill>
                  <a:srgbClr val="FFC000"/>
                </a:solidFill>
              </a:rPr>
              <a:t>A</a:t>
            </a:r>
            <a:r>
              <a:rPr lang="en-US" altLang="zh-CN" sz="2800" b="1" dirty="0"/>
              <a:t>,</a:t>
            </a:r>
            <a:r>
              <a:rPr lang="en-US" altLang="zh-CN" sz="2800" b="1" dirty="0">
                <a:solidFill>
                  <a:srgbClr val="FFC000"/>
                </a:solidFill>
              </a:rPr>
              <a:t> </a:t>
            </a:r>
            <a:r>
              <a:rPr lang="en-US" altLang="zh-CN" sz="2800" b="1" dirty="0">
                <a:solidFill>
                  <a:srgbClr val="C00000"/>
                </a:solidFill>
                <a:sym typeface="Symbol" pitchFamily="18" charset="2"/>
              </a:rPr>
              <a:t></a:t>
            </a:r>
            <a:r>
              <a:rPr lang="en-US" altLang="zh-CN" sz="2800" b="1" dirty="0">
                <a:solidFill>
                  <a:srgbClr val="C00000"/>
                </a:solidFill>
              </a:rPr>
              <a:t> 2, …, </a:t>
            </a:r>
            <a:r>
              <a:rPr lang="en-US" altLang="zh-CN" sz="2800" b="1" dirty="0">
                <a:solidFill>
                  <a:srgbClr val="C00000"/>
                </a:solidFill>
                <a:sym typeface="Symbol" pitchFamily="18" charset="2"/>
              </a:rPr>
              <a:t></a:t>
            </a:r>
            <a:r>
              <a:rPr lang="en-US" altLang="zh-CN" sz="2800" b="1" dirty="0">
                <a:solidFill>
                  <a:srgbClr val="C00000"/>
                </a:solidFill>
              </a:rPr>
              <a:t> A, </a:t>
            </a:r>
            <a:r>
              <a:rPr lang="en-US" altLang="zh-CN" sz="2800" b="1" dirty="0">
                <a:solidFill>
                  <a:srgbClr val="000000"/>
                </a:solidFill>
                <a:sym typeface="Symbol" pitchFamily="18" charset="2"/>
              </a:rPr>
              <a:t></a:t>
            </a:r>
            <a:r>
              <a:rPr lang="en-US" altLang="zh-CN" sz="2800" b="1" dirty="0">
                <a:solidFill>
                  <a:srgbClr val="000000"/>
                </a:solidFill>
              </a:rPr>
              <a:t> 2, …, </a:t>
            </a:r>
            <a:r>
              <a:rPr lang="en-US" altLang="zh-CN" sz="2800" b="1" dirty="0">
                <a:solidFill>
                  <a:srgbClr val="000000"/>
                </a:solidFill>
                <a:sym typeface="Symbol" pitchFamily="18" charset="2"/>
              </a:rPr>
              <a:t></a:t>
            </a:r>
            <a:r>
              <a:rPr lang="en-US" altLang="zh-CN" sz="2800" b="1" dirty="0">
                <a:solidFill>
                  <a:srgbClr val="000000"/>
                </a:solidFill>
              </a:rPr>
              <a:t> A</a:t>
            </a:r>
            <a:endParaRPr lang="zh-CN" altLang="en-US" sz="2800" dirty="0"/>
          </a:p>
        </p:txBody>
      </p:sp>
    </p:spTree>
    <p:extLst>
      <p:ext uri="{BB962C8B-B14F-4D97-AF65-F5344CB8AC3E}">
        <p14:creationId xmlns:p14="http://schemas.microsoft.com/office/powerpoint/2010/main" val="30407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实现多关键字排序的两种方法</a:t>
            </a:r>
          </a:p>
        </p:txBody>
      </p:sp>
      <p:sp>
        <p:nvSpPr>
          <p:cNvPr id="3" name="内容占位符 2"/>
          <p:cNvSpPr>
            <a:spLocks noGrp="1"/>
          </p:cNvSpPr>
          <p:nvPr>
            <p:ph idx="1"/>
          </p:nvPr>
        </p:nvSpPr>
        <p:spPr/>
        <p:txBody>
          <a:bodyPr/>
          <a:lstStyle/>
          <a:p>
            <a:r>
              <a:rPr lang="zh-CN" altLang="en-US" dirty="0"/>
              <a:t>最高位优先法</a:t>
            </a:r>
            <a:r>
              <a:rPr lang="en-US" altLang="zh-CN" dirty="0"/>
              <a:t>(Most Significant Digit first</a:t>
            </a:r>
            <a:r>
              <a:rPr lang="zh-CN" altLang="en-US" dirty="0"/>
              <a:t>，</a:t>
            </a:r>
            <a:r>
              <a:rPr lang="en-US" altLang="zh-CN" dirty="0"/>
              <a:t> MSD)</a:t>
            </a:r>
          </a:p>
          <a:p>
            <a:pPr lvl="1"/>
            <a:r>
              <a:rPr lang="zh-CN" altLang="en-US" sz="3200" dirty="0"/>
              <a:t>先对</a:t>
            </a:r>
            <a:r>
              <a:rPr lang="en-US" altLang="zh-CN" sz="3200" dirty="0"/>
              <a:t>K</a:t>
            </a:r>
            <a:r>
              <a:rPr lang="en-US" altLang="zh-CN" sz="3200" baseline="30000" dirty="0"/>
              <a:t>0</a:t>
            </a:r>
            <a:r>
              <a:rPr lang="zh-CN" altLang="en-US" sz="3200" dirty="0"/>
              <a:t>进行排序，按 </a:t>
            </a:r>
            <a:r>
              <a:rPr lang="en-US" altLang="zh-CN" sz="3200" dirty="0"/>
              <a:t>K</a:t>
            </a:r>
            <a:r>
              <a:rPr lang="en-US" altLang="zh-CN" sz="3200" baseline="30000" dirty="0"/>
              <a:t>0</a:t>
            </a:r>
            <a:r>
              <a:rPr lang="en-US" altLang="zh-CN" sz="3200" dirty="0"/>
              <a:t> </a:t>
            </a:r>
            <a:r>
              <a:rPr lang="zh-CN" altLang="en-US" sz="3200" dirty="0"/>
              <a:t>的不同值将记录序列</a:t>
            </a:r>
            <a:r>
              <a:rPr lang="zh-CN" altLang="en-US" sz="3200" dirty="0">
                <a:solidFill>
                  <a:srgbClr val="FF0000"/>
                </a:solidFill>
              </a:rPr>
              <a:t>分成若干子序列</a:t>
            </a:r>
            <a:r>
              <a:rPr lang="zh-CN" altLang="en-US" sz="3200" dirty="0"/>
              <a:t>之后，分别对 </a:t>
            </a:r>
            <a:r>
              <a:rPr lang="en-US" altLang="zh-CN" sz="3200" dirty="0"/>
              <a:t>K</a:t>
            </a:r>
            <a:r>
              <a:rPr lang="en-US" altLang="zh-CN" sz="3200" baseline="30000" dirty="0"/>
              <a:t>1 </a:t>
            </a:r>
            <a:r>
              <a:rPr lang="zh-CN" altLang="en-US" sz="3200" dirty="0"/>
              <a:t>进行排序，</a:t>
            </a:r>
            <a:r>
              <a:rPr lang="en-US" altLang="zh-CN" sz="3200" dirty="0"/>
              <a:t>…</a:t>
            </a:r>
            <a:r>
              <a:rPr lang="zh-CN" altLang="en-US" sz="3200" dirty="0"/>
              <a:t>， 最后对最次位关键字排序</a:t>
            </a:r>
          </a:p>
          <a:p>
            <a:r>
              <a:rPr lang="zh-CN" altLang="en-US" dirty="0"/>
              <a:t>最低位优先法</a:t>
            </a:r>
            <a:r>
              <a:rPr lang="en-US" altLang="zh-CN" dirty="0"/>
              <a:t>(</a:t>
            </a:r>
            <a:r>
              <a:rPr lang="en-US" altLang="zh-CN" dirty="0">
                <a:solidFill>
                  <a:srgbClr val="0000FF"/>
                </a:solidFill>
              </a:rPr>
              <a:t>Least Significant Digit first</a:t>
            </a:r>
            <a:r>
              <a:rPr lang="zh-CN" altLang="en-US" dirty="0"/>
              <a:t>，</a:t>
            </a:r>
            <a:r>
              <a:rPr lang="en-US" altLang="zh-CN" dirty="0"/>
              <a:t> </a:t>
            </a:r>
            <a:r>
              <a:rPr lang="en-US" altLang="zh-CN" b="1" dirty="0">
                <a:solidFill>
                  <a:srgbClr val="0000FF"/>
                </a:solidFill>
              </a:rPr>
              <a:t>LSD</a:t>
            </a:r>
            <a:r>
              <a:rPr lang="en-US" altLang="zh-CN" dirty="0"/>
              <a:t>)</a:t>
            </a:r>
          </a:p>
          <a:p>
            <a:pPr lvl="1"/>
            <a:r>
              <a:rPr lang="zh-CN" altLang="en-US" sz="3200" dirty="0"/>
              <a:t>先对 </a:t>
            </a:r>
            <a:r>
              <a:rPr lang="en-US" altLang="zh-CN" sz="3200" dirty="0"/>
              <a:t>K</a:t>
            </a:r>
            <a:r>
              <a:rPr lang="en-US" altLang="zh-CN" sz="3200" baseline="30000" dirty="0"/>
              <a:t>d-1</a:t>
            </a:r>
            <a:r>
              <a:rPr lang="en-US" altLang="zh-CN" sz="3200" dirty="0"/>
              <a:t> </a:t>
            </a:r>
            <a:r>
              <a:rPr lang="zh-CN" altLang="en-US" sz="3200" dirty="0"/>
              <a:t>进行排序，然后对 </a:t>
            </a:r>
            <a:r>
              <a:rPr lang="en-US" altLang="zh-CN" sz="3200" dirty="0"/>
              <a:t>K</a:t>
            </a:r>
            <a:r>
              <a:rPr lang="en-US" altLang="zh-CN" sz="3200" baseline="30000" dirty="0"/>
              <a:t>d-2 </a:t>
            </a:r>
            <a:r>
              <a:rPr lang="en-US" altLang="zh-CN" sz="3200" dirty="0"/>
              <a:t>  </a:t>
            </a:r>
            <a:r>
              <a:rPr lang="zh-CN" altLang="en-US" sz="3200" dirty="0"/>
              <a:t>进行排序，</a:t>
            </a:r>
            <a:r>
              <a:rPr lang="en-US" altLang="zh-CN" sz="3200" dirty="0"/>
              <a:t>…</a:t>
            </a:r>
            <a:r>
              <a:rPr lang="zh-CN" altLang="en-US" sz="3200" dirty="0"/>
              <a:t>，最后对最主位关键字 </a:t>
            </a:r>
            <a:r>
              <a:rPr lang="en-US" altLang="zh-CN" sz="3200" dirty="0"/>
              <a:t>K</a:t>
            </a:r>
            <a:r>
              <a:rPr lang="en-US" altLang="zh-CN" sz="3200" baseline="30000" dirty="0"/>
              <a:t>0</a:t>
            </a:r>
            <a:r>
              <a:rPr lang="en-US" altLang="zh-CN" sz="3200" dirty="0"/>
              <a:t> </a:t>
            </a:r>
            <a:r>
              <a:rPr lang="zh-CN" altLang="en-US" sz="3200" dirty="0"/>
              <a:t>排序</a:t>
            </a:r>
          </a:p>
          <a:p>
            <a:endParaRPr lang="en-US" altLang="zh-CN" dirty="0"/>
          </a:p>
          <a:p>
            <a:endParaRPr lang="zh-CN" altLang="en-US" dirty="0"/>
          </a:p>
          <a:p>
            <a:endParaRPr lang="en-US" altLang="zh-CN" dirty="0"/>
          </a:p>
          <a:p>
            <a:endParaRPr lang="zh-CN" altLang="en-US" dirty="0"/>
          </a:p>
        </p:txBody>
      </p:sp>
    </p:spTree>
    <p:extLst>
      <p:ext uri="{BB962C8B-B14F-4D97-AF65-F5344CB8AC3E}">
        <p14:creationId xmlns:p14="http://schemas.microsoft.com/office/powerpoint/2010/main" val="2452360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457200" y="3278088"/>
            <a:ext cx="8382000" cy="2743200"/>
          </a:xfrm>
          <a:prstGeom prst="rect">
            <a:avLst/>
          </a:prstGeom>
          <a:noFill/>
          <a:ln w="9525">
            <a:solidFill>
              <a:srgbClr val="009999"/>
            </a:solidFill>
            <a:miter lim="800000"/>
            <a:headEnd/>
            <a:tailEnd/>
          </a:ln>
          <a:effectLst/>
        </p:spPr>
        <p:txBody>
          <a:bodyPr wrap="none" anchor="ctr"/>
          <a:lstStyle/>
          <a:p>
            <a:endParaRPr lang="zh-CN" altLang="zh-CN"/>
          </a:p>
        </p:txBody>
      </p:sp>
      <p:sp>
        <p:nvSpPr>
          <p:cNvPr id="9" name="Line 4"/>
          <p:cNvSpPr>
            <a:spLocks noChangeShapeType="1"/>
          </p:cNvSpPr>
          <p:nvPr/>
        </p:nvSpPr>
        <p:spPr bwMode="auto">
          <a:xfrm>
            <a:off x="457200" y="3963888"/>
            <a:ext cx="8382000" cy="0"/>
          </a:xfrm>
          <a:prstGeom prst="line">
            <a:avLst/>
          </a:prstGeom>
          <a:noFill/>
          <a:ln w="9525">
            <a:solidFill>
              <a:srgbClr val="009999"/>
            </a:solidFill>
            <a:round/>
            <a:headEnd/>
            <a:tailEnd/>
          </a:ln>
          <a:effectLst/>
        </p:spPr>
        <p:txBody>
          <a:bodyPr wrap="none" anchor="ctr"/>
          <a:lstStyle/>
          <a:p>
            <a:endParaRPr lang="zh-CN" altLang="en-US"/>
          </a:p>
        </p:txBody>
      </p:sp>
      <p:sp>
        <p:nvSpPr>
          <p:cNvPr id="10" name="Line 5"/>
          <p:cNvSpPr>
            <a:spLocks noChangeShapeType="1"/>
          </p:cNvSpPr>
          <p:nvPr/>
        </p:nvSpPr>
        <p:spPr bwMode="auto">
          <a:xfrm>
            <a:off x="457200" y="4649688"/>
            <a:ext cx="8382000" cy="0"/>
          </a:xfrm>
          <a:prstGeom prst="line">
            <a:avLst/>
          </a:prstGeom>
          <a:noFill/>
          <a:ln w="9525">
            <a:solidFill>
              <a:srgbClr val="009999"/>
            </a:solidFill>
            <a:round/>
            <a:headEnd/>
            <a:tailEnd/>
          </a:ln>
          <a:effectLst/>
        </p:spPr>
        <p:txBody>
          <a:bodyPr wrap="none" anchor="ctr"/>
          <a:lstStyle/>
          <a:p>
            <a:endParaRPr lang="zh-CN" altLang="en-US"/>
          </a:p>
        </p:txBody>
      </p:sp>
      <p:sp>
        <p:nvSpPr>
          <p:cNvPr id="11" name="Line 6"/>
          <p:cNvSpPr>
            <a:spLocks noChangeShapeType="1"/>
          </p:cNvSpPr>
          <p:nvPr/>
        </p:nvSpPr>
        <p:spPr bwMode="auto">
          <a:xfrm>
            <a:off x="457200" y="5335488"/>
            <a:ext cx="8382000" cy="0"/>
          </a:xfrm>
          <a:prstGeom prst="line">
            <a:avLst/>
          </a:prstGeom>
          <a:noFill/>
          <a:ln w="9525">
            <a:solidFill>
              <a:srgbClr val="009999"/>
            </a:solidFill>
            <a:round/>
            <a:headEnd/>
            <a:tailEnd/>
          </a:ln>
          <a:effectLst/>
        </p:spPr>
        <p:txBody>
          <a:bodyPr wrap="none" anchor="ctr"/>
          <a:lstStyle/>
          <a:p>
            <a:endParaRPr lang="zh-CN" altLang="en-US"/>
          </a:p>
        </p:txBody>
      </p:sp>
      <p:sp>
        <p:nvSpPr>
          <p:cNvPr id="12" name="Line 8"/>
          <p:cNvSpPr>
            <a:spLocks noChangeShapeType="1"/>
          </p:cNvSpPr>
          <p:nvPr/>
        </p:nvSpPr>
        <p:spPr bwMode="auto">
          <a:xfrm>
            <a:off x="4800600" y="3278088"/>
            <a:ext cx="0" cy="2743200"/>
          </a:xfrm>
          <a:prstGeom prst="line">
            <a:avLst/>
          </a:prstGeom>
          <a:noFill/>
          <a:ln w="9525">
            <a:solidFill>
              <a:srgbClr val="009999"/>
            </a:solidFill>
            <a:round/>
            <a:headEnd/>
            <a:tailEnd/>
          </a:ln>
          <a:effectLst/>
        </p:spPr>
        <p:txBody>
          <a:bodyPr wrap="none" anchor="ctr"/>
          <a:lstStyle/>
          <a:p>
            <a:endParaRPr lang="zh-CN" altLang="en-US"/>
          </a:p>
        </p:txBody>
      </p:sp>
      <p:sp>
        <p:nvSpPr>
          <p:cNvPr id="13" name="Line 9"/>
          <p:cNvSpPr>
            <a:spLocks noChangeShapeType="1"/>
          </p:cNvSpPr>
          <p:nvPr/>
        </p:nvSpPr>
        <p:spPr bwMode="auto">
          <a:xfrm>
            <a:off x="6172200" y="3278088"/>
            <a:ext cx="0" cy="2743200"/>
          </a:xfrm>
          <a:prstGeom prst="line">
            <a:avLst/>
          </a:prstGeom>
          <a:noFill/>
          <a:ln w="9525">
            <a:solidFill>
              <a:srgbClr val="009999"/>
            </a:solidFill>
            <a:round/>
            <a:headEnd/>
            <a:tailEnd/>
          </a:ln>
          <a:effectLst/>
        </p:spPr>
        <p:txBody>
          <a:bodyPr wrap="none" anchor="ctr"/>
          <a:lstStyle/>
          <a:p>
            <a:endParaRPr lang="zh-CN" altLang="en-US"/>
          </a:p>
        </p:txBody>
      </p:sp>
      <p:sp>
        <p:nvSpPr>
          <p:cNvPr id="14" name="Line 10"/>
          <p:cNvSpPr>
            <a:spLocks noChangeShapeType="1"/>
          </p:cNvSpPr>
          <p:nvPr/>
        </p:nvSpPr>
        <p:spPr bwMode="auto">
          <a:xfrm>
            <a:off x="7543800" y="3278088"/>
            <a:ext cx="0" cy="2743200"/>
          </a:xfrm>
          <a:prstGeom prst="line">
            <a:avLst/>
          </a:prstGeom>
          <a:noFill/>
          <a:ln w="9525">
            <a:solidFill>
              <a:srgbClr val="009999"/>
            </a:solidFill>
            <a:round/>
            <a:headEnd/>
            <a:tailEnd/>
          </a:ln>
          <a:effectLst/>
        </p:spPr>
        <p:txBody>
          <a:bodyPr wrap="none" anchor="ctr"/>
          <a:lstStyle/>
          <a:p>
            <a:endParaRPr lang="zh-CN" altLang="en-US"/>
          </a:p>
        </p:txBody>
      </p:sp>
      <p:sp>
        <p:nvSpPr>
          <p:cNvPr id="15" name="Line 11"/>
          <p:cNvSpPr>
            <a:spLocks noChangeShapeType="1"/>
          </p:cNvSpPr>
          <p:nvPr/>
        </p:nvSpPr>
        <p:spPr bwMode="auto">
          <a:xfrm>
            <a:off x="3505200" y="3278088"/>
            <a:ext cx="0" cy="2743200"/>
          </a:xfrm>
          <a:prstGeom prst="line">
            <a:avLst/>
          </a:prstGeom>
          <a:noFill/>
          <a:ln w="9525">
            <a:solidFill>
              <a:srgbClr val="009999"/>
            </a:solidFill>
            <a:round/>
            <a:headEnd/>
            <a:tailEnd/>
          </a:ln>
          <a:effectLst/>
        </p:spPr>
        <p:txBody>
          <a:bodyPr wrap="none" anchor="ctr"/>
          <a:lstStyle/>
          <a:p>
            <a:endParaRPr lang="zh-CN" altLang="en-US"/>
          </a:p>
        </p:txBody>
      </p:sp>
      <p:sp>
        <p:nvSpPr>
          <p:cNvPr id="16" name="Line 12"/>
          <p:cNvSpPr>
            <a:spLocks noChangeShapeType="1"/>
          </p:cNvSpPr>
          <p:nvPr/>
        </p:nvSpPr>
        <p:spPr bwMode="auto">
          <a:xfrm>
            <a:off x="2286000" y="3278088"/>
            <a:ext cx="0" cy="2743200"/>
          </a:xfrm>
          <a:prstGeom prst="line">
            <a:avLst/>
          </a:prstGeom>
          <a:noFill/>
          <a:ln w="9525">
            <a:solidFill>
              <a:srgbClr val="009999"/>
            </a:solidFill>
            <a:round/>
            <a:headEnd/>
            <a:tailEnd/>
          </a:ln>
          <a:effectLst/>
        </p:spPr>
        <p:txBody>
          <a:bodyPr wrap="none" anchor="ctr"/>
          <a:lstStyle/>
          <a:p>
            <a:endParaRPr lang="zh-CN" altLang="en-US"/>
          </a:p>
        </p:txBody>
      </p:sp>
      <p:sp>
        <p:nvSpPr>
          <p:cNvPr id="17" name="Text Box 13"/>
          <p:cNvSpPr txBox="1">
            <a:spLocks noChangeArrowheads="1"/>
          </p:cNvSpPr>
          <p:nvPr/>
        </p:nvSpPr>
        <p:spPr bwMode="auto">
          <a:xfrm>
            <a:off x="381000" y="3354288"/>
            <a:ext cx="1723549" cy="584775"/>
          </a:xfrm>
          <a:prstGeom prst="rect">
            <a:avLst/>
          </a:prstGeom>
          <a:noFill/>
          <a:ln w="9525">
            <a:noFill/>
            <a:miter lim="800000"/>
            <a:headEnd/>
            <a:tailEnd/>
          </a:ln>
          <a:effectLst/>
        </p:spPr>
        <p:txBody>
          <a:bodyPr wrap="none">
            <a:spAutoFit/>
          </a:bodyPr>
          <a:lstStyle/>
          <a:p>
            <a:pPr algn="l"/>
            <a:r>
              <a:rPr lang="en-US" altLang="zh-CN" sz="3200" dirty="0">
                <a:ea typeface="楷体_GB2312" pitchFamily="49" charset="-122"/>
              </a:rPr>
              <a:t> </a:t>
            </a:r>
            <a:r>
              <a:rPr lang="zh-CN" altLang="en-US" sz="2800" b="1" dirty="0">
                <a:solidFill>
                  <a:schemeClr val="accent2"/>
                </a:solidFill>
                <a:latin typeface="华文楷体" pitchFamily="2" charset="-122"/>
                <a:ea typeface="华文楷体" pitchFamily="2" charset="-122"/>
              </a:rPr>
              <a:t>无序序列</a:t>
            </a:r>
            <a:endParaRPr lang="zh-CN" altLang="en-US" sz="2800" dirty="0">
              <a:latin typeface="华文楷体" pitchFamily="2" charset="-122"/>
              <a:ea typeface="华文楷体" pitchFamily="2" charset="-122"/>
            </a:endParaRPr>
          </a:p>
        </p:txBody>
      </p:sp>
      <p:sp>
        <p:nvSpPr>
          <p:cNvPr id="18" name="Text Box 15"/>
          <p:cNvSpPr txBox="1">
            <a:spLocks noChangeArrowheads="1"/>
          </p:cNvSpPr>
          <p:nvPr/>
        </p:nvSpPr>
        <p:spPr bwMode="auto">
          <a:xfrm>
            <a:off x="457200" y="4040088"/>
            <a:ext cx="1640193" cy="523220"/>
          </a:xfrm>
          <a:prstGeom prst="rect">
            <a:avLst/>
          </a:prstGeom>
          <a:noFill/>
          <a:ln w="9525">
            <a:noFill/>
            <a:miter lim="800000"/>
            <a:headEnd/>
            <a:tailEnd/>
          </a:ln>
          <a:effectLst/>
        </p:spPr>
        <p:txBody>
          <a:bodyPr wrap="none">
            <a:spAutoFit/>
          </a:bodyPr>
          <a:lstStyle/>
          <a:p>
            <a:pPr algn="l"/>
            <a:r>
              <a:rPr lang="zh-CN" altLang="en-US" sz="2800" b="1" dirty="0">
                <a:solidFill>
                  <a:schemeClr val="accent2"/>
                </a:solidFill>
                <a:latin typeface="华文楷体" pitchFamily="2" charset="-122"/>
                <a:ea typeface="华文楷体" pitchFamily="2" charset="-122"/>
              </a:rPr>
              <a:t>对</a:t>
            </a:r>
            <a:r>
              <a:rPr lang="en-US" altLang="zh-CN" sz="2800" b="1" dirty="0">
                <a:solidFill>
                  <a:schemeClr val="accent2"/>
                </a:solidFill>
                <a:latin typeface="华文楷体" pitchFamily="2" charset="-122"/>
                <a:ea typeface="华文楷体" pitchFamily="2" charset="-122"/>
              </a:rPr>
              <a:t>K</a:t>
            </a:r>
            <a:r>
              <a:rPr lang="en-US" altLang="zh-CN" sz="2800" b="1" baseline="30000" dirty="0">
                <a:solidFill>
                  <a:schemeClr val="accent2"/>
                </a:solidFill>
                <a:latin typeface="华文楷体" pitchFamily="2" charset="-122"/>
                <a:ea typeface="华文楷体" pitchFamily="2" charset="-122"/>
              </a:rPr>
              <a:t>2</a:t>
            </a:r>
            <a:r>
              <a:rPr lang="zh-CN" altLang="en-US" sz="2800" b="1" dirty="0">
                <a:solidFill>
                  <a:schemeClr val="accent2"/>
                </a:solidFill>
                <a:latin typeface="华文楷体" pitchFamily="2" charset="-122"/>
                <a:ea typeface="华文楷体" pitchFamily="2" charset="-122"/>
              </a:rPr>
              <a:t>排序</a:t>
            </a:r>
            <a:endParaRPr lang="zh-CN" altLang="en-US" sz="2800" dirty="0">
              <a:latin typeface="华文楷体" pitchFamily="2" charset="-122"/>
              <a:ea typeface="华文楷体" pitchFamily="2" charset="-122"/>
            </a:endParaRPr>
          </a:p>
        </p:txBody>
      </p:sp>
      <p:sp>
        <p:nvSpPr>
          <p:cNvPr id="19" name="Text Box 16"/>
          <p:cNvSpPr txBox="1">
            <a:spLocks noChangeArrowheads="1"/>
          </p:cNvSpPr>
          <p:nvPr/>
        </p:nvSpPr>
        <p:spPr bwMode="auto">
          <a:xfrm>
            <a:off x="457200" y="4649688"/>
            <a:ext cx="1640193" cy="523220"/>
          </a:xfrm>
          <a:prstGeom prst="rect">
            <a:avLst/>
          </a:prstGeom>
          <a:noFill/>
          <a:ln w="9525">
            <a:noFill/>
            <a:miter lim="800000"/>
            <a:headEnd/>
            <a:tailEnd/>
          </a:ln>
          <a:effectLst/>
        </p:spPr>
        <p:txBody>
          <a:bodyPr wrap="none">
            <a:spAutoFit/>
          </a:bodyPr>
          <a:lstStyle/>
          <a:p>
            <a:pPr algn="l"/>
            <a:r>
              <a:rPr lang="zh-CN" altLang="en-US" sz="2800" b="1" dirty="0">
                <a:solidFill>
                  <a:schemeClr val="accent2"/>
                </a:solidFill>
                <a:latin typeface="华文楷体" pitchFamily="2" charset="-122"/>
                <a:ea typeface="华文楷体" pitchFamily="2" charset="-122"/>
              </a:rPr>
              <a:t>对</a:t>
            </a:r>
            <a:r>
              <a:rPr lang="en-US" altLang="zh-CN" sz="2800" b="1" dirty="0">
                <a:solidFill>
                  <a:schemeClr val="accent2"/>
                </a:solidFill>
                <a:latin typeface="华文楷体" pitchFamily="2" charset="-122"/>
                <a:ea typeface="华文楷体" pitchFamily="2" charset="-122"/>
              </a:rPr>
              <a:t>K</a:t>
            </a:r>
            <a:r>
              <a:rPr lang="en-US" altLang="zh-CN" sz="2800" b="1" baseline="30000" dirty="0">
                <a:solidFill>
                  <a:schemeClr val="accent2"/>
                </a:solidFill>
                <a:latin typeface="华文楷体" pitchFamily="2" charset="-122"/>
                <a:ea typeface="华文楷体" pitchFamily="2" charset="-122"/>
              </a:rPr>
              <a:t>1</a:t>
            </a:r>
            <a:r>
              <a:rPr lang="zh-CN" altLang="en-US" sz="2800" b="1" dirty="0">
                <a:solidFill>
                  <a:schemeClr val="accent2"/>
                </a:solidFill>
                <a:latin typeface="华文楷体" pitchFamily="2" charset="-122"/>
                <a:ea typeface="华文楷体" pitchFamily="2" charset="-122"/>
              </a:rPr>
              <a:t>排序</a:t>
            </a:r>
            <a:endParaRPr lang="zh-CN" altLang="en-US" sz="2800" dirty="0">
              <a:latin typeface="华文楷体" pitchFamily="2" charset="-122"/>
              <a:ea typeface="华文楷体" pitchFamily="2" charset="-122"/>
            </a:endParaRPr>
          </a:p>
        </p:txBody>
      </p:sp>
      <p:sp>
        <p:nvSpPr>
          <p:cNvPr id="20" name="Text Box 17"/>
          <p:cNvSpPr txBox="1">
            <a:spLocks noChangeArrowheads="1"/>
          </p:cNvSpPr>
          <p:nvPr/>
        </p:nvSpPr>
        <p:spPr bwMode="auto">
          <a:xfrm>
            <a:off x="457200" y="5411688"/>
            <a:ext cx="1640193" cy="523220"/>
          </a:xfrm>
          <a:prstGeom prst="rect">
            <a:avLst/>
          </a:prstGeom>
          <a:noFill/>
          <a:ln w="9525">
            <a:noFill/>
            <a:miter lim="800000"/>
            <a:headEnd/>
            <a:tailEnd/>
          </a:ln>
          <a:effectLst/>
        </p:spPr>
        <p:txBody>
          <a:bodyPr wrap="none">
            <a:spAutoFit/>
          </a:bodyPr>
          <a:lstStyle/>
          <a:p>
            <a:pPr algn="l"/>
            <a:r>
              <a:rPr lang="zh-CN" altLang="en-US" sz="2800" b="1" dirty="0">
                <a:solidFill>
                  <a:schemeClr val="accent2"/>
                </a:solidFill>
                <a:latin typeface="华文楷体" pitchFamily="2" charset="-122"/>
                <a:ea typeface="华文楷体" pitchFamily="2" charset="-122"/>
              </a:rPr>
              <a:t>对</a:t>
            </a:r>
            <a:r>
              <a:rPr lang="en-US" altLang="zh-CN" sz="2800" b="1" dirty="0">
                <a:solidFill>
                  <a:schemeClr val="accent2"/>
                </a:solidFill>
                <a:latin typeface="华文楷体" pitchFamily="2" charset="-122"/>
                <a:ea typeface="华文楷体" pitchFamily="2" charset="-122"/>
              </a:rPr>
              <a:t>K</a:t>
            </a:r>
            <a:r>
              <a:rPr lang="en-US" altLang="zh-CN" sz="2800" b="1" baseline="30000" dirty="0">
                <a:solidFill>
                  <a:schemeClr val="accent2"/>
                </a:solidFill>
                <a:latin typeface="华文楷体" pitchFamily="2" charset="-122"/>
                <a:ea typeface="华文楷体" pitchFamily="2" charset="-122"/>
              </a:rPr>
              <a:t>0</a:t>
            </a:r>
            <a:r>
              <a:rPr lang="zh-CN" altLang="en-US" sz="2800" b="1" dirty="0">
                <a:solidFill>
                  <a:schemeClr val="accent2"/>
                </a:solidFill>
                <a:latin typeface="华文楷体" pitchFamily="2" charset="-122"/>
                <a:ea typeface="华文楷体" pitchFamily="2" charset="-122"/>
              </a:rPr>
              <a:t>排序</a:t>
            </a:r>
            <a:endParaRPr lang="zh-CN" altLang="en-US" sz="2800" dirty="0">
              <a:latin typeface="华文楷体" pitchFamily="2" charset="-122"/>
              <a:ea typeface="华文楷体" pitchFamily="2" charset="-122"/>
            </a:endParaRPr>
          </a:p>
        </p:txBody>
      </p:sp>
      <p:sp>
        <p:nvSpPr>
          <p:cNvPr id="21" name="Text Box 18"/>
          <p:cNvSpPr txBox="1">
            <a:spLocks noChangeArrowheads="1"/>
          </p:cNvSpPr>
          <p:nvPr/>
        </p:nvSpPr>
        <p:spPr bwMode="auto">
          <a:xfrm>
            <a:off x="2286000" y="3354288"/>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3,2,30</a:t>
            </a:r>
            <a:endParaRPr lang="en-US" altLang="zh-CN" sz="3000">
              <a:ea typeface="楷体_GB2312" pitchFamily="49" charset="-122"/>
            </a:endParaRPr>
          </a:p>
        </p:txBody>
      </p:sp>
      <p:sp>
        <p:nvSpPr>
          <p:cNvPr id="22" name="Text Box 19"/>
          <p:cNvSpPr txBox="1">
            <a:spLocks noChangeArrowheads="1"/>
          </p:cNvSpPr>
          <p:nvPr/>
        </p:nvSpPr>
        <p:spPr bwMode="auto">
          <a:xfrm>
            <a:off x="3565525" y="3354288"/>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1,2,15</a:t>
            </a:r>
            <a:endParaRPr lang="en-US" altLang="zh-CN" sz="3000">
              <a:ea typeface="楷体_GB2312" pitchFamily="49" charset="-122"/>
            </a:endParaRPr>
          </a:p>
        </p:txBody>
      </p:sp>
      <p:sp>
        <p:nvSpPr>
          <p:cNvPr id="23" name="Text Box 20"/>
          <p:cNvSpPr txBox="1">
            <a:spLocks noChangeArrowheads="1"/>
          </p:cNvSpPr>
          <p:nvPr/>
        </p:nvSpPr>
        <p:spPr bwMode="auto">
          <a:xfrm>
            <a:off x="4860925" y="3354288"/>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3,1,20</a:t>
            </a:r>
            <a:endParaRPr lang="en-US" altLang="zh-CN" sz="3000">
              <a:ea typeface="楷体_GB2312" pitchFamily="49" charset="-122"/>
            </a:endParaRPr>
          </a:p>
        </p:txBody>
      </p:sp>
      <p:sp>
        <p:nvSpPr>
          <p:cNvPr id="24" name="Text Box 21"/>
          <p:cNvSpPr txBox="1">
            <a:spLocks noChangeArrowheads="1"/>
          </p:cNvSpPr>
          <p:nvPr/>
        </p:nvSpPr>
        <p:spPr bwMode="auto">
          <a:xfrm>
            <a:off x="6232525" y="3354288"/>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2,3,18</a:t>
            </a:r>
            <a:endParaRPr lang="en-US" altLang="zh-CN" sz="3000">
              <a:ea typeface="楷体_GB2312" pitchFamily="49" charset="-122"/>
            </a:endParaRPr>
          </a:p>
        </p:txBody>
      </p:sp>
      <p:sp>
        <p:nvSpPr>
          <p:cNvPr id="25" name="Text Box 22"/>
          <p:cNvSpPr txBox="1">
            <a:spLocks noChangeArrowheads="1"/>
          </p:cNvSpPr>
          <p:nvPr/>
        </p:nvSpPr>
        <p:spPr bwMode="auto">
          <a:xfrm>
            <a:off x="7620000" y="3354288"/>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2,1,20</a:t>
            </a:r>
            <a:endParaRPr lang="en-US" altLang="zh-CN" sz="3000">
              <a:ea typeface="楷体_GB2312" pitchFamily="49" charset="-122"/>
            </a:endParaRPr>
          </a:p>
        </p:txBody>
      </p:sp>
      <p:sp>
        <p:nvSpPr>
          <p:cNvPr id="26" name="Text Box 23"/>
          <p:cNvSpPr txBox="1">
            <a:spLocks noChangeArrowheads="1"/>
          </p:cNvSpPr>
          <p:nvPr/>
        </p:nvSpPr>
        <p:spPr bwMode="auto">
          <a:xfrm>
            <a:off x="2286000" y="4040088"/>
            <a:ext cx="1073150" cy="519113"/>
          </a:xfrm>
          <a:prstGeom prst="rect">
            <a:avLst/>
          </a:prstGeom>
          <a:noFill/>
          <a:ln w="9525">
            <a:noFill/>
            <a:miter lim="800000"/>
            <a:headEnd/>
            <a:tailEnd/>
          </a:ln>
          <a:effectLst/>
        </p:spPr>
        <p:txBody>
          <a:bodyPr wrap="none">
            <a:spAutoFit/>
          </a:bodyPr>
          <a:lstStyle/>
          <a:p>
            <a:pPr algn="l"/>
            <a:r>
              <a:rPr lang="en-US" altLang="zh-CN" sz="2800">
                <a:solidFill>
                  <a:srgbClr val="008784"/>
                </a:solidFill>
                <a:ea typeface="楷体_GB2312" pitchFamily="49" charset="-122"/>
              </a:rPr>
              <a:t>1,2,</a:t>
            </a:r>
            <a:r>
              <a:rPr lang="en-US" altLang="zh-CN" sz="2800" b="1">
                <a:solidFill>
                  <a:srgbClr val="800000"/>
                </a:solidFill>
                <a:ea typeface="楷体_GB2312" pitchFamily="49" charset="-122"/>
              </a:rPr>
              <a:t>15</a:t>
            </a:r>
          </a:p>
        </p:txBody>
      </p:sp>
      <p:sp>
        <p:nvSpPr>
          <p:cNvPr id="27" name="Text Box 24"/>
          <p:cNvSpPr txBox="1">
            <a:spLocks noChangeArrowheads="1"/>
          </p:cNvSpPr>
          <p:nvPr/>
        </p:nvSpPr>
        <p:spPr bwMode="auto">
          <a:xfrm>
            <a:off x="3581400" y="4024213"/>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2,3,</a:t>
            </a:r>
            <a:r>
              <a:rPr lang="en-US" altLang="zh-CN" sz="3000" b="1">
                <a:solidFill>
                  <a:srgbClr val="800000"/>
                </a:solidFill>
                <a:ea typeface="楷体_GB2312" pitchFamily="49" charset="-122"/>
              </a:rPr>
              <a:t>18</a:t>
            </a:r>
          </a:p>
        </p:txBody>
      </p:sp>
      <p:sp>
        <p:nvSpPr>
          <p:cNvPr id="28" name="Text Box 25"/>
          <p:cNvSpPr txBox="1">
            <a:spLocks noChangeArrowheads="1"/>
          </p:cNvSpPr>
          <p:nvPr/>
        </p:nvSpPr>
        <p:spPr bwMode="auto">
          <a:xfrm>
            <a:off x="4860925" y="4006751"/>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3,1,</a:t>
            </a:r>
            <a:r>
              <a:rPr lang="en-US" altLang="zh-CN" sz="3000" b="1">
                <a:solidFill>
                  <a:srgbClr val="800000"/>
                </a:solidFill>
                <a:ea typeface="楷体_GB2312" pitchFamily="49" charset="-122"/>
              </a:rPr>
              <a:t>20</a:t>
            </a:r>
          </a:p>
        </p:txBody>
      </p:sp>
      <p:sp>
        <p:nvSpPr>
          <p:cNvPr id="29" name="Text Box 26"/>
          <p:cNvSpPr txBox="1">
            <a:spLocks noChangeArrowheads="1"/>
          </p:cNvSpPr>
          <p:nvPr/>
        </p:nvSpPr>
        <p:spPr bwMode="auto">
          <a:xfrm>
            <a:off x="6232525" y="4024213"/>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2,1,</a:t>
            </a:r>
            <a:r>
              <a:rPr lang="en-US" altLang="zh-CN" sz="3000" b="1">
                <a:solidFill>
                  <a:srgbClr val="800000"/>
                </a:solidFill>
                <a:ea typeface="楷体_GB2312" pitchFamily="49" charset="-122"/>
              </a:rPr>
              <a:t>20</a:t>
            </a:r>
          </a:p>
        </p:txBody>
      </p:sp>
      <p:sp>
        <p:nvSpPr>
          <p:cNvPr id="30" name="Text Box 28"/>
          <p:cNvSpPr txBox="1">
            <a:spLocks noChangeArrowheads="1"/>
          </p:cNvSpPr>
          <p:nvPr/>
        </p:nvSpPr>
        <p:spPr bwMode="auto">
          <a:xfrm>
            <a:off x="7620000" y="4006751"/>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3,2,</a:t>
            </a:r>
            <a:r>
              <a:rPr lang="en-US" altLang="zh-CN" sz="3000" b="1">
                <a:solidFill>
                  <a:srgbClr val="800000"/>
                </a:solidFill>
                <a:ea typeface="楷体_GB2312" pitchFamily="49" charset="-122"/>
              </a:rPr>
              <a:t>30</a:t>
            </a:r>
          </a:p>
        </p:txBody>
      </p:sp>
      <p:sp>
        <p:nvSpPr>
          <p:cNvPr id="31" name="Text Box 29"/>
          <p:cNvSpPr txBox="1">
            <a:spLocks noChangeArrowheads="1"/>
          </p:cNvSpPr>
          <p:nvPr/>
        </p:nvSpPr>
        <p:spPr bwMode="auto">
          <a:xfrm>
            <a:off x="2286000" y="4725888"/>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3,</a:t>
            </a:r>
            <a:r>
              <a:rPr lang="en-US" altLang="zh-CN" sz="3000" b="1">
                <a:solidFill>
                  <a:srgbClr val="FF0000"/>
                </a:solidFill>
                <a:ea typeface="楷体_GB2312" pitchFamily="49" charset="-122"/>
              </a:rPr>
              <a:t>1</a:t>
            </a:r>
            <a:r>
              <a:rPr lang="en-US" altLang="zh-CN" sz="3000">
                <a:solidFill>
                  <a:srgbClr val="008784"/>
                </a:solidFill>
                <a:ea typeface="楷体_GB2312" pitchFamily="49" charset="-122"/>
              </a:rPr>
              <a:t>,20</a:t>
            </a:r>
            <a:endParaRPr lang="en-US" altLang="zh-CN" sz="3000">
              <a:ea typeface="楷体_GB2312" pitchFamily="49" charset="-122"/>
            </a:endParaRPr>
          </a:p>
        </p:txBody>
      </p:sp>
      <p:sp>
        <p:nvSpPr>
          <p:cNvPr id="32" name="Text Box 30"/>
          <p:cNvSpPr txBox="1">
            <a:spLocks noChangeArrowheads="1"/>
          </p:cNvSpPr>
          <p:nvPr/>
        </p:nvSpPr>
        <p:spPr bwMode="auto">
          <a:xfrm>
            <a:off x="3565525" y="4692551"/>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2,</a:t>
            </a:r>
            <a:r>
              <a:rPr lang="en-US" altLang="zh-CN" sz="3000" b="1">
                <a:solidFill>
                  <a:srgbClr val="FF0000"/>
                </a:solidFill>
                <a:ea typeface="楷体_GB2312" pitchFamily="49" charset="-122"/>
              </a:rPr>
              <a:t>1</a:t>
            </a:r>
            <a:r>
              <a:rPr lang="en-US" altLang="zh-CN" sz="3000">
                <a:solidFill>
                  <a:srgbClr val="008784"/>
                </a:solidFill>
                <a:ea typeface="楷体_GB2312" pitchFamily="49" charset="-122"/>
              </a:rPr>
              <a:t>,20</a:t>
            </a:r>
            <a:endParaRPr lang="en-US" altLang="zh-CN" sz="3000">
              <a:ea typeface="楷体_GB2312" pitchFamily="49" charset="-122"/>
            </a:endParaRPr>
          </a:p>
        </p:txBody>
      </p:sp>
      <p:sp>
        <p:nvSpPr>
          <p:cNvPr id="33" name="Text Box 31"/>
          <p:cNvSpPr txBox="1">
            <a:spLocks noChangeArrowheads="1"/>
          </p:cNvSpPr>
          <p:nvPr/>
        </p:nvSpPr>
        <p:spPr bwMode="auto">
          <a:xfrm>
            <a:off x="4860925" y="4692551"/>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1,</a:t>
            </a:r>
            <a:r>
              <a:rPr lang="en-US" altLang="zh-CN" sz="3000" b="1">
                <a:solidFill>
                  <a:srgbClr val="FF0000"/>
                </a:solidFill>
                <a:ea typeface="楷体_GB2312" pitchFamily="49" charset="-122"/>
              </a:rPr>
              <a:t>2</a:t>
            </a:r>
            <a:r>
              <a:rPr lang="en-US" altLang="zh-CN" sz="3000">
                <a:solidFill>
                  <a:srgbClr val="008784"/>
                </a:solidFill>
                <a:ea typeface="楷体_GB2312" pitchFamily="49" charset="-122"/>
              </a:rPr>
              <a:t>,15</a:t>
            </a:r>
            <a:endParaRPr lang="en-US" altLang="zh-CN" sz="3000">
              <a:ea typeface="楷体_GB2312" pitchFamily="49" charset="-122"/>
            </a:endParaRPr>
          </a:p>
        </p:txBody>
      </p:sp>
      <p:sp>
        <p:nvSpPr>
          <p:cNvPr id="34" name="Text Box 32"/>
          <p:cNvSpPr txBox="1">
            <a:spLocks noChangeArrowheads="1"/>
          </p:cNvSpPr>
          <p:nvPr/>
        </p:nvSpPr>
        <p:spPr bwMode="auto">
          <a:xfrm>
            <a:off x="6248400" y="4710013"/>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3,</a:t>
            </a:r>
            <a:r>
              <a:rPr lang="en-US" altLang="zh-CN" sz="3000" b="1">
                <a:solidFill>
                  <a:srgbClr val="FF0000"/>
                </a:solidFill>
                <a:ea typeface="楷体_GB2312" pitchFamily="49" charset="-122"/>
              </a:rPr>
              <a:t>2</a:t>
            </a:r>
            <a:r>
              <a:rPr lang="en-US" altLang="zh-CN" sz="3000">
                <a:solidFill>
                  <a:srgbClr val="008784"/>
                </a:solidFill>
                <a:ea typeface="楷体_GB2312" pitchFamily="49" charset="-122"/>
              </a:rPr>
              <a:t>,30</a:t>
            </a:r>
            <a:endParaRPr lang="en-US" altLang="zh-CN" sz="3000">
              <a:ea typeface="楷体_GB2312" pitchFamily="49" charset="-122"/>
            </a:endParaRPr>
          </a:p>
        </p:txBody>
      </p:sp>
      <p:sp>
        <p:nvSpPr>
          <p:cNvPr id="35" name="Text Box 33"/>
          <p:cNvSpPr txBox="1">
            <a:spLocks noChangeArrowheads="1"/>
          </p:cNvSpPr>
          <p:nvPr/>
        </p:nvSpPr>
        <p:spPr bwMode="auto">
          <a:xfrm>
            <a:off x="7604125" y="4692551"/>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2,</a:t>
            </a:r>
            <a:r>
              <a:rPr lang="en-US" altLang="zh-CN" sz="3000" b="1">
                <a:solidFill>
                  <a:srgbClr val="FF0000"/>
                </a:solidFill>
                <a:ea typeface="楷体_GB2312" pitchFamily="49" charset="-122"/>
              </a:rPr>
              <a:t>3</a:t>
            </a:r>
            <a:r>
              <a:rPr lang="en-US" altLang="zh-CN" sz="3000">
                <a:solidFill>
                  <a:srgbClr val="008784"/>
                </a:solidFill>
                <a:ea typeface="楷体_GB2312" pitchFamily="49" charset="-122"/>
              </a:rPr>
              <a:t>,18</a:t>
            </a:r>
            <a:endParaRPr lang="en-US" altLang="zh-CN" sz="3000">
              <a:ea typeface="楷体_GB2312" pitchFamily="49" charset="-122"/>
            </a:endParaRPr>
          </a:p>
        </p:txBody>
      </p:sp>
      <p:sp>
        <p:nvSpPr>
          <p:cNvPr id="36" name="Text Box 34"/>
          <p:cNvSpPr txBox="1">
            <a:spLocks noChangeArrowheads="1"/>
          </p:cNvSpPr>
          <p:nvPr/>
        </p:nvSpPr>
        <p:spPr bwMode="auto">
          <a:xfrm>
            <a:off x="2216150" y="5411688"/>
            <a:ext cx="1231900" cy="549275"/>
          </a:xfrm>
          <a:prstGeom prst="rect">
            <a:avLst/>
          </a:prstGeom>
          <a:noFill/>
          <a:ln w="9525">
            <a:noFill/>
            <a:miter lim="800000"/>
            <a:headEnd/>
            <a:tailEnd/>
          </a:ln>
          <a:effectLst/>
        </p:spPr>
        <p:txBody>
          <a:bodyPr wrap="none">
            <a:spAutoFit/>
          </a:bodyPr>
          <a:lstStyle/>
          <a:p>
            <a:pPr algn="l"/>
            <a:r>
              <a:rPr lang="en-US" altLang="zh-CN" sz="3000" b="1">
                <a:solidFill>
                  <a:srgbClr val="000080"/>
                </a:solidFill>
                <a:ea typeface="楷体_GB2312" pitchFamily="49" charset="-122"/>
              </a:rPr>
              <a:t> </a:t>
            </a:r>
            <a:r>
              <a:rPr lang="en-US" altLang="zh-CN" sz="3000" b="1">
                <a:solidFill>
                  <a:srgbClr val="0000FF"/>
                </a:solidFill>
                <a:ea typeface="楷体_GB2312" pitchFamily="49" charset="-122"/>
              </a:rPr>
              <a:t>1</a:t>
            </a:r>
            <a:r>
              <a:rPr lang="en-US" altLang="zh-CN" sz="3000">
                <a:solidFill>
                  <a:srgbClr val="008784"/>
                </a:solidFill>
                <a:ea typeface="楷体_GB2312" pitchFamily="49" charset="-122"/>
              </a:rPr>
              <a:t>,2,15</a:t>
            </a:r>
            <a:endParaRPr lang="en-US" altLang="zh-CN" sz="3000">
              <a:ea typeface="楷体_GB2312" pitchFamily="49" charset="-122"/>
            </a:endParaRPr>
          </a:p>
        </p:txBody>
      </p:sp>
      <p:sp>
        <p:nvSpPr>
          <p:cNvPr id="37" name="Text Box 38"/>
          <p:cNvSpPr txBox="1">
            <a:spLocks noChangeArrowheads="1"/>
          </p:cNvSpPr>
          <p:nvPr/>
        </p:nvSpPr>
        <p:spPr bwMode="auto">
          <a:xfrm>
            <a:off x="3581400" y="5411688"/>
            <a:ext cx="1136650" cy="549275"/>
          </a:xfrm>
          <a:prstGeom prst="rect">
            <a:avLst/>
          </a:prstGeom>
          <a:noFill/>
          <a:ln w="9525">
            <a:noFill/>
            <a:miter lim="800000"/>
            <a:headEnd/>
            <a:tailEnd/>
          </a:ln>
          <a:effectLst/>
        </p:spPr>
        <p:txBody>
          <a:bodyPr wrap="none">
            <a:spAutoFit/>
          </a:bodyPr>
          <a:lstStyle/>
          <a:p>
            <a:pPr algn="l"/>
            <a:r>
              <a:rPr lang="en-US" altLang="zh-CN" sz="3000" b="1">
                <a:solidFill>
                  <a:srgbClr val="0000FF"/>
                </a:solidFill>
                <a:ea typeface="楷体_GB2312" pitchFamily="49" charset="-122"/>
              </a:rPr>
              <a:t>2</a:t>
            </a:r>
            <a:r>
              <a:rPr lang="en-US" altLang="zh-CN" sz="3000">
                <a:solidFill>
                  <a:srgbClr val="008784"/>
                </a:solidFill>
                <a:ea typeface="楷体_GB2312" pitchFamily="49" charset="-122"/>
              </a:rPr>
              <a:t>,1,20</a:t>
            </a:r>
            <a:endParaRPr lang="en-US" altLang="zh-CN" sz="3000">
              <a:ea typeface="楷体_GB2312" pitchFamily="49" charset="-122"/>
            </a:endParaRPr>
          </a:p>
        </p:txBody>
      </p:sp>
      <p:sp>
        <p:nvSpPr>
          <p:cNvPr id="38" name="Text Box 39"/>
          <p:cNvSpPr txBox="1">
            <a:spLocks noChangeArrowheads="1"/>
          </p:cNvSpPr>
          <p:nvPr/>
        </p:nvSpPr>
        <p:spPr bwMode="auto">
          <a:xfrm>
            <a:off x="4876800" y="5411688"/>
            <a:ext cx="1136650" cy="549275"/>
          </a:xfrm>
          <a:prstGeom prst="rect">
            <a:avLst/>
          </a:prstGeom>
          <a:noFill/>
          <a:ln w="9525">
            <a:noFill/>
            <a:miter lim="800000"/>
            <a:headEnd/>
            <a:tailEnd/>
          </a:ln>
          <a:effectLst/>
        </p:spPr>
        <p:txBody>
          <a:bodyPr wrap="none">
            <a:spAutoFit/>
          </a:bodyPr>
          <a:lstStyle/>
          <a:p>
            <a:pPr algn="l"/>
            <a:r>
              <a:rPr lang="en-US" altLang="zh-CN" sz="3000" b="1">
                <a:solidFill>
                  <a:srgbClr val="0000FF"/>
                </a:solidFill>
                <a:ea typeface="楷体_GB2312" pitchFamily="49" charset="-122"/>
              </a:rPr>
              <a:t>2</a:t>
            </a:r>
            <a:r>
              <a:rPr lang="en-US" altLang="zh-CN" sz="3000">
                <a:solidFill>
                  <a:srgbClr val="008784"/>
                </a:solidFill>
                <a:ea typeface="楷体_GB2312" pitchFamily="49" charset="-122"/>
              </a:rPr>
              <a:t>,3,18</a:t>
            </a:r>
            <a:endParaRPr lang="en-US" altLang="zh-CN" sz="3000">
              <a:ea typeface="楷体_GB2312" pitchFamily="49" charset="-122"/>
            </a:endParaRPr>
          </a:p>
        </p:txBody>
      </p:sp>
      <p:sp>
        <p:nvSpPr>
          <p:cNvPr id="39" name="Text Box 40"/>
          <p:cNvSpPr txBox="1">
            <a:spLocks noChangeArrowheads="1"/>
          </p:cNvSpPr>
          <p:nvPr/>
        </p:nvSpPr>
        <p:spPr bwMode="auto">
          <a:xfrm>
            <a:off x="6254750" y="5411688"/>
            <a:ext cx="1136650" cy="549275"/>
          </a:xfrm>
          <a:prstGeom prst="rect">
            <a:avLst/>
          </a:prstGeom>
          <a:noFill/>
          <a:ln w="9525">
            <a:noFill/>
            <a:miter lim="800000"/>
            <a:headEnd/>
            <a:tailEnd/>
          </a:ln>
          <a:effectLst/>
        </p:spPr>
        <p:txBody>
          <a:bodyPr wrap="none">
            <a:spAutoFit/>
          </a:bodyPr>
          <a:lstStyle/>
          <a:p>
            <a:pPr algn="l"/>
            <a:r>
              <a:rPr lang="en-US" altLang="zh-CN" sz="3000" b="1">
                <a:solidFill>
                  <a:srgbClr val="0000FF"/>
                </a:solidFill>
                <a:ea typeface="楷体_GB2312" pitchFamily="49" charset="-122"/>
              </a:rPr>
              <a:t>3</a:t>
            </a:r>
            <a:r>
              <a:rPr lang="en-US" altLang="zh-CN" sz="3000">
                <a:solidFill>
                  <a:srgbClr val="008784"/>
                </a:solidFill>
                <a:ea typeface="楷体_GB2312" pitchFamily="49" charset="-122"/>
              </a:rPr>
              <a:t>,1,20</a:t>
            </a:r>
            <a:endParaRPr lang="en-US" altLang="zh-CN" sz="3000">
              <a:ea typeface="楷体_GB2312" pitchFamily="49" charset="-122"/>
            </a:endParaRPr>
          </a:p>
        </p:txBody>
      </p:sp>
      <p:sp>
        <p:nvSpPr>
          <p:cNvPr id="40" name="Text Box 41"/>
          <p:cNvSpPr txBox="1">
            <a:spLocks noChangeArrowheads="1"/>
          </p:cNvSpPr>
          <p:nvPr/>
        </p:nvSpPr>
        <p:spPr bwMode="auto">
          <a:xfrm>
            <a:off x="7620000" y="5411688"/>
            <a:ext cx="1136650" cy="549275"/>
          </a:xfrm>
          <a:prstGeom prst="rect">
            <a:avLst/>
          </a:prstGeom>
          <a:noFill/>
          <a:ln w="9525">
            <a:noFill/>
            <a:miter lim="800000"/>
            <a:headEnd/>
            <a:tailEnd/>
          </a:ln>
          <a:effectLst/>
        </p:spPr>
        <p:txBody>
          <a:bodyPr wrap="none">
            <a:spAutoFit/>
          </a:bodyPr>
          <a:lstStyle/>
          <a:p>
            <a:pPr algn="l"/>
            <a:r>
              <a:rPr lang="en-US" altLang="zh-CN" sz="3000" b="1">
                <a:solidFill>
                  <a:srgbClr val="0000FF"/>
                </a:solidFill>
                <a:ea typeface="楷体_GB2312" pitchFamily="49" charset="-122"/>
              </a:rPr>
              <a:t>3</a:t>
            </a:r>
            <a:r>
              <a:rPr lang="en-US" altLang="zh-CN" sz="3000">
                <a:solidFill>
                  <a:srgbClr val="008784"/>
                </a:solidFill>
                <a:ea typeface="楷体_GB2312" pitchFamily="49" charset="-122"/>
              </a:rPr>
              <a:t>,2,30</a:t>
            </a:r>
            <a:endParaRPr lang="en-US" altLang="zh-CN" sz="3000">
              <a:ea typeface="楷体_GB2312" pitchFamily="49" charset="-122"/>
            </a:endParaRPr>
          </a:p>
        </p:txBody>
      </p:sp>
      <p:sp>
        <p:nvSpPr>
          <p:cNvPr id="4" name="标题 3"/>
          <p:cNvSpPr>
            <a:spLocks noGrp="1"/>
          </p:cNvSpPr>
          <p:nvPr>
            <p:ph type="title"/>
          </p:nvPr>
        </p:nvSpPr>
        <p:spPr/>
        <p:txBody>
          <a:bodyPr/>
          <a:lstStyle/>
          <a:p>
            <a:r>
              <a:rPr lang="zh-CN" altLang="en-US"/>
              <a:t>多关键字排序举例</a:t>
            </a:r>
          </a:p>
        </p:txBody>
      </p:sp>
      <p:sp>
        <p:nvSpPr>
          <p:cNvPr id="5" name="内容占位符 4"/>
          <p:cNvSpPr>
            <a:spLocks noGrp="1"/>
          </p:cNvSpPr>
          <p:nvPr>
            <p:ph idx="1"/>
          </p:nvPr>
        </p:nvSpPr>
        <p:spPr/>
        <p:txBody>
          <a:bodyPr/>
          <a:lstStyle/>
          <a:p>
            <a:r>
              <a:rPr lang="zh-CN" altLang="en-US" b="1">
                <a:solidFill>
                  <a:srgbClr val="000000"/>
                </a:solidFill>
                <a:latin typeface="宋体" panose="02010600030101010101" pitchFamily="2" charset="-122"/>
              </a:rPr>
              <a:t>学生记录含三个关键字：</a:t>
            </a:r>
            <a:r>
              <a:rPr lang="zh-CN" altLang="en-US" b="1">
                <a:solidFill>
                  <a:srgbClr val="0000FF"/>
                </a:solidFill>
                <a:latin typeface="宋体" panose="02010600030101010101" pitchFamily="2" charset="-122"/>
              </a:rPr>
              <a:t>系别</a:t>
            </a:r>
            <a:r>
              <a:rPr lang="zh-CN" altLang="en-US">
                <a:solidFill>
                  <a:srgbClr val="008784"/>
                </a:solidFill>
                <a:latin typeface="宋体" panose="02010600030101010101" pitchFamily="2" charset="-122"/>
              </a:rPr>
              <a:t>、</a:t>
            </a:r>
            <a:r>
              <a:rPr lang="zh-CN" altLang="en-US" b="1">
                <a:solidFill>
                  <a:srgbClr val="FF0000"/>
                </a:solidFill>
                <a:latin typeface="宋体" panose="02010600030101010101" pitchFamily="2" charset="-122"/>
              </a:rPr>
              <a:t>班号</a:t>
            </a:r>
            <a:r>
              <a:rPr lang="zh-CN" altLang="en-US">
                <a:solidFill>
                  <a:srgbClr val="008784"/>
                </a:solidFill>
                <a:latin typeface="宋体" panose="02010600030101010101" pitchFamily="2" charset="-122"/>
              </a:rPr>
              <a:t>和</a:t>
            </a:r>
            <a:r>
              <a:rPr lang="zh-CN" altLang="en-US" b="1">
                <a:solidFill>
                  <a:srgbClr val="990000"/>
                </a:solidFill>
                <a:latin typeface="宋体" panose="02010600030101010101" pitchFamily="2" charset="-122"/>
              </a:rPr>
              <a:t>班内的序列号</a:t>
            </a:r>
            <a:endParaRPr lang="en-US" altLang="zh-CN" b="1">
              <a:solidFill>
                <a:srgbClr val="000000"/>
              </a:solidFill>
              <a:latin typeface="宋体" panose="02010600030101010101" pitchFamily="2" charset="-122"/>
            </a:endParaRPr>
          </a:p>
          <a:p>
            <a:pPr lvl="1"/>
            <a:r>
              <a:rPr lang="zh-CN" altLang="en-US" b="1">
                <a:solidFill>
                  <a:srgbClr val="000000"/>
                </a:solidFill>
                <a:latin typeface="宋体" panose="02010600030101010101" pitchFamily="2" charset="-122"/>
              </a:rPr>
              <a:t>以系别为最主位关键字</a:t>
            </a:r>
            <a:endParaRPr lang="en-US" altLang="zh-CN" b="1">
              <a:solidFill>
                <a:srgbClr val="000000"/>
              </a:solidFill>
              <a:latin typeface="宋体" panose="02010600030101010101" pitchFamily="2" charset="-122"/>
            </a:endParaRPr>
          </a:p>
          <a:p>
            <a:r>
              <a:rPr lang="zh-CN" altLang="en-US" b="1">
                <a:solidFill>
                  <a:srgbClr val="000000"/>
                </a:solidFill>
                <a:latin typeface="宋体" panose="02010600030101010101" pitchFamily="2" charset="-122"/>
              </a:rPr>
              <a:t>多关键字排序结果如下：</a:t>
            </a:r>
            <a:endParaRPr lang="zh-CN" altLang="en-US" b="1">
              <a:solidFill>
                <a:srgbClr val="008784"/>
              </a:solidFill>
              <a:latin typeface="宋体" panose="02010600030101010101" pitchFamily="2" charset="-122"/>
            </a:endParaRPr>
          </a:p>
          <a:p>
            <a:endParaRPr lang="zh-CN" altLang="en-US"/>
          </a:p>
        </p:txBody>
      </p:sp>
      <p:sp>
        <p:nvSpPr>
          <p:cNvPr id="41" name="文本框 40"/>
          <p:cNvSpPr txBox="1"/>
          <p:nvPr/>
        </p:nvSpPr>
        <p:spPr>
          <a:xfrm>
            <a:off x="0" y="6390347"/>
            <a:ext cx="9144000" cy="430887"/>
          </a:xfrm>
          <a:prstGeom prst="rect">
            <a:avLst/>
          </a:prstGeom>
          <a:noFill/>
        </p:spPr>
        <p:txBody>
          <a:bodyPr wrap="square" rtlCol="0">
            <a:spAutoFit/>
          </a:bodyPr>
          <a:lstStyle/>
          <a:p>
            <a:pPr algn="ctr"/>
            <a:r>
              <a:rPr lang="zh-CN" altLang="en-US" sz="2200" b="1" dirty="0">
                <a:solidFill>
                  <a:srgbClr val="000000"/>
                </a:solidFill>
                <a:latin typeface="宋体" panose="02010600030101010101" pitchFamily="2" charset="-122"/>
              </a:rPr>
              <a:t>按</a:t>
            </a:r>
            <a:r>
              <a:rPr lang="en-US" altLang="zh-CN" sz="2200" b="1" dirty="0">
                <a:solidFill>
                  <a:srgbClr val="000000"/>
                </a:solidFill>
                <a:latin typeface="宋体" panose="02010600030101010101" pitchFamily="2" charset="-122"/>
              </a:rPr>
              <a:t>(K</a:t>
            </a:r>
            <a:r>
              <a:rPr lang="en-US" altLang="zh-CN" sz="2200" b="1" baseline="30000" dirty="0">
                <a:solidFill>
                  <a:srgbClr val="000000"/>
                </a:solidFill>
                <a:latin typeface="宋体" panose="02010600030101010101" pitchFamily="2" charset="-122"/>
              </a:rPr>
              <a:t>0</a:t>
            </a:r>
            <a:r>
              <a:rPr lang="en-US" altLang="zh-CN" sz="2200" b="1" dirty="0">
                <a:solidFill>
                  <a:srgbClr val="000000"/>
                </a:solidFill>
                <a:latin typeface="宋体" panose="02010600030101010101" pitchFamily="2" charset="-122"/>
              </a:rPr>
              <a:t>,K</a:t>
            </a:r>
            <a:r>
              <a:rPr lang="en-US" altLang="zh-CN" sz="2200" b="1" baseline="30000" dirty="0">
                <a:solidFill>
                  <a:srgbClr val="000000"/>
                </a:solidFill>
                <a:latin typeface="宋体" panose="02010600030101010101" pitchFamily="2" charset="-122"/>
              </a:rPr>
              <a:t>1</a:t>
            </a:r>
            <a:r>
              <a:rPr lang="en-US" altLang="zh-CN" sz="2200" b="1" dirty="0">
                <a:solidFill>
                  <a:srgbClr val="000000"/>
                </a:solidFill>
                <a:latin typeface="宋体" panose="02010600030101010101" pitchFamily="2" charset="-122"/>
              </a:rPr>
              <a:t>,K</a:t>
            </a:r>
            <a:r>
              <a:rPr lang="en-US" altLang="zh-CN" sz="2200" b="1" baseline="30000" dirty="0">
                <a:solidFill>
                  <a:srgbClr val="000000"/>
                </a:solidFill>
                <a:latin typeface="宋体" panose="02010600030101010101" pitchFamily="2" charset="-122"/>
              </a:rPr>
              <a:t>2</a:t>
            </a:r>
            <a:r>
              <a:rPr lang="en-US" altLang="zh-CN" sz="2200" b="1" dirty="0">
                <a:solidFill>
                  <a:srgbClr val="000000"/>
                </a:solidFill>
                <a:latin typeface="宋体" panose="02010600030101010101" pitchFamily="2" charset="-122"/>
              </a:rPr>
              <a:t>)</a:t>
            </a:r>
            <a:r>
              <a:rPr lang="zh-CN" altLang="en-US" sz="2200" b="1" dirty="0">
                <a:solidFill>
                  <a:srgbClr val="000000"/>
                </a:solidFill>
                <a:latin typeface="宋体" panose="02010600030101010101" pitchFamily="2" charset="-122"/>
              </a:rPr>
              <a:t>排序：</a:t>
            </a:r>
            <a:r>
              <a:rPr lang="en-US" altLang="zh-CN" sz="2200" b="1" dirty="0">
                <a:solidFill>
                  <a:srgbClr val="000000"/>
                </a:solidFill>
                <a:latin typeface="宋体" panose="02010600030101010101" pitchFamily="2" charset="-122"/>
              </a:rPr>
              <a:t>(1,2,15),(2,1,20),(2,3,18),(3,12,20),(3,2,30)</a:t>
            </a:r>
            <a:endParaRPr lang="zh-CN" altLang="en-US" sz="2200" dirty="0"/>
          </a:p>
        </p:txBody>
      </p:sp>
    </p:spTree>
    <p:extLst>
      <p:ext uri="{BB962C8B-B14F-4D97-AF65-F5344CB8AC3E}">
        <p14:creationId xmlns:p14="http://schemas.microsoft.com/office/powerpoint/2010/main" val="89109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500"/>
                                        <p:tgtEl>
                                          <p:spTgt spid="29"/>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left)">
                                      <p:cBhvr>
                                        <p:cTn id="38" dur="500"/>
                                        <p:tgtEl>
                                          <p:spTgt spid="31"/>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500"/>
                                        <p:tgtEl>
                                          <p:spTgt spid="32"/>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left)">
                                      <p:cBhvr>
                                        <p:cTn id="46" dur="500"/>
                                        <p:tgtEl>
                                          <p:spTgt spid="33"/>
                                        </p:tgtEl>
                                      </p:cBhvr>
                                    </p:animEffec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left)">
                                      <p:cBhvr>
                                        <p:cTn id="54" dur="500"/>
                                        <p:tgtEl>
                                          <p:spTgt spid="3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left)">
                                      <p:cBhvr>
                                        <p:cTn id="64" dur="500"/>
                                        <p:tgtEl>
                                          <p:spTgt spid="36"/>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ipe(left)">
                                      <p:cBhvr>
                                        <p:cTn id="68" dur="500"/>
                                        <p:tgtEl>
                                          <p:spTgt spid="37"/>
                                        </p:tgtEl>
                                      </p:cBhvr>
                                    </p:animEffect>
                                  </p:childTnLst>
                                </p:cTn>
                              </p:par>
                            </p:childTnLst>
                          </p:cTn>
                        </p:par>
                        <p:par>
                          <p:cTn id="69" fill="hold">
                            <p:stCondLst>
                              <p:cond delay="1000"/>
                            </p:stCondLst>
                            <p:childTnLst>
                              <p:par>
                                <p:cTn id="70" presetID="22" presetClass="entr" presetSubtype="8" fill="hold" grpId="0" nodeType="after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wipe(left)">
                                      <p:cBhvr>
                                        <p:cTn id="72" dur="500"/>
                                        <p:tgtEl>
                                          <p:spTgt spid="38"/>
                                        </p:tgtEl>
                                      </p:cBhvr>
                                    </p:animEffect>
                                  </p:childTnLst>
                                </p:cTn>
                              </p:par>
                            </p:childTnLst>
                          </p:cTn>
                        </p:par>
                        <p:par>
                          <p:cTn id="73" fill="hold">
                            <p:stCondLst>
                              <p:cond delay="1500"/>
                            </p:stCondLst>
                            <p:childTnLst>
                              <p:par>
                                <p:cTn id="74" presetID="22" presetClass="entr" presetSubtype="8"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wipe(left)">
                                      <p:cBhvr>
                                        <p:cTn id="76" dur="500"/>
                                        <p:tgtEl>
                                          <p:spTgt spid="39"/>
                                        </p:tgtEl>
                                      </p:cBhvr>
                                    </p:animEffect>
                                  </p:childTnLst>
                                </p:cTn>
                              </p:par>
                            </p:childTnLst>
                          </p:cTn>
                        </p:par>
                        <p:par>
                          <p:cTn id="77" fill="hold">
                            <p:stCondLst>
                              <p:cond delay="2000"/>
                            </p:stCondLst>
                            <p:childTnLst>
                              <p:par>
                                <p:cTn id="78" presetID="22" presetClass="entr" presetSubtype="8"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left)">
                                      <p:cBhvr>
                                        <p:cTn id="8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P spid="19" grpId="0" autoUpdateAnimBg="0"/>
      <p:bldP spid="20" grpId="0" autoUpdateAnimBg="0"/>
      <p:bldP spid="26" grpId="0" autoUpdateAnimBg="0"/>
      <p:bldP spid="27" grpId="0" autoUpdateAnimBg="0"/>
      <p:bldP spid="28" grpId="0" autoUpdateAnimBg="0"/>
      <p:bldP spid="29" grpId="0" autoUpdateAnimBg="0"/>
      <p:bldP spid="30" grpId="0" autoUpdateAnimBg="0"/>
      <p:bldP spid="31" grpId="0" autoUpdateAnimBg="0"/>
      <p:bldP spid="32" grpId="0" autoUpdateAnimBg="0"/>
      <p:bldP spid="33" grpId="0" autoUpdateAnimBg="0"/>
      <p:bldP spid="34" grpId="0" autoUpdateAnimBg="0"/>
      <p:bldP spid="35" grpId="0" autoUpdateAnimBg="0"/>
      <p:bldP spid="36" grpId="0" autoUpdateAnimBg="0"/>
      <p:bldP spid="37" grpId="0" autoUpdateAnimBg="0"/>
      <p:bldP spid="38" grpId="0" autoUpdateAnimBg="0"/>
      <p:bldP spid="39" grpId="0" autoUpdateAnimBg="0"/>
      <p:bldP spid="4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MSD</a:t>
            </a:r>
            <a:r>
              <a:rPr lang="zh-CN" altLang="en-US" dirty="0"/>
              <a:t>法 </a:t>
            </a:r>
            <a:r>
              <a:rPr lang="en-US" altLang="zh-CN" dirty="0"/>
              <a:t>vs. LSD</a:t>
            </a:r>
            <a:r>
              <a:rPr lang="zh-CN" altLang="en-US" dirty="0"/>
              <a:t>法</a:t>
            </a:r>
          </a:p>
        </p:txBody>
      </p:sp>
      <p:sp>
        <p:nvSpPr>
          <p:cNvPr id="124931" name="Rectangle 2"/>
          <p:cNvSpPr>
            <a:spLocks noGrp="1" noChangeArrowheads="1"/>
          </p:cNvSpPr>
          <p:nvPr>
            <p:ph idx="1"/>
          </p:nvPr>
        </p:nvSpPr>
        <p:spPr/>
        <p:txBody>
          <a:bodyPr/>
          <a:lstStyle/>
          <a:p>
            <a:r>
              <a:rPr lang="zh-CN" altLang="en-US" dirty="0"/>
              <a:t>最高位优先法</a:t>
            </a:r>
            <a:r>
              <a:rPr lang="en-US" altLang="zh-CN" dirty="0"/>
              <a:t>/MSD</a:t>
            </a:r>
            <a:r>
              <a:rPr lang="zh-CN" altLang="en-US" dirty="0"/>
              <a:t>法</a:t>
            </a:r>
          </a:p>
          <a:p>
            <a:pPr lvl="1"/>
            <a:r>
              <a:rPr lang="zh-CN" altLang="en-US" dirty="0"/>
              <a:t>必须将序列逐层</a:t>
            </a:r>
            <a:r>
              <a:rPr lang="zh-CN" altLang="en-US" dirty="0">
                <a:solidFill>
                  <a:srgbClr val="C00000"/>
                </a:solidFill>
              </a:rPr>
              <a:t>分割</a:t>
            </a:r>
            <a:r>
              <a:rPr lang="zh-CN" altLang="en-US" dirty="0"/>
              <a:t>为若干子序列，然后对各子序列分别进行排序 </a:t>
            </a:r>
            <a:endParaRPr lang="en-US" altLang="zh-CN" dirty="0"/>
          </a:p>
          <a:p>
            <a:r>
              <a:rPr lang="zh-CN" altLang="en-US" b="1" dirty="0">
                <a:solidFill>
                  <a:srgbClr val="0000FF"/>
                </a:solidFill>
              </a:rPr>
              <a:t>最低位优先法</a:t>
            </a:r>
            <a:r>
              <a:rPr lang="en-US" altLang="zh-CN" b="1" dirty="0">
                <a:solidFill>
                  <a:srgbClr val="0000FF"/>
                </a:solidFill>
              </a:rPr>
              <a:t>/LSD</a:t>
            </a:r>
            <a:r>
              <a:rPr lang="zh-CN" altLang="en-US" b="1" dirty="0">
                <a:solidFill>
                  <a:srgbClr val="0000FF"/>
                </a:solidFill>
              </a:rPr>
              <a:t>法</a:t>
            </a:r>
          </a:p>
          <a:p>
            <a:pPr lvl="1"/>
            <a:r>
              <a:rPr lang="zh-CN" altLang="en-US" dirty="0"/>
              <a:t>使用这种排序方法对每一个关键字进行排序时，不必分成子序列，对每个关键字都是</a:t>
            </a:r>
            <a:r>
              <a:rPr lang="zh-CN" altLang="en-US" dirty="0">
                <a:solidFill>
                  <a:srgbClr val="C00000"/>
                </a:solidFill>
              </a:rPr>
              <a:t>整个序列</a:t>
            </a:r>
            <a:r>
              <a:rPr lang="zh-CN" altLang="en-US" dirty="0"/>
              <a:t>参加排序</a:t>
            </a:r>
          </a:p>
          <a:p>
            <a:pPr lvl="1"/>
            <a:r>
              <a:rPr lang="zh-CN" altLang="en-US" dirty="0"/>
              <a:t>按</a:t>
            </a:r>
            <a:r>
              <a:rPr lang="en-US" altLang="zh-CN" dirty="0"/>
              <a:t>LSD</a:t>
            </a:r>
            <a:r>
              <a:rPr lang="zh-CN" altLang="en-US" dirty="0"/>
              <a:t>排序时，可以通过若干次“</a:t>
            </a:r>
            <a:r>
              <a:rPr lang="zh-CN" altLang="en-US" b="1" dirty="0">
                <a:solidFill>
                  <a:srgbClr val="0000FF"/>
                </a:solidFill>
              </a:rPr>
              <a:t>分配</a:t>
            </a:r>
            <a:r>
              <a:rPr lang="zh-CN" altLang="en-US" dirty="0"/>
              <a:t>”和“</a:t>
            </a:r>
            <a:r>
              <a:rPr lang="zh-CN" altLang="en-US" b="1" dirty="0">
                <a:solidFill>
                  <a:srgbClr val="0000FF"/>
                </a:solidFill>
              </a:rPr>
              <a:t>收集</a:t>
            </a:r>
            <a:r>
              <a:rPr lang="zh-CN" altLang="en-US" dirty="0"/>
              <a:t>”来实现排序</a:t>
            </a:r>
            <a:endParaRPr lang="en-US" altLang="zh-CN" dirty="0"/>
          </a:p>
          <a:p>
            <a:pPr lvl="1"/>
            <a:r>
              <a:rPr lang="zh-CN" altLang="en-US" dirty="0"/>
              <a:t>其好处是不需要进行关键字间的比较</a:t>
            </a:r>
          </a:p>
          <a:p>
            <a:pPr lvl="1"/>
            <a:endParaRPr lang="zh-CN" altLang="en-US" dirty="0"/>
          </a:p>
          <a:p>
            <a:endParaRPr lang="zh-CN" altLang="en-US" dirty="0"/>
          </a:p>
        </p:txBody>
      </p:sp>
    </p:spTree>
    <p:extLst>
      <p:ext uri="{BB962C8B-B14F-4D97-AF65-F5344CB8AC3E}">
        <p14:creationId xmlns:p14="http://schemas.microsoft.com/office/powerpoint/2010/main" val="2034033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10"/>
          <p:cNvSpPr>
            <a:spLocks noGrp="1" noChangeArrowheads="1"/>
          </p:cNvSpPr>
          <p:nvPr>
            <p:ph type="title"/>
          </p:nvPr>
        </p:nvSpPr>
        <p:spPr/>
        <p:txBody>
          <a:bodyPr/>
          <a:lstStyle/>
          <a:p>
            <a:r>
              <a:rPr lang="zh-CN" altLang="en-US" dirty="0"/>
              <a:t>链式基数排序</a:t>
            </a:r>
          </a:p>
        </p:txBody>
      </p:sp>
      <mc:AlternateContent xmlns:mc="http://schemas.openxmlformats.org/markup-compatibility/2006" xmlns:a14="http://schemas.microsoft.com/office/drawing/2010/main">
        <mc:Choice Requires="a14">
          <p:sp>
            <p:nvSpPr>
              <p:cNvPr id="19463" name="Rectangle 9"/>
              <p:cNvSpPr>
                <a:spLocks noGrp="1" noChangeArrowheads="1"/>
              </p:cNvSpPr>
              <p:nvPr>
                <p:ph idx="1"/>
              </p:nvPr>
            </p:nvSpPr>
            <p:spPr/>
            <p:txBody>
              <a:bodyPr>
                <a:normAutofit/>
              </a:bodyPr>
              <a:lstStyle/>
              <a:p>
                <a:r>
                  <a:rPr lang="zh-CN" altLang="en-US" dirty="0"/>
                  <a:t>基数排序是利用“</a:t>
                </a:r>
                <a:r>
                  <a:rPr lang="zh-CN" altLang="en-US" dirty="0">
                    <a:solidFill>
                      <a:srgbClr val="C00000"/>
                    </a:solidFill>
                  </a:rPr>
                  <a:t>分配</a:t>
                </a:r>
                <a:r>
                  <a:rPr lang="zh-CN" altLang="en-US" dirty="0"/>
                  <a:t>”和“</a:t>
                </a:r>
                <a:r>
                  <a:rPr lang="zh-CN" altLang="en-US" dirty="0">
                    <a:solidFill>
                      <a:srgbClr val="C00000"/>
                    </a:solidFill>
                  </a:rPr>
                  <a:t>收集</a:t>
                </a:r>
                <a:r>
                  <a:rPr lang="zh-CN" altLang="en-US" dirty="0"/>
                  <a:t>”</a:t>
                </a:r>
                <a:r>
                  <a:rPr lang="zh-CN" altLang="en-US" b="1" dirty="0">
                    <a:solidFill>
                      <a:srgbClr val="0000FF"/>
                    </a:solidFill>
                  </a:rPr>
                  <a:t>对单逻辑关键字进行</a:t>
                </a:r>
                <a:r>
                  <a:rPr lang="en-US" altLang="zh-CN" b="1" dirty="0">
                    <a:solidFill>
                      <a:srgbClr val="0000FF"/>
                    </a:solidFill>
                  </a:rPr>
                  <a:t>LSD</a:t>
                </a:r>
                <a:r>
                  <a:rPr lang="zh-CN" altLang="en-US" b="1" dirty="0">
                    <a:solidFill>
                      <a:srgbClr val="0000FF"/>
                    </a:solidFill>
                  </a:rPr>
                  <a:t>排序</a:t>
                </a:r>
                <a:r>
                  <a:rPr lang="zh-CN" altLang="en-US" dirty="0"/>
                  <a:t>的一种内部排序方法</a:t>
                </a:r>
                <a:endParaRPr lang="en-US" altLang="zh-CN" dirty="0"/>
              </a:p>
              <a:p>
                <a:pPr lvl="1"/>
                <a:r>
                  <a:rPr lang="zh-CN" altLang="en-US" dirty="0"/>
                  <a:t>把</a:t>
                </a:r>
                <a:r>
                  <a:rPr lang="zh-CN" altLang="en-US" dirty="0">
                    <a:solidFill>
                      <a:srgbClr val="C00000"/>
                    </a:solidFill>
                  </a:rPr>
                  <a:t>单关键字</a:t>
                </a:r>
                <a14:m>
                  <m:oMath xmlns:m="http://schemas.openxmlformats.org/officeDocument/2006/math">
                    <m:sSub>
                      <m:sSubPr>
                        <m:ctrlPr>
                          <a:rPr lang="en-US" altLang="zh-CN"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𝐾</m:t>
                        </m:r>
                      </m:e>
                      <m:sub>
                        <m:r>
                          <a:rPr lang="en-US" altLang="zh-CN" b="0" i="1" smtClean="0">
                            <a:solidFill>
                              <a:srgbClr val="C00000"/>
                            </a:solidFill>
                            <a:latin typeface="Cambria Math" panose="02040503050406030204" pitchFamily="18" charset="0"/>
                          </a:rPr>
                          <m:t>𝑖</m:t>
                        </m:r>
                      </m:sub>
                    </m:sSub>
                  </m:oMath>
                </a14:m>
                <a:r>
                  <a:rPr lang="zh-CN" altLang="en-US" dirty="0"/>
                  <a:t> 分解为一个</a:t>
                </a:r>
                <a:r>
                  <a:rPr lang="en-US" altLang="zh-CN" dirty="0">
                    <a:solidFill>
                      <a:srgbClr val="C00000"/>
                    </a:solidFill>
                  </a:rPr>
                  <a:t>d</a:t>
                </a:r>
                <a:r>
                  <a:rPr lang="zh-CN" altLang="en-US" dirty="0">
                    <a:solidFill>
                      <a:srgbClr val="C00000"/>
                    </a:solidFill>
                  </a:rPr>
                  <a:t>元组</a:t>
                </a:r>
                <a:r>
                  <a:rPr lang="zh-CN" altLang="en-US" dirty="0"/>
                  <a:t>：</a:t>
                </a:r>
              </a:p>
              <a:p>
                <a:pPr lvl="0"/>
                <a:endParaRPr lang="zh-CN" altLang="en-US" dirty="0"/>
              </a:p>
              <a:p>
                <a:pPr lvl="1"/>
                <a:r>
                  <a:rPr lang="zh-CN" altLang="en-US" dirty="0"/>
                  <a:t>其中的每一个分量</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𝑗</m:t>
                        </m:r>
                      </m:sup>
                    </m:sSubSup>
                  </m:oMath>
                </a14:m>
                <a:r>
                  <a:rPr lang="en-US" altLang="zh-CN" dirty="0"/>
                  <a:t> (1≤j≤d) </a:t>
                </a:r>
                <a:r>
                  <a:rPr lang="zh-CN" altLang="en-US" dirty="0"/>
                  <a:t>也可看成是一个关键字</a:t>
                </a:r>
              </a:p>
              <a:p>
                <a:pPr lvl="1"/>
                <a:r>
                  <a:rPr lang="zh-CN" altLang="en-US" dirty="0"/>
                  <a:t>分量</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𝐾</m:t>
                        </m:r>
                      </m:e>
                      <m:sub>
                        <m:r>
                          <a:rPr lang="en-US" altLang="zh-CN" i="1">
                            <a:latin typeface="Cambria Math" panose="02040503050406030204" pitchFamily="18" charset="0"/>
                          </a:rPr>
                          <m:t>𝑖</m:t>
                        </m:r>
                      </m:sub>
                      <m:sup>
                        <m:r>
                          <a:rPr lang="en-US" altLang="zh-CN" i="1">
                            <a:latin typeface="Cambria Math" panose="02040503050406030204" pitchFamily="18" charset="0"/>
                          </a:rPr>
                          <m:t>𝑗</m:t>
                        </m:r>
                      </m:sup>
                    </m:sSubSup>
                  </m:oMath>
                </a14:m>
                <a:r>
                  <a:rPr lang="zh-CN" altLang="en-US" dirty="0"/>
                  <a:t>有</a:t>
                </a:r>
                <a:r>
                  <a:rPr lang="en-US" altLang="zh-CN" dirty="0"/>
                  <a:t>radix</a:t>
                </a:r>
                <a:r>
                  <a:rPr lang="zh-CN" altLang="en-US" dirty="0"/>
                  <a:t>种取值，称</a:t>
                </a:r>
                <a:r>
                  <a:rPr lang="en-US" altLang="zh-CN" dirty="0"/>
                  <a:t>radix</a:t>
                </a:r>
                <a:r>
                  <a:rPr lang="zh-CN" altLang="en-US" dirty="0"/>
                  <a:t>为基数</a:t>
                </a:r>
                <a:endParaRPr lang="en-US" altLang="zh-CN" dirty="0"/>
              </a:p>
              <a:p>
                <a:pPr lvl="1"/>
                <a:r>
                  <a:rPr lang="zh-CN" altLang="en-US" dirty="0"/>
                  <a:t>例如，排序码</a:t>
                </a:r>
                <a:r>
                  <a:rPr lang="en-US" altLang="zh-CN" dirty="0"/>
                  <a:t>984</a:t>
                </a:r>
                <a:r>
                  <a:rPr lang="zh-CN" altLang="en-US" dirty="0"/>
                  <a:t>可以看成是一个</a:t>
                </a:r>
                <a:r>
                  <a:rPr lang="en-US" altLang="zh-CN" dirty="0"/>
                  <a:t>3</a:t>
                </a:r>
                <a:r>
                  <a:rPr lang="zh-CN" altLang="en-US" dirty="0"/>
                  <a:t>元组</a:t>
                </a:r>
                <a:r>
                  <a:rPr lang="en-US" altLang="zh-CN" dirty="0"/>
                  <a:t>(9, 8, 4)</a:t>
                </a:r>
                <a:r>
                  <a:rPr lang="zh-CN" altLang="en-US" dirty="0"/>
                  <a:t>，</a:t>
                </a:r>
                <a:r>
                  <a:rPr lang="en-US" altLang="zh-CN" dirty="0"/>
                  <a:t> </a:t>
                </a:r>
                <a:r>
                  <a:rPr lang="zh-CN" altLang="en-US" dirty="0"/>
                  <a:t>每一位有 </a:t>
                </a:r>
                <a:r>
                  <a:rPr lang="en-US" altLang="zh-CN" dirty="0"/>
                  <a:t>0, 1, …, 9 </a:t>
                </a:r>
                <a:r>
                  <a:rPr lang="zh-CN" altLang="en-US" dirty="0"/>
                  <a:t>等</a:t>
                </a:r>
                <a:r>
                  <a:rPr lang="en-US" altLang="zh-CN" dirty="0"/>
                  <a:t>10</a:t>
                </a:r>
                <a:r>
                  <a:rPr lang="zh-CN" altLang="en-US" dirty="0"/>
                  <a:t>种取值，基数</a:t>
                </a:r>
                <a:r>
                  <a:rPr lang="en-US" altLang="zh-CN" dirty="0"/>
                  <a:t>radix = 10</a:t>
                </a:r>
                <a:endParaRPr lang="zh-CN" altLang="en-US" dirty="0"/>
              </a:p>
              <a:p>
                <a:endParaRPr lang="zh-CN" altLang="en-US" dirty="0"/>
              </a:p>
            </p:txBody>
          </p:sp>
        </mc:Choice>
        <mc:Fallback xmlns="">
          <p:sp>
            <p:nvSpPr>
              <p:cNvPr id="19463" name="Rectangle 9"/>
              <p:cNvSpPr>
                <a:spLocks noGrp="1" noRot="1" noChangeAspect="1" noMove="1" noResize="1" noEditPoints="1" noAdjustHandles="1" noChangeArrowheads="1" noChangeShapeType="1" noTextEdit="1"/>
              </p:cNvSpPr>
              <p:nvPr>
                <p:ph idx="1"/>
              </p:nvPr>
            </p:nvSpPr>
            <p:spPr>
              <a:blipFill rotWithShape="0">
                <a:blip r:embed="rId3"/>
                <a:stretch>
                  <a:fillRect l="-1704" t="-1358" r="-3926"/>
                </a:stretch>
              </a:blipFill>
            </p:spPr>
            <p:txBody>
              <a:bodyPr/>
              <a:lstStyle/>
              <a:p>
                <a:r>
                  <a:rPr lang="zh-CN" altLang="en-US">
                    <a:noFill/>
                  </a:rPr>
                  <a:t> </a:t>
                </a:r>
              </a:p>
            </p:txBody>
          </p:sp>
        </mc:Fallback>
      </mc:AlternateContent>
      <p:graphicFrame>
        <p:nvGraphicFramePr>
          <p:cNvPr id="19458" name="Object 3"/>
          <p:cNvGraphicFramePr>
            <a:graphicFrameLocks noChangeAspect="1"/>
          </p:cNvGraphicFramePr>
          <p:nvPr>
            <p:extLst>
              <p:ext uri="{D42A27DB-BD31-4B8C-83A1-F6EECF244321}">
                <p14:modId xmlns:p14="http://schemas.microsoft.com/office/powerpoint/2010/main" val="1892072977"/>
              </p:ext>
            </p:extLst>
          </p:nvPr>
        </p:nvGraphicFramePr>
        <p:xfrm>
          <a:off x="1979712" y="2924944"/>
          <a:ext cx="2819400" cy="612775"/>
        </p:xfrm>
        <a:graphic>
          <a:graphicData uri="http://schemas.openxmlformats.org/presentationml/2006/ole">
            <mc:AlternateContent xmlns:mc="http://schemas.openxmlformats.org/markup-compatibility/2006">
              <mc:Choice xmlns:v="urn:schemas-microsoft-com:vml" Requires="v">
                <p:oleObj name="公式" r:id="rId4" imgW="1168200" imgH="241200" progId="Equation.3">
                  <p:embed/>
                </p:oleObj>
              </mc:Choice>
              <mc:Fallback>
                <p:oleObj name="公式" r:id="rId4" imgW="1168200" imgH="241200" progId="Equation.3">
                  <p:embed/>
                  <p:pic>
                    <p:nvPicPr>
                      <p:cNvPr id="1945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2924944"/>
                        <a:ext cx="2819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26565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链式基数排序举例</a:t>
            </a:r>
          </a:p>
        </p:txBody>
      </p:sp>
      <p:sp>
        <p:nvSpPr>
          <p:cNvPr id="7" name="内容占位符 6"/>
          <p:cNvSpPr>
            <a:spLocks noGrp="1"/>
          </p:cNvSpPr>
          <p:nvPr>
            <p:ph idx="1"/>
          </p:nvPr>
        </p:nvSpPr>
        <p:spPr/>
        <p:txBody>
          <a:bodyPr/>
          <a:lstStyle/>
          <a:p>
            <a:r>
              <a:rPr lang="zh-CN" altLang="en-US" dirty="0"/>
              <a:t>对下列这组关键字</a:t>
            </a:r>
          </a:p>
          <a:p>
            <a:pPr marL="0" indent="0">
              <a:buNone/>
            </a:pPr>
            <a:r>
              <a:rPr lang="zh-CN" altLang="en-US" dirty="0"/>
              <a:t> </a:t>
            </a:r>
            <a:r>
              <a:rPr lang="en-US" altLang="zh-CN" dirty="0"/>
              <a:t>{209, 386, 768, 185, 247, 606, 230, 834, 539 }</a:t>
            </a:r>
          </a:p>
          <a:p>
            <a:pPr lvl="1"/>
            <a:r>
              <a:rPr lang="zh-CN" altLang="en-US" sz="3200" dirty="0"/>
              <a:t>首先，按其“</a:t>
            </a:r>
            <a:r>
              <a:rPr lang="zh-CN" altLang="en-US" sz="3200" b="1" dirty="0">
                <a:solidFill>
                  <a:srgbClr val="C00000"/>
                </a:solidFill>
              </a:rPr>
              <a:t>个位数</a:t>
            </a:r>
            <a:r>
              <a:rPr lang="zh-CN" altLang="en-US" sz="3200" dirty="0"/>
              <a:t>” 取值分别为 </a:t>
            </a:r>
            <a:r>
              <a:rPr lang="en-US" altLang="zh-CN" sz="3200" dirty="0"/>
              <a:t>0, 1, …,  9</a:t>
            </a:r>
            <a:r>
              <a:rPr lang="zh-CN" altLang="en-US" sz="3200" dirty="0"/>
              <a:t>“</a:t>
            </a:r>
            <a:r>
              <a:rPr lang="zh-CN" altLang="en-US" sz="3200" b="1" dirty="0">
                <a:solidFill>
                  <a:srgbClr val="0000FF"/>
                </a:solidFill>
              </a:rPr>
              <a:t>分配</a:t>
            </a:r>
            <a:r>
              <a:rPr lang="zh-CN" altLang="en-US" sz="3200" dirty="0"/>
              <a:t>” 成 </a:t>
            </a:r>
            <a:r>
              <a:rPr lang="en-US" altLang="zh-CN" sz="3200" dirty="0"/>
              <a:t>10 </a:t>
            </a:r>
            <a:r>
              <a:rPr lang="zh-CN" altLang="en-US" sz="3200" dirty="0"/>
              <a:t>组，之后按从 </a:t>
            </a:r>
            <a:r>
              <a:rPr lang="en-US" altLang="zh-CN" sz="3200" dirty="0"/>
              <a:t>0 </a:t>
            </a:r>
            <a:r>
              <a:rPr lang="zh-CN" altLang="en-US" sz="3200" dirty="0"/>
              <a:t>至 </a:t>
            </a:r>
            <a:r>
              <a:rPr lang="en-US" altLang="zh-CN" sz="3200" dirty="0"/>
              <a:t>9 </a:t>
            </a:r>
            <a:r>
              <a:rPr lang="zh-CN" altLang="en-US" sz="3200" dirty="0"/>
              <a:t>的顺序将它们 “</a:t>
            </a:r>
            <a:r>
              <a:rPr lang="zh-CN" altLang="en-US" sz="3200" b="1" dirty="0">
                <a:solidFill>
                  <a:srgbClr val="0000FF"/>
                </a:solidFill>
              </a:rPr>
              <a:t>收集</a:t>
            </a:r>
            <a:r>
              <a:rPr lang="zh-CN" altLang="en-US" sz="3200" dirty="0"/>
              <a:t>” 在一起</a:t>
            </a:r>
            <a:endParaRPr lang="en-US" altLang="zh-CN" sz="3200" dirty="0"/>
          </a:p>
          <a:p>
            <a:pPr lvl="1"/>
            <a:r>
              <a:rPr lang="zh-CN" altLang="en-US" sz="3200" dirty="0"/>
              <a:t>然后，按其 “</a:t>
            </a:r>
            <a:r>
              <a:rPr lang="zh-CN" altLang="en-US" sz="3200" b="1" dirty="0">
                <a:solidFill>
                  <a:srgbClr val="C00000"/>
                </a:solidFill>
              </a:rPr>
              <a:t>十位数</a:t>
            </a:r>
            <a:r>
              <a:rPr lang="zh-CN" altLang="en-US" sz="3200" dirty="0"/>
              <a:t>”  取值分别为 </a:t>
            </a:r>
            <a:r>
              <a:rPr lang="en-US" altLang="zh-CN" sz="3200" dirty="0"/>
              <a:t>0, 1, …, 9</a:t>
            </a:r>
            <a:r>
              <a:rPr lang="zh-CN" altLang="en-US" sz="3200" dirty="0"/>
              <a:t>“</a:t>
            </a:r>
            <a:r>
              <a:rPr lang="zh-CN" altLang="en-US" sz="3200" b="1" dirty="0">
                <a:solidFill>
                  <a:srgbClr val="0000FF"/>
                </a:solidFill>
              </a:rPr>
              <a:t>分配</a:t>
            </a:r>
            <a:r>
              <a:rPr lang="zh-CN" altLang="en-US" sz="3200" dirty="0"/>
              <a:t>” 成 </a:t>
            </a:r>
            <a:r>
              <a:rPr lang="en-US" altLang="zh-CN" sz="3200" dirty="0"/>
              <a:t>10 </a:t>
            </a:r>
            <a:r>
              <a:rPr lang="zh-CN" altLang="en-US" sz="3200" dirty="0"/>
              <a:t>组，之后再按从 </a:t>
            </a:r>
            <a:r>
              <a:rPr lang="en-US" altLang="zh-CN" sz="3200" dirty="0"/>
              <a:t>0 </a:t>
            </a:r>
            <a:r>
              <a:rPr lang="zh-CN" altLang="en-US" sz="3200" dirty="0"/>
              <a:t>至 </a:t>
            </a:r>
            <a:r>
              <a:rPr lang="en-US" altLang="zh-CN" sz="3200" dirty="0"/>
              <a:t>9 </a:t>
            </a:r>
            <a:r>
              <a:rPr lang="zh-CN" altLang="en-US" sz="3200" dirty="0"/>
              <a:t>的顺序将它们 “</a:t>
            </a:r>
            <a:r>
              <a:rPr lang="zh-CN" altLang="en-US" sz="3200" b="1" dirty="0">
                <a:solidFill>
                  <a:srgbClr val="0000FF"/>
                </a:solidFill>
              </a:rPr>
              <a:t>收集</a:t>
            </a:r>
            <a:r>
              <a:rPr lang="zh-CN" altLang="en-US" sz="3200" dirty="0"/>
              <a:t>” 在一起</a:t>
            </a:r>
            <a:endParaRPr lang="en-US" altLang="zh-CN" sz="3200" dirty="0"/>
          </a:p>
          <a:p>
            <a:pPr lvl="1"/>
            <a:r>
              <a:rPr lang="zh-CN" altLang="en-US" sz="3200" dirty="0"/>
              <a:t>最后，按其“</a:t>
            </a:r>
            <a:r>
              <a:rPr lang="zh-CN" altLang="en-US" sz="3200" b="1" dirty="0">
                <a:solidFill>
                  <a:srgbClr val="C00000"/>
                </a:solidFill>
              </a:rPr>
              <a:t>百位数</a:t>
            </a:r>
            <a:r>
              <a:rPr lang="zh-CN" altLang="en-US" sz="3200" dirty="0"/>
              <a:t>”重复一遍上述操作</a:t>
            </a:r>
          </a:p>
          <a:p>
            <a:endParaRPr lang="zh-CN" altLang="en-US" dirty="0"/>
          </a:p>
          <a:p>
            <a:endParaRPr lang="zh-CN" altLang="en-US" dirty="0"/>
          </a:p>
          <a:p>
            <a:endParaRPr lang="en-US" altLang="zh-CN" dirty="0"/>
          </a:p>
          <a:p>
            <a:endParaRPr lang="zh-CN" altLang="en-US" dirty="0"/>
          </a:p>
        </p:txBody>
      </p:sp>
    </p:spTree>
    <p:extLst>
      <p:ext uri="{BB962C8B-B14F-4D97-AF65-F5344CB8AC3E}">
        <p14:creationId xmlns:p14="http://schemas.microsoft.com/office/powerpoint/2010/main" val="2012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400050" y="833338"/>
            <a:ext cx="8680581" cy="584775"/>
          </a:xfrm>
          <a:prstGeom prst="rect">
            <a:avLst/>
          </a:prstGeom>
          <a:noFill/>
          <a:ln w="9525">
            <a:noFill/>
            <a:miter lim="800000"/>
            <a:headEnd/>
            <a:tailEnd/>
          </a:ln>
          <a:effectLst/>
        </p:spPr>
        <p:txBody>
          <a:bodyPr wrap="none">
            <a:spAutoFit/>
          </a:bodyPr>
          <a:lstStyle/>
          <a:p>
            <a:pPr algn="l"/>
            <a:r>
              <a:rPr lang="en-US" altLang="zh-CN" sz="3200" i="1">
                <a:ea typeface="楷体_GB2312" pitchFamily="49" charset="-122"/>
              </a:rPr>
              <a:t>p</a:t>
            </a:r>
            <a:r>
              <a:rPr lang="en-US" altLang="zh-CN" sz="3200">
                <a:latin typeface="楷体_GB2312" pitchFamily="49" charset="-122"/>
                <a:ea typeface="楷体_GB2312" pitchFamily="49" charset="-122"/>
              </a:rPr>
              <a:t>→</a:t>
            </a:r>
            <a:r>
              <a:rPr lang="en-US" altLang="zh-CN" sz="3200">
                <a:ea typeface="楷体_GB2312" pitchFamily="49" charset="-122"/>
              </a:rPr>
              <a:t>369</a:t>
            </a:r>
            <a:r>
              <a:rPr lang="en-US" altLang="zh-CN" sz="3200">
                <a:latin typeface="楷体_GB2312" pitchFamily="49" charset="-122"/>
                <a:ea typeface="楷体_GB2312" pitchFamily="49" charset="-122"/>
              </a:rPr>
              <a:t>→</a:t>
            </a:r>
            <a:r>
              <a:rPr lang="en-US" altLang="zh-CN" sz="3200">
                <a:ea typeface="楷体_GB2312" pitchFamily="49" charset="-122"/>
              </a:rPr>
              <a:t>367</a:t>
            </a:r>
            <a:r>
              <a:rPr lang="en-US" altLang="zh-CN" sz="3200">
                <a:latin typeface="楷体_GB2312" pitchFamily="49" charset="-122"/>
                <a:ea typeface="楷体_GB2312" pitchFamily="49" charset="-122"/>
              </a:rPr>
              <a:t>→</a:t>
            </a:r>
            <a:r>
              <a:rPr lang="en-US" altLang="zh-CN" sz="3200">
                <a:ea typeface="楷体_GB2312" pitchFamily="49" charset="-122"/>
              </a:rPr>
              <a:t>167</a:t>
            </a:r>
            <a:r>
              <a:rPr lang="en-US" altLang="zh-CN" sz="3200">
                <a:latin typeface="楷体_GB2312" pitchFamily="49" charset="-122"/>
                <a:ea typeface="楷体_GB2312" pitchFamily="49" charset="-122"/>
              </a:rPr>
              <a:t>→</a:t>
            </a:r>
            <a:r>
              <a:rPr lang="en-US" altLang="zh-CN" sz="3200">
                <a:ea typeface="楷体_GB2312" pitchFamily="49" charset="-122"/>
              </a:rPr>
              <a:t>239</a:t>
            </a:r>
            <a:r>
              <a:rPr lang="en-US" altLang="zh-CN" sz="3200">
                <a:latin typeface="楷体_GB2312" pitchFamily="49" charset="-122"/>
                <a:ea typeface="楷体_GB2312" pitchFamily="49" charset="-122"/>
              </a:rPr>
              <a:t>→</a:t>
            </a:r>
            <a:r>
              <a:rPr lang="en-US" altLang="zh-CN" sz="3200">
                <a:ea typeface="楷体_GB2312" pitchFamily="49" charset="-122"/>
              </a:rPr>
              <a:t>237</a:t>
            </a:r>
            <a:r>
              <a:rPr lang="en-US" altLang="zh-CN" sz="3200">
                <a:latin typeface="楷体_GB2312" pitchFamily="49" charset="-122"/>
                <a:ea typeface="楷体_GB2312" pitchFamily="49" charset="-122"/>
              </a:rPr>
              <a:t>→</a:t>
            </a:r>
            <a:r>
              <a:rPr lang="en-US" altLang="zh-CN" sz="3200">
                <a:ea typeface="楷体_GB2312" pitchFamily="49" charset="-122"/>
              </a:rPr>
              <a:t>138</a:t>
            </a:r>
            <a:r>
              <a:rPr lang="en-US" altLang="zh-CN" sz="3200">
                <a:latin typeface="楷体_GB2312" pitchFamily="49" charset="-122"/>
                <a:ea typeface="楷体_GB2312" pitchFamily="49" charset="-122"/>
              </a:rPr>
              <a:t>→</a:t>
            </a:r>
            <a:r>
              <a:rPr lang="en-US" altLang="zh-CN" sz="3200">
                <a:ea typeface="楷体_GB2312" pitchFamily="49" charset="-122"/>
              </a:rPr>
              <a:t>230</a:t>
            </a:r>
            <a:r>
              <a:rPr lang="en-US" altLang="zh-CN" sz="3200">
                <a:latin typeface="楷体_GB2312" pitchFamily="49" charset="-122"/>
                <a:ea typeface="楷体_GB2312" pitchFamily="49" charset="-122"/>
              </a:rPr>
              <a:t>→</a:t>
            </a:r>
            <a:r>
              <a:rPr lang="en-US" altLang="zh-CN" sz="3200">
                <a:ea typeface="楷体_GB2312" pitchFamily="49" charset="-122"/>
              </a:rPr>
              <a:t>139</a:t>
            </a:r>
          </a:p>
        </p:txBody>
      </p:sp>
      <p:sp>
        <p:nvSpPr>
          <p:cNvPr id="4" name="Text Box 4"/>
          <p:cNvSpPr txBox="1">
            <a:spLocks noChangeArrowheads="1"/>
          </p:cNvSpPr>
          <p:nvPr/>
        </p:nvSpPr>
        <p:spPr bwMode="auto">
          <a:xfrm>
            <a:off x="375047" y="1338727"/>
            <a:ext cx="6476206" cy="732508"/>
          </a:xfrm>
          <a:prstGeom prst="rect">
            <a:avLst/>
          </a:prstGeom>
          <a:noFill/>
          <a:ln w="9525">
            <a:noFill/>
            <a:miter lim="800000"/>
            <a:headEnd/>
            <a:tailEnd/>
          </a:ln>
          <a:effectLst/>
        </p:spPr>
        <p:txBody>
          <a:bodyPr wrap="square">
            <a:spAutoFit/>
          </a:bodyPr>
          <a:lstStyle/>
          <a:p>
            <a:pPr algn="l">
              <a:lnSpc>
                <a:spcPct val="130000"/>
              </a:lnSpc>
            </a:pPr>
            <a:r>
              <a:rPr lang="zh-CN" altLang="en-US" sz="3200" b="1" dirty="0">
                <a:solidFill>
                  <a:srgbClr val="990000"/>
                </a:solidFill>
                <a:latin typeface="宋体" panose="02010600030101010101" pitchFamily="2" charset="-122"/>
                <a:ea typeface="宋体" panose="02010600030101010101" pitchFamily="2" charset="-122"/>
              </a:rPr>
              <a:t>进行</a:t>
            </a:r>
            <a:r>
              <a:rPr lang="zh-CN" altLang="en-US" sz="3200" b="1">
                <a:solidFill>
                  <a:srgbClr val="990000"/>
                </a:solidFill>
                <a:latin typeface="宋体" panose="02010600030101010101" pitchFamily="2" charset="-122"/>
                <a:ea typeface="宋体" panose="02010600030101010101" pitchFamily="2" charset="-122"/>
              </a:rPr>
              <a:t>第一次分配</a:t>
            </a:r>
            <a:r>
              <a:rPr lang="en-US" altLang="zh-CN" sz="3200" b="1">
                <a:solidFill>
                  <a:srgbClr val="990000"/>
                </a:solidFill>
                <a:latin typeface="宋体" panose="02010600030101010101" pitchFamily="2" charset="-122"/>
                <a:ea typeface="宋体" panose="02010600030101010101" pitchFamily="2" charset="-122"/>
              </a:rPr>
              <a:t>/</a:t>
            </a:r>
            <a:r>
              <a:rPr lang="zh-CN" altLang="en-US" sz="3200" b="1">
                <a:solidFill>
                  <a:srgbClr val="990000"/>
                </a:solidFill>
                <a:latin typeface="宋体" panose="02010600030101010101" pitchFamily="2" charset="-122"/>
                <a:ea typeface="宋体" panose="02010600030101010101" pitchFamily="2" charset="-122"/>
              </a:rPr>
              <a:t>针对个位数</a:t>
            </a:r>
            <a:endParaRPr lang="zh-CN" altLang="en-US" sz="3200" dirty="0">
              <a:latin typeface="宋体" panose="02010600030101010101" pitchFamily="2" charset="-122"/>
              <a:ea typeface="宋体" panose="02010600030101010101" pitchFamily="2" charset="-122"/>
            </a:endParaRPr>
          </a:p>
        </p:txBody>
      </p:sp>
      <p:sp>
        <p:nvSpPr>
          <p:cNvPr id="5" name="Text Box 5"/>
          <p:cNvSpPr txBox="1">
            <a:spLocks noChangeArrowheads="1"/>
          </p:cNvSpPr>
          <p:nvPr/>
        </p:nvSpPr>
        <p:spPr bwMode="auto">
          <a:xfrm>
            <a:off x="474859" y="5149995"/>
            <a:ext cx="3068469" cy="707886"/>
          </a:xfrm>
          <a:prstGeom prst="rect">
            <a:avLst/>
          </a:prstGeom>
          <a:noFill/>
          <a:ln w="9525">
            <a:noFill/>
            <a:miter lim="800000"/>
            <a:headEnd/>
            <a:tailEnd/>
          </a:ln>
          <a:effectLst/>
        </p:spPr>
        <p:txBody>
          <a:bodyPr wrap="none">
            <a:spAutoFit/>
          </a:bodyPr>
          <a:lstStyle/>
          <a:p>
            <a:pPr algn="l">
              <a:lnSpc>
                <a:spcPct val="125000"/>
              </a:lnSpc>
            </a:pPr>
            <a:r>
              <a:rPr lang="zh-CN" altLang="en-US" sz="3200" b="1" dirty="0">
                <a:solidFill>
                  <a:srgbClr val="990000"/>
                </a:solidFill>
                <a:latin typeface="宋体" panose="02010600030101010101" pitchFamily="2" charset="-122"/>
                <a:ea typeface="宋体" panose="02010600030101010101" pitchFamily="2" charset="-122"/>
              </a:rPr>
              <a:t>进行第一次收集</a:t>
            </a:r>
          </a:p>
        </p:txBody>
      </p:sp>
      <p:sp>
        <p:nvSpPr>
          <p:cNvPr id="6" name="Rectangle 6"/>
          <p:cNvSpPr>
            <a:spLocks noChangeArrowheads="1"/>
          </p:cNvSpPr>
          <p:nvPr/>
        </p:nvSpPr>
        <p:spPr bwMode="auto">
          <a:xfrm>
            <a:off x="1143000" y="1936750"/>
            <a:ext cx="3236784" cy="812530"/>
          </a:xfrm>
          <a:prstGeom prst="rect">
            <a:avLst/>
          </a:prstGeom>
          <a:noFill/>
          <a:ln w="9525">
            <a:noFill/>
            <a:miter lim="800000"/>
            <a:headEnd/>
            <a:tailEnd/>
          </a:ln>
          <a:effectLst/>
        </p:spPr>
        <p:txBody>
          <a:bodyPr wrap="none">
            <a:spAutoFit/>
          </a:bodyPr>
          <a:lstStyle/>
          <a:p>
            <a:pPr algn="l">
              <a:lnSpc>
                <a:spcPct val="130000"/>
              </a:lnSpc>
            </a:pPr>
            <a:r>
              <a:rPr lang="en-US" altLang="zh-CN" sz="3600" dirty="0">
                <a:solidFill>
                  <a:srgbClr val="006666"/>
                </a:solidFill>
                <a:ea typeface="楷体_GB2312" pitchFamily="49" charset="-122"/>
              </a:rPr>
              <a:t>f[</a:t>
            </a:r>
            <a:r>
              <a:rPr lang="en-US" altLang="zh-CN" sz="3600" b="1" dirty="0">
                <a:solidFill>
                  <a:srgbClr val="FF0000"/>
                </a:solidFill>
                <a:ea typeface="楷体_GB2312" pitchFamily="49" charset="-122"/>
              </a:rPr>
              <a:t>0</a:t>
            </a:r>
            <a:r>
              <a:rPr lang="en-US" altLang="zh-CN" sz="3600" dirty="0">
                <a:solidFill>
                  <a:srgbClr val="006666"/>
                </a:solidFill>
                <a:ea typeface="楷体_GB2312" pitchFamily="49" charset="-122"/>
              </a:rPr>
              <a:t>]              e[</a:t>
            </a:r>
            <a:r>
              <a:rPr lang="en-US" altLang="zh-CN" sz="3600" b="1" dirty="0">
                <a:solidFill>
                  <a:srgbClr val="FF0000"/>
                </a:solidFill>
                <a:ea typeface="楷体_GB2312" pitchFamily="49" charset="-122"/>
              </a:rPr>
              <a:t>0</a:t>
            </a:r>
            <a:r>
              <a:rPr lang="en-US" altLang="zh-CN" sz="3600" dirty="0">
                <a:solidFill>
                  <a:srgbClr val="006666"/>
                </a:solidFill>
                <a:ea typeface="楷体_GB2312" pitchFamily="49" charset="-122"/>
              </a:rPr>
              <a:t>]</a:t>
            </a:r>
            <a:endParaRPr lang="en-US" altLang="zh-CN" sz="4000" dirty="0">
              <a:solidFill>
                <a:srgbClr val="006666"/>
              </a:solidFill>
              <a:ea typeface="楷体_GB2312" pitchFamily="49" charset="-122"/>
            </a:endParaRPr>
          </a:p>
        </p:txBody>
      </p:sp>
      <p:sp>
        <p:nvSpPr>
          <p:cNvPr id="7" name="Rectangle 7"/>
          <p:cNvSpPr>
            <a:spLocks noChangeArrowheads="1"/>
          </p:cNvSpPr>
          <p:nvPr/>
        </p:nvSpPr>
        <p:spPr bwMode="auto">
          <a:xfrm>
            <a:off x="1143000" y="2808288"/>
            <a:ext cx="6885384" cy="701731"/>
          </a:xfrm>
          <a:prstGeom prst="rect">
            <a:avLst/>
          </a:prstGeom>
          <a:noFill/>
          <a:ln w="9525">
            <a:noFill/>
            <a:miter lim="800000"/>
            <a:headEnd/>
            <a:tailEnd/>
          </a:ln>
          <a:effectLst/>
        </p:spPr>
        <p:txBody>
          <a:bodyPr wrap="square">
            <a:spAutoFit/>
          </a:bodyPr>
          <a:lstStyle/>
          <a:p>
            <a:pPr algn="l">
              <a:lnSpc>
                <a:spcPct val="110000"/>
              </a:lnSpc>
            </a:pPr>
            <a:r>
              <a:rPr lang="en-US" altLang="zh-CN" sz="3600" dirty="0">
                <a:solidFill>
                  <a:srgbClr val="006666"/>
                </a:solidFill>
                <a:ea typeface="楷体_GB2312" pitchFamily="49" charset="-122"/>
              </a:rPr>
              <a:t>f[</a:t>
            </a:r>
            <a:r>
              <a:rPr lang="en-US" altLang="zh-CN" sz="3600" dirty="0">
                <a:solidFill>
                  <a:srgbClr val="0000FF"/>
                </a:solidFill>
                <a:ea typeface="楷体_GB2312" pitchFamily="49" charset="-122"/>
              </a:rPr>
              <a:t>7</a:t>
            </a:r>
            <a:r>
              <a:rPr lang="en-US" altLang="zh-CN" sz="3600">
                <a:solidFill>
                  <a:srgbClr val="006666"/>
                </a:solidFill>
                <a:ea typeface="楷体_GB2312" pitchFamily="49" charset="-122"/>
              </a:rPr>
              <a:t>]                                      e[</a:t>
            </a:r>
            <a:r>
              <a:rPr lang="en-US" altLang="zh-CN" sz="3600" b="1">
                <a:solidFill>
                  <a:srgbClr val="0000FF"/>
                </a:solidFill>
                <a:ea typeface="楷体_GB2312" pitchFamily="49" charset="-122"/>
              </a:rPr>
              <a:t>7</a:t>
            </a:r>
            <a:r>
              <a:rPr lang="en-US" altLang="zh-CN" sz="3600" dirty="0">
                <a:solidFill>
                  <a:srgbClr val="006666"/>
                </a:solidFill>
                <a:ea typeface="楷体_GB2312" pitchFamily="49" charset="-122"/>
              </a:rPr>
              <a:t>]</a:t>
            </a:r>
            <a:endParaRPr lang="en-US" altLang="zh-CN" sz="4000" dirty="0">
              <a:solidFill>
                <a:srgbClr val="006666"/>
              </a:solidFill>
              <a:ea typeface="楷体_GB2312" pitchFamily="49" charset="-122"/>
            </a:endParaRPr>
          </a:p>
        </p:txBody>
      </p:sp>
      <p:sp>
        <p:nvSpPr>
          <p:cNvPr id="8" name="Rectangle 8"/>
          <p:cNvSpPr>
            <a:spLocks noChangeArrowheads="1"/>
          </p:cNvSpPr>
          <p:nvPr/>
        </p:nvSpPr>
        <p:spPr bwMode="auto">
          <a:xfrm>
            <a:off x="1143000" y="3581400"/>
            <a:ext cx="3236784" cy="657552"/>
          </a:xfrm>
          <a:prstGeom prst="rect">
            <a:avLst/>
          </a:prstGeom>
          <a:noFill/>
          <a:ln w="9525">
            <a:noFill/>
            <a:miter lim="800000"/>
            <a:headEnd/>
            <a:tailEnd/>
          </a:ln>
          <a:effectLst/>
        </p:spPr>
        <p:txBody>
          <a:bodyPr wrap="none">
            <a:spAutoFit/>
          </a:bodyPr>
          <a:lstStyle/>
          <a:p>
            <a:pPr algn="l">
              <a:lnSpc>
                <a:spcPct val="110000"/>
              </a:lnSpc>
            </a:pPr>
            <a:r>
              <a:rPr lang="en-US" altLang="zh-CN" sz="3600" dirty="0">
                <a:solidFill>
                  <a:srgbClr val="006666"/>
                </a:solidFill>
                <a:ea typeface="楷体_GB2312" pitchFamily="49" charset="-122"/>
              </a:rPr>
              <a:t>f[</a:t>
            </a:r>
            <a:r>
              <a:rPr lang="en-US" altLang="zh-CN" sz="3600" b="1" dirty="0">
                <a:solidFill>
                  <a:srgbClr val="FF00FF"/>
                </a:solidFill>
                <a:ea typeface="楷体_GB2312" pitchFamily="49" charset="-122"/>
              </a:rPr>
              <a:t>8</a:t>
            </a:r>
            <a:r>
              <a:rPr lang="en-US" altLang="zh-CN" sz="3600" dirty="0">
                <a:solidFill>
                  <a:srgbClr val="006666"/>
                </a:solidFill>
                <a:ea typeface="楷体_GB2312" pitchFamily="49" charset="-122"/>
              </a:rPr>
              <a:t>]              e[</a:t>
            </a:r>
            <a:r>
              <a:rPr lang="en-US" altLang="zh-CN" sz="3600" b="1" dirty="0">
                <a:solidFill>
                  <a:srgbClr val="FF00FF"/>
                </a:solidFill>
                <a:ea typeface="楷体_GB2312" pitchFamily="49" charset="-122"/>
              </a:rPr>
              <a:t>8</a:t>
            </a:r>
            <a:r>
              <a:rPr lang="en-US" altLang="zh-CN" sz="3600" dirty="0">
                <a:solidFill>
                  <a:srgbClr val="006666"/>
                </a:solidFill>
                <a:ea typeface="楷体_GB2312" pitchFamily="49" charset="-122"/>
              </a:rPr>
              <a:t>]</a:t>
            </a:r>
            <a:endParaRPr lang="en-US" altLang="zh-CN" sz="4000" dirty="0">
              <a:solidFill>
                <a:srgbClr val="006666"/>
              </a:solidFill>
              <a:ea typeface="楷体_GB2312" pitchFamily="49" charset="-122"/>
            </a:endParaRPr>
          </a:p>
        </p:txBody>
      </p:sp>
      <p:sp>
        <p:nvSpPr>
          <p:cNvPr id="9" name="Rectangle 9"/>
          <p:cNvSpPr>
            <a:spLocks noChangeArrowheads="1"/>
          </p:cNvSpPr>
          <p:nvPr/>
        </p:nvSpPr>
        <p:spPr bwMode="auto">
          <a:xfrm>
            <a:off x="1143000" y="4419600"/>
            <a:ext cx="6021288" cy="646331"/>
          </a:xfrm>
          <a:prstGeom prst="rect">
            <a:avLst/>
          </a:prstGeom>
          <a:noFill/>
          <a:ln w="9525">
            <a:noFill/>
            <a:miter lim="800000"/>
            <a:headEnd/>
            <a:tailEnd/>
          </a:ln>
          <a:effectLst/>
        </p:spPr>
        <p:txBody>
          <a:bodyPr wrap="square">
            <a:spAutoFit/>
          </a:bodyPr>
          <a:lstStyle/>
          <a:p>
            <a:pPr algn="l"/>
            <a:r>
              <a:rPr lang="en-US" altLang="zh-CN" sz="3600" dirty="0">
                <a:solidFill>
                  <a:srgbClr val="006666"/>
                </a:solidFill>
                <a:ea typeface="楷体_GB2312" pitchFamily="49" charset="-122"/>
              </a:rPr>
              <a:t>f[</a:t>
            </a:r>
            <a:r>
              <a:rPr lang="en-US" altLang="zh-CN" sz="3600" b="1" dirty="0">
                <a:solidFill>
                  <a:srgbClr val="CC3300"/>
                </a:solidFill>
                <a:ea typeface="楷体_GB2312" pitchFamily="49" charset="-122"/>
              </a:rPr>
              <a:t>9</a:t>
            </a:r>
            <a:r>
              <a:rPr lang="en-US" altLang="zh-CN" sz="3600">
                <a:solidFill>
                  <a:srgbClr val="006666"/>
                </a:solidFill>
                <a:ea typeface="楷体_GB2312" pitchFamily="49" charset="-122"/>
              </a:rPr>
              <a:t>]                                    </a:t>
            </a:r>
            <a:r>
              <a:rPr lang="en-US" altLang="zh-CN" sz="3600" dirty="0">
                <a:solidFill>
                  <a:srgbClr val="006666"/>
                </a:solidFill>
                <a:ea typeface="楷体_GB2312" pitchFamily="49" charset="-122"/>
              </a:rPr>
              <a:t>e[</a:t>
            </a:r>
            <a:r>
              <a:rPr lang="en-US" altLang="zh-CN" sz="3600" b="1" dirty="0">
                <a:solidFill>
                  <a:srgbClr val="CC3300"/>
                </a:solidFill>
                <a:ea typeface="楷体_GB2312" pitchFamily="49" charset="-122"/>
              </a:rPr>
              <a:t>9</a:t>
            </a:r>
            <a:r>
              <a:rPr lang="en-US" altLang="zh-CN" sz="3600" dirty="0">
                <a:solidFill>
                  <a:srgbClr val="006666"/>
                </a:solidFill>
                <a:ea typeface="楷体_GB2312" pitchFamily="49" charset="-122"/>
              </a:rPr>
              <a:t>]</a:t>
            </a:r>
            <a:endParaRPr lang="en-US" altLang="zh-CN" sz="4000" dirty="0">
              <a:solidFill>
                <a:srgbClr val="006666"/>
              </a:solidFill>
              <a:ea typeface="楷体_GB2312" pitchFamily="49" charset="-122"/>
            </a:endParaRPr>
          </a:p>
        </p:txBody>
      </p:sp>
      <p:sp>
        <p:nvSpPr>
          <p:cNvPr id="10" name="Rectangle 10"/>
          <p:cNvSpPr>
            <a:spLocks noChangeArrowheads="1"/>
          </p:cNvSpPr>
          <p:nvPr/>
        </p:nvSpPr>
        <p:spPr bwMode="auto">
          <a:xfrm>
            <a:off x="304800" y="5943600"/>
            <a:ext cx="1428750" cy="579438"/>
          </a:xfrm>
          <a:prstGeom prst="rect">
            <a:avLst/>
          </a:prstGeom>
          <a:noFill/>
          <a:ln w="9525">
            <a:noFill/>
            <a:miter lim="800000"/>
            <a:headEnd/>
            <a:tailEnd/>
          </a:ln>
          <a:effectLst/>
        </p:spPr>
        <p:txBody>
          <a:bodyPr wrap="none">
            <a:spAutoFit/>
          </a:bodyPr>
          <a:lstStyle/>
          <a:p>
            <a:pPr algn="l"/>
            <a:r>
              <a:rPr lang="en-US" altLang="zh-CN" sz="3200" b="1">
                <a:solidFill>
                  <a:srgbClr val="660033"/>
                </a:solidFill>
                <a:ea typeface="楷体_GB2312" pitchFamily="49" charset="-122"/>
              </a:rPr>
              <a:t>p→230</a:t>
            </a:r>
          </a:p>
        </p:txBody>
      </p:sp>
      <p:sp>
        <p:nvSpPr>
          <p:cNvPr id="11" name="Rectangle 11"/>
          <p:cNvSpPr>
            <a:spLocks noChangeArrowheads="1"/>
          </p:cNvSpPr>
          <p:nvPr/>
        </p:nvSpPr>
        <p:spPr bwMode="auto">
          <a:xfrm>
            <a:off x="1828800" y="2057400"/>
            <a:ext cx="1784350" cy="641350"/>
          </a:xfrm>
          <a:prstGeom prst="rect">
            <a:avLst/>
          </a:prstGeom>
          <a:noFill/>
          <a:ln w="9525">
            <a:noFill/>
            <a:miter lim="800000"/>
            <a:headEnd/>
            <a:tailEnd/>
          </a:ln>
          <a:effectLst/>
        </p:spPr>
        <p:txBody>
          <a:bodyPr wrap="none">
            <a:spAutoFit/>
          </a:bodyPr>
          <a:lstStyle/>
          <a:p>
            <a:pPr algn="l"/>
            <a:r>
              <a:rPr lang="en-US" altLang="zh-CN" sz="3600">
                <a:solidFill>
                  <a:srgbClr val="006666"/>
                </a:solidFill>
                <a:ea typeface="楷体_GB2312" pitchFamily="49" charset="-122"/>
              </a:rPr>
              <a:t>→</a:t>
            </a:r>
            <a:r>
              <a:rPr lang="en-US" altLang="zh-CN" sz="3600">
                <a:ea typeface="楷体_GB2312" pitchFamily="49" charset="-122"/>
              </a:rPr>
              <a:t>23</a:t>
            </a:r>
            <a:r>
              <a:rPr lang="en-US" altLang="zh-CN" sz="3600" b="1">
                <a:solidFill>
                  <a:srgbClr val="FF0000"/>
                </a:solidFill>
                <a:ea typeface="楷体_GB2312" pitchFamily="49" charset="-122"/>
              </a:rPr>
              <a:t>0</a:t>
            </a:r>
            <a:r>
              <a:rPr lang="en-US" altLang="zh-CN" sz="3600">
                <a:solidFill>
                  <a:srgbClr val="006666"/>
                </a:solidFill>
                <a:ea typeface="楷体_GB2312" pitchFamily="49" charset="-122"/>
              </a:rPr>
              <a:t>←</a:t>
            </a:r>
          </a:p>
        </p:txBody>
      </p:sp>
      <p:sp>
        <p:nvSpPr>
          <p:cNvPr id="12" name="Rectangle 12"/>
          <p:cNvSpPr>
            <a:spLocks noChangeArrowheads="1"/>
          </p:cNvSpPr>
          <p:nvPr/>
        </p:nvSpPr>
        <p:spPr bwMode="auto">
          <a:xfrm>
            <a:off x="1931552" y="2865467"/>
            <a:ext cx="3911648" cy="646331"/>
          </a:xfrm>
          <a:prstGeom prst="rect">
            <a:avLst/>
          </a:prstGeom>
          <a:noFill/>
          <a:ln w="9525">
            <a:noFill/>
            <a:miter lim="800000"/>
            <a:headEnd/>
            <a:tailEnd/>
          </a:ln>
          <a:effectLst/>
        </p:spPr>
        <p:txBody>
          <a:bodyPr wrap="none">
            <a:spAutoFit/>
          </a:bodyPr>
          <a:lstStyle/>
          <a:p>
            <a:pPr algn="l"/>
            <a:r>
              <a:rPr lang="en-US" altLang="zh-CN" sz="3600">
                <a:solidFill>
                  <a:srgbClr val="006666"/>
                </a:solidFill>
                <a:ea typeface="楷体_GB2312" pitchFamily="49" charset="-122"/>
              </a:rPr>
              <a:t>→</a:t>
            </a:r>
            <a:r>
              <a:rPr lang="en-US" altLang="zh-CN" sz="3600">
                <a:ea typeface="楷体_GB2312" pitchFamily="49" charset="-122"/>
              </a:rPr>
              <a:t>36</a:t>
            </a:r>
            <a:r>
              <a:rPr lang="en-US" altLang="zh-CN" sz="3600" b="1">
                <a:solidFill>
                  <a:srgbClr val="0000FF"/>
                </a:solidFill>
                <a:ea typeface="楷体_GB2312" pitchFamily="49" charset="-122"/>
              </a:rPr>
              <a:t>7                     </a:t>
            </a:r>
            <a:r>
              <a:rPr lang="en-US" altLang="zh-CN" sz="3600">
                <a:solidFill>
                  <a:srgbClr val="006666"/>
                </a:solidFill>
                <a:ea typeface="楷体_GB2312" pitchFamily="49" charset="-122"/>
              </a:rPr>
              <a:t>←</a:t>
            </a:r>
          </a:p>
        </p:txBody>
      </p:sp>
      <p:sp>
        <p:nvSpPr>
          <p:cNvPr id="13" name="Rectangle 13"/>
          <p:cNvSpPr>
            <a:spLocks noChangeArrowheads="1"/>
          </p:cNvSpPr>
          <p:nvPr/>
        </p:nvSpPr>
        <p:spPr bwMode="auto">
          <a:xfrm>
            <a:off x="2971800" y="2863850"/>
            <a:ext cx="1327150" cy="641350"/>
          </a:xfrm>
          <a:prstGeom prst="rect">
            <a:avLst/>
          </a:prstGeom>
          <a:noFill/>
          <a:ln w="9525">
            <a:noFill/>
            <a:miter lim="800000"/>
            <a:headEnd/>
            <a:tailEnd/>
          </a:ln>
          <a:effectLst/>
        </p:spPr>
        <p:txBody>
          <a:bodyPr wrap="none">
            <a:spAutoFit/>
          </a:bodyPr>
          <a:lstStyle/>
          <a:p>
            <a:pPr algn="l"/>
            <a:r>
              <a:rPr lang="en-US" altLang="zh-CN" sz="3600">
                <a:ea typeface="楷体_GB2312" pitchFamily="49" charset="-122"/>
              </a:rPr>
              <a:t>→16</a:t>
            </a:r>
            <a:r>
              <a:rPr lang="en-US" altLang="zh-CN" sz="3600" b="1">
                <a:solidFill>
                  <a:srgbClr val="0000FF"/>
                </a:solidFill>
                <a:ea typeface="楷体_GB2312" pitchFamily="49" charset="-122"/>
              </a:rPr>
              <a:t>7</a:t>
            </a:r>
          </a:p>
        </p:txBody>
      </p:sp>
      <p:sp>
        <p:nvSpPr>
          <p:cNvPr id="14" name="Rectangle 14"/>
          <p:cNvSpPr>
            <a:spLocks noChangeArrowheads="1"/>
          </p:cNvSpPr>
          <p:nvPr/>
        </p:nvSpPr>
        <p:spPr bwMode="auto">
          <a:xfrm>
            <a:off x="4114800" y="2863850"/>
            <a:ext cx="1327150" cy="641350"/>
          </a:xfrm>
          <a:prstGeom prst="rect">
            <a:avLst/>
          </a:prstGeom>
          <a:noFill/>
          <a:ln w="9525">
            <a:noFill/>
            <a:miter lim="800000"/>
            <a:headEnd/>
            <a:tailEnd/>
          </a:ln>
          <a:effectLst/>
        </p:spPr>
        <p:txBody>
          <a:bodyPr wrap="none">
            <a:spAutoFit/>
          </a:bodyPr>
          <a:lstStyle/>
          <a:p>
            <a:pPr algn="l"/>
            <a:r>
              <a:rPr lang="en-US" altLang="zh-CN" sz="3600">
                <a:ea typeface="楷体_GB2312" pitchFamily="49" charset="-122"/>
              </a:rPr>
              <a:t>→23</a:t>
            </a:r>
            <a:r>
              <a:rPr lang="en-US" altLang="zh-CN" sz="3600" b="1">
                <a:solidFill>
                  <a:srgbClr val="0000FF"/>
                </a:solidFill>
                <a:ea typeface="楷体_GB2312" pitchFamily="49" charset="-122"/>
              </a:rPr>
              <a:t>7</a:t>
            </a:r>
          </a:p>
        </p:txBody>
      </p:sp>
      <p:sp>
        <p:nvSpPr>
          <p:cNvPr id="15" name="Rectangle 15"/>
          <p:cNvSpPr>
            <a:spLocks noChangeArrowheads="1"/>
          </p:cNvSpPr>
          <p:nvPr/>
        </p:nvSpPr>
        <p:spPr bwMode="auto">
          <a:xfrm>
            <a:off x="1524000" y="5943600"/>
            <a:ext cx="3241675" cy="579438"/>
          </a:xfrm>
          <a:prstGeom prst="rect">
            <a:avLst/>
          </a:prstGeom>
          <a:noFill/>
          <a:ln w="9525">
            <a:noFill/>
            <a:miter lim="800000"/>
            <a:headEnd/>
            <a:tailEnd/>
          </a:ln>
          <a:effectLst/>
        </p:spPr>
        <p:txBody>
          <a:bodyPr wrap="none">
            <a:spAutoFit/>
          </a:bodyPr>
          <a:lstStyle/>
          <a:p>
            <a:pPr algn="l"/>
            <a:r>
              <a:rPr lang="en-US" altLang="zh-CN" sz="3200" b="1">
                <a:solidFill>
                  <a:srgbClr val="660033"/>
                </a:solidFill>
                <a:ea typeface="楷体_GB2312" pitchFamily="49" charset="-122"/>
              </a:rPr>
              <a:t>→367→167→237</a:t>
            </a:r>
          </a:p>
        </p:txBody>
      </p:sp>
      <p:sp>
        <p:nvSpPr>
          <p:cNvPr id="16" name="Rectangle 16"/>
          <p:cNvSpPr>
            <a:spLocks noChangeArrowheads="1"/>
          </p:cNvSpPr>
          <p:nvPr/>
        </p:nvSpPr>
        <p:spPr bwMode="auto">
          <a:xfrm>
            <a:off x="4648200" y="5943600"/>
            <a:ext cx="1203325" cy="579438"/>
          </a:xfrm>
          <a:prstGeom prst="rect">
            <a:avLst/>
          </a:prstGeom>
          <a:noFill/>
          <a:ln w="9525">
            <a:noFill/>
            <a:miter lim="800000"/>
            <a:headEnd/>
            <a:tailEnd/>
          </a:ln>
          <a:effectLst/>
        </p:spPr>
        <p:txBody>
          <a:bodyPr wrap="none">
            <a:spAutoFit/>
          </a:bodyPr>
          <a:lstStyle/>
          <a:p>
            <a:pPr algn="l"/>
            <a:r>
              <a:rPr lang="en-US" altLang="zh-CN" sz="3200" b="1">
                <a:solidFill>
                  <a:srgbClr val="660033"/>
                </a:solidFill>
                <a:ea typeface="楷体_GB2312" pitchFamily="49" charset="-122"/>
              </a:rPr>
              <a:t>→138</a:t>
            </a:r>
          </a:p>
        </p:txBody>
      </p:sp>
      <p:sp>
        <p:nvSpPr>
          <p:cNvPr id="17" name="Rectangle 17"/>
          <p:cNvSpPr>
            <a:spLocks noChangeArrowheads="1"/>
          </p:cNvSpPr>
          <p:nvPr/>
        </p:nvSpPr>
        <p:spPr bwMode="auto">
          <a:xfrm>
            <a:off x="5715000" y="5943600"/>
            <a:ext cx="3241675" cy="579438"/>
          </a:xfrm>
          <a:prstGeom prst="rect">
            <a:avLst/>
          </a:prstGeom>
          <a:noFill/>
          <a:ln w="9525">
            <a:noFill/>
            <a:miter lim="800000"/>
            <a:headEnd/>
            <a:tailEnd/>
          </a:ln>
          <a:effectLst/>
        </p:spPr>
        <p:txBody>
          <a:bodyPr wrap="none">
            <a:spAutoFit/>
          </a:bodyPr>
          <a:lstStyle/>
          <a:p>
            <a:pPr algn="l"/>
            <a:r>
              <a:rPr lang="en-US" altLang="zh-CN" sz="3200" b="1">
                <a:solidFill>
                  <a:srgbClr val="660033"/>
                </a:solidFill>
                <a:ea typeface="楷体_GB2312" pitchFamily="49" charset="-122"/>
              </a:rPr>
              <a:t>→368→239→139</a:t>
            </a:r>
          </a:p>
        </p:txBody>
      </p:sp>
      <p:sp>
        <p:nvSpPr>
          <p:cNvPr id="18" name="Rectangle 18"/>
          <p:cNvSpPr>
            <a:spLocks noChangeArrowheads="1"/>
          </p:cNvSpPr>
          <p:nvPr/>
        </p:nvSpPr>
        <p:spPr bwMode="auto">
          <a:xfrm>
            <a:off x="1828800" y="4419600"/>
            <a:ext cx="5047456" cy="646331"/>
          </a:xfrm>
          <a:prstGeom prst="rect">
            <a:avLst/>
          </a:prstGeom>
          <a:noFill/>
          <a:ln w="9525">
            <a:noFill/>
            <a:miter lim="800000"/>
            <a:headEnd/>
            <a:tailEnd/>
          </a:ln>
          <a:effectLst/>
        </p:spPr>
        <p:txBody>
          <a:bodyPr wrap="square">
            <a:spAutoFit/>
          </a:bodyPr>
          <a:lstStyle/>
          <a:p>
            <a:pPr algn="l"/>
            <a:r>
              <a:rPr lang="en-US" altLang="zh-CN" sz="3600">
                <a:solidFill>
                  <a:srgbClr val="006666"/>
                </a:solidFill>
                <a:ea typeface="楷体_GB2312" pitchFamily="49" charset="-122"/>
              </a:rPr>
              <a:t>→</a:t>
            </a:r>
            <a:r>
              <a:rPr lang="en-US" altLang="zh-CN" sz="3600">
                <a:ea typeface="楷体_GB2312" pitchFamily="49" charset="-122"/>
              </a:rPr>
              <a:t>36</a:t>
            </a:r>
            <a:r>
              <a:rPr lang="en-US" altLang="zh-CN" sz="3600" b="1">
                <a:solidFill>
                  <a:srgbClr val="CC3300"/>
                </a:solidFill>
                <a:ea typeface="楷体_GB2312" pitchFamily="49" charset="-122"/>
              </a:rPr>
              <a:t>9                      </a:t>
            </a:r>
            <a:r>
              <a:rPr lang="en-US" altLang="zh-CN" sz="3600">
                <a:solidFill>
                  <a:srgbClr val="006666"/>
                </a:solidFill>
                <a:ea typeface="楷体_GB2312" pitchFamily="49" charset="-122"/>
              </a:rPr>
              <a:t>← </a:t>
            </a:r>
          </a:p>
        </p:txBody>
      </p:sp>
      <p:sp>
        <p:nvSpPr>
          <p:cNvPr id="19" name="Rectangle 19"/>
          <p:cNvSpPr>
            <a:spLocks noChangeArrowheads="1"/>
          </p:cNvSpPr>
          <p:nvPr/>
        </p:nvSpPr>
        <p:spPr bwMode="auto">
          <a:xfrm>
            <a:off x="2971800" y="4464050"/>
            <a:ext cx="1327150" cy="641350"/>
          </a:xfrm>
          <a:prstGeom prst="rect">
            <a:avLst/>
          </a:prstGeom>
          <a:noFill/>
          <a:ln w="9525">
            <a:noFill/>
            <a:miter lim="800000"/>
            <a:headEnd/>
            <a:tailEnd/>
          </a:ln>
          <a:effectLst/>
        </p:spPr>
        <p:txBody>
          <a:bodyPr wrap="none">
            <a:spAutoFit/>
          </a:bodyPr>
          <a:lstStyle/>
          <a:p>
            <a:pPr algn="l"/>
            <a:r>
              <a:rPr lang="en-US" altLang="zh-CN" sz="3600">
                <a:ea typeface="楷体_GB2312" pitchFamily="49" charset="-122"/>
              </a:rPr>
              <a:t>→23</a:t>
            </a:r>
            <a:r>
              <a:rPr lang="en-US" altLang="zh-CN" sz="3600" b="1">
                <a:solidFill>
                  <a:srgbClr val="CC3300"/>
                </a:solidFill>
                <a:ea typeface="楷体_GB2312" pitchFamily="49" charset="-122"/>
              </a:rPr>
              <a:t>9</a:t>
            </a:r>
          </a:p>
        </p:txBody>
      </p:sp>
      <p:sp>
        <p:nvSpPr>
          <p:cNvPr id="20" name="Rectangle 20"/>
          <p:cNvSpPr>
            <a:spLocks noChangeArrowheads="1"/>
          </p:cNvSpPr>
          <p:nvPr/>
        </p:nvSpPr>
        <p:spPr bwMode="auto">
          <a:xfrm>
            <a:off x="4114800" y="4464050"/>
            <a:ext cx="1327150" cy="641350"/>
          </a:xfrm>
          <a:prstGeom prst="rect">
            <a:avLst/>
          </a:prstGeom>
          <a:noFill/>
          <a:ln w="9525">
            <a:noFill/>
            <a:miter lim="800000"/>
            <a:headEnd/>
            <a:tailEnd/>
          </a:ln>
          <a:effectLst/>
        </p:spPr>
        <p:txBody>
          <a:bodyPr wrap="none">
            <a:spAutoFit/>
          </a:bodyPr>
          <a:lstStyle/>
          <a:p>
            <a:pPr algn="l"/>
            <a:r>
              <a:rPr lang="en-US" altLang="zh-CN" sz="3600">
                <a:ea typeface="楷体_GB2312" pitchFamily="49" charset="-122"/>
              </a:rPr>
              <a:t>→13</a:t>
            </a:r>
            <a:r>
              <a:rPr lang="en-US" altLang="zh-CN" sz="3600" b="1">
                <a:solidFill>
                  <a:srgbClr val="CC3300"/>
                </a:solidFill>
                <a:ea typeface="楷体_GB2312" pitchFamily="49" charset="-122"/>
              </a:rPr>
              <a:t>9</a:t>
            </a:r>
          </a:p>
        </p:txBody>
      </p:sp>
      <p:sp>
        <p:nvSpPr>
          <p:cNvPr id="21" name="Rectangle 21"/>
          <p:cNvSpPr>
            <a:spLocks noChangeArrowheads="1"/>
          </p:cNvSpPr>
          <p:nvPr/>
        </p:nvSpPr>
        <p:spPr bwMode="auto">
          <a:xfrm>
            <a:off x="1797050" y="3645024"/>
            <a:ext cx="1784350" cy="641350"/>
          </a:xfrm>
          <a:prstGeom prst="rect">
            <a:avLst/>
          </a:prstGeom>
          <a:noFill/>
          <a:ln w="9525">
            <a:noFill/>
            <a:miter lim="800000"/>
            <a:headEnd/>
            <a:tailEnd/>
          </a:ln>
          <a:effectLst/>
        </p:spPr>
        <p:txBody>
          <a:bodyPr wrap="none">
            <a:spAutoFit/>
          </a:bodyPr>
          <a:lstStyle/>
          <a:p>
            <a:pPr algn="l"/>
            <a:r>
              <a:rPr lang="en-US" altLang="zh-CN" sz="3600">
                <a:solidFill>
                  <a:srgbClr val="006666"/>
                </a:solidFill>
                <a:ea typeface="楷体_GB2312" pitchFamily="49" charset="-122"/>
              </a:rPr>
              <a:t>→</a:t>
            </a:r>
            <a:r>
              <a:rPr lang="en-US" altLang="zh-CN" sz="3600">
                <a:ea typeface="楷体_GB2312" pitchFamily="49" charset="-122"/>
              </a:rPr>
              <a:t>13</a:t>
            </a:r>
            <a:r>
              <a:rPr lang="en-US" altLang="zh-CN" sz="3600" b="1">
                <a:solidFill>
                  <a:srgbClr val="FF00FF"/>
                </a:solidFill>
                <a:ea typeface="楷体_GB2312" pitchFamily="49" charset="-122"/>
              </a:rPr>
              <a:t>8</a:t>
            </a:r>
            <a:r>
              <a:rPr lang="en-US" altLang="zh-CN" sz="3600">
                <a:solidFill>
                  <a:srgbClr val="006666"/>
                </a:solidFill>
                <a:ea typeface="楷体_GB2312" pitchFamily="49" charset="-122"/>
              </a:rPr>
              <a:t>←</a:t>
            </a:r>
          </a:p>
        </p:txBody>
      </p:sp>
      <p:sp>
        <p:nvSpPr>
          <p:cNvPr id="22" name="标题 21"/>
          <p:cNvSpPr>
            <a:spLocks noGrp="1"/>
          </p:cNvSpPr>
          <p:nvPr>
            <p:ph type="title"/>
          </p:nvPr>
        </p:nvSpPr>
        <p:spPr/>
        <p:txBody>
          <a:bodyPr/>
          <a:lstStyle/>
          <a:p>
            <a:r>
              <a:rPr lang="zh-CN" altLang="en-US"/>
              <a:t>链式基数排序运行实例</a:t>
            </a:r>
          </a:p>
        </p:txBody>
      </p:sp>
    </p:spTree>
    <p:extLst>
      <p:ext uri="{BB962C8B-B14F-4D97-AF65-F5344CB8AC3E}">
        <p14:creationId xmlns:p14="http://schemas.microsoft.com/office/powerpoint/2010/main" val="300224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left)">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left)">
                                      <p:cBhvr>
                                        <p:cTn id="69" dur="500"/>
                                        <p:tgtEl>
                                          <p:spTgt spid="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wipe(left)">
                                      <p:cBhvr>
                                        <p:cTn id="74" dur="500"/>
                                        <p:tgtEl>
                                          <p:spTgt spid="1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wipe(left)">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500"/>
                                        <p:tgtEl>
                                          <p:spTgt spid="1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wipe(left)">
                                      <p:cBhvr>
                                        <p:cTn id="8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utoUpdateAnimBg="0"/>
      <p:bldP spid="18" grpId="0" autoUpdateAnimBg="0"/>
      <p:bldP spid="19" grpId="0" autoUpdateAnimBg="0"/>
      <p:bldP spid="20" grpId="0" autoUpdateAnimBg="0"/>
      <p:bldP spid="2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304800" y="1601522"/>
            <a:ext cx="8227640" cy="683264"/>
          </a:xfrm>
          <a:prstGeom prst="rect">
            <a:avLst/>
          </a:prstGeom>
          <a:noFill/>
          <a:ln w="9525">
            <a:noFill/>
            <a:miter lim="800000"/>
            <a:headEnd/>
            <a:tailEnd/>
          </a:ln>
          <a:effectLst/>
        </p:spPr>
        <p:txBody>
          <a:bodyPr wrap="square">
            <a:spAutoFit/>
          </a:bodyPr>
          <a:lstStyle/>
          <a:p>
            <a:pPr algn="l">
              <a:lnSpc>
                <a:spcPct val="120000"/>
              </a:lnSpc>
            </a:pPr>
            <a:r>
              <a:rPr lang="zh-CN" altLang="en-US" sz="3200" b="1" dirty="0">
                <a:solidFill>
                  <a:srgbClr val="990000"/>
                </a:solidFill>
                <a:latin typeface="宋体" panose="02010600030101010101" pitchFamily="2" charset="-122"/>
                <a:ea typeface="宋体" panose="02010600030101010101" pitchFamily="2" charset="-122"/>
              </a:rPr>
              <a:t>进行第二</a:t>
            </a:r>
            <a:r>
              <a:rPr lang="zh-CN" altLang="en-US" sz="3200" b="1">
                <a:solidFill>
                  <a:srgbClr val="990000"/>
                </a:solidFill>
                <a:latin typeface="宋体" panose="02010600030101010101" pitchFamily="2" charset="-122"/>
                <a:ea typeface="宋体" panose="02010600030101010101" pitchFamily="2" charset="-122"/>
              </a:rPr>
              <a:t>次分配</a:t>
            </a:r>
            <a:r>
              <a:rPr lang="en-US" altLang="zh-CN" sz="3200" b="1">
                <a:solidFill>
                  <a:srgbClr val="990000"/>
                </a:solidFill>
                <a:latin typeface="宋体" panose="02010600030101010101" pitchFamily="2" charset="-122"/>
                <a:ea typeface="宋体" panose="02010600030101010101" pitchFamily="2" charset="-122"/>
              </a:rPr>
              <a:t>/</a:t>
            </a:r>
            <a:r>
              <a:rPr lang="zh-CN" altLang="en-US" sz="3200" b="1">
                <a:solidFill>
                  <a:srgbClr val="990000"/>
                </a:solidFill>
                <a:latin typeface="宋体" panose="02010600030101010101" pitchFamily="2" charset="-122"/>
                <a:ea typeface="宋体" panose="02010600030101010101" pitchFamily="2" charset="-122"/>
              </a:rPr>
              <a:t>十位数</a:t>
            </a:r>
            <a:endParaRPr lang="zh-CN" altLang="en-US" sz="3200" dirty="0">
              <a:latin typeface="宋体" panose="02010600030101010101" pitchFamily="2" charset="-122"/>
              <a:ea typeface="宋体" panose="02010600030101010101" pitchFamily="2" charset="-122"/>
            </a:endParaRPr>
          </a:p>
        </p:txBody>
      </p:sp>
      <p:sp>
        <p:nvSpPr>
          <p:cNvPr id="23" name="Text Box 3"/>
          <p:cNvSpPr txBox="1">
            <a:spLocks noChangeArrowheads="1"/>
          </p:cNvSpPr>
          <p:nvPr/>
        </p:nvSpPr>
        <p:spPr bwMode="auto">
          <a:xfrm>
            <a:off x="361950" y="5309009"/>
            <a:ext cx="5505450" cy="676275"/>
          </a:xfrm>
          <a:prstGeom prst="rect">
            <a:avLst/>
          </a:prstGeom>
          <a:noFill/>
          <a:ln w="9525">
            <a:noFill/>
            <a:miter lim="800000"/>
            <a:headEnd/>
            <a:tailEnd/>
          </a:ln>
          <a:effectLst/>
        </p:spPr>
        <p:txBody>
          <a:bodyPr wrap="none">
            <a:spAutoFit/>
          </a:bodyPr>
          <a:lstStyle/>
          <a:p>
            <a:pPr algn="l">
              <a:lnSpc>
                <a:spcPct val="120000"/>
              </a:lnSpc>
            </a:pPr>
            <a:r>
              <a:rPr lang="en-US" altLang="zh-CN" sz="3200" b="1" dirty="0">
                <a:solidFill>
                  <a:srgbClr val="660033"/>
                </a:solidFill>
                <a:ea typeface="楷体_GB2312" pitchFamily="49" charset="-122"/>
              </a:rPr>
              <a:t>p→230→237→138→239→139</a:t>
            </a:r>
            <a:endParaRPr lang="en-US" altLang="zh-CN" sz="3400" dirty="0">
              <a:ea typeface="楷体_GB2312" pitchFamily="49" charset="-122"/>
            </a:endParaRPr>
          </a:p>
        </p:txBody>
      </p:sp>
      <p:sp>
        <p:nvSpPr>
          <p:cNvPr id="24" name="Text Box 5"/>
          <p:cNvSpPr txBox="1">
            <a:spLocks noChangeArrowheads="1"/>
          </p:cNvSpPr>
          <p:nvPr/>
        </p:nvSpPr>
        <p:spPr bwMode="auto">
          <a:xfrm>
            <a:off x="290512" y="903622"/>
            <a:ext cx="8562975" cy="579438"/>
          </a:xfrm>
          <a:prstGeom prst="rect">
            <a:avLst/>
          </a:prstGeom>
          <a:noFill/>
          <a:ln w="9525">
            <a:noFill/>
            <a:miter lim="800000"/>
            <a:headEnd/>
            <a:tailEnd/>
          </a:ln>
          <a:effectLst/>
        </p:spPr>
        <p:txBody>
          <a:bodyPr wrap="none">
            <a:spAutoFit/>
          </a:bodyPr>
          <a:lstStyle/>
          <a:p>
            <a:pPr algn="l"/>
            <a:r>
              <a:rPr lang="en-US" altLang="zh-CN" sz="3200" b="1">
                <a:solidFill>
                  <a:srgbClr val="660033"/>
                </a:solidFill>
                <a:ea typeface="楷体_GB2312" pitchFamily="49" charset="-122"/>
              </a:rPr>
              <a:t>p→230→367→167→237→138→368→239→139</a:t>
            </a:r>
          </a:p>
        </p:txBody>
      </p:sp>
      <p:sp>
        <p:nvSpPr>
          <p:cNvPr id="25" name="Rectangle 6"/>
          <p:cNvSpPr>
            <a:spLocks noChangeArrowheads="1"/>
          </p:cNvSpPr>
          <p:nvPr/>
        </p:nvSpPr>
        <p:spPr bwMode="auto">
          <a:xfrm>
            <a:off x="381000" y="2383904"/>
            <a:ext cx="9159552" cy="830997"/>
          </a:xfrm>
          <a:prstGeom prst="rect">
            <a:avLst/>
          </a:prstGeom>
          <a:noFill/>
          <a:ln w="9525">
            <a:noFill/>
            <a:miter lim="800000"/>
            <a:headEnd/>
            <a:tailEnd/>
          </a:ln>
          <a:effectLst/>
        </p:spPr>
        <p:txBody>
          <a:bodyPr wrap="square">
            <a:spAutoFit/>
          </a:bodyPr>
          <a:lstStyle/>
          <a:p>
            <a:pPr algn="l">
              <a:lnSpc>
                <a:spcPct val="120000"/>
              </a:lnSpc>
            </a:pPr>
            <a:r>
              <a:rPr lang="en-US" altLang="zh-CN" sz="4000" dirty="0">
                <a:solidFill>
                  <a:srgbClr val="006666"/>
                </a:solidFill>
                <a:ea typeface="楷体_GB2312" pitchFamily="49" charset="-122"/>
              </a:rPr>
              <a:t>f[</a:t>
            </a:r>
            <a:r>
              <a:rPr lang="en-US" altLang="zh-CN" sz="4000" b="1" dirty="0">
                <a:solidFill>
                  <a:srgbClr val="FF0000"/>
                </a:solidFill>
                <a:ea typeface="楷体_GB2312" pitchFamily="49" charset="-122"/>
              </a:rPr>
              <a:t>3</a:t>
            </a:r>
            <a:r>
              <a:rPr lang="en-US" altLang="zh-CN" sz="4000">
                <a:solidFill>
                  <a:srgbClr val="006666"/>
                </a:solidFill>
                <a:ea typeface="楷体_GB2312" pitchFamily="49" charset="-122"/>
              </a:rPr>
              <a:t>]                                                          </a:t>
            </a:r>
            <a:r>
              <a:rPr lang="en-US" altLang="zh-CN" sz="4000" dirty="0">
                <a:solidFill>
                  <a:srgbClr val="006666"/>
                </a:solidFill>
                <a:ea typeface="楷体_GB2312" pitchFamily="49" charset="-122"/>
              </a:rPr>
              <a:t>e[</a:t>
            </a:r>
            <a:r>
              <a:rPr lang="en-US" altLang="zh-CN" sz="4000" b="1" dirty="0">
                <a:solidFill>
                  <a:srgbClr val="FF0000"/>
                </a:solidFill>
                <a:ea typeface="楷体_GB2312" pitchFamily="49" charset="-122"/>
              </a:rPr>
              <a:t>3</a:t>
            </a:r>
            <a:r>
              <a:rPr lang="en-US" altLang="zh-CN" sz="4000" dirty="0">
                <a:solidFill>
                  <a:srgbClr val="006666"/>
                </a:solidFill>
                <a:ea typeface="楷体_GB2312" pitchFamily="49" charset="-122"/>
              </a:rPr>
              <a:t>]</a:t>
            </a:r>
            <a:endParaRPr lang="en-US" altLang="zh-CN" sz="4000" dirty="0">
              <a:ea typeface="楷体_GB2312" pitchFamily="49" charset="-122"/>
            </a:endParaRPr>
          </a:p>
        </p:txBody>
      </p:sp>
      <p:sp>
        <p:nvSpPr>
          <p:cNvPr id="26" name="Rectangle 7"/>
          <p:cNvSpPr>
            <a:spLocks noChangeArrowheads="1"/>
          </p:cNvSpPr>
          <p:nvPr/>
        </p:nvSpPr>
        <p:spPr bwMode="auto">
          <a:xfrm>
            <a:off x="381000" y="3526904"/>
            <a:ext cx="7359352" cy="830997"/>
          </a:xfrm>
          <a:prstGeom prst="rect">
            <a:avLst/>
          </a:prstGeom>
          <a:noFill/>
          <a:ln w="9525">
            <a:noFill/>
            <a:miter lim="800000"/>
            <a:headEnd/>
            <a:tailEnd/>
          </a:ln>
          <a:effectLst/>
        </p:spPr>
        <p:txBody>
          <a:bodyPr wrap="square">
            <a:spAutoFit/>
          </a:bodyPr>
          <a:lstStyle/>
          <a:p>
            <a:pPr algn="l">
              <a:lnSpc>
                <a:spcPct val="120000"/>
              </a:lnSpc>
            </a:pPr>
            <a:r>
              <a:rPr lang="en-US" altLang="zh-CN" sz="4000" dirty="0">
                <a:solidFill>
                  <a:srgbClr val="006666"/>
                </a:solidFill>
                <a:ea typeface="楷体_GB2312" pitchFamily="49" charset="-122"/>
              </a:rPr>
              <a:t>f[</a:t>
            </a:r>
            <a:r>
              <a:rPr lang="en-US" altLang="zh-CN" sz="4000" b="1" dirty="0">
                <a:solidFill>
                  <a:srgbClr val="0000FF"/>
                </a:solidFill>
                <a:ea typeface="楷体_GB2312" pitchFamily="49" charset="-122"/>
              </a:rPr>
              <a:t>6</a:t>
            </a:r>
            <a:r>
              <a:rPr lang="en-US" altLang="zh-CN" sz="4000">
                <a:solidFill>
                  <a:srgbClr val="006666"/>
                </a:solidFill>
                <a:ea typeface="楷体_GB2312" pitchFamily="49" charset="-122"/>
              </a:rPr>
              <a:t>]                                      e[</a:t>
            </a:r>
            <a:r>
              <a:rPr lang="en-US" altLang="zh-CN" sz="4000" b="1">
                <a:solidFill>
                  <a:srgbClr val="0000FF"/>
                </a:solidFill>
                <a:ea typeface="楷体_GB2312" pitchFamily="49" charset="-122"/>
              </a:rPr>
              <a:t>6</a:t>
            </a:r>
            <a:r>
              <a:rPr lang="en-US" altLang="zh-CN" sz="4000" dirty="0">
                <a:solidFill>
                  <a:srgbClr val="006666"/>
                </a:solidFill>
                <a:ea typeface="楷体_GB2312" pitchFamily="49" charset="-122"/>
              </a:rPr>
              <a:t>]</a:t>
            </a:r>
          </a:p>
        </p:txBody>
      </p:sp>
      <p:sp>
        <p:nvSpPr>
          <p:cNvPr id="27" name="Rectangle 8"/>
          <p:cNvSpPr>
            <a:spLocks noChangeArrowheads="1"/>
          </p:cNvSpPr>
          <p:nvPr/>
        </p:nvSpPr>
        <p:spPr bwMode="auto">
          <a:xfrm>
            <a:off x="1143000" y="2520429"/>
            <a:ext cx="6856364" cy="707886"/>
          </a:xfrm>
          <a:prstGeom prst="rect">
            <a:avLst/>
          </a:prstGeom>
          <a:noFill/>
          <a:ln w="9525">
            <a:noFill/>
            <a:miter lim="800000"/>
            <a:headEnd/>
            <a:tailEnd/>
          </a:ln>
          <a:effectLst/>
        </p:spPr>
        <p:txBody>
          <a:bodyPr wrap="none">
            <a:spAutoFit/>
          </a:bodyPr>
          <a:lstStyle/>
          <a:p>
            <a:pPr algn="l"/>
            <a:r>
              <a:rPr lang="en-US" altLang="zh-CN" sz="4000" dirty="0">
                <a:solidFill>
                  <a:srgbClr val="006666"/>
                </a:solidFill>
                <a:ea typeface="楷体_GB2312" pitchFamily="49" charset="-122"/>
              </a:rPr>
              <a:t>→</a:t>
            </a:r>
            <a:r>
              <a:rPr lang="en-US" altLang="zh-CN" sz="4000">
                <a:ea typeface="楷体_GB2312" pitchFamily="49" charset="-122"/>
              </a:rPr>
              <a:t>2</a:t>
            </a:r>
            <a:r>
              <a:rPr lang="en-US" altLang="zh-CN" sz="4000" b="1">
                <a:solidFill>
                  <a:srgbClr val="FF0000"/>
                </a:solidFill>
                <a:ea typeface="楷体_GB2312" pitchFamily="49" charset="-122"/>
              </a:rPr>
              <a:t>3</a:t>
            </a:r>
            <a:r>
              <a:rPr lang="en-US" altLang="zh-CN" sz="4000">
                <a:ea typeface="楷体_GB2312" pitchFamily="49" charset="-122"/>
              </a:rPr>
              <a:t>0                                           </a:t>
            </a:r>
            <a:r>
              <a:rPr lang="en-US" altLang="zh-CN" sz="4000">
                <a:solidFill>
                  <a:srgbClr val="006666"/>
                </a:solidFill>
                <a:ea typeface="楷体_GB2312" pitchFamily="49" charset="-122"/>
              </a:rPr>
              <a:t>←</a:t>
            </a:r>
            <a:endParaRPr lang="en-US" altLang="zh-CN" sz="4000" dirty="0">
              <a:solidFill>
                <a:srgbClr val="006666"/>
              </a:solidFill>
              <a:ea typeface="楷体_GB2312" pitchFamily="49" charset="-122"/>
            </a:endParaRPr>
          </a:p>
        </p:txBody>
      </p:sp>
      <p:sp>
        <p:nvSpPr>
          <p:cNvPr id="28" name="Rectangle 9"/>
          <p:cNvSpPr>
            <a:spLocks noChangeArrowheads="1"/>
          </p:cNvSpPr>
          <p:nvPr/>
        </p:nvSpPr>
        <p:spPr bwMode="auto">
          <a:xfrm>
            <a:off x="2432050" y="2520429"/>
            <a:ext cx="1454150" cy="701675"/>
          </a:xfrm>
          <a:prstGeom prst="rect">
            <a:avLst/>
          </a:prstGeom>
          <a:noFill/>
          <a:ln w="9525">
            <a:noFill/>
            <a:miter lim="800000"/>
            <a:headEnd/>
            <a:tailEnd/>
          </a:ln>
          <a:effectLst/>
        </p:spPr>
        <p:txBody>
          <a:bodyPr wrap="none">
            <a:spAutoFit/>
          </a:bodyPr>
          <a:lstStyle/>
          <a:p>
            <a:pPr algn="l"/>
            <a:r>
              <a:rPr lang="en-US" altLang="zh-CN" sz="4000">
                <a:ea typeface="楷体_GB2312" pitchFamily="49" charset="-122"/>
              </a:rPr>
              <a:t>→2</a:t>
            </a:r>
            <a:r>
              <a:rPr lang="en-US" altLang="zh-CN" sz="4000" b="1">
                <a:solidFill>
                  <a:srgbClr val="FF0000"/>
                </a:solidFill>
                <a:ea typeface="楷体_GB2312" pitchFamily="49" charset="-122"/>
              </a:rPr>
              <a:t>3</a:t>
            </a:r>
            <a:r>
              <a:rPr lang="en-US" altLang="zh-CN" sz="4000">
                <a:ea typeface="楷体_GB2312" pitchFamily="49" charset="-122"/>
              </a:rPr>
              <a:t>7</a:t>
            </a:r>
          </a:p>
        </p:txBody>
      </p:sp>
      <p:sp>
        <p:nvSpPr>
          <p:cNvPr id="29" name="Rectangle 10"/>
          <p:cNvSpPr>
            <a:spLocks noChangeArrowheads="1"/>
          </p:cNvSpPr>
          <p:nvPr/>
        </p:nvSpPr>
        <p:spPr bwMode="auto">
          <a:xfrm>
            <a:off x="3657600" y="2520429"/>
            <a:ext cx="1454150" cy="701675"/>
          </a:xfrm>
          <a:prstGeom prst="rect">
            <a:avLst/>
          </a:prstGeom>
          <a:noFill/>
          <a:ln w="9525">
            <a:noFill/>
            <a:miter lim="800000"/>
            <a:headEnd/>
            <a:tailEnd/>
          </a:ln>
          <a:effectLst/>
        </p:spPr>
        <p:txBody>
          <a:bodyPr wrap="none">
            <a:spAutoFit/>
          </a:bodyPr>
          <a:lstStyle/>
          <a:p>
            <a:pPr algn="l"/>
            <a:r>
              <a:rPr lang="en-US" altLang="zh-CN" sz="4000">
                <a:ea typeface="楷体_GB2312" pitchFamily="49" charset="-122"/>
              </a:rPr>
              <a:t>→1</a:t>
            </a:r>
            <a:r>
              <a:rPr lang="en-US" altLang="zh-CN" sz="4000" b="1">
                <a:solidFill>
                  <a:srgbClr val="FF0000"/>
                </a:solidFill>
                <a:ea typeface="楷体_GB2312" pitchFamily="49" charset="-122"/>
              </a:rPr>
              <a:t>3</a:t>
            </a:r>
            <a:r>
              <a:rPr lang="en-US" altLang="zh-CN" sz="4000">
                <a:ea typeface="楷体_GB2312" pitchFamily="49" charset="-122"/>
              </a:rPr>
              <a:t>8</a:t>
            </a:r>
          </a:p>
        </p:txBody>
      </p:sp>
      <p:sp>
        <p:nvSpPr>
          <p:cNvPr id="30" name="Rectangle 11"/>
          <p:cNvSpPr>
            <a:spLocks noChangeArrowheads="1"/>
          </p:cNvSpPr>
          <p:nvPr/>
        </p:nvSpPr>
        <p:spPr bwMode="auto">
          <a:xfrm>
            <a:off x="4876800" y="2520429"/>
            <a:ext cx="1454150" cy="701675"/>
          </a:xfrm>
          <a:prstGeom prst="rect">
            <a:avLst/>
          </a:prstGeom>
          <a:noFill/>
          <a:ln w="9525">
            <a:noFill/>
            <a:miter lim="800000"/>
            <a:headEnd/>
            <a:tailEnd/>
          </a:ln>
          <a:effectLst/>
        </p:spPr>
        <p:txBody>
          <a:bodyPr wrap="none">
            <a:spAutoFit/>
          </a:bodyPr>
          <a:lstStyle/>
          <a:p>
            <a:pPr algn="l"/>
            <a:r>
              <a:rPr lang="en-US" altLang="zh-CN" sz="4000">
                <a:ea typeface="楷体_GB2312" pitchFamily="49" charset="-122"/>
              </a:rPr>
              <a:t>→2</a:t>
            </a:r>
            <a:r>
              <a:rPr lang="en-US" altLang="zh-CN" sz="4000" b="1">
                <a:solidFill>
                  <a:srgbClr val="FF0000"/>
                </a:solidFill>
                <a:ea typeface="楷体_GB2312" pitchFamily="49" charset="-122"/>
              </a:rPr>
              <a:t>3</a:t>
            </a:r>
            <a:r>
              <a:rPr lang="en-US" altLang="zh-CN" sz="4000">
                <a:ea typeface="楷体_GB2312" pitchFamily="49" charset="-122"/>
              </a:rPr>
              <a:t>9</a:t>
            </a:r>
          </a:p>
        </p:txBody>
      </p:sp>
      <p:sp>
        <p:nvSpPr>
          <p:cNvPr id="31" name="Rectangle 12"/>
          <p:cNvSpPr>
            <a:spLocks noChangeArrowheads="1"/>
          </p:cNvSpPr>
          <p:nvPr/>
        </p:nvSpPr>
        <p:spPr bwMode="auto">
          <a:xfrm>
            <a:off x="6102350" y="2483955"/>
            <a:ext cx="1454150" cy="701675"/>
          </a:xfrm>
          <a:prstGeom prst="rect">
            <a:avLst/>
          </a:prstGeom>
          <a:noFill/>
          <a:ln w="9525">
            <a:noFill/>
            <a:miter lim="800000"/>
            <a:headEnd/>
            <a:tailEnd/>
          </a:ln>
          <a:effectLst/>
        </p:spPr>
        <p:txBody>
          <a:bodyPr wrap="none">
            <a:spAutoFit/>
          </a:bodyPr>
          <a:lstStyle/>
          <a:p>
            <a:pPr algn="l"/>
            <a:r>
              <a:rPr lang="en-US" altLang="zh-CN" sz="4000">
                <a:ea typeface="楷体_GB2312" pitchFamily="49" charset="-122"/>
              </a:rPr>
              <a:t>→1</a:t>
            </a:r>
            <a:r>
              <a:rPr lang="en-US" altLang="zh-CN" sz="4000" b="1">
                <a:solidFill>
                  <a:srgbClr val="FF0000"/>
                </a:solidFill>
                <a:ea typeface="楷体_GB2312" pitchFamily="49" charset="-122"/>
              </a:rPr>
              <a:t>3</a:t>
            </a:r>
            <a:r>
              <a:rPr lang="en-US" altLang="zh-CN" sz="4000">
                <a:ea typeface="楷体_GB2312" pitchFamily="49" charset="-122"/>
              </a:rPr>
              <a:t>9</a:t>
            </a:r>
          </a:p>
        </p:txBody>
      </p:sp>
      <p:sp>
        <p:nvSpPr>
          <p:cNvPr id="32" name="Rectangle 13"/>
          <p:cNvSpPr>
            <a:spLocks noChangeArrowheads="1"/>
          </p:cNvSpPr>
          <p:nvPr/>
        </p:nvSpPr>
        <p:spPr bwMode="auto">
          <a:xfrm>
            <a:off x="1143000" y="3663429"/>
            <a:ext cx="6597352" cy="701675"/>
          </a:xfrm>
          <a:prstGeom prst="rect">
            <a:avLst/>
          </a:prstGeom>
          <a:noFill/>
          <a:ln w="9525">
            <a:noFill/>
            <a:miter lim="800000"/>
            <a:headEnd/>
            <a:tailEnd/>
          </a:ln>
          <a:effectLst/>
        </p:spPr>
        <p:txBody>
          <a:bodyPr wrap="square">
            <a:spAutoFit/>
          </a:bodyPr>
          <a:lstStyle/>
          <a:p>
            <a:pPr algn="l"/>
            <a:r>
              <a:rPr lang="en-US" altLang="zh-CN" sz="4000">
                <a:solidFill>
                  <a:srgbClr val="006666"/>
                </a:solidFill>
                <a:ea typeface="楷体_GB2312" pitchFamily="49" charset="-122"/>
              </a:rPr>
              <a:t>→</a:t>
            </a:r>
            <a:r>
              <a:rPr lang="en-US" altLang="zh-CN" sz="4000">
                <a:ea typeface="楷体_GB2312" pitchFamily="49" charset="-122"/>
              </a:rPr>
              <a:t>3</a:t>
            </a:r>
            <a:r>
              <a:rPr lang="en-US" altLang="zh-CN" sz="4000" b="1">
                <a:solidFill>
                  <a:srgbClr val="0000FF"/>
                </a:solidFill>
                <a:ea typeface="楷体_GB2312" pitchFamily="49" charset="-122"/>
              </a:rPr>
              <a:t>6</a:t>
            </a:r>
            <a:r>
              <a:rPr lang="en-US" altLang="zh-CN" sz="4000">
                <a:ea typeface="楷体_GB2312" pitchFamily="49" charset="-122"/>
              </a:rPr>
              <a:t>7                      </a:t>
            </a:r>
            <a:r>
              <a:rPr lang="en-US" altLang="zh-CN" sz="4000">
                <a:solidFill>
                  <a:srgbClr val="006666"/>
                </a:solidFill>
                <a:ea typeface="楷体_GB2312" pitchFamily="49" charset="-122"/>
              </a:rPr>
              <a:t>←</a:t>
            </a:r>
          </a:p>
        </p:txBody>
      </p:sp>
      <p:sp>
        <p:nvSpPr>
          <p:cNvPr id="33" name="Rectangle 14"/>
          <p:cNvSpPr>
            <a:spLocks noChangeArrowheads="1"/>
          </p:cNvSpPr>
          <p:nvPr/>
        </p:nvSpPr>
        <p:spPr bwMode="auto">
          <a:xfrm>
            <a:off x="2362200" y="3663429"/>
            <a:ext cx="1454150" cy="701675"/>
          </a:xfrm>
          <a:prstGeom prst="rect">
            <a:avLst/>
          </a:prstGeom>
          <a:noFill/>
          <a:ln w="9525">
            <a:noFill/>
            <a:miter lim="800000"/>
            <a:headEnd/>
            <a:tailEnd/>
          </a:ln>
          <a:effectLst/>
        </p:spPr>
        <p:txBody>
          <a:bodyPr wrap="none">
            <a:spAutoFit/>
          </a:bodyPr>
          <a:lstStyle/>
          <a:p>
            <a:pPr algn="l"/>
            <a:r>
              <a:rPr lang="en-US" altLang="zh-CN" sz="4000">
                <a:ea typeface="楷体_GB2312" pitchFamily="49" charset="-122"/>
              </a:rPr>
              <a:t>→1</a:t>
            </a:r>
            <a:r>
              <a:rPr lang="en-US" altLang="zh-CN" sz="4000" b="1">
                <a:solidFill>
                  <a:srgbClr val="0000FF"/>
                </a:solidFill>
                <a:ea typeface="楷体_GB2312" pitchFamily="49" charset="-122"/>
              </a:rPr>
              <a:t>6</a:t>
            </a:r>
            <a:r>
              <a:rPr lang="en-US" altLang="zh-CN" sz="4000">
                <a:ea typeface="楷体_GB2312" pitchFamily="49" charset="-122"/>
              </a:rPr>
              <a:t>7</a:t>
            </a:r>
          </a:p>
        </p:txBody>
      </p:sp>
      <p:sp>
        <p:nvSpPr>
          <p:cNvPr id="34" name="Rectangle 15"/>
          <p:cNvSpPr>
            <a:spLocks noChangeArrowheads="1"/>
          </p:cNvSpPr>
          <p:nvPr/>
        </p:nvSpPr>
        <p:spPr bwMode="auto">
          <a:xfrm>
            <a:off x="3657600" y="3663429"/>
            <a:ext cx="1454150" cy="701675"/>
          </a:xfrm>
          <a:prstGeom prst="rect">
            <a:avLst/>
          </a:prstGeom>
          <a:noFill/>
          <a:ln w="9525">
            <a:noFill/>
            <a:miter lim="800000"/>
            <a:headEnd/>
            <a:tailEnd/>
          </a:ln>
          <a:effectLst/>
        </p:spPr>
        <p:txBody>
          <a:bodyPr wrap="none">
            <a:spAutoFit/>
          </a:bodyPr>
          <a:lstStyle/>
          <a:p>
            <a:pPr algn="l"/>
            <a:r>
              <a:rPr lang="en-US" altLang="zh-CN" sz="4000">
                <a:ea typeface="楷体_GB2312" pitchFamily="49" charset="-122"/>
              </a:rPr>
              <a:t>→3</a:t>
            </a:r>
            <a:r>
              <a:rPr lang="en-US" altLang="zh-CN" sz="4000" b="1">
                <a:solidFill>
                  <a:srgbClr val="0000FF"/>
                </a:solidFill>
                <a:ea typeface="楷体_GB2312" pitchFamily="49" charset="-122"/>
              </a:rPr>
              <a:t>6</a:t>
            </a:r>
            <a:r>
              <a:rPr lang="en-US" altLang="zh-CN" sz="4000">
                <a:ea typeface="楷体_GB2312" pitchFamily="49" charset="-122"/>
              </a:rPr>
              <a:t>8</a:t>
            </a:r>
          </a:p>
        </p:txBody>
      </p:sp>
      <p:sp>
        <p:nvSpPr>
          <p:cNvPr id="35" name="Rectangle 16"/>
          <p:cNvSpPr>
            <a:spLocks noChangeArrowheads="1"/>
          </p:cNvSpPr>
          <p:nvPr/>
        </p:nvSpPr>
        <p:spPr bwMode="auto">
          <a:xfrm>
            <a:off x="5791200" y="5337212"/>
            <a:ext cx="3241675" cy="579437"/>
          </a:xfrm>
          <a:prstGeom prst="rect">
            <a:avLst/>
          </a:prstGeom>
          <a:noFill/>
          <a:ln w="9525">
            <a:noFill/>
            <a:miter lim="800000"/>
            <a:headEnd/>
            <a:tailEnd/>
          </a:ln>
          <a:effectLst/>
        </p:spPr>
        <p:txBody>
          <a:bodyPr wrap="none">
            <a:spAutoFit/>
          </a:bodyPr>
          <a:lstStyle/>
          <a:p>
            <a:pPr algn="l"/>
            <a:r>
              <a:rPr lang="en-US" altLang="zh-CN" sz="3200" b="1">
                <a:solidFill>
                  <a:srgbClr val="660033"/>
                </a:solidFill>
                <a:ea typeface="楷体_GB2312" pitchFamily="49" charset="-122"/>
              </a:rPr>
              <a:t>→367→167→368</a:t>
            </a:r>
          </a:p>
        </p:txBody>
      </p:sp>
      <p:sp>
        <p:nvSpPr>
          <p:cNvPr id="36" name="Rectangle 17"/>
          <p:cNvSpPr>
            <a:spLocks noChangeArrowheads="1"/>
          </p:cNvSpPr>
          <p:nvPr/>
        </p:nvSpPr>
        <p:spPr bwMode="auto">
          <a:xfrm>
            <a:off x="395267" y="4539785"/>
            <a:ext cx="3057247" cy="683264"/>
          </a:xfrm>
          <a:prstGeom prst="rect">
            <a:avLst/>
          </a:prstGeom>
          <a:noFill/>
          <a:ln w="9525">
            <a:noFill/>
            <a:miter lim="800000"/>
            <a:headEnd/>
            <a:tailEnd/>
          </a:ln>
          <a:effectLst/>
        </p:spPr>
        <p:txBody>
          <a:bodyPr wrap="none">
            <a:spAutoFit/>
          </a:bodyPr>
          <a:lstStyle/>
          <a:p>
            <a:pPr algn="l">
              <a:lnSpc>
                <a:spcPct val="120000"/>
              </a:lnSpc>
            </a:pPr>
            <a:r>
              <a:rPr lang="zh-CN" altLang="en-US" sz="3200" b="1" dirty="0">
                <a:solidFill>
                  <a:srgbClr val="990000"/>
                </a:solidFill>
                <a:latin typeface="宋体" panose="02010600030101010101" pitchFamily="2" charset="-122"/>
                <a:ea typeface="宋体" panose="02010600030101010101" pitchFamily="2" charset="-122"/>
              </a:rPr>
              <a:t>进行第二次收集</a:t>
            </a:r>
          </a:p>
        </p:txBody>
      </p:sp>
      <p:sp>
        <p:nvSpPr>
          <p:cNvPr id="2" name="标题 1"/>
          <p:cNvSpPr>
            <a:spLocks noGrp="1"/>
          </p:cNvSpPr>
          <p:nvPr>
            <p:ph type="title"/>
          </p:nvPr>
        </p:nvSpPr>
        <p:spPr/>
        <p:txBody>
          <a:bodyPr/>
          <a:lstStyle/>
          <a:p>
            <a:r>
              <a:rPr lang="zh-CN" altLang="en-US"/>
              <a:t>链式基数排序运行实例</a:t>
            </a:r>
            <a:r>
              <a:rPr lang="en-US" altLang="zh-CN"/>
              <a:t>-II</a:t>
            </a:r>
            <a:endParaRPr lang="zh-CN" altLang="en-US"/>
          </a:p>
        </p:txBody>
      </p:sp>
    </p:spTree>
    <p:extLst>
      <p:ext uri="{BB962C8B-B14F-4D97-AF65-F5344CB8AC3E}">
        <p14:creationId xmlns:p14="http://schemas.microsoft.com/office/powerpoint/2010/main" val="249708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left)">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left)">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left)">
                                      <p:cBhvr>
                                        <p:cTn id="7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3" grpId="0" autoUpdateAnimBg="0"/>
      <p:bldP spid="25" grpId="0" autoUpdateAnimBg="0"/>
      <p:bldP spid="26" grpId="0" autoUpdateAnimBg="0"/>
      <p:bldP spid="27" grpId="0" autoUpdateAnimBg="0"/>
      <p:bldP spid="28" grpId="0" autoUpdateAnimBg="0"/>
      <p:bldP spid="29" grpId="0" autoUpdateAnimBg="0"/>
      <p:bldP spid="30" grpId="0" autoUpdateAnimBg="0"/>
      <p:bldP spid="31" grpId="0" autoUpdateAnimBg="0"/>
      <p:bldP spid="32" grpId="0" autoUpdateAnimBg="0"/>
      <p:bldP spid="33" grpId="0" autoUpdateAnimBg="0"/>
      <p:bldP spid="34" grpId="0" autoUpdateAnimBg="0"/>
      <p:bldP spid="35" grpId="0" autoUpdateAnimBg="0"/>
      <p:bldP spid="3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0" y="4796744"/>
            <a:ext cx="8233344" cy="791114"/>
          </a:xfrm>
          <a:prstGeom prst="rect">
            <a:avLst/>
          </a:prstGeom>
          <a:noFill/>
          <a:ln w="9525">
            <a:noFill/>
            <a:miter lim="800000"/>
            <a:headEnd/>
            <a:tailEnd/>
          </a:ln>
          <a:effectLst/>
        </p:spPr>
        <p:txBody>
          <a:bodyPr wrap="none">
            <a:spAutoFit/>
          </a:bodyPr>
          <a:lstStyle/>
          <a:p>
            <a:pPr algn="l">
              <a:lnSpc>
                <a:spcPct val="130000"/>
              </a:lnSpc>
            </a:pPr>
            <a:r>
              <a:rPr lang="en-US" altLang="zh-CN" sz="3800" dirty="0">
                <a:ea typeface="楷体_GB2312" pitchFamily="49" charset="-122"/>
              </a:rPr>
              <a:t>  </a:t>
            </a:r>
            <a:r>
              <a:rPr lang="zh-CN" altLang="en-US" sz="3200" b="1" dirty="0">
                <a:solidFill>
                  <a:srgbClr val="990000"/>
                </a:solidFill>
                <a:latin typeface="宋体" panose="02010600030101010101" pitchFamily="2" charset="-122"/>
                <a:ea typeface="宋体" panose="02010600030101010101" pitchFamily="2" charset="-122"/>
              </a:rPr>
              <a:t>进行第三次收集之后便得到记录的有序序列</a:t>
            </a:r>
          </a:p>
        </p:txBody>
      </p:sp>
      <p:sp>
        <p:nvSpPr>
          <p:cNvPr id="3" name="Text Box 3"/>
          <p:cNvSpPr txBox="1">
            <a:spLocks noChangeArrowheads="1"/>
          </p:cNvSpPr>
          <p:nvPr/>
        </p:nvSpPr>
        <p:spPr bwMode="auto">
          <a:xfrm>
            <a:off x="1143000" y="2206352"/>
            <a:ext cx="6597352" cy="757130"/>
          </a:xfrm>
          <a:prstGeom prst="rect">
            <a:avLst/>
          </a:prstGeom>
          <a:noFill/>
          <a:ln w="9525">
            <a:noFill/>
            <a:miter lim="800000"/>
            <a:headEnd/>
            <a:tailEnd/>
          </a:ln>
          <a:effectLst/>
        </p:spPr>
        <p:txBody>
          <a:bodyPr wrap="square">
            <a:spAutoFit/>
          </a:bodyPr>
          <a:lstStyle/>
          <a:p>
            <a:pPr algn="l">
              <a:lnSpc>
                <a:spcPct val="120000"/>
              </a:lnSpc>
            </a:pPr>
            <a:r>
              <a:rPr lang="en-US" altLang="zh-CN" sz="3600" dirty="0">
                <a:solidFill>
                  <a:srgbClr val="006666"/>
                </a:solidFill>
                <a:ea typeface="楷体_GB2312" pitchFamily="49" charset="-122"/>
              </a:rPr>
              <a:t>f[</a:t>
            </a:r>
            <a:r>
              <a:rPr lang="en-US" altLang="zh-CN" sz="3600" b="1" dirty="0">
                <a:solidFill>
                  <a:srgbClr val="FF0000"/>
                </a:solidFill>
                <a:ea typeface="楷体_GB2312" pitchFamily="49" charset="-122"/>
              </a:rPr>
              <a:t>1</a:t>
            </a:r>
            <a:r>
              <a:rPr lang="en-US" altLang="zh-CN" sz="3600">
                <a:solidFill>
                  <a:srgbClr val="006666"/>
                </a:solidFill>
                <a:ea typeface="楷体_GB2312" pitchFamily="49" charset="-122"/>
              </a:rPr>
              <a:t>]                                       e[</a:t>
            </a:r>
            <a:r>
              <a:rPr lang="en-US" altLang="zh-CN" sz="3600" b="1">
                <a:solidFill>
                  <a:srgbClr val="FF0000"/>
                </a:solidFill>
                <a:ea typeface="楷体_GB2312" pitchFamily="49" charset="-122"/>
              </a:rPr>
              <a:t>1</a:t>
            </a:r>
            <a:r>
              <a:rPr lang="en-US" altLang="zh-CN" sz="3600" dirty="0">
                <a:solidFill>
                  <a:srgbClr val="006666"/>
                </a:solidFill>
                <a:ea typeface="楷体_GB2312" pitchFamily="49" charset="-122"/>
              </a:rPr>
              <a:t>]</a:t>
            </a:r>
            <a:endParaRPr lang="en-US" altLang="zh-CN" sz="3600" dirty="0">
              <a:ea typeface="楷体_GB2312" pitchFamily="49" charset="-122"/>
            </a:endParaRPr>
          </a:p>
        </p:txBody>
      </p:sp>
      <p:sp>
        <p:nvSpPr>
          <p:cNvPr id="4" name="Text Box 4"/>
          <p:cNvSpPr txBox="1">
            <a:spLocks noChangeArrowheads="1"/>
          </p:cNvSpPr>
          <p:nvPr/>
        </p:nvSpPr>
        <p:spPr bwMode="auto">
          <a:xfrm>
            <a:off x="288925" y="1016963"/>
            <a:ext cx="8562975" cy="579438"/>
          </a:xfrm>
          <a:prstGeom prst="rect">
            <a:avLst/>
          </a:prstGeom>
          <a:noFill/>
          <a:ln w="9525">
            <a:noFill/>
            <a:miter lim="800000"/>
            <a:headEnd/>
            <a:tailEnd/>
          </a:ln>
          <a:effectLst/>
        </p:spPr>
        <p:txBody>
          <a:bodyPr wrap="none">
            <a:spAutoFit/>
          </a:bodyPr>
          <a:lstStyle/>
          <a:p>
            <a:pPr algn="l"/>
            <a:r>
              <a:rPr lang="en-US" altLang="zh-CN" sz="3200" b="1" dirty="0">
                <a:solidFill>
                  <a:srgbClr val="660033"/>
                </a:solidFill>
                <a:ea typeface="楷体_GB2312" pitchFamily="49" charset="-122"/>
              </a:rPr>
              <a:t>p→230→237→138→239→139→367→167→368</a:t>
            </a:r>
          </a:p>
        </p:txBody>
      </p:sp>
      <p:sp>
        <p:nvSpPr>
          <p:cNvPr id="5" name="Rectangle 5"/>
          <p:cNvSpPr>
            <a:spLocks noChangeArrowheads="1"/>
          </p:cNvSpPr>
          <p:nvPr/>
        </p:nvSpPr>
        <p:spPr bwMode="auto">
          <a:xfrm>
            <a:off x="262815" y="1670862"/>
            <a:ext cx="4511171" cy="584775"/>
          </a:xfrm>
          <a:prstGeom prst="rect">
            <a:avLst/>
          </a:prstGeom>
          <a:noFill/>
          <a:ln w="9525">
            <a:noFill/>
            <a:miter lim="800000"/>
            <a:headEnd/>
            <a:tailEnd/>
          </a:ln>
          <a:effectLst/>
        </p:spPr>
        <p:txBody>
          <a:bodyPr wrap="none">
            <a:spAutoFit/>
          </a:bodyPr>
          <a:lstStyle/>
          <a:p>
            <a:pPr algn="l"/>
            <a:r>
              <a:rPr lang="zh-CN" altLang="en-US" sz="3200" b="1" dirty="0">
                <a:solidFill>
                  <a:srgbClr val="990000"/>
                </a:solidFill>
                <a:latin typeface="宋体" panose="02010600030101010101" pitchFamily="2" charset="-122"/>
                <a:ea typeface="宋体" panose="02010600030101010101" pitchFamily="2" charset="-122"/>
              </a:rPr>
              <a:t>进行第三</a:t>
            </a:r>
            <a:r>
              <a:rPr lang="zh-CN" altLang="en-US" sz="3200" b="1">
                <a:solidFill>
                  <a:srgbClr val="990000"/>
                </a:solidFill>
                <a:latin typeface="宋体" panose="02010600030101010101" pitchFamily="2" charset="-122"/>
                <a:ea typeface="宋体" panose="02010600030101010101" pitchFamily="2" charset="-122"/>
              </a:rPr>
              <a:t>次分配</a:t>
            </a:r>
            <a:r>
              <a:rPr lang="en-US" altLang="zh-CN" sz="3200" b="1">
                <a:solidFill>
                  <a:srgbClr val="990000"/>
                </a:solidFill>
                <a:latin typeface="宋体" panose="02010600030101010101" pitchFamily="2" charset="-122"/>
                <a:ea typeface="宋体" panose="02010600030101010101" pitchFamily="2" charset="-122"/>
              </a:rPr>
              <a:t>/</a:t>
            </a:r>
            <a:r>
              <a:rPr lang="zh-CN" altLang="en-US" sz="3200" b="1">
                <a:solidFill>
                  <a:srgbClr val="990000"/>
                </a:solidFill>
                <a:latin typeface="宋体" panose="02010600030101010101" pitchFamily="2" charset="-122"/>
                <a:ea typeface="宋体" panose="02010600030101010101" pitchFamily="2" charset="-122"/>
              </a:rPr>
              <a:t>百位数</a:t>
            </a:r>
            <a:endParaRPr lang="zh-CN" altLang="en-US" sz="3200" b="1" dirty="0">
              <a:solidFill>
                <a:srgbClr val="990000"/>
              </a:solidFill>
              <a:latin typeface="宋体" panose="02010600030101010101" pitchFamily="2" charset="-122"/>
              <a:ea typeface="宋体" panose="02010600030101010101" pitchFamily="2" charset="-122"/>
            </a:endParaRPr>
          </a:p>
        </p:txBody>
      </p:sp>
      <p:sp>
        <p:nvSpPr>
          <p:cNvPr id="6" name="Rectangle 6"/>
          <p:cNvSpPr>
            <a:spLocks noChangeArrowheads="1"/>
          </p:cNvSpPr>
          <p:nvPr/>
        </p:nvSpPr>
        <p:spPr bwMode="auto">
          <a:xfrm>
            <a:off x="1143000" y="3120752"/>
            <a:ext cx="5877272" cy="757130"/>
          </a:xfrm>
          <a:prstGeom prst="rect">
            <a:avLst/>
          </a:prstGeom>
          <a:noFill/>
          <a:ln w="9525">
            <a:noFill/>
            <a:miter lim="800000"/>
            <a:headEnd/>
            <a:tailEnd/>
          </a:ln>
          <a:effectLst/>
        </p:spPr>
        <p:txBody>
          <a:bodyPr wrap="square">
            <a:spAutoFit/>
          </a:bodyPr>
          <a:lstStyle/>
          <a:p>
            <a:pPr algn="l">
              <a:lnSpc>
                <a:spcPct val="120000"/>
              </a:lnSpc>
            </a:pPr>
            <a:r>
              <a:rPr lang="en-US" altLang="zh-CN" sz="3600" dirty="0">
                <a:solidFill>
                  <a:srgbClr val="006666"/>
                </a:solidFill>
                <a:ea typeface="楷体_GB2312" pitchFamily="49" charset="-122"/>
              </a:rPr>
              <a:t>f[</a:t>
            </a:r>
            <a:r>
              <a:rPr lang="en-US" altLang="zh-CN" sz="3600" b="1" dirty="0">
                <a:solidFill>
                  <a:srgbClr val="0000FF"/>
                </a:solidFill>
                <a:ea typeface="楷体_GB2312" pitchFamily="49" charset="-122"/>
              </a:rPr>
              <a:t>2</a:t>
            </a:r>
            <a:r>
              <a:rPr lang="en-US" altLang="zh-CN" sz="3600">
                <a:solidFill>
                  <a:srgbClr val="006666"/>
                </a:solidFill>
                <a:ea typeface="楷体_GB2312" pitchFamily="49" charset="-122"/>
              </a:rPr>
              <a:t>]                                     </a:t>
            </a:r>
            <a:r>
              <a:rPr lang="en-US" altLang="zh-CN" sz="3600" dirty="0">
                <a:solidFill>
                  <a:srgbClr val="006666"/>
                </a:solidFill>
                <a:ea typeface="楷体_GB2312" pitchFamily="49" charset="-122"/>
              </a:rPr>
              <a:t>e[</a:t>
            </a:r>
            <a:r>
              <a:rPr lang="en-US" altLang="zh-CN" sz="3600" b="1" dirty="0">
                <a:solidFill>
                  <a:srgbClr val="0000FF"/>
                </a:solidFill>
                <a:ea typeface="楷体_GB2312" pitchFamily="49" charset="-122"/>
              </a:rPr>
              <a:t>2</a:t>
            </a:r>
            <a:r>
              <a:rPr lang="en-US" altLang="zh-CN" sz="3600" dirty="0">
                <a:solidFill>
                  <a:srgbClr val="006666"/>
                </a:solidFill>
                <a:ea typeface="楷体_GB2312" pitchFamily="49" charset="-122"/>
              </a:rPr>
              <a:t>]</a:t>
            </a:r>
            <a:endParaRPr lang="en-US" altLang="zh-CN" sz="3600" dirty="0">
              <a:ea typeface="楷体_GB2312" pitchFamily="49" charset="-122"/>
            </a:endParaRPr>
          </a:p>
        </p:txBody>
      </p:sp>
      <p:sp>
        <p:nvSpPr>
          <p:cNvPr id="7" name="Rectangle 7"/>
          <p:cNvSpPr>
            <a:spLocks noChangeArrowheads="1"/>
          </p:cNvSpPr>
          <p:nvPr/>
        </p:nvSpPr>
        <p:spPr bwMode="auto">
          <a:xfrm>
            <a:off x="1143000" y="4035152"/>
            <a:ext cx="5157192" cy="757130"/>
          </a:xfrm>
          <a:prstGeom prst="rect">
            <a:avLst/>
          </a:prstGeom>
          <a:noFill/>
          <a:ln w="9525">
            <a:noFill/>
            <a:miter lim="800000"/>
            <a:headEnd/>
            <a:tailEnd/>
          </a:ln>
          <a:effectLst/>
        </p:spPr>
        <p:txBody>
          <a:bodyPr wrap="square">
            <a:spAutoFit/>
          </a:bodyPr>
          <a:lstStyle/>
          <a:p>
            <a:pPr algn="l">
              <a:lnSpc>
                <a:spcPct val="120000"/>
              </a:lnSpc>
            </a:pPr>
            <a:r>
              <a:rPr lang="en-US" altLang="zh-CN" sz="3600" dirty="0">
                <a:solidFill>
                  <a:srgbClr val="006666"/>
                </a:solidFill>
                <a:ea typeface="楷体_GB2312" pitchFamily="49" charset="-122"/>
              </a:rPr>
              <a:t>f[</a:t>
            </a:r>
            <a:r>
              <a:rPr lang="en-US" altLang="zh-CN" sz="3600" b="1" dirty="0">
                <a:solidFill>
                  <a:srgbClr val="FF00FF"/>
                </a:solidFill>
                <a:ea typeface="楷体_GB2312" pitchFamily="49" charset="-122"/>
              </a:rPr>
              <a:t>3</a:t>
            </a:r>
            <a:r>
              <a:rPr lang="en-US" altLang="zh-CN" sz="3600">
                <a:solidFill>
                  <a:srgbClr val="006666"/>
                </a:solidFill>
                <a:ea typeface="楷体_GB2312" pitchFamily="49" charset="-122"/>
              </a:rPr>
              <a:t>]                          e[</a:t>
            </a:r>
            <a:r>
              <a:rPr lang="en-US" altLang="zh-CN" sz="3600" b="1">
                <a:solidFill>
                  <a:srgbClr val="FF00FF"/>
                </a:solidFill>
                <a:ea typeface="楷体_GB2312" pitchFamily="49" charset="-122"/>
              </a:rPr>
              <a:t>3</a:t>
            </a:r>
            <a:r>
              <a:rPr lang="en-US" altLang="zh-CN" sz="3600" dirty="0">
                <a:solidFill>
                  <a:srgbClr val="006666"/>
                </a:solidFill>
                <a:ea typeface="楷体_GB2312" pitchFamily="49" charset="-122"/>
              </a:rPr>
              <a:t>]</a:t>
            </a:r>
          </a:p>
        </p:txBody>
      </p:sp>
      <p:sp>
        <p:nvSpPr>
          <p:cNvPr id="8" name="Rectangle 8"/>
          <p:cNvSpPr>
            <a:spLocks noChangeArrowheads="1"/>
          </p:cNvSpPr>
          <p:nvPr/>
        </p:nvSpPr>
        <p:spPr bwMode="auto">
          <a:xfrm>
            <a:off x="1797050" y="2282552"/>
            <a:ext cx="4224233" cy="646331"/>
          </a:xfrm>
          <a:prstGeom prst="rect">
            <a:avLst/>
          </a:prstGeom>
          <a:noFill/>
          <a:ln w="9525">
            <a:noFill/>
            <a:miter lim="800000"/>
            <a:headEnd/>
            <a:tailEnd/>
          </a:ln>
          <a:effectLst/>
        </p:spPr>
        <p:txBody>
          <a:bodyPr wrap="none">
            <a:spAutoFit/>
          </a:bodyPr>
          <a:lstStyle/>
          <a:p>
            <a:pPr algn="l"/>
            <a:r>
              <a:rPr lang="en-US" altLang="zh-CN" sz="3600">
                <a:solidFill>
                  <a:srgbClr val="006666"/>
                </a:solidFill>
                <a:ea typeface="楷体_GB2312" pitchFamily="49" charset="-122"/>
              </a:rPr>
              <a:t>→</a:t>
            </a:r>
            <a:r>
              <a:rPr lang="en-US" altLang="zh-CN" sz="3600" b="1">
                <a:solidFill>
                  <a:srgbClr val="FF0000"/>
                </a:solidFill>
                <a:ea typeface="楷体_GB2312" pitchFamily="49" charset="-122"/>
              </a:rPr>
              <a:t>1</a:t>
            </a:r>
            <a:r>
              <a:rPr lang="en-US" altLang="zh-CN" sz="3600">
                <a:ea typeface="楷体_GB2312" pitchFamily="49" charset="-122"/>
              </a:rPr>
              <a:t>38                        </a:t>
            </a:r>
            <a:r>
              <a:rPr lang="en-US" altLang="zh-CN" sz="3600">
                <a:solidFill>
                  <a:srgbClr val="006666"/>
                </a:solidFill>
                <a:ea typeface="楷体_GB2312" pitchFamily="49" charset="-122"/>
              </a:rPr>
              <a:t>←</a:t>
            </a:r>
          </a:p>
        </p:txBody>
      </p:sp>
      <p:sp>
        <p:nvSpPr>
          <p:cNvPr id="9" name="Rectangle 9"/>
          <p:cNvSpPr>
            <a:spLocks noChangeArrowheads="1"/>
          </p:cNvSpPr>
          <p:nvPr/>
        </p:nvSpPr>
        <p:spPr bwMode="auto">
          <a:xfrm>
            <a:off x="2940050" y="2282552"/>
            <a:ext cx="1327150" cy="641350"/>
          </a:xfrm>
          <a:prstGeom prst="rect">
            <a:avLst/>
          </a:prstGeom>
          <a:noFill/>
          <a:ln w="9525">
            <a:noFill/>
            <a:miter lim="800000"/>
            <a:headEnd/>
            <a:tailEnd/>
          </a:ln>
          <a:effectLst/>
        </p:spPr>
        <p:txBody>
          <a:bodyPr wrap="none">
            <a:spAutoFit/>
          </a:bodyPr>
          <a:lstStyle/>
          <a:p>
            <a:pPr algn="l"/>
            <a:r>
              <a:rPr lang="en-US" altLang="zh-CN" sz="3600">
                <a:ea typeface="楷体_GB2312" pitchFamily="49" charset="-122"/>
              </a:rPr>
              <a:t>→</a:t>
            </a:r>
            <a:r>
              <a:rPr lang="en-US" altLang="zh-CN" sz="3600" b="1">
                <a:solidFill>
                  <a:srgbClr val="FF0000"/>
                </a:solidFill>
                <a:ea typeface="楷体_GB2312" pitchFamily="49" charset="-122"/>
              </a:rPr>
              <a:t>1</a:t>
            </a:r>
            <a:r>
              <a:rPr lang="en-US" altLang="zh-CN" sz="3600">
                <a:ea typeface="楷体_GB2312" pitchFamily="49" charset="-122"/>
              </a:rPr>
              <a:t>39</a:t>
            </a:r>
          </a:p>
        </p:txBody>
      </p:sp>
      <p:sp>
        <p:nvSpPr>
          <p:cNvPr id="10" name="Rectangle 10"/>
          <p:cNvSpPr>
            <a:spLocks noChangeArrowheads="1"/>
          </p:cNvSpPr>
          <p:nvPr/>
        </p:nvSpPr>
        <p:spPr bwMode="auto">
          <a:xfrm>
            <a:off x="4191000" y="2279802"/>
            <a:ext cx="1906483" cy="646331"/>
          </a:xfrm>
          <a:prstGeom prst="rect">
            <a:avLst/>
          </a:prstGeom>
          <a:noFill/>
          <a:ln w="9525">
            <a:noFill/>
            <a:miter lim="800000"/>
            <a:headEnd/>
            <a:tailEnd/>
          </a:ln>
          <a:effectLst/>
        </p:spPr>
        <p:txBody>
          <a:bodyPr wrap="square">
            <a:spAutoFit/>
          </a:bodyPr>
          <a:lstStyle/>
          <a:p>
            <a:pPr algn="l"/>
            <a:r>
              <a:rPr lang="en-US" altLang="zh-CN" sz="3600">
                <a:ea typeface="楷体_GB2312" pitchFamily="49" charset="-122"/>
              </a:rPr>
              <a:t>→</a:t>
            </a:r>
            <a:r>
              <a:rPr lang="en-US" altLang="zh-CN" sz="3600" b="1">
                <a:solidFill>
                  <a:srgbClr val="FF0000"/>
                </a:solidFill>
                <a:ea typeface="楷体_GB2312" pitchFamily="49" charset="-122"/>
              </a:rPr>
              <a:t>1</a:t>
            </a:r>
            <a:r>
              <a:rPr lang="en-US" altLang="zh-CN" sz="3600">
                <a:ea typeface="楷体_GB2312" pitchFamily="49" charset="-122"/>
              </a:rPr>
              <a:t>67</a:t>
            </a:r>
          </a:p>
        </p:txBody>
      </p:sp>
      <p:sp>
        <p:nvSpPr>
          <p:cNvPr id="11" name="Rectangle 11"/>
          <p:cNvSpPr>
            <a:spLocks noChangeArrowheads="1"/>
          </p:cNvSpPr>
          <p:nvPr/>
        </p:nvSpPr>
        <p:spPr bwMode="auto">
          <a:xfrm>
            <a:off x="1797050" y="3241402"/>
            <a:ext cx="4224233" cy="646331"/>
          </a:xfrm>
          <a:prstGeom prst="rect">
            <a:avLst/>
          </a:prstGeom>
          <a:noFill/>
          <a:ln w="9525">
            <a:noFill/>
            <a:miter lim="800000"/>
            <a:headEnd/>
            <a:tailEnd/>
          </a:ln>
          <a:effectLst/>
        </p:spPr>
        <p:txBody>
          <a:bodyPr wrap="none">
            <a:spAutoFit/>
          </a:bodyPr>
          <a:lstStyle/>
          <a:p>
            <a:pPr algn="l"/>
            <a:r>
              <a:rPr lang="en-US" altLang="zh-CN" sz="3600">
                <a:solidFill>
                  <a:srgbClr val="006666"/>
                </a:solidFill>
                <a:ea typeface="楷体_GB2312" pitchFamily="49" charset="-122"/>
              </a:rPr>
              <a:t>→</a:t>
            </a:r>
            <a:r>
              <a:rPr lang="en-US" altLang="zh-CN" sz="3600" b="1">
                <a:solidFill>
                  <a:srgbClr val="0000FF"/>
                </a:solidFill>
                <a:ea typeface="楷体_GB2312" pitchFamily="49" charset="-122"/>
              </a:rPr>
              <a:t>2</a:t>
            </a:r>
            <a:r>
              <a:rPr lang="en-US" altLang="zh-CN" sz="3600">
                <a:ea typeface="楷体_GB2312" pitchFamily="49" charset="-122"/>
              </a:rPr>
              <a:t>30                      </a:t>
            </a:r>
            <a:r>
              <a:rPr lang="en-US" altLang="zh-CN" sz="3600">
                <a:solidFill>
                  <a:srgbClr val="006666"/>
                </a:solidFill>
                <a:ea typeface="楷体_GB2312" pitchFamily="49" charset="-122"/>
              </a:rPr>
              <a:t>←  </a:t>
            </a:r>
          </a:p>
        </p:txBody>
      </p:sp>
      <p:sp>
        <p:nvSpPr>
          <p:cNvPr id="12" name="Rectangle 12"/>
          <p:cNvSpPr>
            <a:spLocks noChangeArrowheads="1"/>
          </p:cNvSpPr>
          <p:nvPr/>
        </p:nvSpPr>
        <p:spPr bwMode="auto">
          <a:xfrm>
            <a:off x="2940050" y="3241402"/>
            <a:ext cx="1327150" cy="641350"/>
          </a:xfrm>
          <a:prstGeom prst="rect">
            <a:avLst/>
          </a:prstGeom>
          <a:noFill/>
          <a:ln w="9525">
            <a:noFill/>
            <a:miter lim="800000"/>
            <a:headEnd/>
            <a:tailEnd/>
          </a:ln>
          <a:effectLst/>
        </p:spPr>
        <p:txBody>
          <a:bodyPr wrap="none">
            <a:spAutoFit/>
          </a:bodyPr>
          <a:lstStyle/>
          <a:p>
            <a:pPr algn="l"/>
            <a:r>
              <a:rPr lang="en-US" altLang="zh-CN" sz="3600">
                <a:ea typeface="楷体_GB2312" pitchFamily="49" charset="-122"/>
              </a:rPr>
              <a:t>→</a:t>
            </a:r>
            <a:r>
              <a:rPr lang="en-US" altLang="zh-CN" sz="3600" b="1">
                <a:solidFill>
                  <a:srgbClr val="0000FF"/>
                </a:solidFill>
                <a:ea typeface="楷体_GB2312" pitchFamily="49" charset="-122"/>
              </a:rPr>
              <a:t>2</a:t>
            </a:r>
            <a:r>
              <a:rPr lang="en-US" altLang="zh-CN" sz="3600">
                <a:ea typeface="楷体_GB2312" pitchFamily="49" charset="-122"/>
              </a:rPr>
              <a:t>37</a:t>
            </a:r>
          </a:p>
        </p:txBody>
      </p:sp>
      <p:sp>
        <p:nvSpPr>
          <p:cNvPr id="13" name="Rectangle 13"/>
          <p:cNvSpPr>
            <a:spLocks noChangeArrowheads="1"/>
          </p:cNvSpPr>
          <p:nvPr/>
        </p:nvSpPr>
        <p:spPr bwMode="auto">
          <a:xfrm>
            <a:off x="4021872" y="3261215"/>
            <a:ext cx="1305165" cy="646331"/>
          </a:xfrm>
          <a:prstGeom prst="rect">
            <a:avLst/>
          </a:prstGeom>
          <a:noFill/>
          <a:ln w="9525">
            <a:noFill/>
            <a:miter lim="800000"/>
            <a:headEnd/>
            <a:tailEnd/>
          </a:ln>
          <a:effectLst/>
        </p:spPr>
        <p:txBody>
          <a:bodyPr wrap="none">
            <a:spAutoFit/>
          </a:bodyPr>
          <a:lstStyle/>
          <a:p>
            <a:pPr algn="l"/>
            <a:r>
              <a:rPr lang="en-US" altLang="zh-CN" sz="3600">
                <a:ea typeface="楷体_GB2312" pitchFamily="49" charset="-122"/>
              </a:rPr>
              <a:t>→</a:t>
            </a:r>
            <a:r>
              <a:rPr lang="en-US" altLang="zh-CN" sz="3600" b="1">
                <a:solidFill>
                  <a:srgbClr val="0000FF"/>
                </a:solidFill>
                <a:ea typeface="楷体_GB2312" pitchFamily="49" charset="-122"/>
              </a:rPr>
              <a:t>2</a:t>
            </a:r>
            <a:r>
              <a:rPr lang="en-US" altLang="zh-CN" sz="3600">
                <a:ea typeface="楷体_GB2312" pitchFamily="49" charset="-122"/>
              </a:rPr>
              <a:t>39</a:t>
            </a:r>
          </a:p>
        </p:txBody>
      </p:sp>
      <p:sp>
        <p:nvSpPr>
          <p:cNvPr id="14" name="Rectangle 14"/>
          <p:cNvSpPr>
            <a:spLocks noChangeArrowheads="1"/>
          </p:cNvSpPr>
          <p:nvPr/>
        </p:nvSpPr>
        <p:spPr bwMode="auto">
          <a:xfrm>
            <a:off x="1797050" y="4128171"/>
            <a:ext cx="3229420" cy="646331"/>
          </a:xfrm>
          <a:prstGeom prst="rect">
            <a:avLst/>
          </a:prstGeom>
          <a:noFill/>
          <a:ln w="9525">
            <a:noFill/>
            <a:miter lim="800000"/>
            <a:headEnd/>
            <a:tailEnd/>
          </a:ln>
          <a:effectLst/>
        </p:spPr>
        <p:txBody>
          <a:bodyPr wrap="square">
            <a:spAutoFit/>
          </a:bodyPr>
          <a:lstStyle/>
          <a:p>
            <a:pPr algn="l"/>
            <a:r>
              <a:rPr lang="en-US" altLang="zh-CN" sz="3600" dirty="0">
                <a:solidFill>
                  <a:srgbClr val="006666"/>
                </a:solidFill>
                <a:ea typeface="楷体_GB2312" pitchFamily="49" charset="-122"/>
              </a:rPr>
              <a:t>→</a:t>
            </a:r>
            <a:r>
              <a:rPr lang="en-US" altLang="zh-CN" sz="3600" b="1">
                <a:solidFill>
                  <a:srgbClr val="FF00FF"/>
                </a:solidFill>
                <a:ea typeface="楷体_GB2312" pitchFamily="49" charset="-122"/>
              </a:rPr>
              <a:t>3</a:t>
            </a:r>
            <a:r>
              <a:rPr lang="en-US" altLang="zh-CN" sz="3600">
                <a:ea typeface="楷体_GB2312" pitchFamily="49" charset="-122"/>
              </a:rPr>
              <a:t>67           </a:t>
            </a:r>
            <a:r>
              <a:rPr lang="en-US" altLang="zh-CN" sz="3600">
                <a:solidFill>
                  <a:srgbClr val="006666"/>
                </a:solidFill>
                <a:ea typeface="楷体_GB2312" pitchFamily="49" charset="-122"/>
              </a:rPr>
              <a:t>←</a:t>
            </a:r>
            <a:endParaRPr lang="en-US" altLang="zh-CN" sz="3600" dirty="0">
              <a:solidFill>
                <a:srgbClr val="006666"/>
              </a:solidFill>
              <a:ea typeface="楷体_GB2312" pitchFamily="49" charset="-122"/>
            </a:endParaRPr>
          </a:p>
        </p:txBody>
      </p:sp>
      <p:sp>
        <p:nvSpPr>
          <p:cNvPr id="15" name="Rectangle 15"/>
          <p:cNvSpPr>
            <a:spLocks noChangeArrowheads="1"/>
          </p:cNvSpPr>
          <p:nvPr/>
        </p:nvSpPr>
        <p:spPr bwMode="auto">
          <a:xfrm>
            <a:off x="2971800" y="4155802"/>
            <a:ext cx="1305165" cy="646331"/>
          </a:xfrm>
          <a:prstGeom prst="rect">
            <a:avLst/>
          </a:prstGeom>
          <a:noFill/>
          <a:ln w="9525">
            <a:noFill/>
            <a:miter lim="800000"/>
            <a:headEnd/>
            <a:tailEnd/>
          </a:ln>
          <a:effectLst/>
        </p:spPr>
        <p:txBody>
          <a:bodyPr wrap="none">
            <a:spAutoFit/>
          </a:bodyPr>
          <a:lstStyle/>
          <a:p>
            <a:pPr algn="l"/>
            <a:r>
              <a:rPr lang="en-US" altLang="zh-CN" sz="3600">
                <a:ea typeface="楷体_GB2312" pitchFamily="49" charset="-122"/>
              </a:rPr>
              <a:t>→</a:t>
            </a:r>
            <a:r>
              <a:rPr lang="en-US" altLang="zh-CN" sz="3600" b="1">
                <a:solidFill>
                  <a:srgbClr val="FF00FF"/>
                </a:solidFill>
                <a:ea typeface="楷体_GB2312" pitchFamily="49" charset="-122"/>
              </a:rPr>
              <a:t>3</a:t>
            </a:r>
            <a:r>
              <a:rPr lang="en-US" altLang="zh-CN" sz="3600">
                <a:ea typeface="楷体_GB2312" pitchFamily="49" charset="-122"/>
              </a:rPr>
              <a:t>68</a:t>
            </a:r>
          </a:p>
        </p:txBody>
      </p:sp>
      <p:sp>
        <p:nvSpPr>
          <p:cNvPr id="16" name="Rectangle 16"/>
          <p:cNvSpPr>
            <a:spLocks noChangeArrowheads="1"/>
          </p:cNvSpPr>
          <p:nvPr/>
        </p:nvSpPr>
        <p:spPr bwMode="auto">
          <a:xfrm>
            <a:off x="304800" y="5715000"/>
            <a:ext cx="3467100" cy="579438"/>
          </a:xfrm>
          <a:prstGeom prst="rect">
            <a:avLst/>
          </a:prstGeom>
          <a:noFill/>
          <a:ln w="9525">
            <a:noFill/>
            <a:miter lim="800000"/>
            <a:headEnd/>
            <a:tailEnd/>
          </a:ln>
          <a:effectLst/>
        </p:spPr>
        <p:txBody>
          <a:bodyPr wrap="none">
            <a:spAutoFit/>
          </a:bodyPr>
          <a:lstStyle/>
          <a:p>
            <a:pPr algn="l"/>
            <a:r>
              <a:rPr lang="en-US" altLang="zh-CN" sz="3200" b="1" dirty="0">
                <a:solidFill>
                  <a:srgbClr val="660033"/>
                </a:solidFill>
                <a:ea typeface="楷体_GB2312" pitchFamily="49" charset="-122"/>
              </a:rPr>
              <a:t>p→138→139→167</a:t>
            </a:r>
          </a:p>
        </p:txBody>
      </p:sp>
      <p:sp>
        <p:nvSpPr>
          <p:cNvPr id="17" name="Rectangle 17"/>
          <p:cNvSpPr>
            <a:spLocks noChangeArrowheads="1"/>
          </p:cNvSpPr>
          <p:nvPr/>
        </p:nvSpPr>
        <p:spPr bwMode="auto">
          <a:xfrm>
            <a:off x="3581400" y="5715000"/>
            <a:ext cx="3241675" cy="579438"/>
          </a:xfrm>
          <a:prstGeom prst="rect">
            <a:avLst/>
          </a:prstGeom>
          <a:noFill/>
          <a:ln w="9525">
            <a:noFill/>
            <a:miter lim="800000"/>
            <a:headEnd/>
            <a:tailEnd/>
          </a:ln>
          <a:effectLst/>
        </p:spPr>
        <p:txBody>
          <a:bodyPr wrap="none">
            <a:spAutoFit/>
          </a:bodyPr>
          <a:lstStyle/>
          <a:p>
            <a:pPr algn="l"/>
            <a:r>
              <a:rPr lang="en-US" altLang="zh-CN" sz="3200" b="1">
                <a:solidFill>
                  <a:srgbClr val="660033"/>
                </a:solidFill>
                <a:ea typeface="楷体_GB2312" pitchFamily="49" charset="-122"/>
              </a:rPr>
              <a:t>→230→237→239</a:t>
            </a:r>
          </a:p>
        </p:txBody>
      </p:sp>
      <p:sp>
        <p:nvSpPr>
          <p:cNvPr id="18" name="Rectangle 18"/>
          <p:cNvSpPr>
            <a:spLocks noChangeArrowheads="1"/>
          </p:cNvSpPr>
          <p:nvPr/>
        </p:nvSpPr>
        <p:spPr bwMode="auto">
          <a:xfrm>
            <a:off x="6629400" y="5715000"/>
            <a:ext cx="2222500" cy="579438"/>
          </a:xfrm>
          <a:prstGeom prst="rect">
            <a:avLst/>
          </a:prstGeom>
          <a:noFill/>
          <a:ln w="9525">
            <a:noFill/>
            <a:miter lim="800000"/>
            <a:headEnd/>
            <a:tailEnd/>
          </a:ln>
          <a:effectLst/>
        </p:spPr>
        <p:txBody>
          <a:bodyPr wrap="none">
            <a:spAutoFit/>
          </a:bodyPr>
          <a:lstStyle/>
          <a:p>
            <a:pPr algn="l"/>
            <a:r>
              <a:rPr lang="en-US" altLang="zh-CN" sz="3200" b="1">
                <a:solidFill>
                  <a:srgbClr val="660033"/>
                </a:solidFill>
                <a:ea typeface="楷体_GB2312" pitchFamily="49" charset="-122"/>
              </a:rPr>
              <a:t>→367→368</a:t>
            </a:r>
          </a:p>
        </p:txBody>
      </p:sp>
      <p:sp>
        <p:nvSpPr>
          <p:cNvPr id="19" name="标题 18"/>
          <p:cNvSpPr>
            <a:spLocks noGrp="1"/>
          </p:cNvSpPr>
          <p:nvPr>
            <p:ph type="title"/>
          </p:nvPr>
        </p:nvSpPr>
        <p:spPr/>
        <p:txBody>
          <a:bodyPr/>
          <a:lstStyle/>
          <a:p>
            <a:r>
              <a:rPr lang="zh-CN" altLang="en-US"/>
              <a:t>链式基数排序运行实例</a:t>
            </a:r>
            <a:r>
              <a:rPr lang="en-US" altLang="zh-CN"/>
              <a:t>-III</a:t>
            </a:r>
            <a:endParaRPr lang="zh-CN" altLang="en-US"/>
          </a:p>
        </p:txBody>
      </p:sp>
    </p:spTree>
    <p:extLst>
      <p:ext uri="{BB962C8B-B14F-4D97-AF65-F5344CB8AC3E}">
        <p14:creationId xmlns:p14="http://schemas.microsoft.com/office/powerpoint/2010/main" val="400276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left)">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left)">
                                      <p:cBhvr>
                                        <p:cTn id="65" dur="500"/>
                                        <p:tgtEl>
                                          <p:spTgt spid="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500"/>
                                        <p:tgtEl>
                                          <p:spTgt spid="1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left)">
                                      <p:cBhvr>
                                        <p:cTn id="8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5" grpId="0" autoUpdateAnimBg="0"/>
      <p:bldP spid="6" grpId="0"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utoUpdateAnimBg="0"/>
      <p:bldP spid="1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1B55675-AB9A-401C-B08D-894F8AE3C5EE}"/>
              </a:ext>
            </a:extLst>
          </p:cNvPr>
          <p:cNvSpPr>
            <a:spLocks noGrp="1"/>
          </p:cNvSpPr>
          <p:nvPr>
            <p:ph type="title"/>
          </p:nvPr>
        </p:nvSpPr>
        <p:spPr/>
        <p:txBody>
          <a:bodyPr/>
          <a:lstStyle/>
          <a:p>
            <a:r>
              <a:rPr lang="zh-CN" altLang="en-US" dirty="0"/>
              <a:t>目录</a:t>
            </a:r>
          </a:p>
        </p:txBody>
      </p:sp>
      <p:sp>
        <p:nvSpPr>
          <p:cNvPr id="6" name="内容占位符 5">
            <a:extLst>
              <a:ext uri="{FF2B5EF4-FFF2-40B4-BE49-F238E27FC236}">
                <a16:creationId xmlns:a16="http://schemas.microsoft.com/office/drawing/2014/main" id="{DD9F1578-9752-4EAF-9669-93AF781EA007}"/>
              </a:ext>
            </a:extLst>
          </p:cNvPr>
          <p:cNvSpPr>
            <a:spLocks noGrp="1"/>
          </p:cNvSpPr>
          <p:nvPr>
            <p:ph sz="half" idx="1"/>
          </p:nvPr>
        </p:nvSpPr>
        <p:spPr/>
        <p:txBody>
          <a:bodyPr>
            <a:normAutofit lnSpcReduction="10000"/>
          </a:bodyPr>
          <a:lstStyle/>
          <a:p>
            <a:r>
              <a:rPr lang="zh-CN" altLang="en-US" sz="3600" dirty="0"/>
              <a:t>基本概念</a:t>
            </a:r>
            <a:endParaRPr lang="en-US" altLang="zh-CN" sz="3600" dirty="0"/>
          </a:p>
          <a:p>
            <a:r>
              <a:rPr lang="zh-CN" altLang="en-US" sz="3600" dirty="0"/>
              <a:t>插入排序</a:t>
            </a:r>
            <a:endParaRPr lang="en-US" altLang="zh-CN" sz="3600" dirty="0"/>
          </a:p>
          <a:p>
            <a:pPr lvl="1"/>
            <a:r>
              <a:rPr lang="zh-CN" altLang="en-US" sz="3200" dirty="0"/>
              <a:t>直接插入排序</a:t>
            </a:r>
            <a:endParaRPr lang="en-US" altLang="zh-CN" sz="3200" dirty="0"/>
          </a:p>
          <a:p>
            <a:pPr lvl="1"/>
            <a:r>
              <a:rPr lang="zh-CN" altLang="en-US" sz="3200" dirty="0"/>
              <a:t>折半插入排序</a:t>
            </a:r>
            <a:endParaRPr lang="en-US" altLang="zh-CN" sz="3200" dirty="0"/>
          </a:p>
          <a:p>
            <a:pPr lvl="1"/>
            <a:r>
              <a:rPr lang="en-US" altLang="zh-CN" sz="3200" dirty="0"/>
              <a:t>2-</a:t>
            </a:r>
            <a:r>
              <a:rPr lang="zh-CN" altLang="en-US" sz="3200" dirty="0"/>
              <a:t>路插入排序</a:t>
            </a:r>
            <a:endParaRPr lang="en-US" altLang="zh-CN" sz="3200" dirty="0"/>
          </a:p>
          <a:p>
            <a:pPr lvl="1"/>
            <a:r>
              <a:rPr lang="zh-CN" altLang="en-US" sz="3200" dirty="0"/>
              <a:t>表插入排序</a:t>
            </a:r>
            <a:endParaRPr lang="en-US" altLang="zh-CN" sz="3200" dirty="0"/>
          </a:p>
          <a:p>
            <a:pPr lvl="1"/>
            <a:r>
              <a:rPr lang="en-US" altLang="zh-CN" sz="3200" dirty="0"/>
              <a:t>Shell</a:t>
            </a:r>
            <a:r>
              <a:rPr lang="zh-CN" altLang="en-US" sz="3200" dirty="0"/>
              <a:t>排序</a:t>
            </a:r>
            <a:endParaRPr lang="en-US" altLang="zh-CN" sz="3200" dirty="0"/>
          </a:p>
          <a:p>
            <a:r>
              <a:rPr lang="zh-CN" altLang="en-US" sz="3600" dirty="0"/>
              <a:t>交换排序</a:t>
            </a:r>
            <a:endParaRPr lang="en-US" altLang="zh-CN" sz="3600" dirty="0"/>
          </a:p>
          <a:p>
            <a:pPr lvl="1"/>
            <a:r>
              <a:rPr lang="zh-CN" altLang="en-US" sz="3200" dirty="0"/>
              <a:t>起泡排序</a:t>
            </a:r>
            <a:endParaRPr lang="en-US" altLang="zh-CN" sz="3200" dirty="0"/>
          </a:p>
          <a:p>
            <a:pPr lvl="1"/>
            <a:r>
              <a:rPr lang="zh-CN" altLang="en-US" sz="3200" dirty="0"/>
              <a:t>快速排序</a:t>
            </a:r>
            <a:endParaRPr lang="en-US" altLang="zh-CN" sz="3200" dirty="0"/>
          </a:p>
        </p:txBody>
      </p:sp>
      <p:sp>
        <p:nvSpPr>
          <p:cNvPr id="7" name="内容占位符 6">
            <a:extLst>
              <a:ext uri="{FF2B5EF4-FFF2-40B4-BE49-F238E27FC236}">
                <a16:creationId xmlns:a16="http://schemas.microsoft.com/office/drawing/2014/main" id="{AAB0F5EF-39E6-4853-9B8A-355DC1310FC3}"/>
              </a:ext>
            </a:extLst>
          </p:cNvPr>
          <p:cNvSpPr>
            <a:spLocks noGrp="1"/>
          </p:cNvSpPr>
          <p:nvPr>
            <p:ph sz="half" idx="2"/>
          </p:nvPr>
        </p:nvSpPr>
        <p:spPr/>
        <p:txBody>
          <a:bodyPr>
            <a:normAutofit lnSpcReduction="10000"/>
          </a:bodyPr>
          <a:lstStyle/>
          <a:p>
            <a:r>
              <a:rPr lang="zh-CN" altLang="en-US" sz="3600" dirty="0"/>
              <a:t>选择排序</a:t>
            </a:r>
            <a:endParaRPr lang="en-US" altLang="zh-CN" sz="3600" dirty="0"/>
          </a:p>
          <a:p>
            <a:pPr lvl="1"/>
            <a:r>
              <a:rPr lang="zh-CN" altLang="en-US" sz="3200" dirty="0"/>
              <a:t>简单选择排序</a:t>
            </a:r>
            <a:endParaRPr lang="en-US" altLang="zh-CN" sz="3200" dirty="0"/>
          </a:p>
          <a:p>
            <a:pPr lvl="1"/>
            <a:r>
              <a:rPr lang="zh-CN" altLang="en-US" sz="3200" dirty="0"/>
              <a:t>树形选择排序</a:t>
            </a:r>
            <a:endParaRPr lang="en-US" altLang="zh-CN" sz="3200" dirty="0"/>
          </a:p>
          <a:p>
            <a:pPr lvl="1"/>
            <a:r>
              <a:rPr lang="zh-CN" altLang="en-US" sz="3200" dirty="0"/>
              <a:t>堆排序</a:t>
            </a:r>
            <a:endParaRPr lang="en-US" altLang="zh-CN" sz="3200" dirty="0"/>
          </a:p>
          <a:p>
            <a:r>
              <a:rPr lang="zh-CN" altLang="en-US" sz="3600" b="1" dirty="0">
                <a:solidFill>
                  <a:srgbClr val="0000FF"/>
                </a:solidFill>
              </a:rPr>
              <a:t>归并排序</a:t>
            </a:r>
            <a:endParaRPr lang="en-US" altLang="zh-CN" sz="3600" b="1" dirty="0">
              <a:solidFill>
                <a:srgbClr val="0000FF"/>
              </a:solidFill>
            </a:endParaRPr>
          </a:p>
          <a:p>
            <a:r>
              <a:rPr lang="zh-CN" altLang="en-US" sz="3600" b="1" dirty="0">
                <a:solidFill>
                  <a:srgbClr val="0000FF"/>
                </a:solidFill>
              </a:rPr>
              <a:t>基数排序</a:t>
            </a:r>
            <a:endParaRPr lang="en-US" altLang="zh-CN" sz="3600" b="1" dirty="0">
              <a:solidFill>
                <a:srgbClr val="0000FF"/>
              </a:solidFill>
            </a:endParaRPr>
          </a:p>
          <a:p>
            <a:r>
              <a:rPr lang="zh-CN" altLang="en-US" sz="3600" b="1" dirty="0">
                <a:solidFill>
                  <a:srgbClr val="0000FF"/>
                </a:solidFill>
              </a:rPr>
              <a:t>各种排序方法的比较</a:t>
            </a:r>
          </a:p>
          <a:p>
            <a:endParaRPr lang="zh-CN" altLang="en-US" sz="3600" dirty="0"/>
          </a:p>
        </p:txBody>
      </p:sp>
      <p:sp>
        <p:nvSpPr>
          <p:cNvPr id="4" name="灯片编号占位符 3">
            <a:extLst>
              <a:ext uri="{FF2B5EF4-FFF2-40B4-BE49-F238E27FC236}">
                <a16:creationId xmlns:a16="http://schemas.microsoft.com/office/drawing/2014/main" id="{A575C97C-6AE3-4061-A6E8-8B8ED81CEC29}"/>
              </a:ext>
            </a:extLst>
          </p:cNvPr>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3192296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链式基数排序</a:t>
            </a:r>
          </a:p>
        </p:txBody>
      </p:sp>
      <p:sp>
        <p:nvSpPr>
          <p:cNvPr id="3" name="内容占位符 2"/>
          <p:cNvSpPr>
            <a:spLocks noGrp="1"/>
          </p:cNvSpPr>
          <p:nvPr>
            <p:ph idx="1"/>
          </p:nvPr>
        </p:nvSpPr>
        <p:spPr/>
        <p:txBody>
          <a:bodyPr/>
          <a:lstStyle/>
          <a:p>
            <a:pPr marL="514350" indent="-514350">
              <a:buFont typeface="+mj-lt"/>
              <a:buAutoNum type="arabicPeriod"/>
            </a:pPr>
            <a:r>
              <a:rPr lang="zh-CN" altLang="en-US"/>
              <a:t>待排序记录以指针相链，构成一个链表；</a:t>
            </a:r>
            <a:endParaRPr lang="en-US" altLang="zh-CN"/>
          </a:p>
          <a:p>
            <a:pPr marL="514350" indent="-514350">
              <a:buFont typeface="+mj-lt"/>
              <a:buAutoNum type="arabicPeriod"/>
            </a:pPr>
            <a:r>
              <a:rPr lang="zh-CN" altLang="en-US"/>
              <a:t>“</a:t>
            </a:r>
            <a:r>
              <a:rPr lang="zh-CN" altLang="en-US" b="1">
                <a:solidFill>
                  <a:srgbClr val="0000FF"/>
                </a:solidFill>
              </a:rPr>
              <a:t>分配</a:t>
            </a:r>
            <a:r>
              <a:rPr lang="zh-CN" altLang="en-US"/>
              <a:t>” 时，按当前“关键字位”所取值，将记录分配到不同的 “链队列” 中，每个队列中记录的 “关键字位” 相同；</a:t>
            </a:r>
            <a:endParaRPr lang="en-US" altLang="zh-CN"/>
          </a:p>
          <a:p>
            <a:pPr marL="514350" indent="-514350">
              <a:buFont typeface="+mj-lt"/>
              <a:buAutoNum type="arabicPeriod"/>
            </a:pPr>
            <a:r>
              <a:rPr lang="zh-CN" altLang="en-US"/>
              <a:t>“</a:t>
            </a:r>
            <a:r>
              <a:rPr lang="zh-CN" altLang="en-US" b="1">
                <a:solidFill>
                  <a:srgbClr val="0000FF"/>
                </a:solidFill>
              </a:rPr>
              <a:t>收集</a:t>
            </a:r>
            <a:r>
              <a:rPr lang="zh-CN" altLang="en-US"/>
              <a:t>”时，按当前关键字位取值从小到大将各队列首尾相链成一个链表</a:t>
            </a:r>
            <a:r>
              <a:rPr lang="en-US" altLang="zh-CN"/>
              <a:t>;</a:t>
            </a:r>
          </a:p>
          <a:p>
            <a:pPr marL="514350" indent="-514350">
              <a:buFont typeface="+mj-lt"/>
              <a:buAutoNum type="arabicPeriod"/>
            </a:pPr>
            <a:r>
              <a:rPr lang="zh-CN" altLang="en-US"/>
              <a:t>对每个关键字位均重复 </a:t>
            </a:r>
            <a:r>
              <a:rPr lang="en-US" altLang="zh-CN"/>
              <a:t>2) </a:t>
            </a:r>
            <a:r>
              <a:rPr lang="zh-CN" altLang="en-US"/>
              <a:t>和 </a:t>
            </a:r>
            <a:r>
              <a:rPr lang="en-US" altLang="zh-CN"/>
              <a:t>3) </a:t>
            </a:r>
            <a:r>
              <a:rPr lang="zh-CN" altLang="en-US"/>
              <a:t>两步。</a:t>
            </a:r>
          </a:p>
          <a:p>
            <a:endParaRPr lang="en-US" altLang="zh-CN"/>
          </a:p>
          <a:p>
            <a:endParaRPr lang="en-US" altLang="zh-CN"/>
          </a:p>
          <a:p>
            <a:endParaRPr lang="zh-CN" altLang="en-US"/>
          </a:p>
          <a:p>
            <a:endParaRPr lang="zh-CN" altLang="en-US"/>
          </a:p>
          <a:p>
            <a:endParaRPr lang="zh-CN" altLang="en-US"/>
          </a:p>
        </p:txBody>
      </p:sp>
    </p:spTree>
    <p:extLst>
      <p:ext uri="{BB962C8B-B14F-4D97-AF65-F5344CB8AC3E}">
        <p14:creationId xmlns:p14="http://schemas.microsoft.com/office/powerpoint/2010/main" val="3013907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title"/>
          </p:nvPr>
        </p:nvSpPr>
        <p:spPr/>
        <p:txBody>
          <a:bodyPr/>
          <a:lstStyle/>
          <a:p>
            <a:r>
              <a:rPr lang="zh-CN" altLang="en-US"/>
              <a:t>链表基数排序算法 </a:t>
            </a:r>
            <a:endParaRPr lang="zh-CN" altLang="en-US" dirty="0"/>
          </a:p>
        </p:txBody>
      </p:sp>
      <p:sp>
        <p:nvSpPr>
          <p:cNvPr id="3" name="内容占位符 2"/>
          <p:cNvSpPr>
            <a:spLocks noGrp="1"/>
          </p:cNvSpPr>
          <p:nvPr>
            <p:ph idx="1"/>
          </p:nvPr>
        </p:nvSpPr>
        <p:spPr>
          <a:xfrm>
            <a:off x="457200" y="692696"/>
            <a:ext cx="8229600" cy="5832648"/>
          </a:xfrm>
        </p:spPr>
        <p:txBody>
          <a:bodyPr>
            <a:normAutofit/>
          </a:bodyPr>
          <a:lstStyle/>
          <a:p>
            <a:pPr marL="0" indent="0">
              <a:spcBef>
                <a:spcPts val="0"/>
              </a:spcBef>
              <a:buNone/>
            </a:pPr>
            <a:endParaRPr lang="en-US" altLang="zh-CN" sz="2800" dirty="0">
              <a:latin typeface="Times New Roman" panose="02020603050405020304" pitchFamily="18" charset="0"/>
              <a:cs typeface="Times New Roman" panose="02020603050405020304" pitchFamily="18" charset="0"/>
            </a:endParaRPr>
          </a:p>
          <a:p>
            <a:pPr marL="0" indent="0">
              <a:spcBef>
                <a:spcPts val="0"/>
              </a:spcBef>
              <a:buNone/>
            </a:pPr>
            <a:endParaRPr lang="en-US" altLang="zh-CN" sz="28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800" dirty="0" err="1">
                <a:latin typeface="Times New Roman" panose="02020603050405020304" pitchFamily="18" charset="0"/>
                <a:cs typeface="Times New Roman" panose="02020603050405020304" pitchFamily="18" charset="0"/>
              </a:rPr>
              <a:t>Typedef</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struct</a:t>
            </a:r>
            <a:r>
              <a:rPr lang="en-US" altLang="zh-CN" sz="2800" dirty="0">
                <a:latin typeface="Times New Roman" panose="02020603050405020304" pitchFamily="18" charset="0"/>
                <a:cs typeface="Times New Roman" panose="02020603050405020304" pitchFamily="18" charset="0"/>
              </a:rPr>
              <a:t>{</a:t>
            </a:r>
          </a:p>
          <a:p>
            <a:pPr marL="0" indent="0">
              <a:spcBef>
                <a:spcPts val="0"/>
              </a:spcBef>
              <a:buNone/>
            </a:pPr>
            <a:r>
              <a:rPr lang="en-US" altLang="zh-CN" sz="2800" b="1" dirty="0">
                <a:solidFill>
                  <a:srgbClr val="00B050"/>
                </a:solidFill>
                <a:latin typeface="Times New Roman" panose="02020603050405020304" pitchFamily="18" charset="0"/>
                <a:cs typeface="Times New Roman" panose="02020603050405020304" pitchFamily="18" charset="0"/>
              </a:rPr>
              <a:t>   </a:t>
            </a:r>
            <a:r>
              <a:rPr lang="en-US" altLang="zh-CN" sz="2800" b="1" dirty="0" err="1">
                <a:solidFill>
                  <a:srgbClr val="00B050"/>
                </a:solidFill>
                <a:latin typeface="Times New Roman" panose="02020603050405020304" pitchFamily="18" charset="0"/>
                <a:cs typeface="Times New Roman" panose="02020603050405020304" pitchFamily="18" charset="0"/>
              </a:rPr>
              <a:t>KeysType</a:t>
            </a:r>
            <a:r>
              <a:rPr lang="en-US" altLang="zh-CN" sz="2800" b="1" dirty="0">
                <a:solidFill>
                  <a:srgbClr val="00B050"/>
                </a:solidFill>
                <a:latin typeface="Times New Roman" panose="02020603050405020304" pitchFamily="18" charset="0"/>
                <a:cs typeface="Times New Roman" panose="02020603050405020304" pitchFamily="18" charset="0"/>
              </a:rPr>
              <a:t> keys[MAX_NUM_OF_KEY]</a:t>
            </a:r>
            <a:r>
              <a:rPr lang="en-US" altLang="zh-CN" sz="2800" dirty="0">
                <a:latin typeface="Times New Roman" panose="02020603050405020304" pitchFamily="18" charset="0"/>
                <a:cs typeface="Times New Roman" panose="02020603050405020304" pitchFamily="18" charset="0"/>
              </a:rPr>
              <a:t>;</a:t>
            </a:r>
          </a:p>
          <a:p>
            <a:pPr marL="0" indent="0">
              <a:spcBef>
                <a:spcPts val="0"/>
              </a:spcBef>
              <a:buNone/>
            </a:pP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InfoType</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otheritems</a:t>
            </a:r>
            <a:r>
              <a:rPr lang="en-US" altLang="zh-CN" sz="2800" dirty="0">
                <a:latin typeface="Times New Roman" panose="02020603050405020304" pitchFamily="18" charset="0"/>
                <a:cs typeface="Times New Roman" panose="02020603050405020304" pitchFamily="18" charset="0"/>
              </a:rPr>
              <a:t>;</a:t>
            </a:r>
          </a:p>
          <a:p>
            <a:pPr marL="0" indent="0">
              <a:spcBef>
                <a:spcPts val="0"/>
              </a:spcBef>
              <a:buNone/>
            </a:pP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next</a:t>
            </a:r>
            <a:r>
              <a:rPr lang="en-US" altLang="zh-CN" sz="2800" dirty="0">
                <a:latin typeface="Times New Roman" panose="02020603050405020304" pitchFamily="18" charset="0"/>
                <a:cs typeface="Times New Roman" panose="02020603050405020304" pitchFamily="18" charset="0"/>
              </a:rPr>
              <a:t>;</a:t>
            </a:r>
          </a:p>
          <a:p>
            <a:pPr marL="0" indent="0">
              <a:spcBef>
                <a:spcPts val="0"/>
              </a:spcBef>
              <a:buNone/>
            </a:pPr>
            <a:r>
              <a:rPr lang="en-US" altLang="zh-CN" sz="2800" dirty="0">
                <a:latin typeface="Times New Roman" panose="02020603050405020304" pitchFamily="18" charset="0"/>
                <a:cs typeface="Times New Roman" panose="02020603050405020304" pitchFamily="18" charset="0"/>
              </a:rPr>
              <a:t>}</a:t>
            </a:r>
            <a:r>
              <a:rPr lang="en-US" altLang="zh-CN" sz="2800" b="1" dirty="0" err="1">
                <a:solidFill>
                  <a:srgbClr val="C00000"/>
                </a:solidFill>
                <a:latin typeface="Times New Roman" panose="02020603050405020304" pitchFamily="18" charset="0"/>
                <a:cs typeface="Times New Roman" panose="02020603050405020304" pitchFamily="18" charset="0"/>
              </a:rPr>
              <a:t>SLCell</a:t>
            </a:r>
            <a:r>
              <a:rPr lang="en-US" altLang="zh-CN" sz="2800" dirty="0">
                <a:latin typeface="Times New Roman" panose="02020603050405020304" pitchFamily="18" charset="0"/>
                <a:cs typeface="Times New Roman" panose="02020603050405020304" pitchFamily="18" charset="0"/>
              </a:rPr>
              <a:t>;</a:t>
            </a:r>
          </a:p>
          <a:p>
            <a:pPr marL="0" indent="0">
              <a:spcBef>
                <a:spcPts val="0"/>
              </a:spcBef>
              <a:buNone/>
            </a:pPr>
            <a:r>
              <a:rPr lang="en-US" altLang="zh-CN" sz="2800" dirty="0" err="1">
                <a:latin typeface="Times New Roman" panose="02020603050405020304" pitchFamily="18" charset="0"/>
                <a:cs typeface="Times New Roman" panose="02020603050405020304" pitchFamily="18" charset="0"/>
              </a:rPr>
              <a:t>Typedef</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struct</a:t>
            </a:r>
            <a:r>
              <a:rPr lang="en-US" altLang="zh-CN" sz="2800" dirty="0">
                <a:latin typeface="Times New Roman" panose="02020603050405020304" pitchFamily="18" charset="0"/>
                <a:cs typeface="Times New Roman" panose="02020603050405020304" pitchFamily="18" charset="0"/>
              </a:rPr>
              <a:t>{</a:t>
            </a:r>
          </a:p>
          <a:p>
            <a:pPr marL="0" indent="0">
              <a:spcBef>
                <a:spcPts val="0"/>
              </a:spcBef>
              <a:buNone/>
            </a:pPr>
            <a:r>
              <a:rPr lang="en-US" altLang="zh-CN" sz="2800" dirty="0">
                <a:latin typeface="Times New Roman" panose="02020603050405020304" pitchFamily="18" charset="0"/>
                <a:cs typeface="Times New Roman" panose="02020603050405020304" pitchFamily="18" charset="0"/>
              </a:rPr>
              <a:t>   </a:t>
            </a:r>
            <a:r>
              <a:rPr lang="en-US" altLang="zh-CN" sz="2800" b="1" dirty="0" err="1">
                <a:solidFill>
                  <a:srgbClr val="C00000"/>
                </a:solidFill>
                <a:latin typeface="Times New Roman" panose="02020603050405020304" pitchFamily="18" charset="0"/>
                <a:cs typeface="Times New Roman" panose="02020603050405020304" pitchFamily="18" charset="0"/>
              </a:rPr>
              <a:t>SLCell</a:t>
            </a:r>
            <a:r>
              <a:rPr lang="en-US" altLang="zh-CN" sz="2800" dirty="0">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r</a:t>
            </a:r>
            <a:r>
              <a:rPr lang="en-US" altLang="zh-CN" sz="2800" dirty="0">
                <a:latin typeface="Times New Roman" panose="02020603050405020304" pitchFamily="18" charset="0"/>
                <a:cs typeface="Times New Roman" panose="02020603050405020304" pitchFamily="18" charset="0"/>
              </a:rPr>
              <a:t>[MAX_SPACE]; //</a:t>
            </a:r>
            <a:r>
              <a:rPr lang="zh-CN" altLang="en-US" sz="2800" dirty="0">
                <a:solidFill>
                  <a:srgbClr val="C00000"/>
                </a:solidFill>
                <a:latin typeface="Times New Roman" panose="02020603050405020304" pitchFamily="18" charset="0"/>
                <a:cs typeface="Times New Roman" panose="02020603050405020304" pitchFamily="18" charset="0"/>
              </a:rPr>
              <a:t>静态链表</a:t>
            </a:r>
            <a:endParaRPr lang="en-US" altLang="zh-CN" sz="2800" dirty="0">
              <a:solidFill>
                <a:srgbClr val="C00000"/>
              </a:solidFill>
              <a:latin typeface="Times New Roman" panose="02020603050405020304" pitchFamily="18" charset="0"/>
              <a:cs typeface="Times New Roman" panose="02020603050405020304" pitchFamily="18" charset="0"/>
            </a:endParaRPr>
          </a:p>
          <a:p>
            <a:pPr marL="0" indent="0">
              <a:spcBef>
                <a:spcPts val="0"/>
              </a:spcBef>
              <a:buNone/>
            </a:pP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keynum</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记录的当前关键字的个数</a:t>
            </a:r>
            <a:endParaRPr lang="en-US" altLang="zh-CN" sz="28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recnum</a:t>
            </a:r>
            <a:r>
              <a:rPr lang="en-US" altLang="zh-CN" sz="2800" dirty="0">
                <a:latin typeface="Times New Roman" panose="02020603050405020304" pitchFamily="18" charset="0"/>
                <a:cs typeface="Times New Roman" panose="02020603050405020304" pitchFamily="18" charset="0"/>
              </a:rPr>
              <a:t>;  //</a:t>
            </a:r>
            <a:r>
              <a:rPr lang="zh-CN" altLang="en-US" sz="2800" dirty="0">
                <a:solidFill>
                  <a:srgbClr val="C00000"/>
                </a:solidFill>
                <a:latin typeface="Times New Roman" panose="02020603050405020304" pitchFamily="18" charset="0"/>
                <a:cs typeface="Times New Roman" panose="02020603050405020304" pitchFamily="18" charset="0"/>
              </a:rPr>
              <a:t>静态链表</a:t>
            </a:r>
            <a:r>
              <a:rPr lang="zh-CN" altLang="en-US" sz="2800" dirty="0">
                <a:latin typeface="Times New Roman" panose="02020603050405020304" pitchFamily="18" charset="0"/>
                <a:cs typeface="Times New Roman" panose="02020603050405020304" pitchFamily="18" charset="0"/>
              </a:rPr>
              <a:t>的当前长度</a:t>
            </a:r>
            <a:endParaRPr lang="en-US" altLang="zh-CN" sz="28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800" dirty="0">
                <a:latin typeface="Times New Roman" panose="02020603050405020304" pitchFamily="18" charset="0"/>
                <a:cs typeface="Times New Roman" panose="02020603050405020304" pitchFamily="18" charset="0"/>
              </a:rPr>
              <a:t>}</a:t>
            </a:r>
            <a:r>
              <a:rPr lang="en-US" altLang="zh-CN" sz="2800" b="1" dirty="0" err="1">
                <a:solidFill>
                  <a:srgbClr val="0000FF"/>
                </a:solidFill>
                <a:latin typeface="Times New Roman" panose="02020603050405020304" pitchFamily="18" charset="0"/>
                <a:cs typeface="Times New Roman" panose="02020603050405020304" pitchFamily="18" charset="0"/>
              </a:rPr>
              <a:t>SLList</a:t>
            </a:r>
            <a:r>
              <a:rPr lang="en-US" altLang="zh-CN" sz="2800" dirty="0">
                <a:latin typeface="Times New Roman" panose="02020603050405020304" pitchFamily="18" charset="0"/>
                <a:cs typeface="Times New Roman" panose="02020603050405020304" pitchFamily="18" charset="0"/>
              </a:rPr>
              <a:t>;</a:t>
            </a:r>
          </a:p>
          <a:p>
            <a:pPr marL="0" indent="0">
              <a:spcBef>
                <a:spcPts val="0"/>
              </a:spcBef>
              <a:buNone/>
            </a:pPr>
            <a:r>
              <a:rPr lang="en-US" altLang="zh-CN" sz="2800" dirty="0" err="1">
                <a:latin typeface="Times New Roman" panose="02020603050405020304" pitchFamily="18" charset="0"/>
                <a:cs typeface="Times New Roman" panose="02020603050405020304" pitchFamily="18" charset="0"/>
              </a:rPr>
              <a:t>Typedef</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a:t>
            </a:r>
            <a:r>
              <a:rPr lang="en-US" altLang="zh-CN" sz="2800" b="1" dirty="0" err="1">
                <a:solidFill>
                  <a:srgbClr val="00B050"/>
                </a:solidFill>
                <a:latin typeface="Times New Roman" panose="02020603050405020304" pitchFamily="18" charset="0"/>
                <a:cs typeface="Times New Roman" panose="02020603050405020304" pitchFamily="18" charset="0"/>
              </a:rPr>
              <a:t>ArrType</a:t>
            </a:r>
            <a:r>
              <a:rPr lang="en-US" altLang="zh-CN" sz="2800" b="1" dirty="0">
                <a:solidFill>
                  <a:srgbClr val="00B050"/>
                </a:solidFill>
                <a:latin typeface="Times New Roman" panose="02020603050405020304" pitchFamily="18" charset="0"/>
                <a:cs typeface="Times New Roman" panose="02020603050405020304" pitchFamily="18" charset="0"/>
              </a:rPr>
              <a:t>[RADIX]</a:t>
            </a:r>
            <a:r>
              <a:rPr lang="en-US" altLang="zh-CN" sz="2800" dirty="0">
                <a:latin typeface="Times New Roman" panose="02020603050405020304" pitchFamily="18" charset="0"/>
                <a:cs typeface="Times New Roman" panose="02020603050405020304" pitchFamily="18" charset="0"/>
              </a:rPr>
              <a:t>;</a:t>
            </a:r>
          </a:p>
          <a:p>
            <a:endParaRPr lang="zh-CN" altLang="en-US" dirty="0"/>
          </a:p>
        </p:txBody>
      </p:sp>
      <p:sp>
        <p:nvSpPr>
          <p:cNvPr id="7" name="文本框 6"/>
          <p:cNvSpPr txBox="1"/>
          <p:nvPr/>
        </p:nvSpPr>
        <p:spPr>
          <a:xfrm>
            <a:off x="4123587" y="692696"/>
            <a:ext cx="5020413" cy="1692771"/>
          </a:xfrm>
          <a:prstGeom prst="rect">
            <a:avLst/>
          </a:prstGeom>
          <a:noFill/>
        </p:spPr>
        <p:txBody>
          <a:bodyPr wrap="none" rtlCol="0">
            <a:spAutoFit/>
          </a:bodyPr>
          <a:lstStyle/>
          <a:p>
            <a:r>
              <a:rPr lang="en-US" altLang="zh-CN" sz="2800">
                <a:latin typeface="Times New Roman" panose="02020603050405020304" pitchFamily="18" charset="0"/>
                <a:cs typeface="Times New Roman" panose="02020603050405020304" pitchFamily="18" charset="0"/>
              </a:rPr>
              <a:t>#define MAX_NUM_OF_KEY 8</a:t>
            </a:r>
          </a:p>
          <a:p>
            <a:r>
              <a:rPr lang="en-US" altLang="zh-CN" sz="2800">
                <a:latin typeface="Times New Roman" panose="02020603050405020304" pitchFamily="18" charset="0"/>
                <a:cs typeface="Times New Roman" panose="02020603050405020304" pitchFamily="18" charset="0"/>
              </a:rPr>
              <a:t>#define RADIX 10</a:t>
            </a:r>
          </a:p>
          <a:p>
            <a:r>
              <a:rPr lang="en-US" altLang="zh-CN" sz="2800">
                <a:latin typeface="Times New Roman" panose="02020603050405020304" pitchFamily="18" charset="0"/>
                <a:cs typeface="Times New Roman" panose="02020603050405020304" pitchFamily="18" charset="0"/>
              </a:rPr>
              <a:t>#define MAX_SPACE 10000</a:t>
            </a:r>
            <a:endParaRPr lang="zh-CN" altLang="en-US" sz="2800">
              <a:latin typeface="Times New Roman" panose="02020603050405020304" pitchFamily="18" charset="0"/>
              <a:cs typeface="Times New Roman" panose="02020603050405020304" pitchFamily="18" charset="0"/>
            </a:endParaRPr>
          </a:p>
          <a:p>
            <a:endParaRPr lang="zh-CN" altLang="en-US" sz="2000"/>
          </a:p>
        </p:txBody>
      </p:sp>
    </p:spTree>
    <p:extLst>
      <p:ext uri="{BB962C8B-B14F-4D97-AF65-F5344CB8AC3E}">
        <p14:creationId xmlns:p14="http://schemas.microsoft.com/office/powerpoint/2010/main" val="268388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3910371"/>
            <a:ext cx="9144000" cy="196690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a:t>链表基数排序算法</a:t>
            </a:r>
            <a:r>
              <a:rPr lang="en-US" altLang="zh-CN"/>
              <a:t>-I</a:t>
            </a:r>
            <a:r>
              <a:rPr lang="zh-CN" altLang="en-US"/>
              <a:t> </a:t>
            </a:r>
          </a:p>
        </p:txBody>
      </p:sp>
      <p:sp>
        <p:nvSpPr>
          <p:cNvPr id="5" name="内容占位符 4"/>
          <p:cNvSpPr>
            <a:spLocks noGrp="1"/>
          </p:cNvSpPr>
          <p:nvPr>
            <p:ph idx="1"/>
          </p:nvPr>
        </p:nvSpPr>
        <p:spPr/>
        <p:txBody>
          <a:bodyPr>
            <a:normAutofit fontScale="92500" lnSpcReduction="10000"/>
          </a:bodyPr>
          <a:lstStyle/>
          <a:p>
            <a:pPr marL="0" indent="0">
              <a:buNone/>
            </a:pPr>
            <a:r>
              <a:rPr lang="en-US" altLang="zh-CN" dirty="0"/>
              <a:t>void </a:t>
            </a:r>
            <a:r>
              <a:rPr lang="en-US" altLang="zh-CN" b="1" dirty="0" err="1">
                <a:solidFill>
                  <a:srgbClr val="C00000"/>
                </a:solidFill>
              </a:rPr>
              <a:t>Radixsort</a:t>
            </a:r>
            <a:r>
              <a:rPr lang="en-US" altLang="zh-CN" dirty="0"/>
              <a:t>(</a:t>
            </a:r>
            <a:r>
              <a:rPr lang="en-US" altLang="zh-CN" dirty="0" err="1"/>
              <a:t>SLList</a:t>
            </a:r>
            <a:r>
              <a:rPr lang="en-US" altLang="zh-CN" dirty="0"/>
              <a:t> &amp;L) </a:t>
            </a:r>
            <a:r>
              <a:rPr lang="en-US" altLang="zh-CN" dirty="0">
                <a:solidFill>
                  <a:srgbClr val="0000FF"/>
                </a:solidFill>
              </a:rPr>
              <a:t>{</a:t>
            </a:r>
          </a:p>
          <a:p>
            <a:pPr marL="0" indent="0">
              <a:buNone/>
            </a:pPr>
            <a:r>
              <a:rPr lang="en-US" altLang="zh-CN" dirty="0"/>
              <a:t>//L</a:t>
            </a:r>
            <a:r>
              <a:rPr lang="zh-CN" altLang="en-US" dirty="0"/>
              <a:t>是静态链表表示的顺序表，对</a:t>
            </a:r>
            <a:r>
              <a:rPr lang="en-US" altLang="zh-CN" dirty="0"/>
              <a:t>L</a:t>
            </a:r>
            <a:r>
              <a:rPr lang="zh-CN" altLang="en-US" dirty="0"/>
              <a:t>作基数排序，</a:t>
            </a:r>
          </a:p>
          <a:p>
            <a:pPr marL="0" indent="0">
              <a:buNone/>
            </a:pPr>
            <a:r>
              <a:rPr lang="en-US" altLang="zh-CN" dirty="0"/>
              <a:t>//</a:t>
            </a:r>
            <a:r>
              <a:rPr lang="zh-CN" altLang="en-US" dirty="0"/>
              <a:t>使得</a:t>
            </a:r>
            <a:r>
              <a:rPr lang="en-US" altLang="zh-CN" dirty="0"/>
              <a:t>L</a:t>
            </a:r>
            <a:r>
              <a:rPr lang="zh-CN" altLang="en-US" dirty="0"/>
              <a:t>成为自小到大的有序静态链表</a:t>
            </a:r>
            <a:endParaRPr lang="en-US" altLang="zh-CN" dirty="0"/>
          </a:p>
          <a:p>
            <a:pPr marL="0" indent="0">
              <a:buNone/>
            </a:pPr>
            <a:r>
              <a:rPr lang="en-US" altLang="zh-CN" dirty="0" err="1"/>
              <a:t>ArrType</a:t>
            </a:r>
            <a:r>
              <a:rPr lang="zh-CN" altLang="en-US" dirty="0"/>
              <a:t> </a:t>
            </a:r>
            <a:r>
              <a:rPr lang="en-US" altLang="zh-CN" dirty="0" err="1"/>
              <a:t>f,e</a:t>
            </a:r>
            <a:r>
              <a:rPr lang="en-US" altLang="zh-CN" dirty="0"/>
              <a:t>;</a:t>
            </a:r>
            <a:endParaRPr lang="zh-CN" altLang="en-US" dirty="0"/>
          </a:p>
          <a:p>
            <a:pPr marL="0" indent="0">
              <a:buNone/>
            </a:pPr>
            <a:r>
              <a:rPr lang="en-US" altLang="zh-CN" dirty="0"/>
              <a:t>for (</a:t>
            </a:r>
            <a:r>
              <a:rPr lang="en-US" altLang="zh-CN" dirty="0" err="1"/>
              <a:t>int</a:t>
            </a:r>
            <a:r>
              <a:rPr lang="en-US" altLang="zh-CN" dirty="0"/>
              <a:t> </a:t>
            </a:r>
            <a:r>
              <a:rPr lang="en-US" altLang="zh-CN" dirty="0" err="1"/>
              <a:t>i</a:t>
            </a:r>
            <a:r>
              <a:rPr lang="en-US" altLang="zh-CN" dirty="0"/>
              <a:t>=0; </a:t>
            </a:r>
            <a:r>
              <a:rPr lang="en-US" altLang="zh-CN" dirty="0" err="1"/>
              <a:t>i</a:t>
            </a:r>
            <a:r>
              <a:rPr lang="en-US" altLang="zh-CN" dirty="0"/>
              <a:t>&lt;</a:t>
            </a:r>
            <a:r>
              <a:rPr lang="en-US" altLang="zh-CN" dirty="0" err="1"/>
              <a:t>L.recnum</a:t>
            </a:r>
            <a:r>
              <a:rPr lang="en-US" altLang="zh-CN" dirty="0"/>
              <a:t>;</a:t>
            </a:r>
            <a:r>
              <a:rPr lang="zh-CN" altLang="en-US" dirty="0"/>
              <a:t> </a:t>
            </a:r>
            <a:r>
              <a:rPr lang="en-US" altLang="zh-CN" dirty="0"/>
              <a:t>++</a:t>
            </a:r>
            <a:r>
              <a:rPr lang="en-US" altLang="zh-CN" dirty="0" err="1"/>
              <a:t>i</a:t>
            </a:r>
            <a:r>
              <a:rPr lang="en-US" altLang="zh-CN" dirty="0"/>
              <a:t>) </a:t>
            </a:r>
            <a:r>
              <a:rPr lang="en-US" altLang="zh-CN" dirty="0" err="1"/>
              <a:t>L.r</a:t>
            </a:r>
            <a:r>
              <a:rPr lang="en-US" altLang="zh-CN" dirty="0"/>
              <a:t>[</a:t>
            </a:r>
            <a:r>
              <a:rPr lang="en-US" altLang="zh-CN" dirty="0" err="1"/>
              <a:t>i</a:t>
            </a:r>
            <a:r>
              <a:rPr lang="en-US" altLang="zh-CN" dirty="0"/>
              <a:t>].next = i+1;</a:t>
            </a:r>
            <a:endParaRPr lang="zh-CN" altLang="en-US" dirty="0"/>
          </a:p>
          <a:p>
            <a:pPr marL="0" indent="0">
              <a:buNone/>
            </a:pPr>
            <a:r>
              <a:rPr lang="en-US" altLang="zh-CN" dirty="0" err="1"/>
              <a:t>L.r</a:t>
            </a:r>
            <a:r>
              <a:rPr lang="en-US" altLang="zh-CN" dirty="0"/>
              <a:t>[</a:t>
            </a:r>
            <a:r>
              <a:rPr lang="en-US" altLang="zh-CN" dirty="0" err="1"/>
              <a:t>L.recnum</a:t>
            </a:r>
            <a:r>
              <a:rPr lang="en-US" altLang="zh-CN" dirty="0"/>
              <a:t>].next = 0; //L</a:t>
            </a:r>
            <a:r>
              <a:rPr lang="zh-CN" altLang="en-US" dirty="0"/>
              <a:t>改造成静态链表</a:t>
            </a:r>
            <a:endParaRPr lang="en-US" altLang="zh-CN" dirty="0"/>
          </a:p>
          <a:p>
            <a:pPr marL="0" indent="0">
              <a:buNone/>
            </a:pPr>
            <a:r>
              <a:rPr lang="en-US" altLang="zh-CN" dirty="0"/>
              <a:t>for (</a:t>
            </a:r>
            <a:r>
              <a:rPr lang="en-US" altLang="zh-CN" dirty="0" err="1"/>
              <a:t>i</a:t>
            </a:r>
            <a:r>
              <a:rPr lang="en-US" altLang="zh-CN" dirty="0"/>
              <a:t>=0; </a:t>
            </a:r>
            <a:r>
              <a:rPr lang="en-US" altLang="zh-CN" dirty="0" err="1"/>
              <a:t>i</a:t>
            </a:r>
            <a:r>
              <a:rPr lang="en-US" altLang="zh-CN" dirty="0"/>
              <a:t>&lt;</a:t>
            </a:r>
            <a:r>
              <a:rPr lang="en-US" altLang="zh-CN" dirty="0" err="1"/>
              <a:t>L.keynum</a:t>
            </a:r>
            <a:r>
              <a:rPr lang="en-US" altLang="zh-CN" dirty="0"/>
              <a:t>; ++</a:t>
            </a:r>
            <a:r>
              <a:rPr lang="en-US" altLang="zh-CN" dirty="0" err="1"/>
              <a:t>i</a:t>
            </a:r>
            <a:r>
              <a:rPr lang="en-US" altLang="zh-CN" dirty="0"/>
              <a:t>) </a:t>
            </a:r>
            <a:r>
              <a:rPr lang="en-US" altLang="zh-CN" dirty="0">
                <a:solidFill>
                  <a:srgbClr val="C00000"/>
                </a:solidFill>
              </a:rPr>
              <a:t>{</a:t>
            </a:r>
          </a:p>
          <a:p>
            <a:pPr marL="0" indent="0">
              <a:buNone/>
            </a:pPr>
            <a:r>
              <a:rPr lang="en-US" altLang="zh-CN" dirty="0"/>
              <a:t>	</a:t>
            </a:r>
            <a:r>
              <a:rPr lang="en-US" altLang="zh-CN" dirty="0">
                <a:solidFill>
                  <a:srgbClr val="0000FF"/>
                </a:solidFill>
              </a:rPr>
              <a:t>Distribute(</a:t>
            </a:r>
            <a:r>
              <a:rPr lang="en-US" altLang="zh-CN" dirty="0" err="1">
                <a:solidFill>
                  <a:srgbClr val="0000FF"/>
                </a:solidFill>
              </a:rPr>
              <a:t>L.r</a:t>
            </a:r>
            <a:r>
              <a:rPr lang="en-US" altLang="zh-CN" dirty="0">
                <a:solidFill>
                  <a:srgbClr val="0000FF"/>
                </a:solidFill>
              </a:rPr>
              <a:t>, </a:t>
            </a:r>
            <a:r>
              <a:rPr lang="en-US" altLang="zh-CN" dirty="0" err="1">
                <a:solidFill>
                  <a:srgbClr val="0000FF"/>
                </a:solidFill>
              </a:rPr>
              <a:t>i</a:t>
            </a:r>
            <a:r>
              <a:rPr lang="en-US" altLang="zh-CN" dirty="0">
                <a:solidFill>
                  <a:srgbClr val="0000FF"/>
                </a:solidFill>
              </a:rPr>
              <a:t>,  f, e);</a:t>
            </a:r>
          </a:p>
          <a:p>
            <a:pPr marL="0" indent="0">
              <a:buNone/>
            </a:pPr>
            <a:r>
              <a:rPr lang="en-US" altLang="zh-CN" dirty="0"/>
              <a:t>	</a:t>
            </a:r>
            <a:r>
              <a:rPr lang="en-US" altLang="zh-CN" dirty="0">
                <a:solidFill>
                  <a:srgbClr val="0000FF"/>
                </a:solidFill>
              </a:rPr>
              <a:t>Collect(</a:t>
            </a:r>
            <a:r>
              <a:rPr lang="en-US" altLang="zh-CN" dirty="0" err="1">
                <a:solidFill>
                  <a:srgbClr val="0000FF"/>
                </a:solidFill>
              </a:rPr>
              <a:t>L.r</a:t>
            </a:r>
            <a:r>
              <a:rPr lang="en-US" altLang="zh-CN" dirty="0">
                <a:solidFill>
                  <a:srgbClr val="0000FF"/>
                </a:solidFill>
              </a:rPr>
              <a:t>, </a:t>
            </a:r>
            <a:r>
              <a:rPr lang="en-US" altLang="zh-CN" dirty="0" err="1">
                <a:solidFill>
                  <a:srgbClr val="0000FF"/>
                </a:solidFill>
              </a:rPr>
              <a:t>i</a:t>
            </a:r>
            <a:r>
              <a:rPr lang="en-US" altLang="zh-CN" dirty="0">
                <a:solidFill>
                  <a:srgbClr val="0000FF"/>
                </a:solidFill>
              </a:rPr>
              <a:t>, f, e);</a:t>
            </a:r>
          </a:p>
          <a:p>
            <a:pPr marL="0" indent="0">
              <a:buNone/>
            </a:pPr>
            <a:r>
              <a:rPr lang="en-US" altLang="zh-CN" dirty="0"/>
              <a:t>	</a:t>
            </a:r>
            <a:r>
              <a:rPr lang="en-US" altLang="zh-CN" dirty="0">
                <a:solidFill>
                  <a:srgbClr val="C00000"/>
                </a:solidFill>
              </a:rPr>
              <a:t>}</a:t>
            </a:r>
          </a:p>
          <a:p>
            <a:pPr marL="0" indent="0">
              <a:buNone/>
            </a:pPr>
            <a:r>
              <a:rPr lang="en-US" altLang="zh-CN" dirty="0">
                <a:solidFill>
                  <a:srgbClr val="0000FF"/>
                </a:solidFill>
              </a:rPr>
              <a:t>}</a:t>
            </a:r>
          </a:p>
          <a:p>
            <a:endParaRPr lang="zh-CN" altLang="en-US" dirty="0"/>
          </a:p>
        </p:txBody>
      </p:sp>
      <p:sp>
        <p:nvSpPr>
          <p:cNvPr id="3" name="文本框 2"/>
          <p:cNvSpPr txBox="1"/>
          <p:nvPr/>
        </p:nvSpPr>
        <p:spPr>
          <a:xfrm>
            <a:off x="5220072" y="4061390"/>
            <a:ext cx="3923928" cy="1815882"/>
          </a:xfrm>
          <a:prstGeom prst="rect">
            <a:avLst/>
          </a:prstGeom>
          <a:noFill/>
        </p:spPr>
        <p:txBody>
          <a:bodyPr wrap="square" rtlCol="0">
            <a:spAutoFit/>
          </a:bodyPr>
          <a:lstStyle/>
          <a:p>
            <a:r>
              <a:rPr lang="zh-CN" altLang="en-US" sz="2800" dirty="0"/>
              <a:t>“分配”和“收集”的实际操作仅为修改链表中的指针和设置队列的头、尾指针</a:t>
            </a:r>
          </a:p>
        </p:txBody>
      </p:sp>
      <p:sp>
        <p:nvSpPr>
          <p:cNvPr id="4" name="文本框 3"/>
          <p:cNvSpPr txBox="1"/>
          <p:nvPr/>
        </p:nvSpPr>
        <p:spPr>
          <a:xfrm>
            <a:off x="1618285" y="6028291"/>
            <a:ext cx="7525715" cy="954107"/>
          </a:xfrm>
          <a:prstGeom prst="rect">
            <a:avLst/>
          </a:prstGeom>
          <a:noFill/>
        </p:spPr>
        <p:txBody>
          <a:bodyPr wrap="none" rtlCol="0">
            <a:spAutoFit/>
          </a:bodyPr>
          <a:lstStyle/>
          <a:p>
            <a:r>
              <a:rPr lang="zh-CN" altLang="en-US" sz="2800" dirty="0"/>
              <a:t>该链表尚需应用算法</a:t>
            </a:r>
            <a:r>
              <a:rPr lang="en-US" altLang="zh-CN" sz="2800" dirty="0"/>
              <a:t>Arrange </a:t>
            </a:r>
            <a:r>
              <a:rPr lang="zh-CN" altLang="en-US" sz="2800" dirty="0"/>
              <a:t>将它调整为有序表</a:t>
            </a:r>
          </a:p>
          <a:p>
            <a:endParaRPr lang="zh-CN" altLang="en-US" sz="2800" dirty="0"/>
          </a:p>
        </p:txBody>
      </p:sp>
      <p:sp>
        <p:nvSpPr>
          <p:cNvPr id="6" name="流程图: 可选过程 5"/>
          <p:cNvSpPr/>
          <p:nvPr/>
        </p:nvSpPr>
        <p:spPr>
          <a:xfrm>
            <a:off x="8244408" y="0"/>
            <a:ext cx="899592"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10.17</a:t>
            </a:r>
          </a:p>
        </p:txBody>
      </p:sp>
    </p:spTree>
    <p:extLst>
      <p:ext uri="{BB962C8B-B14F-4D97-AF65-F5344CB8AC3E}">
        <p14:creationId xmlns:p14="http://schemas.microsoft.com/office/powerpoint/2010/main" val="75378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612" y="2852936"/>
            <a:ext cx="9144000" cy="2520280"/>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a:t>链表基数排序算法</a:t>
            </a:r>
            <a:r>
              <a:rPr lang="en-US" altLang="zh-CN"/>
              <a:t>-II</a:t>
            </a:r>
            <a:r>
              <a:rPr lang="zh-CN" altLang="en-US"/>
              <a:t> </a:t>
            </a:r>
          </a:p>
        </p:txBody>
      </p:sp>
      <p:sp>
        <p:nvSpPr>
          <p:cNvPr id="131075" name="Rectangle 3"/>
          <p:cNvSpPr>
            <a:spLocks noGrp="1" noChangeArrowheads="1"/>
          </p:cNvSpPr>
          <p:nvPr>
            <p:ph idx="1"/>
          </p:nvPr>
        </p:nvSpPr>
        <p:spPr>
          <a:xfrm>
            <a:off x="457200" y="908720"/>
            <a:ext cx="8507288" cy="5832648"/>
          </a:xfrm>
        </p:spPr>
        <p:txBody>
          <a:bodyPr>
            <a:normAutofit fontScale="92500" lnSpcReduction="10000"/>
          </a:bodyPr>
          <a:lstStyle/>
          <a:p>
            <a:pPr marL="0" indent="0">
              <a:buNone/>
            </a:pPr>
            <a:r>
              <a:rPr lang="en-US" altLang="zh-CN" dirty="0"/>
              <a:t>void </a:t>
            </a:r>
            <a:r>
              <a:rPr lang="en-US" altLang="zh-CN" dirty="0">
                <a:solidFill>
                  <a:srgbClr val="0000FF"/>
                </a:solidFill>
              </a:rPr>
              <a:t>Distribute</a:t>
            </a:r>
            <a:r>
              <a:rPr lang="en-US" altLang="zh-CN" dirty="0"/>
              <a:t>(</a:t>
            </a:r>
            <a:r>
              <a:rPr lang="en-US" altLang="zh-CN" dirty="0" err="1"/>
              <a:t>SLCell</a:t>
            </a:r>
            <a:r>
              <a:rPr lang="en-US" altLang="zh-CN" dirty="0"/>
              <a:t> &amp;r, </a:t>
            </a:r>
            <a:r>
              <a:rPr lang="en-US" altLang="zh-CN" dirty="0" err="1"/>
              <a:t>int</a:t>
            </a:r>
            <a:r>
              <a:rPr lang="en-US" altLang="zh-CN" dirty="0"/>
              <a:t> </a:t>
            </a:r>
            <a:r>
              <a:rPr lang="en-US" altLang="zh-CN" dirty="0" err="1">
                <a:solidFill>
                  <a:srgbClr val="C00000"/>
                </a:solidFill>
              </a:rPr>
              <a:t>i</a:t>
            </a:r>
            <a:r>
              <a:rPr lang="en-US" altLang="zh-CN" dirty="0"/>
              <a:t>, </a:t>
            </a:r>
            <a:r>
              <a:rPr lang="en-US" altLang="zh-CN" dirty="0" err="1"/>
              <a:t>ArrType</a:t>
            </a:r>
            <a:r>
              <a:rPr lang="en-US" altLang="zh-CN" dirty="0"/>
              <a:t> &amp;f, </a:t>
            </a:r>
            <a:r>
              <a:rPr lang="en-US" altLang="zh-CN" dirty="0" err="1"/>
              <a:t>ArrType</a:t>
            </a:r>
            <a:r>
              <a:rPr lang="en-US" altLang="zh-CN" dirty="0"/>
              <a:t> &amp;e)</a:t>
            </a:r>
          </a:p>
          <a:p>
            <a:pPr marL="0" indent="0">
              <a:buNone/>
            </a:pPr>
            <a:r>
              <a:rPr lang="en-US" altLang="zh-CN" dirty="0"/>
              <a:t>{   //</a:t>
            </a:r>
            <a:r>
              <a:rPr lang="zh-CN" altLang="en-US" dirty="0"/>
              <a:t>各子表初始化为空表</a:t>
            </a:r>
            <a:endParaRPr lang="en-US" altLang="zh-CN" dirty="0"/>
          </a:p>
          <a:p>
            <a:pPr marL="0" indent="0">
              <a:buNone/>
            </a:pPr>
            <a:r>
              <a:rPr lang="en-US" altLang="zh-CN" dirty="0"/>
              <a:t>    for (j=0; j&lt;RADIX; ++j) f[j] = 0; </a:t>
            </a:r>
          </a:p>
          <a:p>
            <a:pPr marL="0" indent="0">
              <a:buNone/>
            </a:pPr>
            <a:r>
              <a:rPr lang="en-US" altLang="zh-CN" dirty="0"/>
              <a:t>    for (p=r[0].next; p; p= r[p].next) </a:t>
            </a:r>
            <a:r>
              <a:rPr lang="en-US" altLang="zh-CN" b="1" dirty="0">
                <a:solidFill>
                  <a:srgbClr val="C00000"/>
                </a:solidFill>
              </a:rPr>
              <a:t>{</a:t>
            </a:r>
          </a:p>
          <a:p>
            <a:pPr marL="0" indent="0">
              <a:buNone/>
            </a:pPr>
            <a:r>
              <a:rPr lang="en-US" altLang="zh-CN" dirty="0"/>
              <a:t>	 //</a:t>
            </a:r>
            <a:r>
              <a:rPr lang="zh-CN" altLang="en-US" dirty="0"/>
              <a:t>将</a:t>
            </a:r>
            <a:r>
              <a:rPr lang="en-US" altLang="zh-CN" dirty="0"/>
              <a:t>p</a:t>
            </a:r>
            <a:r>
              <a:rPr lang="zh-CN" altLang="en-US" dirty="0"/>
              <a:t>所指的结点插入到第</a:t>
            </a:r>
            <a:r>
              <a:rPr lang="en-US" altLang="zh-CN" dirty="0"/>
              <a:t>j</a:t>
            </a:r>
            <a:r>
              <a:rPr lang="zh-CN" altLang="en-US" dirty="0"/>
              <a:t>个子表</a:t>
            </a:r>
            <a:endParaRPr lang="en-US" altLang="zh-CN" dirty="0"/>
          </a:p>
          <a:p>
            <a:pPr marL="0" indent="0">
              <a:buNone/>
            </a:pPr>
            <a:r>
              <a:rPr lang="en-US" altLang="zh-CN" dirty="0"/>
              <a:t>           j = r[p].keys[</a:t>
            </a:r>
            <a:r>
              <a:rPr lang="en-US" altLang="zh-CN" dirty="0" err="1">
                <a:solidFill>
                  <a:srgbClr val="C00000"/>
                </a:solidFill>
              </a:rPr>
              <a:t>i</a:t>
            </a:r>
            <a:r>
              <a:rPr lang="en-US" altLang="zh-CN" dirty="0"/>
              <a:t>];</a:t>
            </a:r>
          </a:p>
          <a:p>
            <a:pPr marL="0" indent="0">
              <a:buNone/>
            </a:pPr>
            <a:r>
              <a:rPr lang="en-US" altLang="zh-CN" dirty="0"/>
              <a:t>           if (!f[j])  f[j] = p;</a:t>
            </a:r>
          </a:p>
          <a:p>
            <a:pPr marL="0" indent="0">
              <a:buNone/>
            </a:pPr>
            <a:r>
              <a:rPr lang="en-US" altLang="zh-CN" dirty="0"/>
              <a:t>           else  r[e[j]].next = p;</a:t>
            </a:r>
          </a:p>
          <a:p>
            <a:pPr marL="0" indent="0">
              <a:buNone/>
            </a:pPr>
            <a:r>
              <a:rPr lang="en-US" altLang="zh-CN" dirty="0"/>
              <a:t>           e[j] = p; </a:t>
            </a:r>
          </a:p>
          <a:p>
            <a:pPr marL="0" indent="0">
              <a:buNone/>
            </a:pPr>
            <a:r>
              <a:rPr lang="en-US" altLang="zh-CN" b="1" dirty="0"/>
              <a:t>           </a:t>
            </a:r>
            <a:r>
              <a:rPr lang="en-US" altLang="zh-CN" b="1" dirty="0">
                <a:solidFill>
                  <a:srgbClr val="C00000"/>
                </a:solidFill>
              </a:rPr>
              <a:t>}</a:t>
            </a:r>
          </a:p>
          <a:p>
            <a:pPr marL="0" indent="0">
              <a:buNone/>
            </a:pPr>
            <a:r>
              <a:rPr lang="en-US" altLang="zh-CN" dirty="0"/>
              <a:t>}</a:t>
            </a:r>
          </a:p>
        </p:txBody>
      </p:sp>
      <p:sp>
        <p:nvSpPr>
          <p:cNvPr id="7" name="流程图: 可选过程 6"/>
          <p:cNvSpPr/>
          <p:nvPr/>
        </p:nvSpPr>
        <p:spPr>
          <a:xfrm>
            <a:off x="8244408" y="0"/>
            <a:ext cx="899592"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10.15</a:t>
            </a:r>
          </a:p>
        </p:txBody>
      </p:sp>
    </p:spTree>
    <p:extLst>
      <p:ext uri="{BB962C8B-B14F-4D97-AF65-F5344CB8AC3E}">
        <p14:creationId xmlns:p14="http://schemas.microsoft.com/office/powerpoint/2010/main" val="6652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612" y="2708920"/>
            <a:ext cx="9144000" cy="273630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6"/>
          <p:cNvSpPr>
            <a:spLocks noGrp="1"/>
          </p:cNvSpPr>
          <p:nvPr>
            <p:ph type="title"/>
          </p:nvPr>
        </p:nvSpPr>
        <p:spPr/>
        <p:txBody>
          <a:bodyPr/>
          <a:lstStyle/>
          <a:p>
            <a:r>
              <a:rPr lang="zh-CN" altLang="en-US"/>
              <a:t>链表基数排序算法</a:t>
            </a:r>
            <a:r>
              <a:rPr lang="en-US" altLang="zh-CN"/>
              <a:t>-III</a:t>
            </a:r>
            <a:r>
              <a:rPr lang="zh-CN" altLang="en-US"/>
              <a:t> </a:t>
            </a:r>
          </a:p>
        </p:txBody>
      </p:sp>
      <p:sp>
        <p:nvSpPr>
          <p:cNvPr id="3" name="内容占位符 2"/>
          <p:cNvSpPr>
            <a:spLocks noGrp="1"/>
          </p:cNvSpPr>
          <p:nvPr>
            <p:ph idx="1"/>
          </p:nvPr>
        </p:nvSpPr>
        <p:spPr>
          <a:xfrm>
            <a:off x="457200" y="908720"/>
            <a:ext cx="8229600" cy="5949280"/>
          </a:xfrm>
        </p:spPr>
        <p:txBody>
          <a:bodyPr>
            <a:normAutofit fontScale="92500" lnSpcReduction="20000"/>
          </a:bodyPr>
          <a:lstStyle/>
          <a:p>
            <a:pPr marL="0" indent="0">
              <a:buNone/>
            </a:pPr>
            <a:r>
              <a:rPr lang="en-US" altLang="zh-CN" dirty="0"/>
              <a:t>void </a:t>
            </a:r>
            <a:r>
              <a:rPr lang="en-US" altLang="zh-CN" dirty="0">
                <a:solidFill>
                  <a:srgbClr val="0000FF"/>
                </a:solidFill>
              </a:rPr>
              <a:t>Collect</a:t>
            </a:r>
            <a:r>
              <a:rPr lang="en-US" altLang="zh-CN" dirty="0"/>
              <a:t>(</a:t>
            </a:r>
            <a:r>
              <a:rPr lang="en-US" altLang="zh-CN" dirty="0" err="1"/>
              <a:t>SLCell</a:t>
            </a:r>
            <a:r>
              <a:rPr lang="en-US" altLang="zh-CN" dirty="0"/>
              <a:t> &amp;r, </a:t>
            </a:r>
            <a:r>
              <a:rPr lang="en-US" altLang="zh-CN" dirty="0" err="1"/>
              <a:t>int</a:t>
            </a:r>
            <a:r>
              <a:rPr lang="en-US" altLang="zh-CN" dirty="0"/>
              <a:t> </a:t>
            </a:r>
            <a:r>
              <a:rPr lang="en-US" altLang="zh-CN" dirty="0" err="1">
                <a:solidFill>
                  <a:srgbClr val="C00000"/>
                </a:solidFill>
              </a:rPr>
              <a:t>i</a:t>
            </a:r>
            <a:r>
              <a:rPr lang="en-US" altLang="zh-CN" dirty="0"/>
              <a:t>, </a:t>
            </a:r>
            <a:r>
              <a:rPr lang="en-US" altLang="zh-CN" dirty="0" err="1"/>
              <a:t>ArrType</a:t>
            </a:r>
            <a:r>
              <a:rPr lang="en-US" altLang="zh-CN" dirty="0"/>
              <a:t> f, </a:t>
            </a:r>
            <a:r>
              <a:rPr lang="en-US" altLang="zh-CN" dirty="0" err="1"/>
              <a:t>ArrType</a:t>
            </a:r>
            <a:r>
              <a:rPr lang="en-US" altLang="zh-CN" dirty="0"/>
              <a:t> e) {</a:t>
            </a:r>
          </a:p>
          <a:p>
            <a:pPr marL="0" indent="0">
              <a:buNone/>
            </a:pPr>
            <a:r>
              <a:rPr lang="en-US" altLang="zh-CN" dirty="0"/>
              <a:t>    for (j=0; !f[j]; j = </a:t>
            </a:r>
            <a:r>
              <a:rPr lang="en-US" altLang="zh-CN" dirty="0" err="1"/>
              <a:t>succ</a:t>
            </a:r>
            <a:r>
              <a:rPr lang="en-US" altLang="zh-CN" dirty="0"/>
              <a:t>(j)); //</a:t>
            </a:r>
            <a:r>
              <a:rPr lang="zh-CN" altLang="en-US" dirty="0"/>
              <a:t>找第一个非空子表</a:t>
            </a:r>
            <a:endParaRPr lang="en-US" altLang="zh-CN" dirty="0"/>
          </a:p>
          <a:p>
            <a:pPr marL="0" indent="0">
              <a:buNone/>
            </a:pPr>
            <a:r>
              <a:rPr lang="en-US" altLang="zh-CN" dirty="0"/>
              <a:t>    //r[0].next</a:t>
            </a:r>
            <a:r>
              <a:rPr lang="zh-CN" altLang="en-US" dirty="0"/>
              <a:t>指向第一个非空子表的第一个结点</a:t>
            </a:r>
            <a:endParaRPr lang="en-US" altLang="zh-CN" dirty="0"/>
          </a:p>
          <a:p>
            <a:pPr marL="0" indent="0">
              <a:buNone/>
            </a:pPr>
            <a:r>
              <a:rPr lang="en-US" altLang="zh-CN" dirty="0"/>
              <a:t>    r[0].next = f[j]; </a:t>
            </a:r>
            <a:r>
              <a:rPr lang="en-US" altLang="zh-CN" b="1" dirty="0">
                <a:solidFill>
                  <a:srgbClr val="00B050"/>
                </a:solidFill>
              </a:rPr>
              <a:t>t = e[j]</a:t>
            </a:r>
            <a:r>
              <a:rPr lang="en-US" altLang="zh-CN" dirty="0"/>
              <a:t>;</a:t>
            </a:r>
          </a:p>
          <a:p>
            <a:pPr marL="0" indent="0">
              <a:buNone/>
            </a:pPr>
            <a:r>
              <a:rPr lang="en-US" altLang="zh-CN" dirty="0"/>
              <a:t>    while (j&lt;RADIX) </a:t>
            </a:r>
            <a:r>
              <a:rPr lang="en-US" altLang="zh-CN" b="1" dirty="0">
                <a:solidFill>
                  <a:srgbClr val="C00000"/>
                </a:solidFill>
              </a:rPr>
              <a:t>{</a:t>
            </a:r>
          </a:p>
          <a:p>
            <a:pPr marL="0" indent="0">
              <a:buNone/>
            </a:pPr>
            <a:r>
              <a:rPr lang="en-US" altLang="zh-CN" dirty="0"/>
              <a:t>         for (j=</a:t>
            </a:r>
            <a:r>
              <a:rPr lang="en-US" altLang="zh-CN" dirty="0" err="1"/>
              <a:t>succ</a:t>
            </a:r>
            <a:r>
              <a:rPr lang="en-US" altLang="zh-CN" dirty="0"/>
              <a:t>(j); j&lt;RADIX-1&amp;&amp;!f[j];</a:t>
            </a:r>
          </a:p>
          <a:p>
            <a:pPr marL="0" indent="0">
              <a:buNone/>
            </a:pPr>
            <a:r>
              <a:rPr lang="en-US" altLang="zh-CN" dirty="0"/>
              <a:t>			 j = </a:t>
            </a:r>
            <a:r>
              <a:rPr lang="en-US" altLang="zh-CN" dirty="0" err="1"/>
              <a:t>succ</a:t>
            </a:r>
            <a:r>
              <a:rPr lang="en-US" altLang="zh-CN" dirty="0"/>
              <a:t>(j)); //</a:t>
            </a:r>
            <a:r>
              <a:rPr lang="zh-CN" altLang="en-US" dirty="0"/>
              <a:t>找下一个非空子表</a:t>
            </a:r>
            <a:endParaRPr lang="en-US" altLang="zh-CN" dirty="0"/>
          </a:p>
          <a:p>
            <a:pPr marL="0" indent="0">
              <a:buNone/>
            </a:pPr>
            <a:r>
              <a:rPr lang="en-US" altLang="zh-CN" dirty="0"/>
              <a:t>         if (f[j]) {  //</a:t>
            </a:r>
            <a:r>
              <a:rPr lang="zh-CN" altLang="en-US" dirty="0"/>
              <a:t>链接两个非空子表</a:t>
            </a:r>
            <a:endParaRPr lang="en-US" altLang="zh-CN" dirty="0"/>
          </a:p>
          <a:p>
            <a:pPr marL="0" indent="0">
              <a:buNone/>
            </a:pPr>
            <a:r>
              <a:rPr lang="en-US" altLang="zh-CN" dirty="0"/>
              <a:t>		r[</a:t>
            </a:r>
            <a:r>
              <a:rPr lang="en-US" altLang="zh-CN" b="1" dirty="0">
                <a:solidFill>
                  <a:srgbClr val="00B050"/>
                </a:solidFill>
              </a:rPr>
              <a:t>t</a:t>
            </a:r>
            <a:r>
              <a:rPr lang="en-US" altLang="zh-CN" dirty="0"/>
              <a:t>].next = f[j]; </a:t>
            </a:r>
            <a:r>
              <a:rPr lang="en-US" altLang="zh-CN" b="1" dirty="0">
                <a:solidFill>
                  <a:srgbClr val="00B050"/>
                </a:solidFill>
              </a:rPr>
              <a:t>t = e[j]</a:t>
            </a:r>
            <a:r>
              <a:rPr lang="en-US" altLang="zh-CN" dirty="0"/>
              <a:t>;}</a:t>
            </a:r>
          </a:p>
          <a:p>
            <a:pPr marL="0" indent="0">
              <a:buNone/>
            </a:pPr>
            <a:r>
              <a:rPr lang="en-US" altLang="zh-CN" dirty="0"/>
              <a:t>      </a:t>
            </a:r>
            <a:r>
              <a:rPr lang="en-US" altLang="zh-CN" b="1" dirty="0">
                <a:solidFill>
                  <a:srgbClr val="C00000"/>
                </a:solidFill>
              </a:rPr>
              <a:t>}</a:t>
            </a:r>
          </a:p>
          <a:p>
            <a:pPr marL="0" indent="0">
              <a:buNone/>
            </a:pPr>
            <a:r>
              <a:rPr lang="en-US" altLang="zh-CN" dirty="0"/>
              <a:t>      r[t].next = 0;</a:t>
            </a:r>
          </a:p>
          <a:p>
            <a:pPr marL="0" indent="0">
              <a:buNone/>
            </a:pPr>
            <a:r>
              <a:rPr lang="en-US" altLang="zh-CN" dirty="0"/>
              <a:t>      //t</a:t>
            </a:r>
            <a:r>
              <a:rPr lang="zh-CN" altLang="en-US" dirty="0"/>
              <a:t>指向最后一个非空子表中的最后一个结点</a:t>
            </a:r>
            <a:endParaRPr lang="en-US" altLang="zh-CN" dirty="0"/>
          </a:p>
          <a:p>
            <a:pPr marL="0" indent="0">
              <a:buNone/>
            </a:pPr>
            <a:r>
              <a:rPr lang="en-US" altLang="zh-CN" dirty="0"/>
              <a:t>}</a:t>
            </a:r>
          </a:p>
          <a:p>
            <a:pPr marL="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8" name="流程图: 可选过程 7"/>
          <p:cNvSpPr/>
          <p:nvPr/>
        </p:nvSpPr>
        <p:spPr>
          <a:xfrm>
            <a:off x="8244408" y="0"/>
            <a:ext cx="899592"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10.16</a:t>
            </a:r>
          </a:p>
        </p:txBody>
      </p:sp>
    </p:spTree>
    <p:extLst>
      <p:ext uri="{BB962C8B-B14F-4D97-AF65-F5344CB8AC3E}">
        <p14:creationId xmlns:p14="http://schemas.microsoft.com/office/powerpoint/2010/main" val="203125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链表基数排序算法分析</a:t>
            </a:r>
          </a:p>
        </p:txBody>
      </p:sp>
      <p:sp>
        <p:nvSpPr>
          <p:cNvPr id="4" name="内容占位符 3"/>
          <p:cNvSpPr>
            <a:spLocks noGrp="1"/>
          </p:cNvSpPr>
          <p:nvPr>
            <p:ph idx="1"/>
          </p:nvPr>
        </p:nvSpPr>
        <p:spPr/>
        <p:txBody>
          <a:bodyPr>
            <a:normAutofit/>
          </a:bodyPr>
          <a:lstStyle/>
          <a:p>
            <a:r>
              <a:rPr lang="zh-CN" altLang="en-US" dirty="0"/>
              <a:t>时间开销：</a:t>
            </a:r>
            <a:endParaRPr lang="en-US" altLang="zh-CN" dirty="0"/>
          </a:p>
          <a:p>
            <a:pPr lvl="1"/>
            <a:r>
              <a:rPr lang="zh-CN" altLang="en-US" dirty="0"/>
              <a:t>若每个排序码有</a:t>
            </a:r>
            <a:r>
              <a:rPr lang="en-US" altLang="zh-CN" dirty="0"/>
              <a:t>d</a:t>
            </a:r>
            <a:r>
              <a:rPr lang="zh-CN" altLang="en-US" dirty="0"/>
              <a:t>位</a:t>
            </a:r>
            <a:r>
              <a:rPr lang="en-US" altLang="zh-CN" dirty="0"/>
              <a:t>, </a:t>
            </a:r>
            <a:r>
              <a:rPr lang="zh-CN" altLang="en-US" dirty="0"/>
              <a:t>需要重复执行</a:t>
            </a:r>
            <a:r>
              <a:rPr lang="en-US" altLang="zh-CN" dirty="0"/>
              <a:t>d</a:t>
            </a:r>
            <a:r>
              <a:rPr lang="zh-CN" altLang="en-US" dirty="0"/>
              <a:t>趟“分配”与“收集”</a:t>
            </a:r>
            <a:endParaRPr lang="en-US" altLang="zh-CN" dirty="0"/>
          </a:p>
          <a:p>
            <a:pPr lvl="1"/>
            <a:r>
              <a:rPr lang="zh-CN" altLang="en-US" dirty="0"/>
              <a:t>每趟对</a:t>
            </a:r>
            <a:r>
              <a:rPr lang="en-US" altLang="zh-CN" dirty="0"/>
              <a:t>n</a:t>
            </a:r>
            <a:r>
              <a:rPr lang="zh-CN" altLang="en-US" dirty="0"/>
              <a:t>个元素进行“分配”，对</a:t>
            </a:r>
            <a:r>
              <a:rPr lang="en-US" altLang="zh-CN" dirty="0"/>
              <a:t>radix</a:t>
            </a:r>
            <a:r>
              <a:rPr lang="zh-CN" altLang="en-US" dirty="0"/>
              <a:t>个队列进行“收集”</a:t>
            </a:r>
            <a:endParaRPr lang="en-US" altLang="zh-CN" dirty="0"/>
          </a:p>
          <a:p>
            <a:pPr lvl="1"/>
            <a:r>
              <a:rPr lang="zh-CN" altLang="en-US" dirty="0"/>
              <a:t>总时间复杂度为</a:t>
            </a:r>
            <a:r>
              <a:rPr lang="en-US" altLang="zh-CN" dirty="0"/>
              <a:t>O(d(</a:t>
            </a:r>
            <a:r>
              <a:rPr lang="en-US" altLang="zh-CN" dirty="0" err="1"/>
              <a:t>n+radix</a:t>
            </a:r>
            <a:r>
              <a:rPr lang="en-US" altLang="zh-CN" dirty="0"/>
              <a:t>))</a:t>
            </a:r>
          </a:p>
          <a:p>
            <a:pPr lvl="1"/>
            <a:r>
              <a:rPr lang="zh-CN" altLang="en-US" dirty="0">
                <a:solidFill>
                  <a:srgbClr val="0925F7"/>
                </a:solidFill>
              </a:rPr>
              <a:t>若基数</a:t>
            </a:r>
            <a:r>
              <a:rPr lang="en-US" altLang="zh-CN" dirty="0">
                <a:solidFill>
                  <a:srgbClr val="0925F7"/>
                </a:solidFill>
              </a:rPr>
              <a:t>radix</a:t>
            </a:r>
            <a:r>
              <a:rPr lang="zh-CN" altLang="en-US" dirty="0">
                <a:solidFill>
                  <a:srgbClr val="0925F7"/>
                </a:solidFill>
              </a:rPr>
              <a:t>相同</a:t>
            </a:r>
            <a:r>
              <a:rPr lang="en-US" altLang="zh-CN" dirty="0">
                <a:solidFill>
                  <a:srgbClr val="0925F7"/>
                </a:solidFill>
              </a:rPr>
              <a:t>, </a:t>
            </a:r>
            <a:r>
              <a:rPr lang="zh-CN" altLang="en-US" dirty="0">
                <a:solidFill>
                  <a:srgbClr val="0925F7"/>
                </a:solidFill>
              </a:rPr>
              <a:t>对于元素个数较多而排序码位数</a:t>
            </a:r>
            <a:r>
              <a:rPr lang="en-US" altLang="zh-CN" dirty="0">
                <a:solidFill>
                  <a:srgbClr val="0925F7"/>
                </a:solidFill>
              </a:rPr>
              <a:t>d</a:t>
            </a:r>
            <a:r>
              <a:rPr lang="zh-CN" altLang="en-US" dirty="0">
                <a:solidFill>
                  <a:srgbClr val="0925F7"/>
                </a:solidFill>
              </a:rPr>
              <a:t>较少的情况</a:t>
            </a:r>
            <a:r>
              <a:rPr lang="en-US" altLang="zh-CN" dirty="0">
                <a:solidFill>
                  <a:srgbClr val="0925F7"/>
                </a:solidFill>
              </a:rPr>
              <a:t>, </a:t>
            </a:r>
            <a:r>
              <a:rPr lang="zh-CN" altLang="en-US" dirty="0">
                <a:solidFill>
                  <a:srgbClr val="0925F7"/>
                </a:solidFill>
              </a:rPr>
              <a:t>使用链式基数排序较好</a:t>
            </a:r>
          </a:p>
          <a:p>
            <a:r>
              <a:rPr lang="zh-CN" altLang="en-US" dirty="0"/>
              <a:t>空间开销：基数排序需要增加</a:t>
            </a:r>
            <a:r>
              <a:rPr lang="en-US" altLang="zh-CN" dirty="0"/>
              <a:t>n+2radix</a:t>
            </a:r>
            <a:r>
              <a:rPr lang="zh-CN" altLang="en-US" dirty="0"/>
              <a:t>个附加链接指针</a:t>
            </a:r>
          </a:p>
          <a:p>
            <a:r>
              <a:rPr lang="zh-CN" altLang="en-US" dirty="0"/>
              <a:t>基数排序是稳定的排序方法</a:t>
            </a:r>
          </a:p>
          <a:p>
            <a:endParaRPr lang="zh-CN" altLang="en-US" dirty="0"/>
          </a:p>
        </p:txBody>
      </p:sp>
    </p:spTree>
    <p:extLst>
      <p:ext uri="{BB962C8B-B14F-4D97-AF65-F5344CB8AC3E}">
        <p14:creationId xmlns:p14="http://schemas.microsoft.com/office/powerpoint/2010/main" val="3747141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7384"/>
            <a:ext cx="7416824" cy="936104"/>
          </a:xfrm>
        </p:spPr>
        <p:txBody>
          <a:bodyPr/>
          <a:lstStyle/>
          <a:p>
            <a:pPr algn="l"/>
            <a:r>
              <a:rPr lang="en-US" altLang="zh-CN"/>
              <a:t>7. </a:t>
            </a:r>
            <a:r>
              <a:rPr lang="zh-CN" altLang="en-US"/>
              <a:t>各种排序方法的综合比较</a:t>
            </a:r>
          </a:p>
        </p:txBody>
      </p:sp>
      <p:sp>
        <p:nvSpPr>
          <p:cNvPr id="3" name="内容占位符 2"/>
          <p:cNvSpPr>
            <a:spLocks noGrp="1"/>
          </p:cNvSpPr>
          <p:nvPr>
            <p:ph idx="1"/>
          </p:nvPr>
        </p:nvSpPr>
        <p:spPr/>
        <p:txBody>
          <a:bodyPr>
            <a:normAutofit/>
          </a:bodyPr>
          <a:lstStyle/>
          <a:p>
            <a:r>
              <a:rPr lang="zh-CN" altLang="en-US" dirty="0"/>
              <a:t>插入类：依次将</a:t>
            </a:r>
            <a:r>
              <a:rPr lang="zh-CN" altLang="en-US" b="1" dirty="0">
                <a:solidFill>
                  <a:srgbClr val="C00000"/>
                </a:solidFill>
              </a:rPr>
              <a:t>无序子序列</a:t>
            </a:r>
            <a:r>
              <a:rPr lang="zh-CN" altLang="en-US" dirty="0"/>
              <a:t>中的一个记录“</a:t>
            </a:r>
            <a:r>
              <a:rPr lang="zh-CN" altLang="en-US" b="1" dirty="0">
                <a:solidFill>
                  <a:srgbClr val="0000FF"/>
                </a:solidFill>
              </a:rPr>
              <a:t>插入</a:t>
            </a:r>
            <a:r>
              <a:rPr lang="zh-CN" altLang="en-US" dirty="0"/>
              <a:t>”到</a:t>
            </a:r>
            <a:r>
              <a:rPr lang="zh-CN" altLang="en-US" b="1" dirty="0">
                <a:solidFill>
                  <a:srgbClr val="C00000"/>
                </a:solidFill>
              </a:rPr>
              <a:t>有序子序列</a:t>
            </a:r>
            <a:r>
              <a:rPr lang="zh-CN" altLang="en-US" dirty="0"/>
              <a:t>中，直到所有的记录都插入为止</a:t>
            </a:r>
            <a:endParaRPr lang="en-US" altLang="zh-CN" dirty="0"/>
          </a:p>
          <a:p>
            <a:pPr lvl="1"/>
            <a:r>
              <a:rPr lang="zh-CN" altLang="en-US" dirty="0"/>
              <a:t>直接</a:t>
            </a:r>
            <a:r>
              <a:rPr lang="en-US" altLang="zh-CN" dirty="0"/>
              <a:t>/</a:t>
            </a:r>
            <a:r>
              <a:rPr lang="zh-CN" altLang="en-US" dirty="0"/>
              <a:t>折半插入、表插入、</a:t>
            </a:r>
            <a:r>
              <a:rPr lang="en-US" altLang="en-US" dirty="0"/>
              <a:t>2-</a:t>
            </a:r>
            <a:r>
              <a:rPr lang="zh-CN" altLang="en-US" dirty="0"/>
              <a:t>路插入和</a:t>
            </a:r>
            <a:r>
              <a:rPr lang="en-US" altLang="en-US" dirty="0"/>
              <a:t>shell</a:t>
            </a:r>
            <a:r>
              <a:rPr lang="zh-CN" altLang="en-US" dirty="0"/>
              <a:t>排序</a:t>
            </a:r>
          </a:p>
          <a:p>
            <a:r>
              <a:rPr lang="zh-CN" altLang="en-US" dirty="0"/>
              <a:t>选择类：</a:t>
            </a:r>
            <a:r>
              <a:rPr lang="zh-CN" altLang="en-US" dirty="0">
                <a:latin typeface="Times New Roman" panose="02020603050405020304" pitchFamily="18" charset="0"/>
              </a:rPr>
              <a:t>不断地从</a:t>
            </a:r>
            <a:r>
              <a:rPr lang="zh-CN" altLang="en-US" b="1" dirty="0">
                <a:solidFill>
                  <a:srgbClr val="C00000"/>
                </a:solidFill>
                <a:latin typeface="宋体" panose="02010600030101010101" pitchFamily="2" charset="-122"/>
              </a:rPr>
              <a:t>待排序的记录序列</a:t>
            </a:r>
            <a:r>
              <a:rPr lang="zh-CN" altLang="en-US" dirty="0">
                <a:latin typeface="Times New Roman" panose="02020603050405020304" pitchFamily="18" charset="0"/>
              </a:rPr>
              <a:t>中</a:t>
            </a:r>
            <a:r>
              <a:rPr lang="zh-CN" altLang="en-US" b="1" dirty="0">
                <a:solidFill>
                  <a:srgbClr val="0925F7"/>
                </a:solidFill>
                <a:latin typeface="Times New Roman" panose="02020603050405020304" pitchFamily="18" charset="0"/>
              </a:rPr>
              <a:t>选取</a:t>
            </a:r>
            <a:r>
              <a:rPr lang="zh-CN" altLang="en-US" dirty="0">
                <a:latin typeface="Times New Roman" panose="02020603050405020304" pitchFamily="18" charset="0"/>
              </a:rPr>
              <a:t>关键字最小的记录，放在</a:t>
            </a:r>
            <a:r>
              <a:rPr lang="zh-CN" altLang="en-US" b="1" dirty="0">
                <a:solidFill>
                  <a:srgbClr val="C00000"/>
                </a:solidFill>
                <a:latin typeface="Times New Roman" panose="02020603050405020304" pitchFamily="18" charset="0"/>
              </a:rPr>
              <a:t>已</a:t>
            </a:r>
            <a:r>
              <a:rPr lang="zh-CN" altLang="en-US" b="1" dirty="0">
                <a:solidFill>
                  <a:srgbClr val="C00000"/>
                </a:solidFill>
                <a:latin typeface="宋体" panose="02010600030101010101" pitchFamily="2" charset="-122"/>
              </a:rPr>
              <a:t>排好序的序列</a:t>
            </a:r>
            <a:r>
              <a:rPr lang="zh-CN" altLang="en-US" b="1" dirty="0">
                <a:solidFill>
                  <a:srgbClr val="C00000"/>
                </a:solidFill>
                <a:latin typeface="Times New Roman" panose="02020603050405020304" pitchFamily="18" charset="0"/>
              </a:rPr>
              <a:t>的最后</a:t>
            </a:r>
            <a:r>
              <a:rPr lang="zh-CN" altLang="en-US" dirty="0">
                <a:latin typeface="Times New Roman" panose="02020603050405020304" pitchFamily="18" charset="0"/>
              </a:rPr>
              <a:t>，直到所有记录都被选取为止</a:t>
            </a:r>
            <a:endParaRPr lang="en-US" altLang="zh-CN" dirty="0">
              <a:latin typeface="Times New Roman" panose="02020603050405020304" pitchFamily="18" charset="0"/>
            </a:endParaRPr>
          </a:p>
          <a:p>
            <a:pPr lvl="1"/>
            <a:r>
              <a:rPr lang="zh-CN" altLang="en-US" dirty="0">
                <a:latin typeface="Times New Roman" panose="02020603050405020304" pitchFamily="18" charset="0"/>
              </a:rPr>
              <a:t>简单选择排序</a:t>
            </a:r>
            <a:r>
              <a:rPr lang="zh-CN" altLang="en-US" dirty="0">
                <a:latin typeface="Arial" panose="020B0604020202020204" pitchFamily="34" charset="0"/>
              </a:rPr>
              <a:t>、</a:t>
            </a:r>
            <a:r>
              <a:rPr lang="zh-CN" altLang="en-US" dirty="0"/>
              <a:t>锦标赛排序、</a:t>
            </a:r>
            <a:r>
              <a:rPr lang="zh-CN" altLang="en-US" dirty="0">
                <a:latin typeface="Arial" panose="020B0604020202020204" pitchFamily="34" charset="0"/>
              </a:rPr>
              <a:t>堆</a:t>
            </a:r>
            <a:r>
              <a:rPr lang="zh-CN" altLang="en-US" dirty="0">
                <a:latin typeface="Times New Roman" panose="02020603050405020304" pitchFamily="18" charset="0"/>
              </a:rPr>
              <a:t>排序</a:t>
            </a:r>
            <a:endParaRPr lang="en-US" altLang="zh-CN" dirty="0">
              <a:latin typeface="Times New Roman" panose="02020603050405020304" pitchFamily="18" charset="0"/>
            </a:endParaRPr>
          </a:p>
          <a:p>
            <a:r>
              <a:rPr lang="zh-CN" altLang="en-US" dirty="0"/>
              <a:t>归并类：通过“</a:t>
            </a:r>
            <a:r>
              <a:rPr lang="zh-CN" altLang="en-US" b="1" dirty="0">
                <a:solidFill>
                  <a:srgbClr val="0925F7"/>
                </a:solidFill>
              </a:rPr>
              <a:t>归并</a:t>
            </a:r>
            <a:r>
              <a:rPr lang="zh-CN" altLang="en-US" dirty="0"/>
              <a:t>” 不断地对待排序记录序列中的</a:t>
            </a:r>
            <a:r>
              <a:rPr lang="zh-CN" altLang="en-US" b="1" dirty="0">
                <a:solidFill>
                  <a:srgbClr val="C00000"/>
                </a:solidFill>
              </a:rPr>
              <a:t>有序子序列</a:t>
            </a:r>
            <a:r>
              <a:rPr lang="zh-CN" altLang="en-US" dirty="0"/>
              <a:t>进行合并，直到合并为一个有序序列为止</a:t>
            </a:r>
            <a:endParaRPr lang="en-US" altLang="zh-CN" dirty="0"/>
          </a:p>
          <a:p>
            <a:endParaRPr lang="zh-CN" altLang="en-US" dirty="0"/>
          </a:p>
        </p:txBody>
      </p:sp>
    </p:spTree>
    <p:extLst>
      <p:ext uri="{BB962C8B-B14F-4D97-AF65-F5344CB8AC3E}">
        <p14:creationId xmlns:p14="http://schemas.microsoft.com/office/powerpoint/2010/main" val="327092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交换类：通过“</a:t>
            </a:r>
            <a:r>
              <a:rPr lang="zh-CN" altLang="en-US" b="1" dirty="0">
                <a:solidFill>
                  <a:srgbClr val="0000FF"/>
                </a:solidFill>
              </a:rPr>
              <a:t>交换</a:t>
            </a:r>
            <a:r>
              <a:rPr lang="zh-CN" altLang="en-US" dirty="0"/>
              <a:t>”反序的两个记录，直到整个序列中没有反序的记录偶对为止</a:t>
            </a:r>
            <a:endParaRPr lang="en-US" altLang="zh-CN" dirty="0"/>
          </a:p>
          <a:p>
            <a:pPr lvl="1"/>
            <a:r>
              <a:rPr lang="zh-CN" altLang="en-US" dirty="0"/>
              <a:t>冒泡排序、快速排序</a:t>
            </a:r>
            <a:endParaRPr lang="en-US" altLang="zh-CN" dirty="0"/>
          </a:p>
          <a:p>
            <a:r>
              <a:rPr lang="zh-CN" altLang="en-US" dirty="0"/>
              <a:t>基数排序：按待排序记录的</a:t>
            </a:r>
            <a:r>
              <a:rPr lang="zh-CN" altLang="en-US" b="1" dirty="0">
                <a:solidFill>
                  <a:srgbClr val="C00000"/>
                </a:solidFill>
              </a:rPr>
              <a:t>关键字的组成成分</a:t>
            </a:r>
            <a:r>
              <a:rPr lang="en-US" altLang="zh-CN" dirty="0"/>
              <a:t>(“</a:t>
            </a:r>
            <a:r>
              <a:rPr lang="zh-CN" altLang="en-US" dirty="0"/>
              <a:t>位</a:t>
            </a:r>
            <a:r>
              <a:rPr lang="en-US" altLang="zh-CN" dirty="0"/>
              <a:t>”)</a:t>
            </a:r>
            <a:r>
              <a:rPr lang="zh-CN" altLang="en-US" dirty="0"/>
              <a:t>从低到高</a:t>
            </a:r>
            <a:r>
              <a:rPr lang="en-US" altLang="zh-CN" dirty="0"/>
              <a:t>(</a:t>
            </a:r>
            <a:r>
              <a:rPr lang="zh-CN" altLang="en-US" dirty="0"/>
              <a:t>或从高到低</a:t>
            </a:r>
            <a:r>
              <a:rPr lang="en-US" altLang="zh-CN" dirty="0"/>
              <a:t>)</a:t>
            </a:r>
            <a:r>
              <a:rPr lang="zh-CN" altLang="en-US" dirty="0"/>
              <a:t>进行。每次是按记录关键字某一</a:t>
            </a:r>
            <a:r>
              <a:rPr lang="en-US" altLang="zh-CN" dirty="0"/>
              <a:t>” </a:t>
            </a:r>
            <a:r>
              <a:rPr lang="zh-CN" altLang="en-US" dirty="0"/>
              <a:t>位</a:t>
            </a:r>
            <a:r>
              <a:rPr lang="en-US" altLang="zh-CN" dirty="0"/>
              <a:t>”</a:t>
            </a:r>
            <a:r>
              <a:rPr lang="zh-CN" altLang="en-US" dirty="0"/>
              <a:t>的值将所有记录</a:t>
            </a:r>
            <a:r>
              <a:rPr lang="zh-CN" altLang="en-US" b="1" dirty="0">
                <a:solidFill>
                  <a:srgbClr val="0000FF"/>
                </a:solidFill>
              </a:rPr>
              <a:t>分配</a:t>
            </a:r>
            <a:r>
              <a:rPr lang="zh-CN" altLang="en-US" dirty="0"/>
              <a:t>到相应的桶中，再按桶的编号依次将记录进行</a:t>
            </a:r>
            <a:r>
              <a:rPr lang="zh-CN" altLang="en-US" b="1" dirty="0">
                <a:solidFill>
                  <a:srgbClr val="0000FF"/>
                </a:solidFill>
              </a:rPr>
              <a:t>收集</a:t>
            </a:r>
            <a:r>
              <a:rPr lang="zh-CN" altLang="en-US" dirty="0"/>
              <a:t>，最后得到一个有序序列</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extLst>
      <p:ext uri="{BB962C8B-B14F-4D97-AF65-F5344CB8AC3E}">
        <p14:creationId xmlns:p14="http://schemas.microsoft.com/office/powerpoint/2010/main" val="1461966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时间性能 空间性能 稳定性能</a:t>
            </a:r>
          </a:p>
        </p:txBody>
      </p:sp>
      <p:sp>
        <p:nvSpPr>
          <p:cNvPr id="4" name="内容占位符 3"/>
          <p:cNvSpPr>
            <a:spLocks noGrp="1"/>
          </p:cNvSpPr>
          <p:nvPr>
            <p:ph idx="1"/>
          </p:nvPr>
        </p:nvSpPr>
        <p:spPr/>
        <p:txBody>
          <a:bodyPr/>
          <a:lstStyle/>
          <a:p>
            <a:endParaRPr lang="zh-CN" altLang="en-US"/>
          </a:p>
          <a:p>
            <a:endParaRPr lang="zh-CN" altLang="en-US"/>
          </a:p>
        </p:txBody>
      </p:sp>
      <p:graphicFrame>
        <p:nvGraphicFramePr>
          <p:cNvPr id="15" name="Object 3"/>
          <p:cNvGraphicFramePr>
            <a:graphicFrameLocks noChangeAspect="1"/>
          </p:cNvGraphicFramePr>
          <p:nvPr>
            <p:extLst>
              <p:ext uri="{D42A27DB-BD31-4B8C-83A1-F6EECF244321}">
                <p14:modId xmlns:p14="http://schemas.microsoft.com/office/powerpoint/2010/main" val="217000881"/>
              </p:ext>
            </p:extLst>
          </p:nvPr>
        </p:nvGraphicFramePr>
        <p:xfrm>
          <a:off x="466725" y="954088"/>
          <a:ext cx="8397875" cy="5741987"/>
        </p:xfrm>
        <a:graphic>
          <a:graphicData uri="http://schemas.openxmlformats.org/presentationml/2006/ole">
            <mc:AlternateContent xmlns:mc="http://schemas.openxmlformats.org/markup-compatibility/2006">
              <mc:Choice xmlns:v="urn:schemas-microsoft-com:vml" Requires="v">
                <p:oleObj name="Document" r:id="rId3" imgW="3423107" imgH="2352746" progId="Word.Document.8">
                  <p:embed/>
                </p:oleObj>
              </mc:Choice>
              <mc:Fallback>
                <p:oleObj name="Document" r:id="rId3" imgW="3423107" imgH="2352746" progId="Word.Document.8">
                  <p:embed/>
                  <p:pic>
                    <p:nvPicPr>
                      <p:cNvPr id="0" name=""/>
                      <p:cNvPicPr>
                        <a:picLocks noChangeAspect="1" noChangeArrowheads="1"/>
                      </p:cNvPicPr>
                      <p:nvPr/>
                    </p:nvPicPr>
                    <p:blipFill>
                      <a:blip r:embed="rId4"/>
                      <a:srcRect/>
                      <a:stretch>
                        <a:fillRect/>
                      </a:stretch>
                    </p:blipFill>
                    <p:spPr bwMode="auto">
                      <a:xfrm>
                        <a:off x="466725" y="954088"/>
                        <a:ext cx="8397875" cy="57419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97901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a:t>关于“排序方法的时间复杂度的下限”</a:t>
            </a:r>
          </a:p>
        </p:txBody>
      </p:sp>
      <p:sp>
        <p:nvSpPr>
          <p:cNvPr id="5" name="内容占位符 4"/>
          <p:cNvSpPr>
            <a:spLocks noGrp="1"/>
          </p:cNvSpPr>
          <p:nvPr>
            <p:ph idx="1"/>
          </p:nvPr>
        </p:nvSpPr>
        <p:spPr/>
        <p:txBody>
          <a:bodyPr/>
          <a:lstStyle/>
          <a:p>
            <a:r>
              <a:rPr lang="zh-CN" altLang="en-US" sz="2800" dirty="0"/>
              <a:t>本章讨论的各种基本排序方法，除基数排序外，其它方法都是</a:t>
            </a:r>
            <a:r>
              <a:rPr lang="zh-CN" altLang="en-US" sz="2800" dirty="0">
                <a:solidFill>
                  <a:srgbClr val="0000FF"/>
                </a:solidFill>
              </a:rPr>
              <a:t>基于“比较关键字”进行排序</a:t>
            </a:r>
            <a:r>
              <a:rPr lang="zh-CN" altLang="en-US" sz="2800" dirty="0"/>
              <a:t>的排序方法</a:t>
            </a:r>
            <a:endParaRPr lang="en-US" altLang="zh-CN" sz="2800" dirty="0"/>
          </a:p>
          <a:p>
            <a:r>
              <a:rPr lang="zh-CN" altLang="en-US" sz="2800" dirty="0"/>
              <a:t>例如：对三个关键字进行排序的判定树</a:t>
            </a:r>
            <a:endParaRPr lang="en-US" altLang="zh-CN" sz="2800" dirty="0"/>
          </a:p>
          <a:p>
            <a:pPr lvl="1"/>
            <a:r>
              <a:rPr lang="zh-CN" altLang="en-US" sz="2400" dirty="0"/>
              <a:t>树上的</a:t>
            </a:r>
            <a:r>
              <a:rPr lang="zh-CN" altLang="en-US" sz="2400" dirty="0">
                <a:solidFill>
                  <a:srgbClr val="0000FF"/>
                </a:solidFill>
              </a:rPr>
              <a:t>每一次“比较”都是必要的</a:t>
            </a:r>
            <a:endParaRPr lang="en-US" altLang="zh-CN" sz="2400" dirty="0">
              <a:solidFill>
                <a:srgbClr val="0000FF"/>
              </a:solidFill>
            </a:endParaRPr>
          </a:p>
          <a:p>
            <a:pPr lvl="1"/>
            <a:r>
              <a:rPr lang="zh-CN" altLang="en-US" sz="2400" dirty="0"/>
              <a:t>树上的</a:t>
            </a:r>
            <a:r>
              <a:rPr lang="zh-CN" altLang="en-US" sz="2400" dirty="0">
                <a:solidFill>
                  <a:srgbClr val="0000FF"/>
                </a:solidFill>
              </a:rPr>
              <a:t>叶子结点包含所有可能情况</a:t>
            </a:r>
            <a:endParaRPr lang="en-US" altLang="zh-CN" sz="2400" dirty="0">
              <a:solidFill>
                <a:srgbClr val="0000FF"/>
              </a:solidFill>
            </a:endParaRPr>
          </a:p>
          <a:p>
            <a:endParaRPr lang="zh-CN" altLang="en-US" dirty="0"/>
          </a:p>
        </p:txBody>
      </p:sp>
      <p:grpSp>
        <p:nvGrpSpPr>
          <p:cNvPr id="6" name="组合 5"/>
          <p:cNvGrpSpPr/>
          <p:nvPr/>
        </p:nvGrpSpPr>
        <p:grpSpPr>
          <a:xfrm>
            <a:off x="304800" y="3789040"/>
            <a:ext cx="8382000" cy="2923930"/>
            <a:chOff x="381000" y="2576413"/>
            <a:chExt cx="8382000" cy="3444875"/>
          </a:xfrm>
        </p:grpSpPr>
        <p:sp>
          <p:nvSpPr>
            <p:cNvPr id="7" name="Oval 3"/>
            <p:cNvSpPr>
              <a:spLocks noChangeArrowheads="1"/>
            </p:cNvSpPr>
            <p:nvPr/>
          </p:nvSpPr>
          <p:spPr bwMode="auto">
            <a:xfrm>
              <a:off x="2209800" y="3354288"/>
              <a:ext cx="1600200" cy="533400"/>
            </a:xfrm>
            <a:prstGeom prst="ellipse">
              <a:avLst/>
            </a:prstGeom>
            <a:noFill/>
            <a:ln w="28575">
              <a:solidFill>
                <a:srgbClr val="990033"/>
              </a:solidFill>
              <a:round/>
              <a:headEnd/>
              <a:tailEnd/>
            </a:ln>
            <a:effectLst/>
          </p:spPr>
          <p:txBody>
            <a:bodyPr wrap="none" anchor="ctr"/>
            <a:lstStyle/>
            <a:p>
              <a:endParaRPr lang="zh-CN" altLang="en-US"/>
            </a:p>
          </p:txBody>
        </p:sp>
        <p:sp>
          <p:nvSpPr>
            <p:cNvPr id="8" name="Oval 4"/>
            <p:cNvSpPr>
              <a:spLocks noChangeArrowheads="1"/>
            </p:cNvSpPr>
            <p:nvPr/>
          </p:nvSpPr>
          <p:spPr bwMode="auto">
            <a:xfrm>
              <a:off x="3733800" y="2592288"/>
              <a:ext cx="1600200" cy="533400"/>
            </a:xfrm>
            <a:prstGeom prst="ellipse">
              <a:avLst/>
            </a:prstGeom>
            <a:noFill/>
            <a:ln w="28575">
              <a:solidFill>
                <a:srgbClr val="990033"/>
              </a:solidFill>
              <a:round/>
              <a:headEnd/>
              <a:tailEnd/>
            </a:ln>
            <a:effectLst/>
          </p:spPr>
          <p:txBody>
            <a:bodyPr wrap="none" anchor="ctr"/>
            <a:lstStyle/>
            <a:p>
              <a:endParaRPr lang="zh-CN" altLang="zh-CN">
                <a:solidFill>
                  <a:srgbClr val="FF00FF"/>
                </a:solidFill>
              </a:endParaRPr>
            </a:p>
          </p:txBody>
        </p:sp>
        <p:sp>
          <p:nvSpPr>
            <p:cNvPr id="9" name="Oval 5"/>
            <p:cNvSpPr>
              <a:spLocks noChangeArrowheads="1"/>
            </p:cNvSpPr>
            <p:nvPr/>
          </p:nvSpPr>
          <p:spPr bwMode="auto">
            <a:xfrm>
              <a:off x="5486400" y="3354288"/>
              <a:ext cx="1600200" cy="533400"/>
            </a:xfrm>
            <a:prstGeom prst="ellipse">
              <a:avLst/>
            </a:prstGeom>
            <a:noFill/>
            <a:ln w="28575">
              <a:solidFill>
                <a:srgbClr val="990033"/>
              </a:solidFill>
              <a:round/>
              <a:headEnd/>
              <a:tailEnd/>
            </a:ln>
            <a:effectLst/>
          </p:spPr>
          <p:txBody>
            <a:bodyPr wrap="none" anchor="ctr"/>
            <a:lstStyle/>
            <a:p>
              <a:endParaRPr lang="zh-CN" altLang="en-US"/>
            </a:p>
          </p:txBody>
        </p:sp>
        <p:sp>
          <p:nvSpPr>
            <p:cNvPr id="10" name="Oval 6"/>
            <p:cNvSpPr>
              <a:spLocks noChangeArrowheads="1"/>
            </p:cNvSpPr>
            <p:nvPr/>
          </p:nvSpPr>
          <p:spPr bwMode="auto">
            <a:xfrm>
              <a:off x="4953000" y="4344888"/>
              <a:ext cx="1600200" cy="533400"/>
            </a:xfrm>
            <a:prstGeom prst="ellipse">
              <a:avLst/>
            </a:prstGeom>
            <a:noFill/>
            <a:ln w="28575">
              <a:solidFill>
                <a:srgbClr val="990033"/>
              </a:solidFill>
              <a:round/>
              <a:headEnd/>
              <a:tailEnd/>
            </a:ln>
            <a:effectLst/>
          </p:spPr>
          <p:txBody>
            <a:bodyPr wrap="none" anchor="ctr"/>
            <a:lstStyle/>
            <a:p>
              <a:r>
                <a:rPr lang="en-US" altLang="zh-CN" sz="3000">
                  <a:ea typeface="楷体_GB2312" pitchFamily="49" charset="-122"/>
                </a:rPr>
                <a:t>K</a:t>
              </a:r>
              <a:r>
                <a:rPr lang="en-US" altLang="zh-CN" sz="3000" baseline="-25000">
                  <a:ea typeface="楷体_GB2312" pitchFamily="49" charset="-122"/>
                </a:rPr>
                <a:t>1</a:t>
              </a:r>
              <a:r>
                <a:rPr lang="en-US" altLang="zh-CN" sz="3000">
                  <a:ea typeface="楷体_GB2312" pitchFamily="49" charset="-122"/>
                </a:rPr>
                <a:t>&lt;K</a:t>
              </a:r>
              <a:r>
                <a:rPr lang="en-US" altLang="zh-CN" sz="3000" baseline="-25000">
                  <a:ea typeface="楷体_GB2312" pitchFamily="49" charset="-122"/>
                </a:rPr>
                <a:t>3</a:t>
              </a:r>
            </a:p>
          </p:txBody>
        </p:sp>
        <p:sp>
          <p:nvSpPr>
            <p:cNvPr id="11" name="Oval 7"/>
            <p:cNvSpPr>
              <a:spLocks noChangeArrowheads="1"/>
            </p:cNvSpPr>
            <p:nvPr/>
          </p:nvSpPr>
          <p:spPr bwMode="auto">
            <a:xfrm>
              <a:off x="1066800" y="4344888"/>
              <a:ext cx="1600200" cy="533400"/>
            </a:xfrm>
            <a:prstGeom prst="ellipse">
              <a:avLst/>
            </a:prstGeom>
            <a:noFill/>
            <a:ln w="28575">
              <a:solidFill>
                <a:srgbClr val="990033"/>
              </a:solidFill>
              <a:round/>
              <a:headEnd/>
              <a:tailEnd/>
            </a:ln>
            <a:effectLst/>
          </p:spPr>
          <p:txBody>
            <a:bodyPr wrap="none" anchor="ctr"/>
            <a:lstStyle/>
            <a:p>
              <a:endParaRPr lang="zh-CN" altLang="en-US"/>
            </a:p>
          </p:txBody>
        </p:sp>
        <p:sp>
          <p:nvSpPr>
            <p:cNvPr id="12" name="Rectangle 8"/>
            <p:cNvSpPr>
              <a:spLocks noChangeArrowheads="1"/>
            </p:cNvSpPr>
            <p:nvPr/>
          </p:nvSpPr>
          <p:spPr bwMode="auto">
            <a:xfrm>
              <a:off x="2895600" y="4344888"/>
              <a:ext cx="1676400" cy="609600"/>
            </a:xfrm>
            <a:prstGeom prst="rect">
              <a:avLst/>
            </a:prstGeom>
            <a:noFill/>
            <a:ln w="28575">
              <a:solidFill>
                <a:srgbClr val="9933FF"/>
              </a:solidFill>
              <a:miter lim="800000"/>
              <a:headEnd/>
              <a:tailEnd/>
            </a:ln>
            <a:effectLst/>
          </p:spPr>
          <p:txBody>
            <a:bodyPr wrap="none" anchor="ctr"/>
            <a:lstStyle/>
            <a:p>
              <a:endParaRPr lang="zh-CN" altLang="zh-CN">
                <a:solidFill>
                  <a:srgbClr val="9933FF"/>
                </a:solidFill>
              </a:endParaRPr>
            </a:p>
          </p:txBody>
        </p:sp>
        <p:sp>
          <p:nvSpPr>
            <p:cNvPr id="13" name="Rectangle 10"/>
            <p:cNvSpPr>
              <a:spLocks noChangeArrowheads="1"/>
            </p:cNvSpPr>
            <p:nvPr/>
          </p:nvSpPr>
          <p:spPr bwMode="auto">
            <a:xfrm>
              <a:off x="7010400" y="4344888"/>
              <a:ext cx="1676400" cy="609600"/>
            </a:xfrm>
            <a:prstGeom prst="rect">
              <a:avLst/>
            </a:prstGeom>
            <a:noFill/>
            <a:ln w="28575">
              <a:solidFill>
                <a:srgbClr val="9933FF"/>
              </a:solidFill>
              <a:miter lim="800000"/>
              <a:headEnd/>
              <a:tailEnd/>
            </a:ln>
            <a:effectLst/>
          </p:spPr>
          <p:txBody>
            <a:bodyPr wrap="none" anchor="ctr"/>
            <a:lstStyle/>
            <a:p>
              <a:endParaRPr lang="zh-CN" altLang="en-US"/>
            </a:p>
          </p:txBody>
        </p:sp>
        <p:sp>
          <p:nvSpPr>
            <p:cNvPr id="14" name="Rectangle 11"/>
            <p:cNvSpPr>
              <a:spLocks noChangeArrowheads="1"/>
            </p:cNvSpPr>
            <p:nvPr/>
          </p:nvSpPr>
          <p:spPr bwMode="auto">
            <a:xfrm>
              <a:off x="6629400" y="5411688"/>
              <a:ext cx="1828800" cy="609600"/>
            </a:xfrm>
            <a:prstGeom prst="rect">
              <a:avLst/>
            </a:prstGeom>
            <a:noFill/>
            <a:ln w="28575">
              <a:solidFill>
                <a:srgbClr val="9933FF"/>
              </a:solidFill>
              <a:miter lim="800000"/>
              <a:headEnd/>
              <a:tailEnd/>
            </a:ln>
            <a:effectLst/>
          </p:spPr>
          <p:txBody>
            <a:bodyPr wrap="none" anchor="ctr"/>
            <a:lstStyle/>
            <a:p>
              <a:endParaRPr lang="zh-CN" altLang="en-US"/>
            </a:p>
          </p:txBody>
        </p:sp>
        <p:sp>
          <p:nvSpPr>
            <p:cNvPr id="15" name="Rectangle 12"/>
            <p:cNvSpPr>
              <a:spLocks noChangeArrowheads="1"/>
            </p:cNvSpPr>
            <p:nvPr/>
          </p:nvSpPr>
          <p:spPr bwMode="auto">
            <a:xfrm>
              <a:off x="4572000" y="5411688"/>
              <a:ext cx="1828800" cy="609600"/>
            </a:xfrm>
            <a:prstGeom prst="rect">
              <a:avLst/>
            </a:prstGeom>
            <a:noFill/>
            <a:ln w="28575">
              <a:solidFill>
                <a:srgbClr val="9933FF"/>
              </a:solidFill>
              <a:miter lim="800000"/>
              <a:headEnd/>
              <a:tailEnd/>
            </a:ln>
            <a:effectLst/>
          </p:spPr>
          <p:txBody>
            <a:bodyPr wrap="none" anchor="ctr"/>
            <a:lstStyle/>
            <a:p>
              <a:endParaRPr lang="zh-CN" altLang="en-US"/>
            </a:p>
          </p:txBody>
        </p:sp>
        <p:sp>
          <p:nvSpPr>
            <p:cNvPr id="16" name="Rectangle 13"/>
            <p:cNvSpPr>
              <a:spLocks noChangeArrowheads="1"/>
            </p:cNvSpPr>
            <p:nvPr/>
          </p:nvSpPr>
          <p:spPr bwMode="auto">
            <a:xfrm>
              <a:off x="2286000" y="5411688"/>
              <a:ext cx="1752600" cy="609600"/>
            </a:xfrm>
            <a:prstGeom prst="rect">
              <a:avLst/>
            </a:prstGeom>
            <a:noFill/>
            <a:ln w="28575">
              <a:solidFill>
                <a:srgbClr val="9933FF"/>
              </a:solidFill>
              <a:miter lim="800000"/>
              <a:headEnd/>
              <a:tailEnd/>
            </a:ln>
            <a:effectLst/>
          </p:spPr>
          <p:txBody>
            <a:bodyPr wrap="none" anchor="ctr"/>
            <a:lstStyle/>
            <a:p>
              <a:endParaRPr lang="zh-CN" altLang="en-US"/>
            </a:p>
          </p:txBody>
        </p:sp>
        <p:sp>
          <p:nvSpPr>
            <p:cNvPr id="17" name="Rectangle 14"/>
            <p:cNvSpPr>
              <a:spLocks noChangeArrowheads="1"/>
            </p:cNvSpPr>
            <p:nvPr/>
          </p:nvSpPr>
          <p:spPr bwMode="auto">
            <a:xfrm>
              <a:off x="457200" y="5411688"/>
              <a:ext cx="1676400" cy="609600"/>
            </a:xfrm>
            <a:prstGeom prst="rect">
              <a:avLst/>
            </a:prstGeom>
            <a:noFill/>
            <a:ln w="28575">
              <a:solidFill>
                <a:srgbClr val="9933FF"/>
              </a:solidFill>
              <a:miter lim="800000"/>
              <a:headEnd/>
              <a:tailEnd/>
            </a:ln>
            <a:effectLst/>
          </p:spPr>
          <p:txBody>
            <a:bodyPr wrap="none" anchor="ctr"/>
            <a:lstStyle/>
            <a:p>
              <a:endParaRPr lang="zh-CN" altLang="en-US"/>
            </a:p>
          </p:txBody>
        </p:sp>
        <p:sp>
          <p:nvSpPr>
            <p:cNvPr id="18" name="Text Box 15"/>
            <p:cNvSpPr txBox="1">
              <a:spLocks noChangeArrowheads="1"/>
            </p:cNvSpPr>
            <p:nvPr/>
          </p:nvSpPr>
          <p:spPr bwMode="auto">
            <a:xfrm>
              <a:off x="3979863" y="2576413"/>
              <a:ext cx="1201737" cy="549275"/>
            </a:xfrm>
            <a:prstGeom prst="rect">
              <a:avLst/>
            </a:prstGeom>
            <a:noFill/>
            <a:ln w="9525">
              <a:noFill/>
              <a:miter lim="800000"/>
              <a:headEnd/>
              <a:tailEnd/>
            </a:ln>
            <a:effectLst/>
          </p:spPr>
          <p:txBody>
            <a:bodyPr wrap="none">
              <a:spAutoFit/>
            </a:bodyPr>
            <a:lstStyle/>
            <a:p>
              <a:pPr algn="l"/>
              <a:r>
                <a:rPr lang="en-US" altLang="zh-CN" sz="3000">
                  <a:ea typeface="楷体_GB2312" pitchFamily="49" charset="-122"/>
                </a:rPr>
                <a:t>K</a:t>
              </a:r>
              <a:r>
                <a:rPr lang="en-US" altLang="zh-CN" sz="3000" baseline="-25000">
                  <a:ea typeface="楷体_GB2312" pitchFamily="49" charset="-122"/>
                </a:rPr>
                <a:t>1</a:t>
              </a:r>
              <a:r>
                <a:rPr lang="en-US" altLang="zh-CN" sz="3000">
                  <a:ea typeface="楷体_GB2312" pitchFamily="49" charset="-122"/>
                </a:rPr>
                <a:t>&lt;K</a:t>
              </a:r>
              <a:r>
                <a:rPr lang="en-US" altLang="zh-CN" sz="3000" baseline="-25000">
                  <a:ea typeface="楷体_GB2312" pitchFamily="49" charset="-122"/>
                </a:rPr>
                <a:t>2</a:t>
              </a:r>
            </a:p>
          </p:txBody>
        </p:sp>
        <p:sp>
          <p:nvSpPr>
            <p:cNvPr id="19" name="Text Box 16"/>
            <p:cNvSpPr txBox="1">
              <a:spLocks noChangeArrowheads="1"/>
            </p:cNvSpPr>
            <p:nvPr/>
          </p:nvSpPr>
          <p:spPr bwMode="auto">
            <a:xfrm>
              <a:off x="2455863" y="3278088"/>
              <a:ext cx="1201737" cy="549275"/>
            </a:xfrm>
            <a:prstGeom prst="rect">
              <a:avLst/>
            </a:prstGeom>
            <a:noFill/>
            <a:ln w="9525">
              <a:noFill/>
              <a:miter lim="800000"/>
              <a:headEnd/>
              <a:tailEnd/>
            </a:ln>
            <a:effectLst/>
          </p:spPr>
          <p:txBody>
            <a:bodyPr wrap="none">
              <a:spAutoFit/>
            </a:bodyPr>
            <a:lstStyle/>
            <a:p>
              <a:pPr algn="l"/>
              <a:r>
                <a:rPr lang="en-US" altLang="zh-CN" sz="3000">
                  <a:ea typeface="楷体_GB2312" pitchFamily="49" charset="-122"/>
                </a:rPr>
                <a:t>K</a:t>
              </a:r>
              <a:r>
                <a:rPr lang="en-US" altLang="zh-CN" sz="3000" baseline="-25000">
                  <a:ea typeface="楷体_GB2312" pitchFamily="49" charset="-122"/>
                </a:rPr>
                <a:t>1</a:t>
              </a:r>
              <a:r>
                <a:rPr lang="en-US" altLang="zh-CN" sz="3000">
                  <a:ea typeface="楷体_GB2312" pitchFamily="49" charset="-122"/>
                </a:rPr>
                <a:t>&lt;K</a:t>
              </a:r>
              <a:r>
                <a:rPr lang="en-US" altLang="zh-CN" sz="3000" baseline="-25000">
                  <a:ea typeface="楷体_GB2312" pitchFamily="49" charset="-122"/>
                </a:rPr>
                <a:t>3</a:t>
              </a:r>
            </a:p>
          </p:txBody>
        </p:sp>
        <p:sp>
          <p:nvSpPr>
            <p:cNvPr id="20" name="Text Box 17"/>
            <p:cNvSpPr txBox="1">
              <a:spLocks noChangeArrowheads="1"/>
            </p:cNvSpPr>
            <p:nvPr/>
          </p:nvSpPr>
          <p:spPr bwMode="auto">
            <a:xfrm>
              <a:off x="5732463" y="3278088"/>
              <a:ext cx="1201737" cy="549275"/>
            </a:xfrm>
            <a:prstGeom prst="rect">
              <a:avLst/>
            </a:prstGeom>
            <a:noFill/>
            <a:ln w="9525">
              <a:noFill/>
              <a:miter lim="800000"/>
              <a:headEnd/>
              <a:tailEnd/>
            </a:ln>
            <a:effectLst/>
          </p:spPr>
          <p:txBody>
            <a:bodyPr wrap="none">
              <a:spAutoFit/>
            </a:bodyPr>
            <a:lstStyle/>
            <a:p>
              <a:pPr algn="l"/>
              <a:r>
                <a:rPr lang="en-US" altLang="zh-CN" sz="3000">
                  <a:ea typeface="楷体_GB2312" pitchFamily="49" charset="-122"/>
                </a:rPr>
                <a:t>K</a:t>
              </a:r>
              <a:r>
                <a:rPr lang="en-US" altLang="zh-CN" sz="3000" baseline="-25000">
                  <a:ea typeface="楷体_GB2312" pitchFamily="49" charset="-122"/>
                </a:rPr>
                <a:t>2</a:t>
              </a:r>
              <a:r>
                <a:rPr lang="en-US" altLang="zh-CN" sz="3000">
                  <a:ea typeface="楷体_GB2312" pitchFamily="49" charset="-122"/>
                </a:rPr>
                <a:t>&lt;K</a:t>
              </a:r>
              <a:r>
                <a:rPr lang="en-US" altLang="zh-CN" sz="3000" baseline="-25000">
                  <a:ea typeface="楷体_GB2312" pitchFamily="49" charset="-122"/>
                </a:rPr>
                <a:t>3</a:t>
              </a:r>
            </a:p>
          </p:txBody>
        </p:sp>
        <p:sp>
          <p:nvSpPr>
            <p:cNvPr id="21" name="Text Box 18"/>
            <p:cNvSpPr txBox="1">
              <a:spLocks noChangeArrowheads="1"/>
            </p:cNvSpPr>
            <p:nvPr/>
          </p:nvSpPr>
          <p:spPr bwMode="auto">
            <a:xfrm>
              <a:off x="1203325" y="4329013"/>
              <a:ext cx="1296988" cy="549275"/>
            </a:xfrm>
            <a:prstGeom prst="rect">
              <a:avLst/>
            </a:prstGeom>
            <a:noFill/>
            <a:ln w="9525">
              <a:noFill/>
              <a:miter lim="800000"/>
              <a:headEnd/>
              <a:tailEnd/>
            </a:ln>
            <a:effectLst/>
          </p:spPr>
          <p:txBody>
            <a:bodyPr wrap="none">
              <a:spAutoFit/>
            </a:bodyPr>
            <a:lstStyle/>
            <a:p>
              <a:pPr algn="l"/>
              <a:r>
                <a:rPr lang="en-US" altLang="zh-CN" sz="3000">
                  <a:ea typeface="楷体_GB2312" pitchFamily="49" charset="-122"/>
                </a:rPr>
                <a:t>K</a:t>
              </a:r>
              <a:r>
                <a:rPr lang="en-US" altLang="zh-CN" sz="3000" baseline="-25000">
                  <a:ea typeface="楷体_GB2312" pitchFamily="49" charset="-122"/>
                </a:rPr>
                <a:t>2</a:t>
              </a:r>
              <a:r>
                <a:rPr lang="en-US" altLang="zh-CN" sz="3000">
                  <a:ea typeface="楷体_GB2312" pitchFamily="49" charset="-122"/>
                </a:rPr>
                <a:t>&lt; K</a:t>
              </a:r>
              <a:r>
                <a:rPr lang="en-US" altLang="zh-CN" sz="3000" baseline="-25000">
                  <a:ea typeface="楷体_GB2312" pitchFamily="49" charset="-122"/>
                </a:rPr>
                <a:t>3</a:t>
              </a:r>
            </a:p>
          </p:txBody>
        </p:sp>
        <p:sp>
          <p:nvSpPr>
            <p:cNvPr id="22" name="Text Box 19"/>
            <p:cNvSpPr txBox="1">
              <a:spLocks noChangeArrowheads="1"/>
            </p:cNvSpPr>
            <p:nvPr/>
          </p:nvSpPr>
          <p:spPr bwMode="auto">
            <a:xfrm>
              <a:off x="2830513" y="4329013"/>
              <a:ext cx="1817687" cy="549275"/>
            </a:xfrm>
            <a:prstGeom prst="rect">
              <a:avLst/>
            </a:prstGeom>
            <a:noFill/>
            <a:ln w="9525">
              <a:noFill/>
              <a:miter lim="800000"/>
              <a:headEnd/>
              <a:tailEnd/>
            </a:ln>
            <a:effectLst/>
          </p:spPr>
          <p:txBody>
            <a:bodyPr wrap="none">
              <a:spAutoFit/>
            </a:bodyPr>
            <a:lstStyle/>
            <a:p>
              <a:pPr algn="l"/>
              <a:r>
                <a:rPr lang="en-US" altLang="zh-CN" sz="3000">
                  <a:ea typeface="楷体_GB2312" pitchFamily="49" charset="-122"/>
                </a:rPr>
                <a:t>K</a:t>
              </a:r>
              <a:r>
                <a:rPr lang="en-US" altLang="zh-CN" sz="3000" baseline="-25000">
                  <a:ea typeface="楷体_GB2312" pitchFamily="49" charset="-122"/>
                </a:rPr>
                <a:t>2</a:t>
              </a:r>
              <a:r>
                <a:rPr lang="en-US" altLang="zh-CN" sz="3000">
                  <a:ea typeface="楷体_GB2312" pitchFamily="49" charset="-122"/>
                </a:rPr>
                <a:t>&lt;K</a:t>
              </a:r>
              <a:r>
                <a:rPr lang="en-US" altLang="zh-CN" sz="3000" baseline="-25000">
                  <a:ea typeface="楷体_GB2312" pitchFamily="49" charset="-122"/>
                </a:rPr>
                <a:t>1</a:t>
              </a:r>
              <a:r>
                <a:rPr lang="en-US" altLang="zh-CN" sz="3000">
                  <a:ea typeface="楷体_GB2312" pitchFamily="49" charset="-122"/>
                </a:rPr>
                <a:t>&lt;K</a:t>
              </a:r>
              <a:r>
                <a:rPr lang="en-US" altLang="zh-CN" sz="3000" baseline="-25000">
                  <a:ea typeface="楷体_GB2312" pitchFamily="49" charset="-122"/>
                </a:rPr>
                <a:t>3</a:t>
              </a:r>
            </a:p>
          </p:txBody>
        </p:sp>
        <p:sp>
          <p:nvSpPr>
            <p:cNvPr id="23" name="Text Box 21"/>
            <p:cNvSpPr txBox="1">
              <a:spLocks noChangeArrowheads="1"/>
            </p:cNvSpPr>
            <p:nvPr/>
          </p:nvSpPr>
          <p:spPr bwMode="auto">
            <a:xfrm>
              <a:off x="6945313" y="4311551"/>
              <a:ext cx="1817687" cy="549275"/>
            </a:xfrm>
            <a:prstGeom prst="rect">
              <a:avLst/>
            </a:prstGeom>
            <a:noFill/>
            <a:ln w="9525">
              <a:noFill/>
              <a:miter lim="800000"/>
              <a:headEnd/>
              <a:tailEnd/>
            </a:ln>
            <a:effectLst/>
          </p:spPr>
          <p:txBody>
            <a:bodyPr wrap="none">
              <a:spAutoFit/>
            </a:bodyPr>
            <a:lstStyle/>
            <a:p>
              <a:pPr algn="l"/>
              <a:r>
                <a:rPr lang="en-US" altLang="zh-CN" sz="3000">
                  <a:solidFill>
                    <a:schemeClr val="tx2"/>
                  </a:solidFill>
                  <a:ea typeface="楷体_GB2312" pitchFamily="49" charset="-122"/>
                </a:rPr>
                <a:t>K</a:t>
              </a:r>
              <a:r>
                <a:rPr lang="en-US" altLang="zh-CN" sz="3000" baseline="-25000">
                  <a:solidFill>
                    <a:schemeClr val="tx2"/>
                  </a:solidFill>
                  <a:ea typeface="楷体_GB2312" pitchFamily="49" charset="-122"/>
                </a:rPr>
                <a:t>1</a:t>
              </a:r>
              <a:r>
                <a:rPr lang="en-US" altLang="zh-CN" sz="3000">
                  <a:solidFill>
                    <a:schemeClr val="tx2"/>
                  </a:solidFill>
                  <a:ea typeface="楷体_GB2312" pitchFamily="49" charset="-122"/>
                </a:rPr>
                <a:t>&lt;K</a:t>
              </a:r>
              <a:r>
                <a:rPr lang="en-US" altLang="zh-CN" sz="3000" baseline="-25000">
                  <a:solidFill>
                    <a:schemeClr val="tx2"/>
                  </a:solidFill>
                  <a:ea typeface="楷体_GB2312" pitchFamily="49" charset="-122"/>
                </a:rPr>
                <a:t>2</a:t>
              </a:r>
              <a:r>
                <a:rPr lang="en-US" altLang="zh-CN" sz="3000">
                  <a:solidFill>
                    <a:schemeClr val="tx2"/>
                  </a:solidFill>
                  <a:ea typeface="楷体_GB2312" pitchFamily="49" charset="-122"/>
                </a:rPr>
                <a:t>&lt;K</a:t>
              </a:r>
              <a:r>
                <a:rPr lang="en-US" altLang="zh-CN" sz="3000" baseline="-25000">
                  <a:solidFill>
                    <a:schemeClr val="tx2"/>
                  </a:solidFill>
                  <a:ea typeface="楷体_GB2312" pitchFamily="49" charset="-122"/>
                </a:rPr>
                <a:t>3</a:t>
              </a:r>
            </a:p>
          </p:txBody>
        </p:sp>
        <p:sp>
          <p:nvSpPr>
            <p:cNvPr id="24" name="Text Box 22"/>
            <p:cNvSpPr txBox="1">
              <a:spLocks noChangeArrowheads="1"/>
            </p:cNvSpPr>
            <p:nvPr/>
          </p:nvSpPr>
          <p:spPr bwMode="auto">
            <a:xfrm>
              <a:off x="381000" y="5411688"/>
              <a:ext cx="1817688" cy="549275"/>
            </a:xfrm>
            <a:prstGeom prst="rect">
              <a:avLst/>
            </a:prstGeom>
            <a:noFill/>
            <a:ln w="9525">
              <a:noFill/>
              <a:miter lim="800000"/>
              <a:headEnd/>
              <a:tailEnd/>
            </a:ln>
            <a:effectLst/>
          </p:spPr>
          <p:txBody>
            <a:bodyPr wrap="none">
              <a:spAutoFit/>
            </a:bodyPr>
            <a:lstStyle/>
            <a:p>
              <a:pPr algn="l"/>
              <a:r>
                <a:rPr lang="en-US" altLang="zh-CN" sz="3000">
                  <a:ea typeface="楷体_GB2312" pitchFamily="49" charset="-122"/>
                </a:rPr>
                <a:t>K</a:t>
              </a:r>
              <a:r>
                <a:rPr lang="en-US" altLang="zh-CN" sz="3000" baseline="-25000">
                  <a:ea typeface="楷体_GB2312" pitchFamily="49" charset="-122"/>
                </a:rPr>
                <a:t>3</a:t>
              </a:r>
              <a:r>
                <a:rPr lang="en-US" altLang="zh-CN" sz="3000">
                  <a:ea typeface="楷体_GB2312" pitchFamily="49" charset="-122"/>
                </a:rPr>
                <a:t>&lt;K</a:t>
              </a:r>
              <a:r>
                <a:rPr lang="en-US" altLang="zh-CN" sz="3000" baseline="-25000">
                  <a:ea typeface="楷体_GB2312" pitchFamily="49" charset="-122"/>
                </a:rPr>
                <a:t>2</a:t>
              </a:r>
              <a:r>
                <a:rPr lang="en-US" altLang="zh-CN" sz="3000">
                  <a:ea typeface="楷体_GB2312" pitchFamily="49" charset="-122"/>
                </a:rPr>
                <a:t>&lt;K</a:t>
              </a:r>
              <a:r>
                <a:rPr lang="en-US" altLang="zh-CN" sz="3000" baseline="-25000">
                  <a:ea typeface="楷体_GB2312" pitchFamily="49" charset="-122"/>
                </a:rPr>
                <a:t>1</a:t>
              </a:r>
            </a:p>
          </p:txBody>
        </p:sp>
        <p:sp>
          <p:nvSpPr>
            <p:cNvPr id="25" name="Text Box 23"/>
            <p:cNvSpPr txBox="1">
              <a:spLocks noChangeArrowheads="1"/>
            </p:cNvSpPr>
            <p:nvPr/>
          </p:nvSpPr>
          <p:spPr bwMode="auto">
            <a:xfrm>
              <a:off x="2270125" y="5395813"/>
              <a:ext cx="1817688" cy="549275"/>
            </a:xfrm>
            <a:prstGeom prst="rect">
              <a:avLst/>
            </a:prstGeom>
            <a:noFill/>
            <a:ln w="9525">
              <a:noFill/>
              <a:miter lim="800000"/>
              <a:headEnd/>
              <a:tailEnd/>
            </a:ln>
            <a:effectLst/>
          </p:spPr>
          <p:txBody>
            <a:bodyPr wrap="none">
              <a:spAutoFit/>
            </a:bodyPr>
            <a:lstStyle/>
            <a:p>
              <a:pPr algn="l"/>
              <a:r>
                <a:rPr lang="en-US" altLang="zh-CN" sz="3000">
                  <a:ea typeface="楷体_GB2312" pitchFamily="49" charset="-122"/>
                </a:rPr>
                <a:t>K</a:t>
              </a:r>
              <a:r>
                <a:rPr lang="en-US" altLang="zh-CN" sz="3000" baseline="-25000">
                  <a:ea typeface="楷体_GB2312" pitchFamily="49" charset="-122"/>
                </a:rPr>
                <a:t>2</a:t>
              </a:r>
              <a:r>
                <a:rPr lang="en-US" altLang="zh-CN" sz="3000">
                  <a:ea typeface="楷体_GB2312" pitchFamily="49" charset="-122"/>
                </a:rPr>
                <a:t>&lt;K</a:t>
              </a:r>
              <a:r>
                <a:rPr lang="en-US" altLang="zh-CN" sz="3000" baseline="-25000">
                  <a:ea typeface="楷体_GB2312" pitchFamily="49" charset="-122"/>
                </a:rPr>
                <a:t>3</a:t>
              </a:r>
              <a:r>
                <a:rPr lang="en-US" altLang="zh-CN" sz="3000">
                  <a:ea typeface="楷体_GB2312" pitchFamily="49" charset="-122"/>
                </a:rPr>
                <a:t>&lt;K</a:t>
              </a:r>
              <a:r>
                <a:rPr lang="en-US" altLang="zh-CN" sz="3000" baseline="-25000">
                  <a:ea typeface="楷体_GB2312" pitchFamily="49" charset="-122"/>
                </a:rPr>
                <a:t>1</a:t>
              </a:r>
            </a:p>
          </p:txBody>
        </p:sp>
        <p:sp>
          <p:nvSpPr>
            <p:cNvPr id="26" name="Text Box 24"/>
            <p:cNvSpPr txBox="1">
              <a:spLocks noChangeArrowheads="1"/>
            </p:cNvSpPr>
            <p:nvPr/>
          </p:nvSpPr>
          <p:spPr bwMode="auto">
            <a:xfrm>
              <a:off x="4572000" y="5411688"/>
              <a:ext cx="1817688" cy="549275"/>
            </a:xfrm>
            <a:prstGeom prst="rect">
              <a:avLst/>
            </a:prstGeom>
            <a:noFill/>
            <a:ln w="9525">
              <a:noFill/>
              <a:miter lim="800000"/>
              <a:headEnd/>
              <a:tailEnd/>
            </a:ln>
            <a:effectLst/>
          </p:spPr>
          <p:txBody>
            <a:bodyPr wrap="none">
              <a:spAutoFit/>
            </a:bodyPr>
            <a:lstStyle/>
            <a:p>
              <a:pPr algn="l"/>
              <a:r>
                <a:rPr lang="en-US" altLang="zh-CN" sz="3000">
                  <a:ea typeface="楷体_GB2312" pitchFamily="49" charset="-122"/>
                </a:rPr>
                <a:t>K</a:t>
              </a:r>
              <a:r>
                <a:rPr lang="en-US" altLang="zh-CN" sz="3000" baseline="-25000">
                  <a:ea typeface="楷体_GB2312" pitchFamily="49" charset="-122"/>
                </a:rPr>
                <a:t>3</a:t>
              </a:r>
              <a:r>
                <a:rPr lang="en-US" altLang="zh-CN" sz="3000">
                  <a:ea typeface="楷体_GB2312" pitchFamily="49" charset="-122"/>
                </a:rPr>
                <a:t>&lt;K</a:t>
              </a:r>
              <a:r>
                <a:rPr lang="en-US" altLang="zh-CN" sz="3000" baseline="-25000">
                  <a:ea typeface="楷体_GB2312" pitchFamily="49" charset="-122"/>
                </a:rPr>
                <a:t>1</a:t>
              </a:r>
              <a:r>
                <a:rPr lang="en-US" altLang="zh-CN" sz="3000">
                  <a:ea typeface="楷体_GB2312" pitchFamily="49" charset="-122"/>
                </a:rPr>
                <a:t>&lt;K</a:t>
              </a:r>
              <a:r>
                <a:rPr lang="en-US" altLang="zh-CN" sz="3000" baseline="-25000">
                  <a:ea typeface="楷体_GB2312" pitchFamily="49" charset="-122"/>
                </a:rPr>
                <a:t>2</a:t>
              </a:r>
            </a:p>
          </p:txBody>
        </p:sp>
        <p:sp>
          <p:nvSpPr>
            <p:cNvPr id="27" name="Text Box 26"/>
            <p:cNvSpPr txBox="1">
              <a:spLocks noChangeArrowheads="1"/>
            </p:cNvSpPr>
            <p:nvPr/>
          </p:nvSpPr>
          <p:spPr bwMode="auto">
            <a:xfrm>
              <a:off x="6629400" y="5411688"/>
              <a:ext cx="1817688" cy="549275"/>
            </a:xfrm>
            <a:prstGeom prst="rect">
              <a:avLst/>
            </a:prstGeom>
            <a:noFill/>
            <a:ln w="9525">
              <a:noFill/>
              <a:miter lim="800000"/>
              <a:headEnd/>
              <a:tailEnd/>
            </a:ln>
            <a:effectLst/>
          </p:spPr>
          <p:txBody>
            <a:bodyPr wrap="none">
              <a:spAutoFit/>
            </a:bodyPr>
            <a:lstStyle/>
            <a:p>
              <a:pPr algn="l"/>
              <a:r>
                <a:rPr lang="en-US" altLang="zh-CN" sz="3000">
                  <a:ea typeface="楷体_GB2312" pitchFamily="49" charset="-122"/>
                </a:rPr>
                <a:t>K</a:t>
              </a:r>
              <a:r>
                <a:rPr lang="en-US" altLang="zh-CN" sz="3000" baseline="-25000">
                  <a:ea typeface="楷体_GB2312" pitchFamily="49" charset="-122"/>
                </a:rPr>
                <a:t>1</a:t>
              </a:r>
              <a:r>
                <a:rPr lang="en-US" altLang="zh-CN" sz="3000">
                  <a:ea typeface="楷体_GB2312" pitchFamily="49" charset="-122"/>
                </a:rPr>
                <a:t>&lt;K</a:t>
              </a:r>
              <a:r>
                <a:rPr lang="en-US" altLang="zh-CN" sz="3000" baseline="-25000">
                  <a:ea typeface="楷体_GB2312" pitchFamily="49" charset="-122"/>
                </a:rPr>
                <a:t>3</a:t>
              </a:r>
              <a:r>
                <a:rPr lang="en-US" altLang="zh-CN" sz="3000">
                  <a:ea typeface="楷体_GB2312" pitchFamily="49" charset="-122"/>
                </a:rPr>
                <a:t>&lt;K</a:t>
              </a:r>
              <a:r>
                <a:rPr lang="en-US" altLang="zh-CN" sz="3000" baseline="-25000">
                  <a:ea typeface="楷体_GB2312" pitchFamily="49" charset="-122"/>
                </a:rPr>
                <a:t>2</a:t>
              </a:r>
            </a:p>
          </p:txBody>
        </p:sp>
        <p:sp>
          <p:nvSpPr>
            <p:cNvPr id="28" name="Line 27"/>
            <p:cNvSpPr>
              <a:spLocks noChangeShapeType="1"/>
            </p:cNvSpPr>
            <p:nvPr/>
          </p:nvSpPr>
          <p:spPr bwMode="auto">
            <a:xfrm flipH="1">
              <a:off x="3429000" y="3049488"/>
              <a:ext cx="457200" cy="381000"/>
            </a:xfrm>
            <a:prstGeom prst="line">
              <a:avLst/>
            </a:prstGeom>
            <a:noFill/>
            <a:ln w="28575">
              <a:solidFill>
                <a:schemeClr val="tx2"/>
              </a:solidFill>
              <a:round/>
              <a:headEnd/>
              <a:tailEnd/>
            </a:ln>
            <a:effectLst/>
          </p:spPr>
          <p:txBody>
            <a:bodyPr wrap="none" anchor="ctr"/>
            <a:lstStyle/>
            <a:p>
              <a:endParaRPr lang="zh-CN" altLang="en-US"/>
            </a:p>
          </p:txBody>
        </p:sp>
        <p:sp>
          <p:nvSpPr>
            <p:cNvPr id="29" name="Line 28"/>
            <p:cNvSpPr>
              <a:spLocks noChangeShapeType="1"/>
            </p:cNvSpPr>
            <p:nvPr/>
          </p:nvSpPr>
          <p:spPr bwMode="auto">
            <a:xfrm>
              <a:off x="5257800" y="2973288"/>
              <a:ext cx="914400" cy="381000"/>
            </a:xfrm>
            <a:prstGeom prst="line">
              <a:avLst/>
            </a:prstGeom>
            <a:noFill/>
            <a:ln w="28575">
              <a:solidFill>
                <a:schemeClr val="tx1"/>
              </a:solidFill>
              <a:round/>
              <a:headEnd/>
              <a:tailEnd/>
            </a:ln>
            <a:effectLst/>
          </p:spPr>
          <p:txBody>
            <a:bodyPr wrap="none" anchor="ctr"/>
            <a:lstStyle/>
            <a:p>
              <a:endParaRPr lang="zh-CN" altLang="en-US"/>
            </a:p>
          </p:txBody>
        </p:sp>
        <p:sp>
          <p:nvSpPr>
            <p:cNvPr id="30" name="Line 29"/>
            <p:cNvSpPr>
              <a:spLocks noChangeShapeType="1"/>
            </p:cNvSpPr>
            <p:nvPr/>
          </p:nvSpPr>
          <p:spPr bwMode="auto">
            <a:xfrm flipH="1">
              <a:off x="1828800" y="3735288"/>
              <a:ext cx="457200" cy="609600"/>
            </a:xfrm>
            <a:prstGeom prst="line">
              <a:avLst/>
            </a:prstGeom>
            <a:noFill/>
            <a:ln w="28575">
              <a:solidFill>
                <a:schemeClr val="tx1"/>
              </a:solidFill>
              <a:round/>
              <a:headEnd/>
              <a:tailEnd/>
            </a:ln>
            <a:effectLst/>
          </p:spPr>
          <p:txBody>
            <a:bodyPr wrap="none" anchor="ctr"/>
            <a:lstStyle/>
            <a:p>
              <a:endParaRPr lang="zh-CN" altLang="en-US"/>
            </a:p>
          </p:txBody>
        </p:sp>
        <p:sp>
          <p:nvSpPr>
            <p:cNvPr id="31" name="Line 30"/>
            <p:cNvSpPr>
              <a:spLocks noChangeShapeType="1"/>
            </p:cNvSpPr>
            <p:nvPr/>
          </p:nvSpPr>
          <p:spPr bwMode="auto">
            <a:xfrm>
              <a:off x="3581400" y="3811488"/>
              <a:ext cx="304800" cy="533400"/>
            </a:xfrm>
            <a:prstGeom prst="line">
              <a:avLst/>
            </a:prstGeom>
            <a:noFill/>
            <a:ln w="28575">
              <a:solidFill>
                <a:schemeClr val="tx1"/>
              </a:solidFill>
              <a:round/>
              <a:headEnd/>
              <a:tailEnd/>
            </a:ln>
            <a:effectLst/>
          </p:spPr>
          <p:txBody>
            <a:bodyPr wrap="none" anchor="ctr"/>
            <a:lstStyle/>
            <a:p>
              <a:endParaRPr lang="zh-CN" altLang="en-US"/>
            </a:p>
          </p:txBody>
        </p:sp>
        <p:sp>
          <p:nvSpPr>
            <p:cNvPr id="32" name="Line 31"/>
            <p:cNvSpPr>
              <a:spLocks noChangeShapeType="1"/>
            </p:cNvSpPr>
            <p:nvPr/>
          </p:nvSpPr>
          <p:spPr bwMode="auto">
            <a:xfrm flipH="1">
              <a:off x="5791200" y="3811488"/>
              <a:ext cx="76200" cy="533400"/>
            </a:xfrm>
            <a:prstGeom prst="line">
              <a:avLst/>
            </a:prstGeom>
            <a:noFill/>
            <a:ln w="28575">
              <a:solidFill>
                <a:schemeClr val="tx1"/>
              </a:solidFill>
              <a:round/>
              <a:headEnd/>
              <a:tailEnd/>
            </a:ln>
            <a:effectLst/>
          </p:spPr>
          <p:txBody>
            <a:bodyPr wrap="none" anchor="ctr"/>
            <a:lstStyle/>
            <a:p>
              <a:endParaRPr lang="zh-CN" altLang="en-US"/>
            </a:p>
          </p:txBody>
        </p:sp>
        <p:sp>
          <p:nvSpPr>
            <p:cNvPr id="33" name="Line 32"/>
            <p:cNvSpPr>
              <a:spLocks noChangeShapeType="1"/>
            </p:cNvSpPr>
            <p:nvPr/>
          </p:nvSpPr>
          <p:spPr bwMode="auto">
            <a:xfrm>
              <a:off x="6934200" y="3811488"/>
              <a:ext cx="762000" cy="533400"/>
            </a:xfrm>
            <a:prstGeom prst="line">
              <a:avLst/>
            </a:prstGeom>
            <a:noFill/>
            <a:ln w="28575">
              <a:solidFill>
                <a:schemeClr val="tx1"/>
              </a:solidFill>
              <a:round/>
              <a:headEnd/>
              <a:tailEnd/>
            </a:ln>
            <a:effectLst/>
          </p:spPr>
          <p:txBody>
            <a:bodyPr wrap="none" anchor="ctr"/>
            <a:lstStyle/>
            <a:p>
              <a:endParaRPr lang="zh-CN" altLang="en-US"/>
            </a:p>
          </p:txBody>
        </p:sp>
        <p:sp>
          <p:nvSpPr>
            <p:cNvPr id="34" name="Line 33"/>
            <p:cNvSpPr>
              <a:spLocks noChangeShapeType="1"/>
            </p:cNvSpPr>
            <p:nvPr/>
          </p:nvSpPr>
          <p:spPr bwMode="auto">
            <a:xfrm flipH="1">
              <a:off x="1219200" y="4878288"/>
              <a:ext cx="381000" cy="533400"/>
            </a:xfrm>
            <a:prstGeom prst="line">
              <a:avLst/>
            </a:prstGeom>
            <a:noFill/>
            <a:ln w="28575">
              <a:solidFill>
                <a:schemeClr val="tx1"/>
              </a:solidFill>
              <a:round/>
              <a:headEnd/>
              <a:tailEnd/>
            </a:ln>
            <a:effectLst/>
          </p:spPr>
          <p:txBody>
            <a:bodyPr wrap="none" anchor="ctr"/>
            <a:lstStyle/>
            <a:p>
              <a:endParaRPr lang="zh-CN" altLang="en-US"/>
            </a:p>
          </p:txBody>
        </p:sp>
        <p:sp>
          <p:nvSpPr>
            <p:cNvPr id="35" name="Line 34"/>
            <p:cNvSpPr>
              <a:spLocks noChangeShapeType="1"/>
            </p:cNvSpPr>
            <p:nvPr/>
          </p:nvSpPr>
          <p:spPr bwMode="auto">
            <a:xfrm>
              <a:off x="2209800" y="4878288"/>
              <a:ext cx="838200" cy="533400"/>
            </a:xfrm>
            <a:prstGeom prst="line">
              <a:avLst/>
            </a:prstGeom>
            <a:noFill/>
            <a:ln w="28575">
              <a:solidFill>
                <a:schemeClr val="tx1"/>
              </a:solidFill>
              <a:round/>
              <a:headEnd/>
              <a:tailEnd/>
            </a:ln>
            <a:effectLst/>
          </p:spPr>
          <p:txBody>
            <a:bodyPr wrap="none" anchor="ctr"/>
            <a:lstStyle/>
            <a:p>
              <a:endParaRPr lang="zh-CN" altLang="en-US"/>
            </a:p>
          </p:txBody>
        </p:sp>
        <p:sp>
          <p:nvSpPr>
            <p:cNvPr id="36" name="Line 35"/>
            <p:cNvSpPr>
              <a:spLocks noChangeShapeType="1"/>
            </p:cNvSpPr>
            <p:nvPr/>
          </p:nvSpPr>
          <p:spPr bwMode="auto">
            <a:xfrm flipH="1">
              <a:off x="5257800" y="4878288"/>
              <a:ext cx="228600" cy="533400"/>
            </a:xfrm>
            <a:prstGeom prst="line">
              <a:avLst/>
            </a:prstGeom>
            <a:noFill/>
            <a:ln w="28575">
              <a:solidFill>
                <a:schemeClr val="tx1"/>
              </a:solidFill>
              <a:round/>
              <a:headEnd/>
              <a:tailEnd/>
            </a:ln>
            <a:effectLst/>
          </p:spPr>
          <p:txBody>
            <a:bodyPr wrap="none" anchor="ctr"/>
            <a:lstStyle/>
            <a:p>
              <a:endParaRPr lang="zh-CN" altLang="en-US"/>
            </a:p>
          </p:txBody>
        </p:sp>
        <p:sp>
          <p:nvSpPr>
            <p:cNvPr id="37" name="Line 36"/>
            <p:cNvSpPr>
              <a:spLocks noChangeShapeType="1"/>
            </p:cNvSpPr>
            <p:nvPr/>
          </p:nvSpPr>
          <p:spPr bwMode="auto">
            <a:xfrm>
              <a:off x="6248400" y="4802088"/>
              <a:ext cx="838200" cy="609600"/>
            </a:xfrm>
            <a:prstGeom prst="line">
              <a:avLst/>
            </a:prstGeom>
            <a:noFill/>
            <a:ln w="28575">
              <a:solidFill>
                <a:schemeClr val="tx1"/>
              </a:solidFill>
              <a:round/>
              <a:headEnd/>
              <a:tailEnd/>
            </a:ln>
            <a:effec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extLst>
      <p:ext uri="{BB962C8B-B14F-4D97-AF65-F5344CB8AC3E}">
        <p14:creationId xmlns:p14="http://schemas.microsoft.com/office/powerpoint/2010/main" val="1235788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384"/>
            <a:ext cx="9144000" cy="936104"/>
          </a:xfrm>
        </p:spPr>
        <p:txBody>
          <a:bodyPr>
            <a:normAutofit fontScale="90000"/>
          </a:bodyPr>
          <a:lstStyle/>
          <a:p>
            <a:r>
              <a:rPr lang="en-US" altLang="zh-CN"/>
              <a:t>5. </a:t>
            </a:r>
            <a:r>
              <a:rPr lang="zh-CN" altLang="en-US"/>
              <a:t>归并排序</a:t>
            </a:r>
            <a:r>
              <a:rPr lang="en-US" altLang="zh-CN"/>
              <a:t>(Merge Sort)/J.von Neumann/1945</a:t>
            </a:r>
            <a:endParaRPr lang="zh-CN" altLang="en-US"/>
          </a:p>
        </p:txBody>
      </p:sp>
      <p:sp>
        <p:nvSpPr>
          <p:cNvPr id="5" name="内容占位符 4"/>
          <p:cNvSpPr>
            <a:spLocks noGrp="1"/>
          </p:cNvSpPr>
          <p:nvPr>
            <p:ph idx="1"/>
          </p:nvPr>
        </p:nvSpPr>
        <p:spPr/>
        <p:txBody>
          <a:bodyPr/>
          <a:lstStyle/>
          <a:p>
            <a:r>
              <a:rPr lang="zh-CN" altLang="en-US" dirty="0"/>
              <a:t>归并</a:t>
            </a:r>
            <a:r>
              <a:rPr lang="en-US" altLang="zh-CN" dirty="0"/>
              <a:t>(Merging or collating) </a:t>
            </a:r>
            <a:r>
              <a:rPr lang="zh-CN" altLang="en-US" dirty="0"/>
              <a:t>是将两个或两个以上的</a:t>
            </a:r>
            <a:r>
              <a:rPr lang="zh-CN" altLang="en-US" b="1" dirty="0">
                <a:solidFill>
                  <a:srgbClr val="0000FF"/>
                </a:solidFill>
              </a:rPr>
              <a:t>有序表</a:t>
            </a:r>
            <a:r>
              <a:rPr lang="zh-CN" altLang="en-US" b="1" dirty="0">
                <a:solidFill>
                  <a:srgbClr val="C00000"/>
                </a:solidFill>
              </a:rPr>
              <a:t>合并</a:t>
            </a:r>
            <a:r>
              <a:rPr lang="zh-CN" altLang="en-US" dirty="0"/>
              <a:t>成一个新的有序表</a:t>
            </a:r>
            <a:endParaRPr lang="en-US" altLang="zh-CN" dirty="0"/>
          </a:p>
          <a:p>
            <a:r>
              <a:rPr lang="en-US" altLang="zh-CN" dirty="0"/>
              <a:t>2-</a:t>
            </a:r>
            <a:r>
              <a:rPr lang="zh-CN" altLang="en-US" dirty="0"/>
              <a:t>路归并 </a:t>
            </a:r>
            <a:r>
              <a:rPr lang="en-US" altLang="zh-CN" dirty="0"/>
              <a:t>(2-way merging)</a:t>
            </a:r>
            <a:endParaRPr lang="zh-CN" altLang="en-US" dirty="0"/>
          </a:p>
        </p:txBody>
      </p:sp>
      <p:sp>
        <p:nvSpPr>
          <p:cNvPr id="11" name="Text Box 15"/>
          <p:cNvSpPr txBox="1">
            <a:spLocks noChangeArrowheads="1"/>
          </p:cNvSpPr>
          <p:nvPr/>
        </p:nvSpPr>
        <p:spPr bwMode="auto">
          <a:xfrm>
            <a:off x="762000" y="3035424"/>
            <a:ext cx="3810000" cy="523220"/>
          </a:xfrm>
          <a:prstGeom prst="rect">
            <a:avLst/>
          </a:prstGeom>
          <a:solidFill>
            <a:srgbClr val="FF9900">
              <a:alpha val="50000"/>
            </a:srgbClr>
          </a:solidFill>
          <a:ln w="12700">
            <a:solidFill>
              <a:srgbClr val="993300"/>
            </a:solidFill>
            <a:miter lim="800000"/>
            <a:headEnd/>
            <a:tailEnd/>
          </a:ln>
          <a:effectLst/>
        </p:spPr>
        <p:txBody>
          <a:bodyPr>
            <a:spAutoFit/>
          </a:bodyPr>
          <a:lstStyle/>
          <a:p>
            <a:pPr algn="l"/>
            <a:r>
              <a:rPr lang="zh-CN" altLang="en-US" sz="2800" b="1" dirty="0">
                <a:latin typeface="华文楷体" pitchFamily="2" charset="-122"/>
                <a:ea typeface="华文楷体" pitchFamily="2" charset="-122"/>
              </a:rPr>
              <a:t>有序子序列 </a:t>
            </a:r>
            <a:r>
              <a:rPr lang="en-US" altLang="zh-CN" sz="2800" b="1" dirty="0">
                <a:latin typeface="华文楷体" pitchFamily="2" charset="-122"/>
                <a:ea typeface="华文楷体" pitchFamily="2" charset="-122"/>
              </a:rPr>
              <a:t>R[</a:t>
            </a:r>
            <a:r>
              <a:rPr lang="en-US" altLang="zh-CN" sz="2800" b="1" i="1" dirty="0">
                <a:latin typeface="华文楷体" pitchFamily="2" charset="-122"/>
                <a:ea typeface="华文楷体" pitchFamily="2" charset="-122"/>
              </a:rPr>
              <a:t>l</a:t>
            </a:r>
            <a:r>
              <a:rPr lang="en-US" altLang="zh-CN" sz="2800" b="1" dirty="0">
                <a:latin typeface="华文楷体" pitchFamily="2" charset="-122"/>
                <a:ea typeface="华文楷体" pitchFamily="2" charset="-122"/>
              </a:rPr>
              <a:t>..</a:t>
            </a:r>
            <a:r>
              <a:rPr lang="en-US" altLang="zh-CN" sz="2800" b="1" i="1" dirty="0">
                <a:latin typeface="华文楷体" pitchFamily="2" charset="-122"/>
                <a:ea typeface="华文楷体" pitchFamily="2" charset="-122"/>
              </a:rPr>
              <a:t>m</a:t>
            </a:r>
            <a:r>
              <a:rPr lang="en-US" altLang="zh-CN" sz="2800" b="1" dirty="0">
                <a:latin typeface="华文楷体" pitchFamily="2" charset="-122"/>
                <a:ea typeface="华文楷体" pitchFamily="2" charset="-122"/>
              </a:rPr>
              <a:t>]</a:t>
            </a:r>
          </a:p>
        </p:txBody>
      </p:sp>
      <p:sp>
        <p:nvSpPr>
          <p:cNvPr id="12" name="Rectangle 16"/>
          <p:cNvSpPr>
            <a:spLocks noChangeArrowheads="1"/>
          </p:cNvSpPr>
          <p:nvPr/>
        </p:nvSpPr>
        <p:spPr bwMode="auto">
          <a:xfrm>
            <a:off x="4572000" y="3035424"/>
            <a:ext cx="3708412" cy="501588"/>
          </a:xfrm>
          <a:prstGeom prst="rect">
            <a:avLst/>
          </a:prstGeom>
          <a:solidFill>
            <a:srgbClr val="FF6600">
              <a:alpha val="50000"/>
            </a:srgbClr>
          </a:solidFill>
          <a:ln w="9525">
            <a:solidFill>
              <a:schemeClr val="tx1"/>
            </a:solidFill>
            <a:miter lim="800000"/>
            <a:headEnd/>
            <a:tailEnd/>
          </a:ln>
          <a:effectLst/>
        </p:spPr>
        <p:txBody>
          <a:bodyPr wrap="none" anchor="ctr"/>
          <a:lstStyle/>
          <a:p>
            <a:r>
              <a:rPr lang="zh-CN" altLang="en-US" sz="2800" b="1" dirty="0">
                <a:latin typeface="华文楷体" pitchFamily="2" charset="-122"/>
                <a:ea typeface="华文楷体" pitchFamily="2" charset="-122"/>
              </a:rPr>
              <a:t>有序子序列 </a:t>
            </a:r>
            <a:r>
              <a:rPr lang="en-US" altLang="zh-CN" sz="2800" b="1" dirty="0">
                <a:latin typeface="华文楷体" pitchFamily="2" charset="-122"/>
                <a:ea typeface="华文楷体" pitchFamily="2" charset="-122"/>
              </a:rPr>
              <a:t>R[</a:t>
            </a:r>
            <a:r>
              <a:rPr lang="en-US" altLang="zh-CN" sz="2800" b="1" i="1" dirty="0">
                <a:latin typeface="华文楷体" pitchFamily="2" charset="-122"/>
                <a:ea typeface="华文楷体" pitchFamily="2" charset="-122"/>
              </a:rPr>
              <a:t>m</a:t>
            </a:r>
            <a:r>
              <a:rPr lang="en-US" altLang="zh-CN" sz="2800" b="1" dirty="0">
                <a:latin typeface="华文楷体" pitchFamily="2" charset="-122"/>
                <a:ea typeface="华文楷体" pitchFamily="2" charset="-122"/>
              </a:rPr>
              <a:t>+1..</a:t>
            </a:r>
            <a:r>
              <a:rPr lang="en-US" altLang="zh-CN" sz="2800" b="1" i="1" dirty="0">
                <a:latin typeface="华文楷体" pitchFamily="2" charset="-122"/>
                <a:ea typeface="华文楷体" pitchFamily="2" charset="-122"/>
              </a:rPr>
              <a:t>n</a:t>
            </a:r>
            <a:r>
              <a:rPr lang="en-US" altLang="zh-CN" sz="2800" b="1" dirty="0">
                <a:latin typeface="华文楷体" pitchFamily="2" charset="-122"/>
                <a:ea typeface="华文楷体" pitchFamily="2" charset="-122"/>
              </a:rPr>
              <a:t>]</a:t>
            </a:r>
          </a:p>
        </p:txBody>
      </p:sp>
      <p:sp>
        <p:nvSpPr>
          <p:cNvPr id="13" name="Rectangle 11"/>
          <p:cNvSpPr>
            <a:spLocks noChangeArrowheads="1"/>
          </p:cNvSpPr>
          <p:nvPr/>
        </p:nvSpPr>
        <p:spPr bwMode="auto">
          <a:xfrm>
            <a:off x="683568" y="4475584"/>
            <a:ext cx="7620000" cy="609600"/>
          </a:xfrm>
          <a:prstGeom prst="rect">
            <a:avLst/>
          </a:prstGeom>
          <a:solidFill>
            <a:srgbClr val="FFCC99"/>
          </a:solidFill>
          <a:ln w="9525">
            <a:solidFill>
              <a:schemeClr val="tx1"/>
            </a:solidFill>
            <a:miter lim="800000"/>
            <a:headEnd/>
            <a:tailEnd/>
          </a:ln>
          <a:effectLst/>
        </p:spPr>
        <p:txBody>
          <a:bodyPr wrap="none" anchor="ctr"/>
          <a:lstStyle/>
          <a:p>
            <a:r>
              <a:rPr lang="zh-CN" altLang="en-US" sz="2800" b="1" dirty="0">
                <a:latin typeface="华文楷体" pitchFamily="2" charset="-122"/>
                <a:ea typeface="华文楷体" pitchFamily="2" charset="-122"/>
              </a:rPr>
              <a:t>有 序 序 列 </a:t>
            </a:r>
            <a:r>
              <a:rPr lang="en-US" altLang="zh-CN" sz="2800" b="1" dirty="0">
                <a:latin typeface="华文楷体" pitchFamily="2" charset="-122"/>
                <a:ea typeface="华文楷体" pitchFamily="2" charset="-122"/>
              </a:rPr>
              <a:t>R[</a:t>
            </a:r>
            <a:r>
              <a:rPr lang="en-US" altLang="zh-CN" sz="2800" b="1" i="1" dirty="0">
                <a:latin typeface="华文楷体" pitchFamily="2" charset="-122"/>
                <a:ea typeface="华文楷体" pitchFamily="2" charset="-122"/>
              </a:rPr>
              <a:t>l</a:t>
            </a:r>
            <a:r>
              <a:rPr lang="en-US" altLang="zh-CN" sz="2800" b="1" dirty="0">
                <a:latin typeface="华文楷体" pitchFamily="2" charset="-122"/>
                <a:ea typeface="华文楷体" pitchFamily="2" charset="-122"/>
              </a:rPr>
              <a:t>..</a:t>
            </a:r>
            <a:r>
              <a:rPr lang="en-US" altLang="zh-CN" sz="2800" b="1" i="1" dirty="0">
                <a:latin typeface="华文楷体" pitchFamily="2" charset="-122"/>
                <a:ea typeface="华文楷体" pitchFamily="2" charset="-122"/>
              </a:rPr>
              <a:t>n</a:t>
            </a:r>
            <a:r>
              <a:rPr lang="en-US" altLang="zh-CN" sz="2800" b="1"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p:txBody>
      </p:sp>
      <p:sp>
        <p:nvSpPr>
          <p:cNvPr id="14" name="下箭头 13"/>
          <p:cNvSpPr/>
          <p:nvPr/>
        </p:nvSpPr>
        <p:spPr bwMode="auto">
          <a:xfrm>
            <a:off x="4283968" y="3611488"/>
            <a:ext cx="576064" cy="79208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a:ln>
                <a:noFill/>
              </a:ln>
              <a:solidFill>
                <a:schemeClr val="tx1"/>
              </a:solidFill>
              <a:effectLst/>
              <a:latin typeface="Times New Roman" pitchFamily="18" charset="0"/>
              <a:ea typeface="仿宋_GB2312" pitchFamily="49" charset="-122"/>
            </a:endParaRPr>
          </a:p>
        </p:txBody>
      </p:sp>
    </p:spTree>
    <p:extLst>
      <p:ext uri="{BB962C8B-B14F-4D97-AF65-F5344CB8AC3E}">
        <p14:creationId xmlns:p14="http://schemas.microsoft.com/office/powerpoint/2010/main" val="81421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P spid="13" grpId="0" animBg="1" autoUpdateAnimBg="0"/>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normAutofit fontScale="92500"/>
              </a:bodyPr>
              <a:lstStyle/>
              <a:p>
                <a:pPr>
                  <a:lnSpc>
                    <a:spcPct val="135000"/>
                  </a:lnSpc>
                </a:pPr>
                <a:r>
                  <a:rPr lang="zh-CN" altLang="en-US" dirty="0">
                    <a:ea typeface="+mn-ea"/>
                  </a:rPr>
                  <a:t>一般情况下，对</a:t>
                </a:r>
                <a:r>
                  <a:rPr lang="en-US" altLang="zh-CN" i="1" dirty="0">
                    <a:ea typeface="+mn-ea"/>
                  </a:rPr>
                  <a:t>n</a:t>
                </a:r>
                <a:r>
                  <a:rPr lang="zh-CN" altLang="en-US" dirty="0">
                    <a:ea typeface="+mn-ea"/>
                  </a:rPr>
                  <a:t>个关键字进行排序，可能得到的结果有</a:t>
                </a:r>
                <a:r>
                  <a:rPr lang="en-US" altLang="zh-CN" i="1" dirty="0">
                    <a:ea typeface="+mn-ea"/>
                  </a:rPr>
                  <a:t>n!</a:t>
                </a:r>
                <a:r>
                  <a:rPr lang="en-US" altLang="zh-CN" dirty="0">
                    <a:ea typeface="+mn-ea"/>
                  </a:rPr>
                  <a:t> </a:t>
                </a:r>
                <a:r>
                  <a:rPr lang="zh-CN" altLang="en-US" dirty="0">
                    <a:ea typeface="+mn-ea"/>
                  </a:rPr>
                  <a:t>种，由于含</a:t>
                </a:r>
                <a:r>
                  <a:rPr lang="en-US" altLang="zh-CN" i="1" dirty="0">
                    <a:ea typeface="+mn-ea"/>
                  </a:rPr>
                  <a:t>n!</a:t>
                </a:r>
                <a:r>
                  <a:rPr lang="en-US" altLang="zh-CN" dirty="0">
                    <a:ea typeface="+mn-ea"/>
                  </a:rPr>
                  <a:t> </a:t>
                </a:r>
                <a:r>
                  <a:rPr lang="zh-CN" altLang="en-US" dirty="0">
                    <a:ea typeface="+mn-ea"/>
                  </a:rPr>
                  <a:t>个叶子结点的二叉树的深度不小于</a:t>
                </a:r>
                <a:r>
                  <a:rPr lang="zh-CN" altLang="en-US" dirty="0">
                    <a:ea typeface="+mn-ea"/>
                    <a:sym typeface="Symbol" pitchFamily="18" charset="2"/>
                  </a:rPr>
                  <a:t></a:t>
                </a:r>
                <a:r>
                  <a:rPr lang="en-US" altLang="zh-CN" dirty="0">
                    <a:ea typeface="+mn-ea"/>
                  </a:rPr>
                  <a:t>log</a:t>
                </a:r>
                <a:r>
                  <a:rPr lang="en-US" altLang="zh-CN" baseline="-25000" dirty="0">
                    <a:ea typeface="+mn-ea"/>
                  </a:rPr>
                  <a:t>2</a:t>
                </a:r>
                <a:r>
                  <a:rPr lang="en-US" altLang="zh-CN" dirty="0">
                    <a:ea typeface="+mn-ea"/>
                  </a:rPr>
                  <a:t>(</a:t>
                </a:r>
                <a:r>
                  <a:rPr lang="en-US" altLang="zh-CN" i="1" dirty="0">
                    <a:ea typeface="+mn-ea"/>
                  </a:rPr>
                  <a:t>n!</a:t>
                </a:r>
                <a:r>
                  <a:rPr lang="en-US" altLang="zh-CN" dirty="0">
                    <a:ea typeface="+mn-ea"/>
                  </a:rPr>
                  <a:t>)</a:t>
                </a:r>
                <a:r>
                  <a:rPr lang="en-US" altLang="zh-CN" dirty="0">
                    <a:ea typeface="+mn-ea"/>
                    <a:sym typeface="Symbol" pitchFamily="18" charset="2"/>
                  </a:rPr>
                  <a:t></a:t>
                </a:r>
                <a:r>
                  <a:rPr lang="en-US" altLang="zh-CN" dirty="0">
                    <a:ea typeface="+mn-ea"/>
                  </a:rPr>
                  <a:t> +1, </a:t>
                </a:r>
                <a:r>
                  <a:rPr lang="zh-CN" altLang="en-US" dirty="0">
                    <a:ea typeface="+mn-ea"/>
                  </a:rPr>
                  <a:t>则对 </a:t>
                </a:r>
                <a:r>
                  <a:rPr lang="en-US" altLang="zh-CN" i="1" dirty="0">
                    <a:ea typeface="+mn-ea"/>
                  </a:rPr>
                  <a:t>n </a:t>
                </a:r>
                <a:r>
                  <a:rPr lang="zh-CN" altLang="en-US" dirty="0">
                    <a:ea typeface="+mn-ea"/>
                  </a:rPr>
                  <a:t>个关键字进行排序的比较次数</a:t>
                </a:r>
                <a:r>
                  <a:rPr lang="zh-CN" altLang="en-US" b="1" dirty="0">
                    <a:solidFill>
                      <a:srgbClr val="FF0000"/>
                    </a:solidFill>
                    <a:ea typeface="+mn-ea"/>
                  </a:rPr>
                  <a:t>至少</a:t>
                </a:r>
                <a:r>
                  <a:rPr lang="zh-CN" altLang="en-US" dirty="0">
                    <a:ea typeface="+mn-ea"/>
                  </a:rPr>
                  <a:t>是 </a:t>
                </a:r>
                <a:r>
                  <a:rPr lang="zh-CN" altLang="en-US" dirty="0">
                    <a:ea typeface="+mn-ea"/>
                    <a:sym typeface="Symbol" pitchFamily="18" charset="2"/>
                  </a:rPr>
                  <a:t></a:t>
                </a:r>
                <a:r>
                  <a:rPr lang="en-US" altLang="zh-CN" dirty="0">
                    <a:ea typeface="+mn-ea"/>
                  </a:rPr>
                  <a:t>log</a:t>
                </a:r>
                <a:r>
                  <a:rPr lang="en-US" altLang="zh-CN" baseline="-25000" dirty="0">
                    <a:ea typeface="+mn-ea"/>
                  </a:rPr>
                  <a:t>2</a:t>
                </a:r>
                <a:r>
                  <a:rPr lang="en-US" altLang="zh-CN" dirty="0">
                    <a:ea typeface="+mn-ea"/>
                  </a:rPr>
                  <a:t>(</a:t>
                </a:r>
                <a:r>
                  <a:rPr lang="en-US" altLang="zh-CN" i="1" dirty="0">
                    <a:ea typeface="+mn-ea"/>
                  </a:rPr>
                  <a:t>n!</a:t>
                </a:r>
                <a:r>
                  <a:rPr lang="en-US" altLang="zh-CN" dirty="0">
                    <a:ea typeface="+mn-ea"/>
                  </a:rPr>
                  <a:t>)</a:t>
                </a:r>
                <a:r>
                  <a:rPr lang="en-US" altLang="zh-CN" dirty="0">
                    <a:ea typeface="+mn-ea"/>
                    <a:sym typeface="Symbol" pitchFamily="18" charset="2"/>
                  </a:rPr>
                  <a:t></a:t>
                </a:r>
                <a:r>
                  <a:rPr lang="en-US" altLang="zh-CN" dirty="0">
                    <a:ea typeface="+mn-ea"/>
                  </a:rPr>
                  <a:t> </a:t>
                </a:r>
                <a:r>
                  <a:rPr lang="en-US" altLang="zh-CN" dirty="0">
                    <a:ea typeface="+mn-ea"/>
                    <a:sym typeface="Symbol" pitchFamily="18" charset="2"/>
                  </a:rPr>
                  <a:t></a:t>
                </a:r>
                <a:r>
                  <a:rPr lang="en-US" altLang="zh-CN" i="1" dirty="0">
                    <a:ea typeface="+mn-ea"/>
                  </a:rPr>
                  <a:t> n</a:t>
                </a:r>
                <a:r>
                  <a:rPr lang="en-US" altLang="zh-CN" dirty="0">
                    <a:ea typeface="+mn-ea"/>
                  </a:rPr>
                  <a:t>log</a:t>
                </a:r>
                <a:r>
                  <a:rPr lang="en-US" altLang="zh-CN" baseline="-25000" dirty="0">
                    <a:ea typeface="+mn-ea"/>
                  </a:rPr>
                  <a:t>2</a:t>
                </a:r>
                <a:r>
                  <a:rPr lang="en-US" altLang="zh-CN" i="1" dirty="0">
                    <a:ea typeface="+mn-ea"/>
                  </a:rPr>
                  <a:t>n</a:t>
                </a:r>
              </a:p>
              <a:p>
                <a:pPr lvl="1">
                  <a:lnSpc>
                    <a:spcPct val="135000"/>
                  </a:lnSpc>
                </a:pPr>
                <a:r>
                  <a:rPr lang="en-US" altLang="zh-CN" dirty="0" err="1"/>
                  <a:t>Stirling‘s</a:t>
                </a:r>
                <a:r>
                  <a:rPr lang="en-US" altLang="zh-CN" dirty="0"/>
                  <a:t> approximation</a:t>
                </a:r>
                <a:r>
                  <a:rPr lang="zh-CN" altLang="en-US" dirty="0">
                    <a:ea typeface="+mn-ea"/>
                  </a:rPr>
                  <a:t>：</a:t>
                </a:r>
                <a14:m>
                  <m:oMath xmlns:m="http://schemas.openxmlformats.org/officeDocument/2006/math">
                    <m:r>
                      <m:rPr>
                        <m:sty m:val="p"/>
                      </m:rPr>
                      <a:rPr lang="en-US" altLang="zh-CN">
                        <a:latin typeface="Cambria Math" panose="02040503050406030204" pitchFamily="18" charset="0"/>
                      </a:rPr>
                      <m:t>n</m:t>
                    </m:r>
                    <m:r>
                      <a:rPr lang="en-US" altLang="zh-CN">
                        <a:latin typeface="Cambria Math" panose="02040503050406030204" pitchFamily="18" charset="0"/>
                      </a:rPr>
                      <m:t>! ≈</m:t>
                    </m:r>
                    <m:rad>
                      <m:radPr>
                        <m:degHide m:val="on"/>
                        <m:ctrlPr>
                          <a:rPr lang="zh-CN" altLang="zh-CN" i="1">
                            <a:latin typeface="Cambria Math" panose="02040503050406030204" pitchFamily="18" charset="0"/>
                          </a:rPr>
                        </m:ctrlPr>
                      </m:radPr>
                      <m:deg/>
                      <m:e>
                        <m:r>
                          <a:rPr lang="en-US" altLang="zh-CN" i="1">
                            <a:latin typeface="Cambria Math" panose="02040503050406030204" pitchFamily="18" charset="0"/>
                          </a:rPr>
                          <m:t>2</m:t>
                        </m:r>
                        <m:r>
                          <a:rPr lang="en-US" altLang="zh-CN" i="1">
                            <a:latin typeface="Cambria Math" panose="02040503050406030204" pitchFamily="18" charset="0"/>
                          </a:rPr>
                          <m:t>𝜋</m:t>
                        </m:r>
                        <m:r>
                          <a:rPr lang="en-US" altLang="zh-CN" i="1">
                            <a:latin typeface="Cambria Math" panose="02040503050406030204" pitchFamily="18" charset="0"/>
                          </a:rPr>
                          <m:t>𝑛</m:t>
                        </m:r>
                      </m:e>
                    </m:rad>
                    <m:r>
                      <a:rPr lang="en-US" altLang="zh-CN">
                        <a:latin typeface="Cambria Math" panose="02040503050406030204" pitchFamily="18" charset="0"/>
                      </a:rPr>
                      <m:t> </m:t>
                    </m:r>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𝑒</m:t>
                                </m:r>
                              </m:den>
                            </m:f>
                          </m:e>
                        </m:d>
                      </m:e>
                      <m:sup>
                        <m:r>
                          <a:rPr lang="en-US" altLang="zh-CN" i="1">
                            <a:latin typeface="Cambria Math" panose="02040503050406030204" pitchFamily="18" charset="0"/>
                          </a:rPr>
                          <m:t>𝑛</m:t>
                        </m:r>
                      </m:sup>
                    </m:sSup>
                  </m:oMath>
                </a14:m>
                <a:endParaRPr lang="en-US" altLang="zh-CN" dirty="0">
                  <a:ea typeface="+mn-ea"/>
                </a:endParaRPr>
              </a:p>
              <a:p>
                <a:pPr>
                  <a:lnSpc>
                    <a:spcPct val="135000"/>
                  </a:lnSpc>
                </a:pPr>
                <a:r>
                  <a:rPr lang="zh-CN" altLang="en-US" dirty="0">
                    <a:solidFill>
                      <a:srgbClr val="990033"/>
                    </a:solidFill>
                    <a:ea typeface="+mn-ea"/>
                  </a:rPr>
                  <a:t>基于“比较关键字”进行排序的排序方法</a:t>
                </a:r>
                <a:r>
                  <a:rPr lang="zh-CN" altLang="en-US" b="1" dirty="0">
                    <a:solidFill>
                      <a:srgbClr val="FF0000"/>
                    </a:solidFill>
                    <a:ea typeface="+mn-ea"/>
                  </a:rPr>
                  <a:t>在最坏情况下</a:t>
                </a:r>
                <a:r>
                  <a:rPr lang="zh-CN" altLang="en-US" dirty="0">
                    <a:solidFill>
                      <a:srgbClr val="990033"/>
                    </a:solidFill>
                    <a:ea typeface="+mn-ea"/>
                  </a:rPr>
                  <a:t>达到的</a:t>
                </a:r>
                <a:r>
                  <a:rPr lang="zh-CN" altLang="en-US" b="1" dirty="0">
                    <a:solidFill>
                      <a:srgbClr val="FF0000"/>
                    </a:solidFill>
                    <a:ea typeface="+mn-ea"/>
                  </a:rPr>
                  <a:t>最好</a:t>
                </a:r>
                <a:r>
                  <a:rPr lang="zh-CN" altLang="en-US" dirty="0">
                    <a:solidFill>
                      <a:srgbClr val="990033"/>
                    </a:solidFill>
                    <a:ea typeface="+mn-ea"/>
                  </a:rPr>
                  <a:t>时间复杂度为 </a:t>
                </a:r>
                <a:r>
                  <a:rPr lang="en-US" altLang="zh-CN" dirty="0">
                    <a:solidFill>
                      <a:srgbClr val="990033"/>
                    </a:solidFill>
                    <a:ea typeface="+mn-ea"/>
                  </a:rPr>
                  <a:t>O(</a:t>
                </a:r>
                <a:r>
                  <a:rPr lang="en-US" altLang="zh-CN" i="1" dirty="0" err="1">
                    <a:solidFill>
                      <a:srgbClr val="990033"/>
                    </a:solidFill>
                    <a:ea typeface="+mn-ea"/>
                  </a:rPr>
                  <a:t>n</a:t>
                </a:r>
                <a:r>
                  <a:rPr lang="en-US" altLang="zh-CN" dirty="0" err="1">
                    <a:solidFill>
                      <a:srgbClr val="990033"/>
                    </a:solidFill>
                    <a:ea typeface="+mn-ea"/>
                  </a:rPr>
                  <a:t>log</a:t>
                </a:r>
                <a:r>
                  <a:rPr lang="en-US" altLang="zh-CN" i="1" dirty="0" err="1">
                    <a:solidFill>
                      <a:srgbClr val="990033"/>
                    </a:solidFill>
                    <a:ea typeface="+mn-ea"/>
                  </a:rPr>
                  <a:t>n</a:t>
                </a:r>
                <a:r>
                  <a:rPr lang="en-US" altLang="zh-CN" dirty="0">
                    <a:solidFill>
                      <a:srgbClr val="990033"/>
                    </a:solidFill>
                    <a:ea typeface="+mn-ea"/>
                  </a:rPr>
                  <a:t>)</a:t>
                </a:r>
                <a:endParaRPr lang="zh-CN" altLang="en-US" dirty="0">
                  <a:solidFill>
                    <a:srgbClr val="008080"/>
                  </a:solidFill>
                  <a:ea typeface="+mn-ea"/>
                </a:endParaRPr>
              </a:p>
              <a:p>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a:blip r:embed="rId3"/>
                <a:stretch>
                  <a:fillRect l="-1481" t="-104" r="-14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532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选取排序方法的主要考虑因素</a:t>
            </a:r>
          </a:p>
        </p:txBody>
      </p:sp>
      <p:sp>
        <p:nvSpPr>
          <p:cNvPr id="3" name="内容占位符 2"/>
          <p:cNvSpPr>
            <a:spLocks noGrp="1"/>
          </p:cNvSpPr>
          <p:nvPr>
            <p:ph idx="1"/>
          </p:nvPr>
        </p:nvSpPr>
        <p:spPr>
          <a:xfrm>
            <a:off x="457200" y="908720"/>
            <a:ext cx="8229600" cy="5949280"/>
          </a:xfrm>
        </p:spPr>
        <p:txBody>
          <a:bodyPr>
            <a:normAutofit fontScale="47500" lnSpcReduction="20000"/>
          </a:bodyPr>
          <a:lstStyle/>
          <a:p>
            <a:pPr>
              <a:lnSpc>
                <a:spcPct val="120000"/>
              </a:lnSpc>
              <a:spcBef>
                <a:spcPts val="0"/>
              </a:spcBef>
            </a:pPr>
            <a:r>
              <a:rPr lang="zh-CN" altLang="en-US" sz="5900" dirty="0"/>
              <a:t>待排序的记录数目</a:t>
            </a:r>
            <a:r>
              <a:rPr lang="en-US" altLang="zh-CN" sz="5900" dirty="0"/>
              <a:t>n</a:t>
            </a:r>
          </a:p>
          <a:p>
            <a:pPr lvl="1">
              <a:lnSpc>
                <a:spcPct val="120000"/>
              </a:lnSpc>
              <a:spcBef>
                <a:spcPts val="0"/>
              </a:spcBef>
            </a:pPr>
            <a:r>
              <a:rPr lang="en-US" altLang="zh-CN" sz="4600" dirty="0"/>
              <a:t>n </a:t>
            </a:r>
            <a:r>
              <a:rPr lang="zh-CN" altLang="en-US" sz="4600" dirty="0"/>
              <a:t>较小，用</a:t>
            </a:r>
            <a:r>
              <a:rPr lang="zh-CN" altLang="en-US" sz="4600" dirty="0">
                <a:solidFill>
                  <a:srgbClr val="C00000"/>
                </a:solidFill>
              </a:rPr>
              <a:t>简单的排序方法</a:t>
            </a:r>
            <a:r>
              <a:rPr lang="en-US" altLang="zh-CN" sz="4600" dirty="0"/>
              <a:t>(</a:t>
            </a:r>
            <a:r>
              <a:rPr lang="zh-CN" altLang="en-US" sz="4600" dirty="0"/>
              <a:t>包括直接插入排序、折半插入排序、简单选择排序、起泡排序</a:t>
            </a:r>
            <a:r>
              <a:rPr lang="en-US" altLang="zh-CN" sz="4600" dirty="0"/>
              <a:t>)</a:t>
            </a:r>
          </a:p>
          <a:p>
            <a:pPr lvl="1">
              <a:lnSpc>
                <a:spcPct val="120000"/>
              </a:lnSpc>
              <a:spcBef>
                <a:spcPts val="0"/>
              </a:spcBef>
            </a:pPr>
            <a:r>
              <a:rPr lang="en-US" altLang="zh-CN" sz="4600" dirty="0"/>
              <a:t>n </a:t>
            </a:r>
            <a:r>
              <a:rPr lang="zh-CN" altLang="en-US" sz="4600" dirty="0"/>
              <a:t>较大，用</a:t>
            </a:r>
            <a:r>
              <a:rPr lang="zh-CN" altLang="en-US" sz="4600" dirty="0">
                <a:solidFill>
                  <a:srgbClr val="C00000"/>
                </a:solidFill>
              </a:rPr>
              <a:t>改进的排序方法</a:t>
            </a:r>
            <a:r>
              <a:rPr lang="en-US" altLang="zh-CN" sz="4600" dirty="0"/>
              <a:t>(</a:t>
            </a:r>
            <a:r>
              <a:rPr lang="zh-CN" altLang="en-US" sz="4600" dirty="0"/>
              <a:t>包括快速排序、堆排序、归并排序、基数排序、希尔排序</a:t>
            </a:r>
            <a:r>
              <a:rPr lang="en-US" altLang="zh-CN" sz="4600" dirty="0"/>
              <a:t>) </a:t>
            </a:r>
            <a:endParaRPr lang="zh-CN" altLang="en-US" sz="4600" dirty="0"/>
          </a:p>
          <a:p>
            <a:pPr>
              <a:lnSpc>
                <a:spcPct val="120000"/>
              </a:lnSpc>
              <a:spcBef>
                <a:spcPts val="0"/>
              </a:spcBef>
            </a:pPr>
            <a:r>
              <a:rPr lang="zh-CN" altLang="en-US" sz="5500" dirty="0"/>
              <a:t>每个待排序记录的大小：与元素移动开销相关</a:t>
            </a:r>
            <a:endParaRPr lang="en-US" altLang="zh-CN" sz="5500" dirty="0"/>
          </a:p>
          <a:p>
            <a:pPr>
              <a:lnSpc>
                <a:spcPct val="120000"/>
              </a:lnSpc>
              <a:spcBef>
                <a:spcPts val="0"/>
              </a:spcBef>
            </a:pPr>
            <a:r>
              <a:rPr lang="zh-CN" altLang="en-US" sz="5500" dirty="0"/>
              <a:t>关键字的初始分布</a:t>
            </a:r>
            <a:endParaRPr lang="en-US" altLang="zh-CN" sz="5500" dirty="0"/>
          </a:p>
          <a:p>
            <a:pPr lvl="1">
              <a:lnSpc>
                <a:spcPct val="120000"/>
              </a:lnSpc>
              <a:spcBef>
                <a:spcPts val="0"/>
              </a:spcBef>
            </a:pPr>
            <a:r>
              <a:rPr lang="zh-CN" altLang="en-US" sz="4600" dirty="0"/>
              <a:t>若待排序记录基本有序，用简单的排序方法</a:t>
            </a:r>
            <a:endParaRPr lang="en-US" altLang="zh-CN" sz="4600" dirty="0"/>
          </a:p>
          <a:p>
            <a:pPr lvl="1">
              <a:lnSpc>
                <a:spcPct val="120000"/>
              </a:lnSpc>
              <a:spcBef>
                <a:spcPts val="0"/>
              </a:spcBef>
            </a:pPr>
            <a:r>
              <a:rPr lang="zh-CN" altLang="en-US" sz="4600" dirty="0"/>
              <a:t>若待排序记录随机排序，用改进的排序方法</a:t>
            </a:r>
            <a:endParaRPr lang="en-US" altLang="zh-CN" sz="5500" dirty="0"/>
          </a:p>
          <a:p>
            <a:pPr lvl="1">
              <a:lnSpc>
                <a:spcPct val="120000"/>
              </a:lnSpc>
              <a:spcBef>
                <a:spcPts val="0"/>
              </a:spcBef>
            </a:pPr>
            <a:r>
              <a:rPr lang="zh-CN" altLang="en-US" sz="4600" dirty="0">
                <a:solidFill>
                  <a:srgbClr val="0925F7"/>
                </a:solidFill>
              </a:rPr>
              <a:t>简单选择排序、堆排序和归并排序的时间性能不随记录序列中关键字的分布而改变</a:t>
            </a:r>
          </a:p>
          <a:p>
            <a:pPr>
              <a:lnSpc>
                <a:spcPct val="120000"/>
              </a:lnSpc>
              <a:spcBef>
                <a:spcPts val="0"/>
              </a:spcBef>
            </a:pPr>
            <a:r>
              <a:rPr lang="zh-CN" altLang="en-US" sz="5500" dirty="0"/>
              <a:t>是否要求排序的稳定性</a:t>
            </a:r>
          </a:p>
          <a:p>
            <a:pPr>
              <a:lnSpc>
                <a:spcPct val="120000"/>
              </a:lnSpc>
              <a:spcBef>
                <a:spcPts val="0"/>
              </a:spcBef>
            </a:pPr>
            <a:r>
              <a:rPr lang="zh-CN" altLang="en-US" sz="5500" dirty="0"/>
              <a:t>存储结构的初始条件和要求</a:t>
            </a:r>
          </a:p>
          <a:p>
            <a:pPr>
              <a:lnSpc>
                <a:spcPct val="120000"/>
              </a:lnSpc>
              <a:spcBef>
                <a:spcPts val="0"/>
              </a:spcBef>
            </a:pPr>
            <a:r>
              <a:rPr lang="zh-CN" altLang="en-US" sz="5500" dirty="0"/>
              <a:t>时间复杂度、空间复杂度和开发工作的复杂程度的平衡点</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extLst>
      <p:ext uri="{BB962C8B-B14F-4D97-AF65-F5344CB8AC3E}">
        <p14:creationId xmlns:p14="http://schemas.microsoft.com/office/powerpoint/2010/main" val="312016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p>
        </p:txBody>
      </p:sp>
      <p:sp>
        <p:nvSpPr>
          <p:cNvPr id="3" name="内容占位符 2"/>
          <p:cNvSpPr>
            <a:spLocks noGrp="1"/>
          </p:cNvSpPr>
          <p:nvPr>
            <p:ph idx="1"/>
          </p:nvPr>
        </p:nvSpPr>
        <p:spPr/>
        <p:txBody>
          <a:bodyPr/>
          <a:lstStyle/>
          <a:p>
            <a:r>
              <a:rPr lang="zh-CN" altLang="en-US" dirty="0"/>
              <a:t>掌握各种排序方法的</a:t>
            </a:r>
            <a:r>
              <a:rPr lang="zh-CN" altLang="en-US" b="1" dirty="0">
                <a:solidFill>
                  <a:srgbClr val="0000FF"/>
                </a:solidFill>
              </a:rPr>
              <a:t>工作原理、算法实现和性能分析</a:t>
            </a:r>
            <a:endParaRPr lang="en-US" altLang="zh-CN" b="1" dirty="0">
              <a:solidFill>
                <a:srgbClr val="0000FF"/>
              </a:solidFill>
            </a:endParaRPr>
          </a:p>
          <a:p>
            <a:pPr lvl="1"/>
            <a:r>
              <a:rPr lang="zh-CN" altLang="en-US" sz="3200" dirty="0"/>
              <a:t>插入排序：直接插入排序，折半插入排序，</a:t>
            </a:r>
            <a:r>
              <a:rPr lang="en-US" altLang="zh-CN" sz="3200" dirty="0"/>
              <a:t>2-</a:t>
            </a:r>
            <a:r>
              <a:rPr lang="zh-CN" altLang="en-US" sz="3200" dirty="0"/>
              <a:t>路插入排序，表插入排序，希尔排序</a:t>
            </a:r>
            <a:endParaRPr lang="en-US" altLang="zh-CN" sz="3200" dirty="0"/>
          </a:p>
          <a:p>
            <a:pPr lvl="1"/>
            <a:r>
              <a:rPr lang="zh-CN" altLang="en-US" sz="3200" dirty="0"/>
              <a:t>交换排序：起泡排序，快速排序</a:t>
            </a:r>
            <a:endParaRPr lang="en-US" altLang="zh-CN" sz="3200" dirty="0"/>
          </a:p>
          <a:p>
            <a:pPr lvl="1"/>
            <a:r>
              <a:rPr lang="zh-CN" altLang="en-US" sz="3200" dirty="0"/>
              <a:t>选择排序：简单选择排序，树形选择排序，堆排序</a:t>
            </a:r>
            <a:endParaRPr lang="en-US" altLang="zh-CN" sz="3200" dirty="0"/>
          </a:p>
          <a:p>
            <a:pPr lvl="1"/>
            <a:r>
              <a:rPr lang="zh-CN" altLang="en-US" sz="3200" dirty="0"/>
              <a:t>归并排序</a:t>
            </a:r>
            <a:endParaRPr lang="en-US" altLang="zh-CN" sz="3200" dirty="0"/>
          </a:p>
          <a:p>
            <a:pPr lvl="1"/>
            <a:r>
              <a:rPr lang="zh-CN" altLang="en-US" sz="3200" dirty="0"/>
              <a:t>基数排序</a:t>
            </a:r>
            <a:endParaRPr lang="en-US" altLang="zh-CN" sz="3200"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extLst>
      <p:ext uri="{BB962C8B-B14F-4D97-AF65-F5344CB8AC3E}">
        <p14:creationId xmlns:p14="http://schemas.microsoft.com/office/powerpoint/2010/main" val="1653998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93B86-F44A-415B-BBA6-C3534BE6F46D}"/>
              </a:ext>
            </a:extLst>
          </p:cNvPr>
          <p:cNvSpPr>
            <a:spLocks noGrp="1"/>
          </p:cNvSpPr>
          <p:nvPr>
            <p:ph type="title"/>
          </p:nvPr>
        </p:nvSpPr>
        <p:spPr/>
        <p:txBody>
          <a:bodyPr>
            <a:normAutofit fontScale="90000"/>
          </a:bodyPr>
          <a:lstStyle/>
          <a:p>
            <a:r>
              <a:rPr lang="zh-CN" altLang="en-US" dirty="0"/>
              <a:t>分治算法</a:t>
            </a:r>
            <a:r>
              <a:rPr lang="en-US" altLang="zh-CN" dirty="0"/>
              <a:t>(Divide-and-conquer algorithm)</a:t>
            </a:r>
            <a:endParaRPr lang="zh-CN" altLang="en-US" dirty="0"/>
          </a:p>
        </p:txBody>
      </p:sp>
      <p:sp>
        <p:nvSpPr>
          <p:cNvPr id="3" name="内容占位符 2">
            <a:extLst>
              <a:ext uri="{FF2B5EF4-FFF2-40B4-BE49-F238E27FC236}">
                <a16:creationId xmlns:a16="http://schemas.microsoft.com/office/drawing/2014/main" id="{015B7FCE-A844-4FF8-8DB2-C52C4AFA4439}"/>
              </a:ext>
            </a:extLst>
          </p:cNvPr>
          <p:cNvSpPr>
            <a:spLocks noGrp="1"/>
          </p:cNvSpPr>
          <p:nvPr>
            <p:ph idx="1"/>
          </p:nvPr>
        </p:nvSpPr>
        <p:spPr/>
        <p:txBody>
          <a:bodyPr/>
          <a:lstStyle/>
          <a:p>
            <a:r>
              <a:rPr lang="zh-CN" altLang="en-US" dirty="0"/>
              <a:t>用分而治之算法解决问题的一般步骤：</a:t>
            </a:r>
          </a:p>
          <a:p>
            <a:pPr lvl="1"/>
            <a:r>
              <a:rPr lang="zh-CN" altLang="en-US" dirty="0"/>
              <a:t>把一个规模较大的问题分成两个或多个较小的与原问题相似的子问题，</a:t>
            </a:r>
            <a:endParaRPr lang="en-US" altLang="zh-CN" dirty="0"/>
          </a:p>
          <a:p>
            <a:pPr lvl="1"/>
            <a:r>
              <a:rPr lang="zh-CN" altLang="en-US" dirty="0"/>
              <a:t>首先对子问题进行求解，</a:t>
            </a:r>
            <a:endParaRPr lang="en-US" altLang="zh-CN" dirty="0"/>
          </a:p>
          <a:p>
            <a:pPr lvl="1"/>
            <a:r>
              <a:rPr lang="zh-CN" altLang="en-US" dirty="0"/>
              <a:t>然后把各个子问题的解合并起来，得出整个问题的解</a:t>
            </a:r>
            <a:endParaRPr lang="en-US" altLang="zh-CN" dirty="0"/>
          </a:p>
          <a:p>
            <a:r>
              <a:rPr lang="zh-CN" altLang="en-US" dirty="0"/>
              <a:t>特点：分解问题并组合解</a:t>
            </a:r>
            <a:endParaRPr lang="en-US" altLang="zh-CN" dirty="0"/>
          </a:p>
          <a:p>
            <a:pPr lvl="0"/>
            <a:r>
              <a:rPr lang="zh-CN" altLang="en-US" dirty="0"/>
              <a:t>例子：汉诺塔，广义表，</a:t>
            </a:r>
            <a:r>
              <a:rPr lang="zh-CN" altLang="en-US" dirty="0">
                <a:solidFill>
                  <a:srgbClr val="0925F7"/>
                </a:solidFill>
              </a:rPr>
              <a:t>快速排序</a:t>
            </a:r>
            <a:r>
              <a:rPr lang="zh-CN" altLang="en-US" dirty="0"/>
              <a:t>，</a:t>
            </a:r>
            <a:r>
              <a:rPr lang="zh-CN" altLang="en-US" dirty="0">
                <a:solidFill>
                  <a:srgbClr val="0925F7"/>
                </a:solidFill>
              </a:rPr>
              <a:t>归并排序</a:t>
            </a:r>
            <a:endParaRPr lang="en-US" altLang="zh-CN" dirty="0">
              <a:solidFill>
                <a:srgbClr val="0925F7"/>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extLst>
      <p:ext uri="{BB962C8B-B14F-4D97-AF65-F5344CB8AC3E}">
        <p14:creationId xmlns:p14="http://schemas.microsoft.com/office/powerpoint/2010/main" val="202648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2-</a:t>
            </a:r>
            <a:r>
              <a:rPr lang="zh-CN" altLang="en-US"/>
              <a:t>路归并：非递归方式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908720"/>
                <a:ext cx="8229600" cy="5949280"/>
              </a:xfrm>
            </p:spPr>
            <p:txBody>
              <a:bodyPr>
                <a:normAutofit fontScale="92500" lnSpcReduction="10000"/>
              </a:bodyPr>
              <a:lstStyle/>
              <a:p>
                <a:r>
                  <a:rPr lang="zh-CN" altLang="en-US"/>
                  <a:t>把序列看成是 </a:t>
                </a:r>
                <a:r>
                  <a:rPr lang="en-US" altLang="zh-CN">
                    <a:solidFill>
                      <a:srgbClr val="FF0000"/>
                    </a:solidFill>
                  </a:rPr>
                  <a:t>n </a:t>
                </a:r>
                <a:r>
                  <a:rPr lang="zh-CN" altLang="en-US">
                    <a:solidFill>
                      <a:srgbClr val="FF0000"/>
                    </a:solidFill>
                  </a:rPr>
                  <a:t>个长度为 </a:t>
                </a:r>
                <a:r>
                  <a:rPr lang="en-US" altLang="zh-CN">
                    <a:solidFill>
                      <a:srgbClr val="FF0000"/>
                    </a:solidFill>
                  </a:rPr>
                  <a:t>1 </a:t>
                </a:r>
                <a:r>
                  <a:rPr lang="zh-CN" altLang="en-US">
                    <a:solidFill>
                      <a:srgbClr val="FF0000"/>
                    </a:solidFill>
                  </a:rPr>
                  <a:t>的有序子序列</a:t>
                </a:r>
                <a:r>
                  <a:rPr lang="en-US" altLang="zh-CN"/>
                  <a:t>(</a:t>
                </a:r>
                <a:r>
                  <a:rPr lang="zh-CN" altLang="en-US"/>
                  <a:t>归并项</a:t>
                </a:r>
                <a:r>
                  <a:rPr lang="en-US" altLang="zh-CN"/>
                  <a:t>)</a:t>
                </a:r>
                <a:r>
                  <a:rPr lang="zh-CN" altLang="en-US"/>
                  <a:t>，做两两归并，得到个</a:t>
                </a:r>
                <a:r>
                  <a:rPr lang="zh-CN" altLang="en-US">
                    <a:solidFill>
                      <a:srgbClr val="FF0000"/>
                    </a:solidFill>
                  </a:rPr>
                  <a:t>长度为 </a:t>
                </a:r>
                <a:r>
                  <a:rPr lang="en-US" altLang="zh-CN">
                    <a:solidFill>
                      <a:srgbClr val="FF0000"/>
                    </a:solidFill>
                  </a:rPr>
                  <a:t>2 </a:t>
                </a:r>
                <a:r>
                  <a:rPr lang="zh-CN" altLang="en-US"/>
                  <a:t>的归并项</a:t>
                </a:r>
                <a:r>
                  <a:rPr lang="en-US" altLang="zh-CN"/>
                  <a:t>(</a:t>
                </a:r>
                <a:r>
                  <a:rPr lang="zh-CN" altLang="en-US"/>
                  <a:t>最后一个归并项的长度可能为</a:t>
                </a:r>
                <a:r>
                  <a:rPr lang="en-US" altLang="zh-CN"/>
                  <a:t>1)</a:t>
                </a:r>
                <a:r>
                  <a:rPr lang="zh-CN" altLang="en-US"/>
                  <a:t>；</a:t>
                </a:r>
                <a:endParaRPr lang="en-US" altLang="zh-CN"/>
              </a:p>
              <a:p>
                <a:r>
                  <a:rPr lang="zh-CN" altLang="en-US"/>
                  <a:t>再做两两归并，得到</a:t>
                </a:r>
                <a14:m>
                  <m:oMath xmlns:m="http://schemas.openxmlformats.org/officeDocument/2006/math">
                    <m:d>
                      <m:dPr>
                        <m:begChr m:val="⌈"/>
                        <m:endChr m:val="⌉"/>
                        <m:ctrlPr>
                          <a:rPr lang="zh-CN" altLang="en-US" i="1">
                            <a:latin typeface="Cambria Math" panose="02040503050406030204" pitchFamily="18" charset="0"/>
                          </a:rPr>
                        </m:ctrlPr>
                      </m:dPr>
                      <m:e>
                        <m:f>
                          <m:fPr>
                            <m:type m:val="lin"/>
                            <m:ctrlPr>
                              <a:rPr lang="zh-CN" altLang="en-US" i="1">
                                <a:latin typeface="Cambria Math" panose="02040503050406030204" pitchFamily="18" charset="0"/>
                              </a:rPr>
                            </m:ctrlPr>
                          </m:fPr>
                          <m:num>
                            <m:r>
                              <a:rPr lang="en-US" altLang="zh-CN" i="1">
                                <a:latin typeface="Cambria Math" panose="02040503050406030204" pitchFamily="18" charset="0"/>
                              </a:rPr>
                              <m:t>𝑛</m:t>
                            </m:r>
                          </m:num>
                          <m:den>
                            <m:r>
                              <a:rPr lang="en-US" altLang="zh-CN" b="0" i="1" smtClean="0">
                                <a:latin typeface="Cambria Math" panose="02040503050406030204" pitchFamily="18" charset="0"/>
                              </a:rPr>
                              <m:t>4</m:t>
                            </m:r>
                          </m:den>
                        </m:f>
                      </m:e>
                    </m:d>
                  </m:oMath>
                </a14:m>
                <a:r>
                  <a:rPr lang="zh-CN" altLang="en-US"/>
                  <a:t> 个</a:t>
                </a:r>
                <a:r>
                  <a:rPr lang="zh-CN" altLang="en-US">
                    <a:solidFill>
                      <a:srgbClr val="FF0000"/>
                    </a:solidFill>
                  </a:rPr>
                  <a:t>长度为 </a:t>
                </a:r>
                <a:r>
                  <a:rPr lang="en-US" altLang="zh-CN">
                    <a:solidFill>
                      <a:srgbClr val="FF0000"/>
                    </a:solidFill>
                  </a:rPr>
                  <a:t>4 </a:t>
                </a:r>
                <a:r>
                  <a:rPr lang="zh-CN" altLang="en-US"/>
                  <a:t>的归并项</a:t>
                </a:r>
                <a:r>
                  <a:rPr lang="en-US" altLang="zh-CN"/>
                  <a:t>(</a:t>
                </a:r>
                <a:r>
                  <a:rPr lang="zh-CN" altLang="en-US"/>
                  <a:t>最后一个归并项长度可以短些</a:t>
                </a:r>
                <a:r>
                  <a:rPr lang="en-US" altLang="zh-CN"/>
                  <a:t>)…</a:t>
                </a:r>
                <a:r>
                  <a:rPr lang="zh-CN" altLang="en-US"/>
                  <a:t>，</a:t>
                </a:r>
                <a:endParaRPr lang="en-US" altLang="zh-CN"/>
              </a:p>
              <a:p>
                <a:r>
                  <a:rPr lang="zh-CN" altLang="en-US"/>
                  <a:t>如此重复，最后得到一个长度为 </a:t>
                </a:r>
                <a:r>
                  <a:rPr lang="en-US" altLang="zh-CN"/>
                  <a:t>n </a:t>
                </a:r>
                <a:r>
                  <a:rPr lang="zh-CN" altLang="en-US"/>
                  <a:t>的有序序列</a:t>
                </a:r>
              </a:p>
              <a:p>
                <a:pPr marL="0" indent="0" algn="ctr">
                  <a:buNone/>
                </a:pPr>
                <a:r>
                  <a:rPr lang="en-US" altLang="zh-CN"/>
                  <a:t>52,  23,  80,   36,  68,  14</a:t>
                </a:r>
              </a:p>
              <a:p>
                <a:pPr marL="0" indent="0" algn="ctr">
                  <a:buNone/>
                </a:pPr>
                <a:r>
                  <a:rPr lang="en-US" altLang="zh-CN"/>
                  <a:t>[23, 52] [36, 80] [14, 68]</a:t>
                </a:r>
              </a:p>
              <a:p>
                <a:pPr marL="0" indent="0" algn="ctr">
                  <a:buNone/>
                </a:pPr>
                <a:endParaRPr lang="en-US" altLang="zh-CN"/>
              </a:p>
              <a:p>
                <a:pPr marL="0" indent="0" algn="ctr">
                  <a:buNone/>
                </a:pPr>
                <a:r>
                  <a:rPr lang="en-US" altLang="zh-CN"/>
                  <a:t>[23, 36,  52,  80] [14,68]</a:t>
                </a:r>
              </a:p>
              <a:p>
                <a:pPr marL="0" indent="0" algn="ctr">
                  <a:buNone/>
                </a:pPr>
                <a:endParaRPr lang="en-US" altLang="zh-CN"/>
              </a:p>
              <a:p>
                <a:pPr marL="0" indent="0" algn="ctr">
                  <a:buNone/>
                </a:pPr>
                <a:r>
                  <a:rPr lang="en-US" altLang="zh-CN"/>
                  <a:t>[14, 23,  36,  52,  68, 80]</a:t>
                </a:r>
                <a:endParaRPr lang="zh-CN" altLang="en-US"/>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908720"/>
                <a:ext cx="8229600" cy="5949280"/>
              </a:xfrm>
              <a:blipFill rotWithShape="0">
                <a:blip r:embed="rId3"/>
                <a:stretch>
                  <a:fillRect l="-1481" t="-2561" r="-741" b="-102"/>
                </a:stretch>
              </a:blipFill>
            </p:spPr>
            <p:txBody>
              <a:bodyPr/>
              <a:lstStyle/>
              <a:p>
                <a:r>
                  <a:rPr lang="zh-CN" altLang="en-US">
                    <a:noFill/>
                  </a:rPr>
                  <a:t> </a:t>
                </a:r>
              </a:p>
            </p:txBody>
          </p:sp>
        </mc:Fallback>
      </mc:AlternateContent>
      <p:sp>
        <p:nvSpPr>
          <p:cNvPr id="28" name="Line 15"/>
          <p:cNvSpPr>
            <a:spLocks noChangeShapeType="1"/>
          </p:cNvSpPr>
          <p:nvPr/>
        </p:nvSpPr>
        <p:spPr bwMode="auto">
          <a:xfrm>
            <a:off x="3419872" y="4653136"/>
            <a:ext cx="565720" cy="656456"/>
          </a:xfrm>
          <a:prstGeom prst="line">
            <a:avLst/>
          </a:prstGeom>
          <a:noFill/>
          <a:ln w="88900">
            <a:solidFill>
              <a:srgbClr val="0000FF"/>
            </a:solidFill>
            <a:round/>
            <a:headEnd/>
            <a:tailEnd type="stealth" w="med" len="med"/>
          </a:ln>
          <a:effectLst/>
        </p:spPr>
        <p:txBody>
          <a:bodyPr wrap="none" anchor="ctr"/>
          <a:lstStyle/>
          <a:p>
            <a:endParaRPr lang="zh-CN" altLang="en-US"/>
          </a:p>
        </p:txBody>
      </p:sp>
      <p:sp>
        <p:nvSpPr>
          <p:cNvPr id="29" name="Line 16"/>
          <p:cNvSpPr>
            <a:spLocks noChangeShapeType="1"/>
          </p:cNvSpPr>
          <p:nvPr/>
        </p:nvSpPr>
        <p:spPr bwMode="auto">
          <a:xfrm flipH="1">
            <a:off x="4355976" y="4661520"/>
            <a:ext cx="504056" cy="648072"/>
          </a:xfrm>
          <a:prstGeom prst="line">
            <a:avLst/>
          </a:prstGeom>
          <a:noFill/>
          <a:ln w="88900">
            <a:solidFill>
              <a:srgbClr val="0000FF"/>
            </a:solidFill>
            <a:round/>
            <a:headEnd/>
            <a:tailEnd type="stealth" w="med" len="med"/>
          </a:ln>
          <a:effectLst/>
        </p:spPr>
        <p:txBody>
          <a:bodyPr wrap="none" anchor="ctr"/>
          <a:lstStyle/>
          <a:p>
            <a:endParaRPr lang="zh-CN" altLang="en-US"/>
          </a:p>
        </p:txBody>
      </p:sp>
      <p:sp>
        <p:nvSpPr>
          <p:cNvPr id="30" name="Line 15"/>
          <p:cNvSpPr>
            <a:spLocks noChangeShapeType="1"/>
          </p:cNvSpPr>
          <p:nvPr/>
        </p:nvSpPr>
        <p:spPr bwMode="auto">
          <a:xfrm>
            <a:off x="4339208" y="5733256"/>
            <a:ext cx="520824" cy="512440"/>
          </a:xfrm>
          <a:prstGeom prst="line">
            <a:avLst/>
          </a:prstGeom>
          <a:noFill/>
          <a:ln w="88900">
            <a:solidFill>
              <a:srgbClr val="0000FF"/>
            </a:solidFill>
            <a:round/>
            <a:headEnd/>
            <a:tailEnd type="stealth" w="med" len="med"/>
          </a:ln>
          <a:effectLst/>
        </p:spPr>
        <p:txBody>
          <a:bodyPr wrap="none" anchor="ctr"/>
          <a:lstStyle/>
          <a:p>
            <a:endParaRPr lang="zh-CN" altLang="en-US"/>
          </a:p>
        </p:txBody>
      </p:sp>
      <p:sp>
        <p:nvSpPr>
          <p:cNvPr id="31" name="Line 16"/>
          <p:cNvSpPr>
            <a:spLocks noChangeShapeType="1"/>
          </p:cNvSpPr>
          <p:nvPr/>
        </p:nvSpPr>
        <p:spPr bwMode="auto">
          <a:xfrm flipH="1">
            <a:off x="5652120" y="5733256"/>
            <a:ext cx="504056" cy="576064"/>
          </a:xfrm>
          <a:prstGeom prst="line">
            <a:avLst/>
          </a:prstGeom>
          <a:noFill/>
          <a:ln w="88900">
            <a:solidFill>
              <a:srgbClr val="0000FF"/>
            </a:solidFill>
            <a:round/>
            <a:headEnd/>
            <a:tailEnd type="stealth" w="med" len="med"/>
          </a:ln>
          <a:effectLst/>
        </p:spPr>
        <p:txBody>
          <a:bodyPr wrap="none" anchor="ctr"/>
          <a:lstStyle/>
          <a:p>
            <a:endParaRPr lang="zh-CN" altLang="en-US"/>
          </a:p>
        </p:txBody>
      </p:sp>
    </p:spTree>
    <p:extLst>
      <p:ext uri="{BB962C8B-B14F-4D97-AF65-F5344CB8AC3E}">
        <p14:creationId xmlns:p14="http://schemas.microsoft.com/office/powerpoint/2010/main" val="346370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up)">
                                      <p:cBhvr>
                                        <p:cTn id="15" dur="500"/>
                                        <p:tgtEl>
                                          <p:spTgt spid="28"/>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up)">
                                      <p:cBhvr>
                                        <p:cTn id="28" dur="500"/>
                                        <p:tgtEl>
                                          <p:spTgt spid="30"/>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up)">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912EED5-E675-4305-8779-231DF469BBE5}"/>
              </a:ext>
            </a:extLst>
          </p:cNvPr>
          <p:cNvSpPr/>
          <p:nvPr/>
        </p:nvSpPr>
        <p:spPr>
          <a:xfrm>
            <a:off x="-18256" y="2564904"/>
            <a:ext cx="9180512" cy="3096344"/>
          </a:xfrm>
          <a:prstGeom prst="rect">
            <a:avLst/>
          </a:prstGeom>
          <a:solidFill>
            <a:schemeClr val="accent6">
              <a:lumMod val="20000"/>
              <a:lumOff val="80000"/>
            </a:schemeClr>
          </a:solidFill>
          <a:ln>
            <a:solidFill>
              <a:schemeClr val="accent1">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 name="标题 3"/>
          <p:cNvSpPr>
            <a:spLocks noGrp="1"/>
          </p:cNvSpPr>
          <p:nvPr>
            <p:ph type="title"/>
          </p:nvPr>
        </p:nvSpPr>
        <p:spPr/>
        <p:txBody>
          <a:bodyPr/>
          <a:lstStyle/>
          <a:p>
            <a:r>
              <a:rPr lang="en-US" altLang="zh-CN" dirty="0"/>
              <a:t>2-</a:t>
            </a:r>
            <a:r>
              <a:rPr lang="zh-CN" altLang="en-US" dirty="0"/>
              <a:t>路归并算法</a:t>
            </a:r>
          </a:p>
        </p:txBody>
      </p:sp>
      <p:sp>
        <p:nvSpPr>
          <p:cNvPr id="5" name="内容占位符 4"/>
          <p:cNvSpPr>
            <a:spLocks noGrp="1"/>
          </p:cNvSpPr>
          <p:nvPr>
            <p:ph idx="1"/>
          </p:nvPr>
        </p:nvSpPr>
        <p:spPr>
          <a:xfrm>
            <a:off x="251520" y="908720"/>
            <a:ext cx="8892480" cy="5832648"/>
          </a:xfrm>
        </p:spPr>
        <p:txBody>
          <a:bodyPr>
            <a:normAutofit fontScale="77500" lnSpcReduction="20000"/>
          </a:bodyPr>
          <a:lstStyle/>
          <a:p>
            <a:pPr marL="0" indent="0">
              <a:lnSpc>
                <a:spcPct val="120000"/>
              </a:lnSpc>
              <a:spcBef>
                <a:spcPts val="0"/>
              </a:spcBef>
              <a:buNone/>
            </a:pPr>
            <a:r>
              <a:rPr lang="en-US" altLang="zh-CN" sz="3400" dirty="0">
                <a:solidFill>
                  <a:srgbClr val="000000"/>
                </a:solidFill>
                <a:latin typeface="Times New Roman" panose="02020603050405020304" pitchFamily="18" charset="0"/>
                <a:ea typeface="华文楷体" pitchFamily="2" charset="-122"/>
                <a:cs typeface="Times New Roman" panose="02020603050405020304" pitchFamily="18" charset="0"/>
              </a:rPr>
              <a:t>//</a:t>
            </a:r>
            <a:r>
              <a:rPr lang="zh-CN" altLang="en-US" sz="3400" dirty="0">
                <a:solidFill>
                  <a:srgbClr val="000000"/>
                </a:solidFill>
                <a:latin typeface="Times New Roman" panose="02020603050405020304" pitchFamily="18" charset="0"/>
                <a:ea typeface="华文楷体" pitchFamily="2" charset="-122"/>
                <a:cs typeface="Times New Roman" panose="02020603050405020304" pitchFamily="18" charset="0"/>
              </a:rPr>
              <a:t>将有序序列 </a:t>
            </a:r>
            <a:r>
              <a:rPr lang="en-US" altLang="zh-CN" sz="3400" dirty="0">
                <a:solidFill>
                  <a:srgbClr val="C00000"/>
                </a:solidFill>
                <a:latin typeface="Times New Roman" panose="02020603050405020304" pitchFamily="18" charset="0"/>
                <a:ea typeface="华文楷体" pitchFamily="2" charset="-122"/>
                <a:cs typeface="Times New Roman" panose="02020603050405020304" pitchFamily="18" charset="0"/>
              </a:rPr>
              <a:t>SR[</a:t>
            </a:r>
            <a:r>
              <a:rPr lang="en-US" altLang="zh-CN" sz="3400" dirty="0" err="1">
                <a:solidFill>
                  <a:srgbClr val="C00000"/>
                </a:solidFill>
                <a:latin typeface="Times New Roman" panose="02020603050405020304" pitchFamily="18" charset="0"/>
                <a:ea typeface="华文楷体" pitchFamily="2" charset="-122"/>
                <a:cs typeface="Times New Roman" panose="02020603050405020304" pitchFamily="18" charset="0"/>
              </a:rPr>
              <a:t>i</a:t>
            </a:r>
            <a:r>
              <a:rPr lang="en-US" altLang="zh-CN" sz="3400" dirty="0">
                <a:solidFill>
                  <a:srgbClr val="C00000"/>
                </a:solidFill>
                <a:latin typeface="Times New Roman" panose="02020603050405020304" pitchFamily="18" charset="0"/>
                <a:ea typeface="华文楷体" pitchFamily="2" charset="-122"/>
                <a:cs typeface="Times New Roman" panose="02020603050405020304" pitchFamily="18" charset="0"/>
              </a:rPr>
              <a:t>..m] </a:t>
            </a:r>
            <a:r>
              <a:rPr lang="zh-CN" altLang="en-US" sz="3400" dirty="0">
                <a:solidFill>
                  <a:srgbClr val="000000"/>
                </a:solidFill>
                <a:latin typeface="Times New Roman" panose="02020603050405020304" pitchFamily="18" charset="0"/>
                <a:ea typeface="华文楷体" pitchFamily="2" charset="-122"/>
                <a:cs typeface="Times New Roman" panose="02020603050405020304" pitchFamily="18" charset="0"/>
              </a:rPr>
              <a:t>和 </a:t>
            </a:r>
            <a:r>
              <a:rPr lang="en-US" altLang="zh-CN" sz="3400" dirty="0">
                <a:solidFill>
                  <a:srgbClr val="C00000"/>
                </a:solidFill>
                <a:latin typeface="Times New Roman" panose="02020603050405020304" pitchFamily="18" charset="0"/>
                <a:ea typeface="华文楷体" pitchFamily="2" charset="-122"/>
                <a:cs typeface="Times New Roman" panose="02020603050405020304" pitchFamily="18" charset="0"/>
              </a:rPr>
              <a:t>SR[m+1..n] </a:t>
            </a:r>
            <a:r>
              <a:rPr lang="zh-CN" altLang="en-US" sz="3400" dirty="0">
                <a:solidFill>
                  <a:srgbClr val="000000"/>
                </a:solidFill>
                <a:latin typeface="Times New Roman" panose="02020603050405020304" pitchFamily="18" charset="0"/>
                <a:ea typeface="华文楷体" pitchFamily="2" charset="-122"/>
                <a:cs typeface="Times New Roman" panose="02020603050405020304" pitchFamily="18" charset="0"/>
              </a:rPr>
              <a:t>归并为有序序列 </a:t>
            </a:r>
            <a:r>
              <a:rPr lang="en-US" altLang="zh-CN" sz="3400" dirty="0">
                <a:solidFill>
                  <a:srgbClr val="C00000"/>
                </a:solidFill>
                <a:latin typeface="Times New Roman" panose="02020603050405020304" pitchFamily="18" charset="0"/>
                <a:ea typeface="华文楷体" pitchFamily="2" charset="-122"/>
                <a:cs typeface="Times New Roman" panose="02020603050405020304" pitchFamily="18" charset="0"/>
              </a:rPr>
              <a:t>TR[</a:t>
            </a:r>
            <a:r>
              <a:rPr lang="en-US" altLang="zh-CN" sz="3400" dirty="0" err="1">
                <a:solidFill>
                  <a:srgbClr val="C00000"/>
                </a:solidFill>
                <a:latin typeface="Times New Roman" panose="02020603050405020304" pitchFamily="18" charset="0"/>
                <a:ea typeface="华文楷体" pitchFamily="2" charset="-122"/>
                <a:cs typeface="Times New Roman" panose="02020603050405020304" pitchFamily="18" charset="0"/>
              </a:rPr>
              <a:t>i</a:t>
            </a:r>
            <a:r>
              <a:rPr lang="en-US" altLang="zh-CN" sz="3400" dirty="0">
                <a:solidFill>
                  <a:srgbClr val="C00000"/>
                </a:solidFill>
                <a:latin typeface="Times New Roman" panose="02020603050405020304" pitchFamily="18" charset="0"/>
                <a:ea typeface="华文楷体" pitchFamily="2" charset="-122"/>
                <a:cs typeface="Times New Roman" panose="02020603050405020304" pitchFamily="18" charset="0"/>
              </a:rPr>
              <a:t>..n] </a:t>
            </a:r>
          </a:p>
          <a:p>
            <a:pPr marL="0" indent="0">
              <a:lnSpc>
                <a:spcPct val="120000"/>
              </a:lnSpc>
              <a:spcBef>
                <a:spcPts val="0"/>
              </a:spcBef>
              <a:buNone/>
            </a:pPr>
            <a:r>
              <a:rPr lang="en-US" altLang="zh-CN" sz="3400" b="1" dirty="0">
                <a:solidFill>
                  <a:srgbClr val="000000"/>
                </a:solidFill>
                <a:latin typeface="Times New Roman" panose="02020603050405020304" pitchFamily="18" charset="0"/>
                <a:ea typeface="华文楷体" pitchFamily="2" charset="-122"/>
                <a:cs typeface="Times New Roman" panose="02020603050405020304" pitchFamily="18" charset="0"/>
              </a:rPr>
              <a:t>void </a:t>
            </a:r>
            <a:r>
              <a:rPr lang="en-US" altLang="zh-CN" sz="3400" b="1" dirty="0">
                <a:solidFill>
                  <a:srgbClr val="C00000"/>
                </a:solidFill>
                <a:latin typeface="Times New Roman" panose="02020603050405020304" pitchFamily="18" charset="0"/>
                <a:ea typeface="华文楷体" pitchFamily="2" charset="-122"/>
                <a:cs typeface="Times New Roman" panose="02020603050405020304" pitchFamily="18" charset="0"/>
              </a:rPr>
              <a:t>Merge</a:t>
            </a:r>
            <a:r>
              <a:rPr lang="en-US" altLang="zh-CN" sz="3400" dirty="0">
                <a:solidFill>
                  <a:srgbClr val="000000"/>
                </a:solidFill>
                <a:latin typeface="Times New Roman" panose="02020603050405020304" pitchFamily="18" charset="0"/>
                <a:ea typeface="华文楷体" pitchFamily="2" charset="-122"/>
                <a:cs typeface="Times New Roman" panose="02020603050405020304" pitchFamily="18" charset="0"/>
              </a:rPr>
              <a:t> (</a:t>
            </a:r>
            <a:r>
              <a:rPr lang="en-US" altLang="zh-CN" sz="3400" dirty="0" err="1">
                <a:solidFill>
                  <a:srgbClr val="000000"/>
                </a:solidFill>
                <a:latin typeface="Times New Roman" panose="02020603050405020304" pitchFamily="18" charset="0"/>
                <a:ea typeface="华文楷体" pitchFamily="2" charset="-122"/>
                <a:cs typeface="Times New Roman" panose="02020603050405020304" pitchFamily="18" charset="0"/>
              </a:rPr>
              <a:t>RcdType</a:t>
            </a:r>
            <a:r>
              <a:rPr lang="en-US" altLang="zh-CN" sz="3400" dirty="0">
                <a:solidFill>
                  <a:srgbClr val="000000"/>
                </a:solidFill>
                <a:latin typeface="Times New Roman" panose="02020603050405020304" pitchFamily="18" charset="0"/>
                <a:ea typeface="华文楷体" pitchFamily="2" charset="-122"/>
                <a:cs typeface="Times New Roman" panose="02020603050405020304" pitchFamily="18" charset="0"/>
              </a:rPr>
              <a:t> SR[], </a:t>
            </a:r>
            <a:r>
              <a:rPr lang="en-US" altLang="zh-CN" sz="3400" dirty="0" err="1">
                <a:solidFill>
                  <a:srgbClr val="000000"/>
                </a:solidFill>
                <a:latin typeface="Times New Roman" panose="02020603050405020304" pitchFamily="18" charset="0"/>
                <a:ea typeface="华文楷体" pitchFamily="2" charset="-122"/>
                <a:cs typeface="Times New Roman" panose="02020603050405020304" pitchFamily="18" charset="0"/>
              </a:rPr>
              <a:t>RcdType</a:t>
            </a:r>
            <a:r>
              <a:rPr lang="en-US" altLang="zh-CN" sz="3400" dirty="0">
                <a:solidFill>
                  <a:srgbClr val="000000"/>
                </a:solidFill>
                <a:latin typeface="Times New Roman" panose="02020603050405020304" pitchFamily="18" charset="0"/>
                <a:ea typeface="华文楷体" pitchFamily="2" charset="-122"/>
                <a:cs typeface="Times New Roman" panose="02020603050405020304" pitchFamily="18" charset="0"/>
              </a:rPr>
              <a:t> </a:t>
            </a:r>
            <a:r>
              <a:rPr lang="en-US" altLang="zh-CN" sz="3400" b="1" dirty="0">
                <a:solidFill>
                  <a:srgbClr val="000000"/>
                </a:solidFill>
                <a:latin typeface="Times New Roman" panose="02020603050405020304" pitchFamily="18" charset="0"/>
                <a:ea typeface="华文楷体" pitchFamily="2" charset="-122"/>
                <a:cs typeface="Times New Roman" panose="02020603050405020304" pitchFamily="18" charset="0"/>
              </a:rPr>
              <a:t>&amp;</a:t>
            </a:r>
            <a:r>
              <a:rPr lang="en-US" altLang="zh-CN" sz="3400" dirty="0">
                <a:solidFill>
                  <a:srgbClr val="000000"/>
                </a:solidFill>
                <a:latin typeface="Times New Roman" panose="02020603050405020304" pitchFamily="18" charset="0"/>
                <a:ea typeface="华文楷体" pitchFamily="2" charset="-122"/>
                <a:cs typeface="Times New Roman" panose="02020603050405020304" pitchFamily="18" charset="0"/>
              </a:rPr>
              <a:t>TR[], </a:t>
            </a:r>
          </a:p>
          <a:p>
            <a:pPr marL="0" indent="0">
              <a:lnSpc>
                <a:spcPct val="120000"/>
              </a:lnSpc>
              <a:spcBef>
                <a:spcPts val="0"/>
              </a:spcBef>
              <a:buNone/>
            </a:pPr>
            <a:r>
              <a:rPr lang="en-US" altLang="zh-CN" sz="3400" dirty="0">
                <a:solidFill>
                  <a:srgbClr val="000000"/>
                </a:solidFill>
                <a:latin typeface="Times New Roman" panose="02020603050405020304" pitchFamily="18" charset="0"/>
                <a:ea typeface="华文楷体" pitchFamily="2" charset="-122"/>
                <a:cs typeface="Times New Roman" panose="02020603050405020304" pitchFamily="18" charset="0"/>
              </a:rPr>
              <a:t>                                                    </a:t>
            </a:r>
            <a:r>
              <a:rPr lang="en-US" altLang="zh-CN" sz="3400" b="1" dirty="0" err="1">
                <a:solidFill>
                  <a:srgbClr val="000000"/>
                </a:solidFill>
                <a:latin typeface="Times New Roman" panose="02020603050405020304" pitchFamily="18" charset="0"/>
                <a:ea typeface="华文楷体" pitchFamily="2" charset="-122"/>
                <a:cs typeface="Times New Roman" panose="02020603050405020304" pitchFamily="18" charset="0"/>
              </a:rPr>
              <a:t>int</a:t>
            </a:r>
            <a:r>
              <a:rPr lang="en-US" altLang="zh-CN" sz="3400" dirty="0">
                <a:solidFill>
                  <a:srgbClr val="000000"/>
                </a:solidFill>
                <a:latin typeface="Times New Roman" panose="02020603050405020304" pitchFamily="18" charset="0"/>
                <a:ea typeface="华文楷体" pitchFamily="2" charset="-122"/>
                <a:cs typeface="Times New Roman" panose="02020603050405020304" pitchFamily="18" charset="0"/>
              </a:rPr>
              <a:t> </a:t>
            </a:r>
            <a:r>
              <a:rPr lang="en-US" altLang="zh-CN" sz="3400" dirty="0" err="1">
                <a:solidFill>
                  <a:srgbClr val="000000"/>
                </a:solidFill>
                <a:latin typeface="Times New Roman" panose="02020603050405020304" pitchFamily="18" charset="0"/>
                <a:ea typeface="华文楷体" pitchFamily="2" charset="-122"/>
                <a:cs typeface="Times New Roman" panose="02020603050405020304" pitchFamily="18" charset="0"/>
              </a:rPr>
              <a:t>i</a:t>
            </a:r>
            <a:r>
              <a:rPr lang="en-US" altLang="zh-CN" sz="3400" dirty="0">
                <a:solidFill>
                  <a:srgbClr val="000000"/>
                </a:solidFill>
                <a:latin typeface="Times New Roman" panose="02020603050405020304" pitchFamily="18" charset="0"/>
                <a:ea typeface="华文楷体" pitchFamily="2" charset="-122"/>
                <a:cs typeface="Times New Roman" panose="02020603050405020304" pitchFamily="18" charset="0"/>
              </a:rPr>
              <a:t>, </a:t>
            </a:r>
            <a:r>
              <a:rPr lang="en-US" altLang="zh-CN" sz="3400" b="1" dirty="0" err="1">
                <a:solidFill>
                  <a:srgbClr val="000000"/>
                </a:solidFill>
                <a:latin typeface="Times New Roman" panose="02020603050405020304" pitchFamily="18" charset="0"/>
                <a:ea typeface="华文楷体" pitchFamily="2" charset="-122"/>
                <a:cs typeface="Times New Roman" panose="02020603050405020304" pitchFamily="18" charset="0"/>
              </a:rPr>
              <a:t>int</a:t>
            </a:r>
            <a:r>
              <a:rPr lang="en-US" altLang="zh-CN" sz="3400" dirty="0">
                <a:solidFill>
                  <a:srgbClr val="000000"/>
                </a:solidFill>
                <a:latin typeface="Times New Roman" panose="02020603050405020304" pitchFamily="18" charset="0"/>
                <a:ea typeface="华文楷体" pitchFamily="2" charset="-122"/>
                <a:cs typeface="Times New Roman" panose="02020603050405020304" pitchFamily="18" charset="0"/>
              </a:rPr>
              <a:t> m, </a:t>
            </a:r>
            <a:r>
              <a:rPr lang="en-US" altLang="zh-CN" sz="3400" b="1" dirty="0" err="1">
                <a:solidFill>
                  <a:srgbClr val="000000"/>
                </a:solidFill>
                <a:latin typeface="Times New Roman" panose="02020603050405020304" pitchFamily="18" charset="0"/>
                <a:ea typeface="华文楷体" pitchFamily="2" charset="-122"/>
                <a:cs typeface="Times New Roman" panose="02020603050405020304" pitchFamily="18" charset="0"/>
              </a:rPr>
              <a:t>int</a:t>
            </a:r>
            <a:r>
              <a:rPr lang="en-US" altLang="zh-CN" sz="3400" dirty="0">
                <a:solidFill>
                  <a:srgbClr val="000000"/>
                </a:solidFill>
                <a:latin typeface="Times New Roman" panose="02020603050405020304" pitchFamily="18" charset="0"/>
                <a:ea typeface="华文楷体" pitchFamily="2" charset="-122"/>
                <a:cs typeface="Times New Roman" panose="02020603050405020304" pitchFamily="18" charset="0"/>
              </a:rPr>
              <a:t> n) </a:t>
            </a:r>
            <a:r>
              <a:rPr lang="en-US" altLang="zh-CN" sz="3400" b="1" dirty="0">
                <a:solidFill>
                  <a:srgbClr val="000000"/>
                </a:solidFill>
                <a:latin typeface="Times New Roman" panose="02020603050405020304" pitchFamily="18" charset="0"/>
                <a:ea typeface="华文楷体" pitchFamily="2" charset="-122"/>
                <a:cs typeface="Times New Roman" panose="02020603050405020304" pitchFamily="18" charset="0"/>
              </a:rPr>
              <a:t>{</a:t>
            </a:r>
            <a:endParaRPr lang="en-US" altLang="zh-CN" sz="3400" dirty="0">
              <a:solidFill>
                <a:srgbClr val="000000"/>
              </a:solidFill>
              <a:latin typeface="Times New Roman" panose="02020603050405020304" pitchFamily="18" charset="0"/>
              <a:ea typeface="华文楷体" pitchFamily="2" charset="-122"/>
              <a:cs typeface="Times New Roman" panose="02020603050405020304" pitchFamily="18" charset="0"/>
            </a:endParaRPr>
          </a:p>
          <a:p>
            <a:pPr marL="0" indent="0">
              <a:lnSpc>
                <a:spcPct val="120000"/>
              </a:lnSpc>
              <a:spcBef>
                <a:spcPts val="0"/>
              </a:spcBef>
              <a:buNone/>
            </a:pPr>
            <a:r>
              <a:rPr lang="en-US" altLang="zh-CN" sz="3400" b="1" dirty="0">
                <a:solidFill>
                  <a:srgbClr val="0070C0"/>
                </a:solidFill>
                <a:latin typeface="Times New Roman" panose="02020603050405020304" pitchFamily="18" charset="0"/>
                <a:ea typeface="华文楷体" pitchFamily="2" charset="-122"/>
                <a:cs typeface="Times New Roman" panose="02020603050405020304" pitchFamily="18" charset="0"/>
              </a:rPr>
              <a:t>for (j=m+1, k=</a:t>
            </a:r>
            <a:r>
              <a:rPr lang="en-US" altLang="zh-CN" sz="3400" b="1" dirty="0" err="1">
                <a:solidFill>
                  <a:srgbClr val="0070C0"/>
                </a:solidFill>
                <a:latin typeface="Times New Roman" panose="02020603050405020304" pitchFamily="18" charset="0"/>
                <a:ea typeface="华文楷体" pitchFamily="2" charset="-122"/>
                <a:cs typeface="Times New Roman" panose="02020603050405020304" pitchFamily="18" charset="0"/>
              </a:rPr>
              <a:t>i</a:t>
            </a:r>
            <a:r>
              <a:rPr lang="en-US" altLang="zh-CN" sz="3400" b="1" dirty="0">
                <a:solidFill>
                  <a:srgbClr val="0070C0"/>
                </a:solidFill>
                <a:latin typeface="Times New Roman" panose="02020603050405020304" pitchFamily="18" charset="0"/>
                <a:ea typeface="华文楷体" pitchFamily="2" charset="-122"/>
                <a:cs typeface="Times New Roman" panose="02020603050405020304" pitchFamily="18" charset="0"/>
              </a:rPr>
              <a:t>;  </a:t>
            </a:r>
            <a:r>
              <a:rPr lang="en-US" altLang="zh-CN" sz="3400" b="1" dirty="0" err="1">
                <a:solidFill>
                  <a:srgbClr val="0070C0"/>
                </a:solidFill>
                <a:latin typeface="Times New Roman" panose="02020603050405020304" pitchFamily="18" charset="0"/>
                <a:ea typeface="华文楷体" pitchFamily="2" charset="-122"/>
                <a:cs typeface="Times New Roman" panose="02020603050405020304" pitchFamily="18" charset="0"/>
              </a:rPr>
              <a:t>i</a:t>
            </a:r>
            <a:r>
              <a:rPr lang="en-US" altLang="zh-CN" sz="3400" b="1" dirty="0">
                <a:solidFill>
                  <a:srgbClr val="0070C0"/>
                </a:solidFill>
                <a:latin typeface="Times New Roman" panose="02020603050405020304" pitchFamily="18" charset="0"/>
                <a:ea typeface="华文楷体" pitchFamily="2" charset="-122"/>
                <a:cs typeface="Times New Roman" panose="02020603050405020304" pitchFamily="18" charset="0"/>
              </a:rPr>
              <a:t>&lt;=m &amp;&amp; j&lt;=n;  ++k) { </a:t>
            </a:r>
          </a:p>
          <a:p>
            <a:pPr marL="0" indent="0">
              <a:lnSpc>
                <a:spcPct val="120000"/>
              </a:lnSpc>
              <a:spcBef>
                <a:spcPts val="0"/>
              </a:spcBef>
              <a:buNone/>
            </a:pPr>
            <a:r>
              <a:rPr lang="en-US" altLang="zh-CN" sz="3400" b="1" dirty="0">
                <a:solidFill>
                  <a:srgbClr val="0070C0"/>
                </a:solidFill>
                <a:latin typeface="Times New Roman" panose="02020603050405020304" pitchFamily="18" charset="0"/>
                <a:ea typeface="华文楷体" pitchFamily="2" charset="-122"/>
                <a:cs typeface="Times New Roman" panose="02020603050405020304" pitchFamily="18" charset="0"/>
              </a:rPr>
              <a:t>            // </a:t>
            </a:r>
            <a:r>
              <a:rPr lang="zh-CN" altLang="en-US" sz="3400" b="1" dirty="0">
                <a:solidFill>
                  <a:srgbClr val="0070C0"/>
                </a:solidFill>
                <a:latin typeface="Times New Roman" panose="02020603050405020304" pitchFamily="18" charset="0"/>
                <a:ea typeface="华文楷体" pitchFamily="2" charset="-122"/>
                <a:cs typeface="Times New Roman" panose="02020603050405020304" pitchFamily="18" charset="0"/>
              </a:rPr>
              <a:t>将</a:t>
            </a:r>
            <a:r>
              <a:rPr lang="en-US" altLang="zh-CN" sz="3400" b="1" dirty="0">
                <a:solidFill>
                  <a:srgbClr val="0070C0"/>
                </a:solidFill>
                <a:latin typeface="Times New Roman" panose="02020603050405020304" pitchFamily="18" charset="0"/>
                <a:ea typeface="华文楷体" pitchFamily="2" charset="-122"/>
                <a:cs typeface="Times New Roman" panose="02020603050405020304" pitchFamily="18" charset="0"/>
              </a:rPr>
              <a:t>SR</a:t>
            </a:r>
            <a:r>
              <a:rPr lang="zh-CN" altLang="en-US" sz="3400" b="1" dirty="0">
                <a:solidFill>
                  <a:srgbClr val="0070C0"/>
                </a:solidFill>
                <a:latin typeface="Times New Roman" panose="02020603050405020304" pitchFamily="18" charset="0"/>
                <a:ea typeface="华文楷体" pitchFamily="2" charset="-122"/>
                <a:cs typeface="Times New Roman" panose="02020603050405020304" pitchFamily="18" charset="0"/>
              </a:rPr>
              <a:t>中记录由小到大地并入</a:t>
            </a:r>
            <a:r>
              <a:rPr lang="en-US" altLang="zh-CN" sz="3400" b="1" dirty="0">
                <a:solidFill>
                  <a:srgbClr val="0070C0"/>
                </a:solidFill>
                <a:latin typeface="Times New Roman" panose="02020603050405020304" pitchFamily="18" charset="0"/>
                <a:ea typeface="华文楷体" pitchFamily="2" charset="-122"/>
                <a:cs typeface="Times New Roman" panose="02020603050405020304" pitchFamily="18" charset="0"/>
              </a:rPr>
              <a:t>TR</a:t>
            </a:r>
          </a:p>
          <a:p>
            <a:pPr marL="0" indent="0">
              <a:lnSpc>
                <a:spcPct val="120000"/>
              </a:lnSpc>
              <a:spcBef>
                <a:spcPts val="0"/>
              </a:spcBef>
              <a:buNone/>
            </a:pPr>
            <a:r>
              <a:rPr lang="en-US" altLang="zh-CN" sz="3400" b="1" dirty="0">
                <a:solidFill>
                  <a:srgbClr val="0070C0"/>
                </a:solidFill>
                <a:latin typeface="Times New Roman" panose="02020603050405020304" pitchFamily="18" charset="0"/>
                <a:ea typeface="华文楷体" pitchFamily="2" charset="-122"/>
                <a:cs typeface="Times New Roman" panose="02020603050405020304" pitchFamily="18" charset="0"/>
              </a:rPr>
              <a:t>             if  (LQ(SR[</a:t>
            </a:r>
            <a:r>
              <a:rPr lang="en-US" altLang="zh-CN" sz="3400" b="1" dirty="0" err="1">
                <a:solidFill>
                  <a:srgbClr val="0070C0"/>
                </a:solidFill>
                <a:latin typeface="Times New Roman" panose="02020603050405020304" pitchFamily="18" charset="0"/>
                <a:ea typeface="华文楷体" pitchFamily="2" charset="-122"/>
                <a:cs typeface="Times New Roman" panose="02020603050405020304" pitchFamily="18" charset="0"/>
              </a:rPr>
              <a:t>i</a:t>
            </a:r>
            <a:r>
              <a:rPr lang="en-US" altLang="zh-CN" sz="3400" b="1" dirty="0">
                <a:solidFill>
                  <a:srgbClr val="0070C0"/>
                </a:solidFill>
                <a:latin typeface="Times New Roman" panose="02020603050405020304" pitchFamily="18" charset="0"/>
                <a:ea typeface="华文楷体" pitchFamily="2" charset="-122"/>
                <a:cs typeface="Times New Roman" panose="02020603050405020304" pitchFamily="18" charset="0"/>
              </a:rPr>
              <a:t>].key, SR[j].key)) </a:t>
            </a:r>
          </a:p>
          <a:p>
            <a:pPr marL="0" indent="0">
              <a:lnSpc>
                <a:spcPct val="120000"/>
              </a:lnSpc>
              <a:spcBef>
                <a:spcPts val="0"/>
              </a:spcBef>
              <a:buNone/>
            </a:pPr>
            <a:r>
              <a:rPr lang="en-US" altLang="zh-CN" sz="3400" b="1" dirty="0">
                <a:solidFill>
                  <a:srgbClr val="0070C0"/>
                </a:solidFill>
                <a:latin typeface="Times New Roman" panose="02020603050405020304" pitchFamily="18" charset="0"/>
                <a:ea typeface="华文楷体" pitchFamily="2" charset="-122"/>
                <a:cs typeface="Times New Roman" panose="02020603050405020304" pitchFamily="18" charset="0"/>
              </a:rPr>
              <a:t>	         TR[k] = SR[</a:t>
            </a:r>
            <a:r>
              <a:rPr lang="en-US" altLang="zh-CN" sz="3400" b="1" dirty="0" err="1">
                <a:solidFill>
                  <a:srgbClr val="0070C0"/>
                </a:solidFill>
                <a:latin typeface="Times New Roman" panose="02020603050405020304" pitchFamily="18" charset="0"/>
                <a:ea typeface="华文楷体" pitchFamily="2" charset="-122"/>
                <a:cs typeface="Times New Roman" panose="02020603050405020304" pitchFamily="18" charset="0"/>
              </a:rPr>
              <a:t>i</a:t>
            </a:r>
            <a:r>
              <a:rPr lang="en-US" altLang="zh-CN" sz="3400" b="1" dirty="0">
                <a:solidFill>
                  <a:srgbClr val="0070C0"/>
                </a:solidFill>
                <a:latin typeface="Times New Roman" panose="02020603050405020304" pitchFamily="18" charset="0"/>
                <a:ea typeface="华文楷体" pitchFamily="2" charset="-122"/>
                <a:cs typeface="Times New Roman" panose="02020603050405020304" pitchFamily="18" charset="0"/>
              </a:rPr>
              <a:t>++];</a:t>
            </a:r>
          </a:p>
          <a:p>
            <a:pPr marL="0" indent="0">
              <a:lnSpc>
                <a:spcPct val="120000"/>
              </a:lnSpc>
              <a:spcBef>
                <a:spcPts val="0"/>
              </a:spcBef>
              <a:buNone/>
            </a:pPr>
            <a:r>
              <a:rPr lang="en-US" altLang="zh-CN" sz="3400" b="1" dirty="0">
                <a:solidFill>
                  <a:srgbClr val="0070C0"/>
                </a:solidFill>
                <a:latin typeface="Times New Roman" panose="02020603050405020304" pitchFamily="18" charset="0"/>
                <a:ea typeface="华文楷体" pitchFamily="2" charset="-122"/>
                <a:cs typeface="Times New Roman" panose="02020603050405020304" pitchFamily="18" charset="0"/>
              </a:rPr>
              <a:t>             else TR[k] = SR[</a:t>
            </a:r>
            <a:r>
              <a:rPr lang="en-US" altLang="zh-CN" sz="3400" b="1" dirty="0" err="1">
                <a:solidFill>
                  <a:srgbClr val="0070C0"/>
                </a:solidFill>
                <a:latin typeface="Times New Roman" panose="02020603050405020304" pitchFamily="18" charset="0"/>
                <a:ea typeface="华文楷体" pitchFamily="2" charset="-122"/>
                <a:cs typeface="Times New Roman" panose="02020603050405020304" pitchFamily="18" charset="0"/>
              </a:rPr>
              <a:t>j++</a:t>
            </a:r>
            <a:r>
              <a:rPr lang="en-US" altLang="zh-CN" sz="3400" b="1" dirty="0">
                <a:solidFill>
                  <a:srgbClr val="0070C0"/>
                </a:solidFill>
                <a:latin typeface="Times New Roman" panose="02020603050405020304" pitchFamily="18" charset="0"/>
                <a:ea typeface="华文楷体" pitchFamily="2" charset="-122"/>
                <a:cs typeface="Times New Roman" panose="02020603050405020304" pitchFamily="18" charset="0"/>
              </a:rPr>
              <a:t>];  </a:t>
            </a:r>
          </a:p>
          <a:p>
            <a:pPr marL="0" indent="0">
              <a:lnSpc>
                <a:spcPct val="120000"/>
              </a:lnSpc>
              <a:spcBef>
                <a:spcPts val="0"/>
              </a:spcBef>
              <a:buNone/>
            </a:pPr>
            <a:r>
              <a:rPr lang="en-US" altLang="zh-CN" sz="3400" b="1" dirty="0">
                <a:solidFill>
                  <a:srgbClr val="0070C0"/>
                </a:solidFill>
                <a:latin typeface="Times New Roman" panose="02020603050405020304" pitchFamily="18" charset="0"/>
                <a:ea typeface="华文楷体" pitchFamily="2" charset="-122"/>
                <a:cs typeface="Times New Roman" panose="02020603050405020304" pitchFamily="18" charset="0"/>
              </a:rPr>
              <a:t>	}</a:t>
            </a:r>
            <a:endParaRPr lang="en-US" altLang="zh-CN" sz="3400" b="1" dirty="0">
              <a:solidFill>
                <a:srgbClr val="000000"/>
              </a:solidFill>
              <a:latin typeface="Times New Roman" panose="02020603050405020304" pitchFamily="18" charset="0"/>
              <a:ea typeface="华文楷体" pitchFamily="2" charset="-122"/>
              <a:cs typeface="Times New Roman" panose="02020603050405020304" pitchFamily="18" charset="0"/>
            </a:endParaRPr>
          </a:p>
          <a:p>
            <a:pPr marL="0" indent="0">
              <a:lnSpc>
                <a:spcPct val="120000"/>
              </a:lnSpc>
              <a:spcBef>
                <a:spcPts val="0"/>
              </a:spcBef>
              <a:buNone/>
            </a:pPr>
            <a:r>
              <a:rPr lang="en-US" altLang="zh-CN" sz="3400" dirty="0">
                <a:solidFill>
                  <a:srgbClr val="000000"/>
                </a:solidFill>
                <a:latin typeface="Times New Roman" panose="02020603050405020304" pitchFamily="18" charset="0"/>
                <a:ea typeface="楷体_GB2312" pitchFamily="49" charset="-122"/>
                <a:cs typeface="Times New Roman" panose="02020603050405020304" pitchFamily="18" charset="0"/>
              </a:rPr>
              <a:t>if (</a:t>
            </a:r>
            <a:r>
              <a:rPr lang="en-US" altLang="zh-CN" sz="3400" dirty="0" err="1">
                <a:solidFill>
                  <a:srgbClr val="000000"/>
                </a:solidFill>
                <a:latin typeface="Times New Roman" panose="02020603050405020304" pitchFamily="18" charset="0"/>
                <a:ea typeface="楷体_GB2312" pitchFamily="49" charset="-122"/>
                <a:cs typeface="Times New Roman" panose="02020603050405020304" pitchFamily="18" charset="0"/>
              </a:rPr>
              <a:t>i</a:t>
            </a:r>
            <a:r>
              <a:rPr lang="en-US" altLang="zh-CN" sz="3400" dirty="0">
                <a:solidFill>
                  <a:srgbClr val="000000"/>
                </a:solidFill>
                <a:latin typeface="Times New Roman" panose="02020603050405020304" pitchFamily="18" charset="0"/>
                <a:ea typeface="楷体_GB2312" pitchFamily="49" charset="-122"/>
                <a:cs typeface="Times New Roman" panose="02020603050405020304" pitchFamily="18" charset="0"/>
              </a:rPr>
              <a:t>&lt;=m) TR[</a:t>
            </a:r>
            <a:r>
              <a:rPr lang="en-US" altLang="zh-CN" sz="3400" dirty="0" err="1">
                <a:solidFill>
                  <a:srgbClr val="000000"/>
                </a:solidFill>
                <a:latin typeface="Times New Roman" panose="02020603050405020304" pitchFamily="18" charset="0"/>
                <a:ea typeface="楷体_GB2312" pitchFamily="49" charset="-122"/>
                <a:cs typeface="Times New Roman" panose="02020603050405020304" pitchFamily="18" charset="0"/>
              </a:rPr>
              <a:t>k..n</a:t>
            </a:r>
            <a:r>
              <a:rPr lang="en-US" altLang="zh-CN" sz="3400" dirty="0">
                <a:solidFill>
                  <a:srgbClr val="000000"/>
                </a:solidFill>
                <a:latin typeface="Times New Roman" panose="02020603050405020304" pitchFamily="18" charset="0"/>
                <a:ea typeface="楷体_GB2312" pitchFamily="49" charset="-122"/>
                <a:cs typeface="Times New Roman" panose="02020603050405020304" pitchFamily="18" charset="0"/>
              </a:rPr>
              <a:t>] = SR[</a:t>
            </a:r>
            <a:r>
              <a:rPr lang="en-US" altLang="zh-CN" sz="3400" dirty="0" err="1">
                <a:solidFill>
                  <a:srgbClr val="000000"/>
                </a:solidFill>
                <a:latin typeface="Times New Roman" panose="02020603050405020304" pitchFamily="18" charset="0"/>
                <a:ea typeface="楷体_GB2312" pitchFamily="49" charset="-122"/>
                <a:cs typeface="Times New Roman" panose="02020603050405020304" pitchFamily="18" charset="0"/>
              </a:rPr>
              <a:t>i</a:t>
            </a:r>
            <a:r>
              <a:rPr lang="en-US" altLang="zh-CN" sz="3400" dirty="0">
                <a:solidFill>
                  <a:srgbClr val="000000"/>
                </a:solidFill>
                <a:latin typeface="Times New Roman" panose="02020603050405020304" pitchFamily="18" charset="0"/>
                <a:ea typeface="楷体_GB2312" pitchFamily="49" charset="-122"/>
                <a:cs typeface="Times New Roman" panose="02020603050405020304" pitchFamily="18" charset="0"/>
              </a:rPr>
              <a:t>..m]; </a:t>
            </a:r>
            <a:r>
              <a:rPr lang="en-US" altLang="zh-CN" sz="3400" dirty="0">
                <a:solidFill>
                  <a:srgbClr val="990000"/>
                </a:solidFill>
                <a:latin typeface="Times New Roman" panose="02020603050405020304" pitchFamily="18" charset="0"/>
                <a:ea typeface="华文楷体" pitchFamily="2" charset="-122"/>
                <a:cs typeface="Times New Roman" panose="02020603050405020304" pitchFamily="18" charset="0"/>
              </a:rPr>
              <a:t>//</a:t>
            </a:r>
            <a:r>
              <a:rPr lang="zh-CN" altLang="en-US" sz="3400" dirty="0">
                <a:solidFill>
                  <a:srgbClr val="990000"/>
                </a:solidFill>
                <a:latin typeface="Times New Roman" panose="02020603050405020304" pitchFamily="18" charset="0"/>
                <a:ea typeface="华文楷体" pitchFamily="2" charset="-122"/>
                <a:cs typeface="Times New Roman" panose="02020603050405020304" pitchFamily="18" charset="0"/>
              </a:rPr>
              <a:t>将剩余的</a:t>
            </a:r>
            <a:r>
              <a:rPr lang="en-US" altLang="zh-CN" sz="3400" dirty="0">
                <a:solidFill>
                  <a:srgbClr val="990000"/>
                </a:solidFill>
                <a:latin typeface="Times New Roman" panose="02020603050405020304" pitchFamily="18" charset="0"/>
                <a:ea typeface="华文楷体" pitchFamily="2" charset="-122"/>
                <a:cs typeface="Times New Roman" panose="02020603050405020304" pitchFamily="18" charset="0"/>
              </a:rPr>
              <a:t>SR[</a:t>
            </a:r>
            <a:r>
              <a:rPr lang="en-US" altLang="zh-CN" sz="3400" dirty="0" err="1">
                <a:solidFill>
                  <a:srgbClr val="990000"/>
                </a:solidFill>
                <a:latin typeface="Times New Roman" panose="02020603050405020304" pitchFamily="18" charset="0"/>
                <a:ea typeface="华文楷体" pitchFamily="2" charset="-122"/>
                <a:cs typeface="Times New Roman" panose="02020603050405020304" pitchFamily="18" charset="0"/>
              </a:rPr>
              <a:t>i</a:t>
            </a:r>
            <a:r>
              <a:rPr lang="en-US" altLang="zh-CN" sz="3400" dirty="0">
                <a:solidFill>
                  <a:srgbClr val="990000"/>
                </a:solidFill>
                <a:latin typeface="Times New Roman" panose="02020603050405020304" pitchFamily="18" charset="0"/>
                <a:ea typeface="华文楷体" pitchFamily="2" charset="-122"/>
                <a:cs typeface="Times New Roman" panose="02020603050405020304" pitchFamily="18" charset="0"/>
              </a:rPr>
              <a:t>..m]</a:t>
            </a:r>
            <a:r>
              <a:rPr lang="zh-CN" altLang="en-US" sz="3400" dirty="0">
                <a:solidFill>
                  <a:srgbClr val="990000"/>
                </a:solidFill>
                <a:latin typeface="Times New Roman" panose="02020603050405020304" pitchFamily="18" charset="0"/>
                <a:ea typeface="华文楷体" pitchFamily="2" charset="-122"/>
                <a:cs typeface="Times New Roman" panose="02020603050405020304" pitchFamily="18" charset="0"/>
              </a:rPr>
              <a:t>复制到</a:t>
            </a:r>
            <a:r>
              <a:rPr lang="en-US" altLang="zh-CN" sz="3400" dirty="0">
                <a:solidFill>
                  <a:srgbClr val="990000"/>
                </a:solidFill>
                <a:latin typeface="Times New Roman" panose="02020603050405020304" pitchFamily="18" charset="0"/>
                <a:ea typeface="华文楷体" pitchFamily="2" charset="-122"/>
                <a:cs typeface="Times New Roman" panose="02020603050405020304" pitchFamily="18" charset="0"/>
              </a:rPr>
              <a:t>TR</a:t>
            </a:r>
          </a:p>
          <a:p>
            <a:pPr marL="0" indent="0">
              <a:lnSpc>
                <a:spcPct val="120000"/>
              </a:lnSpc>
              <a:spcBef>
                <a:spcPts val="0"/>
              </a:spcBef>
              <a:buNone/>
            </a:pPr>
            <a:r>
              <a:rPr lang="en-US" altLang="zh-CN" sz="3400" dirty="0">
                <a:solidFill>
                  <a:srgbClr val="000000"/>
                </a:solidFill>
                <a:latin typeface="Times New Roman" panose="02020603050405020304" pitchFamily="18" charset="0"/>
                <a:ea typeface="华文楷体" pitchFamily="2" charset="-122"/>
                <a:cs typeface="Times New Roman" panose="02020603050405020304" pitchFamily="18" charset="0"/>
              </a:rPr>
              <a:t>if (j&lt;=n) TR[</a:t>
            </a:r>
            <a:r>
              <a:rPr lang="en-US" altLang="zh-CN" sz="3400" dirty="0" err="1">
                <a:solidFill>
                  <a:srgbClr val="000000"/>
                </a:solidFill>
                <a:latin typeface="Times New Roman" panose="02020603050405020304" pitchFamily="18" charset="0"/>
                <a:ea typeface="华文楷体" pitchFamily="2" charset="-122"/>
                <a:cs typeface="Times New Roman" panose="02020603050405020304" pitchFamily="18" charset="0"/>
              </a:rPr>
              <a:t>k..n</a:t>
            </a:r>
            <a:r>
              <a:rPr lang="en-US" altLang="zh-CN" sz="3400" dirty="0">
                <a:solidFill>
                  <a:srgbClr val="000000"/>
                </a:solidFill>
                <a:latin typeface="Times New Roman" panose="02020603050405020304" pitchFamily="18" charset="0"/>
                <a:ea typeface="华文楷体" pitchFamily="2" charset="-122"/>
                <a:cs typeface="Times New Roman" panose="02020603050405020304" pitchFamily="18" charset="0"/>
              </a:rPr>
              <a:t>] = SR[</a:t>
            </a:r>
            <a:r>
              <a:rPr lang="en-US" altLang="zh-CN" sz="3400" dirty="0" err="1">
                <a:solidFill>
                  <a:srgbClr val="000000"/>
                </a:solidFill>
                <a:latin typeface="Times New Roman" panose="02020603050405020304" pitchFamily="18" charset="0"/>
                <a:ea typeface="华文楷体" pitchFamily="2" charset="-122"/>
                <a:cs typeface="Times New Roman" panose="02020603050405020304" pitchFamily="18" charset="0"/>
              </a:rPr>
              <a:t>j..n</a:t>
            </a:r>
            <a:r>
              <a:rPr lang="en-US" altLang="zh-CN" sz="3400" dirty="0">
                <a:solidFill>
                  <a:srgbClr val="000000"/>
                </a:solidFill>
                <a:latin typeface="Times New Roman" panose="02020603050405020304" pitchFamily="18" charset="0"/>
                <a:ea typeface="华文楷体" pitchFamily="2" charset="-122"/>
                <a:cs typeface="Times New Roman" panose="02020603050405020304" pitchFamily="18" charset="0"/>
              </a:rPr>
              <a:t>]; </a:t>
            </a:r>
            <a:r>
              <a:rPr lang="en-US" altLang="zh-CN" sz="3400" dirty="0">
                <a:solidFill>
                  <a:srgbClr val="990000"/>
                </a:solidFill>
                <a:latin typeface="Times New Roman" panose="02020603050405020304" pitchFamily="18" charset="0"/>
                <a:ea typeface="华文楷体" pitchFamily="2" charset="-122"/>
                <a:cs typeface="Times New Roman" panose="02020603050405020304" pitchFamily="18" charset="0"/>
              </a:rPr>
              <a:t>//</a:t>
            </a:r>
            <a:r>
              <a:rPr lang="zh-CN" altLang="en-US" sz="3400" dirty="0">
                <a:solidFill>
                  <a:srgbClr val="990000"/>
                </a:solidFill>
                <a:latin typeface="Times New Roman" panose="02020603050405020304" pitchFamily="18" charset="0"/>
                <a:ea typeface="华文楷体" pitchFamily="2" charset="-122"/>
                <a:cs typeface="Times New Roman" panose="02020603050405020304" pitchFamily="18" charset="0"/>
              </a:rPr>
              <a:t>将剩余的</a:t>
            </a:r>
            <a:r>
              <a:rPr lang="en-US" altLang="zh-CN" sz="3400" dirty="0">
                <a:solidFill>
                  <a:srgbClr val="990000"/>
                </a:solidFill>
                <a:latin typeface="Times New Roman" panose="02020603050405020304" pitchFamily="18" charset="0"/>
                <a:ea typeface="华文楷体" pitchFamily="2" charset="-122"/>
                <a:cs typeface="Times New Roman" panose="02020603050405020304" pitchFamily="18" charset="0"/>
              </a:rPr>
              <a:t>SR[</a:t>
            </a:r>
            <a:r>
              <a:rPr lang="en-US" altLang="zh-CN" sz="3400" dirty="0" err="1">
                <a:solidFill>
                  <a:srgbClr val="990000"/>
                </a:solidFill>
                <a:latin typeface="Times New Roman" panose="02020603050405020304" pitchFamily="18" charset="0"/>
                <a:ea typeface="华文楷体" pitchFamily="2" charset="-122"/>
                <a:cs typeface="Times New Roman" panose="02020603050405020304" pitchFamily="18" charset="0"/>
              </a:rPr>
              <a:t>j..n</a:t>
            </a:r>
            <a:r>
              <a:rPr lang="en-US" altLang="zh-CN" sz="3400" dirty="0">
                <a:solidFill>
                  <a:srgbClr val="990000"/>
                </a:solidFill>
                <a:latin typeface="Times New Roman" panose="02020603050405020304" pitchFamily="18" charset="0"/>
                <a:ea typeface="华文楷体" pitchFamily="2" charset="-122"/>
                <a:cs typeface="Times New Roman" panose="02020603050405020304" pitchFamily="18" charset="0"/>
              </a:rPr>
              <a:t>]</a:t>
            </a:r>
            <a:r>
              <a:rPr lang="zh-CN" altLang="en-US" sz="3400" dirty="0">
                <a:solidFill>
                  <a:srgbClr val="990000"/>
                </a:solidFill>
                <a:latin typeface="Times New Roman" panose="02020603050405020304" pitchFamily="18" charset="0"/>
                <a:ea typeface="华文楷体" pitchFamily="2" charset="-122"/>
                <a:cs typeface="Times New Roman" panose="02020603050405020304" pitchFamily="18" charset="0"/>
              </a:rPr>
              <a:t>复制到</a:t>
            </a:r>
            <a:r>
              <a:rPr lang="en-US" altLang="zh-CN" sz="3400" dirty="0">
                <a:solidFill>
                  <a:srgbClr val="990000"/>
                </a:solidFill>
                <a:latin typeface="Times New Roman" panose="02020603050405020304" pitchFamily="18" charset="0"/>
                <a:ea typeface="华文楷体" pitchFamily="2" charset="-122"/>
                <a:cs typeface="Times New Roman" panose="02020603050405020304" pitchFamily="18" charset="0"/>
              </a:rPr>
              <a:t>TR</a:t>
            </a:r>
            <a:endParaRPr lang="en-US" altLang="zh-CN" sz="3400" dirty="0">
              <a:solidFill>
                <a:srgbClr val="990000"/>
              </a:solidFill>
              <a:latin typeface="Times New Roman" panose="02020603050405020304" pitchFamily="18" charset="0"/>
              <a:ea typeface="楷体_GB2312" pitchFamily="49" charset="-122"/>
              <a:cs typeface="Times New Roman" panose="02020603050405020304" pitchFamily="18" charset="0"/>
            </a:endParaRPr>
          </a:p>
          <a:p>
            <a:pPr marL="0" indent="0">
              <a:lnSpc>
                <a:spcPct val="120000"/>
              </a:lnSpc>
              <a:spcBef>
                <a:spcPts val="0"/>
              </a:spcBef>
              <a:buNone/>
            </a:pPr>
            <a:r>
              <a:rPr lang="en-US" altLang="zh-CN" sz="3400" b="1" dirty="0">
                <a:solidFill>
                  <a:srgbClr val="000000"/>
                </a:solidFill>
                <a:latin typeface="Times New Roman" panose="02020603050405020304" pitchFamily="18" charset="0"/>
                <a:ea typeface="华文楷体" pitchFamily="2" charset="-122"/>
                <a:cs typeface="Times New Roman" panose="02020603050405020304" pitchFamily="18" charset="0"/>
              </a:rPr>
              <a:t>}</a:t>
            </a:r>
            <a:r>
              <a:rPr lang="en-US" altLang="zh-CN" sz="3400" dirty="0">
                <a:solidFill>
                  <a:srgbClr val="000000"/>
                </a:solidFill>
                <a:latin typeface="Times New Roman" panose="02020603050405020304" pitchFamily="18" charset="0"/>
                <a:ea typeface="华文楷体" pitchFamily="2" charset="-122"/>
                <a:cs typeface="Times New Roman" panose="02020603050405020304" pitchFamily="18" charset="0"/>
              </a:rPr>
              <a:t> // Merge</a:t>
            </a:r>
          </a:p>
          <a:p>
            <a:endParaRPr lang="zh-CN" altLang="en-US" dirty="0"/>
          </a:p>
        </p:txBody>
      </p:sp>
      <p:sp>
        <p:nvSpPr>
          <p:cNvPr id="9" name="流程图: 可选过程 8"/>
          <p:cNvSpPr/>
          <p:nvPr/>
        </p:nvSpPr>
        <p:spPr>
          <a:xfrm>
            <a:off x="8316416" y="0"/>
            <a:ext cx="827584"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10.12</a:t>
            </a:r>
          </a:p>
        </p:txBody>
      </p:sp>
    </p:spTree>
    <p:extLst>
      <p:ext uri="{BB962C8B-B14F-4D97-AF65-F5344CB8AC3E}">
        <p14:creationId xmlns:p14="http://schemas.microsoft.com/office/powerpoint/2010/main" val="38890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路归并：递归方式</a:t>
            </a:r>
          </a:p>
        </p:txBody>
      </p:sp>
      <p:sp>
        <p:nvSpPr>
          <p:cNvPr id="3" name="内容占位符 2"/>
          <p:cNvSpPr>
            <a:spLocks noGrp="1"/>
          </p:cNvSpPr>
          <p:nvPr>
            <p:ph idx="1"/>
          </p:nvPr>
        </p:nvSpPr>
        <p:spPr/>
        <p:txBody>
          <a:bodyPr/>
          <a:lstStyle/>
          <a:p>
            <a:r>
              <a:rPr lang="zh-CN" altLang="en-US"/>
              <a:t>将序列一分为二</a:t>
            </a:r>
            <a:endParaRPr lang="en-US" altLang="zh-CN"/>
          </a:p>
          <a:p>
            <a:r>
              <a:rPr lang="zh-CN" altLang="en-US"/>
              <a:t>子序列递归排序</a:t>
            </a:r>
            <a:endParaRPr lang="en-US" altLang="zh-CN"/>
          </a:p>
          <a:p>
            <a:r>
              <a:rPr lang="zh-CN" altLang="en-US"/>
              <a:t>合并有序子序列</a:t>
            </a:r>
            <a:endParaRPr lang="en-US" altLang="zh-CN"/>
          </a:p>
          <a:p>
            <a:endParaRPr lang="en-US" altLang="zh-CN"/>
          </a:p>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a:p>
        </p:txBody>
      </p:sp>
      <p:pic>
        <p:nvPicPr>
          <p:cNvPr id="5" name="图片 4"/>
          <p:cNvPicPr>
            <a:picLocks noChangeAspect="1"/>
          </p:cNvPicPr>
          <p:nvPr/>
        </p:nvPicPr>
        <p:blipFill>
          <a:blip r:embed="rId2"/>
          <a:stretch>
            <a:fillRect/>
          </a:stretch>
        </p:blipFill>
        <p:spPr>
          <a:xfrm>
            <a:off x="3811721" y="1056271"/>
            <a:ext cx="5152878" cy="5436604"/>
          </a:xfrm>
          <a:prstGeom prst="rect">
            <a:avLst/>
          </a:prstGeom>
        </p:spPr>
      </p:pic>
    </p:spTree>
    <p:extLst>
      <p:ext uri="{BB962C8B-B14F-4D97-AF65-F5344CB8AC3E}">
        <p14:creationId xmlns:p14="http://schemas.microsoft.com/office/powerpoint/2010/main" val="227278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077072"/>
            <a:ext cx="9144000" cy="172819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t>2-</a:t>
            </a:r>
            <a:r>
              <a:rPr lang="zh-CN" altLang="en-US"/>
              <a:t>路归并：递归算法</a:t>
            </a:r>
          </a:p>
        </p:txBody>
      </p:sp>
      <p:sp>
        <p:nvSpPr>
          <p:cNvPr id="3" name="内容占位符 2"/>
          <p:cNvSpPr>
            <a:spLocks noGrp="1"/>
          </p:cNvSpPr>
          <p:nvPr>
            <p:ph idx="1"/>
          </p:nvPr>
        </p:nvSpPr>
        <p:spPr>
          <a:xfrm>
            <a:off x="457200" y="908720"/>
            <a:ext cx="8579296" cy="5949280"/>
          </a:xfrm>
        </p:spPr>
        <p:txBody>
          <a:bodyPr>
            <a:normAutofit fontScale="92500" lnSpcReduction="10000"/>
          </a:bodyPr>
          <a:lstStyle/>
          <a:p>
            <a:pPr marL="0" indent="0">
              <a:buNone/>
            </a:pPr>
            <a:r>
              <a:rPr lang="en-US" altLang="zh-CN" sz="2600"/>
              <a:t>void </a:t>
            </a:r>
            <a:r>
              <a:rPr lang="en-US" altLang="zh-CN" sz="2600" b="1"/>
              <a:t>MergeSort </a:t>
            </a:r>
            <a:r>
              <a:rPr lang="en-US" altLang="zh-CN" sz="2600"/>
              <a:t>(SqList &amp;L) {//</a:t>
            </a:r>
            <a:r>
              <a:rPr lang="zh-CN" altLang="en-US" sz="2600"/>
              <a:t>对顺序表 </a:t>
            </a:r>
            <a:r>
              <a:rPr lang="en-US" altLang="zh-CN" sz="2600"/>
              <a:t>L </a:t>
            </a:r>
            <a:r>
              <a:rPr lang="zh-CN" altLang="en-US" sz="2600"/>
              <a:t>作</a:t>
            </a:r>
            <a:r>
              <a:rPr lang="en-US" altLang="zh-CN" sz="2600"/>
              <a:t>2-</a:t>
            </a:r>
            <a:r>
              <a:rPr lang="zh-CN" altLang="en-US" sz="2600"/>
              <a:t>路归并排序</a:t>
            </a:r>
          </a:p>
          <a:p>
            <a:pPr marL="0" indent="0">
              <a:buNone/>
            </a:pPr>
            <a:r>
              <a:rPr lang="zh-CN" altLang="en-US" sz="2600"/>
              <a:t>      </a:t>
            </a:r>
            <a:r>
              <a:rPr lang="en-US" altLang="zh-CN" sz="2600" b="1">
                <a:solidFill>
                  <a:srgbClr val="0000FF"/>
                </a:solidFill>
              </a:rPr>
              <a:t>MSort</a:t>
            </a:r>
            <a:r>
              <a:rPr lang="en-US" altLang="zh-CN" sz="2600"/>
              <a:t>(L.r, L.r, 1, L.length);</a:t>
            </a:r>
          </a:p>
          <a:p>
            <a:pPr marL="0" indent="0">
              <a:buNone/>
            </a:pPr>
            <a:r>
              <a:rPr lang="en-US" altLang="zh-CN" sz="2600"/>
              <a:t>} //MergeSort</a:t>
            </a:r>
          </a:p>
          <a:p>
            <a:pPr marL="0" indent="0">
              <a:buNone/>
            </a:pPr>
            <a:endParaRPr lang="en-US" altLang="zh-CN" sz="2600"/>
          </a:p>
          <a:p>
            <a:pPr marL="0" indent="0">
              <a:buNone/>
            </a:pPr>
            <a:r>
              <a:rPr lang="en-US" altLang="zh-CN" sz="2600"/>
              <a:t>void </a:t>
            </a:r>
            <a:r>
              <a:rPr lang="en-US" altLang="zh-CN" sz="2600" b="1">
                <a:solidFill>
                  <a:srgbClr val="0000FF"/>
                </a:solidFill>
              </a:rPr>
              <a:t>Msort</a:t>
            </a:r>
            <a:r>
              <a:rPr lang="en-US" altLang="zh-CN" sz="2600"/>
              <a:t> (RcdType SR[],  RcdType &amp;TR1[], int s, int t ) {</a:t>
            </a:r>
          </a:p>
          <a:p>
            <a:pPr marL="0" indent="0">
              <a:buNone/>
            </a:pPr>
            <a:r>
              <a:rPr lang="en-US" altLang="zh-CN" sz="2600"/>
              <a:t>   //</a:t>
            </a:r>
            <a:r>
              <a:rPr lang="zh-CN" altLang="en-US" sz="2600"/>
              <a:t>将</a:t>
            </a:r>
            <a:r>
              <a:rPr lang="en-US" altLang="zh-CN" sz="2600"/>
              <a:t>SR[s..t] </a:t>
            </a:r>
            <a:r>
              <a:rPr lang="zh-CN" altLang="en-US" sz="2600"/>
              <a:t>归并排序为 </a:t>
            </a:r>
            <a:r>
              <a:rPr lang="en-US" altLang="zh-CN" sz="2600"/>
              <a:t>TR1[s..t]</a:t>
            </a:r>
          </a:p>
          <a:p>
            <a:pPr marL="0" indent="0">
              <a:buNone/>
            </a:pPr>
            <a:r>
              <a:rPr lang="en-US" altLang="zh-CN" sz="2600"/>
              <a:t>    if (s= =t) TR1[s]=SR[s];</a:t>
            </a:r>
          </a:p>
          <a:p>
            <a:pPr marL="0" indent="0">
              <a:buNone/>
            </a:pPr>
            <a:r>
              <a:rPr lang="en-US" altLang="zh-CN" sz="2600"/>
              <a:t>    else {</a:t>
            </a:r>
          </a:p>
          <a:p>
            <a:pPr marL="0" indent="0">
              <a:buNone/>
            </a:pPr>
            <a:r>
              <a:rPr lang="en-US" altLang="zh-CN" sz="2600"/>
              <a:t>      m = (s+t)/2; //</a:t>
            </a:r>
            <a:r>
              <a:rPr lang="zh-CN" altLang="en-US" sz="2600"/>
              <a:t>将</a:t>
            </a:r>
            <a:r>
              <a:rPr lang="en-US" altLang="zh-CN" sz="2600"/>
              <a:t>SR[s..t]</a:t>
            </a:r>
            <a:r>
              <a:rPr lang="zh-CN" altLang="en-US" sz="2600"/>
              <a:t>平分为</a:t>
            </a:r>
            <a:r>
              <a:rPr lang="en-US" altLang="zh-CN" sz="2600"/>
              <a:t>SR[s..m]</a:t>
            </a:r>
            <a:r>
              <a:rPr lang="zh-CN" altLang="en-US" sz="2600"/>
              <a:t>和</a:t>
            </a:r>
            <a:r>
              <a:rPr lang="en-US" altLang="zh-CN" sz="2600"/>
              <a:t>SR[m+1..t]</a:t>
            </a:r>
          </a:p>
          <a:p>
            <a:pPr marL="0" indent="0">
              <a:buNone/>
            </a:pPr>
            <a:r>
              <a:rPr lang="en-US" altLang="zh-CN" sz="2600"/>
              <a:t>      </a:t>
            </a:r>
            <a:r>
              <a:rPr lang="en-US" altLang="zh-CN" sz="2600" b="1">
                <a:solidFill>
                  <a:srgbClr val="0000FF"/>
                </a:solidFill>
              </a:rPr>
              <a:t>Msort</a:t>
            </a:r>
            <a:r>
              <a:rPr lang="en-US" altLang="zh-CN" sz="2600"/>
              <a:t> (SR, </a:t>
            </a:r>
            <a:r>
              <a:rPr lang="en-US" altLang="zh-CN" sz="2600" b="1">
                <a:solidFill>
                  <a:srgbClr val="FF0000"/>
                </a:solidFill>
              </a:rPr>
              <a:t>TR2</a:t>
            </a:r>
            <a:r>
              <a:rPr lang="en-US" altLang="zh-CN" sz="2600"/>
              <a:t>, s, m); //</a:t>
            </a:r>
            <a:r>
              <a:rPr lang="zh-CN" altLang="en-US" sz="2600"/>
              <a:t>递归地将</a:t>
            </a:r>
            <a:r>
              <a:rPr lang="en-US" altLang="zh-CN" sz="2600"/>
              <a:t>SR[s..m]</a:t>
            </a:r>
            <a:r>
              <a:rPr lang="zh-CN" altLang="en-US" sz="2600"/>
              <a:t>归并为有序</a:t>
            </a:r>
            <a:r>
              <a:rPr lang="en-US" altLang="zh-CN" sz="2600"/>
              <a:t>TR2[s..m]</a:t>
            </a:r>
          </a:p>
          <a:p>
            <a:pPr marL="0" indent="0">
              <a:buNone/>
            </a:pPr>
            <a:r>
              <a:rPr lang="en-US" altLang="zh-CN" sz="2600"/>
              <a:t>      </a:t>
            </a:r>
            <a:r>
              <a:rPr lang="en-US" altLang="zh-CN" sz="2600" b="1">
                <a:solidFill>
                  <a:srgbClr val="0000FF"/>
                </a:solidFill>
              </a:rPr>
              <a:t>Msort</a:t>
            </a:r>
            <a:r>
              <a:rPr lang="en-US" altLang="zh-CN" sz="2600"/>
              <a:t> (SR, TR2, m+1, t); //</a:t>
            </a:r>
            <a:r>
              <a:rPr lang="zh-CN" altLang="en-US" sz="2600"/>
              <a:t>递归地将</a:t>
            </a:r>
            <a:r>
              <a:rPr lang="en-US" altLang="zh-CN" sz="2600"/>
              <a:t>SR[m+1..t]</a:t>
            </a:r>
            <a:r>
              <a:rPr lang="zh-CN" altLang="en-US" sz="2600"/>
              <a:t>归并为有序</a:t>
            </a:r>
          </a:p>
          <a:p>
            <a:pPr marL="0" indent="0">
              <a:buNone/>
            </a:pPr>
            <a:r>
              <a:rPr lang="zh-CN" altLang="en-US" sz="2600"/>
              <a:t>      </a:t>
            </a:r>
            <a:r>
              <a:rPr lang="en-US" altLang="zh-CN" sz="2600" b="1">
                <a:solidFill>
                  <a:srgbClr val="C00000"/>
                </a:solidFill>
              </a:rPr>
              <a:t>Merge</a:t>
            </a:r>
            <a:r>
              <a:rPr lang="en-US" altLang="zh-CN" sz="2600"/>
              <a:t> (TR2, TR1, s, m, t); // </a:t>
            </a:r>
            <a:r>
              <a:rPr lang="zh-CN" altLang="en-US" sz="2600"/>
              <a:t>将</a:t>
            </a:r>
            <a:r>
              <a:rPr lang="en-US" altLang="zh-CN" sz="2600"/>
              <a:t>TR2[s..m]</a:t>
            </a:r>
            <a:r>
              <a:rPr lang="zh-CN" altLang="en-US" sz="2600"/>
              <a:t>和</a:t>
            </a:r>
            <a:r>
              <a:rPr lang="en-US" altLang="zh-CN" sz="2600"/>
              <a:t>TR2[m+1..t]</a:t>
            </a:r>
            <a:r>
              <a:rPr lang="zh-CN" altLang="en-US" sz="2600"/>
              <a:t>归并</a:t>
            </a:r>
          </a:p>
          <a:p>
            <a:pPr marL="0" indent="0">
              <a:buNone/>
            </a:pPr>
            <a:r>
              <a:rPr lang="zh-CN" altLang="en-US" sz="2600"/>
              <a:t>   </a:t>
            </a:r>
            <a:r>
              <a:rPr lang="en-US" altLang="zh-CN" sz="2600"/>
              <a:t>}</a:t>
            </a:r>
          </a:p>
          <a:p>
            <a:pPr marL="0" indent="0">
              <a:buNone/>
            </a:pPr>
            <a:r>
              <a:rPr lang="en-US" altLang="zh-CN" sz="2600"/>
              <a:t>} //Msort</a:t>
            </a:r>
          </a:p>
          <a:p>
            <a:pPr marL="0" indent="0">
              <a:buNone/>
            </a:pPr>
            <a:endParaRPr lang="en-US" altLang="zh-CN" sz="2400"/>
          </a:p>
          <a:p>
            <a:endParaRPr lang="zh-CN" altLang="en-US"/>
          </a:p>
        </p:txBody>
      </p:sp>
      <p:sp>
        <p:nvSpPr>
          <p:cNvPr id="8" name="流程图: 可选过程 7"/>
          <p:cNvSpPr/>
          <p:nvPr/>
        </p:nvSpPr>
        <p:spPr>
          <a:xfrm>
            <a:off x="8316416" y="908720"/>
            <a:ext cx="827584"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10.14</a:t>
            </a:r>
          </a:p>
        </p:txBody>
      </p:sp>
      <p:sp>
        <p:nvSpPr>
          <p:cNvPr id="9" name="流程图: 可选过程 8"/>
          <p:cNvSpPr/>
          <p:nvPr/>
        </p:nvSpPr>
        <p:spPr>
          <a:xfrm>
            <a:off x="8316416" y="2420888"/>
            <a:ext cx="827584"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10.13</a:t>
            </a:r>
          </a:p>
        </p:txBody>
      </p:sp>
    </p:spTree>
    <p:extLst>
      <p:ext uri="{BB962C8B-B14F-4D97-AF65-F5344CB8AC3E}">
        <p14:creationId xmlns:p14="http://schemas.microsoft.com/office/powerpoint/2010/main" val="355117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1146015" y="730250"/>
            <a:ext cx="6630341" cy="584775"/>
          </a:xfrm>
          <a:prstGeom prst="rect">
            <a:avLst/>
          </a:prstGeom>
          <a:noFill/>
          <a:ln w="9525">
            <a:noFill/>
            <a:miter lim="800000"/>
            <a:headEnd/>
            <a:tailEnd/>
          </a:ln>
          <a:effectLst/>
        </p:spPr>
        <p:txBody>
          <a:bodyPr wrap="none">
            <a:spAutoFit/>
          </a:bodyPr>
          <a:lstStyle/>
          <a:p>
            <a:pPr algn="l"/>
            <a:r>
              <a:rPr lang="en-US" altLang="zh-CN" sz="3200" dirty="0"/>
              <a:t>52,  23,  80,   36,  68,  14     (s=1, t=6)</a:t>
            </a:r>
          </a:p>
        </p:txBody>
      </p:sp>
      <p:sp>
        <p:nvSpPr>
          <p:cNvPr id="7" name="Text Box 4"/>
          <p:cNvSpPr txBox="1">
            <a:spLocks noChangeArrowheads="1"/>
          </p:cNvSpPr>
          <p:nvPr/>
        </p:nvSpPr>
        <p:spPr bwMode="auto">
          <a:xfrm>
            <a:off x="990600" y="1520825"/>
            <a:ext cx="4833374" cy="584775"/>
          </a:xfrm>
          <a:prstGeom prst="rect">
            <a:avLst/>
          </a:prstGeom>
          <a:noFill/>
          <a:ln w="9525">
            <a:noFill/>
            <a:miter lim="800000"/>
            <a:headEnd/>
            <a:tailEnd/>
          </a:ln>
          <a:effectLst/>
        </p:spPr>
        <p:txBody>
          <a:bodyPr wrap="none">
            <a:spAutoFit/>
          </a:bodyPr>
          <a:lstStyle/>
          <a:p>
            <a:pPr algn="l"/>
            <a:r>
              <a:rPr lang="en-US" altLang="zh-CN" sz="3200" dirty="0"/>
              <a:t>[ 52,  23,  80]   </a:t>
            </a:r>
            <a:r>
              <a:rPr lang="en-US" altLang="zh-CN" sz="3200" dirty="0">
                <a:solidFill>
                  <a:schemeClr val="accent1"/>
                </a:solidFill>
              </a:rPr>
              <a:t>[36,  68,  14]</a:t>
            </a:r>
            <a:endParaRPr lang="en-US" altLang="zh-CN" sz="3200" dirty="0"/>
          </a:p>
        </p:txBody>
      </p:sp>
      <p:sp>
        <p:nvSpPr>
          <p:cNvPr id="8" name="Text Box 5"/>
          <p:cNvSpPr txBox="1">
            <a:spLocks noChangeArrowheads="1"/>
          </p:cNvSpPr>
          <p:nvPr/>
        </p:nvSpPr>
        <p:spPr bwMode="auto">
          <a:xfrm>
            <a:off x="990600" y="2393950"/>
            <a:ext cx="2371162" cy="584775"/>
          </a:xfrm>
          <a:prstGeom prst="rect">
            <a:avLst/>
          </a:prstGeom>
          <a:noFill/>
          <a:ln w="9525">
            <a:noFill/>
            <a:miter lim="800000"/>
            <a:headEnd/>
            <a:tailEnd/>
          </a:ln>
          <a:effectLst/>
        </p:spPr>
        <p:txBody>
          <a:bodyPr wrap="none">
            <a:spAutoFit/>
          </a:bodyPr>
          <a:lstStyle/>
          <a:p>
            <a:pPr algn="l"/>
            <a:r>
              <a:rPr lang="en-US" altLang="zh-CN" sz="3200" dirty="0"/>
              <a:t>[ 52,  23]</a:t>
            </a:r>
            <a:r>
              <a:rPr lang="en-US" altLang="zh-CN" sz="3200" dirty="0">
                <a:solidFill>
                  <a:schemeClr val="accent1"/>
                </a:solidFill>
              </a:rPr>
              <a:t>[80]</a:t>
            </a:r>
            <a:endParaRPr lang="en-US" altLang="zh-CN" sz="3200" dirty="0"/>
          </a:p>
        </p:txBody>
      </p:sp>
      <p:sp>
        <p:nvSpPr>
          <p:cNvPr id="9" name="Text Box 6"/>
          <p:cNvSpPr txBox="1">
            <a:spLocks noChangeArrowheads="1"/>
          </p:cNvSpPr>
          <p:nvPr/>
        </p:nvSpPr>
        <p:spPr bwMode="auto">
          <a:xfrm>
            <a:off x="990600" y="3184525"/>
            <a:ext cx="1143000" cy="584775"/>
          </a:xfrm>
          <a:prstGeom prst="rect">
            <a:avLst/>
          </a:prstGeom>
          <a:noFill/>
          <a:ln w="9525">
            <a:noFill/>
            <a:miter lim="800000"/>
            <a:headEnd/>
            <a:tailEnd/>
          </a:ln>
          <a:effectLst/>
        </p:spPr>
        <p:txBody>
          <a:bodyPr>
            <a:spAutoFit/>
          </a:bodyPr>
          <a:lstStyle/>
          <a:p>
            <a:pPr algn="l"/>
            <a:r>
              <a:rPr lang="en-US" altLang="zh-CN" sz="3200" dirty="0"/>
              <a:t>[ 52]</a:t>
            </a:r>
          </a:p>
        </p:txBody>
      </p:sp>
      <p:sp>
        <p:nvSpPr>
          <p:cNvPr id="10" name="Text Box 7"/>
          <p:cNvSpPr txBox="1">
            <a:spLocks noChangeArrowheads="1"/>
          </p:cNvSpPr>
          <p:nvPr/>
        </p:nvSpPr>
        <p:spPr bwMode="auto">
          <a:xfrm>
            <a:off x="990600" y="4086225"/>
            <a:ext cx="1688283" cy="584775"/>
          </a:xfrm>
          <a:prstGeom prst="rect">
            <a:avLst/>
          </a:prstGeom>
          <a:noFill/>
          <a:ln w="9525">
            <a:noFill/>
            <a:miter lim="800000"/>
            <a:headEnd/>
            <a:tailEnd/>
          </a:ln>
          <a:effectLst/>
        </p:spPr>
        <p:txBody>
          <a:bodyPr wrap="none">
            <a:spAutoFit/>
          </a:bodyPr>
          <a:lstStyle/>
          <a:p>
            <a:pPr algn="l"/>
            <a:r>
              <a:rPr lang="en-US" altLang="zh-CN" sz="3200" dirty="0">
                <a:solidFill>
                  <a:srgbClr val="0000FF"/>
                </a:solidFill>
              </a:rPr>
              <a:t>[ 23,  52]</a:t>
            </a:r>
            <a:endParaRPr lang="en-US" altLang="zh-CN" sz="3200" dirty="0"/>
          </a:p>
        </p:txBody>
      </p:sp>
      <p:sp>
        <p:nvSpPr>
          <p:cNvPr id="11" name="Text Box 8"/>
          <p:cNvSpPr txBox="1">
            <a:spLocks noChangeArrowheads="1"/>
          </p:cNvSpPr>
          <p:nvPr/>
        </p:nvSpPr>
        <p:spPr bwMode="auto">
          <a:xfrm>
            <a:off x="990600" y="4908550"/>
            <a:ext cx="2406428" cy="584775"/>
          </a:xfrm>
          <a:prstGeom prst="rect">
            <a:avLst/>
          </a:prstGeom>
          <a:noFill/>
          <a:ln w="9525">
            <a:noFill/>
            <a:miter lim="800000"/>
            <a:headEnd/>
            <a:tailEnd/>
          </a:ln>
          <a:effectLst/>
        </p:spPr>
        <p:txBody>
          <a:bodyPr wrap="none">
            <a:spAutoFit/>
          </a:bodyPr>
          <a:lstStyle/>
          <a:p>
            <a:pPr algn="l"/>
            <a:r>
              <a:rPr lang="en-US" altLang="zh-CN" sz="3200" dirty="0">
                <a:solidFill>
                  <a:srgbClr val="9900CC"/>
                </a:solidFill>
              </a:rPr>
              <a:t>[</a:t>
            </a:r>
            <a:r>
              <a:rPr lang="en-US" altLang="zh-CN" sz="3200" dirty="0"/>
              <a:t> </a:t>
            </a:r>
            <a:r>
              <a:rPr lang="en-US" altLang="zh-CN" sz="3200" dirty="0">
                <a:solidFill>
                  <a:srgbClr val="9900CC"/>
                </a:solidFill>
              </a:rPr>
              <a:t>23,  52,  80]</a:t>
            </a:r>
            <a:endParaRPr lang="en-US" altLang="zh-CN" sz="3200" dirty="0"/>
          </a:p>
        </p:txBody>
      </p:sp>
      <p:sp>
        <p:nvSpPr>
          <p:cNvPr id="12" name="Text Box 9"/>
          <p:cNvSpPr txBox="1">
            <a:spLocks noChangeArrowheads="1"/>
          </p:cNvSpPr>
          <p:nvPr/>
        </p:nvSpPr>
        <p:spPr bwMode="auto">
          <a:xfrm>
            <a:off x="3491880" y="2393950"/>
            <a:ext cx="2268570" cy="584775"/>
          </a:xfrm>
          <a:prstGeom prst="rect">
            <a:avLst/>
          </a:prstGeom>
          <a:noFill/>
          <a:ln w="9525">
            <a:noFill/>
            <a:miter lim="800000"/>
            <a:headEnd/>
            <a:tailEnd/>
          </a:ln>
          <a:effectLst/>
        </p:spPr>
        <p:txBody>
          <a:bodyPr wrap="none">
            <a:spAutoFit/>
          </a:bodyPr>
          <a:lstStyle/>
          <a:p>
            <a:pPr algn="l"/>
            <a:r>
              <a:rPr lang="en-US" altLang="zh-CN" sz="3200" dirty="0"/>
              <a:t>[36,  68]</a:t>
            </a:r>
            <a:r>
              <a:rPr lang="en-US" altLang="zh-CN" sz="3200" dirty="0">
                <a:solidFill>
                  <a:schemeClr val="accent1"/>
                </a:solidFill>
              </a:rPr>
              <a:t>[14]</a:t>
            </a:r>
            <a:endParaRPr lang="en-US" altLang="zh-CN" sz="3200" dirty="0"/>
          </a:p>
        </p:txBody>
      </p:sp>
      <p:sp>
        <p:nvSpPr>
          <p:cNvPr id="13" name="Text Box 10"/>
          <p:cNvSpPr txBox="1">
            <a:spLocks noChangeArrowheads="1"/>
          </p:cNvSpPr>
          <p:nvPr/>
        </p:nvSpPr>
        <p:spPr bwMode="auto">
          <a:xfrm>
            <a:off x="3455876" y="3176972"/>
            <a:ext cx="1568058" cy="646331"/>
          </a:xfrm>
          <a:prstGeom prst="rect">
            <a:avLst/>
          </a:prstGeom>
          <a:noFill/>
          <a:ln w="9525">
            <a:noFill/>
            <a:miter lim="800000"/>
            <a:headEnd/>
            <a:tailEnd/>
          </a:ln>
          <a:effectLst/>
        </p:spPr>
        <p:txBody>
          <a:bodyPr wrap="none">
            <a:spAutoFit/>
          </a:bodyPr>
          <a:lstStyle/>
          <a:p>
            <a:pPr algn="l"/>
            <a:r>
              <a:rPr lang="en-US" altLang="zh-CN" sz="3600" dirty="0"/>
              <a:t>[</a:t>
            </a:r>
            <a:r>
              <a:rPr lang="en-US" altLang="zh-CN" sz="3200" dirty="0"/>
              <a:t>36]</a:t>
            </a:r>
            <a:r>
              <a:rPr lang="en-US" altLang="zh-CN" sz="3200" dirty="0">
                <a:solidFill>
                  <a:schemeClr val="accent1"/>
                </a:solidFill>
              </a:rPr>
              <a:t>[68]</a:t>
            </a:r>
            <a:endParaRPr lang="en-US" altLang="zh-CN" sz="3200" dirty="0"/>
          </a:p>
        </p:txBody>
      </p:sp>
      <p:sp>
        <p:nvSpPr>
          <p:cNvPr id="14" name="Text Box 11"/>
          <p:cNvSpPr txBox="1">
            <a:spLocks noChangeArrowheads="1"/>
          </p:cNvSpPr>
          <p:nvPr/>
        </p:nvSpPr>
        <p:spPr bwMode="auto">
          <a:xfrm>
            <a:off x="3491880" y="4070350"/>
            <a:ext cx="1585690" cy="584775"/>
          </a:xfrm>
          <a:prstGeom prst="rect">
            <a:avLst/>
          </a:prstGeom>
          <a:noFill/>
          <a:ln w="9525">
            <a:noFill/>
            <a:miter lim="800000"/>
            <a:headEnd/>
            <a:tailEnd/>
          </a:ln>
          <a:effectLst/>
        </p:spPr>
        <p:txBody>
          <a:bodyPr wrap="none">
            <a:spAutoFit/>
          </a:bodyPr>
          <a:lstStyle/>
          <a:p>
            <a:pPr algn="l"/>
            <a:r>
              <a:rPr lang="en-US" altLang="zh-CN" sz="3200" dirty="0">
                <a:solidFill>
                  <a:srgbClr val="0000FF"/>
                </a:solidFill>
              </a:rPr>
              <a:t>[36,  68]</a:t>
            </a:r>
            <a:endParaRPr lang="en-US" altLang="zh-CN" sz="3200" dirty="0"/>
          </a:p>
        </p:txBody>
      </p:sp>
      <p:sp>
        <p:nvSpPr>
          <p:cNvPr id="15" name="Text Box 12"/>
          <p:cNvSpPr txBox="1">
            <a:spLocks noChangeArrowheads="1"/>
          </p:cNvSpPr>
          <p:nvPr/>
        </p:nvSpPr>
        <p:spPr bwMode="auto">
          <a:xfrm>
            <a:off x="3491880" y="4921250"/>
            <a:ext cx="2303836" cy="584775"/>
          </a:xfrm>
          <a:prstGeom prst="rect">
            <a:avLst/>
          </a:prstGeom>
          <a:noFill/>
          <a:ln w="9525">
            <a:noFill/>
            <a:miter lim="800000"/>
            <a:headEnd/>
            <a:tailEnd/>
          </a:ln>
          <a:effectLst/>
        </p:spPr>
        <p:txBody>
          <a:bodyPr wrap="none">
            <a:spAutoFit/>
          </a:bodyPr>
          <a:lstStyle/>
          <a:p>
            <a:pPr algn="l"/>
            <a:r>
              <a:rPr lang="en-US" altLang="zh-CN" sz="3200" dirty="0">
                <a:solidFill>
                  <a:srgbClr val="9900CC"/>
                </a:solidFill>
              </a:rPr>
              <a:t>[14,  36,  68]</a:t>
            </a:r>
            <a:endParaRPr lang="en-US" altLang="zh-CN" sz="3200" dirty="0"/>
          </a:p>
        </p:txBody>
      </p:sp>
      <p:sp>
        <p:nvSpPr>
          <p:cNvPr id="16" name="Text Box 13"/>
          <p:cNvSpPr txBox="1">
            <a:spLocks noChangeArrowheads="1"/>
          </p:cNvSpPr>
          <p:nvPr/>
        </p:nvSpPr>
        <p:spPr bwMode="auto">
          <a:xfrm>
            <a:off x="990600" y="5746750"/>
            <a:ext cx="4663456" cy="584775"/>
          </a:xfrm>
          <a:prstGeom prst="rect">
            <a:avLst/>
          </a:prstGeom>
          <a:noFill/>
          <a:ln w="9525">
            <a:noFill/>
            <a:miter lim="800000"/>
            <a:headEnd/>
            <a:tailEnd/>
          </a:ln>
          <a:effectLst/>
        </p:spPr>
        <p:txBody>
          <a:bodyPr wrap="none">
            <a:spAutoFit/>
          </a:bodyPr>
          <a:lstStyle/>
          <a:p>
            <a:pPr algn="l"/>
            <a:r>
              <a:rPr lang="en-US" altLang="zh-CN" sz="3200" dirty="0">
                <a:solidFill>
                  <a:srgbClr val="660066"/>
                </a:solidFill>
              </a:rPr>
              <a:t>[ 14,  23,  36,  52,  68,  80 ]</a:t>
            </a:r>
          </a:p>
        </p:txBody>
      </p:sp>
      <p:sp>
        <p:nvSpPr>
          <p:cNvPr id="17" name="Text Box 14"/>
          <p:cNvSpPr txBox="1">
            <a:spLocks noChangeArrowheads="1"/>
          </p:cNvSpPr>
          <p:nvPr/>
        </p:nvSpPr>
        <p:spPr bwMode="auto">
          <a:xfrm>
            <a:off x="1835696" y="3104964"/>
            <a:ext cx="885179" cy="646331"/>
          </a:xfrm>
          <a:prstGeom prst="rect">
            <a:avLst/>
          </a:prstGeom>
          <a:noFill/>
          <a:ln w="9525">
            <a:noFill/>
            <a:miter lim="800000"/>
            <a:headEnd/>
            <a:tailEnd/>
          </a:ln>
          <a:effectLst/>
        </p:spPr>
        <p:txBody>
          <a:bodyPr wrap="none">
            <a:spAutoFit/>
          </a:bodyPr>
          <a:lstStyle/>
          <a:p>
            <a:pPr algn="l"/>
            <a:r>
              <a:rPr lang="en-US" altLang="zh-CN" sz="3600" dirty="0">
                <a:solidFill>
                  <a:schemeClr val="accent1"/>
                </a:solidFill>
              </a:rPr>
              <a:t>[</a:t>
            </a:r>
            <a:r>
              <a:rPr lang="en-US" altLang="zh-CN" sz="3200" dirty="0">
                <a:solidFill>
                  <a:schemeClr val="accent1"/>
                </a:solidFill>
              </a:rPr>
              <a:t>23]</a:t>
            </a:r>
            <a:endParaRPr lang="en-US" altLang="zh-CN" sz="3200" dirty="0"/>
          </a:p>
        </p:txBody>
      </p:sp>
      <p:sp>
        <p:nvSpPr>
          <p:cNvPr id="18" name="Line 15"/>
          <p:cNvSpPr>
            <a:spLocks noChangeShapeType="1"/>
          </p:cNvSpPr>
          <p:nvPr/>
        </p:nvSpPr>
        <p:spPr bwMode="auto">
          <a:xfrm>
            <a:off x="1524000" y="3810000"/>
            <a:ext cx="304800" cy="3048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19" name="Line 16"/>
          <p:cNvSpPr>
            <a:spLocks noChangeShapeType="1"/>
          </p:cNvSpPr>
          <p:nvPr/>
        </p:nvSpPr>
        <p:spPr bwMode="auto">
          <a:xfrm flipH="1">
            <a:off x="2057400" y="3810000"/>
            <a:ext cx="304800" cy="3048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20" name="Line 17"/>
          <p:cNvSpPr>
            <a:spLocks noChangeShapeType="1"/>
          </p:cNvSpPr>
          <p:nvPr/>
        </p:nvSpPr>
        <p:spPr bwMode="auto">
          <a:xfrm>
            <a:off x="2195736" y="4617132"/>
            <a:ext cx="304800" cy="3048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21" name="Line 18"/>
          <p:cNvSpPr>
            <a:spLocks noChangeShapeType="1"/>
          </p:cNvSpPr>
          <p:nvPr/>
        </p:nvSpPr>
        <p:spPr bwMode="auto">
          <a:xfrm>
            <a:off x="3124200" y="2971800"/>
            <a:ext cx="0" cy="19812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22" name="Line 19"/>
          <p:cNvSpPr>
            <a:spLocks noChangeShapeType="1"/>
          </p:cNvSpPr>
          <p:nvPr/>
        </p:nvSpPr>
        <p:spPr bwMode="auto">
          <a:xfrm>
            <a:off x="3815916" y="3789040"/>
            <a:ext cx="304800" cy="3048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23" name="Line 20"/>
          <p:cNvSpPr>
            <a:spLocks noChangeShapeType="1"/>
          </p:cNvSpPr>
          <p:nvPr/>
        </p:nvSpPr>
        <p:spPr bwMode="auto">
          <a:xfrm flipH="1">
            <a:off x="4391980" y="3789040"/>
            <a:ext cx="304800" cy="3048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24" name="Line 21"/>
          <p:cNvSpPr>
            <a:spLocks noChangeShapeType="1"/>
          </p:cNvSpPr>
          <p:nvPr/>
        </p:nvSpPr>
        <p:spPr bwMode="auto">
          <a:xfrm>
            <a:off x="4067944" y="4653136"/>
            <a:ext cx="304800" cy="3048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25" name="Line 22"/>
          <p:cNvSpPr>
            <a:spLocks noChangeShapeType="1"/>
          </p:cNvSpPr>
          <p:nvPr/>
        </p:nvSpPr>
        <p:spPr bwMode="auto">
          <a:xfrm>
            <a:off x="5328084" y="2924944"/>
            <a:ext cx="0" cy="19812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26" name="Line 23"/>
          <p:cNvSpPr>
            <a:spLocks noChangeShapeType="1"/>
          </p:cNvSpPr>
          <p:nvPr/>
        </p:nvSpPr>
        <p:spPr bwMode="auto">
          <a:xfrm>
            <a:off x="2438400" y="5410200"/>
            <a:ext cx="685800" cy="4572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27" name="Line 24"/>
          <p:cNvSpPr>
            <a:spLocks noChangeShapeType="1"/>
          </p:cNvSpPr>
          <p:nvPr/>
        </p:nvSpPr>
        <p:spPr bwMode="auto">
          <a:xfrm flipH="1">
            <a:off x="4343400" y="5410200"/>
            <a:ext cx="762000" cy="4572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2" name="标题 1"/>
          <p:cNvSpPr>
            <a:spLocks noGrp="1"/>
          </p:cNvSpPr>
          <p:nvPr>
            <p:ph type="title" idx="4294967295"/>
          </p:nvPr>
        </p:nvSpPr>
        <p:spPr>
          <a:xfrm>
            <a:off x="0" y="-26988"/>
            <a:ext cx="8229600" cy="935038"/>
          </a:xfrm>
        </p:spPr>
        <p:txBody>
          <a:bodyPr/>
          <a:lstStyle/>
          <a:p>
            <a:pPr algn="l"/>
            <a:r>
              <a:rPr lang="zh-CN" altLang="en-US"/>
              <a:t>算法运行实例</a:t>
            </a:r>
          </a:p>
        </p:txBody>
      </p:sp>
    </p:spTree>
    <p:extLst>
      <p:ext uri="{BB962C8B-B14F-4D97-AF65-F5344CB8AC3E}">
        <p14:creationId xmlns:p14="http://schemas.microsoft.com/office/powerpoint/2010/main" val="334791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up)">
                                      <p:cBhvr>
                                        <p:cTn id="26" dur="500"/>
                                        <p:tgtEl>
                                          <p:spTgt spid="18"/>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up)">
                                      <p:cBhvr>
                                        <p:cTn id="40" dur="500"/>
                                        <p:tgtEl>
                                          <p:spTgt spid="20"/>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up)">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left)">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up)">
                                      <p:cBhvr>
                                        <p:cTn id="64" dur="500"/>
                                        <p:tgtEl>
                                          <p:spTgt spid="22"/>
                                        </p:tgtEl>
                                      </p:cBhvr>
                                    </p:animEffect>
                                  </p:childTnLst>
                                </p:cTn>
                              </p:par>
                            </p:childTnLst>
                          </p:cTn>
                        </p:par>
                        <p:par>
                          <p:cTn id="65" fill="hold">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up)">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left)">
                                      <p:cBhvr>
                                        <p:cTn id="73" dur="500"/>
                                        <p:tgtEl>
                                          <p:spTgt spid="1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up)">
                                      <p:cBhvr>
                                        <p:cTn id="78" dur="500"/>
                                        <p:tgtEl>
                                          <p:spTgt spid="24"/>
                                        </p:tgtEl>
                                      </p:cBhvr>
                                    </p:animEffect>
                                  </p:childTnLst>
                                </p:cTn>
                              </p:par>
                            </p:childTnLst>
                          </p:cTn>
                        </p:par>
                        <p:par>
                          <p:cTn id="79" fill="hold">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up)">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wipe(left)">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wipe(up)">
                                      <p:cBhvr>
                                        <p:cTn id="92" dur="500"/>
                                        <p:tgtEl>
                                          <p:spTgt spid="26"/>
                                        </p:tgtEl>
                                      </p:cBhvr>
                                    </p:animEffect>
                                  </p:childTnLst>
                                </p:cTn>
                              </p:par>
                            </p:childTnLst>
                          </p:cTn>
                        </p:par>
                        <p:par>
                          <p:cTn id="93" fill="hold">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wipe(up)">
                                      <p:cBhvr>
                                        <p:cTn id="96" dur="500"/>
                                        <p:tgtEl>
                                          <p:spTgt spid="27"/>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Effect transition="in" filter="wipe(left)">
                                      <p:cBhvr>
                                        <p:cTn id="10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utoUpdateAnimBg="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归并排序算法分析</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a:xfrm>
                <a:off x="457200" y="908720"/>
                <a:ext cx="8507288" cy="5832648"/>
              </a:xfrm>
            </p:spPr>
            <p:txBody>
              <a:bodyPr>
                <a:normAutofit fontScale="92500"/>
              </a:bodyPr>
              <a:lstStyle/>
              <a:p>
                <a:r>
                  <a:rPr lang="zh-CN" altLang="en-US" dirty="0"/>
                  <a:t>时间开销：每一趟归并的时间复杂度为 </a:t>
                </a:r>
                <a:r>
                  <a:rPr lang="en-US" altLang="zh-CN" dirty="0"/>
                  <a:t>O(n)</a:t>
                </a:r>
                <a:r>
                  <a:rPr lang="zh-CN" altLang="en-US" dirty="0"/>
                  <a:t>，    总共需进行</a:t>
                </a:r>
                <a14:m>
                  <m:oMath xmlns:m="http://schemas.openxmlformats.org/officeDocument/2006/math">
                    <m:d>
                      <m:dPr>
                        <m:begChr m:val="⌈"/>
                        <m:endChr m:val="⌉"/>
                        <m:ctrlPr>
                          <a:rPr lang="zh-CN" altLang="en-US" i="1" smtClean="0">
                            <a:latin typeface="Cambria Math" panose="02040503050406030204" pitchFamily="18" charset="0"/>
                          </a:rPr>
                        </m:ctrlPr>
                      </m:dPr>
                      <m:e>
                        <m:func>
                          <m:funcPr>
                            <m:ctrlPr>
                              <a:rPr lang="en-US" altLang="zh-CN" i="1" smtClean="0">
                                <a:latin typeface="Cambria Math" panose="02040503050406030204" pitchFamily="18" charset="0"/>
                              </a:rPr>
                            </m:ctrlPr>
                          </m:funcPr>
                          <m:fName>
                            <m:sSub>
                              <m:sSubPr>
                                <m:ctrlPr>
                                  <a:rPr lang="en-US" altLang="zh-CN" i="1" smtClean="0">
                                    <a:latin typeface="Cambria Math" panose="02040503050406030204" pitchFamily="18" charset="0"/>
                                  </a:rPr>
                                </m:ctrlPr>
                              </m:sSubPr>
                              <m:e>
                                <m:r>
                                  <m:rPr>
                                    <m:sty m:val="p"/>
                                  </m:rPr>
                                  <a:rPr lang="en-US" altLang="zh-CN"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𝑛</m:t>
                            </m:r>
                          </m:e>
                        </m:func>
                      </m:e>
                    </m:d>
                  </m:oMath>
                </a14:m>
                <a:r>
                  <a:rPr lang="zh-CN" altLang="en-US" dirty="0"/>
                  <a:t> 趟，所以，对 </a:t>
                </a:r>
                <a:r>
                  <a:rPr lang="en-US" altLang="zh-CN" dirty="0"/>
                  <a:t>n </a:t>
                </a:r>
                <a:r>
                  <a:rPr lang="zh-CN" altLang="en-US" dirty="0"/>
                  <a:t>个记录进行归并排序的时间复杂度为</a:t>
                </a:r>
                <a:r>
                  <a:rPr lang="en-US" altLang="zh-CN" dirty="0">
                    <a:solidFill>
                      <a:srgbClr val="0000FF"/>
                    </a:solidFill>
                  </a:rPr>
                  <a:t>Ο(</a:t>
                </a:r>
                <a:r>
                  <a:rPr lang="en-US" altLang="zh-CN" dirty="0" err="1">
                    <a:solidFill>
                      <a:srgbClr val="0000FF"/>
                    </a:solidFill>
                  </a:rPr>
                  <a:t>nlogn</a:t>
                </a:r>
                <a:r>
                  <a:rPr lang="en-US" altLang="zh-CN" dirty="0">
                    <a:solidFill>
                      <a:srgbClr val="0000FF"/>
                    </a:solidFill>
                  </a:rPr>
                  <a:t>)</a:t>
                </a:r>
                <a:endParaRPr lang="zh-CN" altLang="en-US" dirty="0">
                  <a:solidFill>
                    <a:srgbClr val="0000FF"/>
                  </a:solidFill>
                </a:endParaRPr>
              </a:p>
              <a:p>
                <a:pPr lvl="1"/>
                <a:r>
                  <a:rPr lang="zh-CN" altLang="en-US" dirty="0"/>
                  <a:t>最坏情况下最优，</a:t>
                </a:r>
                <a:r>
                  <a:rPr lang="en-US" altLang="zh-CN" dirty="0"/>
                  <a:t>O(</a:t>
                </a:r>
                <a:r>
                  <a:rPr lang="en-US" altLang="zh-CN" dirty="0" err="1"/>
                  <a:t>nlogn</a:t>
                </a:r>
                <a:r>
                  <a:rPr lang="en-US" altLang="zh-CN" dirty="0"/>
                  <a:t>)</a:t>
                </a:r>
                <a:r>
                  <a:rPr lang="zh-CN" altLang="en-US" dirty="0"/>
                  <a:t>性能的第一个排序算法</a:t>
                </a:r>
                <a:endParaRPr lang="en-US" altLang="zh-CN" dirty="0"/>
              </a:p>
              <a:p>
                <a:pPr lvl="1"/>
                <a:r>
                  <a:rPr lang="zh-CN" altLang="en-US" dirty="0">
                    <a:solidFill>
                      <a:srgbClr val="FF0000"/>
                    </a:solidFill>
                  </a:rPr>
                  <a:t>即便输入完全</a:t>
                </a:r>
                <a:r>
                  <a:rPr lang="en-US" altLang="zh-CN" dirty="0">
                    <a:solidFill>
                      <a:srgbClr val="FF0000"/>
                    </a:solidFill>
                  </a:rPr>
                  <a:t>(</a:t>
                </a:r>
                <a:r>
                  <a:rPr lang="zh-CN" altLang="en-US" dirty="0">
                    <a:solidFill>
                      <a:srgbClr val="FF0000"/>
                    </a:solidFill>
                  </a:rPr>
                  <a:t>或者接近</a:t>
                </a:r>
                <a:r>
                  <a:rPr lang="en-US" altLang="zh-CN" dirty="0">
                    <a:solidFill>
                      <a:srgbClr val="FF0000"/>
                    </a:solidFill>
                  </a:rPr>
                  <a:t>)</a:t>
                </a:r>
                <a:r>
                  <a:rPr lang="zh-CN" altLang="en-US" dirty="0">
                    <a:solidFill>
                      <a:srgbClr val="FF0000"/>
                    </a:solidFill>
                  </a:rPr>
                  <a:t>有序，仍需</a:t>
                </a:r>
                <a:r>
                  <a:rPr lang="en-US" altLang="zh-CN" dirty="0">
                    <a:solidFill>
                      <a:srgbClr val="FF0000"/>
                    </a:solidFill>
                  </a:rPr>
                  <a:t>O(</a:t>
                </a:r>
                <a:r>
                  <a:rPr lang="en-US" altLang="zh-CN" dirty="0" err="1">
                    <a:solidFill>
                      <a:srgbClr val="FF0000"/>
                    </a:solidFill>
                  </a:rPr>
                  <a:t>nlogn</a:t>
                </a:r>
                <a:r>
                  <a:rPr lang="en-US" altLang="zh-CN" dirty="0">
                    <a:solidFill>
                      <a:srgbClr val="FF0000"/>
                    </a:solidFill>
                  </a:rPr>
                  <a:t>)</a:t>
                </a:r>
                <a:r>
                  <a:rPr lang="zh-CN" altLang="en-US" dirty="0">
                    <a:solidFill>
                      <a:srgbClr val="FF0000"/>
                    </a:solidFill>
                  </a:rPr>
                  <a:t>时间</a:t>
                </a:r>
              </a:p>
              <a:p>
                <a:r>
                  <a:rPr lang="zh-CN" altLang="en-US" dirty="0"/>
                  <a:t>空间开销：</a:t>
                </a:r>
                <a:r>
                  <a:rPr lang="zh-CN" altLang="en-US" dirty="0">
                    <a:solidFill>
                      <a:srgbClr val="0000FF"/>
                    </a:solidFill>
                  </a:rPr>
                  <a:t>对等规模的辅助空间</a:t>
                </a:r>
                <a:r>
                  <a:rPr lang="en-US" altLang="zh-CN" dirty="0">
                    <a:solidFill>
                      <a:srgbClr val="0000FF"/>
                    </a:solidFill>
                  </a:rPr>
                  <a:t>+</a:t>
                </a:r>
                <a:r>
                  <a:rPr lang="zh-CN" altLang="en-US" dirty="0">
                    <a:solidFill>
                      <a:srgbClr val="0000FF"/>
                    </a:solidFill>
                  </a:rPr>
                  <a:t>递归开销</a:t>
                </a:r>
              </a:p>
              <a:p>
                <a:r>
                  <a:rPr lang="zh-CN" altLang="en-US" dirty="0"/>
                  <a:t>归并排序算法是稳定的</a:t>
                </a:r>
              </a:p>
              <a:p>
                <a:r>
                  <a:rPr lang="zh-CN" altLang="en-US" dirty="0"/>
                  <a:t>不需要随机读写，完全顺序访问</a:t>
                </a:r>
                <a:endParaRPr lang="en-US" altLang="zh-CN" dirty="0"/>
              </a:p>
              <a:p>
                <a:pPr lvl="1"/>
                <a:r>
                  <a:rPr lang="zh-CN" altLang="en-US" dirty="0"/>
                  <a:t>尤其适用于磁盘等的外部设备</a:t>
                </a:r>
              </a:p>
              <a:p>
                <a:pPr lvl="1"/>
                <a:r>
                  <a:rPr lang="zh-CN" altLang="en-US" dirty="0"/>
                  <a:t>可扩展性极佳，十分</a:t>
                </a:r>
                <a:r>
                  <a:rPr lang="zh-CN" altLang="en-US" dirty="0">
                    <a:solidFill>
                      <a:srgbClr val="0000FF"/>
                    </a:solidFill>
                  </a:rPr>
                  <a:t>适宜于外部排序</a:t>
                </a:r>
                <a:r>
                  <a:rPr lang="zh-CN" altLang="en-US" dirty="0"/>
                  <a:t>：海量网页搜索结果的归并，</a:t>
                </a:r>
                <a:r>
                  <a:rPr lang="zh-CN" altLang="en-US" dirty="0">
                    <a:solidFill>
                      <a:srgbClr val="0000FF"/>
                    </a:solidFill>
                  </a:rPr>
                  <a:t>易于并行化</a:t>
                </a: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457200" y="908720"/>
                <a:ext cx="8507288" cy="5832648"/>
              </a:xfrm>
              <a:blipFill rotWithShape="0">
                <a:blip r:embed="rId3"/>
                <a:stretch>
                  <a:fillRect l="-1433" t="-17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409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8056</TotalTime>
  <Words>3369</Words>
  <Application>Microsoft Office PowerPoint</Application>
  <PresentationFormat>全屏显示(4:3)</PresentationFormat>
  <Paragraphs>385</Paragraphs>
  <Slides>33</Slides>
  <Notes>26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44" baseType="lpstr">
      <vt:lpstr>华文楷体</vt:lpstr>
      <vt:lpstr>楷体_GB2312</vt:lpstr>
      <vt:lpstr>宋体</vt:lpstr>
      <vt:lpstr>Arial</vt:lpstr>
      <vt:lpstr>Calibri</vt:lpstr>
      <vt:lpstr>Cambria Math</vt:lpstr>
      <vt:lpstr>Symbol</vt:lpstr>
      <vt:lpstr>Times New Roman</vt:lpstr>
      <vt:lpstr>Office 主题</vt:lpstr>
      <vt:lpstr>公式</vt:lpstr>
      <vt:lpstr>Document</vt:lpstr>
      <vt:lpstr>第10章 内部排序</vt:lpstr>
      <vt:lpstr>目录</vt:lpstr>
      <vt:lpstr>5. 归并排序(Merge Sort)/J.von Neumann/1945</vt:lpstr>
      <vt:lpstr>2-路归并：非递归方式</vt:lpstr>
      <vt:lpstr>2-路归并算法</vt:lpstr>
      <vt:lpstr>2-路归并：递归方式</vt:lpstr>
      <vt:lpstr>2-路归并：递归算法</vt:lpstr>
      <vt:lpstr>算法运行实例</vt:lpstr>
      <vt:lpstr>归并排序算法分析</vt:lpstr>
      <vt:lpstr>6. 基数排序(Radix Sort)</vt:lpstr>
      <vt:lpstr>多关键字排序</vt:lpstr>
      <vt:lpstr>实现多关键字排序的两种方法</vt:lpstr>
      <vt:lpstr>多关键字排序举例</vt:lpstr>
      <vt:lpstr>MSD法 vs. LSD法</vt:lpstr>
      <vt:lpstr>链式基数排序</vt:lpstr>
      <vt:lpstr>链式基数排序举例</vt:lpstr>
      <vt:lpstr>链式基数排序运行实例</vt:lpstr>
      <vt:lpstr>链式基数排序运行实例-II</vt:lpstr>
      <vt:lpstr>链式基数排序运行实例-III</vt:lpstr>
      <vt:lpstr>链式基数排序</vt:lpstr>
      <vt:lpstr>链表基数排序算法 </vt:lpstr>
      <vt:lpstr>链表基数排序算法-I </vt:lpstr>
      <vt:lpstr>链表基数排序算法-II </vt:lpstr>
      <vt:lpstr>链表基数排序算法-III </vt:lpstr>
      <vt:lpstr>链表基数排序算法分析</vt:lpstr>
      <vt:lpstr>7. 各种排序方法的综合比较</vt:lpstr>
      <vt:lpstr>PowerPoint 演示文稿</vt:lpstr>
      <vt:lpstr>时间性能 空间性能 稳定性能</vt:lpstr>
      <vt:lpstr>关于“排序方法的时间复杂度的下限”</vt:lpstr>
      <vt:lpstr>PowerPoint 演示文稿</vt:lpstr>
      <vt:lpstr>选取排序方法的主要考虑因素</vt:lpstr>
      <vt:lpstr>总结</vt:lpstr>
      <vt:lpstr>分治算法(Divide-and-conquer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Beihong</dc:creator>
  <cp:lastModifiedBy>首赫 朱</cp:lastModifiedBy>
  <cp:revision>777</cp:revision>
  <cp:lastPrinted>2015-09-24T12:11:53Z</cp:lastPrinted>
  <dcterms:created xsi:type="dcterms:W3CDTF">2015-07-19T09:35:25Z</dcterms:created>
  <dcterms:modified xsi:type="dcterms:W3CDTF">2025-06-04T01:36:35Z</dcterms:modified>
</cp:coreProperties>
</file>