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1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293" r:id="rId3"/>
    <p:sldId id="294" r:id="rId4"/>
    <p:sldId id="369" r:id="rId5"/>
    <p:sldId id="359" r:id="rId6"/>
    <p:sldId id="360" r:id="rId7"/>
    <p:sldId id="361" r:id="rId8"/>
    <p:sldId id="362" r:id="rId9"/>
    <p:sldId id="368" r:id="rId10"/>
    <p:sldId id="303" r:id="rId11"/>
    <p:sldId id="304" r:id="rId12"/>
    <p:sldId id="305" r:id="rId13"/>
    <p:sldId id="306" r:id="rId14"/>
    <p:sldId id="310" r:id="rId15"/>
    <p:sldId id="307" r:id="rId16"/>
    <p:sldId id="308" r:id="rId17"/>
    <p:sldId id="364" r:id="rId18"/>
    <p:sldId id="372" r:id="rId19"/>
    <p:sldId id="365" r:id="rId20"/>
    <p:sldId id="366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70" r:id="rId31"/>
    <p:sldId id="371" r:id="rId32"/>
    <p:sldId id="324" r:id="rId33"/>
    <p:sldId id="325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40" r:id="rId46"/>
    <p:sldId id="341" r:id="rId47"/>
    <p:sldId id="342" r:id="rId48"/>
    <p:sldId id="343" r:id="rId49"/>
    <p:sldId id="345" r:id="rId50"/>
    <p:sldId id="346" r:id="rId51"/>
    <p:sldId id="347" r:id="rId52"/>
    <p:sldId id="348" r:id="rId53"/>
    <p:sldId id="349" r:id="rId54"/>
    <p:sldId id="350" r:id="rId55"/>
    <p:sldId id="367" r:id="rId56"/>
    <p:sldId id="353" r:id="rId57"/>
    <p:sldId id="354" r:id="rId58"/>
    <p:sldId id="355" r:id="rId59"/>
    <p:sldId id="356" r:id="rId60"/>
    <p:sldId id="357" r:id="rId61"/>
    <p:sldId id="358" r:id="rId62"/>
    <p:sldId id="363" r:id="rId63"/>
  </p:sldIdLst>
  <p:sldSz cx="9144000" cy="6858000" type="screen4x3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F7"/>
    <a:srgbClr val="0000FF"/>
    <a:srgbClr val="6600CC"/>
    <a:srgbClr val="FFFF66"/>
    <a:srgbClr val="000099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86522" autoAdjust="0"/>
  </p:normalViewPr>
  <p:slideViewPr>
    <p:cSldViewPr>
      <p:cViewPr varScale="1">
        <p:scale>
          <a:sx n="71" d="100"/>
          <a:sy n="71" d="100"/>
        </p:scale>
        <p:origin x="44" y="30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5203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245" y="0"/>
            <a:ext cx="4434999" cy="355203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r">
              <a:defRPr sz="1200"/>
            </a:lvl1pPr>
          </a:lstStyle>
          <a:p>
            <a:fld id="{3CFB2F0E-1649-4FDB-9622-A4547210FD41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5088" tIns="47544" rIns="95088" bIns="475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245" y="6747628"/>
            <a:ext cx="4434999" cy="355203"/>
          </a:xfrm>
          <a:prstGeom prst="rect">
            <a:avLst/>
          </a:prstGeom>
        </p:spPr>
        <p:txBody>
          <a:bodyPr vert="horz" lIns="95088" tIns="47544" rIns="95088" bIns="47544" rtlCol="0" anchor="b"/>
          <a:lstStyle>
            <a:lvl1pPr algn="r">
              <a:defRPr sz="1200"/>
            </a:lvl1pPr>
          </a:lstStyle>
          <a:p>
            <a:fld id="{CF3205BD-19C3-4645-B041-0D369F84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52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28.36879" units="1/cm"/>
          <inkml:channelProperty channel="Y" name="resolution" value="28.30189" units="1/cm"/>
          <inkml:channelProperty channel="T" name="resolution" value="1" units="1/dev"/>
        </inkml:channelProperties>
      </inkml:inkSource>
      <inkml:timestamp xml:id="ts0" timeString="2021-07-06T12:50:31.5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5080 7239 0,'0'0'265,"0"0"-265,0 21 15,0 0-15,0 1 16,0-1-16,0 0 0,-21-21 31,21 21-31,0 0 16,0 0 15,0 1-31,0-1 16,0 0 15,0 0-31,0-21 15,0 21 1,0 0 0,0 1-1,0-1 1,0 0-1,0 0 1,0 0 0,0-21-1,0 21 1,0 1 15,0-1-15,0 0-1,0 0 16,0-21 79</inkml:trace>
  <inkml:trace contextRef="#ctx0" brushRef="#br0" timeOffset="2386.8">5355 7260 0,'21'0'234,"0"0"-203,0 0-15,1 0 15,-22 21-16,21-21 1,0 0-16,-21 0 16,21 22-1,0-22 1,0 0-1,1 0 1,-1 0 0,0 0-1,0 0-15,-21 0 16,0 0-16,21 0 15,0 0-15,1 0 16,-1 0-16,0 0 62,0 0-15,-21 21 172,0-21-219,0 21 15,-21 0-15,21 0 16,-21 0-16,21 1 15,-43 20 1,22-21 0,21-21-1,-21 21-15,21 0 0,0-21 16,0 22-16,-21-1 15,21 0-15,-21-21 16,21 21-16,0 0 16,-21-21-1,21 0 1,0 21-1,0 1 1,0-1 15,0 0-15,0 0-1,0 0 1,0 0 0,0-21-1,0 22 16,0-1-31,0 0 16,0 0 0,0 0-16,0 0 15,0 1 16,0-22 94</inkml:trace>
  <inkml:trace contextRef="#ctx0" brushRef="#br0" timeOffset="46784.48">8974 6350 0,'0'0'375,"0"21"-329,0 0-46,0-21 32,0 22-1,0-22 5710,22 0-5741,-1 0 15,21 0-15,-21-22 16,0 22-1,-21-21 1,22 21-16,-22 0 125,0 0-63,0 21 125,0-21-124,0 22-48,21-22 1,-21 21-16,0 0 31,21-21-15,-21 21-1,0 0 1,21-21 15,-21 21 32,0 1 15,0-22-47,-21 21 0,0 0-15,21 0-1,0-21 172,0-21-187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5203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5" y="0"/>
            <a:ext cx="4434999" cy="355203"/>
          </a:xfrm>
          <a:prstGeom prst="rect">
            <a:avLst/>
          </a:prstGeom>
        </p:spPr>
        <p:txBody>
          <a:bodyPr vert="horz" lIns="95088" tIns="47544" rIns="95088" bIns="47544" rtlCol="0"/>
          <a:lstStyle>
            <a:lvl1pPr algn="r">
              <a:defRPr sz="1200"/>
            </a:lvl1pPr>
          </a:lstStyle>
          <a:p>
            <a:fld id="{2F349429-7AEC-40B9-B018-84F7C02F90AD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88" tIns="47544" rIns="95088" bIns="47544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374429"/>
            <a:ext cx="8187690" cy="3196829"/>
          </a:xfrm>
          <a:prstGeom prst="rect">
            <a:avLst/>
          </a:prstGeom>
        </p:spPr>
        <p:txBody>
          <a:bodyPr vert="horz" lIns="95088" tIns="47544" rIns="95088" bIns="4754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5088" tIns="47544" rIns="95088" bIns="475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5" y="6747628"/>
            <a:ext cx="4434999" cy="355203"/>
          </a:xfrm>
          <a:prstGeom prst="rect">
            <a:avLst/>
          </a:prstGeom>
        </p:spPr>
        <p:txBody>
          <a:bodyPr vert="horz" lIns="95088" tIns="47544" rIns="95088" bIns="47544" rtlCol="0" anchor="b"/>
          <a:lstStyle>
            <a:lvl1pPr algn="r">
              <a:defRPr sz="1200"/>
            </a:lvl1pPr>
          </a:lstStyle>
          <a:p>
            <a:fld id="{A2A1643A-76C6-4418-8C90-D4A34E55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90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74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49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65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42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44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62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94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42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43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66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01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endParaRPr lang="zh-CN" altLang="en-US" b="1">
              <a:latin typeface="Times New Roman" pitchFamily="18" charset="0"/>
              <a:ea typeface="仿宋_GB2312" pitchFamily="49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63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268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042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99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123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687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651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31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988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603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50885">
              <a:defRPr/>
            </a:pPr>
            <a:endParaRPr lang="en-US" altLang="zh-CN" dirty="0"/>
          </a:p>
          <a:p>
            <a:pPr defTabSz="950885"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89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endParaRPr lang="en-US" altLang="zh-CN" b="1" dirty="0">
              <a:latin typeface="Times New Roman" pitchFamily="18" charset="0"/>
              <a:ea typeface="仿宋_GB2312" pitchFamily="49" charset="-122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015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348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因为每一次做</a:t>
            </a:r>
            <a:r>
              <a:rPr lang="en-US" altLang="zh-CN" dirty="0"/>
              <a:t>k</a:t>
            </a:r>
            <a:r>
              <a:rPr lang="zh-CN" altLang="en-US" dirty="0"/>
              <a:t>路归并都需要有</a:t>
            </a:r>
            <a:r>
              <a:rPr lang="en-US" altLang="zh-CN" dirty="0"/>
              <a:t>k</a:t>
            </a:r>
            <a:r>
              <a:rPr lang="zh-CN" altLang="en-US" dirty="0"/>
              <a:t>个归并段参加，</a:t>
            </a:r>
            <a:r>
              <a:rPr lang="en-US" altLang="zh-CN" dirty="0"/>
              <a:t>  </a:t>
            </a:r>
          </a:p>
          <a:p>
            <a:r>
              <a:rPr lang="zh-CN" altLang="en-US" dirty="0"/>
              <a:t>因此</a:t>
            </a:r>
            <a:r>
              <a:rPr lang="en-US" altLang="zh-CN" dirty="0"/>
              <a:t>, </a:t>
            </a:r>
            <a:r>
              <a:rPr lang="zh-CN" altLang="en-US" dirty="0"/>
              <a:t>归并树是只有度为</a:t>
            </a:r>
            <a:r>
              <a:rPr lang="en-US" altLang="zh-CN" dirty="0"/>
              <a:t>0</a:t>
            </a:r>
            <a:r>
              <a:rPr lang="zh-CN" altLang="en-US" dirty="0"/>
              <a:t>和度为</a:t>
            </a:r>
            <a:r>
              <a:rPr lang="en-US" altLang="zh-CN" dirty="0"/>
              <a:t>k</a:t>
            </a:r>
            <a:r>
              <a:rPr lang="zh-CN" altLang="en-US" dirty="0"/>
              <a:t>的结点的正则</a:t>
            </a:r>
            <a:r>
              <a:rPr lang="en-US" altLang="zh-CN" dirty="0"/>
              <a:t>k</a:t>
            </a:r>
            <a:r>
              <a:rPr lang="zh-CN" altLang="en-US" dirty="0"/>
              <a:t>叉树。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113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890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483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103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054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37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21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52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50885">
              <a:defRPr/>
            </a:pPr>
            <a:endParaRPr lang="en-US" altLang="zh-CN" dirty="0">
              <a:solidFill>
                <a:schemeClr val="tx2"/>
              </a:solidFill>
              <a:latin typeface="Times New Roman" pitchFamily="18" charset="0"/>
              <a:ea typeface="仿宋_GB2312" pitchFamily="49" charset="-122"/>
              <a:sym typeface="Symbol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73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70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07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altLang="zh-CN" i="0" smtClean="0">
                    <a:latin typeface="Cambria Math" panose="02040503050406030204" pitchFamily="18" charset="0"/>
                  </a:rPr>
                  <a:t>log_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6⁡36=2</a:t>
                </a:r>
                <a:endParaRPr lang="zh-CN" altLang="en-US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3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>
            <a:lvl1pPr>
              <a:defRPr>
                <a:latin typeface="+mn-lt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宋体" panose="02010600030101010101" pitchFamily="2" charset="-122"/>
              </a:defRPr>
            </a:lvl1pPr>
            <a:lvl2pPr>
              <a:defRPr>
                <a:latin typeface="+mn-lt"/>
                <a:ea typeface="宋体" panose="02010600030101010101" pitchFamily="2" charset="-122"/>
              </a:defRPr>
            </a:lvl2pPr>
            <a:lvl3pPr>
              <a:defRPr>
                <a:latin typeface="+mn-lt"/>
                <a:ea typeface="宋体" panose="02010600030101010101" pitchFamily="2" charset="-122"/>
              </a:defRPr>
            </a:lvl3pPr>
            <a:lvl4pPr>
              <a:defRPr>
                <a:latin typeface="+mn-lt"/>
                <a:ea typeface="宋体" panose="02010600030101010101" pitchFamily="2" charset="-122"/>
              </a:defRPr>
            </a:lvl4pPr>
            <a:lvl5pPr>
              <a:defRPr>
                <a:latin typeface="+mn-lt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552728"/>
          </a:xfrm>
        </p:spPr>
        <p:txBody>
          <a:bodyPr/>
          <a:lstStyle>
            <a:lvl1pPr>
              <a:defRPr>
                <a:latin typeface="+mn-lt"/>
                <a:ea typeface="宋体" panose="02010600030101010101" pitchFamily="2" charset="-122"/>
              </a:defRPr>
            </a:lvl1pPr>
            <a:lvl2pPr>
              <a:defRPr>
                <a:latin typeface="+mn-lt"/>
                <a:ea typeface="宋体" panose="02010600030101010101" pitchFamily="2" charset="-122"/>
              </a:defRPr>
            </a:lvl2pPr>
            <a:lvl3pPr>
              <a:defRPr>
                <a:latin typeface="+mn-lt"/>
                <a:ea typeface="宋体" panose="02010600030101010101" pitchFamily="2" charset="-122"/>
              </a:defRPr>
            </a:lvl3pPr>
            <a:lvl4pPr>
              <a:defRPr>
                <a:latin typeface="+mn-lt"/>
                <a:ea typeface="宋体" panose="02010600030101010101" pitchFamily="2" charset="-122"/>
              </a:defRPr>
            </a:lvl4pPr>
            <a:lvl5pPr>
              <a:defRPr>
                <a:latin typeface="+mn-lt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05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832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832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140-</a:t>
            </a:r>
            <a:fld id="{455A6923-151E-4407-BFB0-78D67D5C61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8228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140-</a:t>
            </a:r>
            <a:fld id="{4B4763C3-4DFF-431D-A4FD-43CDA03118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722835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83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8464" y="6492875"/>
            <a:ext cx="395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n-lt"/>
          <a:ea typeface="宋体" panose="02010600030101010101" pitchFamily="2" charset="-122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8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80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8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8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8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emf"/><Relationship Id="rId5" Type="http://schemas.openxmlformats.org/officeDocument/2006/relationships/customXml" Target="../ink/ink1.xml"/><Relationship Id="rId4" Type="http://schemas.openxmlformats.org/officeDocument/2006/relationships/image" Target="../media/image8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7219"/>
            <a:ext cx="4070559" cy="35307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/>
              <a:t>第11章 </a:t>
            </a:r>
            <a:r>
              <a:rPr lang="zh-CN" altLang="en-US" b="1"/>
              <a:t>外部排序</a:t>
            </a:r>
            <a:endParaRPr lang="en-US" b="1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66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936104"/>
          </a:xfrm>
        </p:spPr>
        <p:txBody>
          <a:bodyPr>
            <a:normAutofit/>
          </a:bodyPr>
          <a:lstStyle/>
          <a:p>
            <a:r>
              <a:rPr lang="en-US" altLang="zh-CN" dirty="0"/>
              <a:t>2. k</a:t>
            </a:r>
            <a:r>
              <a:rPr lang="zh-CN" altLang="en-US" dirty="0"/>
              <a:t>路平衡归并 </a:t>
            </a:r>
            <a:r>
              <a:rPr lang="en-US" altLang="zh-CN" dirty="0"/>
              <a:t>(k-way balanced merging)</a:t>
            </a:r>
          </a:p>
        </p:txBody>
      </p:sp>
      <p:sp>
        <p:nvSpPr>
          <p:cNvPr id="69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008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900" dirty="0">
                <a:ea typeface="+mn-ea"/>
              </a:rPr>
              <a:t>做 </a:t>
            </a:r>
            <a:r>
              <a:rPr lang="en-US" altLang="zh-CN" sz="2900" i="1" dirty="0">
                <a:ea typeface="+mn-ea"/>
              </a:rPr>
              <a:t>k </a:t>
            </a:r>
            <a:r>
              <a:rPr lang="zh-CN" altLang="en-US" sz="2900" dirty="0">
                <a:ea typeface="+mn-ea"/>
              </a:rPr>
              <a:t>路平衡归并时</a:t>
            </a:r>
            <a:r>
              <a:rPr lang="en-US" altLang="zh-CN" sz="2900" dirty="0">
                <a:ea typeface="+mn-ea"/>
              </a:rPr>
              <a:t>, </a:t>
            </a:r>
            <a:r>
              <a:rPr lang="zh-CN" altLang="en-US" sz="2900" dirty="0">
                <a:ea typeface="+mn-ea"/>
              </a:rPr>
              <a:t>如果有 </a:t>
            </a:r>
            <a:r>
              <a:rPr lang="en-US" altLang="zh-CN" sz="2900" i="1" dirty="0">
                <a:solidFill>
                  <a:schemeClr val="tx2"/>
                </a:solidFill>
                <a:ea typeface="+mn-ea"/>
              </a:rPr>
              <a:t>m</a:t>
            </a:r>
            <a:r>
              <a:rPr lang="en-US" altLang="zh-CN" sz="2900" i="1" dirty="0">
                <a:ea typeface="+mn-ea"/>
              </a:rPr>
              <a:t> </a:t>
            </a:r>
            <a:r>
              <a:rPr lang="zh-CN" altLang="en-US" sz="2900" dirty="0">
                <a:ea typeface="+mn-ea"/>
              </a:rPr>
              <a:t>个初始归并段</a:t>
            </a:r>
            <a:r>
              <a:rPr lang="en-US" altLang="zh-CN" sz="2900" dirty="0">
                <a:ea typeface="+mn-ea"/>
              </a:rPr>
              <a:t>, </a:t>
            </a:r>
            <a:r>
              <a:rPr lang="zh-CN" altLang="en-US" sz="2900" dirty="0">
                <a:ea typeface="+mn-ea"/>
              </a:rPr>
              <a:t>则相应的归并树有</a:t>
            </a:r>
            <a:r>
              <a:rPr lang="zh-CN" altLang="en-US" sz="2900" dirty="0">
                <a:solidFill>
                  <a:srgbClr val="0000FF"/>
                </a:solidFill>
                <a:ea typeface="+mn-ea"/>
              </a:rPr>
              <a:t> </a:t>
            </a:r>
            <a:r>
              <a:rPr lang="zh-CN" altLang="en-US" sz="2900" dirty="0">
                <a:solidFill>
                  <a:srgbClr val="0000FF"/>
                </a:solidFill>
                <a:ea typeface="+mn-ea"/>
                <a:sym typeface="Symbol" pitchFamily="18" charset="2"/>
              </a:rPr>
              <a:t></a:t>
            </a:r>
            <a:r>
              <a:rPr lang="en-US" altLang="zh-CN" sz="2900" dirty="0" err="1">
                <a:solidFill>
                  <a:srgbClr val="0000FF"/>
                </a:solidFill>
                <a:ea typeface="+mn-ea"/>
              </a:rPr>
              <a:t>log</a:t>
            </a:r>
            <a:r>
              <a:rPr lang="en-US" altLang="zh-CN" sz="2900" i="1" baseline="-25000" dirty="0" err="1">
                <a:solidFill>
                  <a:srgbClr val="0000FF"/>
                </a:solidFill>
                <a:ea typeface="+mn-ea"/>
              </a:rPr>
              <a:t>k</a:t>
            </a:r>
            <a:r>
              <a:rPr lang="en-US" altLang="zh-CN" sz="2900" i="1" dirty="0" err="1">
                <a:solidFill>
                  <a:srgbClr val="0000FF"/>
                </a:solidFill>
                <a:ea typeface="+mn-ea"/>
              </a:rPr>
              <a:t>m</a:t>
            </a:r>
            <a:r>
              <a:rPr lang="en-US" altLang="zh-CN" sz="2900" dirty="0">
                <a:solidFill>
                  <a:srgbClr val="0000FF"/>
                </a:solidFill>
                <a:ea typeface="+mn-ea"/>
                <a:sym typeface="Symbol" pitchFamily="18" charset="2"/>
              </a:rPr>
              <a:t></a:t>
            </a:r>
            <a:r>
              <a:rPr lang="en-US" altLang="zh-CN" sz="2900" dirty="0">
                <a:solidFill>
                  <a:srgbClr val="0000FF"/>
                </a:solidFill>
                <a:ea typeface="+mn-ea"/>
              </a:rPr>
              <a:t> +1 </a:t>
            </a:r>
            <a:r>
              <a:rPr lang="zh-CN" altLang="en-US" sz="2900" dirty="0">
                <a:ea typeface="+mn-ea"/>
              </a:rPr>
              <a:t>层</a:t>
            </a:r>
            <a:r>
              <a:rPr lang="en-US" altLang="zh-CN" sz="2900" dirty="0">
                <a:ea typeface="+mn-ea"/>
              </a:rPr>
              <a:t>,  </a:t>
            </a:r>
            <a:r>
              <a:rPr lang="zh-CN" altLang="en-US" sz="2900" dirty="0">
                <a:ea typeface="+mn-ea"/>
              </a:rPr>
              <a:t>需要归并</a:t>
            </a:r>
            <a:r>
              <a:rPr lang="zh-CN" altLang="en-US" sz="2900" dirty="0">
                <a:solidFill>
                  <a:srgbClr val="0000FF"/>
                </a:solidFill>
                <a:ea typeface="+mn-ea"/>
                <a:sym typeface="Symbol" pitchFamily="18" charset="2"/>
              </a:rPr>
              <a:t></a:t>
            </a:r>
            <a:r>
              <a:rPr lang="en-US" altLang="zh-CN" sz="2900" dirty="0" err="1">
                <a:solidFill>
                  <a:srgbClr val="0000FF"/>
                </a:solidFill>
                <a:ea typeface="+mn-ea"/>
              </a:rPr>
              <a:t>log</a:t>
            </a:r>
            <a:r>
              <a:rPr lang="en-US" altLang="zh-CN" sz="2900" i="1" baseline="-25000" dirty="0" err="1">
                <a:solidFill>
                  <a:srgbClr val="0000FF"/>
                </a:solidFill>
                <a:ea typeface="+mn-ea"/>
              </a:rPr>
              <a:t>k</a:t>
            </a:r>
            <a:r>
              <a:rPr lang="en-US" altLang="zh-CN" sz="2900" i="1" dirty="0" err="1">
                <a:solidFill>
                  <a:srgbClr val="0000FF"/>
                </a:solidFill>
                <a:ea typeface="+mn-ea"/>
              </a:rPr>
              <a:t>m</a:t>
            </a:r>
            <a:r>
              <a:rPr lang="en-US" altLang="zh-CN" sz="2900" dirty="0">
                <a:solidFill>
                  <a:srgbClr val="0000FF"/>
                </a:solidFill>
                <a:ea typeface="+mn-ea"/>
                <a:sym typeface="Symbol" pitchFamily="18" charset="2"/>
              </a:rPr>
              <a:t></a:t>
            </a:r>
            <a:r>
              <a:rPr lang="en-US" altLang="zh-CN" sz="2900" dirty="0">
                <a:solidFill>
                  <a:srgbClr val="0000FF"/>
                </a:solidFill>
                <a:ea typeface="+mn-ea"/>
              </a:rPr>
              <a:t> </a:t>
            </a:r>
            <a:r>
              <a:rPr lang="zh-CN" altLang="en-US" sz="2900" dirty="0">
                <a:solidFill>
                  <a:schemeClr val="tx2"/>
                </a:solidFill>
                <a:ea typeface="+mn-ea"/>
              </a:rPr>
              <a:t>趟</a:t>
            </a:r>
            <a:endParaRPr lang="en-US" altLang="zh-CN" sz="2900" dirty="0">
              <a:ea typeface="+mn-ea"/>
            </a:endParaRPr>
          </a:p>
          <a:p>
            <a:pPr>
              <a:buClr>
                <a:srgbClr val="80008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900" dirty="0">
                <a:ea typeface="+mn-ea"/>
              </a:rPr>
              <a:t>对有 </a:t>
            </a:r>
            <a:r>
              <a:rPr lang="en-US" altLang="zh-CN" sz="2900" dirty="0">
                <a:ea typeface="+mn-ea"/>
              </a:rPr>
              <a:t>36 </a:t>
            </a:r>
            <a:r>
              <a:rPr lang="zh-CN" altLang="en-US" sz="2900" dirty="0">
                <a:ea typeface="+mn-ea"/>
              </a:rPr>
              <a:t>个初始归并段的文件做 </a:t>
            </a:r>
            <a:r>
              <a:rPr lang="en-US" altLang="zh-CN" sz="2900" dirty="0">
                <a:ea typeface="+mn-ea"/>
              </a:rPr>
              <a:t>6 </a:t>
            </a:r>
            <a:r>
              <a:rPr lang="zh-CN" altLang="en-US" sz="2900" dirty="0">
                <a:ea typeface="+mn-ea"/>
              </a:rPr>
              <a:t>路平衡归并时的归并树</a:t>
            </a:r>
          </a:p>
        </p:txBody>
      </p:sp>
      <p:sp>
        <p:nvSpPr>
          <p:cNvPr id="12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48464" y="6520259"/>
            <a:ext cx="395536" cy="365125"/>
          </a:xfrm>
        </p:spPr>
        <p:txBody>
          <a:bodyPr/>
          <a:lstStyle/>
          <a:p>
            <a:fld id="{D5CF090D-D035-4F1F-8ABB-0B4045F409F6}" type="slidenum">
              <a:rPr lang="en-US" altLang="zh-CN" smtClean="0"/>
              <a:pPr/>
              <a:t>10</a:t>
            </a:fld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265112" y="3587824"/>
            <a:ext cx="8534400" cy="3200400"/>
            <a:chOff x="265112" y="3587824"/>
            <a:chExt cx="8534400" cy="3200400"/>
          </a:xfrm>
        </p:grpSpPr>
        <p:sp>
          <p:nvSpPr>
            <p:cNvPr id="694276" name="Rectangle 4" descr="粉色砂纸"/>
            <p:cNvSpPr>
              <a:spLocks noChangeArrowheads="1"/>
            </p:cNvSpPr>
            <p:nvPr/>
          </p:nvSpPr>
          <p:spPr bwMode="auto">
            <a:xfrm>
              <a:off x="265112" y="3587824"/>
              <a:ext cx="152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277" name="Rectangle 5" descr="粉色砂纸"/>
            <p:cNvSpPr>
              <a:spLocks noChangeArrowheads="1"/>
            </p:cNvSpPr>
            <p:nvPr/>
          </p:nvSpPr>
          <p:spPr bwMode="auto">
            <a:xfrm>
              <a:off x="493712" y="3587824"/>
              <a:ext cx="152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278" name="Rectangle 6" descr="粉色砂纸"/>
            <p:cNvSpPr>
              <a:spLocks noChangeArrowheads="1"/>
            </p:cNvSpPr>
            <p:nvPr/>
          </p:nvSpPr>
          <p:spPr bwMode="auto">
            <a:xfrm>
              <a:off x="722312" y="3587824"/>
              <a:ext cx="152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279" name="Rectangle 7" descr="粉色砂纸"/>
            <p:cNvSpPr>
              <a:spLocks noChangeArrowheads="1"/>
            </p:cNvSpPr>
            <p:nvPr/>
          </p:nvSpPr>
          <p:spPr bwMode="auto">
            <a:xfrm>
              <a:off x="950912" y="3587824"/>
              <a:ext cx="152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280" name="Rectangle 8" descr="粉色砂纸"/>
            <p:cNvSpPr>
              <a:spLocks noChangeArrowheads="1"/>
            </p:cNvSpPr>
            <p:nvPr/>
          </p:nvSpPr>
          <p:spPr bwMode="auto">
            <a:xfrm>
              <a:off x="1179512" y="3587824"/>
              <a:ext cx="152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281" name="Rectangle 9" descr="粉色砂纸"/>
            <p:cNvSpPr>
              <a:spLocks noChangeArrowheads="1"/>
            </p:cNvSpPr>
            <p:nvPr/>
          </p:nvSpPr>
          <p:spPr bwMode="auto">
            <a:xfrm>
              <a:off x="1408112" y="3587824"/>
              <a:ext cx="152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282" name="Rectangle 10" descr="粉色砂纸"/>
            <p:cNvSpPr>
              <a:spLocks noChangeArrowheads="1"/>
            </p:cNvSpPr>
            <p:nvPr/>
          </p:nvSpPr>
          <p:spPr bwMode="auto">
            <a:xfrm>
              <a:off x="1712912" y="3587824"/>
              <a:ext cx="152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283" name="Rectangle 11" descr="粉色砂纸"/>
            <p:cNvSpPr>
              <a:spLocks noChangeArrowheads="1"/>
            </p:cNvSpPr>
            <p:nvPr/>
          </p:nvSpPr>
          <p:spPr bwMode="auto">
            <a:xfrm>
              <a:off x="1941512" y="3587824"/>
              <a:ext cx="152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284" name="Rectangle 12" descr="粉色砂纸"/>
            <p:cNvSpPr>
              <a:spLocks noChangeArrowheads="1"/>
            </p:cNvSpPr>
            <p:nvPr/>
          </p:nvSpPr>
          <p:spPr bwMode="auto">
            <a:xfrm>
              <a:off x="2170112" y="3587824"/>
              <a:ext cx="152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285" name="Rectangle 13" descr="粉色砂纸"/>
            <p:cNvSpPr>
              <a:spLocks noChangeArrowheads="1"/>
            </p:cNvSpPr>
            <p:nvPr/>
          </p:nvSpPr>
          <p:spPr bwMode="auto">
            <a:xfrm>
              <a:off x="2398712" y="3587824"/>
              <a:ext cx="152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286" name="Rectangle 14" descr="粉色砂纸"/>
            <p:cNvSpPr>
              <a:spLocks noChangeArrowheads="1"/>
            </p:cNvSpPr>
            <p:nvPr/>
          </p:nvSpPr>
          <p:spPr bwMode="auto">
            <a:xfrm>
              <a:off x="2627312" y="3587824"/>
              <a:ext cx="152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287" name="Rectangle 15" descr="粉色砂纸"/>
            <p:cNvSpPr>
              <a:spLocks noChangeArrowheads="1"/>
            </p:cNvSpPr>
            <p:nvPr/>
          </p:nvSpPr>
          <p:spPr bwMode="auto">
            <a:xfrm>
              <a:off x="2855912" y="3587824"/>
              <a:ext cx="152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288" name="Rectangle 16" descr="粉色砂纸"/>
            <p:cNvSpPr>
              <a:spLocks noChangeArrowheads="1"/>
            </p:cNvSpPr>
            <p:nvPr/>
          </p:nvSpPr>
          <p:spPr bwMode="auto">
            <a:xfrm>
              <a:off x="3160712" y="3587824"/>
              <a:ext cx="152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289" name="Rectangle 17" descr="粉色砂纸"/>
            <p:cNvSpPr>
              <a:spLocks noChangeArrowheads="1"/>
            </p:cNvSpPr>
            <p:nvPr/>
          </p:nvSpPr>
          <p:spPr bwMode="auto">
            <a:xfrm>
              <a:off x="3389312" y="3587824"/>
              <a:ext cx="152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290" name="Rectangle 18" descr="粉色砂纸"/>
            <p:cNvSpPr>
              <a:spLocks noChangeArrowheads="1"/>
            </p:cNvSpPr>
            <p:nvPr/>
          </p:nvSpPr>
          <p:spPr bwMode="auto">
            <a:xfrm>
              <a:off x="3617912" y="3587824"/>
              <a:ext cx="152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291" name="Rectangle 19" descr="粉色砂纸"/>
            <p:cNvSpPr>
              <a:spLocks noChangeArrowheads="1"/>
            </p:cNvSpPr>
            <p:nvPr/>
          </p:nvSpPr>
          <p:spPr bwMode="auto">
            <a:xfrm>
              <a:off x="3846512" y="3587824"/>
              <a:ext cx="152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292" name="Rectangle 20" descr="粉色砂纸"/>
            <p:cNvSpPr>
              <a:spLocks noChangeArrowheads="1"/>
            </p:cNvSpPr>
            <p:nvPr/>
          </p:nvSpPr>
          <p:spPr bwMode="auto">
            <a:xfrm>
              <a:off x="4075112" y="3587824"/>
              <a:ext cx="152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293" name="Rectangle 21" descr="粉色砂纸"/>
            <p:cNvSpPr>
              <a:spLocks noChangeArrowheads="1"/>
            </p:cNvSpPr>
            <p:nvPr/>
          </p:nvSpPr>
          <p:spPr bwMode="auto">
            <a:xfrm>
              <a:off x="4303712" y="3587824"/>
              <a:ext cx="152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294" name="Rectangle 22" descr="粉色砂纸"/>
            <p:cNvSpPr>
              <a:spLocks noChangeArrowheads="1"/>
            </p:cNvSpPr>
            <p:nvPr/>
          </p:nvSpPr>
          <p:spPr bwMode="auto">
            <a:xfrm>
              <a:off x="4608512" y="3587824"/>
              <a:ext cx="152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295" name="Rectangle 23" descr="粉色砂纸"/>
            <p:cNvSpPr>
              <a:spLocks noChangeArrowheads="1"/>
            </p:cNvSpPr>
            <p:nvPr/>
          </p:nvSpPr>
          <p:spPr bwMode="auto">
            <a:xfrm>
              <a:off x="4837112" y="3587824"/>
              <a:ext cx="152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296" name="Rectangle 24" descr="粉色砂纸"/>
            <p:cNvSpPr>
              <a:spLocks noChangeArrowheads="1"/>
            </p:cNvSpPr>
            <p:nvPr/>
          </p:nvSpPr>
          <p:spPr bwMode="auto">
            <a:xfrm>
              <a:off x="5065712" y="3587824"/>
              <a:ext cx="152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297" name="Rectangle 25" descr="粉色砂纸"/>
            <p:cNvSpPr>
              <a:spLocks noChangeArrowheads="1"/>
            </p:cNvSpPr>
            <p:nvPr/>
          </p:nvSpPr>
          <p:spPr bwMode="auto">
            <a:xfrm>
              <a:off x="5294312" y="3587824"/>
              <a:ext cx="152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298" name="Rectangle 26" descr="粉色砂纸"/>
            <p:cNvSpPr>
              <a:spLocks noChangeArrowheads="1"/>
            </p:cNvSpPr>
            <p:nvPr/>
          </p:nvSpPr>
          <p:spPr bwMode="auto">
            <a:xfrm>
              <a:off x="5522912" y="3587824"/>
              <a:ext cx="152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299" name="Rectangle 27" descr="粉色砂纸"/>
            <p:cNvSpPr>
              <a:spLocks noChangeArrowheads="1"/>
            </p:cNvSpPr>
            <p:nvPr/>
          </p:nvSpPr>
          <p:spPr bwMode="auto">
            <a:xfrm>
              <a:off x="5751512" y="3587824"/>
              <a:ext cx="152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00" name="Rectangle 28" descr="粉色砂纸"/>
            <p:cNvSpPr>
              <a:spLocks noChangeArrowheads="1"/>
            </p:cNvSpPr>
            <p:nvPr/>
          </p:nvSpPr>
          <p:spPr bwMode="auto">
            <a:xfrm>
              <a:off x="6056312" y="3587824"/>
              <a:ext cx="152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01" name="Rectangle 29" descr="粉色砂纸"/>
            <p:cNvSpPr>
              <a:spLocks noChangeArrowheads="1"/>
            </p:cNvSpPr>
            <p:nvPr/>
          </p:nvSpPr>
          <p:spPr bwMode="auto">
            <a:xfrm>
              <a:off x="6284912" y="3587824"/>
              <a:ext cx="152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02" name="Rectangle 30" descr="粉色砂纸"/>
            <p:cNvSpPr>
              <a:spLocks noChangeArrowheads="1"/>
            </p:cNvSpPr>
            <p:nvPr/>
          </p:nvSpPr>
          <p:spPr bwMode="auto">
            <a:xfrm>
              <a:off x="6513512" y="3587824"/>
              <a:ext cx="152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03" name="Rectangle 31" descr="粉色砂纸"/>
            <p:cNvSpPr>
              <a:spLocks noChangeArrowheads="1"/>
            </p:cNvSpPr>
            <p:nvPr/>
          </p:nvSpPr>
          <p:spPr bwMode="auto">
            <a:xfrm>
              <a:off x="6742112" y="3587824"/>
              <a:ext cx="152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04" name="Rectangle 32" descr="粉色砂纸"/>
            <p:cNvSpPr>
              <a:spLocks noChangeArrowheads="1"/>
            </p:cNvSpPr>
            <p:nvPr/>
          </p:nvSpPr>
          <p:spPr bwMode="auto">
            <a:xfrm>
              <a:off x="6970712" y="3587824"/>
              <a:ext cx="152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05" name="Rectangle 33" descr="粉色砂纸"/>
            <p:cNvSpPr>
              <a:spLocks noChangeArrowheads="1"/>
            </p:cNvSpPr>
            <p:nvPr/>
          </p:nvSpPr>
          <p:spPr bwMode="auto">
            <a:xfrm>
              <a:off x="7199312" y="3587824"/>
              <a:ext cx="152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06" name="Rectangle 34" descr="粉色砂纸"/>
            <p:cNvSpPr>
              <a:spLocks noChangeArrowheads="1"/>
            </p:cNvSpPr>
            <p:nvPr/>
          </p:nvSpPr>
          <p:spPr bwMode="auto">
            <a:xfrm>
              <a:off x="7504112" y="3587824"/>
              <a:ext cx="152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07" name="Rectangle 35" descr="粉色砂纸"/>
            <p:cNvSpPr>
              <a:spLocks noChangeArrowheads="1"/>
            </p:cNvSpPr>
            <p:nvPr/>
          </p:nvSpPr>
          <p:spPr bwMode="auto">
            <a:xfrm>
              <a:off x="7732712" y="3587824"/>
              <a:ext cx="152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08" name="Rectangle 36" descr="粉色砂纸"/>
            <p:cNvSpPr>
              <a:spLocks noChangeArrowheads="1"/>
            </p:cNvSpPr>
            <p:nvPr/>
          </p:nvSpPr>
          <p:spPr bwMode="auto">
            <a:xfrm>
              <a:off x="7961312" y="3587824"/>
              <a:ext cx="152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09" name="Rectangle 37" descr="粉色砂纸"/>
            <p:cNvSpPr>
              <a:spLocks noChangeArrowheads="1"/>
            </p:cNvSpPr>
            <p:nvPr/>
          </p:nvSpPr>
          <p:spPr bwMode="auto">
            <a:xfrm>
              <a:off x="8189912" y="3587824"/>
              <a:ext cx="152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10" name="Rectangle 38" descr="粉色砂纸"/>
            <p:cNvSpPr>
              <a:spLocks noChangeArrowheads="1"/>
            </p:cNvSpPr>
            <p:nvPr/>
          </p:nvSpPr>
          <p:spPr bwMode="auto">
            <a:xfrm>
              <a:off x="8418512" y="3587824"/>
              <a:ext cx="152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11" name="Rectangle 39" descr="粉色砂纸"/>
            <p:cNvSpPr>
              <a:spLocks noChangeArrowheads="1"/>
            </p:cNvSpPr>
            <p:nvPr/>
          </p:nvSpPr>
          <p:spPr bwMode="auto">
            <a:xfrm>
              <a:off x="8647112" y="3587824"/>
              <a:ext cx="152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12" name="Rectangle 40" descr="粉色砂纸"/>
            <p:cNvSpPr>
              <a:spLocks noChangeArrowheads="1"/>
            </p:cNvSpPr>
            <p:nvPr/>
          </p:nvSpPr>
          <p:spPr bwMode="auto">
            <a:xfrm>
              <a:off x="417512" y="4883224"/>
              <a:ext cx="914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13" name="Line 41"/>
            <p:cNvSpPr>
              <a:spLocks noChangeShapeType="1"/>
            </p:cNvSpPr>
            <p:nvPr/>
          </p:nvSpPr>
          <p:spPr bwMode="auto">
            <a:xfrm>
              <a:off x="569912" y="48832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14" name="Line 42"/>
            <p:cNvSpPr>
              <a:spLocks noChangeShapeType="1"/>
            </p:cNvSpPr>
            <p:nvPr/>
          </p:nvSpPr>
          <p:spPr bwMode="auto">
            <a:xfrm>
              <a:off x="722312" y="48832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15" name="Line 43"/>
            <p:cNvSpPr>
              <a:spLocks noChangeShapeType="1"/>
            </p:cNvSpPr>
            <p:nvPr/>
          </p:nvSpPr>
          <p:spPr bwMode="auto">
            <a:xfrm>
              <a:off x="874712" y="48832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16" name="Line 44"/>
            <p:cNvSpPr>
              <a:spLocks noChangeShapeType="1"/>
            </p:cNvSpPr>
            <p:nvPr/>
          </p:nvSpPr>
          <p:spPr bwMode="auto">
            <a:xfrm>
              <a:off x="1027112" y="48832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17" name="Line 45"/>
            <p:cNvSpPr>
              <a:spLocks noChangeShapeType="1"/>
            </p:cNvSpPr>
            <p:nvPr/>
          </p:nvSpPr>
          <p:spPr bwMode="auto">
            <a:xfrm>
              <a:off x="1179512" y="48832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18" name="Rectangle 46" descr="粉色砂纸"/>
            <p:cNvSpPr>
              <a:spLocks noChangeArrowheads="1"/>
            </p:cNvSpPr>
            <p:nvPr/>
          </p:nvSpPr>
          <p:spPr bwMode="auto">
            <a:xfrm>
              <a:off x="1865312" y="4883224"/>
              <a:ext cx="914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19" name="Rectangle 47" descr="粉色砂纸"/>
            <p:cNvSpPr>
              <a:spLocks noChangeArrowheads="1"/>
            </p:cNvSpPr>
            <p:nvPr/>
          </p:nvSpPr>
          <p:spPr bwMode="auto">
            <a:xfrm>
              <a:off x="3313112" y="4883224"/>
              <a:ext cx="914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20" name="Rectangle 48" descr="粉色砂纸"/>
            <p:cNvSpPr>
              <a:spLocks noChangeArrowheads="1"/>
            </p:cNvSpPr>
            <p:nvPr/>
          </p:nvSpPr>
          <p:spPr bwMode="auto">
            <a:xfrm>
              <a:off x="4760912" y="4883224"/>
              <a:ext cx="914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21" name="Rectangle 49" descr="粉色砂纸"/>
            <p:cNvSpPr>
              <a:spLocks noChangeArrowheads="1"/>
            </p:cNvSpPr>
            <p:nvPr/>
          </p:nvSpPr>
          <p:spPr bwMode="auto">
            <a:xfrm>
              <a:off x="6208712" y="4883224"/>
              <a:ext cx="914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22" name="Line 50"/>
            <p:cNvSpPr>
              <a:spLocks noChangeShapeType="1"/>
            </p:cNvSpPr>
            <p:nvPr/>
          </p:nvSpPr>
          <p:spPr bwMode="auto">
            <a:xfrm>
              <a:off x="2017712" y="48832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23" name="Line 51"/>
            <p:cNvSpPr>
              <a:spLocks noChangeShapeType="1"/>
            </p:cNvSpPr>
            <p:nvPr/>
          </p:nvSpPr>
          <p:spPr bwMode="auto">
            <a:xfrm>
              <a:off x="2170112" y="48832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24" name="Line 52"/>
            <p:cNvSpPr>
              <a:spLocks noChangeShapeType="1"/>
            </p:cNvSpPr>
            <p:nvPr/>
          </p:nvSpPr>
          <p:spPr bwMode="auto">
            <a:xfrm>
              <a:off x="2322512" y="48832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25" name="Line 53"/>
            <p:cNvSpPr>
              <a:spLocks noChangeShapeType="1"/>
            </p:cNvSpPr>
            <p:nvPr/>
          </p:nvSpPr>
          <p:spPr bwMode="auto">
            <a:xfrm>
              <a:off x="2474912" y="48832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26" name="Line 54"/>
            <p:cNvSpPr>
              <a:spLocks noChangeShapeType="1"/>
            </p:cNvSpPr>
            <p:nvPr/>
          </p:nvSpPr>
          <p:spPr bwMode="auto">
            <a:xfrm>
              <a:off x="2627312" y="48832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27" name="Line 55"/>
            <p:cNvSpPr>
              <a:spLocks noChangeShapeType="1"/>
            </p:cNvSpPr>
            <p:nvPr/>
          </p:nvSpPr>
          <p:spPr bwMode="auto">
            <a:xfrm>
              <a:off x="3465512" y="48832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28" name="Line 56"/>
            <p:cNvSpPr>
              <a:spLocks noChangeShapeType="1"/>
            </p:cNvSpPr>
            <p:nvPr/>
          </p:nvSpPr>
          <p:spPr bwMode="auto">
            <a:xfrm>
              <a:off x="3617912" y="48832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29" name="Line 57"/>
            <p:cNvSpPr>
              <a:spLocks noChangeShapeType="1"/>
            </p:cNvSpPr>
            <p:nvPr/>
          </p:nvSpPr>
          <p:spPr bwMode="auto">
            <a:xfrm>
              <a:off x="3770312" y="48832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30" name="Line 58"/>
            <p:cNvSpPr>
              <a:spLocks noChangeShapeType="1"/>
            </p:cNvSpPr>
            <p:nvPr/>
          </p:nvSpPr>
          <p:spPr bwMode="auto">
            <a:xfrm>
              <a:off x="3922712" y="48832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31" name="Line 59"/>
            <p:cNvSpPr>
              <a:spLocks noChangeShapeType="1"/>
            </p:cNvSpPr>
            <p:nvPr/>
          </p:nvSpPr>
          <p:spPr bwMode="auto">
            <a:xfrm>
              <a:off x="4075112" y="48832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32" name="Line 60"/>
            <p:cNvSpPr>
              <a:spLocks noChangeShapeType="1"/>
            </p:cNvSpPr>
            <p:nvPr/>
          </p:nvSpPr>
          <p:spPr bwMode="auto">
            <a:xfrm>
              <a:off x="4913312" y="48832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33" name="Line 61"/>
            <p:cNvSpPr>
              <a:spLocks noChangeShapeType="1"/>
            </p:cNvSpPr>
            <p:nvPr/>
          </p:nvSpPr>
          <p:spPr bwMode="auto">
            <a:xfrm>
              <a:off x="5065712" y="48832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34" name="Line 62"/>
            <p:cNvSpPr>
              <a:spLocks noChangeShapeType="1"/>
            </p:cNvSpPr>
            <p:nvPr/>
          </p:nvSpPr>
          <p:spPr bwMode="auto">
            <a:xfrm>
              <a:off x="5218112" y="48832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35" name="Line 63"/>
            <p:cNvSpPr>
              <a:spLocks noChangeShapeType="1"/>
            </p:cNvSpPr>
            <p:nvPr/>
          </p:nvSpPr>
          <p:spPr bwMode="auto">
            <a:xfrm>
              <a:off x="5370512" y="48832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36" name="Line 64"/>
            <p:cNvSpPr>
              <a:spLocks noChangeShapeType="1"/>
            </p:cNvSpPr>
            <p:nvPr/>
          </p:nvSpPr>
          <p:spPr bwMode="auto">
            <a:xfrm>
              <a:off x="5522912" y="48832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37" name="Line 65"/>
            <p:cNvSpPr>
              <a:spLocks noChangeShapeType="1"/>
            </p:cNvSpPr>
            <p:nvPr/>
          </p:nvSpPr>
          <p:spPr bwMode="auto">
            <a:xfrm>
              <a:off x="6361112" y="48832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38" name="Line 66"/>
            <p:cNvSpPr>
              <a:spLocks noChangeShapeType="1"/>
            </p:cNvSpPr>
            <p:nvPr/>
          </p:nvSpPr>
          <p:spPr bwMode="auto">
            <a:xfrm>
              <a:off x="6513512" y="48832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39" name="Line 67"/>
            <p:cNvSpPr>
              <a:spLocks noChangeShapeType="1"/>
            </p:cNvSpPr>
            <p:nvPr/>
          </p:nvSpPr>
          <p:spPr bwMode="auto">
            <a:xfrm>
              <a:off x="6665912" y="48832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40" name="Line 68"/>
            <p:cNvSpPr>
              <a:spLocks noChangeShapeType="1"/>
            </p:cNvSpPr>
            <p:nvPr/>
          </p:nvSpPr>
          <p:spPr bwMode="auto">
            <a:xfrm>
              <a:off x="6818312" y="48832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41" name="Line 69"/>
            <p:cNvSpPr>
              <a:spLocks noChangeShapeType="1"/>
            </p:cNvSpPr>
            <p:nvPr/>
          </p:nvSpPr>
          <p:spPr bwMode="auto">
            <a:xfrm>
              <a:off x="6970712" y="48832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42" name="Rectangle 70" descr="粉色砂纸"/>
            <p:cNvSpPr>
              <a:spLocks noChangeArrowheads="1"/>
            </p:cNvSpPr>
            <p:nvPr/>
          </p:nvSpPr>
          <p:spPr bwMode="auto">
            <a:xfrm>
              <a:off x="7656512" y="4883224"/>
              <a:ext cx="914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43" name="Line 71"/>
            <p:cNvSpPr>
              <a:spLocks noChangeShapeType="1"/>
            </p:cNvSpPr>
            <p:nvPr/>
          </p:nvSpPr>
          <p:spPr bwMode="auto">
            <a:xfrm>
              <a:off x="7808912" y="48832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44" name="Line 72"/>
            <p:cNvSpPr>
              <a:spLocks noChangeShapeType="1"/>
            </p:cNvSpPr>
            <p:nvPr/>
          </p:nvSpPr>
          <p:spPr bwMode="auto">
            <a:xfrm>
              <a:off x="7961312" y="48832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45" name="Line 73"/>
            <p:cNvSpPr>
              <a:spLocks noChangeShapeType="1"/>
            </p:cNvSpPr>
            <p:nvPr/>
          </p:nvSpPr>
          <p:spPr bwMode="auto">
            <a:xfrm>
              <a:off x="8113712" y="48832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46" name="Line 74"/>
            <p:cNvSpPr>
              <a:spLocks noChangeShapeType="1"/>
            </p:cNvSpPr>
            <p:nvPr/>
          </p:nvSpPr>
          <p:spPr bwMode="auto">
            <a:xfrm>
              <a:off x="8266112" y="48832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47" name="Line 75"/>
            <p:cNvSpPr>
              <a:spLocks noChangeShapeType="1"/>
            </p:cNvSpPr>
            <p:nvPr/>
          </p:nvSpPr>
          <p:spPr bwMode="auto">
            <a:xfrm>
              <a:off x="8418512" y="48832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48" name="Rectangle 76" descr="粉色砂纸"/>
            <p:cNvSpPr>
              <a:spLocks noChangeArrowheads="1"/>
            </p:cNvSpPr>
            <p:nvPr/>
          </p:nvSpPr>
          <p:spPr bwMode="auto">
            <a:xfrm>
              <a:off x="1636712" y="6178624"/>
              <a:ext cx="5486400" cy="609600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49" name="Line 77"/>
            <p:cNvSpPr>
              <a:spLocks noChangeShapeType="1"/>
            </p:cNvSpPr>
            <p:nvPr/>
          </p:nvSpPr>
          <p:spPr bwMode="auto">
            <a:xfrm>
              <a:off x="6665912" y="61786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50" name="Line 78"/>
            <p:cNvSpPr>
              <a:spLocks noChangeShapeType="1"/>
            </p:cNvSpPr>
            <p:nvPr/>
          </p:nvSpPr>
          <p:spPr bwMode="auto">
            <a:xfrm>
              <a:off x="6818312" y="61786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51" name="Line 79"/>
            <p:cNvSpPr>
              <a:spLocks noChangeShapeType="1"/>
            </p:cNvSpPr>
            <p:nvPr/>
          </p:nvSpPr>
          <p:spPr bwMode="auto">
            <a:xfrm>
              <a:off x="1789112" y="61786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52" name="Line 80"/>
            <p:cNvSpPr>
              <a:spLocks noChangeShapeType="1"/>
            </p:cNvSpPr>
            <p:nvPr/>
          </p:nvSpPr>
          <p:spPr bwMode="auto">
            <a:xfrm>
              <a:off x="1941512" y="61786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53" name="Line 81"/>
            <p:cNvSpPr>
              <a:spLocks noChangeShapeType="1"/>
            </p:cNvSpPr>
            <p:nvPr/>
          </p:nvSpPr>
          <p:spPr bwMode="auto">
            <a:xfrm>
              <a:off x="2093912" y="61786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54" name="Line 82"/>
            <p:cNvSpPr>
              <a:spLocks noChangeShapeType="1"/>
            </p:cNvSpPr>
            <p:nvPr/>
          </p:nvSpPr>
          <p:spPr bwMode="auto">
            <a:xfrm>
              <a:off x="2246312" y="61786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55" name="Line 83"/>
            <p:cNvSpPr>
              <a:spLocks noChangeShapeType="1"/>
            </p:cNvSpPr>
            <p:nvPr/>
          </p:nvSpPr>
          <p:spPr bwMode="auto">
            <a:xfrm>
              <a:off x="2398712" y="61786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56" name="Line 84"/>
            <p:cNvSpPr>
              <a:spLocks noChangeShapeType="1"/>
            </p:cNvSpPr>
            <p:nvPr/>
          </p:nvSpPr>
          <p:spPr bwMode="auto">
            <a:xfrm>
              <a:off x="2551112" y="61786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57" name="Line 85"/>
            <p:cNvSpPr>
              <a:spLocks noChangeShapeType="1"/>
            </p:cNvSpPr>
            <p:nvPr/>
          </p:nvSpPr>
          <p:spPr bwMode="auto">
            <a:xfrm>
              <a:off x="2703512" y="61786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58" name="Line 86"/>
            <p:cNvSpPr>
              <a:spLocks noChangeShapeType="1"/>
            </p:cNvSpPr>
            <p:nvPr/>
          </p:nvSpPr>
          <p:spPr bwMode="auto">
            <a:xfrm>
              <a:off x="2855912" y="61786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59" name="Line 87"/>
            <p:cNvSpPr>
              <a:spLocks noChangeShapeType="1"/>
            </p:cNvSpPr>
            <p:nvPr/>
          </p:nvSpPr>
          <p:spPr bwMode="auto">
            <a:xfrm>
              <a:off x="3160712" y="61786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60" name="Line 88"/>
            <p:cNvSpPr>
              <a:spLocks noChangeShapeType="1"/>
            </p:cNvSpPr>
            <p:nvPr/>
          </p:nvSpPr>
          <p:spPr bwMode="auto">
            <a:xfrm>
              <a:off x="3313112" y="61786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61" name="Line 89"/>
            <p:cNvSpPr>
              <a:spLocks noChangeShapeType="1"/>
            </p:cNvSpPr>
            <p:nvPr/>
          </p:nvSpPr>
          <p:spPr bwMode="auto">
            <a:xfrm>
              <a:off x="3465512" y="61786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62" name="Line 90"/>
            <p:cNvSpPr>
              <a:spLocks noChangeShapeType="1"/>
            </p:cNvSpPr>
            <p:nvPr/>
          </p:nvSpPr>
          <p:spPr bwMode="auto">
            <a:xfrm>
              <a:off x="3617912" y="61786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63" name="Line 91"/>
            <p:cNvSpPr>
              <a:spLocks noChangeShapeType="1"/>
            </p:cNvSpPr>
            <p:nvPr/>
          </p:nvSpPr>
          <p:spPr bwMode="auto">
            <a:xfrm>
              <a:off x="3770312" y="61786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64" name="Line 92"/>
            <p:cNvSpPr>
              <a:spLocks noChangeShapeType="1"/>
            </p:cNvSpPr>
            <p:nvPr/>
          </p:nvSpPr>
          <p:spPr bwMode="auto">
            <a:xfrm>
              <a:off x="3922712" y="61786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65" name="Line 93"/>
            <p:cNvSpPr>
              <a:spLocks noChangeShapeType="1"/>
            </p:cNvSpPr>
            <p:nvPr/>
          </p:nvSpPr>
          <p:spPr bwMode="auto">
            <a:xfrm>
              <a:off x="4075112" y="61786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66" name="Line 94"/>
            <p:cNvSpPr>
              <a:spLocks noChangeShapeType="1"/>
            </p:cNvSpPr>
            <p:nvPr/>
          </p:nvSpPr>
          <p:spPr bwMode="auto">
            <a:xfrm>
              <a:off x="4227512" y="61786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67" name="Line 95"/>
            <p:cNvSpPr>
              <a:spLocks noChangeShapeType="1"/>
            </p:cNvSpPr>
            <p:nvPr/>
          </p:nvSpPr>
          <p:spPr bwMode="auto">
            <a:xfrm>
              <a:off x="4379912" y="61786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68" name="Line 96"/>
            <p:cNvSpPr>
              <a:spLocks noChangeShapeType="1"/>
            </p:cNvSpPr>
            <p:nvPr/>
          </p:nvSpPr>
          <p:spPr bwMode="auto">
            <a:xfrm>
              <a:off x="4532312" y="61786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69" name="Line 97"/>
            <p:cNvSpPr>
              <a:spLocks noChangeShapeType="1"/>
            </p:cNvSpPr>
            <p:nvPr/>
          </p:nvSpPr>
          <p:spPr bwMode="auto">
            <a:xfrm>
              <a:off x="4684712" y="61786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70" name="Line 98"/>
            <p:cNvSpPr>
              <a:spLocks noChangeShapeType="1"/>
            </p:cNvSpPr>
            <p:nvPr/>
          </p:nvSpPr>
          <p:spPr bwMode="auto">
            <a:xfrm>
              <a:off x="4989512" y="61786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71" name="Line 99"/>
            <p:cNvSpPr>
              <a:spLocks noChangeShapeType="1"/>
            </p:cNvSpPr>
            <p:nvPr/>
          </p:nvSpPr>
          <p:spPr bwMode="auto">
            <a:xfrm>
              <a:off x="5141912" y="61786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72" name="Line 100"/>
            <p:cNvSpPr>
              <a:spLocks noChangeShapeType="1"/>
            </p:cNvSpPr>
            <p:nvPr/>
          </p:nvSpPr>
          <p:spPr bwMode="auto">
            <a:xfrm>
              <a:off x="5294312" y="61786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73" name="Line 101"/>
            <p:cNvSpPr>
              <a:spLocks noChangeShapeType="1"/>
            </p:cNvSpPr>
            <p:nvPr/>
          </p:nvSpPr>
          <p:spPr bwMode="auto">
            <a:xfrm>
              <a:off x="5446712" y="61786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74" name="Line 102"/>
            <p:cNvSpPr>
              <a:spLocks noChangeShapeType="1"/>
            </p:cNvSpPr>
            <p:nvPr/>
          </p:nvSpPr>
          <p:spPr bwMode="auto">
            <a:xfrm>
              <a:off x="5599112" y="61786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75" name="Line 103"/>
            <p:cNvSpPr>
              <a:spLocks noChangeShapeType="1"/>
            </p:cNvSpPr>
            <p:nvPr/>
          </p:nvSpPr>
          <p:spPr bwMode="auto">
            <a:xfrm>
              <a:off x="5751512" y="61786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76" name="Line 104"/>
            <p:cNvSpPr>
              <a:spLocks noChangeShapeType="1"/>
            </p:cNvSpPr>
            <p:nvPr/>
          </p:nvSpPr>
          <p:spPr bwMode="auto">
            <a:xfrm>
              <a:off x="5903912" y="61786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77" name="Line 105"/>
            <p:cNvSpPr>
              <a:spLocks noChangeShapeType="1"/>
            </p:cNvSpPr>
            <p:nvPr/>
          </p:nvSpPr>
          <p:spPr bwMode="auto">
            <a:xfrm>
              <a:off x="6056312" y="61786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78" name="Line 106"/>
            <p:cNvSpPr>
              <a:spLocks noChangeShapeType="1"/>
            </p:cNvSpPr>
            <p:nvPr/>
          </p:nvSpPr>
          <p:spPr bwMode="auto">
            <a:xfrm>
              <a:off x="6208712" y="61786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79" name="Line 107"/>
            <p:cNvSpPr>
              <a:spLocks noChangeShapeType="1"/>
            </p:cNvSpPr>
            <p:nvPr/>
          </p:nvSpPr>
          <p:spPr bwMode="auto">
            <a:xfrm>
              <a:off x="6361112" y="61786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80" name="Line 108"/>
            <p:cNvSpPr>
              <a:spLocks noChangeShapeType="1"/>
            </p:cNvSpPr>
            <p:nvPr/>
          </p:nvSpPr>
          <p:spPr bwMode="auto">
            <a:xfrm>
              <a:off x="6513512" y="61786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81" name="Line 109"/>
            <p:cNvSpPr>
              <a:spLocks noChangeShapeType="1"/>
            </p:cNvSpPr>
            <p:nvPr/>
          </p:nvSpPr>
          <p:spPr bwMode="auto">
            <a:xfrm>
              <a:off x="4837112" y="61786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82" name="Line 110"/>
            <p:cNvSpPr>
              <a:spLocks noChangeShapeType="1"/>
            </p:cNvSpPr>
            <p:nvPr/>
          </p:nvSpPr>
          <p:spPr bwMode="auto">
            <a:xfrm>
              <a:off x="3008312" y="61786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83" name="Line 111"/>
            <p:cNvSpPr>
              <a:spLocks noChangeShapeType="1"/>
            </p:cNvSpPr>
            <p:nvPr/>
          </p:nvSpPr>
          <p:spPr bwMode="auto">
            <a:xfrm>
              <a:off x="6970712" y="6178624"/>
              <a:ext cx="0" cy="6096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84" name="Line 112"/>
            <p:cNvSpPr>
              <a:spLocks noChangeShapeType="1"/>
            </p:cNvSpPr>
            <p:nvPr/>
          </p:nvSpPr>
          <p:spPr bwMode="auto">
            <a:xfrm>
              <a:off x="265112" y="4273624"/>
              <a:ext cx="152400" cy="53340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85" name="Line 113"/>
            <p:cNvSpPr>
              <a:spLocks noChangeShapeType="1"/>
            </p:cNvSpPr>
            <p:nvPr/>
          </p:nvSpPr>
          <p:spPr bwMode="auto">
            <a:xfrm flipH="1">
              <a:off x="1331912" y="4273624"/>
              <a:ext cx="228600" cy="60960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86" name="Line 114"/>
            <p:cNvSpPr>
              <a:spLocks noChangeShapeType="1"/>
            </p:cNvSpPr>
            <p:nvPr/>
          </p:nvSpPr>
          <p:spPr bwMode="auto">
            <a:xfrm>
              <a:off x="1712912" y="4273624"/>
              <a:ext cx="152400" cy="53340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87" name="Line 115"/>
            <p:cNvSpPr>
              <a:spLocks noChangeShapeType="1"/>
            </p:cNvSpPr>
            <p:nvPr/>
          </p:nvSpPr>
          <p:spPr bwMode="auto">
            <a:xfrm>
              <a:off x="3160712" y="4273624"/>
              <a:ext cx="152400" cy="53340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88" name="Line 116"/>
            <p:cNvSpPr>
              <a:spLocks noChangeShapeType="1"/>
            </p:cNvSpPr>
            <p:nvPr/>
          </p:nvSpPr>
          <p:spPr bwMode="auto">
            <a:xfrm>
              <a:off x="4608512" y="4273624"/>
              <a:ext cx="152400" cy="53340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89" name="Line 117"/>
            <p:cNvSpPr>
              <a:spLocks noChangeShapeType="1"/>
            </p:cNvSpPr>
            <p:nvPr/>
          </p:nvSpPr>
          <p:spPr bwMode="auto">
            <a:xfrm>
              <a:off x="6056312" y="4273624"/>
              <a:ext cx="152400" cy="53340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90" name="Line 118"/>
            <p:cNvSpPr>
              <a:spLocks noChangeShapeType="1"/>
            </p:cNvSpPr>
            <p:nvPr/>
          </p:nvSpPr>
          <p:spPr bwMode="auto">
            <a:xfrm>
              <a:off x="7504112" y="4273624"/>
              <a:ext cx="152400" cy="53340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91" name="Line 119"/>
            <p:cNvSpPr>
              <a:spLocks noChangeShapeType="1"/>
            </p:cNvSpPr>
            <p:nvPr/>
          </p:nvSpPr>
          <p:spPr bwMode="auto">
            <a:xfrm flipH="1">
              <a:off x="2779712" y="4273624"/>
              <a:ext cx="228600" cy="60960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92" name="Line 120"/>
            <p:cNvSpPr>
              <a:spLocks noChangeShapeType="1"/>
            </p:cNvSpPr>
            <p:nvPr/>
          </p:nvSpPr>
          <p:spPr bwMode="auto">
            <a:xfrm flipH="1">
              <a:off x="4227512" y="4273624"/>
              <a:ext cx="228600" cy="60960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93" name="Line 121"/>
            <p:cNvSpPr>
              <a:spLocks noChangeShapeType="1"/>
            </p:cNvSpPr>
            <p:nvPr/>
          </p:nvSpPr>
          <p:spPr bwMode="auto">
            <a:xfrm flipH="1">
              <a:off x="5675312" y="4273624"/>
              <a:ext cx="228600" cy="60960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94" name="Line 122"/>
            <p:cNvSpPr>
              <a:spLocks noChangeShapeType="1"/>
            </p:cNvSpPr>
            <p:nvPr/>
          </p:nvSpPr>
          <p:spPr bwMode="auto">
            <a:xfrm flipH="1">
              <a:off x="7123112" y="4273624"/>
              <a:ext cx="228600" cy="60960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95" name="Line 123"/>
            <p:cNvSpPr>
              <a:spLocks noChangeShapeType="1"/>
            </p:cNvSpPr>
            <p:nvPr/>
          </p:nvSpPr>
          <p:spPr bwMode="auto">
            <a:xfrm flipH="1">
              <a:off x="8570912" y="4273624"/>
              <a:ext cx="228600" cy="60960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96" name="Line 124"/>
            <p:cNvSpPr>
              <a:spLocks noChangeShapeType="1"/>
            </p:cNvSpPr>
            <p:nvPr/>
          </p:nvSpPr>
          <p:spPr bwMode="auto">
            <a:xfrm>
              <a:off x="493712" y="5569024"/>
              <a:ext cx="1066800" cy="60960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97" name="Line 125"/>
            <p:cNvSpPr>
              <a:spLocks noChangeShapeType="1"/>
            </p:cNvSpPr>
            <p:nvPr/>
          </p:nvSpPr>
          <p:spPr bwMode="auto">
            <a:xfrm flipH="1">
              <a:off x="7123112" y="5492824"/>
              <a:ext cx="1447800" cy="68580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109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内部归并的时间分析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5298" name="Rectangle 2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设记录个数 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，初始归并段个数 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，进行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k 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路</a:t>
                </a:r>
                <a:r>
                  <a:rPr lang="zh-CN" altLang="en-US" dirty="0"/>
                  <a:t>平衡归并，归并的趟数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做内部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路归并：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在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k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个记录中选择最小者，需要顺序比较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k-1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次</a:t>
                </a:r>
                <a:r>
                  <a:rPr lang="zh-CN" altLang="en-US" dirty="0"/>
                  <a:t>，每趟归并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个记录需要做 </a:t>
                </a:r>
                <a:r>
                  <a:rPr lang="en-US" altLang="zh-CN" dirty="0"/>
                  <a:t>(n-1)*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(k-1) </a:t>
                </a:r>
                <a:r>
                  <a:rPr lang="zh-CN" altLang="en-US" dirty="0"/>
                  <a:t>次比较，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趟归并总共需要的比较次数为：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s*(n-1)*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(k-1)</a:t>
                </a:r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 * (n-1) *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(k-1)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        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 * (n-1) *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(k-1)</a:t>
                </a:r>
                <a:r>
                  <a:rPr lang="en-US" altLang="zh-CN" dirty="0"/>
                  <a:t> /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 * (n-1) = </a:t>
                </a:r>
                <a:r>
                  <a:rPr lang="en-US" altLang="zh-CN" dirty="0" err="1"/>
                  <a:t>const</a:t>
                </a:r>
                <a:r>
                  <a:rPr lang="en-US" altLang="zh-CN" dirty="0"/>
                  <a:t> </a:t>
                </a:r>
              </a:p>
              <a:p>
                <a:pPr lvl="1"/>
                <a:r>
                  <a:rPr lang="zh-CN" altLang="en-US" dirty="0">
                    <a:solidFill>
                      <a:srgbClr val="FF0000"/>
                    </a:solidFill>
                  </a:rPr>
                  <a:t>在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k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增大时，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(k-1) /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也在增大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/>
                  <a:t>因此，</a:t>
                </a:r>
                <a:r>
                  <a:rPr lang="zh-CN" altLang="en-US" dirty="0">
                    <a:solidFill>
                      <a:srgbClr val="00B0F0"/>
                    </a:solidFill>
                  </a:rPr>
                  <a:t>增大</a:t>
                </a:r>
                <a:r>
                  <a:rPr lang="zh-CN" altLang="en-US" dirty="0"/>
                  <a:t>归并路数 </a:t>
                </a:r>
                <a:r>
                  <a:rPr lang="en-US" altLang="zh-CN" dirty="0">
                    <a:solidFill>
                      <a:srgbClr val="00B0F0"/>
                    </a:solidFill>
                  </a:rPr>
                  <a:t>k</a:t>
                </a:r>
                <a:r>
                  <a:rPr lang="zh-CN" altLang="en-US" dirty="0"/>
                  <a:t>，</a:t>
                </a:r>
                <a:r>
                  <a:rPr lang="zh-CN" altLang="en-US" b="1" dirty="0">
                    <a:solidFill>
                      <a:srgbClr val="00B0F0"/>
                    </a:solidFill>
                  </a:rPr>
                  <a:t>会使得内部归并的时间增大</a:t>
                </a:r>
              </a:p>
            </p:txBody>
          </p:sp>
        </mc:Choice>
        <mc:Fallback xmlns="">
          <p:sp>
            <p:nvSpPr>
              <p:cNvPr id="6952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2612" r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D75E-2E36-4014-A16D-8985972C3234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91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内部归并的改进：引入败者树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322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908720"/>
                <a:ext cx="8507288" cy="5832648"/>
              </a:xfrm>
            </p:spPr>
            <p:txBody>
              <a:bodyPr/>
              <a:lstStyle/>
              <a:p>
                <a:r>
                  <a:rPr lang="zh-CN" altLang="en-US" b="1" dirty="0">
                    <a:solidFill>
                      <a:srgbClr val="0000FF"/>
                    </a:solidFill>
                  </a:rPr>
                  <a:t>使用“败者树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(tree of losers)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”从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k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个归并段中选最小者</a:t>
                </a:r>
                <a:endParaRPr lang="en-US" altLang="zh-CN" b="1" dirty="0">
                  <a:solidFill>
                    <a:srgbClr val="0000FF"/>
                  </a:solidFill>
                </a:endParaRPr>
              </a:p>
              <a:p>
                <a:r>
                  <a:rPr lang="zh-CN" altLang="en-US" dirty="0"/>
                  <a:t>当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较大时 </a:t>
                </a:r>
                <a:r>
                  <a:rPr lang="en-US" altLang="zh-CN" dirty="0"/>
                  <a:t>(k </a:t>
                </a:r>
                <a:r>
                  <a:rPr lang="en-US" altLang="zh-CN" dirty="0">
                    <a:sym typeface="Symbol" pitchFamily="18" charset="2"/>
                  </a:rPr>
                  <a:t></a:t>
                </a:r>
                <a:r>
                  <a:rPr lang="en-US" altLang="zh-CN" dirty="0"/>
                  <a:t> 6)</a:t>
                </a:r>
                <a:r>
                  <a:rPr lang="zh-CN" altLang="en-US" dirty="0"/>
                  <a:t>，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选出排序码最小的记录只需比较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</a:rPr>
                  <a:t> 次</a:t>
                </a:r>
                <a:endParaRPr lang="zh-CN" altLang="en-US" b="1" dirty="0"/>
              </a:p>
              <a:p>
                <a:pPr marL="0" indent="0">
                  <a:buNone/>
                </a:pPr>
                <a:r>
                  <a:rPr lang="zh-CN" altLang="en-US" dirty="0"/>
                  <a:t>        </a:t>
                </a:r>
                <a:r>
                  <a:rPr lang="en-US" altLang="zh-CN" dirty="0"/>
                  <a:t>s*(n-1)*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b="1" i="1" smtClean="0">
                            <a:solidFill>
                              <a:srgbClr val="0925F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1" i="1">
                                <a:solidFill>
                                  <a:srgbClr val="0925F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rgbClr val="0925F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0925F7"/>
                                    </a:solidFill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rgbClr val="0925F7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>
                                <a:solidFill>
                                  <a:srgbClr val="0925F7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 * (n-1) *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              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* (n-1) *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 /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              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 * (n-1)</a:t>
                </a:r>
              </a:p>
              <a:p>
                <a:r>
                  <a:rPr lang="zh-CN" altLang="en-US" dirty="0">
                    <a:solidFill>
                      <a:srgbClr val="C00000"/>
                    </a:solidFill>
                  </a:rPr>
                  <a:t>排序码比较次数与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k 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无关</a:t>
                </a:r>
                <a:r>
                  <a:rPr lang="zh-CN" altLang="en-US" dirty="0"/>
                  <a:t>，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总的内部归并时间不会随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k 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的增大而增大</a:t>
                </a:r>
              </a:p>
            </p:txBody>
          </p:sp>
        </mc:Choice>
        <mc:Fallback xmlns="">
          <p:sp>
            <p:nvSpPr>
              <p:cNvPr id="69632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507288" cy="5832648"/>
              </a:xfrm>
              <a:blipFill rotWithShape="0">
                <a:blip r:embed="rId2"/>
                <a:stretch>
                  <a:fillRect l="-1074" t="-1881" r="-1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ECF5-24E5-471D-B0BC-E6BE315BF226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178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败者树</a:t>
            </a:r>
            <a:endParaRPr lang="en-US" altLang="zh-CN"/>
          </a:p>
        </p:txBody>
      </p:sp>
      <p:sp>
        <p:nvSpPr>
          <p:cNvPr id="697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>
            <a:normAutofit/>
          </a:bodyPr>
          <a:lstStyle/>
          <a:p>
            <a:r>
              <a:rPr lang="zh-CN" altLang="en-US" dirty="0"/>
              <a:t>败者树是一棵</a:t>
            </a:r>
            <a:r>
              <a:rPr lang="zh-CN" altLang="en-US" b="1" dirty="0">
                <a:solidFill>
                  <a:srgbClr val="0000FF"/>
                </a:solidFill>
              </a:rPr>
              <a:t>完全二叉树</a:t>
            </a:r>
          </a:p>
          <a:p>
            <a:pPr lvl="1"/>
            <a:r>
              <a:rPr lang="zh-CN" altLang="en-US" dirty="0"/>
              <a:t> 每个</a:t>
            </a:r>
            <a:r>
              <a:rPr lang="zh-CN" altLang="en-US" dirty="0">
                <a:solidFill>
                  <a:srgbClr val="C00000"/>
                </a:solidFill>
              </a:rPr>
              <a:t>叶结点</a:t>
            </a:r>
            <a:r>
              <a:rPr lang="zh-CN" altLang="en-US" dirty="0"/>
              <a:t>存放各归并段在归并过程中</a:t>
            </a:r>
            <a:r>
              <a:rPr lang="zh-CN" altLang="en-US" dirty="0">
                <a:solidFill>
                  <a:srgbClr val="C00000"/>
                </a:solidFill>
              </a:rPr>
              <a:t>当前参加比较的记录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 每个</a:t>
            </a:r>
            <a:r>
              <a:rPr lang="zh-CN" altLang="en-US" dirty="0">
                <a:solidFill>
                  <a:srgbClr val="C00000"/>
                </a:solidFill>
              </a:rPr>
              <a:t>非叶结点</a:t>
            </a:r>
            <a:r>
              <a:rPr lang="zh-CN" altLang="en-US" dirty="0"/>
              <a:t>存放</a:t>
            </a:r>
            <a:r>
              <a:rPr lang="zh-CN" altLang="en-US" b="1" dirty="0">
                <a:solidFill>
                  <a:srgbClr val="C00000"/>
                </a:solidFill>
              </a:rPr>
              <a:t>败者</a:t>
            </a:r>
            <a:r>
              <a:rPr lang="zh-CN" altLang="en-US" dirty="0"/>
              <a:t>即它两个子女结点中排序码</a:t>
            </a:r>
            <a:r>
              <a:rPr lang="zh-CN" altLang="en-US" b="1" dirty="0">
                <a:solidFill>
                  <a:srgbClr val="C00000"/>
                </a:solidFill>
              </a:rPr>
              <a:t>大</a:t>
            </a:r>
            <a:r>
              <a:rPr lang="zh-CN" altLang="en-US" dirty="0"/>
              <a:t>的结点；</a:t>
            </a:r>
          </a:p>
          <a:p>
            <a:r>
              <a:rPr lang="zh-CN" altLang="en-US" dirty="0"/>
              <a:t>因此，通过败者树可以得到树中当前记录排序码最小的结点 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00FF"/>
                </a:solidFill>
              </a:rPr>
              <a:t>最小记录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败者树与胜者树的区别：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B050"/>
                </a:solidFill>
              </a:rPr>
              <a:t>败者树</a:t>
            </a:r>
            <a:r>
              <a:rPr lang="zh-CN" altLang="en-US" dirty="0"/>
              <a:t>结点记录了</a:t>
            </a:r>
            <a:r>
              <a:rPr lang="zh-CN" altLang="en-US" dirty="0">
                <a:solidFill>
                  <a:srgbClr val="00B050"/>
                </a:solidFill>
              </a:rPr>
              <a:t>败者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zh-CN" altLang="en-US" dirty="0">
                <a:solidFill>
                  <a:srgbClr val="00B050"/>
                </a:solidFill>
              </a:rPr>
              <a:t>排序码大者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zh-CN" altLang="en-US" dirty="0"/>
              <a:t>胜者树结点记录了胜者</a:t>
            </a:r>
            <a:r>
              <a:rPr lang="en-US" altLang="zh-CN" dirty="0"/>
              <a:t>(</a:t>
            </a:r>
            <a:r>
              <a:rPr lang="zh-CN" altLang="en-US" dirty="0"/>
              <a:t>排序码小者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480D-A64A-4B96-9030-2C52E65E0A82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4692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败者树</a:t>
            </a:r>
          </a:p>
        </p:txBody>
      </p:sp>
      <p:sp>
        <p:nvSpPr>
          <p:cNvPr id="701442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836712"/>
            <a:ext cx="8640960" cy="60212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zh-CN" sz="2800" b="1" dirty="0">
                <a:solidFill>
                  <a:srgbClr val="0000FF"/>
                </a:solidFill>
              </a:rPr>
              <a:t>败者树</a:t>
            </a:r>
            <a:r>
              <a:rPr lang="zh-CN" altLang="zh-CN" sz="2800" dirty="0"/>
              <a:t>可以用顺序存储结构 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	</a:t>
            </a:r>
            <a:r>
              <a:rPr lang="en-US" altLang="zh-CN" sz="2800" dirty="0" err="1">
                <a:solidFill>
                  <a:srgbClr val="C00000"/>
                </a:solidFill>
              </a:rPr>
              <a:t>Typedef</a:t>
            </a: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</a:rPr>
              <a:t>int</a:t>
            </a: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</a:rPr>
              <a:t>LoserTree</a:t>
            </a:r>
            <a:r>
              <a:rPr lang="en-US" altLang="zh-CN" sz="2800" dirty="0">
                <a:solidFill>
                  <a:srgbClr val="C00000"/>
                </a:solidFill>
              </a:rPr>
              <a:t>[k]; </a:t>
            </a:r>
          </a:p>
          <a:p>
            <a:pPr>
              <a:spcBef>
                <a:spcPts val="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败者树的非叶结点</a:t>
            </a:r>
            <a:r>
              <a:rPr lang="zh-CN" altLang="en-US" sz="2800" dirty="0"/>
              <a:t>：</a:t>
            </a:r>
            <a:r>
              <a:rPr lang="en-US" altLang="zh-CN" sz="2800" b="1" dirty="0" err="1">
                <a:solidFill>
                  <a:srgbClr val="C00000"/>
                </a:solidFill>
              </a:rPr>
              <a:t>LoserTree</a:t>
            </a:r>
            <a:r>
              <a:rPr lang="en-US" altLang="zh-CN" sz="2800" dirty="0"/>
              <a:t> </a:t>
            </a:r>
            <a:r>
              <a:rPr lang="en-US" altLang="zh-CN" sz="2800" b="1" dirty="0">
                <a:solidFill>
                  <a:srgbClr val="00B050"/>
                </a:solidFill>
              </a:rPr>
              <a:t>ls</a:t>
            </a:r>
            <a:r>
              <a:rPr lang="en-US" altLang="zh-CN" sz="2800" dirty="0"/>
              <a:t>[]</a:t>
            </a:r>
            <a:r>
              <a:rPr lang="zh-CN" altLang="en-US" sz="2800" dirty="0"/>
              <a:t>，有</a:t>
            </a:r>
            <a:r>
              <a:rPr lang="en-US" altLang="zh-CN" sz="2800" dirty="0"/>
              <a:t>k</a:t>
            </a:r>
            <a:r>
              <a:rPr lang="zh-CN" altLang="en-US" sz="2800" dirty="0"/>
              <a:t>个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ls[1]</a:t>
            </a:r>
            <a:r>
              <a:rPr lang="zh-CN" altLang="en-US" dirty="0"/>
              <a:t>到</a:t>
            </a:r>
            <a:r>
              <a:rPr lang="en-US" altLang="zh-CN" dirty="0"/>
              <a:t>ls[k-1]</a:t>
            </a:r>
            <a:r>
              <a:rPr lang="zh-CN" altLang="en-US" dirty="0"/>
              <a:t>存放各次比较的败者的</a:t>
            </a:r>
            <a:r>
              <a:rPr lang="zh-CN" altLang="en-US" b="1" dirty="0">
                <a:solidFill>
                  <a:srgbClr val="00B050"/>
                </a:solidFill>
              </a:rPr>
              <a:t>归并段号</a:t>
            </a:r>
            <a:endParaRPr lang="en-US" altLang="zh-CN" b="1" dirty="0">
              <a:solidFill>
                <a:srgbClr val="00B05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dirty="0"/>
              <a:t>ls[0]</a:t>
            </a:r>
            <a:r>
              <a:rPr lang="zh-CN" altLang="en-US" dirty="0"/>
              <a:t>中是最后胜者所在归并段号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b[ls[0]]</a:t>
            </a:r>
            <a:r>
              <a:rPr lang="zh-CN" altLang="en-US" dirty="0"/>
              <a:t>：一趟归并得到的最小关键字</a:t>
            </a:r>
          </a:p>
          <a:p>
            <a:pPr>
              <a:spcBef>
                <a:spcPts val="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败者树的叶</a:t>
            </a:r>
            <a:r>
              <a:rPr lang="en-US" altLang="zh-CN" sz="2800" b="1" dirty="0">
                <a:solidFill>
                  <a:srgbClr val="0000FF"/>
                </a:solidFill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</a:rPr>
              <a:t>外</a:t>
            </a:r>
            <a:r>
              <a:rPr lang="en-US" altLang="zh-CN" sz="2800" b="1" dirty="0">
                <a:solidFill>
                  <a:srgbClr val="0000FF"/>
                </a:solidFill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</a:rPr>
              <a:t>结点</a:t>
            </a:r>
            <a:r>
              <a:rPr lang="zh-CN" altLang="en-US" sz="2800" dirty="0"/>
              <a:t>：</a:t>
            </a:r>
            <a:r>
              <a:rPr lang="zh-CN" altLang="zh-CN" sz="2800" dirty="0"/>
              <a:t>仅存放待归并记录的</a:t>
            </a:r>
            <a:r>
              <a:rPr lang="zh-CN" altLang="zh-CN" sz="2800" b="1" dirty="0">
                <a:solidFill>
                  <a:srgbClr val="00B050"/>
                </a:solidFill>
              </a:rPr>
              <a:t>关键字</a:t>
            </a:r>
            <a:endParaRPr lang="en-US" altLang="zh-CN" sz="2800" b="1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	</a:t>
            </a:r>
            <a:r>
              <a:rPr lang="en-US" altLang="zh-CN" sz="2800" dirty="0" err="1">
                <a:solidFill>
                  <a:srgbClr val="C00000"/>
                </a:solidFill>
              </a:rPr>
              <a:t>Typedef</a:t>
            </a: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</a:rPr>
              <a:t>struct</a:t>
            </a:r>
            <a:r>
              <a:rPr lang="en-US" altLang="zh-CN" sz="2800" dirty="0">
                <a:solidFill>
                  <a:srgbClr val="C00000"/>
                </a:solidFill>
              </a:rPr>
              <a:t> { </a:t>
            </a:r>
            <a:r>
              <a:rPr lang="en-US" altLang="zh-CN" sz="2800" dirty="0" err="1">
                <a:solidFill>
                  <a:srgbClr val="C00000"/>
                </a:solidFill>
              </a:rPr>
              <a:t>keyType</a:t>
            </a:r>
            <a:r>
              <a:rPr lang="en-US" altLang="zh-CN" sz="2800" dirty="0">
                <a:solidFill>
                  <a:srgbClr val="C00000"/>
                </a:solidFill>
              </a:rPr>
              <a:t> key;</a:t>
            </a:r>
            <a:endParaRPr lang="zh-CN" altLang="zh-CN" sz="2800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		} </a:t>
            </a:r>
            <a:r>
              <a:rPr lang="en-US" altLang="zh-CN" sz="2800" dirty="0" err="1">
                <a:solidFill>
                  <a:srgbClr val="C00000"/>
                </a:solidFill>
              </a:rPr>
              <a:t>ExNode</a:t>
            </a:r>
            <a:r>
              <a:rPr lang="en-US" altLang="zh-CN" sz="2800" dirty="0">
                <a:solidFill>
                  <a:srgbClr val="C00000"/>
                </a:solidFill>
              </a:rPr>
              <a:t>, External[k+1]; </a:t>
            </a:r>
            <a:r>
              <a:rPr lang="en-US" altLang="zh-CN" sz="2800" b="1" dirty="0">
                <a:solidFill>
                  <a:srgbClr val="C00000"/>
                </a:solidFill>
              </a:rPr>
              <a:t>External</a:t>
            </a:r>
            <a:r>
              <a:rPr lang="en-US" altLang="zh-CN" sz="2800" dirty="0">
                <a:solidFill>
                  <a:srgbClr val="C00000"/>
                </a:solidFill>
              </a:rPr>
              <a:t> &amp;</a:t>
            </a:r>
            <a:r>
              <a:rPr lang="en-US" altLang="zh-CN" sz="2800" b="1" dirty="0">
                <a:solidFill>
                  <a:srgbClr val="00B050"/>
                </a:solidFill>
              </a:rPr>
              <a:t>b</a:t>
            </a:r>
            <a:r>
              <a:rPr lang="zh-CN" altLang="en-US" sz="2800" dirty="0">
                <a:solidFill>
                  <a:srgbClr val="C00000"/>
                </a:solidFill>
              </a:rPr>
              <a:t>；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dirty="0"/>
              <a:t>b[0]</a:t>
            </a:r>
            <a:r>
              <a:rPr lang="zh-CN" altLang="en-US" dirty="0"/>
              <a:t>到</a:t>
            </a:r>
            <a:r>
              <a:rPr lang="en-US" altLang="zh-CN" dirty="0"/>
              <a:t>b[k-1]</a:t>
            </a:r>
            <a:r>
              <a:rPr lang="zh-CN" altLang="en-US" dirty="0"/>
              <a:t>存放各归并段</a:t>
            </a:r>
            <a:r>
              <a:rPr lang="zh-CN" altLang="en-US" dirty="0">
                <a:solidFill>
                  <a:srgbClr val="C00000"/>
                </a:solidFill>
              </a:rPr>
              <a:t>当前参加归并的记录</a:t>
            </a:r>
            <a:r>
              <a:rPr lang="zh-CN" altLang="en-US" dirty="0"/>
              <a:t>的排序码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b[k]</a:t>
            </a:r>
            <a:r>
              <a:rPr lang="zh-CN" altLang="en-US" dirty="0"/>
              <a:t>是辅助工作单元，在初始建立败者树时使用：存放一个最小的在各归并段中不可能出现的排序码</a:t>
            </a:r>
            <a:r>
              <a:rPr lang="en-US" altLang="zh-CN" dirty="0"/>
              <a:t>MINKEY</a:t>
            </a:r>
            <a:endParaRPr lang="zh-CN" altLang="en-US" dirty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300D9-BBA0-438B-ACF9-F4CB79D687A8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506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>
                <a:ea typeface="仿宋_GB2312" pitchFamily="49" charset="-122"/>
              </a:rPr>
              <a:t> </a:t>
            </a:r>
            <a:r>
              <a:rPr lang="zh-CN" altLang="en-US">
                <a:ea typeface="仿宋_GB2312" pitchFamily="49" charset="-122"/>
              </a:rPr>
              <a:t>内部归并举例</a:t>
            </a:r>
            <a:endParaRPr lang="en-US" altLang="zh-CN">
              <a:ea typeface="仿宋_GB2312" pitchFamily="49" charset="-122"/>
            </a:endParaRPr>
          </a:p>
        </p:txBody>
      </p:sp>
      <p:sp>
        <p:nvSpPr>
          <p:cNvPr id="49" name="灯片编号占位符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412EB5B-1161-495F-8611-48D402A4F62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698378" name="Rectangle 10"/>
          <p:cNvSpPr>
            <a:spLocks noGrp="1" noChangeArrowheads="1"/>
          </p:cNvSpPr>
          <p:nvPr>
            <p:ph idx="4294967295"/>
          </p:nvPr>
        </p:nvSpPr>
        <p:spPr>
          <a:xfrm>
            <a:off x="0" y="908050"/>
            <a:ext cx="8229600" cy="5834063"/>
          </a:xfrm>
        </p:spPr>
        <p:txBody>
          <a:bodyPr/>
          <a:lstStyle/>
          <a:p>
            <a:pPr algn="just"/>
            <a:endParaRPr lang="en-US" altLang="zh-CN">
              <a:ea typeface="仿宋_GB2312" pitchFamily="49" charset="-122"/>
            </a:endParaRPr>
          </a:p>
          <a:p>
            <a:pPr algn="just"/>
            <a:endParaRPr lang="en-US" altLang="zh-CN">
              <a:ea typeface="仿宋_GB2312" pitchFamily="49" charset="-122"/>
            </a:endParaRPr>
          </a:p>
        </p:txBody>
      </p:sp>
      <p:sp>
        <p:nvSpPr>
          <p:cNvPr id="698379" name="Rectangle 11"/>
          <p:cNvSpPr>
            <a:spLocks noChangeArrowheads="1"/>
          </p:cNvSpPr>
          <p:nvPr/>
        </p:nvSpPr>
        <p:spPr bwMode="auto">
          <a:xfrm>
            <a:off x="123350" y="916105"/>
            <a:ext cx="3657600" cy="302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/>
              <a:t>设有 </a:t>
            </a:r>
            <a:r>
              <a:rPr lang="en-US" altLang="zh-CN" sz="2800"/>
              <a:t>5 </a:t>
            </a:r>
            <a:r>
              <a:rPr lang="zh-CN" altLang="en-US" sz="2800"/>
              <a:t>个初始归并段</a:t>
            </a:r>
            <a:r>
              <a:rPr kumimoji="1" lang="en-US" altLang="zh-CN" sz="2800">
                <a:ea typeface="楷体_GB2312" pitchFamily="49" charset="-122"/>
              </a:rPr>
              <a:t>Run0: {17, 21, ∞}</a:t>
            </a:r>
          </a:p>
          <a:p>
            <a:pPr algn="l">
              <a:spcBef>
                <a:spcPct val="20000"/>
              </a:spcBef>
            </a:pPr>
            <a:r>
              <a:rPr kumimoji="1" lang="en-US" altLang="zh-CN" sz="2800">
                <a:ea typeface="楷体_GB2312" pitchFamily="49" charset="-122"/>
              </a:rPr>
              <a:t>Run1: {05, 44, ∞}</a:t>
            </a:r>
          </a:p>
          <a:p>
            <a:pPr algn="l">
              <a:spcBef>
                <a:spcPct val="20000"/>
              </a:spcBef>
            </a:pPr>
            <a:r>
              <a:rPr kumimoji="1" lang="en-US" altLang="zh-CN" sz="2800">
                <a:ea typeface="楷体_GB2312" pitchFamily="49" charset="-122"/>
              </a:rPr>
              <a:t>Run2: {10, 12, ∞}</a:t>
            </a:r>
          </a:p>
          <a:p>
            <a:pPr algn="l">
              <a:spcBef>
                <a:spcPct val="20000"/>
              </a:spcBef>
            </a:pPr>
            <a:r>
              <a:rPr kumimoji="1" lang="en-US" altLang="zh-CN" sz="2800">
                <a:ea typeface="楷体_GB2312" pitchFamily="49" charset="-122"/>
              </a:rPr>
              <a:t>Run3: {29, 32, ∞}</a:t>
            </a:r>
          </a:p>
          <a:p>
            <a:pPr algn="l">
              <a:spcBef>
                <a:spcPct val="20000"/>
              </a:spcBef>
            </a:pPr>
            <a:r>
              <a:rPr kumimoji="1" lang="en-US" altLang="zh-CN" sz="2800">
                <a:ea typeface="楷体_GB2312" pitchFamily="49" charset="-122"/>
              </a:rPr>
              <a:t>Run4: {15, 56, ∞}</a:t>
            </a:r>
            <a:endParaRPr kumimoji="1" lang="en-US" altLang="zh-CN" sz="3200">
              <a:ea typeface="楷体_GB2312" pitchFamily="49" charset="-122"/>
            </a:endParaRPr>
          </a:p>
        </p:txBody>
      </p:sp>
      <p:sp>
        <p:nvSpPr>
          <p:cNvPr id="698412" name="Text Box 44"/>
          <p:cNvSpPr txBox="1">
            <a:spLocks noChangeArrowheads="1"/>
          </p:cNvSpPr>
          <p:nvPr/>
        </p:nvSpPr>
        <p:spPr bwMode="auto">
          <a:xfrm>
            <a:off x="6186711" y="763860"/>
            <a:ext cx="2862263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kumimoji="1" lang="zh-CN" altLang="en-US" sz="2800" b="1"/>
              <a:t>冠军 </a:t>
            </a:r>
            <a:r>
              <a:rPr kumimoji="1" lang="en-US" altLang="zh-CN" sz="2800" b="1"/>
              <a:t>(</a:t>
            </a:r>
            <a:r>
              <a:rPr kumimoji="1" lang="zh-CN" altLang="en-US" sz="2800" b="1"/>
              <a:t>最小记录</a:t>
            </a:r>
            <a:r>
              <a:rPr kumimoji="1" lang="en-US" altLang="zh-CN" sz="2800" b="1"/>
              <a:t>),</a:t>
            </a:r>
          </a:p>
          <a:p>
            <a:pPr algn="l">
              <a:spcBef>
                <a:spcPct val="20000"/>
              </a:spcBef>
            </a:pPr>
            <a:r>
              <a:rPr kumimoji="1" lang="zh-CN" altLang="en-US" sz="2800" b="1"/>
              <a:t>输出段</a:t>
            </a:r>
            <a:r>
              <a:rPr kumimoji="1" lang="en-US" altLang="zh-CN" sz="2800" b="1"/>
              <a:t>1</a:t>
            </a:r>
            <a:r>
              <a:rPr kumimoji="1" lang="zh-CN" altLang="en-US" sz="2800" b="1"/>
              <a:t>当前记录</a:t>
            </a:r>
            <a:endParaRPr kumimoji="1" lang="zh-CN" altLang="en-US" sz="24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ea typeface="宋体" pitchFamily="2" charset="-122"/>
            </a:endParaRPr>
          </a:p>
        </p:txBody>
      </p:sp>
      <p:grpSp>
        <p:nvGrpSpPr>
          <p:cNvPr id="698417" name="Group 49"/>
          <p:cNvGrpSpPr>
            <a:grpSpLocks/>
          </p:cNvGrpSpPr>
          <p:nvPr/>
        </p:nvGrpSpPr>
        <p:grpSpPr bwMode="auto">
          <a:xfrm>
            <a:off x="2195736" y="752747"/>
            <a:ext cx="5978525" cy="5916613"/>
            <a:chOff x="1226" y="346"/>
            <a:chExt cx="3766" cy="3727"/>
          </a:xfrm>
        </p:grpSpPr>
        <p:sp>
          <p:nvSpPr>
            <p:cNvPr id="698370" name="Line 2"/>
            <p:cNvSpPr>
              <a:spLocks noChangeShapeType="1"/>
            </p:cNvSpPr>
            <p:nvPr/>
          </p:nvSpPr>
          <p:spPr bwMode="auto">
            <a:xfrm flipV="1">
              <a:off x="3477" y="694"/>
              <a:ext cx="0" cy="3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8371" name="Line 3"/>
            <p:cNvSpPr>
              <a:spLocks noChangeShapeType="1"/>
            </p:cNvSpPr>
            <p:nvPr/>
          </p:nvSpPr>
          <p:spPr bwMode="auto">
            <a:xfrm flipV="1">
              <a:off x="3847" y="1782"/>
              <a:ext cx="328" cy="3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8372" name="Line 4"/>
            <p:cNvSpPr>
              <a:spLocks noChangeShapeType="1"/>
            </p:cNvSpPr>
            <p:nvPr/>
          </p:nvSpPr>
          <p:spPr bwMode="auto">
            <a:xfrm>
              <a:off x="3560" y="1217"/>
              <a:ext cx="615" cy="4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8373" name="Line 5"/>
            <p:cNvSpPr>
              <a:spLocks noChangeShapeType="1"/>
            </p:cNvSpPr>
            <p:nvPr/>
          </p:nvSpPr>
          <p:spPr bwMode="auto">
            <a:xfrm flipV="1">
              <a:off x="2739" y="1217"/>
              <a:ext cx="615" cy="3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8374" name="Line 6"/>
            <p:cNvSpPr>
              <a:spLocks noChangeShapeType="1"/>
            </p:cNvSpPr>
            <p:nvPr/>
          </p:nvSpPr>
          <p:spPr bwMode="auto">
            <a:xfrm>
              <a:off x="2246" y="2305"/>
              <a:ext cx="246" cy="2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8375" name="Line 7"/>
            <p:cNvSpPr>
              <a:spLocks noChangeShapeType="1"/>
            </p:cNvSpPr>
            <p:nvPr/>
          </p:nvSpPr>
          <p:spPr bwMode="auto">
            <a:xfrm flipV="1">
              <a:off x="2246" y="1739"/>
              <a:ext cx="328" cy="3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8376" name="Line 8"/>
            <p:cNvSpPr>
              <a:spLocks noChangeShapeType="1"/>
            </p:cNvSpPr>
            <p:nvPr/>
          </p:nvSpPr>
          <p:spPr bwMode="auto">
            <a:xfrm>
              <a:off x="2739" y="1782"/>
              <a:ext cx="328" cy="3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8380" name="Rectangle 12" descr="羊皮纸"/>
            <p:cNvSpPr>
              <a:spLocks noChangeArrowheads="1"/>
            </p:cNvSpPr>
            <p:nvPr/>
          </p:nvSpPr>
          <p:spPr bwMode="auto">
            <a:xfrm>
              <a:off x="1507" y="2958"/>
              <a:ext cx="328" cy="82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/>
                <a:t>29</a:t>
              </a:r>
            </a:p>
            <a:p>
              <a:r>
                <a:rPr kumimoji="1" lang="en-US" altLang="zh-CN" sz="2800" b="1"/>
                <a:t>32</a:t>
              </a:r>
            </a:p>
            <a:p>
              <a:r>
                <a:rPr kumimoji="1" lang="en-US" altLang="zh-CN" sz="2800" b="1">
                  <a:sym typeface="Symbol" pitchFamily="18" charset="2"/>
                </a:rPr>
                <a:t></a:t>
              </a:r>
              <a:endParaRPr kumimoji="1" lang="en-US" altLang="zh-CN" sz="2800" b="1"/>
            </a:p>
          </p:txBody>
        </p:sp>
        <p:sp>
          <p:nvSpPr>
            <p:cNvPr id="698381" name="Rectangle 13" descr="羊皮纸"/>
            <p:cNvSpPr>
              <a:spLocks noChangeArrowheads="1"/>
            </p:cNvSpPr>
            <p:nvPr/>
          </p:nvSpPr>
          <p:spPr bwMode="auto">
            <a:xfrm>
              <a:off x="2369" y="2958"/>
              <a:ext cx="328" cy="82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/>
                <a:t>15</a:t>
              </a:r>
            </a:p>
            <a:p>
              <a:r>
                <a:rPr kumimoji="1" lang="en-US" altLang="zh-CN" sz="2800" b="1"/>
                <a:t>56</a:t>
              </a:r>
            </a:p>
            <a:p>
              <a:r>
                <a:rPr kumimoji="1" lang="en-US" altLang="zh-CN" sz="2800" b="1">
                  <a:sym typeface="Symbol" pitchFamily="18" charset="2"/>
                </a:rPr>
                <a:t></a:t>
              </a:r>
              <a:endParaRPr kumimoji="1" lang="en-US" altLang="zh-CN" sz="2800" b="1"/>
            </a:p>
          </p:txBody>
        </p:sp>
        <p:sp>
          <p:nvSpPr>
            <p:cNvPr id="698382" name="Rectangle 14" descr="羊皮纸"/>
            <p:cNvSpPr>
              <a:spLocks noChangeArrowheads="1"/>
            </p:cNvSpPr>
            <p:nvPr/>
          </p:nvSpPr>
          <p:spPr bwMode="auto">
            <a:xfrm>
              <a:off x="2985" y="2522"/>
              <a:ext cx="328" cy="82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/>
                <a:t>17</a:t>
              </a:r>
            </a:p>
            <a:p>
              <a:r>
                <a:rPr kumimoji="1" lang="en-US" altLang="zh-CN" sz="2800" b="1"/>
                <a:t>21</a:t>
              </a:r>
            </a:p>
            <a:p>
              <a:r>
                <a:rPr kumimoji="1" lang="en-US" altLang="zh-CN" sz="2800" b="1">
                  <a:sym typeface="Symbol" pitchFamily="18" charset="2"/>
                </a:rPr>
                <a:t></a:t>
              </a:r>
              <a:endParaRPr kumimoji="1" lang="en-US" altLang="zh-CN" sz="2800" b="1"/>
            </a:p>
          </p:txBody>
        </p:sp>
        <p:sp>
          <p:nvSpPr>
            <p:cNvPr id="698383" name="Rectangle 15" descr="羊皮纸"/>
            <p:cNvSpPr>
              <a:spLocks noChangeArrowheads="1"/>
            </p:cNvSpPr>
            <p:nvPr/>
          </p:nvSpPr>
          <p:spPr bwMode="auto">
            <a:xfrm>
              <a:off x="3642" y="2522"/>
              <a:ext cx="328" cy="82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/>
                <a:t>05</a:t>
              </a:r>
            </a:p>
            <a:p>
              <a:r>
                <a:rPr kumimoji="1" lang="en-US" altLang="zh-CN" sz="2800" b="1"/>
                <a:t>44</a:t>
              </a:r>
            </a:p>
            <a:p>
              <a:r>
                <a:rPr kumimoji="1" lang="en-US" altLang="zh-CN" sz="2800" b="1">
                  <a:sym typeface="Symbol" pitchFamily="18" charset="2"/>
                </a:rPr>
                <a:t></a:t>
              </a:r>
              <a:endParaRPr kumimoji="1" lang="en-US" altLang="zh-CN" sz="2800" b="1"/>
            </a:p>
          </p:txBody>
        </p:sp>
        <p:sp>
          <p:nvSpPr>
            <p:cNvPr id="698384" name="Rectangle 16" descr="羊皮纸"/>
            <p:cNvSpPr>
              <a:spLocks noChangeArrowheads="1"/>
            </p:cNvSpPr>
            <p:nvPr/>
          </p:nvSpPr>
          <p:spPr bwMode="auto">
            <a:xfrm>
              <a:off x="4545" y="2522"/>
              <a:ext cx="328" cy="827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/>
                <a:t>10</a:t>
              </a:r>
            </a:p>
            <a:p>
              <a:r>
                <a:rPr kumimoji="1" lang="en-US" altLang="zh-CN" sz="2800" b="1"/>
                <a:t>12</a:t>
              </a:r>
            </a:p>
            <a:p>
              <a:r>
                <a:rPr kumimoji="1" lang="en-US" altLang="zh-CN" sz="2800" b="1">
                  <a:sym typeface="Symbol" pitchFamily="18" charset="2"/>
                </a:rPr>
                <a:t></a:t>
              </a:r>
              <a:endParaRPr kumimoji="1" lang="en-US" altLang="zh-CN" sz="2800" b="1"/>
            </a:p>
          </p:txBody>
        </p:sp>
        <p:sp>
          <p:nvSpPr>
            <p:cNvPr id="698385" name="Rectangle 17" descr="新闻纸"/>
            <p:cNvSpPr>
              <a:spLocks noChangeArrowheads="1"/>
            </p:cNvSpPr>
            <p:nvPr/>
          </p:nvSpPr>
          <p:spPr bwMode="auto">
            <a:xfrm>
              <a:off x="2369" y="2566"/>
              <a:ext cx="328" cy="305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lnSpc>
                  <a:spcPct val="90000"/>
                </a:lnSpc>
              </a:pPr>
              <a:r>
                <a:rPr kumimoji="1" lang="en-US" altLang="zh-CN" sz="2800" b="1">
                  <a:solidFill>
                    <a:schemeClr val="tx2"/>
                  </a:solidFill>
                  <a:ea typeface="楷体_GB2312" pitchFamily="49" charset="-122"/>
                </a:rPr>
                <a:t>15</a:t>
              </a:r>
              <a:endParaRPr kumimoji="1" lang="en-US" altLang="zh-CN" sz="28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698386" name="Rectangle 18" descr="新闻纸"/>
            <p:cNvSpPr>
              <a:spLocks noChangeArrowheads="1"/>
            </p:cNvSpPr>
            <p:nvPr/>
          </p:nvSpPr>
          <p:spPr bwMode="auto">
            <a:xfrm>
              <a:off x="4545" y="2131"/>
              <a:ext cx="328" cy="304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10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698387" name="Rectangle 19" descr="新闻纸"/>
            <p:cNvSpPr>
              <a:spLocks noChangeArrowheads="1"/>
            </p:cNvSpPr>
            <p:nvPr/>
          </p:nvSpPr>
          <p:spPr bwMode="auto">
            <a:xfrm>
              <a:off x="3642" y="2131"/>
              <a:ext cx="328" cy="304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05</a:t>
              </a:r>
              <a:endParaRPr kumimoji="1" lang="en-US" altLang="zh-CN" sz="28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698388" name="Rectangle 20" descr="新闻纸"/>
            <p:cNvSpPr>
              <a:spLocks noChangeArrowheads="1"/>
            </p:cNvSpPr>
            <p:nvPr/>
          </p:nvSpPr>
          <p:spPr bwMode="auto">
            <a:xfrm>
              <a:off x="2985" y="2131"/>
              <a:ext cx="328" cy="304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17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698389" name="Rectangle 21" descr="新闻纸"/>
            <p:cNvSpPr>
              <a:spLocks noChangeArrowheads="1"/>
            </p:cNvSpPr>
            <p:nvPr/>
          </p:nvSpPr>
          <p:spPr bwMode="auto">
            <a:xfrm>
              <a:off x="1507" y="2566"/>
              <a:ext cx="328" cy="305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29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698390" name="Oval 22" descr="新闻纸"/>
            <p:cNvSpPr>
              <a:spLocks noChangeArrowheads="1"/>
            </p:cNvSpPr>
            <p:nvPr/>
          </p:nvSpPr>
          <p:spPr bwMode="auto">
            <a:xfrm>
              <a:off x="2000" y="2044"/>
              <a:ext cx="287" cy="304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698391" name="Oval 23" descr="新闻纸"/>
            <p:cNvSpPr>
              <a:spLocks noChangeArrowheads="1"/>
            </p:cNvSpPr>
            <p:nvPr/>
          </p:nvSpPr>
          <p:spPr bwMode="auto">
            <a:xfrm>
              <a:off x="2492" y="1521"/>
              <a:ext cx="288" cy="305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698392" name="Oval 24" descr="新闻纸"/>
            <p:cNvSpPr>
              <a:spLocks noChangeArrowheads="1"/>
            </p:cNvSpPr>
            <p:nvPr/>
          </p:nvSpPr>
          <p:spPr bwMode="auto">
            <a:xfrm>
              <a:off x="4093" y="1521"/>
              <a:ext cx="288" cy="305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698393" name="Oval 25" descr="新闻纸"/>
            <p:cNvSpPr>
              <a:spLocks noChangeArrowheads="1"/>
            </p:cNvSpPr>
            <p:nvPr/>
          </p:nvSpPr>
          <p:spPr bwMode="auto">
            <a:xfrm>
              <a:off x="3313" y="999"/>
              <a:ext cx="288" cy="305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4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698394" name="Oval 26" descr="新闻纸"/>
            <p:cNvSpPr>
              <a:spLocks noChangeArrowheads="1"/>
            </p:cNvSpPr>
            <p:nvPr/>
          </p:nvSpPr>
          <p:spPr bwMode="auto">
            <a:xfrm>
              <a:off x="3313" y="390"/>
              <a:ext cx="288" cy="304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698395" name="Line 27"/>
            <p:cNvSpPr>
              <a:spLocks noChangeShapeType="1"/>
            </p:cNvSpPr>
            <p:nvPr/>
          </p:nvSpPr>
          <p:spPr bwMode="auto">
            <a:xfrm flipH="1">
              <a:off x="1794" y="2305"/>
              <a:ext cx="247" cy="2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8396" name="Line 28"/>
            <p:cNvSpPr>
              <a:spLocks noChangeShapeType="1"/>
            </p:cNvSpPr>
            <p:nvPr/>
          </p:nvSpPr>
          <p:spPr bwMode="auto">
            <a:xfrm>
              <a:off x="4339" y="1782"/>
              <a:ext cx="329" cy="3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8397" name="Text Box 29"/>
            <p:cNvSpPr txBox="1">
              <a:spLocks noChangeArrowheads="1"/>
            </p:cNvSpPr>
            <p:nvPr/>
          </p:nvSpPr>
          <p:spPr bwMode="auto">
            <a:xfrm>
              <a:off x="1226" y="2566"/>
              <a:ext cx="31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dirty="0">
                  <a:solidFill>
                    <a:schemeClr val="tx2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chemeClr val="tx2"/>
                  </a:solidFill>
                  <a:ea typeface="宋体" pitchFamily="2" charset="-122"/>
                </a:rPr>
                <a:t>3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698398" name="Text Box 30"/>
            <p:cNvSpPr txBox="1">
              <a:spLocks noChangeArrowheads="1"/>
            </p:cNvSpPr>
            <p:nvPr/>
          </p:nvSpPr>
          <p:spPr bwMode="auto">
            <a:xfrm>
              <a:off x="2102" y="2566"/>
              <a:ext cx="31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chemeClr val="tx2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chemeClr val="tx2"/>
                  </a:solidFill>
                  <a:ea typeface="宋体" pitchFamily="2" charset="-122"/>
                </a:rPr>
                <a:t>4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698399" name="Text Box 31"/>
            <p:cNvSpPr txBox="1">
              <a:spLocks noChangeArrowheads="1"/>
            </p:cNvSpPr>
            <p:nvPr/>
          </p:nvSpPr>
          <p:spPr bwMode="auto">
            <a:xfrm>
              <a:off x="2704" y="2087"/>
              <a:ext cx="31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chemeClr val="tx2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chemeClr val="tx2"/>
                  </a:solidFill>
                  <a:ea typeface="宋体" pitchFamily="2" charset="-122"/>
                </a:rPr>
                <a:t>0</a:t>
              </a:r>
              <a:endParaRPr kumimoji="1" lang="en-US" altLang="zh-CN" sz="2400" dirty="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698400" name="Text Box 32"/>
            <p:cNvSpPr txBox="1">
              <a:spLocks noChangeArrowheads="1"/>
            </p:cNvSpPr>
            <p:nvPr/>
          </p:nvSpPr>
          <p:spPr bwMode="auto">
            <a:xfrm>
              <a:off x="3361" y="2087"/>
              <a:ext cx="31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chemeClr val="tx2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chemeClr val="tx2"/>
                  </a:solidFill>
                  <a:ea typeface="宋体" pitchFamily="2" charset="-122"/>
                </a:rPr>
                <a:t>1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698401" name="Text Box 33"/>
            <p:cNvSpPr txBox="1">
              <a:spLocks noChangeArrowheads="1"/>
            </p:cNvSpPr>
            <p:nvPr/>
          </p:nvSpPr>
          <p:spPr bwMode="auto">
            <a:xfrm>
              <a:off x="4263" y="2087"/>
              <a:ext cx="31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chemeClr val="tx2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chemeClr val="tx2"/>
                  </a:solidFill>
                  <a:ea typeface="宋体" pitchFamily="2" charset="-122"/>
                </a:rPr>
                <a:t>2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698402" name="Text Box 34"/>
            <p:cNvSpPr txBox="1">
              <a:spLocks noChangeArrowheads="1"/>
            </p:cNvSpPr>
            <p:nvPr/>
          </p:nvSpPr>
          <p:spPr bwMode="auto">
            <a:xfrm>
              <a:off x="1462" y="3785"/>
              <a:ext cx="5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Run</a:t>
              </a:r>
              <a:r>
                <a:rPr kumimoji="1" lang="en-US" altLang="zh-CN" sz="2400" b="1" baseline="-2500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698403" name="Text Box 35"/>
            <p:cNvSpPr txBox="1">
              <a:spLocks noChangeArrowheads="1"/>
            </p:cNvSpPr>
            <p:nvPr/>
          </p:nvSpPr>
          <p:spPr bwMode="auto">
            <a:xfrm>
              <a:off x="2324" y="3785"/>
              <a:ext cx="5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Run</a:t>
              </a:r>
              <a:r>
                <a:rPr kumimoji="1" lang="en-US" altLang="zh-CN" sz="2400" b="1" baseline="-2500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4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698404" name="Text Box 36"/>
            <p:cNvSpPr txBox="1">
              <a:spLocks noChangeArrowheads="1"/>
            </p:cNvSpPr>
            <p:nvPr/>
          </p:nvSpPr>
          <p:spPr bwMode="auto">
            <a:xfrm>
              <a:off x="2939" y="3349"/>
              <a:ext cx="5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Run</a:t>
              </a:r>
              <a:r>
                <a:rPr kumimoji="1" lang="en-US" altLang="zh-CN" sz="2400" b="1" baseline="-2500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698405" name="Text Box 37"/>
            <p:cNvSpPr txBox="1">
              <a:spLocks noChangeArrowheads="1"/>
            </p:cNvSpPr>
            <p:nvPr/>
          </p:nvSpPr>
          <p:spPr bwMode="auto">
            <a:xfrm>
              <a:off x="3596" y="3349"/>
              <a:ext cx="5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Run</a:t>
              </a:r>
              <a:r>
                <a:rPr kumimoji="1" lang="en-US" altLang="zh-CN" sz="2400" b="1" baseline="-2500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698406" name="Text Box 38"/>
            <p:cNvSpPr txBox="1">
              <a:spLocks noChangeArrowheads="1"/>
            </p:cNvSpPr>
            <p:nvPr/>
          </p:nvSpPr>
          <p:spPr bwMode="auto">
            <a:xfrm>
              <a:off x="4459" y="3349"/>
              <a:ext cx="5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Run</a:t>
              </a:r>
              <a:r>
                <a:rPr kumimoji="1" lang="en-US" altLang="zh-CN" sz="2400" b="1" baseline="-2500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698407" name="Text Box 39"/>
            <p:cNvSpPr txBox="1">
              <a:spLocks noChangeArrowheads="1"/>
            </p:cNvSpPr>
            <p:nvPr/>
          </p:nvSpPr>
          <p:spPr bwMode="auto">
            <a:xfrm>
              <a:off x="3005" y="906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698408" name="Text Box 40"/>
            <p:cNvSpPr txBox="1">
              <a:spLocks noChangeArrowheads="1"/>
            </p:cNvSpPr>
            <p:nvPr/>
          </p:nvSpPr>
          <p:spPr bwMode="auto">
            <a:xfrm>
              <a:off x="3005" y="346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698409" name="Text Box 41"/>
            <p:cNvSpPr txBox="1">
              <a:spLocks noChangeArrowheads="1"/>
            </p:cNvSpPr>
            <p:nvPr/>
          </p:nvSpPr>
          <p:spPr bwMode="auto">
            <a:xfrm>
              <a:off x="2780" y="1529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698410" name="Text Box 42"/>
            <p:cNvSpPr txBox="1">
              <a:spLocks noChangeArrowheads="1"/>
            </p:cNvSpPr>
            <p:nvPr/>
          </p:nvSpPr>
          <p:spPr bwMode="auto">
            <a:xfrm>
              <a:off x="1691" y="1964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ea typeface="宋体" pitchFamily="2" charset="-122"/>
                </a:rPr>
                <a:t>4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698411" name="Text Box 43"/>
            <p:cNvSpPr txBox="1">
              <a:spLocks noChangeArrowheads="1"/>
            </p:cNvSpPr>
            <p:nvPr/>
          </p:nvSpPr>
          <p:spPr bwMode="auto">
            <a:xfrm>
              <a:off x="4375" y="1529"/>
              <a:ext cx="3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698413" name="AutoShape 45"/>
            <p:cNvSpPr>
              <a:spLocks noChangeArrowheads="1"/>
            </p:cNvSpPr>
            <p:nvPr/>
          </p:nvSpPr>
          <p:spPr bwMode="auto">
            <a:xfrm>
              <a:off x="3272" y="1565"/>
              <a:ext cx="606" cy="261"/>
            </a:xfrm>
            <a:prstGeom prst="cloudCallout">
              <a:avLst>
                <a:gd name="adj1" fmla="val 26236"/>
                <a:gd name="adj2" fmla="val 15613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1" lang="zh-CN" altLang="zh-CN" sz="2400">
                <a:solidFill>
                  <a:srgbClr val="FFFF66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99"/>
                    </a:outerShdw>
                  </a:cont>
                  <a:cont type="tree" name="">
                    <a:effect ref="fillLine"/>
                    <a:outerShdw dist="38100" dir="2700000" algn="tl">
                      <a:srgbClr val="99983D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698414" name="Text Box 46"/>
            <p:cNvSpPr txBox="1">
              <a:spLocks noChangeArrowheads="1"/>
            </p:cNvSpPr>
            <p:nvPr/>
          </p:nvSpPr>
          <p:spPr bwMode="auto">
            <a:xfrm>
              <a:off x="3313" y="1533"/>
              <a:ext cx="6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2400" b="1">
                  <a:solidFill>
                    <a:srgbClr val="FF3300"/>
                  </a:solidFill>
                  <a:ea typeface="隶书" pitchFamily="49" charset="-122"/>
                </a:rPr>
                <a:t>选中</a:t>
              </a:r>
              <a:endParaRPr kumimoji="1" lang="zh-CN" altLang="en-US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994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>
                <a:ea typeface="仿宋_GB2312" pitchFamily="49" charset="-122"/>
              </a:rPr>
              <a:t> </a:t>
            </a:r>
            <a:r>
              <a:rPr lang="zh-CN" altLang="en-US">
                <a:ea typeface="仿宋_GB2312" pitchFamily="49" charset="-122"/>
              </a:rPr>
              <a:t>内部归并举例</a:t>
            </a:r>
            <a:endParaRPr lang="zh-CN" altLang="en-US"/>
          </a:p>
        </p:txBody>
      </p:sp>
      <p:sp>
        <p:nvSpPr>
          <p:cNvPr id="47" name="灯片编号占位符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5D2B8E24-B798-4FAC-9B65-9C1B36D2068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699402" name="Rectangle 10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08050"/>
            <a:ext cx="8229600" cy="5834063"/>
          </a:xfrm>
        </p:spPr>
        <p:txBody>
          <a:bodyPr/>
          <a:lstStyle/>
          <a:p>
            <a:pPr algn="just"/>
            <a:endParaRPr lang="en-US" altLang="zh-CN">
              <a:ea typeface="仿宋_GB2312" pitchFamily="49" charset="-122"/>
            </a:endParaRPr>
          </a:p>
          <a:p>
            <a:pPr algn="just"/>
            <a:endParaRPr lang="en-US" altLang="zh-CN">
              <a:ea typeface="仿宋_GB2312" pitchFamily="49" charset="-122"/>
            </a:endParaRPr>
          </a:p>
        </p:txBody>
      </p:sp>
      <p:sp>
        <p:nvSpPr>
          <p:cNvPr id="699435" name="Text Box 43"/>
          <p:cNvSpPr txBox="1">
            <a:spLocks noChangeArrowheads="1"/>
          </p:cNvSpPr>
          <p:nvPr/>
        </p:nvSpPr>
        <p:spPr bwMode="auto">
          <a:xfrm>
            <a:off x="4598070" y="138906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kumimoji="1" lang="zh-CN" altLang="en-US" sz="2800" b="1"/>
              <a:t>次最小记录</a:t>
            </a:r>
            <a:endParaRPr kumimoji="1" lang="zh-CN" altLang="en-US" sz="2400">
              <a:ea typeface="宋体" pitchFamily="2" charset="-122"/>
            </a:endParaRPr>
          </a:p>
        </p:txBody>
      </p:sp>
      <p:sp>
        <p:nvSpPr>
          <p:cNvPr id="699394" name="AutoShape 2"/>
          <p:cNvSpPr>
            <a:spLocks noChangeArrowheads="1"/>
          </p:cNvSpPr>
          <p:nvPr/>
        </p:nvSpPr>
        <p:spPr bwMode="auto">
          <a:xfrm>
            <a:off x="6174581" y="650875"/>
            <a:ext cx="2522537" cy="1255713"/>
          </a:xfrm>
          <a:prstGeom prst="wedgeRectCallout">
            <a:avLst>
              <a:gd name="adj1" fmla="val -50063"/>
              <a:gd name="adj2" fmla="val 174321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kumimoji="1" lang="zh-CN" altLang="en-US" sz="2400" b="1">
                <a:solidFill>
                  <a:schemeClr val="tx2"/>
                </a:solidFill>
                <a:latin typeface="仿宋_GB2312" pitchFamily="49" charset="-122"/>
              </a:rPr>
              <a:t>输出段</a:t>
            </a:r>
            <a:r>
              <a:rPr kumimoji="1" lang="en-US" altLang="zh-CN" sz="2400" b="1">
                <a:solidFill>
                  <a:schemeClr val="tx2"/>
                </a:solidFill>
                <a:latin typeface="仿宋_GB2312" pitchFamily="49" charset="-122"/>
              </a:rPr>
              <a:t>1</a:t>
            </a:r>
            <a:r>
              <a:rPr kumimoji="1" lang="zh-CN" altLang="en-US" sz="2400" b="1">
                <a:solidFill>
                  <a:schemeClr val="tx2"/>
                </a:solidFill>
                <a:latin typeface="仿宋_GB2312" pitchFamily="49" charset="-122"/>
              </a:rPr>
              <a:t>最小记录，</a:t>
            </a:r>
          </a:p>
          <a:p>
            <a:pPr algn="l"/>
            <a:r>
              <a:rPr kumimoji="1" lang="zh-CN" altLang="en-US" sz="2400" b="1">
                <a:solidFill>
                  <a:schemeClr val="tx2"/>
                </a:solidFill>
                <a:latin typeface="仿宋_GB2312" pitchFamily="49" charset="-122"/>
              </a:rPr>
              <a:t>段</a:t>
            </a:r>
            <a:r>
              <a:rPr kumimoji="1" lang="en-US" altLang="zh-CN" sz="2400" b="1">
                <a:solidFill>
                  <a:schemeClr val="tx2"/>
                </a:solidFill>
                <a:latin typeface="仿宋_GB2312" pitchFamily="49" charset="-122"/>
              </a:rPr>
              <a:t>1</a:t>
            </a:r>
            <a:r>
              <a:rPr kumimoji="1" lang="zh-CN" altLang="en-US" sz="2400" b="1">
                <a:solidFill>
                  <a:schemeClr val="tx2"/>
                </a:solidFill>
                <a:latin typeface="仿宋_GB2312" pitchFamily="49" charset="-122"/>
              </a:rPr>
              <a:t>下一记录参选，</a:t>
            </a:r>
          </a:p>
          <a:p>
            <a:pPr algn="l"/>
            <a:r>
              <a:rPr kumimoji="1" lang="zh-CN" altLang="en-US" sz="2400" b="1">
                <a:solidFill>
                  <a:schemeClr val="tx2"/>
                </a:solidFill>
                <a:latin typeface="仿宋_GB2312" pitchFamily="49" charset="-122"/>
              </a:rPr>
              <a:t>调整败者树</a:t>
            </a:r>
          </a:p>
        </p:txBody>
      </p:sp>
      <p:sp>
        <p:nvSpPr>
          <p:cNvPr id="699395" name="Line 3"/>
          <p:cNvSpPr>
            <a:spLocks noChangeShapeType="1"/>
          </p:cNvSpPr>
          <p:nvPr/>
        </p:nvSpPr>
        <p:spPr bwMode="auto">
          <a:xfrm flipV="1">
            <a:off x="5757580" y="1338263"/>
            <a:ext cx="0" cy="463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9396" name="Line 4"/>
          <p:cNvSpPr>
            <a:spLocks noChangeShapeType="1"/>
          </p:cNvSpPr>
          <p:nvPr/>
        </p:nvSpPr>
        <p:spPr bwMode="auto">
          <a:xfrm flipV="1">
            <a:off x="6340192" y="2992438"/>
            <a:ext cx="517525" cy="528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9397" name="Line 5"/>
          <p:cNvSpPr>
            <a:spLocks noChangeShapeType="1"/>
          </p:cNvSpPr>
          <p:nvPr/>
        </p:nvSpPr>
        <p:spPr bwMode="auto">
          <a:xfrm>
            <a:off x="5886167" y="2132013"/>
            <a:ext cx="971550" cy="661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9398" name="Line 6"/>
          <p:cNvSpPr>
            <a:spLocks noChangeShapeType="1"/>
          </p:cNvSpPr>
          <p:nvPr/>
        </p:nvSpPr>
        <p:spPr bwMode="auto">
          <a:xfrm flipV="1">
            <a:off x="4593942" y="2132013"/>
            <a:ext cx="969962" cy="595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9399" name="Line 7"/>
          <p:cNvSpPr>
            <a:spLocks noChangeShapeType="1"/>
          </p:cNvSpPr>
          <p:nvPr/>
        </p:nvSpPr>
        <p:spPr bwMode="auto">
          <a:xfrm>
            <a:off x="3752567" y="3786188"/>
            <a:ext cx="38735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9400" name="Line 8"/>
          <p:cNvSpPr>
            <a:spLocks noChangeShapeType="1"/>
          </p:cNvSpPr>
          <p:nvPr/>
        </p:nvSpPr>
        <p:spPr bwMode="auto">
          <a:xfrm flipV="1">
            <a:off x="3752567" y="2925763"/>
            <a:ext cx="517525" cy="53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9401" name="Line 9"/>
          <p:cNvSpPr>
            <a:spLocks noChangeShapeType="1"/>
          </p:cNvSpPr>
          <p:nvPr/>
        </p:nvSpPr>
        <p:spPr bwMode="auto">
          <a:xfrm>
            <a:off x="4593942" y="2992438"/>
            <a:ext cx="517525" cy="528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9403" name="Rectangle 11" descr="羊皮纸"/>
          <p:cNvSpPr>
            <a:spLocks noChangeArrowheads="1"/>
          </p:cNvSpPr>
          <p:nvPr/>
        </p:nvSpPr>
        <p:spPr bwMode="auto">
          <a:xfrm>
            <a:off x="2652430" y="4778375"/>
            <a:ext cx="517525" cy="12573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kumimoji="1" lang="en-US" altLang="zh-CN" sz="2800" b="1"/>
              <a:t>29</a:t>
            </a:r>
          </a:p>
          <a:p>
            <a:r>
              <a:rPr kumimoji="1" lang="en-US" altLang="zh-CN" sz="2800" b="1"/>
              <a:t>32</a:t>
            </a:r>
          </a:p>
          <a:p>
            <a:r>
              <a:rPr kumimoji="1" lang="en-US" altLang="zh-CN" sz="2800" b="1">
                <a:sym typeface="Symbol" pitchFamily="18" charset="2"/>
              </a:rPr>
              <a:t></a:t>
            </a:r>
            <a:endParaRPr kumimoji="1" lang="en-US" altLang="zh-CN" sz="2800" b="1"/>
          </a:p>
        </p:txBody>
      </p:sp>
      <p:sp>
        <p:nvSpPr>
          <p:cNvPr id="699404" name="Rectangle 12" descr="羊皮纸"/>
          <p:cNvSpPr>
            <a:spLocks noChangeArrowheads="1"/>
          </p:cNvSpPr>
          <p:nvPr/>
        </p:nvSpPr>
        <p:spPr bwMode="auto">
          <a:xfrm>
            <a:off x="4011330" y="4778375"/>
            <a:ext cx="517525" cy="12573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kumimoji="1" lang="en-US" altLang="zh-CN" sz="2800" b="1"/>
              <a:t>15</a:t>
            </a:r>
          </a:p>
          <a:p>
            <a:r>
              <a:rPr kumimoji="1" lang="en-US" altLang="zh-CN" sz="2800" b="1"/>
              <a:t>56</a:t>
            </a:r>
          </a:p>
          <a:p>
            <a:r>
              <a:rPr kumimoji="1" lang="en-US" altLang="zh-CN" sz="2800" b="1">
                <a:sym typeface="Symbol" pitchFamily="18" charset="2"/>
              </a:rPr>
              <a:t></a:t>
            </a:r>
            <a:endParaRPr kumimoji="1" lang="en-US" altLang="zh-CN" sz="2800" b="1"/>
          </a:p>
        </p:txBody>
      </p:sp>
      <p:sp>
        <p:nvSpPr>
          <p:cNvPr id="699405" name="Rectangle 13" descr="羊皮纸"/>
          <p:cNvSpPr>
            <a:spLocks noChangeArrowheads="1"/>
          </p:cNvSpPr>
          <p:nvPr/>
        </p:nvSpPr>
        <p:spPr bwMode="auto">
          <a:xfrm>
            <a:off x="4981292" y="4116388"/>
            <a:ext cx="517525" cy="12573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kumimoji="1" lang="en-US" altLang="zh-CN" sz="2800" b="1"/>
              <a:t>17</a:t>
            </a:r>
          </a:p>
          <a:p>
            <a:r>
              <a:rPr kumimoji="1" lang="en-US" altLang="zh-CN" sz="2800" b="1"/>
              <a:t>21</a:t>
            </a:r>
          </a:p>
          <a:p>
            <a:r>
              <a:rPr kumimoji="1" lang="en-US" altLang="zh-CN" sz="2800" b="1">
                <a:sym typeface="Symbol" pitchFamily="18" charset="2"/>
              </a:rPr>
              <a:t></a:t>
            </a:r>
            <a:endParaRPr kumimoji="1" lang="en-US" altLang="zh-CN" sz="2800" b="1"/>
          </a:p>
        </p:txBody>
      </p:sp>
      <p:sp>
        <p:nvSpPr>
          <p:cNvPr id="699406" name="Rectangle 14" descr="羊皮纸"/>
          <p:cNvSpPr>
            <a:spLocks noChangeArrowheads="1"/>
          </p:cNvSpPr>
          <p:nvPr/>
        </p:nvSpPr>
        <p:spPr bwMode="auto">
          <a:xfrm>
            <a:off x="6016342" y="4116388"/>
            <a:ext cx="517525" cy="12573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kumimoji="1" lang="en-US" altLang="zh-CN" sz="2800" b="1"/>
              <a:t>05</a:t>
            </a:r>
          </a:p>
          <a:p>
            <a:r>
              <a:rPr kumimoji="1" lang="en-US" altLang="zh-CN" sz="2800" b="1"/>
              <a:t>44</a:t>
            </a:r>
          </a:p>
          <a:p>
            <a:r>
              <a:rPr kumimoji="1" lang="en-US" altLang="zh-CN" sz="2800" b="1">
                <a:sym typeface="Symbol" pitchFamily="18" charset="2"/>
              </a:rPr>
              <a:t></a:t>
            </a:r>
            <a:endParaRPr kumimoji="1" lang="en-US" altLang="zh-CN" sz="2800" b="1"/>
          </a:p>
        </p:txBody>
      </p:sp>
      <p:sp>
        <p:nvSpPr>
          <p:cNvPr id="699407" name="Rectangle 15" descr="羊皮纸"/>
          <p:cNvSpPr>
            <a:spLocks noChangeArrowheads="1"/>
          </p:cNvSpPr>
          <p:nvPr/>
        </p:nvSpPr>
        <p:spPr bwMode="auto">
          <a:xfrm>
            <a:off x="7438742" y="4116388"/>
            <a:ext cx="517525" cy="12573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kumimoji="1" lang="en-US" altLang="zh-CN" sz="2800" b="1"/>
              <a:t>10</a:t>
            </a:r>
          </a:p>
          <a:p>
            <a:r>
              <a:rPr kumimoji="1" lang="en-US" altLang="zh-CN" sz="2800" b="1"/>
              <a:t>12</a:t>
            </a:r>
          </a:p>
          <a:p>
            <a:r>
              <a:rPr kumimoji="1" lang="en-US" altLang="zh-CN" sz="2800" b="1">
                <a:sym typeface="Symbol" pitchFamily="18" charset="2"/>
              </a:rPr>
              <a:t></a:t>
            </a:r>
            <a:endParaRPr kumimoji="1" lang="en-US" altLang="zh-CN" sz="2800" b="1"/>
          </a:p>
        </p:txBody>
      </p:sp>
      <p:sp>
        <p:nvSpPr>
          <p:cNvPr id="699408" name="Rectangle 16" descr="羊皮纸"/>
          <p:cNvSpPr>
            <a:spLocks noChangeArrowheads="1"/>
          </p:cNvSpPr>
          <p:nvPr/>
        </p:nvSpPr>
        <p:spPr bwMode="auto">
          <a:xfrm>
            <a:off x="4011330" y="4183063"/>
            <a:ext cx="517525" cy="4635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15</a:t>
            </a:r>
            <a:endParaRPr kumimoji="1" lang="en-US" altLang="zh-CN" sz="280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699409" name="Rectangle 17" descr="羊皮纸"/>
          <p:cNvSpPr>
            <a:spLocks noChangeArrowheads="1"/>
          </p:cNvSpPr>
          <p:nvPr/>
        </p:nvSpPr>
        <p:spPr bwMode="auto">
          <a:xfrm>
            <a:off x="7438742" y="3521075"/>
            <a:ext cx="517525" cy="4635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kumimoji="1" lang="en-US" altLang="zh-CN" sz="2800" b="1">
                <a:solidFill>
                  <a:schemeClr val="tx2"/>
                </a:solidFill>
                <a:ea typeface="宋体" pitchFamily="2" charset="-122"/>
              </a:rPr>
              <a:t>10</a:t>
            </a:r>
            <a:endParaRPr kumimoji="1" lang="en-US" altLang="zh-CN" sz="240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699410" name="Rectangle 18" descr="羊皮纸"/>
          <p:cNvSpPr>
            <a:spLocks noChangeArrowheads="1"/>
          </p:cNvSpPr>
          <p:nvPr/>
        </p:nvSpPr>
        <p:spPr bwMode="auto">
          <a:xfrm>
            <a:off x="6016342" y="3521075"/>
            <a:ext cx="517525" cy="4635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kumimoji="1" lang="en-US" altLang="zh-CN" sz="2800" b="1">
                <a:solidFill>
                  <a:srgbClr val="FF0000"/>
                </a:solidFill>
                <a:ea typeface="宋体" pitchFamily="2" charset="-122"/>
              </a:rPr>
              <a:t>44</a:t>
            </a:r>
            <a:endParaRPr kumimoji="1" lang="en-US" altLang="zh-CN" sz="280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699411" name="Rectangle 19" descr="羊皮纸"/>
          <p:cNvSpPr>
            <a:spLocks noChangeArrowheads="1"/>
          </p:cNvSpPr>
          <p:nvPr/>
        </p:nvSpPr>
        <p:spPr bwMode="auto">
          <a:xfrm>
            <a:off x="4981292" y="3521075"/>
            <a:ext cx="517525" cy="4635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kumimoji="1" lang="en-US" altLang="zh-CN" sz="2800" b="1">
                <a:solidFill>
                  <a:schemeClr val="tx2"/>
                </a:solidFill>
                <a:ea typeface="宋体" pitchFamily="2" charset="-122"/>
              </a:rPr>
              <a:t>17</a:t>
            </a:r>
            <a:endParaRPr kumimoji="1" lang="en-US" altLang="zh-CN" sz="240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699412" name="Rectangle 20" descr="羊皮纸"/>
          <p:cNvSpPr>
            <a:spLocks noChangeArrowheads="1"/>
          </p:cNvSpPr>
          <p:nvPr/>
        </p:nvSpPr>
        <p:spPr bwMode="auto">
          <a:xfrm>
            <a:off x="2652430" y="4183063"/>
            <a:ext cx="517525" cy="4635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kumimoji="1" lang="en-US" altLang="zh-CN" sz="2800" b="1">
                <a:solidFill>
                  <a:schemeClr val="tx2"/>
                </a:solidFill>
                <a:ea typeface="宋体" pitchFamily="2" charset="-122"/>
              </a:rPr>
              <a:t>29</a:t>
            </a:r>
            <a:endParaRPr kumimoji="1" lang="en-US" altLang="zh-CN" sz="240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699413" name="Oval 21" descr="新闻纸"/>
          <p:cNvSpPr>
            <a:spLocks noChangeArrowheads="1"/>
          </p:cNvSpPr>
          <p:nvPr/>
        </p:nvSpPr>
        <p:spPr bwMode="auto">
          <a:xfrm>
            <a:off x="3365217" y="3389313"/>
            <a:ext cx="452437" cy="463550"/>
          </a:xfrm>
          <a:prstGeom prst="ellipse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190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kumimoji="1" lang="en-US" altLang="zh-CN" sz="2800" b="1">
                <a:ea typeface="宋体" pitchFamily="2" charset="-122"/>
              </a:rPr>
              <a:t>3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699414" name="Oval 22" descr="新闻纸"/>
          <p:cNvSpPr>
            <a:spLocks noChangeArrowheads="1"/>
          </p:cNvSpPr>
          <p:nvPr/>
        </p:nvSpPr>
        <p:spPr bwMode="auto">
          <a:xfrm>
            <a:off x="4205005" y="2595563"/>
            <a:ext cx="452437" cy="463550"/>
          </a:xfrm>
          <a:prstGeom prst="ellipse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190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kumimoji="1" lang="en-US" altLang="zh-CN" sz="2800" b="1">
                <a:ea typeface="宋体" pitchFamily="2" charset="-122"/>
              </a:rPr>
              <a:t>0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699415" name="Oval 23" descr="新闻纸"/>
          <p:cNvSpPr>
            <a:spLocks noChangeArrowheads="1"/>
          </p:cNvSpPr>
          <p:nvPr/>
        </p:nvSpPr>
        <p:spPr bwMode="auto">
          <a:xfrm>
            <a:off x="6727542" y="2595563"/>
            <a:ext cx="452437" cy="463550"/>
          </a:xfrm>
          <a:prstGeom prst="ellipse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190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kumimoji="1" lang="en-US" altLang="zh-CN" sz="2800" b="1">
                <a:ea typeface="宋体" pitchFamily="2" charset="-122"/>
              </a:rPr>
              <a:t>1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699416" name="Oval 24" descr="新闻纸"/>
          <p:cNvSpPr>
            <a:spLocks noChangeArrowheads="1"/>
          </p:cNvSpPr>
          <p:nvPr/>
        </p:nvSpPr>
        <p:spPr bwMode="auto">
          <a:xfrm>
            <a:off x="5498817" y="1801813"/>
            <a:ext cx="452437" cy="463550"/>
          </a:xfrm>
          <a:prstGeom prst="ellipse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190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kumimoji="1" lang="en-US" altLang="zh-CN" sz="2800" b="1">
                <a:ea typeface="宋体" pitchFamily="2" charset="-122"/>
              </a:rPr>
              <a:t>4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699417" name="Oval 25" descr="新闻纸"/>
          <p:cNvSpPr>
            <a:spLocks noChangeArrowheads="1"/>
          </p:cNvSpPr>
          <p:nvPr/>
        </p:nvSpPr>
        <p:spPr bwMode="auto">
          <a:xfrm>
            <a:off x="5498817" y="876300"/>
            <a:ext cx="452437" cy="461963"/>
          </a:xfrm>
          <a:prstGeom prst="ellipse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1905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r>
              <a:rPr kumimoji="1" lang="en-US" altLang="zh-CN" sz="2800" b="1">
                <a:ea typeface="宋体" pitchFamily="2" charset="-122"/>
              </a:rPr>
              <a:t>2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699418" name="Line 26"/>
          <p:cNvSpPr>
            <a:spLocks noChangeShapeType="1"/>
          </p:cNvSpPr>
          <p:nvPr/>
        </p:nvSpPr>
        <p:spPr bwMode="auto">
          <a:xfrm flipH="1">
            <a:off x="3041367" y="3786188"/>
            <a:ext cx="38735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9419" name="Line 27"/>
          <p:cNvSpPr>
            <a:spLocks noChangeShapeType="1"/>
          </p:cNvSpPr>
          <p:nvPr/>
        </p:nvSpPr>
        <p:spPr bwMode="auto">
          <a:xfrm>
            <a:off x="7116480" y="2992438"/>
            <a:ext cx="515937" cy="528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9420" name="Text Box 28"/>
          <p:cNvSpPr txBox="1">
            <a:spLocks noChangeArrowheads="1"/>
          </p:cNvSpPr>
          <p:nvPr/>
        </p:nvSpPr>
        <p:spPr bwMode="auto">
          <a:xfrm>
            <a:off x="2157130" y="4178300"/>
            <a:ext cx="4956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b="1" i="1" dirty="0">
                <a:solidFill>
                  <a:schemeClr val="tx2"/>
                </a:solidFill>
                <a:ea typeface="宋体" pitchFamily="2" charset="-122"/>
              </a:rPr>
              <a:t>b</a:t>
            </a:r>
            <a:r>
              <a:rPr kumimoji="1" lang="en-US" altLang="zh-CN" sz="2800" b="1" baseline="-25000" dirty="0">
                <a:solidFill>
                  <a:schemeClr val="tx2"/>
                </a:solidFill>
                <a:ea typeface="宋体" pitchFamily="2" charset="-122"/>
              </a:rPr>
              <a:t>3</a:t>
            </a:r>
            <a:endParaRPr kumimoji="1" lang="en-US" altLang="zh-CN" sz="2400" dirty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699421" name="Text Box 29"/>
          <p:cNvSpPr txBox="1">
            <a:spLocks noChangeArrowheads="1"/>
          </p:cNvSpPr>
          <p:nvPr/>
        </p:nvSpPr>
        <p:spPr bwMode="auto">
          <a:xfrm>
            <a:off x="3516030" y="4178300"/>
            <a:ext cx="4956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b="1" i="1" dirty="0">
                <a:solidFill>
                  <a:schemeClr val="tx2"/>
                </a:solidFill>
                <a:ea typeface="宋体" pitchFamily="2" charset="-122"/>
              </a:rPr>
              <a:t>b</a:t>
            </a:r>
            <a:r>
              <a:rPr kumimoji="1" lang="en-US" altLang="zh-CN" sz="2800" b="1" baseline="-25000" dirty="0">
                <a:solidFill>
                  <a:schemeClr val="tx2"/>
                </a:solidFill>
                <a:ea typeface="宋体" pitchFamily="2" charset="-122"/>
              </a:rPr>
              <a:t>4</a:t>
            </a:r>
            <a:endParaRPr kumimoji="1" lang="en-US" altLang="zh-CN" sz="2400" dirty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699422" name="Text Box 30"/>
          <p:cNvSpPr txBox="1">
            <a:spLocks noChangeArrowheads="1"/>
          </p:cNvSpPr>
          <p:nvPr/>
        </p:nvSpPr>
        <p:spPr bwMode="auto">
          <a:xfrm>
            <a:off x="4485992" y="3451225"/>
            <a:ext cx="4956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b="1" i="1" dirty="0">
                <a:solidFill>
                  <a:schemeClr val="tx2"/>
                </a:solidFill>
                <a:ea typeface="宋体" pitchFamily="2" charset="-122"/>
              </a:rPr>
              <a:t>b</a:t>
            </a:r>
            <a:r>
              <a:rPr kumimoji="1" lang="en-US" altLang="zh-CN" sz="2800" b="1" baseline="-25000" dirty="0">
                <a:solidFill>
                  <a:schemeClr val="tx2"/>
                </a:solidFill>
                <a:ea typeface="宋体" pitchFamily="2" charset="-122"/>
              </a:rPr>
              <a:t>0</a:t>
            </a:r>
            <a:endParaRPr kumimoji="1" lang="en-US" altLang="zh-CN" sz="2400" dirty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699423" name="Text Box 31"/>
          <p:cNvSpPr txBox="1">
            <a:spLocks noChangeArrowheads="1"/>
          </p:cNvSpPr>
          <p:nvPr/>
        </p:nvSpPr>
        <p:spPr bwMode="auto">
          <a:xfrm>
            <a:off x="5521042" y="3451225"/>
            <a:ext cx="4956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b="1" i="1" dirty="0">
                <a:solidFill>
                  <a:schemeClr val="tx2"/>
                </a:solidFill>
                <a:ea typeface="宋体" pitchFamily="2" charset="-122"/>
              </a:rPr>
              <a:t>b</a:t>
            </a:r>
            <a:r>
              <a:rPr kumimoji="1" lang="en-US" altLang="zh-CN" sz="2800" b="1" baseline="-25000" dirty="0">
                <a:solidFill>
                  <a:schemeClr val="tx2"/>
                </a:solidFill>
                <a:ea typeface="宋体" pitchFamily="2" charset="-122"/>
              </a:rPr>
              <a:t>1</a:t>
            </a:r>
            <a:endParaRPr kumimoji="1" lang="en-US" altLang="zh-CN" sz="2400" dirty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699424" name="Text Box 32"/>
          <p:cNvSpPr txBox="1">
            <a:spLocks noChangeArrowheads="1"/>
          </p:cNvSpPr>
          <p:nvPr/>
        </p:nvSpPr>
        <p:spPr bwMode="auto">
          <a:xfrm>
            <a:off x="6943442" y="3451225"/>
            <a:ext cx="4956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b="1" i="1" dirty="0">
                <a:solidFill>
                  <a:schemeClr val="tx2"/>
                </a:solidFill>
                <a:ea typeface="宋体" pitchFamily="2" charset="-122"/>
              </a:rPr>
              <a:t>b</a:t>
            </a:r>
            <a:r>
              <a:rPr kumimoji="1" lang="en-US" altLang="zh-CN" sz="2800" b="1" baseline="-25000" dirty="0">
                <a:solidFill>
                  <a:schemeClr val="tx2"/>
                </a:solidFill>
                <a:ea typeface="宋体" pitchFamily="2" charset="-122"/>
              </a:rPr>
              <a:t>2</a:t>
            </a:r>
            <a:endParaRPr kumimoji="1" lang="en-US" altLang="zh-CN" sz="2400" dirty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699425" name="Text Box 33"/>
          <p:cNvSpPr txBox="1">
            <a:spLocks noChangeArrowheads="1"/>
          </p:cNvSpPr>
          <p:nvPr/>
        </p:nvSpPr>
        <p:spPr bwMode="auto">
          <a:xfrm>
            <a:off x="2588930" y="6035675"/>
            <a:ext cx="846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>
                <a:ea typeface="宋体" pitchFamily="2" charset="-122"/>
              </a:rPr>
              <a:t>Run</a:t>
            </a:r>
            <a:r>
              <a:rPr kumimoji="1" lang="en-US" altLang="zh-CN" sz="2400" b="1" baseline="-25000">
                <a:ea typeface="宋体" pitchFamily="2" charset="-122"/>
              </a:rPr>
              <a:t>3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699426" name="Text Box 34"/>
          <p:cNvSpPr txBox="1">
            <a:spLocks noChangeArrowheads="1"/>
          </p:cNvSpPr>
          <p:nvPr/>
        </p:nvSpPr>
        <p:spPr bwMode="auto">
          <a:xfrm>
            <a:off x="3946242" y="6035675"/>
            <a:ext cx="846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>
                <a:ea typeface="宋体" pitchFamily="2" charset="-122"/>
              </a:rPr>
              <a:t>Run</a:t>
            </a:r>
            <a:r>
              <a:rPr kumimoji="1" lang="en-US" altLang="zh-CN" sz="2400" b="1" baseline="-25000">
                <a:ea typeface="宋体" pitchFamily="2" charset="-122"/>
              </a:rPr>
              <a:t>4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699427" name="Text Box 35"/>
          <p:cNvSpPr txBox="1">
            <a:spLocks noChangeArrowheads="1"/>
          </p:cNvSpPr>
          <p:nvPr/>
        </p:nvSpPr>
        <p:spPr bwMode="auto">
          <a:xfrm>
            <a:off x="4916205" y="5373688"/>
            <a:ext cx="846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>
                <a:ea typeface="宋体" pitchFamily="2" charset="-122"/>
              </a:rPr>
              <a:t>Run</a:t>
            </a:r>
            <a:r>
              <a:rPr kumimoji="1" lang="en-US" altLang="zh-CN" sz="2400" b="1" baseline="-25000">
                <a:ea typeface="宋体" pitchFamily="2" charset="-122"/>
              </a:rPr>
              <a:t>0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699428" name="Text Box 36"/>
          <p:cNvSpPr txBox="1">
            <a:spLocks noChangeArrowheads="1"/>
          </p:cNvSpPr>
          <p:nvPr/>
        </p:nvSpPr>
        <p:spPr bwMode="auto">
          <a:xfrm>
            <a:off x="5951255" y="5373688"/>
            <a:ext cx="846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>
                <a:ea typeface="宋体" pitchFamily="2" charset="-122"/>
              </a:rPr>
              <a:t>Run</a:t>
            </a:r>
            <a:r>
              <a:rPr kumimoji="1" lang="en-US" altLang="zh-CN" sz="2400" b="1" baseline="-25000">
                <a:ea typeface="宋体" pitchFamily="2" charset="-122"/>
              </a:rPr>
              <a:t>1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699429" name="Text Box 37"/>
          <p:cNvSpPr txBox="1">
            <a:spLocks noChangeArrowheads="1"/>
          </p:cNvSpPr>
          <p:nvPr/>
        </p:nvSpPr>
        <p:spPr bwMode="auto">
          <a:xfrm>
            <a:off x="7367305" y="5373688"/>
            <a:ext cx="846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>
                <a:ea typeface="宋体" pitchFamily="2" charset="-122"/>
              </a:rPr>
              <a:t>Run</a:t>
            </a:r>
            <a:r>
              <a:rPr kumimoji="1" lang="en-US" altLang="zh-CN" sz="2400" b="1" baseline="-25000">
                <a:ea typeface="宋体" pitchFamily="2" charset="-122"/>
              </a:rPr>
              <a:t>2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699430" name="Text Box 38"/>
          <p:cNvSpPr txBox="1">
            <a:spLocks noChangeArrowheads="1"/>
          </p:cNvSpPr>
          <p:nvPr/>
        </p:nvSpPr>
        <p:spPr bwMode="auto">
          <a:xfrm>
            <a:off x="5001930" y="1662113"/>
            <a:ext cx="54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b="1" i="1">
                <a:ea typeface="宋体" pitchFamily="2" charset="-122"/>
              </a:rPr>
              <a:t>ls</a:t>
            </a:r>
            <a:r>
              <a:rPr kumimoji="1" lang="en-US" altLang="zh-CN" sz="2800" b="1" baseline="-25000">
                <a:ea typeface="宋体" pitchFamily="2" charset="-122"/>
              </a:rPr>
              <a:t>1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699431" name="Text Box 39"/>
          <p:cNvSpPr txBox="1">
            <a:spLocks noChangeArrowheads="1"/>
          </p:cNvSpPr>
          <p:nvPr/>
        </p:nvSpPr>
        <p:spPr bwMode="auto">
          <a:xfrm>
            <a:off x="5001930" y="809625"/>
            <a:ext cx="54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b="1" i="1">
                <a:solidFill>
                  <a:schemeClr val="tx2"/>
                </a:solidFill>
                <a:ea typeface="宋体" pitchFamily="2" charset="-122"/>
              </a:rPr>
              <a:t>ls</a:t>
            </a:r>
            <a:r>
              <a:rPr kumimoji="1" lang="en-US" altLang="zh-CN" sz="2800" b="1" baseline="-25000">
                <a:solidFill>
                  <a:schemeClr val="tx2"/>
                </a:solidFill>
                <a:ea typeface="宋体" pitchFamily="2" charset="-122"/>
              </a:rPr>
              <a:t>0</a:t>
            </a:r>
            <a:endParaRPr kumimoji="1" lang="en-US" altLang="zh-CN" sz="240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699432" name="Text Box 40"/>
          <p:cNvSpPr txBox="1">
            <a:spLocks noChangeArrowheads="1"/>
          </p:cNvSpPr>
          <p:nvPr/>
        </p:nvSpPr>
        <p:spPr bwMode="auto">
          <a:xfrm>
            <a:off x="4716180" y="2608263"/>
            <a:ext cx="54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b="1" i="1">
                <a:ea typeface="宋体" pitchFamily="2" charset="-122"/>
              </a:rPr>
              <a:t>ls</a:t>
            </a:r>
            <a:r>
              <a:rPr kumimoji="1" lang="en-US" altLang="zh-CN" sz="2800" b="1" baseline="-25000">
                <a:ea typeface="宋体" pitchFamily="2" charset="-122"/>
              </a:rPr>
              <a:t>2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699433" name="Text Box 41"/>
          <p:cNvSpPr txBox="1">
            <a:spLocks noChangeArrowheads="1"/>
          </p:cNvSpPr>
          <p:nvPr/>
        </p:nvSpPr>
        <p:spPr bwMode="auto">
          <a:xfrm>
            <a:off x="2841342" y="3270250"/>
            <a:ext cx="54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b="1" i="1">
                <a:ea typeface="宋体" pitchFamily="2" charset="-122"/>
              </a:rPr>
              <a:t>ls</a:t>
            </a:r>
            <a:r>
              <a:rPr kumimoji="1" lang="en-US" altLang="zh-CN" sz="2800" b="1" baseline="-25000">
                <a:ea typeface="宋体" pitchFamily="2" charset="-122"/>
              </a:rPr>
              <a:t>4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699434" name="Text Box 42"/>
          <p:cNvSpPr txBox="1">
            <a:spLocks noChangeArrowheads="1"/>
          </p:cNvSpPr>
          <p:nvPr/>
        </p:nvSpPr>
        <p:spPr bwMode="auto">
          <a:xfrm>
            <a:off x="7245067" y="2608263"/>
            <a:ext cx="54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b="1" i="1">
                <a:ea typeface="宋体" pitchFamily="2" charset="-122"/>
              </a:rPr>
              <a:t>ls</a:t>
            </a:r>
            <a:r>
              <a:rPr kumimoji="1" lang="en-US" altLang="zh-CN" sz="2800" b="1" baseline="-25000">
                <a:ea typeface="宋体" pitchFamily="2" charset="-122"/>
              </a:rPr>
              <a:t>3</a:t>
            </a:r>
            <a:endParaRPr kumimoji="1" lang="en-US" altLang="zh-CN" sz="2400">
              <a:ea typeface="宋体" pitchFamily="2" charset="-122"/>
            </a:endParaRPr>
          </a:p>
        </p:txBody>
      </p:sp>
      <p:sp>
        <p:nvSpPr>
          <p:cNvPr id="699436" name="AutoShape 44"/>
          <p:cNvSpPr>
            <a:spLocks noChangeArrowheads="1"/>
          </p:cNvSpPr>
          <p:nvPr/>
        </p:nvSpPr>
        <p:spPr bwMode="auto">
          <a:xfrm>
            <a:off x="8215030" y="2794000"/>
            <a:ext cx="776287" cy="463550"/>
          </a:xfrm>
          <a:prstGeom prst="cloudCallout">
            <a:avLst>
              <a:gd name="adj1" fmla="val -72917"/>
              <a:gd name="adj2" fmla="val 10863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kumimoji="1" lang="zh-CN" altLang="en-US" sz="2400" b="1" dirty="0">
                <a:solidFill>
                  <a:schemeClr val="tx2"/>
                </a:solidFill>
                <a:ea typeface="隶书" pitchFamily="49" charset="-122"/>
              </a:rPr>
              <a:t>选中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06893" y="888386"/>
                <a:ext cx="402591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0099"/>
                    </a:solidFill>
                  </a:rPr>
                  <a:t>败者树的高度为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2400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1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400" b="1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sz="2400" b="1" dirty="0">
                    <a:solidFill>
                      <a:srgbClr val="000099"/>
                    </a:solidFill>
                    <a:sym typeface="Symbol" pitchFamily="18" charset="2"/>
                  </a:rPr>
                  <a:t>+1</a:t>
                </a:r>
                <a:r>
                  <a:rPr lang="zh-CN" altLang="en-US" sz="2400" b="1" dirty="0">
                    <a:solidFill>
                      <a:srgbClr val="000099"/>
                    </a:solidFill>
                  </a:rPr>
                  <a:t>，在每次调整</a:t>
                </a:r>
                <a:r>
                  <a:rPr lang="en-US" altLang="zh-CN" sz="2400" b="1" dirty="0">
                    <a:solidFill>
                      <a:srgbClr val="000099"/>
                    </a:solidFill>
                  </a:rPr>
                  <a:t>, </a:t>
                </a:r>
                <a:r>
                  <a:rPr lang="zh-CN" altLang="en-US" sz="2400" b="1" dirty="0">
                    <a:solidFill>
                      <a:srgbClr val="000099"/>
                    </a:solidFill>
                  </a:rPr>
                  <a:t>找下 一个具有最小排序码记录时，最多做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2400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1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400" b="1" i="1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400" b="1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400" b="1" dirty="0">
                    <a:solidFill>
                      <a:srgbClr val="000099"/>
                    </a:solidFill>
                  </a:rPr>
                  <a:t>次排序码比较</a:t>
                </a:r>
                <a:endParaRPr lang="zh-CN" altLang="en-US" b="1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93" y="888386"/>
                <a:ext cx="4025918" cy="1569660"/>
              </a:xfrm>
              <a:prstGeom prst="rect">
                <a:avLst/>
              </a:prstGeom>
              <a:blipFill rotWithShape="0">
                <a:blip r:embed="rId5"/>
                <a:stretch>
                  <a:fillRect l="-2424" t="-4669" r="-10000" b="-6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68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99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9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9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4" grpId="0" animBg="1"/>
      <p:bldP spid="699436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815" y="2348880"/>
            <a:ext cx="9144000" cy="35283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1124744"/>
            <a:ext cx="9144000" cy="12241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88"/>
          </a:xfrm>
        </p:spPr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k</a:t>
            </a:r>
            <a:r>
              <a:rPr lang="en-US" altLang="zh-CN"/>
              <a:t> </a:t>
            </a:r>
            <a:r>
              <a:rPr lang="zh-CN" altLang="en-US"/>
              <a:t>路平衡归并排序算法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620688"/>
            <a:ext cx="8820472" cy="6237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Void </a:t>
            </a:r>
            <a:r>
              <a:rPr lang="en-US" altLang="zh-CN" sz="2400" b="1" dirty="0" err="1">
                <a:solidFill>
                  <a:srgbClr val="0000FF"/>
                </a:solidFill>
              </a:rPr>
              <a:t>KwayMerge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LoserTree</a:t>
            </a:r>
            <a:r>
              <a:rPr lang="en-US" altLang="zh-CN" sz="2400" dirty="0"/>
              <a:t> &amp;</a:t>
            </a:r>
            <a:r>
              <a:rPr lang="en-US" altLang="zh-CN" sz="2400" dirty="0" err="1"/>
              <a:t>ls,External</a:t>
            </a:r>
            <a:r>
              <a:rPr lang="en-US" altLang="zh-CN" sz="2400" dirty="0"/>
              <a:t> &amp;b) </a:t>
            </a:r>
            <a:r>
              <a:rPr lang="en-US" altLang="zh-CN" sz="2400" b="1" dirty="0"/>
              <a:t>{</a:t>
            </a:r>
            <a:endParaRPr lang="zh-CN" altLang="zh-CN" sz="2400" b="1" dirty="0"/>
          </a:p>
          <a:p>
            <a:pPr marL="0" indent="0">
              <a:buNone/>
            </a:pPr>
            <a:r>
              <a:rPr lang="en-US" altLang="zh-CN" sz="2400" dirty="0"/>
              <a:t>//</a:t>
            </a:r>
            <a:r>
              <a:rPr lang="zh-CN" altLang="zh-CN" sz="2400" dirty="0"/>
              <a:t>分别从</a:t>
            </a:r>
            <a:r>
              <a:rPr lang="en-US" altLang="zh-CN" sz="2400" dirty="0">
                <a:solidFill>
                  <a:srgbClr val="C00000"/>
                </a:solidFill>
              </a:rPr>
              <a:t>k</a:t>
            </a:r>
            <a:r>
              <a:rPr lang="zh-CN" altLang="zh-CN" sz="2400" dirty="0"/>
              <a:t>个输入归并段读入该段当前第一个记录的关键字</a:t>
            </a:r>
          </a:p>
          <a:p>
            <a:pPr marL="0" indent="0">
              <a:buNone/>
            </a:pPr>
            <a:r>
              <a:rPr lang="en-US" altLang="zh-CN" sz="2400" dirty="0"/>
              <a:t>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</a:t>
            </a:r>
            <a:r>
              <a:rPr lang="en-US" altLang="zh-CN" sz="2400" dirty="0" err="1"/>
              <a:t>k;i</a:t>
            </a:r>
            <a:r>
              <a:rPr lang="en-US" altLang="zh-CN" sz="2400" dirty="0"/>
              <a:t>++) </a:t>
            </a:r>
            <a:r>
              <a:rPr lang="en-US" altLang="zh-CN" sz="2400" b="1" dirty="0">
                <a:solidFill>
                  <a:srgbClr val="00B0F0"/>
                </a:solidFill>
              </a:rPr>
              <a:t>input</a:t>
            </a:r>
            <a:r>
              <a:rPr lang="en-US" altLang="zh-CN" sz="2400" dirty="0"/>
              <a:t>(b[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].key); //b[0..k-1]</a:t>
            </a:r>
            <a:r>
              <a:rPr lang="zh-CN" altLang="zh-CN" sz="2400" dirty="0"/>
              <a:t>为败者树上的</a:t>
            </a:r>
            <a:r>
              <a:rPr lang="en-US" altLang="zh-CN" sz="2400" dirty="0"/>
              <a:t>k</a:t>
            </a:r>
            <a:r>
              <a:rPr lang="zh-CN" altLang="zh-CN" sz="2400" dirty="0"/>
              <a:t>个叶子结点</a:t>
            </a:r>
          </a:p>
          <a:p>
            <a:pPr marL="0" indent="0">
              <a:buNone/>
            </a:pPr>
            <a:r>
              <a:rPr lang="en-US" altLang="zh-CN" sz="2400" b="1" dirty="0" err="1">
                <a:solidFill>
                  <a:srgbClr val="C00000"/>
                </a:solidFill>
              </a:rPr>
              <a:t>CreateLoserTree</a:t>
            </a:r>
            <a:r>
              <a:rPr lang="en-US" altLang="zh-CN" sz="2400" dirty="0"/>
              <a:t>(ls); //</a:t>
            </a:r>
            <a:r>
              <a:rPr lang="zh-CN" altLang="zh-CN" sz="2400" dirty="0"/>
              <a:t>建败者树</a:t>
            </a:r>
            <a:r>
              <a:rPr lang="en-US" altLang="zh-CN" sz="2400" dirty="0"/>
              <a:t>ls</a:t>
            </a:r>
            <a:r>
              <a:rPr lang="zh-CN" altLang="zh-CN" sz="2400" dirty="0"/>
              <a:t>，选得最小关键字为</a:t>
            </a:r>
            <a:r>
              <a:rPr lang="en-US" altLang="zh-CN" sz="2400" dirty="0"/>
              <a:t>b[ls[0]].key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while(b[ls[0].key] !=MAXKEY) </a:t>
            </a:r>
            <a:r>
              <a:rPr lang="en-US" altLang="zh-CN" sz="2400" b="1" dirty="0">
                <a:solidFill>
                  <a:srgbClr val="0925F7"/>
                </a:solidFill>
              </a:rPr>
              <a:t>{</a:t>
            </a:r>
            <a:endParaRPr lang="zh-CN" altLang="zh-CN" sz="2400" b="1" dirty="0">
              <a:solidFill>
                <a:srgbClr val="0925F7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	q=ls[0]; //q</a:t>
            </a:r>
            <a:r>
              <a:rPr lang="zh-CN" altLang="zh-CN" sz="2400" dirty="0"/>
              <a:t>指示当前最小关键字所在归并段</a:t>
            </a:r>
          </a:p>
          <a:p>
            <a:pPr marL="0" indent="0">
              <a:buNone/>
            </a:pPr>
            <a:r>
              <a:rPr lang="en-US" altLang="zh-CN" sz="2400" dirty="0"/>
              <a:t>	// </a:t>
            </a:r>
            <a:r>
              <a:rPr lang="zh-CN" altLang="zh-CN" sz="2400" dirty="0"/>
              <a:t>将编号为</a:t>
            </a:r>
            <a:r>
              <a:rPr lang="en-US" altLang="zh-CN" sz="2400" dirty="0"/>
              <a:t>q</a:t>
            </a:r>
            <a:r>
              <a:rPr lang="zh-CN" altLang="zh-CN" sz="2400" dirty="0"/>
              <a:t>的归并段中当前的记录写到输出归并段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b="1" dirty="0">
                <a:solidFill>
                  <a:srgbClr val="00B0F0"/>
                </a:solidFill>
              </a:rPr>
              <a:t>output</a:t>
            </a:r>
            <a:r>
              <a:rPr lang="en-US" altLang="zh-CN" sz="2400" dirty="0"/>
              <a:t>(q);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	// </a:t>
            </a:r>
            <a:r>
              <a:rPr lang="zh-CN" altLang="zh-CN" sz="2400" dirty="0"/>
              <a:t>从编号为</a:t>
            </a:r>
            <a:r>
              <a:rPr lang="en-US" altLang="zh-CN" sz="2400" dirty="0"/>
              <a:t>q</a:t>
            </a:r>
            <a:r>
              <a:rPr lang="zh-CN" altLang="zh-CN" sz="2400" dirty="0"/>
              <a:t>的输入归并段中读入下一个记录的关键字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b="1" dirty="0">
                <a:solidFill>
                  <a:srgbClr val="00B0F0"/>
                </a:solidFill>
              </a:rPr>
              <a:t>input</a:t>
            </a:r>
            <a:r>
              <a:rPr lang="en-US" altLang="zh-CN" sz="2400" dirty="0"/>
              <a:t>(b[q].</a:t>
            </a:r>
            <a:r>
              <a:rPr lang="en-US" altLang="zh-CN" sz="2400" dirty="0" err="1"/>
              <a:t>key,q</a:t>
            </a:r>
            <a:r>
              <a:rPr lang="en-US" altLang="zh-CN" sz="2400" dirty="0"/>
              <a:t>);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	Adjust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ls,q</a:t>
            </a:r>
            <a:r>
              <a:rPr lang="en-US" altLang="zh-CN" sz="2400" dirty="0"/>
              <a:t>); //</a:t>
            </a:r>
            <a:r>
              <a:rPr lang="zh-CN" altLang="zh-CN" sz="2400" dirty="0"/>
              <a:t>调整败者树，选择新的最小关键字</a:t>
            </a:r>
            <a:r>
              <a:rPr lang="en-US" altLang="zh-CN" sz="2400" dirty="0"/>
              <a:t>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925F7"/>
                </a:solidFill>
              </a:rPr>
              <a:t>}</a:t>
            </a:r>
            <a:r>
              <a:rPr lang="en-US" altLang="zh-CN" sz="2400" dirty="0"/>
              <a:t>//while</a:t>
            </a:r>
          </a:p>
          <a:p>
            <a:pPr marL="0" indent="0">
              <a:buNone/>
            </a:pPr>
            <a:r>
              <a:rPr lang="en-US" altLang="zh-CN" sz="2400" dirty="0"/>
              <a:t>//</a:t>
            </a:r>
            <a:r>
              <a:rPr lang="zh-CN" altLang="zh-CN" sz="2400" dirty="0"/>
              <a:t>将含最大关键字</a:t>
            </a:r>
            <a:r>
              <a:rPr lang="en-US" altLang="zh-CN" sz="2400" dirty="0"/>
              <a:t>MAXKEY</a:t>
            </a:r>
            <a:r>
              <a:rPr lang="zh-CN" altLang="zh-CN" sz="2400" dirty="0"/>
              <a:t>的记录写到输出归并段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B0F0"/>
                </a:solidFill>
              </a:rPr>
              <a:t>output</a:t>
            </a:r>
            <a:r>
              <a:rPr lang="en-US" altLang="zh-CN" sz="2400" dirty="0"/>
              <a:t>(ls[0]); </a:t>
            </a:r>
            <a:r>
              <a:rPr lang="en-US" altLang="zh-CN" sz="2400" b="1" dirty="0"/>
              <a:t>}</a:t>
            </a:r>
            <a:r>
              <a:rPr lang="en-US" altLang="zh-CN" sz="2400" dirty="0"/>
              <a:t> </a:t>
            </a:r>
            <a:endParaRPr lang="zh-CN" altLang="zh-CN" sz="24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8244408" y="0"/>
            <a:ext cx="899592" cy="332656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11.1</a:t>
            </a:r>
          </a:p>
        </p:txBody>
      </p:sp>
    </p:spTree>
    <p:extLst>
      <p:ext uri="{BB962C8B-B14F-4D97-AF65-F5344CB8AC3E}">
        <p14:creationId xmlns:p14="http://schemas.microsoft.com/office/powerpoint/2010/main" val="3193093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路平衡归并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败者树的</a:t>
            </a:r>
            <a:r>
              <a:rPr lang="zh-CN" altLang="en-US" b="1" dirty="0">
                <a:solidFill>
                  <a:srgbClr val="0925F7"/>
                </a:solidFill>
              </a:rPr>
              <a:t>叶子结点</a:t>
            </a:r>
            <a:r>
              <a:rPr lang="en-US" altLang="zh-CN" dirty="0"/>
              <a:t>(</a:t>
            </a:r>
            <a:r>
              <a:rPr lang="zh-CN" altLang="en-US" dirty="0"/>
              <a:t>编号为 </a:t>
            </a:r>
            <a:r>
              <a:rPr lang="en-US" altLang="zh-CN" dirty="0"/>
              <a:t>0, 1, 2,…, k-1)</a:t>
            </a:r>
            <a:r>
              <a:rPr lang="zh-CN" altLang="en-US" dirty="0"/>
              <a:t>存放的是各归并段当前参加归并的记录，</a:t>
            </a:r>
            <a:r>
              <a:rPr lang="zh-CN" altLang="en-US" b="1" dirty="0">
                <a:solidFill>
                  <a:schemeClr val="accent6"/>
                </a:solidFill>
              </a:rPr>
              <a:t>非叶子结点</a:t>
            </a:r>
            <a:r>
              <a:rPr lang="en-US" altLang="zh-CN" dirty="0"/>
              <a:t>(</a:t>
            </a:r>
            <a:r>
              <a:rPr lang="zh-CN" altLang="en-US" dirty="0"/>
              <a:t>编号也是 </a:t>
            </a:r>
            <a:r>
              <a:rPr lang="en-US" altLang="zh-CN" dirty="0"/>
              <a:t>0, 1, 2,…, k-1)</a:t>
            </a:r>
            <a:r>
              <a:rPr lang="zh-CN" altLang="en-US" dirty="0"/>
              <a:t>存放子结点两两比较的败者的归并段编号</a:t>
            </a:r>
            <a:endParaRPr lang="en-US" altLang="zh-CN" dirty="0"/>
          </a:p>
          <a:p>
            <a:r>
              <a:rPr lang="zh-CN" altLang="en-US" dirty="0"/>
              <a:t>令叶子结点为</a:t>
            </a:r>
            <a:r>
              <a:rPr lang="en-US" altLang="zh-CN" dirty="0"/>
              <a:t>s</a:t>
            </a:r>
            <a:r>
              <a:rPr lang="zh-CN" altLang="en-US" dirty="0"/>
              <a:t>，其父结点的编号为</a:t>
            </a:r>
            <a:r>
              <a:rPr lang="en-US" altLang="zh-CN" dirty="0"/>
              <a:t>t</a:t>
            </a:r>
            <a:r>
              <a:rPr lang="zh-CN" altLang="en-US" dirty="0"/>
              <a:t>，那么</a:t>
            </a:r>
            <a:r>
              <a:rPr lang="en-US" altLang="zh-CN" dirty="0"/>
              <a:t>t = 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s+k</a:t>
            </a:r>
            <a:r>
              <a:rPr lang="en-US" altLang="zh-CN" dirty="0"/>
              <a:t>) /2</a:t>
            </a:r>
          </a:p>
          <a:p>
            <a:endParaRPr lang="en-US" altLang="zh-CN" dirty="0"/>
          </a:p>
          <a:p>
            <a:pPr lvl="1"/>
            <a:r>
              <a:rPr lang="zh-CN" altLang="en-US" dirty="0"/>
              <a:t>叶子结点</a:t>
            </a:r>
            <a:r>
              <a:rPr lang="en-US" altLang="zh-CN" dirty="0"/>
              <a:t>0</a:t>
            </a:r>
            <a:r>
              <a:rPr lang="zh-CN" altLang="en-US" dirty="0"/>
              <a:t>，父结点</a:t>
            </a:r>
            <a:r>
              <a:rPr lang="en-US" altLang="zh-CN" dirty="0"/>
              <a:t>2</a:t>
            </a:r>
          </a:p>
          <a:p>
            <a:pPr lvl="1"/>
            <a:r>
              <a:rPr lang="zh-CN" altLang="en-US" dirty="0"/>
              <a:t>叶子结点</a:t>
            </a:r>
            <a:r>
              <a:rPr lang="en-US" altLang="zh-CN" dirty="0"/>
              <a:t>4</a:t>
            </a:r>
            <a:r>
              <a:rPr lang="zh-CN" altLang="en-US" dirty="0"/>
              <a:t>，父结点</a:t>
            </a:r>
            <a:r>
              <a:rPr lang="en-US" altLang="zh-CN" dirty="0"/>
              <a:t>4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5644858" y="3861590"/>
            <a:ext cx="2599550" cy="2553804"/>
            <a:chOff x="4869074" y="3861590"/>
            <a:chExt cx="2599550" cy="2553804"/>
          </a:xfrm>
        </p:grpSpPr>
        <p:sp>
          <p:nvSpPr>
            <p:cNvPr id="5" name="椭圆 4"/>
            <p:cNvSpPr/>
            <p:nvPr/>
          </p:nvSpPr>
          <p:spPr>
            <a:xfrm>
              <a:off x="6148671" y="3933056"/>
              <a:ext cx="288032" cy="288032"/>
            </a:xfrm>
            <a:prstGeom prst="ellipse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08104" y="5805264"/>
              <a:ext cx="216024" cy="216024"/>
            </a:xfrm>
            <a:prstGeom prst="rect">
              <a:avLst/>
            </a:prstGeom>
            <a:noFill/>
            <a:ln w="57150">
              <a:solidFill>
                <a:srgbClr val="0925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960435" y="5805264"/>
              <a:ext cx="216024" cy="216024"/>
            </a:xfrm>
            <a:prstGeom prst="rect">
              <a:avLst/>
            </a:prstGeom>
            <a:noFill/>
            <a:ln w="57150">
              <a:solidFill>
                <a:srgbClr val="0925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065539" y="5314393"/>
              <a:ext cx="216024" cy="216024"/>
            </a:xfrm>
            <a:prstGeom prst="rect">
              <a:avLst/>
            </a:prstGeom>
            <a:noFill/>
            <a:ln w="57150">
              <a:solidFill>
                <a:srgbClr val="0925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489981" y="5314393"/>
              <a:ext cx="216024" cy="216024"/>
            </a:xfrm>
            <a:prstGeom prst="rect">
              <a:avLst/>
            </a:prstGeom>
            <a:noFill/>
            <a:ln w="57150">
              <a:solidFill>
                <a:srgbClr val="0925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932647" y="5314393"/>
              <a:ext cx="216024" cy="216024"/>
            </a:xfrm>
            <a:prstGeom prst="rect">
              <a:avLst/>
            </a:prstGeom>
            <a:noFill/>
            <a:ln w="57150">
              <a:solidFill>
                <a:srgbClr val="0925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211618" y="5265476"/>
              <a:ext cx="288032" cy="288032"/>
            </a:xfrm>
            <a:prstGeom prst="ellipse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718548" y="4801209"/>
              <a:ext cx="288032" cy="288032"/>
            </a:xfrm>
            <a:prstGeom prst="ellipse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580112" y="4801209"/>
              <a:ext cx="288032" cy="288032"/>
            </a:xfrm>
            <a:prstGeom prst="ellipse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148671" y="4445496"/>
              <a:ext cx="288032" cy="288032"/>
            </a:xfrm>
            <a:prstGeom prst="ellipse">
              <a:avLst/>
            </a:prstGeom>
            <a:ln w="571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>
              <a:stCxn id="7" idx="0"/>
              <a:endCxn id="12" idx="3"/>
            </p:cNvCxnSpPr>
            <p:nvPr/>
          </p:nvCxnSpPr>
          <p:spPr>
            <a:xfrm flipV="1">
              <a:off x="5068447" y="5511327"/>
              <a:ext cx="185352" cy="29393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6" idx="0"/>
            </p:cNvCxnSpPr>
            <p:nvPr/>
          </p:nvCxnSpPr>
          <p:spPr>
            <a:xfrm flipH="1" flipV="1">
              <a:off x="5447164" y="5538350"/>
              <a:ext cx="168952" cy="26691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endCxn id="15" idx="3"/>
            </p:cNvCxnSpPr>
            <p:nvPr/>
          </p:nvCxnSpPr>
          <p:spPr>
            <a:xfrm flipV="1">
              <a:off x="5855307" y="4691347"/>
              <a:ext cx="335545" cy="18564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endCxn id="14" idx="3"/>
            </p:cNvCxnSpPr>
            <p:nvPr/>
          </p:nvCxnSpPr>
          <p:spPr>
            <a:xfrm flipV="1">
              <a:off x="5405747" y="5047060"/>
              <a:ext cx="216546" cy="239535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13" idx="3"/>
            </p:cNvCxnSpPr>
            <p:nvPr/>
          </p:nvCxnSpPr>
          <p:spPr>
            <a:xfrm flipV="1">
              <a:off x="6613329" y="5047060"/>
              <a:ext cx="147400" cy="2473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3" idx="1"/>
              <a:endCxn id="15" idx="5"/>
            </p:cNvCxnSpPr>
            <p:nvPr/>
          </p:nvCxnSpPr>
          <p:spPr>
            <a:xfrm flipH="1" flipV="1">
              <a:off x="6394522" y="4691347"/>
              <a:ext cx="366207" cy="152043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5" idx="0"/>
              <a:endCxn id="5" idx="4"/>
            </p:cNvCxnSpPr>
            <p:nvPr/>
          </p:nvCxnSpPr>
          <p:spPr>
            <a:xfrm flipV="1">
              <a:off x="6292687" y="4221088"/>
              <a:ext cx="0" cy="224408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 flipV="1">
              <a:off x="5795562" y="5047060"/>
              <a:ext cx="168952" cy="26691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 flipV="1">
              <a:off x="6948264" y="5058372"/>
              <a:ext cx="168952" cy="26691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6481540" y="55172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1</a:t>
              </a:r>
              <a:endParaRPr lang="zh-CN" altLang="en-US" b="1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076137" y="55535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2</a:t>
              </a:r>
              <a:endParaRPr lang="zh-CN" altLang="en-US" b="1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886943" y="5538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0</a:t>
              </a:r>
              <a:endParaRPr lang="zh-CN" altLang="en-US" b="1" dirty="0"/>
            </a:p>
          </p:txBody>
        </p:sp>
        <p:sp>
          <p:nvSpPr>
            <p:cNvPr id="40" name="文本框 36"/>
            <p:cNvSpPr txBox="1"/>
            <p:nvPr/>
          </p:nvSpPr>
          <p:spPr>
            <a:xfrm>
              <a:off x="5804529" y="43943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/>
                <a:t>1</a:t>
              </a:r>
              <a:endParaRPr lang="zh-CN" altLang="en-US" b="1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465024" y="38615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0</a:t>
              </a:r>
              <a:endParaRPr lang="zh-CN" altLang="en-US" b="1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299173" y="46611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2</a:t>
              </a:r>
              <a:endParaRPr lang="zh-CN" altLang="en-US" b="1" dirty="0"/>
            </a:p>
          </p:txBody>
        </p:sp>
        <p:sp>
          <p:nvSpPr>
            <p:cNvPr id="43" name="文本框 37"/>
            <p:cNvSpPr txBox="1"/>
            <p:nvPr/>
          </p:nvSpPr>
          <p:spPr>
            <a:xfrm>
              <a:off x="4918386" y="60212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/>
                <a:t>3</a:t>
              </a:r>
              <a:endParaRPr lang="zh-CN" altLang="en-US" b="1" dirty="0"/>
            </a:p>
          </p:txBody>
        </p:sp>
        <p:sp>
          <p:nvSpPr>
            <p:cNvPr id="44" name="文本框 37"/>
            <p:cNvSpPr txBox="1"/>
            <p:nvPr/>
          </p:nvSpPr>
          <p:spPr>
            <a:xfrm>
              <a:off x="5488735" y="60212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/>
                <a:t>4</a:t>
              </a:r>
              <a:endParaRPr lang="zh-CN" altLang="en-US" b="1" dirty="0"/>
            </a:p>
          </p:txBody>
        </p:sp>
        <p:sp>
          <p:nvSpPr>
            <p:cNvPr id="45" name="文本框 37"/>
            <p:cNvSpPr txBox="1"/>
            <p:nvPr/>
          </p:nvSpPr>
          <p:spPr>
            <a:xfrm>
              <a:off x="6986739" y="46685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/>
                <a:t>3</a:t>
              </a:r>
              <a:endParaRPr lang="zh-CN" altLang="en-US" b="1" dirty="0"/>
            </a:p>
          </p:txBody>
        </p:sp>
        <p:sp>
          <p:nvSpPr>
            <p:cNvPr id="46" name="文本框 37"/>
            <p:cNvSpPr txBox="1"/>
            <p:nvPr/>
          </p:nvSpPr>
          <p:spPr>
            <a:xfrm>
              <a:off x="4869074" y="517141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/>
                <a:t>4</a:t>
              </a:r>
              <a:endParaRPr lang="zh-CN" altLang="en-US" b="1" dirty="0"/>
            </a:p>
          </p:txBody>
        </p:sp>
        <p:sp>
          <p:nvSpPr>
            <p:cNvPr id="47" name="文本框 37"/>
            <p:cNvSpPr txBox="1"/>
            <p:nvPr/>
          </p:nvSpPr>
          <p:spPr>
            <a:xfrm>
              <a:off x="6835117" y="6046062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/>
                <a:t>k = 5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20225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276873"/>
            <a:ext cx="9144000" cy="36399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败者树的调整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686800" cy="59492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3500" dirty="0"/>
              <a:t>//</a:t>
            </a:r>
            <a:r>
              <a:rPr lang="zh-CN" altLang="zh-CN" sz="3500" dirty="0"/>
              <a:t>沿从</a:t>
            </a:r>
            <a:r>
              <a:rPr lang="zh-CN" altLang="en-US" sz="3500" dirty="0"/>
              <a:t>败者树</a:t>
            </a:r>
            <a:r>
              <a:rPr lang="zh-CN" altLang="zh-CN" sz="3500" dirty="0">
                <a:solidFill>
                  <a:srgbClr val="00B050"/>
                </a:solidFill>
              </a:rPr>
              <a:t>叶子结点</a:t>
            </a:r>
            <a:r>
              <a:rPr lang="en-US" altLang="zh-CN" sz="3500" dirty="0">
                <a:solidFill>
                  <a:srgbClr val="00B050"/>
                </a:solidFill>
              </a:rPr>
              <a:t>b[s]</a:t>
            </a:r>
            <a:r>
              <a:rPr lang="zh-CN" altLang="zh-CN" sz="3500" dirty="0"/>
              <a:t>到根结点</a:t>
            </a:r>
            <a:r>
              <a:rPr lang="en-US" altLang="zh-CN" sz="3500" dirty="0"/>
              <a:t>ls[0]</a:t>
            </a:r>
            <a:r>
              <a:rPr lang="zh-CN" altLang="zh-CN" sz="3500" dirty="0"/>
              <a:t>的路径</a:t>
            </a:r>
            <a:endParaRPr lang="en-US" altLang="zh-CN" sz="3500" dirty="0"/>
          </a:p>
          <a:p>
            <a:pPr marL="0" indent="0">
              <a:buNone/>
            </a:pPr>
            <a:r>
              <a:rPr lang="en-US" altLang="zh-CN" sz="3500" dirty="0"/>
              <a:t>//</a:t>
            </a:r>
            <a:r>
              <a:rPr lang="zh-CN" altLang="zh-CN" sz="3500" dirty="0"/>
              <a:t>调整败者树</a:t>
            </a:r>
          </a:p>
          <a:p>
            <a:pPr marL="0" indent="0">
              <a:buNone/>
            </a:pPr>
            <a:r>
              <a:rPr lang="en-US" altLang="zh-CN" sz="3500" dirty="0"/>
              <a:t>void </a:t>
            </a:r>
            <a:r>
              <a:rPr lang="en-US" altLang="zh-CN" sz="3500" b="1" dirty="0">
                <a:solidFill>
                  <a:srgbClr val="C00000"/>
                </a:solidFill>
              </a:rPr>
              <a:t>Adjust</a:t>
            </a:r>
            <a:r>
              <a:rPr lang="en-US" altLang="zh-CN" sz="3500" dirty="0"/>
              <a:t>(</a:t>
            </a:r>
            <a:r>
              <a:rPr lang="en-US" altLang="zh-CN" sz="3500" dirty="0" err="1"/>
              <a:t>LoserTree</a:t>
            </a:r>
            <a:r>
              <a:rPr lang="en-US" altLang="zh-CN" sz="3500" dirty="0"/>
              <a:t> &amp;ls, </a:t>
            </a:r>
            <a:r>
              <a:rPr lang="en-US" altLang="zh-CN" sz="3500" dirty="0" err="1"/>
              <a:t>int</a:t>
            </a:r>
            <a:r>
              <a:rPr lang="en-US" altLang="zh-CN" sz="3500" dirty="0"/>
              <a:t> </a:t>
            </a:r>
            <a:r>
              <a:rPr lang="en-US" altLang="zh-CN" sz="3500" dirty="0">
                <a:solidFill>
                  <a:srgbClr val="00B050"/>
                </a:solidFill>
              </a:rPr>
              <a:t>s</a:t>
            </a:r>
            <a:r>
              <a:rPr lang="en-US" altLang="zh-CN" sz="3500" dirty="0"/>
              <a:t>) </a:t>
            </a:r>
            <a:r>
              <a:rPr lang="en-US" altLang="zh-CN" sz="3500" b="1" dirty="0"/>
              <a:t>{</a:t>
            </a:r>
            <a:endParaRPr lang="zh-CN" altLang="zh-CN" sz="3500" b="1" dirty="0"/>
          </a:p>
          <a:p>
            <a:pPr marL="0" indent="0">
              <a:buNone/>
            </a:pPr>
            <a:r>
              <a:rPr lang="en-US" altLang="zh-CN" sz="3500" dirty="0">
                <a:solidFill>
                  <a:srgbClr val="C00000"/>
                </a:solidFill>
              </a:rPr>
              <a:t>t=(</a:t>
            </a:r>
            <a:r>
              <a:rPr lang="en-US" altLang="zh-CN" sz="3500" dirty="0" err="1">
                <a:solidFill>
                  <a:srgbClr val="C00000"/>
                </a:solidFill>
              </a:rPr>
              <a:t>s+k</a:t>
            </a:r>
            <a:r>
              <a:rPr lang="en-US" altLang="zh-CN" sz="3500" dirty="0">
                <a:solidFill>
                  <a:srgbClr val="C00000"/>
                </a:solidFill>
              </a:rPr>
              <a:t>)/2</a:t>
            </a:r>
            <a:r>
              <a:rPr lang="en-US" altLang="zh-CN" sz="3500" dirty="0"/>
              <a:t>;  //ls[t]</a:t>
            </a:r>
            <a:r>
              <a:rPr lang="zh-CN" altLang="zh-CN" sz="3500" dirty="0"/>
              <a:t>是</a:t>
            </a:r>
            <a:r>
              <a:rPr lang="en-US" altLang="zh-CN" sz="3500" dirty="0"/>
              <a:t>b[s]</a:t>
            </a:r>
            <a:r>
              <a:rPr lang="zh-CN" altLang="zh-CN" sz="3500" dirty="0"/>
              <a:t>的</a:t>
            </a:r>
            <a:r>
              <a:rPr lang="zh-CN" altLang="en-US" sz="3500" dirty="0"/>
              <a:t>父</a:t>
            </a:r>
            <a:r>
              <a:rPr lang="zh-CN" altLang="zh-CN" sz="3500" dirty="0"/>
              <a:t>结点</a:t>
            </a:r>
          </a:p>
          <a:p>
            <a:pPr marL="0" indent="0">
              <a:buNone/>
            </a:pPr>
            <a:r>
              <a:rPr lang="en-US" altLang="zh-CN" sz="3500" dirty="0"/>
              <a:t>while (t&gt;0) </a:t>
            </a:r>
            <a:r>
              <a:rPr lang="en-US" altLang="zh-CN" sz="3500" b="1" dirty="0">
                <a:solidFill>
                  <a:srgbClr val="C00000"/>
                </a:solidFill>
              </a:rPr>
              <a:t>{</a:t>
            </a:r>
            <a:endParaRPr lang="zh-CN" altLang="zh-CN" sz="35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3500" dirty="0"/>
              <a:t>	if(</a:t>
            </a:r>
            <a:r>
              <a:rPr lang="en-US" altLang="zh-CN" sz="3500" dirty="0">
                <a:solidFill>
                  <a:srgbClr val="00B050"/>
                </a:solidFill>
              </a:rPr>
              <a:t>b[s]</a:t>
            </a:r>
            <a:r>
              <a:rPr lang="en-US" altLang="zh-CN" sz="3500" dirty="0"/>
              <a:t>.key&gt;</a:t>
            </a:r>
            <a:r>
              <a:rPr lang="en-US" altLang="zh-CN" sz="3500" dirty="0">
                <a:solidFill>
                  <a:srgbClr val="00B050"/>
                </a:solidFill>
              </a:rPr>
              <a:t>b[ls[t]]</a:t>
            </a:r>
            <a:r>
              <a:rPr lang="en-US" altLang="zh-CN" sz="3500" dirty="0"/>
              <a:t>.key) //</a:t>
            </a:r>
            <a:r>
              <a:rPr lang="zh-CN" altLang="en-US" sz="3500" dirty="0"/>
              <a:t>与父节点的</a:t>
            </a:r>
            <a:r>
              <a:rPr lang="en-US" altLang="zh-CN" sz="3500" dirty="0"/>
              <a:t>key</a:t>
            </a:r>
            <a:r>
              <a:rPr lang="zh-CN" altLang="en-US" sz="3500" dirty="0"/>
              <a:t>比较</a:t>
            </a:r>
            <a:endParaRPr lang="en-US" altLang="zh-CN" sz="3500" dirty="0"/>
          </a:p>
          <a:p>
            <a:pPr marL="0" indent="0">
              <a:buNone/>
            </a:pPr>
            <a:r>
              <a:rPr lang="en-US" altLang="zh-CN" sz="3500" dirty="0"/>
              <a:t>		//</a:t>
            </a:r>
            <a:r>
              <a:rPr lang="zh-CN" altLang="en-US" sz="3500" dirty="0"/>
              <a:t>败者记录在</a:t>
            </a:r>
            <a:r>
              <a:rPr lang="en-US" altLang="zh-CN" sz="3500" dirty="0"/>
              <a:t>ls</a:t>
            </a:r>
            <a:r>
              <a:rPr lang="zh-CN" altLang="en-US" sz="3500" dirty="0"/>
              <a:t>，胜者计入</a:t>
            </a:r>
            <a:r>
              <a:rPr lang="en-US" altLang="zh-CN" sz="3500" dirty="0"/>
              <a:t>s</a:t>
            </a:r>
          </a:p>
          <a:p>
            <a:pPr marL="0" indent="0">
              <a:buNone/>
            </a:pPr>
            <a:r>
              <a:rPr lang="en-US" altLang="zh-CN" sz="3500" dirty="0"/>
              <a:t>		swap(s, ls[t]);</a:t>
            </a:r>
            <a:endParaRPr lang="zh-CN" altLang="zh-CN" sz="3500" dirty="0"/>
          </a:p>
          <a:p>
            <a:pPr marL="0" indent="0">
              <a:buNone/>
            </a:pPr>
            <a:r>
              <a:rPr lang="en-US" altLang="zh-CN" sz="3500" dirty="0"/>
              <a:t>	</a:t>
            </a:r>
            <a:r>
              <a:rPr lang="en-US" altLang="zh-CN" sz="3500" dirty="0">
                <a:solidFill>
                  <a:srgbClr val="C00000"/>
                </a:solidFill>
              </a:rPr>
              <a:t>t=t/2</a:t>
            </a:r>
            <a:r>
              <a:rPr lang="en-US" altLang="zh-CN" sz="3500" dirty="0"/>
              <a:t>;</a:t>
            </a:r>
            <a:endParaRPr lang="zh-CN" altLang="zh-CN" sz="3500" dirty="0"/>
          </a:p>
          <a:p>
            <a:pPr marL="0" indent="0">
              <a:buNone/>
            </a:pPr>
            <a:r>
              <a:rPr lang="en-US" altLang="zh-CN" sz="3500" dirty="0"/>
              <a:t> 	</a:t>
            </a:r>
            <a:r>
              <a:rPr lang="en-US" altLang="zh-CN" sz="3500" b="1" dirty="0">
                <a:solidFill>
                  <a:srgbClr val="C00000"/>
                </a:solidFill>
              </a:rPr>
              <a:t>}</a:t>
            </a:r>
            <a:endParaRPr lang="zh-CN" altLang="zh-CN" sz="35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3500" dirty="0"/>
              <a:t>ls[0]=s; //ls[0] </a:t>
            </a:r>
            <a:r>
              <a:rPr lang="zh-CN" altLang="en-US" sz="3500" dirty="0"/>
              <a:t>存放 当前败者树中的最小元素 </a:t>
            </a:r>
            <a:endParaRPr lang="zh-CN" altLang="zh-CN" sz="3500" dirty="0"/>
          </a:p>
          <a:p>
            <a:pPr marL="0" indent="0">
              <a:buNone/>
            </a:pPr>
            <a:r>
              <a:rPr lang="en-US" altLang="zh-CN" sz="3500" b="1" dirty="0"/>
              <a:t>}</a:t>
            </a:r>
            <a:endParaRPr lang="zh-CN" altLang="zh-CN" sz="3500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8244408" y="0"/>
            <a:ext cx="899592" cy="332656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11.2</a:t>
            </a:r>
          </a:p>
        </p:txBody>
      </p:sp>
    </p:spTree>
    <p:extLst>
      <p:ext uri="{BB962C8B-B14F-4D97-AF65-F5344CB8AC3E}">
        <p14:creationId xmlns:p14="http://schemas.microsoft.com/office/powerpoint/2010/main" val="176494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1B55675-AB9A-401C-B08D-894F8AE3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9F1578-9752-4EAF-9669-93AF781EA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外排序基本概念 </a:t>
            </a:r>
          </a:p>
          <a:p>
            <a:r>
              <a:rPr lang="en-US" altLang="zh-CN"/>
              <a:t>K</a:t>
            </a:r>
            <a:r>
              <a:rPr lang="zh-CN" altLang="en-US"/>
              <a:t>路平衡归并</a:t>
            </a:r>
            <a:endParaRPr lang="en-US" altLang="zh-CN"/>
          </a:p>
          <a:p>
            <a:r>
              <a:rPr lang="zh-CN" altLang="en-US"/>
              <a:t>置换</a:t>
            </a:r>
            <a:r>
              <a:rPr lang="en-US" altLang="zh-CN"/>
              <a:t>-</a:t>
            </a:r>
            <a:r>
              <a:rPr lang="zh-CN" altLang="en-US"/>
              <a:t>选择排序</a:t>
            </a:r>
          </a:p>
          <a:p>
            <a:r>
              <a:rPr lang="zh-CN" altLang="en-US"/>
              <a:t>最佳归并树 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5C97C-6AE3-4061-A6E8-8B8ED81C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352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725144"/>
            <a:ext cx="9144000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败者树的创建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zh-CN" dirty="0"/>
              <a:t>已知</a:t>
            </a:r>
            <a:r>
              <a:rPr lang="en-US" altLang="zh-CN" dirty="0"/>
              <a:t>b[0]..b[k-1]</a:t>
            </a:r>
            <a:r>
              <a:rPr lang="zh-CN" altLang="zh-CN" dirty="0"/>
              <a:t>为完全二叉树</a:t>
            </a:r>
            <a:r>
              <a:rPr lang="en-US" altLang="zh-CN" dirty="0"/>
              <a:t>ls</a:t>
            </a:r>
            <a:r>
              <a:rPr lang="zh-CN" altLang="zh-CN" dirty="0"/>
              <a:t>的叶子结点存有的</a:t>
            </a:r>
            <a:r>
              <a:rPr lang="en-US" altLang="zh-CN" dirty="0"/>
              <a:t>k</a:t>
            </a:r>
            <a:r>
              <a:rPr lang="zh-CN" altLang="zh-CN" dirty="0"/>
              <a:t>个关键字，沿从叶子到根的</a:t>
            </a:r>
            <a:r>
              <a:rPr lang="en-US" altLang="zh-CN" b="1" dirty="0">
                <a:solidFill>
                  <a:srgbClr val="C00000"/>
                </a:solidFill>
              </a:rPr>
              <a:t>k</a:t>
            </a:r>
            <a:r>
              <a:rPr lang="zh-CN" altLang="zh-CN" b="1" dirty="0">
                <a:solidFill>
                  <a:srgbClr val="C00000"/>
                </a:solidFill>
              </a:rPr>
              <a:t>条</a:t>
            </a:r>
            <a:r>
              <a:rPr lang="zh-CN" altLang="zh-CN" dirty="0"/>
              <a:t>路径将</a:t>
            </a:r>
            <a:r>
              <a:rPr lang="en-US" altLang="zh-CN" dirty="0"/>
              <a:t>ls</a:t>
            </a:r>
            <a:r>
              <a:rPr lang="zh-CN" altLang="zh-CN" dirty="0"/>
              <a:t>调整为败者树</a:t>
            </a:r>
          </a:p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b="1" dirty="0" err="1">
                <a:solidFill>
                  <a:srgbClr val="0925F7"/>
                </a:solidFill>
              </a:rPr>
              <a:t>CreateLoserTree</a:t>
            </a:r>
            <a:r>
              <a:rPr lang="en-US" altLang="zh-CN" dirty="0"/>
              <a:t>(</a:t>
            </a:r>
            <a:r>
              <a:rPr lang="en-US" altLang="zh-CN" dirty="0" err="1"/>
              <a:t>LoserTree</a:t>
            </a:r>
            <a:r>
              <a:rPr lang="en-US" altLang="zh-CN" dirty="0"/>
              <a:t> &amp;ls){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// MINKEY</a:t>
            </a:r>
            <a:r>
              <a:rPr lang="zh-CN" altLang="zh-CN" dirty="0"/>
              <a:t>为关键字可能的最小值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b[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en-US" altLang="zh-CN" dirty="0"/>
              <a:t>].key= MINKEY; </a:t>
            </a:r>
          </a:p>
          <a:p>
            <a:pPr marL="0" indent="0">
              <a:buNone/>
            </a:pPr>
            <a:r>
              <a:rPr lang="en-US" altLang="zh-CN" dirty="0"/>
              <a:t>    for 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k;i</a:t>
            </a:r>
            <a:r>
              <a:rPr lang="en-US" altLang="zh-CN" dirty="0"/>
              <a:t>++) ls[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en-US" altLang="zh-CN" dirty="0"/>
              <a:t>; //</a:t>
            </a:r>
            <a:r>
              <a:rPr lang="zh-CN" altLang="zh-CN" dirty="0"/>
              <a:t>设置</a:t>
            </a:r>
            <a:r>
              <a:rPr lang="en-US" altLang="zh-CN" dirty="0"/>
              <a:t>ls</a:t>
            </a:r>
            <a:r>
              <a:rPr lang="zh-CN" altLang="zh-CN" dirty="0"/>
              <a:t>中败者的初值</a:t>
            </a:r>
          </a:p>
          <a:p>
            <a:pPr marL="0" indent="0">
              <a:buNone/>
            </a:pPr>
            <a:r>
              <a:rPr lang="en-US" altLang="zh-CN" dirty="0"/>
              <a:t>    //</a:t>
            </a:r>
            <a:r>
              <a:rPr lang="zh-CN" altLang="zh-CN" dirty="0"/>
              <a:t>依次从</a:t>
            </a:r>
            <a:r>
              <a:rPr lang="en-US" altLang="zh-CN" dirty="0"/>
              <a:t>b[k-1],b[k-2],…,b[0]</a:t>
            </a:r>
            <a:r>
              <a:rPr lang="zh-CN" altLang="zh-CN" dirty="0"/>
              <a:t>出发调整败者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/>
              <a:t>for(</a:t>
            </a:r>
            <a:r>
              <a:rPr lang="en-US" altLang="zh-CN" err="1"/>
              <a:t>i</a:t>
            </a:r>
            <a:r>
              <a:rPr lang="en-US" altLang="zh-CN"/>
              <a:t>=</a:t>
            </a:r>
            <a:r>
              <a:rPr lang="en-US" altLang="zh-CN">
                <a:solidFill>
                  <a:srgbClr val="0000FF"/>
                </a:solidFill>
              </a:rPr>
              <a:t>k-1</a:t>
            </a:r>
            <a:r>
              <a:rPr lang="en-US" altLang="zh-CN"/>
              <a:t>; i</a:t>
            </a:r>
            <a:r>
              <a:rPr lang="en-US" altLang="zh-CN" dirty="0"/>
              <a:t>&gt;=</a:t>
            </a:r>
            <a:r>
              <a:rPr lang="en-US" altLang="zh-CN"/>
              <a:t>0; i-</a:t>
            </a:r>
            <a:r>
              <a:rPr lang="en-US" altLang="zh-CN" dirty="0"/>
              <a:t>-)  </a:t>
            </a:r>
            <a:r>
              <a:rPr lang="en-US" altLang="zh-CN" b="1" dirty="0">
                <a:solidFill>
                  <a:srgbClr val="C00000"/>
                </a:solidFill>
              </a:rPr>
              <a:t>Adjust</a:t>
            </a:r>
            <a:r>
              <a:rPr lang="en-US" altLang="zh-CN" dirty="0"/>
              <a:t>(</a:t>
            </a:r>
            <a:r>
              <a:rPr lang="en-US" altLang="zh-CN" dirty="0" err="1"/>
              <a:t>ls,i</a:t>
            </a:r>
            <a:r>
              <a:rPr lang="en-US" altLang="zh-CN" dirty="0"/>
              <a:t>);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8244408" y="0"/>
            <a:ext cx="899592" cy="332656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11.3</a:t>
            </a:r>
          </a:p>
        </p:txBody>
      </p:sp>
    </p:spTree>
    <p:extLst>
      <p:ext uri="{BB962C8B-B14F-4D97-AF65-F5344CB8AC3E}">
        <p14:creationId xmlns:p14="http://schemas.microsoft.com/office/powerpoint/2010/main" val="3259910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latin typeface="+mn-lt"/>
              </a:rPr>
              <a:t>利用败者树进行 </a:t>
            </a:r>
            <a:r>
              <a:rPr lang="en-US" altLang="zh-CN">
                <a:latin typeface="+mn-lt"/>
              </a:rPr>
              <a:t>5 </a:t>
            </a:r>
            <a:r>
              <a:rPr lang="zh-CN" altLang="en-US">
                <a:latin typeface="+mn-lt"/>
              </a:rPr>
              <a:t>路平衡归并的过程</a:t>
            </a:r>
            <a:r>
              <a:rPr lang="en-US" altLang="zh-CN">
                <a:latin typeface="+mn-lt"/>
              </a:rPr>
              <a:t>-I</a:t>
            </a:r>
            <a:endParaRPr lang="zh-CN" altLang="en-US">
              <a:latin typeface="+mn-lt"/>
            </a:endParaRPr>
          </a:p>
        </p:txBody>
      </p:sp>
      <p:sp>
        <p:nvSpPr>
          <p:cNvPr id="6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25544" y="6492875"/>
            <a:ext cx="395536" cy="365125"/>
          </a:xfrm>
          <a:prstGeom prst="rect">
            <a:avLst/>
          </a:prstGeom>
        </p:spPr>
        <p:txBody>
          <a:bodyPr/>
          <a:lstStyle/>
          <a:p>
            <a:fld id="{2DF43B2B-6F3F-43F4-9574-1DD8CB6A53C1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706571" name="Rectangle 11"/>
          <p:cNvSpPr>
            <a:spLocks noChangeArrowheads="1"/>
          </p:cNvSpPr>
          <p:nvPr/>
        </p:nvSpPr>
        <p:spPr bwMode="auto">
          <a:xfrm>
            <a:off x="1331640" y="6362164"/>
            <a:ext cx="63866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b="1" dirty="0"/>
              <a:t>(1) </a:t>
            </a:r>
            <a:r>
              <a:rPr kumimoji="1" lang="zh-CN" altLang="en-US" sz="2800" b="1"/>
              <a:t>初始状态                      </a:t>
            </a:r>
            <a:r>
              <a:rPr kumimoji="1" lang="en-US" altLang="zh-CN" sz="2800" b="1"/>
              <a:t>(</a:t>
            </a:r>
            <a:r>
              <a:rPr kumimoji="1" lang="en-US" altLang="zh-CN" sz="2800" b="1" dirty="0"/>
              <a:t>2) </a:t>
            </a:r>
            <a:r>
              <a:rPr kumimoji="1" lang="zh-CN" altLang="en-US" sz="2800" b="1" dirty="0"/>
              <a:t>加入</a:t>
            </a:r>
            <a:r>
              <a:rPr kumimoji="1" lang="en-US" altLang="zh-CN" sz="2800" b="1" dirty="0"/>
              <a:t>15, </a:t>
            </a:r>
            <a:r>
              <a:rPr kumimoji="1" lang="zh-CN" altLang="en-US" sz="2800" b="1" dirty="0"/>
              <a:t>调整</a:t>
            </a:r>
            <a:endParaRPr kumimoji="1" lang="zh-CN" altLang="en-US" sz="2800" dirty="0">
              <a:ea typeface="宋体" pitchFamily="2" charset="-122"/>
            </a:endParaRPr>
          </a:p>
        </p:txBody>
      </p:sp>
      <p:grpSp>
        <p:nvGrpSpPr>
          <p:cNvPr id="706626" name="Group 66"/>
          <p:cNvGrpSpPr>
            <a:grpSpLocks/>
          </p:cNvGrpSpPr>
          <p:nvPr/>
        </p:nvGrpSpPr>
        <p:grpSpPr bwMode="auto">
          <a:xfrm>
            <a:off x="576263" y="1310208"/>
            <a:ext cx="8119388" cy="4775200"/>
            <a:chOff x="176" y="528"/>
            <a:chExt cx="5368" cy="3120"/>
          </a:xfrm>
        </p:grpSpPr>
        <p:sp>
          <p:nvSpPr>
            <p:cNvPr id="706562" name="Line 2"/>
            <p:cNvSpPr>
              <a:spLocks noChangeShapeType="1"/>
            </p:cNvSpPr>
            <p:nvPr/>
          </p:nvSpPr>
          <p:spPr bwMode="auto">
            <a:xfrm flipV="1">
              <a:off x="3696" y="2112"/>
              <a:ext cx="192" cy="52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563" name="Line 3"/>
            <p:cNvSpPr>
              <a:spLocks noChangeShapeType="1"/>
            </p:cNvSpPr>
            <p:nvPr/>
          </p:nvSpPr>
          <p:spPr bwMode="auto">
            <a:xfrm flipV="1">
              <a:off x="3408" y="288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564" name="Line 4"/>
            <p:cNvSpPr>
              <a:spLocks noChangeShapeType="1"/>
            </p:cNvSpPr>
            <p:nvPr/>
          </p:nvSpPr>
          <p:spPr bwMode="auto">
            <a:xfrm flipH="1" flipV="1">
              <a:off x="3696" y="288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565" name="Line 5"/>
            <p:cNvSpPr>
              <a:spLocks noChangeShapeType="1"/>
            </p:cNvSpPr>
            <p:nvPr/>
          </p:nvSpPr>
          <p:spPr bwMode="auto">
            <a:xfrm>
              <a:off x="3984" y="2112"/>
              <a:ext cx="192" cy="576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566" name="Line 6"/>
            <p:cNvSpPr>
              <a:spLocks noChangeShapeType="1"/>
            </p:cNvSpPr>
            <p:nvPr/>
          </p:nvSpPr>
          <p:spPr bwMode="auto">
            <a:xfrm flipH="1" flipV="1">
              <a:off x="1536" y="1392"/>
              <a:ext cx="480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567" name="Line 7"/>
            <p:cNvSpPr>
              <a:spLocks noChangeShapeType="1"/>
            </p:cNvSpPr>
            <p:nvPr/>
          </p:nvSpPr>
          <p:spPr bwMode="auto">
            <a:xfrm flipV="1">
              <a:off x="1008" y="1392"/>
              <a:ext cx="43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568" name="Line 8"/>
            <p:cNvSpPr>
              <a:spLocks noChangeShapeType="1"/>
            </p:cNvSpPr>
            <p:nvPr/>
          </p:nvSpPr>
          <p:spPr bwMode="auto">
            <a:xfrm>
              <a:off x="1008" y="2064"/>
              <a:ext cx="192" cy="576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569" name="Line 9"/>
            <p:cNvSpPr>
              <a:spLocks noChangeShapeType="1"/>
            </p:cNvSpPr>
            <p:nvPr/>
          </p:nvSpPr>
          <p:spPr bwMode="auto">
            <a:xfrm flipV="1">
              <a:off x="720" y="2112"/>
              <a:ext cx="192" cy="52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572" name="Rectangle 12" descr="新闻纸"/>
            <p:cNvSpPr>
              <a:spLocks noChangeArrowheads="1"/>
            </p:cNvSpPr>
            <p:nvPr/>
          </p:nvSpPr>
          <p:spPr bwMode="auto">
            <a:xfrm>
              <a:off x="192" y="3360"/>
              <a:ext cx="288" cy="2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 dirty="0">
                  <a:solidFill>
                    <a:srgbClr val="F8F8F8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49494"/>
                      </a:outerShdw>
                    </a:cont>
                    <a:effect ref="fillLine"/>
                  </a:effectDag>
                  <a:ea typeface="宋体" pitchFamily="2" charset="-122"/>
                </a:rPr>
                <a:t>29</a:t>
              </a:r>
              <a:endParaRPr kumimoji="1" lang="en-US" altLang="zh-CN" sz="2400" dirty="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573" name="Rectangle 13" descr="新闻纸"/>
            <p:cNvSpPr>
              <a:spLocks noChangeArrowheads="1"/>
            </p:cNvSpPr>
            <p:nvPr/>
          </p:nvSpPr>
          <p:spPr bwMode="auto">
            <a:xfrm>
              <a:off x="864" y="3360"/>
              <a:ext cx="288" cy="2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 dirty="0">
                  <a:solidFill>
                    <a:srgbClr val="F8F8F8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49494"/>
                      </a:outerShdw>
                    </a:cont>
                    <a:effect ref="fillLine"/>
                  </a:effectDag>
                  <a:ea typeface="宋体" pitchFamily="2" charset="-122"/>
                </a:rPr>
                <a:t>15</a:t>
              </a:r>
              <a:endParaRPr kumimoji="1" lang="en-US" altLang="zh-CN" sz="2400" dirty="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574" name="Line 14"/>
            <p:cNvSpPr>
              <a:spLocks noChangeShapeType="1"/>
            </p:cNvSpPr>
            <p:nvPr/>
          </p:nvSpPr>
          <p:spPr bwMode="auto">
            <a:xfrm flipV="1">
              <a:off x="432" y="288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575" name="Line 15"/>
            <p:cNvSpPr>
              <a:spLocks noChangeShapeType="1"/>
            </p:cNvSpPr>
            <p:nvPr/>
          </p:nvSpPr>
          <p:spPr bwMode="auto">
            <a:xfrm flipH="1" flipV="1">
              <a:off x="720" y="288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576" name="Oval 16" descr="羊皮纸"/>
            <p:cNvSpPr>
              <a:spLocks noChangeArrowheads="1"/>
            </p:cNvSpPr>
            <p:nvPr/>
          </p:nvSpPr>
          <p:spPr bwMode="auto">
            <a:xfrm>
              <a:off x="528" y="2640"/>
              <a:ext cx="288" cy="288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FF0000"/>
                  </a:solidFill>
                  <a:ea typeface="宋体" pitchFamily="2" charset="-122"/>
                </a:rPr>
                <a:t>5</a:t>
              </a:r>
              <a:endParaRPr kumimoji="1" lang="en-US" altLang="zh-CN" sz="2400"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577" name="Rectangle 17" descr="新闻纸"/>
            <p:cNvSpPr>
              <a:spLocks noChangeArrowheads="1"/>
            </p:cNvSpPr>
            <p:nvPr/>
          </p:nvSpPr>
          <p:spPr bwMode="auto">
            <a:xfrm>
              <a:off x="1152" y="2640"/>
              <a:ext cx="288" cy="2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 dirty="0">
                  <a:solidFill>
                    <a:srgbClr val="F8F8F8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49494"/>
                      </a:outerShdw>
                    </a:cont>
                    <a:effect ref="fillLine"/>
                  </a:effectDag>
                  <a:ea typeface="宋体" pitchFamily="2" charset="-122"/>
                </a:rPr>
                <a:t>17</a:t>
              </a:r>
              <a:endParaRPr kumimoji="1" lang="en-US" altLang="zh-CN" sz="2400" dirty="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578" name="Oval 18" descr="羊皮纸"/>
            <p:cNvSpPr>
              <a:spLocks noChangeArrowheads="1"/>
            </p:cNvSpPr>
            <p:nvPr/>
          </p:nvSpPr>
          <p:spPr bwMode="auto">
            <a:xfrm>
              <a:off x="816" y="1872"/>
              <a:ext cx="288" cy="288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FF0000"/>
                  </a:solidFill>
                  <a:ea typeface="宋体" pitchFamily="2" charset="-122"/>
                </a:rPr>
                <a:t>5</a:t>
              </a:r>
              <a:endParaRPr kumimoji="1" lang="en-US" altLang="zh-CN" sz="2400"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579" name="Rectangle 19" descr="新闻纸"/>
            <p:cNvSpPr>
              <a:spLocks noChangeArrowheads="1"/>
            </p:cNvSpPr>
            <p:nvPr/>
          </p:nvSpPr>
          <p:spPr bwMode="auto">
            <a:xfrm>
              <a:off x="1584" y="2640"/>
              <a:ext cx="288" cy="2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 dirty="0">
                  <a:solidFill>
                    <a:srgbClr val="F8F8F8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49494"/>
                      </a:outerShdw>
                    </a:cont>
                    <a:effect ref="fillLine"/>
                  </a:effectDag>
                  <a:ea typeface="宋体" pitchFamily="2" charset="-122"/>
                </a:rPr>
                <a:t>05</a:t>
              </a:r>
              <a:endParaRPr kumimoji="1" lang="en-US" altLang="zh-CN" sz="2400" dirty="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580" name="Line 20"/>
            <p:cNvSpPr>
              <a:spLocks noChangeShapeType="1"/>
            </p:cNvSpPr>
            <p:nvPr/>
          </p:nvSpPr>
          <p:spPr bwMode="auto">
            <a:xfrm flipV="1">
              <a:off x="1824" y="216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581" name="Line 21"/>
            <p:cNvSpPr>
              <a:spLocks noChangeShapeType="1"/>
            </p:cNvSpPr>
            <p:nvPr/>
          </p:nvSpPr>
          <p:spPr bwMode="auto">
            <a:xfrm flipH="1" flipV="1">
              <a:off x="2112" y="216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582" name="Oval 22" descr="羊皮纸"/>
            <p:cNvSpPr>
              <a:spLocks noChangeArrowheads="1"/>
            </p:cNvSpPr>
            <p:nvPr/>
          </p:nvSpPr>
          <p:spPr bwMode="auto">
            <a:xfrm>
              <a:off x="1920" y="1872"/>
              <a:ext cx="288" cy="288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FF0000"/>
                  </a:solidFill>
                  <a:ea typeface="宋体" pitchFamily="2" charset="-122"/>
                </a:rPr>
                <a:t>5</a:t>
              </a:r>
              <a:endParaRPr kumimoji="1" lang="en-US" altLang="zh-CN" sz="2400"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583" name="Rectangle 23" descr="新闻纸"/>
            <p:cNvSpPr>
              <a:spLocks noChangeArrowheads="1"/>
            </p:cNvSpPr>
            <p:nvPr/>
          </p:nvSpPr>
          <p:spPr bwMode="auto">
            <a:xfrm>
              <a:off x="2256" y="2640"/>
              <a:ext cx="288" cy="2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 dirty="0">
                  <a:solidFill>
                    <a:srgbClr val="F8F8F8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49494"/>
                      </a:outerShdw>
                    </a:cont>
                    <a:effect ref="fillLine"/>
                  </a:effectDag>
                  <a:ea typeface="宋体" pitchFamily="2" charset="-122"/>
                </a:rPr>
                <a:t>10</a:t>
              </a:r>
              <a:endParaRPr kumimoji="1" lang="en-US" altLang="zh-CN" sz="2400" dirty="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584" name="Rectangle 24" descr="新闻纸"/>
            <p:cNvSpPr>
              <a:spLocks noChangeArrowheads="1"/>
            </p:cNvSpPr>
            <p:nvPr/>
          </p:nvSpPr>
          <p:spPr bwMode="auto">
            <a:xfrm>
              <a:off x="1440" y="3360"/>
              <a:ext cx="384" cy="2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 dirty="0">
                  <a:solidFill>
                    <a:srgbClr val="FF0000"/>
                  </a:solidFill>
                  <a:latin typeface="仿宋_GB2312" pitchFamily="49" charset="-122"/>
                </a:rPr>
                <a:t>-</a:t>
              </a:r>
              <a:r>
                <a:rPr kumimoji="1" lang="en-US" altLang="zh-CN" sz="3200" b="1" dirty="0">
                  <a:solidFill>
                    <a:srgbClr val="FF0000"/>
                  </a:solidFill>
                  <a:latin typeface="仿宋_GB2312" pitchFamily="49" charset="-122"/>
                  <a:sym typeface="Symbol" pitchFamily="18" charset="2"/>
                </a:rPr>
                <a:t></a:t>
              </a:r>
              <a:endParaRPr kumimoji="1" lang="en-US" altLang="zh-CN" sz="2400" dirty="0"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585" name="Oval 25" descr="羊皮纸"/>
            <p:cNvSpPr>
              <a:spLocks noChangeArrowheads="1"/>
            </p:cNvSpPr>
            <p:nvPr/>
          </p:nvSpPr>
          <p:spPr bwMode="auto">
            <a:xfrm>
              <a:off x="1344" y="1152"/>
              <a:ext cx="288" cy="288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FF0000"/>
                  </a:solidFill>
                  <a:ea typeface="宋体" pitchFamily="2" charset="-122"/>
                </a:rPr>
                <a:t>5</a:t>
              </a:r>
              <a:endParaRPr kumimoji="1" lang="en-US" altLang="zh-CN" sz="2400"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586" name="Oval 26" descr="羊皮纸"/>
            <p:cNvSpPr>
              <a:spLocks noChangeArrowheads="1"/>
            </p:cNvSpPr>
            <p:nvPr/>
          </p:nvSpPr>
          <p:spPr bwMode="auto">
            <a:xfrm>
              <a:off x="1344" y="576"/>
              <a:ext cx="288" cy="288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FF0000"/>
                  </a:solidFill>
                  <a:ea typeface="宋体" pitchFamily="2" charset="-122"/>
                </a:rPr>
                <a:t>5</a:t>
              </a:r>
              <a:endParaRPr kumimoji="1" lang="en-US" altLang="zh-CN" sz="2400"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587" name="Line 27"/>
            <p:cNvSpPr>
              <a:spLocks noChangeShapeType="1"/>
            </p:cNvSpPr>
            <p:nvPr/>
          </p:nvSpPr>
          <p:spPr bwMode="auto">
            <a:xfrm flipV="1">
              <a:off x="1488" y="864"/>
              <a:ext cx="0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588" name="Text Box 28"/>
            <p:cNvSpPr txBox="1">
              <a:spLocks noChangeArrowheads="1"/>
            </p:cNvSpPr>
            <p:nvPr/>
          </p:nvSpPr>
          <p:spPr bwMode="auto">
            <a:xfrm>
              <a:off x="176" y="2976"/>
              <a:ext cx="328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3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589" name="Text Box 29"/>
            <p:cNvSpPr txBox="1">
              <a:spLocks noChangeArrowheads="1"/>
            </p:cNvSpPr>
            <p:nvPr/>
          </p:nvSpPr>
          <p:spPr bwMode="auto">
            <a:xfrm>
              <a:off x="896" y="2976"/>
              <a:ext cx="328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4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590" name="Text Box 30"/>
            <p:cNvSpPr txBox="1">
              <a:spLocks noChangeArrowheads="1"/>
            </p:cNvSpPr>
            <p:nvPr/>
          </p:nvSpPr>
          <p:spPr bwMode="auto">
            <a:xfrm>
              <a:off x="1472" y="2976"/>
              <a:ext cx="328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5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591" name="Text Box 31"/>
            <p:cNvSpPr txBox="1">
              <a:spLocks noChangeArrowheads="1"/>
            </p:cNvSpPr>
            <p:nvPr/>
          </p:nvSpPr>
          <p:spPr bwMode="auto">
            <a:xfrm>
              <a:off x="1184" y="2256"/>
              <a:ext cx="328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0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592" name="Text Box 32"/>
            <p:cNvSpPr txBox="1">
              <a:spLocks noChangeArrowheads="1"/>
            </p:cNvSpPr>
            <p:nvPr/>
          </p:nvSpPr>
          <p:spPr bwMode="auto">
            <a:xfrm>
              <a:off x="1568" y="2256"/>
              <a:ext cx="328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1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593" name="Text Box 33"/>
            <p:cNvSpPr txBox="1">
              <a:spLocks noChangeArrowheads="1"/>
            </p:cNvSpPr>
            <p:nvPr/>
          </p:nvSpPr>
          <p:spPr bwMode="auto">
            <a:xfrm>
              <a:off x="2288" y="2256"/>
              <a:ext cx="328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2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594" name="Text Box 34"/>
            <p:cNvSpPr txBox="1">
              <a:spLocks noChangeArrowheads="1"/>
            </p:cNvSpPr>
            <p:nvPr/>
          </p:nvSpPr>
          <p:spPr bwMode="auto">
            <a:xfrm>
              <a:off x="998" y="1098"/>
              <a:ext cx="358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595" name="Text Box 35"/>
            <p:cNvSpPr txBox="1">
              <a:spLocks noChangeArrowheads="1"/>
            </p:cNvSpPr>
            <p:nvPr/>
          </p:nvSpPr>
          <p:spPr bwMode="auto">
            <a:xfrm>
              <a:off x="1008" y="528"/>
              <a:ext cx="35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596" name="Text Box 36"/>
            <p:cNvSpPr txBox="1">
              <a:spLocks noChangeArrowheads="1"/>
            </p:cNvSpPr>
            <p:nvPr/>
          </p:nvSpPr>
          <p:spPr bwMode="auto">
            <a:xfrm>
              <a:off x="480" y="1833"/>
              <a:ext cx="35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597" name="Text Box 37"/>
            <p:cNvSpPr txBox="1">
              <a:spLocks noChangeArrowheads="1"/>
            </p:cNvSpPr>
            <p:nvPr/>
          </p:nvSpPr>
          <p:spPr bwMode="auto">
            <a:xfrm>
              <a:off x="2203" y="1833"/>
              <a:ext cx="35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598" name="Text Box 38"/>
            <p:cNvSpPr txBox="1">
              <a:spLocks noChangeArrowheads="1"/>
            </p:cNvSpPr>
            <p:nvPr/>
          </p:nvSpPr>
          <p:spPr bwMode="auto">
            <a:xfrm>
              <a:off x="192" y="2601"/>
              <a:ext cx="358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4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599" name="Rectangle 39" descr="新闻纸"/>
            <p:cNvSpPr>
              <a:spLocks noChangeArrowheads="1"/>
            </p:cNvSpPr>
            <p:nvPr/>
          </p:nvSpPr>
          <p:spPr bwMode="auto">
            <a:xfrm>
              <a:off x="5184" y="2640"/>
              <a:ext cx="288" cy="2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F8F8F8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49494"/>
                      </a:outerShdw>
                    </a:cont>
                    <a:effect ref="fillLine"/>
                  </a:effectDag>
                  <a:ea typeface="宋体" pitchFamily="2" charset="-122"/>
                </a:rPr>
                <a:t>10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600" name="Line 40"/>
            <p:cNvSpPr>
              <a:spLocks noChangeShapeType="1"/>
            </p:cNvSpPr>
            <p:nvPr/>
          </p:nvSpPr>
          <p:spPr bwMode="auto">
            <a:xfrm flipH="1" flipV="1">
              <a:off x="5040" y="216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01" name="Text Box 41"/>
            <p:cNvSpPr txBox="1">
              <a:spLocks noChangeArrowheads="1"/>
            </p:cNvSpPr>
            <p:nvPr/>
          </p:nvSpPr>
          <p:spPr bwMode="auto">
            <a:xfrm>
              <a:off x="5216" y="2256"/>
              <a:ext cx="328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2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602" name="Line 42"/>
            <p:cNvSpPr>
              <a:spLocks noChangeShapeType="1"/>
            </p:cNvSpPr>
            <p:nvPr/>
          </p:nvSpPr>
          <p:spPr bwMode="auto">
            <a:xfrm flipV="1">
              <a:off x="4752" y="216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03" name="Oval 43" descr="羊皮纸"/>
            <p:cNvSpPr>
              <a:spLocks noChangeArrowheads="1"/>
            </p:cNvSpPr>
            <p:nvPr/>
          </p:nvSpPr>
          <p:spPr bwMode="auto">
            <a:xfrm>
              <a:off x="4848" y="1872"/>
              <a:ext cx="288" cy="288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5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604" name="Rectangle 44" descr="新闻纸"/>
            <p:cNvSpPr>
              <a:spLocks noChangeArrowheads="1"/>
            </p:cNvSpPr>
            <p:nvPr/>
          </p:nvSpPr>
          <p:spPr bwMode="auto">
            <a:xfrm>
              <a:off x="4512" y="2640"/>
              <a:ext cx="288" cy="2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F8F8F8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49494"/>
                      </a:outerShdw>
                    </a:cont>
                    <a:effect ref="fillLine"/>
                  </a:effectDag>
                  <a:ea typeface="宋体" pitchFamily="2" charset="-122"/>
                </a:rPr>
                <a:t>05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605" name="Text Box 45"/>
            <p:cNvSpPr txBox="1">
              <a:spLocks noChangeArrowheads="1"/>
            </p:cNvSpPr>
            <p:nvPr/>
          </p:nvSpPr>
          <p:spPr bwMode="auto">
            <a:xfrm>
              <a:off x="5131" y="1824"/>
              <a:ext cx="35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606" name="Text Box 46"/>
            <p:cNvSpPr txBox="1">
              <a:spLocks noChangeArrowheads="1"/>
            </p:cNvSpPr>
            <p:nvPr/>
          </p:nvSpPr>
          <p:spPr bwMode="auto">
            <a:xfrm>
              <a:off x="4496" y="2256"/>
              <a:ext cx="328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1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607" name="Rectangle 47" descr="新闻纸"/>
            <p:cNvSpPr>
              <a:spLocks noChangeArrowheads="1"/>
            </p:cNvSpPr>
            <p:nvPr/>
          </p:nvSpPr>
          <p:spPr bwMode="auto">
            <a:xfrm>
              <a:off x="4080" y="2640"/>
              <a:ext cx="288" cy="2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F8F8F8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49494"/>
                      </a:outerShdw>
                    </a:cont>
                    <a:effect ref="fillLine"/>
                  </a:effectDag>
                  <a:ea typeface="宋体" pitchFamily="2" charset="-122"/>
                </a:rPr>
                <a:t>17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608" name="Oval 48" descr="羊皮纸"/>
            <p:cNvSpPr>
              <a:spLocks noChangeArrowheads="1"/>
            </p:cNvSpPr>
            <p:nvPr/>
          </p:nvSpPr>
          <p:spPr bwMode="auto">
            <a:xfrm>
              <a:off x="3792" y="1872"/>
              <a:ext cx="288" cy="288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宋体" pitchFamily="2" charset="-122"/>
                </a:rPr>
                <a:t>5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609" name="Text Box 49"/>
            <p:cNvSpPr txBox="1">
              <a:spLocks noChangeArrowheads="1"/>
            </p:cNvSpPr>
            <p:nvPr/>
          </p:nvSpPr>
          <p:spPr bwMode="auto">
            <a:xfrm>
              <a:off x="4112" y="2256"/>
              <a:ext cx="328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0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610" name="Text Box 50"/>
            <p:cNvSpPr txBox="1">
              <a:spLocks noChangeArrowheads="1"/>
            </p:cNvSpPr>
            <p:nvPr/>
          </p:nvSpPr>
          <p:spPr bwMode="auto">
            <a:xfrm>
              <a:off x="3451" y="1824"/>
              <a:ext cx="35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611" name="Oval 51" descr="羊皮纸"/>
            <p:cNvSpPr>
              <a:spLocks noChangeArrowheads="1"/>
            </p:cNvSpPr>
            <p:nvPr/>
          </p:nvSpPr>
          <p:spPr bwMode="auto">
            <a:xfrm>
              <a:off x="3504" y="2640"/>
              <a:ext cx="288" cy="288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FF0000"/>
                  </a:solidFill>
                  <a:ea typeface="宋体" pitchFamily="2" charset="-122"/>
                </a:rPr>
                <a:t>4</a:t>
              </a:r>
              <a:endParaRPr kumimoji="1" lang="en-US" altLang="zh-CN" sz="2400"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612" name="Text Box 52"/>
            <p:cNvSpPr txBox="1">
              <a:spLocks noChangeArrowheads="1"/>
            </p:cNvSpPr>
            <p:nvPr/>
          </p:nvSpPr>
          <p:spPr bwMode="auto">
            <a:xfrm>
              <a:off x="3163" y="2592"/>
              <a:ext cx="35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4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613" name="Rectangle 53" descr="新闻纸"/>
            <p:cNvSpPr>
              <a:spLocks noChangeArrowheads="1"/>
            </p:cNvSpPr>
            <p:nvPr/>
          </p:nvSpPr>
          <p:spPr bwMode="auto">
            <a:xfrm>
              <a:off x="3840" y="3360"/>
              <a:ext cx="336" cy="2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FF0000"/>
                  </a:solidFill>
                  <a:ea typeface="宋体" pitchFamily="2" charset="-122"/>
                </a:rPr>
                <a:t>15</a:t>
              </a:r>
              <a:endParaRPr kumimoji="1" lang="en-US" altLang="zh-CN" sz="2400"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614" name="Text Box 54"/>
            <p:cNvSpPr txBox="1">
              <a:spLocks noChangeArrowheads="1"/>
            </p:cNvSpPr>
            <p:nvPr/>
          </p:nvSpPr>
          <p:spPr bwMode="auto">
            <a:xfrm>
              <a:off x="3840" y="2976"/>
              <a:ext cx="328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4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615" name="Rectangle 55" descr="新闻纸"/>
            <p:cNvSpPr>
              <a:spLocks noChangeArrowheads="1"/>
            </p:cNvSpPr>
            <p:nvPr/>
          </p:nvSpPr>
          <p:spPr bwMode="auto">
            <a:xfrm>
              <a:off x="4416" y="3360"/>
              <a:ext cx="384" cy="2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latin typeface="仿宋_GB2312" pitchFamily="49" charset="-122"/>
                </a:rPr>
                <a:t>-</a:t>
              </a:r>
              <a:r>
                <a:rPr kumimoji="1" lang="en-US" altLang="zh-CN" sz="3200" b="1">
                  <a:latin typeface="仿宋_GB2312" pitchFamily="49" charset="-122"/>
                  <a:sym typeface="Symbol" pitchFamily="18" charset="2"/>
                </a:rPr>
                <a:t>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616" name="Text Box 56"/>
            <p:cNvSpPr txBox="1">
              <a:spLocks noChangeArrowheads="1"/>
            </p:cNvSpPr>
            <p:nvPr/>
          </p:nvSpPr>
          <p:spPr bwMode="auto">
            <a:xfrm>
              <a:off x="4449" y="2976"/>
              <a:ext cx="328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5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617" name="Rectangle 57" descr="新闻纸"/>
            <p:cNvSpPr>
              <a:spLocks noChangeArrowheads="1"/>
            </p:cNvSpPr>
            <p:nvPr/>
          </p:nvSpPr>
          <p:spPr bwMode="auto">
            <a:xfrm>
              <a:off x="3168" y="3360"/>
              <a:ext cx="288" cy="2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 dirty="0">
                  <a:solidFill>
                    <a:srgbClr val="F8F8F8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49494"/>
                      </a:outerShdw>
                    </a:cont>
                    <a:effect ref="fillLine"/>
                  </a:effectDag>
                  <a:ea typeface="宋体" pitchFamily="2" charset="-122"/>
                </a:rPr>
                <a:t>29</a:t>
              </a:r>
            </a:p>
          </p:txBody>
        </p:sp>
        <p:sp>
          <p:nvSpPr>
            <p:cNvPr id="706618" name="Text Box 58"/>
            <p:cNvSpPr txBox="1">
              <a:spLocks noChangeArrowheads="1"/>
            </p:cNvSpPr>
            <p:nvPr/>
          </p:nvSpPr>
          <p:spPr bwMode="auto">
            <a:xfrm>
              <a:off x="3152" y="2976"/>
              <a:ext cx="328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3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619" name="Line 59"/>
            <p:cNvSpPr>
              <a:spLocks noChangeShapeType="1"/>
            </p:cNvSpPr>
            <p:nvPr/>
          </p:nvSpPr>
          <p:spPr bwMode="auto">
            <a:xfrm flipH="1" flipV="1">
              <a:off x="4464" y="1392"/>
              <a:ext cx="480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20" name="Line 60"/>
            <p:cNvSpPr>
              <a:spLocks noChangeShapeType="1"/>
            </p:cNvSpPr>
            <p:nvPr/>
          </p:nvSpPr>
          <p:spPr bwMode="auto">
            <a:xfrm flipV="1">
              <a:off x="3984" y="1392"/>
              <a:ext cx="43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21" name="Oval 61" descr="羊皮纸"/>
            <p:cNvSpPr>
              <a:spLocks noChangeArrowheads="1"/>
            </p:cNvSpPr>
            <p:nvPr/>
          </p:nvSpPr>
          <p:spPr bwMode="auto">
            <a:xfrm>
              <a:off x="4320" y="1152"/>
              <a:ext cx="288" cy="288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5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622" name="Text Box 62"/>
            <p:cNvSpPr txBox="1">
              <a:spLocks noChangeArrowheads="1"/>
            </p:cNvSpPr>
            <p:nvPr/>
          </p:nvSpPr>
          <p:spPr bwMode="auto">
            <a:xfrm>
              <a:off x="3979" y="1104"/>
              <a:ext cx="35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623" name="Line 63"/>
            <p:cNvSpPr>
              <a:spLocks noChangeShapeType="1"/>
            </p:cNvSpPr>
            <p:nvPr/>
          </p:nvSpPr>
          <p:spPr bwMode="auto">
            <a:xfrm flipV="1">
              <a:off x="4464" y="864"/>
              <a:ext cx="0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24" name="Oval 64" descr="羊皮纸"/>
            <p:cNvSpPr>
              <a:spLocks noChangeArrowheads="1"/>
            </p:cNvSpPr>
            <p:nvPr/>
          </p:nvSpPr>
          <p:spPr bwMode="auto">
            <a:xfrm>
              <a:off x="4320" y="576"/>
              <a:ext cx="288" cy="288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5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6625" name="Text Box 65"/>
            <p:cNvSpPr txBox="1">
              <a:spLocks noChangeArrowheads="1"/>
            </p:cNvSpPr>
            <p:nvPr/>
          </p:nvSpPr>
          <p:spPr bwMode="auto">
            <a:xfrm>
              <a:off x="3900" y="528"/>
              <a:ext cx="420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502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805E9751-255D-47C7-8B33-A76E399AB751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707595" name="Rectangle 11"/>
          <p:cNvSpPr>
            <a:spLocks noChangeArrowheads="1"/>
          </p:cNvSpPr>
          <p:nvPr/>
        </p:nvSpPr>
        <p:spPr bwMode="auto">
          <a:xfrm>
            <a:off x="911119" y="6362164"/>
            <a:ext cx="6599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b="1" dirty="0"/>
              <a:t>(3)</a:t>
            </a:r>
            <a:r>
              <a:rPr kumimoji="1" lang="zh-CN" altLang="en-US" sz="2800" b="1" dirty="0"/>
              <a:t>加入</a:t>
            </a:r>
            <a:r>
              <a:rPr kumimoji="1" lang="en-US" altLang="zh-CN" sz="2800" b="1" dirty="0"/>
              <a:t>29, </a:t>
            </a:r>
            <a:r>
              <a:rPr kumimoji="1" lang="zh-CN" altLang="en-US" sz="2800" b="1"/>
              <a:t>调整                   </a:t>
            </a:r>
            <a:r>
              <a:rPr kumimoji="1" lang="en-US" altLang="zh-CN" sz="2800" b="1"/>
              <a:t>(</a:t>
            </a:r>
            <a:r>
              <a:rPr kumimoji="1" lang="en-US" altLang="zh-CN" sz="2800" b="1" dirty="0"/>
              <a:t>4) </a:t>
            </a:r>
            <a:r>
              <a:rPr kumimoji="1" lang="zh-CN" altLang="en-US" sz="2800" b="1" dirty="0"/>
              <a:t>加入</a:t>
            </a:r>
            <a:r>
              <a:rPr kumimoji="1" lang="en-US" altLang="zh-CN" sz="2800" b="1" dirty="0"/>
              <a:t>10, </a:t>
            </a:r>
            <a:r>
              <a:rPr kumimoji="1" lang="zh-CN" altLang="en-US" sz="2800" b="1" dirty="0"/>
              <a:t>调整</a:t>
            </a:r>
          </a:p>
        </p:txBody>
      </p:sp>
      <p:grpSp>
        <p:nvGrpSpPr>
          <p:cNvPr id="707650" name="Group 66"/>
          <p:cNvGrpSpPr>
            <a:grpSpLocks/>
          </p:cNvGrpSpPr>
          <p:nvPr/>
        </p:nvGrpSpPr>
        <p:grpSpPr bwMode="auto">
          <a:xfrm>
            <a:off x="392734" y="1120891"/>
            <a:ext cx="8338888" cy="4953000"/>
            <a:chOff x="176" y="528"/>
            <a:chExt cx="5358" cy="3120"/>
          </a:xfrm>
        </p:grpSpPr>
        <p:sp>
          <p:nvSpPr>
            <p:cNvPr id="707586" name="Line 2"/>
            <p:cNvSpPr>
              <a:spLocks noChangeShapeType="1"/>
            </p:cNvSpPr>
            <p:nvPr/>
          </p:nvSpPr>
          <p:spPr bwMode="auto">
            <a:xfrm flipV="1">
              <a:off x="3696" y="2112"/>
              <a:ext cx="192" cy="52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587" name="Line 3"/>
            <p:cNvSpPr>
              <a:spLocks noChangeShapeType="1"/>
            </p:cNvSpPr>
            <p:nvPr/>
          </p:nvSpPr>
          <p:spPr bwMode="auto">
            <a:xfrm flipV="1">
              <a:off x="3408" y="288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588" name="Line 4"/>
            <p:cNvSpPr>
              <a:spLocks noChangeShapeType="1"/>
            </p:cNvSpPr>
            <p:nvPr/>
          </p:nvSpPr>
          <p:spPr bwMode="auto">
            <a:xfrm flipH="1" flipV="1">
              <a:off x="3696" y="288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589" name="Line 5"/>
            <p:cNvSpPr>
              <a:spLocks noChangeShapeType="1"/>
            </p:cNvSpPr>
            <p:nvPr/>
          </p:nvSpPr>
          <p:spPr bwMode="auto">
            <a:xfrm>
              <a:off x="3984" y="2112"/>
              <a:ext cx="192" cy="576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590" name="Line 6"/>
            <p:cNvSpPr>
              <a:spLocks noChangeShapeType="1"/>
            </p:cNvSpPr>
            <p:nvPr/>
          </p:nvSpPr>
          <p:spPr bwMode="auto">
            <a:xfrm flipH="1" flipV="1">
              <a:off x="1536" y="1392"/>
              <a:ext cx="480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591" name="Line 7"/>
            <p:cNvSpPr>
              <a:spLocks noChangeShapeType="1"/>
            </p:cNvSpPr>
            <p:nvPr/>
          </p:nvSpPr>
          <p:spPr bwMode="auto">
            <a:xfrm flipV="1">
              <a:off x="1008" y="1392"/>
              <a:ext cx="43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592" name="Line 8"/>
            <p:cNvSpPr>
              <a:spLocks noChangeShapeType="1"/>
            </p:cNvSpPr>
            <p:nvPr/>
          </p:nvSpPr>
          <p:spPr bwMode="auto">
            <a:xfrm>
              <a:off x="1008" y="2064"/>
              <a:ext cx="192" cy="576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593" name="Line 9"/>
            <p:cNvSpPr>
              <a:spLocks noChangeShapeType="1"/>
            </p:cNvSpPr>
            <p:nvPr/>
          </p:nvSpPr>
          <p:spPr bwMode="auto">
            <a:xfrm flipV="1">
              <a:off x="720" y="2112"/>
              <a:ext cx="192" cy="52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596" name="Rectangle 12" descr="新闻纸"/>
            <p:cNvSpPr>
              <a:spLocks noChangeArrowheads="1"/>
            </p:cNvSpPr>
            <p:nvPr/>
          </p:nvSpPr>
          <p:spPr bwMode="auto">
            <a:xfrm>
              <a:off x="192" y="3360"/>
              <a:ext cx="329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FF0000"/>
                  </a:solidFill>
                  <a:ea typeface="宋体" pitchFamily="2" charset="-122"/>
                </a:rPr>
                <a:t>29</a:t>
              </a:r>
            </a:p>
          </p:txBody>
        </p:sp>
        <p:sp>
          <p:nvSpPr>
            <p:cNvPr id="707597" name="Rectangle 13" descr="新闻纸"/>
            <p:cNvSpPr>
              <a:spLocks noChangeArrowheads="1"/>
            </p:cNvSpPr>
            <p:nvPr/>
          </p:nvSpPr>
          <p:spPr bwMode="auto">
            <a:xfrm>
              <a:off x="864" y="3360"/>
              <a:ext cx="315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800080"/>
                  </a:solidFill>
                  <a:ea typeface="宋体" pitchFamily="2" charset="-122"/>
                </a:rPr>
                <a:t>15</a:t>
              </a:r>
            </a:p>
          </p:txBody>
        </p:sp>
        <p:sp>
          <p:nvSpPr>
            <p:cNvPr id="707598" name="Line 14"/>
            <p:cNvSpPr>
              <a:spLocks noChangeShapeType="1"/>
            </p:cNvSpPr>
            <p:nvPr/>
          </p:nvSpPr>
          <p:spPr bwMode="auto">
            <a:xfrm flipV="1">
              <a:off x="432" y="288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599" name="Line 15"/>
            <p:cNvSpPr>
              <a:spLocks noChangeShapeType="1"/>
            </p:cNvSpPr>
            <p:nvPr/>
          </p:nvSpPr>
          <p:spPr bwMode="auto">
            <a:xfrm flipH="1" flipV="1">
              <a:off x="720" y="288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600" name="Oval 16" descr="羊皮纸"/>
            <p:cNvSpPr>
              <a:spLocks noChangeArrowheads="1"/>
            </p:cNvSpPr>
            <p:nvPr/>
          </p:nvSpPr>
          <p:spPr bwMode="auto">
            <a:xfrm>
              <a:off x="528" y="2640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FF0000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01" name="Rectangle 17" descr="新闻纸"/>
            <p:cNvSpPr>
              <a:spLocks noChangeArrowheads="1"/>
            </p:cNvSpPr>
            <p:nvPr/>
          </p:nvSpPr>
          <p:spPr bwMode="auto">
            <a:xfrm>
              <a:off x="1152" y="264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F8F8F8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49494"/>
                      </a:outerShdw>
                    </a:cont>
                    <a:effect ref="fillLine"/>
                  </a:effectDag>
                  <a:ea typeface="宋体" pitchFamily="2" charset="-122"/>
                </a:rPr>
                <a:t>17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02" name="Oval 18" descr="羊皮纸"/>
            <p:cNvSpPr>
              <a:spLocks noChangeArrowheads="1"/>
            </p:cNvSpPr>
            <p:nvPr/>
          </p:nvSpPr>
          <p:spPr bwMode="auto">
            <a:xfrm>
              <a:off x="816" y="1872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FF0000"/>
                  </a:solidFill>
                  <a:ea typeface="宋体" pitchFamily="2" charset="-122"/>
                </a:rPr>
                <a:t>4</a:t>
              </a:r>
              <a:endParaRPr kumimoji="1" lang="en-US" altLang="zh-CN" sz="2400"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03" name="Rectangle 19" descr="新闻纸"/>
            <p:cNvSpPr>
              <a:spLocks noChangeArrowheads="1"/>
            </p:cNvSpPr>
            <p:nvPr/>
          </p:nvSpPr>
          <p:spPr bwMode="auto">
            <a:xfrm>
              <a:off x="1584" y="264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F8F8F8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49494"/>
                      </a:outerShdw>
                    </a:cont>
                    <a:effect ref="fillLine"/>
                  </a:effectDag>
                  <a:ea typeface="宋体" pitchFamily="2" charset="-122"/>
                </a:rPr>
                <a:t>05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04" name="Line 20"/>
            <p:cNvSpPr>
              <a:spLocks noChangeShapeType="1"/>
            </p:cNvSpPr>
            <p:nvPr/>
          </p:nvSpPr>
          <p:spPr bwMode="auto">
            <a:xfrm flipV="1">
              <a:off x="1824" y="216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605" name="Line 21"/>
            <p:cNvSpPr>
              <a:spLocks noChangeShapeType="1"/>
            </p:cNvSpPr>
            <p:nvPr/>
          </p:nvSpPr>
          <p:spPr bwMode="auto">
            <a:xfrm flipH="1" flipV="1">
              <a:off x="2112" y="216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606" name="Oval 22" descr="羊皮纸"/>
            <p:cNvSpPr>
              <a:spLocks noChangeArrowheads="1"/>
            </p:cNvSpPr>
            <p:nvPr/>
          </p:nvSpPr>
          <p:spPr bwMode="auto">
            <a:xfrm>
              <a:off x="1920" y="1872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5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07" name="Rectangle 23" descr="新闻纸"/>
            <p:cNvSpPr>
              <a:spLocks noChangeArrowheads="1"/>
            </p:cNvSpPr>
            <p:nvPr/>
          </p:nvSpPr>
          <p:spPr bwMode="auto">
            <a:xfrm>
              <a:off x="2256" y="264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F8F8F8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49494"/>
                      </a:outerShdw>
                    </a:cont>
                    <a:effect ref="fillLine"/>
                  </a:effectDag>
                  <a:ea typeface="宋体" pitchFamily="2" charset="-122"/>
                </a:rPr>
                <a:t>10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08" name="Rectangle 24" descr="新闻纸"/>
            <p:cNvSpPr>
              <a:spLocks noChangeArrowheads="1"/>
            </p:cNvSpPr>
            <p:nvPr/>
          </p:nvSpPr>
          <p:spPr bwMode="auto">
            <a:xfrm>
              <a:off x="1440" y="3360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 dirty="0">
                  <a:solidFill>
                    <a:srgbClr val="660066"/>
                  </a:solidFill>
                  <a:latin typeface="仿宋_GB2312" pitchFamily="49" charset="-122"/>
                </a:rPr>
                <a:t>-</a:t>
              </a:r>
              <a:r>
                <a:rPr kumimoji="1" lang="en-US" altLang="zh-CN" sz="3200" b="1" dirty="0">
                  <a:solidFill>
                    <a:srgbClr val="660066"/>
                  </a:solidFill>
                  <a:latin typeface="仿宋_GB2312" pitchFamily="49" charset="-122"/>
                  <a:sym typeface="Symbol" pitchFamily="18" charset="2"/>
                </a:rPr>
                <a:t></a:t>
              </a:r>
              <a:endParaRPr kumimoji="1" lang="en-US" altLang="zh-CN" sz="2400" dirty="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09" name="Oval 25" descr="羊皮纸"/>
            <p:cNvSpPr>
              <a:spLocks noChangeArrowheads="1"/>
            </p:cNvSpPr>
            <p:nvPr/>
          </p:nvSpPr>
          <p:spPr bwMode="auto">
            <a:xfrm>
              <a:off x="1344" y="1152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宋体" pitchFamily="2" charset="-122"/>
                </a:rPr>
                <a:t>5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10" name="Oval 26" descr="羊皮纸"/>
            <p:cNvSpPr>
              <a:spLocks noChangeArrowheads="1"/>
            </p:cNvSpPr>
            <p:nvPr/>
          </p:nvSpPr>
          <p:spPr bwMode="auto">
            <a:xfrm>
              <a:off x="1344" y="576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5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11" name="Line 27"/>
            <p:cNvSpPr>
              <a:spLocks noChangeShapeType="1"/>
            </p:cNvSpPr>
            <p:nvPr/>
          </p:nvSpPr>
          <p:spPr bwMode="auto">
            <a:xfrm flipV="1">
              <a:off x="1488" y="864"/>
              <a:ext cx="0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612" name="Text Box 28"/>
            <p:cNvSpPr txBox="1">
              <a:spLocks noChangeArrowheads="1"/>
            </p:cNvSpPr>
            <p:nvPr/>
          </p:nvSpPr>
          <p:spPr bwMode="auto">
            <a:xfrm>
              <a:off x="176" y="2976"/>
              <a:ext cx="31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3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13" name="Text Box 29"/>
            <p:cNvSpPr txBox="1">
              <a:spLocks noChangeArrowheads="1"/>
            </p:cNvSpPr>
            <p:nvPr/>
          </p:nvSpPr>
          <p:spPr bwMode="auto">
            <a:xfrm>
              <a:off x="896" y="2976"/>
              <a:ext cx="31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4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14" name="Text Box 30"/>
            <p:cNvSpPr txBox="1">
              <a:spLocks noChangeArrowheads="1"/>
            </p:cNvSpPr>
            <p:nvPr/>
          </p:nvSpPr>
          <p:spPr bwMode="auto">
            <a:xfrm>
              <a:off x="1472" y="2976"/>
              <a:ext cx="31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5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15" name="Text Box 31"/>
            <p:cNvSpPr txBox="1">
              <a:spLocks noChangeArrowheads="1"/>
            </p:cNvSpPr>
            <p:nvPr/>
          </p:nvSpPr>
          <p:spPr bwMode="auto">
            <a:xfrm>
              <a:off x="1184" y="2256"/>
              <a:ext cx="31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0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16" name="Text Box 32"/>
            <p:cNvSpPr txBox="1">
              <a:spLocks noChangeArrowheads="1"/>
            </p:cNvSpPr>
            <p:nvPr/>
          </p:nvSpPr>
          <p:spPr bwMode="auto">
            <a:xfrm>
              <a:off x="1568" y="2256"/>
              <a:ext cx="31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1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17" name="Text Box 33"/>
            <p:cNvSpPr txBox="1">
              <a:spLocks noChangeArrowheads="1"/>
            </p:cNvSpPr>
            <p:nvPr/>
          </p:nvSpPr>
          <p:spPr bwMode="auto">
            <a:xfrm>
              <a:off x="2288" y="2256"/>
              <a:ext cx="31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2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18" name="Text Box 34"/>
            <p:cNvSpPr txBox="1">
              <a:spLocks noChangeArrowheads="1"/>
            </p:cNvSpPr>
            <p:nvPr/>
          </p:nvSpPr>
          <p:spPr bwMode="auto">
            <a:xfrm>
              <a:off x="998" y="1098"/>
              <a:ext cx="3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19" name="Text Box 35"/>
            <p:cNvSpPr txBox="1">
              <a:spLocks noChangeArrowheads="1"/>
            </p:cNvSpPr>
            <p:nvPr/>
          </p:nvSpPr>
          <p:spPr bwMode="auto">
            <a:xfrm>
              <a:off x="1008" y="528"/>
              <a:ext cx="3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20" name="Text Box 36"/>
            <p:cNvSpPr txBox="1">
              <a:spLocks noChangeArrowheads="1"/>
            </p:cNvSpPr>
            <p:nvPr/>
          </p:nvSpPr>
          <p:spPr bwMode="auto">
            <a:xfrm>
              <a:off x="480" y="1833"/>
              <a:ext cx="3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21" name="Text Box 37"/>
            <p:cNvSpPr txBox="1">
              <a:spLocks noChangeArrowheads="1"/>
            </p:cNvSpPr>
            <p:nvPr/>
          </p:nvSpPr>
          <p:spPr bwMode="auto">
            <a:xfrm>
              <a:off x="2203" y="1833"/>
              <a:ext cx="3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22" name="Text Box 38"/>
            <p:cNvSpPr txBox="1">
              <a:spLocks noChangeArrowheads="1"/>
            </p:cNvSpPr>
            <p:nvPr/>
          </p:nvSpPr>
          <p:spPr bwMode="auto">
            <a:xfrm>
              <a:off x="192" y="2601"/>
              <a:ext cx="3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4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23" name="Rectangle 39" descr="新闻纸"/>
            <p:cNvSpPr>
              <a:spLocks noChangeArrowheads="1"/>
            </p:cNvSpPr>
            <p:nvPr/>
          </p:nvSpPr>
          <p:spPr bwMode="auto">
            <a:xfrm>
              <a:off x="5184" y="2640"/>
              <a:ext cx="30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FF0000"/>
                  </a:solidFill>
                  <a:ea typeface="宋体" pitchFamily="2" charset="-122"/>
                </a:rPr>
                <a:t>10</a:t>
              </a:r>
            </a:p>
          </p:txBody>
        </p:sp>
        <p:sp>
          <p:nvSpPr>
            <p:cNvPr id="707624" name="Line 40"/>
            <p:cNvSpPr>
              <a:spLocks noChangeShapeType="1"/>
            </p:cNvSpPr>
            <p:nvPr/>
          </p:nvSpPr>
          <p:spPr bwMode="auto">
            <a:xfrm flipH="1" flipV="1">
              <a:off x="5040" y="216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625" name="Text Box 41"/>
            <p:cNvSpPr txBox="1">
              <a:spLocks noChangeArrowheads="1"/>
            </p:cNvSpPr>
            <p:nvPr/>
          </p:nvSpPr>
          <p:spPr bwMode="auto">
            <a:xfrm>
              <a:off x="5216" y="2256"/>
              <a:ext cx="31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2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26" name="Line 42"/>
            <p:cNvSpPr>
              <a:spLocks noChangeShapeType="1"/>
            </p:cNvSpPr>
            <p:nvPr/>
          </p:nvSpPr>
          <p:spPr bwMode="auto">
            <a:xfrm flipV="1">
              <a:off x="4752" y="216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627" name="Oval 43" descr="羊皮纸"/>
            <p:cNvSpPr>
              <a:spLocks noChangeArrowheads="1"/>
            </p:cNvSpPr>
            <p:nvPr/>
          </p:nvSpPr>
          <p:spPr bwMode="auto">
            <a:xfrm>
              <a:off x="4848" y="1872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FF0000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28" name="Rectangle 44" descr="新闻纸"/>
            <p:cNvSpPr>
              <a:spLocks noChangeArrowheads="1"/>
            </p:cNvSpPr>
            <p:nvPr/>
          </p:nvSpPr>
          <p:spPr bwMode="auto">
            <a:xfrm>
              <a:off x="4512" y="264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F8F8F8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49494"/>
                      </a:outerShdw>
                    </a:cont>
                    <a:effect ref="fillLine"/>
                  </a:effectDag>
                  <a:ea typeface="宋体" pitchFamily="2" charset="-122"/>
                </a:rPr>
                <a:t>05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29" name="Text Box 45"/>
            <p:cNvSpPr txBox="1">
              <a:spLocks noChangeArrowheads="1"/>
            </p:cNvSpPr>
            <p:nvPr/>
          </p:nvSpPr>
          <p:spPr bwMode="auto">
            <a:xfrm>
              <a:off x="5131" y="1824"/>
              <a:ext cx="3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30" name="Text Box 46"/>
            <p:cNvSpPr txBox="1">
              <a:spLocks noChangeArrowheads="1"/>
            </p:cNvSpPr>
            <p:nvPr/>
          </p:nvSpPr>
          <p:spPr bwMode="auto">
            <a:xfrm>
              <a:off x="4496" y="2256"/>
              <a:ext cx="31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1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31" name="Rectangle 47" descr="新闻纸"/>
            <p:cNvSpPr>
              <a:spLocks noChangeArrowheads="1"/>
            </p:cNvSpPr>
            <p:nvPr/>
          </p:nvSpPr>
          <p:spPr bwMode="auto">
            <a:xfrm>
              <a:off x="4080" y="264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F8F8F8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49494"/>
                      </a:outerShdw>
                    </a:cont>
                    <a:effect ref="fillLine"/>
                  </a:effectDag>
                  <a:ea typeface="宋体" pitchFamily="2" charset="-122"/>
                </a:rPr>
                <a:t>17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32" name="Oval 48" descr="羊皮纸"/>
            <p:cNvSpPr>
              <a:spLocks noChangeArrowheads="1"/>
            </p:cNvSpPr>
            <p:nvPr/>
          </p:nvSpPr>
          <p:spPr bwMode="auto">
            <a:xfrm>
              <a:off x="3792" y="1872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800080"/>
                  </a:solidFill>
                  <a:ea typeface="宋体" pitchFamily="2" charset="-122"/>
                </a:rPr>
                <a:t>4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33" name="Text Box 49"/>
            <p:cNvSpPr txBox="1">
              <a:spLocks noChangeArrowheads="1"/>
            </p:cNvSpPr>
            <p:nvPr/>
          </p:nvSpPr>
          <p:spPr bwMode="auto">
            <a:xfrm>
              <a:off x="4112" y="2256"/>
              <a:ext cx="31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0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34" name="Text Box 50"/>
            <p:cNvSpPr txBox="1">
              <a:spLocks noChangeArrowheads="1"/>
            </p:cNvSpPr>
            <p:nvPr/>
          </p:nvSpPr>
          <p:spPr bwMode="auto">
            <a:xfrm>
              <a:off x="3451" y="1824"/>
              <a:ext cx="3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35" name="Oval 51" descr="羊皮纸"/>
            <p:cNvSpPr>
              <a:spLocks noChangeArrowheads="1"/>
            </p:cNvSpPr>
            <p:nvPr/>
          </p:nvSpPr>
          <p:spPr bwMode="auto">
            <a:xfrm>
              <a:off x="3504" y="2640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800080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36" name="Text Box 52"/>
            <p:cNvSpPr txBox="1">
              <a:spLocks noChangeArrowheads="1"/>
            </p:cNvSpPr>
            <p:nvPr/>
          </p:nvSpPr>
          <p:spPr bwMode="auto">
            <a:xfrm>
              <a:off x="3163" y="2592"/>
              <a:ext cx="3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4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37" name="Rectangle 53" descr="新闻纸"/>
            <p:cNvSpPr>
              <a:spLocks noChangeArrowheads="1"/>
            </p:cNvSpPr>
            <p:nvPr/>
          </p:nvSpPr>
          <p:spPr bwMode="auto">
            <a:xfrm>
              <a:off x="3840" y="336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800080"/>
                  </a:solidFill>
                  <a:ea typeface="宋体" pitchFamily="2" charset="-122"/>
                </a:rPr>
                <a:t>15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38" name="Text Box 54"/>
            <p:cNvSpPr txBox="1">
              <a:spLocks noChangeArrowheads="1"/>
            </p:cNvSpPr>
            <p:nvPr/>
          </p:nvSpPr>
          <p:spPr bwMode="auto">
            <a:xfrm>
              <a:off x="3840" y="2976"/>
              <a:ext cx="31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4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39" name="Rectangle 55" descr="新闻纸"/>
            <p:cNvSpPr>
              <a:spLocks noChangeArrowheads="1"/>
            </p:cNvSpPr>
            <p:nvPr/>
          </p:nvSpPr>
          <p:spPr bwMode="auto">
            <a:xfrm>
              <a:off x="4416" y="3360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latin typeface="仿宋_GB2312" pitchFamily="49" charset="-122"/>
                </a:rPr>
                <a:t>-</a:t>
              </a:r>
              <a:r>
                <a:rPr kumimoji="1" lang="en-US" altLang="zh-CN" sz="3200" b="1">
                  <a:solidFill>
                    <a:srgbClr val="660066"/>
                  </a:solidFill>
                  <a:latin typeface="仿宋_GB2312" pitchFamily="49" charset="-122"/>
                  <a:sym typeface="Symbol" pitchFamily="18" charset="2"/>
                </a:rPr>
                <a:t>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40" name="Text Box 56"/>
            <p:cNvSpPr txBox="1">
              <a:spLocks noChangeArrowheads="1"/>
            </p:cNvSpPr>
            <p:nvPr/>
          </p:nvSpPr>
          <p:spPr bwMode="auto">
            <a:xfrm>
              <a:off x="4464" y="2968"/>
              <a:ext cx="31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5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41" name="Rectangle 57" descr="新闻纸"/>
            <p:cNvSpPr>
              <a:spLocks noChangeArrowheads="1"/>
            </p:cNvSpPr>
            <p:nvPr/>
          </p:nvSpPr>
          <p:spPr bwMode="auto">
            <a:xfrm>
              <a:off x="3168" y="336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800080"/>
                  </a:solidFill>
                  <a:ea typeface="宋体" pitchFamily="2" charset="-122"/>
                </a:rPr>
                <a:t>29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42" name="Text Box 58"/>
            <p:cNvSpPr txBox="1">
              <a:spLocks noChangeArrowheads="1"/>
            </p:cNvSpPr>
            <p:nvPr/>
          </p:nvSpPr>
          <p:spPr bwMode="auto">
            <a:xfrm>
              <a:off x="3152" y="2976"/>
              <a:ext cx="31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3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43" name="Line 59"/>
            <p:cNvSpPr>
              <a:spLocks noChangeShapeType="1"/>
            </p:cNvSpPr>
            <p:nvPr/>
          </p:nvSpPr>
          <p:spPr bwMode="auto">
            <a:xfrm flipH="1" flipV="1">
              <a:off x="4464" y="1392"/>
              <a:ext cx="480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644" name="Line 60"/>
            <p:cNvSpPr>
              <a:spLocks noChangeShapeType="1"/>
            </p:cNvSpPr>
            <p:nvPr/>
          </p:nvSpPr>
          <p:spPr bwMode="auto">
            <a:xfrm flipV="1">
              <a:off x="3984" y="1392"/>
              <a:ext cx="43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645" name="Oval 61" descr="羊皮纸"/>
            <p:cNvSpPr>
              <a:spLocks noChangeArrowheads="1"/>
            </p:cNvSpPr>
            <p:nvPr/>
          </p:nvSpPr>
          <p:spPr bwMode="auto">
            <a:xfrm>
              <a:off x="4320" y="1152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宋体" pitchFamily="2" charset="-122"/>
                </a:rPr>
                <a:t>5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46" name="Text Box 62"/>
            <p:cNvSpPr txBox="1">
              <a:spLocks noChangeArrowheads="1"/>
            </p:cNvSpPr>
            <p:nvPr/>
          </p:nvSpPr>
          <p:spPr bwMode="auto">
            <a:xfrm>
              <a:off x="3979" y="1104"/>
              <a:ext cx="3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47" name="Line 63"/>
            <p:cNvSpPr>
              <a:spLocks noChangeShapeType="1"/>
            </p:cNvSpPr>
            <p:nvPr/>
          </p:nvSpPr>
          <p:spPr bwMode="auto">
            <a:xfrm flipV="1">
              <a:off x="4464" y="864"/>
              <a:ext cx="0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648" name="Oval 64" descr="羊皮纸"/>
            <p:cNvSpPr>
              <a:spLocks noChangeArrowheads="1"/>
            </p:cNvSpPr>
            <p:nvPr/>
          </p:nvSpPr>
          <p:spPr bwMode="auto">
            <a:xfrm>
              <a:off x="4320" y="576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5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7649" name="Text Box 65"/>
            <p:cNvSpPr txBox="1">
              <a:spLocks noChangeArrowheads="1"/>
            </p:cNvSpPr>
            <p:nvPr/>
          </p:nvSpPr>
          <p:spPr bwMode="auto">
            <a:xfrm>
              <a:off x="3979" y="528"/>
              <a:ext cx="3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</p:grpSp>
      <p:sp>
        <p:nvSpPr>
          <p:cNvPr id="68" name="标题 1"/>
          <p:cNvSpPr txBox="1">
            <a:spLocks/>
          </p:cNvSpPr>
          <p:nvPr/>
        </p:nvSpPr>
        <p:spPr>
          <a:xfrm>
            <a:off x="457200" y="-27384"/>
            <a:ext cx="8229600" cy="93610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>
                <a:latin typeface="+mn-lt"/>
              </a:rPr>
              <a:t>利用败者树进行 </a:t>
            </a:r>
            <a:r>
              <a:rPr lang="en-US" altLang="zh-CN">
                <a:latin typeface="+mn-lt"/>
              </a:rPr>
              <a:t>5 </a:t>
            </a:r>
            <a:r>
              <a:rPr lang="zh-CN" altLang="en-US">
                <a:latin typeface="+mn-lt"/>
              </a:rPr>
              <a:t>路平衡归并的过程</a:t>
            </a:r>
            <a:r>
              <a:rPr lang="en-US" altLang="zh-CN">
                <a:latin typeface="+mn-lt"/>
              </a:rPr>
              <a:t>-II</a:t>
            </a:r>
            <a:endParaRPr lang="zh-CN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4294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8675" name="Group 67"/>
          <p:cNvGrpSpPr>
            <a:grpSpLocks/>
          </p:cNvGrpSpPr>
          <p:nvPr/>
        </p:nvGrpSpPr>
        <p:grpSpPr bwMode="auto">
          <a:xfrm>
            <a:off x="457200" y="1097906"/>
            <a:ext cx="8318218" cy="4953000"/>
            <a:chOff x="176" y="528"/>
            <a:chExt cx="5359" cy="3120"/>
          </a:xfrm>
        </p:grpSpPr>
        <p:sp>
          <p:nvSpPr>
            <p:cNvPr id="708610" name="Line 2"/>
            <p:cNvSpPr>
              <a:spLocks noChangeShapeType="1"/>
            </p:cNvSpPr>
            <p:nvPr/>
          </p:nvSpPr>
          <p:spPr bwMode="auto">
            <a:xfrm flipV="1">
              <a:off x="3696" y="2112"/>
              <a:ext cx="192" cy="52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8611" name="Line 3"/>
            <p:cNvSpPr>
              <a:spLocks noChangeShapeType="1"/>
            </p:cNvSpPr>
            <p:nvPr/>
          </p:nvSpPr>
          <p:spPr bwMode="auto">
            <a:xfrm flipV="1">
              <a:off x="3408" y="288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8612" name="Line 4"/>
            <p:cNvSpPr>
              <a:spLocks noChangeShapeType="1"/>
            </p:cNvSpPr>
            <p:nvPr/>
          </p:nvSpPr>
          <p:spPr bwMode="auto">
            <a:xfrm flipH="1" flipV="1">
              <a:off x="3696" y="288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8613" name="Line 5"/>
            <p:cNvSpPr>
              <a:spLocks noChangeShapeType="1"/>
            </p:cNvSpPr>
            <p:nvPr/>
          </p:nvSpPr>
          <p:spPr bwMode="auto">
            <a:xfrm>
              <a:off x="3984" y="2112"/>
              <a:ext cx="192" cy="576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8614" name="Line 6"/>
            <p:cNvSpPr>
              <a:spLocks noChangeShapeType="1"/>
            </p:cNvSpPr>
            <p:nvPr/>
          </p:nvSpPr>
          <p:spPr bwMode="auto">
            <a:xfrm flipH="1" flipV="1">
              <a:off x="1536" y="1392"/>
              <a:ext cx="480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8615" name="Line 7"/>
            <p:cNvSpPr>
              <a:spLocks noChangeShapeType="1"/>
            </p:cNvSpPr>
            <p:nvPr/>
          </p:nvSpPr>
          <p:spPr bwMode="auto">
            <a:xfrm flipV="1">
              <a:off x="1008" y="1392"/>
              <a:ext cx="43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8616" name="Line 8"/>
            <p:cNvSpPr>
              <a:spLocks noChangeShapeType="1"/>
            </p:cNvSpPr>
            <p:nvPr/>
          </p:nvSpPr>
          <p:spPr bwMode="auto">
            <a:xfrm>
              <a:off x="1008" y="2064"/>
              <a:ext cx="192" cy="576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8617" name="Line 9"/>
            <p:cNvSpPr>
              <a:spLocks noChangeShapeType="1"/>
            </p:cNvSpPr>
            <p:nvPr/>
          </p:nvSpPr>
          <p:spPr bwMode="auto">
            <a:xfrm flipV="1">
              <a:off x="720" y="2112"/>
              <a:ext cx="192" cy="52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8619" name="Rectangle 11" descr="新闻纸"/>
            <p:cNvSpPr>
              <a:spLocks noChangeArrowheads="1"/>
            </p:cNvSpPr>
            <p:nvPr/>
          </p:nvSpPr>
          <p:spPr bwMode="auto">
            <a:xfrm>
              <a:off x="192" y="3360"/>
              <a:ext cx="329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800080"/>
                  </a:solidFill>
                  <a:ea typeface="宋体" pitchFamily="2" charset="-122"/>
                </a:rPr>
                <a:t>29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20" name="Rectangle 12" descr="新闻纸"/>
            <p:cNvSpPr>
              <a:spLocks noChangeArrowheads="1"/>
            </p:cNvSpPr>
            <p:nvPr/>
          </p:nvSpPr>
          <p:spPr bwMode="auto">
            <a:xfrm>
              <a:off x="864" y="3360"/>
              <a:ext cx="315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800080"/>
                  </a:solidFill>
                  <a:ea typeface="宋体" pitchFamily="2" charset="-122"/>
                </a:rPr>
                <a:t>15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21" name="Line 13"/>
            <p:cNvSpPr>
              <a:spLocks noChangeShapeType="1"/>
            </p:cNvSpPr>
            <p:nvPr/>
          </p:nvSpPr>
          <p:spPr bwMode="auto">
            <a:xfrm flipV="1">
              <a:off x="432" y="288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8622" name="Line 14"/>
            <p:cNvSpPr>
              <a:spLocks noChangeShapeType="1"/>
            </p:cNvSpPr>
            <p:nvPr/>
          </p:nvSpPr>
          <p:spPr bwMode="auto">
            <a:xfrm flipH="1" flipV="1">
              <a:off x="720" y="288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8623" name="Oval 15" descr="羊皮纸"/>
            <p:cNvSpPr>
              <a:spLocks noChangeArrowheads="1"/>
            </p:cNvSpPr>
            <p:nvPr/>
          </p:nvSpPr>
          <p:spPr bwMode="auto">
            <a:xfrm>
              <a:off x="528" y="2640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800080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24" name="Rectangle 16" descr="新闻纸"/>
            <p:cNvSpPr>
              <a:spLocks noChangeArrowheads="1"/>
            </p:cNvSpPr>
            <p:nvPr/>
          </p:nvSpPr>
          <p:spPr bwMode="auto">
            <a:xfrm>
              <a:off x="1152" y="264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F8F8F8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49494"/>
                      </a:outerShdw>
                    </a:cont>
                    <a:effect ref="fillLine"/>
                  </a:effectDag>
                  <a:ea typeface="宋体" pitchFamily="2" charset="-122"/>
                </a:rPr>
                <a:t>17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25" name="Oval 17" descr="羊皮纸"/>
            <p:cNvSpPr>
              <a:spLocks noChangeArrowheads="1"/>
            </p:cNvSpPr>
            <p:nvPr/>
          </p:nvSpPr>
          <p:spPr bwMode="auto">
            <a:xfrm>
              <a:off x="816" y="1872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800080"/>
                  </a:solidFill>
                  <a:ea typeface="宋体" pitchFamily="2" charset="-122"/>
                </a:rPr>
                <a:t>4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26" name="Rectangle 18" descr="新闻纸"/>
            <p:cNvSpPr>
              <a:spLocks noChangeArrowheads="1"/>
            </p:cNvSpPr>
            <p:nvPr/>
          </p:nvSpPr>
          <p:spPr bwMode="auto">
            <a:xfrm>
              <a:off x="1584" y="2640"/>
              <a:ext cx="321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FF0000"/>
                  </a:solidFill>
                  <a:ea typeface="宋体" pitchFamily="2" charset="-122"/>
                </a:rPr>
                <a:t>05</a:t>
              </a:r>
              <a:endParaRPr kumimoji="1" lang="en-US" altLang="zh-CN" sz="2400"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27" name="Line 19"/>
            <p:cNvSpPr>
              <a:spLocks noChangeShapeType="1"/>
            </p:cNvSpPr>
            <p:nvPr/>
          </p:nvSpPr>
          <p:spPr bwMode="auto">
            <a:xfrm flipV="1">
              <a:off x="1824" y="216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8628" name="Line 20"/>
            <p:cNvSpPr>
              <a:spLocks noChangeShapeType="1"/>
            </p:cNvSpPr>
            <p:nvPr/>
          </p:nvSpPr>
          <p:spPr bwMode="auto">
            <a:xfrm flipH="1" flipV="1">
              <a:off x="2112" y="216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8629" name="Oval 21" descr="羊皮纸"/>
            <p:cNvSpPr>
              <a:spLocks noChangeArrowheads="1"/>
            </p:cNvSpPr>
            <p:nvPr/>
          </p:nvSpPr>
          <p:spPr bwMode="auto">
            <a:xfrm>
              <a:off x="1920" y="1872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30" name="Rectangle 22" descr="新闻纸"/>
            <p:cNvSpPr>
              <a:spLocks noChangeArrowheads="1"/>
            </p:cNvSpPr>
            <p:nvPr/>
          </p:nvSpPr>
          <p:spPr bwMode="auto">
            <a:xfrm>
              <a:off x="2256" y="2640"/>
              <a:ext cx="329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800080"/>
                  </a:solidFill>
                  <a:ea typeface="宋体" pitchFamily="2" charset="-122"/>
                </a:rPr>
                <a:t>10</a:t>
              </a:r>
              <a:endParaRPr kumimoji="1" lang="en-US" altLang="zh-CN" sz="2400">
                <a:solidFill>
                  <a:srgbClr val="800080"/>
                </a:solidFill>
                <a:ea typeface="宋体" pitchFamily="2" charset="-122"/>
              </a:endParaRPr>
            </a:p>
          </p:txBody>
        </p:sp>
        <p:sp>
          <p:nvSpPr>
            <p:cNvPr id="708631" name="Rectangle 23" descr="新闻纸"/>
            <p:cNvSpPr>
              <a:spLocks noChangeArrowheads="1"/>
            </p:cNvSpPr>
            <p:nvPr/>
          </p:nvSpPr>
          <p:spPr bwMode="auto">
            <a:xfrm>
              <a:off x="1440" y="3360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latin typeface="仿宋_GB2312" pitchFamily="49" charset="-122"/>
                </a:rPr>
                <a:t>-</a:t>
              </a:r>
              <a:r>
                <a:rPr kumimoji="1" lang="en-US" altLang="zh-CN" sz="3200" b="1">
                  <a:solidFill>
                    <a:srgbClr val="660066"/>
                  </a:solidFill>
                  <a:latin typeface="仿宋_GB2312" pitchFamily="49" charset="-122"/>
                  <a:sym typeface="Symbol" pitchFamily="18" charset="2"/>
                </a:rPr>
                <a:t>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32" name="Oval 24" descr="羊皮纸"/>
            <p:cNvSpPr>
              <a:spLocks noChangeArrowheads="1"/>
            </p:cNvSpPr>
            <p:nvPr/>
          </p:nvSpPr>
          <p:spPr bwMode="auto">
            <a:xfrm>
              <a:off x="1344" y="1152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FF0000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33" name="Oval 25" descr="羊皮纸"/>
            <p:cNvSpPr>
              <a:spLocks noChangeArrowheads="1"/>
            </p:cNvSpPr>
            <p:nvPr/>
          </p:nvSpPr>
          <p:spPr bwMode="auto">
            <a:xfrm>
              <a:off x="1344" y="576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00099"/>
                  </a:solidFill>
                  <a:ea typeface="宋体" pitchFamily="2" charset="-122"/>
                </a:rPr>
                <a:t>5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34" name="Line 26"/>
            <p:cNvSpPr>
              <a:spLocks noChangeShapeType="1"/>
            </p:cNvSpPr>
            <p:nvPr/>
          </p:nvSpPr>
          <p:spPr bwMode="auto">
            <a:xfrm flipV="1">
              <a:off x="1488" y="864"/>
              <a:ext cx="0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8635" name="Text Box 27"/>
            <p:cNvSpPr txBox="1">
              <a:spLocks noChangeArrowheads="1"/>
            </p:cNvSpPr>
            <p:nvPr/>
          </p:nvSpPr>
          <p:spPr bwMode="auto">
            <a:xfrm>
              <a:off x="176" y="2976"/>
              <a:ext cx="31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3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36" name="Text Box 28"/>
            <p:cNvSpPr txBox="1">
              <a:spLocks noChangeArrowheads="1"/>
            </p:cNvSpPr>
            <p:nvPr/>
          </p:nvSpPr>
          <p:spPr bwMode="auto">
            <a:xfrm>
              <a:off x="896" y="2976"/>
              <a:ext cx="31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4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37" name="Text Box 29"/>
            <p:cNvSpPr txBox="1">
              <a:spLocks noChangeArrowheads="1"/>
            </p:cNvSpPr>
            <p:nvPr/>
          </p:nvSpPr>
          <p:spPr bwMode="auto">
            <a:xfrm>
              <a:off x="1472" y="2976"/>
              <a:ext cx="31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5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38" name="Text Box 30"/>
            <p:cNvSpPr txBox="1">
              <a:spLocks noChangeArrowheads="1"/>
            </p:cNvSpPr>
            <p:nvPr/>
          </p:nvSpPr>
          <p:spPr bwMode="auto">
            <a:xfrm>
              <a:off x="1184" y="2256"/>
              <a:ext cx="31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0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39" name="Text Box 31"/>
            <p:cNvSpPr txBox="1">
              <a:spLocks noChangeArrowheads="1"/>
            </p:cNvSpPr>
            <p:nvPr/>
          </p:nvSpPr>
          <p:spPr bwMode="auto">
            <a:xfrm>
              <a:off x="1568" y="2256"/>
              <a:ext cx="31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1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40" name="Text Box 32"/>
            <p:cNvSpPr txBox="1">
              <a:spLocks noChangeArrowheads="1"/>
            </p:cNvSpPr>
            <p:nvPr/>
          </p:nvSpPr>
          <p:spPr bwMode="auto">
            <a:xfrm>
              <a:off x="2288" y="2256"/>
              <a:ext cx="31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2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41" name="Text Box 33"/>
            <p:cNvSpPr txBox="1">
              <a:spLocks noChangeArrowheads="1"/>
            </p:cNvSpPr>
            <p:nvPr/>
          </p:nvSpPr>
          <p:spPr bwMode="auto">
            <a:xfrm>
              <a:off x="998" y="1098"/>
              <a:ext cx="34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42" name="Text Box 34"/>
            <p:cNvSpPr txBox="1">
              <a:spLocks noChangeArrowheads="1"/>
            </p:cNvSpPr>
            <p:nvPr/>
          </p:nvSpPr>
          <p:spPr bwMode="auto">
            <a:xfrm>
              <a:off x="1007" y="528"/>
              <a:ext cx="34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43" name="Text Box 35"/>
            <p:cNvSpPr txBox="1">
              <a:spLocks noChangeArrowheads="1"/>
            </p:cNvSpPr>
            <p:nvPr/>
          </p:nvSpPr>
          <p:spPr bwMode="auto">
            <a:xfrm>
              <a:off x="480" y="1833"/>
              <a:ext cx="34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44" name="Text Box 36"/>
            <p:cNvSpPr txBox="1">
              <a:spLocks noChangeArrowheads="1"/>
            </p:cNvSpPr>
            <p:nvPr/>
          </p:nvSpPr>
          <p:spPr bwMode="auto">
            <a:xfrm>
              <a:off x="2203" y="1833"/>
              <a:ext cx="34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45" name="Text Box 37"/>
            <p:cNvSpPr txBox="1">
              <a:spLocks noChangeArrowheads="1"/>
            </p:cNvSpPr>
            <p:nvPr/>
          </p:nvSpPr>
          <p:spPr bwMode="auto">
            <a:xfrm>
              <a:off x="192" y="2601"/>
              <a:ext cx="34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4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46" name="Rectangle 38" descr="新闻纸"/>
            <p:cNvSpPr>
              <a:spLocks noChangeArrowheads="1"/>
            </p:cNvSpPr>
            <p:nvPr/>
          </p:nvSpPr>
          <p:spPr bwMode="auto">
            <a:xfrm>
              <a:off x="5184" y="2640"/>
              <a:ext cx="327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800080"/>
                  </a:solidFill>
                  <a:ea typeface="宋体" pitchFamily="2" charset="-122"/>
                </a:rPr>
                <a:t>10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47" name="Line 39"/>
            <p:cNvSpPr>
              <a:spLocks noChangeShapeType="1"/>
            </p:cNvSpPr>
            <p:nvPr/>
          </p:nvSpPr>
          <p:spPr bwMode="auto">
            <a:xfrm flipH="1" flipV="1">
              <a:off x="5040" y="216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8648" name="Text Box 40"/>
            <p:cNvSpPr txBox="1">
              <a:spLocks noChangeArrowheads="1"/>
            </p:cNvSpPr>
            <p:nvPr/>
          </p:nvSpPr>
          <p:spPr bwMode="auto">
            <a:xfrm>
              <a:off x="5216" y="2256"/>
              <a:ext cx="31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2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49" name="Line 41"/>
            <p:cNvSpPr>
              <a:spLocks noChangeShapeType="1"/>
            </p:cNvSpPr>
            <p:nvPr/>
          </p:nvSpPr>
          <p:spPr bwMode="auto">
            <a:xfrm flipV="1">
              <a:off x="4752" y="216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8650" name="Oval 42" descr="羊皮纸"/>
            <p:cNvSpPr>
              <a:spLocks noChangeArrowheads="1"/>
            </p:cNvSpPr>
            <p:nvPr/>
          </p:nvSpPr>
          <p:spPr bwMode="auto">
            <a:xfrm>
              <a:off x="4848" y="1872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800080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51" name="Rectangle 43" descr="新闻纸"/>
            <p:cNvSpPr>
              <a:spLocks noChangeArrowheads="1"/>
            </p:cNvSpPr>
            <p:nvPr/>
          </p:nvSpPr>
          <p:spPr bwMode="auto">
            <a:xfrm>
              <a:off x="4512" y="2640"/>
              <a:ext cx="31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800080"/>
                  </a:solidFill>
                  <a:ea typeface="宋体" pitchFamily="2" charset="-122"/>
                </a:rPr>
                <a:t>05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52" name="Text Box 44"/>
            <p:cNvSpPr txBox="1">
              <a:spLocks noChangeArrowheads="1"/>
            </p:cNvSpPr>
            <p:nvPr/>
          </p:nvSpPr>
          <p:spPr bwMode="auto">
            <a:xfrm>
              <a:off x="5131" y="1824"/>
              <a:ext cx="34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53" name="Text Box 45"/>
            <p:cNvSpPr txBox="1">
              <a:spLocks noChangeArrowheads="1"/>
            </p:cNvSpPr>
            <p:nvPr/>
          </p:nvSpPr>
          <p:spPr bwMode="auto">
            <a:xfrm>
              <a:off x="4496" y="2256"/>
              <a:ext cx="31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1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54" name="Rectangle 46" descr="新闻纸"/>
            <p:cNvSpPr>
              <a:spLocks noChangeArrowheads="1"/>
            </p:cNvSpPr>
            <p:nvPr/>
          </p:nvSpPr>
          <p:spPr bwMode="auto">
            <a:xfrm>
              <a:off x="4080" y="2640"/>
              <a:ext cx="320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FF0000"/>
                  </a:solidFill>
                  <a:ea typeface="宋体" pitchFamily="2" charset="-122"/>
                </a:rPr>
                <a:t>17</a:t>
              </a:r>
              <a:endParaRPr kumimoji="1" lang="en-US" altLang="zh-CN" sz="2400"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55" name="Oval 47" descr="羊皮纸"/>
            <p:cNvSpPr>
              <a:spLocks noChangeArrowheads="1"/>
            </p:cNvSpPr>
            <p:nvPr/>
          </p:nvSpPr>
          <p:spPr bwMode="auto">
            <a:xfrm>
              <a:off x="3792" y="1872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FF0000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56" name="Text Box 48"/>
            <p:cNvSpPr txBox="1">
              <a:spLocks noChangeArrowheads="1"/>
            </p:cNvSpPr>
            <p:nvPr/>
          </p:nvSpPr>
          <p:spPr bwMode="auto">
            <a:xfrm>
              <a:off x="4112" y="2256"/>
              <a:ext cx="31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0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57" name="Text Box 49"/>
            <p:cNvSpPr txBox="1">
              <a:spLocks noChangeArrowheads="1"/>
            </p:cNvSpPr>
            <p:nvPr/>
          </p:nvSpPr>
          <p:spPr bwMode="auto">
            <a:xfrm>
              <a:off x="3451" y="1824"/>
              <a:ext cx="34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58" name="Oval 50" descr="羊皮纸"/>
            <p:cNvSpPr>
              <a:spLocks noChangeArrowheads="1"/>
            </p:cNvSpPr>
            <p:nvPr/>
          </p:nvSpPr>
          <p:spPr bwMode="auto">
            <a:xfrm>
              <a:off x="3504" y="2640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800080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59" name="Text Box 51"/>
            <p:cNvSpPr txBox="1">
              <a:spLocks noChangeArrowheads="1"/>
            </p:cNvSpPr>
            <p:nvPr/>
          </p:nvSpPr>
          <p:spPr bwMode="auto">
            <a:xfrm>
              <a:off x="3163" y="2592"/>
              <a:ext cx="3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4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60" name="Rectangle 52" descr="新闻纸"/>
            <p:cNvSpPr>
              <a:spLocks noChangeArrowheads="1"/>
            </p:cNvSpPr>
            <p:nvPr/>
          </p:nvSpPr>
          <p:spPr bwMode="auto">
            <a:xfrm>
              <a:off x="3840" y="3360"/>
              <a:ext cx="310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宋体" pitchFamily="2" charset="-122"/>
                </a:rPr>
                <a:t>15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61" name="Text Box 53"/>
            <p:cNvSpPr txBox="1">
              <a:spLocks noChangeArrowheads="1"/>
            </p:cNvSpPr>
            <p:nvPr/>
          </p:nvSpPr>
          <p:spPr bwMode="auto">
            <a:xfrm>
              <a:off x="3840" y="2976"/>
              <a:ext cx="31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4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62" name="Rectangle 54" descr="新闻纸"/>
            <p:cNvSpPr>
              <a:spLocks noChangeArrowheads="1"/>
            </p:cNvSpPr>
            <p:nvPr/>
          </p:nvSpPr>
          <p:spPr bwMode="auto">
            <a:xfrm>
              <a:off x="4416" y="3360"/>
              <a:ext cx="384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latin typeface="仿宋_GB2312" pitchFamily="49" charset="-122"/>
                </a:rPr>
                <a:t>-</a:t>
              </a:r>
              <a:r>
                <a:rPr kumimoji="1" lang="en-US" altLang="zh-CN" sz="3200" b="1">
                  <a:solidFill>
                    <a:srgbClr val="660066"/>
                  </a:solidFill>
                  <a:latin typeface="仿宋_GB2312" pitchFamily="49" charset="-122"/>
                  <a:sym typeface="Symbol" pitchFamily="18" charset="2"/>
                </a:rPr>
                <a:t>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63" name="Text Box 55"/>
            <p:cNvSpPr txBox="1">
              <a:spLocks noChangeArrowheads="1"/>
            </p:cNvSpPr>
            <p:nvPr/>
          </p:nvSpPr>
          <p:spPr bwMode="auto">
            <a:xfrm>
              <a:off x="4448" y="2976"/>
              <a:ext cx="31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5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64" name="Rectangle 56" descr="新闻纸"/>
            <p:cNvSpPr>
              <a:spLocks noChangeArrowheads="1"/>
            </p:cNvSpPr>
            <p:nvPr/>
          </p:nvSpPr>
          <p:spPr bwMode="auto">
            <a:xfrm>
              <a:off x="3168" y="3360"/>
              <a:ext cx="302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宋体" pitchFamily="2" charset="-122"/>
                </a:rPr>
                <a:t>29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65" name="Text Box 57"/>
            <p:cNvSpPr txBox="1">
              <a:spLocks noChangeArrowheads="1"/>
            </p:cNvSpPr>
            <p:nvPr/>
          </p:nvSpPr>
          <p:spPr bwMode="auto">
            <a:xfrm>
              <a:off x="3152" y="2976"/>
              <a:ext cx="31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3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66" name="Line 58"/>
            <p:cNvSpPr>
              <a:spLocks noChangeShapeType="1"/>
            </p:cNvSpPr>
            <p:nvPr/>
          </p:nvSpPr>
          <p:spPr bwMode="auto">
            <a:xfrm flipH="1" flipV="1">
              <a:off x="4464" y="1392"/>
              <a:ext cx="480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8667" name="Line 59"/>
            <p:cNvSpPr>
              <a:spLocks noChangeShapeType="1"/>
            </p:cNvSpPr>
            <p:nvPr/>
          </p:nvSpPr>
          <p:spPr bwMode="auto">
            <a:xfrm flipV="1">
              <a:off x="3984" y="1392"/>
              <a:ext cx="43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8668" name="Oval 60" descr="羊皮纸"/>
            <p:cNvSpPr>
              <a:spLocks noChangeArrowheads="1"/>
            </p:cNvSpPr>
            <p:nvPr/>
          </p:nvSpPr>
          <p:spPr bwMode="auto">
            <a:xfrm>
              <a:off x="4320" y="1152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FF0000"/>
                  </a:solidFill>
                  <a:ea typeface="宋体" pitchFamily="2" charset="-122"/>
                </a:rPr>
                <a:t>4</a:t>
              </a:r>
              <a:endParaRPr kumimoji="1" lang="en-US" altLang="zh-CN" sz="2400"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69" name="Text Box 61"/>
            <p:cNvSpPr txBox="1">
              <a:spLocks noChangeArrowheads="1"/>
            </p:cNvSpPr>
            <p:nvPr/>
          </p:nvSpPr>
          <p:spPr bwMode="auto">
            <a:xfrm>
              <a:off x="3979" y="1104"/>
              <a:ext cx="3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70" name="Line 62"/>
            <p:cNvSpPr>
              <a:spLocks noChangeShapeType="1"/>
            </p:cNvSpPr>
            <p:nvPr/>
          </p:nvSpPr>
          <p:spPr bwMode="auto">
            <a:xfrm flipV="1">
              <a:off x="4464" y="864"/>
              <a:ext cx="0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8671" name="Oval 63" descr="羊皮纸"/>
            <p:cNvSpPr>
              <a:spLocks noChangeArrowheads="1"/>
            </p:cNvSpPr>
            <p:nvPr/>
          </p:nvSpPr>
          <p:spPr bwMode="auto">
            <a:xfrm>
              <a:off x="4320" y="576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FF0000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8672" name="Text Box 64"/>
            <p:cNvSpPr txBox="1">
              <a:spLocks noChangeArrowheads="1"/>
            </p:cNvSpPr>
            <p:nvPr/>
          </p:nvSpPr>
          <p:spPr bwMode="auto">
            <a:xfrm>
              <a:off x="3979" y="528"/>
              <a:ext cx="3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</p:grpSp>
      <p:sp>
        <p:nvSpPr>
          <p:cNvPr id="708673" name="Rectangle 65"/>
          <p:cNvSpPr>
            <a:spLocks noChangeArrowheads="1"/>
          </p:cNvSpPr>
          <p:nvPr/>
        </p:nvSpPr>
        <p:spPr bwMode="auto">
          <a:xfrm>
            <a:off x="854562" y="6362164"/>
            <a:ext cx="6926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b="1" dirty="0"/>
              <a:t>(5) </a:t>
            </a:r>
            <a:r>
              <a:rPr kumimoji="1" lang="zh-CN" altLang="en-US" sz="2800" b="1" dirty="0"/>
              <a:t>加入</a:t>
            </a:r>
            <a:r>
              <a:rPr kumimoji="1" lang="en-US" altLang="zh-CN" sz="2800" b="1" dirty="0"/>
              <a:t>05, </a:t>
            </a:r>
            <a:r>
              <a:rPr kumimoji="1" lang="zh-CN" altLang="en-US" sz="2800" b="1"/>
              <a:t>调整                      </a:t>
            </a:r>
            <a:r>
              <a:rPr kumimoji="1" lang="en-US" altLang="zh-CN" sz="2800" b="1"/>
              <a:t>(</a:t>
            </a:r>
            <a:r>
              <a:rPr kumimoji="1" lang="en-US" altLang="zh-CN" sz="2800" b="1" dirty="0"/>
              <a:t>6) </a:t>
            </a:r>
            <a:r>
              <a:rPr kumimoji="1" lang="zh-CN" altLang="en-US" sz="2800" b="1" dirty="0"/>
              <a:t>加入</a:t>
            </a:r>
            <a:r>
              <a:rPr kumimoji="1" lang="en-US" altLang="zh-CN" sz="2800" b="1" dirty="0"/>
              <a:t>17, </a:t>
            </a:r>
            <a:r>
              <a:rPr kumimoji="1" lang="zh-CN" altLang="en-US" sz="2800" b="1" dirty="0"/>
              <a:t>调整</a:t>
            </a:r>
            <a:endParaRPr kumimoji="1" lang="zh-CN" altLang="en-US" sz="2800" dirty="0">
              <a:ea typeface="宋体" pitchFamily="2" charset="-122"/>
            </a:endParaRPr>
          </a:p>
        </p:txBody>
      </p:sp>
      <p:sp>
        <p:nvSpPr>
          <p:cNvPr id="708674" name="Text Box 66"/>
          <p:cNvSpPr txBox="1">
            <a:spLocks noChangeArrowheads="1"/>
          </p:cNvSpPr>
          <p:nvPr/>
        </p:nvSpPr>
        <p:spPr bwMode="auto">
          <a:xfrm>
            <a:off x="7391400" y="852488"/>
            <a:ext cx="12715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800" b="1">
                <a:solidFill>
                  <a:srgbClr val="0925F7"/>
                </a:solidFill>
                <a:ea typeface="隶书" pitchFamily="49" charset="-122"/>
              </a:rPr>
              <a:t>输出</a:t>
            </a:r>
            <a:r>
              <a:rPr kumimoji="1" lang="en-US" altLang="zh-CN" sz="2800" b="1">
                <a:solidFill>
                  <a:srgbClr val="0925F7"/>
                </a:solidFill>
                <a:ea typeface="隶书" pitchFamily="49" charset="-122"/>
              </a:rPr>
              <a:t>05</a:t>
            </a:r>
          </a:p>
        </p:txBody>
      </p:sp>
      <p:sp>
        <p:nvSpPr>
          <p:cNvPr id="69" name="标题 1"/>
          <p:cNvSpPr txBox="1">
            <a:spLocks/>
          </p:cNvSpPr>
          <p:nvPr/>
        </p:nvSpPr>
        <p:spPr>
          <a:xfrm>
            <a:off x="457200" y="-27384"/>
            <a:ext cx="8229600" cy="93610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>
                <a:latin typeface="+mn-lt"/>
              </a:rPr>
              <a:t>利用败者树进行 </a:t>
            </a:r>
            <a:r>
              <a:rPr lang="en-US" altLang="zh-CN">
                <a:latin typeface="+mn-lt"/>
              </a:rPr>
              <a:t>5 </a:t>
            </a:r>
            <a:r>
              <a:rPr lang="zh-CN" altLang="en-US">
                <a:latin typeface="+mn-lt"/>
              </a:rPr>
              <a:t>路平衡归并的过程</a:t>
            </a:r>
            <a:r>
              <a:rPr lang="en-US" altLang="zh-CN">
                <a:latin typeface="+mn-lt"/>
              </a:rPr>
              <a:t>-III</a:t>
            </a:r>
            <a:endParaRPr lang="zh-CN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918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EC254BA2-742B-434B-9297-8DFE28D154D7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709693" name="Rectangle 61"/>
          <p:cNvSpPr>
            <a:spLocks noChangeArrowheads="1"/>
          </p:cNvSpPr>
          <p:nvPr/>
        </p:nvSpPr>
        <p:spPr bwMode="auto">
          <a:xfrm>
            <a:off x="1019175" y="6362164"/>
            <a:ext cx="65630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b="1" dirty="0"/>
              <a:t>(7) </a:t>
            </a:r>
            <a:r>
              <a:rPr kumimoji="1" lang="zh-CN" altLang="en-US" sz="2800" b="1" dirty="0"/>
              <a:t>输出</a:t>
            </a:r>
            <a:r>
              <a:rPr kumimoji="1" lang="en-US" altLang="zh-CN" sz="2800" b="1" dirty="0"/>
              <a:t>05</a:t>
            </a:r>
            <a:r>
              <a:rPr kumimoji="1" lang="zh-CN" altLang="en-US" sz="2800" b="1" dirty="0"/>
              <a:t>后</a:t>
            </a:r>
            <a:r>
              <a:rPr kumimoji="1" lang="zh-CN" altLang="en-US" sz="2800" b="1"/>
              <a:t>调整             </a:t>
            </a:r>
            <a:r>
              <a:rPr kumimoji="1" lang="en-US" altLang="zh-CN" sz="2800" b="1" dirty="0"/>
              <a:t>(8) </a:t>
            </a:r>
            <a:r>
              <a:rPr kumimoji="1" lang="zh-CN" altLang="en-US" sz="2800" b="1" dirty="0"/>
              <a:t>输出</a:t>
            </a:r>
            <a:r>
              <a:rPr kumimoji="1" lang="en-US" altLang="zh-CN" sz="2800" b="1" dirty="0"/>
              <a:t>10</a:t>
            </a:r>
            <a:r>
              <a:rPr kumimoji="1" lang="zh-CN" altLang="en-US" sz="2800" b="1" dirty="0"/>
              <a:t>后调整</a:t>
            </a:r>
            <a:endParaRPr kumimoji="1" lang="zh-CN" altLang="en-US" sz="2800" dirty="0">
              <a:ea typeface="宋体" pitchFamily="2" charset="-122"/>
            </a:endParaRPr>
          </a:p>
        </p:txBody>
      </p:sp>
      <p:grpSp>
        <p:nvGrpSpPr>
          <p:cNvPr id="709700" name="Group 68"/>
          <p:cNvGrpSpPr>
            <a:grpSpLocks/>
          </p:cNvGrpSpPr>
          <p:nvPr/>
        </p:nvGrpSpPr>
        <p:grpSpPr bwMode="auto">
          <a:xfrm>
            <a:off x="468313" y="1069886"/>
            <a:ext cx="8389408" cy="4953000"/>
            <a:chOff x="176" y="528"/>
            <a:chExt cx="5450" cy="3120"/>
          </a:xfrm>
        </p:grpSpPr>
        <p:sp>
          <p:nvSpPr>
            <p:cNvPr id="709634" name="Line 2"/>
            <p:cNvSpPr>
              <a:spLocks noChangeShapeType="1"/>
            </p:cNvSpPr>
            <p:nvPr/>
          </p:nvSpPr>
          <p:spPr bwMode="auto">
            <a:xfrm flipV="1">
              <a:off x="3696" y="2112"/>
              <a:ext cx="192" cy="52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9635" name="Line 3"/>
            <p:cNvSpPr>
              <a:spLocks noChangeShapeType="1"/>
            </p:cNvSpPr>
            <p:nvPr/>
          </p:nvSpPr>
          <p:spPr bwMode="auto">
            <a:xfrm flipV="1">
              <a:off x="3408" y="288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9636" name="Line 4"/>
            <p:cNvSpPr>
              <a:spLocks noChangeShapeType="1"/>
            </p:cNvSpPr>
            <p:nvPr/>
          </p:nvSpPr>
          <p:spPr bwMode="auto">
            <a:xfrm flipH="1" flipV="1">
              <a:off x="3696" y="288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9637" name="Line 5"/>
            <p:cNvSpPr>
              <a:spLocks noChangeShapeType="1"/>
            </p:cNvSpPr>
            <p:nvPr/>
          </p:nvSpPr>
          <p:spPr bwMode="auto">
            <a:xfrm>
              <a:off x="3984" y="2112"/>
              <a:ext cx="192" cy="576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9638" name="Line 6"/>
            <p:cNvSpPr>
              <a:spLocks noChangeShapeType="1"/>
            </p:cNvSpPr>
            <p:nvPr/>
          </p:nvSpPr>
          <p:spPr bwMode="auto">
            <a:xfrm flipH="1" flipV="1">
              <a:off x="1536" y="1392"/>
              <a:ext cx="480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9639" name="Line 7"/>
            <p:cNvSpPr>
              <a:spLocks noChangeShapeType="1"/>
            </p:cNvSpPr>
            <p:nvPr/>
          </p:nvSpPr>
          <p:spPr bwMode="auto">
            <a:xfrm flipV="1">
              <a:off x="1008" y="1392"/>
              <a:ext cx="43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9640" name="Line 8"/>
            <p:cNvSpPr>
              <a:spLocks noChangeShapeType="1"/>
            </p:cNvSpPr>
            <p:nvPr/>
          </p:nvSpPr>
          <p:spPr bwMode="auto">
            <a:xfrm>
              <a:off x="1008" y="2064"/>
              <a:ext cx="192" cy="576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9641" name="Line 9"/>
            <p:cNvSpPr>
              <a:spLocks noChangeShapeType="1"/>
            </p:cNvSpPr>
            <p:nvPr/>
          </p:nvSpPr>
          <p:spPr bwMode="auto">
            <a:xfrm flipV="1">
              <a:off x="720" y="2112"/>
              <a:ext cx="192" cy="52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9643" name="Rectangle 11" descr="新闻纸"/>
            <p:cNvSpPr>
              <a:spLocks noChangeArrowheads="1"/>
            </p:cNvSpPr>
            <p:nvPr/>
          </p:nvSpPr>
          <p:spPr bwMode="auto">
            <a:xfrm>
              <a:off x="192" y="3360"/>
              <a:ext cx="288" cy="2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宋体" pitchFamily="2" charset="-122"/>
                </a:rPr>
                <a:t>29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44" name="Rectangle 12" descr="新闻纸"/>
            <p:cNvSpPr>
              <a:spLocks noChangeArrowheads="1"/>
            </p:cNvSpPr>
            <p:nvPr/>
          </p:nvSpPr>
          <p:spPr bwMode="auto">
            <a:xfrm>
              <a:off x="864" y="3360"/>
              <a:ext cx="288" cy="2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宋体" pitchFamily="2" charset="-122"/>
                </a:rPr>
                <a:t>15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45" name="Line 13"/>
            <p:cNvSpPr>
              <a:spLocks noChangeShapeType="1"/>
            </p:cNvSpPr>
            <p:nvPr/>
          </p:nvSpPr>
          <p:spPr bwMode="auto">
            <a:xfrm flipV="1">
              <a:off x="432" y="288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9646" name="Line 14"/>
            <p:cNvSpPr>
              <a:spLocks noChangeShapeType="1"/>
            </p:cNvSpPr>
            <p:nvPr/>
          </p:nvSpPr>
          <p:spPr bwMode="auto">
            <a:xfrm flipH="1" flipV="1">
              <a:off x="720" y="288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9647" name="Oval 15" descr="羊皮纸"/>
            <p:cNvSpPr>
              <a:spLocks noChangeArrowheads="1"/>
            </p:cNvSpPr>
            <p:nvPr/>
          </p:nvSpPr>
          <p:spPr bwMode="auto">
            <a:xfrm>
              <a:off x="528" y="2640"/>
              <a:ext cx="288" cy="288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48" name="Rectangle 16" descr="新闻纸"/>
            <p:cNvSpPr>
              <a:spLocks noChangeArrowheads="1"/>
            </p:cNvSpPr>
            <p:nvPr/>
          </p:nvSpPr>
          <p:spPr bwMode="auto">
            <a:xfrm>
              <a:off x="1152" y="2640"/>
              <a:ext cx="288" cy="2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宋体" pitchFamily="2" charset="-122"/>
                </a:rPr>
                <a:t>17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49" name="Oval 17" descr="羊皮纸"/>
            <p:cNvSpPr>
              <a:spLocks noChangeArrowheads="1"/>
            </p:cNvSpPr>
            <p:nvPr/>
          </p:nvSpPr>
          <p:spPr bwMode="auto">
            <a:xfrm>
              <a:off x="816" y="1872"/>
              <a:ext cx="288" cy="288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50" name="Rectangle 18" descr="新闻纸"/>
            <p:cNvSpPr>
              <a:spLocks noChangeArrowheads="1"/>
            </p:cNvSpPr>
            <p:nvPr/>
          </p:nvSpPr>
          <p:spPr bwMode="auto">
            <a:xfrm>
              <a:off x="1584" y="2640"/>
              <a:ext cx="288" cy="2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FF0000"/>
                  </a:solidFill>
                  <a:ea typeface="宋体" pitchFamily="2" charset="-122"/>
                </a:rPr>
                <a:t>44</a:t>
              </a:r>
              <a:endParaRPr kumimoji="1" lang="en-US" altLang="zh-CN" sz="2400"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51" name="Line 19"/>
            <p:cNvSpPr>
              <a:spLocks noChangeShapeType="1"/>
            </p:cNvSpPr>
            <p:nvPr/>
          </p:nvSpPr>
          <p:spPr bwMode="auto">
            <a:xfrm flipV="1">
              <a:off x="1824" y="216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9652" name="Line 20"/>
            <p:cNvSpPr>
              <a:spLocks noChangeShapeType="1"/>
            </p:cNvSpPr>
            <p:nvPr/>
          </p:nvSpPr>
          <p:spPr bwMode="auto">
            <a:xfrm flipH="1" flipV="1">
              <a:off x="2112" y="216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9653" name="Oval 21" descr="羊皮纸"/>
            <p:cNvSpPr>
              <a:spLocks noChangeArrowheads="1"/>
            </p:cNvSpPr>
            <p:nvPr/>
          </p:nvSpPr>
          <p:spPr bwMode="auto">
            <a:xfrm>
              <a:off x="1920" y="1872"/>
              <a:ext cx="288" cy="288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000FF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rgbClr val="0000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54" name="Rectangle 22" descr="新闻纸"/>
            <p:cNvSpPr>
              <a:spLocks noChangeArrowheads="1"/>
            </p:cNvSpPr>
            <p:nvPr/>
          </p:nvSpPr>
          <p:spPr bwMode="auto">
            <a:xfrm>
              <a:off x="2256" y="2640"/>
              <a:ext cx="288" cy="2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宋体" pitchFamily="2" charset="-122"/>
                </a:rPr>
                <a:t>10</a:t>
              </a:r>
              <a:endParaRPr kumimoji="1" lang="en-US" altLang="zh-CN" sz="240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709655" name="Oval 23" descr="羊皮纸"/>
            <p:cNvSpPr>
              <a:spLocks noChangeArrowheads="1"/>
            </p:cNvSpPr>
            <p:nvPr/>
          </p:nvSpPr>
          <p:spPr bwMode="auto">
            <a:xfrm>
              <a:off x="1344" y="1152"/>
              <a:ext cx="288" cy="288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000FF"/>
                  </a:solidFill>
                  <a:ea typeface="宋体" pitchFamily="2" charset="-122"/>
                </a:rPr>
                <a:t>4</a:t>
              </a:r>
              <a:endParaRPr kumimoji="1" lang="en-US" altLang="zh-CN" sz="2400">
                <a:solidFill>
                  <a:srgbClr val="0000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56" name="Oval 24" descr="羊皮纸"/>
            <p:cNvSpPr>
              <a:spLocks noChangeArrowheads="1"/>
            </p:cNvSpPr>
            <p:nvPr/>
          </p:nvSpPr>
          <p:spPr bwMode="auto">
            <a:xfrm>
              <a:off x="1344" y="576"/>
              <a:ext cx="288" cy="288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000FF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0000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57" name="Line 25"/>
            <p:cNvSpPr>
              <a:spLocks noChangeShapeType="1"/>
            </p:cNvSpPr>
            <p:nvPr/>
          </p:nvSpPr>
          <p:spPr bwMode="auto">
            <a:xfrm flipV="1">
              <a:off x="1488" y="864"/>
              <a:ext cx="0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9658" name="Text Box 26"/>
            <p:cNvSpPr txBox="1">
              <a:spLocks noChangeArrowheads="1"/>
            </p:cNvSpPr>
            <p:nvPr/>
          </p:nvSpPr>
          <p:spPr bwMode="auto">
            <a:xfrm>
              <a:off x="176" y="2976"/>
              <a:ext cx="32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3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59" name="Text Box 27"/>
            <p:cNvSpPr txBox="1">
              <a:spLocks noChangeArrowheads="1"/>
            </p:cNvSpPr>
            <p:nvPr/>
          </p:nvSpPr>
          <p:spPr bwMode="auto">
            <a:xfrm>
              <a:off x="896" y="2976"/>
              <a:ext cx="32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4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60" name="Text Box 28"/>
            <p:cNvSpPr txBox="1">
              <a:spLocks noChangeArrowheads="1"/>
            </p:cNvSpPr>
            <p:nvPr/>
          </p:nvSpPr>
          <p:spPr bwMode="auto">
            <a:xfrm>
              <a:off x="1184" y="2256"/>
              <a:ext cx="32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0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61" name="Text Box 29"/>
            <p:cNvSpPr txBox="1">
              <a:spLocks noChangeArrowheads="1"/>
            </p:cNvSpPr>
            <p:nvPr/>
          </p:nvSpPr>
          <p:spPr bwMode="auto">
            <a:xfrm>
              <a:off x="1568" y="2256"/>
              <a:ext cx="32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1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62" name="Text Box 30"/>
            <p:cNvSpPr txBox="1">
              <a:spLocks noChangeArrowheads="1"/>
            </p:cNvSpPr>
            <p:nvPr/>
          </p:nvSpPr>
          <p:spPr bwMode="auto">
            <a:xfrm>
              <a:off x="2288" y="2256"/>
              <a:ext cx="32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2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63" name="Text Box 31"/>
            <p:cNvSpPr txBox="1">
              <a:spLocks noChangeArrowheads="1"/>
            </p:cNvSpPr>
            <p:nvPr/>
          </p:nvSpPr>
          <p:spPr bwMode="auto">
            <a:xfrm>
              <a:off x="998" y="1098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64" name="Text Box 32"/>
            <p:cNvSpPr txBox="1">
              <a:spLocks noChangeArrowheads="1"/>
            </p:cNvSpPr>
            <p:nvPr/>
          </p:nvSpPr>
          <p:spPr bwMode="auto">
            <a:xfrm>
              <a:off x="1008" y="528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65" name="Text Box 33"/>
            <p:cNvSpPr txBox="1">
              <a:spLocks noChangeArrowheads="1"/>
            </p:cNvSpPr>
            <p:nvPr/>
          </p:nvSpPr>
          <p:spPr bwMode="auto">
            <a:xfrm>
              <a:off x="480" y="1833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66" name="Text Box 34"/>
            <p:cNvSpPr txBox="1">
              <a:spLocks noChangeArrowheads="1"/>
            </p:cNvSpPr>
            <p:nvPr/>
          </p:nvSpPr>
          <p:spPr bwMode="auto">
            <a:xfrm>
              <a:off x="2204" y="1833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67" name="Text Box 35"/>
            <p:cNvSpPr txBox="1">
              <a:spLocks noChangeArrowheads="1"/>
            </p:cNvSpPr>
            <p:nvPr/>
          </p:nvSpPr>
          <p:spPr bwMode="auto">
            <a:xfrm>
              <a:off x="193" y="2601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4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68" name="Rectangle 36" descr="新闻纸"/>
            <p:cNvSpPr>
              <a:spLocks noChangeArrowheads="1"/>
            </p:cNvSpPr>
            <p:nvPr/>
          </p:nvSpPr>
          <p:spPr bwMode="auto">
            <a:xfrm>
              <a:off x="5184" y="2640"/>
              <a:ext cx="288" cy="2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FF0000"/>
                  </a:solidFill>
                  <a:ea typeface="宋体" pitchFamily="2" charset="-122"/>
                </a:rPr>
                <a:t>12</a:t>
              </a:r>
              <a:endParaRPr kumimoji="1" lang="en-US" altLang="zh-CN" sz="2400"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69" name="Line 37"/>
            <p:cNvSpPr>
              <a:spLocks noChangeShapeType="1"/>
            </p:cNvSpPr>
            <p:nvPr/>
          </p:nvSpPr>
          <p:spPr bwMode="auto">
            <a:xfrm flipH="1" flipV="1">
              <a:off x="5040" y="216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9670" name="Text Box 38"/>
            <p:cNvSpPr txBox="1">
              <a:spLocks noChangeArrowheads="1"/>
            </p:cNvSpPr>
            <p:nvPr/>
          </p:nvSpPr>
          <p:spPr bwMode="auto">
            <a:xfrm>
              <a:off x="5216" y="2256"/>
              <a:ext cx="32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2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71" name="Line 39"/>
            <p:cNvSpPr>
              <a:spLocks noChangeShapeType="1"/>
            </p:cNvSpPr>
            <p:nvPr/>
          </p:nvSpPr>
          <p:spPr bwMode="auto">
            <a:xfrm flipV="1">
              <a:off x="4752" y="216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9672" name="Oval 40" descr="羊皮纸"/>
            <p:cNvSpPr>
              <a:spLocks noChangeArrowheads="1"/>
            </p:cNvSpPr>
            <p:nvPr/>
          </p:nvSpPr>
          <p:spPr bwMode="auto">
            <a:xfrm>
              <a:off x="4848" y="1872"/>
              <a:ext cx="288" cy="288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73" name="Rectangle 41" descr="新闻纸"/>
            <p:cNvSpPr>
              <a:spLocks noChangeArrowheads="1"/>
            </p:cNvSpPr>
            <p:nvPr/>
          </p:nvSpPr>
          <p:spPr bwMode="auto">
            <a:xfrm>
              <a:off x="4512" y="2640"/>
              <a:ext cx="288" cy="2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宋体" pitchFamily="2" charset="-122"/>
                </a:rPr>
                <a:t>44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74" name="Text Box 42"/>
            <p:cNvSpPr txBox="1">
              <a:spLocks noChangeArrowheads="1"/>
            </p:cNvSpPr>
            <p:nvPr/>
          </p:nvSpPr>
          <p:spPr bwMode="auto">
            <a:xfrm>
              <a:off x="5131" y="1824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75" name="Text Box 43"/>
            <p:cNvSpPr txBox="1">
              <a:spLocks noChangeArrowheads="1"/>
            </p:cNvSpPr>
            <p:nvPr/>
          </p:nvSpPr>
          <p:spPr bwMode="auto">
            <a:xfrm>
              <a:off x="4496" y="2256"/>
              <a:ext cx="32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1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76" name="Rectangle 44" descr="新闻纸"/>
            <p:cNvSpPr>
              <a:spLocks noChangeArrowheads="1"/>
            </p:cNvSpPr>
            <p:nvPr/>
          </p:nvSpPr>
          <p:spPr bwMode="auto">
            <a:xfrm>
              <a:off x="4080" y="2640"/>
              <a:ext cx="288" cy="2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宋体" pitchFamily="2" charset="-122"/>
                </a:rPr>
                <a:t>17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77" name="Oval 45" descr="羊皮纸"/>
            <p:cNvSpPr>
              <a:spLocks noChangeArrowheads="1"/>
            </p:cNvSpPr>
            <p:nvPr/>
          </p:nvSpPr>
          <p:spPr bwMode="auto">
            <a:xfrm>
              <a:off x="3792" y="1872"/>
              <a:ext cx="288" cy="288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78" name="Text Box 46"/>
            <p:cNvSpPr txBox="1">
              <a:spLocks noChangeArrowheads="1"/>
            </p:cNvSpPr>
            <p:nvPr/>
          </p:nvSpPr>
          <p:spPr bwMode="auto">
            <a:xfrm>
              <a:off x="4112" y="2256"/>
              <a:ext cx="32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0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79" name="Text Box 47"/>
            <p:cNvSpPr txBox="1">
              <a:spLocks noChangeArrowheads="1"/>
            </p:cNvSpPr>
            <p:nvPr/>
          </p:nvSpPr>
          <p:spPr bwMode="auto">
            <a:xfrm>
              <a:off x="3451" y="1824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80" name="Oval 48" descr="羊皮纸"/>
            <p:cNvSpPr>
              <a:spLocks noChangeArrowheads="1"/>
            </p:cNvSpPr>
            <p:nvPr/>
          </p:nvSpPr>
          <p:spPr bwMode="auto">
            <a:xfrm>
              <a:off x="3504" y="2640"/>
              <a:ext cx="288" cy="288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81" name="Text Box 49"/>
            <p:cNvSpPr txBox="1">
              <a:spLocks noChangeArrowheads="1"/>
            </p:cNvSpPr>
            <p:nvPr/>
          </p:nvSpPr>
          <p:spPr bwMode="auto">
            <a:xfrm>
              <a:off x="3163" y="2592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4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82" name="Rectangle 50" descr="新闻纸"/>
            <p:cNvSpPr>
              <a:spLocks noChangeArrowheads="1"/>
            </p:cNvSpPr>
            <p:nvPr/>
          </p:nvSpPr>
          <p:spPr bwMode="auto">
            <a:xfrm>
              <a:off x="3840" y="3360"/>
              <a:ext cx="288" cy="2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宋体" pitchFamily="2" charset="-122"/>
                </a:rPr>
                <a:t>15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83" name="Text Box 51"/>
            <p:cNvSpPr txBox="1">
              <a:spLocks noChangeArrowheads="1"/>
            </p:cNvSpPr>
            <p:nvPr/>
          </p:nvSpPr>
          <p:spPr bwMode="auto">
            <a:xfrm>
              <a:off x="3840" y="2976"/>
              <a:ext cx="32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4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84" name="Rectangle 52" descr="新闻纸"/>
            <p:cNvSpPr>
              <a:spLocks noChangeArrowheads="1"/>
            </p:cNvSpPr>
            <p:nvPr/>
          </p:nvSpPr>
          <p:spPr bwMode="auto">
            <a:xfrm>
              <a:off x="3168" y="3360"/>
              <a:ext cx="288" cy="288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宋体" pitchFamily="2" charset="-122"/>
                </a:rPr>
                <a:t>29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85" name="Text Box 53"/>
            <p:cNvSpPr txBox="1">
              <a:spLocks noChangeArrowheads="1"/>
            </p:cNvSpPr>
            <p:nvPr/>
          </p:nvSpPr>
          <p:spPr bwMode="auto">
            <a:xfrm>
              <a:off x="3152" y="2976"/>
              <a:ext cx="32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3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86" name="Line 54"/>
            <p:cNvSpPr>
              <a:spLocks noChangeShapeType="1"/>
            </p:cNvSpPr>
            <p:nvPr/>
          </p:nvSpPr>
          <p:spPr bwMode="auto">
            <a:xfrm flipH="1" flipV="1">
              <a:off x="4464" y="1392"/>
              <a:ext cx="480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9687" name="Line 55"/>
            <p:cNvSpPr>
              <a:spLocks noChangeShapeType="1"/>
            </p:cNvSpPr>
            <p:nvPr/>
          </p:nvSpPr>
          <p:spPr bwMode="auto">
            <a:xfrm flipV="1">
              <a:off x="3984" y="1392"/>
              <a:ext cx="43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9688" name="Oval 56" descr="羊皮纸"/>
            <p:cNvSpPr>
              <a:spLocks noChangeArrowheads="1"/>
            </p:cNvSpPr>
            <p:nvPr/>
          </p:nvSpPr>
          <p:spPr bwMode="auto">
            <a:xfrm>
              <a:off x="4320" y="1152"/>
              <a:ext cx="288" cy="288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4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89" name="Text Box 57"/>
            <p:cNvSpPr txBox="1">
              <a:spLocks noChangeArrowheads="1"/>
            </p:cNvSpPr>
            <p:nvPr/>
          </p:nvSpPr>
          <p:spPr bwMode="auto">
            <a:xfrm>
              <a:off x="3979" y="1104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90" name="Line 58"/>
            <p:cNvSpPr>
              <a:spLocks noChangeShapeType="1"/>
            </p:cNvSpPr>
            <p:nvPr/>
          </p:nvSpPr>
          <p:spPr bwMode="auto">
            <a:xfrm flipV="1">
              <a:off x="4464" y="864"/>
              <a:ext cx="0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9691" name="Oval 59" descr="羊皮纸"/>
            <p:cNvSpPr>
              <a:spLocks noChangeArrowheads="1"/>
            </p:cNvSpPr>
            <p:nvPr/>
          </p:nvSpPr>
          <p:spPr bwMode="auto">
            <a:xfrm>
              <a:off x="4320" y="576"/>
              <a:ext cx="288" cy="288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92" name="Text Box 60"/>
            <p:cNvSpPr txBox="1">
              <a:spLocks noChangeArrowheads="1"/>
            </p:cNvSpPr>
            <p:nvPr/>
          </p:nvSpPr>
          <p:spPr bwMode="auto">
            <a:xfrm>
              <a:off x="3979" y="528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09694" name="Line 62"/>
            <p:cNvSpPr>
              <a:spLocks noChangeShapeType="1"/>
            </p:cNvSpPr>
            <p:nvPr/>
          </p:nvSpPr>
          <p:spPr bwMode="auto">
            <a:xfrm flipH="1" flipV="1">
              <a:off x="1728" y="29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09695" name="Text Box 63"/>
            <p:cNvSpPr txBox="1">
              <a:spLocks noChangeArrowheads="1"/>
            </p:cNvSpPr>
            <p:nvPr/>
          </p:nvSpPr>
          <p:spPr bwMode="auto">
            <a:xfrm>
              <a:off x="1488" y="3177"/>
              <a:ext cx="8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>
                  <a:solidFill>
                    <a:srgbClr val="FF0000"/>
                  </a:solidFill>
                  <a:ea typeface="隶书" pitchFamily="49" charset="-122"/>
                </a:rPr>
                <a:t>输入</a:t>
              </a:r>
              <a:r>
                <a:rPr kumimoji="1" lang="en-US" altLang="zh-CN" sz="2800" b="1">
                  <a:solidFill>
                    <a:srgbClr val="FF0000"/>
                  </a:solidFill>
                  <a:ea typeface="隶书" pitchFamily="49" charset="-122"/>
                </a:rPr>
                <a:t>44</a:t>
              </a:r>
              <a:endParaRPr kumimoji="1" lang="en-US" altLang="zh-CN" sz="2400" b="1">
                <a:solidFill>
                  <a:srgbClr val="FF0000"/>
                </a:solidFill>
                <a:ea typeface="隶书" pitchFamily="49" charset="-122"/>
              </a:endParaRPr>
            </a:p>
          </p:txBody>
        </p:sp>
        <p:sp>
          <p:nvSpPr>
            <p:cNvPr id="709696" name="Text Box 64"/>
            <p:cNvSpPr txBox="1">
              <a:spLocks noChangeArrowheads="1"/>
            </p:cNvSpPr>
            <p:nvPr/>
          </p:nvSpPr>
          <p:spPr bwMode="auto">
            <a:xfrm>
              <a:off x="4632" y="537"/>
              <a:ext cx="8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>
                  <a:solidFill>
                    <a:srgbClr val="0925F7"/>
                  </a:solidFill>
                  <a:ea typeface="隶书" pitchFamily="49" charset="-122"/>
                </a:rPr>
                <a:t>输出</a:t>
              </a:r>
              <a:r>
                <a:rPr kumimoji="1" lang="en-US" altLang="zh-CN" sz="2800" b="1">
                  <a:solidFill>
                    <a:srgbClr val="0925F7"/>
                  </a:solidFill>
                  <a:ea typeface="隶书" pitchFamily="49" charset="-122"/>
                </a:rPr>
                <a:t>12</a:t>
              </a:r>
              <a:endParaRPr kumimoji="1" lang="en-US" altLang="zh-CN" sz="2800" b="1">
                <a:solidFill>
                  <a:srgbClr val="0925F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endParaRPr>
            </a:p>
          </p:txBody>
        </p:sp>
        <p:sp>
          <p:nvSpPr>
            <p:cNvPr id="709697" name="Text Box 65"/>
            <p:cNvSpPr txBox="1">
              <a:spLocks noChangeArrowheads="1"/>
            </p:cNvSpPr>
            <p:nvPr/>
          </p:nvSpPr>
          <p:spPr bwMode="auto">
            <a:xfrm>
              <a:off x="1656" y="528"/>
              <a:ext cx="8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>
                  <a:solidFill>
                    <a:srgbClr val="0925F7"/>
                  </a:solidFill>
                  <a:ea typeface="隶书" pitchFamily="49" charset="-122"/>
                </a:rPr>
                <a:t>输出</a:t>
              </a:r>
              <a:r>
                <a:rPr kumimoji="1" lang="en-US" altLang="zh-CN" sz="2800" b="1">
                  <a:solidFill>
                    <a:srgbClr val="0925F7"/>
                  </a:solidFill>
                  <a:ea typeface="隶书" pitchFamily="49" charset="-122"/>
                </a:rPr>
                <a:t>10</a:t>
              </a:r>
            </a:p>
          </p:txBody>
        </p:sp>
        <p:sp>
          <p:nvSpPr>
            <p:cNvPr id="709698" name="Line 66"/>
            <p:cNvSpPr>
              <a:spLocks noChangeShapeType="1"/>
            </p:cNvSpPr>
            <p:nvPr/>
          </p:nvSpPr>
          <p:spPr bwMode="auto">
            <a:xfrm flipH="1" flipV="1">
              <a:off x="5328" y="29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9699" name="Text Box 67"/>
            <p:cNvSpPr txBox="1">
              <a:spLocks noChangeArrowheads="1"/>
            </p:cNvSpPr>
            <p:nvPr/>
          </p:nvSpPr>
          <p:spPr bwMode="auto">
            <a:xfrm>
              <a:off x="4800" y="3168"/>
              <a:ext cx="82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>
                  <a:solidFill>
                    <a:srgbClr val="FF0000"/>
                  </a:solidFill>
                  <a:ea typeface="隶书" pitchFamily="49" charset="-122"/>
                </a:rPr>
                <a:t>输入</a:t>
              </a:r>
              <a:r>
                <a:rPr kumimoji="1" lang="en-US" altLang="zh-CN" sz="2800" b="1">
                  <a:solidFill>
                    <a:srgbClr val="FF0000"/>
                  </a:solidFill>
                  <a:ea typeface="隶书" pitchFamily="49" charset="-122"/>
                </a:rPr>
                <a:t>12</a:t>
              </a:r>
              <a:endParaRPr kumimoji="1" lang="en-US" altLang="zh-CN" sz="2400" b="1">
                <a:solidFill>
                  <a:srgbClr val="FF0000"/>
                </a:solidFill>
                <a:ea typeface="隶书" pitchFamily="49" charset="-122"/>
              </a:endParaRPr>
            </a:p>
          </p:txBody>
        </p:sp>
      </p:grpSp>
      <p:sp>
        <p:nvSpPr>
          <p:cNvPr id="70" name="标题 1"/>
          <p:cNvSpPr txBox="1">
            <a:spLocks/>
          </p:cNvSpPr>
          <p:nvPr/>
        </p:nvSpPr>
        <p:spPr>
          <a:xfrm>
            <a:off x="457200" y="-27384"/>
            <a:ext cx="8229600" cy="93610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>
                <a:latin typeface="+mn-lt"/>
              </a:rPr>
              <a:t>利用败者树进行 </a:t>
            </a:r>
            <a:r>
              <a:rPr lang="en-US" altLang="zh-CN">
                <a:latin typeface="+mn-lt"/>
              </a:rPr>
              <a:t>5 </a:t>
            </a:r>
            <a:r>
              <a:rPr lang="zh-CN" altLang="en-US">
                <a:latin typeface="+mn-lt"/>
              </a:rPr>
              <a:t>路平衡归并的过程</a:t>
            </a:r>
            <a:r>
              <a:rPr lang="en-US" altLang="zh-CN">
                <a:latin typeface="+mn-lt"/>
              </a:rPr>
              <a:t>-IV</a:t>
            </a:r>
            <a:endParaRPr lang="zh-CN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5867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6ACD68B2-AA84-49E5-AEE4-DB9DE563A205}" type="slidenum">
              <a:rPr lang="en-US" altLang="zh-CN"/>
              <a:pPr/>
              <a:t>25</a:t>
            </a:fld>
            <a:endParaRPr lang="en-US" altLang="zh-CN"/>
          </a:p>
        </p:txBody>
      </p:sp>
      <p:grpSp>
        <p:nvGrpSpPr>
          <p:cNvPr id="710724" name="Group 68"/>
          <p:cNvGrpSpPr>
            <a:grpSpLocks/>
          </p:cNvGrpSpPr>
          <p:nvPr/>
        </p:nvGrpSpPr>
        <p:grpSpPr bwMode="auto">
          <a:xfrm>
            <a:off x="439738" y="993105"/>
            <a:ext cx="8286373" cy="4957763"/>
            <a:chOff x="176" y="528"/>
            <a:chExt cx="5361" cy="3123"/>
          </a:xfrm>
        </p:grpSpPr>
        <p:sp>
          <p:nvSpPr>
            <p:cNvPr id="710658" name="Line 2"/>
            <p:cNvSpPr>
              <a:spLocks noChangeShapeType="1"/>
            </p:cNvSpPr>
            <p:nvPr/>
          </p:nvSpPr>
          <p:spPr bwMode="auto">
            <a:xfrm flipV="1">
              <a:off x="3696" y="2112"/>
              <a:ext cx="192" cy="52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659" name="Line 3"/>
            <p:cNvSpPr>
              <a:spLocks noChangeShapeType="1"/>
            </p:cNvSpPr>
            <p:nvPr/>
          </p:nvSpPr>
          <p:spPr bwMode="auto">
            <a:xfrm flipV="1">
              <a:off x="3408" y="288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660" name="Line 4"/>
            <p:cNvSpPr>
              <a:spLocks noChangeShapeType="1"/>
            </p:cNvSpPr>
            <p:nvPr/>
          </p:nvSpPr>
          <p:spPr bwMode="auto">
            <a:xfrm flipH="1" flipV="1">
              <a:off x="3696" y="288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661" name="Line 5"/>
            <p:cNvSpPr>
              <a:spLocks noChangeShapeType="1"/>
            </p:cNvSpPr>
            <p:nvPr/>
          </p:nvSpPr>
          <p:spPr bwMode="auto">
            <a:xfrm>
              <a:off x="3984" y="2112"/>
              <a:ext cx="192" cy="576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662" name="Line 6"/>
            <p:cNvSpPr>
              <a:spLocks noChangeShapeType="1"/>
            </p:cNvSpPr>
            <p:nvPr/>
          </p:nvSpPr>
          <p:spPr bwMode="auto">
            <a:xfrm flipH="1" flipV="1">
              <a:off x="1536" y="1392"/>
              <a:ext cx="480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663" name="Line 7"/>
            <p:cNvSpPr>
              <a:spLocks noChangeShapeType="1"/>
            </p:cNvSpPr>
            <p:nvPr/>
          </p:nvSpPr>
          <p:spPr bwMode="auto">
            <a:xfrm flipV="1">
              <a:off x="1008" y="1392"/>
              <a:ext cx="43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664" name="Line 8"/>
            <p:cNvSpPr>
              <a:spLocks noChangeShapeType="1"/>
            </p:cNvSpPr>
            <p:nvPr/>
          </p:nvSpPr>
          <p:spPr bwMode="auto">
            <a:xfrm>
              <a:off x="1008" y="2064"/>
              <a:ext cx="192" cy="576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665" name="Line 9"/>
            <p:cNvSpPr>
              <a:spLocks noChangeShapeType="1"/>
            </p:cNvSpPr>
            <p:nvPr/>
          </p:nvSpPr>
          <p:spPr bwMode="auto">
            <a:xfrm flipV="1">
              <a:off x="720" y="2112"/>
              <a:ext cx="192" cy="52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667" name="Rectangle 11" descr="新闻纸"/>
            <p:cNvSpPr>
              <a:spLocks noChangeArrowheads="1"/>
            </p:cNvSpPr>
            <p:nvPr/>
          </p:nvSpPr>
          <p:spPr bwMode="auto">
            <a:xfrm>
              <a:off x="192" y="336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宋体" pitchFamily="2" charset="-122"/>
                </a:rPr>
                <a:t>29</a:t>
              </a:r>
              <a:endParaRPr kumimoji="1" lang="en-US" altLang="zh-CN" sz="2400" b="1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0668" name="Rectangle 12" descr="新闻纸"/>
            <p:cNvSpPr>
              <a:spLocks noChangeArrowheads="1"/>
            </p:cNvSpPr>
            <p:nvPr/>
          </p:nvSpPr>
          <p:spPr bwMode="auto">
            <a:xfrm>
              <a:off x="864" y="3360"/>
              <a:ext cx="292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宋体" pitchFamily="2" charset="-122"/>
                </a:rPr>
                <a:t>15</a:t>
              </a:r>
              <a:endParaRPr kumimoji="1" lang="en-US" altLang="zh-CN" sz="2400" b="1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0669" name="Line 13"/>
            <p:cNvSpPr>
              <a:spLocks noChangeShapeType="1"/>
            </p:cNvSpPr>
            <p:nvPr/>
          </p:nvSpPr>
          <p:spPr bwMode="auto">
            <a:xfrm flipV="1">
              <a:off x="432" y="288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670" name="Line 14"/>
            <p:cNvSpPr>
              <a:spLocks noChangeShapeType="1"/>
            </p:cNvSpPr>
            <p:nvPr/>
          </p:nvSpPr>
          <p:spPr bwMode="auto">
            <a:xfrm flipH="1" flipV="1">
              <a:off x="720" y="288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671" name="Oval 15" descr="羊皮纸"/>
            <p:cNvSpPr>
              <a:spLocks noChangeArrowheads="1"/>
            </p:cNvSpPr>
            <p:nvPr/>
          </p:nvSpPr>
          <p:spPr bwMode="auto">
            <a:xfrm>
              <a:off x="528" y="2640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0672" name="Rectangle 16" descr="新闻纸"/>
            <p:cNvSpPr>
              <a:spLocks noChangeArrowheads="1"/>
            </p:cNvSpPr>
            <p:nvPr/>
          </p:nvSpPr>
          <p:spPr bwMode="auto">
            <a:xfrm>
              <a:off x="1152" y="2640"/>
              <a:ext cx="322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宋体" pitchFamily="2" charset="-122"/>
                </a:rPr>
                <a:t>17</a:t>
              </a:r>
              <a:endParaRPr kumimoji="1" lang="en-US" altLang="zh-CN" sz="2400" b="1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0673" name="Oval 17" descr="羊皮纸"/>
            <p:cNvSpPr>
              <a:spLocks noChangeArrowheads="1"/>
            </p:cNvSpPr>
            <p:nvPr/>
          </p:nvSpPr>
          <p:spPr bwMode="auto">
            <a:xfrm>
              <a:off x="816" y="1872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0674" name="Rectangle 18" descr="新闻纸"/>
            <p:cNvSpPr>
              <a:spLocks noChangeArrowheads="1"/>
            </p:cNvSpPr>
            <p:nvPr/>
          </p:nvSpPr>
          <p:spPr bwMode="auto">
            <a:xfrm>
              <a:off x="1584" y="2640"/>
              <a:ext cx="29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宋体" pitchFamily="2" charset="-122"/>
                </a:rPr>
                <a:t>44</a:t>
              </a:r>
              <a:endParaRPr kumimoji="1" lang="en-US" altLang="zh-CN" sz="2400" b="1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0675" name="Line 19"/>
            <p:cNvSpPr>
              <a:spLocks noChangeShapeType="1"/>
            </p:cNvSpPr>
            <p:nvPr/>
          </p:nvSpPr>
          <p:spPr bwMode="auto">
            <a:xfrm flipV="1">
              <a:off x="1824" y="216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676" name="Line 20"/>
            <p:cNvSpPr>
              <a:spLocks noChangeShapeType="1"/>
            </p:cNvSpPr>
            <p:nvPr/>
          </p:nvSpPr>
          <p:spPr bwMode="auto">
            <a:xfrm flipH="1" flipV="1">
              <a:off x="2112" y="216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677" name="Oval 21" descr="羊皮纸"/>
            <p:cNvSpPr>
              <a:spLocks noChangeArrowheads="1"/>
            </p:cNvSpPr>
            <p:nvPr/>
          </p:nvSpPr>
          <p:spPr bwMode="auto">
            <a:xfrm>
              <a:off x="1920" y="1872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0678" name="Rectangle 22" descr="新闻纸"/>
            <p:cNvSpPr>
              <a:spLocks noChangeArrowheads="1"/>
            </p:cNvSpPr>
            <p:nvPr/>
          </p:nvSpPr>
          <p:spPr bwMode="auto">
            <a:xfrm>
              <a:off x="2256" y="264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FF0000"/>
                  </a:solidFill>
                  <a:ea typeface="宋体" pitchFamily="2" charset="-122"/>
                  <a:sym typeface="Symbol" pitchFamily="18" charset="2"/>
                </a:rPr>
                <a:t></a:t>
              </a:r>
              <a:endParaRPr kumimoji="1" lang="en-US" altLang="zh-CN" sz="2400" b="1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710679" name="Oval 23" descr="羊皮纸"/>
            <p:cNvSpPr>
              <a:spLocks noChangeArrowheads="1"/>
            </p:cNvSpPr>
            <p:nvPr/>
          </p:nvSpPr>
          <p:spPr bwMode="auto">
            <a:xfrm>
              <a:off x="1344" y="1152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000FF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rgbClr val="0000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0680" name="Oval 24" descr="羊皮纸"/>
            <p:cNvSpPr>
              <a:spLocks noChangeArrowheads="1"/>
            </p:cNvSpPr>
            <p:nvPr/>
          </p:nvSpPr>
          <p:spPr bwMode="auto">
            <a:xfrm>
              <a:off x="1344" y="576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000FF"/>
                  </a:solidFill>
                  <a:ea typeface="宋体" pitchFamily="2" charset="-122"/>
                </a:rPr>
                <a:t>4</a:t>
              </a:r>
              <a:endParaRPr kumimoji="1" lang="en-US" altLang="zh-CN" sz="2400">
                <a:solidFill>
                  <a:srgbClr val="0000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0681" name="Line 25"/>
            <p:cNvSpPr>
              <a:spLocks noChangeShapeType="1"/>
            </p:cNvSpPr>
            <p:nvPr/>
          </p:nvSpPr>
          <p:spPr bwMode="auto">
            <a:xfrm flipV="1">
              <a:off x="1488" y="864"/>
              <a:ext cx="0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682" name="Text Box 26"/>
            <p:cNvSpPr txBox="1">
              <a:spLocks noChangeArrowheads="1"/>
            </p:cNvSpPr>
            <p:nvPr/>
          </p:nvSpPr>
          <p:spPr bwMode="auto">
            <a:xfrm>
              <a:off x="176" y="2976"/>
              <a:ext cx="32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3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0683" name="Text Box 27"/>
            <p:cNvSpPr txBox="1">
              <a:spLocks noChangeArrowheads="1"/>
            </p:cNvSpPr>
            <p:nvPr/>
          </p:nvSpPr>
          <p:spPr bwMode="auto">
            <a:xfrm>
              <a:off x="896" y="2976"/>
              <a:ext cx="32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4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0684" name="Text Box 28"/>
            <p:cNvSpPr txBox="1">
              <a:spLocks noChangeArrowheads="1"/>
            </p:cNvSpPr>
            <p:nvPr/>
          </p:nvSpPr>
          <p:spPr bwMode="auto">
            <a:xfrm>
              <a:off x="1184" y="2256"/>
              <a:ext cx="32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0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0685" name="Text Box 29"/>
            <p:cNvSpPr txBox="1">
              <a:spLocks noChangeArrowheads="1"/>
            </p:cNvSpPr>
            <p:nvPr/>
          </p:nvSpPr>
          <p:spPr bwMode="auto">
            <a:xfrm>
              <a:off x="1568" y="2256"/>
              <a:ext cx="32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1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0686" name="Text Box 30"/>
            <p:cNvSpPr txBox="1">
              <a:spLocks noChangeArrowheads="1"/>
            </p:cNvSpPr>
            <p:nvPr/>
          </p:nvSpPr>
          <p:spPr bwMode="auto">
            <a:xfrm>
              <a:off x="2288" y="2256"/>
              <a:ext cx="32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2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0687" name="Text Box 31"/>
            <p:cNvSpPr txBox="1">
              <a:spLocks noChangeArrowheads="1"/>
            </p:cNvSpPr>
            <p:nvPr/>
          </p:nvSpPr>
          <p:spPr bwMode="auto">
            <a:xfrm>
              <a:off x="998" y="1098"/>
              <a:ext cx="35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0688" name="Text Box 32"/>
            <p:cNvSpPr txBox="1">
              <a:spLocks noChangeArrowheads="1"/>
            </p:cNvSpPr>
            <p:nvPr/>
          </p:nvSpPr>
          <p:spPr bwMode="auto">
            <a:xfrm>
              <a:off x="1008" y="528"/>
              <a:ext cx="35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0689" name="Text Box 33"/>
            <p:cNvSpPr txBox="1">
              <a:spLocks noChangeArrowheads="1"/>
            </p:cNvSpPr>
            <p:nvPr/>
          </p:nvSpPr>
          <p:spPr bwMode="auto">
            <a:xfrm>
              <a:off x="480" y="1833"/>
              <a:ext cx="35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0690" name="Text Box 34"/>
            <p:cNvSpPr txBox="1">
              <a:spLocks noChangeArrowheads="1"/>
            </p:cNvSpPr>
            <p:nvPr/>
          </p:nvSpPr>
          <p:spPr bwMode="auto">
            <a:xfrm>
              <a:off x="2203" y="1833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0691" name="Text Box 35"/>
            <p:cNvSpPr txBox="1">
              <a:spLocks noChangeArrowheads="1"/>
            </p:cNvSpPr>
            <p:nvPr/>
          </p:nvSpPr>
          <p:spPr bwMode="auto">
            <a:xfrm>
              <a:off x="192" y="2601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4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0692" name="Rectangle 36" descr="新闻纸"/>
            <p:cNvSpPr>
              <a:spLocks noChangeArrowheads="1"/>
            </p:cNvSpPr>
            <p:nvPr/>
          </p:nvSpPr>
          <p:spPr bwMode="auto">
            <a:xfrm>
              <a:off x="5184" y="264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宋体" pitchFamily="2" charset="-122"/>
                  <a:sym typeface="Symbol" pitchFamily="18" charset="2"/>
                </a:rPr>
                <a:t></a:t>
              </a:r>
              <a:endParaRPr kumimoji="1" lang="en-US" altLang="zh-CN" sz="2800" b="1">
                <a:solidFill>
                  <a:schemeClr val="tx2"/>
                </a:solidFill>
                <a:ea typeface="宋体" pitchFamily="2" charset="-122"/>
                <a:sym typeface="Symbol" pitchFamily="18" charset="2"/>
              </a:endParaRPr>
            </a:p>
          </p:txBody>
        </p:sp>
        <p:sp>
          <p:nvSpPr>
            <p:cNvPr id="710693" name="Line 37"/>
            <p:cNvSpPr>
              <a:spLocks noChangeShapeType="1"/>
            </p:cNvSpPr>
            <p:nvPr/>
          </p:nvSpPr>
          <p:spPr bwMode="auto">
            <a:xfrm flipH="1" flipV="1">
              <a:off x="5040" y="216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694" name="Text Box 38"/>
            <p:cNvSpPr txBox="1">
              <a:spLocks noChangeArrowheads="1"/>
            </p:cNvSpPr>
            <p:nvPr/>
          </p:nvSpPr>
          <p:spPr bwMode="auto">
            <a:xfrm>
              <a:off x="5216" y="2256"/>
              <a:ext cx="32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2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0695" name="Line 39"/>
            <p:cNvSpPr>
              <a:spLocks noChangeShapeType="1"/>
            </p:cNvSpPr>
            <p:nvPr/>
          </p:nvSpPr>
          <p:spPr bwMode="auto">
            <a:xfrm flipV="1">
              <a:off x="4752" y="216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696" name="Oval 40" descr="羊皮纸"/>
            <p:cNvSpPr>
              <a:spLocks noChangeArrowheads="1"/>
            </p:cNvSpPr>
            <p:nvPr/>
          </p:nvSpPr>
          <p:spPr bwMode="auto">
            <a:xfrm>
              <a:off x="4848" y="1872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0697" name="Rectangle 41" descr="新闻纸"/>
            <p:cNvSpPr>
              <a:spLocks noChangeArrowheads="1"/>
            </p:cNvSpPr>
            <p:nvPr/>
          </p:nvSpPr>
          <p:spPr bwMode="auto">
            <a:xfrm>
              <a:off x="4512" y="2640"/>
              <a:ext cx="296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宋体" pitchFamily="2" charset="-122"/>
                </a:rPr>
                <a:t>44</a:t>
              </a:r>
              <a:endParaRPr kumimoji="1" lang="en-US" altLang="zh-CN" sz="2400" b="1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0698" name="Text Box 42"/>
            <p:cNvSpPr txBox="1">
              <a:spLocks noChangeArrowheads="1"/>
            </p:cNvSpPr>
            <p:nvPr/>
          </p:nvSpPr>
          <p:spPr bwMode="auto">
            <a:xfrm>
              <a:off x="5131" y="1824"/>
              <a:ext cx="35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0699" name="Text Box 43"/>
            <p:cNvSpPr txBox="1">
              <a:spLocks noChangeArrowheads="1"/>
            </p:cNvSpPr>
            <p:nvPr/>
          </p:nvSpPr>
          <p:spPr bwMode="auto">
            <a:xfrm>
              <a:off x="4496" y="2256"/>
              <a:ext cx="32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1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0700" name="Rectangle 44" descr="新闻纸"/>
            <p:cNvSpPr>
              <a:spLocks noChangeArrowheads="1"/>
            </p:cNvSpPr>
            <p:nvPr/>
          </p:nvSpPr>
          <p:spPr bwMode="auto">
            <a:xfrm>
              <a:off x="4080" y="2640"/>
              <a:ext cx="320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宋体" pitchFamily="2" charset="-122"/>
                </a:rPr>
                <a:t>17</a:t>
              </a:r>
              <a:endParaRPr kumimoji="1" lang="en-US" altLang="zh-CN" sz="2400" b="1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0701" name="Oval 45" descr="羊皮纸"/>
            <p:cNvSpPr>
              <a:spLocks noChangeArrowheads="1"/>
            </p:cNvSpPr>
            <p:nvPr/>
          </p:nvSpPr>
          <p:spPr bwMode="auto">
            <a:xfrm>
              <a:off x="3792" y="1872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0702" name="Text Box 46"/>
            <p:cNvSpPr txBox="1">
              <a:spLocks noChangeArrowheads="1"/>
            </p:cNvSpPr>
            <p:nvPr/>
          </p:nvSpPr>
          <p:spPr bwMode="auto">
            <a:xfrm>
              <a:off x="4112" y="2256"/>
              <a:ext cx="32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0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0703" name="Text Box 47"/>
            <p:cNvSpPr txBox="1">
              <a:spLocks noChangeArrowheads="1"/>
            </p:cNvSpPr>
            <p:nvPr/>
          </p:nvSpPr>
          <p:spPr bwMode="auto">
            <a:xfrm>
              <a:off x="3451" y="1824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0704" name="Oval 48" descr="羊皮纸"/>
            <p:cNvSpPr>
              <a:spLocks noChangeArrowheads="1"/>
            </p:cNvSpPr>
            <p:nvPr/>
          </p:nvSpPr>
          <p:spPr bwMode="auto">
            <a:xfrm>
              <a:off x="3504" y="2640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4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0705" name="Text Box 49"/>
            <p:cNvSpPr txBox="1">
              <a:spLocks noChangeArrowheads="1"/>
            </p:cNvSpPr>
            <p:nvPr/>
          </p:nvSpPr>
          <p:spPr bwMode="auto">
            <a:xfrm>
              <a:off x="3163" y="2592"/>
              <a:ext cx="35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4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0706" name="Rectangle 50" descr="新闻纸"/>
            <p:cNvSpPr>
              <a:spLocks noChangeArrowheads="1"/>
            </p:cNvSpPr>
            <p:nvPr/>
          </p:nvSpPr>
          <p:spPr bwMode="auto">
            <a:xfrm>
              <a:off x="3855" y="3362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FF0000"/>
                  </a:solidFill>
                  <a:ea typeface="宋体" pitchFamily="2" charset="-122"/>
                </a:rPr>
                <a:t>56</a:t>
              </a:r>
              <a:endParaRPr kumimoji="1" lang="en-US" altLang="zh-CN" sz="2400" b="1"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0707" name="Text Box 51"/>
            <p:cNvSpPr txBox="1">
              <a:spLocks noChangeArrowheads="1"/>
            </p:cNvSpPr>
            <p:nvPr/>
          </p:nvSpPr>
          <p:spPr bwMode="auto">
            <a:xfrm>
              <a:off x="3840" y="2976"/>
              <a:ext cx="32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4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0708" name="Rectangle 52" descr="新闻纸"/>
            <p:cNvSpPr>
              <a:spLocks noChangeArrowheads="1"/>
            </p:cNvSpPr>
            <p:nvPr/>
          </p:nvSpPr>
          <p:spPr bwMode="auto">
            <a:xfrm>
              <a:off x="3168" y="3360"/>
              <a:ext cx="302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宋体" pitchFamily="2" charset="-122"/>
                </a:rPr>
                <a:t>29</a:t>
              </a:r>
              <a:endParaRPr kumimoji="1" lang="en-US" altLang="zh-CN" sz="2400" b="1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0709" name="Text Box 53"/>
            <p:cNvSpPr txBox="1">
              <a:spLocks noChangeArrowheads="1"/>
            </p:cNvSpPr>
            <p:nvPr/>
          </p:nvSpPr>
          <p:spPr bwMode="auto">
            <a:xfrm>
              <a:off x="3152" y="2976"/>
              <a:ext cx="32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3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0710" name="Line 54"/>
            <p:cNvSpPr>
              <a:spLocks noChangeShapeType="1"/>
            </p:cNvSpPr>
            <p:nvPr/>
          </p:nvSpPr>
          <p:spPr bwMode="auto">
            <a:xfrm flipH="1" flipV="1">
              <a:off x="4464" y="1392"/>
              <a:ext cx="480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11" name="Line 55"/>
            <p:cNvSpPr>
              <a:spLocks noChangeShapeType="1"/>
            </p:cNvSpPr>
            <p:nvPr/>
          </p:nvSpPr>
          <p:spPr bwMode="auto">
            <a:xfrm flipV="1">
              <a:off x="3984" y="1392"/>
              <a:ext cx="43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12" name="Oval 56" descr="羊皮纸"/>
            <p:cNvSpPr>
              <a:spLocks noChangeArrowheads="1"/>
            </p:cNvSpPr>
            <p:nvPr/>
          </p:nvSpPr>
          <p:spPr bwMode="auto">
            <a:xfrm>
              <a:off x="4320" y="1152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0713" name="Text Box 57"/>
            <p:cNvSpPr txBox="1">
              <a:spLocks noChangeArrowheads="1"/>
            </p:cNvSpPr>
            <p:nvPr/>
          </p:nvSpPr>
          <p:spPr bwMode="auto">
            <a:xfrm>
              <a:off x="3979" y="1104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0714" name="Line 58"/>
            <p:cNvSpPr>
              <a:spLocks noChangeShapeType="1"/>
            </p:cNvSpPr>
            <p:nvPr/>
          </p:nvSpPr>
          <p:spPr bwMode="auto">
            <a:xfrm flipV="1">
              <a:off x="4464" y="864"/>
              <a:ext cx="0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15" name="Oval 59" descr="羊皮纸"/>
            <p:cNvSpPr>
              <a:spLocks noChangeArrowheads="1"/>
            </p:cNvSpPr>
            <p:nvPr/>
          </p:nvSpPr>
          <p:spPr bwMode="auto">
            <a:xfrm>
              <a:off x="4320" y="576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0716" name="Text Box 60"/>
            <p:cNvSpPr txBox="1">
              <a:spLocks noChangeArrowheads="1"/>
            </p:cNvSpPr>
            <p:nvPr/>
          </p:nvSpPr>
          <p:spPr bwMode="auto">
            <a:xfrm>
              <a:off x="3979" y="528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0717" name="Line 61"/>
            <p:cNvSpPr>
              <a:spLocks noChangeShapeType="1"/>
            </p:cNvSpPr>
            <p:nvPr/>
          </p:nvSpPr>
          <p:spPr bwMode="auto">
            <a:xfrm flipH="1" flipV="1">
              <a:off x="2400" y="29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18" name="Text Box 62"/>
            <p:cNvSpPr txBox="1">
              <a:spLocks noChangeArrowheads="1"/>
            </p:cNvSpPr>
            <p:nvPr/>
          </p:nvSpPr>
          <p:spPr bwMode="auto">
            <a:xfrm>
              <a:off x="1912" y="3173"/>
              <a:ext cx="7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>
                  <a:solidFill>
                    <a:srgbClr val="FF0000"/>
                  </a:solidFill>
                  <a:ea typeface="隶书" pitchFamily="49" charset="-122"/>
                </a:rPr>
                <a:t>输入</a:t>
              </a: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  <a:sym typeface="Symbol" pitchFamily="18" charset="2"/>
                </a:rPr>
                <a:t></a:t>
              </a:r>
              <a:endPara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endParaRPr>
            </a:p>
          </p:txBody>
        </p:sp>
        <p:sp>
          <p:nvSpPr>
            <p:cNvPr id="710719" name="Text Box 63"/>
            <p:cNvSpPr txBox="1">
              <a:spLocks noChangeArrowheads="1"/>
            </p:cNvSpPr>
            <p:nvPr/>
          </p:nvSpPr>
          <p:spPr bwMode="auto">
            <a:xfrm>
              <a:off x="4632" y="537"/>
              <a:ext cx="82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>
                  <a:solidFill>
                    <a:srgbClr val="0925F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输出</a:t>
              </a:r>
              <a:r>
                <a:rPr kumimoji="1" lang="en-US" altLang="zh-CN" sz="2800" b="1">
                  <a:solidFill>
                    <a:srgbClr val="0925F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17</a:t>
              </a:r>
            </a:p>
          </p:txBody>
        </p:sp>
        <p:sp>
          <p:nvSpPr>
            <p:cNvPr id="710720" name="Text Box 64"/>
            <p:cNvSpPr txBox="1">
              <a:spLocks noChangeArrowheads="1"/>
            </p:cNvSpPr>
            <p:nvPr/>
          </p:nvSpPr>
          <p:spPr bwMode="auto">
            <a:xfrm>
              <a:off x="1656" y="528"/>
              <a:ext cx="82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>
                  <a:solidFill>
                    <a:srgbClr val="0000FF"/>
                  </a:solidFill>
                  <a:ea typeface="隶书" pitchFamily="49" charset="-122"/>
                </a:rPr>
                <a:t>输出</a:t>
              </a:r>
              <a:r>
                <a:rPr kumimoji="1" lang="en-US" altLang="zh-CN" sz="2800" b="1">
                  <a:solidFill>
                    <a:srgbClr val="0000FF"/>
                  </a:solidFill>
                  <a:ea typeface="隶书" pitchFamily="49" charset="-122"/>
                </a:rPr>
                <a:t>1</a:t>
              </a:r>
              <a:r>
                <a:rPr kumimoji="1" lang="en-US" altLang="zh-CN" sz="2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5</a:t>
              </a:r>
            </a:p>
          </p:txBody>
        </p:sp>
        <p:sp>
          <p:nvSpPr>
            <p:cNvPr id="710721" name="Line 65"/>
            <p:cNvSpPr>
              <a:spLocks noChangeShapeType="1"/>
            </p:cNvSpPr>
            <p:nvPr/>
          </p:nvSpPr>
          <p:spPr bwMode="auto">
            <a:xfrm flipH="1" flipV="1">
              <a:off x="4176" y="3504"/>
              <a:ext cx="24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22" name="Text Box 66"/>
            <p:cNvSpPr txBox="1">
              <a:spLocks noChangeArrowheads="1"/>
            </p:cNvSpPr>
            <p:nvPr/>
          </p:nvSpPr>
          <p:spPr bwMode="auto">
            <a:xfrm>
              <a:off x="4444" y="3321"/>
              <a:ext cx="82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>
                  <a:solidFill>
                    <a:srgbClr val="FF0000"/>
                  </a:solidFill>
                  <a:ea typeface="隶书" pitchFamily="49" charset="-122"/>
                </a:rPr>
                <a:t>输入</a:t>
              </a:r>
              <a:r>
                <a:rPr kumimoji="1"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56</a:t>
              </a:r>
              <a:endPara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endParaRPr>
            </a:p>
          </p:txBody>
        </p:sp>
      </p:grpSp>
      <p:sp>
        <p:nvSpPr>
          <p:cNvPr id="710723" name="Rectangle 67"/>
          <p:cNvSpPr>
            <a:spLocks noChangeArrowheads="1"/>
          </p:cNvSpPr>
          <p:nvPr/>
        </p:nvSpPr>
        <p:spPr bwMode="auto">
          <a:xfrm>
            <a:off x="971600" y="6362164"/>
            <a:ext cx="69092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b="1" dirty="0"/>
              <a:t>(9) </a:t>
            </a:r>
            <a:r>
              <a:rPr kumimoji="1" lang="zh-CN" altLang="en-US" sz="2800" b="1" dirty="0"/>
              <a:t>输出</a:t>
            </a:r>
            <a:r>
              <a:rPr kumimoji="1" lang="en-US" altLang="zh-CN" sz="2800" b="1" dirty="0"/>
              <a:t>12</a:t>
            </a:r>
            <a:r>
              <a:rPr kumimoji="1" lang="zh-CN" altLang="en-US" sz="2800" b="1" dirty="0"/>
              <a:t>后</a:t>
            </a:r>
            <a:r>
              <a:rPr kumimoji="1" lang="zh-CN" altLang="en-US" sz="2800" b="1"/>
              <a:t>调整               </a:t>
            </a:r>
            <a:r>
              <a:rPr kumimoji="1" lang="en-US" altLang="zh-CN" sz="2800" b="1"/>
              <a:t>(</a:t>
            </a:r>
            <a:r>
              <a:rPr kumimoji="1" lang="en-US" altLang="zh-CN" sz="2800" b="1" dirty="0"/>
              <a:t>10) </a:t>
            </a:r>
            <a:r>
              <a:rPr kumimoji="1" lang="zh-CN" altLang="en-US" sz="2800" b="1" dirty="0"/>
              <a:t>输出</a:t>
            </a:r>
            <a:r>
              <a:rPr kumimoji="1" lang="en-US" altLang="zh-CN" sz="2800" b="1" dirty="0"/>
              <a:t>15</a:t>
            </a:r>
            <a:r>
              <a:rPr kumimoji="1" lang="zh-CN" altLang="en-US" sz="2800" b="1" dirty="0"/>
              <a:t>后调整</a:t>
            </a:r>
            <a:endParaRPr kumimoji="1" lang="zh-CN" altLang="en-US" sz="2800" dirty="0">
              <a:ea typeface="宋体" pitchFamily="2" charset="-122"/>
            </a:endParaRPr>
          </a:p>
        </p:txBody>
      </p:sp>
      <p:sp>
        <p:nvSpPr>
          <p:cNvPr id="70" name="标题 1"/>
          <p:cNvSpPr txBox="1">
            <a:spLocks/>
          </p:cNvSpPr>
          <p:nvPr/>
        </p:nvSpPr>
        <p:spPr>
          <a:xfrm>
            <a:off x="457200" y="-27384"/>
            <a:ext cx="8229600" cy="93610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>
                <a:latin typeface="+mn-lt"/>
              </a:rPr>
              <a:t>利用败者树进行 </a:t>
            </a:r>
            <a:r>
              <a:rPr lang="en-US" altLang="zh-CN">
                <a:latin typeface="+mn-lt"/>
              </a:rPr>
              <a:t>5 </a:t>
            </a:r>
            <a:r>
              <a:rPr lang="zh-CN" altLang="en-US">
                <a:latin typeface="+mn-lt"/>
              </a:rPr>
              <a:t>路平衡归并的过程</a:t>
            </a:r>
            <a:r>
              <a:rPr lang="en-US" altLang="zh-CN">
                <a:latin typeface="+mn-lt"/>
              </a:rPr>
              <a:t>-V</a:t>
            </a:r>
            <a:endParaRPr lang="zh-CN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8690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423E5B81-846F-42F6-8E39-6F14C8FB7EF1}" type="slidenum">
              <a:rPr lang="en-US" altLang="zh-CN"/>
              <a:pPr/>
              <a:t>26</a:t>
            </a:fld>
            <a:endParaRPr lang="en-US" altLang="zh-CN"/>
          </a:p>
        </p:txBody>
      </p:sp>
      <p:grpSp>
        <p:nvGrpSpPr>
          <p:cNvPr id="711748" name="Group 68"/>
          <p:cNvGrpSpPr>
            <a:grpSpLocks/>
          </p:cNvGrpSpPr>
          <p:nvPr/>
        </p:nvGrpSpPr>
        <p:grpSpPr bwMode="auto">
          <a:xfrm>
            <a:off x="467544" y="980728"/>
            <a:ext cx="8183064" cy="4953000"/>
            <a:chOff x="176" y="528"/>
            <a:chExt cx="5365" cy="3120"/>
          </a:xfrm>
        </p:grpSpPr>
        <p:sp>
          <p:nvSpPr>
            <p:cNvPr id="711682" name="Line 2"/>
            <p:cNvSpPr>
              <a:spLocks noChangeShapeType="1"/>
            </p:cNvSpPr>
            <p:nvPr/>
          </p:nvSpPr>
          <p:spPr bwMode="auto">
            <a:xfrm flipV="1">
              <a:off x="3696" y="2112"/>
              <a:ext cx="192" cy="52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1683" name="Line 3"/>
            <p:cNvSpPr>
              <a:spLocks noChangeShapeType="1"/>
            </p:cNvSpPr>
            <p:nvPr/>
          </p:nvSpPr>
          <p:spPr bwMode="auto">
            <a:xfrm flipV="1">
              <a:off x="3408" y="288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1684" name="Line 4"/>
            <p:cNvSpPr>
              <a:spLocks noChangeShapeType="1"/>
            </p:cNvSpPr>
            <p:nvPr/>
          </p:nvSpPr>
          <p:spPr bwMode="auto">
            <a:xfrm flipH="1" flipV="1">
              <a:off x="3696" y="288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1685" name="Line 5"/>
            <p:cNvSpPr>
              <a:spLocks noChangeShapeType="1"/>
            </p:cNvSpPr>
            <p:nvPr/>
          </p:nvSpPr>
          <p:spPr bwMode="auto">
            <a:xfrm>
              <a:off x="3984" y="2112"/>
              <a:ext cx="192" cy="576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1686" name="Line 6"/>
            <p:cNvSpPr>
              <a:spLocks noChangeShapeType="1"/>
            </p:cNvSpPr>
            <p:nvPr/>
          </p:nvSpPr>
          <p:spPr bwMode="auto">
            <a:xfrm flipH="1" flipV="1">
              <a:off x="1536" y="1392"/>
              <a:ext cx="480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1687" name="Line 7"/>
            <p:cNvSpPr>
              <a:spLocks noChangeShapeType="1"/>
            </p:cNvSpPr>
            <p:nvPr/>
          </p:nvSpPr>
          <p:spPr bwMode="auto">
            <a:xfrm flipV="1">
              <a:off x="1008" y="1392"/>
              <a:ext cx="43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1688" name="Line 8"/>
            <p:cNvSpPr>
              <a:spLocks noChangeShapeType="1"/>
            </p:cNvSpPr>
            <p:nvPr/>
          </p:nvSpPr>
          <p:spPr bwMode="auto">
            <a:xfrm>
              <a:off x="1008" y="2064"/>
              <a:ext cx="192" cy="576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1689" name="Line 9"/>
            <p:cNvSpPr>
              <a:spLocks noChangeShapeType="1"/>
            </p:cNvSpPr>
            <p:nvPr/>
          </p:nvSpPr>
          <p:spPr bwMode="auto">
            <a:xfrm flipV="1">
              <a:off x="720" y="2112"/>
              <a:ext cx="192" cy="52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1691" name="Rectangle 11" descr="新闻纸"/>
            <p:cNvSpPr>
              <a:spLocks noChangeArrowheads="1"/>
            </p:cNvSpPr>
            <p:nvPr/>
          </p:nvSpPr>
          <p:spPr bwMode="auto">
            <a:xfrm>
              <a:off x="192" y="336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宋体" pitchFamily="2" charset="-122"/>
                </a:rPr>
                <a:t>29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1692" name="Rectangle 12" descr="新闻纸"/>
            <p:cNvSpPr>
              <a:spLocks noChangeArrowheads="1"/>
            </p:cNvSpPr>
            <p:nvPr/>
          </p:nvSpPr>
          <p:spPr bwMode="auto">
            <a:xfrm>
              <a:off x="864" y="336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宋体" pitchFamily="2" charset="-122"/>
                </a:rPr>
                <a:t>56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1693" name="Line 13"/>
            <p:cNvSpPr>
              <a:spLocks noChangeShapeType="1"/>
            </p:cNvSpPr>
            <p:nvPr/>
          </p:nvSpPr>
          <p:spPr bwMode="auto">
            <a:xfrm flipV="1">
              <a:off x="432" y="288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1694" name="Line 14"/>
            <p:cNvSpPr>
              <a:spLocks noChangeShapeType="1"/>
            </p:cNvSpPr>
            <p:nvPr/>
          </p:nvSpPr>
          <p:spPr bwMode="auto">
            <a:xfrm flipH="1" flipV="1">
              <a:off x="720" y="288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1695" name="Oval 15" descr="羊皮纸"/>
            <p:cNvSpPr>
              <a:spLocks noChangeArrowheads="1"/>
            </p:cNvSpPr>
            <p:nvPr/>
          </p:nvSpPr>
          <p:spPr bwMode="auto">
            <a:xfrm>
              <a:off x="528" y="2640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4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1696" name="Rectangle 16" descr="新闻纸"/>
            <p:cNvSpPr>
              <a:spLocks noChangeArrowheads="1"/>
            </p:cNvSpPr>
            <p:nvPr/>
          </p:nvSpPr>
          <p:spPr bwMode="auto">
            <a:xfrm>
              <a:off x="1152" y="264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FF0000"/>
                  </a:solidFill>
                  <a:ea typeface="宋体" pitchFamily="2" charset="-122"/>
                </a:rPr>
                <a:t>21</a:t>
              </a:r>
              <a:endParaRPr kumimoji="1" lang="en-US" altLang="zh-CN" sz="2400"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1697" name="Oval 17" descr="羊皮纸"/>
            <p:cNvSpPr>
              <a:spLocks noChangeArrowheads="1"/>
            </p:cNvSpPr>
            <p:nvPr/>
          </p:nvSpPr>
          <p:spPr bwMode="auto">
            <a:xfrm>
              <a:off x="816" y="1872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1698" name="Rectangle 18" descr="新闻纸"/>
            <p:cNvSpPr>
              <a:spLocks noChangeArrowheads="1"/>
            </p:cNvSpPr>
            <p:nvPr/>
          </p:nvSpPr>
          <p:spPr bwMode="auto">
            <a:xfrm>
              <a:off x="1584" y="264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宋体" pitchFamily="2" charset="-122"/>
                </a:rPr>
                <a:t>44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1699" name="Line 19"/>
            <p:cNvSpPr>
              <a:spLocks noChangeShapeType="1"/>
            </p:cNvSpPr>
            <p:nvPr/>
          </p:nvSpPr>
          <p:spPr bwMode="auto">
            <a:xfrm flipV="1">
              <a:off x="1824" y="216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1700" name="Line 20"/>
            <p:cNvSpPr>
              <a:spLocks noChangeShapeType="1"/>
            </p:cNvSpPr>
            <p:nvPr/>
          </p:nvSpPr>
          <p:spPr bwMode="auto">
            <a:xfrm flipH="1" flipV="1">
              <a:off x="2112" y="216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1701" name="Oval 21" descr="羊皮纸"/>
            <p:cNvSpPr>
              <a:spLocks noChangeArrowheads="1"/>
            </p:cNvSpPr>
            <p:nvPr/>
          </p:nvSpPr>
          <p:spPr bwMode="auto">
            <a:xfrm>
              <a:off x="1920" y="1872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1702" name="Rectangle 22" descr="新闻纸"/>
            <p:cNvSpPr>
              <a:spLocks noChangeArrowheads="1"/>
            </p:cNvSpPr>
            <p:nvPr/>
          </p:nvSpPr>
          <p:spPr bwMode="auto">
            <a:xfrm>
              <a:off x="2256" y="264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宋体" pitchFamily="2" charset="-122"/>
                  <a:sym typeface="Symbol" pitchFamily="18" charset="2"/>
                </a:rPr>
                <a:t></a:t>
              </a:r>
              <a:endParaRPr kumimoji="1" lang="en-US" altLang="zh-CN" sz="240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711703" name="Oval 23" descr="羊皮纸"/>
            <p:cNvSpPr>
              <a:spLocks noChangeArrowheads="1"/>
            </p:cNvSpPr>
            <p:nvPr/>
          </p:nvSpPr>
          <p:spPr bwMode="auto">
            <a:xfrm>
              <a:off x="1344" y="1152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1704" name="Oval 24" descr="羊皮纸"/>
            <p:cNvSpPr>
              <a:spLocks noChangeArrowheads="1"/>
            </p:cNvSpPr>
            <p:nvPr/>
          </p:nvSpPr>
          <p:spPr bwMode="auto">
            <a:xfrm>
              <a:off x="1344" y="576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1705" name="Line 25"/>
            <p:cNvSpPr>
              <a:spLocks noChangeShapeType="1"/>
            </p:cNvSpPr>
            <p:nvPr/>
          </p:nvSpPr>
          <p:spPr bwMode="auto">
            <a:xfrm flipV="1">
              <a:off x="1488" y="864"/>
              <a:ext cx="0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1706" name="Text Box 26"/>
            <p:cNvSpPr txBox="1">
              <a:spLocks noChangeArrowheads="1"/>
            </p:cNvSpPr>
            <p:nvPr/>
          </p:nvSpPr>
          <p:spPr bwMode="auto">
            <a:xfrm>
              <a:off x="176" y="2976"/>
              <a:ext cx="32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3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1707" name="Text Box 27"/>
            <p:cNvSpPr txBox="1">
              <a:spLocks noChangeArrowheads="1"/>
            </p:cNvSpPr>
            <p:nvPr/>
          </p:nvSpPr>
          <p:spPr bwMode="auto">
            <a:xfrm>
              <a:off x="896" y="2976"/>
              <a:ext cx="32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4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1708" name="Text Box 28"/>
            <p:cNvSpPr txBox="1">
              <a:spLocks noChangeArrowheads="1"/>
            </p:cNvSpPr>
            <p:nvPr/>
          </p:nvSpPr>
          <p:spPr bwMode="auto">
            <a:xfrm>
              <a:off x="1183" y="2256"/>
              <a:ext cx="32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0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1709" name="Text Box 29"/>
            <p:cNvSpPr txBox="1">
              <a:spLocks noChangeArrowheads="1"/>
            </p:cNvSpPr>
            <p:nvPr/>
          </p:nvSpPr>
          <p:spPr bwMode="auto">
            <a:xfrm>
              <a:off x="1569" y="2256"/>
              <a:ext cx="32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1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1710" name="Text Box 30"/>
            <p:cNvSpPr txBox="1">
              <a:spLocks noChangeArrowheads="1"/>
            </p:cNvSpPr>
            <p:nvPr/>
          </p:nvSpPr>
          <p:spPr bwMode="auto">
            <a:xfrm>
              <a:off x="2288" y="2256"/>
              <a:ext cx="32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2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1711" name="Text Box 31"/>
            <p:cNvSpPr txBox="1">
              <a:spLocks noChangeArrowheads="1"/>
            </p:cNvSpPr>
            <p:nvPr/>
          </p:nvSpPr>
          <p:spPr bwMode="auto">
            <a:xfrm>
              <a:off x="998" y="1098"/>
              <a:ext cx="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1712" name="Text Box 32"/>
            <p:cNvSpPr txBox="1">
              <a:spLocks noChangeArrowheads="1"/>
            </p:cNvSpPr>
            <p:nvPr/>
          </p:nvSpPr>
          <p:spPr bwMode="auto">
            <a:xfrm>
              <a:off x="1008" y="528"/>
              <a:ext cx="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1713" name="Text Box 33"/>
            <p:cNvSpPr txBox="1">
              <a:spLocks noChangeArrowheads="1"/>
            </p:cNvSpPr>
            <p:nvPr/>
          </p:nvSpPr>
          <p:spPr bwMode="auto">
            <a:xfrm>
              <a:off x="479" y="1833"/>
              <a:ext cx="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1714" name="Text Box 34"/>
            <p:cNvSpPr txBox="1">
              <a:spLocks noChangeArrowheads="1"/>
            </p:cNvSpPr>
            <p:nvPr/>
          </p:nvSpPr>
          <p:spPr bwMode="auto">
            <a:xfrm>
              <a:off x="2203" y="1833"/>
              <a:ext cx="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1715" name="Text Box 35"/>
            <p:cNvSpPr txBox="1">
              <a:spLocks noChangeArrowheads="1"/>
            </p:cNvSpPr>
            <p:nvPr/>
          </p:nvSpPr>
          <p:spPr bwMode="auto">
            <a:xfrm>
              <a:off x="192" y="2601"/>
              <a:ext cx="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4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1716" name="Rectangle 36" descr="新闻纸"/>
            <p:cNvSpPr>
              <a:spLocks noChangeArrowheads="1"/>
            </p:cNvSpPr>
            <p:nvPr/>
          </p:nvSpPr>
          <p:spPr bwMode="auto">
            <a:xfrm>
              <a:off x="5184" y="264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宋体" pitchFamily="2" charset="-122"/>
                  <a:sym typeface="Symbol" pitchFamily="18" charset="2"/>
                </a:rPr>
                <a:t></a:t>
              </a:r>
              <a:endParaRPr kumimoji="1" lang="en-US" altLang="zh-CN" sz="2800" b="1">
                <a:solidFill>
                  <a:schemeClr val="tx2"/>
                </a:solidFill>
                <a:ea typeface="宋体" pitchFamily="2" charset="-122"/>
                <a:sym typeface="Symbol" pitchFamily="18" charset="2"/>
              </a:endParaRPr>
            </a:p>
          </p:txBody>
        </p:sp>
        <p:sp>
          <p:nvSpPr>
            <p:cNvPr id="711717" name="Line 37"/>
            <p:cNvSpPr>
              <a:spLocks noChangeShapeType="1"/>
            </p:cNvSpPr>
            <p:nvPr/>
          </p:nvSpPr>
          <p:spPr bwMode="auto">
            <a:xfrm flipH="1" flipV="1">
              <a:off x="5040" y="216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1718" name="Text Box 38"/>
            <p:cNvSpPr txBox="1">
              <a:spLocks noChangeArrowheads="1"/>
            </p:cNvSpPr>
            <p:nvPr/>
          </p:nvSpPr>
          <p:spPr bwMode="auto">
            <a:xfrm>
              <a:off x="5216" y="2256"/>
              <a:ext cx="32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2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1719" name="Line 39"/>
            <p:cNvSpPr>
              <a:spLocks noChangeShapeType="1"/>
            </p:cNvSpPr>
            <p:nvPr/>
          </p:nvSpPr>
          <p:spPr bwMode="auto">
            <a:xfrm flipV="1">
              <a:off x="4752" y="216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1720" name="Oval 40" descr="羊皮纸"/>
            <p:cNvSpPr>
              <a:spLocks noChangeArrowheads="1"/>
            </p:cNvSpPr>
            <p:nvPr/>
          </p:nvSpPr>
          <p:spPr bwMode="auto">
            <a:xfrm>
              <a:off x="4848" y="1872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1721" name="Rectangle 41" descr="新闻纸"/>
            <p:cNvSpPr>
              <a:spLocks noChangeArrowheads="1"/>
            </p:cNvSpPr>
            <p:nvPr/>
          </p:nvSpPr>
          <p:spPr bwMode="auto">
            <a:xfrm>
              <a:off x="4512" y="264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宋体" pitchFamily="2" charset="-122"/>
                </a:rPr>
                <a:t>44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1722" name="Text Box 42"/>
            <p:cNvSpPr txBox="1">
              <a:spLocks noChangeArrowheads="1"/>
            </p:cNvSpPr>
            <p:nvPr/>
          </p:nvSpPr>
          <p:spPr bwMode="auto">
            <a:xfrm>
              <a:off x="5131" y="1824"/>
              <a:ext cx="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1723" name="Text Box 43"/>
            <p:cNvSpPr txBox="1">
              <a:spLocks noChangeArrowheads="1"/>
            </p:cNvSpPr>
            <p:nvPr/>
          </p:nvSpPr>
          <p:spPr bwMode="auto">
            <a:xfrm>
              <a:off x="4496" y="2256"/>
              <a:ext cx="32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1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1724" name="Rectangle 44" descr="新闻纸"/>
            <p:cNvSpPr>
              <a:spLocks noChangeArrowheads="1"/>
            </p:cNvSpPr>
            <p:nvPr/>
          </p:nvSpPr>
          <p:spPr bwMode="auto">
            <a:xfrm>
              <a:off x="4080" y="264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FF0000"/>
                  </a:solidFill>
                  <a:ea typeface="隶书" pitchFamily="49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711725" name="Oval 45" descr="羊皮纸"/>
            <p:cNvSpPr>
              <a:spLocks noChangeArrowheads="1"/>
            </p:cNvSpPr>
            <p:nvPr/>
          </p:nvSpPr>
          <p:spPr bwMode="auto">
            <a:xfrm>
              <a:off x="3792" y="1872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1726" name="Text Box 46"/>
            <p:cNvSpPr txBox="1">
              <a:spLocks noChangeArrowheads="1"/>
            </p:cNvSpPr>
            <p:nvPr/>
          </p:nvSpPr>
          <p:spPr bwMode="auto">
            <a:xfrm>
              <a:off x="4112" y="2256"/>
              <a:ext cx="32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0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1727" name="Text Box 47"/>
            <p:cNvSpPr txBox="1">
              <a:spLocks noChangeArrowheads="1"/>
            </p:cNvSpPr>
            <p:nvPr/>
          </p:nvSpPr>
          <p:spPr bwMode="auto">
            <a:xfrm>
              <a:off x="3451" y="1824"/>
              <a:ext cx="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1728" name="Oval 48" descr="羊皮纸"/>
            <p:cNvSpPr>
              <a:spLocks noChangeArrowheads="1"/>
            </p:cNvSpPr>
            <p:nvPr/>
          </p:nvSpPr>
          <p:spPr bwMode="auto">
            <a:xfrm>
              <a:off x="3504" y="2640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4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1729" name="Text Box 49"/>
            <p:cNvSpPr txBox="1">
              <a:spLocks noChangeArrowheads="1"/>
            </p:cNvSpPr>
            <p:nvPr/>
          </p:nvSpPr>
          <p:spPr bwMode="auto">
            <a:xfrm>
              <a:off x="3163" y="2592"/>
              <a:ext cx="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4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1730" name="Rectangle 50" descr="新闻纸"/>
            <p:cNvSpPr>
              <a:spLocks noChangeArrowheads="1"/>
            </p:cNvSpPr>
            <p:nvPr/>
          </p:nvSpPr>
          <p:spPr bwMode="auto">
            <a:xfrm>
              <a:off x="3840" y="336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宋体" pitchFamily="2" charset="-122"/>
                </a:rPr>
                <a:t>56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1731" name="Text Box 51"/>
            <p:cNvSpPr txBox="1">
              <a:spLocks noChangeArrowheads="1"/>
            </p:cNvSpPr>
            <p:nvPr/>
          </p:nvSpPr>
          <p:spPr bwMode="auto">
            <a:xfrm>
              <a:off x="3840" y="2976"/>
              <a:ext cx="32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4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1732" name="Rectangle 52" descr="新闻纸"/>
            <p:cNvSpPr>
              <a:spLocks noChangeArrowheads="1"/>
            </p:cNvSpPr>
            <p:nvPr/>
          </p:nvSpPr>
          <p:spPr bwMode="auto">
            <a:xfrm>
              <a:off x="3168" y="336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宋体" pitchFamily="2" charset="-122"/>
                </a:rPr>
                <a:t>29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1733" name="Text Box 53"/>
            <p:cNvSpPr txBox="1">
              <a:spLocks noChangeArrowheads="1"/>
            </p:cNvSpPr>
            <p:nvPr/>
          </p:nvSpPr>
          <p:spPr bwMode="auto">
            <a:xfrm>
              <a:off x="3152" y="2976"/>
              <a:ext cx="32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3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1734" name="Line 54"/>
            <p:cNvSpPr>
              <a:spLocks noChangeShapeType="1"/>
            </p:cNvSpPr>
            <p:nvPr/>
          </p:nvSpPr>
          <p:spPr bwMode="auto">
            <a:xfrm flipH="1" flipV="1">
              <a:off x="4464" y="1392"/>
              <a:ext cx="480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1735" name="Line 55"/>
            <p:cNvSpPr>
              <a:spLocks noChangeShapeType="1"/>
            </p:cNvSpPr>
            <p:nvPr/>
          </p:nvSpPr>
          <p:spPr bwMode="auto">
            <a:xfrm flipV="1">
              <a:off x="3984" y="1392"/>
              <a:ext cx="43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1736" name="Oval 56" descr="羊皮纸"/>
            <p:cNvSpPr>
              <a:spLocks noChangeArrowheads="1"/>
            </p:cNvSpPr>
            <p:nvPr/>
          </p:nvSpPr>
          <p:spPr bwMode="auto">
            <a:xfrm>
              <a:off x="4320" y="1152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1737" name="Text Box 57"/>
            <p:cNvSpPr txBox="1">
              <a:spLocks noChangeArrowheads="1"/>
            </p:cNvSpPr>
            <p:nvPr/>
          </p:nvSpPr>
          <p:spPr bwMode="auto">
            <a:xfrm>
              <a:off x="3979" y="1104"/>
              <a:ext cx="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1738" name="Line 58"/>
            <p:cNvSpPr>
              <a:spLocks noChangeShapeType="1"/>
            </p:cNvSpPr>
            <p:nvPr/>
          </p:nvSpPr>
          <p:spPr bwMode="auto">
            <a:xfrm flipV="1">
              <a:off x="4464" y="864"/>
              <a:ext cx="0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1739" name="Oval 59" descr="羊皮纸"/>
            <p:cNvSpPr>
              <a:spLocks noChangeArrowheads="1"/>
            </p:cNvSpPr>
            <p:nvPr/>
          </p:nvSpPr>
          <p:spPr bwMode="auto">
            <a:xfrm>
              <a:off x="4320" y="576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1740" name="Text Box 60"/>
            <p:cNvSpPr txBox="1">
              <a:spLocks noChangeArrowheads="1"/>
            </p:cNvSpPr>
            <p:nvPr/>
          </p:nvSpPr>
          <p:spPr bwMode="auto">
            <a:xfrm>
              <a:off x="3979" y="528"/>
              <a:ext cx="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1741" name="Line 61"/>
            <p:cNvSpPr>
              <a:spLocks noChangeShapeType="1"/>
            </p:cNvSpPr>
            <p:nvPr/>
          </p:nvSpPr>
          <p:spPr bwMode="auto">
            <a:xfrm flipH="1" flipV="1">
              <a:off x="1392" y="2976"/>
              <a:ext cx="24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1742" name="Text Box 62"/>
            <p:cNvSpPr txBox="1">
              <a:spLocks noChangeArrowheads="1"/>
            </p:cNvSpPr>
            <p:nvPr/>
          </p:nvSpPr>
          <p:spPr bwMode="auto">
            <a:xfrm>
              <a:off x="1416" y="3177"/>
              <a:ext cx="83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>
                  <a:solidFill>
                    <a:srgbClr val="FF0000"/>
                  </a:solidFill>
                  <a:ea typeface="隶书" pitchFamily="49" charset="-122"/>
                </a:rPr>
                <a:t>输入</a:t>
              </a:r>
              <a:r>
                <a:rPr kumimoji="1" lang="en-US" altLang="zh-CN" sz="2800" b="1">
                  <a:solidFill>
                    <a:srgbClr val="FF0000"/>
                  </a:solidFill>
                  <a:ea typeface="隶书" pitchFamily="49" charset="-122"/>
                  <a:sym typeface="Symbol" pitchFamily="18" charset="2"/>
                </a:rPr>
                <a:t>21</a:t>
              </a:r>
              <a:endParaRPr kumimoji="1" lang="en-US" altLang="zh-CN" sz="2400" b="1">
                <a:solidFill>
                  <a:srgbClr val="FF0000"/>
                </a:solidFill>
                <a:ea typeface="隶书" pitchFamily="49" charset="-122"/>
              </a:endParaRPr>
            </a:p>
          </p:txBody>
        </p:sp>
        <p:sp>
          <p:nvSpPr>
            <p:cNvPr id="711743" name="Text Box 63"/>
            <p:cNvSpPr txBox="1">
              <a:spLocks noChangeArrowheads="1"/>
            </p:cNvSpPr>
            <p:nvPr/>
          </p:nvSpPr>
          <p:spPr bwMode="auto">
            <a:xfrm>
              <a:off x="4632" y="537"/>
              <a:ext cx="83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>
                  <a:solidFill>
                    <a:srgbClr val="0925F7"/>
                  </a:solidFill>
                  <a:ea typeface="隶书" pitchFamily="49" charset="-122"/>
                </a:rPr>
                <a:t>输出</a:t>
              </a:r>
              <a:r>
                <a:rPr kumimoji="1" lang="en-US" altLang="zh-CN" sz="2800" b="1">
                  <a:solidFill>
                    <a:srgbClr val="0925F7"/>
                  </a:solidFill>
                  <a:ea typeface="隶书" pitchFamily="49" charset="-122"/>
                </a:rPr>
                <a:t>29</a:t>
              </a:r>
              <a:endParaRPr kumimoji="1" lang="en-US" altLang="zh-CN" sz="2800" b="1">
                <a:solidFill>
                  <a:srgbClr val="0925F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endParaRPr>
            </a:p>
          </p:txBody>
        </p:sp>
        <p:sp>
          <p:nvSpPr>
            <p:cNvPr id="711744" name="Text Box 64"/>
            <p:cNvSpPr txBox="1">
              <a:spLocks noChangeArrowheads="1"/>
            </p:cNvSpPr>
            <p:nvPr/>
          </p:nvSpPr>
          <p:spPr bwMode="auto">
            <a:xfrm>
              <a:off x="1656" y="528"/>
              <a:ext cx="83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>
                  <a:solidFill>
                    <a:srgbClr val="0925F7"/>
                  </a:solidFill>
                  <a:ea typeface="隶书" pitchFamily="49" charset="-122"/>
                </a:rPr>
                <a:t>输出</a:t>
              </a:r>
              <a:r>
                <a:rPr kumimoji="1" lang="en-US" altLang="zh-CN" sz="2800" b="1">
                  <a:solidFill>
                    <a:srgbClr val="0925F7"/>
                  </a:solidFill>
                  <a:ea typeface="隶书" pitchFamily="49" charset="-122"/>
                </a:rPr>
                <a:t>21</a:t>
              </a:r>
              <a:endParaRPr kumimoji="1" lang="en-US" altLang="zh-CN" sz="2800" b="1">
                <a:solidFill>
                  <a:srgbClr val="0925F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endParaRPr>
            </a:p>
          </p:txBody>
        </p:sp>
        <p:sp>
          <p:nvSpPr>
            <p:cNvPr id="711745" name="Line 65"/>
            <p:cNvSpPr>
              <a:spLocks noChangeShapeType="1"/>
            </p:cNvSpPr>
            <p:nvPr/>
          </p:nvSpPr>
          <p:spPr bwMode="auto">
            <a:xfrm flipH="1" flipV="1">
              <a:off x="4320" y="2976"/>
              <a:ext cx="192" cy="1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1746" name="Text Box 66"/>
            <p:cNvSpPr txBox="1">
              <a:spLocks noChangeArrowheads="1"/>
            </p:cNvSpPr>
            <p:nvPr/>
          </p:nvSpPr>
          <p:spPr bwMode="auto">
            <a:xfrm>
              <a:off x="4344" y="3120"/>
              <a:ext cx="7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>
                  <a:solidFill>
                    <a:srgbClr val="FF0000"/>
                  </a:solidFill>
                  <a:ea typeface="隶书" pitchFamily="49" charset="-122"/>
                </a:rPr>
                <a:t>输入</a:t>
              </a: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  <a:sym typeface="Symbol" pitchFamily="18" charset="2"/>
                </a:rPr>
                <a:t></a:t>
              </a:r>
            </a:p>
          </p:txBody>
        </p:sp>
      </p:grpSp>
      <p:sp>
        <p:nvSpPr>
          <p:cNvPr id="711747" name="Rectangle 67"/>
          <p:cNvSpPr>
            <a:spLocks noChangeArrowheads="1"/>
          </p:cNvSpPr>
          <p:nvPr/>
        </p:nvSpPr>
        <p:spPr bwMode="auto">
          <a:xfrm>
            <a:off x="798377" y="6327100"/>
            <a:ext cx="70679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b="1" dirty="0"/>
              <a:t>(11) </a:t>
            </a:r>
            <a:r>
              <a:rPr kumimoji="1" lang="zh-CN" altLang="en-US" sz="2800" b="1" dirty="0"/>
              <a:t>输出</a:t>
            </a:r>
            <a:r>
              <a:rPr kumimoji="1" lang="en-US" altLang="zh-CN" sz="2800" b="1" dirty="0"/>
              <a:t>17</a:t>
            </a:r>
            <a:r>
              <a:rPr kumimoji="1" lang="zh-CN" altLang="en-US" sz="2800" b="1" dirty="0"/>
              <a:t>后</a:t>
            </a:r>
            <a:r>
              <a:rPr kumimoji="1" lang="zh-CN" altLang="en-US" sz="2800" b="1"/>
              <a:t>调整              </a:t>
            </a:r>
            <a:r>
              <a:rPr kumimoji="1" lang="en-US" altLang="zh-CN" sz="2800" b="1"/>
              <a:t>(</a:t>
            </a:r>
            <a:r>
              <a:rPr kumimoji="1" lang="en-US" altLang="zh-CN" sz="2800" b="1" dirty="0"/>
              <a:t>12) </a:t>
            </a:r>
            <a:r>
              <a:rPr kumimoji="1" lang="zh-CN" altLang="en-US" sz="2800" b="1" dirty="0"/>
              <a:t>输出</a:t>
            </a:r>
            <a:r>
              <a:rPr kumimoji="1" lang="en-US" altLang="zh-CN" sz="2800" b="1" dirty="0"/>
              <a:t>21</a:t>
            </a:r>
            <a:r>
              <a:rPr kumimoji="1" lang="zh-CN" altLang="en-US" sz="2800" b="1" dirty="0"/>
              <a:t>后调整</a:t>
            </a:r>
            <a:r>
              <a:rPr kumimoji="1" lang="zh-CN" altLang="en-US" sz="2000" dirty="0">
                <a:ea typeface="宋体" pitchFamily="2" charset="-122"/>
              </a:rPr>
              <a:t> </a:t>
            </a:r>
          </a:p>
        </p:txBody>
      </p:sp>
      <p:sp>
        <p:nvSpPr>
          <p:cNvPr id="70" name="标题 1"/>
          <p:cNvSpPr txBox="1">
            <a:spLocks/>
          </p:cNvSpPr>
          <p:nvPr/>
        </p:nvSpPr>
        <p:spPr>
          <a:xfrm>
            <a:off x="457200" y="-27384"/>
            <a:ext cx="8229600" cy="93610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>
                <a:latin typeface="+mn-lt"/>
              </a:rPr>
              <a:t>利用败者树进行 </a:t>
            </a:r>
            <a:r>
              <a:rPr lang="en-US" altLang="zh-CN">
                <a:latin typeface="+mn-lt"/>
              </a:rPr>
              <a:t>5 </a:t>
            </a:r>
            <a:r>
              <a:rPr lang="zh-CN" altLang="en-US">
                <a:latin typeface="+mn-lt"/>
              </a:rPr>
              <a:t>路平衡归并的过程</a:t>
            </a:r>
            <a:r>
              <a:rPr lang="en-US" altLang="zh-CN">
                <a:latin typeface="+mn-lt"/>
              </a:rPr>
              <a:t>-VI</a:t>
            </a:r>
            <a:endParaRPr lang="zh-CN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7239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40BA54FE-2340-4356-B7DC-7BD1B4F2E8A8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712769" name="Rectangle 65"/>
          <p:cNvSpPr>
            <a:spLocks noChangeArrowheads="1"/>
          </p:cNvSpPr>
          <p:nvPr/>
        </p:nvSpPr>
        <p:spPr bwMode="auto">
          <a:xfrm>
            <a:off x="827584" y="6290156"/>
            <a:ext cx="79955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b="1" dirty="0"/>
              <a:t>(13) </a:t>
            </a:r>
            <a:r>
              <a:rPr kumimoji="1" lang="zh-CN" altLang="en-US" sz="2800" b="1" dirty="0"/>
              <a:t>输出</a:t>
            </a:r>
            <a:r>
              <a:rPr kumimoji="1" lang="en-US" altLang="zh-CN" sz="2800" b="1" dirty="0"/>
              <a:t>29</a:t>
            </a:r>
            <a:r>
              <a:rPr kumimoji="1" lang="zh-CN" altLang="en-US" sz="2800" b="1" dirty="0"/>
              <a:t>后调整           </a:t>
            </a:r>
            <a:r>
              <a:rPr kumimoji="1" lang="en-US" altLang="zh-CN" sz="2800" b="1" dirty="0"/>
              <a:t>(14) </a:t>
            </a:r>
            <a:r>
              <a:rPr kumimoji="1" lang="zh-CN" altLang="en-US" sz="2800" b="1" dirty="0"/>
              <a:t>输出</a:t>
            </a:r>
            <a:r>
              <a:rPr kumimoji="1" lang="en-US" altLang="zh-CN" sz="2800" b="1" dirty="0"/>
              <a:t>32</a:t>
            </a:r>
            <a:r>
              <a:rPr kumimoji="1" lang="zh-CN" altLang="en-US" sz="2800" b="1" dirty="0"/>
              <a:t>后调整</a:t>
            </a:r>
            <a:endParaRPr kumimoji="1" lang="zh-CN" altLang="en-US" sz="2800" dirty="0">
              <a:ea typeface="宋体" pitchFamily="2" charset="-122"/>
            </a:endParaRPr>
          </a:p>
        </p:txBody>
      </p:sp>
      <p:grpSp>
        <p:nvGrpSpPr>
          <p:cNvPr id="712772" name="Group 68"/>
          <p:cNvGrpSpPr>
            <a:grpSpLocks/>
          </p:cNvGrpSpPr>
          <p:nvPr/>
        </p:nvGrpSpPr>
        <p:grpSpPr bwMode="auto">
          <a:xfrm>
            <a:off x="503238" y="963523"/>
            <a:ext cx="8217989" cy="4967288"/>
            <a:chOff x="176" y="528"/>
            <a:chExt cx="5364" cy="3129"/>
          </a:xfrm>
        </p:grpSpPr>
        <p:sp>
          <p:nvSpPr>
            <p:cNvPr id="712706" name="Line 2"/>
            <p:cNvSpPr>
              <a:spLocks noChangeShapeType="1"/>
            </p:cNvSpPr>
            <p:nvPr/>
          </p:nvSpPr>
          <p:spPr bwMode="auto">
            <a:xfrm flipV="1">
              <a:off x="3696" y="2112"/>
              <a:ext cx="192" cy="52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2707" name="Line 3"/>
            <p:cNvSpPr>
              <a:spLocks noChangeShapeType="1"/>
            </p:cNvSpPr>
            <p:nvPr/>
          </p:nvSpPr>
          <p:spPr bwMode="auto">
            <a:xfrm flipV="1">
              <a:off x="3408" y="288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2708" name="Line 4"/>
            <p:cNvSpPr>
              <a:spLocks noChangeShapeType="1"/>
            </p:cNvSpPr>
            <p:nvPr/>
          </p:nvSpPr>
          <p:spPr bwMode="auto">
            <a:xfrm flipH="1" flipV="1">
              <a:off x="3696" y="288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2709" name="Line 5"/>
            <p:cNvSpPr>
              <a:spLocks noChangeShapeType="1"/>
            </p:cNvSpPr>
            <p:nvPr/>
          </p:nvSpPr>
          <p:spPr bwMode="auto">
            <a:xfrm>
              <a:off x="3984" y="2112"/>
              <a:ext cx="192" cy="576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2710" name="Line 6"/>
            <p:cNvSpPr>
              <a:spLocks noChangeShapeType="1"/>
            </p:cNvSpPr>
            <p:nvPr/>
          </p:nvSpPr>
          <p:spPr bwMode="auto">
            <a:xfrm flipH="1" flipV="1">
              <a:off x="1536" y="1392"/>
              <a:ext cx="480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2711" name="Line 7"/>
            <p:cNvSpPr>
              <a:spLocks noChangeShapeType="1"/>
            </p:cNvSpPr>
            <p:nvPr/>
          </p:nvSpPr>
          <p:spPr bwMode="auto">
            <a:xfrm flipV="1">
              <a:off x="1008" y="1392"/>
              <a:ext cx="43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2712" name="Line 8"/>
            <p:cNvSpPr>
              <a:spLocks noChangeShapeType="1"/>
            </p:cNvSpPr>
            <p:nvPr/>
          </p:nvSpPr>
          <p:spPr bwMode="auto">
            <a:xfrm>
              <a:off x="1008" y="2064"/>
              <a:ext cx="192" cy="576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2713" name="Line 9"/>
            <p:cNvSpPr>
              <a:spLocks noChangeShapeType="1"/>
            </p:cNvSpPr>
            <p:nvPr/>
          </p:nvSpPr>
          <p:spPr bwMode="auto">
            <a:xfrm flipV="1">
              <a:off x="720" y="2112"/>
              <a:ext cx="192" cy="52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2715" name="Rectangle 11" descr="新闻纸"/>
            <p:cNvSpPr>
              <a:spLocks noChangeArrowheads="1"/>
            </p:cNvSpPr>
            <p:nvPr/>
          </p:nvSpPr>
          <p:spPr bwMode="auto">
            <a:xfrm>
              <a:off x="192" y="336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FF0000"/>
                  </a:solidFill>
                  <a:ea typeface="宋体" pitchFamily="2" charset="-122"/>
                </a:rPr>
                <a:t>32</a:t>
              </a:r>
              <a:endParaRPr kumimoji="1" lang="en-US" altLang="zh-CN" sz="2400">
                <a:solidFill>
                  <a:srgbClr val="FF000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2716" name="Rectangle 12" descr="新闻纸"/>
            <p:cNvSpPr>
              <a:spLocks noChangeArrowheads="1"/>
            </p:cNvSpPr>
            <p:nvPr/>
          </p:nvSpPr>
          <p:spPr bwMode="auto">
            <a:xfrm>
              <a:off x="864" y="336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宋体" pitchFamily="2" charset="-122"/>
                </a:rPr>
                <a:t>56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2717" name="Line 13"/>
            <p:cNvSpPr>
              <a:spLocks noChangeShapeType="1"/>
            </p:cNvSpPr>
            <p:nvPr/>
          </p:nvSpPr>
          <p:spPr bwMode="auto">
            <a:xfrm flipV="1">
              <a:off x="432" y="288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2718" name="Line 14"/>
            <p:cNvSpPr>
              <a:spLocks noChangeShapeType="1"/>
            </p:cNvSpPr>
            <p:nvPr/>
          </p:nvSpPr>
          <p:spPr bwMode="auto">
            <a:xfrm flipH="1" flipV="1">
              <a:off x="720" y="288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2719" name="Oval 15" descr="羊皮纸"/>
            <p:cNvSpPr>
              <a:spLocks noChangeArrowheads="1"/>
            </p:cNvSpPr>
            <p:nvPr/>
          </p:nvSpPr>
          <p:spPr bwMode="auto">
            <a:xfrm>
              <a:off x="528" y="2640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4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2720" name="Rectangle 16" descr="新闻纸"/>
            <p:cNvSpPr>
              <a:spLocks noChangeArrowheads="1"/>
            </p:cNvSpPr>
            <p:nvPr/>
          </p:nvSpPr>
          <p:spPr bwMode="auto">
            <a:xfrm>
              <a:off x="1152" y="264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隶书" pitchFamily="49" charset="-122"/>
                  <a:sym typeface="Symbol" pitchFamily="18" charset="2"/>
                </a:rPr>
                <a:t></a:t>
              </a:r>
              <a:endParaRPr kumimoji="1" lang="en-US" altLang="zh-CN" sz="2800" b="1">
                <a:solidFill>
                  <a:schemeClr val="tx2"/>
                </a:solidFill>
                <a:ea typeface="隶书" pitchFamily="49" charset="-122"/>
                <a:sym typeface="Symbol" pitchFamily="18" charset="2"/>
              </a:endParaRPr>
            </a:p>
          </p:txBody>
        </p:sp>
        <p:sp>
          <p:nvSpPr>
            <p:cNvPr id="712721" name="Oval 17" descr="羊皮纸"/>
            <p:cNvSpPr>
              <a:spLocks noChangeArrowheads="1"/>
            </p:cNvSpPr>
            <p:nvPr/>
          </p:nvSpPr>
          <p:spPr bwMode="auto">
            <a:xfrm>
              <a:off x="816" y="1872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2722" name="Rectangle 18" descr="新闻纸"/>
            <p:cNvSpPr>
              <a:spLocks noChangeArrowheads="1"/>
            </p:cNvSpPr>
            <p:nvPr/>
          </p:nvSpPr>
          <p:spPr bwMode="auto">
            <a:xfrm>
              <a:off x="1584" y="264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宋体" pitchFamily="2" charset="-122"/>
                </a:rPr>
                <a:t>44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2723" name="Line 19"/>
            <p:cNvSpPr>
              <a:spLocks noChangeShapeType="1"/>
            </p:cNvSpPr>
            <p:nvPr/>
          </p:nvSpPr>
          <p:spPr bwMode="auto">
            <a:xfrm flipV="1">
              <a:off x="1824" y="216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2724" name="Line 20"/>
            <p:cNvSpPr>
              <a:spLocks noChangeShapeType="1"/>
            </p:cNvSpPr>
            <p:nvPr/>
          </p:nvSpPr>
          <p:spPr bwMode="auto">
            <a:xfrm flipH="1" flipV="1">
              <a:off x="2112" y="216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2725" name="Oval 21" descr="羊皮纸"/>
            <p:cNvSpPr>
              <a:spLocks noChangeArrowheads="1"/>
            </p:cNvSpPr>
            <p:nvPr/>
          </p:nvSpPr>
          <p:spPr bwMode="auto">
            <a:xfrm>
              <a:off x="1920" y="1872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2726" name="Rectangle 22" descr="新闻纸"/>
            <p:cNvSpPr>
              <a:spLocks noChangeArrowheads="1"/>
            </p:cNvSpPr>
            <p:nvPr/>
          </p:nvSpPr>
          <p:spPr bwMode="auto">
            <a:xfrm>
              <a:off x="2256" y="264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宋体" pitchFamily="2" charset="-122"/>
                  <a:sym typeface="Symbol" pitchFamily="18" charset="2"/>
                </a:rPr>
                <a:t></a:t>
              </a:r>
              <a:endParaRPr kumimoji="1" lang="en-US" altLang="zh-CN" sz="240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712727" name="Oval 23" descr="羊皮纸"/>
            <p:cNvSpPr>
              <a:spLocks noChangeArrowheads="1"/>
            </p:cNvSpPr>
            <p:nvPr/>
          </p:nvSpPr>
          <p:spPr bwMode="auto">
            <a:xfrm>
              <a:off x="1344" y="1152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2728" name="Oval 24" descr="羊皮纸"/>
            <p:cNvSpPr>
              <a:spLocks noChangeArrowheads="1"/>
            </p:cNvSpPr>
            <p:nvPr/>
          </p:nvSpPr>
          <p:spPr bwMode="auto">
            <a:xfrm>
              <a:off x="1344" y="576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2729" name="Line 25"/>
            <p:cNvSpPr>
              <a:spLocks noChangeShapeType="1"/>
            </p:cNvSpPr>
            <p:nvPr/>
          </p:nvSpPr>
          <p:spPr bwMode="auto">
            <a:xfrm flipV="1">
              <a:off x="1488" y="864"/>
              <a:ext cx="0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2730" name="Text Box 26"/>
            <p:cNvSpPr txBox="1">
              <a:spLocks noChangeArrowheads="1"/>
            </p:cNvSpPr>
            <p:nvPr/>
          </p:nvSpPr>
          <p:spPr bwMode="auto">
            <a:xfrm>
              <a:off x="176" y="2976"/>
              <a:ext cx="3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3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2731" name="Text Box 27"/>
            <p:cNvSpPr txBox="1">
              <a:spLocks noChangeArrowheads="1"/>
            </p:cNvSpPr>
            <p:nvPr/>
          </p:nvSpPr>
          <p:spPr bwMode="auto">
            <a:xfrm>
              <a:off x="896" y="2976"/>
              <a:ext cx="3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4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2732" name="Text Box 28"/>
            <p:cNvSpPr txBox="1">
              <a:spLocks noChangeArrowheads="1"/>
            </p:cNvSpPr>
            <p:nvPr/>
          </p:nvSpPr>
          <p:spPr bwMode="auto">
            <a:xfrm>
              <a:off x="1184" y="2256"/>
              <a:ext cx="3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0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2733" name="Text Box 29"/>
            <p:cNvSpPr txBox="1">
              <a:spLocks noChangeArrowheads="1"/>
            </p:cNvSpPr>
            <p:nvPr/>
          </p:nvSpPr>
          <p:spPr bwMode="auto">
            <a:xfrm>
              <a:off x="1568" y="2256"/>
              <a:ext cx="3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1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2734" name="Text Box 30"/>
            <p:cNvSpPr txBox="1">
              <a:spLocks noChangeArrowheads="1"/>
            </p:cNvSpPr>
            <p:nvPr/>
          </p:nvSpPr>
          <p:spPr bwMode="auto">
            <a:xfrm>
              <a:off x="2288" y="2256"/>
              <a:ext cx="3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2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2735" name="Text Box 31"/>
            <p:cNvSpPr txBox="1">
              <a:spLocks noChangeArrowheads="1"/>
            </p:cNvSpPr>
            <p:nvPr/>
          </p:nvSpPr>
          <p:spPr bwMode="auto">
            <a:xfrm>
              <a:off x="998" y="1098"/>
              <a:ext cx="3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2736" name="Text Box 32"/>
            <p:cNvSpPr txBox="1">
              <a:spLocks noChangeArrowheads="1"/>
            </p:cNvSpPr>
            <p:nvPr/>
          </p:nvSpPr>
          <p:spPr bwMode="auto">
            <a:xfrm>
              <a:off x="1008" y="528"/>
              <a:ext cx="3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2737" name="Text Box 33"/>
            <p:cNvSpPr txBox="1">
              <a:spLocks noChangeArrowheads="1"/>
            </p:cNvSpPr>
            <p:nvPr/>
          </p:nvSpPr>
          <p:spPr bwMode="auto">
            <a:xfrm>
              <a:off x="480" y="1833"/>
              <a:ext cx="3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2738" name="Text Box 34"/>
            <p:cNvSpPr txBox="1">
              <a:spLocks noChangeArrowheads="1"/>
            </p:cNvSpPr>
            <p:nvPr/>
          </p:nvSpPr>
          <p:spPr bwMode="auto">
            <a:xfrm>
              <a:off x="2203" y="1833"/>
              <a:ext cx="3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2739" name="Text Box 35"/>
            <p:cNvSpPr txBox="1">
              <a:spLocks noChangeArrowheads="1"/>
            </p:cNvSpPr>
            <p:nvPr/>
          </p:nvSpPr>
          <p:spPr bwMode="auto">
            <a:xfrm>
              <a:off x="192" y="2601"/>
              <a:ext cx="3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4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2740" name="Rectangle 36" descr="新闻纸"/>
            <p:cNvSpPr>
              <a:spLocks noChangeArrowheads="1"/>
            </p:cNvSpPr>
            <p:nvPr/>
          </p:nvSpPr>
          <p:spPr bwMode="auto">
            <a:xfrm>
              <a:off x="5184" y="264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宋体" pitchFamily="2" charset="-122"/>
                  <a:sym typeface="Symbol" pitchFamily="18" charset="2"/>
                </a:rPr>
                <a:t></a:t>
              </a:r>
              <a:endParaRPr kumimoji="1" lang="en-US" altLang="zh-CN" sz="2800" b="1">
                <a:solidFill>
                  <a:schemeClr val="tx2"/>
                </a:solidFill>
                <a:ea typeface="宋体" pitchFamily="2" charset="-122"/>
                <a:sym typeface="Symbol" pitchFamily="18" charset="2"/>
              </a:endParaRPr>
            </a:p>
          </p:txBody>
        </p:sp>
        <p:sp>
          <p:nvSpPr>
            <p:cNvPr id="712741" name="Line 37"/>
            <p:cNvSpPr>
              <a:spLocks noChangeShapeType="1"/>
            </p:cNvSpPr>
            <p:nvPr/>
          </p:nvSpPr>
          <p:spPr bwMode="auto">
            <a:xfrm flipH="1" flipV="1">
              <a:off x="5040" y="216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2742" name="Text Box 38"/>
            <p:cNvSpPr txBox="1">
              <a:spLocks noChangeArrowheads="1"/>
            </p:cNvSpPr>
            <p:nvPr/>
          </p:nvSpPr>
          <p:spPr bwMode="auto">
            <a:xfrm>
              <a:off x="5216" y="2256"/>
              <a:ext cx="3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2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2743" name="Line 39"/>
            <p:cNvSpPr>
              <a:spLocks noChangeShapeType="1"/>
            </p:cNvSpPr>
            <p:nvPr/>
          </p:nvSpPr>
          <p:spPr bwMode="auto">
            <a:xfrm flipV="1">
              <a:off x="4752" y="216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2744" name="Oval 40" descr="羊皮纸"/>
            <p:cNvSpPr>
              <a:spLocks noChangeArrowheads="1"/>
            </p:cNvSpPr>
            <p:nvPr/>
          </p:nvSpPr>
          <p:spPr bwMode="auto">
            <a:xfrm>
              <a:off x="4848" y="1872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2745" name="Rectangle 41" descr="新闻纸"/>
            <p:cNvSpPr>
              <a:spLocks noChangeArrowheads="1"/>
            </p:cNvSpPr>
            <p:nvPr/>
          </p:nvSpPr>
          <p:spPr bwMode="auto">
            <a:xfrm>
              <a:off x="4512" y="264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宋体" pitchFamily="2" charset="-122"/>
                </a:rPr>
                <a:t>44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2746" name="Text Box 42"/>
            <p:cNvSpPr txBox="1">
              <a:spLocks noChangeArrowheads="1"/>
            </p:cNvSpPr>
            <p:nvPr/>
          </p:nvSpPr>
          <p:spPr bwMode="auto">
            <a:xfrm>
              <a:off x="5131" y="1824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2747" name="Text Box 43"/>
            <p:cNvSpPr txBox="1">
              <a:spLocks noChangeArrowheads="1"/>
            </p:cNvSpPr>
            <p:nvPr/>
          </p:nvSpPr>
          <p:spPr bwMode="auto">
            <a:xfrm>
              <a:off x="4496" y="2256"/>
              <a:ext cx="3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1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2748" name="Rectangle 44" descr="新闻纸"/>
            <p:cNvSpPr>
              <a:spLocks noChangeArrowheads="1"/>
            </p:cNvSpPr>
            <p:nvPr/>
          </p:nvSpPr>
          <p:spPr bwMode="auto">
            <a:xfrm>
              <a:off x="4080" y="264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隶书" pitchFamily="49" charset="-122"/>
                  <a:sym typeface="Symbol" pitchFamily="18" charset="2"/>
                </a:rPr>
                <a:t></a:t>
              </a:r>
              <a:endParaRPr kumimoji="1" lang="en-US" altLang="zh-CN" sz="2800" b="1">
                <a:ea typeface="隶书" pitchFamily="49" charset="-122"/>
                <a:sym typeface="Symbol" pitchFamily="18" charset="2"/>
              </a:endParaRPr>
            </a:p>
          </p:txBody>
        </p:sp>
        <p:sp>
          <p:nvSpPr>
            <p:cNvPr id="712749" name="Oval 45" descr="羊皮纸"/>
            <p:cNvSpPr>
              <a:spLocks noChangeArrowheads="1"/>
            </p:cNvSpPr>
            <p:nvPr/>
          </p:nvSpPr>
          <p:spPr bwMode="auto">
            <a:xfrm>
              <a:off x="3792" y="1872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2750" name="Text Box 46"/>
            <p:cNvSpPr txBox="1">
              <a:spLocks noChangeArrowheads="1"/>
            </p:cNvSpPr>
            <p:nvPr/>
          </p:nvSpPr>
          <p:spPr bwMode="auto">
            <a:xfrm>
              <a:off x="4112" y="2256"/>
              <a:ext cx="3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0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2751" name="Text Box 47"/>
            <p:cNvSpPr txBox="1">
              <a:spLocks noChangeArrowheads="1"/>
            </p:cNvSpPr>
            <p:nvPr/>
          </p:nvSpPr>
          <p:spPr bwMode="auto">
            <a:xfrm>
              <a:off x="3451" y="1824"/>
              <a:ext cx="3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2752" name="Oval 48" descr="羊皮纸"/>
            <p:cNvSpPr>
              <a:spLocks noChangeArrowheads="1"/>
            </p:cNvSpPr>
            <p:nvPr/>
          </p:nvSpPr>
          <p:spPr bwMode="auto">
            <a:xfrm>
              <a:off x="3504" y="2640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2753" name="Text Box 49"/>
            <p:cNvSpPr txBox="1">
              <a:spLocks noChangeArrowheads="1"/>
            </p:cNvSpPr>
            <p:nvPr/>
          </p:nvSpPr>
          <p:spPr bwMode="auto">
            <a:xfrm>
              <a:off x="3163" y="2592"/>
              <a:ext cx="3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4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2754" name="Rectangle 50" descr="新闻纸"/>
            <p:cNvSpPr>
              <a:spLocks noChangeArrowheads="1"/>
            </p:cNvSpPr>
            <p:nvPr/>
          </p:nvSpPr>
          <p:spPr bwMode="auto">
            <a:xfrm>
              <a:off x="3840" y="336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宋体" pitchFamily="2" charset="-122"/>
                </a:rPr>
                <a:t>56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2755" name="Text Box 51"/>
            <p:cNvSpPr txBox="1">
              <a:spLocks noChangeArrowheads="1"/>
            </p:cNvSpPr>
            <p:nvPr/>
          </p:nvSpPr>
          <p:spPr bwMode="auto">
            <a:xfrm>
              <a:off x="3840" y="2976"/>
              <a:ext cx="3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4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2756" name="Rectangle 52" descr="新闻纸"/>
            <p:cNvSpPr>
              <a:spLocks noChangeArrowheads="1"/>
            </p:cNvSpPr>
            <p:nvPr/>
          </p:nvSpPr>
          <p:spPr bwMode="auto">
            <a:xfrm>
              <a:off x="3168" y="336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FF0000"/>
                  </a:solidFill>
                  <a:ea typeface="隶书" pitchFamily="49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712757" name="Text Box 53"/>
            <p:cNvSpPr txBox="1">
              <a:spLocks noChangeArrowheads="1"/>
            </p:cNvSpPr>
            <p:nvPr/>
          </p:nvSpPr>
          <p:spPr bwMode="auto">
            <a:xfrm>
              <a:off x="3152" y="2976"/>
              <a:ext cx="3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3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2758" name="Line 54"/>
            <p:cNvSpPr>
              <a:spLocks noChangeShapeType="1"/>
            </p:cNvSpPr>
            <p:nvPr/>
          </p:nvSpPr>
          <p:spPr bwMode="auto">
            <a:xfrm flipH="1" flipV="1">
              <a:off x="4464" y="1392"/>
              <a:ext cx="480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2759" name="Line 55"/>
            <p:cNvSpPr>
              <a:spLocks noChangeShapeType="1"/>
            </p:cNvSpPr>
            <p:nvPr/>
          </p:nvSpPr>
          <p:spPr bwMode="auto">
            <a:xfrm flipV="1">
              <a:off x="3984" y="1392"/>
              <a:ext cx="43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2760" name="Oval 56" descr="羊皮纸"/>
            <p:cNvSpPr>
              <a:spLocks noChangeArrowheads="1"/>
            </p:cNvSpPr>
            <p:nvPr/>
          </p:nvSpPr>
          <p:spPr bwMode="auto">
            <a:xfrm>
              <a:off x="4320" y="1152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4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2761" name="Text Box 57"/>
            <p:cNvSpPr txBox="1">
              <a:spLocks noChangeArrowheads="1"/>
            </p:cNvSpPr>
            <p:nvPr/>
          </p:nvSpPr>
          <p:spPr bwMode="auto">
            <a:xfrm>
              <a:off x="3979" y="1104"/>
              <a:ext cx="3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2762" name="Line 58"/>
            <p:cNvSpPr>
              <a:spLocks noChangeShapeType="1"/>
            </p:cNvSpPr>
            <p:nvPr/>
          </p:nvSpPr>
          <p:spPr bwMode="auto">
            <a:xfrm flipV="1">
              <a:off x="4464" y="864"/>
              <a:ext cx="0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2763" name="Oval 59" descr="羊皮纸"/>
            <p:cNvSpPr>
              <a:spLocks noChangeArrowheads="1"/>
            </p:cNvSpPr>
            <p:nvPr/>
          </p:nvSpPr>
          <p:spPr bwMode="auto">
            <a:xfrm>
              <a:off x="4320" y="576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2764" name="Text Box 60"/>
            <p:cNvSpPr txBox="1">
              <a:spLocks noChangeArrowheads="1"/>
            </p:cNvSpPr>
            <p:nvPr/>
          </p:nvSpPr>
          <p:spPr bwMode="auto">
            <a:xfrm>
              <a:off x="3979" y="528"/>
              <a:ext cx="3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2765" name="Text Box 61"/>
            <p:cNvSpPr txBox="1">
              <a:spLocks noChangeArrowheads="1"/>
            </p:cNvSpPr>
            <p:nvPr/>
          </p:nvSpPr>
          <p:spPr bwMode="auto">
            <a:xfrm>
              <a:off x="1512" y="3225"/>
              <a:ext cx="83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>
                  <a:solidFill>
                    <a:srgbClr val="FF0000"/>
                  </a:solidFill>
                  <a:ea typeface="隶书" pitchFamily="49" charset="-122"/>
                </a:rPr>
                <a:t>输入</a:t>
              </a:r>
              <a:r>
                <a:rPr kumimoji="1" lang="en-US" altLang="zh-CN" sz="2800" b="1">
                  <a:solidFill>
                    <a:srgbClr val="FF0000"/>
                  </a:solidFill>
                  <a:ea typeface="隶书" pitchFamily="49" charset="-122"/>
                </a:rPr>
                <a:t>3</a:t>
              </a:r>
              <a:r>
                <a:rPr kumimoji="1"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  <a:sym typeface="Symbol" pitchFamily="18" charset="2"/>
                </a:rPr>
                <a:t>2</a:t>
              </a:r>
              <a:endPara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endParaRPr>
            </a:p>
          </p:txBody>
        </p:sp>
        <p:sp>
          <p:nvSpPr>
            <p:cNvPr id="712766" name="Text Box 62"/>
            <p:cNvSpPr txBox="1">
              <a:spLocks noChangeArrowheads="1"/>
            </p:cNvSpPr>
            <p:nvPr/>
          </p:nvSpPr>
          <p:spPr bwMode="auto">
            <a:xfrm>
              <a:off x="4632" y="537"/>
              <a:ext cx="81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>
                  <a:solidFill>
                    <a:schemeClr val="tx2"/>
                  </a:solidFill>
                  <a:ea typeface="隶书" pitchFamily="49" charset="-122"/>
                </a:rPr>
                <a:t>输出</a:t>
              </a:r>
              <a:r>
                <a:rPr kumimoji="1" lang="en-US" altLang="zh-CN" sz="2800" b="1">
                  <a:solidFill>
                    <a:schemeClr val="tx2"/>
                  </a:solidFill>
                  <a:ea typeface="隶书" pitchFamily="49" charset="-122"/>
                </a:rPr>
                <a:t>44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endParaRPr>
            </a:p>
          </p:txBody>
        </p:sp>
        <p:sp>
          <p:nvSpPr>
            <p:cNvPr id="712767" name="Text Box 63"/>
            <p:cNvSpPr txBox="1">
              <a:spLocks noChangeArrowheads="1"/>
            </p:cNvSpPr>
            <p:nvPr/>
          </p:nvSpPr>
          <p:spPr bwMode="auto">
            <a:xfrm>
              <a:off x="1656" y="528"/>
              <a:ext cx="8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>
                  <a:solidFill>
                    <a:schemeClr val="tx2"/>
                  </a:solidFill>
                  <a:ea typeface="隶书" pitchFamily="49" charset="-122"/>
                </a:rPr>
                <a:t>输出</a:t>
              </a:r>
              <a:r>
                <a:rPr kumimoji="1" lang="en-US" altLang="zh-CN" sz="2800" b="1">
                  <a:solidFill>
                    <a:schemeClr val="tx2"/>
                  </a:solidFill>
                  <a:ea typeface="隶书" pitchFamily="49" charset="-122"/>
                </a:rPr>
                <a:t>32</a:t>
              </a:r>
              <a:endPara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endParaRPr>
            </a:p>
          </p:txBody>
        </p:sp>
        <p:sp>
          <p:nvSpPr>
            <p:cNvPr id="712768" name="Text Box 64"/>
            <p:cNvSpPr txBox="1">
              <a:spLocks noChangeArrowheads="1"/>
            </p:cNvSpPr>
            <p:nvPr/>
          </p:nvSpPr>
          <p:spPr bwMode="auto">
            <a:xfrm>
              <a:off x="4504" y="3225"/>
              <a:ext cx="7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>
                  <a:solidFill>
                    <a:srgbClr val="FF0000"/>
                  </a:solidFill>
                  <a:ea typeface="隶书" pitchFamily="49" charset="-122"/>
                </a:rPr>
                <a:t>输入</a:t>
              </a: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  <a:sym typeface="Symbol" pitchFamily="18" charset="2"/>
                </a:rPr>
                <a:t></a:t>
              </a:r>
            </a:p>
          </p:txBody>
        </p:sp>
        <p:cxnSp>
          <p:nvCxnSpPr>
            <p:cNvPr id="712770" name="AutoShape 66"/>
            <p:cNvCxnSpPr>
              <a:cxnSpLocks noChangeShapeType="1"/>
              <a:stCxn id="712765" idx="2"/>
              <a:endCxn id="712715" idx="2"/>
            </p:cNvCxnSpPr>
            <p:nvPr/>
          </p:nvCxnSpPr>
          <p:spPr bwMode="auto">
            <a:xfrm rot="5400000">
              <a:off x="1085" y="2806"/>
              <a:ext cx="93" cy="1591"/>
            </a:xfrm>
            <a:prstGeom prst="curvedConnector3">
              <a:avLst>
                <a:gd name="adj1" fmla="val 254839"/>
              </a:avLst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</p:spPr>
        </p:cxnSp>
        <p:cxnSp>
          <p:nvCxnSpPr>
            <p:cNvPr id="712771" name="AutoShape 67"/>
            <p:cNvCxnSpPr>
              <a:cxnSpLocks noChangeShapeType="1"/>
              <a:stCxn id="712768" idx="2"/>
              <a:endCxn id="712756" idx="2"/>
            </p:cNvCxnSpPr>
            <p:nvPr/>
          </p:nvCxnSpPr>
          <p:spPr bwMode="auto">
            <a:xfrm rot="5400000">
              <a:off x="4037" y="2827"/>
              <a:ext cx="105" cy="1556"/>
            </a:xfrm>
            <a:prstGeom prst="curvedConnector3">
              <a:avLst>
                <a:gd name="adj1" fmla="val 228569"/>
              </a:avLst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</p:spPr>
        </p:cxnSp>
      </p:grpSp>
      <p:sp>
        <p:nvSpPr>
          <p:cNvPr id="70" name="标题 1"/>
          <p:cNvSpPr txBox="1">
            <a:spLocks/>
          </p:cNvSpPr>
          <p:nvPr/>
        </p:nvSpPr>
        <p:spPr>
          <a:xfrm>
            <a:off x="0" y="44624"/>
            <a:ext cx="9143999" cy="93610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>
                <a:latin typeface="+mn-lt"/>
              </a:rPr>
              <a:t>利用败者树进行 </a:t>
            </a:r>
            <a:r>
              <a:rPr lang="en-US" altLang="zh-CN">
                <a:latin typeface="+mn-lt"/>
              </a:rPr>
              <a:t>5 </a:t>
            </a:r>
            <a:r>
              <a:rPr lang="zh-CN" altLang="en-US">
                <a:latin typeface="+mn-lt"/>
              </a:rPr>
              <a:t>路平衡归并的过程</a:t>
            </a:r>
            <a:r>
              <a:rPr lang="en-US" altLang="zh-CN">
                <a:latin typeface="+mn-lt"/>
              </a:rPr>
              <a:t>-VII</a:t>
            </a:r>
            <a:endParaRPr lang="zh-CN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8056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F19C09FA-FCC5-423C-A009-D6326D7F07D1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713794" name="Rectangle 66"/>
          <p:cNvSpPr>
            <a:spLocks noChangeArrowheads="1"/>
          </p:cNvSpPr>
          <p:nvPr/>
        </p:nvSpPr>
        <p:spPr bwMode="auto">
          <a:xfrm>
            <a:off x="896938" y="6290156"/>
            <a:ext cx="78160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b="1" dirty="0"/>
              <a:t>(15) </a:t>
            </a:r>
            <a:r>
              <a:rPr kumimoji="1" lang="zh-CN" altLang="en-US" sz="2800" b="1" dirty="0"/>
              <a:t>输出</a:t>
            </a:r>
            <a:r>
              <a:rPr kumimoji="1" lang="en-US" altLang="zh-CN" sz="2800" b="1" dirty="0"/>
              <a:t>44</a:t>
            </a:r>
            <a:r>
              <a:rPr kumimoji="1" lang="zh-CN" altLang="en-US" sz="2800" b="1" dirty="0"/>
              <a:t>后调整          </a:t>
            </a:r>
            <a:r>
              <a:rPr kumimoji="1" lang="en-US" altLang="zh-CN" sz="2800" b="1" dirty="0"/>
              <a:t>(16) </a:t>
            </a:r>
            <a:r>
              <a:rPr kumimoji="1" lang="zh-CN" altLang="en-US" sz="2800" b="1" dirty="0"/>
              <a:t>输出</a:t>
            </a:r>
            <a:r>
              <a:rPr kumimoji="1" lang="en-US" altLang="zh-CN" sz="2800" b="1" dirty="0"/>
              <a:t>56</a:t>
            </a:r>
            <a:r>
              <a:rPr kumimoji="1" lang="zh-CN" altLang="en-US" sz="2800" b="1" dirty="0"/>
              <a:t>后调整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grpSp>
        <p:nvGrpSpPr>
          <p:cNvPr id="713796" name="Group 68"/>
          <p:cNvGrpSpPr>
            <a:grpSpLocks/>
          </p:cNvGrpSpPr>
          <p:nvPr/>
        </p:nvGrpSpPr>
        <p:grpSpPr bwMode="auto">
          <a:xfrm>
            <a:off x="539750" y="980728"/>
            <a:ext cx="8251387" cy="4953000"/>
            <a:chOff x="176" y="528"/>
            <a:chExt cx="5362" cy="3120"/>
          </a:xfrm>
        </p:grpSpPr>
        <p:sp>
          <p:nvSpPr>
            <p:cNvPr id="713730" name="Line 2"/>
            <p:cNvSpPr>
              <a:spLocks noChangeShapeType="1"/>
            </p:cNvSpPr>
            <p:nvPr/>
          </p:nvSpPr>
          <p:spPr bwMode="auto">
            <a:xfrm flipV="1">
              <a:off x="3696" y="2112"/>
              <a:ext cx="192" cy="52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3731" name="Line 3"/>
            <p:cNvSpPr>
              <a:spLocks noChangeShapeType="1"/>
            </p:cNvSpPr>
            <p:nvPr/>
          </p:nvSpPr>
          <p:spPr bwMode="auto">
            <a:xfrm flipV="1">
              <a:off x="3408" y="288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3732" name="Line 4"/>
            <p:cNvSpPr>
              <a:spLocks noChangeShapeType="1"/>
            </p:cNvSpPr>
            <p:nvPr/>
          </p:nvSpPr>
          <p:spPr bwMode="auto">
            <a:xfrm flipH="1" flipV="1">
              <a:off x="3696" y="288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3733" name="Line 5"/>
            <p:cNvSpPr>
              <a:spLocks noChangeShapeType="1"/>
            </p:cNvSpPr>
            <p:nvPr/>
          </p:nvSpPr>
          <p:spPr bwMode="auto">
            <a:xfrm>
              <a:off x="3984" y="2112"/>
              <a:ext cx="192" cy="576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3734" name="Line 6"/>
            <p:cNvSpPr>
              <a:spLocks noChangeShapeType="1"/>
            </p:cNvSpPr>
            <p:nvPr/>
          </p:nvSpPr>
          <p:spPr bwMode="auto">
            <a:xfrm flipH="1" flipV="1">
              <a:off x="1536" y="1392"/>
              <a:ext cx="480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3735" name="Line 7"/>
            <p:cNvSpPr>
              <a:spLocks noChangeShapeType="1"/>
            </p:cNvSpPr>
            <p:nvPr/>
          </p:nvSpPr>
          <p:spPr bwMode="auto">
            <a:xfrm flipV="1">
              <a:off x="1008" y="1392"/>
              <a:ext cx="43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3736" name="Line 8"/>
            <p:cNvSpPr>
              <a:spLocks noChangeShapeType="1"/>
            </p:cNvSpPr>
            <p:nvPr/>
          </p:nvSpPr>
          <p:spPr bwMode="auto">
            <a:xfrm>
              <a:off x="1008" y="2064"/>
              <a:ext cx="192" cy="576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3737" name="Line 9"/>
            <p:cNvSpPr>
              <a:spLocks noChangeShapeType="1"/>
            </p:cNvSpPr>
            <p:nvPr/>
          </p:nvSpPr>
          <p:spPr bwMode="auto">
            <a:xfrm flipV="1">
              <a:off x="720" y="2112"/>
              <a:ext cx="192" cy="52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3739" name="Rectangle 11" descr="新闻纸"/>
            <p:cNvSpPr>
              <a:spLocks noChangeArrowheads="1"/>
            </p:cNvSpPr>
            <p:nvPr/>
          </p:nvSpPr>
          <p:spPr bwMode="auto">
            <a:xfrm>
              <a:off x="192" y="336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隶书" pitchFamily="49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713740" name="Rectangle 12" descr="新闻纸"/>
            <p:cNvSpPr>
              <a:spLocks noChangeArrowheads="1"/>
            </p:cNvSpPr>
            <p:nvPr/>
          </p:nvSpPr>
          <p:spPr bwMode="auto">
            <a:xfrm>
              <a:off x="864" y="336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宋体" pitchFamily="2" charset="-122"/>
                </a:rPr>
                <a:t>56</a:t>
              </a:r>
              <a:endParaRPr kumimoji="1" lang="en-US" altLang="zh-CN" sz="2400">
                <a:solidFill>
                  <a:srgbClr val="F8F8F8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49494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3741" name="Line 13"/>
            <p:cNvSpPr>
              <a:spLocks noChangeShapeType="1"/>
            </p:cNvSpPr>
            <p:nvPr/>
          </p:nvSpPr>
          <p:spPr bwMode="auto">
            <a:xfrm flipV="1">
              <a:off x="432" y="288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3742" name="Line 14"/>
            <p:cNvSpPr>
              <a:spLocks noChangeShapeType="1"/>
            </p:cNvSpPr>
            <p:nvPr/>
          </p:nvSpPr>
          <p:spPr bwMode="auto">
            <a:xfrm flipH="1" flipV="1">
              <a:off x="720" y="288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3743" name="Oval 15" descr="羊皮纸"/>
            <p:cNvSpPr>
              <a:spLocks noChangeArrowheads="1"/>
            </p:cNvSpPr>
            <p:nvPr/>
          </p:nvSpPr>
          <p:spPr bwMode="auto">
            <a:xfrm>
              <a:off x="528" y="2640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3744" name="Rectangle 16" descr="新闻纸"/>
            <p:cNvSpPr>
              <a:spLocks noChangeArrowheads="1"/>
            </p:cNvSpPr>
            <p:nvPr/>
          </p:nvSpPr>
          <p:spPr bwMode="auto">
            <a:xfrm>
              <a:off x="1152" y="264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隶书" pitchFamily="49" charset="-122"/>
                  <a:sym typeface="Symbol" pitchFamily="18" charset="2"/>
                </a:rPr>
                <a:t></a:t>
              </a:r>
              <a:endParaRPr kumimoji="1" lang="en-US" altLang="zh-CN" sz="2800" b="1">
                <a:solidFill>
                  <a:schemeClr val="tx2"/>
                </a:solidFill>
                <a:ea typeface="隶书" pitchFamily="49" charset="-122"/>
                <a:sym typeface="Symbol" pitchFamily="18" charset="2"/>
              </a:endParaRPr>
            </a:p>
          </p:txBody>
        </p:sp>
        <p:sp>
          <p:nvSpPr>
            <p:cNvPr id="713745" name="Oval 17" descr="羊皮纸"/>
            <p:cNvSpPr>
              <a:spLocks noChangeArrowheads="1"/>
            </p:cNvSpPr>
            <p:nvPr/>
          </p:nvSpPr>
          <p:spPr bwMode="auto">
            <a:xfrm>
              <a:off x="816" y="1872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3746" name="Rectangle 18" descr="新闻纸"/>
            <p:cNvSpPr>
              <a:spLocks noChangeArrowheads="1"/>
            </p:cNvSpPr>
            <p:nvPr/>
          </p:nvSpPr>
          <p:spPr bwMode="auto">
            <a:xfrm>
              <a:off x="1584" y="264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FF0000"/>
                  </a:solidFill>
                  <a:ea typeface="隶书" pitchFamily="49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713747" name="Line 19"/>
            <p:cNvSpPr>
              <a:spLocks noChangeShapeType="1"/>
            </p:cNvSpPr>
            <p:nvPr/>
          </p:nvSpPr>
          <p:spPr bwMode="auto">
            <a:xfrm flipV="1">
              <a:off x="1824" y="216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3748" name="Line 20"/>
            <p:cNvSpPr>
              <a:spLocks noChangeShapeType="1"/>
            </p:cNvSpPr>
            <p:nvPr/>
          </p:nvSpPr>
          <p:spPr bwMode="auto">
            <a:xfrm flipH="1" flipV="1">
              <a:off x="2112" y="216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3749" name="Oval 21" descr="羊皮纸"/>
            <p:cNvSpPr>
              <a:spLocks noChangeArrowheads="1"/>
            </p:cNvSpPr>
            <p:nvPr/>
          </p:nvSpPr>
          <p:spPr bwMode="auto">
            <a:xfrm>
              <a:off x="1920" y="1872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3750" name="Rectangle 22" descr="新闻纸"/>
            <p:cNvSpPr>
              <a:spLocks noChangeArrowheads="1"/>
            </p:cNvSpPr>
            <p:nvPr/>
          </p:nvSpPr>
          <p:spPr bwMode="auto">
            <a:xfrm>
              <a:off x="2256" y="264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宋体" pitchFamily="2" charset="-122"/>
                  <a:sym typeface="Symbol" pitchFamily="18" charset="2"/>
                </a:rPr>
                <a:t></a:t>
              </a:r>
              <a:endParaRPr kumimoji="1" lang="en-US" altLang="zh-CN" sz="2400">
                <a:solidFill>
                  <a:schemeClr val="tx2"/>
                </a:solidFill>
                <a:ea typeface="宋体" pitchFamily="2" charset="-122"/>
              </a:endParaRPr>
            </a:p>
          </p:txBody>
        </p:sp>
        <p:sp>
          <p:nvSpPr>
            <p:cNvPr id="713751" name="Oval 23" descr="羊皮纸"/>
            <p:cNvSpPr>
              <a:spLocks noChangeArrowheads="1"/>
            </p:cNvSpPr>
            <p:nvPr/>
          </p:nvSpPr>
          <p:spPr bwMode="auto">
            <a:xfrm>
              <a:off x="1344" y="1152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3752" name="Oval 24" descr="羊皮纸"/>
            <p:cNvSpPr>
              <a:spLocks noChangeArrowheads="1"/>
            </p:cNvSpPr>
            <p:nvPr/>
          </p:nvSpPr>
          <p:spPr bwMode="auto">
            <a:xfrm>
              <a:off x="1344" y="576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4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3753" name="Line 25"/>
            <p:cNvSpPr>
              <a:spLocks noChangeShapeType="1"/>
            </p:cNvSpPr>
            <p:nvPr/>
          </p:nvSpPr>
          <p:spPr bwMode="auto">
            <a:xfrm flipV="1">
              <a:off x="1488" y="864"/>
              <a:ext cx="0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3754" name="Text Box 26"/>
            <p:cNvSpPr txBox="1">
              <a:spLocks noChangeArrowheads="1"/>
            </p:cNvSpPr>
            <p:nvPr/>
          </p:nvSpPr>
          <p:spPr bwMode="auto">
            <a:xfrm>
              <a:off x="176" y="2976"/>
              <a:ext cx="32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3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3755" name="Text Box 27"/>
            <p:cNvSpPr txBox="1">
              <a:spLocks noChangeArrowheads="1"/>
            </p:cNvSpPr>
            <p:nvPr/>
          </p:nvSpPr>
          <p:spPr bwMode="auto">
            <a:xfrm>
              <a:off x="896" y="2976"/>
              <a:ext cx="32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4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3756" name="Text Box 28"/>
            <p:cNvSpPr txBox="1">
              <a:spLocks noChangeArrowheads="1"/>
            </p:cNvSpPr>
            <p:nvPr/>
          </p:nvSpPr>
          <p:spPr bwMode="auto">
            <a:xfrm>
              <a:off x="1184" y="2256"/>
              <a:ext cx="32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0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3757" name="Text Box 29"/>
            <p:cNvSpPr txBox="1">
              <a:spLocks noChangeArrowheads="1"/>
            </p:cNvSpPr>
            <p:nvPr/>
          </p:nvSpPr>
          <p:spPr bwMode="auto">
            <a:xfrm>
              <a:off x="1568" y="2256"/>
              <a:ext cx="32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1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3758" name="Text Box 30"/>
            <p:cNvSpPr txBox="1">
              <a:spLocks noChangeArrowheads="1"/>
            </p:cNvSpPr>
            <p:nvPr/>
          </p:nvSpPr>
          <p:spPr bwMode="auto">
            <a:xfrm>
              <a:off x="2288" y="2256"/>
              <a:ext cx="32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2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3759" name="Text Box 31"/>
            <p:cNvSpPr txBox="1">
              <a:spLocks noChangeArrowheads="1"/>
            </p:cNvSpPr>
            <p:nvPr/>
          </p:nvSpPr>
          <p:spPr bwMode="auto">
            <a:xfrm>
              <a:off x="998" y="1098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3760" name="Text Box 32"/>
            <p:cNvSpPr txBox="1">
              <a:spLocks noChangeArrowheads="1"/>
            </p:cNvSpPr>
            <p:nvPr/>
          </p:nvSpPr>
          <p:spPr bwMode="auto">
            <a:xfrm>
              <a:off x="1009" y="528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3761" name="Text Box 33"/>
            <p:cNvSpPr txBox="1">
              <a:spLocks noChangeArrowheads="1"/>
            </p:cNvSpPr>
            <p:nvPr/>
          </p:nvSpPr>
          <p:spPr bwMode="auto">
            <a:xfrm>
              <a:off x="480" y="1833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3762" name="Text Box 34"/>
            <p:cNvSpPr txBox="1">
              <a:spLocks noChangeArrowheads="1"/>
            </p:cNvSpPr>
            <p:nvPr/>
          </p:nvSpPr>
          <p:spPr bwMode="auto">
            <a:xfrm>
              <a:off x="2203" y="1833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3763" name="Text Box 35"/>
            <p:cNvSpPr txBox="1">
              <a:spLocks noChangeArrowheads="1"/>
            </p:cNvSpPr>
            <p:nvPr/>
          </p:nvSpPr>
          <p:spPr bwMode="auto">
            <a:xfrm>
              <a:off x="193" y="2601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4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3764" name="Rectangle 36" descr="新闻纸"/>
            <p:cNvSpPr>
              <a:spLocks noChangeArrowheads="1"/>
            </p:cNvSpPr>
            <p:nvPr/>
          </p:nvSpPr>
          <p:spPr bwMode="auto">
            <a:xfrm>
              <a:off x="5184" y="264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宋体" pitchFamily="2" charset="-122"/>
                  <a:sym typeface="Symbol" pitchFamily="18" charset="2"/>
                </a:rPr>
                <a:t></a:t>
              </a:r>
              <a:endParaRPr kumimoji="1" lang="en-US" altLang="zh-CN" sz="2800" b="1">
                <a:solidFill>
                  <a:schemeClr val="tx2"/>
                </a:solidFill>
                <a:ea typeface="宋体" pitchFamily="2" charset="-122"/>
                <a:sym typeface="Symbol" pitchFamily="18" charset="2"/>
              </a:endParaRPr>
            </a:p>
          </p:txBody>
        </p:sp>
        <p:sp>
          <p:nvSpPr>
            <p:cNvPr id="713765" name="Line 37"/>
            <p:cNvSpPr>
              <a:spLocks noChangeShapeType="1"/>
            </p:cNvSpPr>
            <p:nvPr/>
          </p:nvSpPr>
          <p:spPr bwMode="auto">
            <a:xfrm flipH="1" flipV="1">
              <a:off x="5040" y="216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3766" name="Text Box 38"/>
            <p:cNvSpPr txBox="1">
              <a:spLocks noChangeArrowheads="1"/>
            </p:cNvSpPr>
            <p:nvPr/>
          </p:nvSpPr>
          <p:spPr bwMode="auto">
            <a:xfrm>
              <a:off x="5216" y="2256"/>
              <a:ext cx="32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2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3767" name="Line 39"/>
            <p:cNvSpPr>
              <a:spLocks noChangeShapeType="1"/>
            </p:cNvSpPr>
            <p:nvPr/>
          </p:nvSpPr>
          <p:spPr bwMode="auto">
            <a:xfrm flipV="1">
              <a:off x="4752" y="2160"/>
              <a:ext cx="19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3768" name="Oval 40" descr="羊皮纸"/>
            <p:cNvSpPr>
              <a:spLocks noChangeArrowheads="1"/>
            </p:cNvSpPr>
            <p:nvPr/>
          </p:nvSpPr>
          <p:spPr bwMode="auto">
            <a:xfrm>
              <a:off x="4848" y="1872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3769" name="Rectangle 41" descr="新闻纸"/>
            <p:cNvSpPr>
              <a:spLocks noChangeArrowheads="1"/>
            </p:cNvSpPr>
            <p:nvPr/>
          </p:nvSpPr>
          <p:spPr bwMode="auto">
            <a:xfrm>
              <a:off x="4512" y="264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隶书" pitchFamily="49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713770" name="Text Box 42"/>
            <p:cNvSpPr txBox="1">
              <a:spLocks noChangeArrowheads="1"/>
            </p:cNvSpPr>
            <p:nvPr/>
          </p:nvSpPr>
          <p:spPr bwMode="auto">
            <a:xfrm>
              <a:off x="5131" y="1824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3771" name="Text Box 43"/>
            <p:cNvSpPr txBox="1">
              <a:spLocks noChangeArrowheads="1"/>
            </p:cNvSpPr>
            <p:nvPr/>
          </p:nvSpPr>
          <p:spPr bwMode="auto">
            <a:xfrm>
              <a:off x="4496" y="2256"/>
              <a:ext cx="32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1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3772" name="Rectangle 44" descr="新闻纸"/>
            <p:cNvSpPr>
              <a:spLocks noChangeArrowheads="1"/>
            </p:cNvSpPr>
            <p:nvPr/>
          </p:nvSpPr>
          <p:spPr bwMode="auto">
            <a:xfrm>
              <a:off x="4080" y="264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隶书" pitchFamily="49" charset="-122"/>
                  <a:sym typeface="Symbol" pitchFamily="18" charset="2"/>
                </a:rPr>
                <a:t></a:t>
              </a:r>
              <a:endParaRPr kumimoji="1" lang="en-US" altLang="zh-CN" sz="2800" b="1">
                <a:ea typeface="隶书" pitchFamily="49" charset="-122"/>
                <a:sym typeface="Symbol" pitchFamily="18" charset="2"/>
              </a:endParaRPr>
            </a:p>
          </p:txBody>
        </p:sp>
        <p:sp>
          <p:nvSpPr>
            <p:cNvPr id="713773" name="Oval 45" descr="羊皮纸"/>
            <p:cNvSpPr>
              <a:spLocks noChangeArrowheads="1"/>
            </p:cNvSpPr>
            <p:nvPr/>
          </p:nvSpPr>
          <p:spPr bwMode="auto">
            <a:xfrm>
              <a:off x="3792" y="1872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3774" name="Text Box 46"/>
            <p:cNvSpPr txBox="1">
              <a:spLocks noChangeArrowheads="1"/>
            </p:cNvSpPr>
            <p:nvPr/>
          </p:nvSpPr>
          <p:spPr bwMode="auto">
            <a:xfrm>
              <a:off x="4112" y="2256"/>
              <a:ext cx="32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0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3775" name="Text Box 47"/>
            <p:cNvSpPr txBox="1">
              <a:spLocks noChangeArrowheads="1"/>
            </p:cNvSpPr>
            <p:nvPr/>
          </p:nvSpPr>
          <p:spPr bwMode="auto">
            <a:xfrm>
              <a:off x="3450" y="1824"/>
              <a:ext cx="3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3776" name="Oval 48" descr="羊皮纸"/>
            <p:cNvSpPr>
              <a:spLocks noChangeArrowheads="1"/>
            </p:cNvSpPr>
            <p:nvPr/>
          </p:nvSpPr>
          <p:spPr bwMode="auto">
            <a:xfrm>
              <a:off x="3504" y="2640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3777" name="Text Box 49"/>
            <p:cNvSpPr txBox="1">
              <a:spLocks noChangeArrowheads="1"/>
            </p:cNvSpPr>
            <p:nvPr/>
          </p:nvSpPr>
          <p:spPr bwMode="auto">
            <a:xfrm>
              <a:off x="3163" y="2592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4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3778" name="Rectangle 50" descr="新闻纸"/>
            <p:cNvSpPr>
              <a:spLocks noChangeArrowheads="1"/>
            </p:cNvSpPr>
            <p:nvPr/>
          </p:nvSpPr>
          <p:spPr bwMode="auto">
            <a:xfrm>
              <a:off x="3840" y="336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FF0000"/>
                  </a:solidFill>
                  <a:ea typeface="隶书" pitchFamily="49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713779" name="Text Box 51"/>
            <p:cNvSpPr txBox="1">
              <a:spLocks noChangeArrowheads="1"/>
            </p:cNvSpPr>
            <p:nvPr/>
          </p:nvSpPr>
          <p:spPr bwMode="auto">
            <a:xfrm>
              <a:off x="3840" y="2976"/>
              <a:ext cx="32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4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3780" name="Rectangle 52" descr="新闻纸"/>
            <p:cNvSpPr>
              <a:spLocks noChangeArrowheads="1"/>
            </p:cNvSpPr>
            <p:nvPr/>
          </p:nvSpPr>
          <p:spPr bwMode="auto">
            <a:xfrm>
              <a:off x="3168" y="3360"/>
              <a:ext cx="288" cy="288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660066"/>
                  </a:solidFill>
                  <a:ea typeface="隶书" pitchFamily="49" charset="-122"/>
                  <a:sym typeface="Symbol" pitchFamily="18" charset="2"/>
                </a:rPr>
                <a:t></a:t>
              </a:r>
              <a:endParaRPr kumimoji="1" lang="en-US" altLang="zh-CN" sz="2800" b="1">
                <a:solidFill>
                  <a:schemeClr val="tx2"/>
                </a:solidFill>
                <a:ea typeface="隶书" pitchFamily="49" charset="-122"/>
                <a:sym typeface="Symbol" pitchFamily="18" charset="2"/>
              </a:endParaRPr>
            </a:p>
          </p:txBody>
        </p:sp>
        <p:sp>
          <p:nvSpPr>
            <p:cNvPr id="713781" name="Text Box 53"/>
            <p:cNvSpPr txBox="1">
              <a:spLocks noChangeArrowheads="1"/>
            </p:cNvSpPr>
            <p:nvPr/>
          </p:nvSpPr>
          <p:spPr bwMode="auto">
            <a:xfrm>
              <a:off x="3152" y="2976"/>
              <a:ext cx="32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 dirty="0">
                  <a:solidFill>
                    <a:srgbClr val="660066"/>
                  </a:solidFill>
                  <a:ea typeface="宋体" pitchFamily="2" charset="-122"/>
                </a:rPr>
                <a:t>b</a:t>
              </a:r>
              <a:r>
                <a:rPr kumimoji="1" lang="en-US" altLang="zh-CN" sz="2800" b="1" baseline="-25000" dirty="0">
                  <a:solidFill>
                    <a:srgbClr val="660066"/>
                  </a:solidFill>
                  <a:ea typeface="宋体" pitchFamily="2" charset="-122"/>
                </a:rPr>
                <a:t>3</a:t>
              </a:r>
              <a:endParaRPr kumimoji="1" lang="en-US" altLang="zh-CN" sz="2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3782" name="Line 54"/>
            <p:cNvSpPr>
              <a:spLocks noChangeShapeType="1"/>
            </p:cNvSpPr>
            <p:nvPr/>
          </p:nvSpPr>
          <p:spPr bwMode="auto">
            <a:xfrm flipH="1" flipV="1">
              <a:off x="4464" y="1392"/>
              <a:ext cx="480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3783" name="Line 55"/>
            <p:cNvSpPr>
              <a:spLocks noChangeShapeType="1"/>
            </p:cNvSpPr>
            <p:nvPr/>
          </p:nvSpPr>
          <p:spPr bwMode="auto">
            <a:xfrm flipV="1">
              <a:off x="3984" y="1392"/>
              <a:ext cx="432" cy="48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3784" name="Oval 56" descr="羊皮纸"/>
            <p:cNvSpPr>
              <a:spLocks noChangeArrowheads="1"/>
            </p:cNvSpPr>
            <p:nvPr/>
          </p:nvSpPr>
          <p:spPr bwMode="auto">
            <a:xfrm>
              <a:off x="4320" y="1152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3785" name="Text Box 57"/>
            <p:cNvSpPr txBox="1">
              <a:spLocks noChangeArrowheads="1"/>
            </p:cNvSpPr>
            <p:nvPr/>
          </p:nvSpPr>
          <p:spPr bwMode="auto">
            <a:xfrm>
              <a:off x="3979" y="1104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3786" name="Line 58"/>
            <p:cNvSpPr>
              <a:spLocks noChangeShapeType="1"/>
            </p:cNvSpPr>
            <p:nvPr/>
          </p:nvSpPr>
          <p:spPr bwMode="auto">
            <a:xfrm flipV="1">
              <a:off x="4464" y="864"/>
              <a:ext cx="0" cy="28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3787" name="Oval 59" descr="羊皮纸"/>
            <p:cNvSpPr>
              <a:spLocks noChangeArrowheads="1"/>
            </p:cNvSpPr>
            <p:nvPr/>
          </p:nvSpPr>
          <p:spPr bwMode="auto">
            <a:xfrm>
              <a:off x="4320" y="576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4</a:t>
              </a:r>
              <a:endParaRPr kumimoji="1" lang="en-US" altLang="zh-CN" sz="2400">
                <a:solidFill>
                  <a:srgbClr val="FFFFCC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3788" name="Text Box 60"/>
            <p:cNvSpPr txBox="1">
              <a:spLocks noChangeArrowheads="1"/>
            </p:cNvSpPr>
            <p:nvPr/>
          </p:nvSpPr>
          <p:spPr bwMode="auto">
            <a:xfrm>
              <a:off x="3979" y="528"/>
              <a:ext cx="3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13789" name="Text Box 61"/>
            <p:cNvSpPr txBox="1">
              <a:spLocks noChangeArrowheads="1"/>
            </p:cNvSpPr>
            <p:nvPr/>
          </p:nvSpPr>
          <p:spPr bwMode="auto">
            <a:xfrm>
              <a:off x="4680" y="562"/>
              <a:ext cx="840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2800" b="1">
                  <a:solidFill>
                    <a:srgbClr val="0000FF"/>
                  </a:solidFill>
                  <a:ea typeface="隶书" pitchFamily="49" charset="-122"/>
                </a:rPr>
                <a:t>输出</a:t>
              </a:r>
              <a:r>
                <a:rPr kumimoji="1" lang="zh-CN" altLang="en-US" sz="2800" b="1">
                  <a:solidFill>
                    <a:srgbClr val="0000FF"/>
                  </a:solidFill>
                  <a:ea typeface="隶书" pitchFamily="49" charset="-122"/>
                  <a:sym typeface="Symbol" pitchFamily="18" charset="2"/>
                </a:rPr>
                <a:t>，</a:t>
              </a:r>
            </a:p>
            <a:p>
              <a:pPr algn="l">
                <a:lnSpc>
                  <a:spcPct val="90000"/>
                </a:lnSpc>
              </a:pPr>
              <a:r>
                <a:rPr kumimoji="1" lang="zh-CN" altLang="en-US" sz="2800" b="1">
                  <a:solidFill>
                    <a:srgbClr val="0000FF"/>
                  </a:solidFill>
                  <a:ea typeface="隶书" pitchFamily="49" charset="-122"/>
                  <a:sym typeface="Symbol" pitchFamily="18" charset="2"/>
                </a:rPr>
                <a:t>结束</a:t>
              </a:r>
            </a:p>
          </p:txBody>
        </p:sp>
        <p:sp>
          <p:nvSpPr>
            <p:cNvPr id="713790" name="Text Box 62"/>
            <p:cNvSpPr txBox="1">
              <a:spLocks noChangeArrowheads="1"/>
            </p:cNvSpPr>
            <p:nvPr/>
          </p:nvSpPr>
          <p:spPr bwMode="auto">
            <a:xfrm>
              <a:off x="1656" y="528"/>
              <a:ext cx="8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>
                  <a:solidFill>
                    <a:schemeClr val="tx2"/>
                  </a:solidFill>
                  <a:ea typeface="隶书" pitchFamily="49" charset="-122"/>
                </a:rPr>
                <a:t>输出</a:t>
              </a:r>
              <a:r>
                <a:rPr kumimoji="1" lang="en-US" altLang="zh-CN" sz="2800" b="1">
                  <a:solidFill>
                    <a:schemeClr val="tx2"/>
                  </a:solidFill>
                  <a:ea typeface="隶书" pitchFamily="49" charset="-122"/>
                </a:rPr>
                <a:t>56</a:t>
              </a:r>
            </a:p>
          </p:txBody>
        </p:sp>
        <p:sp>
          <p:nvSpPr>
            <p:cNvPr id="713791" name="Text Box 63"/>
            <p:cNvSpPr txBox="1">
              <a:spLocks noChangeArrowheads="1"/>
            </p:cNvSpPr>
            <p:nvPr/>
          </p:nvSpPr>
          <p:spPr bwMode="auto">
            <a:xfrm>
              <a:off x="4464" y="3321"/>
              <a:ext cx="74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>
                  <a:solidFill>
                    <a:srgbClr val="FF0000"/>
                  </a:solidFill>
                  <a:ea typeface="隶书" pitchFamily="49" charset="-122"/>
                </a:rPr>
                <a:t>输入</a:t>
              </a: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713792" name="Line 64"/>
            <p:cNvSpPr>
              <a:spLocks noChangeShapeType="1"/>
            </p:cNvSpPr>
            <p:nvPr/>
          </p:nvSpPr>
          <p:spPr bwMode="auto">
            <a:xfrm flipV="1">
              <a:off x="1728" y="2928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3793" name="Text Box 65"/>
            <p:cNvSpPr txBox="1">
              <a:spLocks noChangeArrowheads="1"/>
            </p:cNvSpPr>
            <p:nvPr/>
          </p:nvSpPr>
          <p:spPr bwMode="auto">
            <a:xfrm>
              <a:off x="1392" y="3168"/>
              <a:ext cx="74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>
                  <a:solidFill>
                    <a:srgbClr val="FF0000"/>
                  </a:solidFill>
                  <a:ea typeface="隶书" pitchFamily="49" charset="-122"/>
                </a:rPr>
                <a:t>输入</a:t>
              </a: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713795" name="Line 67"/>
            <p:cNvSpPr>
              <a:spLocks noChangeShapeType="1"/>
            </p:cNvSpPr>
            <p:nvPr/>
          </p:nvSpPr>
          <p:spPr bwMode="auto">
            <a:xfrm flipH="1">
              <a:off x="4176" y="3504"/>
              <a:ext cx="28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0" name="标题 1"/>
          <p:cNvSpPr txBox="1">
            <a:spLocks/>
          </p:cNvSpPr>
          <p:nvPr/>
        </p:nvSpPr>
        <p:spPr>
          <a:xfrm>
            <a:off x="0" y="95466"/>
            <a:ext cx="9144000" cy="93610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>
                <a:latin typeface="+mn-lt"/>
              </a:rPr>
              <a:t>利用败者树进行 </a:t>
            </a:r>
            <a:r>
              <a:rPr lang="en-US" altLang="zh-CN">
                <a:latin typeface="+mn-lt"/>
              </a:rPr>
              <a:t>5 </a:t>
            </a:r>
            <a:r>
              <a:rPr lang="zh-CN" altLang="en-US">
                <a:latin typeface="+mn-lt"/>
              </a:rPr>
              <a:t>路平衡归并的过程</a:t>
            </a:r>
            <a:r>
              <a:rPr lang="en-US" altLang="zh-CN">
                <a:latin typeface="+mn-lt"/>
              </a:rPr>
              <a:t>-VIII</a:t>
            </a:r>
            <a:endParaRPr lang="zh-CN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4495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3. </a:t>
            </a:r>
            <a:r>
              <a:rPr lang="zh-CN" altLang="en-US"/>
              <a:t>置换</a:t>
            </a:r>
            <a:r>
              <a:rPr lang="en-US" altLang="zh-CN"/>
              <a:t>-</a:t>
            </a:r>
            <a:r>
              <a:rPr lang="zh-CN" altLang="en-US"/>
              <a:t>选择排序</a:t>
            </a:r>
            <a:endParaRPr lang="en-US" altLang="zh-CN" dirty="0"/>
          </a:p>
        </p:txBody>
      </p:sp>
      <p:sp>
        <p:nvSpPr>
          <p:cNvPr id="71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为减少读写磁盘次数，除增加归并路数</a:t>
            </a:r>
            <a:r>
              <a:rPr lang="en-US" altLang="zh-CN" dirty="0"/>
              <a:t>k</a:t>
            </a:r>
            <a:r>
              <a:rPr lang="zh-CN" altLang="en-US" dirty="0"/>
              <a:t>外，</a:t>
            </a:r>
            <a:r>
              <a:rPr lang="en-US" altLang="zh-CN" dirty="0"/>
              <a:t> </a:t>
            </a:r>
            <a:r>
              <a:rPr lang="zh-CN" altLang="en-US" dirty="0"/>
              <a:t>还可</a:t>
            </a:r>
            <a:r>
              <a:rPr lang="zh-CN" altLang="en-US" dirty="0">
                <a:solidFill>
                  <a:srgbClr val="C00000"/>
                </a:solidFill>
              </a:rPr>
              <a:t>减少</a:t>
            </a:r>
            <a:r>
              <a:rPr lang="zh-CN" altLang="en-US" dirty="0"/>
              <a:t>初始归并段个数</a:t>
            </a:r>
            <a:r>
              <a:rPr lang="en-US" altLang="zh-CN" dirty="0">
                <a:solidFill>
                  <a:srgbClr val="C00000"/>
                </a:solidFill>
              </a:rPr>
              <a:t>m</a:t>
            </a:r>
          </a:p>
          <a:p>
            <a:r>
              <a:rPr lang="zh-CN" altLang="en-US" dirty="0"/>
              <a:t>在总记录数</a:t>
            </a:r>
            <a:r>
              <a:rPr lang="en-US" altLang="zh-CN" dirty="0"/>
              <a:t>n</a:t>
            </a:r>
            <a:r>
              <a:rPr lang="zh-CN" altLang="en-US" dirty="0"/>
              <a:t>一定时，要减少</a:t>
            </a:r>
            <a:r>
              <a:rPr lang="en-US" altLang="zh-CN" dirty="0"/>
              <a:t>m</a:t>
            </a:r>
            <a:r>
              <a:rPr lang="zh-CN" altLang="en-US" dirty="0"/>
              <a:t>，必须</a:t>
            </a:r>
            <a:r>
              <a:rPr lang="zh-CN" altLang="en-US" b="1" dirty="0">
                <a:solidFill>
                  <a:srgbClr val="0000FF"/>
                </a:solidFill>
              </a:rPr>
              <a:t>增大初始归并段长度</a:t>
            </a:r>
          </a:p>
          <a:p>
            <a:pPr lvl="1"/>
            <a:r>
              <a:rPr lang="zh-CN" altLang="en-US" dirty="0"/>
              <a:t>如果规定每个初始归并段</a:t>
            </a:r>
            <a:r>
              <a:rPr lang="zh-CN" altLang="en-US" dirty="0">
                <a:solidFill>
                  <a:srgbClr val="00B050"/>
                </a:solidFill>
              </a:rPr>
              <a:t>等长</a:t>
            </a:r>
            <a:r>
              <a:rPr lang="zh-CN" altLang="en-US" dirty="0"/>
              <a:t>，则此长度应根据生成它的</a:t>
            </a:r>
            <a:r>
              <a:rPr lang="zh-CN" altLang="en-US" dirty="0">
                <a:solidFill>
                  <a:srgbClr val="FF0000"/>
                </a:solidFill>
              </a:rPr>
              <a:t>内存工作区空间大小</a:t>
            </a:r>
            <a:r>
              <a:rPr lang="zh-CN" altLang="en-US" dirty="0"/>
              <a:t>而定，</a:t>
            </a:r>
            <a:r>
              <a:rPr lang="en-US" altLang="zh-CN" dirty="0"/>
              <a:t> </a:t>
            </a:r>
            <a:r>
              <a:rPr lang="zh-CN" altLang="en-US" dirty="0"/>
              <a:t>因而</a:t>
            </a:r>
            <a:r>
              <a:rPr lang="en-US" altLang="zh-CN" dirty="0"/>
              <a:t>m</a:t>
            </a:r>
            <a:r>
              <a:rPr lang="zh-CN" altLang="en-US" dirty="0"/>
              <a:t>的减少也就受到了限制</a:t>
            </a:r>
          </a:p>
          <a:p>
            <a:pPr lvl="1"/>
            <a:r>
              <a:rPr lang="en-US" altLang="zh-CN" dirty="0"/>
              <a:t>(</a:t>
            </a:r>
            <a:r>
              <a:rPr lang="zh-CN" altLang="en-US" dirty="0"/>
              <a:t>初始归并段的生成</a:t>
            </a:r>
            <a:r>
              <a:rPr lang="en-US" altLang="zh-CN" dirty="0"/>
              <a:t>) </a:t>
            </a:r>
            <a:r>
              <a:rPr lang="zh-CN" altLang="en-US" dirty="0"/>
              <a:t>为了突破这个限制，可采用败者树来生成初始归并段。在使用</a:t>
            </a:r>
            <a:r>
              <a:rPr lang="zh-CN" altLang="en-US" b="1" dirty="0">
                <a:solidFill>
                  <a:srgbClr val="C00000"/>
                </a:solidFill>
              </a:rPr>
              <a:t>同样大的内存工作区</a:t>
            </a:r>
            <a:r>
              <a:rPr lang="zh-CN" altLang="en-US" dirty="0"/>
              <a:t>的情况下，可以</a:t>
            </a:r>
            <a:r>
              <a:rPr lang="zh-CN" altLang="en-US" b="1" dirty="0">
                <a:solidFill>
                  <a:srgbClr val="C00000"/>
                </a:solidFill>
              </a:rPr>
              <a:t>生成平均比原来等长情况下大一倍的初始归并段</a:t>
            </a:r>
            <a:r>
              <a:rPr lang="zh-CN" altLang="en-US" dirty="0"/>
              <a:t>，从而减少初始归并段个数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9B1C-5AB6-4E5C-9368-D75ABB8D7AB2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116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外排序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b="1" dirty="0"/>
              <a:t>定义</a:t>
            </a:r>
            <a:r>
              <a:rPr lang="zh-CN" altLang="en-US" dirty="0"/>
              <a:t>：基于外部存储设备</a:t>
            </a:r>
            <a:r>
              <a:rPr lang="en-US" altLang="zh-CN" dirty="0"/>
              <a:t>(</a:t>
            </a:r>
            <a:r>
              <a:rPr lang="zh-CN" altLang="en-US" dirty="0"/>
              <a:t>或文件</a:t>
            </a:r>
            <a:r>
              <a:rPr lang="en-US" altLang="zh-CN" dirty="0"/>
              <a:t>)</a:t>
            </a:r>
            <a:r>
              <a:rPr lang="zh-CN" altLang="en-US" dirty="0"/>
              <a:t>的排序技术</a:t>
            </a:r>
            <a:endParaRPr lang="en-US" altLang="zh-CN" dirty="0"/>
          </a:p>
          <a:p>
            <a:pPr lvl="1"/>
            <a:r>
              <a:rPr lang="zh-CN" altLang="en-US" dirty="0"/>
              <a:t>在排序过程中，不断地在内存与外存之间传送数据</a:t>
            </a:r>
            <a:endParaRPr lang="en-US" altLang="zh-CN" dirty="0"/>
          </a:p>
          <a:p>
            <a:r>
              <a:rPr lang="zh-CN" altLang="en-US" b="1" dirty="0"/>
              <a:t>方法：</a:t>
            </a:r>
            <a:r>
              <a:rPr lang="zh-CN" altLang="en-US" dirty="0"/>
              <a:t>基于磁盘进行的排序多使用</a:t>
            </a:r>
            <a:r>
              <a:rPr lang="zh-CN" altLang="en-US" b="1" dirty="0">
                <a:solidFill>
                  <a:srgbClr val="0000FF"/>
                </a:solidFill>
              </a:rPr>
              <a:t>归并排序</a:t>
            </a:r>
            <a:endParaRPr lang="en-US" altLang="zh-CN" dirty="0"/>
          </a:p>
          <a:p>
            <a:r>
              <a:rPr lang="zh-CN" altLang="en-US" b="1" dirty="0"/>
              <a:t>过程：</a:t>
            </a:r>
            <a:r>
              <a:rPr lang="zh-CN" altLang="en-US" dirty="0"/>
              <a:t>归并排序的基本过程分为两个阶段：</a:t>
            </a:r>
          </a:p>
          <a:p>
            <a:pPr lvl="1"/>
            <a:r>
              <a:rPr lang="zh-CN" altLang="en-US" sz="3000" dirty="0"/>
              <a:t>第一步：建立用于外排序的</a:t>
            </a:r>
            <a:r>
              <a:rPr lang="zh-CN" altLang="en-US" sz="3000" b="1" dirty="0">
                <a:solidFill>
                  <a:srgbClr val="C00000"/>
                </a:solidFill>
              </a:rPr>
              <a:t>内存缓冲区</a:t>
            </a:r>
            <a:r>
              <a:rPr lang="zh-CN" altLang="en-US" sz="3000" dirty="0"/>
              <a:t>，并根据它们的大小将输入文件划分为若干</a:t>
            </a:r>
            <a:r>
              <a:rPr lang="zh-CN" altLang="en-US" sz="3000" b="1" dirty="0">
                <a:solidFill>
                  <a:srgbClr val="C00000"/>
                </a:solidFill>
              </a:rPr>
              <a:t>段</a:t>
            </a:r>
            <a:r>
              <a:rPr lang="zh-CN" altLang="en-US" sz="3000" dirty="0"/>
              <a:t>，用某种</a:t>
            </a:r>
            <a:r>
              <a:rPr lang="zh-CN" altLang="en-US" sz="3000" b="1" dirty="0">
                <a:solidFill>
                  <a:srgbClr val="0925F7"/>
                </a:solidFill>
              </a:rPr>
              <a:t>内排序</a:t>
            </a:r>
            <a:r>
              <a:rPr lang="zh-CN" altLang="en-US" sz="3000" dirty="0"/>
              <a:t>方法对各段进行排序。经过排序的段叫做</a:t>
            </a:r>
            <a:r>
              <a:rPr lang="zh-CN" altLang="en-US" sz="3000" dirty="0">
                <a:solidFill>
                  <a:srgbClr val="C00000"/>
                </a:solidFill>
              </a:rPr>
              <a:t>初始</a:t>
            </a:r>
            <a:r>
              <a:rPr lang="zh-CN" altLang="en-US" sz="3000" b="1" dirty="0">
                <a:solidFill>
                  <a:srgbClr val="C00000"/>
                </a:solidFill>
              </a:rPr>
              <a:t>归并段 </a:t>
            </a:r>
            <a:r>
              <a:rPr lang="en-US" altLang="zh-CN" sz="3000" dirty="0">
                <a:solidFill>
                  <a:srgbClr val="C00000"/>
                </a:solidFill>
              </a:rPr>
              <a:t>(Run)</a:t>
            </a:r>
            <a:r>
              <a:rPr lang="zh-CN" altLang="en-US" sz="3000" dirty="0"/>
              <a:t>。当它们生成后就被写到外存中去</a:t>
            </a:r>
          </a:p>
          <a:p>
            <a:pPr lvl="1"/>
            <a:r>
              <a:rPr lang="zh-CN" altLang="en-US" sz="3000" dirty="0"/>
              <a:t>第二步：把第一步生成的</a:t>
            </a:r>
            <a:r>
              <a:rPr lang="zh-CN" altLang="en-US" sz="3000" dirty="0">
                <a:solidFill>
                  <a:srgbClr val="C00000"/>
                </a:solidFill>
              </a:rPr>
              <a:t>初始</a:t>
            </a:r>
            <a:r>
              <a:rPr lang="zh-CN" altLang="en-US" sz="3000" b="1" dirty="0">
                <a:solidFill>
                  <a:srgbClr val="C00000"/>
                </a:solidFill>
              </a:rPr>
              <a:t>归并段</a:t>
            </a:r>
            <a:r>
              <a:rPr lang="zh-CN" altLang="en-US" sz="3000" dirty="0"/>
              <a:t>加以归并</a:t>
            </a:r>
            <a:r>
              <a:rPr lang="en-US" altLang="zh-CN" sz="3000" b="1" dirty="0"/>
              <a:t>(</a:t>
            </a:r>
            <a:r>
              <a:rPr lang="zh-CN" altLang="en-US" sz="3000" b="1" dirty="0">
                <a:solidFill>
                  <a:srgbClr val="0000FF"/>
                </a:solidFill>
              </a:rPr>
              <a:t>内部归并</a:t>
            </a:r>
            <a:r>
              <a:rPr lang="en-US" altLang="zh-CN" sz="3000" b="1" dirty="0"/>
              <a:t>)</a:t>
            </a:r>
            <a:r>
              <a:rPr lang="zh-CN" altLang="en-US" sz="3000" dirty="0"/>
              <a:t>，一趟趟扩大归并段和减少归并段数，直到最后归并成一个</a:t>
            </a:r>
            <a:r>
              <a:rPr lang="zh-CN" altLang="en-US" sz="3000" dirty="0">
                <a:solidFill>
                  <a:srgbClr val="C00000"/>
                </a:solidFill>
              </a:rPr>
              <a:t>大</a:t>
            </a:r>
            <a:r>
              <a:rPr lang="zh-CN" altLang="en-US" sz="3000" b="1" dirty="0">
                <a:solidFill>
                  <a:srgbClr val="C00000"/>
                </a:solidFill>
              </a:rPr>
              <a:t>归并段</a:t>
            </a:r>
            <a:r>
              <a:rPr lang="zh-CN" altLang="en-US" sz="3000" dirty="0"/>
              <a:t>为止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0FE7-C361-40E3-A59E-ED413C35EB19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1127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</a:rPr>
              <a:t>初始归并段生成的实例</a:t>
            </a:r>
            <a:r>
              <a:rPr lang="en-US" altLang="zh-CN">
                <a:latin typeface="+mn-lt"/>
              </a:rPr>
              <a:t>-I</a:t>
            </a:r>
            <a:endParaRPr lang="zh-CN" altLang="en-US">
              <a:latin typeface="+mn-lt"/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3A78334-A2B9-4D47-988A-BF61E3997107}" type="slidenum">
              <a:rPr lang="en-US" altLang="zh-CN"/>
              <a:pPr/>
              <a:t>30</a:t>
            </a:fld>
            <a:endParaRPr lang="en-US" altLang="zh-CN"/>
          </a:p>
        </p:txBody>
      </p:sp>
      <p:graphicFrame>
        <p:nvGraphicFramePr>
          <p:cNvPr id="7178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154402"/>
              </p:ext>
            </p:extLst>
          </p:nvPr>
        </p:nvGraphicFramePr>
        <p:xfrm>
          <a:off x="192533" y="764704"/>
          <a:ext cx="8843963" cy="632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9156700" imgH="7035800" progId="Word.Document.8">
                  <p:embed/>
                </p:oleObj>
              </mc:Choice>
              <mc:Fallback>
                <p:oleObj name="文档" r:id="rId3" imgW="9156700" imgH="7035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33" y="764704"/>
                        <a:ext cx="8843963" cy="6321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-55292" y="119675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17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774028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初始归并段生成的实例</a:t>
            </a:r>
            <a:r>
              <a:rPr lang="en-US" altLang="zh-CN"/>
              <a:t>-II</a:t>
            </a:r>
            <a:endParaRPr lang="zh-CN" altLang="en-US"/>
          </a:p>
        </p:txBody>
      </p:sp>
      <p:sp>
        <p:nvSpPr>
          <p:cNvPr id="71885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/>
              <a:t>设输入文件</a:t>
            </a:r>
            <a:r>
              <a:rPr lang="en-US" altLang="zh-CN"/>
              <a:t>FI</a:t>
            </a:r>
            <a:r>
              <a:rPr lang="zh-CN" altLang="en-US"/>
              <a:t>中各记录的排序码序列为</a:t>
            </a:r>
            <a:r>
              <a:rPr lang="en-US" altLang="zh-CN"/>
              <a:t>{17, 21, 05, 44, 10, 12, 56, 32, 29 }</a:t>
            </a:r>
            <a:endParaRPr lang="zh-CN" altLang="en-US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/>
              <a:t>若按在</a:t>
            </a:r>
            <a:r>
              <a:rPr lang="en-US" altLang="zh-CN"/>
              <a:t>k</a:t>
            </a:r>
            <a:r>
              <a:rPr lang="zh-CN" altLang="en-US"/>
              <a:t>路平衡归并排序中所讲的，每个初始归并段的长度与</a:t>
            </a:r>
            <a:r>
              <a:rPr lang="zh-CN" altLang="en-US" b="1">
                <a:solidFill>
                  <a:srgbClr val="00B050"/>
                </a:solidFill>
              </a:rPr>
              <a:t>内存工作区的长度</a:t>
            </a:r>
            <a:r>
              <a:rPr lang="zh-CN" altLang="en-US"/>
              <a:t>一致，则上述</a:t>
            </a:r>
            <a:r>
              <a:rPr lang="en-US" altLang="zh-CN"/>
              <a:t>9</a:t>
            </a:r>
            <a:r>
              <a:rPr lang="zh-CN" altLang="en-US"/>
              <a:t>个记录可分成</a:t>
            </a:r>
            <a:r>
              <a:rPr lang="en-US" altLang="zh-CN" b="1">
                <a:solidFill>
                  <a:srgbClr val="C00000"/>
                </a:solidFill>
              </a:rPr>
              <a:t>3</a:t>
            </a:r>
            <a:r>
              <a:rPr lang="zh-CN" altLang="en-US" b="1">
                <a:solidFill>
                  <a:srgbClr val="C00000"/>
                </a:solidFill>
              </a:rPr>
              <a:t>个初始归并段</a:t>
            </a:r>
            <a:r>
              <a:rPr lang="zh-CN" altLang="en-US"/>
              <a:t>：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/>
              <a:t>           </a:t>
            </a:r>
            <a:r>
              <a:rPr lang="en-US" altLang="zh-CN"/>
              <a:t>Run0 { 05, 17, 21 }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/>
              <a:t>           Run1 { 10, 12, 44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/>
              <a:t>           Run2 { 29, 32, 56 }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/>
              <a:t>若采用</a:t>
            </a:r>
            <a:r>
              <a:rPr lang="zh-CN" altLang="en-US" b="1">
                <a:solidFill>
                  <a:srgbClr val="0925F7"/>
                </a:solidFill>
              </a:rPr>
              <a:t>选择与置换</a:t>
            </a:r>
            <a:r>
              <a:rPr lang="zh-CN" altLang="en-US"/>
              <a:t>的方法，可生成</a:t>
            </a:r>
            <a:r>
              <a:rPr lang="en-US" altLang="zh-CN">
                <a:solidFill>
                  <a:srgbClr val="C00000"/>
                </a:solidFill>
              </a:rPr>
              <a:t>2</a:t>
            </a:r>
            <a:r>
              <a:rPr lang="zh-CN" altLang="en-US">
                <a:solidFill>
                  <a:srgbClr val="C00000"/>
                </a:solidFill>
              </a:rPr>
              <a:t>个长度不等的初始归并段</a:t>
            </a:r>
            <a:r>
              <a:rPr lang="zh-CN" altLang="en-US"/>
              <a:t>：</a:t>
            </a:r>
            <a:endParaRPr lang="en-US" altLang="zh-CN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/>
              <a:t>           Run0 { 05, 17, 21, 44, 56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/>
              <a:t>           Run1 { 10, 12, 29, 32 }</a:t>
            </a:r>
          </a:p>
          <a:p>
            <a:endParaRPr lang="en-US" altLang="zh-CN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4370-B4D9-4753-A841-3C83459EB952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2549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选择和置换过程的步骤</a:t>
            </a:r>
            <a:r>
              <a:rPr lang="en-US" altLang="zh-CN"/>
              <a:t>-I</a:t>
            </a:r>
            <a:endParaRPr lang="zh-CN" altLang="en-US"/>
          </a:p>
        </p:txBody>
      </p:sp>
      <p:sp>
        <p:nvSpPr>
          <p:cNvPr id="71577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从</a:t>
            </a:r>
            <a:r>
              <a:rPr lang="zh-CN" altLang="en-US" dirty="0">
                <a:solidFill>
                  <a:srgbClr val="6600CC"/>
                </a:solidFill>
              </a:rPr>
              <a:t>输入文件</a:t>
            </a:r>
            <a:r>
              <a:rPr lang="en-US" altLang="zh-CN" dirty="0">
                <a:solidFill>
                  <a:srgbClr val="6600CC"/>
                </a:solidFill>
              </a:rPr>
              <a:t>FI</a:t>
            </a:r>
            <a:r>
              <a:rPr lang="zh-CN" altLang="en-US" dirty="0"/>
              <a:t>中把 </a:t>
            </a:r>
            <a:r>
              <a:rPr lang="en-US" altLang="zh-CN" dirty="0"/>
              <a:t>k </a:t>
            </a:r>
            <a:r>
              <a:rPr lang="zh-CN" altLang="en-US" dirty="0"/>
              <a:t>个记录读入内存中的数组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zh-CN" altLang="en-US" dirty="0"/>
              <a:t>，并构造</a:t>
            </a:r>
            <a:r>
              <a:rPr lang="zh-CN" altLang="en-US" dirty="0">
                <a:solidFill>
                  <a:srgbClr val="C00000"/>
                </a:solidFill>
              </a:rPr>
              <a:t>败者树</a:t>
            </a:r>
            <a:endParaRPr lang="en-US" altLang="zh-CN" dirty="0">
              <a:solidFill>
                <a:srgbClr val="C00000"/>
              </a:solidFill>
            </a:endParaRPr>
          </a:p>
          <a:p>
            <a:pPr marL="914400" lvl="1" indent="-514350">
              <a:buFont typeface="Wingdings" panose="05000000000000000000" pitchFamily="2" charset="2"/>
              <a:buChar char="u"/>
            </a:pPr>
            <a:r>
              <a:rPr lang="zh-CN" altLang="en-US" dirty="0"/>
              <a:t>内存中存放记录的数组</a:t>
            </a:r>
            <a:r>
              <a:rPr lang="en-US" altLang="zh-CN" dirty="0"/>
              <a:t>r</a:t>
            </a:r>
            <a:r>
              <a:rPr lang="zh-CN" altLang="en-US" dirty="0"/>
              <a:t>可容纳的记录个数为</a:t>
            </a:r>
            <a:r>
              <a:rPr lang="en-US" altLang="zh-CN" dirty="0"/>
              <a:t>k</a:t>
            </a:r>
            <a:endParaRPr lang="en-US" altLang="zh-CN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利用败者树在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zh-CN" altLang="en-US" dirty="0"/>
              <a:t>中</a:t>
            </a:r>
            <a:r>
              <a:rPr lang="zh-CN" altLang="en-US" b="1" dirty="0">
                <a:solidFill>
                  <a:srgbClr val="0925F7"/>
                </a:solidFill>
              </a:rPr>
              <a:t>选择</a:t>
            </a:r>
            <a:r>
              <a:rPr lang="zh-CN" altLang="en-US" dirty="0"/>
              <a:t>一个排序码最小的记录在</a:t>
            </a:r>
            <a:r>
              <a:rPr lang="en-US" altLang="zh-CN" dirty="0">
                <a:solidFill>
                  <a:srgbClr val="C00000"/>
                </a:solidFill>
              </a:rPr>
              <a:t>r[q]</a:t>
            </a:r>
            <a:r>
              <a:rPr lang="zh-CN" altLang="en-US" dirty="0"/>
              <a:t>，其排序码存入</a:t>
            </a:r>
            <a:r>
              <a:rPr lang="en-US" altLang="zh-CN" dirty="0" err="1">
                <a:solidFill>
                  <a:srgbClr val="00B050"/>
                </a:solidFill>
              </a:rPr>
              <a:t>LastKey</a:t>
            </a:r>
            <a:r>
              <a:rPr lang="zh-CN" altLang="en-US" dirty="0"/>
              <a:t>作为门槛，</a:t>
            </a:r>
            <a:r>
              <a:rPr lang="zh-CN" altLang="en-US" b="1" dirty="0">
                <a:solidFill>
                  <a:srgbClr val="00B050"/>
                </a:solidFill>
              </a:rPr>
              <a:t>以后再选出的排序码比它大的记录归入本归并段，比它小的归入下一归并段</a:t>
            </a:r>
            <a:endParaRPr lang="en-US" altLang="zh-CN" b="1" dirty="0">
              <a:solidFill>
                <a:srgbClr val="00B050"/>
              </a:solidFill>
            </a:endParaRPr>
          </a:p>
          <a:p>
            <a:pPr marL="914400" lvl="1" indent="-514350">
              <a:buFont typeface="Wingdings" panose="05000000000000000000" pitchFamily="2" charset="2"/>
              <a:buChar char="u"/>
            </a:pPr>
            <a:r>
              <a:rPr lang="en-US" altLang="zh-CN" dirty="0"/>
              <a:t>q</a:t>
            </a:r>
            <a:r>
              <a:rPr lang="zh-CN" altLang="en-US" dirty="0"/>
              <a:t>是败者树叶结点序号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将此</a:t>
            </a:r>
            <a:r>
              <a:rPr lang="en-US" altLang="zh-CN" dirty="0">
                <a:solidFill>
                  <a:srgbClr val="C00000"/>
                </a:solidFill>
              </a:rPr>
              <a:t>r[q]</a:t>
            </a:r>
            <a:r>
              <a:rPr lang="zh-CN" altLang="en-US" dirty="0"/>
              <a:t>记录写到</a:t>
            </a:r>
            <a:r>
              <a:rPr lang="zh-CN" altLang="en-US" dirty="0">
                <a:solidFill>
                  <a:srgbClr val="6600CC"/>
                </a:solidFill>
              </a:rPr>
              <a:t>输出文件</a:t>
            </a:r>
            <a:r>
              <a:rPr lang="en-US" altLang="zh-CN" dirty="0">
                <a:solidFill>
                  <a:srgbClr val="6600CC"/>
                </a:solidFill>
              </a:rPr>
              <a:t>FO</a:t>
            </a:r>
            <a:r>
              <a:rPr lang="zh-CN" altLang="en-US" dirty="0"/>
              <a:t>中</a:t>
            </a:r>
            <a:endParaRPr lang="en-US" altLang="zh-CN" dirty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62B60-8671-45EF-981F-297284F6E9D6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201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选择和置换过程的步骤</a:t>
            </a:r>
            <a:r>
              <a:rPr lang="en-US" altLang="zh-CN"/>
              <a:t>-II</a:t>
            </a:r>
            <a:endParaRPr lang="zh-CN" altLang="en-US"/>
          </a:p>
        </p:txBody>
      </p:sp>
      <p:sp>
        <p:nvSpPr>
          <p:cNvPr id="71680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zh-CN" altLang="en-US" dirty="0"/>
              <a:t>若</a:t>
            </a:r>
            <a:r>
              <a:rPr lang="en-US" altLang="zh-CN" dirty="0"/>
              <a:t>FI</a:t>
            </a:r>
            <a:r>
              <a:rPr lang="zh-CN" altLang="en-US" dirty="0"/>
              <a:t>未读完，则从</a:t>
            </a:r>
            <a:r>
              <a:rPr lang="en-US" altLang="zh-CN" dirty="0"/>
              <a:t>FI</a:t>
            </a:r>
            <a:r>
              <a:rPr lang="zh-CN" altLang="en-US" dirty="0"/>
              <a:t>读入下一个记录，</a:t>
            </a:r>
            <a:r>
              <a:rPr lang="zh-CN" altLang="en-US" b="1" dirty="0">
                <a:solidFill>
                  <a:srgbClr val="0925F7"/>
                </a:solidFill>
              </a:rPr>
              <a:t>置换</a:t>
            </a:r>
            <a:r>
              <a:rPr lang="en-US" altLang="zh-CN" dirty="0">
                <a:solidFill>
                  <a:srgbClr val="C00000"/>
                </a:solidFill>
              </a:rPr>
              <a:t>r[q]</a:t>
            </a:r>
            <a:r>
              <a:rPr lang="zh-CN" altLang="en-US" dirty="0">
                <a:solidFill>
                  <a:srgbClr val="C00000"/>
                </a:solidFill>
              </a:rPr>
              <a:t>及败者树中的</a:t>
            </a:r>
            <a:r>
              <a:rPr lang="en-US" altLang="zh-CN" dirty="0">
                <a:solidFill>
                  <a:srgbClr val="C00000"/>
                </a:solidFill>
              </a:rPr>
              <a:t>key[q]</a:t>
            </a:r>
            <a:endParaRPr lang="zh-CN" altLang="en-US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zh-CN" altLang="en-US" dirty="0"/>
              <a:t>调整败者树，从</a:t>
            </a:r>
            <a:r>
              <a:rPr lang="zh-CN" altLang="en-US" b="1" dirty="0">
                <a:solidFill>
                  <a:srgbClr val="00B050"/>
                </a:solidFill>
              </a:rPr>
              <a:t>所有排序码比</a:t>
            </a:r>
            <a:r>
              <a:rPr lang="en-US" altLang="zh-CN" b="1" dirty="0" err="1">
                <a:solidFill>
                  <a:srgbClr val="00B050"/>
                </a:solidFill>
              </a:rPr>
              <a:t>LastKey</a:t>
            </a:r>
            <a:r>
              <a:rPr lang="zh-CN" altLang="en-US" b="1" dirty="0">
                <a:solidFill>
                  <a:srgbClr val="00B050"/>
                </a:solidFill>
              </a:rPr>
              <a:t>大</a:t>
            </a:r>
            <a:r>
              <a:rPr lang="zh-CN" altLang="en-US" dirty="0"/>
              <a:t>的记录中</a:t>
            </a:r>
            <a:r>
              <a:rPr lang="zh-CN" altLang="en-US" b="1" dirty="0">
                <a:solidFill>
                  <a:srgbClr val="0925F7"/>
                </a:solidFill>
              </a:rPr>
              <a:t>选择</a:t>
            </a:r>
            <a:r>
              <a:rPr lang="zh-CN" altLang="en-US" dirty="0"/>
              <a:t>一个排序码最小的记录</a:t>
            </a:r>
            <a:r>
              <a:rPr lang="en-US" altLang="zh-CN" dirty="0">
                <a:solidFill>
                  <a:srgbClr val="C00000"/>
                </a:solidFill>
              </a:rPr>
              <a:t>r[q]</a:t>
            </a:r>
            <a:r>
              <a:rPr lang="zh-CN" altLang="en-US" dirty="0"/>
              <a:t>作为门槛，其排序码存入</a:t>
            </a:r>
            <a:r>
              <a:rPr lang="en-US" altLang="zh-CN" dirty="0" err="1"/>
              <a:t>LastKey</a:t>
            </a:r>
            <a:endParaRPr lang="zh-CN" alt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zh-CN" altLang="en-US" dirty="0"/>
              <a:t>重复</a:t>
            </a:r>
            <a:r>
              <a:rPr lang="en-US" altLang="zh-CN" dirty="0"/>
              <a:t>(3)-(5)</a:t>
            </a:r>
            <a:r>
              <a:rPr lang="zh-CN" altLang="en-US" dirty="0">
                <a:sym typeface="Wingdings" pitchFamily="2" charset="2"/>
              </a:rPr>
              <a:t>，</a:t>
            </a:r>
            <a:r>
              <a:rPr lang="zh-CN" altLang="en-US" dirty="0"/>
              <a:t>直到在败者树中</a:t>
            </a:r>
            <a:r>
              <a:rPr lang="zh-CN" altLang="en-US" b="1" dirty="0">
                <a:solidFill>
                  <a:srgbClr val="00B050"/>
                </a:solidFill>
              </a:rPr>
              <a:t>选不出排序码比</a:t>
            </a:r>
            <a:r>
              <a:rPr lang="en-US" altLang="zh-CN" b="1" dirty="0" err="1">
                <a:solidFill>
                  <a:srgbClr val="00B050"/>
                </a:solidFill>
              </a:rPr>
              <a:t>LastKey</a:t>
            </a:r>
            <a:r>
              <a:rPr lang="zh-CN" altLang="en-US" b="1" dirty="0">
                <a:solidFill>
                  <a:srgbClr val="00B050"/>
                </a:solidFill>
              </a:rPr>
              <a:t>大的记录</a:t>
            </a:r>
            <a:r>
              <a:rPr lang="zh-CN" altLang="en-US" dirty="0"/>
              <a:t>为止。此时，在输出文件</a:t>
            </a:r>
            <a:r>
              <a:rPr lang="en-US" altLang="zh-CN" dirty="0"/>
              <a:t>FO</a:t>
            </a:r>
            <a:r>
              <a:rPr lang="zh-CN" altLang="en-US" dirty="0"/>
              <a:t>中得到一个初始归并段，在它最后加一个归并段结束标志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zh-CN" altLang="en-US" dirty="0"/>
              <a:t>重复</a:t>
            </a:r>
            <a:r>
              <a:rPr lang="en-US" altLang="zh-CN" dirty="0"/>
              <a:t>(2)-(6) </a:t>
            </a:r>
            <a:r>
              <a:rPr lang="zh-CN" altLang="en-US" dirty="0">
                <a:sym typeface="Wingdings" pitchFamily="2" charset="2"/>
              </a:rPr>
              <a:t>，</a:t>
            </a:r>
            <a:r>
              <a:rPr lang="zh-CN" altLang="en-US" dirty="0"/>
              <a:t>重新开始选择和置换，产生新的初始归并段，直到输入文件</a:t>
            </a:r>
            <a:r>
              <a:rPr lang="en-US" altLang="zh-CN" dirty="0"/>
              <a:t>FI</a:t>
            </a:r>
            <a:r>
              <a:rPr lang="zh-CN" altLang="en-US" dirty="0"/>
              <a:t>中所有记录选完为止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D286-67DF-428A-89EA-99FD0D5BB6CE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8132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置换</a:t>
            </a:r>
            <a:r>
              <a:rPr lang="en-US" altLang="zh-CN"/>
              <a:t>-</a:t>
            </a:r>
            <a:r>
              <a:rPr lang="zh-CN" altLang="en-US"/>
              <a:t>选择排序：败者树</a:t>
            </a:r>
            <a:endParaRPr lang="en-US" altLang="zh-CN"/>
          </a:p>
        </p:txBody>
      </p:sp>
      <p:sp>
        <p:nvSpPr>
          <p:cNvPr id="71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在利用</a:t>
            </a:r>
            <a:r>
              <a:rPr lang="zh-CN" altLang="en-US" dirty="0">
                <a:solidFill>
                  <a:srgbClr val="C00000"/>
                </a:solidFill>
              </a:rPr>
              <a:t>败者树</a:t>
            </a:r>
            <a:r>
              <a:rPr lang="zh-CN" altLang="en-US" dirty="0"/>
              <a:t>生成</a:t>
            </a:r>
            <a:r>
              <a:rPr lang="zh-CN" altLang="en-US" b="1" dirty="0">
                <a:solidFill>
                  <a:srgbClr val="0000FF"/>
                </a:solidFill>
              </a:rPr>
              <a:t>不等长初始归并段</a:t>
            </a:r>
            <a:r>
              <a:rPr lang="zh-CN" altLang="en-US" dirty="0"/>
              <a:t>的算法和调整</a:t>
            </a:r>
            <a:r>
              <a:rPr lang="zh-CN" altLang="en-US" dirty="0">
                <a:solidFill>
                  <a:srgbClr val="C00000"/>
                </a:solidFill>
              </a:rPr>
              <a:t>败者树</a:t>
            </a:r>
            <a:r>
              <a:rPr lang="zh-CN" altLang="en-US" dirty="0"/>
              <a:t>并选出</a:t>
            </a:r>
            <a:r>
              <a:rPr lang="zh-CN" altLang="en-US" dirty="0">
                <a:solidFill>
                  <a:srgbClr val="6600CC"/>
                </a:solidFill>
              </a:rPr>
              <a:t>最小记录</a:t>
            </a:r>
            <a:r>
              <a:rPr lang="zh-CN" altLang="en-US" dirty="0"/>
              <a:t>的算法中，用两个条件来决定谁为败者，谁为胜者</a:t>
            </a:r>
            <a:r>
              <a:rPr lang="en-US" altLang="zh-CN" dirty="0"/>
              <a:t>:</a:t>
            </a:r>
            <a:endParaRPr lang="zh-CN" altLang="en-US" dirty="0"/>
          </a:p>
          <a:p>
            <a:pPr lvl="1"/>
            <a:r>
              <a:rPr lang="zh-CN" altLang="en-US" dirty="0"/>
              <a:t>首先比较两个记录所在归并段的</a:t>
            </a:r>
            <a:r>
              <a:rPr lang="zh-CN" altLang="en-US" b="1" dirty="0">
                <a:solidFill>
                  <a:srgbClr val="00B050"/>
                </a:solidFill>
              </a:rPr>
              <a:t>段号</a:t>
            </a:r>
            <a:r>
              <a:rPr lang="zh-CN" altLang="en-US" dirty="0"/>
              <a:t>，段号小者为胜者，</a:t>
            </a:r>
            <a:r>
              <a:rPr lang="zh-CN" altLang="en-US" b="1" dirty="0">
                <a:solidFill>
                  <a:srgbClr val="00B050"/>
                </a:solidFill>
              </a:rPr>
              <a:t>段号</a:t>
            </a:r>
            <a:r>
              <a:rPr lang="zh-CN" altLang="en-US" dirty="0">
                <a:solidFill>
                  <a:srgbClr val="0925F7"/>
                </a:solidFill>
              </a:rPr>
              <a:t>大者为败者</a:t>
            </a:r>
          </a:p>
          <a:p>
            <a:pPr lvl="1"/>
            <a:r>
              <a:rPr lang="zh-CN" altLang="en-US" dirty="0"/>
              <a:t>在归并段的段号相同时，排序码小者为胜者，</a:t>
            </a:r>
            <a:r>
              <a:rPr lang="zh-CN" altLang="en-US" b="1" dirty="0">
                <a:solidFill>
                  <a:srgbClr val="00B050"/>
                </a:solidFill>
              </a:rPr>
              <a:t>排序码</a:t>
            </a:r>
            <a:r>
              <a:rPr lang="zh-CN" altLang="en-US" dirty="0">
                <a:solidFill>
                  <a:srgbClr val="0925F7"/>
                </a:solidFill>
              </a:rPr>
              <a:t>大者为败者</a:t>
            </a:r>
          </a:p>
          <a:p>
            <a:r>
              <a:rPr lang="zh-CN" altLang="en-US" dirty="0"/>
              <a:t>比较后，把</a:t>
            </a:r>
            <a:r>
              <a:rPr lang="zh-CN" altLang="en-US" dirty="0">
                <a:solidFill>
                  <a:srgbClr val="C00000"/>
                </a:solidFill>
              </a:rPr>
              <a:t>败者</a:t>
            </a:r>
            <a:r>
              <a:rPr lang="zh-CN" altLang="en-US" dirty="0"/>
              <a:t>记录在记录数组</a:t>
            </a:r>
            <a:r>
              <a:rPr lang="en-US" altLang="zh-CN" dirty="0"/>
              <a:t>r</a:t>
            </a:r>
            <a:r>
              <a:rPr lang="zh-CN" altLang="en-US" dirty="0"/>
              <a:t>中的序号记入</a:t>
            </a:r>
            <a:r>
              <a:rPr lang="zh-CN" altLang="en-US" dirty="0">
                <a:solidFill>
                  <a:srgbClr val="C00000"/>
                </a:solidFill>
              </a:rPr>
              <a:t>它的父结点中</a:t>
            </a:r>
            <a:r>
              <a:rPr lang="zh-CN" altLang="en-US" dirty="0"/>
              <a:t>，把</a:t>
            </a:r>
            <a:r>
              <a:rPr lang="zh-CN" altLang="en-US" dirty="0">
                <a:solidFill>
                  <a:srgbClr val="C00000"/>
                </a:solidFill>
              </a:rPr>
              <a:t>胜者</a:t>
            </a:r>
            <a:r>
              <a:rPr lang="zh-CN" altLang="en-US" dirty="0"/>
              <a:t>记录在记录数组</a:t>
            </a:r>
            <a:r>
              <a:rPr lang="en-US" altLang="zh-CN" dirty="0"/>
              <a:t>r</a:t>
            </a:r>
            <a:r>
              <a:rPr lang="zh-CN" altLang="en-US" dirty="0"/>
              <a:t>中的序号记入工作单元 </a:t>
            </a:r>
            <a:r>
              <a:rPr lang="en-US" altLang="zh-CN" dirty="0">
                <a:solidFill>
                  <a:srgbClr val="C00000"/>
                </a:solidFill>
              </a:rPr>
              <a:t>s </a:t>
            </a:r>
            <a:r>
              <a:rPr lang="zh-CN" altLang="en-US" dirty="0"/>
              <a:t>中，向更上一层进行比较，最后的胜者记入 </a:t>
            </a:r>
            <a:r>
              <a:rPr lang="en-US" altLang="zh-CN" dirty="0">
                <a:solidFill>
                  <a:srgbClr val="C00000"/>
                </a:solidFill>
              </a:rPr>
              <a:t>loser[0]</a:t>
            </a:r>
            <a:r>
              <a:rPr lang="zh-CN" altLang="en-US" dirty="0"/>
              <a:t>中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73F1-5D4B-437F-A539-866E5BBA963A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7797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</a:rPr>
              <a:t>初始归并段生成的实例</a:t>
            </a:r>
            <a:r>
              <a:rPr lang="en-US" altLang="zh-CN">
                <a:latin typeface="+mn-lt"/>
              </a:rPr>
              <a:t>-I</a:t>
            </a:r>
            <a:endParaRPr lang="zh-CN" altLang="en-US">
              <a:latin typeface="+mn-lt"/>
            </a:endParaRPr>
          </a:p>
        </p:txBody>
      </p:sp>
      <p:sp>
        <p:nvSpPr>
          <p:cNvPr id="53" name="灯片编号占位符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76C6A50B-37B0-4257-9019-8104F5083219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720904" name="Rectangle 8"/>
          <p:cNvSpPr>
            <a:spLocks noChangeArrowheads="1"/>
          </p:cNvSpPr>
          <p:nvPr/>
        </p:nvSpPr>
        <p:spPr bwMode="auto">
          <a:xfrm>
            <a:off x="1584325" y="6192093"/>
            <a:ext cx="56292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3000" b="1">
                <a:ea typeface="楷体_GB2312" pitchFamily="49" charset="-122"/>
              </a:rPr>
              <a:t>{ </a:t>
            </a:r>
            <a:r>
              <a:rPr kumimoji="1" lang="en-US" altLang="zh-CN" sz="3000" b="1">
                <a:solidFill>
                  <a:schemeClr val="tx2"/>
                </a:solidFill>
                <a:ea typeface="楷体_GB2312" pitchFamily="49" charset="-122"/>
              </a:rPr>
              <a:t>17</a:t>
            </a:r>
            <a:r>
              <a:rPr kumimoji="1" lang="en-US" altLang="zh-CN" sz="3000" b="1">
                <a:ea typeface="楷体_GB2312" pitchFamily="49" charset="-122"/>
              </a:rPr>
              <a:t>, 21, 05, 44, 10, 12, 56, 32, 29 }</a:t>
            </a:r>
          </a:p>
        </p:txBody>
      </p:sp>
      <p:sp>
        <p:nvSpPr>
          <p:cNvPr id="720906" name="Text Box 10"/>
          <p:cNvSpPr txBox="1">
            <a:spLocks noChangeArrowheads="1"/>
          </p:cNvSpPr>
          <p:nvPr/>
        </p:nvSpPr>
        <p:spPr bwMode="auto">
          <a:xfrm>
            <a:off x="1431925" y="5544393"/>
            <a:ext cx="7026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 b="1" dirty="0"/>
              <a:t>(1) </a:t>
            </a:r>
            <a:r>
              <a:rPr kumimoji="1" lang="zh-CN" altLang="en-US" sz="2800" b="1" dirty="0">
                <a:ea typeface="隶书" pitchFamily="49" charset="-122"/>
              </a:rPr>
              <a:t>初始化</a:t>
            </a:r>
            <a:r>
              <a:rPr kumimoji="1" lang="zh-CN" altLang="en-US" sz="2800" b="1" dirty="0"/>
              <a:t>             </a:t>
            </a:r>
            <a:r>
              <a:rPr kumimoji="1" lang="en-US" altLang="zh-CN" sz="2800" b="1" dirty="0"/>
              <a:t>(2) </a:t>
            </a:r>
            <a:r>
              <a:rPr kumimoji="1" lang="zh-CN" altLang="en-US" sz="2800" b="1" dirty="0">
                <a:ea typeface="隶书" pitchFamily="49" charset="-122"/>
              </a:rPr>
              <a:t>输入</a:t>
            </a:r>
            <a:r>
              <a:rPr kumimoji="1" lang="en-US" altLang="zh-CN" sz="2800" b="1" dirty="0">
                <a:ea typeface="隶书" pitchFamily="49" charset="-122"/>
              </a:rPr>
              <a:t>17, </a:t>
            </a:r>
            <a:r>
              <a:rPr kumimoji="1" lang="zh-CN" altLang="en-US" sz="2800" b="1" dirty="0">
                <a:ea typeface="隶书" pitchFamily="49" charset="-122"/>
              </a:rPr>
              <a:t>调整</a:t>
            </a:r>
            <a:endParaRPr kumimoji="1" lang="zh-CN" altLang="en-US" sz="280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ea typeface="宋体" pitchFamily="2" charset="-122"/>
            </a:endParaRPr>
          </a:p>
        </p:txBody>
      </p:sp>
      <p:grpSp>
        <p:nvGrpSpPr>
          <p:cNvPr id="720947" name="Group 51"/>
          <p:cNvGrpSpPr>
            <a:grpSpLocks/>
          </p:cNvGrpSpPr>
          <p:nvPr/>
        </p:nvGrpSpPr>
        <p:grpSpPr bwMode="auto">
          <a:xfrm>
            <a:off x="755650" y="827930"/>
            <a:ext cx="7427913" cy="4572000"/>
            <a:chOff x="432" y="288"/>
            <a:chExt cx="4859" cy="2880"/>
          </a:xfrm>
        </p:grpSpPr>
        <p:sp>
          <p:nvSpPr>
            <p:cNvPr id="720898" name="Line 2"/>
            <p:cNvSpPr>
              <a:spLocks noChangeShapeType="1"/>
            </p:cNvSpPr>
            <p:nvPr/>
          </p:nvSpPr>
          <p:spPr bwMode="auto">
            <a:xfrm flipV="1">
              <a:off x="3360" y="2064"/>
              <a:ext cx="432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899" name="Line 3"/>
            <p:cNvSpPr>
              <a:spLocks noChangeShapeType="1"/>
            </p:cNvSpPr>
            <p:nvPr/>
          </p:nvSpPr>
          <p:spPr bwMode="auto">
            <a:xfrm>
              <a:off x="3888" y="2112"/>
              <a:ext cx="384" cy="384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900" name="Line 4"/>
            <p:cNvSpPr>
              <a:spLocks noChangeShapeType="1"/>
            </p:cNvSpPr>
            <p:nvPr/>
          </p:nvSpPr>
          <p:spPr bwMode="auto">
            <a:xfrm>
              <a:off x="4512" y="1392"/>
              <a:ext cx="528" cy="52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901" name="Line 5"/>
            <p:cNvSpPr>
              <a:spLocks noChangeShapeType="1"/>
            </p:cNvSpPr>
            <p:nvPr/>
          </p:nvSpPr>
          <p:spPr bwMode="auto">
            <a:xfrm flipV="1">
              <a:off x="4464" y="720"/>
              <a:ext cx="0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902" name="Line 6"/>
            <p:cNvSpPr>
              <a:spLocks noChangeShapeType="1"/>
            </p:cNvSpPr>
            <p:nvPr/>
          </p:nvSpPr>
          <p:spPr bwMode="auto">
            <a:xfrm>
              <a:off x="1776" y="1392"/>
              <a:ext cx="528" cy="52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903" name="Line 7"/>
            <p:cNvSpPr>
              <a:spLocks noChangeShapeType="1"/>
            </p:cNvSpPr>
            <p:nvPr/>
          </p:nvSpPr>
          <p:spPr bwMode="auto">
            <a:xfrm>
              <a:off x="1200" y="2112"/>
              <a:ext cx="384" cy="384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905" name="AutoShape 9"/>
            <p:cNvSpPr>
              <a:spLocks noChangeArrowheads="1"/>
            </p:cNvSpPr>
            <p:nvPr/>
          </p:nvSpPr>
          <p:spPr bwMode="auto">
            <a:xfrm>
              <a:off x="4992" y="2832"/>
              <a:ext cx="288" cy="288"/>
            </a:xfrm>
            <a:prstGeom prst="wedgeRectCallout">
              <a:avLst>
                <a:gd name="adj1" fmla="val -202778"/>
                <a:gd name="adj2" fmla="val -93403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17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20907" name="Rectangle 11" descr="花束"/>
            <p:cNvSpPr>
              <a:spLocks noChangeArrowheads="1"/>
            </p:cNvSpPr>
            <p:nvPr/>
          </p:nvSpPr>
          <p:spPr bwMode="auto">
            <a:xfrm>
              <a:off x="432" y="2496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0908" name="Rectangle 12" descr="白色大理石"/>
            <p:cNvSpPr>
              <a:spLocks noChangeArrowheads="1"/>
            </p:cNvSpPr>
            <p:nvPr/>
          </p:nvSpPr>
          <p:spPr bwMode="auto">
            <a:xfrm>
              <a:off x="432" y="2832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0909" name="Line 13"/>
            <p:cNvSpPr>
              <a:spLocks noChangeShapeType="1"/>
            </p:cNvSpPr>
            <p:nvPr/>
          </p:nvSpPr>
          <p:spPr bwMode="auto">
            <a:xfrm flipV="1">
              <a:off x="672" y="2064"/>
              <a:ext cx="432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910" name="Oval 14" descr="永恒"/>
            <p:cNvSpPr>
              <a:spLocks noChangeArrowheads="1"/>
            </p:cNvSpPr>
            <p:nvPr/>
          </p:nvSpPr>
          <p:spPr bwMode="auto">
            <a:xfrm>
              <a:off x="960" y="1824"/>
              <a:ext cx="336" cy="336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0911" name="Rectangle 15" descr="花束"/>
            <p:cNvSpPr>
              <a:spLocks noChangeArrowheads="1"/>
            </p:cNvSpPr>
            <p:nvPr/>
          </p:nvSpPr>
          <p:spPr bwMode="auto">
            <a:xfrm>
              <a:off x="1488" y="2496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0912" name="Rectangle 16" descr="白色大理石"/>
            <p:cNvSpPr>
              <a:spLocks noChangeArrowheads="1"/>
            </p:cNvSpPr>
            <p:nvPr/>
          </p:nvSpPr>
          <p:spPr bwMode="auto">
            <a:xfrm>
              <a:off x="1488" y="2832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0913" name="Rectangle 17" descr="花束"/>
            <p:cNvSpPr>
              <a:spLocks noChangeArrowheads="1"/>
            </p:cNvSpPr>
            <p:nvPr/>
          </p:nvSpPr>
          <p:spPr bwMode="auto">
            <a:xfrm>
              <a:off x="2160" y="1872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0914" name="Rectangle 18" descr="白色大理石"/>
            <p:cNvSpPr>
              <a:spLocks noChangeArrowheads="1"/>
            </p:cNvSpPr>
            <p:nvPr/>
          </p:nvSpPr>
          <p:spPr bwMode="auto">
            <a:xfrm>
              <a:off x="2160" y="2208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0915" name="Line 19"/>
            <p:cNvSpPr>
              <a:spLocks noChangeShapeType="1"/>
            </p:cNvSpPr>
            <p:nvPr/>
          </p:nvSpPr>
          <p:spPr bwMode="auto">
            <a:xfrm flipV="1">
              <a:off x="1248" y="1440"/>
              <a:ext cx="432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916" name="Oval 20" descr="永恒"/>
            <p:cNvSpPr>
              <a:spLocks noChangeArrowheads="1"/>
            </p:cNvSpPr>
            <p:nvPr/>
          </p:nvSpPr>
          <p:spPr bwMode="auto">
            <a:xfrm>
              <a:off x="1584" y="1104"/>
              <a:ext cx="336" cy="336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0917" name="Line 21"/>
            <p:cNvSpPr>
              <a:spLocks noChangeShapeType="1"/>
            </p:cNvSpPr>
            <p:nvPr/>
          </p:nvSpPr>
          <p:spPr bwMode="auto">
            <a:xfrm flipV="1">
              <a:off x="1776" y="672"/>
              <a:ext cx="0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918" name="Oval 22" descr="永恒"/>
            <p:cNvSpPr>
              <a:spLocks noChangeArrowheads="1"/>
            </p:cNvSpPr>
            <p:nvPr/>
          </p:nvSpPr>
          <p:spPr bwMode="auto">
            <a:xfrm>
              <a:off x="1584" y="432"/>
              <a:ext cx="336" cy="336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0919" name="Text Box 23"/>
            <p:cNvSpPr txBox="1">
              <a:spLocks noChangeArrowheads="1"/>
            </p:cNvSpPr>
            <p:nvPr/>
          </p:nvSpPr>
          <p:spPr bwMode="auto">
            <a:xfrm>
              <a:off x="1238" y="954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0920" name="Text Box 24"/>
            <p:cNvSpPr txBox="1">
              <a:spLocks noChangeArrowheads="1"/>
            </p:cNvSpPr>
            <p:nvPr/>
          </p:nvSpPr>
          <p:spPr bwMode="auto">
            <a:xfrm>
              <a:off x="1248" y="288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0921" name="Text Box 25"/>
            <p:cNvSpPr txBox="1">
              <a:spLocks noChangeArrowheads="1"/>
            </p:cNvSpPr>
            <p:nvPr/>
          </p:nvSpPr>
          <p:spPr bwMode="auto">
            <a:xfrm>
              <a:off x="624" y="1632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0922" name="Text Box 26"/>
            <p:cNvSpPr txBox="1">
              <a:spLocks noChangeArrowheads="1"/>
            </p:cNvSpPr>
            <p:nvPr/>
          </p:nvSpPr>
          <p:spPr bwMode="auto">
            <a:xfrm>
              <a:off x="1574" y="2112"/>
              <a:ext cx="3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0923" name="Text Box 27"/>
            <p:cNvSpPr txBox="1">
              <a:spLocks noChangeArrowheads="1"/>
            </p:cNvSpPr>
            <p:nvPr/>
          </p:nvSpPr>
          <p:spPr bwMode="auto">
            <a:xfrm>
              <a:off x="2240" y="1488"/>
              <a:ext cx="3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0924" name="Text Box 28"/>
            <p:cNvSpPr txBox="1">
              <a:spLocks noChangeArrowheads="1"/>
            </p:cNvSpPr>
            <p:nvPr/>
          </p:nvSpPr>
          <p:spPr bwMode="auto">
            <a:xfrm>
              <a:off x="432" y="2112"/>
              <a:ext cx="3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0925" name="Rectangle 29" descr="花束"/>
            <p:cNvSpPr>
              <a:spLocks noChangeArrowheads="1"/>
            </p:cNvSpPr>
            <p:nvPr/>
          </p:nvSpPr>
          <p:spPr bwMode="auto">
            <a:xfrm>
              <a:off x="4896" y="1872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0926" name="Rectangle 30" descr="白色大理石"/>
            <p:cNvSpPr>
              <a:spLocks noChangeArrowheads="1"/>
            </p:cNvSpPr>
            <p:nvPr/>
          </p:nvSpPr>
          <p:spPr bwMode="auto">
            <a:xfrm>
              <a:off x="4896" y="2208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0927" name="Oval 31" descr="永恒"/>
            <p:cNvSpPr>
              <a:spLocks noChangeArrowheads="1"/>
            </p:cNvSpPr>
            <p:nvPr/>
          </p:nvSpPr>
          <p:spPr bwMode="auto">
            <a:xfrm>
              <a:off x="4272" y="1104"/>
              <a:ext cx="336" cy="336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0928" name="Line 32"/>
            <p:cNvSpPr>
              <a:spLocks noChangeShapeType="1"/>
            </p:cNvSpPr>
            <p:nvPr/>
          </p:nvSpPr>
          <p:spPr bwMode="auto">
            <a:xfrm flipV="1">
              <a:off x="3936" y="1440"/>
              <a:ext cx="432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929" name="Oval 33" descr="永恒"/>
            <p:cNvSpPr>
              <a:spLocks noChangeArrowheads="1"/>
            </p:cNvSpPr>
            <p:nvPr/>
          </p:nvSpPr>
          <p:spPr bwMode="auto">
            <a:xfrm>
              <a:off x="3648" y="1824"/>
              <a:ext cx="336" cy="336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0930" name="Oval 34" descr="永恒"/>
            <p:cNvSpPr>
              <a:spLocks noChangeArrowheads="1"/>
            </p:cNvSpPr>
            <p:nvPr/>
          </p:nvSpPr>
          <p:spPr bwMode="auto">
            <a:xfrm>
              <a:off x="4272" y="432"/>
              <a:ext cx="336" cy="336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0931" name="Text Box 35"/>
            <p:cNvSpPr txBox="1">
              <a:spLocks noChangeArrowheads="1"/>
            </p:cNvSpPr>
            <p:nvPr/>
          </p:nvSpPr>
          <p:spPr bwMode="auto">
            <a:xfrm>
              <a:off x="3931" y="288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0932" name="Text Box 36"/>
            <p:cNvSpPr txBox="1">
              <a:spLocks noChangeArrowheads="1"/>
            </p:cNvSpPr>
            <p:nvPr/>
          </p:nvSpPr>
          <p:spPr bwMode="auto">
            <a:xfrm>
              <a:off x="3931" y="960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0933" name="Text Box 37"/>
            <p:cNvSpPr txBox="1">
              <a:spLocks noChangeArrowheads="1"/>
            </p:cNvSpPr>
            <p:nvPr/>
          </p:nvSpPr>
          <p:spPr bwMode="auto">
            <a:xfrm>
              <a:off x="4976" y="1488"/>
              <a:ext cx="3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0934" name="Text Box 38"/>
            <p:cNvSpPr txBox="1">
              <a:spLocks noChangeArrowheads="1"/>
            </p:cNvSpPr>
            <p:nvPr/>
          </p:nvSpPr>
          <p:spPr bwMode="auto">
            <a:xfrm>
              <a:off x="3307" y="1632"/>
              <a:ext cx="3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0935" name="Rectangle 39" descr="花束"/>
            <p:cNvSpPr>
              <a:spLocks noChangeArrowheads="1"/>
            </p:cNvSpPr>
            <p:nvPr/>
          </p:nvSpPr>
          <p:spPr bwMode="auto">
            <a:xfrm>
              <a:off x="4176" y="2496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17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0936" name="Rectangle 40" descr="白色大理石"/>
            <p:cNvSpPr>
              <a:spLocks noChangeArrowheads="1"/>
            </p:cNvSpPr>
            <p:nvPr/>
          </p:nvSpPr>
          <p:spPr bwMode="auto">
            <a:xfrm>
              <a:off x="4176" y="2832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0937" name="Text Box 41"/>
            <p:cNvSpPr txBox="1">
              <a:spLocks noChangeArrowheads="1"/>
            </p:cNvSpPr>
            <p:nvPr/>
          </p:nvSpPr>
          <p:spPr bwMode="auto">
            <a:xfrm>
              <a:off x="4256" y="2112"/>
              <a:ext cx="3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0938" name="Rectangle 42" descr="花束"/>
            <p:cNvSpPr>
              <a:spLocks noChangeArrowheads="1"/>
            </p:cNvSpPr>
            <p:nvPr/>
          </p:nvSpPr>
          <p:spPr bwMode="auto">
            <a:xfrm>
              <a:off x="3120" y="2496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0939" name="Rectangle 43" descr="白色大理石"/>
            <p:cNvSpPr>
              <a:spLocks noChangeArrowheads="1"/>
            </p:cNvSpPr>
            <p:nvPr/>
          </p:nvSpPr>
          <p:spPr bwMode="auto">
            <a:xfrm>
              <a:off x="3120" y="2832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0940" name="Text Box 44"/>
            <p:cNvSpPr txBox="1">
              <a:spLocks noChangeArrowheads="1"/>
            </p:cNvSpPr>
            <p:nvPr/>
          </p:nvSpPr>
          <p:spPr bwMode="auto">
            <a:xfrm>
              <a:off x="3104" y="2112"/>
              <a:ext cx="3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0941" name="Rectangle 45" descr="花束"/>
            <p:cNvSpPr>
              <a:spLocks noChangeArrowheads="1"/>
            </p:cNvSpPr>
            <p:nvPr/>
          </p:nvSpPr>
          <p:spPr bwMode="auto">
            <a:xfrm>
              <a:off x="2496" y="384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0942" name="Rectangle 46" descr="白色大理石"/>
            <p:cNvSpPr>
              <a:spLocks noChangeArrowheads="1"/>
            </p:cNvSpPr>
            <p:nvPr/>
          </p:nvSpPr>
          <p:spPr bwMode="auto">
            <a:xfrm>
              <a:off x="2496" y="720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0943" name="Text Box 47"/>
            <p:cNvSpPr txBox="1">
              <a:spLocks noChangeArrowheads="1"/>
            </p:cNvSpPr>
            <p:nvPr/>
          </p:nvSpPr>
          <p:spPr bwMode="auto">
            <a:xfrm>
              <a:off x="2870" y="347"/>
              <a:ext cx="821" cy="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kumimoji="1" lang="zh-CN" altLang="en-US" sz="2800" b="1"/>
                <a:t>排序码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l">
                <a:lnSpc>
                  <a:spcPct val="120000"/>
                </a:lnSpc>
              </a:pPr>
              <a:r>
                <a:rPr kumimoji="1" lang="zh-CN" altLang="en-US" sz="2800" b="1"/>
                <a:t>段号</a:t>
              </a:r>
              <a:endParaRPr kumimoji="1" lang="zh-CN" altLang="en-US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0944" name="Line 48"/>
            <p:cNvSpPr>
              <a:spLocks noChangeShapeType="1"/>
            </p:cNvSpPr>
            <p:nvPr/>
          </p:nvSpPr>
          <p:spPr bwMode="auto">
            <a:xfrm>
              <a:off x="2304" y="288"/>
              <a:ext cx="0" cy="960"/>
            </a:xfrm>
            <a:prstGeom prst="line">
              <a:avLst/>
            </a:prstGeom>
            <a:noFill/>
            <a:ln w="57150" cmpd="thinThick">
              <a:solidFill>
                <a:srgbClr val="00808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945" name="Line 49"/>
            <p:cNvSpPr>
              <a:spLocks noChangeShapeType="1"/>
            </p:cNvSpPr>
            <p:nvPr/>
          </p:nvSpPr>
          <p:spPr bwMode="auto">
            <a:xfrm>
              <a:off x="2304" y="1248"/>
              <a:ext cx="1392" cy="0"/>
            </a:xfrm>
            <a:prstGeom prst="line">
              <a:avLst/>
            </a:prstGeom>
            <a:noFill/>
            <a:ln w="57150" cmpd="thickThin">
              <a:solidFill>
                <a:srgbClr val="00808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946" name="Line 50"/>
            <p:cNvSpPr>
              <a:spLocks noChangeShapeType="1"/>
            </p:cNvSpPr>
            <p:nvPr/>
          </p:nvSpPr>
          <p:spPr bwMode="auto">
            <a:xfrm flipV="1">
              <a:off x="3696" y="288"/>
              <a:ext cx="0" cy="960"/>
            </a:xfrm>
            <a:prstGeom prst="line">
              <a:avLst/>
            </a:prstGeom>
            <a:noFill/>
            <a:ln w="57150" cmpd="thickThin">
              <a:solidFill>
                <a:srgbClr val="00808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64947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</a:rPr>
              <a:t>初始归并段生成的实例</a:t>
            </a:r>
            <a:r>
              <a:rPr lang="en-US" altLang="zh-CN">
                <a:latin typeface="+mn-lt"/>
              </a:rPr>
              <a:t>-II</a:t>
            </a:r>
            <a:endParaRPr lang="zh-CN" altLang="en-US">
              <a:latin typeface="+mn-lt"/>
            </a:endParaRPr>
          </a:p>
        </p:txBody>
      </p:sp>
      <p:sp>
        <p:nvSpPr>
          <p:cNvPr id="49" name="灯片编号占位符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ECBDE4FD-37EB-4D1D-A177-78F50333B011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721928" name="Rectangle 8"/>
          <p:cNvSpPr>
            <a:spLocks noChangeArrowheads="1"/>
          </p:cNvSpPr>
          <p:nvPr/>
        </p:nvSpPr>
        <p:spPr bwMode="auto">
          <a:xfrm>
            <a:off x="1655763" y="6192093"/>
            <a:ext cx="56292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3000" b="1">
                <a:ea typeface="楷体_GB2312" pitchFamily="49" charset="-122"/>
              </a:rPr>
              <a:t>{ </a:t>
            </a:r>
            <a:r>
              <a:rPr kumimoji="1" lang="en-US" altLang="zh-CN" sz="3000" b="1">
                <a:solidFill>
                  <a:srgbClr val="808080"/>
                </a:solidFill>
                <a:ea typeface="楷体_GB2312" pitchFamily="49" charset="-122"/>
              </a:rPr>
              <a:t>17</a:t>
            </a:r>
            <a:r>
              <a:rPr kumimoji="1" lang="en-US" altLang="zh-CN" sz="3000" b="1">
                <a:ea typeface="楷体_GB2312" pitchFamily="49" charset="-122"/>
              </a:rPr>
              <a:t>, </a:t>
            </a:r>
            <a:r>
              <a:rPr kumimoji="1" lang="en-US" altLang="zh-CN" sz="3000" b="1">
                <a:solidFill>
                  <a:srgbClr val="FF3300"/>
                </a:solidFill>
                <a:ea typeface="楷体_GB2312" pitchFamily="49" charset="-122"/>
              </a:rPr>
              <a:t>21</a:t>
            </a:r>
            <a:r>
              <a:rPr kumimoji="1" lang="en-US" altLang="zh-CN" sz="3000" b="1">
                <a:ea typeface="楷体_GB2312" pitchFamily="49" charset="-122"/>
              </a:rPr>
              <a:t>, </a:t>
            </a:r>
            <a:r>
              <a:rPr kumimoji="1" lang="en-US" altLang="zh-CN" sz="3000" b="1">
                <a:solidFill>
                  <a:srgbClr val="FF3300"/>
                </a:solidFill>
                <a:ea typeface="楷体_GB2312" pitchFamily="49" charset="-122"/>
              </a:rPr>
              <a:t>05</a:t>
            </a:r>
            <a:r>
              <a:rPr kumimoji="1" lang="en-US" altLang="zh-CN" sz="3000" b="1">
                <a:ea typeface="楷体_GB2312" pitchFamily="49" charset="-122"/>
              </a:rPr>
              <a:t>, 44, 10, 12, 56, 32, 29 }</a:t>
            </a:r>
          </a:p>
        </p:txBody>
      </p:sp>
      <p:sp>
        <p:nvSpPr>
          <p:cNvPr id="721930" name="Text Box 10"/>
          <p:cNvSpPr txBox="1">
            <a:spLocks noChangeArrowheads="1"/>
          </p:cNvSpPr>
          <p:nvPr/>
        </p:nvSpPr>
        <p:spPr bwMode="auto">
          <a:xfrm>
            <a:off x="1054548" y="5522962"/>
            <a:ext cx="7772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 b="1"/>
              <a:t>(3) </a:t>
            </a:r>
            <a:r>
              <a:rPr kumimoji="1" lang="zh-CN" altLang="en-US" sz="2800" b="1">
                <a:ea typeface="隶书" pitchFamily="49" charset="-122"/>
              </a:rPr>
              <a:t>输入</a:t>
            </a:r>
            <a:r>
              <a:rPr kumimoji="1" lang="en-US" altLang="zh-CN" sz="2800" b="1">
                <a:ea typeface="隶书" pitchFamily="49" charset="-122"/>
              </a:rPr>
              <a:t>21,</a:t>
            </a:r>
            <a:r>
              <a:rPr kumimoji="1" lang="zh-CN" altLang="en-US" sz="2800" b="1">
                <a:ea typeface="隶书" pitchFamily="49" charset="-122"/>
              </a:rPr>
              <a:t>调整                 </a:t>
            </a:r>
            <a:r>
              <a:rPr kumimoji="1" lang="en-US" altLang="zh-CN" sz="2800" b="1">
                <a:ea typeface="隶书" pitchFamily="49" charset="-122"/>
              </a:rPr>
              <a:t>(4) </a:t>
            </a:r>
            <a:r>
              <a:rPr kumimoji="1" lang="zh-CN" altLang="en-US" sz="2800" b="1">
                <a:ea typeface="隶书" pitchFamily="49" charset="-122"/>
              </a:rPr>
              <a:t>输入</a:t>
            </a:r>
            <a:r>
              <a:rPr kumimoji="1" lang="en-US" altLang="zh-CN" sz="2800" b="1">
                <a:ea typeface="隶书" pitchFamily="49" charset="-122"/>
              </a:rPr>
              <a:t>05, </a:t>
            </a:r>
            <a:r>
              <a:rPr kumimoji="1" lang="zh-CN" altLang="en-US" sz="2800" b="1">
                <a:ea typeface="隶书" pitchFamily="49" charset="-122"/>
              </a:rPr>
              <a:t>建败者树</a:t>
            </a:r>
            <a:endParaRPr kumimoji="1" lang="zh-CN" altLang="en-US" sz="28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ea typeface="宋体" pitchFamily="2" charset="-122"/>
            </a:endParaRPr>
          </a:p>
        </p:txBody>
      </p:sp>
      <p:grpSp>
        <p:nvGrpSpPr>
          <p:cNvPr id="721967" name="Group 47"/>
          <p:cNvGrpSpPr>
            <a:grpSpLocks/>
          </p:cNvGrpSpPr>
          <p:nvPr/>
        </p:nvGrpSpPr>
        <p:grpSpPr bwMode="auto">
          <a:xfrm>
            <a:off x="179388" y="800943"/>
            <a:ext cx="8532812" cy="5105400"/>
            <a:chOff x="48" y="288"/>
            <a:chExt cx="5616" cy="3216"/>
          </a:xfrm>
        </p:grpSpPr>
        <p:sp>
          <p:nvSpPr>
            <p:cNvPr id="721922" name="Line 2"/>
            <p:cNvSpPr>
              <a:spLocks noChangeShapeType="1"/>
            </p:cNvSpPr>
            <p:nvPr/>
          </p:nvSpPr>
          <p:spPr bwMode="auto">
            <a:xfrm flipV="1">
              <a:off x="3360" y="2064"/>
              <a:ext cx="432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923" name="Line 3"/>
            <p:cNvSpPr>
              <a:spLocks noChangeShapeType="1"/>
            </p:cNvSpPr>
            <p:nvPr/>
          </p:nvSpPr>
          <p:spPr bwMode="auto">
            <a:xfrm>
              <a:off x="3888" y="2112"/>
              <a:ext cx="384" cy="384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924" name="Line 4"/>
            <p:cNvSpPr>
              <a:spLocks noChangeShapeType="1"/>
            </p:cNvSpPr>
            <p:nvPr/>
          </p:nvSpPr>
          <p:spPr bwMode="auto">
            <a:xfrm>
              <a:off x="4512" y="1392"/>
              <a:ext cx="528" cy="52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925" name="Line 5"/>
            <p:cNvSpPr>
              <a:spLocks noChangeShapeType="1"/>
            </p:cNvSpPr>
            <p:nvPr/>
          </p:nvSpPr>
          <p:spPr bwMode="auto">
            <a:xfrm flipV="1">
              <a:off x="4464" y="720"/>
              <a:ext cx="0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926" name="Line 6"/>
            <p:cNvSpPr>
              <a:spLocks noChangeShapeType="1"/>
            </p:cNvSpPr>
            <p:nvPr/>
          </p:nvSpPr>
          <p:spPr bwMode="auto">
            <a:xfrm>
              <a:off x="1776" y="1392"/>
              <a:ext cx="528" cy="52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927" name="Line 7"/>
            <p:cNvSpPr>
              <a:spLocks noChangeShapeType="1"/>
            </p:cNvSpPr>
            <p:nvPr/>
          </p:nvSpPr>
          <p:spPr bwMode="auto">
            <a:xfrm>
              <a:off x="1200" y="2112"/>
              <a:ext cx="384" cy="384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929" name="AutoShape 9"/>
            <p:cNvSpPr>
              <a:spLocks noChangeArrowheads="1"/>
            </p:cNvSpPr>
            <p:nvPr/>
          </p:nvSpPr>
          <p:spPr bwMode="auto">
            <a:xfrm>
              <a:off x="48" y="3216"/>
              <a:ext cx="288" cy="288"/>
            </a:xfrm>
            <a:prstGeom prst="wedgeRectCallout">
              <a:avLst>
                <a:gd name="adj1" fmla="val 72222"/>
                <a:gd name="adj2" fmla="val -221181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21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21931" name="Rectangle 11" descr="花束"/>
            <p:cNvSpPr>
              <a:spLocks noChangeArrowheads="1"/>
            </p:cNvSpPr>
            <p:nvPr/>
          </p:nvSpPr>
          <p:spPr bwMode="auto">
            <a:xfrm>
              <a:off x="432" y="2496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21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1932" name="Rectangle 12" descr="白色大理石"/>
            <p:cNvSpPr>
              <a:spLocks noChangeArrowheads="1"/>
            </p:cNvSpPr>
            <p:nvPr/>
          </p:nvSpPr>
          <p:spPr bwMode="auto">
            <a:xfrm>
              <a:off x="432" y="2832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1933" name="Line 13"/>
            <p:cNvSpPr>
              <a:spLocks noChangeShapeType="1"/>
            </p:cNvSpPr>
            <p:nvPr/>
          </p:nvSpPr>
          <p:spPr bwMode="auto">
            <a:xfrm flipV="1">
              <a:off x="672" y="2064"/>
              <a:ext cx="432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934" name="Oval 14" descr="永恒"/>
            <p:cNvSpPr>
              <a:spLocks noChangeArrowheads="1"/>
            </p:cNvSpPr>
            <p:nvPr/>
          </p:nvSpPr>
          <p:spPr bwMode="auto">
            <a:xfrm>
              <a:off x="960" y="1824"/>
              <a:ext cx="336" cy="336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1935" name="Rectangle 15" descr="花束"/>
            <p:cNvSpPr>
              <a:spLocks noChangeArrowheads="1"/>
            </p:cNvSpPr>
            <p:nvPr/>
          </p:nvSpPr>
          <p:spPr bwMode="auto">
            <a:xfrm>
              <a:off x="1488" y="2496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17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1936" name="Rectangle 16" descr="白色大理石"/>
            <p:cNvSpPr>
              <a:spLocks noChangeArrowheads="1"/>
            </p:cNvSpPr>
            <p:nvPr/>
          </p:nvSpPr>
          <p:spPr bwMode="auto">
            <a:xfrm>
              <a:off x="1488" y="2832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1937" name="Rectangle 17" descr="花束"/>
            <p:cNvSpPr>
              <a:spLocks noChangeArrowheads="1"/>
            </p:cNvSpPr>
            <p:nvPr/>
          </p:nvSpPr>
          <p:spPr bwMode="auto">
            <a:xfrm>
              <a:off x="2160" y="1872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1938" name="Rectangle 18" descr="白色大理石"/>
            <p:cNvSpPr>
              <a:spLocks noChangeArrowheads="1"/>
            </p:cNvSpPr>
            <p:nvPr/>
          </p:nvSpPr>
          <p:spPr bwMode="auto">
            <a:xfrm>
              <a:off x="2160" y="2208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1939" name="Line 19"/>
            <p:cNvSpPr>
              <a:spLocks noChangeShapeType="1"/>
            </p:cNvSpPr>
            <p:nvPr/>
          </p:nvSpPr>
          <p:spPr bwMode="auto">
            <a:xfrm flipV="1">
              <a:off x="1248" y="1440"/>
              <a:ext cx="432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940" name="Oval 20" descr="永恒"/>
            <p:cNvSpPr>
              <a:spLocks noChangeArrowheads="1"/>
            </p:cNvSpPr>
            <p:nvPr/>
          </p:nvSpPr>
          <p:spPr bwMode="auto">
            <a:xfrm>
              <a:off x="1584" y="1104"/>
              <a:ext cx="336" cy="336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1941" name="Line 21"/>
            <p:cNvSpPr>
              <a:spLocks noChangeShapeType="1"/>
            </p:cNvSpPr>
            <p:nvPr/>
          </p:nvSpPr>
          <p:spPr bwMode="auto">
            <a:xfrm flipV="1">
              <a:off x="1776" y="672"/>
              <a:ext cx="0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942" name="Oval 22" descr="永恒"/>
            <p:cNvSpPr>
              <a:spLocks noChangeArrowheads="1"/>
            </p:cNvSpPr>
            <p:nvPr/>
          </p:nvSpPr>
          <p:spPr bwMode="auto">
            <a:xfrm>
              <a:off x="1584" y="432"/>
              <a:ext cx="336" cy="336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1943" name="Text Box 23"/>
            <p:cNvSpPr txBox="1">
              <a:spLocks noChangeArrowheads="1"/>
            </p:cNvSpPr>
            <p:nvPr/>
          </p:nvSpPr>
          <p:spPr bwMode="auto">
            <a:xfrm>
              <a:off x="1238" y="954"/>
              <a:ext cx="3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1944" name="Text Box 24"/>
            <p:cNvSpPr txBox="1">
              <a:spLocks noChangeArrowheads="1"/>
            </p:cNvSpPr>
            <p:nvPr/>
          </p:nvSpPr>
          <p:spPr bwMode="auto">
            <a:xfrm>
              <a:off x="1249" y="288"/>
              <a:ext cx="3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1945" name="Text Box 25"/>
            <p:cNvSpPr txBox="1">
              <a:spLocks noChangeArrowheads="1"/>
            </p:cNvSpPr>
            <p:nvPr/>
          </p:nvSpPr>
          <p:spPr bwMode="auto">
            <a:xfrm>
              <a:off x="624" y="1632"/>
              <a:ext cx="3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1946" name="Text Box 26"/>
            <p:cNvSpPr txBox="1">
              <a:spLocks noChangeArrowheads="1"/>
            </p:cNvSpPr>
            <p:nvPr/>
          </p:nvSpPr>
          <p:spPr bwMode="auto">
            <a:xfrm>
              <a:off x="1575" y="2112"/>
              <a:ext cx="3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1947" name="Text Box 27"/>
            <p:cNvSpPr txBox="1">
              <a:spLocks noChangeArrowheads="1"/>
            </p:cNvSpPr>
            <p:nvPr/>
          </p:nvSpPr>
          <p:spPr bwMode="auto">
            <a:xfrm>
              <a:off x="2240" y="1488"/>
              <a:ext cx="3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1948" name="Text Box 28"/>
            <p:cNvSpPr txBox="1">
              <a:spLocks noChangeArrowheads="1"/>
            </p:cNvSpPr>
            <p:nvPr/>
          </p:nvSpPr>
          <p:spPr bwMode="auto">
            <a:xfrm>
              <a:off x="433" y="2112"/>
              <a:ext cx="3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1949" name="Rectangle 29" descr="花束"/>
            <p:cNvSpPr>
              <a:spLocks noChangeArrowheads="1"/>
            </p:cNvSpPr>
            <p:nvPr/>
          </p:nvSpPr>
          <p:spPr bwMode="auto">
            <a:xfrm>
              <a:off x="4896" y="1872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05</a:t>
              </a:r>
              <a:endParaRPr kumimoji="1" lang="en-US" altLang="zh-CN" sz="2400" b="1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1950" name="Rectangle 30" descr="白色大理石"/>
            <p:cNvSpPr>
              <a:spLocks noChangeArrowheads="1"/>
            </p:cNvSpPr>
            <p:nvPr/>
          </p:nvSpPr>
          <p:spPr bwMode="auto">
            <a:xfrm>
              <a:off x="4896" y="2208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1</a:t>
              </a:r>
              <a:endParaRPr kumimoji="1" lang="en-US" altLang="zh-CN" sz="24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1951" name="Oval 31" descr="永恒"/>
            <p:cNvSpPr>
              <a:spLocks noChangeArrowheads="1"/>
            </p:cNvSpPr>
            <p:nvPr/>
          </p:nvSpPr>
          <p:spPr bwMode="auto">
            <a:xfrm>
              <a:off x="4272" y="1104"/>
              <a:ext cx="336" cy="336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2</a:t>
              </a:r>
              <a:endParaRPr kumimoji="1" lang="en-US" altLang="zh-CN" sz="2400" b="1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1952" name="Line 32"/>
            <p:cNvSpPr>
              <a:spLocks noChangeShapeType="1"/>
            </p:cNvSpPr>
            <p:nvPr/>
          </p:nvSpPr>
          <p:spPr bwMode="auto">
            <a:xfrm flipV="1">
              <a:off x="3936" y="1440"/>
              <a:ext cx="432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953" name="Oval 33" descr="永恒"/>
            <p:cNvSpPr>
              <a:spLocks noChangeArrowheads="1"/>
            </p:cNvSpPr>
            <p:nvPr/>
          </p:nvSpPr>
          <p:spPr bwMode="auto">
            <a:xfrm>
              <a:off x="3648" y="1824"/>
              <a:ext cx="336" cy="336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1</a:t>
              </a:r>
              <a:endParaRPr kumimoji="1" lang="en-US" altLang="zh-CN" sz="2400" b="1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1954" name="Oval 34" descr="永恒"/>
            <p:cNvSpPr>
              <a:spLocks noChangeArrowheads="1"/>
            </p:cNvSpPr>
            <p:nvPr/>
          </p:nvSpPr>
          <p:spPr bwMode="auto">
            <a:xfrm>
              <a:off x="4272" y="432"/>
              <a:ext cx="336" cy="336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0</a:t>
              </a:r>
              <a:endParaRPr kumimoji="1" lang="en-US" altLang="zh-CN" sz="2400" b="1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1955" name="Text Box 35"/>
            <p:cNvSpPr txBox="1">
              <a:spLocks noChangeArrowheads="1"/>
            </p:cNvSpPr>
            <p:nvPr/>
          </p:nvSpPr>
          <p:spPr bwMode="auto">
            <a:xfrm>
              <a:off x="3931" y="288"/>
              <a:ext cx="3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0</a:t>
              </a:r>
              <a:endParaRPr kumimoji="1" lang="en-US" altLang="zh-CN" sz="2400" b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1956" name="Text Box 36"/>
            <p:cNvSpPr txBox="1">
              <a:spLocks noChangeArrowheads="1"/>
            </p:cNvSpPr>
            <p:nvPr/>
          </p:nvSpPr>
          <p:spPr bwMode="auto">
            <a:xfrm>
              <a:off x="3931" y="960"/>
              <a:ext cx="3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1</a:t>
              </a:r>
              <a:endParaRPr kumimoji="1" lang="en-US" altLang="zh-CN" sz="2400" b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1957" name="Text Box 37"/>
            <p:cNvSpPr txBox="1">
              <a:spLocks noChangeArrowheads="1"/>
            </p:cNvSpPr>
            <p:nvPr/>
          </p:nvSpPr>
          <p:spPr bwMode="auto">
            <a:xfrm>
              <a:off x="4976" y="1488"/>
              <a:ext cx="3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0</a:t>
              </a:r>
              <a:endParaRPr kumimoji="1" lang="en-US" altLang="zh-CN" sz="2400" b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1958" name="Text Box 38"/>
            <p:cNvSpPr txBox="1">
              <a:spLocks noChangeArrowheads="1"/>
            </p:cNvSpPr>
            <p:nvPr/>
          </p:nvSpPr>
          <p:spPr bwMode="auto">
            <a:xfrm>
              <a:off x="3307" y="1632"/>
              <a:ext cx="3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2</a:t>
              </a:r>
              <a:endParaRPr kumimoji="1" lang="en-US" altLang="zh-CN" sz="2400" b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1959" name="Rectangle 39" descr="花束"/>
            <p:cNvSpPr>
              <a:spLocks noChangeArrowheads="1"/>
            </p:cNvSpPr>
            <p:nvPr/>
          </p:nvSpPr>
          <p:spPr bwMode="auto">
            <a:xfrm>
              <a:off x="4176" y="2496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17</a:t>
              </a:r>
              <a:endParaRPr kumimoji="1" lang="en-US" altLang="zh-CN" sz="2400" b="1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1960" name="Rectangle 40" descr="白色大理石"/>
            <p:cNvSpPr>
              <a:spLocks noChangeArrowheads="1"/>
            </p:cNvSpPr>
            <p:nvPr/>
          </p:nvSpPr>
          <p:spPr bwMode="auto">
            <a:xfrm>
              <a:off x="4176" y="2832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1</a:t>
              </a:r>
              <a:endParaRPr kumimoji="1" lang="en-US" altLang="zh-CN" sz="24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1961" name="Text Box 41"/>
            <p:cNvSpPr txBox="1">
              <a:spLocks noChangeArrowheads="1"/>
            </p:cNvSpPr>
            <p:nvPr/>
          </p:nvSpPr>
          <p:spPr bwMode="auto">
            <a:xfrm>
              <a:off x="4256" y="2112"/>
              <a:ext cx="3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1962" name="Rectangle 42" descr="花束"/>
            <p:cNvSpPr>
              <a:spLocks noChangeArrowheads="1"/>
            </p:cNvSpPr>
            <p:nvPr/>
          </p:nvSpPr>
          <p:spPr bwMode="auto">
            <a:xfrm>
              <a:off x="3120" y="2496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21</a:t>
              </a:r>
              <a:endParaRPr kumimoji="1" lang="en-US" altLang="zh-CN" sz="2400" b="1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1963" name="Rectangle 43" descr="白色大理石"/>
            <p:cNvSpPr>
              <a:spLocks noChangeArrowheads="1"/>
            </p:cNvSpPr>
            <p:nvPr/>
          </p:nvSpPr>
          <p:spPr bwMode="auto">
            <a:xfrm>
              <a:off x="3120" y="2832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1</a:t>
              </a:r>
              <a:endParaRPr kumimoji="1" lang="en-US" altLang="zh-CN" sz="24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1964" name="Text Box 44"/>
            <p:cNvSpPr txBox="1">
              <a:spLocks noChangeArrowheads="1"/>
            </p:cNvSpPr>
            <p:nvPr/>
          </p:nvSpPr>
          <p:spPr bwMode="auto">
            <a:xfrm>
              <a:off x="3104" y="2112"/>
              <a:ext cx="3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1</a:t>
              </a:r>
              <a:endParaRPr kumimoji="1" lang="en-US" altLang="zh-CN" sz="2400" b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1965" name="AutoShape 45"/>
            <p:cNvSpPr>
              <a:spLocks noChangeArrowheads="1"/>
            </p:cNvSpPr>
            <p:nvPr/>
          </p:nvSpPr>
          <p:spPr bwMode="auto">
            <a:xfrm>
              <a:off x="5376" y="2688"/>
              <a:ext cx="288" cy="288"/>
            </a:xfrm>
            <a:prstGeom prst="wedgeRectCallout">
              <a:avLst>
                <a:gd name="adj1" fmla="val -93750"/>
                <a:gd name="adj2" fmla="val -26041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楷体_GB2312" pitchFamily="49" charset="-122"/>
                </a:rPr>
                <a:t>05</a:t>
              </a:r>
              <a:endPara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endParaRPr>
            </a:p>
          </p:txBody>
        </p:sp>
        <p:sp>
          <p:nvSpPr>
            <p:cNvPr id="721966" name="Text Box 46"/>
            <p:cNvSpPr txBox="1">
              <a:spLocks noChangeArrowheads="1"/>
            </p:cNvSpPr>
            <p:nvPr/>
          </p:nvSpPr>
          <p:spPr bwMode="auto">
            <a:xfrm>
              <a:off x="4646" y="378"/>
              <a:ext cx="5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>
                  <a:ea typeface="隶书" pitchFamily="49" charset="-122"/>
                </a:rPr>
                <a:t>选</a:t>
              </a:r>
              <a:r>
                <a:rPr kumimoji="1" lang="en-US" altLang="zh-CN" sz="2800" b="1">
                  <a:ea typeface="隶书" pitchFamily="49" charset="-122"/>
                </a:rPr>
                <a:t>05</a:t>
              </a:r>
              <a:endParaRPr kumimoji="1" lang="en-US" altLang="zh-CN" sz="2400" b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/>
              <p14:cNvContentPartPr/>
              <p14:nvPr/>
            </p14:nvContentPartPr>
            <p14:xfrm>
              <a:off x="1821240" y="2286000"/>
              <a:ext cx="1486080" cy="57204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880" y="2276640"/>
                <a:ext cx="1504800" cy="59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9570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C78FD961-9158-4274-961C-B62D70427DCB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722952" name="Rectangle 8"/>
          <p:cNvSpPr>
            <a:spLocks noChangeArrowheads="1"/>
          </p:cNvSpPr>
          <p:nvPr/>
        </p:nvSpPr>
        <p:spPr bwMode="auto">
          <a:xfrm>
            <a:off x="1692275" y="6264101"/>
            <a:ext cx="56292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3000" b="1">
                <a:ea typeface="楷体_GB2312" pitchFamily="49" charset="-122"/>
              </a:rPr>
              <a:t>{ </a:t>
            </a:r>
            <a:r>
              <a:rPr kumimoji="1" lang="en-US" altLang="zh-CN" sz="3000" b="1">
                <a:solidFill>
                  <a:srgbClr val="808080"/>
                </a:solidFill>
                <a:ea typeface="楷体_GB2312" pitchFamily="49" charset="-122"/>
              </a:rPr>
              <a:t>17</a:t>
            </a:r>
            <a:r>
              <a:rPr kumimoji="1" lang="en-US" altLang="zh-CN" sz="3000" b="1">
                <a:ea typeface="楷体_GB2312" pitchFamily="49" charset="-122"/>
              </a:rPr>
              <a:t>, </a:t>
            </a:r>
            <a:r>
              <a:rPr kumimoji="1" lang="en-US" altLang="zh-CN" sz="3000" b="1">
                <a:solidFill>
                  <a:srgbClr val="808080"/>
                </a:solidFill>
                <a:ea typeface="楷体_GB2312" pitchFamily="49" charset="-122"/>
              </a:rPr>
              <a:t>21</a:t>
            </a:r>
            <a:r>
              <a:rPr kumimoji="1" lang="en-US" altLang="zh-CN" sz="3000" b="1">
                <a:ea typeface="楷体_GB2312" pitchFamily="49" charset="-122"/>
              </a:rPr>
              <a:t>, </a:t>
            </a:r>
            <a:r>
              <a:rPr kumimoji="1" lang="en-US" altLang="zh-CN" sz="3000" b="1">
                <a:solidFill>
                  <a:srgbClr val="808080"/>
                </a:solidFill>
                <a:ea typeface="楷体_GB2312" pitchFamily="49" charset="-122"/>
              </a:rPr>
              <a:t>05</a:t>
            </a:r>
            <a:r>
              <a:rPr kumimoji="1" lang="en-US" altLang="zh-CN" sz="3000" b="1">
                <a:ea typeface="楷体_GB2312" pitchFamily="49" charset="-122"/>
              </a:rPr>
              <a:t>, </a:t>
            </a:r>
            <a:r>
              <a:rPr kumimoji="1" lang="en-US" altLang="zh-CN" sz="3000" b="1">
                <a:solidFill>
                  <a:srgbClr val="FF3300"/>
                </a:solidFill>
                <a:ea typeface="楷体_GB2312" pitchFamily="49" charset="-122"/>
              </a:rPr>
              <a:t>44</a:t>
            </a:r>
            <a:r>
              <a:rPr kumimoji="1" lang="en-US" altLang="zh-CN" sz="3000" b="1">
                <a:ea typeface="楷体_GB2312" pitchFamily="49" charset="-122"/>
              </a:rPr>
              <a:t>, </a:t>
            </a:r>
            <a:r>
              <a:rPr kumimoji="1" lang="en-US" altLang="zh-CN" sz="3000" b="1">
                <a:solidFill>
                  <a:srgbClr val="FF3300"/>
                </a:solidFill>
                <a:ea typeface="楷体_GB2312" pitchFamily="49" charset="-122"/>
              </a:rPr>
              <a:t>10</a:t>
            </a:r>
            <a:r>
              <a:rPr kumimoji="1" lang="en-US" altLang="zh-CN" sz="3000" b="1">
                <a:ea typeface="楷体_GB2312" pitchFamily="49" charset="-122"/>
              </a:rPr>
              <a:t>, 12, 56, 32, 29 }</a:t>
            </a:r>
          </a:p>
        </p:txBody>
      </p:sp>
      <p:sp>
        <p:nvSpPr>
          <p:cNvPr id="722954" name="Text Box 10"/>
          <p:cNvSpPr txBox="1">
            <a:spLocks noChangeArrowheads="1"/>
          </p:cNvSpPr>
          <p:nvPr/>
        </p:nvSpPr>
        <p:spPr bwMode="auto">
          <a:xfrm>
            <a:off x="869950" y="5363989"/>
            <a:ext cx="78422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 b="1">
                <a:ea typeface="隶书" pitchFamily="49" charset="-122"/>
              </a:rPr>
              <a:t>(5) </a:t>
            </a:r>
            <a:r>
              <a:rPr kumimoji="1" lang="en-US" altLang="zh-CN" sz="2800" b="1">
                <a:solidFill>
                  <a:schemeClr val="tx2"/>
                </a:solidFill>
                <a:ea typeface="隶书" pitchFamily="49" charset="-122"/>
              </a:rPr>
              <a:t>lastKey=05</a:t>
            </a:r>
            <a:r>
              <a:rPr kumimoji="1" lang="en-US" altLang="zh-CN" sz="2800" b="1">
                <a:ea typeface="隶书" pitchFamily="49" charset="-122"/>
              </a:rPr>
              <a:t>, </a:t>
            </a:r>
            <a:r>
              <a:rPr kumimoji="1" lang="zh-CN" altLang="en-US" sz="2800" b="1">
                <a:ea typeface="隶书" pitchFamily="49" charset="-122"/>
              </a:rPr>
              <a:t>置换           </a:t>
            </a:r>
            <a:r>
              <a:rPr kumimoji="1" lang="en-US" altLang="zh-CN" sz="2800" b="1">
                <a:ea typeface="隶书" pitchFamily="49" charset="-122"/>
              </a:rPr>
              <a:t>(6) </a:t>
            </a:r>
            <a:r>
              <a:rPr kumimoji="1" lang="en-US" altLang="zh-CN" sz="2800" b="1">
                <a:solidFill>
                  <a:schemeClr val="tx2"/>
                </a:solidFill>
                <a:ea typeface="隶书" pitchFamily="49" charset="-122"/>
              </a:rPr>
              <a:t>lastKey=17</a:t>
            </a:r>
            <a:r>
              <a:rPr kumimoji="1" lang="en-US" altLang="zh-CN" sz="2800" b="1">
                <a:ea typeface="隶书" pitchFamily="49" charset="-122"/>
              </a:rPr>
              <a:t>, </a:t>
            </a:r>
            <a:r>
              <a:rPr kumimoji="1" lang="zh-CN" altLang="en-US" sz="2800" b="1">
                <a:ea typeface="隶书" pitchFamily="49" charset="-122"/>
              </a:rPr>
              <a:t>置换</a:t>
            </a:r>
          </a:p>
          <a:p>
            <a:pPr algn="l"/>
            <a:r>
              <a:rPr kumimoji="1" lang="zh-CN" altLang="en-US" sz="2800" b="1">
                <a:ea typeface="隶书" pitchFamily="49" charset="-122"/>
              </a:rPr>
              <a:t>      </a:t>
            </a:r>
            <a:r>
              <a:rPr kumimoji="1" lang="en-US" altLang="zh-CN" sz="2800" b="1" i="1">
                <a:ea typeface="隶书" pitchFamily="49" charset="-122"/>
              </a:rPr>
              <a:t>k</a:t>
            </a:r>
            <a:r>
              <a:rPr kumimoji="1" lang="en-US" altLang="zh-CN" sz="2800" b="1" baseline="-25000">
                <a:ea typeface="隶书" pitchFamily="49" charset="-122"/>
              </a:rPr>
              <a:t>0</a:t>
            </a:r>
            <a:r>
              <a:rPr kumimoji="1" lang="en-US" altLang="zh-CN" sz="2800" b="1">
                <a:ea typeface="隶书" pitchFamily="49" charset="-122"/>
              </a:rPr>
              <a:t>, </a:t>
            </a:r>
            <a:r>
              <a:rPr kumimoji="1" lang="zh-CN" altLang="en-US" sz="2800" b="1">
                <a:ea typeface="隶书" pitchFamily="49" charset="-122"/>
              </a:rPr>
              <a:t>选择</a:t>
            </a:r>
            <a:r>
              <a:rPr kumimoji="1" lang="en-US" altLang="zh-CN" sz="2800" b="1">
                <a:ea typeface="隶书" pitchFamily="49" charset="-122"/>
              </a:rPr>
              <a:t>17                           </a:t>
            </a:r>
            <a:r>
              <a:rPr kumimoji="1" lang="en-US" altLang="zh-CN" sz="2800" b="1" i="1">
                <a:ea typeface="隶书" pitchFamily="49" charset="-122"/>
              </a:rPr>
              <a:t>k</a:t>
            </a:r>
            <a:r>
              <a:rPr kumimoji="1" lang="en-US" altLang="zh-CN" sz="2800" b="1" baseline="-25000">
                <a:ea typeface="隶书" pitchFamily="49" charset="-122"/>
              </a:rPr>
              <a:t>2</a:t>
            </a:r>
            <a:r>
              <a:rPr kumimoji="1" lang="en-US" altLang="zh-CN" sz="2800" b="1">
                <a:ea typeface="隶书" pitchFamily="49" charset="-122"/>
              </a:rPr>
              <a:t>, </a:t>
            </a:r>
            <a:r>
              <a:rPr kumimoji="1" lang="zh-CN" altLang="en-US" sz="2800" b="1">
                <a:solidFill>
                  <a:srgbClr val="0000FF"/>
                </a:solidFill>
                <a:ea typeface="隶书" pitchFamily="49" charset="-122"/>
              </a:rPr>
              <a:t>段号加</a:t>
            </a:r>
            <a:r>
              <a:rPr kumimoji="1" lang="en-US" altLang="zh-CN" sz="2800" b="1">
                <a:solidFill>
                  <a:srgbClr val="0000FF"/>
                </a:solidFill>
                <a:ea typeface="隶书" pitchFamily="49" charset="-122"/>
              </a:rPr>
              <a:t>1</a:t>
            </a:r>
            <a:r>
              <a:rPr kumimoji="1" lang="en-US" altLang="zh-CN" sz="2800" b="1">
                <a:ea typeface="隶书" pitchFamily="49" charset="-122"/>
              </a:rPr>
              <a:t>, </a:t>
            </a:r>
            <a:r>
              <a:rPr kumimoji="1" lang="zh-CN" altLang="en-US" sz="2800" b="1">
                <a:ea typeface="隶书" pitchFamily="49" charset="-122"/>
              </a:rPr>
              <a:t>选择</a:t>
            </a:r>
            <a:r>
              <a:rPr kumimoji="1" lang="en-US" altLang="zh-CN" sz="2800" b="1">
                <a:ea typeface="隶书" pitchFamily="49" charset="-122"/>
              </a:rPr>
              <a:t>21</a:t>
            </a:r>
            <a:endParaRPr kumimoji="1" lang="en-US" altLang="zh-CN" sz="28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ea typeface="宋体" pitchFamily="2" charset="-122"/>
            </a:endParaRPr>
          </a:p>
        </p:txBody>
      </p:sp>
      <p:grpSp>
        <p:nvGrpSpPr>
          <p:cNvPr id="722992" name="Group 48"/>
          <p:cNvGrpSpPr>
            <a:grpSpLocks/>
          </p:cNvGrpSpPr>
          <p:nvPr/>
        </p:nvGrpSpPr>
        <p:grpSpPr bwMode="auto">
          <a:xfrm>
            <a:off x="792163" y="836439"/>
            <a:ext cx="7383462" cy="4537075"/>
            <a:chOff x="432" y="288"/>
            <a:chExt cx="4944" cy="2880"/>
          </a:xfrm>
        </p:grpSpPr>
        <p:sp>
          <p:nvSpPr>
            <p:cNvPr id="722946" name="Line 2"/>
            <p:cNvSpPr>
              <a:spLocks noChangeShapeType="1"/>
            </p:cNvSpPr>
            <p:nvPr/>
          </p:nvSpPr>
          <p:spPr bwMode="auto">
            <a:xfrm flipV="1">
              <a:off x="3360" y="2064"/>
              <a:ext cx="432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947" name="Line 3"/>
            <p:cNvSpPr>
              <a:spLocks noChangeShapeType="1"/>
            </p:cNvSpPr>
            <p:nvPr/>
          </p:nvSpPr>
          <p:spPr bwMode="auto">
            <a:xfrm>
              <a:off x="3888" y="2112"/>
              <a:ext cx="384" cy="384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948" name="Line 4"/>
            <p:cNvSpPr>
              <a:spLocks noChangeShapeType="1"/>
            </p:cNvSpPr>
            <p:nvPr/>
          </p:nvSpPr>
          <p:spPr bwMode="auto">
            <a:xfrm>
              <a:off x="4512" y="1392"/>
              <a:ext cx="528" cy="52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949" name="Line 5"/>
            <p:cNvSpPr>
              <a:spLocks noChangeShapeType="1"/>
            </p:cNvSpPr>
            <p:nvPr/>
          </p:nvSpPr>
          <p:spPr bwMode="auto">
            <a:xfrm flipV="1">
              <a:off x="4464" y="720"/>
              <a:ext cx="0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950" name="Line 6"/>
            <p:cNvSpPr>
              <a:spLocks noChangeShapeType="1"/>
            </p:cNvSpPr>
            <p:nvPr/>
          </p:nvSpPr>
          <p:spPr bwMode="auto">
            <a:xfrm>
              <a:off x="1776" y="1392"/>
              <a:ext cx="528" cy="52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951" name="Line 7"/>
            <p:cNvSpPr>
              <a:spLocks noChangeShapeType="1"/>
            </p:cNvSpPr>
            <p:nvPr/>
          </p:nvSpPr>
          <p:spPr bwMode="auto">
            <a:xfrm>
              <a:off x="1200" y="2112"/>
              <a:ext cx="384" cy="384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953" name="AutoShape 9"/>
            <p:cNvSpPr>
              <a:spLocks noChangeArrowheads="1"/>
            </p:cNvSpPr>
            <p:nvPr/>
          </p:nvSpPr>
          <p:spPr bwMode="auto">
            <a:xfrm>
              <a:off x="2592" y="2784"/>
              <a:ext cx="288" cy="288"/>
            </a:xfrm>
            <a:prstGeom prst="wedgeRectCallout">
              <a:avLst>
                <a:gd name="adj1" fmla="val -75000"/>
                <a:gd name="adj2" fmla="val -271181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44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22955" name="Rectangle 11" descr="花束"/>
            <p:cNvSpPr>
              <a:spLocks noChangeArrowheads="1"/>
            </p:cNvSpPr>
            <p:nvPr/>
          </p:nvSpPr>
          <p:spPr bwMode="auto">
            <a:xfrm>
              <a:off x="432" y="2496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21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2956" name="Rectangle 12" descr="白色大理石"/>
            <p:cNvSpPr>
              <a:spLocks noChangeArrowheads="1"/>
            </p:cNvSpPr>
            <p:nvPr/>
          </p:nvSpPr>
          <p:spPr bwMode="auto">
            <a:xfrm>
              <a:off x="432" y="2832"/>
              <a:ext cx="336" cy="336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2957" name="Line 13"/>
            <p:cNvSpPr>
              <a:spLocks noChangeShapeType="1"/>
            </p:cNvSpPr>
            <p:nvPr/>
          </p:nvSpPr>
          <p:spPr bwMode="auto">
            <a:xfrm flipV="1">
              <a:off x="672" y="2064"/>
              <a:ext cx="432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958" name="Oval 14" descr="永恒"/>
            <p:cNvSpPr>
              <a:spLocks noChangeArrowheads="1"/>
            </p:cNvSpPr>
            <p:nvPr/>
          </p:nvSpPr>
          <p:spPr bwMode="auto">
            <a:xfrm>
              <a:off x="960" y="1824"/>
              <a:ext cx="336" cy="336"/>
            </a:xfrm>
            <a:prstGeom prst="ellipse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2959" name="Rectangle 15" descr="花束"/>
            <p:cNvSpPr>
              <a:spLocks noChangeArrowheads="1"/>
            </p:cNvSpPr>
            <p:nvPr/>
          </p:nvSpPr>
          <p:spPr bwMode="auto">
            <a:xfrm>
              <a:off x="1488" y="2496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17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2960" name="Rectangle 16" descr="白色大理石"/>
            <p:cNvSpPr>
              <a:spLocks noChangeArrowheads="1"/>
            </p:cNvSpPr>
            <p:nvPr/>
          </p:nvSpPr>
          <p:spPr bwMode="auto">
            <a:xfrm>
              <a:off x="1488" y="2832"/>
              <a:ext cx="336" cy="336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2961" name="Rectangle 17" descr="花束"/>
            <p:cNvSpPr>
              <a:spLocks noChangeArrowheads="1"/>
            </p:cNvSpPr>
            <p:nvPr/>
          </p:nvSpPr>
          <p:spPr bwMode="auto">
            <a:xfrm>
              <a:off x="2160" y="1872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44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2962" name="Rectangle 18" descr="白色大理石"/>
            <p:cNvSpPr>
              <a:spLocks noChangeArrowheads="1"/>
            </p:cNvSpPr>
            <p:nvPr/>
          </p:nvSpPr>
          <p:spPr bwMode="auto">
            <a:xfrm>
              <a:off x="2160" y="2208"/>
              <a:ext cx="336" cy="336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2963" name="Line 19"/>
            <p:cNvSpPr>
              <a:spLocks noChangeShapeType="1"/>
            </p:cNvSpPr>
            <p:nvPr/>
          </p:nvSpPr>
          <p:spPr bwMode="auto">
            <a:xfrm flipV="1">
              <a:off x="1248" y="1440"/>
              <a:ext cx="432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964" name="Oval 20" descr="永恒"/>
            <p:cNvSpPr>
              <a:spLocks noChangeArrowheads="1"/>
            </p:cNvSpPr>
            <p:nvPr/>
          </p:nvSpPr>
          <p:spPr bwMode="auto">
            <a:xfrm>
              <a:off x="1584" y="1104"/>
              <a:ext cx="336" cy="336"/>
            </a:xfrm>
            <a:prstGeom prst="ellipse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2965" name="Line 21"/>
            <p:cNvSpPr>
              <a:spLocks noChangeShapeType="1"/>
            </p:cNvSpPr>
            <p:nvPr/>
          </p:nvSpPr>
          <p:spPr bwMode="auto">
            <a:xfrm flipV="1">
              <a:off x="1776" y="672"/>
              <a:ext cx="0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966" name="Oval 22" descr="永恒"/>
            <p:cNvSpPr>
              <a:spLocks noChangeArrowheads="1"/>
            </p:cNvSpPr>
            <p:nvPr/>
          </p:nvSpPr>
          <p:spPr bwMode="auto">
            <a:xfrm>
              <a:off x="1584" y="432"/>
              <a:ext cx="336" cy="336"/>
            </a:xfrm>
            <a:prstGeom prst="ellipse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2967" name="Text Box 23"/>
            <p:cNvSpPr txBox="1">
              <a:spLocks noChangeArrowheads="1"/>
            </p:cNvSpPr>
            <p:nvPr/>
          </p:nvSpPr>
          <p:spPr bwMode="auto">
            <a:xfrm>
              <a:off x="1238" y="954"/>
              <a:ext cx="36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2968" name="Text Box 24"/>
            <p:cNvSpPr txBox="1">
              <a:spLocks noChangeArrowheads="1"/>
            </p:cNvSpPr>
            <p:nvPr/>
          </p:nvSpPr>
          <p:spPr bwMode="auto">
            <a:xfrm>
              <a:off x="1248" y="288"/>
              <a:ext cx="36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2969" name="Text Box 25"/>
            <p:cNvSpPr txBox="1">
              <a:spLocks noChangeArrowheads="1"/>
            </p:cNvSpPr>
            <p:nvPr/>
          </p:nvSpPr>
          <p:spPr bwMode="auto">
            <a:xfrm>
              <a:off x="624" y="1632"/>
              <a:ext cx="36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2970" name="Text Box 26"/>
            <p:cNvSpPr txBox="1">
              <a:spLocks noChangeArrowheads="1"/>
            </p:cNvSpPr>
            <p:nvPr/>
          </p:nvSpPr>
          <p:spPr bwMode="auto">
            <a:xfrm>
              <a:off x="1574" y="2112"/>
              <a:ext cx="323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2971" name="Text Box 27"/>
            <p:cNvSpPr txBox="1">
              <a:spLocks noChangeArrowheads="1"/>
            </p:cNvSpPr>
            <p:nvPr/>
          </p:nvSpPr>
          <p:spPr bwMode="auto">
            <a:xfrm>
              <a:off x="2240" y="1488"/>
              <a:ext cx="32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2972" name="Text Box 28"/>
            <p:cNvSpPr txBox="1">
              <a:spLocks noChangeArrowheads="1"/>
            </p:cNvSpPr>
            <p:nvPr/>
          </p:nvSpPr>
          <p:spPr bwMode="auto">
            <a:xfrm>
              <a:off x="432" y="2112"/>
              <a:ext cx="323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2973" name="Rectangle 29" descr="花束"/>
            <p:cNvSpPr>
              <a:spLocks noChangeArrowheads="1"/>
            </p:cNvSpPr>
            <p:nvPr/>
          </p:nvSpPr>
          <p:spPr bwMode="auto">
            <a:xfrm>
              <a:off x="4896" y="1872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44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2974" name="Rectangle 30" descr="白色大理石"/>
            <p:cNvSpPr>
              <a:spLocks noChangeArrowheads="1"/>
            </p:cNvSpPr>
            <p:nvPr/>
          </p:nvSpPr>
          <p:spPr bwMode="auto">
            <a:xfrm>
              <a:off x="4896" y="2208"/>
              <a:ext cx="336" cy="336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2975" name="Oval 31" descr="永恒"/>
            <p:cNvSpPr>
              <a:spLocks noChangeArrowheads="1"/>
            </p:cNvSpPr>
            <p:nvPr/>
          </p:nvSpPr>
          <p:spPr bwMode="auto">
            <a:xfrm>
              <a:off x="4272" y="1104"/>
              <a:ext cx="336" cy="336"/>
            </a:xfrm>
            <a:prstGeom prst="ellipse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2976" name="Line 32"/>
            <p:cNvSpPr>
              <a:spLocks noChangeShapeType="1"/>
            </p:cNvSpPr>
            <p:nvPr/>
          </p:nvSpPr>
          <p:spPr bwMode="auto">
            <a:xfrm flipV="1">
              <a:off x="3936" y="1440"/>
              <a:ext cx="432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977" name="Oval 33" descr="永恒"/>
            <p:cNvSpPr>
              <a:spLocks noChangeArrowheads="1"/>
            </p:cNvSpPr>
            <p:nvPr/>
          </p:nvSpPr>
          <p:spPr bwMode="auto">
            <a:xfrm>
              <a:off x="3648" y="1824"/>
              <a:ext cx="336" cy="336"/>
            </a:xfrm>
            <a:prstGeom prst="ellipse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2978" name="Oval 34" descr="永恒"/>
            <p:cNvSpPr>
              <a:spLocks noChangeArrowheads="1"/>
            </p:cNvSpPr>
            <p:nvPr/>
          </p:nvSpPr>
          <p:spPr bwMode="auto">
            <a:xfrm>
              <a:off x="4272" y="432"/>
              <a:ext cx="336" cy="336"/>
            </a:xfrm>
            <a:prstGeom prst="ellipse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2979" name="Text Box 35"/>
            <p:cNvSpPr txBox="1">
              <a:spLocks noChangeArrowheads="1"/>
            </p:cNvSpPr>
            <p:nvPr/>
          </p:nvSpPr>
          <p:spPr bwMode="auto">
            <a:xfrm>
              <a:off x="3931" y="288"/>
              <a:ext cx="36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2980" name="Text Box 36"/>
            <p:cNvSpPr txBox="1">
              <a:spLocks noChangeArrowheads="1"/>
            </p:cNvSpPr>
            <p:nvPr/>
          </p:nvSpPr>
          <p:spPr bwMode="auto">
            <a:xfrm>
              <a:off x="3931" y="960"/>
              <a:ext cx="36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2981" name="Text Box 37"/>
            <p:cNvSpPr txBox="1">
              <a:spLocks noChangeArrowheads="1"/>
            </p:cNvSpPr>
            <p:nvPr/>
          </p:nvSpPr>
          <p:spPr bwMode="auto">
            <a:xfrm>
              <a:off x="4976" y="1488"/>
              <a:ext cx="32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2982" name="Text Box 38"/>
            <p:cNvSpPr txBox="1">
              <a:spLocks noChangeArrowheads="1"/>
            </p:cNvSpPr>
            <p:nvPr/>
          </p:nvSpPr>
          <p:spPr bwMode="auto">
            <a:xfrm>
              <a:off x="3307" y="1632"/>
              <a:ext cx="36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2983" name="Rectangle 39" descr="花束"/>
            <p:cNvSpPr>
              <a:spLocks noChangeArrowheads="1"/>
            </p:cNvSpPr>
            <p:nvPr/>
          </p:nvSpPr>
          <p:spPr bwMode="auto">
            <a:xfrm>
              <a:off x="4176" y="2496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10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2984" name="Rectangle 40" descr="白色大理石"/>
            <p:cNvSpPr>
              <a:spLocks noChangeArrowheads="1"/>
            </p:cNvSpPr>
            <p:nvPr/>
          </p:nvSpPr>
          <p:spPr bwMode="auto">
            <a:xfrm>
              <a:off x="4176" y="2832"/>
              <a:ext cx="336" cy="336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2985" name="Text Box 41"/>
            <p:cNvSpPr txBox="1">
              <a:spLocks noChangeArrowheads="1"/>
            </p:cNvSpPr>
            <p:nvPr/>
          </p:nvSpPr>
          <p:spPr bwMode="auto">
            <a:xfrm>
              <a:off x="4256" y="2112"/>
              <a:ext cx="323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2986" name="Rectangle 42" descr="花束"/>
            <p:cNvSpPr>
              <a:spLocks noChangeArrowheads="1"/>
            </p:cNvSpPr>
            <p:nvPr/>
          </p:nvSpPr>
          <p:spPr bwMode="auto">
            <a:xfrm>
              <a:off x="3120" y="2496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21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2987" name="Rectangle 43" descr="白色大理石"/>
            <p:cNvSpPr>
              <a:spLocks noChangeArrowheads="1"/>
            </p:cNvSpPr>
            <p:nvPr/>
          </p:nvSpPr>
          <p:spPr bwMode="auto">
            <a:xfrm>
              <a:off x="3120" y="2832"/>
              <a:ext cx="336" cy="336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2988" name="Text Box 44"/>
            <p:cNvSpPr txBox="1">
              <a:spLocks noChangeArrowheads="1"/>
            </p:cNvSpPr>
            <p:nvPr/>
          </p:nvSpPr>
          <p:spPr bwMode="auto">
            <a:xfrm>
              <a:off x="3104" y="2112"/>
              <a:ext cx="324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2989" name="AutoShape 45"/>
            <p:cNvSpPr>
              <a:spLocks noChangeArrowheads="1"/>
            </p:cNvSpPr>
            <p:nvPr/>
          </p:nvSpPr>
          <p:spPr bwMode="auto">
            <a:xfrm>
              <a:off x="5088" y="2784"/>
              <a:ext cx="288" cy="288"/>
            </a:xfrm>
            <a:prstGeom prst="wedgeRectCallout">
              <a:avLst>
                <a:gd name="adj1" fmla="val -238194"/>
                <a:gd name="adj2" fmla="val -77083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楷体_GB2312" pitchFamily="49" charset="-122"/>
                </a:rPr>
                <a:t>10</a:t>
              </a:r>
              <a:endPara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endParaRPr>
            </a:p>
          </p:txBody>
        </p:sp>
        <p:sp>
          <p:nvSpPr>
            <p:cNvPr id="722990" name="Text Box 46"/>
            <p:cNvSpPr txBox="1">
              <a:spLocks noChangeArrowheads="1"/>
            </p:cNvSpPr>
            <p:nvPr/>
          </p:nvSpPr>
          <p:spPr bwMode="auto">
            <a:xfrm>
              <a:off x="4646" y="378"/>
              <a:ext cx="600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>
                  <a:ea typeface="隶书" pitchFamily="49" charset="-122"/>
                </a:rPr>
                <a:t>选</a:t>
              </a:r>
              <a:r>
                <a:rPr kumimoji="1" lang="en-US" altLang="zh-CN" sz="2800" b="1">
                  <a:ea typeface="隶书" pitchFamily="49" charset="-122"/>
                </a:rPr>
                <a:t>21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2991" name="Text Box 47"/>
            <p:cNvSpPr txBox="1">
              <a:spLocks noChangeArrowheads="1"/>
            </p:cNvSpPr>
            <p:nvPr/>
          </p:nvSpPr>
          <p:spPr bwMode="auto">
            <a:xfrm>
              <a:off x="1944" y="393"/>
              <a:ext cx="600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>
                  <a:ea typeface="隶书" pitchFamily="49" charset="-122"/>
                </a:rPr>
                <a:t>选</a:t>
              </a:r>
              <a:r>
                <a:rPr kumimoji="1" lang="en-US" altLang="zh-CN" sz="2800" b="1">
                  <a:ea typeface="隶书" pitchFamily="49" charset="-122"/>
                </a:rPr>
                <a:t>17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</p:grpSp>
      <p:sp>
        <p:nvSpPr>
          <p:cNvPr id="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</a:rPr>
              <a:t>初始归并段生成的实例</a:t>
            </a:r>
            <a:r>
              <a:rPr lang="en-US" altLang="zh-CN">
                <a:latin typeface="+mn-lt"/>
              </a:rPr>
              <a:t>-III</a:t>
            </a:r>
            <a:endParaRPr lang="zh-CN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5309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3800-6524-4F0D-9877-20A1761B5B0D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723976" name="Rectangle 8"/>
          <p:cNvSpPr>
            <a:spLocks noChangeArrowheads="1"/>
          </p:cNvSpPr>
          <p:nvPr/>
        </p:nvSpPr>
        <p:spPr bwMode="auto">
          <a:xfrm>
            <a:off x="1704975" y="6264101"/>
            <a:ext cx="56292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3000" b="1">
                <a:ea typeface="楷体_GB2312" pitchFamily="49" charset="-122"/>
              </a:rPr>
              <a:t>{ </a:t>
            </a:r>
            <a:r>
              <a:rPr kumimoji="1" lang="en-US" altLang="zh-CN" sz="3000" b="1">
                <a:solidFill>
                  <a:srgbClr val="808080"/>
                </a:solidFill>
                <a:ea typeface="楷体_GB2312" pitchFamily="49" charset="-122"/>
              </a:rPr>
              <a:t>17</a:t>
            </a:r>
            <a:r>
              <a:rPr kumimoji="1" lang="en-US" altLang="zh-CN" sz="3000" b="1">
                <a:ea typeface="楷体_GB2312" pitchFamily="49" charset="-122"/>
              </a:rPr>
              <a:t>, </a:t>
            </a:r>
            <a:r>
              <a:rPr kumimoji="1" lang="en-US" altLang="zh-CN" sz="3000" b="1">
                <a:solidFill>
                  <a:srgbClr val="808080"/>
                </a:solidFill>
                <a:ea typeface="楷体_GB2312" pitchFamily="49" charset="-122"/>
              </a:rPr>
              <a:t>21</a:t>
            </a:r>
            <a:r>
              <a:rPr kumimoji="1" lang="en-US" altLang="zh-CN" sz="3000" b="1">
                <a:ea typeface="楷体_GB2312" pitchFamily="49" charset="-122"/>
              </a:rPr>
              <a:t>, </a:t>
            </a:r>
            <a:r>
              <a:rPr kumimoji="1" lang="en-US" altLang="zh-CN" sz="3000" b="1">
                <a:solidFill>
                  <a:srgbClr val="808080"/>
                </a:solidFill>
                <a:ea typeface="楷体_GB2312" pitchFamily="49" charset="-122"/>
              </a:rPr>
              <a:t>05</a:t>
            </a:r>
            <a:r>
              <a:rPr kumimoji="1" lang="en-US" altLang="zh-CN" sz="3000" b="1">
                <a:ea typeface="楷体_GB2312" pitchFamily="49" charset="-122"/>
              </a:rPr>
              <a:t>, </a:t>
            </a:r>
            <a:r>
              <a:rPr kumimoji="1" lang="en-US" altLang="zh-CN" sz="3000" b="1">
                <a:solidFill>
                  <a:srgbClr val="808080"/>
                </a:solidFill>
                <a:ea typeface="楷体_GB2312" pitchFamily="49" charset="-122"/>
              </a:rPr>
              <a:t>44</a:t>
            </a:r>
            <a:r>
              <a:rPr kumimoji="1" lang="en-US" altLang="zh-CN" sz="3000" b="1">
                <a:ea typeface="楷体_GB2312" pitchFamily="49" charset="-122"/>
              </a:rPr>
              <a:t>, </a:t>
            </a:r>
            <a:r>
              <a:rPr kumimoji="1" lang="en-US" altLang="zh-CN" sz="3000" b="1">
                <a:solidFill>
                  <a:srgbClr val="808080"/>
                </a:solidFill>
                <a:ea typeface="楷体_GB2312" pitchFamily="49" charset="-122"/>
              </a:rPr>
              <a:t>10</a:t>
            </a:r>
            <a:r>
              <a:rPr kumimoji="1" lang="en-US" altLang="zh-CN" sz="3000" b="1">
                <a:ea typeface="楷体_GB2312" pitchFamily="49" charset="-122"/>
              </a:rPr>
              <a:t>, </a:t>
            </a:r>
            <a:r>
              <a:rPr kumimoji="1" lang="en-US" altLang="zh-CN" sz="3000" b="1">
                <a:solidFill>
                  <a:srgbClr val="FF3300"/>
                </a:solidFill>
                <a:ea typeface="楷体_GB2312" pitchFamily="49" charset="-122"/>
              </a:rPr>
              <a:t>12</a:t>
            </a:r>
            <a:r>
              <a:rPr kumimoji="1" lang="en-US" altLang="zh-CN" sz="3000" b="1">
                <a:ea typeface="楷体_GB2312" pitchFamily="49" charset="-122"/>
              </a:rPr>
              <a:t>, </a:t>
            </a:r>
            <a:r>
              <a:rPr kumimoji="1" lang="en-US" altLang="zh-CN" sz="3000" b="1">
                <a:solidFill>
                  <a:srgbClr val="FF3300"/>
                </a:solidFill>
                <a:ea typeface="楷体_GB2312" pitchFamily="49" charset="-122"/>
              </a:rPr>
              <a:t>56</a:t>
            </a:r>
            <a:r>
              <a:rPr kumimoji="1" lang="en-US" altLang="zh-CN" sz="3000" b="1">
                <a:ea typeface="楷体_GB2312" pitchFamily="49" charset="-122"/>
              </a:rPr>
              <a:t>, 32, 29 }</a:t>
            </a:r>
          </a:p>
        </p:txBody>
      </p:sp>
      <p:sp>
        <p:nvSpPr>
          <p:cNvPr id="723978" name="Text Box 10"/>
          <p:cNvSpPr txBox="1">
            <a:spLocks noChangeArrowheads="1"/>
          </p:cNvSpPr>
          <p:nvPr/>
        </p:nvSpPr>
        <p:spPr bwMode="auto">
          <a:xfrm>
            <a:off x="971550" y="5363988"/>
            <a:ext cx="7416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 b="1">
                <a:ea typeface="隶书" pitchFamily="49" charset="-122"/>
              </a:rPr>
              <a:t>(7) </a:t>
            </a:r>
            <a:r>
              <a:rPr kumimoji="1" lang="en-US" altLang="zh-CN" sz="2800" b="1">
                <a:solidFill>
                  <a:schemeClr val="tx2"/>
                </a:solidFill>
                <a:ea typeface="隶书" pitchFamily="49" charset="-122"/>
              </a:rPr>
              <a:t>lastKey=21</a:t>
            </a:r>
            <a:r>
              <a:rPr kumimoji="1" lang="en-US" altLang="zh-CN" sz="2800" b="1">
                <a:ea typeface="隶书" pitchFamily="49" charset="-122"/>
              </a:rPr>
              <a:t>, </a:t>
            </a:r>
            <a:r>
              <a:rPr kumimoji="1" lang="zh-CN" altLang="en-US" sz="2800" b="1">
                <a:ea typeface="隶书" pitchFamily="49" charset="-122"/>
              </a:rPr>
              <a:t>置换         </a:t>
            </a:r>
            <a:r>
              <a:rPr kumimoji="1" lang="en-US" altLang="zh-CN" sz="2800" b="1">
                <a:ea typeface="隶书" pitchFamily="49" charset="-122"/>
              </a:rPr>
              <a:t>(8) </a:t>
            </a:r>
            <a:r>
              <a:rPr kumimoji="1" lang="en-US" altLang="zh-CN" sz="2800" b="1">
                <a:solidFill>
                  <a:schemeClr val="tx2"/>
                </a:solidFill>
                <a:ea typeface="隶书" pitchFamily="49" charset="-122"/>
              </a:rPr>
              <a:t>lastKey=44</a:t>
            </a:r>
            <a:r>
              <a:rPr kumimoji="1" lang="en-US" altLang="zh-CN" sz="2800" b="1">
                <a:ea typeface="隶书" pitchFamily="49" charset="-122"/>
              </a:rPr>
              <a:t>, </a:t>
            </a:r>
            <a:r>
              <a:rPr kumimoji="1" lang="zh-CN" altLang="en-US" sz="2800" b="1">
                <a:ea typeface="隶书" pitchFamily="49" charset="-122"/>
              </a:rPr>
              <a:t>置换</a:t>
            </a:r>
          </a:p>
          <a:p>
            <a:pPr algn="l"/>
            <a:r>
              <a:rPr kumimoji="1" lang="en-US" altLang="zh-CN" sz="2800" b="1" i="1">
                <a:ea typeface="隶书" pitchFamily="49" charset="-122"/>
              </a:rPr>
              <a:t>k</a:t>
            </a:r>
            <a:r>
              <a:rPr kumimoji="1" lang="en-US" altLang="zh-CN" sz="2800" b="1" baseline="-25000">
                <a:ea typeface="隶书" pitchFamily="49" charset="-122"/>
              </a:rPr>
              <a:t>1</a:t>
            </a:r>
            <a:r>
              <a:rPr kumimoji="1" lang="en-US" altLang="zh-CN" sz="2800" b="1">
                <a:ea typeface="隶书" pitchFamily="49" charset="-122"/>
              </a:rPr>
              <a:t>, </a:t>
            </a:r>
            <a:r>
              <a:rPr kumimoji="1" lang="zh-CN" altLang="en-US" sz="2800" b="1">
                <a:solidFill>
                  <a:srgbClr val="0000FF"/>
                </a:solidFill>
                <a:ea typeface="隶书" pitchFamily="49" charset="-122"/>
              </a:rPr>
              <a:t>段号加</a:t>
            </a:r>
            <a:r>
              <a:rPr kumimoji="1" lang="en-US" altLang="zh-CN" sz="2800" b="1">
                <a:solidFill>
                  <a:srgbClr val="0000FF"/>
                </a:solidFill>
                <a:ea typeface="隶书" pitchFamily="49" charset="-122"/>
              </a:rPr>
              <a:t>1</a:t>
            </a:r>
            <a:r>
              <a:rPr kumimoji="1" lang="en-US" altLang="zh-CN" sz="2800" b="1">
                <a:ea typeface="隶书" pitchFamily="49" charset="-122"/>
              </a:rPr>
              <a:t>, </a:t>
            </a:r>
            <a:r>
              <a:rPr kumimoji="1" lang="zh-CN" altLang="en-US" sz="2800" b="1">
                <a:ea typeface="隶书" pitchFamily="49" charset="-122"/>
              </a:rPr>
              <a:t>选择</a:t>
            </a:r>
            <a:r>
              <a:rPr kumimoji="1" lang="en-US" altLang="zh-CN" sz="2800" b="1">
                <a:ea typeface="隶书" pitchFamily="49" charset="-122"/>
              </a:rPr>
              <a:t>44                 </a:t>
            </a:r>
            <a:r>
              <a:rPr kumimoji="1" lang="en-US" altLang="zh-CN" sz="2800" b="1" i="1">
                <a:ea typeface="隶书" pitchFamily="49" charset="-122"/>
              </a:rPr>
              <a:t>k</a:t>
            </a:r>
            <a:r>
              <a:rPr kumimoji="1" lang="en-US" altLang="zh-CN" sz="2800" b="1" baseline="-25000">
                <a:ea typeface="隶书" pitchFamily="49" charset="-122"/>
              </a:rPr>
              <a:t>0</a:t>
            </a:r>
            <a:r>
              <a:rPr kumimoji="1" lang="en-US" altLang="zh-CN" sz="2800" b="1">
                <a:ea typeface="隶书" pitchFamily="49" charset="-122"/>
              </a:rPr>
              <a:t>, </a:t>
            </a:r>
            <a:r>
              <a:rPr kumimoji="1" lang="zh-CN" altLang="en-US" sz="2800" b="1">
                <a:ea typeface="隶书" pitchFamily="49" charset="-122"/>
              </a:rPr>
              <a:t>选择</a:t>
            </a:r>
            <a:r>
              <a:rPr kumimoji="1" lang="en-US" altLang="zh-CN" sz="2800" b="1">
                <a:ea typeface="隶书" pitchFamily="49" charset="-122"/>
              </a:rPr>
              <a:t>56</a:t>
            </a:r>
            <a:endParaRPr kumimoji="1" lang="en-US" altLang="zh-CN" sz="28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ea typeface="宋体" pitchFamily="2" charset="-122"/>
            </a:endParaRPr>
          </a:p>
        </p:txBody>
      </p:sp>
      <p:grpSp>
        <p:nvGrpSpPr>
          <p:cNvPr id="724016" name="Group 48"/>
          <p:cNvGrpSpPr>
            <a:grpSpLocks/>
          </p:cNvGrpSpPr>
          <p:nvPr/>
        </p:nvGrpSpPr>
        <p:grpSpPr bwMode="auto">
          <a:xfrm>
            <a:off x="358775" y="777701"/>
            <a:ext cx="8164513" cy="4765675"/>
            <a:chOff x="96" y="288"/>
            <a:chExt cx="5568" cy="3024"/>
          </a:xfrm>
        </p:grpSpPr>
        <p:sp>
          <p:nvSpPr>
            <p:cNvPr id="723970" name="Line 2"/>
            <p:cNvSpPr>
              <a:spLocks noChangeShapeType="1"/>
            </p:cNvSpPr>
            <p:nvPr/>
          </p:nvSpPr>
          <p:spPr bwMode="auto">
            <a:xfrm flipV="1">
              <a:off x="3360" y="2064"/>
              <a:ext cx="432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971" name="Line 3"/>
            <p:cNvSpPr>
              <a:spLocks noChangeShapeType="1"/>
            </p:cNvSpPr>
            <p:nvPr/>
          </p:nvSpPr>
          <p:spPr bwMode="auto">
            <a:xfrm>
              <a:off x="3888" y="2112"/>
              <a:ext cx="384" cy="384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972" name="Line 4"/>
            <p:cNvSpPr>
              <a:spLocks noChangeShapeType="1"/>
            </p:cNvSpPr>
            <p:nvPr/>
          </p:nvSpPr>
          <p:spPr bwMode="auto">
            <a:xfrm>
              <a:off x="4512" y="1392"/>
              <a:ext cx="528" cy="52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973" name="Line 5"/>
            <p:cNvSpPr>
              <a:spLocks noChangeShapeType="1"/>
            </p:cNvSpPr>
            <p:nvPr/>
          </p:nvSpPr>
          <p:spPr bwMode="auto">
            <a:xfrm flipV="1">
              <a:off x="4464" y="720"/>
              <a:ext cx="0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974" name="Line 6"/>
            <p:cNvSpPr>
              <a:spLocks noChangeShapeType="1"/>
            </p:cNvSpPr>
            <p:nvPr/>
          </p:nvSpPr>
          <p:spPr bwMode="auto">
            <a:xfrm>
              <a:off x="1776" y="1392"/>
              <a:ext cx="528" cy="52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975" name="Line 7"/>
            <p:cNvSpPr>
              <a:spLocks noChangeShapeType="1"/>
            </p:cNvSpPr>
            <p:nvPr/>
          </p:nvSpPr>
          <p:spPr bwMode="auto">
            <a:xfrm>
              <a:off x="1200" y="2112"/>
              <a:ext cx="384" cy="384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977" name="AutoShape 9"/>
            <p:cNvSpPr>
              <a:spLocks noChangeArrowheads="1"/>
            </p:cNvSpPr>
            <p:nvPr/>
          </p:nvSpPr>
          <p:spPr bwMode="auto">
            <a:xfrm>
              <a:off x="96" y="3024"/>
              <a:ext cx="288" cy="288"/>
            </a:xfrm>
            <a:prstGeom prst="wedgeRectCallout">
              <a:avLst>
                <a:gd name="adj1" fmla="val 61111"/>
                <a:gd name="adj2" fmla="val -151736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12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23979" name="Rectangle 11" descr="花束"/>
            <p:cNvSpPr>
              <a:spLocks noChangeArrowheads="1"/>
            </p:cNvSpPr>
            <p:nvPr/>
          </p:nvSpPr>
          <p:spPr bwMode="auto">
            <a:xfrm>
              <a:off x="432" y="2496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12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3980" name="Rectangle 12" descr="白色大理石"/>
            <p:cNvSpPr>
              <a:spLocks noChangeArrowheads="1"/>
            </p:cNvSpPr>
            <p:nvPr/>
          </p:nvSpPr>
          <p:spPr bwMode="auto">
            <a:xfrm>
              <a:off x="432" y="2832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3981" name="Line 13"/>
            <p:cNvSpPr>
              <a:spLocks noChangeShapeType="1"/>
            </p:cNvSpPr>
            <p:nvPr/>
          </p:nvSpPr>
          <p:spPr bwMode="auto">
            <a:xfrm flipV="1">
              <a:off x="672" y="2064"/>
              <a:ext cx="432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982" name="Oval 14" descr="永恒"/>
            <p:cNvSpPr>
              <a:spLocks noChangeArrowheads="1"/>
            </p:cNvSpPr>
            <p:nvPr/>
          </p:nvSpPr>
          <p:spPr bwMode="auto">
            <a:xfrm>
              <a:off x="960" y="1824"/>
              <a:ext cx="336" cy="336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3983" name="Rectangle 15" descr="花束"/>
            <p:cNvSpPr>
              <a:spLocks noChangeArrowheads="1"/>
            </p:cNvSpPr>
            <p:nvPr/>
          </p:nvSpPr>
          <p:spPr bwMode="auto">
            <a:xfrm>
              <a:off x="1488" y="2496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10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3984" name="Rectangle 16" descr="白色大理石"/>
            <p:cNvSpPr>
              <a:spLocks noChangeArrowheads="1"/>
            </p:cNvSpPr>
            <p:nvPr/>
          </p:nvSpPr>
          <p:spPr bwMode="auto">
            <a:xfrm>
              <a:off x="1488" y="2832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3985" name="Rectangle 17" descr="花束"/>
            <p:cNvSpPr>
              <a:spLocks noChangeArrowheads="1"/>
            </p:cNvSpPr>
            <p:nvPr/>
          </p:nvSpPr>
          <p:spPr bwMode="auto">
            <a:xfrm>
              <a:off x="2160" y="1872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44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3986" name="Rectangle 18" descr="白色大理石"/>
            <p:cNvSpPr>
              <a:spLocks noChangeArrowheads="1"/>
            </p:cNvSpPr>
            <p:nvPr/>
          </p:nvSpPr>
          <p:spPr bwMode="auto">
            <a:xfrm>
              <a:off x="2160" y="2208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3987" name="Line 19"/>
            <p:cNvSpPr>
              <a:spLocks noChangeShapeType="1"/>
            </p:cNvSpPr>
            <p:nvPr/>
          </p:nvSpPr>
          <p:spPr bwMode="auto">
            <a:xfrm flipV="1">
              <a:off x="1248" y="1440"/>
              <a:ext cx="432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988" name="Oval 20" descr="永恒"/>
            <p:cNvSpPr>
              <a:spLocks noChangeArrowheads="1"/>
            </p:cNvSpPr>
            <p:nvPr/>
          </p:nvSpPr>
          <p:spPr bwMode="auto">
            <a:xfrm>
              <a:off x="1584" y="1104"/>
              <a:ext cx="336" cy="336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3989" name="Line 21"/>
            <p:cNvSpPr>
              <a:spLocks noChangeShapeType="1"/>
            </p:cNvSpPr>
            <p:nvPr/>
          </p:nvSpPr>
          <p:spPr bwMode="auto">
            <a:xfrm flipV="1">
              <a:off x="1776" y="672"/>
              <a:ext cx="0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990" name="Oval 22" descr="永恒"/>
            <p:cNvSpPr>
              <a:spLocks noChangeArrowheads="1"/>
            </p:cNvSpPr>
            <p:nvPr/>
          </p:nvSpPr>
          <p:spPr bwMode="auto">
            <a:xfrm>
              <a:off x="1584" y="432"/>
              <a:ext cx="336" cy="336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3991" name="Text Box 23"/>
            <p:cNvSpPr txBox="1">
              <a:spLocks noChangeArrowheads="1"/>
            </p:cNvSpPr>
            <p:nvPr/>
          </p:nvSpPr>
          <p:spPr bwMode="auto">
            <a:xfrm>
              <a:off x="1238" y="954"/>
              <a:ext cx="369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ea typeface="宋体" pitchFamily="2" charset="-122"/>
                </a:rPr>
                <a:t>1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23992" name="Text Box 24"/>
            <p:cNvSpPr txBox="1">
              <a:spLocks noChangeArrowheads="1"/>
            </p:cNvSpPr>
            <p:nvPr/>
          </p:nvSpPr>
          <p:spPr bwMode="auto">
            <a:xfrm>
              <a:off x="1249" y="288"/>
              <a:ext cx="369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ea typeface="宋体" pitchFamily="2" charset="-122"/>
                </a:rPr>
                <a:t>0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23993" name="Text Box 25"/>
            <p:cNvSpPr txBox="1">
              <a:spLocks noChangeArrowheads="1"/>
            </p:cNvSpPr>
            <p:nvPr/>
          </p:nvSpPr>
          <p:spPr bwMode="auto">
            <a:xfrm>
              <a:off x="624" y="1632"/>
              <a:ext cx="370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ea typeface="宋体" pitchFamily="2" charset="-122"/>
                </a:rPr>
                <a:t>2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23994" name="Text Box 26"/>
            <p:cNvSpPr txBox="1">
              <a:spLocks noChangeArrowheads="1"/>
            </p:cNvSpPr>
            <p:nvPr/>
          </p:nvSpPr>
          <p:spPr bwMode="auto">
            <a:xfrm>
              <a:off x="1574" y="2112"/>
              <a:ext cx="32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2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23995" name="Text Box 27"/>
            <p:cNvSpPr txBox="1">
              <a:spLocks noChangeArrowheads="1"/>
            </p:cNvSpPr>
            <p:nvPr/>
          </p:nvSpPr>
          <p:spPr bwMode="auto">
            <a:xfrm>
              <a:off x="2240" y="1488"/>
              <a:ext cx="329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0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23996" name="Text Box 28"/>
            <p:cNvSpPr txBox="1">
              <a:spLocks noChangeArrowheads="1"/>
            </p:cNvSpPr>
            <p:nvPr/>
          </p:nvSpPr>
          <p:spPr bwMode="auto">
            <a:xfrm>
              <a:off x="432" y="2112"/>
              <a:ext cx="32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1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23997" name="Rectangle 29" descr="花束"/>
            <p:cNvSpPr>
              <a:spLocks noChangeArrowheads="1"/>
            </p:cNvSpPr>
            <p:nvPr/>
          </p:nvSpPr>
          <p:spPr bwMode="auto">
            <a:xfrm>
              <a:off x="4896" y="1872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56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3998" name="Rectangle 30" descr="白色大理石"/>
            <p:cNvSpPr>
              <a:spLocks noChangeArrowheads="1"/>
            </p:cNvSpPr>
            <p:nvPr/>
          </p:nvSpPr>
          <p:spPr bwMode="auto">
            <a:xfrm>
              <a:off x="4896" y="2208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3999" name="Oval 31" descr="永恒"/>
            <p:cNvSpPr>
              <a:spLocks noChangeArrowheads="1"/>
            </p:cNvSpPr>
            <p:nvPr/>
          </p:nvSpPr>
          <p:spPr bwMode="auto">
            <a:xfrm>
              <a:off x="4272" y="1104"/>
              <a:ext cx="336" cy="336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4000" name="Line 32"/>
            <p:cNvSpPr>
              <a:spLocks noChangeShapeType="1"/>
            </p:cNvSpPr>
            <p:nvPr/>
          </p:nvSpPr>
          <p:spPr bwMode="auto">
            <a:xfrm flipV="1">
              <a:off x="3936" y="1440"/>
              <a:ext cx="432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001" name="Oval 33" descr="永恒"/>
            <p:cNvSpPr>
              <a:spLocks noChangeArrowheads="1"/>
            </p:cNvSpPr>
            <p:nvPr/>
          </p:nvSpPr>
          <p:spPr bwMode="auto">
            <a:xfrm>
              <a:off x="3648" y="1824"/>
              <a:ext cx="336" cy="336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4002" name="Oval 34" descr="永恒"/>
            <p:cNvSpPr>
              <a:spLocks noChangeArrowheads="1"/>
            </p:cNvSpPr>
            <p:nvPr/>
          </p:nvSpPr>
          <p:spPr bwMode="auto">
            <a:xfrm>
              <a:off x="4272" y="432"/>
              <a:ext cx="336" cy="336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4003" name="Text Box 35"/>
            <p:cNvSpPr txBox="1">
              <a:spLocks noChangeArrowheads="1"/>
            </p:cNvSpPr>
            <p:nvPr/>
          </p:nvSpPr>
          <p:spPr bwMode="auto">
            <a:xfrm>
              <a:off x="3931" y="288"/>
              <a:ext cx="369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4004" name="Text Box 36"/>
            <p:cNvSpPr txBox="1">
              <a:spLocks noChangeArrowheads="1"/>
            </p:cNvSpPr>
            <p:nvPr/>
          </p:nvSpPr>
          <p:spPr bwMode="auto">
            <a:xfrm>
              <a:off x="3931" y="960"/>
              <a:ext cx="369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4005" name="Text Box 37"/>
            <p:cNvSpPr txBox="1">
              <a:spLocks noChangeArrowheads="1"/>
            </p:cNvSpPr>
            <p:nvPr/>
          </p:nvSpPr>
          <p:spPr bwMode="auto">
            <a:xfrm>
              <a:off x="4977" y="1488"/>
              <a:ext cx="329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4006" name="Text Box 38"/>
            <p:cNvSpPr txBox="1">
              <a:spLocks noChangeArrowheads="1"/>
            </p:cNvSpPr>
            <p:nvPr/>
          </p:nvSpPr>
          <p:spPr bwMode="auto">
            <a:xfrm>
              <a:off x="3307" y="1632"/>
              <a:ext cx="369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4007" name="Rectangle 39" descr="花束"/>
            <p:cNvSpPr>
              <a:spLocks noChangeArrowheads="1"/>
            </p:cNvSpPr>
            <p:nvPr/>
          </p:nvSpPr>
          <p:spPr bwMode="auto">
            <a:xfrm>
              <a:off x="4176" y="2496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10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4008" name="Rectangle 40" descr="白色大理石"/>
            <p:cNvSpPr>
              <a:spLocks noChangeArrowheads="1"/>
            </p:cNvSpPr>
            <p:nvPr/>
          </p:nvSpPr>
          <p:spPr bwMode="auto">
            <a:xfrm>
              <a:off x="4176" y="2832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4009" name="Text Box 41"/>
            <p:cNvSpPr txBox="1">
              <a:spLocks noChangeArrowheads="1"/>
            </p:cNvSpPr>
            <p:nvPr/>
          </p:nvSpPr>
          <p:spPr bwMode="auto">
            <a:xfrm>
              <a:off x="4255" y="2112"/>
              <a:ext cx="33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4010" name="Rectangle 42" descr="花束"/>
            <p:cNvSpPr>
              <a:spLocks noChangeArrowheads="1"/>
            </p:cNvSpPr>
            <p:nvPr/>
          </p:nvSpPr>
          <p:spPr bwMode="auto">
            <a:xfrm>
              <a:off x="3120" y="2496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12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4011" name="Rectangle 43" descr="白色大理石"/>
            <p:cNvSpPr>
              <a:spLocks noChangeArrowheads="1"/>
            </p:cNvSpPr>
            <p:nvPr/>
          </p:nvSpPr>
          <p:spPr bwMode="auto">
            <a:xfrm>
              <a:off x="3120" y="2832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4012" name="Text Box 44"/>
            <p:cNvSpPr txBox="1">
              <a:spLocks noChangeArrowheads="1"/>
            </p:cNvSpPr>
            <p:nvPr/>
          </p:nvSpPr>
          <p:spPr bwMode="auto">
            <a:xfrm>
              <a:off x="3104" y="2112"/>
              <a:ext cx="32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4013" name="AutoShape 45"/>
            <p:cNvSpPr>
              <a:spLocks noChangeArrowheads="1"/>
            </p:cNvSpPr>
            <p:nvPr/>
          </p:nvSpPr>
          <p:spPr bwMode="auto">
            <a:xfrm>
              <a:off x="5376" y="2496"/>
              <a:ext cx="288" cy="288"/>
            </a:xfrm>
            <a:prstGeom prst="wedgeRectCallout">
              <a:avLst>
                <a:gd name="adj1" fmla="val -96528"/>
                <a:gd name="adj2" fmla="val -21041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楷体_GB2312" pitchFamily="49" charset="-122"/>
                </a:rPr>
                <a:t>56</a:t>
              </a:r>
              <a:endParaRPr kumimoji="1" lang="en-US" altLang="zh-CN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endParaRPr>
            </a:p>
          </p:txBody>
        </p:sp>
        <p:sp>
          <p:nvSpPr>
            <p:cNvPr id="724014" name="Text Box 46"/>
            <p:cNvSpPr txBox="1">
              <a:spLocks noChangeArrowheads="1"/>
            </p:cNvSpPr>
            <p:nvPr/>
          </p:nvSpPr>
          <p:spPr bwMode="auto">
            <a:xfrm>
              <a:off x="4646" y="378"/>
              <a:ext cx="612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>
                  <a:ea typeface="隶书" pitchFamily="49" charset="-122"/>
                </a:rPr>
                <a:t>选</a:t>
              </a:r>
              <a:r>
                <a:rPr kumimoji="1" lang="en-US" altLang="zh-CN" sz="2800" b="1">
                  <a:ea typeface="隶书" pitchFamily="49" charset="-122"/>
                </a:rPr>
                <a:t>56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4015" name="Text Box 47"/>
            <p:cNvSpPr txBox="1">
              <a:spLocks noChangeArrowheads="1"/>
            </p:cNvSpPr>
            <p:nvPr/>
          </p:nvSpPr>
          <p:spPr bwMode="auto">
            <a:xfrm>
              <a:off x="1944" y="393"/>
              <a:ext cx="612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>
                  <a:ea typeface="隶书" pitchFamily="49" charset="-122"/>
                </a:rPr>
                <a:t>选</a:t>
              </a:r>
              <a:r>
                <a:rPr kumimoji="1" lang="en-US" altLang="zh-CN" sz="2800" b="1">
                  <a:ea typeface="隶书" pitchFamily="49" charset="-122"/>
                </a:rPr>
                <a:t>44</a:t>
              </a:r>
              <a:endParaRPr kumimoji="1" lang="en-US" altLang="zh-CN" sz="2400">
                <a:ea typeface="宋体" pitchFamily="2" charset="-122"/>
              </a:endParaRPr>
            </a:p>
          </p:txBody>
        </p:sp>
      </p:grpSp>
      <p:sp>
        <p:nvSpPr>
          <p:cNvPr id="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</a:rPr>
              <a:t>初始归并段生成的实例</a:t>
            </a:r>
            <a:r>
              <a:rPr lang="en-US" altLang="zh-CN">
                <a:latin typeface="+mn-lt"/>
              </a:rPr>
              <a:t>-IV</a:t>
            </a:r>
            <a:endParaRPr lang="zh-CN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1763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4BF2-7F30-4031-B8C3-3BBF30FDEFF3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725000" name="Rectangle 8"/>
          <p:cNvSpPr>
            <a:spLocks noChangeArrowheads="1"/>
          </p:cNvSpPr>
          <p:nvPr/>
        </p:nvSpPr>
        <p:spPr bwMode="auto">
          <a:xfrm>
            <a:off x="1704975" y="6336109"/>
            <a:ext cx="56292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{ </a:t>
            </a:r>
            <a:r>
              <a:rPr kumimoji="1" lang="en-US" altLang="zh-CN" sz="3000" b="1">
                <a:solidFill>
                  <a:srgbClr val="8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17</a:t>
            </a:r>
            <a:r>
              <a:rPr kumimoji="1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, </a:t>
            </a:r>
            <a:r>
              <a:rPr kumimoji="1" lang="en-US" altLang="zh-CN" sz="3000" b="1">
                <a:solidFill>
                  <a:srgbClr val="8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21</a:t>
            </a:r>
            <a:r>
              <a:rPr kumimoji="1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, </a:t>
            </a:r>
            <a:r>
              <a:rPr kumimoji="1" lang="en-US" altLang="zh-CN" sz="3000" b="1">
                <a:solidFill>
                  <a:srgbClr val="8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05</a:t>
            </a:r>
            <a:r>
              <a:rPr kumimoji="1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, </a:t>
            </a:r>
            <a:r>
              <a:rPr kumimoji="1" lang="en-US" altLang="zh-CN" sz="3000" b="1">
                <a:solidFill>
                  <a:srgbClr val="8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44</a:t>
            </a:r>
            <a:r>
              <a:rPr kumimoji="1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, </a:t>
            </a:r>
            <a:r>
              <a:rPr kumimoji="1" lang="en-US" altLang="zh-CN" sz="3000" b="1">
                <a:solidFill>
                  <a:srgbClr val="8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10</a:t>
            </a:r>
            <a:r>
              <a:rPr kumimoji="1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, </a:t>
            </a:r>
            <a:r>
              <a:rPr kumimoji="1" lang="en-US" altLang="zh-CN" sz="3000" b="1">
                <a:solidFill>
                  <a:srgbClr val="8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12</a:t>
            </a:r>
            <a:r>
              <a:rPr kumimoji="1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, </a:t>
            </a:r>
            <a:r>
              <a:rPr kumimoji="1" lang="en-US" altLang="zh-CN" sz="3000" b="1">
                <a:solidFill>
                  <a:srgbClr val="8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56</a:t>
            </a:r>
            <a:r>
              <a:rPr kumimoji="1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, </a:t>
            </a:r>
            <a:r>
              <a:rPr kumimoji="1" lang="en-US" altLang="zh-CN" sz="3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32</a:t>
            </a:r>
            <a:r>
              <a:rPr kumimoji="1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, 29 }</a:t>
            </a:r>
          </a:p>
        </p:txBody>
      </p:sp>
      <p:sp>
        <p:nvSpPr>
          <p:cNvPr id="725002" name="Text Box 10"/>
          <p:cNvSpPr txBox="1">
            <a:spLocks noChangeArrowheads="1"/>
          </p:cNvSpPr>
          <p:nvPr/>
        </p:nvSpPr>
        <p:spPr bwMode="auto">
          <a:xfrm>
            <a:off x="755650" y="5472509"/>
            <a:ext cx="81375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 b="1">
                <a:ea typeface="隶书" pitchFamily="49" charset="-122"/>
              </a:rPr>
              <a:t>(9) </a:t>
            </a:r>
            <a:r>
              <a:rPr kumimoji="1" lang="en-US" altLang="zh-CN" sz="2800" b="1">
                <a:solidFill>
                  <a:schemeClr val="tx2"/>
                </a:solidFill>
                <a:ea typeface="隶书" pitchFamily="49" charset="-122"/>
              </a:rPr>
              <a:t>lastKey=56</a:t>
            </a:r>
            <a:r>
              <a:rPr kumimoji="1" lang="en-US" altLang="zh-CN" sz="2800" b="1">
                <a:ea typeface="隶书" pitchFamily="49" charset="-122"/>
              </a:rPr>
              <a:t>, </a:t>
            </a:r>
            <a:r>
              <a:rPr kumimoji="1" lang="zh-CN" altLang="en-US" sz="2800" b="1">
                <a:ea typeface="隶书" pitchFamily="49" charset="-122"/>
              </a:rPr>
              <a:t>置换           </a:t>
            </a:r>
            <a:r>
              <a:rPr kumimoji="1" lang="en-US" altLang="zh-CN" sz="2800" b="1">
                <a:ea typeface="隶书" pitchFamily="49" charset="-122"/>
              </a:rPr>
              <a:t>(10) </a:t>
            </a:r>
            <a:r>
              <a:rPr kumimoji="1" lang="zh-CN" altLang="en-US" sz="2800" b="1">
                <a:solidFill>
                  <a:srgbClr val="0000FF"/>
                </a:solidFill>
                <a:ea typeface="隶书" pitchFamily="49" charset="-122"/>
              </a:rPr>
              <a:t>输出段结束标志</a:t>
            </a:r>
            <a:r>
              <a:rPr kumimoji="1" lang="en-US" altLang="zh-CN" sz="2800" b="1">
                <a:ea typeface="隶书" pitchFamily="49" charset="-122"/>
              </a:rPr>
              <a:t>,</a:t>
            </a:r>
          </a:p>
          <a:p>
            <a:pPr algn="l"/>
            <a:r>
              <a:rPr kumimoji="1" lang="en-US" altLang="zh-CN" sz="2800" b="1">
                <a:ea typeface="隶书" pitchFamily="49" charset="-122"/>
              </a:rPr>
              <a:t> </a:t>
            </a:r>
            <a:r>
              <a:rPr kumimoji="1" lang="en-US" altLang="zh-CN" sz="2800" b="1" i="1">
                <a:ea typeface="隶书" pitchFamily="49" charset="-122"/>
              </a:rPr>
              <a:t>k</a:t>
            </a:r>
            <a:r>
              <a:rPr kumimoji="1" lang="en-US" altLang="zh-CN" sz="2800" b="1" baseline="-25000">
                <a:ea typeface="隶书" pitchFamily="49" charset="-122"/>
              </a:rPr>
              <a:t>0</a:t>
            </a:r>
            <a:r>
              <a:rPr kumimoji="1" lang="en-US" altLang="zh-CN" sz="2800" b="1">
                <a:ea typeface="隶书" pitchFamily="49" charset="-122"/>
              </a:rPr>
              <a:t>, </a:t>
            </a:r>
            <a:r>
              <a:rPr kumimoji="1" lang="zh-CN" altLang="en-US" sz="2800" b="1">
                <a:solidFill>
                  <a:srgbClr val="0000FF"/>
                </a:solidFill>
                <a:ea typeface="隶书" pitchFamily="49" charset="-122"/>
              </a:rPr>
              <a:t>段号加</a:t>
            </a:r>
            <a:r>
              <a:rPr kumimoji="1" lang="en-US" altLang="zh-CN" sz="2800" b="1">
                <a:solidFill>
                  <a:srgbClr val="0000FF"/>
                </a:solidFill>
                <a:ea typeface="隶书" pitchFamily="49" charset="-122"/>
              </a:rPr>
              <a:t>1</a:t>
            </a:r>
            <a:r>
              <a:rPr kumimoji="1" lang="en-US" altLang="zh-CN" sz="2800" b="1">
                <a:ea typeface="隶书" pitchFamily="49" charset="-122"/>
              </a:rPr>
              <a:t>, </a:t>
            </a:r>
            <a:r>
              <a:rPr kumimoji="1" lang="zh-CN" altLang="en-US" sz="2800" b="1">
                <a:ea typeface="隶书" pitchFamily="49" charset="-122"/>
              </a:rPr>
              <a:t>本段结束               选择</a:t>
            </a:r>
            <a:r>
              <a:rPr kumimoji="1" lang="en-US" altLang="zh-CN" sz="2800" b="1">
                <a:ea typeface="隶书" pitchFamily="49" charset="-122"/>
              </a:rPr>
              <a:t>10</a:t>
            </a:r>
            <a:endParaRPr kumimoji="1" lang="en-US" altLang="zh-CN" sz="28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ea typeface="宋体" pitchFamily="2" charset="-122"/>
            </a:endParaRPr>
          </a:p>
        </p:txBody>
      </p:sp>
      <p:grpSp>
        <p:nvGrpSpPr>
          <p:cNvPr id="725038" name="Group 46"/>
          <p:cNvGrpSpPr>
            <a:grpSpLocks/>
          </p:cNvGrpSpPr>
          <p:nvPr/>
        </p:nvGrpSpPr>
        <p:grpSpPr bwMode="auto">
          <a:xfrm>
            <a:off x="792163" y="863996"/>
            <a:ext cx="7327900" cy="4572000"/>
            <a:chOff x="432" y="288"/>
            <a:chExt cx="4865" cy="2880"/>
          </a:xfrm>
        </p:grpSpPr>
        <p:sp>
          <p:nvSpPr>
            <p:cNvPr id="724994" name="Line 2"/>
            <p:cNvSpPr>
              <a:spLocks noChangeShapeType="1"/>
            </p:cNvSpPr>
            <p:nvPr/>
          </p:nvSpPr>
          <p:spPr bwMode="auto">
            <a:xfrm flipV="1">
              <a:off x="3360" y="2064"/>
              <a:ext cx="432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995" name="Line 3"/>
            <p:cNvSpPr>
              <a:spLocks noChangeShapeType="1"/>
            </p:cNvSpPr>
            <p:nvPr/>
          </p:nvSpPr>
          <p:spPr bwMode="auto">
            <a:xfrm>
              <a:off x="3888" y="2112"/>
              <a:ext cx="384" cy="384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996" name="Line 4"/>
            <p:cNvSpPr>
              <a:spLocks noChangeShapeType="1"/>
            </p:cNvSpPr>
            <p:nvPr/>
          </p:nvSpPr>
          <p:spPr bwMode="auto">
            <a:xfrm>
              <a:off x="4512" y="1392"/>
              <a:ext cx="528" cy="52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997" name="Line 5"/>
            <p:cNvSpPr>
              <a:spLocks noChangeShapeType="1"/>
            </p:cNvSpPr>
            <p:nvPr/>
          </p:nvSpPr>
          <p:spPr bwMode="auto">
            <a:xfrm flipV="1">
              <a:off x="4464" y="720"/>
              <a:ext cx="0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998" name="Line 6"/>
            <p:cNvSpPr>
              <a:spLocks noChangeShapeType="1"/>
            </p:cNvSpPr>
            <p:nvPr/>
          </p:nvSpPr>
          <p:spPr bwMode="auto">
            <a:xfrm>
              <a:off x="1776" y="1392"/>
              <a:ext cx="528" cy="52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999" name="Line 7"/>
            <p:cNvSpPr>
              <a:spLocks noChangeShapeType="1"/>
            </p:cNvSpPr>
            <p:nvPr/>
          </p:nvSpPr>
          <p:spPr bwMode="auto">
            <a:xfrm>
              <a:off x="1200" y="2112"/>
              <a:ext cx="384" cy="384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001" name="AutoShape 9"/>
            <p:cNvSpPr>
              <a:spLocks noChangeArrowheads="1"/>
            </p:cNvSpPr>
            <p:nvPr/>
          </p:nvSpPr>
          <p:spPr bwMode="auto">
            <a:xfrm>
              <a:off x="2592" y="2688"/>
              <a:ext cx="288" cy="288"/>
            </a:xfrm>
            <a:prstGeom prst="wedgeRectCallout">
              <a:avLst>
                <a:gd name="adj1" fmla="val -77778"/>
                <a:gd name="adj2" fmla="val -235069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32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25003" name="Rectangle 11" descr="花束"/>
            <p:cNvSpPr>
              <a:spLocks noChangeArrowheads="1"/>
            </p:cNvSpPr>
            <p:nvPr/>
          </p:nvSpPr>
          <p:spPr bwMode="auto">
            <a:xfrm>
              <a:off x="432" y="2496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12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5004" name="Rectangle 12" descr="白色大理石"/>
            <p:cNvSpPr>
              <a:spLocks noChangeArrowheads="1"/>
            </p:cNvSpPr>
            <p:nvPr/>
          </p:nvSpPr>
          <p:spPr bwMode="auto">
            <a:xfrm>
              <a:off x="432" y="2832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5005" name="Line 13"/>
            <p:cNvSpPr>
              <a:spLocks noChangeShapeType="1"/>
            </p:cNvSpPr>
            <p:nvPr/>
          </p:nvSpPr>
          <p:spPr bwMode="auto">
            <a:xfrm flipV="1">
              <a:off x="672" y="2064"/>
              <a:ext cx="432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006" name="Oval 14" descr="永恒"/>
            <p:cNvSpPr>
              <a:spLocks noChangeArrowheads="1"/>
            </p:cNvSpPr>
            <p:nvPr/>
          </p:nvSpPr>
          <p:spPr bwMode="auto">
            <a:xfrm>
              <a:off x="960" y="1824"/>
              <a:ext cx="336" cy="336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5007" name="Rectangle 15" descr="花束"/>
            <p:cNvSpPr>
              <a:spLocks noChangeArrowheads="1"/>
            </p:cNvSpPr>
            <p:nvPr/>
          </p:nvSpPr>
          <p:spPr bwMode="auto">
            <a:xfrm>
              <a:off x="1488" y="2496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10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5008" name="Rectangle 16" descr="白色大理石"/>
            <p:cNvSpPr>
              <a:spLocks noChangeArrowheads="1"/>
            </p:cNvSpPr>
            <p:nvPr/>
          </p:nvSpPr>
          <p:spPr bwMode="auto">
            <a:xfrm>
              <a:off x="1488" y="2832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5009" name="Rectangle 17" descr="花束"/>
            <p:cNvSpPr>
              <a:spLocks noChangeArrowheads="1"/>
            </p:cNvSpPr>
            <p:nvPr/>
          </p:nvSpPr>
          <p:spPr bwMode="auto">
            <a:xfrm>
              <a:off x="2160" y="1872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32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5010" name="Rectangle 18" descr="白色大理石"/>
            <p:cNvSpPr>
              <a:spLocks noChangeArrowheads="1"/>
            </p:cNvSpPr>
            <p:nvPr/>
          </p:nvSpPr>
          <p:spPr bwMode="auto">
            <a:xfrm>
              <a:off x="2160" y="2208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5011" name="Line 19"/>
            <p:cNvSpPr>
              <a:spLocks noChangeShapeType="1"/>
            </p:cNvSpPr>
            <p:nvPr/>
          </p:nvSpPr>
          <p:spPr bwMode="auto">
            <a:xfrm flipV="1">
              <a:off x="1248" y="1440"/>
              <a:ext cx="432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012" name="Oval 20" descr="永恒"/>
            <p:cNvSpPr>
              <a:spLocks noChangeArrowheads="1"/>
            </p:cNvSpPr>
            <p:nvPr/>
          </p:nvSpPr>
          <p:spPr bwMode="auto">
            <a:xfrm>
              <a:off x="1584" y="1104"/>
              <a:ext cx="336" cy="336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5013" name="Line 21"/>
            <p:cNvSpPr>
              <a:spLocks noChangeShapeType="1"/>
            </p:cNvSpPr>
            <p:nvPr/>
          </p:nvSpPr>
          <p:spPr bwMode="auto">
            <a:xfrm flipV="1">
              <a:off x="1776" y="672"/>
              <a:ext cx="0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014" name="Oval 22" descr="永恒"/>
            <p:cNvSpPr>
              <a:spLocks noChangeArrowheads="1"/>
            </p:cNvSpPr>
            <p:nvPr/>
          </p:nvSpPr>
          <p:spPr bwMode="auto">
            <a:xfrm>
              <a:off x="1584" y="432"/>
              <a:ext cx="336" cy="336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5015" name="Text Box 23"/>
            <p:cNvSpPr txBox="1">
              <a:spLocks noChangeArrowheads="1"/>
            </p:cNvSpPr>
            <p:nvPr/>
          </p:nvSpPr>
          <p:spPr bwMode="auto">
            <a:xfrm>
              <a:off x="1238" y="954"/>
              <a:ext cx="3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5016" name="Text Box 24"/>
            <p:cNvSpPr txBox="1">
              <a:spLocks noChangeArrowheads="1"/>
            </p:cNvSpPr>
            <p:nvPr/>
          </p:nvSpPr>
          <p:spPr bwMode="auto">
            <a:xfrm>
              <a:off x="1248" y="288"/>
              <a:ext cx="35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5017" name="Text Box 25"/>
            <p:cNvSpPr txBox="1">
              <a:spLocks noChangeArrowheads="1"/>
            </p:cNvSpPr>
            <p:nvPr/>
          </p:nvSpPr>
          <p:spPr bwMode="auto">
            <a:xfrm>
              <a:off x="624" y="1632"/>
              <a:ext cx="35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5018" name="Text Box 26"/>
            <p:cNvSpPr txBox="1">
              <a:spLocks noChangeArrowheads="1"/>
            </p:cNvSpPr>
            <p:nvPr/>
          </p:nvSpPr>
          <p:spPr bwMode="auto">
            <a:xfrm>
              <a:off x="1574" y="2112"/>
              <a:ext cx="32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5019" name="Text Box 27"/>
            <p:cNvSpPr txBox="1">
              <a:spLocks noChangeArrowheads="1"/>
            </p:cNvSpPr>
            <p:nvPr/>
          </p:nvSpPr>
          <p:spPr bwMode="auto">
            <a:xfrm>
              <a:off x="2240" y="1488"/>
              <a:ext cx="3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5020" name="Text Box 28"/>
            <p:cNvSpPr txBox="1">
              <a:spLocks noChangeArrowheads="1"/>
            </p:cNvSpPr>
            <p:nvPr/>
          </p:nvSpPr>
          <p:spPr bwMode="auto">
            <a:xfrm>
              <a:off x="432" y="2112"/>
              <a:ext cx="3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5021" name="Rectangle 29" descr="花束"/>
            <p:cNvSpPr>
              <a:spLocks noChangeArrowheads="1"/>
            </p:cNvSpPr>
            <p:nvPr/>
          </p:nvSpPr>
          <p:spPr bwMode="auto">
            <a:xfrm>
              <a:off x="4896" y="1872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32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5022" name="Rectangle 30" descr="白色大理石"/>
            <p:cNvSpPr>
              <a:spLocks noChangeArrowheads="1"/>
            </p:cNvSpPr>
            <p:nvPr/>
          </p:nvSpPr>
          <p:spPr bwMode="auto">
            <a:xfrm>
              <a:off x="4896" y="2208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5023" name="Oval 31" descr="永恒"/>
            <p:cNvSpPr>
              <a:spLocks noChangeArrowheads="1"/>
            </p:cNvSpPr>
            <p:nvPr/>
          </p:nvSpPr>
          <p:spPr bwMode="auto">
            <a:xfrm>
              <a:off x="4272" y="1104"/>
              <a:ext cx="336" cy="336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5024" name="Line 32"/>
            <p:cNvSpPr>
              <a:spLocks noChangeShapeType="1"/>
            </p:cNvSpPr>
            <p:nvPr/>
          </p:nvSpPr>
          <p:spPr bwMode="auto">
            <a:xfrm flipV="1">
              <a:off x="3936" y="1440"/>
              <a:ext cx="432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025" name="Oval 33" descr="永恒"/>
            <p:cNvSpPr>
              <a:spLocks noChangeArrowheads="1"/>
            </p:cNvSpPr>
            <p:nvPr/>
          </p:nvSpPr>
          <p:spPr bwMode="auto">
            <a:xfrm>
              <a:off x="3648" y="1824"/>
              <a:ext cx="336" cy="336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5026" name="Oval 34" descr="永恒"/>
            <p:cNvSpPr>
              <a:spLocks noChangeArrowheads="1"/>
            </p:cNvSpPr>
            <p:nvPr/>
          </p:nvSpPr>
          <p:spPr bwMode="auto">
            <a:xfrm>
              <a:off x="4272" y="432"/>
              <a:ext cx="336" cy="336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5027" name="Text Box 35"/>
            <p:cNvSpPr txBox="1">
              <a:spLocks noChangeArrowheads="1"/>
            </p:cNvSpPr>
            <p:nvPr/>
          </p:nvSpPr>
          <p:spPr bwMode="auto">
            <a:xfrm>
              <a:off x="3931" y="288"/>
              <a:ext cx="35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5028" name="Text Box 36"/>
            <p:cNvSpPr txBox="1">
              <a:spLocks noChangeArrowheads="1"/>
            </p:cNvSpPr>
            <p:nvPr/>
          </p:nvSpPr>
          <p:spPr bwMode="auto">
            <a:xfrm>
              <a:off x="3931" y="960"/>
              <a:ext cx="35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5029" name="Text Box 37"/>
            <p:cNvSpPr txBox="1">
              <a:spLocks noChangeArrowheads="1"/>
            </p:cNvSpPr>
            <p:nvPr/>
          </p:nvSpPr>
          <p:spPr bwMode="auto">
            <a:xfrm>
              <a:off x="4976" y="1488"/>
              <a:ext cx="32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5030" name="Text Box 38"/>
            <p:cNvSpPr txBox="1">
              <a:spLocks noChangeArrowheads="1"/>
            </p:cNvSpPr>
            <p:nvPr/>
          </p:nvSpPr>
          <p:spPr bwMode="auto">
            <a:xfrm>
              <a:off x="3307" y="1632"/>
              <a:ext cx="35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5031" name="Rectangle 39" descr="花束"/>
            <p:cNvSpPr>
              <a:spLocks noChangeArrowheads="1"/>
            </p:cNvSpPr>
            <p:nvPr/>
          </p:nvSpPr>
          <p:spPr bwMode="auto">
            <a:xfrm>
              <a:off x="4176" y="2496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10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5032" name="Rectangle 40" descr="白色大理石"/>
            <p:cNvSpPr>
              <a:spLocks noChangeArrowheads="1"/>
            </p:cNvSpPr>
            <p:nvPr/>
          </p:nvSpPr>
          <p:spPr bwMode="auto">
            <a:xfrm>
              <a:off x="4176" y="2832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5033" name="Text Box 41"/>
            <p:cNvSpPr txBox="1">
              <a:spLocks noChangeArrowheads="1"/>
            </p:cNvSpPr>
            <p:nvPr/>
          </p:nvSpPr>
          <p:spPr bwMode="auto">
            <a:xfrm>
              <a:off x="4256" y="2112"/>
              <a:ext cx="3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5034" name="Rectangle 42" descr="花束"/>
            <p:cNvSpPr>
              <a:spLocks noChangeArrowheads="1"/>
            </p:cNvSpPr>
            <p:nvPr/>
          </p:nvSpPr>
          <p:spPr bwMode="auto">
            <a:xfrm>
              <a:off x="3120" y="2496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12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5035" name="Rectangle 43" descr="白色大理石"/>
            <p:cNvSpPr>
              <a:spLocks noChangeArrowheads="1"/>
            </p:cNvSpPr>
            <p:nvPr/>
          </p:nvSpPr>
          <p:spPr bwMode="auto">
            <a:xfrm>
              <a:off x="3120" y="2832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5036" name="Text Box 44"/>
            <p:cNvSpPr txBox="1">
              <a:spLocks noChangeArrowheads="1"/>
            </p:cNvSpPr>
            <p:nvPr/>
          </p:nvSpPr>
          <p:spPr bwMode="auto">
            <a:xfrm>
              <a:off x="3104" y="2112"/>
              <a:ext cx="3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5037" name="Text Box 45"/>
            <p:cNvSpPr txBox="1">
              <a:spLocks noChangeArrowheads="1"/>
            </p:cNvSpPr>
            <p:nvPr/>
          </p:nvSpPr>
          <p:spPr bwMode="auto">
            <a:xfrm>
              <a:off x="4646" y="378"/>
              <a:ext cx="59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>
                  <a:ea typeface="隶书" pitchFamily="49" charset="-122"/>
                </a:rPr>
                <a:t>选</a:t>
              </a:r>
              <a:r>
                <a:rPr kumimoji="1" lang="en-US" altLang="zh-CN" sz="2800" b="1">
                  <a:ea typeface="隶书" pitchFamily="49" charset="-122"/>
                </a:rPr>
                <a:t>10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</p:grpSp>
      <p:sp>
        <p:nvSpPr>
          <p:cNvPr id="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</a:rPr>
              <a:t>初始归并段生成的实例</a:t>
            </a:r>
            <a:r>
              <a:rPr lang="en-US" altLang="zh-CN">
                <a:latin typeface="+mn-lt"/>
              </a:rPr>
              <a:t>-V</a:t>
            </a:r>
            <a:endParaRPr lang="zh-CN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428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输入缓冲区和输出缓冲区</a:t>
            </a:r>
            <a:endParaRPr lang="en-US" altLang="zh-CN"/>
          </a:p>
        </p:txBody>
      </p:sp>
      <p:sp>
        <p:nvSpPr>
          <p:cNvPr id="700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在内存中为</a:t>
            </a:r>
            <a:r>
              <a:rPr lang="zh-CN" altLang="en-US" b="1" dirty="0">
                <a:solidFill>
                  <a:srgbClr val="C00000"/>
                </a:solidFill>
              </a:rPr>
              <a:t>每一个归并段</a:t>
            </a:r>
            <a:r>
              <a:rPr lang="zh-CN" altLang="en-US" dirty="0"/>
              <a:t>分配一个</a:t>
            </a:r>
            <a:r>
              <a:rPr lang="zh-CN" altLang="en-US" b="1" dirty="0">
                <a:solidFill>
                  <a:srgbClr val="0000FF"/>
                </a:solidFill>
              </a:rPr>
              <a:t>输入缓冲区</a:t>
            </a:r>
            <a:r>
              <a:rPr lang="zh-CN" altLang="en-US" dirty="0"/>
              <a:t>，其大小应能容纳一个页块的记录，编号与归并段号一致；每个输入缓冲区有一个指针，指示当前参加归并的记录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3000" b="1" dirty="0">
                <a:solidFill>
                  <a:srgbClr val="FF0000"/>
                </a:solidFill>
              </a:rPr>
              <a:t>输入缓冲区个数 等于 归并路数 </a:t>
            </a:r>
            <a:r>
              <a:rPr lang="en-US" altLang="zh-CN" sz="3000" b="1" dirty="0">
                <a:solidFill>
                  <a:srgbClr val="FF0000"/>
                </a:solidFill>
              </a:rPr>
              <a:t>k</a:t>
            </a:r>
            <a:endParaRPr lang="zh-CN" altLang="en-US" sz="30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在内存中还设立一个</a:t>
            </a:r>
            <a:r>
              <a:rPr lang="zh-CN" altLang="en-US" b="1" dirty="0">
                <a:solidFill>
                  <a:srgbClr val="0000FF"/>
                </a:solidFill>
              </a:rPr>
              <a:t>输出缓冲区</a:t>
            </a:r>
            <a:r>
              <a:rPr lang="zh-CN" altLang="en-US" dirty="0"/>
              <a:t>，其大小相当于一个页块大小；它也有一个缓冲区指针，指示当前可存放结果记录的位置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每选出</a:t>
            </a:r>
            <a:r>
              <a:rPr lang="zh-CN" altLang="en-US" dirty="0"/>
              <a:t>一个当前排序码最小的记录，就将它</a:t>
            </a:r>
            <a:r>
              <a:rPr lang="zh-CN" altLang="en-US" b="1" dirty="0">
                <a:solidFill>
                  <a:srgbClr val="C00000"/>
                </a:solidFill>
              </a:rPr>
              <a:t>放入</a:t>
            </a:r>
            <a:r>
              <a:rPr lang="zh-CN" altLang="en-US" b="1" dirty="0">
                <a:solidFill>
                  <a:srgbClr val="0000FF"/>
                </a:solidFill>
              </a:rPr>
              <a:t>输出缓冲区</a:t>
            </a:r>
            <a:r>
              <a:rPr lang="zh-CN" altLang="en-US" dirty="0"/>
              <a:t>，然后从相应归并段的</a:t>
            </a:r>
            <a:r>
              <a:rPr lang="zh-CN" altLang="en-US" b="1" dirty="0">
                <a:solidFill>
                  <a:srgbClr val="0000FF"/>
                </a:solidFill>
              </a:rPr>
              <a:t>输入缓冲区</a:t>
            </a:r>
            <a:r>
              <a:rPr lang="zh-CN" altLang="en-US" dirty="0"/>
              <a:t>中</a:t>
            </a:r>
            <a:r>
              <a:rPr lang="zh-CN" altLang="en-US" b="1" dirty="0">
                <a:solidFill>
                  <a:srgbClr val="C00000"/>
                </a:solidFill>
              </a:rPr>
              <a:t>取出</a:t>
            </a:r>
            <a:r>
              <a:rPr lang="zh-CN" altLang="en-US" b="1" dirty="0">
                <a:solidFill>
                  <a:srgbClr val="0000FF"/>
                </a:solidFill>
              </a:rPr>
              <a:t>下一个</a:t>
            </a:r>
            <a:r>
              <a:rPr lang="zh-CN" altLang="en-US" dirty="0"/>
              <a:t>参加归并的记录，替换已经取走的最小记录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73CB-0E30-4014-94D3-66946BE164BF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64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A0DE6E8-E0AB-4192-8A2A-5A1DCE9FEA1F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726024" name="Rectangle 8"/>
          <p:cNvSpPr>
            <a:spLocks noChangeArrowheads="1"/>
          </p:cNvSpPr>
          <p:nvPr/>
        </p:nvSpPr>
        <p:spPr bwMode="auto">
          <a:xfrm>
            <a:off x="1704975" y="6264101"/>
            <a:ext cx="56292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3000" b="1">
                <a:ea typeface="楷体_GB2312" pitchFamily="49" charset="-122"/>
              </a:rPr>
              <a:t>{ </a:t>
            </a:r>
            <a:r>
              <a:rPr kumimoji="1" lang="en-US" altLang="zh-CN" sz="3000" b="1">
                <a:solidFill>
                  <a:srgbClr val="808080"/>
                </a:solidFill>
                <a:ea typeface="楷体_GB2312" pitchFamily="49" charset="-122"/>
              </a:rPr>
              <a:t>17</a:t>
            </a:r>
            <a:r>
              <a:rPr kumimoji="1" lang="en-US" altLang="zh-CN" sz="3000" b="1">
                <a:ea typeface="楷体_GB2312" pitchFamily="49" charset="-122"/>
              </a:rPr>
              <a:t>, </a:t>
            </a:r>
            <a:r>
              <a:rPr kumimoji="1" lang="en-US" altLang="zh-CN" sz="3000" b="1">
                <a:solidFill>
                  <a:srgbClr val="808080"/>
                </a:solidFill>
                <a:ea typeface="楷体_GB2312" pitchFamily="49" charset="-122"/>
              </a:rPr>
              <a:t>21</a:t>
            </a:r>
            <a:r>
              <a:rPr kumimoji="1" lang="en-US" altLang="zh-CN" sz="3000" b="1">
                <a:ea typeface="楷体_GB2312" pitchFamily="49" charset="-122"/>
              </a:rPr>
              <a:t>, </a:t>
            </a:r>
            <a:r>
              <a:rPr kumimoji="1" lang="en-US" altLang="zh-CN" sz="3000" b="1">
                <a:solidFill>
                  <a:srgbClr val="808080"/>
                </a:solidFill>
                <a:ea typeface="楷体_GB2312" pitchFamily="49" charset="-122"/>
              </a:rPr>
              <a:t>05</a:t>
            </a:r>
            <a:r>
              <a:rPr kumimoji="1" lang="en-US" altLang="zh-CN" sz="3000" b="1">
                <a:ea typeface="楷体_GB2312" pitchFamily="49" charset="-122"/>
              </a:rPr>
              <a:t>, </a:t>
            </a:r>
            <a:r>
              <a:rPr kumimoji="1" lang="en-US" altLang="zh-CN" sz="3000" b="1">
                <a:solidFill>
                  <a:srgbClr val="808080"/>
                </a:solidFill>
                <a:ea typeface="楷体_GB2312" pitchFamily="49" charset="-122"/>
              </a:rPr>
              <a:t>44</a:t>
            </a:r>
            <a:r>
              <a:rPr kumimoji="1" lang="en-US" altLang="zh-CN" sz="3000" b="1">
                <a:ea typeface="楷体_GB2312" pitchFamily="49" charset="-122"/>
              </a:rPr>
              <a:t>, </a:t>
            </a:r>
            <a:r>
              <a:rPr kumimoji="1" lang="en-US" altLang="zh-CN" sz="3000" b="1">
                <a:solidFill>
                  <a:srgbClr val="808080"/>
                </a:solidFill>
                <a:ea typeface="楷体_GB2312" pitchFamily="49" charset="-122"/>
              </a:rPr>
              <a:t>10</a:t>
            </a:r>
            <a:r>
              <a:rPr kumimoji="1" lang="en-US" altLang="zh-CN" sz="3000" b="1">
                <a:ea typeface="楷体_GB2312" pitchFamily="49" charset="-122"/>
              </a:rPr>
              <a:t>, </a:t>
            </a:r>
            <a:r>
              <a:rPr kumimoji="1" lang="en-US" altLang="zh-CN" sz="3000" b="1">
                <a:solidFill>
                  <a:srgbClr val="808080"/>
                </a:solidFill>
                <a:ea typeface="楷体_GB2312" pitchFamily="49" charset="-122"/>
              </a:rPr>
              <a:t>12</a:t>
            </a:r>
            <a:r>
              <a:rPr kumimoji="1" lang="en-US" altLang="zh-CN" sz="3000" b="1">
                <a:ea typeface="楷体_GB2312" pitchFamily="49" charset="-122"/>
              </a:rPr>
              <a:t>, </a:t>
            </a:r>
            <a:r>
              <a:rPr kumimoji="1" lang="en-US" altLang="zh-CN" sz="3000" b="1">
                <a:solidFill>
                  <a:srgbClr val="808080"/>
                </a:solidFill>
                <a:ea typeface="楷体_GB2312" pitchFamily="49" charset="-122"/>
              </a:rPr>
              <a:t>56</a:t>
            </a:r>
            <a:r>
              <a:rPr kumimoji="1" lang="en-US" altLang="zh-CN" sz="3000" b="1">
                <a:ea typeface="楷体_GB2312" pitchFamily="49" charset="-122"/>
              </a:rPr>
              <a:t>, </a:t>
            </a:r>
            <a:r>
              <a:rPr kumimoji="1" lang="en-US" altLang="zh-CN" sz="3000" b="1">
                <a:solidFill>
                  <a:srgbClr val="808080"/>
                </a:solidFill>
                <a:ea typeface="楷体_GB2312" pitchFamily="49" charset="-122"/>
              </a:rPr>
              <a:t>32</a:t>
            </a:r>
            <a:r>
              <a:rPr kumimoji="1" lang="en-US" altLang="zh-CN" sz="3000" b="1">
                <a:ea typeface="楷体_GB2312" pitchFamily="49" charset="-122"/>
              </a:rPr>
              <a:t>, </a:t>
            </a:r>
            <a:r>
              <a:rPr kumimoji="1" lang="en-US" altLang="zh-CN" sz="3000" b="1">
                <a:solidFill>
                  <a:srgbClr val="FF3300"/>
                </a:solidFill>
                <a:ea typeface="楷体_GB2312" pitchFamily="49" charset="-122"/>
              </a:rPr>
              <a:t>29</a:t>
            </a:r>
            <a:r>
              <a:rPr kumimoji="1" lang="en-US" altLang="zh-CN" sz="3000" b="1">
                <a:ea typeface="楷体_GB2312" pitchFamily="49" charset="-122"/>
              </a:rPr>
              <a:t> }</a:t>
            </a:r>
          </a:p>
        </p:txBody>
      </p:sp>
      <p:sp>
        <p:nvSpPr>
          <p:cNvPr id="726026" name="Text Box 10"/>
          <p:cNvSpPr txBox="1">
            <a:spLocks noChangeArrowheads="1"/>
          </p:cNvSpPr>
          <p:nvPr/>
        </p:nvSpPr>
        <p:spPr bwMode="auto">
          <a:xfrm>
            <a:off x="762000" y="5363988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800" b="1">
                <a:ea typeface="隶书" pitchFamily="49" charset="-122"/>
              </a:rPr>
              <a:t>(11) </a:t>
            </a:r>
            <a:r>
              <a:rPr kumimoji="1" lang="en-US" altLang="zh-CN" sz="2800" b="1">
                <a:solidFill>
                  <a:schemeClr val="tx2"/>
                </a:solidFill>
                <a:ea typeface="隶书" pitchFamily="49" charset="-122"/>
              </a:rPr>
              <a:t>lastKey=10</a:t>
            </a:r>
            <a:r>
              <a:rPr kumimoji="1" lang="en-US" altLang="zh-CN" sz="2800" b="1">
                <a:ea typeface="隶书" pitchFamily="49" charset="-122"/>
              </a:rPr>
              <a:t>, </a:t>
            </a:r>
            <a:r>
              <a:rPr kumimoji="1" lang="zh-CN" altLang="en-US" sz="2800" b="1">
                <a:ea typeface="隶书" pitchFamily="49" charset="-122"/>
              </a:rPr>
              <a:t>置换       </a:t>
            </a:r>
            <a:r>
              <a:rPr kumimoji="1" lang="en-US" altLang="zh-CN" sz="2800" b="1">
                <a:ea typeface="隶书" pitchFamily="49" charset="-122"/>
              </a:rPr>
              <a:t>(12) </a:t>
            </a:r>
            <a:r>
              <a:rPr kumimoji="1" lang="en-US" altLang="zh-CN" sz="2800" b="1">
                <a:solidFill>
                  <a:srgbClr val="FF3300"/>
                </a:solidFill>
                <a:ea typeface="隶书" pitchFamily="49" charset="-122"/>
              </a:rPr>
              <a:t>lastKey=12</a:t>
            </a:r>
            <a:r>
              <a:rPr kumimoji="1" lang="en-US" altLang="zh-CN" sz="2800" b="1">
                <a:ea typeface="隶书" pitchFamily="49" charset="-122"/>
              </a:rPr>
              <a:t>, </a:t>
            </a:r>
            <a:r>
              <a:rPr kumimoji="1" lang="en-US" altLang="zh-CN" sz="2800" b="1" i="1">
                <a:solidFill>
                  <a:srgbClr val="0000FF"/>
                </a:solidFill>
                <a:ea typeface="隶书" pitchFamily="49" charset="-122"/>
              </a:rPr>
              <a:t>k</a:t>
            </a:r>
            <a:r>
              <a:rPr kumimoji="1" lang="en-US" altLang="zh-CN" sz="2800" b="1" baseline="-25000">
                <a:solidFill>
                  <a:srgbClr val="0000FF"/>
                </a:solidFill>
                <a:ea typeface="隶书" pitchFamily="49" charset="-122"/>
              </a:rPr>
              <a:t>1 </a:t>
            </a:r>
            <a:r>
              <a:rPr kumimoji="1" lang="zh-CN" altLang="en-US" sz="2800" b="1">
                <a:solidFill>
                  <a:srgbClr val="0000FF"/>
                </a:solidFill>
                <a:ea typeface="隶书" pitchFamily="49" charset="-122"/>
              </a:rPr>
              <a:t>置虚段</a:t>
            </a:r>
            <a:r>
              <a:rPr kumimoji="1" lang="en-US" altLang="zh-CN" sz="2800" b="1">
                <a:ea typeface="隶书" pitchFamily="49" charset="-122"/>
              </a:rPr>
              <a:t>, </a:t>
            </a:r>
            <a:endParaRPr kumimoji="1" lang="zh-CN" altLang="en-US" sz="2800" b="1">
              <a:ea typeface="隶书" pitchFamily="49" charset="-122"/>
            </a:endParaRPr>
          </a:p>
          <a:p>
            <a:pPr algn="l"/>
            <a:r>
              <a:rPr kumimoji="1" lang="en-US" altLang="en-US" sz="2800" b="1" i="1">
                <a:ea typeface="隶书" pitchFamily="49" charset="-122"/>
              </a:rPr>
              <a:t>       </a:t>
            </a:r>
            <a:r>
              <a:rPr kumimoji="1" lang="en-US" altLang="zh-CN" sz="2800" b="1" i="1">
                <a:ea typeface="隶书" pitchFamily="49" charset="-122"/>
              </a:rPr>
              <a:t>k</a:t>
            </a:r>
            <a:r>
              <a:rPr kumimoji="1" lang="en-US" altLang="zh-CN" sz="2800" b="1" baseline="-25000">
                <a:ea typeface="隶书" pitchFamily="49" charset="-122"/>
              </a:rPr>
              <a:t>2</a:t>
            </a:r>
            <a:r>
              <a:rPr kumimoji="1" lang="en-US" altLang="zh-CN" sz="2800" b="1">
                <a:ea typeface="隶书" pitchFamily="49" charset="-122"/>
              </a:rPr>
              <a:t>, </a:t>
            </a:r>
            <a:r>
              <a:rPr kumimoji="1" lang="zh-CN" altLang="en-US" sz="2800" b="1">
                <a:ea typeface="隶书" pitchFamily="49" charset="-122"/>
              </a:rPr>
              <a:t>选择</a:t>
            </a:r>
            <a:r>
              <a:rPr kumimoji="1" lang="en-US" altLang="zh-CN" sz="2800" b="1">
                <a:ea typeface="隶书" pitchFamily="49" charset="-122"/>
              </a:rPr>
              <a:t>12                           </a:t>
            </a:r>
            <a:r>
              <a:rPr kumimoji="1" lang="zh-CN" altLang="en-US" sz="2800" b="1">
                <a:ea typeface="隶书" pitchFamily="49" charset="-122"/>
              </a:rPr>
              <a:t>选择</a:t>
            </a:r>
            <a:r>
              <a:rPr kumimoji="1" lang="en-US" altLang="zh-CN" sz="2800" b="1">
                <a:ea typeface="隶书" pitchFamily="49" charset="-122"/>
              </a:rPr>
              <a:t>29</a:t>
            </a:r>
            <a:endParaRPr kumimoji="1" lang="en-US" altLang="zh-CN" sz="28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ea typeface="宋体" pitchFamily="2" charset="-122"/>
            </a:endParaRPr>
          </a:p>
        </p:txBody>
      </p:sp>
      <p:grpSp>
        <p:nvGrpSpPr>
          <p:cNvPr id="726064" name="Group 48"/>
          <p:cNvGrpSpPr>
            <a:grpSpLocks/>
          </p:cNvGrpSpPr>
          <p:nvPr/>
        </p:nvGrpSpPr>
        <p:grpSpPr bwMode="auto">
          <a:xfrm>
            <a:off x="792163" y="811038"/>
            <a:ext cx="7294562" cy="4516438"/>
            <a:chOff x="432" y="288"/>
            <a:chExt cx="4866" cy="2880"/>
          </a:xfrm>
        </p:grpSpPr>
        <p:sp>
          <p:nvSpPr>
            <p:cNvPr id="726018" name="Line 2"/>
            <p:cNvSpPr>
              <a:spLocks noChangeShapeType="1"/>
            </p:cNvSpPr>
            <p:nvPr/>
          </p:nvSpPr>
          <p:spPr bwMode="auto">
            <a:xfrm flipV="1">
              <a:off x="3360" y="2064"/>
              <a:ext cx="432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019" name="Line 3"/>
            <p:cNvSpPr>
              <a:spLocks noChangeShapeType="1"/>
            </p:cNvSpPr>
            <p:nvPr/>
          </p:nvSpPr>
          <p:spPr bwMode="auto">
            <a:xfrm>
              <a:off x="3888" y="2112"/>
              <a:ext cx="384" cy="384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020" name="Line 4"/>
            <p:cNvSpPr>
              <a:spLocks noChangeShapeType="1"/>
            </p:cNvSpPr>
            <p:nvPr/>
          </p:nvSpPr>
          <p:spPr bwMode="auto">
            <a:xfrm>
              <a:off x="4512" y="1392"/>
              <a:ext cx="528" cy="52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021" name="Line 5"/>
            <p:cNvSpPr>
              <a:spLocks noChangeShapeType="1"/>
            </p:cNvSpPr>
            <p:nvPr/>
          </p:nvSpPr>
          <p:spPr bwMode="auto">
            <a:xfrm flipV="1">
              <a:off x="4464" y="720"/>
              <a:ext cx="0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022" name="Line 6"/>
            <p:cNvSpPr>
              <a:spLocks noChangeShapeType="1"/>
            </p:cNvSpPr>
            <p:nvPr/>
          </p:nvSpPr>
          <p:spPr bwMode="auto">
            <a:xfrm>
              <a:off x="1776" y="1392"/>
              <a:ext cx="528" cy="52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023" name="Line 7"/>
            <p:cNvSpPr>
              <a:spLocks noChangeShapeType="1"/>
            </p:cNvSpPr>
            <p:nvPr/>
          </p:nvSpPr>
          <p:spPr bwMode="auto">
            <a:xfrm>
              <a:off x="1200" y="2112"/>
              <a:ext cx="384" cy="384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025" name="AutoShape 9"/>
            <p:cNvSpPr>
              <a:spLocks noChangeArrowheads="1"/>
            </p:cNvSpPr>
            <p:nvPr/>
          </p:nvSpPr>
          <p:spPr bwMode="auto">
            <a:xfrm>
              <a:off x="2256" y="2832"/>
              <a:ext cx="288" cy="288"/>
            </a:xfrm>
            <a:prstGeom prst="wedgeRectCallout">
              <a:avLst>
                <a:gd name="adj1" fmla="val -188889"/>
                <a:gd name="adj2" fmla="val -85069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29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26027" name="Rectangle 11" descr="花束"/>
            <p:cNvSpPr>
              <a:spLocks noChangeArrowheads="1"/>
            </p:cNvSpPr>
            <p:nvPr/>
          </p:nvSpPr>
          <p:spPr bwMode="auto">
            <a:xfrm>
              <a:off x="432" y="2496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12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6028" name="Rectangle 12" descr="白色大理石"/>
            <p:cNvSpPr>
              <a:spLocks noChangeArrowheads="1"/>
            </p:cNvSpPr>
            <p:nvPr/>
          </p:nvSpPr>
          <p:spPr bwMode="auto">
            <a:xfrm>
              <a:off x="432" y="2832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6029" name="Line 13"/>
            <p:cNvSpPr>
              <a:spLocks noChangeShapeType="1"/>
            </p:cNvSpPr>
            <p:nvPr/>
          </p:nvSpPr>
          <p:spPr bwMode="auto">
            <a:xfrm flipV="1">
              <a:off x="672" y="2064"/>
              <a:ext cx="432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030" name="Oval 14" descr="永恒"/>
            <p:cNvSpPr>
              <a:spLocks noChangeArrowheads="1"/>
            </p:cNvSpPr>
            <p:nvPr/>
          </p:nvSpPr>
          <p:spPr bwMode="auto">
            <a:xfrm>
              <a:off x="960" y="1824"/>
              <a:ext cx="336" cy="336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6031" name="Rectangle 15" descr="花束"/>
            <p:cNvSpPr>
              <a:spLocks noChangeArrowheads="1"/>
            </p:cNvSpPr>
            <p:nvPr/>
          </p:nvSpPr>
          <p:spPr bwMode="auto">
            <a:xfrm>
              <a:off x="1488" y="2496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29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6032" name="Rectangle 16" descr="白色大理石"/>
            <p:cNvSpPr>
              <a:spLocks noChangeArrowheads="1"/>
            </p:cNvSpPr>
            <p:nvPr/>
          </p:nvSpPr>
          <p:spPr bwMode="auto">
            <a:xfrm>
              <a:off x="1488" y="2832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6033" name="Rectangle 17" descr="花束"/>
            <p:cNvSpPr>
              <a:spLocks noChangeArrowheads="1"/>
            </p:cNvSpPr>
            <p:nvPr/>
          </p:nvSpPr>
          <p:spPr bwMode="auto">
            <a:xfrm>
              <a:off x="2160" y="1872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32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6034" name="Rectangle 18" descr="白色大理石"/>
            <p:cNvSpPr>
              <a:spLocks noChangeArrowheads="1"/>
            </p:cNvSpPr>
            <p:nvPr/>
          </p:nvSpPr>
          <p:spPr bwMode="auto">
            <a:xfrm>
              <a:off x="2160" y="2208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6035" name="Line 19"/>
            <p:cNvSpPr>
              <a:spLocks noChangeShapeType="1"/>
            </p:cNvSpPr>
            <p:nvPr/>
          </p:nvSpPr>
          <p:spPr bwMode="auto">
            <a:xfrm flipV="1">
              <a:off x="1248" y="1440"/>
              <a:ext cx="432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036" name="Oval 20" descr="永恒"/>
            <p:cNvSpPr>
              <a:spLocks noChangeArrowheads="1"/>
            </p:cNvSpPr>
            <p:nvPr/>
          </p:nvSpPr>
          <p:spPr bwMode="auto">
            <a:xfrm>
              <a:off x="1584" y="1104"/>
              <a:ext cx="336" cy="336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6037" name="Line 21"/>
            <p:cNvSpPr>
              <a:spLocks noChangeShapeType="1"/>
            </p:cNvSpPr>
            <p:nvPr/>
          </p:nvSpPr>
          <p:spPr bwMode="auto">
            <a:xfrm flipV="1">
              <a:off x="1776" y="672"/>
              <a:ext cx="0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038" name="Oval 22" descr="永恒"/>
            <p:cNvSpPr>
              <a:spLocks noChangeArrowheads="1"/>
            </p:cNvSpPr>
            <p:nvPr/>
          </p:nvSpPr>
          <p:spPr bwMode="auto">
            <a:xfrm>
              <a:off x="1584" y="432"/>
              <a:ext cx="336" cy="336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6039" name="Text Box 23"/>
            <p:cNvSpPr txBox="1">
              <a:spLocks noChangeArrowheads="1"/>
            </p:cNvSpPr>
            <p:nvPr/>
          </p:nvSpPr>
          <p:spPr bwMode="auto">
            <a:xfrm>
              <a:off x="1238" y="954"/>
              <a:ext cx="361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6040" name="Text Box 24"/>
            <p:cNvSpPr txBox="1">
              <a:spLocks noChangeArrowheads="1"/>
            </p:cNvSpPr>
            <p:nvPr/>
          </p:nvSpPr>
          <p:spPr bwMode="auto">
            <a:xfrm>
              <a:off x="1248" y="288"/>
              <a:ext cx="362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6041" name="Text Box 25"/>
            <p:cNvSpPr txBox="1">
              <a:spLocks noChangeArrowheads="1"/>
            </p:cNvSpPr>
            <p:nvPr/>
          </p:nvSpPr>
          <p:spPr bwMode="auto">
            <a:xfrm>
              <a:off x="624" y="1632"/>
              <a:ext cx="361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6042" name="Text Box 26"/>
            <p:cNvSpPr txBox="1">
              <a:spLocks noChangeArrowheads="1"/>
            </p:cNvSpPr>
            <p:nvPr/>
          </p:nvSpPr>
          <p:spPr bwMode="auto">
            <a:xfrm>
              <a:off x="1574" y="2112"/>
              <a:ext cx="322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6043" name="Text Box 27"/>
            <p:cNvSpPr txBox="1">
              <a:spLocks noChangeArrowheads="1"/>
            </p:cNvSpPr>
            <p:nvPr/>
          </p:nvSpPr>
          <p:spPr bwMode="auto">
            <a:xfrm>
              <a:off x="2240" y="1488"/>
              <a:ext cx="322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6044" name="Text Box 28"/>
            <p:cNvSpPr txBox="1">
              <a:spLocks noChangeArrowheads="1"/>
            </p:cNvSpPr>
            <p:nvPr/>
          </p:nvSpPr>
          <p:spPr bwMode="auto">
            <a:xfrm>
              <a:off x="432" y="2112"/>
              <a:ext cx="322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6045" name="Rectangle 29" descr="花束"/>
            <p:cNvSpPr>
              <a:spLocks noChangeArrowheads="1"/>
            </p:cNvSpPr>
            <p:nvPr/>
          </p:nvSpPr>
          <p:spPr bwMode="auto">
            <a:xfrm>
              <a:off x="4896" y="1872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32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6046" name="Rectangle 30" descr="白色大理石"/>
            <p:cNvSpPr>
              <a:spLocks noChangeArrowheads="1"/>
            </p:cNvSpPr>
            <p:nvPr/>
          </p:nvSpPr>
          <p:spPr bwMode="auto">
            <a:xfrm>
              <a:off x="4896" y="2208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6047" name="Oval 31" descr="永恒"/>
            <p:cNvSpPr>
              <a:spLocks noChangeArrowheads="1"/>
            </p:cNvSpPr>
            <p:nvPr/>
          </p:nvSpPr>
          <p:spPr bwMode="auto">
            <a:xfrm>
              <a:off x="4272" y="1104"/>
              <a:ext cx="336" cy="336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6048" name="Line 32"/>
            <p:cNvSpPr>
              <a:spLocks noChangeShapeType="1"/>
            </p:cNvSpPr>
            <p:nvPr/>
          </p:nvSpPr>
          <p:spPr bwMode="auto">
            <a:xfrm flipV="1">
              <a:off x="3936" y="1440"/>
              <a:ext cx="432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049" name="Oval 33" descr="永恒"/>
            <p:cNvSpPr>
              <a:spLocks noChangeArrowheads="1"/>
            </p:cNvSpPr>
            <p:nvPr/>
          </p:nvSpPr>
          <p:spPr bwMode="auto">
            <a:xfrm>
              <a:off x="3648" y="1824"/>
              <a:ext cx="336" cy="336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6050" name="Oval 34" descr="永恒"/>
            <p:cNvSpPr>
              <a:spLocks noChangeArrowheads="1"/>
            </p:cNvSpPr>
            <p:nvPr/>
          </p:nvSpPr>
          <p:spPr bwMode="auto">
            <a:xfrm>
              <a:off x="4272" y="432"/>
              <a:ext cx="336" cy="336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6051" name="Text Box 35"/>
            <p:cNvSpPr txBox="1">
              <a:spLocks noChangeArrowheads="1"/>
            </p:cNvSpPr>
            <p:nvPr/>
          </p:nvSpPr>
          <p:spPr bwMode="auto">
            <a:xfrm>
              <a:off x="3931" y="288"/>
              <a:ext cx="361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6052" name="Text Box 36"/>
            <p:cNvSpPr txBox="1">
              <a:spLocks noChangeArrowheads="1"/>
            </p:cNvSpPr>
            <p:nvPr/>
          </p:nvSpPr>
          <p:spPr bwMode="auto">
            <a:xfrm>
              <a:off x="3931" y="960"/>
              <a:ext cx="361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6053" name="Text Box 37"/>
            <p:cNvSpPr txBox="1">
              <a:spLocks noChangeArrowheads="1"/>
            </p:cNvSpPr>
            <p:nvPr/>
          </p:nvSpPr>
          <p:spPr bwMode="auto">
            <a:xfrm>
              <a:off x="4976" y="1488"/>
              <a:ext cx="322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6054" name="Text Box 38"/>
            <p:cNvSpPr txBox="1">
              <a:spLocks noChangeArrowheads="1"/>
            </p:cNvSpPr>
            <p:nvPr/>
          </p:nvSpPr>
          <p:spPr bwMode="auto">
            <a:xfrm>
              <a:off x="3307" y="1632"/>
              <a:ext cx="361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6055" name="Rectangle 39" descr="花束"/>
            <p:cNvSpPr>
              <a:spLocks noChangeArrowheads="1"/>
            </p:cNvSpPr>
            <p:nvPr/>
          </p:nvSpPr>
          <p:spPr bwMode="auto">
            <a:xfrm>
              <a:off x="4176" y="2496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29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6056" name="Rectangle 40" descr="白色大理石"/>
            <p:cNvSpPr>
              <a:spLocks noChangeArrowheads="1"/>
            </p:cNvSpPr>
            <p:nvPr/>
          </p:nvSpPr>
          <p:spPr bwMode="auto">
            <a:xfrm>
              <a:off x="4176" y="2832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6057" name="Text Box 41"/>
            <p:cNvSpPr txBox="1">
              <a:spLocks noChangeArrowheads="1"/>
            </p:cNvSpPr>
            <p:nvPr/>
          </p:nvSpPr>
          <p:spPr bwMode="auto">
            <a:xfrm>
              <a:off x="4256" y="2112"/>
              <a:ext cx="322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6058" name="Rectangle 42" descr="花束"/>
            <p:cNvSpPr>
              <a:spLocks noChangeArrowheads="1"/>
            </p:cNvSpPr>
            <p:nvPr/>
          </p:nvSpPr>
          <p:spPr bwMode="auto">
            <a:xfrm>
              <a:off x="3120" y="2496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12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6059" name="Rectangle 43" descr="白色大理石"/>
            <p:cNvSpPr>
              <a:spLocks noChangeArrowheads="1"/>
            </p:cNvSpPr>
            <p:nvPr/>
          </p:nvSpPr>
          <p:spPr bwMode="auto">
            <a:xfrm>
              <a:off x="3120" y="2832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6060" name="Text Box 44"/>
            <p:cNvSpPr txBox="1">
              <a:spLocks noChangeArrowheads="1"/>
            </p:cNvSpPr>
            <p:nvPr/>
          </p:nvSpPr>
          <p:spPr bwMode="auto">
            <a:xfrm>
              <a:off x="3104" y="2112"/>
              <a:ext cx="322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6061" name="Text Box 45"/>
            <p:cNvSpPr txBox="1">
              <a:spLocks noChangeArrowheads="1"/>
            </p:cNvSpPr>
            <p:nvPr/>
          </p:nvSpPr>
          <p:spPr bwMode="auto">
            <a:xfrm>
              <a:off x="4646" y="378"/>
              <a:ext cx="598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>
                  <a:ea typeface="隶书" pitchFamily="49" charset="-122"/>
                </a:rPr>
                <a:t>选</a:t>
              </a:r>
              <a:r>
                <a:rPr kumimoji="1" lang="en-US" altLang="zh-CN" sz="2800" b="1">
                  <a:ea typeface="隶书" pitchFamily="49" charset="-122"/>
                </a:rPr>
                <a:t>29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6062" name="Text Box 46"/>
            <p:cNvSpPr txBox="1">
              <a:spLocks noChangeArrowheads="1"/>
            </p:cNvSpPr>
            <p:nvPr/>
          </p:nvSpPr>
          <p:spPr bwMode="auto">
            <a:xfrm>
              <a:off x="1930" y="384"/>
              <a:ext cx="599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>
                  <a:ea typeface="隶书" pitchFamily="49" charset="-122"/>
                </a:rPr>
                <a:t>选</a:t>
              </a:r>
              <a:r>
                <a:rPr kumimoji="1" lang="en-US" altLang="zh-CN" sz="2800" b="1">
                  <a:ea typeface="隶书" pitchFamily="49" charset="-122"/>
                </a:rPr>
                <a:t>12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6063" name="Text Box 47"/>
            <p:cNvSpPr txBox="1">
              <a:spLocks noChangeArrowheads="1"/>
            </p:cNvSpPr>
            <p:nvPr/>
          </p:nvSpPr>
          <p:spPr bwMode="auto">
            <a:xfrm>
              <a:off x="3456" y="2812"/>
              <a:ext cx="600" cy="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>
                  <a:ea typeface="隶书" pitchFamily="49" charset="-122"/>
                </a:rPr>
                <a:t>虚段</a:t>
              </a:r>
              <a:endParaRPr kumimoji="1" lang="zh-CN" altLang="en-US" sz="2400" b="1"/>
            </a:p>
          </p:txBody>
        </p:sp>
      </p:grpSp>
      <p:sp>
        <p:nvSpPr>
          <p:cNvPr id="5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</a:rPr>
              <a:t>初始归并段生成的实例</a:t>
            </a:r>
            <a:r>
              <a:rPr lang="en-US" altLang="zh-CN">
                <a:latin typeface="+mn-lt"/>
              </a:rPr>
              <a:t>-VI</a:t>
            </a:r>
            <a:endParaRPr lang="zh-CN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0532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56F25D3-DC4F-4ED4-8F9A-E7DF645D7478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727048" name="Rectangle 8"/>
          <p:cNvSpPr>
            <a:spLocks noChangeArrowheads="1"/>
          </p:cNvSpPr>
          <p:nvPr/>
        </p:nvSpPr>
        <p:spPr bwMode="auto">
          <a:xfrm>
            <a:off x="1714500" y="6336109"/>
            <a:ext cx="56292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3000" b="1">
                <a:ea typeface="楷体_GB2312" pitchFamily="49" charset="-122"/>
              </a:rPr>
              <a:t>{ </a:t>
            </a:r>
            <a:r>
              <a:rPr kumimoji="1" lang="en-US" altLang="zh-CN" sz="3000" b="1">
                <a:solidFill>
                  <a:srgbClr val="808080"/>
                </a:solidFill>
                <a:ea typeface="楷体_GB2312" pitchFamily="49" charset="-122"/>
              </a:rPr>
              <a:t>17</a:t>
            </a:r>
            <a:r>
              <a:rPr kumimoji="1" lang="en-US" altLang="zh-CN" sz="3000" b="1">
                <a:ea typeface="楷体_GB2312" pitchFamily="49" charset="-122"/>
              </a:rPr>
              <a:t>, </a:t>
            </a:r>
            <a:r>
              <a:rPr kumimoji="1" lang="en-US" altLang="zh-CN" sz="3000" b="1">
                <a:solidFill>
                  <a:srgbClr val="808080"/>
                </a:solidFill>
                <a:ea typeface="楷体_GB2312" pitchFamily="49" charset="-122"/>
              </a:rPr>
              <a:t>21</a:t>
            </a:r>
            <a:r>
              <a:rPr kumimoji="1" lang="en-US" altLang="zh-CN" sz="3000" b="1">
                <a:ea typeface="楷体_GB2312" pitchFamily="49" charset="-122"/>
              </a:rPr>
              <a:t>, </a:t>
            </a:r>
            <a:r>
              <a:rPr kumimoji="1" lang="en-US" altLang="zh-CN" sz="3000" b="1">
                <a:solidFill>
                  <a:srgbClr val="808080"/>
                </a:solidFill>
                <a:ea typeface="楷体_GB2312" pitchFamily="49" charset="-122"/>
              </a:rPr>
              <a:t>05</a:t>
            </a:r>
            <a:r>
              <a:rPr kumimoji="1" lang="en-US" altLang="zh-CN" sz="3000" b="1">
                <a:ea typeface="楷体_GB2312" pitchFamily="49" charset="-122"/>
              </a:rPr>
              <a:t>, </a:t>
            </a:r>
            <a:r>
              <a:rPr kumimoji="1" lang="en-US" altLang="zh-CN" sz="3000" b="1">
                <a:solidFill>
                  <a:srgbClr val="808080"/>
                </a:solidFill>
                <a:ea typeface="楷体_GB2312" pitchFamily="49" charset="-122"/>
              </a:rPr>
              <a:t>44</a:t>
            </a:r>
            <a:r>
              <a:rPr kumimoji="1" lang="en-US" altLang="zh-CN" sz="3000" b="1">
                <a:ea typeface="楷体_GB2312" pitchFamily="49" charset="-122"/>
              </a:rPr>
              <a:t>, </a:t>
            </a:r>
            <a:r>
              <a:rPr kumimoji="1" lang="en-US" altLang="zh-CN" sz="3000" b="1">
                <a:solidFill>
                  <a:srgbClr val="808080"/>
                </a:solidFill>
                <a:ea typeface="楷体_GB2312" pitchFamily="49" charset="-122"/>
              </a:rPr>
              <a:t>10</a:t>
            </a:r>
            <a:r>
              <a:rPr kumimoji="1" lang="en-US" altLang="zh-CN" sz="3000" b="1">
                <a:ea typeface="楷体_GB2312" pitchFamily="49" charset="-122"/>
              </a:rPr>
              <a:t>, </a:t>
            </a:r>
            <a:r>
              <a:rPr kumimoji="1" lang="en-US" altLang="zh-CN" sz="3000" b="1">
                <a:solidFill>
                  <a:srgbClr val="808080"/>
                </a:solidFill>
                <a:ea typeface="楷体_GB2312" pitchFamily="49" charset="-122"/>
              </a:rPr>
              <a:t>12</a:t>
            </a:r>
            <a:r>
              <a:rPr kumimoji="1" lang="en-US" altLang="zh-CN" sz="3000" b="1">
                <a:ea typeface="楷体_GB2312" pitchFamily="49" charset="-122"/>
              </a:rPr>
              <a:t>, </a:t>
            </a:r>
            <a:r>
              <a:rPr kumimoji="1" lang="en-US" altLang="zh-CN" sz="3000" b="1">
                <a:solidFill>
                  <a:srgbClr val="808080"/>
                </a:solidFill>
                <a:ea typeface="楷体_GB2312" pitchFamily="49" charset="-122"/>
              </a:rPr>
              <a:t>56</a:t>
            </a:r>
            <a:r>
              <a:rPr kumimoji="1" lang="en-US" altLang="zh-CN" sz="3000" b="1">
                <a:ea typeface="楷体_GB2312" pitchFamily="49" charset="-122"/>
              </a:rPr>
              <a:t>, </a:t>
            </a:r>
            <a:r>
              <a:rPr kumimoji="1" lang="en-US" altLang="zh-CN" sz="3000" b="1">
                <a:solidFill>
                  <a:srgbClr val="808080"/>
                </a:solidFill>
                <a:ea typeface="楷体_GB2312" pitchFamily="49" charset="-122"/>
              </a:rPr>
              <a:t>32</a:t>
            </a:r>
            <a:r>
              <a:rPr kumimoji="1" lang="en-US" altLang="zh-CN" sz="3000" b="1">
                <a:ea typeface="楷体_GB2312" pitchFamily="49" charset="-122"/>
              </a:rPr>
              <a:t>, </a:t>
            </a:r>
            <a:r>
              <a:rPr kumimoji="1" lang="en-US" altLang="zh-CN" sz="3000" b="1">
                <a:solidFill>
                  <a:srgbClr val="808080"/>
                </a:solidFill>
                <a:ea typeface="楷体_GB2312" pitchFamily="49" charset="-122"/>
              </a:rPr>
              <a:t>29</a:t>
            </a:r>
            <a:r>
              <a:rPr kumimoji="1" lang="en-US" altLang="zh-CN" sz="3000" b="1">
                <a:ea typeface="楷体_GB2312" pitchFamily="49" charset="-122"/>
              </a:rPr>
              <a:t> }</a:t>
            </a:r>
          </a:p>
        </p:txBody>
      </p:sp>
      <p:sp>
        <p:nvSpPr>
          <p:cNvPr id="727049" name="Text Box 9"/>
          <p:cNvSpPr txBox="1">
            <a:spLocks noChangeArrowheads="1"/>
          </p:cNvSpPr>
          <p:nvPr/>
        </p:nvSpPr>
        <p:spPr bwMode="auto">
          <a:xfrm>
            <a:off x="619125" y="5472509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2800" b="1">
                <a:ea typeface="隶书" pitchFamily="49" charset="-122"/>
              </a:rPr>
              <a:t>(13) </a:t>
            </a:r>
            <a:r>
              <a:rPr kumimoji="1" lang="en-US" altLang="zh-CN" sz="2800" b="1">
                <a:solidFill>
                  <a:schemeClr val="tx2"/>
                </a:solidFill>
                <a:ea typeface="隶书" pitchFamily="49" charset="-122"/>
              </a:rPr>
              <a:t>lastKey=29</a:t>
            </a:r>
            <a:r>
              <a:rPr kumimoji="1" lang="en-US" altLang="zh-CN" sz="2800" b="1">
                <a:ea typeface="隶书" pitchFamily="49" charset="-122"/>
              </a:rPr>
              <a:t>, </a:t>
            </a:r>
            <a:r>
              <a:rPr kumimoji="1" lang="en-US" altLang="zh-CN" sz="2800" b="1" i="1">
                <a:solidFill>
                  <a:srgbClr val="0000FF"/>
                </a:solidFill>
                <a:ea typeface="隶书" pitchFamily="49" charset="-122"/>
              </a:rPr>
              <a:t>k</a:t>
            </a:r>
            <a:r>
              <a:rPr kumimoji="1" lang="en-US" altLang="zh-CN" sz="2800" b="1" baseline="-25000">
                <a:solidFill>
                  <a:srgbClr val="0000FF"/>
                </a:solidFill>
                <a:ea typeface="隶书" pitchFamily="49" charset="-122"/>
              </a:rPr>
              <a:t>2</a:t>
            </a:r>
            <a:r>
              <a:rPr kumimoji="1" lang="en-US" altLang="zh-CN" sz="2800" b="1">
                <a:solidFill>
                  <a:srgbClr val="0000FF"/>
                </a:solidFill>
                <a:ea typeface="隶书" pitchFamily="49" charset="-122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ea typeface="隶书" pitchFamily="49" charset="-122"/>
              </a:rPr>
              <a:t>置</a:t>
            </a:r>
            <a:r>
              <a:rPr kumimoji="1" lang="zh-CN" altLang="en-US" sz="2800" b="1">
                <a:ea typeface="隶书" pitchFamily="49" charset="-122"/>
              </a:rPr>
              <a:t>          </a:t>
            </a:r>
            <a:r>
              <a:rPr kumimoji="1" lang="en-US" altLang="zh-CN" sz="2800" b="1">
                <a:ea typeface="隶书" pitchFamily="49" charset="-122"/>
              </a:rPr>
              <a:t>(14) </a:t>
            </a:r>
            <a:r>
              <a:rPr kumimoji="1" lang="en-US" altLang="zh-CN" sz="2800" b="1">
                <a:solidFill>
                  <a:srgbClr val="FF3300"/>
                </a:solidFill>
                <a:ea typeface="隶书" pitchFamily="49" charset="-122"/>
              </a:rPr>
              <a:t>lastKey=32</a:t>
            </a:r>
            <a:r>
              <a:rPr kumimoji="1" lang="en-US" altLang="zh-CN" sz="2800" b="1">
                <a:ea typeface="隶书" pitchFamily="49" charset="-122"/>
              </a:rPr>
              <a:t>, </a:t>
            </a:r>
            <a:r>
              <a:rPr kumimoji="1" lang="en-US" altLang="zh-CN" sz="2800" b="1" i="1">
                <a:solidFill>
                  <a:srgbClr val="0000FF"/>
                </a:solidFill>
                <a:ea typeface="隶书" pitchFamily="49" charset="-122"/>
              </a:rPr>
              <a:t>k</a:t>
            </a:r>
            <a:r>
              <a:rPr kumimoji="1" lang="en-US" altLang="zh-CN" sz="2800" b="1" baseline="-25000">
                <a:solidFill>
                  <a:srgbClr val="0000FF"/>
                </a:solidFill>
                <a:ea typeface="隶书" pitchFamily="49" charset="-122"/>
              </a:rPr>
              <a:t>0 </a:t>
            </a:r>
            <a:r>
              <a:rPr kumimoji="1" lang="zh-CN" altLang="en-US" sz="2800" b="1">
                <a:solidFill>
                  <a:srgbClr val="0000FF"/>
                </a:solidFill>
                <a:ea typeface="隶书" pitchFamily="49" charset="-122"/>
              </a:rPr>
              <a:t>置</a:t>
            </a:r>
          </a:p>
          <a:p>
            <a:pPr algn="l"/>
            <a:r>
              <a:rPr kumimoji="1" lang="en-US" altLang="en-US" sz="2800" b="1" i="1">
                <a:ea typeface="隶书" pitchFamily="49" charset="-122"/>
              </a:rPr>
              <a:t>       </a:t>
            </a:r>
            <a:r>
              <a:rPr kumimoji="1" lang="zh-CN" altLang="en-US" sz="2800" b="1">
                <a:solidFill>
                  <a:srgbClr val="0000FF"/>
                </a:solidFill>
                <a:ea typeface="隶书" pitchFamily="49" charset="-122"/>
              </a:rPr>
              <a:t>虚段</a:t>
            </a:r>
            <a:r>
              <a:rPr kumimoji="1" lang="en-US" altLang="en-US" sz="2800" b="1">
                <a:ea typeface="隶书" pitchFamily="49" charset="-122"/>
              </a:rPr>
              <a:t>, </a:t>
            </a:r>
            <a:r>
              <a:rPr kumimoji="1" lang="zh-CN" altLang="en-US" sz="2800" b="1">
                <a:ea typeface="隶书" pitchFamily="49" charset="-122"/>
              </a:rPr>
              <a:t>选择</a:t>
            </a:r>
            <a:r>
              <a:rPr kumimoji="1" lang="en-US" altLang="zh-CN" sz="2800" b="1">
                <a:ea typeface="隶书" pitchFamily="49" charset="-122"/>
              </a:rPr>
              <a:t>32                          </a:t>
            </a:r>
            <a:r>
              <a:rPr kumimoji="1" lang="zh-CN" altLang="en-US" sz="2800" b="1">
                <a:solidFill>
                  <a:srgbClr val="0000FF"/>
                </a:solidFill>
                <a:ea typeface="隶书" pitchFamily="49" charset="-122"/>
              </a:rPr>
              <a:t>虚段</a:t>
            </a:r>
            <a:r>
              <a:rPr kumimoji="1" lang="en-US" altLang="zh-CN" sz="2800" b="1">
                <a:ea typeface="隶书" pitchFamily="49" charset="-122"/>
              </a:rPr>
              <a:t>, </a:t>
            </a:r>
            <a:r>
              <a:rPr kumimoji="1" lang="zh-CN" altLang="en-US" sz="2800" b="1">
                <a:ea typeface="隶书" pitchFamily="49" charset="-122"/>
              </a:rPr>
              <a:t>本段结束</a:t>
            </a:r>
            <a:endParaRPr kumimoji="1" lang="zh-CN" altLang="en-US" sz="28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ea typeface="宋体" pitchFamily="2" charset="-122"/>
            </a:endParaRPr>
          </a:p>
        </p:txBody>
      </p:sp>
      <p:grpSp>
        <p:nvGrpSpPr>
          <p:cNvPr id="727090" name="Group 50"/>
          <p:cNvGrpSpPr>
            <a:grpSpLocks/>
          </p:cNvGrpSpPr>
          <p:nvPr/>
        </p:nvGrpSpPr>
        <p:grpSpPr bwMode="auto">
          <a:xfrm>
            <a:off x="755650" y="879871"/>
            <a:ext cx="8178800" cy="4484688"/>
            <a:chOff x="432" y="288"/>
            <a:chExt cx="5401" cy="2880"/>
          </a:xfrm>
        </p:grpSpPr>
        <p:sp>
          <p:nvSpPr>
            <p:cNvPr id="727042" name="Line 2"/>
            <p:cNvSpPr>
              <a:spLocks noChangeShapeType="1"/>
            </p:cNvSpPr>
            <p:nvPr/>
          </p:nvSpPr>
          <p:spPr bwMode="auto">
            <a:xfrm flipV="1">
              <a:off x="3360" y="2064"/>
              <a:ext cx="432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043" name="Line 3"/>
            <p:cNvSpPr>
              <a:spLocks noChangeShapeType="1"/>
            </p:cNvSpPr>
            <p:nvPr/>
          </p:nvSpPr>
          <p:spPr bwMode="auto">
            <a:xfrm>
              <a:off x="3888" y="2112"/>
              <a:ext cx="384" cy="384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044" name="Line 4"/>
            <p:cNvSpPr>
              <a:spLocks noChangeShapeType="1"/>
            </p:cNvSpPr>
            <p:nvPr/>
          </p:nvSpPr>
          <p:spPr bwMode="auto">
            <a:xfrm>
              <a:off x="4512" y="1392"/>
              <a:ext cx="528" cy="52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045" name="Line 5"/>
            <p:cNvSpPr>
              <a:spLocks noChangeShapeType="1"/>
            </p:cNvSpPr>
            <p:nvPr/>
          </p:nvSpPr>
          <p:spPr bwMode="auto">
            <a:xfrm flipV="1">
              <a:off x="4464" y="720"/>
              <a:ext cx="0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046" name="Line 6"/>
            <p:cNvSpPr>
              <a:spLocks noChangeShapeType="1"/>
            </p:cNvSpPr>
            <p:nvPr/>
          </p:nvSpPr>
          <p:spPr bwMode="auto">
            <a:xfrm>
              <a:off x="1776" y="1392"/>
              <a:ext cx="528" cy="52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047" name="Line 7"/>
            <p:cNvSpPr>
              <a:spLocks noChangeShapeType="1"/>
            </p:cNvSpPr>
            <p:nvPr/>
          </p:nvSpPr>
          <p:spPr bwMode="auto">
            <a:xfrm>
              <a:off x="1200" y="2112"/>
              <a:ext cx="384" cy="384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050" name="Rectangle 10" descr="花束"/>
            <p:cNvSpPr>
              <a:spLocks noChangeArrowheads="1"/>
            </p:cNvSpPr>
            <p:nvPr/>
          </p:nvSpPr>
          <p:spPr bwMode="auto">
            <a:xfrm>
              <a:off x="432" y="2496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12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7051" name="Rectangle 11" descr="白色大理石"/>
            <p:cNvSpPr>
              <a:spLocks noChangeArrowheads="1"/>
            </p:cNvSpPr>
            <p:nvPr/>
          </p:nvSpPr>
          <p:spPr bwMode="auto">
            <a:xfrm>
              <a:off x="432" y="2832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7052" name="Line 12"/>
            <p:cNvSpPr>
              <a:spLocks noChangeShapeType="1"/>
            </p:cNvSpPr>
            <p:nvPr/>
          </p:nvSpPr>
          <p:spPr bwMode="auto">
            <a:xfrm flipV="1">
              <a:off x="672" y="2064"/>
              <a:ext cx="432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053" name="Oval 13" descr="永恒"/>
            <p:cNvSpPr>
              <a:spLocks noChangeArrowheads="1"/>
            </p:cNvSpPr>
            <p:nvPr/>
          </p:nvSpPr>
          <p:spPr bwMode="auto">
            <a:xfrm>
              <a:off x="960" y="1824"/>
              <a:ext cx="336" cy="336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7054" name="Rectangle 14" descr="花束"/>
            <p:cNvSpPr>
              <a:spLocks noChangeArrowheads="1"/>
            </p:cNvSpPr>
            <p:nvPr/>
          </p:nvSpPr>
          <p:spPr bwMode="auto">
            <a:xfrm>
              <a:off x="1488" y="2496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29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7055" name="Rectangle 15" descr="白色大理石"/>
            <p:cNvSpPr>
              <a:spLocks noChangeArrowheads="1"/>
            </p:cNvSpPr>
            <p:nvPr/>
          </p:nvSpPr>
          <p:spPr bwMode="auto">
            <a:xfrm>
              <a:off x="1488" y="2832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7056" name="Rectangle 16" descr="花束"/>
            <p:cNvSpPr>
              <a:spLocks noChangeArrowheads="1"/>
            </p:cNvSpPr>
            <p:nvPr/>
          </p:nvSpPr>
          <p:spPr bwMode="auto">
            <a:xfrm>
              <a:off x="2160" y="1872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32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7057" name="Rectangle 17" descr="白色大理石"/>
            <p:cNvSpPr>
              <a:spLocks noChangeArrowheads="1"/>
            </p:cNvSpPr>
            <p:nvPr/>
          </p:nvSpPr>
          <p:spPr bwMode="auto">
            <a:xfrm>
              <a:off x="2160" y="2208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7058" name="Line 18"/>
            <p:cNvSpPr>
              <a:spLocks noChangeShapeType="1"/>
            </p:cNvSpPr>
            <p:nvPr/>
          </p:nvSpPr>
          <p:spPr bwMode="auto">
            <a:xfrm flipV="1">
              <a:off x="1248" y="1440"/>
              <a:ext cx="432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059" name="Oval 19" descr="永恒"/>
            <p:cNvSpPr>
              <a:spLocks noChangeArrowheads="1"/>
            </p:cNvSpPr>
            <p:nvPr/>
          </p:nvSpPr>
          <p:spPr bwMode="auto">
            <a:xfrm>
              <a:off x="1584" y="1104"/>
              <a:ext cx="336" cy="336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7060" name="Line 20"/>
            <p:cNvSpPr>
              <a:spLocks noChangeShapeType="1"/>
            </p:cNvSpPr>
            <p:nvPr/>
          </p:nvSpPr>
          <p:spPr bwMode="auto">
            <a:xfrm flipV="1">
              <a:off x="1776" y="672"/>
              <a:ext cx="0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061" name="Oval 21" descr="永恒"/>
            <p:cNvSpPr>
              <a:spLocks noChangeArrowheads="1"/>
            </p:cNvSpPr>
            <p:nvPr/>
          </p:nvSpPr>
          <p:spPr bwMode="auto">
            <a:xfrm>
              <a:off x="1584" y="432"/>
              <a:ext cx="336" cy="336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7062" name="Text Box 22"/>
            <p:cNvSpPr txBox="1">
              <a:spLocks noChangeArrowheads="1"/>
            </p:cNvSpPr>
            <p:nvPr/>
          </p:nvSpPr>
          <p:spPr bwMode="auto">
            <a:xfrm>
              <a:off x="1238" y="954"/>
              <a:ext cx="35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7063" name="Text Box 23"/>
            <p:cNvSpPr txBox="1">
              <a:spLocks noChangeArrowheads="1"/>
            </p:cNvSpPr>
            <p:nvPr/>
          </p:nvSpPr>
          <p:spPr bwMode="auto">
            <a:xfrm>
              <a:off x="1248" y="288"/>
              <a:ext cx="35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7064" name="Text Box 24"/>
            <p:cNvSpPr txBox="1">
              <a:spLocks noChangeArrowheads="1"/>
            </p:cNvSpPr>
            <p:nvPr/>
          </p:nvSpPr>
          <p:spPr bwMode="auto">
            <a:xfrm>
              <a:off x="624" y="1632"/>
              <a:ext cx="35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7065" name="Text Box 25"/>
            <p:cNvSpPr txBox="1">
              <a:spLocks noChangeArrowheads="1"/>
            </p:cNvSpPr>
            <p:nvPr/>
          </p:nvSpPr>
          <p:spPr bwMode="auto">
            <a:xfrm>
              <a:off x="1574" y="2112"/>
              <a:ext cx="31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7066" name="Text Box 26"/>
            <p:cNvSpPr txBox="1">
              <a:spLocks noChangeArrowheads="1"/>
            </p:cNvSpPr>
            <p:nvPr/>
          </p:nvSpPr>
          <p:spPr bwMode="auto">
            <a:xfrm>
              <a:off x="2240" y="1488"/>
              <a:ext cx="319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7067" name="Text Box 27"/>
            <p:cNvSpPr txBox="1">
              <a:spLocks noChangeArrowheads="1"/>
            </p:cNvSpPr>
            <p:nvPr/>
          </p:nvSpPr>
          <p:spPr bwMode="auto">
            <a:xfrm>
              <a:off x="432" y="2112"/>
              <a:ext cx="319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7068" name="Rectangle 28" descr="花束"/>
            <p:cNvSpPr>
              <a:spLocks noChangeArrowheads="1"/>
            </p:cNvSpPr>
            <p:nvPr/>
          </p:nvSpPr>
          <p:spPr bwMode="auto">
            <a:xfrm>
              <a:off x="4896" y="1872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32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7069" name="Rectangle 29" descr="白色大理石"/>
            <p:cNvSpPr>
              <a:spLocks noChangeArrowheads="1"/>
            </p:cNvSpPr>
            <p:nvPr/>
          </p:nvSpPr>
          <p:spPr bwMode="auto">
            <a:xfrm>
              <a:off x="4896" y="2208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7070" name="Oval 30" descr="永恒"/>
            <p:cNvSpPr>
              <a:spLocks noChangeArrowheads="1"/>
            </p:cNvSpPr>
            <p:nvPr/>
          </p:nvSpPr>
          <p:spPr bwMode="auto">
            <a:xfrm>
              <a:off x="4272" y="1104"/>
              <a:ext cx="336" cy="336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7071" name="Line 31"/>
            <p:cNvSpPr>
              <a:spLocks noChangeShapeType="1"/>
            </p:cNvSpPr>
            <p:nvPr/>
          </p:nvSpPr>
          <p:spPr bwMode="auto">
            <a:xfrm flipV="1">
              <a:off x="3936" y="1440"/>
              <a:ext cx="432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072" name="Oval 32" descr="永恒"/>
            <p:cNvSpPr>
              <a:spLocks noChangeArrowheads="1"/>
            </p:cNvSpPr>
            <p:nvPr/>
          </p:nvSpPr>
          <p:spPr bwMode="auto">
            <a:xfrm>
              <a:off x="3648" y="1824"/>
              <a:ext cx="336" cy="336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7073" name="Oval 33" descr="永恒"/>
            <p:cNvSpPr>
              <a:spLocks noChangeArrowheads="1"/>
            </p:cNvSpPr>
            <p:nvPr/>
          </p:nvSpPr>
          <p:spPr bwMode="auto">
            <a:xfrm>
              <a:off x="4272" y="432"/>
              <a:ext cx="336" cy="336"/>
            </a:xfrm>
            <a:prstGeom prst="ellipse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7074" name="Text Box 34"/>
            <p:cNvSpPr txBox="1">
              <a:spLocks noChangeArrowheads="1"/>
            </p:cNvSpPr>
            <p:nvPr/>
          </p:nvSpPr>
          <p:spPr bwMode="auto">
            <a:xfrm>
              <a:off x="3931" y="288"/>
              <a:ext cx="35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7075" name="Text Box 35"/>
            <p:cNvSpPr txBox="1">
              <a:spLocks noChangeArrowheads="1"/>
            </p:cNvSpPr>
            <p:nvPr/>
          </p:nvSpPr>
          <p:spPr bwMode="auto">
            <a:xfrm>
              <a:off x="3931" y="960"/>
              <a:ext cx="35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7076" name="Text Box 36"/>
            <p:cNvSpPr txBox="1">
              <a:spLocks noChangeArrowheads="1"/>
            </p:cNvSpPr>
            <p:nvPr/>
          </p:nvSpPr>
          <p:spPr bwMode="auto">
            <a:xfrm>
              <a:off x="4977" y="1488"/>
              <a:ext cx="318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7077" name="Text Box 37"/>
            <p:cNvSpPr txBox="1">
              <a:spLocks noChangeArrowheads="1"/>
            </p:cNvSpPr>
            <p:nvPr/>
          </p:nvSpPr>
          <p:spPr bwMode="auto">
            <a:xfrm>
              <a:off x="3307" y="1632"/>
              <a:ext cx="35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7078" name="Rectangle 38" descr="花束"/>
            <p:cNvSpPr>
              <a:spLocks noChangeArrowheads="1"/>
            </p:cNvSpPr>
            <p:nvPr/>
          </p:nvSpPr>
          <p:spPr bwMode="auto">
            <a:xfrm>
              <a:off x="4176" y="2496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29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7079" name="Rectangle 39" descr="白色大理石"/>
            <p:cNvSpPr>
              <a:spLocks noChangeArrowheads="1"/>
            </p:cNvSpPr>
            <p:nvPr/>
          </p:nvSpPr>
          <p:spPr bwMode="auto">
            <a:xfrm>
              <a:off x="4176" y="2832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7080" name="Text Box 40"/>
            <p:cNvSpPr txBox="1">
              <a:spLocks noChangeArrowheads="1"/>
            </p:cNvSpPr>
            <p:nvPr/>
          </p:nvSpPr>
          <p:spPr bwMode="auto">
            <a:xfrm>
              <a:off x="4256" y="2112"/>
              <a:ext cx="319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7081" name="Rectangle 41" descr="花束"/>
            <p:cNvSpPr>
              <a:spLocks noChangeArrowheads="1"/>
            </p:cNvSpPr>
            <p:nvPr/>
          </p:nvSpPr>
          <p:spPr bwMode="auto">
            <a:xfrm>
              <a:off x="3120" y="2496"/>
              <a:ext cx="336" cy="33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12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7082" name="Rectangle 42" descr="白色大理石"/>
            <p:cNvSpPr>
              <a:spLocks noChangeArrowheads="1"/>
            </p:cNvSpPr>
            <p:nvPr/>
          </p:nvSpPr>
          <p:spPr bwMode="auto">
            <a:xfrm>
              <a:off x="3120" y="2832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7083" name="Text Box 43"/>
            <p:cNvSpPr txBox="1">
              <a:spLocks noChangeArrowheads="1"/>
            </p:cNvSpPr>
            <p:nvPr/>
          </p:nvSpPr>
          <p:spPr bwMode="auto">
            <a:xfrm>
              <a:off x="3104" y="2112"/>
              <a:ext cx="319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7084" name="Text Box 44"/>
            <p:cNvSpPr txBox="1">
              <a:spLocks noChangeArrowheads="1"/>
            </p:cNvSpPr>
            <p:nvPr/>
          </p:nvSpPr>
          <p:spPr bwMode="auto">
            <a:xfrm>
              <a:off x="1930" y="384"/>
              <a:ext cx="592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>
                  <a:ea typeface="隶书" pitchFamily="49" charset="-122"/>
                </a:rPr>
                <a:t>选</a:t>
              </a:r>
              <a:r>
                <a:rPr kumimoji="1" lang="en-US" altLang="zh-CN" sz="2800" b="1">
                  <a:ea typeface="隶书" pitchFamily="49" charset="-122"/>
                </a:rPr>
                <a:t>32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7085" name="Text Box 45"/>
            <p:cNvSpPr txBox="1">
              <a:spLocks noChangeArrowheads="1"/>
            </p:cNvSpPr>
            <p:nvPr/>
          </p:nvSpPr>
          <p:spPr bwMode="auto">
            <a:xfrm>
              <a:off x="3456" y="2812"/>
              <a:ext cx="594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>
                  <a:ea typeface="隶书" pitchFamily="49" charset="-122"/>
                </a:rPr>
                <a:t>虚段</a:t>
              </a:r>
              <a:endParaRPr kumimoji="1" lang="zh-CN" altLang="en-US" sz="2400" b="1"/>
            </a:p>
          </p:txBody>
        </p:sp>
        <p:sp>
          <p:nvSpPr>
            <p:cNvPr id="727086" name="Text Box 46"/>
            <p:cNvSpPr txBox="1">
              <a:spLocks noChangeArrowheads="1"/>
            </p:cNvSpPr>
            <p:nvPr/>
          </p:nvSpPr>
          <p:spPr bwMode="auto">
            <a:xfrm>
              <a:off x="769" y="2793"/>
              <a:ext cx="593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>
                  <a:ea typeface="隶书" pitchFamily="49" charset="-122"/>
                </a:rPr>
                <a:t>虚段</a:t>
              </a:r>
              <a:endParaRPr kumimoji="1" lang="zh-CN" altLang="en-US" sz="2400" b="1"/>
            </a:p>
          </p:txBody>
        </p:sp>
        <p:sp>
          <p:nvSpPr>
            <p:cNvPr id="727087" name="Text Box 47"/>
            <p:cNvSpPr txBox="1">
              <a:spLocks noChangeArrowheads="1"/>
            </p:cNvSpPr>
            <p:nvPr/>
          </p:nvSpPr>
          <p:spPr bwMode="auto">
            <a:xfrm>
              <a:off x="1832" y="2784"/>
              <a:ext cx="593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>
                  <a:ea typeface="隶书" pitchFamily="49" charset="-122"/>
                </a:rPr>
                <a:t>虚段</a:t>
              </a:r>
              <a:endParaRPr kumimoji="1" lang="zh-CN" altLang="en-US" sz="2400" b="1"/>
            </a:p>
          </p:txBody>
        </p:sp>
        <p:sp>
          <p:nvSpPr>
            <p:cNvPr id="727088" name="Text Box 48"/>
            <p:cNvSpPr txBox="1">
              <a:spLocks noChangeArrowheads="1"/>
            </p:cNvSpPr>
            <p:nvPr/>
          </p:nvSpPr>
          <p:spPr bwMode="auto">
            <a:xfrm>
              <a:off x="5240" y="2169"/>
              <a:ext cx="593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>
                  <a:ea typeface="隶书" pitchFamily="49" charset="-122"/>
                </a:rPr>
                <a:t>虚段</a:t>
              </a:r>
              <a:endParaRPr kumimoji="1" lang="zh-CN" altLang="en-US" sz="2400" b="1"/>
            </a:p>
          </p:txBody>
        </p:sp>
        <p:sp>
          <p:nvSpPr>
            <p:cNvPr id="727089" name="Text Box 49"/>
            <p:cNvSpPr txBox="1">
              <a:spLocks noChangeArrowheads="1"/>
            </p:cNvSpPr>
            <p:nvPr/>
          </p:nvSpPr>
          <p:spPr bwMode="auto">
            <a:xfrm>
              <a:off x="4512" y="2793"/>
              <a:ext cx="593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>
                  <a:ea typeface="隶书" pitchFamily="49" charset="-122"/>
                </a:rPr>
                <a:t>虚段</a:t>
              </a:r>
              <a:endParaRPr kumimoji="1" lang="zh-CN" altLang="en-US" sz="2400" b="1"/>
            </a:p>
          </p:txBody>
        </p:sp>
      </p:grpSp>
      <p:sp>
        <p:nvSpPr>
          <p:cNvPr id="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</a:rPr>
              <a:t>初始归并段生成的实例</a:t>
            </a:r>
            <a:r>
              <a:rPr lang="en-US" altLang="zh-CN">
                <a:latin typeface="+mn-lt"/>
              </a:rPr>
              <a:t>-VII</a:t>
            </a:r>
            <a:endParaRPr lang="zh-CN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8120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zh-CN" altLang="en-US">
                    <a:latin typeface="+mn-lt"/>
                  </a:rPr>
                  <a:t>当输入的记录序列已经按排序码大小排好序时，只生成一个初始归并段</a:t>
                </a:r>
              </a:p>
              <a:p>
                <a:r>
                  <a:rPr lang="zh-CN" altLang="en-US">
                    <a:latin typeface="+mn-lt"/>
                  </a:rPr>
                  <a:t>在一般情况下，若输入文件有 </a:t>
                </a:r>
                <a:r>
                  <a:rPr lang="en-US" altLang="zh-CN">
                    <a:latin typeface="+mn-lt"/>
                  </a:rPr>
                  <a:t>n </a:t>
                </a:r>
                <a:r>
                  <a:rPr lang="zh-CN" altLang="en-US">
                    <a:latin typeface="+mn-lt"/>
                  </a:rPr>
                  <a:t>个记录，生成初始归并段的时间开销是</a:t>
                </a:r>
                <a:r>
                  <a:rPr lang="en-US" altLang="zh-CN">
                    <a:latin typeface="+mn-lt"/>
                  </a:rPr>
                  <a:t>O(n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</m:oMath>
                </a14:m>
                <a:r>
                  <a:rPr lang="en-US" altLang="zh-CN">
                    <a:latin typeface="+mn-lt"/>
                  </a:rPr>
                  <a:t>)</a:t>
                </a:r>
                <a:r>
                  <a:rPr lang="zh-CN" altLang="en-US">
                    <a:latin typeface="+mn-lt"/>
                  </a:rPr>
                  <a:t>，因为每输出一个记录，对败者树进行调整需要时间为</a:t>
                </a:r>
                <a:r>
                  <a:rPr lang="en-US" altLang="zh-CN">
                    <a:latin typeface="+mn-lt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</m:oMath>
                </a14:m>
                <a:r>
                  <a:rPr lang="en-US" altLang="zh-CN">
                    <a:latin typeface="+mn-lt"/>
                  </a:rPr>
                  <a:t>)</a:t>
                </a:r>
                <a:r>
                  <a:rPr lang="zh-CN" altLang="en-US">
                    <a:latin typeface="+mn-lt"/>
                  </a:rPr>
                  <a:t>。</a:t>
                </a: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813" t="-1045" r="-4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D8FF3-B64F-4012-88B4-C92666844DA5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728068" name="Text Box 4"/>
          <p:cNvSpPr txBox="1">
            <a:spLocks noChangeArrowheads="1"/>
          </p:cNvSpPr>
          <p:nvPr/>
        </p:nvSpPr>
        <p:spPr bwMode="auto">
          <a:xfrm>
            <a:off x="582613" y="5806282"/>
            <a:ext cx="39528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3000" b="1">
                <a:ea typeface="隶书" pitchFamily="49" charset="-122"/>
              </a:rPr>
              <a:t>(15) </a:t>
            </a:r>
            <a:r>
              <a:rPr kumimoji="1" lang="zh-CN" altLang="en-US" sz="3000" b="1">
                <a:ea typeface="隶书" pitchFamily="49" charset="-122"/>
              </a:rPr>
              <a:t>输出段结束标志</a:t>
            </a:r>
            <a:r>
              <a:rPr kumimoji="1" lang="en-US" altLang="en-US" sz="3000" b="1">
                <a:ea typeface="隶书" pitchFamily="49" charset="-122"/>
              </a:rPr>
              <a:t>, </a:t>
            </a:r>
          </a:p>
          <a:p>
            <a:pPr algn="l"/>
            <a:r>
              <a:rPr kumimoji="1" lang="en-US" altLang="en-US" sz="3000" b="1">
                <a:ea typeface="隶书" pitchFamily="49" charset="-122"/>
              </a:rPr>
              <a:t>        </a:t>
            </a:r>
            <a:r>
              <a:rPr kumimoji="1" lang="zh-CN" altLang="en-US" sz="3000" b="1">
                <a:ea typeface="隶书" pitchFamily="49" charset="-122"/>
              </a:rPr>
              <a:t>结束</a:t>
            </a:r>
          </a:p>
        </p:txBody>
      </p:sp>
      <p:grpSp>
        <p:nvGrpSpPr>
          <p:cNvPr id="728089" name="Group 25"/>
          <p:cNvGrpSpPr>
            <a:grpSpLocks/>
          </p:cNvGrpSpPr>
          <p:nvPr/>
        </p:nvGrpSpPr>
        <p:grpSpPr bwMode="auto">
          <a:xfrm>
            <a:off x="719138" y="1124744"/>
            <a:ext cx="3246437" cy="4572000"/>
            <a:chOff x="432" y="288"/>
            <a:chExt cx="2135" cy="2880"/>
          </a:xfrm>
        </p:grpSpPr>
        <p:sp>
          <p:nvSpPr>
            <p:cNvPr id="728066" name="Line 2"/>
            <p:cNvSpPr>
              <a:spLocks noChangeShapeType="1"/>
            </p:cNvSpPr>
            <p:nvPr/>
          </p:nvSpPr>
          <p:spPr bwMode="auto">
            <a:xfrm>
              <a:off x="1776" y="1392"/>
              <a:ext cx="528" cy="528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067" name="Line 3"/>
            <p:cNvSpPr>
              <a:spLocks noChangeShapeType="1"/>
            </p:cNvSpPr>
            <p:nvPr/>
          </p:nvSpPr>
          <p:spPr bwMode="auto">
            <a:xfrm>
              <a:off x="1200" y="2112"/>
              <a:ext cx="384" cy="384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069" name="Rectangle 5" descr="花束"/>
            <p:cNvSpPr>
              <a:spLocks noChangeArrowheads="1"/>
            </p:cNvSpPr>
            <p:nvPr/>
          </p:nvSpPr>
          <p:spPr bwMode="auto">
            <a:xfrm>
              <a:off x="432" y="2496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12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8070" name="Rectangle 6" descr="白色大理石"/>
            <p:cNvSpPr>
              <a:spLocks noChangeArrowheads="1"/>
            </p:cNvSpPr>
            <p:nvPr/>
          </p:nvSpPr>
          <p:spPr bwMode="auto">
            <a:xfrm>
              <a:off x="432" y="2832"/>
              <a:ext cx="336" cy="336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8071" name="Line 7"/>
            <p:cNvSpPr>
              <a:spLocks noChangeShapeType="1"/>
            </p:cNvSpPr>
            <p:nvPr/>
          </p:nvSpPr>
          <p:spPr bwMode="auto">
            <a:xfrm flipV="1">
              <a:off x="672" y="2064"/>
              <a:ext cx="432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072" name="Oval 8" descr="永恒"/>
            <p:cNvSpPr>
              <a:spLocks noChangeArrowheads="1"/>
            </p:cNvSpPr>
            <p:nvPr/>
          </p:nvSpPr>
          <p:spPr bwMode="auto">
            <a:xfrm>
              <a:off x="960" y="1824"/>
              <a:ext cx="336" cy="336"/>
            </a:xfrm>
            <a:prstGeom prst="ellipse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8073" name="Rectangle 9" descr="花束"/>
            <p:cNvSpPr>
              <a:spLocks noChangeArrowheads="1"/>
            </p:cNvSpPr>
            <p:nvPr/>
          </p:nvSpPr>
          <p:spPr bwMode="auto">
            <a:xfrm>
              <a:off x="1488" y="2496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29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8074" name="Rectangle 10" descr="白色大理石"/>
            <p:cNvSpPr>
              <a:spLocks noChangeArrowheads="1"/>
            </p:cNvSpPr>
            <p:nvPr/>
          </p:nvSpPr>
          <p:spPr bwMode="auto">
            <a:xfrm>
              <a:off x="1488" y="2832"/>
              <a:ext cx="336" cy="336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8075" name="Rectangle 11" descr="花束"/>
            <p:cNvSpPr>
              <a:spLocks noChangeArrowheads="1"/>
            </p:cNvSpPr>
            <p:nvPr/>
          </p:nvSpPr>
          <p:spPr bwMode="auto">
            <a:xfrm>
              <a:off x="2160" y="1872"/>
              <a:ext cx="336" cy="336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ea typeface="宋体" pitchFamily="2" charset="-122"/>
                </a:rPr>
                <a:t>32</a:t>
              </a:r>
              <a:endParaRPr kumimoji="1" lang="en-US" altLang="zh-CN" sz="2400">
                <a:solidFill>
                  <a:srgbClr val="CCC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DDFF"/>
                    </a:outerShdw>
                  </a:cont>
                  <a:cont type="tree" name="">
                    <a:effect ref="fillLine"/>
                    <a:outerShdw dist="38100" dir="2700000" algn="tl">
                      <a:srgbClr val="7A7A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8076" name="Rectangle 12" descr="白色大理石"/>
            <p:cNvSpPr>
              <a:spLocks noChangeArrowheads="1"/>
            </p:cNvSpPr>
            <p:nvPr/>
          </p:nvSpPr>
          <p:spPr bwMode="auto">
            <a:xfrm>
              <a:off x="2160" y="2208"/>
              <a:ext cx="336" cy="336"/>
            </a:xfrm>
            <a:prstGeom prst="rect">
              <a:avLst/>
            </a:prstGeom>
            <a:blipFill dpi="0" rotWithShape="0">
              <a:blip r:embed="rId4" cstate="print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chemeClr val="tx2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8077" name="Line 13"/>
            <p:cNvSpPr>
              <a:spLocks noChangeShapeType="1"/>
            </p:cNvSpPr>
            <p:nvPr/>
          </p:nvSpPr>
          <p:spPr bwMode="auto">
            <a:xfrm flipV="1">
              <a:off x="1248" y="1440"/>
              <a:ext cx="432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078" name="Oval 14" descr="永恒"/>
            <p:cNvSpPr>
              <a:spLocks noChangeArrowheads="1"/>
            </p:cNvSpPr>
            <p:nvPr/>
          </p:nvSpPr>
          <p:spPr bwMode="auto">
            <a:xfrm>
              <a:off x="1584" y="1104"/>
              <a:ext cx="336" cy="336"/>
            </a:xfrm>
            <a:prstGeom prst="ellipse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8079" name="Line 15"/>
            <p:cNvSpPr>
              <a:spLocks noChangeShapeType="1"/>
            </p:cNvSpPr>
            <p:nvPr/>
          </p:nvSpPr>
          <p:spPr bwMode="auto">
            <a:xfrm flipV="1">
              <a:off x="1776" y="672"/>
              <a:ext cx="0" cy="43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080" name="Oval 16" descr="永恒"/>
            <p:cNvSpPr>
              <a:spLocks noChangeArrowheads="1"/>
            </p:cNvSpPr>
            <p:nvPr/>
          </p:nvSpPr>
          <p:spPr bwMode="auto">
            <a:xfrm>
              <a:off x="1584" y="432"/>
              <a:ext cx="336" cy="336"/>
            </a:xfrm>
            <a:prstGeom prst="ellipse">
              <a:avLst/>
            </a:prstGeom>
            <a:blipFill dpi="0" rotWithShape="0">
              <a:blip r:embed="rId5" cstate="print"/>
              <a:srcRect/>
              <a:tile tx="0" ty="0" sx="100000" sy="100000" flip="none" algn="tl"/>
            </a:blipFill>
            <a:ln w="28575">
              <a:solidFill>
                <a:srgbClr val="00808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r>
                <a:rPr kumimoji="1" lang="en-US" altLang="zh-CN" sz="2800" b="1">
                  <a:solidFill>
                    <a:srgbClr val="0925F7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rgbClr val="0925F7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DD"/>
                    </a:outerShdw>
                  </a:cont>
                  <a:cont type="tree" name="">
                    <a:effect ref="fillLine"/>
                    <a:outerShdw dist="38100" dir="2700000" algn="tl">
                      <a:srgbClr val="99987A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8081" name="Text Box 17"/>
            <p:cNvSpPr txBox="1">
              <a:spLocks noChangeArrowheads="1"/>
            </p:cNvSpPr>
            <p:nvPr/>
          </p:nvSpPr>
          <p:spPr bwMode="auto">
            <a:xfrm>
              <a:off x="1238" y="954"/>
              <a:ext cx="3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8082" name="Text Box 18"/>
            <p:cNvSpPr txBox="1">
              <a:spLocks noChangeArrowheads="1"/>
            </p:cNvSpPr>
            <p:nvPr/>
          </p:nvSpPr>
          <p:spPr bwMode="auto">
            <a:xfrm>
              <a:off x="1248" y="288"/>
              <a:ext cx="3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8083" name="Text Box 19"/>
            <p:cNvSpPr txBox="1">
              <a:spLocks noChangeArrowheads="1"/>
            </p:cNvSpPr>
            <p:nvPr/>
          </p:nvSpPr>
          <p:spPr bwMode="auto">
            <a:xfrm>
              <a:off x="624" y="1632"/>
              <a:ext cx="3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solidFill>
                    <a:srgbClr val="008080"/>
                  </a:solidFill>
                  <a:ea typeface="宋体" pitchFamily="2" charset="-122"/>
                </a:rPr>
                <a:t>ls</a:t>
              </a:r>
              <a:r>
                <a:rPr kumimoji="1" lang="en-US" altLang="zh-CN" sz="2800" b="1" baseline="-25000">
                  <a:solidFill>
                    <a:srgbClr val="008080"/>
                  </a:solidFill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8084" name="Text Box 20"/>
            <p:cNvSpPr txBox="1">
              <a:spLocks noChangeArrowheads="1"/>
            </p:cNvSpPr>
            <p:nvPr/>
          </p:nvSpPr>
          <p:spPr bwMode="auto">
            <a:xfrm>
              <a:off x="1574" y="2112"/>
              <a:ext cx="3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2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8085" name="Text Box 21"/>
            <p:cNvSpPr txBox="1">
              <a:spLocks noChangeArrowheads="1"/>
            </p:cNvSpPr>
            <p:nvPr/>
          </p:nvSpPr>
          <p:spPr bwMode="auto">
            <a:xfrm>
              <a:off x="2240" y="1488"/>
              <a:ext cx="3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0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8086" name="Text Box 22"/>
            <p:cNvSpPr txBox="1">
              <a:spLocks noChangeArrowheads="1"/>
            </p:cNvSpPr>
            <p:nvPr/>
          </p:nvSpPr>
          <p:spPr bwMode="auto">
            <a:xfrm>
              <a:off x="432" y="2112"/>
              <a:ext cx="3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>
                  <a:ea typeface="宋体" pitchFamily="2" charset="-122"/>
                </a:rPr>
                <a:t>k</a:t>
              </a:r>
              <a:r>
                <a:rPr kumimoji="1" lang="en-US" altLang="zh-CN" sz="2800" b="1" baseline="-25000">
                  <a:ea typeface="宋体" pitchFamily="2" charset="-122"/>
                </a:rPr>
                <a:t>1</a:t>
              </a:r>
              <a:endParaRPr kumimoji="1" lang="en-US" altLang="zh-CN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28087" name="Text Box 23"/>
            <p:cNvSpPr txBox="1">
              <a:spLocks noChangeArrowheads="1"/>
            </p:cNvSpPr>
            <p:nvPr/>
          </p:nvSpPr>
          <p:spPr bwMode="auto">
            <a:xfrm>
              <a:off x="1976" y="336"/>
              <a:ext cx="591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2800" b="1">
                  <a:ea typeface="隶书" pitchFamily="49" charset="-122"/>
                </a:rPr>
                <a:t>段号</a:t>
              </a:r>
            </a:p>
            <a:p>
              <a:pPr algn="l">
                <a:lnSpc>
                  <a:spcPct val="90000"/>
                </a:lnSpc>
              </a:pPr>
              <a:r>
                <a:rPr kumimoji="1" lang="zh-CN" altLang="en-US" sz="2800" b="1">
                  <a:ea typeface="隶书" pitchFamily="49" charset="-122"/>
                </a:rPr>
                <a:t>超出</a:t>
              </a:r>
              <a:endParaRPr kumimoji="1" lang="zh-CN" altLang="en-US" sz="2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</p:grpSp>
      <p:sp>
        <p:nvSpPr>
          <p:cNvPr id="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</a:rPr>
              <a:t>初始归并段生成的实例</a:t>
            </a:r>
            <a:r>
              <a:rPr lang="en-US" altLang="zh-CN">
                <a:latin typeface="+mn-lt"/>
              </a:rPr>
              <a:t>-VIII</a:t>
            </a:r>
            <a:endParaRPr lang="zh-CN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30238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0925F7"/>
                </a:solidFill>
              </a:rPr>
              <a:t>可并行工作</a:t>
            </a:r>
            <a:r>
              <a:rPr lang="zh-CN" altLang="en-US"/>
              <a:t>的缓冲区策略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如果采用 </a:t>
            </a:r>
            <a:r>
              <a:rPr lang="en-US" altLang="zh-CN" dirty="0"/>
              <a:t>k </a:t>
            </a:r>
            <a:r>
              <a:rPr lang="zh-CN" altLang="en-US" dirty="0"/>
              <a:t>路归并对 </a:t>
            </a:r>
            <a:r>
              <a:rPr lang="en-US" altLang="zh-CN" dirty="0"/>
              <a:t>k </a:t>
            </a:r>
            <a:r>
              <a:rPr lang="zh-CN" altLang="en-US" dirty="0"/>
              <a:t>个归并段进行归并，至少需要 </a:t>
            </a:r>
            <a:r>
              <a:rPr lang="en-US" altLang="zh-CN" dirty="0"/>
              <a:t>k </a:t>
            </a:r>
            <a:r>
              <a:rPr lang="zh-CN" altLang="en-US" dirty="0"/>
              <a:t>个输入缓冲区和 </a:t>
            </a:r>
            <a:r>
              <a:rPr lang="en-US" altLang="zh-CN" dirty="0"/>
              <a:t>1 </a:t>
            </a:r>
            <a:r>
              <a:rPr lang="zh-CN" altLang="en-US" dirty="0"/>
              <a:t>个输出缓冲区。每个缓冲区存放一个页块的信息。</a:t>
            </a:r>
          </a:p>
          <a:p>
            <a:r>
              <a:rPr lang="zh-CN" altLang="en-US" dirty="0"/>
              <a:t>串行执行输入、内部归并、输出操作的话：</a:t>
            </a:r>
          </a:p>
          <a:p>
            <a:pPr lvl="1"/>
            <a:r>
              <a:rPr lang="zh-CN" altLang="en-US" dirty="0"/>
              <a:t>在输出缓冲区满需要向磁盘写出时，就必须中断内部归并的执行。</a:t>
            </a:r>
          </a:p>
          <a:p>
            <a:pPr lvl="1"/>
            <a:r>
              <a:rPr lang="zh-CN" altLang="en-US" dirty="0"/>
              <a:t>在某一输入缓冲区空，需要从磁盘上再输入一个新的页块的记录时，也不得不中断内部归并</a:t>
            </a:r>
            <a:endParaRPr lang="en-US" altLang="zh-CN" dirty="0"/>
          </a:p>
          <a:p>
            <a:r>
              <a:rPr lang="zh-CN" altLang="en-US" dirty="0"/>
              <a:t>为了使输入、内部归并、输出并行进行，对于 </a:t>
            </a:r>
            <a:r>
              <a:rPr lang="en-US" altLang="zh-CN" dirty="0"/>
              <a:t>k </a:t>
            </a:r>
            <a:r>
              <a:rPr lang="zh-CN" altLang="en-US" dirty="0"/>
              <a:t>路归并，必须设置 </a:t>
            </a:r>
            <a:r>
              <a:rPr lang="en-US" altLang="zh-CN" dirty="0"/>
              <a:t>2k </a:t>
            </a:r>
            <a:r>
              <a:rPr lang="zh-CN" altLang="en-US" dirty="0"/>
              <a:t>个输入缓冲区和 </a:t>
            </a:r>
            <a:r>
              <a:rPr lang="en-US" altLang="zh-CN" dirty="0"/>
              <a:t>2 </a:t>
            </a:r>
            <a:r>
              <a:rPr lang="zh-CN" altLang="en-US" dirty="0"/>
              <a:t>个输出缓冲区</a:t>
            </a: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8A940-E3AE-49D8-8A3B-CFDC3C7B5772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27400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例子</a:t>
            </a:r>
            <a:r>
              <a:rPr lang="en-US" altLang="zh-CN"/>
              <a:t>-I</a:t>
            </a:r>
            <a:endParaRPr lang="zh-CN" altLang="en-US"/>
          </a:p>
        </p:txBody>
      </p:sp>
      <p:sp>
        <p:nvSpPr>
          <p:cNvPr id="7301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设：存在 </a:t>
            </a:r>
            <a:r>
              <a:rPr lang="en-US" altLang="zh-CN" sz="2400"/>
              <a:t>2 </a:t>
            </a:r>
            <a:r>
              <a:rPr lang="zh-CN" altLang="en-US" sz="2400"/>
              <a:t>个归并段</a:t>
            </a:r>
          </a:p>
          <a:p>
            <a:pPr lvl="1"/>
            <a:r>
              <a:rPr lang="zh-CN" altLang="en-US" sz="2400"/>
              <a:t>	</a:t>
            </a:r>
            <a:r>
              <a:rPr lang="en-US" altLang="zh-CN" sz="2400"/>
              <a:t>Run0</a:t>
            </a:r>
            <a:r>
              <a:rPr lang="zh-CN" altLang="en-US" sz="2400"/>
              <a:t>：记录的关键码是 </a:t>
            </a:r>
            <a:r>
              <a:rPr lang="en-US" altLang="zh-CN" sz="2400"/>
              <a:t>1, 3, 7, 8, 9</a:t>
            </a:r>
          </a:p>
          <a:p>
            <a:pPr lvl="1"/>
            <a:r>
              <a:rPr lang="en-US" altLang="zh-CN" sz="2400"/>
              <a:t>	Run1</a:t>
            </a:r>
            <a:r>
              <a:rPr lang="zh-CN" altLang="en-US" sz="2400"/>
              <a:t>：记录的关键码是 </a:t>
            </a:r>
            <a:r>
              <a:rPr lang="en-US" altLang="zh-CN" sz="2400"/>
              <a:t>2, 4, 15, 20, 25</a:t>
            </a:r>
          </a:p>
          <a:p>
            <a:r>
              <a:rPr lang="zh-CN" altLang="en-US" sz="2400"/>
              <a:t>给每一个归并段固定分配 </a:t>
            </a:r>
            <a:r>
              <a:rPr lang="en-US" altLang="zh-CN" sz="2400"/>
              <a:t>2 </a:t>
            </a:r>
            <a:r>
              <a:rPr lang="zh-CN" altLang="en-US" sz="2400"/>
              <a:t>个输入缓冲区，做 </a:t>
            </a:r>
            <a:r>
              <a:rPr lang="en-US" altLang="zh-CN" sz="2400"/>
              <a:t>2 </a:t>
            </a:r>
            <a:r>
              <a:rPr lang="zh-CN" altLang="en-US" sz="2400"/>
              <a:t>路归并，若每个缓冲区可容纳 </a:t>
            </a:r>
            <a:r>
              <a:rPr lang="en-US" altLang="zh-CN" sz="2400"/>
              <a:t>2 </a:t>
            </a:r>
            <a:r>
              <a:rPr lang="zh-CN" altLang="en-US" sz="2400"/>
              <a:t>个记录，需要设置 </a:t>
            </a:r>
            <a:r>
              <a:rPr lang="en-US" altLang="zh-CN" sz="2400"/>
              <a:t>4 </a:t>
            </a:r>
            <a:r>
              <a:rPr lang="zh-CN" altLang="en-US" sz="2400"/>
              <a:t>个输入缓冲区</a:t>
            </a:r>
            <a:r>
              <a:rPr lang="en-US" altLang="zh-CN" sz="2400"/>
              <a:t>IB[i](1≤i≤4)</a:t>
            </a:r>
            <a:r>
              <a:rPr lang="zh-CN" altLang="en-US" sz="2400"/>
              <a:t>和</a:t>
            </a:r>
            <a:r>
              <a:rPr lang="en-US" altLang="zh-CN" sz="2400"/>
              <a:t>2 </a:t>
            </a:r>
            <a:r>
              <a:rPr lang="zh-CN" altLang="en-US" sz="2400"/>
              <a:t>个输出缓冲区</a:t>
            </a:r>
            <a:r>
              <a:rPr lang="en-US" altLang="zh-CN" sz="2400"/>
              <a:t>OB[0]</a:t>
            </a:r>
            <a:r>
              <a:rPr lang="zh-CN" altLang="en-US" sz="2400"/>
              <a:t>和</a:t>
            </a:r>
            <a:r>
              <a:rPr lang="en-US" altLang="zh-CN" sz="2400"/>
              <a:t>OB[1]</a:t>
            </a:r>
            <a:endParaRPr lang="zh-CN" altLang="en-US" sz="240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DD86-7D08-433C-8BB9-72BEA0AE59D4}" type="slidenum">
              <a:rPr lang="en-US" altLang="zh-CN" smtClean="0"/>
              <a:pPr/>
              <a:t>44</a:t>
            </a:fld>
            <a:endParaRPr lang="en-US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971600" y="3717032"/>
            <a:ext cx="6624736" cy="3140968"/>
            <a:chOff x="490538" y="785813"/>
            <a:chExt cx="7718425" cy="5896738"/>
          </a:xfrm>
        </p:grpSpPr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596900" y="809625"/>
              <a:ext cx="685800" cy="1143000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000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1</a:t>
              </a:r>
            </a:p>
            <a:p>
              <a:r>
                <a:rPr kumimoji="1" lang="en-US" altLang="zh-CN" sz="2000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3</a:t>
              </a:r>
              <a:endParaRPr kumimoji="1" lang="en-US" altLang="zh-CN" sz="200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1663700" y="809625"/>
              <a:ext cx="685800" cy="1143000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000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2</a:t>
              </a:r>
            </a:p>
            <a:p>
              <a:r>
                <a:rPr kumimoji="1" lang="en-US" altLang="zh-CN" sz="2000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4</a:t>
              </a:r>
              <a:endParaRPr kumimoji="1" lang="en-US" altLang="zh-CN" sz="160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541337" y="1901825"/>
              <a:ext cx="1429904" cy="819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IB</a:t>
              </a: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[1]  </a:t>
              </a:r>
              <a:r>
                <a: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IB</a:t>
              </a: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[2]</a:t>
              </a:r>
              <a:endParaRPr kumimoji="1"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603250" y="2743200"/>
              <a:ext cx="685800" cy="1143000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000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</a:rPr>
                <a:t>-</a:t>
              </a:r>
              <a:endParaRPr kumimoji="1"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  <a:p>
              <a:r>
                <a:rPr kumimoji="1" lang="en-US" altLang="zh-CN" sz="2000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</a:rPr>
                <a:t>-</a:t>
              </a: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1670050" y="2743200"/>
              <a:ext cx="685800" cy="1143000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000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</a:rPr>
                <a:t>-</a:t>
              </a:r>
              <a:endParaRPr kumimoji="1"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  <a:p>
              <a:r>
                <a:rPr kumimoji="1" lang="en-US" altLang="zh-CN" sz="2000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</a:rPr>
                <a:t>-</a:t>
              </a:r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490538" y="3846513"/>
              <a:ext cx="1429904" cy="819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IB</a:t>
              </a: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[3]  </a:t>
              </a:r>
              <a:r>
                <a: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IB</a:t>
              </a: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[4]</a:t>
              </a:r>
              <a:endParaRPr kumimoji="1"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615950" y="4729163"/>
              <a:ext cx="685800" cy="1143000"/>
            </a:xfrm>
            <a:prstGeom prst="rect">
              <a:avLst/>
            </a:prstGeom>
            <a:gradFill rotWithShape="0">
              <a:gsLst>
                <a:gs pos="0">
                  <a:srgbClr val="66FF66">
                    <a:gamma/>
                    <a:shade val="46275"/>
                    <a:invGamma/>
                  </a:srgbClr>
                </a:gs>
                <a:gs pos="50000">
                  <a:srgbClr val="66FF66"/>
                </a:gs>
                <a:gs pos="100000">
                  <a:srgbClr val="66FF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000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</a:rPr>
                <a:t>-</a:t>
              </a:r>
              <a:endParaRPr kumimoji="1"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  <a:p>
              <a:r>
                <a:rPr kumimoji="1" lang="en-US" altLang="zh-CN" sz="2000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</a:rPr>
                <a:t>-</a:t>
              </a:r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1682750" y="4729163"/>
              <a:ext cx="685800" cy="1143000"/>
            </a:xfrm>
            <a:prstGeom prst="rect">
              <a:avLst/>
            </a:prstGeom>
            <a:gradFill rotWithShape="0">
              <a:gsLst>
                <a:gs pos="0">
                  <a:srgbClr val="66FF66">
                    <a:gamma/>
                    <a:shade val="46275"/>
                    <a:invGamma/>
                  </a:srgbClr>
                </a:gs>
                <a:gs pos="50000">
                  <a:srgbClr val="66FF66"/>
                </a:gs>
                <a:gs pos="100000">
                  <a:srgbClr val="66FF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000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</a:rPr>
                <a:t>-</a:t>
              </a:r>
              <a:endParaRPr kumimoji="1"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  <a:p>
              <a:r>
                <a:rPr kumimoji="1" lang="en-US" altLang="zh-CN" sz="2000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</a:rPr>
                <a:t>-</a:t>
              </a: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503238" y="5862637"/>
              <a:ext cx="1587475" cy="819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i="1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OB</a:t>
              </a:r>
              <a:r>
                <a:rPr kumimoji="1" lang="en-US" altLang="zh-CN" b="1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[0] </a:t>
              </a:r>
              <a:r>
                <a:rPr kumimoji="1" lang="en-US" altLang="zh-CN" b="1" i="1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OB</a:t>
              </a:r>
              <a:r>
                <a:rPr kumimoji="1" lang="en-US" altLang="zh-CN" b="1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[1]</a:t>
              </a:r>
              <a:endParaRPr kumimoji="1"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2951163" y="1347788"/>
              <a:ext cx="1044522" cy="1680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kumimoji="1"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归并到</a:t>
              </a:r>
            </a:p>
            <a:p>
              <a:pPr algn="l">
                <a:lnSpc>
                  <a:spcPct val="120000"/>
                </a:lnSpc>
              </a:pPr>
              <a:r>
                <a:rPr kumimoji="1"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 </a:t>
              </a:r>
              <a:r>
                <a:rPr kumimoji="1" lang="en-US" altLang="zh-CN" b="1" i="1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OB</a:t>
              </a:r>
              <a:r>
                <a:rPr kumimoji="1" lang="en-US" altLang="zh-CN" b="1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[0]</a:t>
              </a:r>
              <a:endPara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1" name="AutoShape 12"/>
            <p:cNvSpPr>
              <a:spLocks noChangeArrowheads="1"/>
            </p:cNvSpPr>
            <p:nvPr/>
          </p:nvSpPr>
          <p:spPr bwMode="auto">
            <a:xfrm>
              <a:off x="2916238" y="2643188"/>
              <a:ext cx="1295400" cy="533400"/>
            </a:xfrm>
            <a:prstGeom prst="rightArrow">
              <a:avLst>
                <a:gd name="adj1" fmla="val 50000"/>
                <a:gd name="adj2" fmla="val 60714"/>
              </a:avLst>
            </a:prstGeom>
            <a:gradFill rotWithShape="0">
              <a:gsLst>
                <a:gs pos="0">
                  <a:srgbClr val="FFCC66">
                    <a:gamma/>
                    <a:shade val="46275"/>
                    <a:invGamma/>
                  </a:srgbClr>
                </a:gs>
                <a:gs pos="50000">
                  <a:srgbClr val="FFCC66"/>
                </a:gs>
                <a:gs pos="100000">
                  <a:srgbClr val="FFCC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FFCC66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4716463" y="809625"/>
              <a:ext cx="685800" cy="1143000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</a:rPr>
                <a:t>-</a:t>
              </a:r>
              <a:endParaRPr kumimoji="1" lang="en-US" altLang="zh-CN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  <a:p>
              <a:r>
                <a:rPr kumimoji="1" lang="en-US" altLang="zh-CN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3</a:t>
              </a:r>
              <a:endParaRPr kumimoji="1" lang="en-US" altLang="zh-CN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5778500" y="785813"/>
              <a:ext cx="685800" cy="1143000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000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</a:rPr>
                <a:t>-</a:t>
              </a:r>
              <a:endParaRPr kumimoji="1"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  <a:p>
              <a:r>
                <a:rPr kumimoji="1" lang="en-US" altLang="zh-CN" sz="2000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4</a:t>
              </a:r>
              <a:endParaRPr kumimoji="1" lang="en-US" altLang="zh-CN" sz="160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4718050" y="2743200"/>
              <a:ext cx="685800" cy="1143000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000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7</a:t>
              </a:r>
              <a:endParaRPr kumimoji="1"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  <a:p>
              <a:r>
                <a:rPr kumimoji="1" lang="en-US" altLang="zh-CN" sz="2000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</a:t>
              </a:r>
              <a:endParaRPr kumimoji="1"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endParaRP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5784850" y="2717800"/>
              <a:ext cx="685800" cy="1143000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000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</a:rPr>
                <a:t>-</a:t>
              </a:r>
              <a:endParaRPr kumimoji="1"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  <a:p>
              <a:r>
                <a:rPr kumimoji="1" lang="en-US" altLang="zh-CN" sz="2000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</a:rPr>
                <a:t>-</a:t>
              </a: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4730750" y="4729163"/>
              <a:ext cx="685800" cy="1143000"/>
            </a:xfrm>
            <a:prstGeom prst="rect">
              <a:avLst/>
            </a:prstGeom>
            <a:gradFill rotWithShape="0">
              <a:gsLst>
                <a:gs pos="0">
                  <a:srgbClr val="66FF66">
                    <a:gamma/>
                    <a:shade val="46275"/>
                    <a:invGamma/>
                  </a:srgbClr>
                </a:gs>
                <a:gs pos="50000">
                  <a:srgbClr val="66FF66"/>
                </a:gs>
                <a:gs pos="100000">
                  <a:srgbClr val="66FF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000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kumimoji="1"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  <a:p>
              <a:r>
                <a:rPr kumimoji="1" lang="en-US" altLang="zh-CN" sz="2000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  <a:endParaRPr kumimoji="1"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endParaRPr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5797550" y="4689475"/>
              <a:ext cx="685800" cy="1143000"/>
            </a:xfrm>
            <a:prstGeom prst="rect">
              <a:avLst/>
            </a:prstGeom>
            <a:gradFill rotWithShape="0">
              <a:gsLst>
                <a:gs pos="0">
                  <a:srgbClr val="66FF66">
                    <a:gamma/>
                    <a:shade val="46275"/>
                    <a:invGamma/>
                  </a:srgbClr>
                </a:gs>
                <a:gs pos="50000">
                  <a:srgbClr val="66FF66"/>
                </a:gs>
                <a:gs pos="100000">
                  <a:srgbClr val="66FF66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000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</a:rPr>
                <a:t>-</a:t>
              </a:r>
              <a:endParaRPr kumimoji="1" lang="en-US" altLang="zh-CN" sz="20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  <a:p>
              <a:r>
                <a:rPr kumimoji="1" lang="en-US" altLang="zh-CN" sz="2000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</a:rPr>
                <a:t>-</a:t>
              </a:r>
            </a:p>
          </p:txBody>
        </p:sp>
        <p:sp>
          <p:nvSpPr>
            <p:cNvPr id="28" name="AutoShape 19"/>
            <p:cNvSpPr>
              <a:spLocks noChangeArrowheads="1"/>
            </p:cNvSpPr>
            <p:nvPr/>
          </p:nvSpPr>
          <p:spPr bwMode="auto">
            <a:xfrm>
              <a:off x="6913563" y="2617788"/>
              <a:ext cx="1295400" cy="533400"/>
            </a:xfrm>
            <a:prstGeom prst="rightArrow">
              <a:avLst>
                <a:gd name="adj1" fmla="val 50000"/>
                <a:gd name="adj2" fmla="val 60714"/>
              </a:avLst>
            </a:prstGeom>
            <a:gradFill rotWithShape="0">
              <a:gsLst>
                <a:gs pos="0">
                  <a:srgbClr val="FFCC66">
                    <a:gamma/>
                    <a:shade val="46275"/>
                    <a:invGamma/>
                  </a:srgbClr>
                </a:gs>
                <a:gs pos="50000">
                  <a:srgbClr val="FFCC66"/>
                </a:gs>
                <a:gs pos="100000">
                  <a:srgbClr val="FFCC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FFCC66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6913563" y="1295401"/>
              <a:ext cx="1044522" cy="1680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kumimoji="1"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归并到</a:t>
              </a:r>
            </a:p>
            <a:p>
              <a:pPr algn="l">
                <a:lnSpc>
                  <a:spcPct val="120000"/>
                </a:lnSpc>
              </a:pPr>
              <a:r>
                <a:rPr kumimoji="1" lang="en-US" altLang="zh-CN" b="1" i="1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OB</a:t>
              </a:r>
              <a:r>
                <a:rPr kumimoji="1" lang="en-US" altLang="zh-CN" b="1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[1]</a:t>
              </a:r>
              <a:endParaRPr kumimoji="1"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4716463" y="1889124"/>
              <a:ext cx="1429904" cy="819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IB</a:t>
              </a: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[1]  </a:t>
              </a:r>
              <a:r>
                <a: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IB</a:t>
              </a: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[2]</a:t>
              </a:r>
              <a:endParaRPr kumimoji="1"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4679950" y="3846514"/>
              <a:ext cx="1516037" cy="693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IB</a:t>
              </a: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[3]  </a:t>
              </a:r>
              <a:r>
                <a: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IB</a:t>
              </a: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[4]</a:t>
              </a:r>
              <a:endParaRPr kumimoji="1"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>
              <a:off x="4608513" y="5862637"/>
              <a:ext cx="1587475" cy="819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i="1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OB</a:t>
              </a:r>
              <a:r>
                <a:rPr kumimoji="1" lang="en-US" altLang="zh-CN" b="1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[0] </a:t>
              </a:r>
              <a:r>
                <a:rPr kumimoji="1" lang="en-US" altLang="zh-CN" b="1" i="1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OB</a:t>
              </a:r>
              <a:r>
                <a:rPr kumimoji="1" lang="en-US" altLang="zh-CN" b="1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[1]</a:t>
              </a:r>
              <a:endParaRPr kumimoji="1" lang="en-US" altLang="zh-CN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992438" y="3382963"/>
              <a:ext cx="1044522" cy="14348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读入到</a:t>
              </a:r>
            </a:p>
            <a:p>
              <a:pPr algn="l"/>
              <a:r>
                <a:rPr kumimoji="1"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 </a:t>
              </a:r>
              <a:r>
                <a: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IB</a:t>
              </a: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[3]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6913563" y="3302000"/>
              <a:ext cx="1044522" cy="3156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kumimoji="1"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读入到</a:t>
              </a:r>
            </a:p>
            <a:p>
              <a:pPr algn="l">
                <a:lnSpc>
                  <a:spcPct val="120000"/>
                </a:lnSpc>
              </a:pPr>
              <a:r>
                <a:rPr kumimoji="1"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 </a:t>
              </a:r>
              <a:r>
                <a:rPr kumimoji="1"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IB</a:t>
              </a:r>
              <a:r>
                <a:rPr kumimoji="1"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[4]</a:t>
              </a:r>
            </a:p>
            <a:p>
              <a:pPr algn="l">
                <a:lnSpc>
                  <a:spcPct val="120000"/>
                </a:lnSpc>
              </a:pPr>
              <a:r>
                <a:rPr kumimoji="1" lang="en-US" altLang="zh-CN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 </a:t>
              </a:r>
              <a:r>
                <a:rPr kumimoji="1" lang="zh-CN" altLang="en-US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写出</a:t>
              </a:r>
            </a:p>
            <a:p>
              <a:pPr algn="l">
                <a:lnSpc>
                  <a:spcPct val="120000"/>
                </a:lnSpc>
              </a:pPr>
              <a:r>
                <a:rPr kumimoji="1" lang="en-US" altLang="zh-CN" b="1" i="1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OB</a:t>
              </a:r>
              <a:r>
                <a:rPr kumimoji="1" lang="en-US" altLang="zh-CN" b="1">
                  <a:solidFill>
                    <a:srgbClr val="008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[0]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9337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</a:rPr>
              <a:t>例子</a:t>
            </a:r>
            <a:r>
              <a:rPr lang="en-US" altLang="zh-CN">
                <a:latin typeface="+mn-lt"/>
              </a:rPr>
              <a:t>-II</a:t>
            </a:r>
            <a:endParaRPr lang="zh-CN" altLang="en-US">
              <a:latin typeface="+mn-lt"/>
            </a:endParaRPr>
          </a:p>
        </p:txBody>
      </p:sp>
      <p:sp>
        <p:nvSpPr>
          <p:cNvPr id="27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F6C9C-DED1-4AAE-ACA4-56A23897DD4B}" type="slidenum">
              <a:rPr lang="en-US" altLang="zh-CN" smtClean="0"/>
              <a:pPr/>
              <a:t>45</a:t>
            </a:fld>
            <a:endParaRPr lang="en-US" altLang="zh-CN"/>
          </a:p>
        </p:txBody>
      </p:sp>
      <p:sp>
        <p:nvSpPr>
          <p:cNvPr id="732162" name="Rectangle 2"/>
          <p:cNvSpPr>
            <a:spLocks noChangeArrowheads="1"/>
          </p:cNvSpPr>
          <p:nvPr/>
        </p:nvSpPr>
        <p:spPr bwMode="auto">
          <a:xfrm>
            <a:off x="573088" y="1341834"/>
            <a:ext cx="685800" cy="1143000"/>
          </a:xfrm>
          <a:prstGeom prst="rect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anchor="ctr">
            <a:flatTx/>
          </a:bodyPr>
          <a:lstStyle/>
          <a:p>
            <a:r>
              <a:rPr kumimoji="1" lang="en-US" altLang="zh-CN" sz="32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rPr>
              <a:t>-</a:t>
            </a:r>
            <a:endParaRPr kumimoji="1" lang="en-US" altLang="zh-CN" sz="3200" b="1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  <a:p>
            <a:r>
              <a:rPr kumimoji="1" lang="en-US" altLang="zh-CN" sz="32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rPr>
              <a:t>-</a:t>
            </a:r>
          </a:p>
        </p:txBody>
      </p:sp>
      <p:sp>
        <p:nvSpPr>
          <p:cNvPr id="732163" name="Rectangle 3"/>
          <p:cNvSpPr>
            <a:spLocks noChangeArrowheads="1"/>
          </p:cNvSpPr>
          <p:nvPr/>
        </p:nvSpPr>
        <p:spPr bwMode="auto">
          <a:xfrm>
            <a:off x="1627188" y="1349771"/>
            <a:ext cx="685800" cy="1143000"/>
          </a:xfrm>
          <a:prstGeom prst="rect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anchor="ctr">
            <a:flatTx/>
          </a:bodyPr>
          <a:lstStyle/>
          <a:p>
            <a:r>
              <a:rPr kumimoji="1" lang="en-US" altLang="zh-CN" sz="32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rPr>
              <a:t>-</a:t>
            </a:r>
            <a:endParaRPr kumimoji="1" lang="en-US" altLang="zh-CN" sz="3200" b="1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  <a:p>
            <a:r>
              <a:rPr kumimoji="1" lang="en-US" altLang="zh-CN" sz="32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rPr>
              <a:t>-</a:t>
            </a:r>
          </a:p>
        </p:txBody>
      </p:sp>
      <p:sp>
        <p:nvSpPr>
          <p:cNvPr id="732164" name="Text Box 4"/>
          <p:cNvSpPr txBox="1">
            <a:spLocks noChangeArrowheads="1"/>
          </p:cNvSpPr>
          <p:nvPr/>
        </p:nvSpPr>
        <p:spPr bwMode="auto">
          <a:xfrm>
            <a:off x="468313" y="2441971"/>
            <a:ext cx="1943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IB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[1] 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IB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[2]</a:t>
            </a:r>
            <a:endParaRPr kumimoji="1" lang="en-US" altLang="zh-CN" sz="28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ea typeface="宋体" pitchFamily="2" charset="-122"/>
            </a:endParaRPr>
          </a:p>
        </p:txBody>
      </p:sp>
      <p:sp>
        <p:nvSpPr>
          <p:cNvPr id="732165" name="Rectangle 5"/>
          <p:cNvSpPr>
            <a:spLocks noChangeArrowheads="1"/>
          </p:cNvSpPr>
          <p:nvPr/>
        </p:nvSpPr>
        <p:spPr bwMode="auto">
          <a:xfrm>
            <a:off x="587375" y="3270646"/>
            <a:ext cx="685800" cy="1143000"/>
          </a:xfrm>
          <a:prstGeom prst="rect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anchor="ctr">
            <a:flatTx/>
          </a:bodyPr>
          <a:lstStyle/>
          <a:p>
            <a:r>
              <a:rPr kumimoji="1" lang="en-US" altLang="zh-CN" sz="32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endParaRPr kumimoji="1" lang="en-US" altLang="zh-CN" sz="3200" b="1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  <a:p>
            <a:r>
              <a:rPr kumimoji="1" lang="en-US" altLang="zh-CN" sz="32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endParaRPr kumimoji="1" lang="en-US" altLang="zh-CN" sz="3200" b="1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</a:endParaRPr>
          </a:p>
        </p:txBody>
      </p:sp>
      <p:sp>
        <p:nvSpPr>
          <p:cNvPr id="732166" name="Rectangle 6"/>
          <p:cNvSpPr>
            <a:spLocks noChangeArrowheads="1"/>
          </p:cNvSpPr>
          <p:nvPr/>
        </p:nvSpPr>
        <p:spPr bwMode="auto">
          <a:xfrm>
            <a:off x="1617663" y="3270646"/>
            <a:ext cx="685800" cy="1143000"/>
          </a:xfrm>
          <a:prstGeom prst="rect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anchor="ctr">
            <a:flatTx/>
          </a:bodyPr>
          <a:lstStyle/>
          <a:p>
            <a:r>
              <a:rPr kumimoji="1" lang="en-US" altLang="zh-CN" sz="32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  <a:endParaRPr kumimoji="1" lang="en-US" altLang="zh-CN" sz="3200" b="1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  <a:p>
            <a:r>
              <a:rPr kumimoji="1" lang="en-US" altLang="zh-CN" sz="32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</a:t>
            </a:r>
            <a:endParaRPr kumimoji="1" lang="en-US" altLang="zh-CN" sz="3200" b="1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</a:endParaRPr>
          </a:p>
        </p:txBody>
      </p:sp>
      <p:sp>
        <p:nvSpPr>
          <p:cNvPr id="732167" name="Text Box 7"/>
          <p:cNvSpPr txBox="1">
            <a:spLocks noChangeArrowheads="1"/>
          </p:cNvSpPr>
          <p:nvPr/>
        </p:nvSpPr>
        <p:spPr bwMode="auto">
          <a:xfrm>
            <a:off x="468313" y="4386659"/>
            <a:ext cx="1943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IB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[3] 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IB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[4]</a:t>
            </a:r>
            <a:endParaRPr kumimoji="1" lang="en-US" altLang="zh-CN" sz="28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ea typeface="宋体" pitchFamily="2" charset="-122"/>
            </a:endParaRPr>
          </a:p>
        </p:txBody>
      </p:sp>
      <p:sp>
        <p:nvSpPr>
          <p:cNvPr id="732168" name="Rectangle 8"/>
          <p:cNvSpPr>
            <a:spLocks noChangeArrowheads="1"/>
          </p:cNvSpPr>
          <p:nvPr/>
        </p:nvSpPr>
        <p:spPr bwMode="auto">
          <a:xfrm>
            <a:off x="587375" y="5229621"/>
            <a:ext cx="685800" cy="1143000"/>
          </a:xfrm>
          <a:prstGeom prst="rect">
            <a:avLst/>
          </a:prstGeom>
          <a:gradFill rotWithShape="0">
            <a:gsLst>
              <a:gs pos="0">
                <a:srgbClr val="66FF66">
                  <a:gamma/>
                  <a:shade val="46275"/>
                  <a:invGamma/>
                </a:srgbClr>
              </a:gs>
              <a:gs pos="50000">
                <a:srgbClr val="66FF66"/>
              </a:gs>
              <a:gs pos="100000">
                <a:srgbClr val="66FF66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kumimoji="1" lang="en-US" altLang="zh-CN" sz="32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rPr>
              <a:t>-</a:t>
            </a:r>
            <a:endParaRPr kumimoji="1" lang="en-US" altLang="zh-CN" sz="3200" b="1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  <a:p>
            <a:r>
              <a:rPr kumimoji="1" lang="en-US" altLang="zh-CN" sz="32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rPr>
              <a:t>-</a:t>
            </a:r>
          </a:p>
        </p:txBody>
      </p:sp>
      <p:sp>
        <p:nvSpPr>
          <p:cNvPr id="732169" name="Rectangle 9"/>
          <p:cNvSpPr>
            <a:spLocks noChangeArrowheads="1"/>
          </p:cNvSpPr>
          <p:nvPr/>
        </p:nvSpPr>
        <p:spPr bwMode="auto">
          <a:xfrm>
            <a:off x="1619250" y="5229621"/>
            <a:ext cx="685800" cy="1143000"/>
          </a:xfrm>
          <a:prstGeom prst="rect">
            <a:avLst/>
          </a:prstGeom>
          <a:gradFill rotWithShape="0">
            <a:gsLst>
              <a:gs pos="0">
                <a:srgbClr val="66FF66">
                  <a:gamma/>
                  <a:shade val="46275"/>
                  <a:invGamma/>
                </a:srgbClr>
              </a:gs>
              <a:gs pos="50000">
                <a:srgbClr val="66FF66"/>
              </a:gs>
              <a:gs pos="100000">
                <a:srgbClr val="66FF66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kumimoji="1" lang="en-US" altLang="zh-CN" sz="32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endParaRPr kumimoji="1" lang="en-US" altLang="zh-CN" sz="3200" b="1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  <a:p>
            <a:r>
              <a:rPr kumimoji="1" lang="en-US" altLang="zh-CN" sz="32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endParaRPr kumimoji="1" lang="en-US" altLang="zh-CN" sz="3200" b="1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</a:endParaRPr>
          </a:p>
        </p:txBody>
      </p:sp>
      <p:sp>
        <p:nvSpPr>
          <p:cNvPr id="732170" name="Text Box 10"/>
          <p:cNvSpPr txBox="1">
            <a:spLocks noChangeArrowheads="1"/>
          </p:cNvSpPr>
          <p:nvPr/>
        </p:nvSpPr>
        <p:spPr bwMode="auto">
          <a:xfrm>
            <a:off x="463550" y="6366271"/>
            <a:ext cx="2092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b="1" i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OB</a:t>
            </a:r>
            <a:r>
              <a:rPr kumimoji="1" lang="en-US" altLang="zh-CN" sz="2800" b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[0] </a:t>
            </a:r>
            <a:r>
              <a:rPr kumimoji="1" lang="en-US" altLang="zh-CN" sz="2800" b="1" i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OB</a:t>
            </a:r>
            <a:r>
              <a:rPr kumimoji="1" lang="en-US" altLang="zh-CN" sz="2800" b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[1]</a:t>
            </a:r>
            <a:endParaRPr kumimoji="1" lang="en-US" altLang="zh-CN" sz="28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ea typeface="宋体" pitchFamily="2" charset="-122"/>
            </a:endParaRPr>
          </a:p>
        </p:txBody>
      </p:sp>
      <p:sp>
        <p:nvSpPr>
          <p:cNvPr id="732171" name="Text Box 11"/>
          <p:cNvSpPr txBox="1">
            <a:spLocks noChangeArrowheads="1"/>
          </p:cNvSpPr>
          <p:nvPr/>
        </p:nvSpPr>
        <p:spPr bwMode="auto">
          <a:xfrm>
            <a:off x="2973388" y="1970484"/>
            <a:ext cx="1255712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归并到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 </a:t>
            </a:r>
            <a:r>
              <a:rPr kumimoji="1" lang="en-US" altLang="zh-CN" sz="2800" b="1" i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</a:t>
            </a:r>
            <a:r>
              <a:rPr kumimoji="1" lang="en-US" altLang="zh-CN" sz="2800" b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[0]</a:t>
            </a:r>
            <a:endParaRPr kumimoji="1" lang="en-US" altLang="zh-CN" sz="32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2172" name="AutoShape 12"/>
          <p:cNvSpPr>
            <a:spLocks noChangeArrowheads="1"/>
          </p:cNvSpPr>
          <p:nvPr/>
        </p:nvSpPr>
        <p:spPr bwMode="auto">
          <a:xfrm>
            <a:off x="2938463" y="3265884"/>
            <a:ext cx="1295400" cy="533400"/>
          </a:xfrm>
          <a:prstGeom prst="rightArrow">
            <a:avLst>
              <a:gd name="adj1" fmla="val 50000"/>
              <a:gd name="adj2" fmla="val 60714"/>
            </a:avLst>
          </a:prstGeom>
          <a:gradFill rotWithShape="0">
            <a:gsLst>
              <a:gs pos="0">
                <a:srgbClr val="FFCC66">
                  <a:gamma/>
                  <a:shade val="46275"/>
                  <a:invGamma/>
                </a:srgbClr>
              </a:gs>
              <a:gs pos="50000">
                <a:srgbClr val="FFCC66"/>
              </a:gs>
              <a:gs pos="100000">
                <a:srgbClr val="FFCC6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FFCC66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2173" name="Rectangle 13"/>
          <p:cNvSpPr>
            <a:spLocks noChangeArrowheads="1"/>
          </p:cNvSpPr>
          <p:nvPr/>
        </p:nvSpPr>
        <p:spPr bwMode="auto">
          <a:xfrm>
            <a:off x="4675188" y="1349771"/>
            <a:ext cx="685800" cy="1143000"/>
          </a:xfrm>
          <a:prstGeom prst="rect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anchor="ctr">
            <a:flatTx/>
          </a:bodyPr>
          <a:lstStyle/>
          <a:p>
            <a:r>
              <a:rPr kumimoji="1" lang="en-US" altLang="zh-CN" sz="32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  <a:endParaRPr kumimoji="1" lang="en-US" altLang="zh-CN" sz="3200" b="1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  <a:p>
            <a:r>
              <a:rPr kumimoji="1" lang="en-US" altLang="zh-CN" sz="32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rPr>
              <a:t>-</a:t>
            </a:r>
          </a:p>
        </p:txBody>
      </p:sp>
      <p:sp>
        <p:nvSpPr>
          <p:cNvPr id="732174" name="Rectangle 14"/>
          <p:cNvSpPr>
            <a:spLocks noChangeArrowheads="1"/>
          </p:cNvSpPr>
          <p:nvPr/>
        </p:nvSpPr>
        <p:spPr bwMode="auto">
          <a:xfrm>
            <a:off x="5722938" y="1325959"/>
            <a:ext cx="685800" cy="1143000"/>
          </a:xfrm>
          <a:prstGeom prst="rect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anchor="ctr">
            <a:flatTx/>
          </a:bodyPr>
          <a:lstStyle/>
          <a:p>
            <a:r>
              <a:rPr kumimoji="1" lang="en-US" altLang="zh-CN" sz="32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rPr>
              <a:t>-</a:t>
            </a:r>
            <a:endParaRPr kumimoji="1" lang="en-US" altLang="zh-CN" sz="3200" b="1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  <a:p>
            <a:r>
              <a:rPr kumimoji="1" lang="en-US" altLang="zh-CN" sz="32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rPr>
              <a:t>-</a:t>
            </a:r>
          </a:p>
        </p:txBody>
      </p:sp>
      <p:sp>
        <p:nvSpPr>
          <p:cNvPr id="732175" name="Rectangle 15"/>
          <p:cNvSpPr>
            <a:spLocks noChangeArrowheads="1"/>
          </p:cNvSpPr>
          <p:nvPr/>
        </p:nvSpPr>
        <p:spPr bwMode="auto">
          <a:xfrm>
            <a:off x="4687888" y="3284934"/>
            <a:ext cx="685800" cy="1143000"/>
          </a:xfrm>
          <a:prstGeom prst="rect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anchor="ctr">
            <a:flatTx/>
          </a:bodyPr>
          <a:lstStyle/>
          <a:p>
            <a:r>
              <a:rPr kumimoji="1" lang="en-US" altLang="zh-CN" sz="32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rPr>
              <a:t>-</a:t>
            </a:r>
            <a:endParaRPr kumimoji="1" lang="en-US" altLang="zh-CN" sz="3200" b="1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  <a:p>
            <a:r>
              <a:rPr kumimoji="1" lang="en-US" altLang="zh-CN" sz="32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rPr>
              <a:t>-</a:t>
            </a:r>
          </a:p>
        </p:txBody>
      </p:sp>
      <p:sp>
        <p:nvSpPr>
          <p:cNvPr id="732176" name="Rectangle 16"/>
          <p:cNvSpPr>
            <a:spLocks noChangeArrowheads="1"/>
          </p:cNvSpPr>
          <p:nvPr/>
        </p:nvSpPr>
        <p:spPr bwMode="auto">
          <a:xfrm>
            <a:off x="5754688" y="3284934"/>
            <a:ext cx="685800" cy="1143000"/>
          </a:xfrm>
          <a:prstGeom prst="rect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anchor="ctr">
            <a:flatTx/>
          </a:bodyPr>
          <a:lstStyle/>
          <a:p>
            <a:r>
              <a:rPr kumimoji="1" lang="en-US" altLang="zh-CN" sz="32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  <a:endParaRPr kumimoji="1" lang="en-US" altLang="zh-CN" sz="3200" b="1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  <a:p>
            <a:r>
              <a:rPr kumimoji="1" lang="en-US" altLang="zh-CN" sz="32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</a:t>
            </a:r>
            <a:endParaRPr kumimoji="1" lang="en-US" altLang="zh-CN" sz="3200" b="1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</a:endParaRPr>
          </a:p>
        </p:txBody>
      </p:sp>
      <p:sp>
        <p:nvSpPr>
          <p:cNvPr id="732177" name="Rectangle 17"/>
          <p:cNvSpPr>
            <a:spLocks noChangeArrowheads="1"/>
          </p:cNvSpPr>
          <p:nvPr/>
        </p:nvSpPr>
        <p:spPr bwMode="auto">
          <a:xfrm>
            <a:off x="4702175" y="5202634"/>
            <a:ext cx="685800" cy="1143000"/>
          </a:xfrm>
          <a:prstGeom prst="rect">
            <a:avLst/>
          </a:prstGeom>
          <a:gradFill rotWithShape="0">
            <a:gsLst>
              <a:gs pos="0">
                <a:srgbClr val="66FF66">
                  <a:gamma/>
                  <a:shade val="46275"/>
                  <a:invGamma/>
                </a:srgbClr>
              </a:gs>
              <a:gs pos="50000">
                <a:srgbClr val="66FF66"/>
              </a:gs>
              <a:gs pos="100000">
                <a:srgbClr val="66FF66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kumimoji="1" lang="en-US" altLang="zh-CN" sz="32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endParaRPr kumimoji="1" lang="en-US" altLang="zh-CN" sz="3200" b="1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  <a:p>
            <a:r>
              <a:rPr kumimoji="1" lang="en-US" altLang="zh-CN" sz="32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endParaRPr kumimoji="1" lang="en-US" altLang="zh-CN" sz="3200" b="1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</a:endParaRPr>
          </a:p>
        </p:txBody>
      </p:sp>
      <p:sp>
        <p:nvSpPr>
          <p:cNvPr id="732178" name="Rectangle 18"/>
          <p:cNvSpPr>
            <a:spLocks noChangeArrowheads="1"/>
          </p:cNvSpPr>
          <p:nvPr/>
        </p:nvSpPr>
        <p:spPr bwMode="auto">
          <a:xfrm>
            <a:off x="5757863" y="5193109"/>
            <a:ext cx="685800" cy="1143000"/>
          </a:xfrm>
          <a:prstGeom prst="rect">
            <a:avLst/>
          </a:prstGeom>
          <a:gradFill rotWithShape="0">
            <a:gsLst>
              <a:gs pos="0">
                <a:srgbClr val="66FF66">
                  <a:gamma/>
                  <a:shade val="46275"/>
                  <a:invGamma/>
                </a:srgbClr>
              </a:gs>
              <a:gs pos="50000">
                <a:srgbClr val="66FF66"/>
              </a:gs>
              <a:gs pos="100000">
                <a:srgbClr val="66FF66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kumimoji="1" lang="en-US" altLang="zh-CN" sz="32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rPr>
              <a:t>-</a:t>
            </a:r>
            <a:endParaRPr kumimoji="1" lang="en-US" altLang="zh-CN" sz="3200" b="1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  <a:p>
            <a:r>
              <a:rPr kumimoji="1" lang="en-US" altLang="zh-CN" sz="32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rPr>
              <a:t>-</a:t>
            </a:r>
          </a:p>
        </p:txBody>
      </p:sp>
      <p:sp>
        <p:nvSpPr>
          <p:cNvPr id="732179" name="AutoShape 19"/>
          <p:cNvSpPr>
            <a:spLocks noChangeArrowheads="1"/>
          </p:cNvSpPr>
          <p:nvPr/>
        </p:nvSpPr>
        <p:spPr bwMode="auto">
          <a:xfrm>
            <a:off x="7021513" y="3265884"/>
            <a:ext cx="1295400" cy="533400"/>
          </a:xfrm>
          <a:prstGeom prst="rightArrow">
            <a:avLst>
              <a:gd name="adj1" fmla="val 50000"/>
              <a:gd name="adj2" fmla="val 60714"/>
            </a:avLst>
          </a:prstGeom>
          <a:gradFill rotWithShape="0">
            <a:gsLst>
              <a:gs pos="0">
                <a:srgbClr val="FFCC66">
                  <a:gamma/>
                  <a:shade val="46275"/>
                  <a:invGamma/>
                </a:srgbClr>
              </a:gs>
              <a:gs pos="50000">
                <a:srgbClr val="FFCC66"/>
              </a:gs>
              <a:gs pos="100000">
                <a:srgbClr val="FFCC6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FFCC66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2180" name="Text Box 20"/>
          <p:cNvSpPr txBox="1">
            <a:spLocks noChangeArrowheads="1"/>
          </p:cNvSpPr>
          <p:nvPr/>
        </p:nvSpPr>
        <p:spPr bwMode="auto">
          <a:xfrm>
            <a:off x="7021513" y="1943496"/>
            <a:ext cx="1255712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归并到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800" b="1" i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</a:t>
            </a:r>
            <a:r>
              <a:rPr kumimoji="1" lang="en-US" altLang="zh-CN" sz="2800" b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[1]</a:t>
            </a:r>
            <a:endParaRPr kumimoji="1" lang="en-US" altLang="zh-CN" sz="2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2181" name="Text Box 21"/>
          <p:cNvSpPr txBox="1">
            <a:spLocks noChangeArrowheads="1"/>
          </p:cNvSpPr>
          <p:nvPr/>
        </p:nvSpPr>
        <p:spPr bwMode="auto">
          <a:xfrm>
            <a:off x="4608513" y="2441971"/>
            <a:ext cx="1943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IB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[1] 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IB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[2]</a:t>
            </a:r>
            <a:endParaRPr kumimoji="1" lang="en-US" altLang="zh-CN" sz="28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ea typeface="宋体" pitchFamily="2" charset="-122"/>
            </a:endParaRPr>
          </a:p>
        </p:txBody>
      </p:sp>
      <p:sp>
        <p:nvSpPr>
          <p:cNvPr id="732182" name="Text Box 22"/>
          <p:cNvSpPr txBox="1">
            <a:spLocks noChangeArrowheads="1"/>
          </p:cNvSpPr>
          <p:nvPr/>
        </p:nvSpPr>
        <p:spPr bwMode="auto">
          <a:xfrm>
            <a:off x="4608513" y="4400946"/>
            <a:ext cx="1943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IB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[3] 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IB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[4]</a:t>
            </a:r>
            <a:endParaRPr kumimoji="1" lang="en-US" altLang="zh-CN" sz="28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ea typeface="宋体" pitchFamily="2" charset="-122"/>
            </a:endParaRPr>
          </a:p>
        </p:txBody>
      </p:sp>
      <p:sp>
        <p:nvSpPr>
          <p:cNvPr id="732183" name="Text Box 23"/>
          <p:cNvSpPr txBox="1">
            <a:spLocks noChangeArrowheads="1"/>
          </p:cNvSpPr>
          <p:nvPr/>
        </p:nvSpPr>
        <p:spPr bwMode="auto">
          <a:xfrm>
            <a:off x="4567238" y="6309121"/>
            <a:ext cx="2092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b="1" i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OB</a:t>
            </a:r>
            <a:r>
              <a:rPr kumimoji="1" lang="en-US" altLang="zh-CN" sz="2800" b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[0] </a:t>
            </a:r>
            <a:r>
              <a:rPr kumimoji="1" lang="en-US" altLang="zh-CN" sz="2800" b="1" i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OB</a:t>
            </a:r>
            <a:r>
              <a:rPr kumimoji="1" lang="en-US" altLang="zh-CN" sz="2800" b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[1]</a:t>
            </a:r>
            <a:endParaRPr kumimoji="1" lang="en-US" altLang="zh-CN" sz="28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ea typeface="宋体" pitchFamily="2" charset="-122"/>
            </a:endParaRPr>
          </a:p>
        </p:txBody>
      </p:sp>
      <p:sp>
        <p:nvSpPr>
          <p:cNvPr id="732184" name="Rectangle 24"/>
          <p:cNvSpPr>
            <a:spLocks noChangeArrowheads="1"/>
          </p:cNvSpPr>
          <p:nvPr/>
        </p:nvSpPr>
        <p:spPr bwMode="auto">
          <a:xfrm>
            <a:off x="3014663" y="4005659"/>
            <a:ext cx="1255712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读入到</a:t>
            </a:r>
          </a:p>
          <a:p>
            <a:pPr algn="l"/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IB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[1]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 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写出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800" b="1" i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</a:t>
            </a:r>
            <a:r>
              <a:rPr kumimoji="1" lang="en-US" altLang="zh-CN" sz="2800" b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[1]</a:t>
            </a:r>
          </a:p>
        </p:txBody>
      </p:sp>
      <p:sp>
        <p:nvSpPr>
          <p:cNvPr id="732185" name="Rectangle 25"/>
          <p:cNvSpPr>
            <a:spLocks noChangeArrowheads="1"/>
          </p:cNvSpPr>
          <p:nvPr/>
        </p:nvSpPr>
        <p:spPr bwMode="auto">
          <a:xfrm>
            <a:off x="7021513" y="3950096"/>
            <a:ext cx="1255712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读入到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IB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[2]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 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写出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800" b="1" i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</a:t>
            </a:r>
            <a:r>
              <a:rPr kumimoji="1" lang="en-US" altLang="zh-CN" sz="2800" b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7056882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</a:rPr>
              <a:t>例子</a:t>
            </a:r>
            <a:r>
              <a:rPr lang="en-US" altLang="zh-CN">
                <a:latin typeface="+mn-lt"/>
              </a:rPr>
              <a:t>-III</a:t>
            </a:r>
            <a:endParaRPr lang="zh-CN" altLang="en-US">
              <a:latin typeface="+mn-lt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zh-CN" altLang="en-US">
                <a:latin typeface="+mn-lt"/>
              </a:rPr>
              <a:t>采用 </a:t>
            </a:r>
            <a:r>
              <a:rPr lang="en-US" altLang="zh-CN">
                <a:latin typeface="+mn-lt"/>
              </a:rPr>
              <a:t>2k </a:t>
            </a:r>
            <a:r>
              <a:rPr lang="zh-CN" altLang="en-US">
                <a:latin typeface="+mn-lt"/>
              </a:rPr>
              <a:t>个输入缓冲区和 </a:t>
            </a:r>
            <a:r>
              <a:rPr lang="en-US" altLang="zh-CN">
                <a:latin typeface="+mn-lt"/>
              </a:rPr>
              <a:t>2 </a:t>
            </a:r>
            <a:r>
              <a:rPr lang="zh-CN" altLang="en-US">
                <a:latin typeface="+mn-lt"/>
              </a:rPr>
              <a:t>个输出缓冲区，可实现输入、输出和 </a:t>
            </a:r>
            <a:r>
              <a:rPr lang="en-US" altLang="zh-CN">
                <a:latin typeface="+mn-lt"/>
              </a:rPr>
              <a:t>k </a:t>
            </a:r>
            <a:r>
              <a:rPr lang="zh-CN" altLang="en-US">
                <a:latin typeface="+mn-lt"/>
              </a:rPr>
              <a:t>路内部归并的并行操作</a:t>
            </a:r>
          </a:p>
          <a:p>
            <a:r>
              <a:rPr lang="zh-CN" altLang="en-US" b="1">
                <a:solidFill>
                  <a:srgbClr val="0925F7"/>
                </a:solidFill>
                <a:latin typeface="+mn-lt"/>
              </a:rPr>
              <a:t>问题：</a:t>
            </a:r>
            <a:r>
              <a:rPr lang="zh-CN" altLang="en-US">
                <a:latin typeface="+mn-lt"/>
              </a:rPr>
              <a:t>这 </a:t>
            </a:r>
            <a:r>
              <a:rPr lang="en-US" altLang="zh-CN">
                <a:latin typeface="+mn-lt"/>
              </a:rPr>
              <a:t>2k</a:t>
            </a:r>
            <a:r>
              <a:rPr lang="zh-CN" altLang="en-US">
                <a:latin typeface="+mn-lt"/>
              </a:rPr>
              <a:t>个输入缓冲区如果平均分配给 </a:t>
            </a:r>
            <a:r>
              <a:rPr lang="en-US" altLang="zh-CN">
                <a:latin typeface="+mn-lt"/>
              </a:rPr>
              <a:t>k </a:t>
            </a:r>
            <a:r>
              <a:rPr lang="zh-CN" altLang="en-US">
                <a:latin typeface="+mn-lt"/>
              </a:rPr>
              <a:t>个归并段，当其中某个归并段比其它归并段短很多时，分配给它的缓冲区早早就空闲了</a:t>
            </a:r>
            <a:endParaRPr lang="en-US" altLang="zh-CN">
              <a:latin typeface="+mn-lt"/>
            </a:endParaRPr>
          </a:p>
          <a:p>
            <a:r>
              <a:rPr lang="zh-CN" altLang="en-US" b="1">
                <a:solidFill>
                  <a:srgbClr val="0925F7"/>
                </a:solidFill>
                <a:latin typeface="+mn-lt"/>
              </a:rPr>
              <a:t>对策：</a:t>
            </a:r>
            <a:r>
              <a:rPr lang="zh-CN" altLang="en-US">
                <a:latin typeface="+mn-lt"/>
              </a:rPr>
              <a:t>缓冲区的分配应当是动态的，可根据需要为某一归并段分配缓冲区</a:t>
            </a:r>
            <a:endParaRPr lang="en-US" altLang="zh-CN">
              <a:latin typeface="+mn-lt"/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5B47-E5A3-45D6-A6C2-F2FAC773D9A8}" type="slidenum">
              <a:rPr lang="en-US" altLang="zh-CN" smtClean="0"/>
              <a:pPr/>
              <a:t>46</a:t>
            </a:fld>
            <a:endParaRPr lang="en-US" altLang="zh-CN"/>
          </a:p>
        </p:txBody>
      </p:sp>
      <p:sp>
        <p:nvSpPr>
          <p:cNvPr id="733186" name="Rectangle 2"/>
          <p:cNvSpPr>
            <a:spLocks noChangeArrowheads="1"/>
          </p:cNvSpPr>
          <p:nvPr/>
        </p:nvSpPr>
        <p:spPr bwMode="auto">
          <a:xfrm>
            <a:off x="515938" y="1125810"/>
            <a:ext cx="685800" cy="1143000"/>
          </a:xfrm>
          <a:prstGeom prst="rect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anchor="ctr">
            <a:flatTx/>
          </a:bodyPr>
          <a:lstStyle/>
          <a:p>
            <a:r>
              <a:rPr kumimoji="1" lang="en-US" altLang="zh-CN" sz="32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rPr>
              <a:t>-</a:t>
            </a:r>
            <a:endParaRPr kumimoji="1" lang="en-US" altLang="zh-CN" sz="3200" b="1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  <a:p>
            <a:r>
              <a:rPr kumimoji="1" lang="en-US" altLang="zh-CN" sz="32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rPr>
              <a:t>-</a:t>
            </a:r>
          </a:p>
        </p:txBody>
      </p:sp>
      <p:sp>
        <p:nvSpPr>
          <p:cNvPr id="733187" name="Rectangle 3"/>
          <p:cNvSpPr>
            <a:spLocks noChangeArrowheads="1"/>
          </p:cNvSpPr>
          <p:nvPr/>
        </p:nvSpPr>
        <p:spPr bwMode="auto">
          <a:xfrm>
            <a:off x="1582738" y="1125810"/>
            <a:ext cx="685800" cy="1143000"/>
          </a:xfrm>
          <a:prstGeom prst="rect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anchor="ctr">
            <a:flatTx/>
          </a:bodyPr>
          <a:lstStyle/>
          <a:p>
            <a:r>
              <a:rPr kumimoji="1" lang="en-US" altLang="zh-CN" sz="32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25</a:t>
            </a:r>
            <a:endParaRPr kumimoji="1" lang="en-US" altLang="zh-CN" sz="3200" b="1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  <a:p>
            <a:r>
              <a:rPr kumimoji="1" lang="en-US" altLang="zh-CN" sz="32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rPr>
              <a:t>-</a:t>
            </a:r>
          </a:p>
        </p:txBody>
      </p:sp>
      <p:sp>
        <p:nvSpPr>
          <p:cNvPr id="733188" name="Text Box 4"/>
          <p:cNvSpPr txBox="1">
            <a:spLocks noChangeArrowheads="1"/>
          </p:cNvSpPr>
          <p:nvPr/>
        </p:nvSpPr>
        <p:spPr bwMode="auto">
          <a:xfrm>
            <a:off x="431800" y="2244998"/>
            <a:ext cx="1943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IB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[1] 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IB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[2]</a:t>
            </a:r>
            <a:endParaRPr kumimoji="1" lang="en-US" altLang="zh-CN" sz="28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ea typeface="宋体" pitchFamily="2" charset="-122"/>
            </a:endParaRPr>
          </a:p>
        </p:txBody>
      </p:sp>
      <p:sp>
        <p:nvSpPr>
          <p:cNvPr id="733189" name="Rectangle 5"/>
          <p:cNvSpPr>
            <a:spLocks noChangeArrowheads="1"/>
          </p:cNvSpPr>
          <p:nvPr/>
        </p:nvSpPr>
        <p:spPr bwMode="auto">
          <a:xfrm>
            <a:off x="539750" y="3087960"/>
            <a:ext cx="685800" cy="1143000"/>
          </a:xfrm>
          <a:prstGeom prst="rect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anchor="ctr">
            <a:flatTx/>
          </a:bodyPr>
          <a:lstStyle/>
          <a:p>
            <a:r>
              <a:rPr kumimoji="1" lang="en-US" altLang="zh-CN" sz="32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rPr>
              <a:t>-</a:t>
            </a:r>
            <a:endParaRPr kumimoji="1" lang="en-US" altLang="zh-CN" sz="3200" b="1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  <a:p>
            <a:r>
              <a:rPr kumimoji="1" lang="en-US" altLang="zh-CN" sz="32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rPr>
              <a:t>-</a:t>
            </a:r>
          </a:p>
        </p:txBody>
      </p:sp>
      <p:sp>
        <p:nvSpPr>
          <p:cNvPr id="733190" name="Rectangle 6"/>
          <p:cNvSpPr>
            <a:spLocks noChangeArrowheads="1"/>
          </p:cNvSpPr>
          <p:nvPr/>
        </p:nvSpPr>
        <p:spPr bwMode="auto">
          <a:xfrm>
            <a:off x="1584325" y="3087960"/>
            <a:ext cx="685800" cy="1143000"/>
          </a:xfrm>
          <a:prstGeom prst="rect">
            <a:avLst/>
          </a:prstGeom>
          <a:gradFill rotWithShape="0">
            <a:gsLst>
              <a:gs pos="0">
                <a:srgbClr val="CCECFF">
                  <a:gamma/>
                  <a:shade val="46275"/>
                  <a:invGamma/>
                </a:srgbClr>
              </a:gs>
              <a:gs pos="5000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ECFF"/>
            </a:extrusionClr>
          </a:sp3d>
        </p:spPr>
        <p:txBody>
          <a:bodyPr wrap="none" anchor="ctr">
            <a:flatTx/>
          </a:bodyPr>
          <a:lstStyle/>
          <a:p>
            <a:r>
              <a:rPr kumimoji="1" lang="en-US" altLang="zh-CN" sz="32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rPr>
              <a:t>-</a:t>
            </a:r>
            <a:endParaRPr kumimoji="1" lang="en-US" altLang="zh-CN" sz="3200" b="1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  <a:p>
            <a:r>
              <a:rPr kumimoji="1" lang="en-US" altLang="zh-CN" sz="32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</a:t>
            </a:r>
          </a:p>
        </p:txBody>
      </p:sp>
      <p:sp>
        <p:nvSpPr>
          <p:cNvPr id="733191" name="Text Box 7"/>
          <p:cNvSpPr txBox="1">
            <a:spLocks noChangeArrowheads="1"/>
          </p:cNvSpPr>
          <p:nvPr/>
        </p:nvSpPr>
        <p:spPr bwMode="auto">
          <a:xfrm>
            <a:off x="468313" y="4207148"/>
            <a:ext cx="1943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IB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[3] 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IB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[4]</a:t>
            </a:r>
            <a:endParaRPr kumimoji="1" lang="en-US" altLang="zh-CN" sz="28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ea typeface="宋体" pitchFamily="2" charset="-122"/>
            </a:endParaRPr>
          </a:p>
        </p:txBody>
      </p:sp>
      <p:sp>
        <p:nvSpPr>
          <p:cNvPr id="733192" name="Rectangle 8"/>
          <p:cNvSpPr>
            <a:spLocks noChangeArrowheads="1"/>
          </p:cNvSpPr>
          <p:nvPr/>
        </p:nvSpPr>
        <p:spPr bwMode="auto">
          <a:xfrm>
            <a:off x="515938" y="5050110"/>
            <a:ext cx="685800" cy="1143000"/>
          </a:xfrm>
          <a:prstGeom prst="rect">
            <a:avLst/>
          </a:prstGeom>
          <a:gradFill rotWithShape="0">
            <a:gsLst>
              <a:gs pos="0">
                <a:srgbClr val="66FF66">
                  <a:gamma/>
                  <a:shade val="46275"/>
                  <a:invGamma/>
                </a:srgbClr>
              </a:gs>
              <a:gs pos="50000">
                <a:srgbClr val="66FF66"/>
              </a:gs>
              <a:gs pos="100000">
                <a:srgbClr val="66FF66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kumimoji="1" lang="en-US" altLang="zh-CN" sz="32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rPr>
              <a:t>-</a:t>
            </a:r>
            <a:endParaRPr kumimoji="1" lang="en-US" altLang="zh-CN" sz="3200" b="1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  <a:p>
            <a:r>
              <a:rPr kumimoji="1" lang="en-US" altLang="zh-CN" sz="32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rPr>
              <a:t>-</a:t>
            </a:r>
          </a:p>
        </p:txBody>
      </p:sp>
      <p:sp>
        <p:nvSpPr>
          <p:cNvPr id="733193" name="Rectangle 9"/>
          <p:cNvSpPr>
            <a:spLocks noChangeArrowheads="1"/>
          </p:cNvSpPr>
          <p:nvPr/>
        </p:nvSpPr>
        <p:spPr bwMode="auto">
          <a:xfrm>
            <a:off x="1582738" y="5050110"/>
            <a:ext cx="685800" cy="1143000"/>
          </a:xfrm>
          <a:prstGeom prst="rect">
            <a:avLst/>
          </a:prstGeom>
          <a:gradFill rotWithShape="0">
            <a:gsLst>
              <a:gs pos="0">
                <a:srgbClr val="66FF66">
                  <a:gamma/>
                  <a:shade val="46275"/>
                  <a:invGamma/>
                </a:srgbClr>
              </a:gs>
              <a:gs pos="50000">
                <a:srgbClr val="66FF66"/>
              </a:gs>
              <a:gs pos="100000">
                <a:srgbClr val="66FF66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66"/>
            </a:extrusionClr>
          </a:sp3d>
        </p:spPr>
        <p:txBody>
          <a:bodyPr wrap="none" anchor="ctr">
            <a:flatTx/>
          </a:bodyPr>
          <a:lstStyle/>
          <a:p>
            <a:r>
              <a:rPr kumimoji="1" lang="en-US" altLang="zh-CN" sz="32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  <a:endParaRPr kumimoji="1" lang="en-US" altLang="zh-CN" sz="3200" b="1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  <a:p>
            <a:r>
              <a:rPr kumimoji="1" lang="en-US" altLang="zh-CN" sz="32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  <a:endParaRPr kumimoji="1" lang="en-US" altLang="zh-CN" sz="3200" b="1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</a:endParaRPr>
          </a:p>
        </p:txBody>
      </p:sp>
      <p:sp>
        <p:nvSpPr>
          <p:cNvPr id="733194" name="Text Box 10"/>
          <p:cNvSpPr txBox="1">
            <a:spLocks noChangeArrowheads="1"/>
          </p:cNvSpPr>
          <p:nvPr/>
        </p:nvSpPr>
        <p:spPr bwMode="auto">
          <a:xfrm>
            <a:off x="392113" y="6150248"/>
            <a:ext cx="2092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b="1" i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OB</a:t>
            </a:r>
            <a:r>
              <a:rPr kumimoji="1" lang="en-US" altLang="zh-CN" sz="2800" b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[0] </a:t>
            </a:r>
            <a:r>
              <a:rPr kumimoji="1" lang="en-US" altLang="zh-CN" sz="2800" b="1" i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OB</a:t>
            </a:r>
            <a:r>
              <a:rPr kumimoji="1" lang="en-US" altLang="zh-CN" sz="2800" b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[1]</a:t>
            </a:r>
            <a:endParaRPr kumimoji="1" lang="en-US" altLang="zh-CN" sz="280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ea typeface="宋体" pitchFamily="2" charset="-122"/>
            </a:endParaRPr>
          </a:p>
        </p:txBody>
      </p:sp>
      <p:sp>
        <p:nvSpPr>
          <p:cNvPr id="733195" name="Text Box 11"/>
          <p:cNvSpPr txBox="1">
            <a:spLocks noChangeArrowheads="1"/>
          </p:cNvSpPr>
          <p:nvPr/>
        </p:nvSpPr>
        <p:spPr bwMode="auto">
          <a:xfrm>
            <a:off x="2770188" y="1781448"/>
            <a:ext cx="1255712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归并到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 </a:t>
            </a:r>
            <a:r>
              <a:rPr kumimoji="1" lang="en-US" altLang="zh-CN" sz="2800" b="1" i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</a:t>
            </a:r>
            <a:r>
              <a:rPr kumimoji="1" lang="en-US" altLang="zh-CN" sz="2800" b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[0]</a:t>
            </a:r>
            <a:endParaRPr kumimoji="1" lang="en-US" altLang="zh-CN" sz="32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3196" name="AutoShape 12"/>
          <p:cNvSpPr>
            <a:spLocks noChangeArrowheads="1"/>
          </p:cNvSpPr>
          <p:nvPr/>
        </p:nvSpPr>
        <p:spPr bwMode="auto">
          <a:xfrm>
            <a:off x="2735263" y="3076848"/>
            <a:ext cx="1295400" cy="533400"/>
          </a:xfrm>
          <a:prstGeom prst="rightArrow">
            <a:avLst>
              <a:gd name="adj1" fmla="val 50000"/>
              <a:gd name="adj2" fmla="val 60714"/>
            </a:avLst>
          </a:prstGeom>
          <a:gradFill rotWithShape="0">
            <a:gsLst>
              <a:gs pos="0">
                <a:srgbClr val="FFCC66">
                  <a:gamma/>
                  <a:shade val="46275"/>
                  <a:invGamma/>
                </a:srgbClr>
              </a:gs>
              <a:gs pos="50000">
                <a:srgbClr val="FFCC66"/>
              </a:gs>
              <a:gs pos="100000">
                <a:srgbClr val="FFCC6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FFCC66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3197" name="Rectangle 13"/>
          <p:cNvSpPr>
            <a:spLocks noChangeArrowheads="1"/>
          </p:cNvSpPr>
          <p:nvPr/>
        </p:nvSpPr>
        <p:spPr bwMode="auto">
          <a:xfrm>
            <a:off x="2811463" y="3816623"/>
            <a:ext cx="1255712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读入到</a:t>
            </a:r>
          </a:p>
          <a:p>
            <a:pPr algn="l"/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   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？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 写出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2800" b="1" i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</a:t>
            </a:r>
            <a:r>
              <a:rPr kumimoji="1" lang="en-US" altLang="zh-CN" sz="2800" b="1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19961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 </a:t>
            </a:r>
            <a:r>
              <a:rPr lang="zh-CN" altLang="en-US"/>
              <a:t>路归并时动态分配缓冲区</a:t>
            </a:r>
            <a:r>
              <a:rPr lang="en-US" altLang="zh-CN"/>
              <a:t>-I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为 </a:t>
            </a:r>
            <a:r>
              <a:rPr lang="en-US" altLang="zh-CN"/>
              <a:t>k </a:t>
            </a:r>
            <a:r>
              <a:rPr lang="zh-CN" altLang="en-US"/>
              <a:t>个初始归并段各建立一个缓冲区的链式队列，开始时为每个队列先分配一个输入缓冲区</a:t>
            </a:r>
            <a:endParaRPr lang="en-US" altLang="zh-CN"/>
          </a:p>
          <a:p>
            <a:r>
              <a:rPr lang="zh-CN" altLang="en-US"/>
              <a:t>把其余 </a:t>
            </a:r>
            <a:r>
              <a:rPr lang="en-US" altLang="zh-CN"/>
              <a:t>k </a:t>
            </a:r>
            <a:r>
              <a:rPr lang="zh-CN" altLang="en-US"/>
              <a:t>个空闲的缓冲区建成链式栈</a:t>
            </a:r>
            <a:endParaRPr lang="en-US" altLang="zh-CN"/>
          </a:p>
          <a:p>
            <a:r>
              <a:rPr lang="zh-CN" altLang="en-US"/>
              <a:t>输出缓冲区</a:t>
            </a:r>
            <a:r>
              <a:rPr lang="en-US" altLang="zh-CN"/>
              <a:t>OB</a:t>
            </a:r>
            <a:r>
              <a:rPr lang="zh-CN" altLang="en-US"/>
              <a:t>定位于</a:t>
            </a:r>
            <a:r>
              <a:rPr lang="en-US" altLang="zh-CN"/>
              <a:t>0</a:t>
            </a:r>
            <a:r>
              <a:rPr lang="zh-CN" altLang="en-US"/>
              <a:t>号输出缓冲区。</a:t>
            </a:r>
            <a:endParaRPr lang="en-US" altLang="zh-CN"/>
          </a:p>
          <a:p>
            <a:r>
              <a:rPr lang="en-US" altLang="zh-CN" b="1">
                <a:solidFill>
                  <a:srgbClr val="000099"/>
                </a:solidFill>
              </a:rPr>
              <a:t>LastKey[i]</a:t>
            </a:r>
            <a:r>
              <a:rPr lang="zh-CN" altLang="en-US"/>
              <a:t>：第 </a:t>
            </a:r>
            <a:r>
              <a:rPr lang="en-US" altLang="zh-CN"/>
              <a:t>i </a:t>
            </a:r>
            <a:r>
              <a:rPr lang="zh-CN" altLang="en-US"/>
              <a:t>个归并段最后输入的关键码</a:t>
            </a:r>
            <a:endParaRPr lang="en-US" altLang="zh-CN"/>
          </a:p>
          <a:p>
            <a:r>
              <a:rPr lang="en-US" altLang="zh-CN" b="1">
                <a:solidFill>
                  <a:srgbClr val="000099"/>
                </a:solidFill>
              </a:rPr>
              <a:t>NextRun</a:t>
            </a:r>
            <a:r>
              <a:rPr lang="zh-CN" altLang="en-US"/>
              <a:t>：</a:t>
            </a:r>
            <a:r>
              <a:rPr lang="en-US" altLang="zh-CN"/>
              <a:t>LastKey[i] </a:t>
            </a:r>
            <a:r>
              <a:rPr lang="zh-CN" altLang="en-US">
                <a:solidFill>
                  <a:srgbClr val="C00000"/>
                </a:solidFill>
              </a:rPr>
              <a:t>最小</a:t>
            </a:r>
            <a:r>
              <a:rPr lang="zh-CN" altLang="en-US"/>
              <a:t>的归并段段号</a:t>
            </a:r>
            <a:endParaRPr lang="en-US" altLang="zh-CN"/>
          </a:p>
          <a:p>
            <a:pPr lvl="1"/>
            <a:r>
              <a:rPr lang="zh-CN" altLang="en-US"/>
              <a:t>若有几个</a:t>
            </a:r>
            <a:r>
              <a:rPr lang="en-US" altLang="zh-CN"/>
              <a:t>LastKey[i]</a:t>
            </a:r>
            <a:r>
              <a:rPr lang="zh-CN" altLang="en-US"/>
              <a:t>都是最小时，将序号最小的</a:t>
            </a:r>
            <a:r>
              <a:rPr lang="en-US" altLang="zh-CN"/>
              <a:t>i </a:t>
            </a:r>
            <a:r>
              <a:rPr lang="zh-CN" altLang="en-US"/>
              <a:t>存放到 </a:t>
            </a:r>
            <a:r>
              <a:rPr lang="en-US" altLang="zh-CN"/>
              <a:t>NextRun </a:t>
            </a:r>
            <a:r>
              <a:rPr lang="zh-CN" altLang="en-US"/>
              <a:t>中</a:t>
            </a:r>
            <a:endParaRPr lang="en-US" altLang="zh-CN"/>
          </a:p>
          <a:p>
            <a:pPr lvl="1"/>
            <a:r>
              <a:rPr lang="zh-CN" altLang="en-US"/>
              <a:t>如果</a:t>
            </a:r>
            <a:r>
              <a:rPr lang="en-US" altLang="zh-CN"/>
              <a:t>LastKey [NextRun] </a:t>
            </a:r>
            <a:r>
              <a:rPr lang="en-US" altLang="zh-CN">
                <a:sym typeface="Symbol" pitchFamily="18" charset="2"/>
              </a:rPr>
              <a:t></a:t>
            </a:r>
            <a:r>
              <a:rPr lang="en-US" altLang="zh-CN"/>
              <a:t> </a:t>
            </a:r>
            <a:r>
              <a:rPr lang="en-US" altLang="zh-CN">
                <a:sym typeface="Symbol" pitchFamily="18" charset="2"/>
              </a:rPr>
              <a:t></a:t>
            </a:r>
            <a:r>
              <a:rPr lang="zh-CN" altLang="en-US"/>
              <a:t>，则从空闲缓冲区栈中取一个空闲缓冲区，</a:t>
            </a:r>
            <a:r>
              <a:rPr lang="zh-CN" altLang="en-US">
                <a:solidFill>
                  <a:srgbClr val="0000FF"/>
                </a:solidFill>
              </a:rPr>
              <a:t>预先链入段号为 </a:t>
            </a:r>
            <a:r>
              <a:rPr lang="en-US" altLang="zh-CN">
                <a:solidFill>
                  <a:srgbClr val="0000FF"/>
                </a:solidFill>
              </a:rPr>
              <a:t>NextRun </a:t>
            </a:r>
            <a:r>
              <a:rPr lang="zh-CN" altLang="en-US">
                <a:solidFill>
                  <a:srgbClr val="0000FF"/>
                </a:solidFill>
              </a:rPr>
              <a:t>的归并段的缓冲区队列中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9F90B-59B2-43E9-9514-D016013FBD41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9878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 </a:t>
            </a:r>
            <a:r>
              <a:rPr lang="zh-CN" altLang="en-US"/>
              <a:t>路归并时动态分配缓冲区</a:t>
            </a:r>
            <a:r>
              <a:rPr lang="en-US" altLang="zh-CN"/>
              <a:t>-II</a:t>
            </a:r>
            <a:endParaRPr lang="zh-CN" altLang="en-US"/>
          </a:p>
        </p:txBody>
      </p:sp>
      <p:sp>
        <p:nvSpPr>
          <p:cNvPr id="7352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08720"/>
            <a:ext cx="8435280" cy="583264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800"/>
              <a:t>(*)</a:t>
            </a:r>
            <a:r>
              <a:rPr lang="zh-CN" altLang="en-US" sz="2800"/>
              <a:t>使用 </a:t>
            </a:r>
            <a:r>
              <a:rPr lang="en-US" altLang="zh-CN" sz="2800"/>
              <a:t>kwaymerge </a:t>
            </a:r>
            <a:r>
              <a:rPr lang="zh-CN" altLang="en-US" sz="2800"/>
              <a:t>对 </a:t>
            </a:r>
            <a:r>
              <a:rPr lang="en-US" altLang="zh-CN" sz="2800"/>
              <a:t>k </a:t>
            </a:r>
            <a:r>
              <a:rPr lang="zh-CN" altLang="en-US" sz="2800"/>
              <a:t>个输入缓冲区队列中的记录</a:t>
            </a:r>
            <a:r>
              <a:rPr lang="zh-CN" altLang="en-US" sz="2800" b="1">
                <a:solidFill>
                  <a:srgbClr val="0000FF"/>
                </a:solidFill>
              </a:rPr>
              <a:t>进行 </a:t>
            </a:r>
            <a:r>
              <a:rPr lang="en-US" altLang="zh-CN" sz="2800" b="1">
                <a:solidFill>
                  <a:srgbClr val="0000FF"/>
                </a:solidFill>
              </a:rPr>
              <a:t>k </a:t>
            </a:r>
            <a:r>
              <a:rPr lang="zh-CN" altLang="en-US" sz="2800" b="1">
                <a:solidFill>
                  <a:srgbClr val="0000FF"/>
                </a:solidFill>
              </a:rPr>
              <a:t>路归并</a:t>
            </a:r>
            <a:r>
              <a:rPr lang="zh-CN" altLang="en-US" sz="2800"/>
              <a:t>，结果送入输出缓冲区</a:t>
            </a:r>
            <a:r>
              <a:rPr lang="en-US" altLang="zh-CN" sz="2800"/>
              <a:t>OB </a:t>
            </a:r>
            <a:r>
              <a:rPr lang="zh-CN" altLang="en-US" sz="2800"/>
              <a:t>中</a:t>
            </a:r>
            <a:endParaRPr lang="en-US" altLang="zh-CN" sz="2800"/>
          </a:p>
          <a:p>
            <a:pPr>
              <a:spcBef>
                <a:spcPts val="0"/>
              </a:spcBef>
            </a:pPr>
            <a:r>
              <a:rPr lang="zh-CN" altLang="en-US" sz="2800"/>
              <a:t>归并一直持续到</a:t>
            </a:r>
            <a:r>
              <a:rPr lang="zh-CN" altLang="en-US" sz="2800" b="1">
                <a:solidFill>
                  <a:srgbClr val="00B050"/>
                </a:solidFill>
              </a:rPr>
              <a:t>输出缓冲区 </a:t>
            </a:r>
            <a:r>
              <a:rPr lang="en-US" altLang="zh-CN" sz="2800" b="1">
                <a:solidFill>
                  <a:srgbClr val="00B050"/>
                </a:solidFill>
              </a:rPr>
              <a:t>OB </a:t>
            </a:r>
            <a:r>
              <a:rPr lang="zh-CN" altLang="en-US" sz="2800" b="1">
                <a:solidFill>
                  <a:srgbClr val="00B050"/>
                </a:solidFill>
              </a:rPr>
              <a:t>变满</a:t>
            </a:r>
            <a:r>
              <a:rPr lang="zh-CN" altLang="en-US" sz="2800"/>
              <a:t>或者</a:t>
            </a:r>
            <a:r>
              <a:rPr lang="zh-CN" altLang="en-US" sz="2800" b="1">
                <a:solidFill>
                  <a:srgbClr val="00B050"/>
                </a:solidFill>
              </a:rPr>
              <a:t>有一个关键码为 </a:t>
            </a:r>
            <a:r>
              <a:rPr lang="zh-CN" altLang="en-US" sz="2800" b="1">
                <a:solidFill>
                  <a:srgbClr val="00B050"/>
                </a:solidFill>
                <a:sym typeface="Symbol" pitchFamily="18" charset="2"/>
              </a:rPr>
              <a:t></a:t>
            </a:r>
            <a:r>
              <a:rPr lang="zh-CN" altLang="en-US" sz="2800" b="1">
                <a:solidFill>
                  <a:srgbClr val="00B050"/>
                </a:solidFill>
              </a:rPr>
              <a:t> 的记录归并到</a:t>
            </a:r>
            <a:r>
              <a:rPr lang="en-US" altLang="zh-CN" sz="2800" b="1">
                <a:solidFill>
                  <a:srgbClr val="00B050"/>
                </a:solidFill>
              </a:rPr>
              <a:t>OB </a:t>
            </a:r>
            <a:r>
              <a:rPr lang="zh-CN" altLang="en-US" sz="2800" b="1">
                <a:solidFill>
                  <a:srgbClr val="00B050"/>
                </a:solidFill>
              </a:rPr>
              <a:t>中为止</a:t>
            </a:r>
            <a:endParaRPr lang="en-US" altLang="zh-CN" sz="2800" b="1">
              <a:solidFill>
                <a:srgbClr val="00B050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600">
                <a:solidFill>
                  <a:srgbClr val="C00000"/>
                </a:solidFill>
              </a:rPr>
              <a:t>如果一个输入缓冲区变空</a:t>
            </a:r>
            <a:r>
              <a:rPr lang="zh-CN" altLang="en-US" sz="2600"/>
              <a:t>，则 </a:t>
            </a:r>
            <a:r>
              <a:rPr lang="en-US" altLang="zh-CN" sz="2600"/>
              <a:t>kwaymerge </a:t>
            </a:r>
            <a:r>
              <a:rPr lang="zh-CN" altLang="en-US" sz="2600"/>
              <a:t>进入该输入缓冲区队列中的下一个缓冲区，同时将变空的位于队头的缓冲区从队列中退出，加入到空闲缓冲区栈中</a:t>
            </a:r>
          </a:p>
          <a:p>
            <a:pPr lvl="1">
              <a:spcBef>
                <a:spcPts val="0"/>
              </a:spcBef>
            </a:pPr>
            <a:r>
              <a:rPr lang="zh-CN" altLang="en-US" sz="2600"/>
              <a:t>但</a:t>
            </a:r>
            <a:r>
              <a:rPr lang="zh-CN" altLang="en-US" sz="2600">
                <a:solidFill>
                  <a:srgbClr val="C00000"/>
                </a:solidFill>
              </a:rPr>
              <a:t>如果在输出缓冲区变满或关键码为 </a:t>
            </a:r>
            <a:r>
              <a:rPr lang="zh-CN" altLang="en-US" sz="2600">
                <a:solidFill>
                  <a:srgbClr val="C00000"/>
                </a:solidFill>
                <a:sym typeface="Symbol" pitchFamily="18" charset="2"/>
              </a:rPr>
              <a:t></a:t>
            </a:r>
            <a:r>
              <a:rPr lang="zh-CN" altLang="en-US" sz="2600">
                <a:solidFill>
                  <a:srgbClr val="C00000"/>
                </a:solidFill>
              </a:rPr>
              <a:t> 的记录被归并到输出缓冲区</a:t>
            </a:r>
            <a:r>
              <a:rPr lang="en-US" altLang="zh-CN" sz="2600">
                <a:solidFill>
                  <a:srgbClr val="C00000"/>
                </a:solidFill>
              </a:rPr>
              <a:t>OB</a:t>
            </a:r>
            <a:r>
              <a:rPr lang="zh-CN" altLang="en-US" sz="2600">
                <a:solidFill>
                  <a:srgbClr val="C00000"/>
                </a:solidFill>
              </a:rPr>
              <a:t>的同时一个输入缓冲区变空</a:t>
            </a:r>
            <a:r>
              <a:rPr lang="zh-CN" altLang="en-US" sz="2600"/>
              <a:t>，则 </a:t>
            </a:r>
            <a:r>
              <a:rPr lang="en-US" altLang="zh-CN" sz="2600"/>
              <a:t>kwaymerge </a:t>
            </a:r>
            <a:r>
              <a:rPr lang="zh-CN" altLang="en-US" sz="2600"/>
              <a:t>不进到该输入缓冲区队列中的下一个缓冲区，变空的缓冲区也不从队列中退出，归并暂停</a:t>
            </a:r>
          </a:p>
          <a:p>
            <a:pPr>
              <a:spcBef>
                <a:spcPts val="0"/>
              </a:spcBef>
            </a:pPr>
            <a:r>
              <a:rPr lang="zh-CN" altLang="en-US" sz="2800"/>
              <a:t>一直等着，直到磁盘输入或磁盘输出完成为止，继续归并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118F-293F-4175-8940-8E5A8C2717CE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0100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 </a:t>
            </a:r>
            <a:r>
              <a:rPr lang="zh-CN" altLang="en-US"/>
              <a:t>路归并时动态分配缓冲区</a:t>
            </a:r>
            <a:r>
              <a:rPr lang="en-US" altLang="zh-CN"/>
              <a:t>-III</a:t>
            </a:r>
            <a:endParaRPr lang="zh-CN" altLang="en-US"/>
          </a:p>
        </p:txBody>
      </p:sp>
      <p:sp>
        <p:nvSpPr>
          <p:cNvPr id="73728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如果</a:t>
            </a:r>
            <a:r>
              <a:rPr lang="zh-CN" altLang="en-US" b="1">
                <a:solidFill>
                  <a:srgbClr val="0000FF"/>
                </a:solidFill>
              </a:rPr>
              <a:t>一个输入缓冲区读入完成</a:t>
            </a:r>
            <a:r>
              <a:rPr lang="zh-CN" altLang="en-US"/>
              <a:t>，将它链入适当归并段的缓冲区队列中，然后确定满足</a:t>
            </a:r>
            <a:r>
              <a:rPr lang="en-US" altLang="zh-CN"/>
              <a:t>LastKey [NextRun] </a:t>
            </a:r>
            <a:r>
              <a:rPr lang="zh-CN" altLang="en-US"/>
              <a:t>的最小的 </a:t>
            </a:r>
            <a:r>
              <a:rPr lang="en-US" altLang="zh-CN"/>
              <a:t>NextRun</a:t>
            </a:r>
            <a:r>
              <a:rPr lang="zh-CN" altLang="en-US"/>
              <a:t>，</a:t>
            </a:r>
            <a:r>
              <a:rPr lang="zh-CN" altLang="en-US" b="1"/>
              <a:t>确定下一步将读入哪一个归并段的记录</a:t>
            </a:r>
          </a:p>
          <a:p>
            <a:r>
              <a:rPr lang="zh-CN" altLang="en-US"/>
              <a:t>如果 </a:t>
            </a:r>
            <a:r>
              <a:rPr lang="en-US" altLang="zh-CN"/>
              <a:t>LastKey[NextRun] </a:t>
            </a:r>
            <a:r>
              <a:rPr lang="en-US" altLang="zh-CN">
                <a:sym typeface="Symbol" pitchFamily="18" charset="2"/>
              </a:rPr>
              <a:t></a:t>
            </a:r>
            <a:r>
              <a:rPr lang="en-US" altLang="zh-CN"/>
              <a:t> </a:t>
            </a:r>
            <a:r>
              <a:rPr lang="en-US" altLang="zh-CN">
                <a:sym typeface="Symbol" pitchFamily="18" charset="2"/>
              </a:rPr>
              <a:t></a:t>
            </a:r>
            <a:r>
              <a:rPr lang="zh-CN" altLang="en-US"/>
              <a:t>，则从空闲缓冲区栈中取一个空闲缓冲区，</a:t>
            </a:r>
            <a:r>
              <a:rPr lang="zh-CN" altLang="en-US" b="1">
                <a:solidFill>
                  <a:srgbClr val="0000FF"/>
                </a:solidFill>
              </a:rPr>
              <a:t>从段号为 </a:t>
            </a:r>
            <a:r>
              <a:rPr lang="en-US" altLang="zh-CN" b="1">
                <a:solidFill>
                  <a:srgbClr val="0000FF"/>
                </a:solidFill>
              </a:rPr>
              <a:t>NextRun </a:t>
            </a:r>
            <a:r>
              <a:rPr lang="zh-CN" altLang="en-US" b="1">
                <a:solidFill>
                  <a:srgbClr val="0000FF"/>
                </a:solidFill>
              </a:rPr>
              <a:t>的归并段中读入下一块，存入这个空闲缓冲区</a:t>
            </a:r>
          </a:p>
          <a:p>
            <a:r>
              <a:rPr lang="zh-CN" altLang="en-US"/>
              <a:t>开始写出输出缓冲区</a:t>
            </a:r>
            <a:r>
              <a:rPr lang="en-US" altLang="zh-CN"/>
              <a:t>OB</a:t>
            </a:r>
            <a:r>
              <a:rPr lang="zh-CN" altLang="en-US"/>
              <a:t>的记录，再将输出缓冲区定位于</a:t>
            </a:r>
            <a:r>
              <a:rPr lang="en-US" altLang="zh-CN"/>
              <a:t>1</a:t>
            </a:r>
            <a:r>
              <a:rPr lang="zh-CN" altLang="en-US"/>
              <a:t>号输出缓冲区</a:t>
            </a:r>
          </a:p>
          <a:p>
            <a:r>
              <a:rPr lang="zh-CN" altLang="en-US"/>
              <a:t>如果关键码为 </a:t>
            </a:r>
            <a:r>
              <a:rPr lang="zh-CN" altLang="en-US">
                <a:sym typeface="Symbol" pitchFamily="18" charset="2"/>
              </a:rPr>
              <a:t></a:t>
            </a:r>
            <a:r>
              <a:rPr lang="zh-CN" altLang="en-US"/>
              <a:t> 的记录尚未被归并到输出缓冲区</a:t>
            </a:r>
            <a:r>
              <a:rPr lang="en-US" altLang="zh-CN"/>
              <a:t>OB</a:t>
            </a:r>
            <a:r>
              <a:rPr lang="zh-CN" altLang="en-US"/>
              <a:t>中，转到</a:t>
            </a:r>
            <a:r>
              <a:rPr lang="en-US" altLang="zh-CN"/>
              <a:t>(*)</a:t>
            </a:r>
            <a:r>
              <a:rPr lang="zh-CN" altLang="en-US">
                <a:sym typeface="Wingdings" pitchFamily="2" charset="2"/>
              </a:rPr>
              <a:t> </a:t>
            </a:r>
            <a:r>
              <a:rPr lang="zh-CN" altLang="en-US"/>
              <a:t>继续操作；否则，一直等待，直到写出完成，然后算法结束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EE704-DAD1-4152-9188-E8C8102FA702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87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2-</a:t>
            </a:r>
            <a:r>
              <a:rPr lang="zh-CN" altLang="en-US"/>
              <a:t>路归并实现外部排序</a:t>
            </a:r>
          </a:p>
        </p:txBody>
      </p:sp>
      <p:sp>
        <p:nvSpPr>
          <p:cNvPr id="87552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800" dirty="0">
                <a:latin typeface="宋体" pitchFamily="2" charset="-122"/>
              </a:rPr>
              <a:t>设有一个</a:t>
            </a:r>
            <a:r>
              <a:rPr lang="en-US" altLang="en-US" sz="2800" dirty="0"/>
              <a:t>磁盘上的</a:t>
            </a:r>
            <a:r>
              <a:rPr lang="en-US" altLang="en-US" sz="2800" b="1" dirty="0">
                <a:solidFill>
                  <a:schemeClr val="accent6"/>
                </a:solidFill>
              </a:rPr>
              <a:t>数据文件</a:t>
            </a:r>
            <a:r>
              <a:rPr lang="en-US" altLang="en-US" sz="2800" dirty="0"/>
              <a:t>，有10,000个记录(A</a:t>
            </a:r>
            <a:r>
              <a:rPr lang="en-US" altLang="en-US" sz="2800" baseline="-20000" dirty="0"/>
              <a:t>1</a:t>
            </a:r>
            <a:r>
              <a:rPr lang="en-US" altLang="en-US" sz="2800" dirty="0"/>
              <a:t>， A</a:t>
            </a:r>
            <a:r>
              <a:rPr lang="en-US" altLang="en-US" sz="2800" baseline="-20000" dirty="0"/>
              <a:t>2</a:t>
            </a:r>
            <a:r>
              <a:rPr lang="en-US" altLang="en-US" sz="2800" dirty="0"/>
              <a:t>， </a:t>
            </a:r>
            <a:r>
              <a:rPr lang="en-US" altLang="en-US" sz="2800" dirty="0">
                <a:latin typeface="Arial"/>
                <a:cs typeface="Times New Roman" pitchFamily="18" charset="0"/>
              </a:rPr>
              <a:t>…</a:t>
            </a:r>
            <a:r>
              <a:rPr lang="en-US" altLang="en-US" sz="2800" dirty="0">
                <a:cs typeface="Times New Roman" pitchFamily="18" charset="0"/>
              </a:rPr>
              <a:t>，</a:t>
            </a:r>
            <a:r>
              <a:rPr lang="en-US" altLang="en-US" sz="2800" dirty="0"/>
              <a:t>A</a:t>
            </a:r>
            <a:r>
              <a:rPr lang="en-US" altLang="en-US" sz="2800" baseline="-20000" dirty="0"/>
              <a:t>100000</a:t>
            </a:r>
            <a:r>
              <a:rPr lang="en-US" altLang="en-US" sz="2800" dirty="0"/>
              <a:t>)，</a:t>
            </a:r>
            <a:r>
              <a:rPr lang="zh-CN" altLang="en-US" sz="2800" dirty="0"/>
              <a:t>一</a:t>
            </a:r>
            <a:r>
              <a:rPr lang="en-US" altLang="en-US" sz="2800" dirty="0"/>
              <a:t>块</a:t>
            </a:r>
            <a:r>
              <a:rPr lang="zh-CN" altLang="en-US" sz="2800" dirty="0"/>
              <a:t>存放</a:t>
            </a:r>
            <a:r>
              <a:rPr lang="en-US" altLang="en-US" sz="2800" dirty="0"/>
              <a:t>200个记录(</a:t>
            </a:r>
            <a:r>
              <a:rPr lang="zh-CN" altLang="en-US" sz="2800" dirty="0"/>
              <a:t>故共有</a:t>
            </a:r>
            <a:r>
              <a:rPr lang="en-US" altLang="zh-CN" sz="2800" b="1" dirty="0">
                <a:solidFill>
                  <a:schemeClr val="accent6"/>
                </a:solidFill>
              </a:rPr>
              <a:t>50</a:t>
            </a:r>
            <a:r>
              <a:rPr lang="zh-CN" altLang="en-US" sz="2800" b="1" dirty="0">
                <a:solidFill>
                  <a:schemeClr val="accent6"/>
                </a:solidFill>
              </a:rPr>
              <a:t>块</a:t>
            </a:r>
            <a:r>
              <a:rPr lang="en-US" altLang="en-US" sz="2800" dirty="0"/>
              <a:t>)</a:t>
            </a:r>
            <a:r>
              <a:rPr lang="zh-CN" altLang="en-US" sz="2800" dirty="0"/>
              <a:t>，</a:t>
            </a:r>
            <a:r>
              <a:rPr lang="en-US" altLang="en-US" sz="2800" dirty="0" err="1"/>
              <a:t>供排序使用的</a:t>
            </a:r>
            <a:r>
              <a:rPr lang="zh-CN" altLang="en-US" sz="2800" b="1" dirty="0">
                <a:solidFill>
                  <a:srgbClr val="C00000"/>
                </a:solidFill>
              </a:rPr>
              <a:t>内存</a:t>
            </a:r>
            <a:r>
              <a:rPr lang="en-US" altLang="en-US" sz="2800" b="1" dirty="0">
                <a:solidFill>
                  <a:srgbClr val="C00000"/>
                </a:solidFill>
              </a:rPr>
              <a:t>缓冲区</a:t>
            </a:r>
            <a:r>
              <a:rPr lang="en-US" altLang="en-US" sz="2800" dirty="0"/>
              <a:t>可提供容纳</a:t>
            </a:r>
            <a:r>
              <a:rPr lang="en-US" altLang="en-US" sz="2800" b="1" dirty="0">
                <a:solidFill>
                  <a:srgbClr val="C00000"/>
                </a:solidFill>
              </a:rPr>
              <a:t>1000个记录</a:t>
            </a:r>
            <a:r>
              <a:rPr lang="en-US" altLang="en-US" sz="2800" b="1" dirty="0">
                <a:solidFill>
                  <a:schemeClr val="accent6"/>
                </a:solidFill>
              </a:rPr>
              <a:t>(</a:t>
            </a:r>
            <a:r>
              <a:rPr lang="en-US" altLang="zh-CN" sz="2800" b="1" dirty="0">
                <a:solidFill>
                  <a:schemeClr val="accent6"/>
                </a:solidFill>
              </a:rPr>
              <a:t>5</a:t>
            </a:r>
            <a:r>
              <a:rPr lang="zh-CN" altLang="en-US" sz="2800" b="1" dirty="0">
                <a:solidFill>
                  <a:schemeClr val="accent6"/>
                </a:solidFill>
              </a:rPr>
              <a:t>块</a:t>
            </a:r>
            <a:r>
              <a:rPr lang="en-US" altLang="en-US" sz="2800" b="1" dirty="0">
                <a:solidFill>
                  <a:schemeClr val="accent6"/>
                </a:solidFill>
              </a:rPr>
              <a:t>)</a:t>
            </a:r>
            <a:r>
              <a:rPr lang="en-US" altLang="en-US" sz="2800" dirty="0" err="1"/>
              <a:t>的空间，对该文件进行排序</a:t>
            </a:r>
            <a:r>
              <a:rPr lang="zh-CN" altLang="en-US" sz="2800" dirty="0"/>
              <a:t>的</a:t>
            </a:r>
            <a:r>
              <a:rPr lang="en-US" altLang="en-US" sz="2800" dirty="0" err="1"/>
              <a:t>排序过程可按如下步骤进行</a:t>
            </a:r>
            <a:r>
              <a:rPr lang="en-US" altLang="en-US" sz="2800" dirty="0"/>
              <a:t>：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en-US" b="1" dirty="0"/>
              <a:t>第一步：</a:t>
            </a:r>
            <a:r>
              <a:rPr lang="en-US" altLang="en-US" dirty="0"/>
              <a:t>每次将</a:t>
            </a:r>
            <a:r>
              <a:rPr lang="en-US" altLang="en-US" b="1" dirty="0">
                <a:solidFill>
                  <a:schemeClr val="accent6"/>
                </a:solidFill>
              </a:rPr>
              <a:t>5块</a:t>
            </a:r>
            <a:r>
              <a:rPr lang="en-US" altLang="en-US" dirty="0"/>
              <a:t>(1000个记录)</a:t>
            </a:r>
            <a:r>
              <a:rPr lang="en-US" altLang="en-US" dirty="0" err="1"/>
              <a:t>由外存读到内存</a:t>
            </a:r>
            <a:r>
              <a:rPr lang="en-US" altLang="en-US" dirty="0"/>
              <a:t>， 进行</a:t>
            </a:r>
            <a:r>
              <a:rPr lang="en-US" altLang="en-US" b="1" dirty="0">
                <a:solidFill>
                  <a:srgbClr val="0925F7"/>
                </a:solidFill>
              </a:rPr>
              <a:t>内排序</a:t>
            </a:r>
            <a:r>
              <a:rPr lang="en-US" altLang="en-US" dirty="0"/>
              <a:t>，整个文件共得到</a:t>
            </a:r>
            <a:r>
              <a:rPr lang="en-US" altLang="en-US" b="1" dirty="0">
                <a:solidFill>
                  <a:srgbClr val="C00000"/>
                </a:solidFill>
              </a:rPr>
              <a:t>10个初始</a:t>
            </a:r>
            <a:r>
              <a:rPr lang="zh-CN" altLang="en-US" b="1" dirty="0">
                <a:solidFill>
                  <a:srgbClr val="C00000"/>
                </a:solidFill>
              </a:rPr>
              <a:t>归并段</a:t>
            </a:r>
            <a:r>
              <a:rPr lang="en-US" altLang="en-US" dirty="0"/>
              <a:t>R</a:t>
            </a:r>
            <a:r>
              <a:rPr lang="en-US" altLang="en-US" baseline="-20000" dirty="0"/>
              <a:t>1</a:t>
            </a:r>
            <a:r>
              <a:rPr lang="en-US" altLang="en-US" dirty="0"/>
              <a:t>~R</a:t>
            </a:r>
            <a:r>
              <a:rPr lang="en-US" altLang="en-US" baseline="-20000" dirty="0"/>
              <a:t>10</a:t>
            </a:r>
            <a:r>
              <a:rPr lang="en-US" altLang="en-US" dirty="0"/>
              <a:t> (</a:t>
            </a:r>
            <a:r>
              <a:rPr lang="en-US" altLang="en-US" dirty="0" err="1"/>
              <a:t>每一个</a:t>
            </a:r>
            <a:r>
              <a:rPr lang="zh-CN" altLang="en-US" dirty="0"/>
              <a:t>归并段</a:t>
            </a:r>
            <a:r>
              <a:rPr lang="en-US" altLang="en-US" dirty="0"/>
              <a:t>占5个页块)，</a:t>
            </a:r>
            <a:r>
              <a:rPr lang="en-US" altLang="en-US" dirty="0" err="1"/>
              <a:t>然后把它们写回到磁盘上去</a:t>
            </a:r>
            <a:endParaRPr lang="en-US" altLang="en-US" dirty="0"/>
          </a:p>
          <a:p>
            <a:pPr lvl="1">
              <a:lnSpc>
                <a:spcPct val="110000"/>
              </a:lnSpc>
              <a:defRPr/>
            </a:pPr>
            <a:r>
              <a:rPr lang="en-US" altLang="en-US" b="1" dirty="0" err="1"/>
              <a:t>第二步：</a:t>
            </a:r>
            <a:r>
              <a:rPr lang="en-US" altLang="en-US" dirty="0" err="1"/>
              <a:t>然后</a:t>
            </a:r>
            <a:r>
              <a:rPr lang="zh-CN" altLang="en-US" dirty="0"/>
              <a:t>进行多次</a:t>
            </a:r>
            <a:r>
              <a:rPr lang="zh-CN" altLang="en-US" b="1" dirty="0">
                <a:solidFill>
                  <a:srgbClr val="0000FF"/>
                </a:solidFill>
              </a:rPr>
              <a:t>内部</a:t>
            </a:r>
            <a:r>
              <a:rPr lang="en-US" altLang="zh-CN" b="1" dirty="0">
                <a:solidFill>
                  <a:srgbClr val="0000FF"/>
                </a:solidFill>
              </a:rPr>
              <a:t>2</a:t>
            </a:r>
            <a:r>
              <a:rPr lang="zh-CN" altLang="en-US" b="1" dirty="0">
                <a:solidFill>
                  <a:srgbClr val="0000FF"/>
                </a:solidFill>
              </a:rPr>
              <a:t>路归并</a:t>
            </a:r>
            <a:r>
              <a:rPr lang="en-US" altLang="en-US" dirty="0"/>
              <a:t>，</a:t>
            </a:r>
            <a:r>
              <a:rPr lang="en-US" altLang="en-US" dirty="0" err="1"/>
              <a:t>直到成为一个有序文件为止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915019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动态缓冲区的例子</a:t>
            </a:r>
            <a:r>
              <a:rPr lang="en-US" altLang="zh-CN"/>
              <a:t>-I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/>
              <a:t>假设对如下</a:t>
            </a:r>
            <a:r>
              <a:rPr lang="en-US" altLang="zh-CN" sz="2800"/>
              <a:t>3</a:t>
            </a:r>
            <a:r>
              <a:rPr lang="zh-CN" altLang="en-US" sz="2800"/>
              <a:t>个归并段进行 </a:t>
            </a:r>
            <a:r>
              <a:rPr lang="en-US" altLang="zh-CN" sz="2800" b="1">
                <a:solidFill>
                  <a:srgbClr val="0000FF"/>
                </a:solidFill>
              </a:rPr>
              <a:t>3 </a:t>
            </a:r>
            <a:r>
              <a:rPr lang="zh-CN" altLang="en-US" sz="2800" b="1">
                <a:solidFill>
                  <a:srgbClr val="0000FF"/>
                </a:solidFill>
              </a:rPr>
              <a:t>路归并</a:t>
            </a:r>
            <a:r>
              <a:rPr lang="zh-CN" altLang="en-US" sz="2800"/>
              <a:t>；每个归并段由</a:t>
            </a:r>
            <a:r>
              <a:rPr lang="en-US" altLang="zh-CN" sz="2800"/>
              <a:t>3</a:t>
            </a:r>
            <a:r>
              <a:rPr lang="zh-CN" altLang="en-US" sz="2800"/>
              <a:t>块组成，每块有</a:t>
            </a:r>
            <a:r>
              <a:rPr lang="en-US" altLang="zh-CN" sz="2800"/>
              <a:t>2</a:t>
            </a:r>
            <a:r>
              <a:rPr lang="zh-CN" altLang="en-US" sz="2800"/>
              <a:t>个记录。各归并段最后一个记录关键码为∞</a:t>
            </a:r>
          </a:p>
          <a:p>
            <a:pPr marL="0" indent="0">
              <a:buNone/>
            </a:pPr>
            <a:r>
              <a:rPr lang="zh-CN" altLang="en-US" sz="2800"/>
              <a:t> 	归并段</a:t>
            </a:r>
            <a:r>
              <a:rPr lang="en-US" altLang="zh-CN" sz="2800"/>
              <a:t>1  { 20, 25 } { 26, 28 } { 36, ∞} </a:t>
            </a:r>
          </a:p>
          <a:p>
            <a:pPr marL="0" indent="0">
              <a:buNone/>
            </a:pPr>
            <a:r>
              <a:rPr lang="en-US" altLang="zh-CN" sz="2800"/>
              <a:t> 	</a:t>
            </a:r>
            <a:r>
              <a:rPr lang="zh-CN" altLang="en-US" sz="2800"/>
              <a:t>归并段</a:t>
            </a:r>
            <a:r>
              <a:rPr lang="en-US" altLang="zh-CN" sz="2800"/>
              <a:t>2  { 23, 29 } { 34, 38 } { 70, ∞}</a:t>
            </a:r>
          </a:p>
          <a:p>
            <a:pPr marL="0" indent="0">
              <a:buNone/>
            </a:pPr>
            <a:r>
              <a:rPr lang="en-US" altLang="zh-CN" sz="2800"/>
              <a:t>	</a:t>
            </a:r>
            <a:r>
              <a:rPr lang="zh-CN" altLang="en-US" sz="2800"/>
              <a:t>归并段</a:t>
            </a:r>
            <a:r>
              <a:rPr lang="en-US" altLang="zh-CN" sz="2800"/>
              <a:t>3  { 24, 28 } { 31, 34 } { 50, ∞}</a:t>
            </a:r>
          </a:p>
          <a:p>
            <a:r>
              <a:rPr lang="zh-CN" altLang="en-US" sz="2800"/>
              <a:t>设立</a:t>
            </a:r>
            <a:r>
              <a:rPr lang="en-US" altLang="zh-CN" sz="2800">
                <a:solidFill>
                  <a:srgbClr val="C00000"/>
                </a:solidFill>
              </a:rPr>
              <a:t>6</a:t>
            </a:r>
            <a:r>
              <a:rPr lang="zh-CN" altLang="en-US" sz="2800">
                <a:solidFill>
                  <a:srgbClr val="C00000"/>
                </a:solidFill>
              </a:rPr>
              <a:t>个输入缓冲区</a:t>
            </a:r>
            <a:r>
              <a:rPr lang="zh-CN" altLang="en-US" sz="2800"/>
              <a:t>，</a:t>
            </a:r>
            <a:r>
              <a:rPr lang="en-US" altLang="zh-CN" sz="2800">
                <a:solidFill>
                  <a:srgbClr val="C00000"/>
                </a:solidFill>
              </a:rPr>
              <a:t>2</a:t>
            </a:r>
            <a:r>
              <a:rPr lang="zh-CN" altLang="en-US" sz="2800">
                <a:solidFill>
                  <a:srgbClr val="C00000"/>
                </a:solidFill>
              </a:rPr>
              <a:t>个输出缓冲区</a:t>
            </a:r>
            <a:endParaRPr lang="en-US" altLang="zh-CN" sz="2800">
              <a:solidFill>
                <a:srgbClr val="C00000"/>
              </a:solidFill>
            </a:endParaRPr>
          </a:p>
          <a:p>
            <a:r>
              <a:rPr lang="zh-CN" altLang="en-US" sz="2800"/>
              <a:t>初始状态：</a:t>
            </a:r>
          </a:p>
          <a:p>
            <a:endParaRPr lang="zh-CN" altLang="en-US" sz="280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5B8F-2536-4625-BB11-8DF56D2B6AD7}" type="slidenum">
              <a:rPr lang="en-US" altLang="zh-CN" smtClean="0"/>
              <a:pPr/>
              <a:t>50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309562" y="4941168"/>
            <a:ext cx="8834438" cy="1281112"/>
            <a:chOff x="152400" y="4976813"/>
            <a:chExt cx="8834438" cy="1281112"/>
          </a:xfrm>
        </p:grpSpPr>
        <p:sp>
          <p:nvSpPr>
            <p:cNvPr id="738307" name="Rectangle 3"/>
            <p:cNvSpPr>
              <a:spLocks noChangeArrowheads="1"/>
            </p:cNvSpPr>
            <p:nvPr/>
          </p:nvSpPr>
          <p:spPr bwMode="auto">
            <a:xfrm>
              <a:off x="228600" y="5724525"/>
              <a:ext cx="914400" cy="533400"/>
            </a:xfrm>
            <a:prstGeom prst="rect">
              <a:avLst/>
            </a:prstGeom>
            <a:gradFill rotWithShape="0">
              <a:gsLst>
                <a:gs pos="0">
                  <a:srgbClr val="66FF66">
                    <a:gamma/>
                    <a:shade val="46275"/>
                    <a:invGamma/>
                  </a:srgbClr>
                </a:gs>
                <a:gs pos="50000">
                  <a:srgbClr val="66FF66"/>
                </a:gs>
                <a:gs pos="100000">
                  <a:srgbClr val="66FF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800" b="1"/>
                <a:t>20 25</a:t>
              </a:r>
            </a:p>
          </p:txBody>
        </p:sp>
        <p:sp>
          <p:nvSpPr>
            <p:cNvPr id="738308" name="Rectangle 4"/>
            <p:cNvSpPr>
              <a:spLocks noChangeArrowheads="1"/>
            </p:cNvSpPr>
            <p:nvPr/>
          </p:nvSpPr>
          <p:spPr bwMode="auto">
            <a:xfrm>
              <a:off x="1447800" y="5724525"/>
              <a:ext cx="914400" cy="533400"/>
            </a:xfrm>
            <a:prstGeom prst="rect">
              <a:avLst/>
            </a:prstGeom>
            <a:gradFill rotWithShape="0">
              <a:gsLst>
                <a:gs pos="0">
                  <a:srgbClr val="66FF66">
                    <a:gamma/>
                    <a:shade val="46275"/>
                    <a:invGamma/>
                  </a:srgbClr>
                </a:gs>
                <a:gs pos="50000">
                  <a:srgbClr val="66FF66"/>
                </a:gs>
                <a:gs pos="100000">
                  <a:srgbClr val="66FF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800" b="1">
                  <a:ea typeface="宋体" pitchFamily="2" charset="-122"/>
                </a:rPr>
                <a:t>26 28</a:t>
              </a:r>
            </a:p>
          </p:txBody>
        </p:sp>
        <p:sp>
          <p:nvSpPr>
            <p:cNvPr id="738309" name="Rectangle 5"/>
            <p:cNvSpPr>
              <a:spLocks noChangeArrowheads="1"/>
            </p:cNvSpPr>
            <p:nvPr/>
          </p:nvSpPr>
          <p:spPr bwMode="auto">
            <a:xfrm>
              <a:off x="2667000" y="5724525"/>
              <a:ext cx="914400" cy="533400"/>
            </a:xfrm>
            <a:prstGeom prst="rect">
              <a:avLst/>
            </a:prstGeom>
            <a:gradFill rotWithShape="0">
              <a:gsLst>
                <a:gs pos="0">
                  <a:srgbClr val="FFCC66">
                    <a:gamma/>
                    <a:shade val="46275"/>
                    <a:invGamma/>
                  </a:srgbClr>
                </a:gs>
                <a:gs pos="50000">
                  <a:srgbClr val="FFCC66"/>
                </a:gs>
                <a:gs pos="100000">
                  <a:srgbClr val="FFCC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800" b="1">
                  <a:ea typeface="宋体" pitchFamily="2" charset="-122"/>
                </a:rPr>
                <a:t>23 29</a:t>
              </a:r>
            </a:p>
          </p:txBody>
        </p:sp>
        <p:sp>
          <p:nvSpPr>
            <p:cNvPr id="738310" name="Rectangle 6"/>
            <p:cNvSpPr>
              <a:spLocks noChangeArrowheads="1"/>
            </p:cNvSpPr>
            <p:nvPr/>
          </p:nvSpPr>
          <p:spPr bwMode="auto">
            <a:xfrm>
              <a:off x="3886200" y="5724525"/>
              <a:ext cx="990600" cy="533400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800" b="1">
                  <a:ea typeface="宋体" pitchFamily="2" charset="-122"/>
                </a:rPr>
                <a:t>24 28</a:t>
              </a:r>
            </a:p>
          </p:txBody>
        </p:sp>
        <p:sp>
          <p:nvSpPr>
            <p:cNvPr id="738311" name="Rectangle 7"/>
            <p:cNvSpPr>
              <a:spLocks noChangeArrowheads="1"/>
            </p:cNvSpPr>
            <p:nvPr/>
          </p:nvSpPr>
          <p:spPr bwMode="auto">
            <a:xfrm>
              <a:off x="7772400" y="5724525"/>
              <a:ext cx="990600" cy="53340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38312" name="Text Box 8"/>
            <p:cNvSpPr txBox="1">
              <a:spLocks noChangeArrowheads="1"/>
            </p:cNvSpPr>
            <p:nvPr/>
          </p:nvSpPr>
          <p:spPr bwMode="auto">
            <a:xfrm>
              <a:off x="152400" y="4976813"/>
              <a:ext cx="8834438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 u="sng">
                  <a:solidFill>
                    <a:schemeClr val="tx2"/>
                  </a:solidFill>
                  <a:ea typeface="隶书" pitchFamily="49" charset="-122"/>
                </a:rPr>
                <a:t>归并段</a:t>
              </a:r>
              <a:r>
                <a:rPr kumimoji="1" lang="en-US" altLang="zh-CN" sz="2800" b="1" u="sng">
                  <a:solidFill>
                    <a:schemeClr val="tx2"/>
                  </a:solidFill>
                  <a:ea typeface="隶书" pitchFamily="49" charset="-122"/>
                </a:rPr>
                <a:t>1</a:t>
              </a:r>
              <a:r>
                <a:rPr kumimoji="1" lang="en-US" altLang="zh-CN" sz="2800" b="1">
                  <a:solidFill>
                    <a:schemeClr val="tx2"/>
                  </a:solidFill>
                  <a:ea typeface="隶书" pitchFamily="49" charset="-122"/>
                </a:rPr>
                <a:t>             </a:t>
              </a:r>
              <a:r>
                <a:rPr kumimoji="1" lang="zh-CN" altLang="en-US" sz="2800" b="1" u="sng">
                  <a:solidFill>
                    <a:schemeClr val="tx2"/>
                  </a:solidFill>
                  <a:ea typeface="隶书" pitchFamily="49" charset="-122"/>
                </a:rPr>
                <a:t>归并段</a:t>
              </a:r>
              <a:r>
                <a:rPr kumimoji="1" lang="en-US" altLang="zh-CN" sz="2800" b="1" u="sng">
                  <a:solidFill>
                    <a:schemeClr val="tx2"/>
                  </a:solidFill>
                  <a:ea typeface="隶书" pitchFamily="49" charset="-122"/>
                </a:rPr>
                <a:t>2</a:t>
              </a:r>
              <a:r>
                <a:rPr kumimoji="1" lang="en-US" altLang="zh-CN" sz="2800" b="1">
                  <a:solidFill>
                    <a:schemeClr val="tx2"/>
                  </a:solidFill>
                  <a:ea typeface="隶书" pitchFamily="49" charset="-122"/>
                </a:rPr>
                <a:t> </a:t>
              </a:r>
              <a:r>
                <a:rPr kumimoji="1" lang="zh-CN" altLang="en-US" sz="2800" b="1" u="sng">
                  <a:solidFill>
                    <a:schemeClr val="tx2"/>
                  </a:solidFill>
                  <a:ea typeface="隶书" pitchFamily="49" charset="-122"/>
                </a:rPr>
                <a:t>归并段</a:t>
              </a:r>
              <a:r>
                <a:rPr kumimoji="1" lang="en-US" altLang="zh-CN" sz="2800" b="1" u="sng">
                  <a:solidFill>
                    <a:schemeClr val="tx2"/>
                  </a:solidFill>
                  <a:ea typeface="隶书" pitchFamily="49" charset="-122"/>
                </a:rPr>
                <a:t>3</a:t>
              </a:r>
              <a:r>
                <a:rPr kumimoji="1" lang="en-US" altLang="zh-CN" sz="2800" b="1">
                  <a:solidFill>
                    <a:schemeClr val="tx2"/>
                  </a:solidFill>
                  <a:ea typeface="隶书" pitchFamily="49" charset="-122"/>
                </a:rPr>
                <a:t>                            </a:t>
              </a:r>
              <a:r>
                <a:rPr kumimoji="1" lang="zh-CN" altLang="en-US" sz="2800" b="1" u="sng">
                  <a:solidFill>
                    <a:schemeClr val="tx2"/>
                  </a:solidFill>
                  <a:ea typeface="隶书" pitchFamily="49" charset="-122"/>
                </a:rPr>
                <a:t>输出</a:t>
              </a:r>
              <a:r>
                <a:rPr kumimoji="1" lang="en-US" altLang="zh-CN" sz="2800" b="1" u="sng">
                  <a:solidFill>
                    <a:schemeClr val="tx2"/>
                  </a:solidFill>
                  <a:ea typeface="隶书" pitchFamily="49" charset="-122"/>
                </a:rPr>
                <a:t>0/1</a:t>
              </a:r>
              <a:endParaRPr kumimoji="1" lang="en-US" altLang="zh-CN" sz="2400" u="sng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38313" name="AutoShape 9"/>
            <p:cNvSpPr>
              <a:spLocks noChangeArrowheads="1"/>
            </p:cNvSpPr>
            <p:nvPr/>
          </p:nvSpPr>
          <p:spPr bwMode="auto">
            <a:xfrm>
              <a:off x="1219200" y="5876925"/>
              <a:ext cx="228600" cy="152400"/>
            </a:xfrm>
            <a:prstGeom prst="rightArrow">
              <a:avLst>
                <a:gd name="adj1" fmla="val 50000"/>
                <a:gd name="adj2" fmla="val 375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FFCC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72485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</a:rPr>
              <a:t>动态缓冲区的例子</a:t>
            </a:r>
            <a:r>
              <a:rPr lang="en-US" altLang="zh-CN">
                <a:latin typeface="+mn-lt"/>
              </a:rPr>
              <a:t>-II</a:t>
            </a:r>
            <a:endParaRPr lang="zh-CN" altLang="en-US">
              <a:latin typeface="+mn-lt"/>
            </a:endParaRPr>
          </a:p>
        </p:txBody>
      </p:sp>
      <p:sp>
        <p:nvSpPr>
          <p:cNvPr id="4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E29C6-5C3F-44C9-844D-70FF18C8E393}" type="slidenum">
              <a:rPr lang="en-US" altLang="zh-CN" smtClean="0"/>
              <a:pPr/>
              <a:t>51</a:t>
            </a:fld>
            <a:endParaRPr lang="en-US" altLang="zh-CN"/>
          </a:p>
        </p:txBody>
      </p:sp>
      <p:grpSp>
        <p:nvGrpSpPr>
          <p:cNvPr id="739372" name="Group 44"/>
          <p:cNvGrpSpPr>
            <a:grpSpLocks/>
          </p:cNvGrpSpPr>
          <p:nvPr/>
        </p:nvGrpSpPr>
        <p:grpSpPr bwMode="auto">
          <a:xfrm>
            <a:off x="152400" y="1104155"/>
            <a:ext cx="8647113" cy="1281113"/>
            <a:chOff x="96" y="153"/>
            <a:chExt cx="5447" cy="807"/>
          </a:xfrm>
        </p:grpSpPr>
        <p:sp>
          <p:nvSpPr>
            <p:cNvPr id="739330" name="Rectangle 2"/>
            <p:cNvSpPr>
              <a:spLocks noChangeArrowheads="1"/>
            </p:cNvSpPr>
            <p:nvPr/>
          </p:nvSpPr>
          <p:spPr bwMode="auto">
            <a:xfrm>
              <a:off x="192" y="624"/>
              <a:ext cx="576" cy="336"/>
            </a:xfrm>
            <a:prstGeom prst="rect">
              <a:avLst/>
            </a:prstGeom>
            <a:gradFill rotWithShape="0">
              <a:gsLst>
                <a:gs pos="0">
                  <a:srgbClr val="66FF66">
                    <a:gamma/>
                    <a:shade val="46275"/>
                    <a:invGamma/>
                  </a:srgbClr>
                </a:gs>
                <a:gs pos="50000">
                  <a:srgbClr val="66FF66"/>
                </a:gs>
                <a:gs pos="100000">
                  <a:srgbClr val="66FF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kumimoji="1" lang="en-US" altLang="zh-CN" sz="2800" b="1"/>
                <a:t>25</a:t>
              </a:r>
              <a:endParaRPr kumimoji="1" lang="en-US" altLang="zh-CN" sz="2400">
                <a:solidFill>
                  <a:srgbClr val="66FF66"/>
                </a:solidFill>
                <a:effectDag name="">
                  <a:cont type="tree" name="">
                    <a:effect ref="fillLine"/>
                    <a:outerShdw dist="38100" dir="13500000" algn="br">
                      <a:srgbClr val="99FF99"/>
                    </a:outerShdw>
                  </a:cont>
                  <a:cont type="tree" name="">
                    <a:effect ref="fillLine"/>
                    <a:outerShdw dist="38100" dir="2700000" algn="tl">
                      <a:srgbClr val="3D993D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39331" name="Rectangle 3"/>
            <p:cNvSpPr>
              <a:spLocks noChangeArrowheads="1"/>
            </p:cNvSpPr>
            <p:nvPr/>
          </p:nvSpPr>
          <p:spPr bwMode="auto">
            <a:xfrm>
              <a:off x="960" y="624"/>
              <a:ext cx="576" cy="336"/>
            </a:xfrm>
            <a:prstGeom prst="rect">
              <a:avLst/>
            </a:prstGeom>
            <a:gradFill rotWithShape="0">
              <a:gsLst>
                <a:gs pos="0">
                  <a:srgbClr val="66FF66">
                    <a:gamma/>
                    <a:shade val="46275"/>
                    <a:invGamma/>
                  </a:srgbClr>
                </a:gs>
                <a:gs pos="50000">
                  <a:srgbClr val="66FF66"/>
                </a:gs>
                <a:gs pos="100000">
                  <a:srgbClr val="66FF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800" b="1">
                  <a:ea typeface="宋体" pitchFamily="2" charset="-122"/>
                </a:rPr>
                <a:t>26 28</a:t>
              </a:r>
              <a:endParaRPr kumimoji="1" lang="en-US" altLang="zh-CN" sz="2400">
                <a:solidFill>
                  <a:srgbClr val="66FF66"/>
                </a:solidFill>
                <a:effectDag name="">
                  <a:cont type="tree" name="">
                    <a:effect ref="fillLine"/>
                    <a:outerShdw dist="38100" dir="13500000" algn="br">
                      <a:srgbClr val="99FF99"/>
                    </a:outerShdw>
                  </a:cont>
                  <a:cont type="tree" name="">
                    <a:effect ref="fillLine"/>
                    <a:outerShdw dist="38100" dir="2700000" algn="tl">
                      <a:srgbClr val="3D993D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39332" name="Rectangle 4"/>
            <p:cNvSpPr>
              <a:spLocks noChangeArrowheads="1"/>
            </p:cNvSpPr>
            <p:nvPr/>
          </p:nvSpPr>
          <p:spPr bwMode="auto">
            <a:xfrm>
              <a:off x="2496" y="624"/>
              <a:ext cx="576" cy="336"/>
            </a:xfrm>
            <a:prstGeom prst="rect">
              <a:avLst/>
            </a:prstGeom>
            <a:gradFill rotWithShape="0">
              <a:gsLst>
                <a:gs pos="0">
                  <a:srgbClr val="FFCC66">
                    <a:gamma/>
                    <a:shade val="46275"/>
                    <a:invGamma/>
                  </a:srgbClr>
                </a:gs>
                <a:gs pos="50000">
                  <a:srgbClr val="FFCC66"/>
                </a:gs>
                <a:gs pos="100000">
                  <a:srgbClr val="FFCC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kumimoji="1" lang="en-US" altLang="zh-CN" sz="2800" b="1">
                  <a:ea typeface="宋体" pitchFamily="2" charset="-122"/>
                </a:rPr>
                <a:t> 29</a:t>
              </a:r>
              <a:endParaRPr kumimoji="1" lang="en-US" altLang="zh-CN" sz="2400">
                <a:solidFill>
                  <a:srgbClr val="FFCC66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99"/>
                    </a:outerShdw>
                  </a:cont>
                  <a:cont type="tree" name="">
                    <a:effect ref="fillLine"/>
                    <a:outerShdw dist="38100" dir="2700000" algn="tl">
                      <a:srgbClr val="997A3D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39333" name="Rectangle 5"/>
            <p:cNvSpPr>
              <a:spLocks noChangeArrowheads="1"/>
            </p:cNvSpPr>
            <p:nvPr/>
          </p:nvSpPr>
          <p:spPr bwMode="auto">
            <a:xfrm>
              <a:off x="3264" y="624"/>
              <a:ext cx="624" cy="336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800" b="1">
                  <a:ea typeface="宋体" pitchFamily="2" charset="-122"/>
                </a:rPr>
                <a:t>24 28</a:t>
              </a:r>
              <a:endParaRPr kumimoji="1" lang="en-US" altLang="zh-CN" sz="240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39334" name="Rectangle 6"/>
            <p:cNvSpPr>
              <a:spLocks noChangeArrowheads="1"/>
            </p:cNvSpPr>
            <p:nvPr/>
          </p:nvSpPr>
          <p:spPr bwMode="auto">
            <a:xfrm>
              <a:off x="1728" y="624"/>
              <a:ext cx="576" cy="336"/>
            </a:xfrm>
            <a:prstGeom prst="rect">
              <a:avLst/>
            </a:prstGeom>
            <a:gradFill rotWithShape="0">
              <a:gsLst>
                <a:gs pos="0">
                  <a:srgbClr val="66FF66">
                    <a:gamma/>
                    <a:shade val="46275"/>
                    <a:invGamma/>
                  </a:srgbClr>
                </a:gs>
                <a:gs pos="50000">
                  <a:srgbClr val="66FF66"/>
                </a:gs>
                <a:gs pos="100000">
                  <a:srgbClr val="66FF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800" b="1">
                  <a:ea typeface="宋体" pitchFamily="2" charset="-122"/>
                </a:rPr>
                <a:t>36 </a:t>
              </a:r>
              <a:r>
                <a:rPr kumimoji="1" lang="en-US" altLang="zh-CN" sz="2800" b="1">
                  <a:ea typeface="宋体" pitchFamily="2" charset="-122"/>
                  <a:sym typeface="Symbol" pitchFamily="18" charset="2"/>
                </a:rPr>
                <a:t></a:t>
              </a:r>
              <a:endParaRPr kumimoji="1" lang="en-US" altLang="zh-CN" sz="2400">
                <a:solidFill>
                  <a:srgbClr val="66FF66"/>
                </a:solidFill>
                <a:effectDag name="">
                  <a:cont type="tree" name="">
                    <a:effect ref="fillLine"/>
                    <a:outerShdw dist="38100" dir="13500000" algn="br">
                      <a:srgbClr val="99FF99"/>
                    </a:outerShdw>
                  </a:cont>
                  <a:cont type="tree" name="">
                    <a:effect ref="fillLine"/>
                    <a:outerShdw dist="38100" dir="2700000" algn="tl">
                      <a:srgbClr val="3D993D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39335" name="Rectangle 7"/>
            <p:cNvSpPr>
              <a:spLocks noChangeArrowheads="1"/>
            </p:cNvSpPr>
            <p:nvPr/>
          </p:nvSpPr>
          <p:spPr bwMode="auto">
            <a:xfrm>
              <a:off x="4896" y="624"/>
              <a:ext cx="624" cy="336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800" b="1">
                  <a:ea typeface="宋体" pitchFamily="2" charset="-122"/>
                </a:rPr>
                <a:t>20 23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39336" name="Text Box 8"/>
            <p:cNvSpPr txBox="1">
              <a:spLocks noChangeArrowheads="1"/>
            </p:cNvSpPr>
            <p:nvPr/>
          </p:nvSpPr>
          <p:spPr bwMode="auto">
            <a:xfrm>
              <a:off x="96" y="153"/>
              <a:ext cx="54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 u="sng">
                  <a:solidFill>
                    <a:schemeClr val="tx2"/>
                  </a:solidFill>
                  <a:ea typeface="隶书" pitchFamily="49" charset="-122"/>
                </a:rPr>
                <a:t>归并段</a:t>
              </a:r>
              <a:r>
                <a:rPr kumimoji="1" lang="en-US" altLang="zh-CN" sz="2800" b="1" u="sng">
                  <a:solidFill>
                    <a:schemeClr val="tx2"/>
                  </a:solidFill>
                  <a:ea typeface="隶书" pitchFamily="49" charset="-122"/>
                </a:rPr>
                <a:t>1</a:t>
              </a:r>
              <a:r>
                <a:rPr kumimoji="1" lang="en-US" altLang="zh-CN" sz="2800" b="1">
                  <a:solidFill>
                    <a:schemeClr val="tx2"/>
                  </a:solidFill>
                  <a:ea typeface="隶书" pitchFamily="49" charset="-122"/>
                </a:rPr>
                <a:t>                           </a:t>
              </a:r>
              <a:r>
                <a:rPr kumimoji="1" lang="zh-CN" altLang="en-US" sz="2800" b="1" u="sng">
                  <a:solidFill>
                    <a:schemeClr val="tx2"/>
                  </a:solidFill>
                  <a:ea typeface="隶书" pitchFamily="49" charset="-122"/>
                </a:rPr>
                <a:t>归并段</a:t>
              </a:r>
              <a:r>
                <a:rPr kumimoji="1" lang="en-US" altLang="zh-CN" sz="2800" b="1" u="sng">
                  <a:solidFill>
                    <a:schemeClr val="tx2"/>
                  </a:solidFill>
                  <a:ea typeface="隶书" pitchFamily="49" charset="-122"/>
                </a:rPr>
                <a:t>2</a:t>
              </a:r>
              <a:r>
                <a:rPr kumimoji="1" lang="en-US" altLang="zh-CN" sz="2800">
                  <a:solidFill>
                    <a:schemeClr val="tx2"/>
                  </a:solidFill>
                  <a:ea typeface="隶书" pitchFamily="49" charset="-122"/>
                </a:rPr>
                <a:t> </a:t>
              </a:r>
              <a:r>
                <a:rPr kumimoji="1" lang="zh-CN" altLang="en-US" sz="2800" b="1" u="sng">
                  <a:solidFill>
                    <a:schemeClr val="tx2"/>
                  </a:solidFill>
                  <a:ea typeface="隶书" pitchFamily="49" charset="-122"/>
                </a:rPr>
                <a:t>归并段</a:t>
              </a:r>
              <a:r>
                <a:rPr kumimoji="1" lang="en-US" altLang="zh-CN" sz="2800" b="1" u="sng">
                  <a:solidFill>
                    <a:schemeClr val="tx2"/>
                  </a:solidFill>
                  <a:ea typeface="隶书" pitchFamily="49" charset="-122"/>
                </a:rPr>
                <a:t>3</a:t>
              </a:r>
              <a:r>
                <a:rPr kumimoji="1" lang="en-US" altLang="zh-CN" sz="2800" b="1">
                  <a:solidFill>
                    <a:schemeClr val="tx2"/>
                  </a:solidFill>
                  <a:ea typeface="隶书" pitchFamily="49" charset="-122"/>
                </a:rPr>
                <a:t>               </a:t>
              </a:r>
              <a:r>
                <a:rPr kumimoji="1" lang="zh-CN" altLang="en-US" sz="2800" b="1" u="sng">
                  <a:solidFill>
                    <a:schemeClr val="tx2"/>
                  </a:solidFill>
                  <a:ea typeface="隶书" pitchFamily="49" charset="-122"/>
                </a:rPr>
                <a:t>输出</a:t>
              </a:r>
              <a:r>
                <a:rPr kumimoji="1" lang="en-US" altLang="zh-CN" sz="2800" b="1" u="sng">
                  <a:solidFill>
                    <a:schemeClr val="tx2"/>
                  </a:solidFill>
                  <a:ea typeface="隶书" pitchFamily="49" charset="-122"/>
                </a:rPr>
                <a:t>0</a:t>
              </a:r>
              <a:endParaRPr kumimoji="1" lang="en-US" altLang="zh-CN" sz="2400" u="sng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39337" name="AutoShape 9"/>
            <p:cNvSpPr>
              <a:spLocks noChangeArrowheads="1"/>
            </p:cNvSpPr>
            <p:nvPr/>
          </p:nvSpPr>
          <p:spPr bwMode="auto">
            <a:xfrm>
              <a:off x="816" y="720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FFCC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9338" name="AutoShape 10"/>
            <p:cNvSpPr>
              <a:spLocks noChangeArrowheads="1"/>
            </p:cNvSpPr>
            <p:nvPr/>
          </p:nvSpPr>
          <p:spPr bwMode="auto">
            <a:xfrm>
              <a:off x="1584" y="720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FFCC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39373" name="Group 45"/>
          <p:cNvGrpSpPr>
            <a:grpSpLocks/>
          </p:cNvGrpSpPr>
          <p:nvPr/>
        </p:nvGrpSpPr>
        <p:grpSpPr bwMode="auto">
          <a:xfrm>
            <a:off x="152400" y="2544018"/>
            <a:ext cx="8647113" cy="1281112"/>
            <a:chOff x="96" y="1161"/>
            <a:chExt cx="5447" cy="807"/>
          </a:xfrm>
        </p:grpSpPr>
        <p:sp>
          <p:nvSpPr>
            <p:cNvPr id="739339" name="Text Box 11"/>
            <p:cNvSpPr txBox="1">
              <a:spLocks noChangeArrowheads="1"/>
            </p:cNvSpPr>
            <p:nvPr/>
          </p:nvSpPr>
          <p:spPr bwMode="auto">
            <a:xfrm>
              <a:off x="96" y="1161"/>
              <a:ext cx="54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 u="sng">
                  <a:solidFill>
                    <a:schemeClr val="tx2"/>
                  </a:solidFill>
                  <a:ea typeface="隶书" pitchFamily="49" charset="-122"/>
                </a:rPr>
                <a:t>归并段</a:t>
              </a:r>
              <a:r>
                <a:rPr kumimoji="1" lang="en-US" altLang="zh-CN" sz="2800" b="1" u="sng">
                  <a:solidFill>
                    <a:schemeClr val="tx2"/>
                  </a:solidFill>
                  <a:ea typeface="隶书" pitchFamily="49" charset="-122"/>
                </a:rPr>
                <a:t>1</a:t>
              </a:r>
              <a:r>
                <a:rPr kumimoji="1" lang="en-US" altLang="zh-CN" sz="2800" b="1">
                  <a:solidFill>
                    <a:schemeClr val="tx2"/>
                  </a:solidFill>
                  <a:ea typeface="隶书" pitchFamily="49" charset="-122"/>
                </a:rPr>
                <a:t>                           </a:t>
              </a:r>
              <a:r>
                <a:rPr kumimoji="1" lang="zh-CN" altLang="en-US" sz="2800" b="1" u="sng">
                  <a:solidFill>
                    <a:schemeClr val="tx2"/>
                  </a:solidFill>
                  <a:ea typeface="隶书" pitchFamily="49" charset="-122"/>
                </a:rPr>
                <a:t>归并段</a:t>
              </a:r>
              <a:r>
                <a:rPr kumimoji="1" lang="en-US" altLang="zh-CN" sz="2800" b="1" u="sng">
                  <a:solidFill>
                    <a:schemeClr val="tx2"/>
                  </a:solidFill>
                  <a:ea typeface="隶书" pitchFamily="49" charset="-122"/>
                </a:rPr>
                <a:t>2</a:t>
              </a:r>
              <a:r>
                <a:rPr kumimoji="1" lang="en-US" altLang="zh-CN" sz="2800">
                  <a:solidFill>
                    <a:schemeClr val="tx2"/>
                  </a:solidFill>
                  <a:ea typeface="隶书" pitchFamily="49" charset="-122"/>
                </a:rPr>
                <a:t> </a:t>
              </a:r>
              <a:r>
                <a:rPr kumimoji="1" lang="zh-CN" altLang="en-US" sz="2800" b="1" u="sng">
                  <a:solidFill>
                    <a:schemeClr val="tx2"/>
                  </a:solidFill>
                  <a:ea typeface="隶书" pitchFamily="49" charset="-122"/>
                </a:rPr>
                <a:t>归并段</a:t>
              </a:r>
              <a:r>
                <a:rPr kumimoji="1" lang="en-US" altLang="zh-CN" sz="2800" b="1" u="sng">
                  <a:solidFill>
                    <a:schemeClr val="tx2"/>
                  </a:solidFill>
                  <a:ea typeface="隶书" pitchFamily="49" charset="-122"/>
                </a:rPr>
                <a:t>3</a:t>
              </a:r>
              <a:r>
                <a:rPr kumimoji="1" lang="en-US" altLang="zh-CN" sz="2800" b="1">
                  <a:solidFill>
                    <a:schemeClr val="tx2"/>
                  </a:solidFill>
                  <a:ea typeface="隶书" pitchFamily="49" charset="-122"/>
                </a:rPr>
                <a:t>               </a:t>
              </a:r>
              <a:r>
                <a:rPr kumimoji="1" lang="zh-CN" altLang="en-US" sz="2800" b="1" u="sng">
                  <a:solidFill>
                    <a:schemeClr val="tx2"/>
                  </a:solidFill>
                  <a:ea typeface="隶书" pitchFamily="49" charset="-122"/>
                </a:rPr>
                <a:t>输出</a:t>
              </a:r>
              <a:r>
                <a:rPr kumimoji="1" lang="en-US" altLang="zh-CN" sz="2800" b="1" u="sng">
                  <a:solidFill>
                    <a:schemeClr val="tx2"/>
                  </a:solidFill>
                  <a:ea typeface="隶书" pitchFamily="49" charset="-122"/>
                </a:rPr>
                <a:t>1</a:t>
              </a:r>
              <a:endParaRPr kumimoji="1" lang="en-US" altLang="zh-CN" sz="2400" u="sng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39340" name="Rectangle 12"/>
            <p:cNvSpPr>
              <a:spLocks noChangeArrowheads="1"/>
            </p:cNvSpPr>
            <p:nvPr/>
          </p:nvSpPr>
          <p:spPr bwMode="auto">
            <a:xfrm>
              <a:off x="192" y="1632"/>
              <a:ext cx="576" cy="336"/>
            </a:xfrm>
            <a:prstGeom prst="rect">
              <a:avLst/>
            </a:prstGeom>
            <a:gradFill rotWithShape="0">
              <a:gsLst>
                <a:gs pos="0">
                  <a:srgbClr val="66FF66">
                    <a:gamma/>
                    <a:shade val="46275"/>
                    <a:invGamma/>
                  </a:srgbClr>
                </a:gs>
                <a:gs pos="50000">
                  <a:srgbClr val="66FF66"/>
                </a:gs>
                <a:gs pos="100000">
                  <a:srgbClr val="66FF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endParaRPr kumimoji="1" lang="zh-CN" altLang="zh-CN" sz="2400">
                <a:solidFill>
                  <a:srgbClr val="66FF66"/>
                </a:solidFill>
                <a:effectDag name="">
                  <a:cont type="tree" name="">
                    <a:effect ref="fillLine"/>
                    <a:outerShdw dist="38100" dir="13500000" algn="br">
                      <a:srgbClr val="99FF99"/>
                    </a:outerShdw>
                  </a:cont>
                  <a:cont type="tree" name="">
                    <a:effect ref="fillLine"/>
                    <a:outerShdw dist="38100" dir="2700000" algn="tl">
                      <a:srgbClr val="3D993D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39341" name="AutoShape 13"/>
            <p:cNvSpPr>
              <a:spLocks noChangeArrowheads="1"/>
            </p:cNvSpPr>
            <p:nvPr/>
          </p:nvSpPr>
          <p:spPr bwMode="auto">
            <a:xfrm>
              <a:off x="816" y="1728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FFCC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9342" name="Rectangle 14"/>
            <p:cNvSpPr>
              <a:spLocks noChangeArrowheads="1"/>
            </p:cNvSpPr>
            <p:nvPr/>
          </p:nvSpPr>
          <p:spPr bwMode="auto">
            <a:xfrm>
              <a:off x="960" y="1632"/>
              <a:ext cx="576" cy="336"/>
            </a:xfrm>
            <a:prstGeom prst="rect">
              <a:avLst/>
            </a:prstGeom>
            <a:gradFill rotWithShape="0">
              <a:gsLst>
                <a:gs pos="0">
                  <a:srgbClr val="66FF66">
                    <a:gamma/>
                    <a:shade val="46275"/>
                    <a:invGamma/>
                  </a:srgbClr>
                </a:gs>
                <a:gs pos="50000">
                  <a:srgbClr val="66FF66"/>
                </a:gs>
                <a:gs pos="100000">
                  <a:srgbClr val="66FF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800" b="1">
                  <a:ea typeface="宋体" pitchFamily="2" charset="-122"/>
                </a:rPr>
                <a:t>26 28</a:t>
              </a:r>
              <a:endParaRPr kumimoji="1" lang="en-US" altLang="zh-CN" sz="2400">
                <a:solidFill>
                  <a:srgbClr val="66FF66"/>
                </a:solidFill>
                <a:effectDag name="">
                  <a:cont type="tree" name="">
                    <a:effect ref="fillLine"/>
                    <a:outerShdw dist="38100" dir="13500000" algn="br">
                      <a:srgbClr val="99FF99"/>
                    </a:outerShdw>
                  </a:cont>
                  <a:cont type="tree" name="">
                    <a:effect ref="fillLine"/>
                    <a:outerShdw dist="38100" dir="2700000" algn="tl">
                      <a:srgbClr val="3D993D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39343" name="AutoShape 15"/>
            <p:cNvSpPr>
              <a:spLocks noChangeArrowheads="1"/>
            </p:cNvSpPr>
            <p:nvPr/>
          </p:nvSpPr>
          <p:spPr bwMode="auto">
            <a:xfrm>
              <a:off x="1584" y="1728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FFCC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9344" name="Rectangle 16"/>
            <p:cNvSpPr>
              <a:spLocks noChangeArrowheads="1"/>
            </p:cNvSpPr>
            <p:nvPr/>
          </p:nvSpPr>
          <p:spPr bwMode="auto">
            <a:xfrm>
              <a:off x="1728" y="1632"/>
              <a:ext cx="576" cy="336"/>
            </a:xfrm>
            <a:prstGeom prst="rect">
              <a:avLst/>
            </a:prstGeom>
            <a:gradFill rotWithShape="0">
              <a:gsLst>
                <a:gs pos="0">
                  <a:srgbClr val="66FF66">
                    <a:gamma/>
                    <a:shade val="46275"/>
                    <a:invGamma/>
                  </a:srgbClr>
                </a:gs>
                <a:gs pos="50000">
                  <a:srgbClr val="66FF66"/>
                </a:gs>
                <a:gs pos="100000">
                  <a:srgbClr val="66FF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800" b="1">
                  <a:ea typeface="宋体" pitchFamily="2" charset="-122"/>
                </a:rPr>
                <a:t>36 </a:t>
              </a:r>
              <a:r>
                <a:rPr kumimoji="1" lang="en-US" altLang="zh-CN" sz="2800" b="1">
                  <a:ea typeface="宋体" pitchFamily="2" charset="-122"/>
                  <a:sym typeface="Symbol" pitchFamily="18" charset="2"/>
                </a:rPr>
                <a:t></a:t>
              </a:r>
              <a:endParaRPr kumimoji="1" lang="en-US" altLang="zh-CN" sz="2400">
                <a:solidFill>
                  <a:srgbClr val="66FF66"/>
                </a:solidFill>
                <a:effectDag name="">
                  <a:cont type="tree" name="">
                    <a:effect ref="fillLine"/>
                    <a:outerShdw dist="38100" dir="13500000" algn="br">
                      <a:srgbClr val="99FF99"/>
                    </a:outerShdw>
                  </a:cont>
                  <a:cont type="tree" name="">
                    <a:effect ref="fillLine"/>
                    <a:outerShdw dist="38100" dir="2700000" algn="tl">
                      <a:srgbClr val="3D993D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39345" name="Rectangle 17"/>
            <p:cNvSpPr>
              <a:spLocks noChangeArrowheads="1"/>
            </p:cNvSpPr>
            <p:nvPr/>
          </p:nvSpPr>
          <p:spPr bwMode="auto">
            <a:xfrm>
              <a:off x="2496" y="1632"/>
              <a:ext cx="576" cy="336"/>
            </a:xfrm>
            <a:prstGeom prst="rect">
              <a:avLst/>
            </a:prstGeom>
            <a:gradFill rotWithShape="0">
              <a:gsLst>
                <a:gs pos="0">
                  <a:srgbClr val="FFCC66">
                    <a:gamma/>
                    <a:shade val="46275"/>
                    <a:invGamma/>
                  </a:srgbClr>
                </a:gs>
                <a:gs pos="50000">
                  <a:srgbClr val="FFCC66"/>
                </a:gs>
                <a:gs pos="100000">
                  <a:srgbClr val="FFCC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kumimoji="1" lang="en-US" altLang="zh-CN" sz="2800" b="1">
                  <a:ea typeface="宋体" pitchFamily="2" charset="-122"/>
                </a:rPr>
                <a:t> 29</a:t>
              </a:r>
              <a:endParaRPr kumimoji="1" lang="en-US" altLang="zh-CN" sz="2400">
                <a:solidFill>
                  <a:srgbClr val="FFCC66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99"/>
                    </a:outerShdw>
                  </a:cont>
                  <a:cont type="tree" name="">
                    <a:effect ref="fillLine"/>
                    <a:outerShdw dist="38100" dir="2700000" algn="tl">
                      <a:srgbClr val="997A3D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39346" name="Rectangle 18"/>
            <p:cNvSpPr>
              <a:spLocks noChangeArrowheads="1"/>
            </p:cNvSpPr>
            <p:nvPr/>
          </p:nvSpPr>
          <p:spPr bwMode="auto">
            <a:xfrm>
              <a:off x="3264" y="1632"/>
              <a:ext cx="624" cy="336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kumimoji="1" lang="en-US" altLang="zh-CN" sz="2800" b="1">
                  <a:ea typeface="宋体" pitchFamily="2" charset="-122"/>
                </a:rPr>
                <a:t>28</a:t>
              </a:r>
              <a:endParaRPr kumimoji="1" lang="en-US" altLang="zh-CN" sz="240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39347" name="AutoShape 19"/>
            <p:cNvSpPr>
              <a:spLocks noChangeArrowheads="1"/>
            </p:cNvSpPr>
            <p:nvPr/>
          </p:nvSpPr>
          <p:spPr bwMode="auto">
            <a:xfrm>
              <a:off x="3936" y="1728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FFCC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9348" name="Rectangle 20"/>
            <p:cNvSpPr>
              <a:spLocks noChangeArrowheads="1"/>
            </p:cNvSpPr>
            <p:nvPr/>
          </p:nvSpPr>
          <p:spPr bwMode="auto">
            <a:xfrm>
              <a:off x="4080" y="1632"/>
              <a:ext cx="624" cy="336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800" b="1">
                  <a:ea typeface="宋体" pitchFamily="2" charset="-122"/>
                </a:rPr>
                <a:t>31 43</a:t>
              </a:r>
              <a:endParaRPr kumimoji="1" lang="en-US" altLang="zh-CN" sz="240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39349" name="Rectangle 21"/>
            <p:cNvSpPr>
              <a:spLocks noChangeArrowheads="1"/>
            </p:cNvSpPr>
            <p:nvPr/>
          </p:nvSpPr>
          <p:spPr bwMode="auto">
            <a:xfrm>
              <a:off x="4896" y="1632"/>
              <a:ext cx="624" cy="336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800" b="1">
                  <a:ea typeface="宋体" pitchFamily="2" charset="-122"/>
                </a:rPr>
                <a:t>24 25</a:t>
              </a:r>
              <a:endParaRPr kumimoji="1" lang="en-US" altLang="zh-CN" sz="2400">
                <a:ea typeface="宋体" pitchFamily="2" charset="-122"/>
              </a:endParaRPr>
            </a:p>
          </p:txBody>
        </p:sp>
      </p:grpSp>
      <p:grpSp>
        <p:nvGrpSpPr>
          <p:cNvPr id="739374" name="Group 46"/>
          <p:cNvGrpSpPr>
            <a:grpSpLocks/>
          </p:cNvGrpSpPr>
          <p:nvPr/>
        </p:nvGrpSpPr>
        <p:grpSpPr bwMode="auto">
          <a:xfrm>
            <a:off x="152400" y="4004518"/>
            <a:ext cx="8647113" cy="1281112"/>
            <a:chOff x="96" y="2169"/>
            <a:chExt cx="5447" cy="807"/>
          </a:xfrm>
        </p:grpSpPr>
        <p:sp>
          <p:nvSpPr>
            <p:cNvPr id="739350" name="Text Box 22"/>
            <p:cNvSpPr txBox="1">
              <a:spLocks noChangeArrowheads="1"/>
            </p:cNvSpPr>
            <p:nvPr/>
          </p:nvSpPr>
          <p:spPr bwMode="auto">
            <a:xfrm>
              <a:off x="96" y="2169"/>
              <a:ext cx="54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 u="sng">
                  <a:solidFill>
                    <a:schemeClr val="tx2"/>
                  </a:solidFill>
                  <a:ea typeface="隶书" pitchFamily="49" charset="-122"/>
                </a:rPr>
                <a:t>归并段</a:t>
              </a:r>
              <a:r>
                <a:rPr kumimoji="1" lang="en-US" altLang="zh-CN" sz="2800" b="1" u="sng">
                  <a:solidFill>
                    <a:schemeClr val="tx2"/>
                  </a:solidFill>
                  <a:ea typeface="隶书" pitchFamily="49" charset="-122"/>
                </a:rPr>
                <a:t>1</a:t>
              </a:r>
              <a:r>
                <a:rPr kumimoji="1" lang="en-US" altLang="zh-CN" sz="2800" b="1">
                  <a:solidFill>
                    <a:schemeClr val="tx2"/>
                  </a:solidFill>
                  <a:ea typeface="隶书" pitchFamily="49" charset="-122"/>
                </a:rPr>
                <a:t>              </a:t>
              </a:r>
              <a:r>
                <a:rPr kumimoji="1" lang="zh-CN" altLang="en-US" sz="2800" b="1" u="sng">
                  <a:solidFill>
                    <a:schemeClr val="tx2"/>
                  </a:solidFill>
                  <a:ea typeface="隶书" pitchFamily="49" charset="-122"/>
                </a:rPr>
                <a:t>归并段</a:t>
              </a:r>
              <a:r>
                <a:rPr kumimoji="1" lang="en-US" altLang="zh-CN" sz="2800" b="1" u="sng">
                  <a:solidFill>
                    <a:schemeClr val="tx2"/>
                  </a:solidFill>
                  <a:ea typeface="隶书" pitchFamily="49" charset="-122"/>
                </a:rPr>
                <a:t>2</a:t>
              </a:r>
              <a:r>
                <a:rPr kumimoji="1" lang="en-US" altLang="zh-CN" sz="2800">
                  <a:solidFill>
                    <a:schemeClr val="tx2"/>
                  </a:solidFill>
                  <a:ea typeface="隶书" pitchFamily="49" charset="-122"/>
                </a:rPr>
                <a:t>             </a:t>
              </a:r>
              <a:r>
                <a:rPr kumimoji="1" lang="zh-CN" altLang="en-US" sz="2800" b="1" u="sng">
                  <a:solidFill>
                    <a:schemeClr val="tx2"/>
                  </a:solidFill>
                  <a:ea typeface="隶书" pitchFamily="49" charset="-122"/>
                </a:rPr>
                <a:t>归并段</a:t>
              </a:r>
              <a:r>
                <a:rPr kumimoji="1" lang="en-US" altLang="zh-CN" sz="2800" b="1" u="sng">
                  <a:solidFill>
                    <a:schemeClr val="tx2"/>
                  </a:solidFill>
                  <a:ea typeface="隶书" pitchFamily="49" charset="-122"/>
                </a:rPr>
                <a:t>3</a:t>
              </a:r>
              <a:r>
                <a:rPr kumimoji="1" lang="en-US" altLang="zh-CN" sz="2800" b="1">
                  <a:solidFill>
                    <a:schemeClr val="tx2"/>
                  </a:solidFill>
                  <a:ea typeface="隶书" pitchFamily="49" charset="-122"/>
                </a:rPr>
                <a:t>                </a:t>
              </a:r>
              <a:r>
                <a:rPr kumimoji="1" lang="zh-CN" altLang="en-US" sz="2800" b="1" u="sng">
                  <a:solidFill>
                    <a:schemeClr val="tx2"/>
                  </a:solidFill>
                  <a:ea typeface="隶书" pitchFamily="49" charset="-122"/>
                </a:rPr>
                <a:t>输出</a:t>
              </a:r>
              <a:r>
                <a:rPr kumimoji="1" lang="en-US" altLang="zh-CN" sz="2800" b="1" u="sng">
                  <a:solidFill>
                    <a:schemeClr val="tx2"/>
                  </a:solidFill>
                  <a:ea typeface="隶书" pitchFamily="49" charset="-122"/>
                </a:rPr>
                <a:t>0</a:t>
              </a:r>
              <a:endParaRPr kumimoji="1" lang="en-US" altLang="zh-CN" sz="2400" u="sng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39351" name="Rectangle 23"/>
            <p:cNvSpPr>
              <a:spLocks noChangeArrowheads="1"/>
            </p:cNvSpPr>
            <p:nvPr/>
          </p:nvSpPr>
          <p:spPr bwMode="auto">
            <a:xfrm>
              <a:off x="192" y="2640"/>
              <a:ext cx="576" cy="336"/>
            </a:xfrm>
            <a:prstGeom prst="rect">
              <a:avLst/>
            </a:prstGeom>
            <a:gradFill rotWithShape="0">
              <a:gsLst>
                <a:gs pos="0">
                  <a:srgbClr val="66FF66">
                    <a:gamma/>
                    <a:shade val="46275"/>
                    <a:invGamma/>
                  </a:srgbClr>
                </a:gs>
                <a:gs pos="50000">
                  <a:srgbClr val="66FF66"/>
                </a:gs>
                <a:gs pos="100000">
                  <a:srgbClr val="66FF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endParaRPr kumimoji="1" lang="zh-CN" altLang="zh-CN" sz="2400">
                <a:solidFill>
                  <a:srgbClr val="66FF66"/>
                </a:solidFill>
                <a:effectDag name="">
                  <a:cont type="tree" name="">
                    <a:effect ref="fillLine"/>
                    <a:outerShdw dist="38100" dir="13500000" algn="br">
                      <a:srgbClr val="99FF99"/>
                    </a:outerShdw>
                  </a:cont>
                  <a:cont type="tree" name="">
                    <a:effect ref="fillLine"/>
                    <a:outerShdw dist="38100" dir="2700000" algn="tl">
                      <a:srgbClr val="3D993D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39352" name="AutoShape 24"/>
            <p:cNvSpPr>
              <a:spLocks noChangeArrowheads="1"/>
            </p:cNvSpPr>
            <p:nvPr/>
          </p:nvSpPr>
          <p:spPr bwMode="auto">
            <a:xfrm>
              <a:off x="816" y="2736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FFCC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9353" name="Rectangle 25"/>
            <p:cNvSpPr>
              <a:spLocks noChangeArrowheads="1"/>
            </p:cNvSpPr>
            <p:nvPr/>
          </p:nvSpPr>
          <p:spPr bwMode="auto">
            <a:xfrm>
              <a:off x="960" y="2640"/>
              <a:ext cx="576" cy="336"/>
            </a:xfrm>
            <a:prstGeom prst="rect">
              <a:avLst/>
            </a:prstGeom>
            <a:gradFill rotWithShape="0">
              <a:gsLst>
                <a:gs pos="0">
                  <a:srgbClr val="66FF66">
                    <a:gamma/>
                    <a:shade val="46275"/>
                    <a:invGamma/>
                  </a:srgbClr>
                </a:gs>
                <a:gs pos="50000">
                  <a:srgbClr val="66FF66"/>
                </a:gs>
                <a:gs pos="100000">
                  <a:srgbClr val="66FF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800" b="1">
                  <a:ea typeface="宋体" pitchFamily="2" charset="-122"/>
                </a:rPr>
                <a:t>36 </a:t>
              </a:r>
              <a:r>
                <a:rPr kumimoji="1" lang="en-US" altLang="zh-CN" sz="2800" b="1">
                  <a:ea typeface="宋体" pitchFamily="2" charset="-122"/>
                  <a:sym typeface="Symbol" pitchFamily="18" charset="2"/>
                </a:rPr>
                <a:t></a:t>
              </a:r>
              <a:endParaRPr kumimoji="1" lang="en-US" altLang="zh-CN" sz="2400">
                <a:solidFill>
                  <a:srgbClr val="66FF66"/>
                </a:solidFill>
                <a:effectDag name="">
                  <a:cont type="tree" name="">
                    <a:effect ref="fillLine"/>
                    <a:outerShdw dist="38100" dir="13500000" algn="br">
                      <a:srgbClr val="99FF99"/>
                    </a:outerShdw>
                  </a:cont>
                  <a:cont type="tree" name="">
                    <a:effect ref="fillLine"/>
                    <a:outerShdw dist="38100" dir="2700000" algn="tl">
                      <a:srgbClr val="3D993D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39354" name="Rectangle 26"/>
            <p:cNvSpPr>
              <a:spLocks noChangeArrowheads="1"/>
            </p:cNvSpPr>
            <p:nvPr/>
          </p:nvSpPr>
          <p:spPr bwMode="auto">
            <a:xfrm>
              <a:off x="1728" y="2640"/>
              <a:ext cx="576" cy="336"/>
            </a:xfrm>
            <a:prstGeom prst="rect">
              <a:avLst/>
            </a:prstGeom>
            <a:gradFill rotWithShape="0">
              <a:gsLst>
                <a:gs pos="0">
                  <a:srgbClr val="FFCC66">
                    <a:gamma/>
                    <a:shade val="46275"/>
                    <a:invGamma/>
                  </a:srgbClr>
                </a:gs>
                <a:gs pos="50000">
                  <a:srgbClr val="FFCC66"/>
                </a:gs>
                <a:gs pos="100000">
                  <a:srgbClr val="FFCC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kumimoji="1" lang="en-US" altLang="zh-CN" sz="2800" b="1">
                  <a:ea typeface="宋体" pitchFamily="2" charset="-122"/>
                </a:rPr>
                <a:t> 29</a:t>
              </a:r>
              <a:endParaRPr kumimoji="1" lang="en-US" altLang="zh-CN" sz="2400">
                <a:solidFill>
                  <a:srgbClr val="FFCC66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99"/>
                    </a:outerShdw>
                  </a:cont>
                  <a:cont type="tree" name="">
                    <a:effect ref="fillLine"/>
                    <a:outerShdw dist="38100" dir="2700000" algn="tl">
                      <a:srgbClr val="997A3D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39355" name="AutoShape 27"/>
            <p:cNvSpPr>
              <a:spLocks noChangeArrowheads="1"/>
            </p:cNvSpPr>
            <p:nvPr/>
          </p:nvSpPr>
          <p:spPr bwMode="auto">
            <a:xfrm>
              <a:off x="2352" y="2736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FFCC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9356" name="Rectangle 28"/>
            <p:cNvSpPr>
              <a:spLocks noChangeArrowheads="1"/>
            </p:cNvSpPr>
            <p:nvPr/>
          </p:nvSpPr>
          <p:spPr bwMode="auto">
            <a:xfrm>
              <a:off x="2496" y="2640"/>
              <a:ext cx="576" cy="336"/>
            </a:xfrm>
            <a:prstGeom prst="rect">
              <a:avLst/>
            </a:prstGeom>
            <a:gradFill rotWithShape="0">
              <a:gsLst>
                <a:gs pos="0">
                  <a:srgbClr val="FFCC66">
                    <a:gamma/>
                    <a:shade val="46275"/>
                    <a:invGamma/>
                  </a:srgbClr>
                </a:gs>
                <a:gs pos="50000">
                  <a:srgbClr val="FFCC66"/>
                </a:gs>
                <a:gs pos="100000">
                  <a:srgbClr val="FFCC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800" b="1">
                  <a:ea typeface="宋体" pitchFamily="2" charset="-122"/>
                </a:rPr>
                <a:t>34 38</a:t>
              </a:r>
              <a:endParaRPr kumimoji="1" lang="en-US" altLang="zh-CN" sz="2400">
                <a:solidFill>
                  <a:srgbClr val="FFCC66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99"/>
                    </a:outerShdw>
                  </a:cont>
                  <a:cont type="tree" name="">
                    <a:effect ref="fillLine"/>
                    <a:outerShdw dist="38100" dir="2700000" algn="tl">
                      <a:srgbClr val="997A3D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39357" name="Rectangle 29"/>
            <p:cNvSpPr>
              <a:spLocks noChangeArrowheads="1"/>
            </p:cNvSpPr>
            <p:nvPr/>
          </p:nvSpPr>
          <p:spPr bwMode="auto">
            <a:xfrm>
              <a:off x="3264" y="2640"/>
              <a:ext cx="624" cy="336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kumimoji="1" lang="en-US" altLang="zh-CN" sz="2800" b="1">
                  <a:ea typeface="宋体" pitchFamily="2" charset="-122"/>
                </a:rPr>
                <a:t>28</a:t>
              </a:r>
              <a:endParaRPr kumimoji="1" lang="en-US" altLang="zh-CN" sz="240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39358" name="AutoShape 30"/>
            <p:cNvSpPr>
              <a:spLocks noChangeArrowheads="1"/>
            </p:cNvSpPr>
            <p:nvPr/>
          </p:nvSpPr>
          <p:spPr bwMode="auto">
            <a:xfrm>
              <a:off x="3936" y="2736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FFCC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9359" name="Rectangle 31"/>
            <p:cNvSpPr>
              <a:spLocks noChangeArrowheads="1"/>
            </p:cNvSpPr>
            <p:nvPr/>
          </p:nvSpPr>
          <p:spPr bwMode="auto">
            <a:xfrm>
              <a:off x="4080" y="2640"/>
              <a:ext cx="624" cy="336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800" b="1">
                  <a:ea typeface="宋体" pitchFamily="2" charset="-122"/>
                </a:rPr>
                <a:t>31 43</a:t>
              </a:r>
              <a:endParaRPr kumimoji="1" lang="en-US" altLang="zh-CN" sz="240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39360" name="Rectangle 32"/>
            <p:cNvSpPr>
              <a:spLocks noChangeArrowheads="1"/>
            </p:cNvSpPr>
            <p:nvPr/>
          </p:nvSpPr>
          <p:spPr bwMode="auto">
            <a:xfrm>
              <a:off x="4896" y="2640"/>
              <a:ext cx="624" cy="336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800" b="1">
                  <a:ea typeface="宋体" pitchFamily="2" charset="-122"/>
                </a:rPr>
                <a:t>26 28</a:t>
              </a:r>
              <a:endParaRPr kumimoji="1" lang="en-US" altLang="zh-CN" sz="2400">
                <a:ea typeface="宋体" pitchFamily="2" charset="-122"/>
              </a:endParaRPr>
            </a:p>
          </p:txBody>
        </p:sp>
      </p:grpSp>
      <p:grpSp>
        <p:nvGrpSpPr>
          <p:cNvPr id="739375" name="Group 47"/>
          <p:cNvGrpSpPr>
            <a:grpSpLocks/>
          </p:cNvGrpSpPr>
          <p:nvPr/>
        </p:nvGrpSpPr>
        <p:grpSpPr bwMode="auto">
          <a:xfrm>
            <a:off x="152400" y="5460255"/>
            <a:ext cx="8647113" cy="1281113"/>
            <a:chOff x="96" y="3177"/>
            <a:chExt cx="5447" cy="807"/>
          </a:xfrm>
        </p:grpSpPr>
        <p:sp>
          <p:nvSpPr>
            <p:cNvPr id="739361" name="Text Box 33"/>
            <p:cNvSpPr txBox="1">
              <a:spLocks noChangeArrowheads="1"/>
            </p:cNvSpPr>
            <p:nvPr/>
          </p:nvSpPr>
          <p:spPr bwMode="auto">
            <a:xfrm>
              <a:off x="96" y="3177"/>
              <a:ext cx="54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 u="sng">
                  <a:solidFill>
                    <a:schemeClr val="tx2"/>
                  </a:solidFill>
                  <a:ea typeface="隶书" pitchFamily="49" charset="-122"/>
                </a:rPr>
                <a:t>归并段</a:t>
              </a:r>
              <a:r>
                <a:rPr kumimoji="1" lang="en-US" altLang="zh-CN" sz="2800" b="1" u="sng">
                  <a:solidFill>
                    <a:schemeClr val="tx2"/>
                  </a:solidFill>
                  <a:ea typeface="隶书" pitchFamily="49" charset="-122"/>
                </a:rPr>
                <a:t>1</a:t>
              </a:r>
              <a:r>
                <a:rPr kumimoji="1" lang="en-US" altLang="zh-CN" sz="2800" b="1">
                  <a:solidFill>
                    <a:schemeClr val="tx2"/>
                  </a:solidFill>
                  <a:ea typeface="隶书" pitchFamily="49" charset="-122"/>
                </a:rPr>
                <a:t> </a:t>
              </a:r>
              <a:r>
                <a:rPr kumimoji="1" lang="zh-CN" altLang="en-US" sz="2800" b="1" u="sng">
                  <a:solidFill>
                    <a:schemeClr val="tx2"/>
                  </a:solidFill>
                  <a:ea typeface="隶书" pitchFamily="49" charset="-122"/>
                </a:rPr>
                <a:t>归并段</a:t>
              </a:r>
              <a:r>
                <a:rPr kumimoji="1" lang="en-US" altLang="zh-CN" sz="2800" b="1" u="sng">
                  <a:solidFill>
                    <a:schemeClr val="tx2"/>
                  </a:solidFill>
                  <a:ea typeface="隶书" pitchFamily="49" charset="-122"/>
                </a:rPr>
                <a:t>2</a:t>
              </a:r>
              <a:r>
                <a:rPr kumimoji="1" lang="en-US" altLang="zh-CN" sz="2800">
                  <a:solidFill>
                    <a:schemeClr val="tx2"/>
                  </a:solidFill>
                  <a:ea typeface="隶书" pitchFamily="49" charset="-122"/>
                </a:rPr>
                <a:t>                          </a:t>
              </a:r>
              <a:r>
                <a:rPr kumimoji="1" lang="zh-CN" altLang="en-US" sz="2800" b="1" u="sng">
                  <a:solidFill>
                    <a:schemeClr val="tx2"/>
                  </a:solidFill>
                  <a:ea typeface="隶书" pitchFamily="49" charset="-122"/>
                </a:rPr>
                <a:t>归并段</a:t>
              </a:r>
              <a:r>
                <a:rPr kumimoji="1" lang="en-US" altLang="zh-CN" sz="2800" b="1" u="sng">
                  <a:solidFill>
                    <a:schemeClr val="tx2"/>
                  </a:solidFill>
                  <a:ea typeface="隶书" pitchFamily="49" charset="-122"/>
                </a:rPr>
                <a:t>3</a:t>
              </a:r>
              <a:r>
                <a:rPr kumimoji="1" lang="en-US" altLang="zh-CN" sz="2800" b="1">
                  <a:solidFill>
                    <a:schemeClr val="tx2"/>
                  </a:solidFill>
                  <a:ea typeface="隶书" pitchFamily="49" charset="-122"/>
                </a:rPr>
                <a:t>                </a:t>
              </a:r>
              <a:r>
                <a:rPr kumimoji="1" lang="zh-CN" altLang="en-US" sz="2800" b="1" u="sng">
                  <a:solidFill>
                    <a:schemeClr val="tx2"/>
                  </a:solidFill>
                  <a:ea typeface="隶书" pitchFamily="49" charset="-122"/>
                </a:rPr>
                <a:t>输出</a:t>
              </a:r>
              <a:r>
                <a:rPr kumimoji="1" lang="en-US" altLang="zh-CN" sz="2800" b="1" u="sng">
                  <a:solidFill>
                    <a:schemeClr val="tx2"/>
                  </a:solidFill>
                  <a:ea typeface="隶书" pitchFamily="49" charset="-122"/>
                </a:rPr>
                <a:t>1</a:t>
              </a:r>
              <a:endParaRPr kumimoji="1" lang="en-US" altLang="zh-CN" sz="2400" u="sng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39362" name="Rectangle 34"/>
            <p:cNvSpPr>
              <a:spLocks noChangeArrowheads="1"/>
            </p:cNvSpPr>
            <p:nvPr/>
          </p:nvSpPr>
          <p:spPr bwMode="auto">
            <a:xfrm>
              <a:off x="192" y="3648"/>
              <a:ext cx="576" cy="336"/>
            </a:xfrm>
            <a:prstGeom prst="rect">
              <a:avLst/>
            </a:prstGeom>
            <a:gradFill rotWithShape="0">
              <a:gsLst>
                <a:gs pos="0">
                  <a:srgbClr val="66FF66">
                    <a:gamma/>
                    <a:shade val="46275"/>
                    <a:invGamma/>
                  </a:srgbClr>
                </a:gs>
                <a:gs pos="50000">
                  <a:srgbClr val="66FF66"/>
                </a:gs>
                <a:gs pos="100000">
                  <a:srgbClr val="66FF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800" b="1">
                  <a:ea typeface="宋体" pitchFamily="2" charset="-122"/>
                </a:rPr>
                <a:t>36 </a:t>
              </a:r>
              <a:r>
                <a:rPr kumimoji="1" lang="en-US" altLang="zh-CN" sz="2800" b="1">
                  <a:ea typeface="宋体" pitchFamily="2" charset="-122"/>
                  <a:sym typeface="Symbol" pitchFamily="18" charset="2"/>
                </a:rPr>
                <a:t></a:t>
              </a:r>
              <a:endParaRPr kumimoji="1" lang="en-US" altLang="zh-CN" sz="2400">
                <a:solidFill>
                  <a:srgbClr val="66FF66"/>
                </a:solidFill>
                <a:effectDag name="">
                  <a:cont type="tree" name="">
                    <a:effect ref="fillLine"/>
                    <a:outerShdw dist="38100" dir="13500000" algn="br">
                      <a:srgbClr val="99FF99"/>
                    </a:outerShdw>
                  </a:cont>
                  <a:cont type="tree" name="">
                    <a:effect ref="fillLine"/>
                    <a:outerShdw dist="38100" dir="2700000" algn="tl">
                      <a:srgbClr val="3D993D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39363" name="Rectangle 35"/>
            <p:cNvSpPr>
              <a:spLocks noChangeArrowheads="1"/>
            </p:cNvSpPr>
            <p:nvPr/>
          </p:nvSpPr>
          <p:spPr bwMode="auto">
            <a:xfrm>
              <a:off x="960" y="3648"/>
              <a:ext cx="576" cy="336"/>
            </a:xfrm>
            <a:prstGeom prst="rect">
              <a:avLst/>
            </a:prstGeom>
            <a:gradFill rotWithShape="0">
              <a:gsLst>
                <a:gs pos="0">
                  <a:srgbClr val="FFCC66">
                    <a:gamma/>
                    <a:shade val="46275"/>
                    <a:invGamma/>
                  </a:srgbClr>
                </a:gs>
                <a:gs pos="50000">
                  <a:srgbClr val="FFCC66"/>
                </a:gs>
                <a:gs pos="100000">
                  <a:srgbClr val="FFCC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kumimoji="1"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 </a:t>
              </a:r>
              <a:endParaRPr kumimoji="1" lang="en-US" altLang="zh-CN" sz="2400">
                <a:solidFill>
                  <a:srgbClr val="FFCC66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99"/>
                    </a:outerShdw>
                  </a:cont>
                  <a:cont type="tree" name="">
                    <a:effect ref="fillLine"/>
                    <a:outerShdw dist="38100" dir="2700000" algn="tl">
                      <a:srgbClr val="997A3D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39364" name="AutoShape 36"/>
            <p:cNvSpPr>
              <a:spLocks noChangeArrowheads="1"/>
            </p:cNvSpPr>
            <p:nvPr/>
          </p:nvSpPr>
          <p:spPr bwMode="auto">
            <a:xfrm>
              <a:off x="1584" y="3744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FFCC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9365" name="Rectangle 37"/>
            <p:cNvSpPr>
              <a:spLocks noChangeArrowheads="1"/>
            </p:cNvSpPr>
            <p:nvPr/>
          </p:nvSpPr>
          <p:spPr bwMode="auto">
            <a:xfrm>
              <a:off x="1728" y="3648"/>
              <a:ext cx="576" cy="336"/>
            </a:xfrm>
            <a:prstGeom prst="rect">
              <a:avLst/>
            </a:prstGeom>
            <a:gradFill rotWithShape="0">
              <a:gsLst>
                <a:gs pos="0">
                  <a:srgbClr val="FFCC66">
                    <a:gamma/>
                    <a:shade val="46275"/>
                    <a:invGamma/>
                  </a:srgbClr>
                </a:gs>
                <a:gs pos="50000">
                  <a:srgbClr val="FFCC66"/>
                </a:gs>
                <a:gs pos="100000">
                  <a:srgbClr val="FFCC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800" b="1">
                  <a:ea typeface="宋体" pitchFamily="2" charset="-122"/>
                </a:rPr>
                <a:t>34 38</a:t>
              </a:r>
              <a:endParaRPr kumimoji="1" lang="en-US" altLang="zh-CN" sz="2400">
                <a:solidFill>
                  <a:srgbClr val="FFCC66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99"/>
                    </a:outerShdw>
                  </a:cont>
                  <a:cont type="tree" name="">
                    <a:effect ref="fillLine"/>
                    <a:outerShdw dist="38100" dir="2700000" algn="tl">
                      <a:srgbClr val="997A3D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39366" name="AutoShape 38"/>
            <p:cNvSpPr>
              <a:spLocks noChangeArrowheads="1"/>
            </p:cNvSpPr>
            <p:nvPr/>
          </p:nvSpPr>
          <p:spPr bwMode="auto">
            <a:xfrm>
              <a:off x="2352" y="3744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FFCC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9367" name="Rectangle 39"/>
            <p:cNvSpPr>
              <a:spLocks noChangeArrowheads="1"/>
            </p:cNvSpPr>
            <p:nvPr/>
          </p:nvSpPr>
          <p:spPr bwMode="auto">
            <a:xfrm>
              <a:off x="2496" y="3648"/>
              <a:ext cx="576" cy="336"/>
            </a:xfrm>
            <a:prstGeom prst="rect">
              <a:avLst/>
            </a:prstGeom>
            <a:gradFill rotWithShape="0">
              <a:gsLst>
                <a:gs pos="0">
                  <a:srgbClr val="FFCC66">
                    <a:gamma/>
                    <a:shade val="46275"/>
                    <a:invGamma/>
                  </a:srgbClr>
                </a:gs>
                <a:gs pos="50000">
                  <a:srgbClr val="FFCC66"/>
                </a:gs>
                <a:gs pos="100000">
                  <a:srgbClr val="FFCC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800" b="1">
                  <a:ea typeface="宋体" pitchFamily="2" charset="-122"/>
                </a:rPr>
                <a:t>70 </a:t>
              </a:r>
              <a:r>
                <a:rPr kumimoji="1" lang="en-US" altLang="zh-CN" sz="2800" b="1">
                  <a:ea typeface="宋体" pitchFamily="2" charset="-122"/>
                  <a:sym typeface="Symbol" pitchFamily="18" charset="2"/>
                </a:rPr>
                <a:t></a:t>
              </a:r>
              <a:endParaRPr kumimoji="1" lang="en-US" altLang="zh-CN" sz="2400">
                <a:solidFill>
                  <a:srgbClr val="FFCC66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99"/>
                    </a:outerShdw>
                  </a:cont>
                  <a:cont type="tree" name="">
                    <a:effect ref="fillLine"/>
                    <a:outerShdw dist="38100" dir="2700000" algn="tl">
                      <a:srgbClr val="997A3D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39368" name="Rectangle 40"/>
            <p:cNvSpPr>
              <a:spLocks noChangeArrowheads="1"/>
            </p:cNvSpPr>
            <p:nvPr/>
          </p:nvSpPr>
          <p:spPr bwMode="auto">
            <a:xfrm>
              <a:off x="3264" y="3648"/>
              <a:ext cx="624" cy="336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endParaRPr kumimoji="1" lang="zh-CN" altLang="zh-CN" sz="240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39369" name="AutoShape 41"/>
            <p:cNvSpPr>
              <a:spLocks noChangeArrowheads="1"/>
            </p:cNvSpPr>
            <p:nvPr/>
          </p:nvSpPr>
          <p:spPr bwMode="auto">
            <a:xfrm>
              <a:off x="3936" y="3744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FFCC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9370" name="Rectangle 42"/>
            <p:cNvSpPr>
              <a:spLocks noChangeArrowheads="1"/>
            </p:cNvSpPr>
            <p:nvPr/>
          </p:nvSpPr>
          <p:spPr bwMode="auto">
            <a:xfrm>
              <a:off x="4080" y="3648"/>
              <a:ext cx="624" cy="336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800" b="1">
                  <a:ea typeface="宋体" pitchFamily="2" charset="-122"/>
                </a:rPr>
                <a:t>31 43</a:t>
              </a:r>
              <a:endParaRPr kumimoji="1" lang="en-US" altLang="zh-CN" sz="240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39371" name="Rectangle 43"/>
            <p:cNvSpPr>
              <a:spLocks noChangeArrowheads="1"/>
            </p:cNvSpPr>
            <p:nvPr/>
          </p:nvSpPr>
          <p:spPr bwMode="auto">
            <a:xfrm>
              <a:off x="4896" y="3648"/>
              <a:ext cx="624" cy="336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800" b="1">
                  <a:ea typeface="宋体" pitchFamily="2" charset="-122"/>
                </a:rPr>
                <a:t>28 29</a:t>
              </a:r>
              <a:endParaRPr kumimoji="1" lang="en-US" altLang="zh-CN" sz="2400"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189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</a:rPr>
              <a:t>动态缓冲区的例子</a:t>
            </a:r>
            <a:r>
              <a:rPr lang="en-US" altLang="zh-CN">
                <a:latin typeface="+mn-lt"/>
              </a:rPr>
              <a:t>-III</a:t>
            </a:r>
            <a:endParaRPr lang="zh-CN" altLang="en-US">
              <a:latin typeface="+mn-lt"/>
            </a:endParaRPr>
          </a:p>
        </p:txBody>
      </p:sp>
      <p:sp>
        <p:nvSpPr>
          <p:cNvPr id="3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D0FB-54D1-4DD1-8E56-B494AE9ED64C}" type="slidenum">
              <a:rPr lang="en-US" altLang="zh-CN" smtClean="0"/>
              <a:pPr/>
              <a:t>52</a:t>
            </a:fld>
            <a:endParaRPr lang="en-US" altLang="zh-CN"/>
          </a:p>
        </p:txBody>
      </p:sp>
      <p:grpSp>
        <p:nvGrpSpPr>
          <p:cNvPr id="740384" name="Group 32"/>
          <p:cNvGrpSpPr>
            <a:grpSpLocks/>
          </p:cNvGrpSpPr>
          <p:nvPr/>
        </p:nvGrpSpPr>
        <p:grpSpPr bwMode="auto">
          <a:xfrm>
            <a:off x="179512" y="959693"/>
            <a:ext cx="8647113" cy="1281113"/>
            <a:chOff x="96" y="153"/>
            <a:chExt cx="5447" cy="807"/>
          </a:xfrm>
        </p:grpSpPr>
        <p:sp>
          <p:nvSpPr>
            <p:cNvPr id="740354" name="Rectangle 2"/>
            <p:cNvSpPr>
              <a:spLocks noChangeArrowheads="1"/>
            </p:cNvSpPr>
            <p:nvPr/>
          </p:nvSpPr>
          <p:spPr bwMode="auto">
            <a:xfrm>
              <a:off x="3312" y="624"/>
              <a:ext cx="624" cy="336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800" b="1">
                  <a:ea typeface="宋体" pitchFamily="2" charset="-122"/>
                </a:rPr>
                <a:t>50 </a:t>
              </a:r>
              <a:r>
                <a:rPr kumimoji="1" lang="en-US" altLang="zh-CN" sz="2800" b="1">
                  <a:ea typeface="宋体" pitchFamily="2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740355" name="Rectangle 3"/>
            <p:cNvSpPr>
              <a:spLocks noChangeArrowheads="1"/>
            </p:cNvSpPr>
            <p:nvPr/>
          </p:nvSpPr>
          <p:spPr bwMode="auto">
            <a:xfrm>
              <a:off x="192" y="624"/>
              <a:ext cx="576" cy="336"/>
            </a:xfrm>
            <a:prstGeom prst="rect">
              <a:avLst/>
            </a:prstGeom>
            <a:gradFill rotWithShape="0">
              <a:gsLst>
                <a:gs pos="0">
                  <a:srgbClr val="66FF66">
                    <a:gamma/>
                    <a:shade val="46275"/>
                    <a:invGamma/>
                  </a:srgbClr>
                </a:gs>
                <a:gs pos="50000">
                  <a:srgbClr val="66FF66"/>
                </a:gs>
                <a:gs pos="100000">
                  <a:srgbClr val="66FF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800" b="1">
                  <a:ea typeface="宋体" pitchFamily="2" charset="-122"/>
                </a:rPr>
                <a:t>36 </a:t>
              </a:r>
              <a:r>
                <a:rPr kumimoji="1" lang="en-US" altLang="zh-CN" sz="2800" b="1">
                  <a:ea typeface="宋体" pitchFamily="2" charset="-122"/>
                  <a:sym typeface="Symbol" pitchFamily="18" charset="2"/>
                </a:rPr>
                <a:t></a:t>
              </a:r>
              <a:endParaRPr kumimoji="1" lang="en-US" altLang="zh-CN" sz="2400">
                <a:solidFill>
                  <a:srgbClr val="66FF66"/>
                </a:solidFill>
                <a:effectDag name="">
                  <a:cont type="tree" name="">
                    <a:effect ref="fillLine"/>
                    <a:outerShdw dist="38100" dir="13500000" algn="br">
                      <a:srgbClr val="99FF99"/>
                    </a:outerShdw>
                  </a:cont>
                  <a:cont type="tree" name="">
                    <a:effect ref="fillLine"/>
                    <a:outerShdw dist="38100" dir="2700000" algn="tl">
                      <a:srgbClr val="3D993D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40356" name="Rectangle 4"/>
            <p:cNvSpPr>
              <a:spLocks noChangeArrowheads="1"/>
            </p:cNvSpPr>
            <p:nvPr/>
          </p:nvSpPr>
          <p:spPr bwMode="auto">
            <a:xfrm>
              <a:off x="4896" y="624"/>
              <a:ext cx="624" cy="336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800" b="1">
                  <a:ea typeface="宋体" pitchFamily="2" charset="-122"/>
                </a:rPr>
                <a:t>31 34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0357" name="Text Box 5"/>
            <p:cNvSpPr txBox="1">
              <a:spLocks noChangeArrowheads="1"/>
            </p:cNvSpPr>
            <p:nvPr/>
          </p:nvSpPr>
          <p:spPr bwMode="auto">
            <a:xfrm>
              <a:off x="96" y="153"/>
              <a:ext cx="54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 u="sng">
                  <a:solidFill>
                    <a:schemeClr val="tx2"/>
                  </a:solidFill>
                  <a:ea typeface="隶书" pitchFamily="49" charset="-122"/>
                </a:rPr>
                <a:t>归并段</a:t>
              </a:r>
              <a:r>
                <a:rPr kumimoji="1" lang="en-US" altLang="zh-CN" sz="2800" b="1" u="sng">
                  <a:solidFill>
                    <a:schemeClr val="tx2"/>
                  </a:solidFill>
                  <a:ea typeface="隶书" pitchFamily="49" charset="-122"/>
                </a:rPr>
                <a:t>1</a:t>
              </a:r>
              <a:r>
                <a:rPr kumimoji="1" lang="en-US" altLang="zh-CN" sz="2800" b="1">
                  <a:solidFill>
                    <a:schemeClr val="tx2"/>
                  </a:solidFill>
                  <a:ea typeface="隶书" pitchFamily="49" charset="-122"/>
                </a:rPr>
                <a:t> </a:t>
              </a:r>
              <a:r>
                <a:rPr kumimoji="1" lang="zh-CN" altLang="en-US" sz="2800" b="1" u="sng">
                  <a:solidFill>
                    <a:schemeClr val="tx2"/>
                  </a:solidFill>
                  <a:ea typeface="隶书" pitchFamily="49" charset="-122"/>
                </a:rPr>
                <a:t>归并段</a:t>
              </a:r>
              <a:r>
                <a:rPr kumimoji="1" lang="en-US" altLang="zh-CN" sz="2800" b="1" u="sng">
                  <a:solidFill>
                    <a:schemeClr val="tx2"/>
                  </a:solidFill>
                  <a:ea typeface="隶书" pitchFamily="49" charset="-122"/>
                </a:rPr>
                <a:t>2</a:t>
              </a:r>
              <a:r>
                <a:rPr kumimoji="1" lang="en-US" altLang="zh-CN" sz="2800">
                  <a:solidFill>
                    <a:schemeClr val="tx2"/>
                  </a:solidFill>
                  <a:ea typeface="隶书" pitchFamily="49" charset="-122"/>
                </a:rPr>
                <a:t>            </a:t>
              </a:r>
              <a:r>
                <a:rPr kumimoji="1" lang="zh-CN" altLang="en-US" sz="2800" b="1" u="sng">
                  <a:solidFill>
                    <a:schemeClr val="tx2"/>
                  </a:solidFill>
                  <a:ea typeface="隶书" pitchFamily="49" charset="-122"/>
                </a:rPr>
                <a:t>归并段</a:t>
              </a:r>
              <a:r>
                <a:rPr kumimoji="1" lang="en-US" altLang="zh-CN" sz="2800" b="1" u="sng">
                  <a:solidFill>
                    <a:schemeClr val="tx2"/>
                  </a:solidFill>
                  <a:ea typeface="隶书" pitchFamily="49" charset="-122"/>
                </a:rPr>
                <a:t>3</a:t>
              </a:r>
              <a:r>
                <a:rPr kumimoji="1" lang="en-US" altLang="zh-CN" sz="2800" b="1">
                  <a:solidFill>
                    <a:schemeClr val="tx2"/>
                  </a:solidFill>
                  <a:ea typeface="隶书" pitchFamily="49" charset="-122"/>
                </a:rPr>
                <a:t>                              </a:t>
              </a:r>
              <a:r>
                <a:rPr kumimoji="1" lang="zh-CN" altLang="en-US" sz="2800" b="1" u="sng">
                  <a:solidFill>
                    <a:schemeClr val="tx2"/>
                  </a:solidFill>
                  <a:ea typeface="隶书" pitchFamily="49" charset="-122"/>
                </a:rPr>
                <a:t>输出</a:t>
              </a:r>
              <a:r>
                <a:rPr kumimoji="1" lang="en-US" altLang="zh-CN" sz="2800" b="1" u="sng">
                  <a:solidFill>
                    <a:schemeClr val="tx2"/>
                  </a:solidFill>
                  <a:ea typeface="隶书" pitchFamily="49" charset="-122"/>
                </a:rPr>
                <a:t>0</a:t>
              </a:r>
              <a:endParaRPr kumimoji="1" lang="en-US" altLang="zh-CN" sz="2400" u="sng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40367" name="Rectangle 15"/>
            <p:cNvSpPr>
              <a:spLocks noChangeArrowheads="1"/>
            </p:cNvSpPr>
            <p:nvPr/>
          </p:nvSpPr>
          <p:spPr bwMode="auto">
            <a:xfrm>
              <a:off x="960" y="624"/>
              <a:ext cx="576" cy="336"/>
            </a:xfrm>
            <a:prstGeom prst="rect">
              <a:avLst/>
            </a:prstGeom>
            <a:gradFill rotWithShape="0">
              <a:gsLst>
                <a:gs pos="0">
                  <a:srgbClr val="FFCC66">
                    <a:gamma/>
                    <a:shade val="46275"/>
                    <a:invGamma/>
                  </a:srgbClr>
                </a:gs>
                <a:gs pos="50000">
                  <a:srgbClr val="FFCC66"/>
                </a:gs>
                <a:gs pos="100000">
                  <a:srgbClr val="FFCC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kumimoji="1" lang="en-US" altLang="zh-CN" sz="2800" b="1">
                  <a:ea typeface="宋体" pitchFamily="2" charset="-122"/>
                </a:rPr>
                <a:t>38</a:t>
              </a:r>
              <a:endParaRPr kumimoji="1" lang="en-US" altLang="zh-CN" sz="2400">
                <a:solidFill>
                  <a:srgbClr val="FFCC66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99"/>
                    </a:outerShdw>
                  </a:cont>
                  <a:cont type="tree" name="">
                    <a:effect ref="fillLine"/>
                    <a:outerShdw dist="38100" dir="2700000" algn="tl">
                      <a:srgbClr val="997A3D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40368" name="Rectangle 16"/>
            <p:cNvSpPr>
              <a:spLocks noChangeArrowheads="1"/>
            </p:cNvSpPr>
            <p:nvPr/>
          </p:nvSpPr>
          <p:spPr bwMode="auto">
            <a:xfrm>
              <a:off x="1728" y="624"/>
              <a:ext cx="576" cy="336"/>
            </a:xfrm>
            <a:prstGeom prst="rect">
              <a:avLst/>
            </a:prstGeom>
            <a:gradFill rotWithShape="0">
              <a:gsLst>
                <a:gs pos="0">
                  <a:srgbClr val="FFCC66">
                    <a:gamma/>
                    <a:shade val="46275"/>
                    <a:invGamma/>
                  </a:srgbClr>
                </a:gs>
                <a:gs pos="50000">
                  <a:srgbClr val="FFCC66"/>
                </a:gs>
                <a:gs pos="100000">
                  <a:srgbClr val="FFCC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800" b="1">
                  <a:ea typeface="宋体" pitchFamily="2" charset="-122"/>
                </a:rPr>
                <a:t>70 </a:t>
              </a:r>
              <a:r>
                <a:rPr kumimoji="1" lang="en-US" altLang="zh-CN" sz="2800" b="1">
                  <a:ea typeface="宋体" pitchFamily="2" charset="-122"/>
                  <a:sym typeface="Symbol" pitchFamily="18" charset="2"/>
                </a:rPr>
                <a:t></a:t>
              </a:r>
              <a:endParaRPr kumimoji="1" lang="en-US" altLang="zh-CN" sz="2400">
                <a:solidFill>
                  <a:srgbClr val="FFCC66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99"/>
                    </a:outerShdw>
                  </a:cont>
                  <a:cont type="tree" name="">
                    <a:effect ref="fillLine"/>
                    <a:outerShdw dist="38100" dir="2700000" algn="tl">
                      <a:srgbClr val="997A3D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40369" name="Rectangle 17"/>
            <p:cNvSpPr>
              <a:spLocks noChangeArrowheads="1"/>
            </p:cNvSpPr>
            <p:nvPr/>
          </p:nvSpPr>
          <p:spPr bwMode="auto">
            <a:xfrm>
              <a:off x="2496" y="624"/>
              <a:ext cx="624" cy="336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kumimoji="1" lang="en-US" altLang="zh-CN" sz="2800" b="1">
                  <a:ea typeface="宋体" pitchFamily="2" charset="-122"/>
                </a:rPr>
                <a:t>43</a:t>
              </a:r>
              <a:endParaRPr kumimoji="1" lang="en-US" altLang="zh-CN" sz="240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40371" name="AutoShape 19"/>
            <p:cNvSpPr>
              <a:spLocks noChangeArrowheads="1"/>
            </p:cNvSpPr>
            <p:nvPr/>
          </p:nvSpPr>
          <p:spPr bwMode="auto">
            <a:xfrm>
              <a:off x="1584" y="720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FFCC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0372" name="AutoShape 20"/>
            <p:cNvSpPr>
              <a:spLocks noChangeArrowheads="1"/>
            </p:cNvSpPr>
            <p:nvPr/>
          </p:nvSpPr>
          <p:spPr bwMode="auto">
            <a:xfrm>
              <a:off x="3168" y="720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FFCC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40385" name="Group 33"/>
          <p:cNvGrpSpPr>
            <a:grpSpLocks/>
          </p:cNvGrpSpPr>
          <p:nvPr/>
        </p:nvGrpSpPr>
        <p:grpSpPr bwMode="auto">
          <a:xfrm>
            <a:off x="179512" y="2436068"/>
            <a:ext cx="8647113" cy="1281113"/>
            <a:chOff x="96" y="1161"/>
            <a:chExt cx="5447" cy="807"/>
          </a:xfrm>
        </p:grpSpPr>
        <p:sp>
          <p:nvSpPr>
            <p:cNvPr id="740358" name="Text Box 6"/>
            <p:cNvSpPr txBox="1">
              <a:spLocks noChangeArrowheads="1"/>
            </p:cNvSpPr>
            <p:nvPr/>
          </p:nvSpPr>
          <p:spPr bwMode="auto">
            <a:xfrm>
              <a:off x="96" y="1161"/>
              <a:ext cx="54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 u="sng">
                  <a:solidFill>
                    <a:schemeClr val="tx2"/>
                  </a:solidFill>
                  <a:ea typeface="隶书" pitchFamily="49" charset="-122"/>
                </a:rPr>
                <a:t>归并段</a:t>
              </a:r>
              <a:r>
                <a:rPr kumimoji="1" lang="en-US" altLang="zh-CN" sz="2800" b="1" u="sng">
                  <a:solidFill>
                    <a:schemeClr val="tx2"/>
                  </a:solidFill>
                  <a:ea typeface="隶书" pitchFamily="49" charset="-122"/>
                </a:rPr>
                <a:t>1</a:t>
              </a:r>
              <a:r>
                <a:rPr kumimoji="1" lang="en-US" altLang="zh-CN" sz="2800" b="1">
                  <a:solidFill>
                    <a:schemeClr val="tx2"/>
                  </a:solidFill>
                  <a:ea typeface="隶书" pitchFamily="49" charset="-122"/>
                </a:rPr>
                <a:t> </a:t>
              </a:r>
              <a:r>
                <a:rPr kumimoji="1" lang="zh-CN" altLang="en-US" sz="2800" b="1" u="sng">
                  <a:solidFill>
                    <a:schemeClr val="tx2"/>
                  </a:solidFill>
                  <a:ea typeface="隶书" pitchFamily="49" charset="-122"/>
                </a:rPr>
                <a:t>归并段</a:t>
              </a:r>
              <a:r>
                <a:rPr kumimoji="1" lang="en-US" altLang="zh-CN" sz="2800" b="1" u="sng">
                  <a:solidFill>
                    <a:schemeClr val="tx2"/>
                  </a:solidFill>
                  <a:ea typeface="隶书" pitchFamily="49" charset="-122"/>
                </a:rPr>
                <a:t>2</a:t>
              </a:r>
              <a:r>
                <a:rPr kumimoji="1" lang="en-US" altLang="zh-CN" sz="2800">
                  <a:solidFill>
                    <a:schemeClr val="tx2"/>
                  </a:solidFill>
                  <a:ea typeface="隶书" pitchFamily="49" charset="-122"/>
                </a:rPr>
                <a:t>            </a:t>
              </a:r>
              <a:r>
                <a:rPr kumimoji="1" lang="zh-CN" altLang="en-US" sz="2800" b="1" u="sng">
                  <a:solidFill>
                    <a:schemeClr val="tx2"/>
                  </a:solidFill>
                  <a:ea typeface="隶书" pitchFamily="49" charset="-122"/>
                </a:rPr>
                <a:t>归并段</a:t>
              </a:r>
              <a:r>
                <a:rPr kumimoji="1" lang="en-US" altLang="zh-CN" sz="2800" b="1" u="sng">
                  <a:solidFill>
                    <a:schemeClr val="tx2"/>
                  </a:solidFill>
                  <a:ea typeface="隶书" pitchFamily="49" charset="-122"/>
                </a:rPr>
                <a:t>3</a:t>
              </a:r>
              <a:r>
                <a:rPr kumimoji="1" lang="en-US" altLang="zh-CN" sz="2800" b="1">
                  <a:solidFill>
                    <a:schemeClr val="tx2"/>
                  </a:solidFill>
                  <a:ea typeface="隶书" pitchFamily="49" charset="-122"/>
                </a:rPr>
                <a:t>                              </a:t>
              </a:r>
              <a:r>
                <a:rPr kumimoji="1" lang="zh-CN" altLang="en-US" sz="2800" b="1" u="sng">
                  <a:solidFill>
                    <a:schemeClr val="tx2"/>
                  </a:solidFill>
                  <a:ea typeface="隶书" pitchFamily="49" charset="-122"/>
                </a:rPr>
                <a:t>输出</a:t>
              </a:r>
              <a:r>
                <a:rPr kumimoji="1" lang="en-US" altLang="zh-CN" sz="2800" b="1" u="sng">
                  <a:solidFill>
                    <a:schemeClr val="tx2"/>
                  </a:solidFill>
                  <a:ea typeface="隶书" pitchFamily="49" charset="-122"/>
                </a:rPr>
                <a:t>1</a:t>
              </a:r>
              <a:endParaRPr kumimoji="1" lang="en-US" altLang="zh-CN" sz="2400" u="sng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40359" name="Rectangle 7"/>
            <p:cNvSpPr>
              <a:spLocks noChangeArrowheads="1"/>
            </p:cNvSpPr>
            <p:nvPr/>
          </p:nvSpPr>
          <p:spPr bwMode="auto">
            <a:xfrm>
              <a:off x="192" y="1632"/>
              <a:ext cx="576" cy="336"/>
            </a:xfrm>
            <a:prstGeom prst="rect">
              <a:avLst/>
            </a:prstGeom>
            <a:gradFill rotWithShape="0">
              <a:gsLst>
                <a:gs pos="0">
                  <a:srgbClr val="66FF66">
                    <a:gamma/>
                    <a:shade val="46275"/>
                    <a:invGamma/>
                  </a:srgbClr>
                </a:gs>
                <a:gs pos="50000">
                  <a:srgbClr val="66FF66"/>
                </a:gs>
                <a:gs pos="100000">
                  <a:srgbClr val="66FF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kumimoji="1" lang="en-US" altLang="zh-CN" sz="2800" b="1">
                  <a:ea typeface="宋体" pitchFamily="2" charset="-122"/>
                  <a:sym typeface="Symbol" pitchFamily="18" charset="2"/>
                </a:rPr>
                <a:t></a:t>
              </a:r>
              <a:endParaRPr kumimoji="1" lang="en-US" altLang="zh-CN" sz="2400">
                <a:solidFill>
                  <a:srgbClr val="66FF66"/>
                </a:solidFill>
                <a:effectDag name="">
                  <a:cont type="tree" name="">
                    <a:effect ref="fillLine"/>
                    <a:outerShdw dist="38100" dir="13500000" algn="br">
                      <a:srgbClr val="99FF99"/>
                    </a:outerShdw>
                  </a:cont>
                  <a:cont type="tree" name="">
                    <a:effect ref="fillLine"/>
                    <a:outerShdw dist="38100" dir="2700000" algn="tl">
                      <a:srgbClr val="3D993D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40360" name="Rectangle 8"/>
            <p:cNvSpPr>
              <a:spLocks noChangeArrowheads="1"/>
            </p:cNvSpPr>
            <p:nvPr/>
          </p:nvSpPr>
          <p:spPr bwMode="auto">
            <a:xfrm>
              <a:off x="4896" y="1632"/>
              <a:ext cx="624" cy="336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800" b="1">
                  <a:ea typeface="宋体" pitchFamily="2" charset="-122"/>
                </a:rPr>
                <a:t>36 38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0373" name="Rectangle 21"/>
            <p:cNvSpPr>
              <a:spLocks noChangeArrowheads="1"/>
            </p:cNvSpPr>
            <p:nvPr/>
          </p:nvSpPr>
          <p:spPr bwMode="auto">
            <a:xfrm>
              <a:off x="960" y="1632"/>
              <a:ext cx="576" cy="336"/>
            </a:xfrm>
            <a:prstGeom prst="rect">
              <a:avLst/>
            </a:prstGeom>
            <a:gradFill rotWithShape="0">
              <a:gsLst>
                <a:gs pos="0">
                  <a:srgbClr val="FFCC66">
                    <a:gamma/>
                    <a:shade val="46275"/>
                    <a:invGamma/>
                  </a:srgbClr>
                </a:gs>
                <a:gs pos="50000">
                  <a:srgbClr val="FFCC66"/>
                </a:gs>
                <a:gs pos="100000">
                  <a:srgbClr val="FFCC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endParaRPr kumimoji="1" lang="zh-CN" altLang="zh-CN" sz="2400">
                <a:solidFill>
                  <a:srgbClr val="FFCC66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99"/>
                    </a:outerShdw>
                  </a:cont>
                  <a:cont type="tree" name="">
                    <a:effect ref="fillLine"/>
                    <a:outerShdw dist="38100" dir="2700000" algn="tl">
                      <a:srgbClr val="997A3D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40374" name="AutoShape 22"/>
            <p:cNvSpPr>
              <a:spLocks noChangeArrowheads="1"/>
            </p:cNvSpPr>
            <p:nvPr/>
          </p:nvSpPr>
          <p:spPr bwMode="auto">
            <a:xfrm>
              <a:off x="1584" y="1728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FFCC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0375" name="Rectangle 23"/>
            <p:cNvSpPr>
              <a:spLocks noChangeArrowheads="1"/>
            </p:cNvSpPr>
            <p:nvPr/>
          </p:nvSpPr>
          <p:spPr bwMode="auto">
            <a:xfrm>
              <a:off x="1728" y="1632"/>
              <a:ext cx="576" cy="336"/>
            </a:xfrm>
            <a:prstGeom prst="rect">
              <a:avLst/>
            </a:prstGeom>
            <a:gradFill rotWithShape="0">
              <a:gsLst>
                <a:gs pos="0">
                  <a:srgbClr val="FFCC66">
                    <a:gamma/>
                    <a:shade val="46275"/>
                    <a:invGamma/>
                  </a:srgbClr>
                </a:gs>
                <a:gs pos="50000">
                  <a:srgbClr val="FFCC66"/>
                </a:gs>
                <a:gs pos="100000">
                  <a:srgbClr val="FFCC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800" b="1">
                  <a:ea typeface="宋体" pitchFamily="2" charset="-122"/>
                </a:rPr>
                <a:t>70 </a:t>
              </a:r>
              <a:r>
                <a:rPr kumimoji="1" lang="en-US" altLang="zh-CN" sz="2800" b="1">
                  <a:ea typeface="宋体" pitchFamily="2" charset="-122"/>
                  <a:sym typeface="Symbol" pitchFamily="18" charset="2"/>
                </a:rPr>
                <a:t></a:t>
              </a:r>
              <a:endParaRPr kumimoji="1" lang="en-US" altLang="zh-CN" sz="2400">
                <a:solidFill>
                  <a:srgbClr val="FFCC66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99"/>
                    </a:outerShdw>
                  </a:cont>
                  <a:cont type="tree" name="">
                    <a:effect ref="fillLine"/>
                    <a:outerShdw dist="38100" dir="2700000" algn="tl">
                      <a:srgbClr val="997A3D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40376" name="Rectangle 24"/>
            <p:cNvSpPr>
              <a:spLocks noChangeArrowheads="1"/>
            </p:cNvSpPr>
            <p:nvPr/>
          </p:nvSpPr>
          <p:spPr bwMode="auto">
            <a:xfrm>
              <a:off x="2496" y="1632"/>
              <a:ext cx="624" cy="336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kumimoji="1" lang="en-US" altLang="zh-CN" sz="2800" b="1">
                  <a:ea typeface="宋体" pitchFamily="2" charset="-122"/>
                </a:rPr>
                <a:t>43</a:t>
              </a:r>
              <a:endParaRPr kumimoji="1" lang="en-US" altLang="zh-CN" sz="240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40377" name="AutoShape 25"/>
            <p:cNvSpPr>
              <a:spLocks noChangeArrowheads="1"/>
            </p:cNvSpPr>
            <p:nvPr/>
          </p:nvSpPr>
          <p:spPr bwMode="auto">
            <a:xfrm>
              <a:off x="3168" y="1728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FFCC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0378" name="Rectangle 26"/>
            <p:cNvSpPr>
              <a:spLocks noChangeArrowheads="1"/>
            </p:cNvSpPr>
            <p:nvPr/>
          </p:nvSpPr>
          <p:spPr bwMode="auto">
            <a:xfrm>
              <a:off x="3312" y="1632"/>
              <a:ext cx="624" cy="336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800" b="1">
                  <a:ea typeface="宋体" pitchFamily="2" charset="-122"/>
                </a:rPr>
                <a:t>50 </a:t>
              </a:r>
              <a:r>
                <a:rPr kumimoji="1" lang="en-US" altLang="zh-CN" sz="2800" b="1">
                  <a:ea typeface="宋体" pitchFamily="2" charset="-122"/>
                  <a:sym typeface="Symbol" pitchFamily="18" charset="2"/>
                </a:rPr>
                <a:t></a:t>
              </a:r>
            </a:p>
          </p:txBody>
        </p:sp>
      </p:grpSp>
      <p:grpSp>
        <p:nvGrpSpPr>
          <p:cNvPr id="740386" name="Group 34"/>
          <p:cNvGrpSpPr>
            <a:grpSpLocks/>
          </p:cNvGrpSpPr>
          <p:nvPr/>
        </p:nvGrpSpPr>
        <p:grpSpPr bwMode="auto">
          <a:xfrm>
            <a:off x="179512" y="3933081"/>
            <a:ext cx="8647113" cy="1281112"/>
            <a:chOff x="96" y="2169"/>
            <a:chExt cx="5447" cy="807"/>
          </a:xfrm>
        </p:grpSpPr>
        <p:sp>
          <p:nvSpPr>
            <p:cNvPr id="740361" name="Text Box 9"/>
            <p:cNvSpPr txBox="1">
              <a:spLocks noChangeArrowheads="1"/>
            </p:cNvSpPr>
            <p:nvPr/>
          </p:nvSpPr>
          <p:spPr bwMode="auto">
            <a:xfrm>
              <a:off x="96" y="2169"/>
              <a:ext cx="54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 u="sng">
                  <a:solidFill>
                    <a:schemeClr val="tx2"/>
                  </a:solidFill>
                  <a:ea typeface="隶书" pitchFamily="49" charset="-122"/>
                </a:rPr>
                <a:t>归并段</a:t>
              </a:r>
              <a:r>
                <a:rPr kumimoji="1" lang="en-US" altLang="zh-CN" sz="2800" b="1" u="sng">
                  <a:solidFill>
                    <a:schemeClr val="tx2"/>
                  </a:solidFill>
                  <a:ea typeface="隶书" pitchFamily="49" charset="-122"/>
                </a:rPr>
                <a:t>1</a:t>
              </a:r>
              <a:r>
                <a:rPr kumimoji="1" lang="en-US" altLang="zh-CN" sz="2800" b="1">
                  <a:solidFill>
                    <a:schemeClr val="tx2"/>
                  </a:solidFill>
                  <a:ea typeface="隶书" pitchFamily="49" charset="-122"/>
                </a:rPr>
                <a:t> </a:t>
              </a:r>
              <a:r>
                <a:rPr kumimoji="1" lang="zh-CN" altLang="en-US" sz="2800" b="1" u="sng">
                  <a:solidFill>
                    <a:schemeClr val="tx2"/>
                  </a:solidFill>
                  <a:ea typeface="隶书" pitchFamily="49" charset="-122"/>
                </a:rPr>
                <a:t>归并段</a:t>
              </a:r>
              <a:r>
                <a:rPr kumimoji="1" lang="en-US" altLang="zh-CN" sz="2800" b="1" u="sng">
                  <a:solidFill>
                    <a:schemeClr val="tx2"/>
                  </a:solidFill>
                  <a:ea typeface="隶书" pitchFamily="49" charset="-122"/>
                </a:rPr>
                <a:t>2</a:t>
              </a:r>
              <a:r>
                <a:rPr kumimoji="1" lang="en-US" altLang="zh-CN" sz="2800">
                  <a:solidFill>
                    <a:schemeClr val="tx2"/>
                  </a:solidFill>
                  <a:ea typeface="隶书" pitchFamily="49" charset="-122"/>
                </a:rPr>
                <a:t> </a:t>
              </a:r>
              <a:r>
                <a:rPr kumimoji="1" lang="zh-CN" altLang="en-US" sz="2800" b="1" u="sng">
                  <a:solidFill>
                    <a:schemeClr val="tx2"/>
                  </a:solidFill>
                  <a:ea typeface="隶书" pitchFamily="49" charset="-122"/>
                </a:rPr>
                <a:t>归并段</a:t>
              </a:r>
              <a:r>
                <a:rPr kumimoji="1" lang="en-US" altLang="zh-CN" sz="2800" b="1" u="sng">
                  <a:solidFill>
                    <a:schemeClr val="tx2"/>
                  </a:solidFill>
                  <a:ea typeface="隶书" pitchFamily="49" charset="-122"/>
                </a:rPr>
                <a:t>3</a:t>
              </a:r>
              <a:r>
                <a:rPr kumimoji="1" lang="en-US" altLang="zh-CN" sz="2800" b="1">
                  <a:solidFill>
                    <a:schemeClr val="tx2"/>
                  </a:solidFill>
                  <a:ea typeface="隶书" pitchFamily="49" charset="-122"/>
                </a:rPr>
                <a:t>                                         </a:t>
              </a:r>
              <a:r>
                <a:rPr kumimoji="1" lang="zh-CN" altLang="en-US" sz="2800" b="1" u="sng">
                  <a:solidFill>
                    <a:schemeClr val="tx2"/>
                  </a:solidFill>
                  <a:ea typeface="隶书" pitchFamily="49" charset="-122"/>
                </a:rPr>
                <a:t>输出</a:t>
              </a:r>
              <a:r>
                <a:rPr kumimoji="1" lang="en-US" altLang="zh-CN" sz="2800" b="1" u="sng">
                  <a:solidFill>
                    <a:schemeClr val="tx2"/>
                  </a:solidFill>
                  <a:ea typeface="隶书" pitchFamily="49" charset="-122"/>
                </a:rPr>
                <a:t>0</a:t>
              </a:r>
              <a:endParaRPr kumimoji="1" lang="en-US" altLang="zh-CN" sz="2400" u="sng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40362" name="Rectangle 10"/>
            <p:cNvSpPr>
              <a:spLocks noChangeArrowheads="1"/>
            </p:cNvSpPr>
            <p:nvPr/>
          </p:nvSpPr>
          <p:spPr bwMode="auto">
            <a:xfrm>
              <a:off x="192" y="2640"/>
              <a:ext cx="576" cy="336"/>
            </a:xfrm>
            <a:prstGeom prst="rect">
              <a:avLst/>
            </a:prstGeom>
            <a:gradFill rotWithShape="0">
              <a:gsLst>
                <a:gs pos="0">
                  <a:srgbClr val="66FF66">
                    <a:gamma/>
                    <a:shade val="46275"/>
                    <a:invGamma/>
                  </a:srgbClr>
                </a:gs>
                <a:gs pos="50000">
                  <a:srgbClr val="66FF66"/>
                </a:gs>
                <a:gs pos="100000">
                  <a:srgbClr val="66FF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kumimoji="1" lang="en-US" altLang="zh-CN" sz="2800" b="1">
                  <a:ea typeface="宋体" pitchFamily="2" charset="-122"/>
                  <a:sym typeface="Symbol" pitchFamily="18" charset="2"/>
                </a:rPr>
                <a:t></a:t>
              </a:r>
              <a:endParaRPr kumimoji="1" lang="en-US" altLang="zh-CN" sz="2400">
                <a:solidFill>
                  <a:srgbClr val="66FF66"/>
                </a:solidFill>
                <a:effectDag name="">
                  <a:cont type="tree" name="">
                    <a:effect ref="fillLine"/>
                    <a:outerShdw dist="38100" dir="13500000" algn="br">
                      <a:srgbClr val="99FF99"/>
                    </a:outerShdw>
                  </a:cont>
                  <a:cont type="tree" name="">
                    <a:effect ref="fillLine"/>
                    <a:outerShdw dist="38100" dir="2700000" algn="tl">
                      <a:srgbClr val="3D993D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40363" name="Rectangle 11"/>
            <p:cNvSpPr>
              <a:spLocks noChangeArrowheads="1"/>
            </p:cNvSpPr>
            <p:nvPr/>
          </p:nvSpPr>
          <p:spPr bwMode="auto">
            <a:xfrm>
              <a:off x="4896" y="2640"/>
              <a:ext cx="624" cy="336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800" b="1">
                  <a:ea typeface="宋体" pitchFamily="2" charset="-122"/>
                </a:rPr>
                <a:t>43 50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0379" name="Rectangle 27"/>
            <p:cNvSpPr>
              <a:spLocks noChangeArrowheads="1"/>
            </p:cNvSpPr>
            <p:nvPr/>
          </p:nvSpPr>
          <p:spPr bwMode="auto">
            <a:xfrm>
              <a:off x="960" y="2640"/>
              <a:ext cx="576" cy="336"/>
            </a:xfrm>
            <a:prstGeom prst="rect">
              <a:avLst/>
            </a:prstGeom>
            <a:gradFill rotWithShape="0">
              <a:gsLst>
                <a:gs pos="0">
                  <a:srgbClr val="FFCC66">
                    <a:gamma/>
                    <a:shade val="46275"/>
                    <a:invGamma/>
                  </a:srgbClr>
                </a:gs>
                <a:gs pos="50000">
                  <a:srgbClr val="FFCC66"/>
                </a:gs>
                <a:gs pos="100000">
                  <a:srgbClr val="FFCC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800" b="1">
                  <a:ea typeface="宋体" pitchFamily="2" charset="-122"/>
                </a:rPr>
                <a:t>70 </a:t>
              </a:r>
              <a:r>
                <a:rPr kumimoji="1" lang="en-US" altLang="zh-CN" sz="2800" b="1">
                  <a:ea typeface="宋体" pitchFamily="2" charset="-122"/>
                  <a:sym typeface="Symbol" pitchFamily="18" charset="2"/>
                </a:rPr>
                <a:t></a:t>
              </a:r>
              <a:endParaRPr kumimoji="1" lang="en-US" altLang="zh-CN" sz="2400">
                <a:solidFill>
                  <a:srgbClr val="FFCC66"/>
                </a:solidFill>
                <a:effectDag name="">
                  <a:cont type="tree" name="">
                    <a:effect ref="fillLine"/>
                    <a:outerShdw dist="38100" dir="13500000" algn="br">
                      <a:srgbClr val="FFDD99"/>
                    </a:outerShdw>
                  </a:cont>
                  <a:cont type="tree" name="">
                    <a:effect ref="fillLine"/>
                    <a:outerShdw dist="38100" dir="2700000" algn="tl">
                      <a:srgbClr val="997A3D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40380" name="Rectangle 28"/>
            <p:cNvSpPr>
              <a:spLocks noChangeArrowheads="1"/>
            </p:cNvSpPr>
            <p:nvPr/>
          </p:nvSpPr>
          <p:spPr bwMode="auto">
            <a:xfrm>
              <a:off x="1728" y="2640"/>
              <a:ext cx="624" cy="336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endParaRPr kumimoji="1" lang="zh-CN" altLang="zh-CN" sz="2400">
                <a:solidFill>
                  <a:srgbClr val="CCECFF"/>
                </a:solidFill>
                <a:effectDag name="">
                  <a:cont type="tree" name="">
                    <a:effect ref="fillLine"/>
                    <a:outerShdw dist="38100" dir="13500000" algn="br">
                      <a:srgbClr val="DDF3FF"/>
                    </a:outerShdw>
                  </a:cont>
                  <a:cont type="tree" name="">
                    <a:effect ref="fillLine"/>
                    <a:outerShdw dist="38100" dir="2700000" algn="tl">
                      <a:srgbClr val="7A8D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40381" name="AutoShape 29"/>
            <p:cNvSpPr>
              <a:spLocks noChangeArrowheads="1"/>
            </p:cNvSpPr>
            <p:nvPr/>
          </p:nvSpPr>
          <p:spPr bwMode="auto">
            <a:xfrm>
              <a:off x="2400" y="2736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FFCC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0382" name="Rectangle 30"/>
            <p:cNvSpPr>
              <a:spLocks noChangeArrowheads="1"/>
            </p:cNvSpPr>
            <p:nvPr/>
          </p:nvSpPr>
          <p:spPr bwMode="auto">
            <a:xfrm>
              <a:off x="2544" y="2640"/>
              <a:ext cx="624" cy="336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kumimoji="1" lang="en-US" altLang="zh-CN" sz="2800" b="1">
                  <a:ea typeface="宋体" pitchFamily="2" charset="-122"/>
                  <a:sym typeface="Symbol" pitchFamily="18" charset="2"/>
                </a:rPr>
                <a:t></a:t>
              </a:r>
            </a:p>
          </p:txBody>
        </p:sp>
      </p:grpSp>
      <p:grpSp>
        <p:nvGrpSpPr>
          <p:cNvPr id="740387" name="Group 35"/>
          <p:cNvGrpSpPr>
            <a:grpSpLocks/>
          </p:cNvGrpSpPr>
          <p:nvPr/>
        </p:nvGrpSpPr>
        <p:grpSpPr bwMode="auto">
          <a:xfrm>
            <a:off x="179512" y="5460256"/>
            <a:ext cx="8647113" cy="1281112"/>
            <a:chOff x="96" y="3177"/>
            <a:chExt cx="5447" cy="807"/>
          </a:xfrm>
        </p:grpSpPr>
        <p:sp>
          <p:nvSpPr>
            <p:cNvPr id="740364" name="Text Box 12"/>
            <p:cNvSpPr txBox="1">
              <a:spLocks noChangeArrowheads="1"/>
            </p:cNvSpPr>
            <p:nvPr/>
          </p:nvSpPr>
          <p:spPr bwMode="auto">
            <a:xfrm>
              <a:off x="96" y="3177"/>
              <a:ext cx="54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 u="sng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归并段</a:t>
              </a:r>
              <a:r>
                <a:rPr kumimoji="1" lang="en-US" altLang="zh-CN" sz="2800" b="1" u="sng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1</a:t>
              </a: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 </a:t>
              </a:r>
              <a:r>
                <a:rPr kumimoji="1" lang="zh-CN" altLang="en-US" sz="2800" b="1" u="sng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归并段</a:t>
              </a:r>
              <a:r>
                <a:rPr kumimoji="1" lang="en-US" altLang="zh-CN" sz="2800" b="1" u="sng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2</a:t>
              </a:r>
              <a:r>
                <a:rPr kumimoji="1" lang="en-US" altLang="zh-CN" sz="28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 </a:t>
              </a:r>
              <a:r>
                <a:rPr kumimoji="1" lang="zh-CN" altLang="en-US" sz="2800" b="1" u="sng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归并段</a:t>
              </a:r>
              <a:r>
                <a:rPr kumimoji="1" lang="en-US" altLang="zh-CN" sz="2800" b="1" u="sng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3</a:t>
              </a:r>
              <a:r>
                <a:rPr kumimoji="1" lang="en-US" altLang="zh-CN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                                         </a:t>
              </a:r>
              <a:r>
                <a:rPr kumimoji="1" lang="zh-CN" altLang="en-US" sz="2800" b="1" u="sng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输出</a:t>
              </a:r>
              <a:r>
                <a:rPr kumimoji="1" lang="en-US" altLang="zh-CN" sz="2800" b="1" u="sng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1</a:t>
              </a:r>
              <a:endParaRPr kumimoji="1" lang="en-US" altLang="zh-CN" sz="2400" u="sng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40365" name="Rectangle 13"/>
            <p:cNvSpPr>
              <a:spLocks noChangeArrowheads="1"/>
            </p:cNvSpPr>
            <p:nvPr/>
          </p:nvSpPr>
          <p:spPr bwMode="auto">
            <a:xfrm>
              <a:off x="192" y="3648"/>
              <a:ext cx="576" cy="336"/>
            </a:xfrm>
            <a:prstGeom prst="rect">
              <a:avLst/>
            </a:prstGeom>
            <a:gradFill rotWithShape="0">
              <a:gsLst>
                <a:gs pos="0">
                  <a:srgbClr val="66FF66">
                    <a:gamma/>
                    <a:shade val="46275"/>
                    <a:invGamma/>
                  </a:srgbClr>
                </a:gs>
                <a:gs pos="50000">
                  <a:srgbClr val="66FF66"/>
                </a:gs>
                <a:gs pos="100000">
                  <a:srgbClr val="66FF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66"/>
              </a:extrusionClr>
            </a:sp3d>
          </p:spPr>
          <p:txBody>
            <a:bodyPr wrap="none" anchor="ctr">
              <a:flatTx/>
            </a:bodyPr>
            <a:lstStyle/>
            <a:p>
              <a:endParaRPr kumimoji="1" lang="zh-CN" altLang="zh-CN" sz="2400">
                <a:solidFill>
                  <a:srgbClr val="66FF66"/>
                </a:solidFill>
                <a:effectDag name="">
                  <a:cont type="tree" name="">
                    <a:effect ref="fillLine"/>
                    <a:outerShdw dist="38100" dir="13500000" algn="br">
                      <a:srgbClr val="99FF99"/>
                    </a:outerShdw>
                  </a:cont>
                  <a:cont type="tree" name="">
                    <a:effect ref="fillLine"/>
                    <a:outerShdw dist="38100" dir="2700000" algn="tl">
                      <a:srgbClr val="3D993D"/>
                    </a:outerShdw>
                  </a:cont>
                  <a:effect ref="fillLine"/>
                </a:effectDag>
                <a:ea typeface="宋体" pitchFamily="2" charset="-122"/>
              </a:endParaRPr>
            </a:p>
          </p:txBody>
        </p:sp>
        <p:sp>
          <p:nvSpPr>
            <p:cNvPr id="740366" name="Rectangle 14"/>
            <p:cNvSpPr>
              <a:spLocks noChangeArrowheads="1"/>
            </p:cNvSpPr>
            <p:nvPr/>
          </p:nvSpPr>
          <p:spPr bwMode="auto">
            <a:xfrm>
              <a:off x="1008" y="3648"/>
              <a:ext cx="576" cy="336"/>
            </a:xfrm>
            <a:prstGeom prst="rect">
              <a:avLst/>
            </a:prstGeom>
            <a:gradFill rotWithShape="0">
              <a:gsLst>
                <a:gs pos="0">
                  <a:srgbClr val="FFCC66">
                    <a:gamma/>
                    <a:shade val="46275"/>
                    <a:invGamma/>
                  </a:srgbClr>
                </a:gs>
                <a:gs pos="50000">
                  <a:srgbClr val="FFCC66"/>
                </a:gs>
                <a:gs pos="100000">
                  <a:srgbClr val="FFCC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kumimoji="1" lang="en-US" altLang="zh-CN" sz="2800" b="1">
                  <a:ea typeface="宋体" pitchFamily="2" charset="-122"/>
                </a:rPr>
                <a:t> </a:t>
              </a:r>
              <a:r>
                <a:rPr kumimoji="1" lang="en-US" altLang="zh-CN" sz="2800" b="1">
                  <a:ea typeface="宋体" pitchFamily="2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740370" name="Rectangle 18"/>
            <p:cNvSpPr>
              <a:spLocks noChangeArrowheads="1"/>
            </p:cNvSpPr>
            <p:nvPr/>
          </p:nvSpPr>
          <p:spPr bwMode="auto">
            <a:xfrm>
              <a:off x="4896" y="3648"/>
              <a:ext cx="624" cy="336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kumimoji="1" lang="en-US" altLang="zh-CN" sz="2800" b="1">
                  <a:ea typeface="宋体" pitchFamily="2" charset="-122"/>
                </a:rPr>
                <a:t>70 </a:t>
              </a:r>
              <a:r>
                <a:rPr kumimoji="1" lang="en-US" altLang="zh-CN" sz="2800" b="1">
                  <a:ea typeface="宋体" pitchFamily="2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740383" name="Rectangle 31"/>
            <p:cNvSpPr>
              <a:spLocks noChangeArrowheads="1"/>
            </p:cNvSpPr>
            <p:nvPr/>
          </p:nvSpPr>
          <p:spPr bwMode="auto">
            <a:xfrm>
              <a:off x="1824" y="3648"/>
              <a:ext cx="624" cy="336"/>
            </a:xfrm>
            <a:prstGeom prst="rect">
              <a:avLst/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ECFF"/>
              </a:extrusionClr>
            </a:sp3d>
          </p:spPr>
          <p:txBody>
            <a:bodyPr wrap="none" anchor="ctr">
              <a:flatTx/>
            </a:bodyPr>
            <a:lstStyle/>
            <a:p>
              <a:pPr algn="r"/>
              <a:r>
                <a:rPr kumimoji="1" lang="en-US" altLang="zh-CN" sz="2800" b="1">
                  <a:ea typeface="宋体" pitchFamily="2" charset="-122"/>
                  <a:sym typeface="Symbol" pitchFamily="18" charset="2"/>
                </a:rPr>
                <a:t>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9371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进一步的改进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1378" name="Rectangle 2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/>
                  <a:t>除最初的 </a:t>
                </a:r>
                <a:r>
                  <a:rPr lang="en-US" altLang="zh-CN"/>
                  <a:t>k </a:t>
                </a:r>
                <a:r>
                  <a:rPr lang="zh-CN" altLang="en-US"/>
                  <a:t>个输入页块的读入和最后一个输出页块的写出外，</a:t>
                </a:r>
                <a:r>
                  <a:rPr lang="zh-CN" altLang="en-US" b="1">
                    <a:solidFill>
                      <a:srgbClr val="0000FF"/>
                    </a:solidFill>
                  </a:rPr>
                  <a:t>其它所有输入、输出和内部归并都是并行执行的</a:t>
                </a:r>
                <a:endParaRPr lang="en-US" altLang="zh-CN"/>
              </a:p>
              <a:p>
                <a:pPr lvl="1"/>
                <a:r>
                  <a:rPr lang="zh-CN" altLang="en-US" sz="3200"/>
                  <a:t>对于较大的</a:t>
                </a:r>
                <a:r>
                  <a:rPr lang="en-US" altLang="zh-CN" sz="3200"/>
                  <a:t>k</a:t>
                </a:r>
                <a:r>
                  <a:rPr lang="zh-CN" altLang="en-US" sz="3200"/>
                  <a:t>，</a:t>
                </a:r>
                <a:r>
                  <a:rPr lang="zh-CN" altLang="en-US" sz="3200">
                    <a:solidFill>
                      <a:srgbClr val="00B050"/>
                    </a:solidFill>
                  </a:rPr>
                  <a:t>为确定哪一个归并段的输入缓冲区最先变空</a:t>
                </a:r>
                <a:r>
                  <a:rPr lang="zh-CN" altLang="en-US" sz="3200"/>
                  <a:t>，</a:t>
                </a:r>
                <a:r>
                  <a:rPr lang="zh-CN" altLang="en-US" sz="3200">
                    <a:solidFill>
                      <a:srgbClr val="C00000"/>
                    </a:solidFill>
                  </a:rPr>
                  <a:t>可对 </a:t>
                </a:r>
                <a:r>
                  <a:rPr lang="en-US" altLang="zh-CN" sz="3200">
                    <a:solidFill>
                      <a:srgbClr val="C00000"/>
                    </a:solidFill>
                  </a:rPr>
                  <a:t>LastKey[i] (0≤i≤k-1)</a:t>
                </a:r>
                <a:r>
                  <a:rPr lang="zh-CN" altLang="en-US" sz="3200">
                    <a:solidFill>
                      <a:srgbClr val="C00000"/>
                    </a:solidFill>
                  </a:rPr>
                  <a:t>建立一棵败者树</a:t>
                </a:r>
                <a:r>
                  <a:rPr lang="zh-CN" altLang="en-US" sz="3200"/>
                  <a:t>，通过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3200"/>
                  <a:t> 次比较就可确定哪一 个归并段的缓冲区队列最先变空</a:t>
                </a:r>
              </a:p>
              <a:p>
                <a:pPr lvl="1"/>
                <a:r>
                  <a:rPr lang="zh-CN" altLang="en-US" sz="3200"/>
                  <a:t>因为有可能在 </a:t>
                </a:r>
                <a:r>
                  <a:rPr lang="en-US" altLang="zh-CN" sz="3200"/>
                  <a:t>k </a:t>
                </a:r>
                <a:r>
                  <a:rPr lang="zh-CN" altLang="en-US" sz="3200"/>
                  <a:t>个归并段归并完后，需要立即开始对另外 </a:t>
                </a:r>
                <a:r>
                  <a:rPr lang="en-US" altLang="zh-CN" sz="3200"/>
                  <a:t>k </a:t>
                </a:r>
                <a:r>
                  <a:rPr lang="zh-CN" altLang="en-US" sz="3200"/>
                  <a:t>个归并段执行归并，所以</a:t>
                </a:r>
                <a:r>
                  <a:rPr lang="zh-CN" altLang="en-US" sz="3200">
                    <a:solidFill>
                      <a:srgbClr val="C00000"/>
                    </a:solidFill>
                  </a:rPr>
                  <a:t>在对 </a:t>
                </a:r>
                <a:r>
                  <a:rPr lang="en-US" altLang="zh-CN" sz="3200">
                    <a:solidFill>
                      <a:srgbClr val="C00000"/>
                    </a:solidFill>
                  </a:rPr>
                  <a:t>k </a:t>
                </a:r>
                <a:r>
                  <a:rPr lang="zh-CN" altLang="en-US" sz="3200">
                    <a:solidFill>
                      <a:srgbClr val="C00000"/>
                    </a:solidFill>
                  </a:rPr>
                  <a:t>个归并段进行归并的最后阶段，就开始下一批 </a:t>
                </a:r>
                <a:r>
                  <a:rPr lang="en-US" altLang="zh-CN" sz="3200">
                    <a:solidFill>
                      <a:srgbClr val="C00000"/>
                    </a:solidFill>
                  </a:rPr>
                  <a:t>k </a:t>
                </a:r>
                <a:r>
                  <a:rPr lang="zh-CN" altLang="en-US" sz="3200">
                    <a:solidFill>
                      <a:srgbClr val="C00000"/>
                    </a:solidFill>
                  </a:rPr>
                  <a:t>个归并段的输入</a:t>
                </a:r>
              </a:p>
            </p:txBody>
          </p:sp>
        </mc:Choice>
        <mc:Fallback xmlns="">
          <p:sp>
            <p:nvSpPr>
              <p:cNvPr id="74137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1" t="-2717" r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52221-9B94-43A6-B025-52AFAB8F09AB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0963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 </a:t>
            </a:r>
            <a:r>
              <a:rPr lang="zh-CN" altLang="en-US"/>
              <a:t>最佳归并树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idx="1"/>
          </p:nvPr>
        </p:nvSpPr>
        <p:spPr>
          <a:xfrm>
            <a:off x="527829" y="759541"/>
            <a:ext cx="8229600" cy="5832648"/>
          </a:xfrm>
        </p:spPr>
        <p:txBody>
          <a:bodyPr>
            <a:normAutofit/>
          </a:bodyPr>
          <a:lstStyle/>
          <a:p>
            <a:r>
              <a:rPr lang="zh-CN" altLang="en-US" dirty="0"/>
              <a:t>归并树是描述归并过程的</a:t>
            </a:r>
            <a:r>
              <a:rPr lang="en-US" altLang="zh-CN" dirty="0"/>
              <a:t>k</a:t>
            </a:r>
            <a:r>
              <a:rPr lang="zh-CN" altLang="en-US" dirty="0"/>
              <a:t>叉树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正则 </a:t>
            </a:r>
            <a:r>
              <a:rPr lang="en-US" altLang="zh-CN" b="1" dirty="0">
                <a:solidFill>
                  <a:srgbClr val="0000FF"/>
                </a:solidFill>
              </a:rPr>
              <a:t>k </a:t>
            </a:r>
            <a:r>
              <a:rPr lang="zh-CN" altLang="en-US" b="1" dirty="0">
                <a:solidFill>
                  <a:srgbClr val="0000FF"/>
                </a:solidFill>
              </a:rPr>
              <a:t>叉树</a:t>
            </a:r>
            <a:r>
              <a:rPr lang="en-US" altLang="zh-CN" b="1" dirty="0">
                <a:solidFill>
                  <a:srgbClr val="0000FF"/>
                </a:solidFill>
              </a:rPr>
              <a:t>)</a:t>
            </a:r>
          </a:p>
          <a:p>
            <a:r>
              <a:rPr lang="zh-CN" altLang="en-US" dirty="0"/>
              <a:t>在归并树中</a:t>
            </a:r>
          </a:p>
          <a:p>
            <a:pPr lvl="1"/>
            <a:r>
              <a:rPr lang="zh-CN" altLang="en-US" dirty="0"/>
              <a:t>各</a:t>
            </a:r>
            <a:r>
              <a:rPr lang="zh-CN" altLang="en-US" b="1" dirty="0">
                <a:solidFill>
                  <a:srgbClr val="0000FF"/>
                </a:solidFill>
              </a:rPr>
              <a:t>叶结点</a:t>
            </a:r>
            <a:r>
              <a:rPr lang="zh-CN" altLang="en-US" dirty="0"/>
              <a:t>代表参加归并的各初始归并段</a:t>
            </a:r>
          </a:p>
          <a:p>
            <a:pPr lvl="1"/>
            <a:r>
              <a:rPr lang="zh-CN" altLang="en-US" dirty="0"/>
              <a:t>叶结点上的</a:t>
            </a:r>
            <a:r>
              <a:rPr lang="zh-CN" altLang="en-US" b="1" dirty="0">
                <a:solidFill>
                  <a:srgbClr val="C00000"/>
                </a:solidFill>
              </a:rPr>
              <a:t>权值</a:t>
            </a:r>
            <a:r>
              <a:rPr lang="zh-CN" altLang="en-US" dirty="0"/>
              <a:t>为该初始归并段中的</a:t>
            </a:r>
            <a:r>
              <a:rPr lang="zh-CN" altLang="en-US" b="1" dirty="0">
                <a:solidFill>
                  <a:srgbClr val="C00000"/>
                </a:solidFill>
              </a:rPr>
              <a:t>记录个数</a:t>
            </a:r>
          </a:p>
          <a:p>
            <a:pPr lvl="1"/>
            <a:r>
              <a:rPr lang="zh-CN" altLang="en-US" b="1" dirty="0">
                <a:solidFill>
                  <a:srgbClr val="0000FF"/>
                </a:solidFill>
              </a:rPr>
              <a:t>各非叶结点</a:t>
            </a:r>
            <a:r>
              <a:rPr lang="zh-CN" altLang="en-US" dirty="0"/>
              <a:t>代表归并出来的新归并段</a:t>
            </a:r>
          </a:p>
          <a:p>
            <a:pPr lvl="1"/>
            <a:r>
              <a:rPr lang="zh-CN" altLang="en-US" b="1" dirty="0">
                <a:solidFill>
                  <a:srgbClr val="0000FF"/>
                </a:solidFill>
              </a:rPr>
              <a:t>根结点</a:t>
            </a:r>
            <a:r>
              <a:rPr lang="zh-CN" altLang="en-US" dirty="0"/>
              <a:t>代表最终生成的归并段</a:t>
            </a:r>
          </a:p>
          <a:p>
            <a:pPr lvl="1"/>
            <a:r>
              <a:rPr lang="zh-CN" altLang="en-US" dirty="0"/>
              <a:t>叶结点到根结点的</a:t>
            </a:r>
            <a:r>
              <a:rPr lang="zh-CN" altLang="en-US" b="1" dirty="0">
                <a:solidFill>
                  <a:srgbClr val="0000FF"/>
                </a:solidFill>
              </a:rPr>
              <a:t>路径长度</a:t>
            </a:r>
            <a:r>
              <a:rPr lang="zh-CN" altLang="en-US" dirty="0"/>
              <a:t>表示在归并过程中的</a:t>
            </a:r>
            <a:r>
              <a:rPr lang="zh-CN" altLang="en-US" dirty="0">
                <a:solidFill>
                  <a:srgbClr val="00B050"/>
                </a:solidFill>
              </a:rPr>
              <a:t>读记录次数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归并树的带权路径长度 </a:t>
            </a:r>
            <a:r>
              <a:rPr lang="en-US" altLang="zh-CN" b="1" dirty="0">
                <a:solidFill>
                  <a:srgbClr val="C00000"/>
                </a:solidFill>
              </a:rPr>
              <a:t>WPL </a:t>
            </a:r>
            <a:r>
              <a:rPr lang="zh-CN" altLang="en-US" dirty="0"/>
              <a:t>即为归并过程中的</a:t>
            </a:r>
            <a:r>
              <a:rPr lang="zh-CN" altLang="en-US" dirty="0">
                <a:solidFill>
                  <a:srgbClr val="00B050"/>
                </a:solidFill>
              </a:rPr>
              <a:t>总读记录数</a:t>
            </a:r>
            <a:r>
              <a:rPr lang="zh-CN" altLang="en-US" dirty="0"/>
              <a:t>，因而，</a:t>
            </a:r>
            <a:r>
              <a:rPr lang="zh-CN" altLang="en-US" b="1" dirty="0">
                <a:solidFill>
                  <a:srgbClr val="0000FF"/>
                </a:solidFill>
              </a:rPr>
              <a:t>在归并过程中总的读写记录次数为 </a:t>
            </a:r>
            <a:r>
              <a:rPr lang="en-US" altLang="zh-CN" b="1" dirty="0">
                <a:solidFill>
                  <a:srgbClr val="0000FF"/>
                </a:solidFill>
              </a:rPr>
              <a:t>2*WPL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0B04-D52C-44C3-9BCA-A0FC8ACAE3ED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92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归并树实例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84155"/>
          </a:xfrm>
        </p:spPr>
        <p:txBody>
          <a:bodyPr>
            <a:normAutofit/>
          </a:bodyPr>
          <a:lstStyle/>
          <a:p>
            <a:r>
              <a:rPr lang="zh-CN" altLang="en-US" sz="2800"/>
              <a:t>设有</a:t>
            </a:r>
            <a:r>
              <a:rPr lang="en-US" altLang="zh-CN" sz="2800"/>
              <a:t>13</a:t>
            </a:r>
            <a:r>
              <a:rPr lang="zh-CN" altLang="en-US" sz="2800"/>
              <a:t>个长度不等的初始归并段，其长度</a:t>
            </a:r>
            <a:r>
              <a:rPr lang="en-US" altLang="zh-CN" sz="2800"/>
              <a:t>(</a:t>
            </a:r>
            <a:r>
              <a:rPr lang="zh-CN" altLang="en-US" sz="2800"/>
              <a:t>记录个数</a:t>
            </a:r>
            <a:r>
              <a:rPr lang="en-US" altLang="zh-CN" sz="2800"/>
              <a:t>)</a:t>
            </a:r>
            <a:r>
              <a:rPr lang="zh-CN" altLang="en-US" sz="2800"/>
              <a:t>分别为</a:t>
            </a:r>
            <a:r>
              <a:rPr lang="en-US" altLang="zh-CN" sz="2800"/>
              <a:t>0,  0,  1,  3,  5,  7,  9,  13,  16,  20,  24,  30,  38</a:t>
            </a:r>
            <a:r>
              <a:rPr lang="zh-CN" altLang="en-US" sz="2800"/>
              <a:t>，其中长度为 </a:t>
            </a:r>
            <a:r>
              <a:rPr lang="en-US" altLang="zh-CN" sz="2800"/>
              <a:t>0 </a:t>
            </a:r>
            <a:r>
              <a:rPr lang="zh-CN" altLang="en-US" sz="2800"/>
              <a:t>的是空归并段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endParaRPr kumimoji="1" lang="en-US" altLang="zh-CN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kumimoji="1" lang="en-US" altLang="zh-CN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kumimoji="1" lang="en-US" altLang="zh-CN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/>
          </a:p>
        </p:txBody>
      </p:sp>
      <p:sp>
        <p:nvSpPr>
          <p:cNvPr id="42" name="灯片编号占位符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D04AA35-A6E2-4000-9953-711B963D414D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743437" name="Rectangle 13"/>
          <p:cNvSpPr>
            <a:spLocks noChangeArrowheads="1"/>
          </p:cNvSpPr>
          <p:nvPr/>
        </p:nvSpPr>
        <p:spPr bwMode="auto">
          <a:xfrm>
            <a:off x="152400" y="5698552"/>
            <a:ext cx="8991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endParaRPr kumimoji="1" lang="zh-CN" altLang="en-US" sz="3000" b="1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grpSp>
        <p:nvGrpSpPr>
          <p:cNvPr id="743464" name="Group 40"/>
          <p:cNvGrpSpPr>
            <a:grpSpLocks/>
          </p:cNvGrpSpPr>
          <p:nvPr/>
        </p:nvGrpSpPr>
        <p:grpSpPr bwMode="auto">
          <a:xfrm>
            <a:off x="251520" y="2492896"/>
            <a:ext cx="8668072" cy="3024336"/>
            <a:chOff x="144" y="240"/>
            <a:chExt cx="5472" cy="2928"/>
          </a:xfrm>
        </p:grpSpPr>
        <p:sp>
          <p:nvSpPr>
            <p:cNvPr id="743426" name="Line 2"/>
            <p:cNvSpPr>
              <a:spLocks noChangeShapeType="1"/>
            </p:cNvSpPr>
            <p:nvPr/>
          </p:nvSpPr>
          <p:spPr bwMode="auto">
            <a:xfrm flipV="1">
              <a:off x="3120" y="2256"/>
              <a:ext cx="158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27" name="Line 3"/>
            <p:cNvSpPr>
              <a:spLocks noChangeShapeType="1"/>
            </p:cNvSpPr>
            <p:nvPr/>
          </p:nvSpPr>
          <p:spPr bwMode="auto">
            <a:xfrm flipV="1">
              <a:off x="2976" y="1440"/>
              <a:ext cx="62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28" name="Line 4"/>
            <p:cNvSpPr>
              <a:spLocks noChangeShapeType="1"/>
            </p:cNvSpPr>
            <p:nvPr/>
          </p:nvSpPr>
          <p:spPr bwMode="auto">
            <a:xfrm>
              <a:off x="2112" y="1440"/>
              <a:ext cx="62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29" name="Line 5"/>
            <p:cNvSpPr>
              <a:spLocks noChangeShapeType="1"/>
            </p:cNvSpPr>
            <p:nvPr/>
          </p:nvSpPr>
          <p:spPr bwMode="auto">
            <a:xfrm flipH="1">
              <a:off x="1008" y="1392"/>
              <a:ext cx="432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30" name="Line 6"/>
            <p:cNvSpPr>
              <a:spLocks noChangeShapeType="1"/>
            </p:cNvSpPr>
            <p:nvPr/>
          </p:nvSpPr>
          <p:spPr bwMode="auto">
            <a:xfrm flipH="1">
              <a:off x="2112" y="576"/>
              <a:ext cx="432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31" name="Line 7"/>
            <p:cNvSpPr>
              <a:spLocks noChangeShapeType="1"/>
            </p:cNvSpPr>
            <p:nvPr/>
          </p:nvSpPr>
          <p:spPr bwMode="auto">
            <a:xfrm>
              <a:off x="384" y="1440"/>
              <a:ext cx="38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32" name="Line 8"/>
            <p:cNvSpPr>
              <a:spLocks noChangeShapeType="1"/>
            </p:cNvSpPr>
            <p:nvPr/>
          </p:nvSpPr>
          <p:spPr bwMode="auto">
            <a:xfrm>
              <a:off x="4320" y="1440"/>
              <a:ext cx="38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33" name="Line 9"/>
            <p:cNvSpPr>
              <a:spLocks noChangeShapeType="1"/>
            </p:cNvSpPr>
            <p:nvPr/>
          </p:nvSpPr>
          <p:spPr bwMode="auto">
            <a:xfrm flipH="1">
              <a:off x="4944" y="1392"/>
              <a:ext cx="432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34" name="Line 10"/>
            <p:cNvSpPr>
              <a:spLocks noChangeShapeType="1"/>
            </p:cNvSpPr>
            <p:nvPr/>
          </p:nvSpPr>
          <p:spPr bwMode="auto">
            <a:xfrm>
              <a:off x="3216" y="576"/>
              <a:ext cx="38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35" name="Line 11"/>
            <p:cNvSpPr>
              <a:spLocks noChangeShapeType="1"/>
            </p:cNvSpPr>
            <p:nvPr/>
          </p:nvSpPr>
          <p:spPr bwMode="auto">
            <a:xfrm flipH="1">
              <a:off x="3840" y="576"/>
              <a:ext cx="432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36" name="Line 12"/>
            <p:cNvSpPr>
              <a:spLocks noChangeShapeType="1"/>
            </p:cNvSpPr>
            <p:nvPr/>
          </p:nvSpPr>
          <p:spPr bwMode="auto">
            <a:xfrm>
              <a:off x="1488" y="576"/>
              <a:ext cx="38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38" name="Oval 14"/>
            <p:cNvSpPr>
              <a:spLocks noChangeArrowheads="1"/>
            </p:cNvSpPr>
            <p:nvPr/>
          </p:nvSpPr>
          <p:spPr bwMode="auto">
            <a:xfrm>
              <a:off x="1248" y="240"/>
              <a:ext cx="384" cy="38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 b="1">
                  <a:solidFill>
                    <a:schemeClr val="tx2"/>
                  </a:solidFill>
                  <a:ea typeface="宋体" pitchFamily="2" charset="-122"/>
                </a:rPr>
                <a:t>16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3439" name="Oval 15"/>
            <p:cNvSpPr>
              <a:spLocks noChangeArrowheads="1"/>
            </p:cNvSpPr>
            <p:nvPr/>
          </p:nvSpPr>
          <p:spPr bwMode="auto">
            <a:xfrm>
              <a:off x="1824" y="240"/>
              <a:ext cx="384" cy="38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 b="1">
                  <a:solidFill>
                    <a:schemeClr val="tx2"/>
                  </a:solidFill>
                  <a:ea typeface="宋体" pitchFamily="2" charset="-122"/>
                </a:rPr>
                <a:t>20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3440" name="Oval 16"/>
            <p:cNvSpPr>
              <a:spLocks noChangeArrowheads="1"/>
            </p:cNvSpPr>
            <p:nvPr/>
          </p:nvSpPr>
          <p:spPr bwMode="auto">
            <a:xfrm>
              <a:off x="2400" y="240"/>
              <a:ext cx="384" cy="38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 b="1">
                  <a:solidFill>
                    <a:schemeClr val="tx2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3441" name="Oval 17"/>
            <p:cNvSpPr>
              <a:spLocks noChangeArrowheads="1"/>
            </p:cNvSpPr>
            <p:nvPr/>
          </p:nvSpPr>
          <p:spPr bwMode="auto">
            <a:xfrm>
              <a:off x="2976" y="240"/>
              <a:ext cx="384" cy="38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 b="1">
                  <a:solidFill>
                    <a:schemeClr val="tx2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3442" name="Oval 18"/>
            <p:cNvSpPr>
              <a:spLocks noChangeArrowheads="1"/>
            </p:cNvSpPr>
            <p:nvPr/>
          </p:nvSpPr>
          <p:spPr bwMode="auto">
            <a:xfrm>
              <a:off x="3552" y="240"/>
              <a:ext cx="384" cy="38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 b="1">
                  <a:solidFill>
                    <a:schemeClr val="tx2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3443" name="Oval 19"/>
            <p:cNvSpPr>
              <a:spLocks noChangeArrowheads="1"/>
            </p:cNvSpPr>
            <p:nvPr/>
          </p:nvSpPr>
          <p:spPr bwMode="auto">
            <a:xfrm>
              <a:off x="4128" y="240"/>
              <a:ext cx="384" cy="38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 b="1">
                  <a:solidFill>
                    <a:schemeClr val="tx2"/>
                  </a:solidFill>
                  <a:ea typeface="宋体" pitchFamily="2" charset="-122"/>
                </a:rPr>
                <a:t>5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3444" name="Oval 20"/>
            <p:cNvSpPr>
              <a:spLocks noChangeArrowheads="1"/>
            </p:cNvSpPr>
            <p:nvPr/>
          </p:nvSpPr>
          <p:spPr bwMode="auto">
            <a:xfrm>
              <a:off x="1824" y="1104"/>
              <a:ext cx="384" cy="384"/>
            </a:xfrm>
            <a:prstGeom prst="ellipse">
              <a:avLst/>
            </a:prstGeom>
            <a:solidFill>
              <a:srgbClr val="FFFF66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 b="1">
                  <a:solidFill>
                    <a:schemeClr val="tx2"/>
                  </a:solidFill>
                  <a:ea typeface="宋体" pitchFamily="2" charset="-122"/>
                </a:rPr>
                <a:t>36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3445" name="Line 21"/>
            <p:cNvSpPr>
              <a:spLocks noChangeShapeType="1"/>
            </p:cNvSpPr>
            <p:nvPr/>
          </p:nvSpPr>
          <p:spPr bwMode="auto">
            <a:xfrm>
              <a:off x="2016" y="62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46" name="Line 22"/>
            <p:cNvSpPr>
              <a:spLocks noChangeShapeType="1"/>
            </p:cNvSpPr>
            <p:nvPr/>
          </p:nvSpPr>
          <p:spPr bwMode="auto">
            <a:xfrm>
              <a:off x="3744" y="62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47" name="Oval 23"/>
            <p:cNvSpPr>
              <a:spLocks noChangeArrowheads="1"/>
            </p:cNvSpPr>
            <p:nvPr/>
          </p:nvSpPr>
          <p:spPr bwMode="auto">
            <a:xfrm>
              <a:off x="3552" y="1104"/>
              <a:ext cx="384" cy="384"/>
            </a:xfrm>
            <a:prstGeom prst="ellipse">
              <a:avLst/>
            </a:prstGeom>
            <a:solidFill>
              <a:srgbClr val="FFFF66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 b="1">
                  <a:solidFill>
                    <a:schemeClr val="tx2"/>
                  </a:solidFill>
                  <a:ea typeface="宋体" pitchFamily="2" charset="-122"/>
                </a:rPr>
                <a:t>9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3448" name="Oval 24"/>
            <p:cNvSpPr>
              <a:spLocks noChangeArrowheads="1"/>
            </p:cNvSpPr>
            <p:nvPr/>
          </p:nvSpPr>
          <p:spPr bwMode="auto">
            <a:xfrm>
              <a:off x="2688" y="1104"/>
              <a:ext cx="384" cy="38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 b="1">
                  <a:solidFill>
                    <a:schemeClr val="tx2"/>
                  </a:solidFill>
                  <a:ea typeface="宋体" pitchFamily="2" charset="-122"/>
                </a:rPr>
                <a:t>38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3449" name="Oval 25"/>
            <p:cNvSpPr>
              <a:spLocks noChangeArrowheads="1"/>
            </p:cNvSpPr>
            <p:nvPr/>
          </p:nvSpPr>
          <p:spPr bwMode="auto">
            <a:xfrm>
              <a:off x="5232" y="1104"/>
              <a:ext cx="384" cy="38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 b="1">
                  <a:solidFill>
                    <a:schemeClr val="tx2"/>
                  </a:solidFill>
                  <a:ea typeface="宋体" pitchFamily="2" charset="-122"/>
                </a:rPr>
                <a:t>13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3450" name="Oval 26"/>
            <p:cNvSpPr>
              <a:spLocks noChangeArrowheads="1"/>
            </p:cNvSpPr>
            <p:nvPr/>
          </p:nvSpPr>
          <p:spPr bwMode="auto">
            <a:xfrm>
              <a:off x="4656" y="1104"/>
              <a:ext cx="384" cy="38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 b="1">
                  <a:solidFill>
                    <a:schemeClr val="tx2"/>
                  </a:solidFill>
                  <a:ea typeface="宋体" pitchFamily="2" charset="-122"/>
                </a:rPr>
                <a:t>9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3451" name="Oval 27"/>
            <p:cNvSpPr>
              <a:spLocks noChangeArrowheads="1"/>
            </p:cNvSpPr>
            <p:nvPr/>
          </p:nvSpPr>
          <p:spPr bwMode="auto">
            <a:xfrm>
              <a:off x="4080" y="1104"/>
              <a:ext cx="384" cy="38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 b="1">
                  <a:solidFill>
                    <a:schemeClr val="tx2"/>
                  </a:solidFill>
                  <a:ea typeface="宋体" pitchFamily="2" charset="-122"/>
                </a:rPr>
                <a:t>7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3452" name="Line 28"/>
            <p:cNvSpPr>
              <a:spLocks noChangeShapeType="1"/>
            </p:cNvSpPr>
            <p:nvPr/>
          </p:nvSpPr>
          <p:spPr bwMode="auto">
            <a:xfrm>
              <a:off x="4848" y="1488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53" name="Oval 29"/>
            <p:cNvSpPr>
              <a:spLocks noChangeArrowheads="1"/>
            </p:cNvSpPr>
            <p:nvPr/>
          </p:nvSpPr>
          <p:spPr bwMode="auto">
            <a:xfrm>
              <a:off x="4656" y="1968"/>
              <a:ext cx="384" cy="384"/>
            </a:xfrm>
            <a:prstGeom prst="ellipse">
              <a:avLst/>
            </a:prstGeom>
            <a:solidFill>
              <a:srgbClr val="FFFF66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 b="1">
                  <a:solidFill>
                    <a:schemeClr val="tx2"/>
                  </a:solidFill>
                  <a:ea typeface="宋体" pitchFamily="2" charset="-122"/>
                </a:rPr>
                <a:t>29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3454" name="Oval 30"/>
            <p:cNvSpPr>
              <a:spLocks noChangeArrowheads="1"/>
            </p:cNvSpPr>
            <p:nvPr/>
          </p:nvSpPr>
          <p:spPr bwMode="auto">
            <a:xfrm>
              <a:off x="1296" y="1104"/>
              <a:ext cx="384" cy="38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 b="1">
                  <a:solidFill>
                    <a:schemeClr val="tx2"/>
                  </a:solidFill>
                  <a:ea typeface="宋体" pitchFamily="2" charset="-122"/>
                </a:rPr>
                <a:t>0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3455" name="Oval 31"/>
            <p:cNvSpPr>
              <a:spLocks noChangeArrowheads="1"/>
            </p:cNvSpPr>
            <p:nvPr/>
          </p:nvSpPr>
          <p:spPr bwMode="auto">
            <a:xfrm>
              <a:off x="720" y="1104"/>
              <a:ext cx="384" cy="38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 b="1">
                  <a:solidFill>
                    <a:schemeClr val="tx2"/>
                  </a:solidFill>
                  <a:ea typeface="宋体" pitchFamily="2" charset="-122"/>
                </a:rPr>
                <a:t>30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3456" name="Oval 32"/>
            <p:cNvSpPr>
              <a:spLocks noChangeArrowheads="1"/>
            </p:cNvSpPr>
            <p:nvPr/>
          </p:nvSpPr>
          <p:spPr bwMode="auto">
            <a:xfrm>
              <a:off x="144" y="1104"/>
              <a:ext cx="384" cy="38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 b="1">
                  <a:solidFill>
                    <a:schemeClr val="tx2"/>
                  </a:solidFill>
                  <a:ea typeface="宋体" pitchFamily="2" charset="-122"/>
                </a:rPr>
                <a:t>24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3457" name="Line 33"/>
            <p:cNvSpPr>
              <a:spLocks noChangeShapeType="1"/>
            </p:cNvSpPr>
            <p:nvPr/>
          </p:nvSpPr>
          <p:spPr bwMode="auto">
            <a:xfrm>
              <a:off x="912" y="1488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58" name="Oval 34"/>
            <p:cNvSpPr>
              <a:spLocks noChangeArrowheads="1"/>
            </p:cNvSpPr>
            <p:nvPr/>
          </p:nvSpPr>
          <p:spPr bwMode="auto">
            <a:xfrm>
              <a:off x="720" y="1968"/>
              <a:ext cx="384" cy="384"/>
            </a:xfrm>
            <a:prstGeom prst="ellipse">
              <a:avLst/>
            </a:prstGeom>
            <a:solidFill>
              <a:srgbClr val="FFFF66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 b="1">
                  <a:solidFill>
                    <a:schemeClr val="tx2"/>
                  </a:solidFill>
                  <a:ea typeface="宋体" pitchFamily="2" charset="-122"/>
                </a:rPr>
                <a:t>54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3459" name="Line 35"/>
            <p:cNvSpPr>
              <a:spLocks noChangeShapeType="1"/>
            </p:cNvSpPr>
            <p:nvPr/>
          </p:nvSpPr>
          <p:spPr bwMode="auto">
            <a:xfrm>
              <a:off x="2880" y="1488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60" name="Oval 36"/>
            <p:cNvSpPr>
              <a:spLocks noChangeArrowheads="1"/>
            </p:cNvSpPr>
            <p:nvPr/>
          </p:nvSpPr>
          <p:spPr bwMode="auto">
            <a:xfrm>
              <a:off x="2688" y="1968"/>
              <a:ext cx="384" cy="384"/>
            </a:xfrm>
            <a:prstGeom prst="ellipse">
              <a:avLst/>
            </a:prstGeom>
            <a:solidFill>
              <a:srgbClr val="FFFF66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 b="1">
                  <a:solidFill>
                    <a:schemeClr val="tx2"/>
                  </a:solidFill>
                  <a:ea typeface="宋体" pitchFamily="2" charset="-122"/>
                </a:rPr>
                <a:t>83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3461" name="Line 37"/>
            <p:cNvSpPr>
              <a:spLocks noChangeShapeType="1"/>
            </p:cNvSpPr>
            <p:nvPr/>
          </p:nvSpPr>
          <p:spPr bwMode="auto">
            <a:xfrm>
              <a:off x="2880" y="2352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62" name="Oval 38"/>
            <p:cNvSpPr>
              <a:spLocks noChangeArrowheads="1"/>
            </p:cNvSpPr>
            <p:nvPr/>
          </p:nvSpPr>
          <p:spPr bwMode="auto">
            <a:xfrm>
              <a:off x="2592" y="2784"/>
              <a:ext cx="576" cy="384"/>
            </a:xfrm>
            <a:prstGeom prst="ellipse">
              <a:avLst/>
            </a:prstGeom>
            <a:solidFill>
              <a:srgbClr val="FFFF66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3200" b="1">
                  <a:solidFill>
                    <a:schemeClr val="tx2"/>
                  </a:solidFill>
                  <a:ea typeface="宋体" pitchFamily="2" charset="-122"/>
                </a:rPr>
                <a:t>166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3463" name="Line 39"/>
            <p:cNvSpPr>
              <a:spLocks noChangeShapeType="1"/>
            </p:cNvSpPr>
            <p:nvPr/>
          </p:nvSpPr>
          <p:spPr bwMode="auto">
            <a:xfrm>
              <a:off x="1056" y="2256"/>
              <a:ext cx="158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92630" y="5892382"/>
            <a:ext cx="7783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</a:rPr>
              <a:t>此归并树的带权路径长度为 </a:t>
            </a:r>
            <a:r>
              <a:rPr kumimoji="1" lang="en-US" altLang="zh-CN" sz="2800" b="1" i="1">
                <a:solidFill>
                  <a:srgbClr val="0000FF"/>
                </a:solidFill>
                <a:ea typeface="楷体_GB2312" pitchFamily="49" charset="-122"/>
              </a:rPr>
              <a:t>WPL</a:t>
            </a:r>
            <a:r>
              <a:rPr kumimoji="1" lang="zh-CN" altLang="en-US" sz="2800" b="1">
                <a:ea typeface="楷体_GB2312" pitchFamily="49" charset="-122"/>
              </a:rPr>
              <a:t>＝         </a:t>
            </a:r>
          </a:p>
          <a:p>
            <a:r>
              <a:rPr kumimoji="1" lang="zh-CN" altLang="en-US" sz="2800" b="1">
                <a:ea typeface="楷体_GB2312" pitchFamily="49" charset="-122"/>
              </a:rPr>
              <a:t>       </a:t>
            </a:r>
            <a:r>
              <a:rPr kumimoji="1" lang="en-US" altLang="zh-CN" sz="2800" b="1">
                <a:ea typeface="楷体_GB2312" pitchFamily="49" charset="-122"/>
              </a:rPr>
              <a:t>(24+30+38+7+9+13)*2+ (16+20+1+3+5)*3 = 377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48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最佳归并树</a:t>
            </a:r>
            <a:r>
              <a:rPr lang="en-US" altLang="zh-CN"/>
              <a:t>-</a:t>
            </a:r>
            <a:r>
              <a:rPr lang="zh-CN" altLang="en-US"/>
              <a:t>思路</a:t>
            </a:r>
          </a:p>
        </p:txBody>
      </p:sp>
      <p:sp>
        <p:nvSpPr>
          <p:cNvPr id="74547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不同的归并方案所对应的</a:t>
            </a:r>
            <a:r>
              <a:rPr lang="zh-CN" altLang="en-US" dirty="0">
                <a:solidFill>
                  <a:srgbClr val="C00000"/>
                </a:solidFill>
              </a:rPr>
              <a:t>归并树的带权路径长度</a:t>
            </a:r>
            <a:r>
              <a:rPr lang="zh-CN" altLang="en-US" dirty="0"/>
              <a:t>各不相同</a:t>
            </a:r>
          </a:p>
          <a:p>
            <a:r>
              <a:rPr lang="zh-CN" altLang="en-US" dirty="0"/>
              <a:t>为了使得总的读写次数达到最少，需要改变归并方案，重新组织归并树</a:t>
            </a:r>
          </a:p>
          <a:p>
            <a:pPr lvl="1"/>
            <a:r>
              <a:rPr lang="zh-CN" altLang="en-US" sz="3200" dirty="0">
                <a:ea typeface="+mn-ea"/>
              </a:rPr>
              <a:t>为使归并树成为一棵</a:t>
            </a:r>
            <a:r>
              <a:rPr lang="zh-CN" altLang="en-US" sz="3200" b="1" dirty="0">
                <a:solidFill>
                  <a:srgbClr val="00B050"/>
                </a:solidFill>
                <a:ea typeface="+mn-ea"/>
              </a:rPr>
              <a:t>正则多叉树</a:t>
            </a:r>
            <a:r>
              <a:rPr lang="zh-CN" altLang="en-US" sz="3200" dirty="0">
                <a:ea typeface="+mn-ea"/>
              </a:rPr>
              <a:t>，可能需要补入</a:t>
            </a:r>
            <a:r>
              <a:rPr lang="zh-CN" altLang="en-US" sz="3200" b="1" dirty="0">
                <a:solidFill>
                  <a:srgbClr val="0925F7"/>
                </a:solidFill>
                <a:ea typeface="+mn-ea"/>
              </a:rPr>
              <a:t>空归并段</a:t>
            </a:r>
          </a:p>
          <a:p>
            <a:pPr lvl="1"/>
            <a:r>
              <a:rPr lang="zh-CN" altLang="en-US" sz="3200" dirty="0">
                <a:ea typeface="+mn-ea"/>
              </a:rPr>
              <a:t>可将</a:t>
            </a:r>
            <a:r>
              <a:rPr lang="en-US" altLang="zh-CN" sz="3200" b="1" dirty="0">
                <a:solidFill>
                  <a:srgbClr val="00B050"/>
                </a:solidFill>
                <a:ea typeface="+mn-ea"/>
              </a:rPr>
              <a:t>Huffman</a:t>
            </a:r>
            <a:r>
              <a:rPr lang="zh-CN" altLang="en-US" sz="3200" b="1" dirty="0">
                <a:solidFill>
                  <a:srgbClr val="00B050"/>
                </a:solidFill>
                <a:ea typeface="+mn-ea"/>
              </a:rPr>
              <a:t>树的思想</a:t>
            </a:r>
            <a:r>
              <a:rPr lang="zh-CN" altLang="en-US" sz="3200" dirty="0">
                <a:ea typeface="+mn-ea"/>
              </a:rPr>
              <a:t>扩充到 </a:t>
            </a:r>
            <a:r>
              <a:rPr lang="en-US" altLang="zh-CN" sz="3200" dirty="0">
                <a:ea typeface="+mn-ea"/>
              </a:rPr>
              <a:t>k</a:t>
            </a:r>
            <a:r>
              <a:rPr lang="zh-CN" altLang="en-US" sz="3200" dirty="0">
                <a:ea typeface="+mn-ea"/>
              </a:rPr>
              <a:t>叉树的情形：在归并树中，</a:t>
            </a:r>
            <a:r>
              <a:rPr lang="zh-CN" altLang="en-US" sz="3200" b="1" dirty="0">
                <a:solidFill>
                  <a:srgbClr val="0925F7"/>
                </a:solidFill>
                <a:ea typeface="+mn-ea"/>
              </a:rPr>
              <a:t>让记录个数少的初始归并段最先归并</a:t>
            </a:r>
            <a:r>
              <a:rPr lang="zh-CN" altLang="en-US" sz="3200" dirty="0">
                <a:ea typeface="+mn-ea"/>
              </a:rPr>
              <a:t>，记录个数多的初始归并段最晚归并，就可建立</a:t>
            </a:r>
            <a:r>
              <a:rPr lang="zh-CN" altLang="en-US" sz="3200" b="1" dirty="0">
                <a:solidFill>
                  <a:srgbClr val="C00000"/>
                </a:solidFill>
                <a:ea typeface="+mn-ea"/>
              </a:rPr>
              <a:t>总读写次数达到最少</a:t>
            </a:r>
            <a:r>
              <a:rPr lang="zh-CN" altLang="en-US" sz="3200" dirty="0">
                <a:ea typeface="+mn-ea"/>
              </a:rPr>
              <a:t>的</a:t>
            </a:r>
            <a:r>
              <a:rPr lang="zh-CN" altLang="en-US" sz="3200" b="1" dirty="0">
                <a:solidFill>
                  <a:srgbClr val="0925F7"/>
                </a:solidFill>
                <a:ea typeface="+mn-ea"/>
              </a:rPr>
              <a:t>最佳归并树</a:t>
            </a:r>
            <a:endParaRPr lang="en-US" altLang="zh-CN" sz="3200" b="1" dirty="0">
              <a:solidFill>
                <a:srgbClr val="0925F7"/>
              </a:solidFill>
              <a:ea typeface="+mn-ea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B72E-1B52-4BB0-B780-2E221B9A939B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04031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最佳归并树</a:t>
            </a:r>
            <a:r>
              <a:rPr lang="en-US" altLang="zh-CN"/>
              <a:t>-</a:t>
            </a:r>
            <a:r>
              <a:rPr lang="zh-CN" altLang="en-US"/>
              <a:t>补上空的归并段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6498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82352" y="908720"/>
                <a:ext cx="8579296" cy="583264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若参加归并的初始归并段有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个，做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k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路</a:t>
                </a:r>
                <a:r>
                  <a:rPr lang="zh-CN" altLang="en-US" dirty="0"/>
                  <a:t>平衡归并</a:t>
                </a:r>
                <a:endParaRPr lang="en-US" altLang="zh-CN" dirty="0"/>
              </a:p>
              <a:p>
                <a:r>
                  <a:rPr lang="zh-CN" altLang="en-US" dirty="0"/>
                  <a:t>因归并树是只有度为</a:t>
                </a:r>
                <a:r>
                  <a:rPr lang="en-US" altLang="zh-CN" dirty="0"/>
                  <a:t>0 </a:t>
                </a:r>
                <a:r>
                  <a:rPr lang="zh-CN" altLang="en-US" dirty="0"/>
                  <a:t>和度为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的结点的正则 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叉树，设度为 </a:t>
                </a:r>
                <a:r>
                  <a:rPr lang="en-US" altLang="zh-CN" dirty="0"/>
                  <a:t>0 </a:t>
                </a:r>
                <a:r>
                  <a:rPr lang="zh-CN" altLang="en-US" dirty="0"/>
                  <a:t>的结点有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(= n)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个，度为 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的结点有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个，则有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rgbClr val="C00000"/>
                    </a:solidFill>
                  </a:rPr>
                  <a:t>= (k-1)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rgbClr val="C00000"/>
                    </a:solidFill>
                  </a:rPr>
                  <a:t> +1</a:t>
                </a:r>
                <a:r>
                  <a:rPr lang="zh-CN" altLang="en-US" dirty="0"/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-1)/(k-1)</a:t>
                </a:r>
                <a:endParaRPr lang="zh-CN" altLang="en-US" dirty="0"/>
              </a:p>
              <a:p>
                <a:pPr lvl="1"/>
                <a:r>
                  <a:rPr lang="zh-CN" altLang="en-US" sz="3200" dirty="0"/>
                  <a:t>若</a:t>
                </a:r>
                <a:r>
                  <a:rPr lang="zh-CN" altLang="en-US" sz="3200" b="1" dirty="0"/>
                  <a:t> </a:t>
                </a:r>
                <a:r>
                  <a:rPr lang="en-US" altLang="zh-CN" sz="3200" b="1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C00000"/>
                    </a:solidFill>
                  </a:rPr>
                  <a:t>-1)%(k-1) = 0</a:t>
                </a:r>
                <a:r>
                  <a:rPr lang="zh-CN" altLang="en-US" sz="3200" dirty="0"/>
                  <a:t>，则说明这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3200" dirty="0">
                    <a:solidFill>
                      <a:srgbClr val="C00000"/>
                    </a:solidFill>
                  </a:rPr>
                  <a:t> </a:t>
                </a:r>
                <a:r>
                  <a:rPr lang="zh-CN" altLang="en-US" sz="3200" dirty="0"/>
                  <a:t>个叶结点正好可以构造 </a:t>
                </a:r>
                <a:r>
                  <a:rPr lang="en-US" altLang="zh-CN" sz="3200" dirty="0"/>
                  <a:t>k</a:t>
                </a:r>
                <a:r>
                  <a:rPr lang="zh-CN" altLang="en-US" sz="3200" dirty="0"/>
                  <a:t>叉归并树</a:t>
                </a:r>
              </a:p>
              <a:p>
                <a:pPr lvl="1"/>
                <a:r>
                  <a:rPr lang="zh-CN" altLang="en-US" sz="3200" dirty="0"/>
                  <a:t>若</a:t>
                </a:r>
                <a:r>
                  <a:rPr lang="zh-CN" altLang="en-US" sz="3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3200" b="1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3200" b="1" dirty="0">
                    <a:solidFill>
                      <a:srgbClr val="C00000"/>
                    </a:solidFill>
                  </a:rPr>
                  <a:t>-1) % (k-1)= u </a:t>
                </a:r>
                <a:r>
                  <a:rPr lang="en-US" altLang="zh-CN" sz="3200" b="1" dirty="0">
                    <a:solidFill>
                      <a:srgbClr val="C00000"/>
                    </a:solidFill>
                    <a:sym typeface="Symbol" pitchFamily="18" charset="2"/>
                  </a:rPr>
                  <a:t></a:t>
                </a:r>
                <a:r>
                  <a:rPr lang="en-US" altLang="zh-CN" sz="3200" b="1" dirty="0">
                    <a:solidFill>
                      <a:srgbClr val="C00000"/>
                    </a:solidFill>
                  </a:rPr>
                  <a:t> 0</a:t>
                </a:r>
                <a:r>
                  <a:rPr lang="zh-CN" altLang="en-US" sz="3200" dirty="0"/>
                  <a:t>，则对于这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zh-CN" altLang="en-US" sz="3200" dirty="0"/>
                  <a:t>个叶结点，其中的 </a:t>
                </a:r>
                <a:r>
                  <a:rPr lang="en-US" altLang="zh-CN" sz="3200" dirty="0"/>
                  <a:t>u </a:t>
                </a:r>
                <a:r>
                  <a:rPr lang="zh-CN" altLang="en-US" sz="3200" dirty="0"/>
                  <a:t>个不足以参加 </a:t>
                </a:r>
                <a:r>
                  <a:rPr lang="en-US" altLang="zh-CN" sz="3200" dirty="0"/>
                  <a:t>k </a:t>
                </a:r>
                <a:r>
                  <a:rPr lang="zh-CN" altLang="en-US" sz="3200" dirty="0"/>
                  <a:t>路归并</a:t>
                </a:r>
                <a:endParaRPr lang="en-US" altLang="zh-CN" sz="3200" dirty="0"/>
              </a:p>
              <a:p>
                <a:pPr lvl="1"/>
                <a:r>
                  <a:rPr lang="zh-CN" altLang="en-US" sz="3200" dirty="0"/>
                  <a:t>故需要加上 </a:t>
                </a:r>
                <a:r>
                  <a:rPr lang="en-US" altLang="zh-CN" sz="3200" b="1" dirty="0">
                    <a:solidFill>
                      <a:srgbClr val="0925F7"/>
                    </a:solidFill>
                  </a:rPr>
                  <a:t>k-u-1 </a:t>
                </a:r>
                <a:r>
                  <a:rPr lang="zh-CN" altLang="en-US" sz="3200" b="1" dirty="0">
                    <a:solidFill>
                      <a:srgbClr val="0925F7"/>
                    </a:solidFill>
                  </a:rPr>
                  <a:t>个</a:t>
                </a:r>
                <a:r>
                  <a:rPr lang="zh-CN" altLang="en-US" sz="3200" dirty="0"/>
                  <a:t>记录个数为零的</a:t>
                </a:r>
                <a:r>
                  <a:rPr lang="zh-CN" altLang="en-US" sz="3200" b="1" dirty="0">
                    <a:solidFill>
                      <a:srgbClr val="0925F7"/>
                    </a:solidFill>
                  </a:rPr>
                  <a:t>空归并段</a:t>
                </a:r>
                <a:r>
                  <a:rPr lang="en-US" altLang="zh-CN" sz="3200" b="1" dirty="0">
                    <a:solidFill>
                      <a:srgbClr val="0925F7"/>
                    </a:solidFill>
                  </a:rPr>
                  <a:t>/</a:t>
                </a:r>
                <a:r>
                  <a:rPr lang="zh-CN" altLang="en-US" sz="3200" b="1" dirty="0">
                    <a:solidFill>
                      <a:srgbClr val="0925F7"/>
                    </a:solidFill>
                  </a:rPr>
                  <a:t>虚段</a:t>
                </a:r>
                <a:r>
                  <a:rPr lang="zh-CN" altLang="en-US" sz="3200" dirty="0"/>
                  <a:t>，以建立归并树</a:t>
                </a:r>
              </a:p>
            </p:txBody>
          </p:sp>
        </mc:Choice>
        <mc:Fallback xmlns="">
          <p:sp>
            <p:nvSpPr>
              <p:cNvPr id="7464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2352" y="908720"/>
                <a:ext cx="8579296" cy="5832648"/>
              </a:xfrm>
              <a:blipFill>
                <a:blip r:embed="rId3"/>
                <a:stretch>
                  <a:fillRect l="-1065" t="-2717" r="-1278" b="-2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F0601-4531-42F7-8EDC-E7CE8782E610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84245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最佳归并树举例</a:t>
            </a:r>
            <a:r>
              <a:rPr lang="en-US" altLang="zh-CN"/>
              <a:t>-I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7522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908720"/>
                <a:ext cx="8507288" cy="5832648"/>
              </a:xfrm>
            </p:spPr>
            <p:txBody>
              <a:bodyPr/>
              <a:lstStyle/>
              <a:p>
                <a:r>
                  <a:rPr lang="zh-CN" altLang="en-US" dirty="0"/>
                  <a:t>设有 </a:t>
                </a:r>
                <a:r>
                  <a:rPr lang="en-US" altLang="zh-CN" dirty="0"/>
                  <a:t>11 </a:t>
                </a:r>
                <a:r>
                  <a:rPr lang="zh-CN" altLang="en-US" dirty="0"/>
                  <a:t>个初始归并段，其长度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记录个数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分别为</a:t>
                </a:r>
                <a:r>
                  <a:rPr lang="en-US" altLang="zh-CN" dirty="0"/>
                  <a:t>1, 3, 5, 7, 9, 13, 16, 20, 24, 30, 38</a:t>
                </a:r>
                <a:r>
                  <a:rPr lang="zh-CN" altLang="en-US" dirty="0"/>
                  <a:t>，做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3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路</a:t>
                </a:r>
                <a:r>
                  <a:rPr lang="zh-CN" altLang="en-US" dirty="0"/>
                  <a:t>归并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= 11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k = 3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(11-1) % (3-1) = 0</a:t>
                </a:r>
                <a:r>
                  <a:rPr lang="zh-CN" altLang="en-US" dirty="0"/>
                  <a:t>，可以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不加空归并段</a:t>
                </a:r>
                <a:r>
                  <a:rPr lang="zh-CN" altLang="en-US" dirty="0"/>
                  <a:t>，直接进行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路归并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最佳归并树的带权路径长度</a:t>
                </a:r>
                <a:r>
                  <a:rPr lang="en-US" altLang="zh-CN" dirty="0"/>
                  <a:t>WPL = </a:t>
                </a:r>
                <a:r>
                  <a:rPr lang="en-US" altLang="zh-CN" sz="2800" dirty="0"/>
                  <a:t>38*1+(13+16+20+24+30)*2+(7+9)*3+ (1+3+5)*4 = 328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74752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507288" cy="5832648"/>
              </a:xfrm>
              <a:blipFill rotWithShape="0">
                <a:blip r:embed="rId2"/>
                <a:stretch>
                  <a:fillRect l="-1074" t="-1881" r="-2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AFEF-F737-4DED-954C-435876F3FEF0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1745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86544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+mn-lt"/>
              </a:rPr>
              <a:t>最佳归并树举例</a:t>
            </a:r>
            <a:r>
              <a:rPr lang="en-US" altLang="zh-CN">
                <a:latin typeface="+mn-lt"/>
              </a:rPr>
              <a:t>-II</a:t>
            </a:r>
            <a:endParaRPr lang="zh-CN" altLang="en-US">
              <a:latin typeface="+mn-lt"/>
            </a:endParaRPr>
          </a:p>
        </p:txBody>
      </p:sp>
      <p:sp>
        <p:nvSpPr>
          <p:cNvPr id="103" name="灯片编号占位符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E3F7D9E-AFBF-42CC-8814-4885E77E9F48}" type="slidenum">
              <a:rPr lang="en-US" altLang="zh-CN"/>
              <a:pPr/>
              <a:t>59</a:t>
            </a:fld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899592" y="620688"/>
            <a:ext cx="7315200" cy="457200"/>
            <a:chOff x="609600" y="304800"/>
            <a:chExt cx="7315200" cy="457200"/>
          </a:xfrm>
        </p:grpSpPr>
        <p:sp>
          <p:nvSpPr>
            <p:cNvPr id="748565" name="Oval 21"/>
            <p:cNvSpPr>
              <a:spLocks noChangeArrowheads="1"/>
            </p:cNvSpPr>
            <p:nvPr/>
          </p:nvSpPr>
          <p:spPr bwMode="auto">
            <a:xfrm>
              <a:off x="609600" y="3048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566" name="Oval 22"/>
            <p:cNvSpPr>
              <a:spLocks noChangeArrowheads="1"/>
            </p:cNvSpPr>
            <p:nvPr/>
          </p:nvSpPr>
          <p:spPr bwMode="auto">
            <a:xfrm>
              <a:off x="1295400" y="3048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567" name="Oval 23"/>
            <p:cNvSpPr>
              <a:spLocks noChangeArrowheads="1"/>
            </p:cNvSpPr>
            <p:nvPr/>
          </p:nvSpPr>
          <p:spPr bwMode="auto">
            <a:xfrm>
              <a:off x="1981200" y="3048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5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568" name="Oval 24"/>
            <p:cNvSpPr>
              <a:spLocks noChangeArrowheads="1"/>
            </p:cNvSpPr>
            <p:nvPr/>
          </p:nvSpPr>
          <p:spPr bwMode="auto">
            <a:xfrm>
              <a:off x="2667000" y="3048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7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569" name="Oval 25"/>
            <p:cNvSpPr>
              <a:spLocks noChangeArrowheads="1"/>
            </p:cNvSpPr>
            <p:nvPr/>
          </p:nvSpPr>
          <p:spPr bwMode="auto">
            <a:xfrm>
              <a:off x="3352800" y="3048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9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570" name="Oval 26"/>
            <p:cNvSpPr>
              <a:spLocks noChangeArrowheads="1"/>
            </p:cNvSpPr>
            <p:nvPr/>
          </p:nvSpPr>
          <p:spPr bwMode="auto">
            <a:xfrm>
              <a:off x="4038600" y="3048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13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571" name="Oval 27"/>
            <p:cNvSpPr>
              <a:spLocks noChangeArrowheads="1"/>
            </p:cNvSpPr>
            <p:nvPr/>
          </p:nvSpPr>
          <p:spPr bwMode="auto">
            <a:xfrm>
              <a:off x="4724400" y="3048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16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572" name="Oval 28"/>
            <p:cNvSpPr>
              <a:spLocks noChangeArrowheads="1"/>
            </p:cNvSpPr>
            <p:nvPr/>
          </p:nvSpPr>
          <p:spPr bwMode="auto">
            <a:xfrm>
              <a:off x="5410200" y="3048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20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573" name="Oval 29"/>
            <p:cNvSpPr>
              <a:spLocks noChangeArrowheads="1"/>
            </p:cNvSpPr>
            <p:nvPr/>
          </p:nvSpPr>
          <p:spPr bwMode="auto">
            <a:xfrm>
              <a:off x="6096000" y="3048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24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574" name="Oval 30"/>
            <p:cNvSpPr>
              <a:spLocks noChangeArrowheads="1"/>
            </p:cNvSpPr>
            <p:nvPr/>
          </p:nvSpPr>
          <p:spPr bwMode="auto">
            <a:xfrm>
              <a:off x="6781800" y="3048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30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575" name="Oval 31"/>
            <p:cNvSpPr>
              <a:spLocks noChangeArrowheads="1"/>
            </p:cNvSpPr>
            <p:nvPr/>
          </p:nvSpPr>
          <p:spPr bwMode="auto">
            <a:xfrm>
              <a:off x="7467600" y="3048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38</a:t>
              </a:r>
              <a:endParaRPr kumimoji="1" lang="en-US" altLang="zh-CN" sz="2400">
                <a:ea typeface="宋体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99592" y="1340768"/>
            <a:ext cx="5943600" cy="1219200"/>
            <a:chOff x="609600" y="990600"/>
            <a:chExt cx="5943600" cy="1219200"/>
          </a:xfrm>
        </p:grpSpPr>
        <p:sp>
          <p:nvSpPr>
            <p:cNvPr id="748564" name="Line 20"/>
            <p:cNvSpPr>
              <a:spLocks noChangeShapeType="1"/>
            </p:cNvSpPr>
            <p:nvPr/>
          </p:nvSpPr>
          <p:spPr bwMode="auto">
            <a:xfrm flipH="1">
              <a:off x="1676400" y="1371600"/>
              <a:ext cx="4572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576" name="Oval 32"/>
            <p:cNvSpPr>
              <a:spLocks noChangeArrowheads="1"/>
            </p:cNvSpPr>
            <p:nvPr/>
          </p:nvSpPr>
          <p:spPr bwMode="auto">
            <a:xfrm>
              <a:off x="609600" y="9906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577" name="Oval 33"/>
            <p:cNvSpPr>
              <a:spLocks noChangeArrowheads="1"/>
            </p:cNvSpPr>
            <p:nvPr/>
          </p:nvSpPr>
          <p:spPr bwMode="auto">
            <a:xfrm>
              <a:off x="1295400" y="9906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578" name="Oval 34"/>
            <p:cNvSpPr>
              <a:spLocks noChangeArrowheads="1"/>
            </p:cNvSpPr>
            <p:nvPr/>
          </p:nvSpPr>
          <p:spPr bwMode="auto">
            <a:xfrm>
              <a:off x="1981200" y="9906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5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579" name="Oval 35"/>
            <p:cNvSpPr>
              <a:spLocks noChangeArrowheads="1"/>
            </p:cNvSpPr>
            <p:nvPr/>
          </p:nvSpPr>
          <p:spPr bwMode="auto">
            <a:xfrm>
              <a:off x="609600" y="17526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7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580" name="Oval 36"/>
            <p:cNvSpPr>
              <a:spLocks noChangeArrowheads="1"/>
            </p:cNvSpPr>
            <p:nvPr/>
          </p:nvSpPr>
          <p:spPr bwMode="auto">
            <a:xfrm>
              <a:off x="1295400" y="1752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ea typeface="宋体" pitchFamily="2" charset="-122"/>
                </a:rPr>
                <a:t>9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581" name="Oval 37"/>
            <p:cNvSpPr>
              <a:spLocks noChangeArrowheads="1"/>
            </p:cNvSpPr>
            <p:nvPr/>
          </p:nvSpPr>
          <p:spPr bwMode="auto">
            <a:xfrm>
              <a:off x="1981200" y="17526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9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582" name="Oval 38"/>
            <p:cNvSpPr>
              <a:spLocks noChangeArrowheads="1"/>
            </p:cNvSpPr>
            <p:nvPr/>
          </p:nvSpPr>
          <p:spPr bwMode="auto">
            <a:xfrm>
              <a:off x="2667000" y="17526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13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583" name="Oval 39"/>
            <p:cNvSpPr>
              <a:spLocks noChangeArrowheads="1"/>
            </p:cNvSpPr>
            <p:nvPr/>
          </p:nvSpPr>
          <p:spPr bwMode="auto">
            <a:xfrm>
              <a:off x="3352800" y="17526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16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584" name="Line 40"/>
            <p:cNvSpPr>
              <a:spLocks noChangeShapeType="1"/>
            </p:cNvSpPr>
            <p:nvPr/>
          </p:nvSpPr>
          <p:spPr bwMode="auto">
            <a:xfrm>
              <a:off x="990600" y="1371600"/>
              <a:ext cx="3810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585" name="Line 41"/>
            <p:cNvSpPr>
              <a:spLocks noChangeShapeType="1"/>
            </p:cNvSpPr>
            <p:nvPr/>
          </p:nvSpPr>
          <p:spPr bwMode="auto">
            <a:xfrm>
              <a:off x="1524000" y="1447800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586" name="Oval 42"/>
            <p:cNvSpPr>
              <a:spLocks noChangeArrowheads="1"/>
            </p:cNvSpPr>
            <p:nvPr/>
          </p:nvSpPr>
          <p:spPr bwMode="auto">
            <a:xfrm>
              <a:off x="4038600" y="17526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20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587" name="Oval 43"/>
            <p:cNvSpPr>
              <a:spLocks noChangeArrowheads="1"/>
            </p:cNvSpPr>
            <p:nvPr/>
          </p:nvSpPr>
          <p:spPr bwMode="auto">
            <a:xfrm>
              <a:off x="4724400" y="17526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24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588" name="Oval 44"/>
            <p:cNvSpPr>
              <a:spLocks noChangeArrowheads="1"/>
            </p:cNvSpPr>
            <p:nvPr/>
          </p:nvSpPr>
          <p:spPr bwMode="auto">
            <a:xfrm>
              <a:off x="5410200" y="17526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30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589" name="Oval 45"/>
            <p:cNvSpPr>
              <a:spLocks noChangeArrowheads="1"/>
            </p:cNvSpPr>
            <p:nvPr/>
          </p:nvSpPr>
          <p:spPr bwMode="auto">
            <a:xfrm>
              <a:off x="6096000" y="17526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38</a:t>
              </a:r>
              <a:endParaRPr kumimoji="1" lang="en-US" altLang="zh-CN" sz="2400">
                <a:ea typeface="宋体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87187" y="2708920"/>
            <a:ext cx="4572000" cy="1981200"/>
            <a:chOff x="609600" y="2438400"/>
            <a:chExt cx="4572000" cy="1981200"/>
          </a:xfrm>
        </p:grpSpPr>
        <p:sp>
          <p:nvSpPr>
            <p:cNvPr id="748560" name="Line 16"/>
            <p:cNvSpPr>
              <a:spLocks noChangeShapeType="1"/>
            </p:cNvSpPr>
            <p:nvPr/>
          </p:nvSpPr>
          <p:spPr bwMode="auto">
            <a:xfrm flipH="1">
              <a:off x="3733800" y="3505200"/>
              <a:ext cx="4572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561" name="Line 17"/>
            <p:cNvSpPr>
              <a:spLocks noChangeShapeType="1"/>
            </p:cNvSpPr>
            <p:nvPr/>
          </p:nvSpPr>
          <p:spPr bwMode="auto">
            <a:xfrm>
              <a:off x="2971800" y="3505200"/>
              <a:ext cx="4572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562" name="Line 18"/>
            <p:cNvSpPr>
              <a:spLocks noChangeShapeType="1"/>
            </p:cNvSpPr>
            <p:nvPr/>
          </p:nvSpPr>
          <p:spPr bwMode="auto">
            <a:xfrm>
              <a:off x="2971800" y="2819400"/>
              <a:ext cx="4572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563" name="Line 19"/>
            <p:cNvSpPr>
              <a:spLocks noChangeShapeType="1"/>
            </p:cNvSpPr>
            <p:nvPr/>
          </p:nvSpPr>
          <p:spPr bwMode="auto">
            <a:xfrm flipH="1">
              <a:off x="3657600" y="2819400"/>
              <a:ext cx="4572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590" name="Oval 46"/>
            <p:cNvSpPr>
              <a:spLocks noChangeArrowheads="1"/>
            </p:cNvSpPr>
            <p:nvPr/>
          </p:nvSpPr>
          <p:spPr bwMode="auto">
            <a:xfrm>
              <a:off x="609600" y="39624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13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591" name="Oval 47"/>
            <p:cNvSpPr>
              <a:spLocks noChangeArrowheads="1"/>
            </p:cNvSpPr>
            <p:nvPr/>
          </p:nvSpPr>
          <p:spPr bwMode="auto">
            <a:xfrm>
              <a:off x="1295400" y="39624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16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592" name="Oval 48"/>
            <p:cNvSpPr>
              <a:spLocks noChangeArrowheads="1"/>
            </p:cNvSpPr>
            <p:nvPr/>
          </p:nvSpPr>
          <p:spPr bwMode="auto">
            <a:xfrm>
              <a:off x="1981200" y="39624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20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593" name="Oval 49"/>
            <p:cNvSpPr>
              <a:spLocks noChangeArrowheads="1"/>
            </p:cNvSpPr>
            <p:nvPr/>
          </p:nvSpPr>
          <p:spPr bwMode="auto">
            <a:xfrm>
              <a:off x="2667000" y="39624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24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594" name="Oval 50"/>
            <p:cNvSpPr>
              <a:spLocks noChangeArrowheads="1"/>
            </p:cNvSpPr>
            <p:nvPr/>
          </p:nvSpPr>
          <p:spPr bwMode="auto">
            <a:xfrm>
              <a:off x="3352800" y="3962400"/>
              <a:ext cx="457200" cy="457200"/>
            </a:xfrm>
            <a:prstGeom prst="ellipse">
              <a:avLst/>
            </a:prstGeom>
            <a:solidFill>
              <a:srgbClr val="FFFF66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ea typeface="宋体" pitchFamily="2" charset="-122"/>
                </a:rPr>
                <a:t>25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595" name="Oval 51"/>
            <p:cNvSpPr>
              <a:spLocks noChangeArrowheads="1"/>
            </p:cNvSpPr>
            <p:nvPr/>
          </p:nvSpPr>
          <p:spPr bwMode="auto">
            <a:xfrm>
              <a:off x="4038600" y="39624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30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596" name="Oval 52"/>
            <p:cNvSpPr>
              <a:spLocks noChangeArrowheads="1"/>
            </p:cNvSpPr>
            <p:nvPr/>
          </p:nvSpPr>
          <p:spPr bwMode="auto">
            <a:xfrm>
              <a:off x="4724400" y="39624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38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597" name="Oval 53"/>
            <p:cNvSpPr>
              <a:spLocks noChangeArrowheads="1"/>
            </p:cNvSpPr>
            <p:nvPr/>
          </p:nvSpPr>
          <p:spPr bwMode="auto">
            <a:xfrm>
              <a:off x="2667000" y="24384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598" name="Oval 54"/>
            <p:cNvSpPr>
              <a:spLocks noChangeArrowheads="1"/>
            </p:cNvSpPr>
            <p:nvPr/>
          </p:nvSpPr>
          <p:spPr bwMode="auto">
            <a:xfrm>
              <a:off x="3352800" y="24384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599" name="Oval 55"/>
            <p:cNvSpPr>
              <a:spLocks noChangeArrowheads="1"/>
            </p:cNvSpPr>
            <p:nvPr/>
          </p:nvSpPr>
          <p:spPr bwMode="auto">
            <a:xfrm>
              <a:off x="4038600" y="24384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5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600" name="Line 56"/>
            <p:cNvSpPr>
              <a:spLocks noChangeShapeType="1"/>
            </p:cNvSpPr>
            <p:nvPr/>
          </p:nvSpPr>
          <p:spPr bwMode="auto">
            <a:xfrm>
              <a:off x="3581400" y="2895600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601" name="Oval 57"/>
            <p:cNvSpPr>
              <a:spLocks noChangeArrowheads="1"/>
            </p:cNvSpPr>
            <p:nvPr/>
          </p:nvSpPr>
          <p:spPr bwMode="auto">
            <a:xfrm>
              <a:off x="3352800" y="3200400"/>
              <a:ext cx="457200" cy="457200"/>
            </a:xfrm>
            <a:prstGeom prst="ellipse">
              <a:avLst/>
            </a:prstGeom>
            <a:solidFill>
              <a:srgbClr val="FFFF66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ea typeface="宋体" pitchFamily="2" charset="-122"/>
                </a:rPr>
                <a:t>9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602" name="Oval 58"/>
            <p:cNvSpPr>
              <a:spLocks noChangeArrowheads="1"/>
            </p:cNvSpPr>
            <p:nvPr/>
          </p:nvSpPr>
          <p:spPr bwMode="auto">
            <a:xfrm>
              <a:off x="2667000" y="32004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7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603" name="Line 59"/>
            <p:cNvSpPr>
              <a:spLocks noChangeShapeType="1"/>
            </p:cNvSpPr>
            <p:nvPr/>
          </p:nvSpPr>
          <p:spPr bwMode="auto">
            <a:xfrm>
              <a:off x="3581400" y="3657600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604" name="Oval 60"/>
            <p:cNvSpPr>
              <a:spLocks noChangeArrowheads="1"/>
            </p:cNvSpPr>
            <p:nvPr/>
          </p:nvSpPr>
          <p:spPr bwMode="auto">
            <a:xfrm>
              <a:off x="4038600" y="32004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9</a:t>
              </a:r>
              <a:endParaRPr kumimoji="1" lang="en-US" altLang="zh-CN" sz="2400">
                <a:ea typeface="宋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9776" y="4869160"/>
            <a:ext cx="3886200" cy="1981200"/>
            <a:chOff x="609600" y="4648200"/>
            <a:chExt cx="3886200" cy="1981200"/>
          </a:xfrm>
        </p:grpSpPr>
        <p:sp>
          <p:nvSpPr>
            <p:cNvPr id="748554" name="Line 10"/>
            <p:cNvSpPr>
              <a:spLocks noChangeShapeType="1"/>
            </p:cNvSpPr>
            <p:nvPr/>
          </p:nvSpPr>
          <p:spPr bwMode="auto">
            <a:xfrm flipH="1">
              <a:off x="3733800" y="5791200"/>
              <a:ext cx="4572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555" name="Line 11"/>
            <p:cNvSpPr>
              <a:spLocks noChangeShapeType="1"/>
            </p:cNvSpPr>
            <p:nvPr/>
          </p:nvSpPr>
          <p:spPr bwMode="auto">
            <a:xfrm>
              <a:off x="3048000" y="5791200"/>
              <a:ext cx="4572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556" name="Line 12"/>
            <p:cNvSpPr>
              <a:spLocks noChangeShapeType="1"/>
            </p:cNvSpPr>
            <p:nvPr/>
          </p:nvSpPr>
          <p:spPr bwMode="auto">
            <a:xfrm flipH="1">
              <a:off x="1600200" y="5029200"/>
              <a:ext cx="4572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557" name="Line 13"/>
            <p:cNvSpPr>
              <a:spLocks noChangeShapeType="1"/>
            </p:cNvSpPr>
            <p:nvPr/>
          </p:nvSpPr>
          <p:spPr bwMode="auto">
            <a:xfrm flipH="1">
              <a:off x="1676400" y="5791200"/>
              <a:ext cx="4572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558" name="Line 14"/>
            <p:cNvSpPr>
              <a:spLocks noChangeShapeType="1"/>
            </p:cNvSpPr>
            <p:nvPr/>
          </p:nvSpPr>
          <p:spPr bwMode="auto">
            <a:xfrm>
              <a:off x="914400" y="5715000"/>
              <a:ext cx="4572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559" name="Line 15"/>
            <p:cNvSpPr>
              <a:spLocks noChangeShapeType="1"/>
            </p:cNvSpPr>
            <p:nvPr/>
          </p:nvSpPr>
          <p:spPr bwMode="auto">
            <a:xfrm>
              <a:off x="914400" y="4953000"/>
              <a:ext cx="4572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605" name="Oval 61"/>
            <p:cNvSpPr>
              <a:spLocks noChangeArrowheads="1"/>
            </p:cNvSpPr>
            <p:nvPr/>
          </p:nvSpPr>
          <p:spPr bwMode="auto">
            <a:xfrm>
              <a:off x="609600" y="46482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606" name="Oval 62"/>
            <p:cNvSpPr>
              <a:spLocks noChangeArrowheads="1"/>
            </p:cNvSpPr>
            <p:nvPr/>
          </p:nvSpPr>
          <p:spPr bwMode="auto">
            <a:xfrm>
              <a:off x="1295400" y="46482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607" name="Oval 63"/>
            <p:cNvSpPr>
              <a:spLocks noChangeArrowheads="1"/>
            </p:cNvSpPr>
            <p:nvPr/>
          </p:nvSpPr>
          <p:spPr bwMode="auto">
            <a:xfrm>
              <a:off x="1981200" y="46482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5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608" name="Line 64"/>
            <p:cNvSpPr>
              <a:spLocks noChangeShapeType="1"/>
            </p:cNvSpPr>
            <p:nvPr/>
          </p:nvSpPr>
          <p:spPr bwMode="auto">
            <a:xfrm>
              <a:off x="1524000" y="5105400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609" name="Oval 65"/>
            <p:cNvSpPr>
              <a:spLocks noChangeArrowheads="1"/>
            </p:cNvSpPr>
            <p:nvPr/>
          </p:nvSpPr>
          <p:spPr bwMode="auto">
            <a:xfrm>
              <a:off x="1295400" y="5410200"/>
              <a:ext cx="457200" cy="457200"/>
            </a:xfrm>
            <a:prstGeom prst="ellipse">
              <a:avLst/>
            </a:prstGeom>
            <a:solidFill>
              <a:srgbClr val="FFFF66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ea typeface="宋体" pitchFamily="2" charset="-122"/>
                </a:rPr>
                <a:t>9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610" name="Line 66"/>
            <p:cNvSpPr>
              <a:spLocks noChangeShapeType="1"/>
            </p:cNvSpPr>
            <p:nvPr/>
          </p:nvSpPr>
          <p:spPr bwMode="auto">
            <a:xfrm>
              <a:off x="1524000" y="5867400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611" name="Oval 67"/>
            <p:cNvSpPr>
              <a:spLocks noChangeArrowheads="1"/>
            </p:cNvSpPr>
            <p:nvPr/>
          </p:nvSpPr>
          <p:spPr bwMode="auto">
            <a:xfrm>
              <a:off x="1295400" y="6172200"/>
              <a:ext cx="457200" cy="457200"/>
            </a:xfrm>
            <a:prstGeom prst="ellipse">
              <a:avLst/>
            </a:prstGeom>
            <a:solidFill>
              <a:srgbClr val="FFFF66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ea typeface="宋体" pitchFamily="2" charset="-122"/>
                </a:rPr>
                <a:t>25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612" name="Oval 68"/>
            <p:cNvSpPr>
              <a:spLocks noChangeArrowheads="1"/>
            </p:cNvSpPr>
            <p:nvPr/>
          </p:nvSpPr>
          <p:spPr bwMode="auto">
            <a:xfrm>
              <a:off x="609600" y="54102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7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613" name="Oval 69"/>
            <p:cNvSpPr>
              <a:spLocks noChangeArrowheads="1"/>
            </p:cNvSpPr>
            <p:nvPr/>
          </p:nvSpPr>
          <p:spPr bwMode="auto">
            <a:xfrm>
              <a:off x="609600" y="61722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24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614" name="Oval 70"/>
            <p:cNvSpPr>
              <a:spLocks noChangeArrowheads="1"/>
            </p:cNvSpPr>
            <p:nvPr/>
          </p:nvSpPr>
          <p:spPr bwMode="auto">
            <a:xfrm>
              <a:off x="1981200" y="54102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9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615" name="Oval 71"/>
            <p:cNvSpPr>
              <a:spLocks noChangeArrowheads="1"/>
            </p:cNvSpPr>
            <p:nvPr/>
          </p:nvSpPr>
          <p:spPr bwMode="auto">
            <a:xfrm>
              <a:off x="1981200" y="61722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30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616" name="Oval 72"/>
            <p:cNvSpPr>
              <a:spLocks noChangeArrowheads="1"/>
            </p:cNvSpPr>
            <p:nvPr/>
          </p:nvSpPr>
          <p:spPr bwMode="auto">
            <a:xfrm>
              <a:off x="2667000" y="61722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38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617" name="Oval 73"/>
            <p:cNvSpPr>
              <a:spLocks noChangeArrowheads="1"/>
            </p:cNvSpPr>
            <p:nvPr/>
          </p:nvSpPr>
          <p:spPr bwMode="auto">
            <a:xfrm>
              <a:off x="2667000" y="54102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13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618" name="Oval 74"/>
            <p:cNvSpPr>
              <a:spLocks noChangeArrowheads="1"/>
            </p:cNvSpPr>
            <p:nvPr/>
          </p:nvSpPr>
          <p:spPr bwMode="auto">
            <a:xfrm>
              <a:off x="3352800" y="54102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16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619" name="Oval 75"/>
            <p:cNvSpPr>
              <a:spLocks noChangeArrowheads="1"/>
            </p:cNvSpPr>
            <p:nvPr/>
          </p:nvSpPr>
          <p:spPr bwMode="auto">
            <a:xfrm>
              <a:off x="4038600" y="54102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20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620" name="Line 76"/>
            <p:cNvSpPr>
              <a:spLocks noChangeShapeType="1"/>
            </p:cNvSpPr>
            <p:nvPr/>
          </p:nvSpPr>
          <p:spPr bwMode="auto">
            <a:xfrm>
              <a:off x="3581400" y="5867400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621" name="Oval 77"/>
            <p:cNvSpPr>
              <a:spLocks noChangeArrowheads="1"/>
            </p:cNvSpPr>
            <p:nvPr/>
          </p:nvSpPr>
          <p:spPr bwMode="auto">
            <a:xfrm>
              <a:off x="3352800" y="6172200"/>
              <a:ext cx="457200" cy="457200"/>
            </a:xfrm>
            <a:prstGeom prst="ellipse">
              <a:avLst/>
            </a:prstGeom>
            <a:solidFill>
              <a:srgbClr val="FFFF66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ea typeface="宋体" pitchFamily="2" charset="-122"/>
                </a:rPr>
                <a:t>49</a:t>
              </a:r>
              <a:endParaRPr kumimoji="1" lang="en-US" altLang="zh-CN" sz="2400">
                <a:ea typeface="宋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076056" y="3308176"/>
            <a:ext cx="3886200" cy="3505200"/>
            <a:chOff x="4953000" y="3124200"/>
            <a:chExt cx="3886200" cy="3505200"/>
          </a:xfrm>
        </p:grpSpPr>
        <p:sp>
          <p:nvSpPr>
            <p:cNvPr id="748644" name="Line 100"/>
            <p:cNvSpPr>
              <a:spLocks noChangeShapeType="1"/>
            </p:cNvSpPr>
            <p:nvPr/>
          </p:nvSpPr>
          <p:spPr bwMode="auto">
            <a:xfrm flipH="1">
              <a:off x="6781800" y="5791200"/>
              <a:ext cx="9906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546" name="Line 2"/>
            <p:cNvSpPr>
              <a:spLocks noChangeShapeType="1"/>
            </p:cNvSpPr>
            <p:nvPr/>
          </p:nvSpPr>
          <p:spPr bwMode="auto">
            <a:xfrm>
              <a:off x="7315200" y="3429000"/>
              <a:ext cx="4572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547" name="Line 3"/>
            <p:cNvSpPr>
              <a:spLocks noChangeShapeType="1"/>
            </p:cNvSpPr>
            <p:nvPr/>
          </p:nvSpPr>
          <p:spPr bwMode="auto">
            <a:xfrm flipH="1">
              <a:off x="8001000" y="3505200"/>
              <a:ext cx="4572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548" name="Line 4"/>
            <p:cNvSpPr>
              <a:spLocks noChangeShapeType="1"/>
            </p:cNvSpPr>
            <p:nvPr/>
          </p:nvSpPr>
          <p:spPr bwMode="auto">
            <a:xfrm>
              <a:off x="7315200" y="4267200"/>
              <a:ext cx="4572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549" name="Line 5"/>
            <p:cNvSpPr>
              <a:spLocks noChangeShapeType="1"/>
            </p:cNvSpPr>
            <p:nvPr/>
          </p:nvSpPr>
          <p:spPr bwMode="auto">
            <a:xfrm flipH="1">
              <a:off x="8001000" y="4267200"/>
              <a:ext cx="4572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550" name="Line 6"/>
            <p:cNvSpPr>
              <a:spLocks noChangeShapeType="1"/>
            </p:cNvSpPr>
            <p:nvPr/>
          </p:nvSpPr>
          <p:spPr bwMode="auto">
            <a:xfrm flipH="1">
              <a:off x="8001000" y="5029200"/>
              <a:ext cx="4572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551" name="Line 7"/>
            <p:cNvSpPr>
              <a:spLocks noChangeShapeType="1"/>
            </p:cNvSpPr>
            <p:nvPr/>
          </p:nvSpPr>
          <p:spPr bwMode="auto">
            <a:xfrm>
              <a:off x="7315200" y="4953000"/>
              <a:ext cx="4572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552" name="Line 8"/>
            <p:cNvSpPr>
              <a:spLocks noChangeShapeType="1"/>
            </p:cNvSpPr>
            <p:nvPr/>
          </p:nvSpPr>
          <p:spPr bwMode="auto">
            <a:xfrm flipH="1">
              <a:off x="5943600" y="5029200"/>
              <a:ext cx="4572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553" name="Line 9"/>
            <p:cNvSpPr>
              <a:spLocks noChangeShapeType="1"/>
            </p:cNvSpPr>
            <p:nvPr/>
          </p:nvSpPr>
          <p:spPr bwMode="auto">
            <a:xfrm>
              <a:off x="5257800" y="4953000"/>
              <a:ext cx="4572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622" name="Oval 78"/>
            <p:cNvSpPr>
              <a:spLocks noChangeArrowheads="1"/>
            </p:cNvSpPr>
            <p:nvPr/>
          </p:nvSpPr>
          <p:spPr bwMode="auto">
            <a:xfrm>
              <a:off x="4953000" y="54102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38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623" name="Oval 79"/>
            <p:cNvSpPr>
              <a:spLocks noChangeArrowheads="1"/>
            </p:cNvSpPr>
            <p:nvPr/>
          </p:nvSpPr>
          <p:spPr bwMode="auto">
            <a:xfrm>
              <a:off x="4953000" y="46482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13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624" name="Oval 80"/>
            <p:cNvSpPr>
              <a:spLocks noChangeArrowheads="1"/>
            </p:cNvSpPr>
            <p:nvPr/>
          </p:nvSpPr>
          <p:spPr bwMode="auto">
            <a:xfrm>
              <a:off x="5638800" y="46482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16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625" name="Oval 81"/>
            <p:cNvSpPr>
              <a:spLocks noChangeArrowheads="1"/>
            </p:cNvSpPr>
            <p:nvPr/>
          </p:nvSpPr>
          <p:spPr bwMode="auto">
            <a:xfrm>
              <a:off x="6324600" y="46482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20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626" name="Line 82"/>
            <p:cNvSpPr>
              <a:spLocks noChangeShapeType="1"/>
            </p:cNvSpPr>
            <p:nvPr/>
          </p:nvSpPr>
          <p:spPr bwMode="auto">
            <a:xfrm>
              <a:off x="5867400" y="5105400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627" name="Oval 83"/>
            <p:cNvSpPr>
              <a:spLocks noChangeArrowheads="1"/>
            </p:cNvSpPr>
            <p:nvPr/>
          </p:nvSpPr>
          <p:spPr bwMode="auto">
            <a:xfrm>
              <a:off x="5638800" y="5410200"/>
              <a:ext cx="457200" cy="457200"/>
            </a:xfrm>
            <a:prstGeom prst="ellipse">
              <a:avLst/>
            </a:prstGeom>
            <a:solidFill>
              <a:srgbClr val="FFFF66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ea typeface="宋体" pitchFamily="2" charset="-122"/>
                </a:rPr>
                <a:t>49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628" name="Oval 84"/>
            <p:cNvSpPr>
              <a:spLocks noChangeArrowheads="1"/>
            </p:cNvSpPr>
            <p:nvPr/>
          </p:nvSpPr>
          <p:spPr bwMode="auto">
            <a:xfrm>
              <a:off x="7010400" y="46482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24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629" name="Oval 85"/>
            <p:cNvSpPr>
              <a:spLocks noChangeArrowheads="1"/>
            </p:cNvSpPr>
            <p:nvPr/>
          </p:nvSpPr>
          <p:spPr bwMode="auto">
            <a:xfrm>
              <a:off x="7696200" y="4648200"/>
              <a:ext cx="457200" cy="457200"/>
            </a:xfrm>
            <a:prstGeom prst="ellipse">
              <a:avLst/>
            </a:prstGeom>
            <a:solidFill>
              <a:srgbClr val="FFFF66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ea typeface="宋体" pitchFamily="2" charset="-122"/>
                </a:rPr>
                <a:t>25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630" name="Oval 86"/>
            <p:cNvSpPr>
              <a:spLocks noChangeArrowheads="1"/>
            </p:cNvSpPr>
            <p:nvPr/>
          </p:nvSpPr>
          <p:spPr bwMode="auto">
            <a:xfrm>
              <a:off x="8382000" y="46482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30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631" name="Line 87"/>
            <p:cNvSpPr>
              <a:spLocks noChangeShapeType="1"/>
            </p:cNvSpPr>
            <p:nvPr/>
          </p:nvSpPr>
          <p:spPr bwMode="auto">
            <a:xfrm>
              <a:off x="7924800" y="5105400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632" name="Oval 88"/>
            <p:cNvSpPr>
              <a:spLocks noChangeArrowheads="1"/>
            </p:cNvSpPr>
            <p:nvPr/>
          </p:nvSpPr>
          <p:spPr bwMode="auto">
            <a:xfrm>
              <a:off x="7696200" y="5410200"/>
              <a:ext cx="457200" cy="457200"/>
            </a:xfrm>
            <a:prstGeom prst="ellipse">
              <a:avLst/>
            </a:prstGeom>
            <a:solidFill>
              <a:srgbClr val="FFFF66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ea typeface="宋体" pitchFamily="2" charset="-122"/>
                </a:rPr>
                <a:t>79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633" name="Oval 89"/>
            <p:cNvSpPr>
              <a:spLocks noChangeArrowheads="1"/>
            </p:cNvSpPr>
            <p:nvPr/>
          </p:nvSpPr>
          <p:spPr bwMode="auto">
            <a:xfrm>
              <a:off x="8382000" y="38862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9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634" name="Line 90"/>
            <p:cNvSpPr>
              <a:spLocks noChangeShapeType="1"/>
            </p:cNvSpPr>
            <p:nvPr/>
          </p:nvSpPr>
          <p:spPr bwMode="auto">
            <a:xfrm>
              <a:off x="7924800" y="4343400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635" name="Oval 91"/>
            <p:cNvSpPr>
              <a:spLocks noChangeArrowheads="1"/>
            </p:cNvSpPr>
            <p:nvPr/>
          </p:nvSpPr>
          <p:spPr bwMode="auto">
            <a:xfrm>
              <a:off x="7696200" y="3886200"/>
              <a:ext cx="457200" cy="457200"/>
            </a:xfrm>
            <a:prstGeom prst="ellipse">
              <a:avLst/>
            </a:prstGeom>
            <a:solidFill>
              <a:srgbClr val="FFFF66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ea typeface="宋体" pitchFamily="2" charset="-122"/>
                </a:rPr>
                <a:t>9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636" name="Oval 92"/>
            <p:cNvSpPr>
              <a:spLocks noChangeArrowheads="1"/>
            </p:cNvSpPr>
            <p:nvPr/>
          </p:nvSpPr>
          <p:spPr bwMode="auto">
            <a:xfrm>
              <a:off x="7010400" y="38862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7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637" name="Line 93"/>
            <p:cNvSpPr>
              <a:spLocks noChangeShapeType="1"/>
            </p:cNvSpPr>
            <p:nvPr/>
          </p:nvSpPr>
          <p:spPr bwMode="auto">
            <a:xfrm>
              <a:off x="7924800" y="3581400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638" name="Oval 94"/>
            <p:cNvSpPr>
              <a:spLocks noChangeArrowheads="1"/>
            </p:cNvSpPr>
            <p:nvPr/>
          </p:nvSpPr>
          <p:spPr bwMode="auto">
            <a:xfrm>
              <a:off x="7696200" y="31242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3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639" name="Oval 95"/>
            <p:cNvSpPr>
              <a:spLocks noChangeArrowheads="1"/>
            </p:cNvSpPr>
            <p:nvPr/>
          </p:nvSpPr>
          <p:spPr bwMode="auto">
            <a:xfrm>
              <a:off x="8382000" y="31242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5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640" name="Oval 96"/>
            <p:cNvSpPr>
              <a:spLocks noChangeArrowheads="1"/>
            </p:cNvSpPr>
            <p:nvPr/>
          </p:nvSpPr>
          <p:spPr bwMode="auto">
            <a:xfrm>
              <a:off x="7010400" y="3124200"/>
              <a:ext cx="457200" cy="457200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solidFill>
                    <a:schemeClr val="tx2"/>
                  </a:solidFill>
                  <a:ea typeface="宋体" pitchFamily="2" charset="-122"/>
                </a:rPr>
                <a:t>1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641" name="Oval 97"/>
            <p:cNvSpPr>
              <a:spLocks noChangeArrowheads="1"/>
            </p:cNvSpPr>
            <p:nvPr/>
          </p:nvSpPr>
          <p:spPr bwMode="auto">
            <a:xfrm>
              <a:off x="6096000" y="6172200"/>
              <a:ext cx="762000" cy="457200"/>
            </a:xfrm>
            <a:prstGeom prst="ellipse">
              <a:avLst/>
            </a:prstGeom>
            <a:solidFill>
              <a:srgbClr val="FFFF66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400" b="1">
                  <a:ea typeface="宋体" pitchFamily="2" charset="-122"/>
                </a:rPr>
                <a:t>166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748642" name="Line 98"/>
            <p:cNvSpPr>
              <a:spLocks noChangeShapeType="1"/>
            </p:cNvSpPr>
            <p:nvPr/>
          </p:nvSpPr>
          <p:spPr bwMode="auto">
            <a:xfrm>
              <a:off x="5334000" y="5791200"/>
              <a:ext cx="8382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643" name="Line 99"/>
            <p:cNvSpPr>
              <a:spLocks noChangeShapeType="1"/>
            </p:cNvSpPr>
            <p:nvPr/>
          </p:nvSpPr>
          <p:spPr bwMode="auto">
            <a:xfrm>
              <a:off x="6019800" y="5791200"/>
              <a:ext cx="38100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108" name="直接连接符 107"/>
          <p:cNvCxnSpPr/>
          <p:nvPr/>
        </p:nvCxnSpPr>
        <p:spPr>
          <a:xfrm>
            <a:off x="222640" y="1196752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222640" y="2636912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256597" y="4787255"/>
            <a:ext cx="4459419" cy="98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79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ChangeArrowheads="1"/>
          </p:cNvSpPr>
          <p:nvPr/>
        </p:nvSpPr>
        <p:spPr bwMode="auto">
          <a:xfrm>
            <a:off x="1539875" y="3106738"/>
            <a:ext cx="576263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+mn-lt"/>
                <a:ea typeface="+mn-ea"/>
              </a:rPr>
              <a:t>R’’</a:t>
            </a:r>
            <a:r>
              <a:rPr lang="en-US" altLang="en-US" sz="2400" baseline="-20000">
                <a:latin typeface="+mn-lt"/>
                <a:ea typeface="+mn-ea"/>
              </a:rPr>
              <a:t>1</a:t>
            </a:r>
          </a:p>
        </p:txBody>
      </p:sp>
      <p:sp>
        <p:nvSpPr>
          <p:cNvPr id="836612" name="Rectangle 4"/>
          <p:cNvSpPr>
            <a:spLocks noChangeArrowheads="1"/>
          </p:cNvSpPr>
          <p:nvPr/>
        </p:nvSpPr>
        <p:spPr bwMode="auto">
          <a:xfrm>
            <a:off x="5581650" y="5686396"/>
            <a:ext cx="1943100" cy="377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+mn-lt"/>
                <a:ea typeface="+mn-ea"/>
              </a:rPr>
              <a:t>有序的数据文件</a:t>
            </a:r>
            <a:endParaRPr lang="zh-CN" altLang="en-US" sz="2400" b="1" baseline="-20000" dirty="0">
              <a:latin typeface="+mn-lt"/>
              <a:ea typeface="+mn-ea"/>
            </a:endParaRPr>
          </a:p>
        </p:txBody>
      </p:sp>
      <p:grpSp>
        <p:nvGrpSpPr>
          <p:cNvPr id="836613" name="Group 5"/>
          <p:cNvGrpSpPr>
            <a:grpSpLocks/>
          </p:cNvGrpSpPr>
          <p:nvPr/>
        </p:nvGrpSpPr>
        <p:grpSpPr bwMode="auto">
          <a:xfrm>
            <a:off x="250825" y="260350"/>
            <a:ext cx="8569325" cy="4879454"/>
            <a:chOff x="0" y="0"/>
            <a:chExt cx="5398" cy="2937"/>
          </a:xfrm>
        </p:grpSpPr>
        <p:grpSp>
          <p:nvGrpSpPr>
            <p:cNvPr id="836616" name="Group 6"/>
            <p:cNvGrpSpPr>
              <a:grpSpLocks/>
            </p:cNvGrpSpPr>
            <p:nvPr/>
          </p:nvGrpSpPr>
          <p:grpSpPr bwMode="auto">
            <a:xfrm>
              <a:off x="0" y="0"/>
              <a:ext cx="363" cy="469"/>
              <a:chOff x="0" y="0"/>
              <a:chExt cx="363" cy="469"/>
            </a:xfrm>
          </p:grpSpPr>
          <p:sp>
            <p:nvSpPr>
              <p:cNvPr id="836765" name="Rectangle 7"/>
              <p:cNvSpPr>
                <a:spLocks noChangeArrowheads="1"/>
              </p:cNvSpPr>
              <p:nvPr/>
            </p:nvSpPr>
            <p:spPr bwMode="auto">
              <a:xfrm>
                <a:off x="45" y="0"/>
                <a:ext cx="27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+mn-lt"/>
                    <a:ea typeface="+mn-ea"/>
                  </a:rPr>
                  <a:t>R</a:t>
                </a:r>
                <a:r>
                  <a:rPr lang="en-US" altLang="en-US" sz="2400" baseline="-20000">
                    <a:latin typeface="+mn-lt"/>
                    <a:ea typeface="+mn-ea"/>
                  </a:rPr>
                  <a:t>1</a:t>
                </a:r>
              </a:p>
            </p:txBody>
          </p:sp>
          <p:grpSp>
            <p:nvGrpSpPr>
              <p:cNvPr id="836766" name="Group 8"/>
              <p:cNvGrpSpPr>
                <a:grpSpLocks/>
              </p:cNvGrpSpPr>
              <p:nvPr/>
            </p:nvGrpSpPr>
            <p:grpSpPr bwMode="auto">
              <a:xfrm>
                <a:off x="0" y="242"/>
                <a:ext cx="363" cy="227"/>
                <a:chOff x="0" y="0"/>
                <a:chExt cx="363" cy="227"/>
              </a:xfrm>
            </p:grpSpPr>
            <p:sp>
              <p:nvSpPr>
                <p:cNvPr id="836767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3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+mn-lt"/>
                    <a:ea typeface="+mn-ea"/>
                  </a:endParaRPr>
                </a:p>
              </p:txBody>
            </p:sp>
            <p:sp>
              <p:nvSpPr>
                <p:cNvPr id="836768" name="Line 10"/>
                <p:cNvSpPr>
                  <a:spLocks noChangeShapeType="1"/>
                </p:cNvSpPr>
                <p:nvPr/>
              </p:nvSpPr>
              <p:spPr bwMode="auto">
                <a:xfrm>
                  <a:off x="181" y="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36617" name="Group 11"/>
            <p:cNvGrpSpPr>
              <a:grpSpLocks/>
            </p:cNvGrpSpPr>
            <p:nvPr/>
          </p:nvGrpSpPr>
          <p:grpSpPr bwMode="auto">
            <a:xfrm>
              <a:off x="499" y="0"/>
              <a:ext cx="363" cy="469"/>
              <a:chOff x="0" y="0"/>
              <a:chExt cx="363" cy="469"/>
            </a:xfrm>
          </p:grpSpPr>
          <p:sp>
            <p:nvSpPr>
              <p:cNvPr id="836761" name="Rectangle 12"/>
              <p:cNvSpPr>
                <a:spLocks noChangeArrowheads="1"/>
              </p:cNvSpPr>
              <p:nvPr/>
            </p:nvSpPr>
            <p:spPr bwMode="auto">
              <a:xfrm>
                <a:off x="45" y="0"/>
                <a:ext cx="27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+mn-lt"/>
                    <a:ea typeface="+mn-ea"/>
                  </a:rPr>
                  <a:t>R</a:t>
                </a:r>
                <a:r>
                  <a:rPr lang="en-US" altLang="en-US" sz="2400" baseline="-20000">
                    <a:latin typeface="+mn-lt"/>
                    <a:ea typeface="+mn-ea"/>
                  </a:rPr>
                  <a:t>2</a:t>
                </a:r>
              </a:p>
            </p:txBody>
          </p:sp>
          <p:grpSp>
            <p:nvGrpSpPr>
              <p:cNvPr id="836762" name="Group 13"/>
              <p:cNvGrpSpPr>
                <a:grpSpLocks/>
              </p:cNvGrpSpPr>
              <p:nvPr/>
            </p:nvGrpSpPr>
            <p:grpSpPr bwMode="auto">
              <a:xfrm>
                <a:off x="0" y="242"/>
                <a:ext cx="363" cy="227"/>
                <a:chOff x="0" y="0"/>
                <a:chExt cx="363" cy="227"/>
              </a:xfrm>
            </p:grpSpPr>
            <p:sp>
              <p:nvSpPr>
                <p:cNvPr id="836763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3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+mn-lt"/>
                    <a:ea typeface="+mn-ea"/>
                  </a:endParaRPr>
                </a:p>
              </p:txBody>
            </p:sp>
            <p:sp>
              <p:nvSpPr>
                <p:cNvPr id="836764" name="Line 15"/>
                <p:cNvSpPr>
                  <a:spLocks noChangeShapeType="1"/>
                </p:cNvSpPr>
                <p:nvPr/>
              </p:nvSpPr>
              <p:spPr bwMode="auto">
                <a:xfrm>
                  <a:off x="181" y="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36618" name="Group 16"/>
            <p:cNvGrpSpPr>
              <a:grpSpLocks/>
            </p:cNvGrpSpPr>
            <p:nvPr/>
          </p:nvGrpSpPr>
          <p:grpSpPr bwMode="auto">
            <a:xfrm>
              <a:off x="1088" y="0"/>
              <a:ext cx="363" cy="469"/>
              <a:chOff x="0" y="0"/>
              <a:chExt cx="363" cy="469"/>
            </a:xfrm>
          </p:grpSpPr>
          <p:sp>
            <p:nvSpPr>
              <p:cNvPr id="836757" name="Rectangle 17"/>
              <p:cNvSpPr>
                <a:spLocks noChangeArrowheads="1"/>
              </p:cNvSpPr>
              <p:nvPr/>
            </p:nvSpPr>
            <p:spPr bwMode="auto">
              <a:xfrm>
                <a:off x="45" y="0"/>
                <a:ext cx="27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+mn-lt"/>
                    <a:ea typeface="+mn-ea"/>
                  </a:rPr>
                  <a:t>R</a:t>
                </a:r>
                <a:r>
                  <a:rPr lang="en-US" altLang="en-US" sz="2400" baseline="-20000">
                    <a:latin typeface="+mn-lt"/>
                    <a:ea typeface="+mn-ea"/>
                  </a:rPr>
                  <a:t>3</a:t>
                </a:r>
              </a:p>
            </p:txBody>
          </p:sp>
          <p:grpSp>
            <p:nvGrpSpPr>
              <p:cNvPr id="836758" name="Group 18"/>
              <p:cNvGrpSpPr>
                <a:grpSpLocks/>
              </p:cNvGrpSpPr>
              <p:nvPr/>
            </p:nvGrpSpPr>
            <p:grpSpPr bwMode="auto">
              <a:xfrm>
                <a:off x="0" y="242"/>
                <a:ext cx="363" cy="227"/>
                <a:chOff x="0" y="0"/>
                <a:chExt cx="363" cy="227"/>
              </a:xfrm>
            </p:grpSpPr>
            <p:sp>
              <p:nvSpPr>
                <p:cNvPr id="836759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3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+mn-lt"/>
                    <a:ea typeface="+mn-ea"/>
                  </a:endParaRPr>
                </a:p>
              </p:txBody>
            </p:sp>
            <p:sp>
              <p:nvSpPr>
                <p:cNvPr id="836760" name="Line 20"/>
                <p:cNvSpPr>
                  <a:spLocks noChangeShapeType="1"/>
                </p:cNvSpPr>
                <p:nvPr/>
              </p:nvSpPr>
              <p:spPr bwMode="auto">
                <a:xfrm>
                  <a:off x="181" y="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36619" name="Group 21"/>
            <p:cNvGrpSpPr>
              <a:grpSpLocks/>
            </p:cNvGrpSpPr>
            <p:nvPr/>
          </p:nvGrpSpPr>
          <p:grpSpPr bwMode="auto">
            <a:xfrm>
              <a:off x="1587" y="0"/>
              <a:ext cx="363" cy="469"/>
              <a:chOff x="0" y="0"/>
              <a:chExt cx="363" cy="469"/>
            </a:xfrm>
          </p:grpSpPr>
          <p:sp>
            <p:nvSpPr>
              <p:cNvPr id="836753" name="Rectangle 22"/>
              <p:cNvSpPr>
                <a:spLocks noChangeArrowheads="1"/>
              </p:cNvSpPr>
              <p:nvPr/>
            </p:nvSpPr>
            <p:spPr bwMode="auto">
              <a:xfrm>
                <a:off x="45" y="0"/>
                <a:ext cx="27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+mn-lt"/>
                    <a:ea typeface="+mn-ea"/>
                  </a:rPr>
                  <a:t>R</a:t>
                </a:r>
                <a:r>
                  <a:rPr lang="en-US" altLang="en-US" sz="2400" baseline="-20000">
                    <a:latin typeface="+mn-lt"/>
                    <a:ea typeface="+mn-ea"/>
                  </a:rPr>
                  <a:t>4</a:t>
                </a:r>
              </a:p>
            </p:txBody>
          </p:sp>
          <p:grpSp>
            <p:nvGrpSpPr>
              <p:cNvPr id="836754" name="Group 23"/>
              <p:cNvGrpSpPr>
                <a:grpSpLocks/>
              </p:cNvGrpSpPr>
              <p:nvPr/>
            </p:nvGrpSpPr>
            <p:grpSpPr bwMode="auto">
              <a:xfrm>
                <a:off x="0" y="242"/>
                <a:ext cx="363" cy="227"/>
                <a:chOff x="0" y="0"/>
                <a:chExt cx="363" cy="227"/>
              </a:xfrm>
            </p:grpSpPr>
            <p:sp>
              <p:nvSpPr>
                <p:cNvPr id="836755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3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+mn-lt"/>
                    <a:ea typeface="+mn-ea"/>
                  </a:endParaRPr>
                </a:p>
              </p:txBody>
            </p:sp>
            <p:sp>
              <p:nvSpPr>
                <p:cNvPr id="836756" name="Line 25"/>
                <p:cNvSpPr>
                  <a:spLocks noChangeShapeType="1"/>
                </p:cNvSpPr>
                <p:nvPr/>
              </p:nvSpPr>
              <p:spPr bwMode="auto">
                <a:xfrm>
                  <a:off x="181" y="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36620" name="Group 26"/>
            <p:cNvGrpSpPr>
              <a:grpSpLocks/>
            </p:cNvGrpSpPr>
            <p:nvPr/>
          </p:nvGrpSpPr>
          <p:grpSpPr bwMode="auto">
            <a:xfrm>
              <a:off x="2282" y="0"/>
              <a:ext cx="363" cy="469"/>
              <a:chOff x="0" y="0"/>
              <a:chExt cx="363" cy="469"/>
            </a:xfrm>
          </p:grpSpPr>
          <p:sp>
            <p:nvSpPr>
              <p:cNvPr id="836749" name="Rectangle 27"/>
              <p:cNvSpPr>
                <a:spLocks noChangeArrowheads="1"/>
              </p:cNvSpPr>
              <p:nvPr/>
            </p:nvSpPr>
            <p:spPr bwMode="auto">
              <a:xfrm>
                <a:off x="45" y="0"/>
                <a:ext cx="27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+mn-lt"/>
                    <a:ea typeface="+mn-ea"/>
                  </a:rPr>
                  <a:t>R</a:t>
                </a:r>
                <a:r>
                  <a:rPr lang="en-US" altLang="en-US" sz="2400" baseline="-20000">
                    <a:latin typeface="+mn-lt"/>
                    <a:ea typeface="+mn-ea"/>
                  </a:rPr>
                  <a:t>5</a:t>
                </a:r>
              </a:p>
            </p:txBody>
          </p:sp>
          <p:grpSp>
            <p:nvGrpSpPr>
              <p:cNvPr id="836750" name="Group 28"/>
              <p:cNvGrpSpPr>
                <a:grpSpLocks/>
              </p:cNvGrpSpPr>
              <p:nvPr/>
            </p:nvGrpSpPr>
            <p:grpSpPr bwMode="auto">
              <a:xfrm>
                <a:off x="0" y="242"/>
                <a:ext cx="363" cy="227"/>
                <a:chOff x="0" y="0"/>
                <a:chExt cx="363" cy="227"/>
              </a:xfrm>
            </p:grpSpPr>
            <p:sp>
              <p:nvSpPr>
                <p:cNvPr id="836751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3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+mn-lt"/>
                    <a:ea typeface="+mn-ea"/>
                  </a:endParaRPr>
                </a:p>
              </p:txBody>
            </p:sp>
            <p:sp>
              <p:nvSpPr>
                <p:cNvPr id="836752" name="Line 30"/>
                <p:cNvSpPr>
                  <a:spLocks noChangeShapeType="1"/>
                </p:cNvSpPr>
                <p:nvPr/>
              </p:nvSpPr>
              <p:spPr bwMode="auto">
                <a:xfrm>
                  <a:off x="181" y="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36621" name="Group 31"/>
            <p:cNvGrpSpPr>
              <a:grpSpLocks/>
            </p:cNvGrpSpPr>
            <p:nvPr/>
          </p:nvGrpSpPr>
          <p:grpSpPr bwMode="auto">
            <a:xfrm>
              <a:off x="2781" y="0"/>
              <a:ext cx="363" cy="469"/>
              <a:chOff x="0" y="0"/>
              <a:chExt cx="363" cy="469"/>
            </a:xfrm>
          </p:grpSpPr>
          <p:sp>
            <p:nvSpPr>
              <p:cNvPr id="836745" name="Rectangle 32"/>
              <p:cNvSpPr>
                <a:spLocks noChangeArrowheads="1"/>
              </p:cNvSpPr>
              <p:nvPr/>
            </p:nvSpPr>
            <p:spPr bwMode="auto">
              <a:xfrm>
                <a:off x="45" y="0"/>
                <a:ext cx="27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+mn-lt"/>
                    <a:ea typeface="+mn-ea"/>
                  </a:rPr>
                  <a:t>R</a:t>
                </a:r>
                <a:r>
                  <a:rPr lang="en-US" altLang="en-US" sz="2400" baseline="-20000">
                    <a:latin typeface="+mn-lt"/>
                    <a:ea typeface="+mn-ea"/>
                  </a:rPr>
                  <a:t>6</a:t>
                </a:r>
              </a:p>
            </p:txBody>
          </p:sp>
          <p:grpSp>
            <p:nvGrpSpPr>
              <p:cNvPr id="836746" name="Group 33"/>
              <p:cNvGrpSpPr>
                <a:grpSpLocks/>
              </p:cNvGrpSpPr>
              <p:nvPr/>
            </p:nvGrpSpPr>
            <p:grpSpPr bwMode="auto">
              <a:xfrm>
                <a:off x="0" y="242"/>
                <a:ext cx="363" cy="227"/>
                <a:chOff x="0" y="0"/>
                <a:chExt cx="363" cy="227"/>
              </a:xfrm>
            </p:grpSpPr>
            <p:sp>
              <p:nvSpPr>
                <p:cNvPr id="836747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3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+mn-lt"/>
                    <a:ea typeface="+mn-ea"/>
                  </a:endParaRPr>
                </a:p>
              </p:txBody>
            </p:sp>
            <p:sp>
              <p:nvSpPr>
                <p:cNvPr id="836748" name="Line 35"/>
                <p:cNvSpPr>
                  <a:spLocks noChangeShapeType="1"/>
                </p:cNvSpPr>
                <p:nvPr/>
              </p:nvSpPr>
              <p:spPr bwMode="auto">
                <a:xfrm>
                  <a:off x="181" y="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36622" name="Group 36"/>
            <p:cNvGrpSpPr>
              <a:grpSpLocks/>
            </p:cNvGrpSpPr>
            <p:nvPr/>
          </p:nvGrpSpPr>
          <p:grpSpPr bwMode="auto">
            <a:xfrm>
              <a:off x="3402" y="0"/>
              <a:ext cx="363" cy="469"/>
              <a:chOff x="0" y="0"/>
              <a:chExt cx="363" cy="469"/>
            </a:xfrm>
          </p:grpSpPr>
          <p:sp>
            <p:nvSpPr>
              <p:cNvPr id="836741" name="Rectangle 37"/>
              <p:cNvSpPr>
                <a:spLocks noChangeArrowheads="1"/>
              </p:cNvSpPr>
              <p:nvPr/>
            </p:nvSpPr>
            <p:spPr bwMode="auto">
              <a:xfrm>
                <a:off x="45" y="0"/>
                <a:ext cx="27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+mn-lt"/>
                    <a:ea typeface="+mn-ea"/>
                  </a:rPr>
                  <a:t>R</a:t>
                </a:r>
                <a:r>
                  <a:rPr lang="en-US" altLang="en-US" sz="2400" baseline="-20000">
                    <a:latin typeface="+mn-lt"/>
                    <a:ea typeface="+mn-ea"/>
                  </a:rPr>
                  <a:t>7</a:t>
                </a:r>
              </a:p>
            </p:txBody>
          </p:sp>
          <p:grpSp>
            <p:nvGrpSpPr>
              <p:cNvPr id="836742" name="Group 38"/>
              <p:cNvGrpSpPr>
                <a:grpSpLocks/>
              </p:cNvGrpSpPr>
              <p:nvPr/>
            </p:nvGrpSpPr>
            <p:grpSpPr bwMode="auto">
              <a:xfrm>
                <a:off x="0" y="242"/>
                <a:ext cx="363" cy="227"/>
                <a:chOff x="0" y="0"/>
                <a:chExt cx="363" cy="227"/>
              </a:xfrm>
            </p:grpSpPr>
            <p:sp>
              <p:nvSpPr>
                <p:cNvPr id="836743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3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+mn-lt"/>
                    <a:ea typeface="+mn-ea"/>
                  </a:endParaRPr>
                </a:p>
              </p:txBody>
            </p:sp>
            <p:sp>
              <p:nvSpPr>
                <p:cNvPr id="836744" name="Line 40"/>
                <p:cNvSpPr>
                  <a:spLocks noChangeShapeType="1"/>
                </p:cNvSpPr>
                <p:nvPr/>
              </p:nvSpPr>
              <p:spPr bwMode="auto">
                <a:xfrm>
                  <a:off x="181" y="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36623" name="Group 41"/>
            <p:cNvGrpSpPr>
              <a:grpSpLocks/>
            </p:cNvGrpSpPr>
            <p:nvPr/>
          </p:nvGrpSpPr>
          <p:grpSpPr bwMode="auto">
            <a:xfrm>
              <a:off x="3901" y="0"/>
              <a:ext cx="363" cy="469"/>
              <a:chOff x="0" y="0"/>
              <a:chExt cx="363" cy="469"/>
            </a:xfrm>
          </p:grpSpPr>
          <p:sp>
            <p:nvSpPr>
              <p:cNvPr id="836737" name="Rectangle 42"/>
              <p:cNvSpPr>
                <a:spLocks noChangeArrowheads="1"/>
              </p:cNvSpPr>
              <p:nvPr/>
            </p:nvSpPr>
            <p:spPr bwMode="auto">
              <a:xfrm>
                <a:off x="45" y="0"/>
                <a:ext cx="27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+mn-lt"/>
                    <a:ea typeface="+mn-ea"/>
                  </a:rPr>
                  <a:t>R</a:t>
                </a:r>
                <a:r>
                  <a:rPr lang="en-US" altLang="en-US" sz="2400" baseline="-20000">
                    <a:latin typeface="+mn-lt"/>
                    <a:ea typeface="+mn-ea"/>
                  </a:rPr>
                  <a:t>8</a:t>
                </a:r>
              </a:p>
            </p:txBody>
          </p:sp>
          <p:grpSp>
            <p:nvGrpSpPr>
              <p:cNvPr id="836738" name="Group 43"/>
              <p:cNvGrpSpPr>
                <a:grpSpLocks/>
              </p:cNvGrpSpPr>
              <p:nvPr/>
            </p:nvGrpSpPr>
            <p:grpSpPr bwMode="auto">
              <a:xfrm>
                <a:off x="0" y="242"/>
                <a:ext cx="363" cy="227"/>
                <a:chOff x="0" y="0"/>
                <a:chExt cx="363" cy="227"/>
              </a:xfrm>
            </p:grpSpPr>
            <p:sp>
              <p:nvSpPr>
                <p:cNvPr id="836739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3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+mn-lt"/>
                    <a:ea typeface="+mn-ea"/>
                  </a:endParaRPr>
                </a:p>
              </p:txBody>
            </p:sp>
            <p:sp>
              <p:nvSpPr>
                <p:cNvPr id="836740" name="Line 45"/>
                <p:cNvSpPr>
                  <a:spLocks noChangeShapeType="1"/>
                </p:cNvSpPr>
                <p:nvPr/>
              </p:nvSpPr>
              <p:spPr bwMode="auto">
                <a:xfrm>
                  <a:off x="181" y="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36624" name="Group 46"/>
            <p:cNvGrpSpPr>
              <a:grpSpLocks/>
            </p:cNvGrpSpPr>
            <p:nvPr/>
          </p:nvGrpSpPr>
          <p:grpSpPr bwMode="auto">
            <a:xfrm>
              <a:off x="4536" y="0"/>
              <a:ext cx="363" cy="469"/>
              <a:chOff x="0" y="0"/>
              <a:chExt cx="363" cy="469"/>
            </a:xfrm>
          </p:grpSpPr>
          <p:sp>
            <p:nvSpPr>
              <p:cNvPr id="836733" name="Rectangle 47"/>
              <p:cNvSpPr>
                <a:spLocks noChangeArrowheads="1"/>
              </p:cNvSpPr>
              <p:nvPr/>
            </p:nvSpPr>
            <p:spPr bwMode="auto">
              <a:xfrm>
                <a:off x="45" y="0"/>
                <a:ext cx="27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+mn-lt"/>
                    <a:ea typeface="+mn-ea"/>
                  </a:rPr>
                  <a:t>R</a:t>
                </a:r>
                <a:r>
                  <a:rPr lang="en-US" altLang="en-US" sz="2400" baseline="-20000">
                    <a:latin typeface="+mn-lt"/>
                    <a:ea typeface="+mn-ea"/>
                  </a:rPr>
                  <a:t>9</a:t>
                </a:r>
              </a:p>
            </p:txBody>
          </p:sp>
          <p:grpSp>
            <p:nvGrpSpPr>
              <p:cNvPr id="836734" name="Group 48"/>
              <p:cNvGrpSpPr>
                <a:grpSpLocks/>
              </p:cNvGrpSpPr>
              <p:nvPr/>
            </p:nvGrpSpPr>
            <p:grpSpPr bwMode="auto">
              <a:xfrm>
                <a:off x="0" y="242"/>
                <a:ext cx="363" cy="227"/>
                <a:chOff x="0" y="0"/>
                <a:chExt cx="363" cy="227"/>
              </a:xfrm>
            </p:grpSpPr>
            <p:sp>
              <p:nvSpPr>
                <p:cNvPr id="836735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3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+mn-lt"/>
                    <a:ea typeface="+mn-ea"/>
                  </a:endParaRPr>
                </a:p>
              </p:txBody>
            </p:sp>
            <p:sp>
              <p:nvSpPr>
                <p:cNvPr id="836736" name="Line 50"/>
                <p:cNvSpPr>
                  <a:spLocks noChangeShapeType="1"/>
                </p:cNvSpPr>
                <p:nvPr/>
              </p:nvSpPr>
              <p:spPr bwMode="auto">
                <a:xfrm>
                  <a:off x="181" y="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36625" name="Group 51"/>
            <p:cNvGrpSpPr>
              <a:grpSpLocks/>
            </p:cNvGrpSpPr>
            <p:nvPr/>
          </p:nvGrpSpPr>
          <p:grpSpPr bwMode="auto">
            <a:xfrm>
              <a:off x="5035" y="0"/>
              <a:ext cx="363" cy="469"/>
              <a:chOff x="0" y="0"/>
              <a:chExt cx="363" cy="469"/>
            </a:xfrm>
          </p:grpSpPr>
          <p:sp>
            <p:nvSpPr>
              <p:cNvPr id="836729" name="Rectangle 52"/>
              <p:cNvSpPr>
                <a:spLocks noChangeArrowheads="1"/>
              </p:cNvSpPr>
              <p:nvPr/>
            </p:nvSpPr>
            <p:spPr bwMode="auto">
              <a:xfrm>
                <a:off x="45" y="0"/>
                <a:ext cx="27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+mn-lt"/>
                    <a:ea typeface="+mn-ea"/>
                  </a:rPr>
                  <a:t>R</a:t>
                </a:r>
                <a:r>
                  <a:rPr lang="en-US" altLang="en-US" sz="2400" baseline="-20000">
                    <a:latin typeface="+mn-lt"/>
                    <a:ea typeface="+mn-ea"/>
                  </a:rPr>
                  <a:t>10</a:t>
                </a:r>
              </a:p>
            </p:txBody>
          </p:sp>
          <p:grpSp>
            <p:nvGrpSpPr>
              <p:cNvPr id="836730" name="Group 53"/>
              <p:cNvGrpSpPr>
                <a:grpSpLocks/>
              </p:cNvGrpSpPr>
              <p:nvPr/>
            </p:nvGrpSpPr>
            <p:grpSpPr bwMode="auto">
              <a:xfrm>
                <a:off x="0" y="242"/>
                <a:ext cx="363" cy="227"/>
                <a:chOff x="0" y="0"/>
                <a:chExt cx="363" cy="227"/>
              </a:xfrm>
            </p:grpSpPr>
            <p:sp>
              <p:nvSpPr>
                <p:cNvPr id="836731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63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+mn-lt"/>
                    <a:ea typeface="+mn-ea"/>
                  </a:endParaRPr>
                </a:p>
              </p:txBody>
            </p:sp>
            <p:sp>
              <p:nvSpPr>
                <p:cNvPr id="836732" name="Line 55"/>
                <p:cNvSpPr>
                  <a:spLocks noChangeShapeType="1"/>
                </p:cNvSpPr>
                <p:nvPr/>
              </p:nvSpPr>
              <p:spPr bwMode="auto">
                <a:xfrm>
                  <a:off x="181" y="0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36626" name="Group 56"/>
            <p:cNvGrpSpPr>
              <a:grpSpLocks/>
            </p:cNvGrpSpPr>
            <p:nvPr/>
          </p:nvGrpSpPr>
          <p:grpSpPr bwMode="auto">
            <a:xfrm>
              <a:off x="91" y="611"/>
              <a:ext cx="726" cy="499"/>
              <a:chOff x="0" y="0"/>
              <a:chExt cx="726" cy="499"/>
            </a:xfrm>
          </p:grpSpPr>
          <p:grpSp>
            <p:nvGrpSpPr>
              <p:cNvPr id="836723" name="Group 57"/>
              <p:cNvGrpSpPr>
                <a:grpSpLocks/>
              </p:cNvGrpSpPr>
              <p:nvPr/>
            </p:nvGrpSpPr>
            <p:grpSpPr bwMode="auto">
              <a:xfrm>
                <a:off x="0" y="227"/>
                <a:ext cx="726" cy="272"/>
                <a:chOff x="0" y="0"/>
                <a:chExt cx="726" cy="272"/>
              </a:xfrm>
            </p:grpSpPr>
            <p:sp>
              <p:nvSpPr>
                <p:cNvPr id="836725" name="Rectangle 5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6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+mn-lt"/>
                    <a:ea typeface="+mn-ea"/>
                  </a:endParaRPr>
                </a:p>
              </p:txBody>
            </p:sp>
            <p:sp>
              <p:nvSpPr>
                <p:cNvPr id="836726" name="Line 59"/>
                <p:cNvSpPr>
                  <a:spLocks noChangeShapeType="1"/>
                </p:cNvSpPr>
                <p:nvPr/>
              </p:nvSpPr>
              <p:spPr bwMode="auto">
                <a:xfrm>
                  <a:off x="190" y="0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36727" name="Line 60"/>
                <p:cNvSpPr>
                  <a:spLocks noChangeShapeType="1"/>
                </p:cNvSpPr>
                <p:nvPr/>
              </p:nvSpPr>
              <p:spPr bwMode="auto">
                <a:xfrm>
                  <a:off x="379" y="0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36728" name="Line 61"/>
                <p:cNvSpPr>
                  <a:spLocks noChangeShapeType="1"/>
                </p:cNvSpPr>
                <p:nvPr/>
              </p:nvSpPr>
              <p:spPr bwMode="auto">
                <a:xfrm>
                  <a:off x="561" y="0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836724" name="Rectangle 62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363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+mn-lt"/>
                    <a:ea typeface="+mn-ea"/>
                  </a:rPr>
                  <a:t>R’</a:t>
                </a:r>
                <a:r>
                  <a:rPr lang="en-US" altLang="en-US" sz="2400" baseline="-20000">
                    <a:latin typeface="+mn-lt"/>
                    <a:ea typeface="+mn-ea"/>
                  </a:rPr>
                  <a:t>1</a:t>
                </a:r>
              </a:p>
            </p:txBody>
          </p:sp>
        </p:grpSp>
        <p:sp>
          <p:nvSpPr>
            <p:cNvPr id="836627" name="Line 63"/>
            <p:cNvSpPr>
              <a:spLocks noChangeShapeType="1"/>
            </p:cNvSpPr>
            <p:nvPr/>
          </p:nvSpPr>
          <p:spPr bwMode="auto">
            <a:xfrm>
              <a:off x="136" y="474"/>
              <a:ext cx="13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6628" name="Line 64"/>
            <p:cNvSpPr>
              <a:spLocks noChangeShapeType="1"/>
            </p:cNvSpPr>
            <p:nvPr/>
          </p:nvSpPr>
          <p:spPr bwMode="auto">
            <a:xfrm flipH="1">
              <a:off x="635" y="469"/>
              <a:ext cx="13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36629" name="Group 65"/>
            <p:cNvGrpSpPr>
              <a:grpSpLocks/>
            </p:cNvGrpSpPr>
            <p:nvPr/>
          </p:nvGrpSpPr>
          <p:grpSpPr bwMode="auto">
            <a:xfrm>
              <a:off x="1134" y="611"/>
              <a:ext cx="726" cy="499"/>
              <a:chOff x="0" y="0"/>
              <a:chExt cx="726" cy="499"/>
            </a:xfrm>
          </p:grpSpPr>
          <p:grpSp>
            <p:nvGrpSpPr>
              <p:cNvPr id="836717" name="Group 66"/>
              <p:cNvGrpSpPr>
                <a:grpSpLocks/>
              </p:cNvGrpSpPr>
              <p:nvPr/>
            </p:nvGrpSpPr>
            <p:grpSpPr bwMode="auto">
              <a:xfrm>
                <a:off x="0" y="227"/>
                <a:ext cx="726" cy="272"/>
                <a:chOff x="0" y="0"/>
                <a:chExt cx="726" cy="272"/>
              </a:xfrm>
            </p:grpSpPr>
            <p:sp>
              <p:nvSpPr>
                <p:cNvPr id="836719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6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+mn-lt"/>
                    <a:ea typeface="+mn-ea"/>
                  </a:endParaRPr>
                </a:p>
              </p:txBody>
            </p:sp>
            <p:sp>
              <p:nvSpPr>
                <p:cNvPr id="836720" name="Line 68"/>
                <p:cNvSpPr>
                  <a:spLocks noChangeShapeType="1"/>
                </p:cNvSpPr>
                <p:nvPr/>
              </p:nvSpPr>
              <p:spPr bwMode="auto">
                <a:xfrm>
                  <a:off x="190" y="0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36721" name="Line 69"/>
                <p:cNvSpPr>
                  <a:spLocks noChangeShapeType="1"/>
                </p:cNvSpPr>
                <p:nvPr/>
              </p:nvSpPr>
              <p:spPr bwMode="auto">
                <a:xfrm>
                  <a:off x="379" y="0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36722" name="Line 70"/>
                <p:cNvSpPr>
                  <a:spLocks noChangeShapeType="1"/>
                </p:cNvSpPr>
                <p:nvPr/>
              </p:nvSpPr>
              <p:spPr bwMode="auto">
                <a:xfrm>
                  <a:off x="561" y="0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836718" name="Rectangle 71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363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+mn-lt"/>
                    <a:ea typeface="+mn-ea"/>
                  </a:rPr>
                  <a:t>R’</a:t>
                </a:r>
                <a:r>
                  <a:rPr lang="en-US" altLang="en-US" sz="2400" baseline="-20000">
                    <a:latin typeface="+mn-lt"/>
                    <a:ea typeface="+mn-ea"/>
                  </a:rPr>
                  <a:t>2</a:t>
                </a:r>
              </a:p>
            </p:txBody>
          </p:sp>
        </p:grpSp>
        <p:sp>
          <p:nvSpPr>
            <p:cNvPr id="836630" name="Line 72"/>
            <p:cNvSpPr>
              <a:spLocks noChangeShapeType="1"/>
            </p:cNvSpPr>
            <p:nvPr/>
          </p:nvSpPr>
          <p:spPr bwMode="auto">
            <a:xfrm>
              <a:off x="1179" y="474"/>
              <a:ext cx="13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6631" name="Line 73"/>
            <p:cNvSpPr>
              <a:spLocks noChangeShapeType="1"/>
            </p:cNvSpPr>
            <p:nvPr/>
          </p:nvSpPr>
          <p:spPr bwMode="auto">
            <a:xfrm flipH="1">
              <a:off x="1678" y="469"/>
              <a:ext cx="13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36632" name="Group 74"/>
            <p:cNvGrpSpPr>
              <a:grpSpLocks/>
            </p:cNvGrpSpPr>
            <p:nvPr/>
          </p:nvGrpSpPr>
          <p:grpSpPr bwMode="auto">
            <a:xfrm>
              <a:off x="2340" y="611"/>
              <a:ext cx="726" cy="499"/>
              <a:chOff x="0" y="0"/>
              <a:chExt cx="726" cy="499"/>
            </a:xfrm>
          </p:grpSpPr>
          <p:grpSp>
            <p:nvGrpSpPr>
              <p:cNvPr id="836711" name="Group 75"/>
              <p:cNvGrpSpPr>
                <a:grpSpLocks/>
              </p:cNvGrpSpPr>
              <p:nvPr/>
            </p:nvGrpSpPr>
            <p:grpSpPr bwMode="auto">
              <a:xfrm>
                <a:off x="0" y="227"/>
                <a:ext cx="726" cy="272"/>
                <a:chOff x="0" y="0"/>
                <a:chExt cx="726" cy="272"/>
              </a:xfrm>
            </p:grpSpPr>
            <p:sp>
              <p:nvSpPr>
                <p:cNvPr id="836713" name="Rectangle 7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6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+mn-lt"/>
                    <a:ea typeface="+mn-ea"/>
                  </a:endParaRPr>
                </a:p>
              </p:txBody>
            </p:sp>
            <p:sp>
              <p:nvSpPr>
                <p:cNvPr id="836714" name="Line 77"/>
                <p:cNvSpPr>
                  <a:spLocks noChangeShapeType="1"/>
                </p:cNvSpPr>
                <p:nvPr/>
              </p:nvSpPr>
              <p:spPr bwMode="auto">
                <a:xfrm>
                  <a:off x="190" y="0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36715" name="Line 78"/>
                <p:cNvSpPr>
                  <a:spLocks noChangeShapeType="1"/>
                </p:cNvSpPr>
                <p:nvPr/>
              </p:nvSpPr>
              <p:spPr bwMode="auto">
                <a:xfrm>
                  <a:off x="379" y="0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36716" name="Line 79"/>
                <p:cNvSpPr>
                  <a:spLocks noChangeShapeType="1"/>
                </p:cNvSpPr>
                <p:nvPr/>
              </p:nvSpPr>
              <p:spPr bwMode="auto">
                <a:xfrm>
                  <a:off x="561" y="0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836712" name="Rectangle 80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363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+mn-lt"/>
                    <a:ea typeface="+mn-ea"/>
                  </a:rPr>
                  <a:t>R’</a:t>
                </a:r>
                <a:r>
                  <a:rPr lang="en-US" altLang="en-US" sz="2400" baseline="-20000">
                    <a:latin typeface="+mn-lt"/>
                    <a:ea typeface="+mn-ea"/>
                  </a:rPr>
                  <a:t>3</a:t>
                </a:r>
              </a:p>
            </p:txBody>
          </p:sp>
        </p:grpSp>
        <p:sp>
          <p:nvSpPr>
            <p:cNvPr id="836633" name="Line 81"/>
            <p:cNvSpPr>
              <a:spLocks noChangeShapeType="1"/>
            </p:cNvSpPr>
            <p:nvPr/>
          </p:nvSpPr>
          <p:spPr bwMode="auto">
            <a:xfrm>
              <a:off x="2385" y="474"/>
              <a:ext cx="13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6634" name="Line 82"/>
            <p:cNvSpPr>
              <a:spLocks noChangeShapeType="1"/>
            </p:cNvSpPr>
            <p:nvPr/>
          </p:nvSpPr>
          <p:spPr bwMode="auto">
            <a:xfrm flipH="1">
              <a:off x="2884" y="469"/>
              <a:ext cx="13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36635" name="Group 83"/>
            <p:cNvGrpSpPr>
              <a:grpSpLocks/>
            </p:cNvGrpSpPr>
            <p:nvPr/>
          </p:nvGrpSpPr>
          <p:grpSpPr bwMode="auto">
            <a:xfrm>
              <a:off x="3463" y="611"/>
              <a:ext cx="726" cy="499"/>
              <a:chOff x="0" y="0"/>
              <a:chExt cx="726" cy="499"/>
            </a:xfrm>
          </p:grpSpPr>
          <p:grpSp>
            <p:nvGrpSpPr>
              <p:cNvPr id="836705" name="Group 84"/>
              <p:cNvGrpSpPr>
                <a:grpSpLocks/>
              </p:cNvGrpSpPr>
              <p:nvPr/>
            </p:nvGrpSpPr>
            <p:grpSpPr bwMode="auto">
              <a:xfrm>
                <a:off x="0" y="227"/>
                <a:ext cx="726" cy="272"/>
                <a:chOff x="0" y="0"/>
                <a:chExt cx="726" cy="272"/>
              </a:xfrm>
            </p:grpSpPr>
            <p:sp>
              <p:nvSpPr>
                <p:cNvPr id="836707" name="Rectangle 8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6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+mn-lt"/>
                    <a:ea typeface="+mn-ea"/>
                  </a:endParaRPr>
                </a:p>
              </p:txBody>
            </p:sp>
            <p:sp>
              <p:nvSpPr>
                <p:cNvPr id="836708" name="Line 86"/>
                <p:cNvSpPr>
                  <a:spLocks noChangeShapeType="1"/>
                </p:cNvSpPr>
                <p:nvPr/>
              </p:nvSpPr>
              <p:spPr bwMode="auto">
                <a:xfrm>
                  <a:off x="190" y="0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36709" name="Line 87"/>
                <p:cNvSpPr>
                  <a:spLocks noChangeShapeType="1"/>
                </p:cNvSpPr>
                <p:nvPr/>
              </p:nvSpPr>
              <p:spPr bwMode="auto">
                <a:xfrm>
                  <a:off x="379" y="0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36710" name="Line 88"/>
                <p:cNvSpPr>
                  <a:spLocks noChangeShapeType="1"/>
                </p:cNvSpPr>
                <p:nvPr/>
              </p:nvSpPr>
              <p:spPr bwMode="auto">
                <a:xfrm>
                  <a:off x="561" y="0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836706" name="Rectangle 89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363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+mn-lt"/>
                    <a:ea typeface="+mn-ea"/>
                  </a:rPr>
                  <a:t>R’</a:t>
                </a:r>
                <a:r>
                  <a:rPr lang="en-US" altLang="en-US" sz="2400" baseline="-20000">
                    <a:latin typeface="+mn-lt"/>
                    <a:ea typeface="+mn-ea"/>
                  </a:rPr>
                  <a:t>4</a:t>
                </a:r>
              </a:p>
            </p:txBody>
          </p:sp>
        </p:grpSp>
        <p:sp>
          <p:nvSpPr>
            <p:cNvPr id="836636" name="Line 90"/>
            <p:cNvSpPr>
              <a:spLocks noChangeShapeType="1"/>
            </p:cNvSpPr>
            <p:nvPr/>
          </p:nvSpPr>
          <p:spPr bwMode="auto">
            <a:xfrm>
              <a:off x="3508" y="474"/>
              <a:ext cx="13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6637" name="Line 91"/>
            <p:cNvSpPr>
              <a:spLocks noChangeShapeType="1"/>
            </p:cNvSpPr>
            <p:nvPr/>
          </p:nvSpPr>
          <p:spPr bwMode="auto">
            <a:xfrm flipH="1">
              <a:off x="4007" y="469"/>
              <a:ext cx="13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36638" name="Group 92"/>
            <p:cNvGrpSpPr>
              <a:grpSpLocks/>
            </p:cNvGrpSpPr>
            <p:nvPr/>
          </p:nvGrpSpPr>
          <p:grpSpPr bwMode="auto">
            <a:xfrm>
              <a:off x="4626" y="611"/>
              <a:ext cx="726" cy="499"/>
              <a:chOff x="0" y="0"/>
              <a:chExt cx="726" cy="499"/>
            </a:xfrm>
          </p:grpSpPr>
          <p:grpSp>
            <p:nvGrpSpPr>
              <p:cNvPr id="836699" name="Group 93"/>
              <p:cNvGrpSpPr>
                <a:grpSpLocks/>
              </p:cNvGrpSpPr>
              <p:nvPr/>
            </p:nvGrpSpPr>
            <p:grpSpPr bwMode="auto">
              <a:xfrm>
                <a:off x="0" y="227"/>
                <a:ext cx="726" cy="272"/>
                <a:chOff x="0" y="0"/>
                <a:chExt cx="726" cy="272"/>
              </a:xfrm>
            </p:grpSpPr>
            <p:sp>
              <p:nvSpPr>
                <p:cNvPr id="836701" name="Rectangle 9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6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+mn-lt"/>
                    <a:ea typeface="+mn-ea"/>
                  </a:endParaRPr>
                </a:p>
              </p:txBody>
            </p:sp>
            <p:sp>
              <p:nvSpPr>
                <p:cNvPr id="836702" name="Line 95"/>
                <p:cNvSpPr>
                  <a:spLocks noChangeShapeType="1"/>
                </p:cNvSpPr>
                <p:nvPr/>
              </p:nvSpPr>
              <p:spPr bwMode="auto">
                <a:xfrm>
                  <a:off x="190" y="0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36703" name="Line 96"/>
                <p:cNvSpPr>
                  <a:spLocks noChangeShapeType="1"/>
                </p:cNvSpPr>
                <p:nvPr/>
              </p:nvSpPr>
              <p:spPr bwMode="auto">
                <a:xfrm>
                  <a:off x="379" y="0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36704" name="Line 97"/>
                <p:cNvSpPr>
                  <a:spLocks noChangeShapeType="1"/>
                </p:cNvSpPr>
                <p:nvPr/>
              </p:nvSpPr>
              <p:spPr bwMode="auto">
                <a:xfrm>
                  <a:off x="561" y="0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836700" name="Rectangle 98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363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+mn-lt"/>
                    <a:ea typeface="+mn-ea"/>
                  </a:rPr>
                  <a:t>R’</a:t>
                </a:r>
                <a:r>
                  <a:rPr lang="en-US" altLang="en-US" sz="2400" baseline="-20000">
                    <a:latin typeface="+mn-lt"/>
                    <a:ea typeface="+mn-ea"/>
                  </a:rPr>
                  <a:t>5</a:t>
                </a:r>
              </a:p>
            </p:txBody>
          </p:sp>
        </p:grpSp>
        <p:sp>
          <p:nvSpPr>
            <p:cNvPr id="836639" name="Line 99"/>
            <p:cNvSpPr>
              <a:spLocks noChangeShapeType="1"/>
            </p:cNvSpPr>
            <p:nvPr/>
          </p:nvSpPr>
          <p:spPr bwMode="auto">
            <a:xfrm>
              <a:off x="4671" y="474"/>
              <a:ext cx="13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6640" name="Line 100"/>
            <p:cNvSpPr>
              <a:spLocks noChangeShapeType="1"/>
            </p:cNvSpPr>
            <p:nvPr/>
          </p:nvSpPr>
          <p:spPr bwMode="auto">
            <a:xfrm flipH="1">
              <a:off x="5170" y="469"/>
              <a:ext cx="13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6641" name="Line 101"/>
            <p:cNvSpPr>
              <a:spLocks noChangeShapeType="1"/>
            </p:cNvSpPr>
            <p:nvPr/>
          </p:nvSpPr>
          <p:spPr bwMode="auto">
            <a:xfrm>
              <a:off x="605" y="1111"/>
              <a:ext cx="13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6642" name="Line 102"/>
            <p:cNvSpPr>
              <a:spLocks noChangeShapeType="1"/>
            </p:cNvSpPr>
            <p:nvPr/>
          </p:nvSpPr>
          <p:spPr bwMode="auto">
            <a:xfrm flipH="1">
              <a:off x="1179" y="1106"/>
              <a:ext cx="13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36643" name="Group 103"/>
            <p:cNvGrpSpPr>
              <a:grpSpLocks/>
            </p:cNvGrpSpPr>
            <p:nvPr/>
          </p:nvGrpSpPr>
          <p:grpSpPr bwMode="auto">
            <a:xfrm>
              <a:off x="560" y="1467"/>
              <a:ext cx="1333" cy="277"/>
              <a:chOff x="0" y="0"/>
              <a:chExt cx="1333" cy="277"/>
            </a:xfrm>
          </p:grpSpPr>
          <p:sp>
            <p:nvSpPr>
              <p:cNvPr id="836694" name="Rectangle 10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33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+mn-lt"/>
                  <a:ea typeface="+mn-ea"/>
                </a:endParaRPr>
              </a:p>
            </p:txBody>
          </p:sp>
          <p:sp>
            <p:nvSpPr>
              <p:cNvPr id="836695" name="Line 105"/>
              <p:cNvSpPr>
                <a:spLocks noChangeShapeType="1"/>
              </p:cNvSpPr>
              <p:nvPr/>
            </p:nvSpPr>
            <p:spPr bwMode="auto">
              <a:xfrm>
                <a:off x="190" y="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6696" name="Line 106"/>
              <p:cNvSpPr>
                <a:spLocks noChangeShapeType="1"/>
              </p:cNvSpPr>
              <p:nvPr/>
            </p:nvSpPr>
            <p:spPr bwMode="auto">
              <a:xfrm>
                <a:off x="379" y="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6697" name="Line 107"/>
              <p:cNvSpPr>
                <a:spLocks noChangeShapeType="1"/>
              </p:cNvSpPr>
              <p:nvPr/>
            </p:nvSpPr>
            <p:spPr bwMode="auto">
              <a:xfrm>
                <a:off x="561" y="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6698" name="Line 108"/>
              <p:cNvSpPr>
                <a:spLocks noChangeShapeType="1"/>
              </p:cNvSpPr>
              <p:nvPr/>
            </p:nvSpPr>
            <p:spPr bwMode="auto">
              <a:xfrm>
                <a:off x="729" y="5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36644" name="Line 109"/>
            <p:cNvSpPr>
              <a:spLocks noChangeShapeType="1"/>
            </p:cNvSpPr>
            <p:nvPr/>
          </p:nvSpPr>
          <p:spPr bwMode="auto">
            <a:xfrm>
              <a:off x="2919" y="1114"/>
              <a:ext cx="13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6645" name="Line 110"/>
            <p:cNvSpPr>
              <a:spLocks noChangeShapeType="1"/>
            </p:cNvSpPr>
            <p:nvPr/>
          </p:nvSpPr>
          <p:spPr bwMode="auto">
            <a:xfrm flipH="1">
              <a:off x="3493" y="1109"/>
              <a:ext cx="13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36646" name="Group 111"/>
            <p:cNvGrpSpPr>
              <a:grpSpLocks/>
            </p:cNvGrpSpPr>
            <p:nvPr/>
          </p:nvGrpSpPr>
          <p:grpSpPr bwMode="auto">
            <a:xfrm>
              <a:off x="2874" y="1251"/>
              <a:ext cx="1298" cy="499"/>
              <a:chOff x="0" y="0"/>
              <a:chExt cx="1298" cy="499"/>
            </a:xfrm>
          </p:grpSpPr>
          <p:sp>
            <p:nvSpPr>
              <p:cNvPr id="836687" name="Rectangle 112"/>
              <p:cNvSpPr>
                <a:spLocks noChangeArrowheads="1"/>
              </p:cNvSpPr>
              <p:nvPr/>
            </p:nvSpPr>
            <p:spPr bwMode="auto">
              <a:xfrm>
                <a:off x="206" y="0"/>
                <a:ext cx="363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+mn-lt"/>
                    <a:ea typeface="+mn-ea"/>
                  </a:rPr>
                  <a:t>R’’</a:t>
                </a:r>
                <a:r>
                  <a:rPr lang="en-US" altLang="en-US" sz="2400" baseline="-20000">
                    <a:latin typeface="+mn-lt"/>
                    <a:ea typeface="+mn-ea"/>
                  </a:rPr>
                  <a:t>2</a:t>
                </a:r>
              </a:p>
            </p:txBody>
          </p:sp>
          <p:grpSp>
            <p:nvGrpSpPr>
              <p:cNvPr id="836688" name="Group 113"/>
              <p:cNvGrpSpPr>
                <a:grpSpLocks/>
              </p:cNvGrpSpPr>
              <p:nvPr/>
            </p:nvGrpSpPr>
            <p:grpSpPr bwMode="auto">
              <a:xfrm>
                <a:off x="0" y="224"/>
                <a:ext cx="1298" cy="275"/>
                <a:chOff x="0" y="0"/>
                <a:chExt cx="1298" cy="275"/>
              </a:xfrm>
            </p:grpSpPr>
            <p:sp>
              <p:nvSpPr>
                <p:cNvPr id="836689" name="Rectangle 114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1298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+mn-lt"/>
                    <a:ea typeface="+mn-ea"/>
                  </a:endParaRPr>
                </a:p>
              </p:txBody>
            </p:sp>
            <p:sp>
              <p:nvSpPr>
                <p:cNvPr id="836690" name="Line 115"/>
                <p:cNvSpPr>
                  <a:spLocks noChangeShapeType="1"/>
                </p:cNvSpPr>
                <p:nvPr/>
              </p:nvSpPr>
              <p:spPr bwMode="auto">
                <a:xfrm>
                  <a:off x="190" y="3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36691" name="Line 116"/>
                <p:cNvSpPr>
                  <a:spLocks noChangeShapeType="1"/>
                </p:cNvSpPr>
                <p:nvPr/>
              </p:nvSpPr>
              <p:spPr bwMode="auto">
                <a:xfrm>
                  <a:off x="379" y="3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36692" name="Line 117"/>
                <p:cNvSpPr>
                  <a:spLocks noChangeShapeType="1"/>
                </p:cNvSpPr>
                <p:nvPr/>
              </p:nvSpPr>
              <p:spPr bwMode="auto">
                <a:xfrm>
                  <a:off x="561" y="3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36693" name="Line 118"/>
                <p:cNvSpPr>
                  <a:spLocks noChangeShapeType="1"/>
                </p:cNvSpPr>
                <p:nvPr/>
              </p:nvSpPr>
              <p:spPr bwMode="auto">
                <a:xfrm>
                  <a:off x="729" y="0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36647" name="Group 119"/>
            <p:cNvGrpSpPr>
              <a:grpSpLocks/>
            </p:cNvGrpSpPr>
            <p:nvPr/>
          </p:nvGrpSpPr>
          <p:grpSpPr bwMode="auto">
            <a:xfrm>
              <a:off x="4581" y="1224"/>
              <a:ext cx="726" cy="499"/>
              <a:chOff x="0" y="0"/>
              <a:chExt cx="726" cy="499"/>
            </a:xfrm>
          </p:grpSpPr>
          <p:grpSp>
            <p:nvGrpSpPr>
              <p:cNvPr id="836681" name="Group 120"/>
              <p:cNvGrpSpPr>
                <a:grpSpLocks/>
              </p:cNvGrpSpPr>
              <p:nvPr/>
            </p:nvGrpSpPr>
            <p:grpSpPr bwMode="auto">
              <a:xfrm>
                <a:off x="0" y="227"/>
                <a:ext cx="726" cy="272"/>
                <a:chOff x="0" y="0"/>
                <a:chExt cx="726" cy="272"/>
              </a:xfrm>
            </p:grpSpPr>
            <p:sp>
              <p:nvSpPr>
                <p:cNvPr id="836683" name="Rectangle 12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6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+mn-lt"/>
                    <a:ea typeface="+mn-ea"/>
                  </a:endParaRPr>
                </a:p>
              </p:txBody>
            </p:sp>
            <p:sp>
              <p:nvSpPr>
                <p:cNvPr id="836684" name="Line 122"/>
                <p:cNvSpPr>
                  <a:spLocks noChangeShapeType="1"/>
                </p:cNvSpPr>
                <p:nvPr/>
              </p:nvSpPr>
              <p:spPr bwMode="auto">
                <a:xfrm>
                  <a:off x="190" y="0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36685" name="Line 123"/>
                <p:cNvSpPr>
                  <a:spLocks noChangeShapeType="1"/>
                </p:cNvSpPr>
                <p:nvPr/>
              </p:nvSpPr>
              <p:spPr bwMode="auto">
                <a:xfrm>
                  <a:off x="379" y="0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36686" name="Line 124"/>
                <p:cNvSpPr>
                  <a:spLocks noChangeShapeType="1"/>
                </p:cNvSpPr>
                <p:nvPr/>
              </p:nvSpPr>
              <p:spPr bwMode="auto">
                <a:xfrm>
                  <a:off x="561" y="0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836682" name="Rectangle 12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363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+mn-lt"/>
                    <a:ea typeface="+mn-ea"/>
                  </a:rPr>
                  <a:t>R’’</a:t>
                </a:r>
                <a:r>
                  <a:rPr lang="en-US" altLang="en-US" sz="2400" baseline="-20000">
                    <a:latin typeface="+mn-lt"/>
                    <a:ea typeface="+mn-ea"/>
                  </a:rPr>
                  <a:t>3</a:t>
                </a:r>
              </a:p>
            </p:txBody>
          </p:sp>
        </p:grpSp>
        <p:sp>
          <p:nvSpPr>
            <p:cNvPr id="836648" name="Line 126"/>
            <p:cNvSpPr>
              <a:spLocks noChangeShapeType="1"/>
            </p:cNvSpPr>
            <p:nvPr/>
          </p:nvSpPr>
          <p:spPr bwMode="auto">
            <a:xfrm>
              <a:off x="5043" y="110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36649" name="Group 127"/>
            <p:cNvGrpSpPr>
              <a:grpSpLocks/>
            </p:cNvGrpSpPr>
            <p:nvPr/>
          </p:nvGrpSpPr>
          <p:grpSpPr bwMode="auto">
            <a:xfrm>
              <a:off x="1769" y="1838"/>
              <a:ext cx="1180" cy="499"/>
              <a:chOff x="0" y="0"/>
              <a:chExt cx="1180" cy="499"/>
            </a:xfrm>
          </p:grpSpPr>
          <p:sp>
            <p:nvSpPr>
              <p:cNvPr id="836672" name="Rectangle 128"/>
              <p:cNvSpPr>
                <a:spLocks noChangeArrowheads="1"/>
              </p:cNvSpPr>
              <p:nvPr/>
            </p:nvSpPr>
            <p:spPr bwMode="auto">
              <a:xfrm>
                <a:off x="408" y="0"/>
                <a:ext cx="363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+mn-lt"/>
                    <a:ea typeface="+mn-ea"/>
                  </a:rPr>
                  <a:t>R’’’</a:t>
                </a:r>
                <a:r>
                  <a:rPr lang="en-US" altLang="en-US" sz="2400" baseline="-20000">
                    <a:latin typeface="+mn-lt"/>
                    <a:ea typeface="+mn-ea"/>
                  </a:rPr>
                  <a:t>1</a:t>
                </a:r>
              </a:p>
            </p:txBody>
          </p:sp>
          <p:grpSp>
            <p:nvGrpSpPr>
              <p:cNvPr id="836673" name="Group 129"/>
              <p:cNvGrpSpPr>
                <a:grpSpLocks/>
              </p:cNvGrpSpPr>
              <p:nvPr/>
            </p:nvGrpSpPr>
            <p:grpSpPr bwMode="auto">
              <a:xfrm>
                <a:off x="0" y="224"/>
                <a:ext cx="1180" cy="275"/>
                <a:chOff x="0" y="0"/>
                <a:chExt cx="1180" cy="275"/>
              </a:xfrm>
            </p:grpSpPr>
            <p:sp>
              <p:nvSpPr>
                <p:cNvPr id="836674" name="Rectangle 130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1180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+mn-lt"/>
                    <a:ea typeface="+mn-ea"/>
                  </a:endParaRPr>
                </a:p>
              </p:txBody>
            </p:sp>
            <p:sp>
              <p:nvSpPr>
                <p:cNvPr id="836675" name="Line 131"/>
                <p:cNvSpPr>
                  <a:spLocks noChangeShapeType="1"/>
                </p:cNvSpPr>
                <p:nvPr/>
              </p:nvSpPr>
              <p:spPr bwMode="auto">
                <a:xfrm>
                  <a:off x="190" y="3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36676" name="Line 132"/>
                <p:cNvSpPr>
                  <a:spLocks noChangeShapeType="1"/>
                </p:cNvSpPr>
                <p:nvPr/>
              </p:nvSpPr>
              <p:spPr bwMode="auto">
                <a:xfrm>
                  <a:off x="379" y="3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36677" name="Line 133"/>
                <p:cNvSpPr>
                  <a:spLocks noChangeShapeType="1"/>
                </p:cNvSpPr>
                <p:nvPr/>
              </p:nvSpPr>
              <p:spPr bwMode="auto">
                <a:xfrm>
                  <a:off x="561" y="3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36678" name="Line 134"/>
                <p:cNvSpPr>
                  <a:spLocks noChangeShapeType="1"/>
                </p:cNvSpPr>
                <p:nvPr/>
              </p:nvSpPr>
              <p:spPr bwMode="auto">
                <a:xfrm>
                  <a:off x="729" y="0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36679" name="Line 135"/>
                <p:cNvSpPr>
                  <a:spLocks noChangeShapeType="1"/>
                </p:cNvSpPr>
                <p:nvPr/>
              </p:nvSpPr>
              <p:spPr bwMode="auto">
                <a:xfrm>
                  <a:off x="891" y="0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36680" name="Line 136"/>
                <p:cNvSpPr>
                  <a:spLocks noChangeShapeType="1"/>
                </p:cNvSpPr>
                <p:nvPr/>
              </p:nvSpPr>
              <p:spPr bwMode="auto">
                <a:xfrm>
                  <a:off x="1044" y="0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36650" name="Line 137"/>
            <p:cNvSpPr>
              <a:spLocks noChangeShapeType="1"/>
            </p:cNvSpPr>
            <p:nvPr/>
          </p:nvSpPr>
          <p:spPr bwMode="auto">
            <a:xfrm>
              <a:off x="1088" y="1739"/>
              <a:ext cx="95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6651" name="Line 138"/>
            <p:cNvSpPr>
              <a:spLocks noChangeShapeType="1"/>
            </p:cNvSpPr>
            <p:nvPr/>
          </p:nvSpPr>
          <p:spPr bwMode="auto">
            <a:xfrm flipH="1">
              <a:off x="2676" y="1745"/>
              <a:ext cx="68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36652" name="Group 139"/>
            <p:cNvGrpSpPr>
              <a:grpSpLocks/>
            </p:cNvGrpSpPr>
            <p:nvPr/>
          </p:nvGrpSpPr>
          <p:grpSpPr bwMode="auto">
            <a:xfrm>
              <a:off x="4581" y="1835"/>
              <a:ext cx="726" cy="499"/>
              <a:chOff x="0" y="0"/>
              <a:chExt cx="726" cy="499"/>
            </a:xfrm>
          </p:grpSpPr>
          <p:grpSp>
            <p:nvGrpSpPr>
              <p:cNvPr id="836666" name="Group 140"/>
              <p:cNvGrpSpPr>
                <a:grpSpLocks/>
              </p:cNvGrpSpPr>
              <p:nvPr/>
            </p:nvGrpSpPr>
            <p:grpSpPr bwMode="auto">
              <a:xfrm>
                <a:off x="0" y="227"/>
                <a:ext cx="726" cy="272"/>
                <a:chOff x="0" y="0"/>
                <a:chExt cx="726" cy="272"/>
              </a:xfrm>
            </p:grpSpPr>
            <p:sp>
              <p:nvSpPr>
                <p:cNvPr id="836668" name="Rectangle 14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6" cy="2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+mn-lt"/>
                    <a:ea typeface="+mn-ea"/>
                  </a:endParaRPr>
                </a:p>
              </p:txBody>
            </p:sp>
            <p:sp>
              <p:nvSpPr>
                <p:cNvPr id="836669" name="Line 142"/>
                <p:cNvSpPr>
                  <a:spLocks noChangeShapeType="1"/>
                </p:cNvSpPr>
                <p:nvPr/>
              </p:nvSpPr>
              <p:spPr bwMode="auto">
                <a:xfrm>
                  <a:off x="190" y="0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36670" name="Line 143"/>
                <p:cNvSpPr>
                  <a:spLocks noChangeShapeType="1"/>
                </p:cNvSpPr>
                <p:nvPr/>
              </p:nvSpPr>
              <p:spPr bwMode="auto">
                <a:xfrm>
                  <a:off x="379" y="0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36671" name="Line 144"/>
                <p:cNvSpPr>
                  <a:spLocks noChangeShapeType="1"/>
                </p:cNvSpPr>
                <p:nvPr/>
              </p:nvSpPr>
              <p:spPr bwMode="auto">
                <a:xfrm>
                  <a:off x="561" y="0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836667" name="Rectangle 145"/>
              <p:cNvSpPr>
                <a:spLocks noChangeArrowheads="1"/>
              </p:cNvSpPr>
              <p:nvPr/>
            </p:nvSpPr>
            <p:spPr bwMode="auto">
              <a:xfrm>
                <a:off x="182" y="0"/>
                <a:ext cx="363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+mn-lt"/>
                    <a:ea typeface="+mn-ea"/>
                  </a:rPr>
                  <a:t>R’’’</a:t>
                </a:r>
                <a:r>
                  <a:rPr lang="en-US" altLang="en-US" sz="2400" baseline="-20000">
                    <a:latin typeface="+mn-lt"/>
                    <a:ea typeface="+mn-ea"/>
                  </a:rPr>
                  <a:t>2</a:t>
                </a:r>
              </a:p>
            </p:txBody>
          </p:sp>
        </p:grpSp>
        <p:sp>
          <p:nvSpPr>
            <p:cNvPr id="836653" name="Line 146"/>
            <p:cNvSpPr>
              <a:spLocks noChangeShapeType="1"/>
            </p:cNvSpPr>
            <p:nvPr/>
          </p:nvSpPr>
          <p:spPr bwMode="auto">
            <a:xfrm>
              <a:off x="5043" y="172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6654" name="Line 147"/>
            <p:cNvSpPr>
              <a:spLocks noChangeShapeType="1"/>
            </p:cNvSpPr>
            <p:nvPr/>
          </p:nvSpPr>
          <p:spPr bwMode="auto">
            <a:xfrm>
              <a:off x="2358" y="2334"/>
              <a:ext cx="95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6655" name="Line 148"/>
            <p:cNvSpPr>
              <a:spLocks noChangeShapeType="1"/>
            </p:cNvSpPr>
            <p:nvPr/>
          </p:nvSpPr>
          <p:spPr bwMode="auto">
            <a:xfrm flipH="1">
              <a:off x="3991" y="2342"/>
              <a:ext cx="90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36656" name="Group 149"/>
            <p:cNvGrpSpPr>
              <a:grpSpLocks/>
            </p:cNvGrpSpPr>
            <p:nvPr/>
          </p:nvGrpSpPr>
          <p:grpSpPr bwMode="auto">
            <a:xfrm>
              <a:off x="2813" y="2660"/>
              <a:ext cx="1541" cy="277"/>
              <a:chOff x="0" y="0"/>
              <a:chExt cx="1541" cy="277"/>
            </a:xfrm>
          </p:grpSpPr>
          <p:sp>
            <p:nvSpPr>
              <p:cNvPr id="836657" name="Rectangle 15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41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+mn-lt"/>
                  <a:ea typeface="+mn-ea"/>
                </a:endParaRPr>
              </a:p>
            </p:txBody>
          </p:sp>
          <p:sp>
            <p:nvSpPr>
              <p:cNvPr id="836658" name="Line 151"/>
              <p:cNvSpPr>
                <a:spLocks noChangeShapeType="1"/>
              </p:cNvSpPr>
              <p:nvPr/>
            </p:nvSpPr>
            <p:spPr bwMode="auto">
              <a:xfrm>
                <a:off x="190" y="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6659" name="Line 152"/>
              <p:cNvSpPr>
                <a:spLocks noChangeShapeType="1"/>
              </p:cNvSpPr>
              <p:nvPr/>
            </p:nvSpPr>
            <p:spPr bwMode="auto">
              <a:xfrm>
                <a:off x="379" y="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6660" name="Line 153"/>
              <p:cNvSpPr>
                <a:spLocks noChangeShapeType="1"/>
              </p:cNvSpPr>
              <p:nvPr/>
            </p:nvSpPr>
            <p:spPr bwMode="auto">
              <a:xfrm>
                <a:off x="561" y="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6661" name="Line 154"/>
              <p:cNvSpPr>
                <a:spLocks noChangeShapeType="1"/>
              </p:cNvSpPr>
              <p:nvPr/>
            </p:nvSpPr>
            <p:spPr bwMode="auto">
              <a:xfrm>
                <a:off x="729" y="5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6662" name="Line 155"/>
              <p:cNvSpPr>
                <a:spLocks noChangeShapeType="1"/>
              </p:cNvSpPr>
              <p:nvPr/>
            </p:nvSpPr>
            <p:spPr bwMode="auto">
              <a:xfrm>
                <a:off x="891" y="5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6663" name="Line 156"/>
              <p:cNvSpPr>
                <a:spLocks noChangeShapeType="1"/>
              </p:cNvSpPr>
              <p:nvPr/>
            </p:nvSpPr>
            <p:spPr bwMode="auto">
              <a:xfrm>
                <a:off x="1044" y="5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6664" name="Line 157"/>
              <p:cNvSpPr>
                <a:spLocks noChangeShapeType="1"/>
              </p:cNvSpPr>
              <p:nvPr/>
            </p:nvSpPr>
            <p:spPr bwMode="auto">
              <a:xfrm>
                <a:off x="1207" y="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6665" name="Line 158"/>
              <p:cNvSpPr>
                <a:spLocks noChangeShapeType="1"/>
              </p:cNvSpPr>
              <p:nvPr/>
            </p:nvSpPr>
            <p:spPr bwMode="auto">
              <a:xfrm>
                <a:off x="1360" y="0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836614" name="Line 159"/>
          <p:cNvSpPr>
            <a:spLocks noChangeShapeType="1"/>
          </p:cNvSpPr>
          <p:nvPr/>
        </p:nvSpPr>
        <p:spPr bwMode="auto">
          <a:xfrm flipV="1">
            <a:off x="6011863" y="5194629"/>
            <a:ext cx="0" cy="5266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36615" name="Rectangle 160"/>
          <p:cNvSpPr>
            <a:spLocks noChangeArrowheads="1"/>
          </p:cNvSpPr>
          <p:nvPr/>
        </p:nvSpPr>
        <p:spPr bwMode="auto">
          <a:xfrm>
            <a:off x="2049463" y="6252924"/>
            <a:ext cx="4465638" cy="60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+mn-lt"/>
                <a:ea typeface="+mn-ea"/>
              </a:rPr>
              <a:t>外部排序过程示意图：</a:t>
            </a:r>
            <a:r>
              <a:rPr lang="en-US" altLang="zh-CN" sz="2400" b="1">
                <a:latin typeface="+mn-lt"/>
                <a:ea typeface="+mn-ea"/>
              </a:rPr>
              <a:t>2</a:t>
            </a:r>
            <a:r>
              <a:rPr lang="zh-CN" altLang="en-US" sz="2400" b="1">
                <a:latin typeface="+mn-lt"/>
                <a:ea typeface="+mn-ea"/>
              </a:rPr>
              <a:t>路归并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255" y="3615407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总共进行了</a:t>
            </a:r>
            <a:r>
              <a:rPr lang="en-US" altLang="zh-CN" sz="2400" b="1" dirty="0"/>
              <a:t>4</a:t>
            </a:r>
            <a:r>
              <a:rPr lang="zh-CN" altLang="en-US" sz="2400" b="1" dirty="0">
                <a:solidFill>
                  <a:srgbClr val="0000FF"/>
                </a:solidFill>
              </a:rPr>
              <a:t>趟</a:t>
            </a:r>
            <a:r>
              <a:rPr lang="zh-CN" altLang="en-US" sz="2400" b="1" dirty="0"/>
              <a:t>归并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-5714" y="5259423"/>
            <a:ext cx="569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每</a:t>
            </a:r>
            <a:r>
              <a:rPr lang="zh-CN" altLang="en-US" sz="2400" b="1" dirty="0">
                <a:solidFill>
                  <a:srgbClr val="0000FF"/>
                </a:solidFill>
              </a:rPr>
              <a:t>趟</a:t>
            </a:r>
            <a:r>
              <a:rPr lang="zh-CN" altLang="en-US" sz="2400" b="1" dirty="0"/>
              <a:t>归并由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个归并段得到⌈𝒏∕𝟐⌉个归并段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415" y="5808865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归并过程形成一颗</a:t>
            </a:r>
            <a:r>
              <a:rPr lang="zh-CN" altLang="en-US" sz="2400" b="1">
                <a:solidFill>
                  <a:srgbClr val="C00000"/>
                </a:solidFill>
              </a:rPr>
              <a:t>归并树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-6116" y="4297312"/>
            <a:ext cx="436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每</a:t>
            </a:r>
            <a:r>
              <a:rPr lang="zh-CN" altLang="en-US" sz="2400" b="1" dirty="0">
                <a:solidFill>
                  <a:srgbClr val="0000FF"/>
                </a:solidFill>
              </a:rPr>
              <a:t>趟</a:t>
            </a:r>
            <a:r>
              <a:rPr lang="zh-CN" altLang="en-US" sz="2400" b="1" dirty="0"/>
              <a:t>归并进行多次内部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路归并</a:t>
            </a:r>
            <a:endParaRPr lang="zh-CN" altLang="en-US" b="1" dirty="0"/>
          </a:p>
        </p:txBody>
      </p:sp>
      <p:sp>
        <p:nvSpPr>
          <p:cNvPr id="165" name="Line 108"/>
          <p:cNvSpPr>
            <a:spLocks noChangeShapeType="1"/>
          </p:cNvSpPr>
          <p:nvPr/>
        </p:nvSpPr>
        <p:spPr bwMode="auto">
          <a:xfrm>
            <a:off x="2548256" y="2697585"/>
            <a:ext cx="0" cy="4518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6" name="Line 108"/>
          <p:cNvSpPr>
            <a:spLocks noChangeShapeType="1"/>
          </p:cNvSpPr>
          <p:nvPr/>
        </p:nvSpPr>
        <p:spPr bwMode="auto">
          <a:xfrm>
            <a:off x="2771141" y="2705892"/>
            <a:ext cx="0" cy="4518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" name="Line 108"/>
          <p:cNvSpPr>
            <a:spLocks noChangeShapeType="1"/>
          </p:cNvSpPr>
          <p:nvPr/>
        </p:nvSpPr>
        <p:spPr bwMode="auto">
          <a:xfrm>
            <a:off x="3057526" y="2697585"/>
            <a:ext cx="0" cy="4518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8" name="Line 108"/>
          <p:cNvSpPr>
            <a:spLocks noChangeShapeType="1"/>
          </p:cNvSpPr>
          <p:nvPr/>
        </p:nvSpPr>
        <p:spPr bwMode="auto">
          <a:xfrm>
            <a:off x="6228184" y="2715860"/>
            <a:ext cx="0" cy="4518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9" name="Line 108"/>
          <p:cNvSpPr>
            <a:spLocks noChangeShapeType="1"/>
          </p:cNvSpPr>
          <p:nvPr/>
        </p:nvSpPr>
        <p:spPr bwMode="auto">
          <a:xfrm>
            <a:off x="6444208" y="2724167"/>
            <a:ext cx="0" cy="4518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0" name="Line 108"/>
          <p:cNvSpPr>
            <a:spLocks noChangeShapeType="1"/>
          </p:cNvSpPr>
          <p:nvPr/>
        </p:nvSpPr>
        <p:spPr bwMode="auto">
          <a:xfrm>
            <a:off x="6660232" y="2715860"/>
            <a:ext cx="0" cy="4518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59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12" grpId="0"/>
      <p:bldP spid="836614" grpId="0" animBg="1"/>
      <p:bldP spid="2" grpId="0"/>
      <p:bldP spid="3" grpId="0"/>
      <p:bldP spid="4" grpId="0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最佳归并树举例</a:t>
            </a:r>
            <a:r>
              <a:rPr lang="en-US" altLang="zh-CN"/>
              <a:t>-III</a:t>
            </a:r>
          </a:p>
        </p:txBody>
      </p:sp>
      <p:sp>
        <p:nvSpPr>
          <p:cNvPr id="749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设有 </a:t>
            </a:r>
            <a:r>
              <a:rPr lang="en-US" altLang="zh-CN"/>
              <a:t>11 </a:t>
            </a:r>
            <a:r>
              <a:rPr lang="zh-CN" altLang="en-US"/>
              <a:t>个初始归并段，其长度</a:t>
            </a:r>
            <a:r>
              <a:rPr lang="en-US" altLang="zh-CN"/>
              <a:t>(</a:t>
            </a:r>
            <a:r>
              <a:rPr lang="zh-CN" altLang="en-US"/>
              <a:t>记录个数</a:t>
            </a:r>
            <a:r>
              <a:rPr lang="en-US" altLang="zh-CN"/>
              <a:t>)</a:t>
            </a:r>
            <a:r>
              <a:rPr lang="zh-CN" altLang="en-US"/>
              <a:t>分别为</a:t>
            </a:r>
            <a:r>
              <a:rPr lang="en-US" altLang="zh-CN"/>
              <a:t>1, 3, 5, 7, 9, 13, 16, 20, 24, 30, 38</a:t>
            </a:r>
            <a:r>
              <a:rPr lang="zh-CN" altLang="en-US"/>
              <a:t>，做</a:t>
            </a:r>
            <a:r>
              <a:rPr lang="en-US" altLang="zh-CN" b="1">
                <a:solidFill>
                  <a:srgbClr val="C00000"/>
                </a:solidFill>
              </a:rPr>
              <a:t>5</a:t>
            </a:r>
            <a:r>
              <a:rPr lang="zh-CN" altLang="en-US" b="1">
                <a:solidFill>
                  <a:srgbClr val="C00000"/>
                </a:solidFill>
              </a:rPr>
              <a:t>路归并</a:t>
            </a:r>
          </a:p>
          <a:p>
            <a:r>
              <a:rPr lang="zh-CN" altLang="en-US"/>
              <a:t>做</a:t>
            </a:r>
            <a:r>
              <a:rPr lang="en-US" altLang="zh-CN"/>
              <a:t>5</a:t>
            </a:r>
            <a:r>
              <a:rPr lang="zh-CN" altLang="en-US"/>
              <a:t>路归并，即</a:t>
            </a:r>
            <a:r>
              <a:rPr lang="en-US" altLang="zh-CN"/>
              <a:t>k = 5</a:t>
            </a:r>
            <a:r>
              <a:rPr lang="zh-CN" altLang="en-US"/>
              <a:t>，</a:t>
            </a:r>
            <a:endParaRPr lang="en-US" altLang="zh-CN"/>
          </a:p>
          <a:p>
            <a:r>
              <a:rPr lang="zh-CN" altLang="en-US"/>
              <a:t>但是，</a:t>
            </a:r>
            <a:r>
              <a:rPr lang="en-US" altLang="zh-CN"/>
              <a:t>u = (11-1) % (5-1) =2 </a:t>
            </a:r>
            <a:r>
              <a:rPr lang="en-US" altLang="zh-CN">
                <a:sym typeface="Symbol" pitchFamily="18" charset="2"/>
              </a:rPr>
              <a:t></a:t>
            </a:r>
            <a:r>
              <a:rPr lang="en-US" altLang="zh-CN"/>
              <a:t> 0</a:t>
            </a:r>
            <a:r>
              <a:rPr lang="zh-CN" altLang="en-US"/>
              <a:t>，</a:t>
            </a:r>
            <a:endParaRPr lang="en-US" altLang="zh-CN"/>
          </a:p>
          <a:p>
            <a:r>
              <a:rPr lang="zh-CN" altLang="en-US"/>
              <a:t>需要增加的空初始归并段数为</a:t>
            </a:r>
          </a:p>
          <a:p>
            <a:pPr marL="0" indent="0">
              <a:buNone/>
            </a:pPr>
            <a:r>
              <a:rPr lang="zh-CN" altLang="en-US"/>
              <a:t>		  </a:t>
            </a:r>
            <a:r>
              <a:rPr lang="en-US" altLang="zh-CN"/>
              <a:t>k-u-1</a:t>
            </a:r>
            <a:r>
              <a:rPr lang="zh-CN" altLang="en-US"/>
              <a:t>＝</a:t>
            </a:r>
            <a:r>
              <a:rPr lang="en-US" altLang="zh-CN"/>
              <a:t>5-2-1 = 2</a:t>
            </a:r>
          </a:p>
          <a:p>
            <a:r>
              <a:rPr lang="zh-CN" altLang="en-US"/>
              <a:t>应当补充</a:t>
            </a:r>
            <a:r>
              <a:rPr lang="en-US" altLang="zh-CN"/>
              <a:t>2</a:t>
            </a:r>
            <a:r>
              <a:rPr lang="zh-CN" altLang="en-US"/>
              <a:t>个空归并段</a:t>
            </a:r>
          </a:p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FC66-2BB8-4A4B-A80C-9900B71B5AB9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59283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</a:rPr>
              <a:t>最佳归并树举例</a:t>
            </a:r>
            <a:r>
              <a:rPr lang="en-US" altLang="zh-CN">
                <a:latin typeface="+mn-lt"/>
              </a:rPr>
              <a:t>-IV</a:t>
            </a:r>
            <a:endParaRPr lang="zh-CN" altLang="en-US">
              <a:latin typeface="+mn-lt"/>
            </a:endParaRPr>
          </a:p>
        </p:txBody>
      </p:sp>
      <p:sp>
        <p:nvSpPr>
          <p:cNvPr id="56" name="灯片编号占位符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A21549D-7D61-43B9-A496-BED954A48878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750609" name="Text Box 17"/>
          <p:cNvSpPr txBox="1">
            <a:spLocks noChangeArrowheads="1"/>
          </p:cNvSpPr>
          <p:nvPr/>
        </p:nvSpPr>
        <p:spPr bwMode="auto">
          <a:xfrm>
            <a:off x="457200" y="5849022"/>
            <a:ext cx="80645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2900" b="1">
                <a:solidFill>
                  <a:srgbClr val="0925F7"/>
                </a:solidFill>
              </a:rPr>
              <a:t>带权路径长度</a:t>
            </a:r>
            <a:r>
              <a:rPr kumimoji="1" lang="en-US" altLang="zh-CN" sz="2900" b="1">
                <a:solidFill>
                  <a:srgbClr val="0925F7"/>
                </a:solidFill>
                <a:ea typeface="楷体_GB2312" pitchFamily="49" charset="-122"/>
              </a:rPr>
              <a:t>WPL</a:t>
            </a:r>
            <a:r>
              <a:rPr kumimoji="1" lang="zh-CN" altLang="en-US" sz="2900" b="1">
                <a:ea typeface="楷体_GB2312" pitchFamily="49" charset="-122"/>
              </a:rPr>
              <a:t>＝</a:t>
            </a:r>
            <a:endParaRPr kumimoji="1" lang="en-US" altLang="zh-CN" sz="2900" b="1">
              <a:ea typeface="楷体_GB2312" pitchFamily="49" charset="-122"/>
            </a:endParaRPr>
          </a:p>
          <a:p>
            <a:pPr algn="l"/>
            <a:r>
              <a:rPr kumimoji="1" lang="en-US" altLang="zh-CN" sz="2900" b="1">
                <a:ea typeface="楷体_GB2312" pitchFamily="49" charset="-122"/>
              </a:rPr>
              <a:t>(1+3+5)*3+(7+9+13++16)*2+(20+24+30+38)</a:t>
            </a:r>
            <a:r>
              <a:rPr kumimoji="1" lang="zh-CN" altLang="en-US" sz="2900" b="1">
                <a:ea typeface="楷体_GB2312" pitchFamily="49" charset="-122"/>
              </a:rPr>
              <a:t>＝ </a:t>
            </a:r>
            <a:r>
              <a:rPr kumimoji="1" lang="en-US" altLang="zh-CN" sz="2900" b="1">
                <a:ea typeface="楷体_GB2312" pitchFamily="49" charset="-122"/>
              </a:rPr>
              <a:t>229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80269" y="913383"/>
            <a:ext cx="7383462" cy="1396158"/>
            <a:chOff x="880269" y="913383"/>
            <a:chExt cx="7383462" cy="1396158"/>
          </a:xfrm>
        </p:grpSpPr>
        <p:sp>
          <p:nvSpPr>
            <p:cNvPr id="750605" name="Line 13"/>
            <p:cNvSpPr>
              <a:spLocks noChangeShapeType="1"/>
            </p:cNvSpPr>
            <p:nvPr/>
          </p:nvSpPr>
          <p:spPr bwMode="auto">
            <a:xfrm flipH="1">
              <a:off x="2830617" y="1354275"/>
              <a:ext cx="1184140" cy="5878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0606" name="Line 14"/>
            <p:cNvSpPr>
              <a:spLocks noChangeShapeType="1"/>
            </p:cNvSpPr>
            <p:nvPr/>
          </p:nvSpPr>
          <p:spPr bwMode="auto">
            <a:xfrm flipH="1">
              <a:off x="2760962" y="1354275"/>
              <a:ext cx="557242" cy="5143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0607" name="Line 15"/>
            <p:cNvSpPr>
              <a:spLocks noChangeShapeType="1"/>
            </p:cNvSpPr>
            <p:nvPr/>
          </p:nvSpPr>
          <p:spPr bwMode="auto">
            <a:xfrm>
              <a:off x="1298201" y="1354275"/>
              <a:ext cx="1184140" cy="5143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0608" name="Line 16"/>
            <p:cNvSpPr>
              <a:spLocks noChangeShapeType="1"/>
            </p:cNvSpPr>
            <p:nvPr/>
          </p:nvSpPr>
          <p:spPr bwMode="auto">
            <a:xfrm>
              <a:off x="2064409" y="1354275"/>
              <a:ext cx="487587" cy="4408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0610" name="Oval 18"/>
            <p:cNvSpPr>
              <a:spLocks noChangeArrowheads="1"/>
            </p:cNvSpPr>
            <p:nvPr/>
          </p:nvSpPr>
          <p:spPr bwMode="auto">
            <a:xfrm>
              <a:off x="880269" y="913383"/>
              <a:ext cx="487587" cy="51437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700" b="1">
                  <a:solidFill>
                    <a:srgbClr val="FF0000"/>
                  </a:solidFill>
                  <a:ea typeface="宋体" pitchFamily="2" charset="-122"/>
                </a:rPr>
                <a:t>0</a:t>
              </a:r>
              <a:endParaRPr kumimoji="1" lang="en-US" altLang="zh-CN" sz="270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750611" name="Oval 19"/>
            <p:cNvSpPr>
              <a:spLocks noChangeArrowheads="1"/>
            </p:cNvSpPr>
            <p:nvPr/>
          </p:nvSpPr>
          <p:spPr bwMode="auto">
            <a:xfrm>
              <a:off x="1646477" y="913383"/>
              <a:ext cx="487587" cy="51437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700" b="1">
                  <a:solidFill>
                    <a:srgbClr val="FF0000"/>
                  </a:solidFill>
                  <a:ea typeface="宋体" pitchFamily="2" charset="-122"/>
                </a:rPr>
                <a:t>0</a:t>
              </a:r>
              <a:endParaRPr kumimoji="1" lang="en-US" altLang="zh-CN" sz="2700">
                <a:solidFill>
                  <a:srgbClr val="FF0000"/>
                </a:solidFill>
                <a:ea typeface="宋体" pitchFamily="2" charset="-122"/>
              </a:endParaRPr>
            </a:p>
          </p:txBody>
        </p:sp>
        <p:sp>
          <p:nvSpPr>
            <p:cNvPr id="750612" name="Oval 20"/>
            <p:cNvSpPr>
              <a:spLocks noChangeArrowheads="1"/>
            </p:cNvSpPr>
            <p:nvPr/>
          </p:nvSpPr>
          <p:spPr bwMode="auto">
            <a:xfrm>
              <a:off x="2412686" y="913383"/>
              <a:ext cx="487587" cy="51437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700" b="1">
                  <a:solidFill>
                    <a:schemeClr val="tx2"/>
                  </a:solidFill>
                  <a:ea typeface="宋体" pitchFamily="2" charset="-122"/>
                </a:rPr>
                <a:t>1</a:t>
              </a:r>
              <a:endParaRPr kumimoji="1" lang="en-US" altLang="zh-CN" sz="2700">
                <a:ea typeface="宋体" pitchFamily="2" charset="-122"/>
              </a:endParaRPr>
            </a:p>
          </p:txBody>
        </p:sp>
        <p:sp>
          <p:nvSpPr>
            <p:cNvPr id="750613" name="Oval 21"/>
            <p:cNvSpPr>
              <a:spLocks noChangeArrowheads="1"/>
            </p:cNvSpPr>
            <p:nvPr/>
          </p:nvSpPr>
          <p:spPr bwMode="auto">
            <a:xfrm>
              <a:off x="3178894" y="913383"/>
              <a:ext cx="487587" cy="51437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700" b="1">
                  <a:solidFill>
                    <a:schemeClr val="tx2"/>
                  </a:solidFill>
                  <a:ea typeface="宋体" pitchFamily="2" charset="-122"/>
                </a:rPr>
                <a:t>3</a:t>
              </a:r>
              <a:endParaRPr kumimoji="1" lang="en-US" altLang="zh-CN" sz="2700">
                <a:ea typeface="宋体" pitchFamily="2" charset="-122"/>
              </a:endParaRPr>
            </a:p>
          </p:txBody>
        </p:sp>
        <p:sp>
          <p:nvSpPr>
            <p:cNvPr id="750614" name="Oval 22"/>
            <p:cNvSpPr>
              <a:spLocks noChangeArrowheads="1"/>
            </p:cNvSpPr>
            <p:nvPr/>
          </p:nvSpPr>
          <p:spPr bwMode="auto">
            <a:xfrm>
              <a:off x="3945102" y="913383"/>
              <a:ext cx="487587" cy="51437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700" b="1">
                  <a:solidFill>
                    <a:schemeClr val="tx2"/>
                  </a:solidFill>
                  <a:ea typeface="宋体" pitchFamily="2" charset="-122"/>
                </a:rPr>
                <a:t>5</a:t>
              </a:r>
              <a:endParaRPr kumimoji="1" lang="en-US" altLang="zh-CN" sz="2700">
                <a:ea typeface="宋体" pitchFamily="2" charset="-122"/>
              </a:endParaRPr>
            </a:p>
          </p:txBody>
        </p:sp>
        <p:sp>
          <p:nvSpPr>
            <p:cNvPr id="750615" name="Oval 23"/>
            <p:cNvSpPr>
              <a:spLocks noChangeArrowheads="1"/>
            </p:cNvSpPr>
            <p:nvPr/>
          </p:nvSpPr>
          <p:spPr bwMode="auto">
            <a:xfrm>
              <a:off x="1646477" y="1795167"/>
              <a:ext cx="487587" cy="51437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700" b="1">
                  <a:solidFill>
                    <a:schemeClr val="tx2"/>
                  </a:solidFill>
                  <a:ea typeface="宋体" pitchFamily="2" charset="-122"/>
                </a:rPr>
                <a:t>7</a:t>
              </a:r>
              <a:endParaRPr kumimoji="1" lang="en-US" altLang="zh-CN" sz="2700">
                <a:ea typeface="宋体" pitchFamily="2" charset="-122"/>
              </a:endParaRPr>
            </a:p>
          </p:txBody>
        </p:sp>
        <p:sp>
          <p:nvSpPr>
            <p:cNvPr id="750616" name="Oval 24"/>
            <p:cNvSpPr>
              <a:spLocks noChangeArrowheads="1"/>
            </p:cNvSpPr>
            <p:nvPr/>
          </p:nvSpPr>
          <p:spPr bwMode="auto">
            <a:xfrm>
              <a:off x="2412686" y="1795167"/>
              <a:ext cx="487587" cy="514374"/>
            </a:xfrm>
            <a:prstGeom prst="ellipse">
              <a:avLst/>
            </a:prstGeom>
            <a:solidFill>
              <a:srgbClr val="FFFF66"/>
            </a:solidFill>
            <a:ln w="3810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700" b="1">
                  <a:ea typeface="宋体" pitchFamily="2" charset="-122"/>
                </a:rPr>
                <a:t>9</a:t>
              </a:r>
              <a:endParaRPr kumimoji="1" lang="en-US" altLang="zh-CN" sz="2700">
                <a:ea typeface="宋体" pitchFamily="2" charset="-122"/>
              </a:endParaRPr>
            </a:p>
          </p:txBody>
        </p:sp>
        <p:sp>
          <p:nvSpPr>
            <p:cNvPr id="750617" name="Line 25"/>
            <p:cNvSpPr>
              <a:spLocks noChangeShapeType="1"/>
            </p:cNvSpPr>
            <p:nvPr/>
          </p:nvSpPr>
          <p:spPr bwMode="auto">
            <a:xfrm>
              <a:off x="2691307" y="1427757"/>
              <a:ext cx="0" cy="3674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0618" name="Oval 26"/>
            <p:cNvSpPr>
              <a:spLocks noChangeArrowheads="1"/>
            </p:cNvSpPr>
            <p:nvPr/>
          </p:nvSpPr>
          <p:spPr bwMode="auto">
            <a:xfrm>
              <a:off x="3178894" y="1795167"/>
              <a:ext cx="487587" cy="51437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700" b="1">
                  <a:solidFill>
                    <a:schemeClr val="tx2"/>
                  </a:solidFill>
                  <a:ea typeface="宋体" pitchFamily="2" charset="-122"/>
                </a:rPr>
                <a:t>9</a:t>
              </a:r>
              <a:endParaRPr kumimoji="1" lang="en-US" altLang="zh-CN" sz="2700">
                <a:ea typeface="宋体" pitchFamily="2" charset="-122"/>
              </a:endParaRPr>
            </a:p>
          </p:txBody>
        </p:sp>
        <p:sp>
          <p:nvSpPr>
            <p:cNvPr id="750619" name="Oval 27"/>
            <p:cNvSpPr>
              <a:spLocks noChangeArrowheads="1"/>
            </p:cNvSpPr>
            <p:nvPr/>
          </p:nvSpPr>
          <p:spPr bwMode="auto">
            <a:xfrm>
              <a:off x="3945102" y="1795167"/>
              <a:ext cx="487587" cy="51437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700" b="1">
                  <a:solidFill>
                    <a:schemeClr val="tx2"/>
                  </a:solidFill>
                  <a:ea typeface="宋体" pitchFamily="2" charset="-122"/>
                </a:rPr>
                <a:t>13</a:t>
              </a:r>
              <a:endParaRPr kumimoji="1" lang="en-US" altLang="zh-CN" sz="2700">
                <a:ea typeface="宋体" pitchFamily="2" charset="-122"/>
              </a:endParaRPr>
            </a:p>
          </p:txBody>
        </p:sp>
        <p:sp>
          <p:nvSpPr>
            <p:cNvPr id="750620" name="Oval 28"/>
            <p:cNvSpPr>
              <a:spLocks noChangeArrowheads="1"/>
            </p:cNvSpPr>
            <p:nvPr/>
          </p:nvSpPr>
          <p:spPr bwMode="auto">
            <a:xfrm>
              <a:off x="4711311" y="1795167"/>
              <a:ext cx="487587" cy="51437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700" b="1">
                  <a:solidFill>
                    <a:schemeClr val="tx2"/>
                  </a:solidFill>
                  <a:ea typeface="宋体" pitchFamily="2" charset="-122"/>
                </a:rPr>
                <a:t>16</a:t>
              </a:r>
              <a:endParaRPr kumimoji="1" lang="en-US" altLang="zh-CN" sz="2700">
                <a:ea typeface="宋体" pitchFamily="2" charset="-122"/>
              </a:endParaRPr>
            </a:p>
          </p:txBody>
        </p:sp>
        <p:sp>
          <p:nvSpPr>
            <p:cNvPr id="750621" name="Oval 29"/>
            <p:cNvSpPr>
              <a:spLocks noChangeArrowheads="1"/>
            </p:cNvSpPr>
            <p:nvPr/>
          </p:nvSpPr>
          <p:spPr bwMode="auto">
            <a:xfrm>
              <a:off x="5477519" y="1795167"/>
              <a:ext cx="487587" cy="51437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700" b="1">
                  <a:solidFill>
                    <a:schemeClr val="tx2"/>
                  </a:solidFill>
                  <a:ea typeface="宋体" pitchFamily="2" charset="-122"/>
                </a:rPr>
                <a:t>20</a:t>
              </a:r>
              <a:endParaRPr kumimoji="1" lang="en-US" altLang="zh-CN" sz="2700">
                <a:ea typeface="宋体" pitchFamily="2" charset="-122"/>
              </a:endParaRPr>
            </a:p>
          </p:txBody>
        </p:sp>
        <p:sp>
          <p:nvSpPr>
            <p:cNvPr id="750622" name="Oval 30"/>
            <p:cNvSpPr>
              <a:spLocks noChangeArrowheads="1"/>
            </p:cNvSpPr>
            <p:nvPr/>
          </p:nvSpPr>
          <p:spPr bwMode="auto">
            <a:xfrm>
              <a:off x="6243727" y="1795167"/>
              <a:ext cx="487587" cy="51437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700" b="1">
                  <a:solidFill>
                    <a:schemeClr val="tx2"/>
                  </a:solidFill>
                  <a:ea typeface="宋体" pitchFamily="2" charset="-122"/>
                </a:rPr>
                <a:t>24</a:t>
              </a:r>
              <a:endParaRPr kumimoji="1" lang="en-US" altLang="zh-CN" sz="2700">
                <a:ea typeface="宋体" pitchFamily="2" charset="-122"/>
              </a:endParaRPr>
            </a:p>
          </p:txBody>
        </p:sp>
        <p:sp>
          <p:nvSpPr>
            <p:cNvPr id="750623" name="Oval 31"/>
            <p:cNvSpPr>
              <a:spLocks noChangeArrowheads="1"/>
            </p:cNvSpPr>
            <p:nvPr/>
          </p:nvSpPr>
          <p:spPr bwMode="auto">
            <a:xfrm>
              <a:off x="7009936" y="1795167"/>
              <a:ext cx="487587" cy="51437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700" b="1">
                  <a:solidFill>
                    <a:schemeClr val="tx2"/>
                  </a:solidFill>
                  <a:ea typeface="宋体" pitchFamily="2" charset="-122"/>
                </a:rPr>
                <a:t>30</a:t>
              </a:r>
              <a:endParaRPr kumimoji="1" lang="en-US" altLang="zh-CN" sz="2700">
                <a:ea typeface="宋体" pitchFamily="2" charset="-122"/>
              </a:endParaRPr>
            </a:p>
          </p:txBody>
        </p:sp>
        <p:sp>
          <p:nvSpPr>
            <p:cNvPr id="750624" name="Oval 32"/>
            <p:cNvSpPr>
              <a:spLocks noChangeArrowheads="1"/>
            </p:cNvSpPr>
            <p:nvPr/>
          </p:nvSpPr>
          <p:spPr bwMode="auto">
            <a:xfrm>
              <a:off x="7776144" y="1795167"/>
              <a:ext cx="487587" cy="51437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700" b="1">
                  <a:solidFill>
                    <a:schemeClr val="tx2"/>
                  </a:solidFill>
                  <a:ea typeface="宋体" pitchFamily="2" charset="-122"/>
                </a:rPr>
                <a:t>38</a:t>
              </a:r>
              <a:endParaRPr kumimoji="1" lang="en-US" altLang="zh-CN" sz="2700">
                <a:ea typeface="宋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80269" y="2603469"/>
            <a:ext cx="5851045" cy="3159727"/>
            <a:chOff x="880269" y="2603469"/>
            <a:chExt cx="5851045" cy="3159727"/>
          </a:xfrm>
        </p:grpSpPr>
        <p:sp>
          <p:nvSpPr>
            <p:cNvPr id="750594" name="Line 2"/>
            <p:cNvSpPr>
              <a:spLocks noChangeShapeType="1"/>
            </p:cNvSpPr>
            <p:nvPr/>
          </p:nvSpPr>
          <p:spPr bwMode="auto">
            <a:xfrm flipH="1">
              <a:off x="4363034" y="3044361"/>
              <a:ext cx="1184140" cy="5878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0595" name="Line 3"/>
            <p:cNvSpPr>
              <a:spLocks noChangeShapeType="1"/>
            </p:cNvSpPr>
            <p:nvPr/>
          </p:nvSpPr>
          <p:spPr bwMode="auto">
            <a:xfrm flipH="1">
              <a:off x="2969928" y="4807930"/>
              <a:ext cx="1044830" cy="661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0596" name="Line 4"/>
            <p:cNvSpPr>
              <a:spLocks noChangeShapeType="1"/>
            </p:cNvSpPr>
            <p:nvPr/>
          </p:nvSpPr>
          <p:spPr bwMode="auto">
            <a:xfrm flipH="1">
              <a:off x="2830617" y="4807930"/>
              <a:ext cx="487587" cy="5143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0597" name="Line 5"/>
            <p:cNvSpPr>
              <a:spLocks noChangeShapeType="1"/>
            </p:cNvSpPr>
            <p:nvPr/>
          </p:nvSpPr>
          <p:spPr bwMode="auto">
            <a:xfrm>
              <a:off x="1228546" y="4807930"/>
              <a:ext cx="1114485" cy="5878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0598" name="Line 6"/>
            <p:cNvSpPr>
              <a:spLocks noChangeShapeType="1"/>
            </p:cNvSpPr>
            <p:nvPr/>
          </p:nvSpPr>
          <p:spPr bwMode="auto">
            <a:xfrm>
              <a:off x="1994754" y="4807930"/>
              <a:ext cx="487587" cy="5143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0599" name="Line 7"/>
            <p:cNvSpPr>
              <a:spLocks noChangeShapeType="1"/>
            </p:cNvSpPr>
            <p:nvPr/>
          </p:nvSpPr>
          <p:spPr bwMode="auto">
            <a:xfrm flipH="1">
              <a:off x="4363034" y="3926146"/>
              <a:ext cx="1184140" cy="5878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0600" name="Line 8"/>
            <p:cNvSpPr>
              <a:spLocks noChangeShapeType="1"/>
            </p:cNvSpPr>
            <p:nvPr/>
          </p:nvSpPr>
          <p:spPr bwMode="auto">
            <a:xfrm flipH="1">
              <a:off x="4293379" y="3926146"/>
              <a:ext cx="487587" cy="5143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0601" name="Line 9"/>
            <p:cNvSpPr>
              <a:spLocks noChangeShapeType="1"/>
            </p:cNvSpPr>
            <p:nvPr/>
          </p:nvSpPr>
          <p:spPr bwMode="auto">
            <a:xfrm>
              <a:off x="3596826" y="3926146"/>
              <a:ext cx="487587" cy="5143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0602" name="Line 10"/>
            <p:cNvSpPr>
              <a:spLocks noChangeShapeType="1"/>
            </p:cNvSpPr>
            <p:nvPr/>
          </p:nvSpPr>
          <p:spPr bwMode="auto">
            <a:xfrm>
              <a:off x="2691307" y="2970879"/>
              <a:ext cx="1323451" cy="661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0603" name="Line 11"/>
            <p:cNvSpPr>
              <a:spLocks noChangeShapeType="1"/>
            </p:cNvSpPr>
            <p:nvPr/>
          </p:nvSpPr>
          <p:spPr bwMode="auto">
            <a:xfrm>
              <a:off x="3527170" y="3044361"/>
              <a:ext cx="557242" cy="5143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0604" name="Line 12"/>
            <p:cNvSpPr>
              <a:spLocks noChangeShapeType="1"/>
            </p:cNvSpPr>
            <p:nvPr/>
          </p:nvSpPr>
          <p:spPr bwMode="auto">
            <a:xfrm flipH="1">
              <a:off x="4293379" y="3044361"/>
              <a:ext cx="557242" cy="5143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0625" name="Oval 33"/>
            <p:cNvSpPr>
              <a:spLocks noChangeArrowheads="1"/>
            </p:cNvSpPr>
            <p:nvPr/>
          </p:nvSpPr>
          <p:spPr bwMode="auto">
            <a:xfrm>
              <a:off x="2412686" y="2603469"/>
              <a:ext cx="487587" cy="51437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700" b="1">
                  <a:solidFill>
                    <a:schemeClr val="tx2"/>
                  </a:solidFill>
                  <a:ea typeface="宋体" pitchFamily="2" charset="-122"/>
                </a:rPr>
                <a:t>0</a:t>
              </a:r>
              <a:endParaRPr kumimoji="1" lang="en-US" altLang="zh-CN" sz="2700">
                <a:ea typeface="宋体" pitchFamily="2" charset="-122"/>
              </a:endParaRPr>
            </a:p>
          </p:txBody>
        </p:sp>
        <p:sp>
          <p:nvSpPr>
            <p:cNvPr id="750626" name="Oval 34"/>
            <p:cNvSpPr>
              <a:spLocks noChangeArrowheads="1"/>
            </p:cNvSpPr>
            <p:nvPr/>
          </p:nvSpPr>
          <p:spPr bwMode="auto">
            <a:xfrm>
              <a:off x="3178894" y="2603469"/>
              <a:ext cx="487587" cy="51437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700" b="1">
                  <a:solidFill>
                    <a:schemeClr val="tx2"/>
                  </a:solidFill>
                  <a:ea typeface="宋体" pitchFamily="2" charset="-122"/>
                </a:rPr>
                <a:t>0</a:t>
              </a:r>
              <a:endParaRPr kumimoji="1" lang="en-US" altLang="zh-CN" sz="2700">
                <a:ea typeface="宋体" pitchFamily="2" charset="-122"/>
              </a:endParaRPr>
            </a:p>
          </p:txBody>
        </p:sp>
        <p:sp>
          <p:nvSpPr>
            <p:cNvPr id="750627" name="Oval 35"/>
            <p:cNvSpPr>
              <a:spLocks noChangeArrowheads="1"/>
            </p:cNvSpPr>
            <p:nvPr/>
          </p:nvSpPr>
          <p:spPr bwMode="auto">
            <a:xfrm>
              <a:off x="3945102" y="2603469"/>
              <a:ext cx="487587" cy="51437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700" b="1">
                  <a:solidFill>
                    <a:schemeClr val="tx2"/>
                  </a:solidFill>
                  <a:ea typeface="宋体" pitchFamily="2" charset="-122"/>
                </a:rPr>
                <a:t>1</a:t>
              </a:r>
              <a:endParaRPr kumimoji="1" lang="en-US" altLang="zh-CN" sz="2700">
                <a:ea typeface="宋体" pitchFamily="2" charset="-122"/>
              </a:endParaRPr>
            </a:p>
          </p:txBody>
        </p:sp>
        <p:sp>
          <p:nvSpPr>
            <p:cNvPr id="750628" name="Oval 36"/>
            <p:cNvSpPr>
              <a:spLocks noChangeArrowheads="1"/>
            </p:cNvSpPr>
            <p:nvPr/>
          </p:nvSpPr>
          <p:spPr bwMode="auto">
            <a:xfrm>
              <a:off x="4711311" y="2603469"/>
              <a:ext cx="487587" cy="51437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700" b="1">
                  <a:solidFill>
                    <a:schemeClr val="tx2"/>
                  </a:solidFill>
                  <a:ea typeface="宋体" pitchFamily="2" charset="-122"/>
                </a:rPr>
                <a:t>3</a:t>
              </a:r>
              <a:endParaRPr kumimoji="1" lang="en-US" altLang="zh-CN" sz="2700">
                <a:ea typeface="宋体" pitchFamily="2" charset="-122"/>
              </a:endParaRPr>
            </a:p>
          </p:txBody>
        </p:sp>
        <p:sp>
          <p:nvSpPr>
            <p:cNvPr id="750629" name="Oval 37"/>
            <p:cNvSpPr>
              <a:spLocks noChangeArrowheads="1"/>
            </p:cNvSpPr>
            <p:nvPr/>
          </p:nvSpPr>
          <p:spPr bwMode="auto">
            <a:xfrm>
              <a:off x="5477519" y="2603469"/>
              <a:ext cx="487587" cy="51437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700" b="1">
                  <a:solidFill>
                    <a:schemeClr val="tx2"/>
                  </a:solidFill>
                  <a:ea typeface="宋体" pitchFamily="2" charset="-122"/>
                </a:rPr>
                <a:t>5</a:t>
              </a:r>
              <a:endParaRPr kumimoji="1" lang="en-US" altLang="zh-CN" sz="2700">
                <a:ea typeface="宋体" pitchFamily="2" charset="-122"/>
              </a:endParaRPr>
            </a:p>
          </p:txBody>
        </p:sp>
        <p:sp>
          <p:nvSpPr>
            <p:cNvPr id="750630" name="Line 38"/>
            <p:cNvSpPr>
              <a:spLocks noChangeShapeType="1"/>
            </p:cNvSpPr>
            <p:nvPr/>
          </p:nvSpPr>
          <p:spPr bwMode="auto">
            <a:xfrm>
              <a:off x="4223723" y="3117843"/>
              <a:ext cx="0" cy="3674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0631" name="Oval 39"/>
            <p:cNvSpPr>
              <a:spLocks noChangeArrowheads="1"/>
            </p:cNvSpPr>
            <p:nvPr/>
          </p:nvSpPr>
          <p:spPr bwMode="auto">
            <a:xfrm>
              <a:off x="3945102" y="3485254"/>
              <a:ext cx="487587" cy="514374"/>
            </a:xfrm>
            <a:prstGeom prst="ellipse">
              <a:avLst/>
            </a:prstGeom>
            <a:solidFill>
              <a:srgbClr val="FFFF66"/>
            </a:solidFill>
            <a:ln w="3810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700" b="1">
                  <a:ea typeface="宋体" pitchFamily="2" charset="-122"/>
                </a:rPr>
                <a:t>9</a:t>
              </a:r>
              <a:endParaRPr kumimoji="1" lang="en-US" altLang="zh-CN" sz="2700">
                <a:ea typeface="宋体" pitchFamily="2" charset="-122"/>
              </a:endParaRPr>
            </a:p>
          </p:txBody>
        </p:sp>
        <p:sp>
          <p:nvSpPr>
            <p:cNvPr id="750632" name="Oval 40"/>
            <p:cNvSpPr>
              <a:spLocks noChangeArrowheads="1"/>
            </p:cNvSpPr>
            <p:nvPr/>
          </p:nvSpPr>
          <p:spPr bwMode="auto">
            <a:xfrm>
              <a:off x="3178894" y="3485254"/>
              <a:ext cx="487587" cy="51437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700" b="1">
                  <a:solidFill>
                    <a:schemeClr val="tx2"/>
                  </a:solidFill>
                  <a:ea typeface="宋体" pitchFamily="2" charset="-122"/>
                </a:rPr>
                <a:t>7</a:t>
              </a:r>
              <a:endParaRPr kumimoji="1" lang="en-US" altLang="zh-CN" sz="2700">
                <a:ea typeface="宋体" pitchFamily="2" charset="-122"/>
              </a:endParaRPr>
            </a:p>
          </p:txBody>
        </p:sp>
        <p:sp>
          <p:nvSpPr>
            <p:cNvPr id="750633" name="Oval 41"/>
            <p:cNvSpPr>
              <a:spLocks noChangeArrowheads="1"/>
            </p:cNvSpPr>
            <p:nvPr/>
          </p:nvSpPr>
          <p:spPr bwMode="auto">
            <a:xfrm>
              <a:off x="4711311" y="3485254"/>
              <a:ext cx="487587" cy="51437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700" b="1">
                  <a:solidFill>
                    <a:schemeClr val="tx2"/>
                  </a:solidFill>
                  <a:ea typeface="宋体" pitchFamily="2" charset="-122"/>
                </a:rPr>
                <a:t>9</a:t>
              </a:r>
              <a:endParaRPr kumimoji="1" lang="en-US" altLang="zh-CN" sz="2700">
                <a:ea typeface="宋体" pitchFamily="2" charset="-122"/>
              </a:endParaRPr>
            </a:p>
          </p:txBody>
        </p:sp>
        <p:sp>
          <p:nvSpPr>
            <p:cNvPr id="750634" name="Oval 42"/>
            <p:cNvSpPr>
              <a:spLocks noChangeArrowheads="1"/>
            </p:cNvSpPr>
            <p:nvPr/>
          </p:nvSpPr>
          <p:spPr bwMode="auto">
            <a:xfrm>
              <a:off x="5477519" y="3485254"/>
              <a:ext cx="487587" cy="51437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700" b="1">
                  <a:solidFill>
                    <a:schemeClr val="tx2"/>
                  </a:solidFill>
                  <a:ea typeface="宋体" pitchFamily="2" charset="-122"/>
                </a:rPr>
                <a:t>13</a:t>
              </a:r>
              <a:endParaRPr kumimoji="1" lang="en-US" altLang="zh-CN" sz="2700">
                <a:ea typeface="宋体" pitchFamily="2" charset="-122"/>
              </a:endParaRPr>
            </a:p>
          </p:txBody>
        </p:sp>
        <p:sp>
          <p:nvSpPr>
            <p:cNvPr id="750635" name="Oval 43"/>
            <p:cNvSpPr>
              <a:spLocks noChangeArrowheads="1"/>
            </p:cNvSpPr>
            <p:nvPr/>
          </p:nvSpPr>
          <p:spPr bwMode="auto">
            <a:xfrm>
              <a:off x="6243727" y="3485254"/>
              <a:ext cx="487587" cy="51437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700" b="1">
                  <a:solidFill>
                    <a:schemeClr val="tx2"/>
                  </a:solidFill>
                  <a:ea typeface="宋体" pitchFamily="2" charset="-122"/>
                </a:rPr>
                <a:t>16</a:t>
              </a:r>
              <a:endParaRPr kumimoji="1" lang="en-US" altLang="zh-CN" sz="2700">
                <a:ea typeface="宋体" pitchFamily="2" charset="-122"/>
              </a:endParaRPr>
            </a:p>
          </p:txBody>
        </p:sp>
        <p:sp>
          <p:nvSpPr>
            <p:cNvPr id="750636" name="Line 44"/>
            <p:cNvSpPr>
              <a:spLocks noChangeShapeType="1"/>
            </p:cNvSpPr>
            <p:nvPr/>
          </p:nvSpPr>
          <p:spPr bwMode="auto">
            <a:xfrm>
              <a:off x="4223723" y="3999628"/>
              <a:ext cx="0" cy="3674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0637" name="Oval 45"/>
            <p:cNvSpPr>
              <a:spLocks noChangeArrowheads="1"/>
            </p:cNvSpPr>
            <p:nvPr/>
          </p:nvSpPr>
          <p:spPr bwMode="auto">
            <a:xfrm>
              <a:off x="3945102" y="4367038"/>
              <a:ext cx="487587" cy="514374"/>
            </a:xfrm>
            <a:prstGeom prst="ellipse">
              <a:avLst/>
            </a:prstGeom>
            <a:solidFill>
              <a:srgbClr val="FFFF66"/>
            </a:solidFill>
            <a:ln w="38100">
              <a:solidFill>
                <a:srgbClr val="0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700" b="1">
                  <a:ea typeface="宋体" pitchFamily="2" charset="-122"/>
                </a:rPr>
                <a:t>54</a:t>
              </a:r>
              <a:endParaRPr kumimoji="1" lang="en-US" altLang="zh-CN" sz="2700">
                <a:ea typeface="宋体" pitchFamily="2" charset="-122"/>
              </a:endParaRPr>
            </a:p>
          </p:txBody>
        </p:sp>
        <p:sp>
          <p:nvSpPr>
            <p:cNvPr id="750638" name="Line 46"/>
            <p:cNvSpPr>
              <a:spLocks noChangeShapeType="1"/>
            </p:cNvSpPr>
            <p:nvPr/>
          </p:nvSpPr>
          <p:spPr bwMode="auto">
            <a:xfrm flipH="1">
              <a:off x="4432689" y="3926146"/>
              <a:ext cx="1880693" cy="661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0639" name="Oval 47"/>
            <p:cNvSpPr>
              <a:spLocks noChangeArrowheads="1"/>
            </p:cNvSpPr>
            <p:nvPr/>
          </p:nvSpPr>
          <p:spPr bwMode="auto">
            <a:xfrm>
              <a:off x="3178894" y="4367038"/>
              <a:ext cx="487587" cy="51437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700" b="1">
                  <a:solidFill>
                    <a:schemeClr val="tx2"/>
                  </a:solidFill>
                  <a:ea typeface="宋体" pitchFamily="2" charset="-122"/>
                </a:rPr>
                <a:t>38</a:t>
              </a:r>
              <a:endParaRPr kumimoji="1" lang="en-US" altLang="zh-CN" sz="2700">
                <a:ea typeface="宋体" pitchFamily="2" charset="-122"/>
              </a:endParaRPr>
            </a:p>
          </p:txBody>
        </p:sp>
        <p:sp>
          <p:nvSpPr>
            <p:cNvPr id="750640" name="Oval 48"/>
            <p:cNvSpPr>
              <a:spLocks noChangeArrowheads="1"/>
            </p:cNvSpPr>
            <p:nvPr/>
          </p:nvSpPr>
          <p:spPr bwMode="auto">
            <a:xfrm>
              <a:off x="2412686" y="4367038"/>
              <a:ext cx="487587" cy="51437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700" b="1">
                  <a:solidFill>
                    <a:schemeClr val="tx2"/>
                  </a:solidFill>
                  <a:ea typeface="宋体" pitchFamily="2" charset="-122"/>
                </a:rPr>
                <a:t>30</a:t>
              </a:r>
              <a:endParaRPr kumimoji="1" lang="en-US" altLang="zh-CN" sz="2700">
                <a:ea typeface="宋体" pitchFamily="2" charset="-122"/>
              </a:endParaRPr>
            </a:p>
          </p:txBody>
        </p:sp>
        <p:sp>
          <p:nvSpPr>
            <p:cNvPr id="750641" name="Oval 49"/>
            <p:cNvSpPr>
              <a:spLocks noChangeArrowheads="1"/>
            </p:cNvSpPr>
            <p:nvPr/>
          </p:nvSpPr>
          <p:spPr bwMode="auto">
            <a:xfrm>
              <a:off x="1646477" y="4367038"/>
              <a:ext cx="487587" cy="51437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700" b="1">
                  <a:solidFill>
                    <a:schemeClr val="tx2"/>
                  </a:solidFill>
                  <a:ea typeface="宋体" pitchFamily="2" charset="-122"/>
                </a:rPr>
                <a:t>24</a:t>
              </a:r>
              <a:endParaRPr kumimoji="1" lang="en-US" altLang="zh-CN" sz="2700">
                <a:ea typeface="宋体" pitchFamily="2" charset="-122"/>
              </a:endParaRPr>
            </a:p>
          </p:txBody>
        </p:sp>
        <p:sp>
          <p:nvSpPr>
            <p:cNvPr id="750642" name="Oval 50"/>
            <p:cNvSpPr>
              <a:spLocks noChangeArrowheads="1"/>
            </p:cNvSpPr>
            <p:nvPr/>
          </p:nvSpPr>
          <p:spPr bwMode="auto">
            <a:xfrm>
              <a:off x="880269" y="4367038"/>
              <a:ext cx="487587" cy="514374"/>
            </a:xfrm>
            <a:prstGeom prst="ellipse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sz="2700" b="1">
                  <a:solidFill>
                    <a:schemeClr val="tx2"/>
                  </a:solidFill>
                  <a:ea typeface="宋体" pitchFamily="2" charset="-122"/>
                </a:rPr>
                <a:t>20</a:t>
              </a:r>
              <a:endParaRPr kumimoji="1" lang="en-US" altLang="zh-CN" sz="2700">
                <a:ea typeface="宋体" pitchFamily="2" charset="-122"/>
              </a:endParaRPr>
            </a:p>
          </p:txBody>
        </p:sp>
        <p:sp>
          <p:nvSpPr>
            <p:cNvPr id="750643" name="Oval 51"/>
            <p:cNvSpPr>
              <a:spLocks noChangeArrowheads="1"/>
            </p:cNvSpPr>
            <p:nvPr/>
          </p:nvSpPr>
          <p:spPr bwMode="auto">
            <a:xfrm>
              <a:off x="2273375" y="5248822"/>
              <a:ext cx="766208" cy="514374"/>
            </a:xfrm>
            <a:prstGeom prst="ellipse">
              <a:avLst/>
            </a:prstGeom>
            <a:solidFill>
              <a:srgbClr val="FFFF66"/>
            </a:solidFill>
            <a:ln w="38100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2700" b="1">
                  <a:ea typeface="宋体" pitchFamily="2" charset="-122"/>
                </a:rPr>
                <a:t>166</a:t>
              </a:r>
              <a:endParaRPr kumimoji="1" lang="en-US" altLang="zh-CN" sz="2700">
                <a:ea typeface="宋体" pitchFamily="2" charset="-122"/>
              </a:endParaRPr>
            </a:p>
          </p:txBody>
        </p:sp>
        <p:sp>
          <p:nvSpPr>
            <p:cNvPr id="750644" name="Line 52"/>
            <p:cNvSpPr>
              <a:spLocks noChangeShapeType="1"/>
            </p:cNvSpPr>
            <p:nvPr/>
          </p:nvSpPr>
          <p:spPr bwMode="auto">
            <a:xfrm>
              <a:off x="2621652" y="4881412"/>
              <a:ext cx="0" cy="3674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251520" y="2420888"/>
            <a:ext cx="864096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7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60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掌握外排序的相关基本概念、性质 </a:t>
            </a:r>
          </a:p>
          <a:p>
            <a:r>
              <a:rPr lang="zh-CN" altLang="en-US" dirty="0"/>
              <a:t>了解</a:t>
            </a:r>
            <a:r>
              <a:rPr lang="en-US" altLang="zh-CN" dirty="0"/>
              <a:t>K</a:t>
            </a:r>
            <a:r>
              <a:rPr lang="zh-CN" altLang="en-US" dirty="0"/>
              <a:t>路平衡归并、置换</a:t>
            </a:r>
            <a:r>
              <a:rPr lang="en-US" altLang="zh-CN" dirty="0"/>
              <a:t>-</a:t>
            </a:r>
            <a:r>
              <a:rPr lang="zh-CN" altLang="en-US" dirty="0"/>
              <a:t>选择排序、最佳归并树的工作原理</a:t>
            </a:r>
            <a:r>
              <a:rPr lang="en-US" altLang="zh-CN" dirty="0"/>
              <a:t>(</a:t>
            </a:r>
            <a:r>
              <a:rPr lang="zh-CN" altLang="en-US" dirty="0"/>
              <a:t>含步骤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02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外排序的时间分析</a:t>
            </a:r>
          </a:p>
        </p:txBody>
      </p:sp>
      <p:sp>
        <p:nvSpPr>
          <p:cNvPr id="87757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defRPr/>
            </a:pPr>
            <a:r>
              <a:rPr lang="en-US" altLang="en-US" dirty="0" err="1"/>
              <a:t>外排序的时间</a:t>
            </a:r>
            <a:r>
              <a:rPr lang="en-US" altLang="en-US" dirty="0"/>
              <a:t>=</a:t>
            </a:r>
          </a:p>
          <a:p>
            <a:pPr marL="457200" lvl="1" indent="0" algn="just">
              <a:lnSpc>
                <a:spcPct val="110000"/>
              </a:lnSpc>
              <a:buNone/>
              <a:defRPr/>
            </a:pPr>
            <a:r>
              <a:rPr lang="en-US" altLang="en-US" dirty="0"/>
              <a:t>		</a:t>
            </a:r>
            <a:r>
              <a:rPr lang="en-US" altLang="en-US" dirty="0" err="1"/>
              <a:t>产生初始归并段的时间</a:t>
            </a:r>
            <a:r>
              <a:rPr lang="en-US" altLang="en-US" dirty="0"/>
              <a:t>(</a:t>
            </a:r>
            <a:r>
              <a:rPr lang="en-US" altLang="en-US" dirty="0" err="1"/>
              <a:t>内排序</a:t>
            </a:r>
            <a:r>
              <a:rPr lang="en-US" altLang="en-US" dirty="0"/>
              <a:t>) </a:t>
            </a:r>
            <a:r>
              <a:rPr lang="en-US" altLang="en-US" dirty="0" err="1"/>
              <a:t>m</a:t>
            </a:r>
            <a:r>
              <a:rPr lang="en-US" altLang="en-US" dirty="0" err="1">
                <a:cs typeface="Times New Roman" pitchFamily="18" charset="0"/>
              </a:rPr>
              <a:t>×</a:t>
            </a:r>
            <a:r>
              <a:rPr lang="en-US" altLang="en-US" dirty="0" err="1"/>
              <a:t>t</a:t>
            </a:r>
            <a:r>
              <a:rPr lang="en-US" altLang="en-US" baseline="-20000" dirty="0" err="1"/>
              <a:t>is</a:t>
            </a:r>
            <a:endParaRPr lang="en-US" altLang="en-US" baseline="-20000" dirty="0"/>
          </a:p>
          <a:p>
            <a:pPr marL="400050" lvl="1" indent="0" algn="just">
              <a:lnSpc>
                <a:spcPct val="110000"/>
              </a:lnSpc>
              <a:buNone/>
              <a:defRPr/>
            </a:pPr>
            <a:r>
              <a:rPr lang="en-US" altLang="en-US" dirty="0"/>
              <a:t>		+ </a:t>
            </a:r>
            <a:r>
              <a:rPr lang="en-US" altLang="en-US" dirty="0" err="1"/>
              <a:t>内部归并的时间</a:t>
            </a:r>
            <a:r>
              <a:rPr lang="en-US" altLang="en-US" dirty="0"/>
              <a:t> </a:t>
            </a:r>
            <a:r>
              <a:rPr lang="en-US" altLang="en-US" dirty="0" err="1"/>
              <a:t>s</a:t>
            </a:r>
            <a:r>
              <a:rPr lang="en-US" altLang="en-US" dirty="0" err="1">
                <a:cs typeface="Times New Roman" pitchFamily="18" charset="0"/>
              </a:rPr>
              <a:t>×</a:t>
            </a:r>
            <a:r>
              <a:rPr lang="en-US" altLang="en-US" i="1" dirty="0" err="1">
                <a:cs typeface="Times New Roman" pitchFamily="18" charset="0"/>
              </a:rPr>
              <a:t>u</a:t>
            </a:r>
            <a:r>
              <a:rPr lang="en-US" altLang="en-US" dirty="0" err="1"/>
              <a:t>t</a:t>
            </a:r>
            <a:r>
              <a:rPr lang="en-US" altLang="en-US" baseline="-20000" dirty="0" err="1"/>
              <a:t>mg</a:t>
            </a:r>
            <a:endParaRPr lang="en-US" altLang="en-US" baseline="-20000" dirty="0"/>
          </a:p>
          <a:p>
            <a:pPr marL="400050" lvl="1" indent="0" algn="just">
              <a:lnSpc>
                <a:spcPct val="110000"/>
              </a:lnSpc>
              <a:buNone/>
              <a:defRPr/>
            </a:pPr>
            <a:r>
              <a:rPr lang="en-US" altLang="en-US" dirty="0"/>
              <a:t>		+ (</a:t>
            </a:r>
            <a:r>
              <a:rPr lang="zh-CN" altLang="en-US" dirty="0"/>
              <a:t>所需的所有的</a:t>
            </a:r>
            <a:r>
              <a:rPr lang="en-US" altLang="en-US" dirty="0"/>
              <a:t>) I/</a:t>
            </a:r>
            <a:r>
              <a:rPr lang="en-US" altLang="en-US" dirty="0" err="1"/>
              <a:t>O操作的时间</a:t>
            </a:r>
            <a:r>
              <a:rPr lang="en-US" altLang="en-US" dirty="0"/>
              <a:t> </a:t>
            </a:r>
            <a:r>
              <a:rPr lang="en-US" altLang="en-US" b="1" dirty="0" err="1">
                <a:solidFill>
                  <a:srgbClr val="0000FF"/>
                </a:solidFill>
              </a:rPr>
              <a:t>d</a:t>
            </a:r>
            <a:r>
              <a:rPr lang="en-US" altLang="en-US" dirty="0" err="1">
                <a:cs typeface="Times New Roman" pitchFamily="18" charset="0"/>
              </a:rPr>
              <a:t>×</a:t>
            </a:r>
            <a:r>
              <a:rPr lang="en-US" altLang="en-US" b="1" dirty="0" err="1">
                <a:solidFill>
                  <a:srgbClr val="FF0000"/>
                </a:solidFill>
              </a:rPr>
              <a:t>t</a:t>
            </a:r>
            <a:r>
              <a:rPr lang="en-US" altLang="en-US" b="1" baseline="-20000" dirty="0" err="1">
                <a:solidFill>
                  <a:srgbClr val="FF0000"/>
                </a:solidFill>
              </a:rPr>
              <a:t>io</a:t>
            </a:r>
            <a:r>
              <a:rPr lang="en-US" altLang="en-US" baseline="-20000" dirty="0"/>
              <a:t> </a:t>
            </a:r>
          </a:p>
          <a:p>
            <a:pPr marL="533400" lvl="1" indent="0" algn="just">
              <a:lnSpc>
                <a:spcPct val="110000"/>
              </a:lnSpc>
              <a:buNone/>
              <a:defRPr/>
            </a:pPr>
            <a:r>
              <a:rPr lang="en-US" altLang="en-US" b="1" dirty="0" err="1">
                <a:solidFill>
                  <a:srgbClr val="0000FF"/>
                </a:solidFill>
              </a:rPr>
              <a:t>m</a:t>
            </a:r>
            <a:r>
              <a:rPr lang="en-US" altLang="en-US" dirty="0" err="1"/>
              <a:t>：初始归并段数目；t</a:t>
            </a:r>
            <a:r>
              <a:rPr lang="en-US" altLang="en-US" baseline="-20000" dirty="0" err="1"/>
              <a:t>is</a:t>
            </a:r>
            <a:r>
              <a:rPr lang="en-US" altLang="en-US" dirty="0" err="1"/>
              <a:t>：得到一个归并段的内排序时间</a:t>
            </a:r>
            <a:r>
              <a:rPr lang="en-US" altLang="en-US" dirty="0"/>
              <a:t>；</a:t>
            </a:r>
          </a:p>
          <a:p>
            <a:pPr marL="533400" lvl="1" indent="0" algn="just">
              <a:lnSpc>
                <a:spcPct val="110000"/>
              </a:lnSpc>
              <a:buNone/>
              <a:defRPr/>
            </a:pPr>
            <a:r>
              <a:rPr lang="en-US" altLang="en-US" b="1" dirty="0" err="1">
                <a:solidFill>
                  <a:srgbClr val="0000FF"/>
                </a:solidFill>
              </a:rPr>
              <a:t>d</a:t>
            </a:r>
            <a:r>
              <a:rPr lang="en-US" altLang="en-US" dirty="0" err="1"/>
              <a:t>：总的读、写次数；</a:t>
            </a:r>
            <a:r>
              <a:rPr lang="en-US" altLang="en-US" b="1" dirty="0" err="1">
                <a:solidFill>
                  <a:srgbClr val="FF0000"/>
                </a:solidFill>
              </a:rPr>
              <a:t>t</a:t>
            </a:r>
            <a:r>
              <a:rPr lang="en-US" altLang="en-US" b="1" baseline="-20000" dirty="0" err="1">
                <a:solidFill>
                  <a:srgbClr val="FF0000"/>
                </a:solidFill>
              </a:rPr>
              <a:t>io</a:t>
            </a:r>
            <a:r>
              <a:rPr lang="en-US" altLang="en-US" dirty="0" err="1"/>
              <a:t>：一次读、写的时间</a:t>
            </a:r>
            <a:r>
              <a:rPr lang="en-US" altLang="en-US" dirty="0"/>
              <a:t>；</a:t>
            </a:r>
          </a:p>
          <a:p>
            <a:pPr marL="533400" lvl="1" indent="0" algn="just">
              <a:lnSpc>
                <a:spcPct val="110000"/>
              </a:lnSpc>
              <a:buNone/>
              <a:defRPr/>
            </a:pPr>
            <a:r>
              <a:rPr lang="en-US" altLang="en-US" b="1" dirty="0" err="1">
                <a:solidFill>
                  <a:srgbClr val="0000FF"/>
                </a:solidFill>
              </a:rPr>
              <a:t>s</a:t>
            </a:r>
            <a:r>
              <a:rPr lang="en-US" altLang="en-US" dirty="0" err="1"/>
              <a:t>：归并的趟数；</a:t>
            </a:r>
            <a:r>
              <a:rPr lang="en-US" altLang="en-US" i="1" dirty="0" err="1">
                <a:solidFill>
                  <a:srgbClr val="C00000"/>
                </a:solidFill>
                <a:cs typeface="Times New Roman" pitchFamily="18" charset="0"/>
              </a:rPr>
              <a:t>u</a:t>
            </a:r>
            <a:r>
              <a:rPr lang="en-US" altLang="en-US" dirty="0" err="1">
                <a:solidFill>
                  <a:srgbClr val="C00000"/>
                </a:solidFill>
              </a:rPr>
              <a:t>t</a:t>
            </a:r>
            <a:r>
              <a:rPr lang="en-US" altLang="en-US" baseline="-20000" dirty="0" err="1">
                <a:solidFill>
                  <a:srgbClr val="C00000"/>
                </a:solidFill>
              </a:rPr>
              <a:t>mg</a:t>
            </a:r>
            <a:r>
              <a:rPr lang="en-US" altLang="en-US" dirty="0" err="1">
                <a:solidFill>
                  <a:srgbClr val="C00000"/>
                </a:solidFill>
              </a:rPr>
              <a:t>：对</a:t>
            </a:r>
            <a:r>
              <a:rPr lang="en-US" altLang="en-US" i="1" dirty="0" err="1">
                <a:solidFill>
                  <a:srgbClr val="C00000"/>
                </a:solidFill>
                <a:cs typeface="Times New Roman" pitchFamily="18" charset="0"/>
              </a:rPr>
              <a:t>u</a:t>
            </a:r>
            <a:r>
              <a:rPr lang="zh-CN" altLang="en-US" dirty="0">
                <a:solidFill>
                  <a:srgbClr val="C00000"/>
                </a:solidFill>
              </a:rPr>
              <a:t>个记录进行一趟内部归并排序的时间</a:t>
            </a:r>
            <a:r>
              <a:rPr lang="zh-CN" altLang="en-US" dirty="0"/>
              <a:t>；</a:t>
            </a:r>
          </a:p>
          <a:p>
            <a:pPr marL="400050" lvl="1" indent="0" algn="just">
              <a:lnSpc>
                <a:spcPct val="110000"/>
              </a:lnSpc>
              <a:buNone/>
              <a:defRPr/>
            </a:pPr>
            <a:r>
              <a:rPr lang="zh-CN" altLang="en-US" dirty="0"/>
              <a:t>一般地，</a:t>
            </a:r>
            <a:r>
              <a:rPr lang="en-US" altLang="en-US" b="1" dirty="0" err="1">
                <a:solidFill>
                  <a:srgbClr val="FF0000"/>
                </a:solidFill>
              </a:rPr>
              <a:t>t</a:t>
            </a:r>
            <a:r>
              <a:rPr lang="en-US" altLang="en-US" b="1" baseline="-20000" dirty="0" err="1">
                <a:solidFill>
                  <a:srgbClr val="FF0000"/>
                </a:solidFill>
              </a:rPr>
              <a:t>io</a:t>
            </a:r>
            <a:r>
              <a:rPr lang="en-US" altLang="en-US" dirty="0"/>
              <a:t>&gt;&gt;</a:t>
            </a:r>
            <a:r>
              <a:rPr lang="en-US" altLang="en-US" dirty="0" err="1"/>
              <a:t>t</a:t>
            </a:r>
            <a:r>
              <a:rPr lang="en-US" altLang="en-US" baseline="-20000" dirty="0" err="1"/>
              <a:t>is</a:t>
            </a:r>
            <a:r>
              <a:rPr lang="en-US" altLang="en-US" dirty="0" err="1"/>
              <a:t>，</a:t>
            </a:r>
            <a:r>
              <a:rPr lang="en-US" altLang="en-US" b="1" dirty="0" err="1">
                <a:solidFill>
                  <a:srgbClr val="FF0000"/>
                </a:solidFill>
              </a:rPr>
              <a:t>t</a:t>
            </a:r>
            <a:r>
              <a:rPr lang="en-US" altLang="en-US" b="1" baseline="-20000" dirty="0" err="1">
                <a:solidFill>
                  <a:srgbClr val="FF0000"/>
                </a:solidFill>
              </a:rPr>
              <a:t>io</a:t>
            </a:r>
            <a:r>
              <a:rPr lang="en-US" altLang="en-US" dirty="0"/>
              <a:t>&gt;&gt;</a:t>
            </a:r>
            <a:r>
              <a:rPr lang="en-US" altLang="en-US" dirty="0" err="1"/>
              <a:t>t</a:t>
            </a:r>
            <a:r>
              <a:rPr lang="en-US" altLang="en-US" baseline="-20000" dirty="0" err="1"/>
              <a:t>mg</a:t>
            </a:r>
            <a:r>
              <a:rPr lang="en-US" altLang="en-US" dirty="0" err="1"/>
              <a:t>，而t</a:t>
            </a:r>
            <a:r>
              <a:rPr lang="en-US" altLang="en-US" baseline="-20000" dirty="0" err="1"/>
              <a:t>io</a:t>
            </a:r>
            <a:r>
              <a:rPr lang="en-US" altLang="en-US" dirty="0" err="1"/>
              <a:t>取决于所用外存</a:t>
            </a:r>
            <a:endParaRPr lang="en-US" altLang="en-US" dirty="0"/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en-US" b="1" dirty="0" err="1"/>
              <a:t>影响外排序效率的主要原因</a:t>
            </a:r>
            <a:r>
              <a:rPr lang="en-US" altLang="en-US" dirty="0" err="1"/>
              <a:t>是</a:t>
            </a:r>
            <a:r>
              <a:rPr lang="en-US" altLang="en-US" dirty="0" err="1">
                <a:solidFill>
                  <a:schemeClr val="folHlink"/>
                </a:solidFill>
              </a:rPr>
              <a:t>内、外存之间数据交换</a:t>
            </a:r>
            <a:r>
              <a:rPr lang="en-US" altLang="en-US" dirty="0"/>
              <a:t>(</a:t>
            </a:r>
            <a:r>
              <a:rPr lang="en-US" altLang="en-US" dirty="0" err="1"/>
              <a:t>读、写外存</a:t>
            </a:r>
            <a:r>
              <a:rPr lang="en-US" altLang="en-US" dirty="0"/>
              <a:t>)</a:t>
            </a:r>
            <a:endParaRPr lang="en-US" altLang="en-US" baseline="-20000" dirty="0"/>
          </a:p>
          <a:p>
            <a:pPr>
              <a:buFont typeface="Wingdings" panose="05000000000000000000" pitchFamily="2" charset="2"/>
              <a:buChar char="l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850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提高外排序效率的方法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8594" name="Rectangle 2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对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m</a:t>
                </a:r>
                <a:r>
                  <a:rPr lang="zh-CN" altLang="en-US" dirty="0"/>
                  <a:t>个初始归并段，进行</a:t>
                </a:r>
                <a:r>
                  <a:rPr lang="en-US" altLang="zh-CN" i="1" dirty="0">
                    <a:solidFill>
                      <a:srgbClr val="0000FF"/>
                    </a:solidFill>
                  </a:rPr>
                  <a:t>k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路平衡归并，归并的趟数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en-US" b="1" dirty="0">
                    <a:solidFill>
                      <a:srgbClr val="0000FF"/>
                    </a:solidFill>
                  </a:rPr>
                  <a:t>(k)</a:t>
                </a:r>
                <a:r>
                  <a:rPr lang="en-US" altLang="en-US" dirty="0" err="1"/>
                  <a:t>进行</a:t>
                </a:r>
                <a:r>
                  <a:rPr lang="en-US" altLang="en-US" b="1" dirty="0" err="1">
                    <a:solidFill>
                      <a:srgbClr val="0000FF"/>
                    </a:solidFill>
                  </a:rPr>
                  <a:t>多路归并</a:t>
                </a:r>
                <a:r>
                  <a:rPr lang="en-US" altLang="en-US" dirty="0" err="1"/>
                  <a:t>，减少文件归并的趟数</a:t>
                </a:r>
                <a:endParaRPr lang="en-US" altLang="en-US" dirty="0"/>
              </a:p>
              <a:p>
                <a:pPr lvl="1"/>
                <a:r>
                  <a:rPr lang="zh-CN" altLang="en-US" dirty="0"/>
                  <a:t>对</a:t>
                </a:r>
                <a:r>
                  <a:rPr lang="en-US" altLang="zh-CN" dirty="0"/>
                  <a:t>10,000 </a:t>
                </a:r>
                <a:r>
                  <a:rPr lang="zh-CN" altLang="en-US" dirty="0"/>
                  <a:t>的记录，在同样页块大小的情况下做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路归并或做 </a:t>
                </a:r>
                <a:r>
                  <a:rPr lang="en-US" altLang="zh-CN" dirty="0"/>
                  <a:t>5 </a:t>
                </a:r>
                <a:r>
                  <a:rPr lang="zh-CN" altLang="en-US" dirty="0"/>
                  <a:t>路归并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	</a:t>
                </a:r>
                <a:r>
                  <a:rPr lang="zh-CN" altLang="en-US" sz="2800" dirty="0"/>
                  <a:t>归并路数 </a:t>
                </a:r>
                <a:r>
                  <a:rPr lang="en-US" altLang="zh-CN" sz="2800" dirty="0"/>
                  <a:t>k    </a:t>
                </a:r>
                <a:r>
                  <a:rPr lang="zh-CN" altLang="en-US" sz="2800" dirty="0"/>
                  <a:t>归并趟数 </a:t>
                </a:r>
                <a:r>
                  <a:rPr lang="en-US" altLang="zh-CN" sz="2800" dirty="0"/>
                  <a:t>S  </a:t>
                </a:r>
                <a:r>
                  <a:rPr lang="zh-CN" altLang="en-US" sz="2800" dirty="0"/>
                  <a:t>总读写磁盘次数 </a:t>
                </a:r>
                <a:r>
                  <a:rPr lang="en-US" altLang="zh-CN" sz="2800" dirty="0"/>
                  <a:t>d 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		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800" dirty="0"/>
                  <a:t> 		4 		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500 </a:t>
                </a:r>
                <a:r>
                  <a:rPr lang="zh-CN" altLang="en-US" sz="2800" dirty="0"/>
                  <a:t>*</a:t>
                </a:r>
                <a:r>
                  <a:rPr lang="en-US" altLang="zh-CN" sz="2800" dirty="0"/>
                  <a:t> </a:t>
                </a:r>
                <a:r>
                  <a:rPr lang="en-US" altLang="zh-CN" sz="2800" dirty="0" err="1"/>
                  <a:t>tio</a:t>
                </a:r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dirty="0"/>
                  <a:t>		</a:t>
                </a:r>
                <a:r>
                  <a:rPr lang="en-US" altLang="zh-CN" sz="2800" dirty="0">
                    <a:solidFill>
                      <a:srgbClr val="0000FF"/>
                    </a:solidFill>
                  </a:rPr>
                  <a:t>5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800" dirty="0"/>
                  <a:t>		2 		</a:t>
                </a:r>
                <a:r>
                  <a:rPr lang="en-US" altLang="zh-CN" sz="2800" dirty="0">
                    <a:solidFill>
                      <a:srgbClr val="0000FF"/>
                    </a:solidFill>
                  </a:rPr>
                  <a:t>300 </a:t>
                </a:r>
                <a:r>
                  <a:rPr lang="zh-CN" altLang="en-US" sz="2800" dirty="0"/>
                  <a:t>* </a:t>
                </a:r>
                <a:r>
                  <a:rPr lang="en-US" altLang="zh-CN" sz="2800" dirty="0" err="1"/>
                  <a:t>tio</a:t>
                </a:r>
                <a:endParaRPr lang="en-US" altLang="zh-CN" sz="2800" dirty="0"/>
              </a:p>
              <a:p>
                <a:r>
                  <a:rPr lang="en-US" altLang="en-US" b="1" dirty="0">
                    <a:solidFill>
                      <a:srgbClr val="0000FF"/>
                    </a:solidFill>
                  </a:rPr>
                  <a:t>(m)</a:t>
                </a:r>
                <a:r>
                  <a:rPr lang="en-US" altLang="en-US" dirty="0" err="1"/>
                  <a:t>增加归并段的长度，减少初始归并的数目</a:t>
                </a:r>
                <a:r>
                  <a:rPr lang="en-US" altLang="en-US" dirty="0"/>
                  <a:t>----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置换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-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选择排序</a:t>
                </a:r>
                <a:endParaRPr lang="en-US" altLang="en-US" b="1" dirty="0">
                  <a:solidFill>
                    <a:srgbClr val="0000FF"/>
                  </a:solidFill>
                </a:endParaRPr>
              </a:p>
              <a:p>
                <a:r>
                  <a:rPr lang="en-US" altLang="en-US" dirty="0" err="1"/>
                  <a:t>根据不同归并段的长度，采取</a:t>
                </a:r>
                <a:r>
                  <a:rPr lang="en-US" altLang="en-US" b="1" dirty="0" err="1">
                    <a:solidFill>
                      <a:srgbClr val="0000FF"/>
                    </a:solidFill>
                  </a:rPr>
                  <a:t>最佳归并</a:t>
                </a:r>
                <a:r>
                  <a:rPr lang="en-US" altLang="en-US" dirty="0" err="1"/>
                  <a:t>方案</a:t>
                </a:r>
                <a:endParaRPr lang="en-US" altLang="en-US" dirty="0"/>
              </a:p>
              <a:p>
                <a:endParaRPr lang="zh-CN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87859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2717" r="-74" b="-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58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外排序：基本流程和优化点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07696" y="1034733"/>
            <a:ext cx="266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Dynamic Buffer </a:t>
            </a:r>
          </a:p>
          <a:p>
            <a:r>
              <a:rPr lang="en-US" altLang="zh-CN" sz="2800"/>
              <a:t>Allocation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6482637" y="2172196"/>
            <a:ext cx="2664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Run Generation </a:t>
            </a:r>
          </a:p>
          <a:p>
            <a:r>
              <a:rPr lang="en-US" altLang="zh-CN" sz="2800"/>
              <a:t>Via Replacement Selection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5996144" y="6074132"/>
            <a:ext cx="3147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Optimal Merge Tree</a:t>
            </a:r>
            <a:endParaRPr lang="zh-CN" altLang="en-US" sz="2800"/>
          </a:p>
        </p:txBody>
      </p:sp>
      <p:sp>
        <p:nvSpPr>
          <p:cNvPr id="10" name="文本框 9"/>
          <p:cNvSpPr txBox="1"/>
          <p:nvPr/>
        </p:nvSpPr>
        <p:spPr>
          <a:xfrm>
            <a:off x="6479704" y="4773758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&lt;</a:t>
            </a:r>
            <a:r>
              <a:rPr lang="en-US" altLang="zh-CN" sz="2800">
                <a:solidFill>
                  <a:srgbClr val="0000FF"/>
                </a:solidFill>
              </a:rPr>
              <a:t>Tree of Losers</a:t>
            </a:r>
            <a:r>
              <a:rPr lang="en-US" altLang="zh-CN" sz="2800"/>
              <a:t>&gt;</a:t>
            </a:r>
            <a:endParaRPr lang="zh-CN" altLang="en-US" sz="2800"/>
          </a:p>
        </p:txBody>
      </p:sp>
      <p:sp>
        <p:nvSpPr>
          <p:cNvPr id="11" name="文本框 10"/>
          <p:cNvSpPr txBox="1"/>
          <p:nvPr/>
        </p:nvSpPr>
        <p:spPr>
          <a:xfrm>
            <a:off x="6479704" y="4240757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K-way Merging</a:t>
            </a:r>
            <a:endParaRPr lang="zh-CN" altLang="en-US" sz="2800"/>
          </a:p>
        </p:txBody>
      </p:sp>
      <p:sp>
        <p:nvSpPr>
          <p:cNvPr id="12" name="文本框 11"/>
          <p:cNvSpPr txBox="1"/>
          <p:nvPr/>
        </p:nvSpPr>
        <p:spPr>
          <a:xfrm>
            <a:off x="6479704" y="3446146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&lt;</a:t>
            </a:r>
            <a:r>
              <a:rPr lang="en-US" altLang="zh-CN" sz="2800">
                <a:solidFill>
                  <a:srgbClr val="0000FF"/>
                </a:solidFill>
              </a:rPr>
              <a:t>Tree of Losers</a:t>
            </a:r>
            <a:r>
              <a:rPr lang="en-US" altLang="zh-CN" sz="2800"/>
              <a:t>&gt;</a:t>
            </a:r>
            <a:endParaRPr lang="zh-CN" altLang="en-US" sz="2800"/>
          </a:p>
        </p:txBody>
      </p:sp>
      <p:sp>
        <p:nvSpPr>
          <p:cNvPr id="13" name="文本框 12"/>
          <p:cNvSpPr txBox="1"/>
          <p:nvPr/>
        </p:nvSpPr>
        <p:spPr>
          <a:xfrm>
            <a:off x="72008" y="2341253"/>
            <a:ext cx="147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内排序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05752" y="3911355"/>
            <a:ext cx="11978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内部归并</a:t>
            </a:r>
          </a:p>
        </p:txBody>
      </p:sp>
      <p:sp>
        <p:nvSpPr>
          <p:cNvPr id="15" name="矩形 14"/>
          <p:cNvSpPr/>
          <p:nvPr/>
        </p:nvSpPr>
        <p:spPr>
          <a:xfrm>
            <a:off x="1511071" y="1297585"/>
            <a:ext cx="4439402" cy="5472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65400" y="5133682"/>
            <a:ext cx="4530744" cy="527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776443" y="3717032"/>
            <a:ext cx="2237319" cy="572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475656" y="3729003"/>
            <a:ext cx="2160239" cy="544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626182" y="2425061"/>
            <a:ext cx="1081722" cy="439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500750" y="2425733"/>
            <a:ext cx="1081722" cy="447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932040" y="2425584"/>
            <a:ext cx="1081722" cy="439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776443" y="2420888"/>
            <a:ext cx="1081722" cy="4477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5400000">
            <a:off x="5220635" y="1874204"/>
            <a:ext cx="552554" cy="49379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rot="5400000">
            <a:off x="1950332" y="1897714"/>
            <a:ext cx="552554" cy="49379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5400000">
            <a:off x="4070374" y="1874204"/>
            <a:ext cx="552554" cy="49379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5400000">
            <a:off x="2896698" y="1897714"/>
            <a:ext cx="552554" cy="49379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 rot="5400000">
            <a:off x="4439739" y="2792683"/>
            <a:ext cx="840586" cy="10081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5400000">
            <a:off x="2207491" y="2792682"/>
            <a:ext cx="840586" cy="10081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5400000">
            <a:off x="3184730" y="4034444"/>
            <a:ext cx="840586" cy="13578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966504" y="4051224"/>
            <a:ext cx="604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34347" y="1925456"/>
            <a:ext cx="5725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012160" y="548803"/>
            <a:ext cx="551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950473" y="5457579"/>
            <a:ext cx="620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51520" y="2038008"/>
            <a:ext cx="6048672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1520" y="3140968"/>
            <a:ext cx="6048672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511071" y="138573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File</a:t>
            </a:r>
            <a:endParaRPr lang="zh-CN" altLang="en-US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1500750" y="2445017"/>
            <a:ext cx="65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Run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6290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30" grpId="0"/>
      <p:bldP spid="31" grpId="0"/>
      <p:bldP spid="32" grpId="0"/>
      <p:bldP spid="3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9346</TotalTime>
  <Words>6565</Words>
  <Application>Microsoft Office PowerPoint</Application>
  <PresentationFormat>全屏显示(4:3)</PresentationFormat>
  <Paragraphs>1430</Paragraphs>
  <Slides>62</Slides>
  <Notes>36</Notes>
  <HiddenSlides>11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4" baseType="lpstr">
      <vt:lpstr>仿宋_GB2312</vt:lpstr>
      <vt:lpstr>楷体_GB2312</vt:lpstr>
      <vt:lpstr>隶书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Office 主题</vt:lpstr>
      <vt:lpstr>文档</vt:lpstr>
      <vt:lpstr>第11章 外部排序</vt:lpstr>
      <vt:lpstr>目录</vt:lpstr>
      <vt:lpstr>1. 外排序</vt:lpstr>
      <vt:lpstr>输入缓冲区和输出缓冲区</vt:lpstr>
      <vt:lpstr>用2-路归并实现外部排序</vt:lpstr>
      <vt:lpstr>PowerPoint 演示文稿</vt:lpstr>
      <vt:lpstr>外排序的时间分析</vt:lpstr>
      <vt:lpstr>提高外排序效率的方法</vt:lpstr>
      <vt:lpstr>外排序：基本流程和优化点</vt:lpstr>
      <vt:lpstr>2. k路平衡归并 (k-way balanced merging)</vt:lpstr>
      <vt:lpstr>内部归并的时间分析</vt:lpstr>
      <vt:lpstr>内部归并的改进：引入败者树</vt:lpstr>
      <vt:lpstr>败者树</vt:lpstr>
      <vt:lpstr>败者树</vt:lpstr>
      <vt:lpstr> 内部归并举例</vt:lpstr>
      <vt:lpstr> 内部归并举例</vt:lpstr>
      <vt:lpstr>k 路平衡归并排序算法</vt:lpstr>
      <vt:lpstr>k路平衡归并</vt:lpstr>
      <vt:lpstr>败者树的调整</vt:lpstr>
      <vt:lpstr>败者树的创建</vt:lpstr>
      <vt:lpstr>利用败者树进行 5 路平衡归并的过程-I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置换-选择排序</vt:lpstr>
      <vt:lpstr>初始归并段生成的实例-I</vt:lpstr>
      <vt:lpstr>初始归并段生成的实例-II</vt:lpstr>
      <vt:lpstr>选择和置换过程的步骤-I</vt:lpstr>
      <vt:lpstr>选择和置换过程的步骤-II</vt:lpstr>
      <vt:lpstr>置换-选择排序：败者树</vt:lpstr>
      <vt:lpstr>初始归并段生成的实例-I</vt:lpstr>
      <vt:lpstr>初始归并段生成的实例-II</vt:lpstr>
      <vt:lpstr>初始归并段生成的实例-III</vt:lpstr>
      <vt:lpstr>初始归并段生成的实例-IV</vt:lpstr>
      <vt:lpstr>初始归并段生成的实例-V</vt:lpstr>
      <vt:lpstr>初始归并段生成的实例-VI</vt:lpstr>
      <vt:lpstr>初始归并段生成的实例-VII</vt:lpstr>
      <vt:lpstr>初始归并段生成的实例-VIII</vt:lpstr>
      <vt:lpstr>可并行工作的缓冲区策略</vt:lpstr>
      <vt:lpstr>例子-I</vt:lpstr>
      <vt:lpstr>例子-II</vt:lpstr>
      <vt:lpstr>例子-III</vt:lpstr>
      <vt:lpstr>k 路归并时动态分配缓冲区-I</vt:lpstr>
      <vt:lpstr>k 路归并时动态分配缓冲区-II</vt:lpstr>
      <vt:lpstr>k 路归并时动态分配缓冲区-III</vt:lpstr>
      <vt:lpstr>动态缓冲区的例子-I</vt:lpstr>
      <vt:lpstr>动态缓冲区的例子-II</vt:lpstr>
      <vt:lpstr>动态缓冲区的例子-III</vt:lpstr>
      <vt:lpstr>进一步的改进</vt:lpstr>
      <vt:lpstr>4. 最佳归并树</vt:lpstr>
      <vt:lpstr>归并树实例</vt:lpstr>
      <vt:lpstr>最佳归并树-思路</vt:lpstr>
      <vt:lpstr>最佳归并树-补上空的归并段</vt:lpstr>
      <vt:lpstr>最佳归并树举例-I</vt:lpstr>
      <vt:lpstr>最佳归并树举例-II</vt:lpstr>
      <vt:lpstr>最佳归并树举例-III</vt:lpstr>
      <vt:lpstr>最佳归并树举例-IV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Beihong</dc:creator>
  <cp:lastModifiedBy>首赫 朱</cp:lastModifiedBy>
  <cp:revision>885</cp:revision>
  <cp:lastPrinted>2015-09-24T12:11:53Z</cp:lastPrinted>
  <dcterms:created xsi:type="dcterms:W3CDTF">2015-07-19T09:35:25Z</dcterms:created>
  <dcterms:modified xsi:type="dcterms:W3CDTF">2025-06-09T00:23:34Z</dcterms:modified>
</cp:coreProperties>
</file>