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51" r:id="rId3"/>
    <p:sldId id="257" r:id="rId4"/>
    <p:sldId id="258" r:id="rId5"/>
    <p:sldId id="259" r:id="rId6"/>
    <p:sldId id="339" r:id="rId7"/>
    <p:sldId id="260" r:id="rId8"/>
    <p:sldId id="316" r:id="rId9"/>
    <p:sldId id="262" r:id="rId10"/>
    <p:sldId id="317" r:id="rId11"/>
    <p:sldId id="318" r:id="rId12"/>
    <p:sldId id="319" r:id="rId13"/>
    <p:sldId id="322" r:id="rId14"/>
    <p:sldId id="263" r:id="rId15"/>
    <p:sldId id="323" r:id="rId16"/>
    <p:sldId id="340" r:id="rId17"/>
    <p:sldId id="341" r:id="rId18"/>
    <p:sldId id="342" r:id="rId19"/>
    <p:sldId id="264" r:id="rId20"/>
    <p:sldId id="265" r:id="rId21"/>
    <p:sldId id="327" r:id="rId22"/>
    <p:sldId id="266" r:id="rId23"/>
    <p:sldId id="274" r:id="rId24"/>
    <p:sldId id="267" r:id="rId25"/>
    <p:sldId id="330" r:id="rId26"/>
    <p:sldId id="329" r:id="rId27"/>
    <p:sldId id="269" r:id="rId28"/>
    <p:sldId id="275" r:id="rId29"/>
    <p:sldId id="268" r:id="rId30"/>
    <p:sldId id="331" r:id="rId31"/>
    <p:sldId id="270" r:id="rId32"/>
    <p:sldId id="271" r:id="rId33"/>
    <p:sldId id="352" r:id="rId34"/>
    <p:sldId id="272" r:id="rId35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ECFF"/>
    <a:srgbClr val="0000CC"/>
    <a:srgbClr val="99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1" autoAdjust="0"/>
    <p:restoredTop sz="84425" autoAdjust="0"/>
  </p:normalViewPr>
  <p:slideViewPr>
    <p:cSldViewPr>
      <p:cViewPr varScale="1">
        <p:scale>
          <a:sx n="58" d="100"/>
          <a:sy n="58" d="100"/>
        </p:scale>
        <p:origin x="117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9D1F9-C92E-44DF-8839-C755F7FA7A5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1A568-57B4-4B20-90D0-ED3B1F25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38FD1-A2AD-44C5-A31D-BDC949E3C65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2A16-A77D-49F4-8634-0642765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7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0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指针方式</a:t>
            </a:r>
            <a:endParaRPr lang="en-US" altLang="zh-CN" dirty="0"/>
          </a:p>
          <a:p>
            <a:r>
              <a:rPr lang="zh-CN" altLang="en-US" dirty="0"/>
              <a:t>定义时：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a,int</a:t>
            </a:r>
            <a:r>
              <a:rPr lang="en-US" altLang="zh-CN" dirty="0"/>
              <a:t> *b)</a:t>
            </a:r>
            <a:r>
              <a:rPr lang="zh-CN" altLang="en-US" dirty="0"/>
              <a:t>，调用时：</a:t>
            </a:r>
            <a:r>
              <a:rPr lang="en-US" altLang="zh-CN" dirty="0"/>
              <a:t>swap(&amp;</a:t>
            </a:r>
            <a:r>
              <a:rPr lang="en-US" altLang="zh-CN" dirty="0" err="1"/>
              <a:t>x,&amp;y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引用方式</a:t>
            </a:r>
          </a:p>
          <a:p>
            <a:r>
              <a:rPr lang="zh-CN" altLang="en-US" dirty="0"/>
              <a:t>定义时：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 &amp;</a:t>
            </a:r>
            <a:r>
              <a:rPr lang="en-US" altLang="zh-CN" dirty="0" err="1"/>
              <a:t>a,int</a:t>
            </a:r>
            <a:r>
              <a:rPr lang="en-US" altLang="zh-CN" dirty="0"/>
              <a:t> &amp;b)</a:t>
            </a:r>
            <a:r>
              <a:rPr lang="zh-CN" altLang="en-US" dirty="0"/>
              <a:t>，调用时：</a:t>
            </a:r>
            <a:r>
              <a:rPr lang="en-US" altLang="zh-CN" dirty="0"/>
              <a:t>swap(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10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2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3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5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//if C++</a:t>
            </a:r>
          </a:p>
          <a:p>
            <a:r>
              <a:rPr lang="en-US" altLang="zh-CN" sz="1200" dirty="0"/>
              <a:t>//L-&gt;</a:t>
            </a:r>
            <a:r>
              <a:rPr lang="en-US" altLang="zh-CN" sz="1200" dirty="0" err="1"/>
              <a:t>elem</a:t>
            </a:r>
            <a:r>
              <a:rPr lang="en-US" altLang="zh-CN" sz="1200" dirty="0"/>
              <a:t>=new </a:t>
            </a:r>
            <a:r>
              <a:rPr lang="en-US" altLang="zh-CN" sz="1200" dirty="0" err="1"/>
              <a:t>ElemType</a:t>
            </a:r>
            <a:r>
              <a:rPr lang="en-US" altLang="zh-CN" sz="1200" dirty="0"/>
              <a:t>[LIST_INIT_SIZE];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75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0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3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4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73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</a:t>
            </a:r>
            <a:r>
              <a:rPr lang="en-US" altLang="zh-CN" dirty="0"/>
              <a:t>e= L-&gt;</a:t>
            </a:r>
            <a:r>
              <a:rPr lang="en-US" altLang="zh-CN" dirty="0" err="1"/>
              <a:t>elem</a:t>
            </a:r>
            <a:r>
              <a:rPr lang="en-US" altLang="zh-CN" dirty="0"/>
              <a:t>[i-1];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j=</a:t>
            </a:r>
            <a:r>
              <a:rPr lang="en-US" dirty="0" err="1"/>
              <a:t>i;j</a:t>
            </a:r>
            <a:r>
              <a:rPr lang="en-US" dirty="0"/>
              <a:t>&lt;L-&gt;</a:t>
            </a:r>
            <a:r>
              <a:rPr lang="en-US" dirty="0" err="1"/>
              <a:t>length;j</a:t>
            </a:r>
            <a:r>
              <a:rPr lang="en-US" dirty="0"/>
              <a:t>++)</a:t>
            </a:r>
            <a:r>
              <a:rPr lang="en-US" baseline="0" dirty="0"/>
              <a:t> </a:t>
            </a:r>
          </a:p>
          <a:p>
            <a:r>
              <a:rPr lang="en-US" baseline="0" dirty="0"/>
              <a:t>  L-&gt;</a:t>
            </a:r>
            <a:r>
              <a:rPr lang="en-US" baseline="0" dirty="0" err="1"/>
              <a:t>elem</a:t>
            </a:r>
            <a:r>
              <a:rPr lang="en-US" baseline="0" dirty="0"/>
              <a:t>[j-1] =L-&gt;</a:t>
            </a:r>
            <a:r>
              <a:rPr lang="en-US" baseline="0" dirty="0" err="1"/>
              <a:t>elem</a:t>
            </a:r>
            <a:r>
              <a:rPr lang="en-US" baseline="0" dirty="0"/>
              <a:t>[j];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52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08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endParaRPr lang="en-US" dirty="0"/>
          </a:p>
          <a:p>
            <a:r>
              <a:rPr lang="en-US" dirty="0"/>
              <a:t>*</a:t>
            </a:r>
            <a:r>
              <a:rPr lang="en-US" altLang="zh-CN" dirty="0"/>
              <a:t>p</a:t>
            </a:r>
            <a:endParaRPr lang="en-US" dirty="0"/>
          </a:p>
          <a:p>
            <a:r>
              <a:rPr lang="en-US" altLang="zh-CN" dirty="0"/>
              <a:t>p</a:t>
            </a:r>
            <a:r>
              <a:rPr lang="en-US" dirty="0"/>
              <a:t>++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6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还需要：求表长</a:t>
            </a:r>
            <a:r>
              <a:rPr lang="en-US" altLang="zh-CN" dirty="0" err="1"/>
              <a:t>ListLength</a:t>
            </a:r>
            <a:r>
              <a:rPr lang="zh-CN" altLang="en-US" dirty="0"/>
              <a:t>，初始化线性表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InitList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Status (*compare)(</a:t>
            </a:r>
            <a:r>
              <a:rPr lang="en-US" dirty="0" err="1"/>
              <a:t>ElemType,ElemType</a:t>
            </a:r>
            <a:r>
              <a:rPr lang="en-US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6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8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94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48464" y="6453337"/>
            <a:ext cx="374144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F92A-0204-45A1-BDAF-D608ED65C71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Ongoing-Teaching\Data Structure\课件\其他\图片素材\3D小人-拉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1004">
            <a:off x="395791" y="2022456"/>
            <a:ext cx="5949541" cy="44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第二章 线性表</a:t>
            </a:r>
            <a:br>
              <a:rPr lang="en-US" altLang="zh-CN" sz="4000" b="1" dirty="0"/>
            </a:br>
            <a:r>
              <a:rPr lang="en-US" altLang="zh-CN" sz="4000" b="1" dirty="0"/>
              <a:t>Part I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503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线性表应用举例</a:t>
            </a:r>
            <a:r>
              <a:rPr lang="en-US" altLang="zh-CN" dirty="0"/>
              <a:t>2</a:t>
            </a:r>
            <a:r>
              <a:rPr lang="zh-CN" altLang="en-US" dirty="0"/>
              <a:t>：集合</a:t>
            </a:r>
            <a:r>
              <a:rPr lang="en-US" altLang="zh-CN" dirty="0"/>
              <a:t>(multiset)</a:t>
            </a:r>
            <a:r>
              <a:rPr lang="zh-CN" altLang="en-US" dirty="0"/>
              <a:t>去重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73325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功能：根据一个多重集合 </a:t>
            </a:r>
            <a:r>
              <a:rPr lang="en-US" altLang="zh-CN" dirty="0"/>
              <a:t>B</a:t>
            </a:r>
            <a:r>
              <a:rPr lang="zh-CN" altLang="en-US" dirty="0"/>
              <a:t>构造一个集合 </a:t>
            </a:r>
            <a:r>
              <a:rPr lang="en-US" altLang="zh-CN" dirty="0"/>
              <a:t>A</a:t>
            </a:r>
            <a:r>
              <a:rPr lang="zh-CN" altLang="en-US" dirty="0"/>
              <a:t>，使得</a:t>
            </a:r>
            <a:r>
              <a:rPr lang="en-US" altLang="zh-CN" dirty="0"/>
              <a:t>A</a:t>
            </a:r>
            <a:r>
              <a:rPr lang="zh-CN" altLang="en-US" dirty="0"/>
              <a:t>中只包含</a:t>
            </a:r>
            <a:r>
              <a:rPr lang="en-US" altLang="zh-CN" dirty="0"/>
              <a:t>B</a:t>
            </a:r>
            <a:r>
              <a:rPr lang="zh-CN" altLang="en-US" dirty="0"/>
              <a:t>中的所有值各不相同的数据元素</a:t>
            </a:r>
            <a:endParaRPr lang="en-US" altLang="zh-CN" dirty="0"/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pPr lvl="1"/>
            <a:r>
              <a:rPr lang="zh-CN" altLang="en-US" dirty="0"/>
              <a:t>用两个线性表</a:t>
            </a:r>
            <a:r>
              <a:rPr lang="en-US" altLang="zh-CN" dirty="0"/>
              <a:t>La</a:t>
            </a:r>
            <a:r>
              <a:rPr lang="zh-CN" altLang="en-US" dirty="0"/>
              <a:t>、</a:t>
            </a:r>
            <a:r>
              <a:rPr lang="en-US" altLang="zh-CN" dirty="0" err="1"/>
              <a:t>Lb</a:t>
            </a:r>
            <a:r>
              <a:rPr lang="zh-CN" altLang="en-US" dirty="0"/>
              <a:t>表示集合</a:t>
            </a:r>
            <a:r>
              <a:rPr lang="en-US" altLang="zh-CN" dirty="0"/>
              <a:t>A(</a:t>
            </a:r>
            <a:r>
              <a:rPr lang="zh-CN" altLang="en-US" dirty="0"/>
              <a:t>初始为空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将所有在</a:t>
            </a:r>
            <a:r>
              <a:rPr lang="en-US" altLang="zh-CN" dirty="0" err="1"/>
              <a:t>Lb</a:t>
            </a:r>
            <a:r>
              <a:rPr lang="zh-CN" altLang="en-US" dirty="0"/>
              <a:t>中但不在</a:t>
            </a:r>
            <a:r>
              <a:rPr lang="en-US" altLang="zh-CN" dirty="0"/>
              <a:t>La</a:t>
            </a:r>
            <a:r>
              <a:rPr lang="zh-CN" altLang="en-US" dirty="0"/>
              <a:t>中的数据元素插入到</a:t>
            </a:r>
            <a:r>
              <a:rPr lang="en-US" altLang="zh-CN" dirty="0"/>
              <a:t>La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具体步骤：</a:t>
            </a:r>
            <a:endParaRPr lang="en-US" altLang="zh-CN" dirty="0"/>
          </a:p>
          <a:p>
            <a:pPr lvl="1"/>
            <a:r>
              <a:rPr lang="zh-CN" altLang="en-US" dirty="0"/>
              <a:t>构造空的线性表</a:t>
            </a:r>
            <a:r>
              <a:rPr lang="en-US" altLang="zh-CN" dirty="0"/>
              <a:t>La</a:t>
            </a:r>
          </a:p>
          <a:p>
            <a:pPr lvl="1"/>
            <a:r>
              <a:rPr lang="zh-CN" altLang="en-US" dirty="0"/>
              <a:t>依次察看线性表 </a:t>
            </a:r>
            <a:r>
              <a:rPr lang="en-US" altLang="zh-CN" dirty="0" err="1"/>
              <a:t>Lb</a:t>
            </a:r>
            <a:r>
              <a:rPr lang="zh-CN" altLang="en-US" dirty="0"/>
              <a:t>的每个数据元素</a:t>
            </a:r>
            <a:endParaRPr lang="en-US" altLang="zh-CN" dirty="0"/>
          </a:p>
          <a:p>
            <a:pPr lvl="1"/>
            <a:r>
              <a:rPr lang="zh-CN" altLang="en-US" dirty="0"/>
              <a:t>根据元素值在线性表 </a:t>
            </a:r>
            <a:r>
              <a:rPr lang="en-US" altLang="zh-CN" dirty="0"/>
              <a:t>La </a:t>
            </a:r>
            <a:r>
              <a:rPr lang="zh-CN" altLang="en-US" dirty="0"/>
              <a:t>中进行查找</a:t>
            </a:r>
            <a:endParaRPr lang="en-US" altLang="zh-CN" dirty="0"/>
          </a:p>
          <a:p>
            <a:pPr lvl="1"/>
            <a:r>
              <a:rPr lang="zh-CN" altLang="en-US" dirty="0"/>
              <a:t>若不存在，则插入之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-9525" y="2420888"/>
            <a:ext cx="9153525" cy="5224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0" y="3861048"/>
            <a:ext cx="9153525" cy="2304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线性表应用举例</a:t>
            </a:r>
            <a:r>
              <a:rPr lang="en-US" altLang="zh-CN" dirty="0"/>
              <a:t>2</a:t>
            </a:r>
            <a:r>
              <a:rPr lang="zh-CN" altLang="en-US" dirty="0"/>
              <a:t>：集合</a:t>
            </a:r>
            <a:r>
              <a:rPr lang="en-US" altLang="zh-CN" dirty="0"/>
              <a:t>(multiset)</a:t>
            </a:r>
            <a:r>
              <a:rPr lang="zh-CN" altLang="en-US" dirty="0"/>
              <a:t>去重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union (List &amp;La, List </a:t>
            </a:r>
            <a:r>
              <a:rPr lang="en-US" dirty="0" err="1"/>
              <a:t>Lb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La_len,Lb_len,i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ElemType</a:t>
            </a:r>
            <a:r>
              <a:rPr lang="en-US" dirty="0"/>
              <a:t> 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b="1" dirty="0" err="1"/>
              <a:t>InitList</a:t>
            </a:r>
            <a:r>
              <a:rPr lang="en-US" altLang="zh-CN" b="1" dirty="0"/>
              <a:t>(La); // </a:t>
            </a:r>
            <a:r>
              <a:rPr lang="zh-CN" altLang="en-US" b="1" dirty="0"/>
              <a:t>构造空的线性表</a:t>
            </a:r>
            <a:r>
              <a:rPr lang="en-US" altLang="zh-CN" b="1" dirty="0"/>
              <a:t>La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La_len</a:t>
            </a:r>
            <a:r>
              <a:rPr lang="en-US" dirty="0"/>
              <a:t>=</a:t>
            </a:r>
            <a:r>
              <a:rPr lang="en-US" dirty="0" err="1"/>
              <a:t>ListLength</a:t>
            </a:r>
            <a:r>
              <a:rPr lang="en-US" dirty="0"/>
              <a:t>(La); // </a:t>
            </a:r>
            <a:r>
              <a:rPr lang="zh-CN" altLang="en-US" dirty="0"/>
              <a:t>求线性表的长度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Lb_len</a:t>
            </a:r>
            <a:r>
              <a:rPr lang="en-US" dirty="0"/>
              <a:t>=</a:t>
            </a:r>
            <a:r>
              <a:rPr lang="en-US" dirty="0" err="1"/>
              <a:t>ListLength</a:t>
            </a:r>
            <a:r>
              <a:rPr lang="en-US" dirty="0"/>
              <a:t>(</a:t>
            </a:r>
            <a:r>
              <a:rPr lang="en-US" dirty="0" err="1"/>
              <a:t>Lb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f</a:t>
            </a:r>
            <a:r>
              <a:rPr lang="en-US" dirty="0"/>
              <a:t>or (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Lb_len;i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GetElem</a:t>
            </a:r>
            <a:r>
              <a:rPr lang="en-US" dirty="0"/>
              <a:t>(</a:t>
            </a:r>
            <a:r>
              <a:rPr lang="en-US" dirty="0" err="1"/>
              <a:t>Lb,i,e</a:t>
            </a:r>
            <a:r>
              <a:rPr lang="en-US" dirty="0"/>
              <a:t>); //</a:t>
            </a:r>
            <a:r>
              <a:rPr lang="zh-CN" altLang="en-US" dirty="0"/>
              <a:t>取</a:t>
            </a:r>
            <a:r>
              <a:rPr lang="en-US" altLang="zh-CN" dirty="0" err="1"/>
              <a:t>Lb</a:t>
            </a:r>
            <a:r>
              <a:rPr lang="zh-CN" altLang="en-US" dirty="0"/>
              <a:t>中第</a:t>
            </a:r>
            <a:r>
              <a:rPr lang="en-US" altLang="zh-CN" dirty="0" err="1"/>
              <a:t>i</a:t>
            </a:r>
            <a:r>
              <a:rPr lang="zh-CN" altLang="en-US" dirty="0"/>
              <a:t>个元素给</a:t>
            </a:r>
            <a:r>
              <a:rPr lang="en-US" altLang="zh-CN" dirty="0"/>
              <a:t>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If (!</a:t>
            </a:r>
            <a:r>
              <a:rPr lang="en-US" dirty="0" err="1"/>
              <a:t>LocateElem</a:t>
            </a:r>
            <a:r>
              <a:rPr lang="en-US" dirty="0"/>
              <a:t>(</a:t>
            </a:r>
            <a:r>
              <a:rPr lang="en-US" dirty="0" err="1"/>
              <a:t>La,e,equal</a:t>
            </a:r>
            <a:r>
              <a:rPr lang="en-US" dirty="0"/>
              <a:t>) //</a:t>
            </a:r>
            <a:r>
              <a:rPr lang="zh-CN" altLang="en-US" dirty="0"/>
              <a:t>若</a:t>
            </a:r>
            <a:r>
              <a:rPr lang="en-US" dirty="0"/>
              <a:t>La</a:t>
            </a:r>
            <a:r>
              <a:rPr lang="zh-CN" altLang="en-US" dirty="0"/>
              <a:t>中无</a:t>
            </a:r>
            <a:r>
              <a:rPr lang="en-US" altLang="zh-CN" dirty="0"/>
              <a:t>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ListInsert</a:t>
            </a:r>
            <a:r>
              <a:rPr lang="en-US" dirty="0"/>
              <a:t>(La, ++</a:t>
            </a:r>
            <a:r>
              <a:rPr lang="en-US" dirty="0" err="1"/>
              <a:t>La_len,e</a:t>
            </a:r>
            <a:r>
              <a:rPr lang="en-US" dirty="0"/>
              <a:t>);//</a:t>
            </a:r>
            <a:r>
              <a:rPr lang="zh-CN" altLang="en-US" dirty="0"/>
              <a:t>插入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}//for</a:t>
            </a:r>
          </a:p>
          <a:p>
            <a:pPr marL="0" indent="0">
              <a:buNone/>
            </a:pPr>
            <a:r>
              <a:rPr lang="en-US" dirty="0"/>
              <a:t>}//union</a:t>
            </a:r>
          </a:p>
          <a:p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线性表应用举例</a:t>
            </a:r>
            <a:r>
              <a:rPr lang="en-US" altLang="zh-CN" dirty="0"/>
              <a:t>3</a:t>
            </a:r>
            <a:r>
              <a:rPr lang="zh-CN" altLang="en-US" dirty="0"/>
              <a:t>：有序列表合并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/>
          <a:lstStyle/>
          <a:p>
            <a:r>
              <a:rPr lang="en-US" altLang="zh-CN" dirty="0" err="1"/>
              <a:t>MergeList</a:t>
            </a:r>
            <a:r>
              <a:rPr lang="en-US" altLang="zh-CN" dirty="0"/>
              <a:t> (La, </a:t>
            </a:r>
            <a:r>
              <a:rPr lang="en-US" altLang="zh-CN" dirty="0" err="1"/>
              <a:t>Lb</a:t>
            </a:r>
            <a:r>
              <a:rPr lang="en-US" altLang="zh-CN" dirty="0"/>
              <a:t>, &amp;</a:t>
            </a:r>
            <a:r>
              <a:rPr lang="en-US" altLang="zh-CN" dirty="0" err="1"/>
              <a:t>Lc</a:t>
            </a:r>
            <a:r>
              <a:rPr lang="en-US" altLang="zh-CN" dirty="0"/>
              <a:t>)</a:t>
            </a:r>
            <a:r>
              <a:rPr lang="zh-CN" altLang="en-US" dirty="0"/>
              <a:t>：将两</a:t>
            </a:r>
            <a:r>
              <a:rPr lang="zh-CN" altLang="en-US" dirty="0">
                <a:solidFill>
                  <a:srgbClr val="0000CC"/>
                </a:solidFill>
              </a:rPr>
              <a:t>有序表</a:t>
            </a:r>
            <a:r>
              <a:rPr lang="zh-CN" altLang="en-US" dirty="0"/>
              <a:t>合并成一新有序表</a:t>
            </a:r>
          </a:p>
          <a:p>
            <a:r>
              <a:rPr lang="zh-CN" altLang="en-US" dirty="0"/>
              <a:t>功能：合并两有序列表</a:t>
            </a:r>
            <a:r>
              <a:rPr lang="en-US" altLang="zh-CN" dirty="0"/>
              <a:t>(</a:t>
            </a:r>
            <a:r>
              <a:rPr lang="zh-CN" altLang="en-US" dirty="0"/>
              <a:t>其值按非递减顺序排列</a:t>
            </a:r>
            <a:r>
              <a:rPr lang="en-US" altLang="zh-CN" dirty="0"/>
              <a:t>)</a:t>
            </a:r>
            <a:r>
              <a:rPr lang="zh-CN" altLang="en-US" dirty="0"/>
              <a:t>成一新有序列表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若 </a:t>
            </a:r>
            <a:r>
              <a:rPr lang="en-US" altLang="zh-CN" dirty="0"/>
              <a:t>La = (a</a:t>
            </a:r>
            <a:r>
              <a:rPr lang="en-US" altLang="zh-CN" baseline="-25000" dirty="0"/>
              <a:t>1</a:t>
            </a:r>
            <a:r>
              <a:rPr lang="en-US" altLang="zh-CN" dirty="0"/>
              <a:t>, …, </a:t>
            </a:r>
            <a:r>
              <a:rPr lang="en-US" altLang="zh-CN" dirty="0" err="1">
                <a:solidFill>
                  <a:srgbClr val="0000CC"/>
                </a:solidFill>
              </a:rPr>
              <a:t>a</a:t>
            </a:r>
            <a:r>
              <a:rPr lang="en-US" altLang="zh-CN" baseline="-25000" dirty="0" err="1">
                <a:solidFill>
                  <a:srgbClr val="0000CC"/>
                </a:solidFill>
              </a:rPr>
              <a:t>i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Lb</a:t>
            </a:r>
            <a:r>
              <a:rPr lang="en-US" altLang="zh-CN" dirty="0"/>
              <a:t> = (b</a:t>
            </a:r>
            <a:r>
              <a:rPr lang="en-US" altLang="zh-CN" baseline="-25000" dirty="0"/>
              <a:t>1</a:t>
            </a:r>
            <a:r>
              <a:rPr lang="en-US" altLang="zh-CN" dirty="0"/>
              <a:t>, …, </a:t>
            </a:r>
            <a:r>
              <a:rPr lang="en-US" altLang="zh-CN" dirty="0" err="1">
                <a:solidFill>
                  <a:srgbClr val="0000CC"/>
                </a:solidFill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</a:rPr>
              <a:t>j</a:t>
            </a:r>
            <a:r>
              <a:rPr lang="en-US" altLang="zh-CN" dirty="0"/>
              <a:t>, …,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m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Lc</a:t>
            </a:r>
            <a:r>
              <a:rPr lang="en-US" altLang="zh-CN" dirty="0"/>
              <a:t> = (c</a:t>
            </a:r>
            <a:r>
              <a:rPr lang="en-US" altLang="zh-CN" baseline="-25000" dirty="0"/>
              <a:t>1</a:t>
            </a:r>
            <a:r>
              <a:rPr lang="en-US" altLang="zh-CN" dirty="0"/>
              <a:t>, …, </a:t>
            </a:r>
            <a:r>
              <a:rPr lang="en-US" altLang="zh-CN" dirty="0" err="1">
                <a:solidFill>
                  <a:srgbClr val="0000CC"/>
                </a:solidFill>
              </a:rPr>
              <a:t>c</a:t>
            </a:r>
            <a:r>
              <a:rPr lang="en-US" altLang="zh-CN" baseline="-25000" dirty="0" err="1">
                <a:solidFill>
                  <a:srgbClr val="0000CC"/>
                </a:solidFill>
              </a:rPr>
              <a:t>k</a:t>
            </a:r>
            <a:r>
              <a:rPr lang="en-US" altLang="zh-CN" dirty="0"/>
              <a:t>, …, 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m+n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那么要求由</a:t>
            </a: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 …, a</a:t>
            </a:r>
            <a:r>
              <a:rPr lang="en-US" altLang="zh-CN" baseline="-25000" dirty="0"/>
              <a:t>i-1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(b</a:t>
            </a:r>
            <a:r>
              <a:rPr lang="en-US" altLang="zh-CN" baseline="-25000" dirty="0"/>
              <a:t>1</a:t>
            </a:r>
            <a:r>
              <a:rPr lang="en-US" altLang="zh-CN" dirty="0"/>
              <a:t>, …,b</a:t>
            </a:r>
            <a:r>
              <a:rPr lang="en-US" altLang="zh-CN" baseline="-25000" dirty="0"/>
              <a:t>j-1</a:t>
            </a:r>
            <a:r>
              <a:rPr lang="en-US" altLang="zh-CN" dirty="0"/>
              <a:t>)</a:t>
            </a:r>
            <a:r>
              <a:rPr lang="zh-CN" altLang="en-US" dirty="0"/>
              <a:t>归并得到</a:t>
            </a:r>
            <a:r>
              <a:rPr lang="zh-CN" altLang="en-US" baseline="-25000" dirty="0">
                <a:solidFill>
                  <a:srgbClr val="660033"/>
                </a:solidFill>
              </a:rPr>
              <a:t> </a:t>
            </a:r>
            <a:r>
              <a:rPr lang="en-US" altLang="zh-CN" dirty="0"/>
              <a:t>(c</a:t>
            </a:r>
            <a:r>
              <a:rPr lang="en-US" altLang="zh-CN" baseline="-25000" dirty="0"/>
              <a:t>1</a:t>
            </a:r>
            <a:r>
              <a:rPr lang="en-US" altLang="zh-CN" dirty="0"/>
              <a:t>, …, c</a:t>
            </a:r>
            <a:r>
              <a:rPr lang="en-US" altLang="zh-CN" baseline="-25000" dirty="0"/>
              <a:t>k-1</a:t>
            </a:r>
            <a:r>
              <a:rPr lang="en-US" altLang="zh-CN" dirty="0"/>
              <a:t>)</a:t>
            </a:r>
            <a:r>
              <a:rPr lang="zh-CN" altLang="en-US" dirty="0"/>
              <a:t>，其中，</a:t>
            </a:r>
            <a:endParaRPr lang="en-US" altLang="zh-CN" baseline="-25000" dirty="0">
              <a:solidFill>
                <a:srgbClr val="660033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20030"/>
              </p:ext>
            </p:extLst>
          </p:nvPr>
        </p:nvGraphicFramePr>
        <p:xfrm>
          <a:off x="3851920" y="5157192"/>
          <a:ext cx="2592288" cy="110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674574" imgH="1135449" progId="Equation.3">
                  <p:embed/>
                </p:oleObj>
              </mc:Choice>
              <mc:Fallback>
                <p:oleObj name="公式" r:id="rId3" imgW="2674574" imgH="113544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157192"/>
                        <a:ext cx="2592288" cy="1105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6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具体步骤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初始化 </a:t>
            </a:r>
            <a:r>
              <a:rPr lang="en-US" altLang="zh-CN" dirty="0" err="1"/>
              <a:t>Lc</a:t>
            </a:r>
            <a:r>
              <a:rPr lang="en-US" altLang="zh-CN" dirty="0"/>
              <a:t> </a:t>
            </a:r>
            <a:r>
              <a:rPr lang="zh-CN" altLang="en-US" dirty="0"/>
              <a:t>为空表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(La</a:t>
            </a:r>
            <a:r>
              <a:rPr lang="zh-CN" altLang="en-US" dirty="0"/>
              <a:t>、</a:t>
            </a:r>
            <a:r>
              <a:rPr lang="en-US" altLang="zh-CN" dirty="0" err="1"/>
              <a:t>Lb</a:t>
            </a:r>
            <a:r>
              <a:rPr lang="zh-CN" altLang="en-US" dirty="0"/>
              <a:t>不空</a:t>
            </a:r>
            <a:r>
              <a:rPr lang="en-US" altLang="zh-CN" dirty="0"/>
              <a:t>)</a:t>
            </a:r>
            <a:r>
              <a:rPr lang="zh-CN" altLang="en-US" dirty="0"/>
              <a:t>分别从 </a:t>
            </a:r>
            <a:r>
              <a:rPr lang="en-US" altLang="zh-CN" dirty="0"/>
              <a:t>La</a:t>
            </a:r>
            <a:r>
              <a:rPr lang="zh-CN" altLang="en-US" dirty="0"/>
              <a:t>和</a:t>
            </a:r>
            <a:r>
              <a:rPr lang="en-US" altLang="zh-CN" dirty="0" err="1"/>
              <a:t>Lb</a:t>
            </a:r>
            <a:r>
              <a:rPr lang="zh-CN" altLang="en-US" dirty="0"/>
              <a:t>中取得当前元素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endParaRPr lang="zh-CN" altLang="en-US" dirty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/>
              <a:t>若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≤b</a:t>
            </a:r>
            <a:r>
              <a:rPr lang="en-US" altLang="zh-CN" baseline="-25000" dirty="0" err="1"/>
              <a:t>j</a:t>
            </a:r>
            <a:r>
              <a:rPr lang="zh-CN" altLang="en-US" dirty="0"/>
              <a:t>，则将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插入到 </a:t>
            </a:r>
            <a:r>
              <a:rPr lang="en-US" altLang="zh-CN" dirty="0" err="1"/>
              <a:t>Lc</a:t>
            </a:r>
            <a:r>
              <a:rPr lang="en-US" altLang="zh-CN" dirty="0"/>
              <a:t> </a:t>
            </a:r>
            <a:r>
              <a:rPr lang="zh-CN" altLang="en-US" dirty="0"/>
              <a:t>中，否则，将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en-US" altLang="zh-CN" dirty="0"/>
              <a:t> </a:t>
            </a:r>
            <a:r>
              <a:rPr lang="zh-CN" altLang="en-US" dirty="0"/>
              <a:t>插入到 </a:t>
            </a:r>
            <a:r>
              <a:rPr lang="en-US" altLang="zh-CN" dirty="0" err="1"/>
              <a:t>Lc</a:t>
            </a:r>
            <a:r>
              <a:rPr lang="zh-CN" altLang="en-US" dirty="0"/>
              <a:t>中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/>
              <a:t>重复 </a:t>
            </a:r>
            <a:r>
              <a:rPr lang="en-US" altLang="zh-CN" dirty="0"/>
              <a:t>2 </a:t>
            </a:r>
            <a:r>
              <a:rPr lang="zh-CN" altLang="en-US" dirty="0"/>
              <a:t>和 </a:t>
            </a:r>
            <a:r>
              <a:rPr lang="en-US" altLang="zh-CN" dirty="0"/>
              <a:t>3 </a:t>
            </a:r>
            <a:r>
              <a:rPr lang="zh-CN" altLang="en-US" dirty="0"/>
              <a:t>两步，直至 </a:t>
            </a:r>
            <a:r>
              <a:rPr lang="en-US" altLang="zh-CN" dirty="0"/>
              <a:t>La</a:t>
            </a:r>
            <a:r>
              <a:rPr lang="zh-CN" altLang="en-US" dirty="0"/>
              <a:t>或 </a:t>
            </a:r>
            <a:r>
              <a:rPr lang="en-US" altLang="zh-CN" dirty="0" err="1"/>
              <a:t>Lb</a:t>
            </a:r>
            <a:r>
              <a:rPr lang="en-US" altLang="zh-CN" dirty="0"/>
              <a:t> </a:t>
            </a:r>
            <a:r>
              <a:rPr lang="zh-CN" altLang="en-US" dirty="0"/>
              <a:t>中的元素      被取完为止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/>
              <a:t>将 </a:t>
            </a:r>
            <a:r>
              <a:rPr lang="en-US" altLang="zh-CN" dirty="0"/>
              <a:t>La</a:t>
            </a:r>
            <a:r>
              <a:rPr lang="zh-CN" altLang="en-US" dirty="0"/>
              <a:t>表或 </a:t>
            </a:r>
            <a:r>
              <a:rPr lang="en-US" altLang="zh-CN" dirty="0" err="1"/>
              <a:t>Lb</a:t>
            </a:r>
            <a:r>
              <a:rPr lang="en-US" altLang="zh-CN" dirty="0"/>
              <a:t> </a:t>
            </a:r>
            <a:r>
              <a:rPr lang="zh-CN" altLang="en-US" dirty="0"/>
              <a:t>表中剩余元素复制插入到 </a:t>
            </a:r>
            <a:r>
              <a:rPr lang="en-US" altLang="zh-CN" dirty="0" err="1"/>
              <a:t>Lc</a:t>
            </a:r>
            <a:r>
              <a:rPr lang="zh-CN" altLang="en-US" dirty="0"/>
              <a:t>表中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2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线性表应用举例</a:t>
            </a:r>
            <a:r>
              <a:rPr lang="en-US" altLang="zh-CN" dirty="0"/>
              <a:t>3</a:t>
            </a:r>
            <a:r>
              <a:rPr lang="zh-CN" altLang="en-US" dirty="0"/>
              <a:t>：有序列表合并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602128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void </a:t>
            </a:r>
            <a:r>
              <a:rPr lang="en-US" sz="3500" dirty="0" err="1"/>
              <a:t>MergeList</a:t>
            </a:r>
            <a:r>
              <a:rPr lang="en-US" sz="3500" dirty="0"/>
              <a:t>(List La, List </a:t>
            </a:r>
            <a:r>
              <a:rPr lang="en-US" sz="3500" dirty="0" err="1"/>
              <a:t>Lb</a:t>
            </a:r>
            <a:r>
              <a:rPr lang="en-US" sz="3500" dirty="0"/>
              <a:t>, List &amp;</a:t>
            </a:r>
            <a:r>
              <a:rPr lang="en-US" sz="3500" dirty="0" err="1"/>
              <a:t>Lc</a:t>
            </a:r>
            <a:r>
              <a:rPr lang="en-US" sz="35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/>
              <a:t>int</a:t>
            </a:r>
            <a:r>
              <a:rPr lang="en-US" sz="3500" dirty="0"/>
              <a:t> </a:t>
            </a:r>
            <a:r>
              <a:rPr lang="en-US" sz="3500" dirty="0" err="1"/>
              <a:t>La_len</a:t>
            </a:r>
            <a:r>
              <a:rPr lang="en-US" sz="3500" dirty="0"/>
              <a:t>, </a:t>
            </a:r>
            <a:r>
              <a:rPr lang="en-US" sz="3500" dirty="0" err="1"/>
              <a:t>Lb_len</a:t>
            </a:r>
            <a:r>
              <a:rPr lang="en-US" sz="3500" dirty="0"/>
              <a:t>; </a:t>
            </a:r>
            <a:r>
              <a:rPr lang="en-US" sz="3500" dirty="0" err="1"/>
              <a:t>ElemType</a:t>
            </a:r>
            <a:r>
              <a:rPr lang="en-US" sz="3500" dirty="0"/>
              <a:t> </a:t>
            </a:r>
            <a:r>
              <a:rPr lang="en-US" sz="3500" dirty="0" err="1"/>
              <a:t>ai</a:t>
            </a:r>
            <a:r>
              <a:rPr lang="en-US" sz="3500" dirty="0"/>
              <a:t>, </a:t>
            </a:r>
            <a:r>
              <a:rPr lang="en-US" sz="3500" dirty="0" err="1"/>
              <a:t>bj</a:t>
            </a:r>
            <a:r>
              <a:rPr lang="en-US" sz="3500" dirty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/>
              <a:t>int</a:t>
            </a:r>
            <a:r>
              <a:rPr lang="en-US" sz="3500" dirty="0"/>
              <a:t> </a:t>
            </a:r>
            <a:r>
              <a:rPr lang="en-US" sz="3500" dirty="0" err="1"/>
              <a:t>i</a:t>
            </a:r>
            <a:r>
              <a:rPr lang="en-US" sz="3500" dirty="0"/>
              <a:t>=1, j=1, k=0;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/>
              <a:t>InitList</a:t>
            </a:r>
            <a:r>
              <a:rPr lang="en-US" sz="3500" dirty="0"/>
              <a:t>(</a:t>
            </a:r>
            <a:r>
              <a:rPr lang="en-US" sz="3500" dirty="0" err="1"/>
              <a:t>Lc</a:t>
            </a:r>
            <a:r>
              <a:rPr lang="en-US" sz="3500" dirty="0"/>
              <a:t>);  //</a:t>
            </a:r>
            <a:r>
              <a:rPr lang="zh-CN" altLang="en-US" sz="3500" dirty="0"/>
              <a:t>初始化</a:t>
            </a:r>
            <a:r>
              <a:rPr lang="en-US" altLang="zh-CN" sz="3500" dirty="0" err="1"/>
              <a:t>Lc</a:t>
            </a:r>
            <a:r>
              <a:rPr lang="zh-CN" altLang="en-US" sz="3500" dirty="0"/>
              <a:t>为空表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/>
              <a:t>La_len</a:t>
            </a:r>
            <a:r>
              <a:rPr lang="en-US" sz="3500" dirty="0"/>
              <a:t>=</a:t>
            </a:r>
            <a:r>
              <a:rPr lang="en-US" sz="3500" dirty="0" err="1"/>
              <a:t>ListLength</a:t>
            </a:r>
            <a:r>
              <a:rPr lang="en-US" sz="3500" dirty="0"/>
              <a:t>(La);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/>
              <a:t>Lb_len</a:t>
            </a:r>
            <a:r>
              <a:rPr lang="en-US" sz="3500" dirty="0"/>
              <a:t>=</a:t>
            </a:r>
            <a:r>
              <a:rPr lang="en-US" sz="3500" dirty="0" err="1"/>
              <a:t>ListLength</a:t>
            </a:r>
            <a:r>
              <a:rPr lang="en-US" sz="3500" dirty="0"/>
              <a:t>(</a:t>
            </a:r>
            <a:r>
              <a:rPr lang="en-US" sz="3500" dirty="0" err="1"/>
              <a:t>Lb</a:t>
            </a:r>
            <a:r>
              <a:rPr lang="en-US" sz="3500" dirty="0"/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while((</a:t>
            </a:r>
            <a:r>
              <a:rPr lang="en-US" sz="3500" dirty="0" err="1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)&amp;&amp;(j&lt;=</a:t>
            </a:r>
            <a:r>
              <a:rPr lang="en-US" sz="3500" dirty="0" err="1"/>
              <a:t>Lb_len</a:t>
            </a:r>
            <a:r>
              <a:rPr lang="en-US" sz="3500" dirty="0"/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</a:t>
            </a:r>
            <a:r>
              <a:rPr lang="en-US" sz="3500" dirty="0">
                <a:solidFill>
                  <a:srgbClr val="0000CC"/>
                </a:solidFill>
              </a:rPr>
              <a:t>//</a:t>
            </a:r>
            <a:r>
              <a:rPr lang="en-US" altLang="zh-CN" sz="3500" dirty="0">
                <a:solidFill>
                  <a:srgbClr val="0000CC"/>
                </a:solidFill>
              </a:rPr>
              <a:t>La</a:t>
            </a:r>
            <a:r>
              <a:rPr lang="zh-CN" altLang="en-US" sz="3500" dirty="0">
                <a:solidFill>
                  <a:srgbClr val="0000CC"/>
                </a:solidFill>
              </a:rPr>
              <a:t>和</a:t>
            </a:r>
            <a:r>
              <a:rPr lang="en-US" altLang="zh-CN" sz="3500" dirty="0" err="1">
                <a:solidFill>
                  <a:srgbClr val="0000CC"/>
                </a:solidFill>
              </a:rPr>
              <a:t>Lb</a:t>
            </a:r>
            <a:r>
              <a:rPr lang="zh-CN" altLang="en-US" sz="3500" dirty="0">
                <a:solidFill>
                  <a:srgbClr val="0000CC"/>
                </a:solidFill>
              </a:rPr>
              <a:t>均非空</a:t>
            </a:r>
            <a:r>
              <a:rPr lang="en-US" altLang="zh-CN" sz="3500" dirty="0">
                <a:solidFill>
                  <a:srgbClr val="0000CC"/>
                </a:solidFill>
              </a:rPr>
              <a:t>…</a:t>
            </a:r>
            <a:endParaRPr lang="en-US" sz="35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while(</a:t>
            </a:r>
            <a:r>
              <a:rPr lang="en-US" sz="3500" dirty="0" err="1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 </a:t>
            </a:r>
            <a:r>
              <a:rPr lang="en-US" sz="3500" dirty="0">
                <a:solidFill>
                  <a:srgbClr val="0000CC"/>
                </a:solidFill>
              </a:rPr>
              <a:t>{//La</a:t>
            </a:r>
            <a:r>
              <a:rPr lang="zh-CN" altLang="en-US" sz="3500" dirty="0">
                <a:solidFill>
                  <a:srgbClr val="0000CC"/>
                </a:solidFill>
              </a:rPr>
              <a:t>不空</a:t>
            </a:r>
            <a:r>
              <a:rPr lang="en-US" altLang="zh-CN" sz="3500" dirty="0">
                <a:solidFill>
                  <a:srgbClr val="0000CC"/>
                </a:solidFill>
              </a:rPr>
              <a:t>…</a:t>
            </a:r>
            <a:endParaRPr lang="en-US" sz="35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while(j&lt;=</a:t>
            </a:r>
            <a:r>
              <a:rPr lang="en-US" sz="3500" dirty="0" err="1"/>
              <a:t>Lb_len</a:t>
            </a:r>
            <a:r>
              <a:rPr lang="en-US" sz="3500" dirty="0"/>
              <a:t>){</a:t>
            </a:r>
            <a:r>
              <a:rPr lang="en-US" sz="3500" dirty="0">
                <a:solidFill>
                  <a:srgbClr val="0000CC"/>
                </a:solidFill>
              </a:rPr>
              <a:t>//</a:t>
            </a:r>
            <a:r>
              <a:rPr lang="en-US" altLang="zh-CN" sz="3500" dirty="0" err="1">
                <a:solidFill>
                  <a:srgbClr val="0000CC"/>
                </a:solidFill>
              </a:rPr>
              <a:t>Lb</a:t>
            </a:r>
            <a:r>
              <a:rPr lang="zh-CN" altLang="en-US" sz="3500" dirty="0">
                <a:solidFill>
                  <a:srgbClr val="0000CC"/>
                </a:solidFill>
              </a:rPr>
              <a:t>不空</a:t>
            </a:r>
            <a:r>
              <a:rPr lang="en-US" altLang="zh-CN" sz="3500" dirty="0">
                <a:solidFill>
                  <a:srgbClr val="0000CC"/>
                </a:solidFill>
              </a:rPr>
              <a:t>…</a:t>
            </a:r>
            <a:endParaRPr lang="en-US" sz="35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}//</a:t>
            </a:r>
            <a:r>
              <a:rPr lang="en-US" sz="3500" dirty="0" err="1"/>
              <a:t>MergeList</a:t>
            </a:r>
            <a:endParaRPr lang="en-US" sz="35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417312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1" y="2060847"/>
            <a:ext cx="9144000" cy="40324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线性表应用举例</a:t>
            </a:r>
            <a:r>
              <a:rPr lang="en-US" altLang="zh-CN" dirty="0"/>
              <a:t>3</a:t>
            </a:r>
            <a:r>
              <a:rPr lang="zh-CN" altLang="en-US" dirty="0"/>
              <a:t>：有序列表合并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602128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void </a:t>
            </a:r>
            <a:r>
              <a:rPr lang="en-US" sz="3500" dirty="0" err="1"/>
              <a:t>MergeList</a:t>
            </a:r>
            <a:r>
              <a:rPr lang="en-US" sz="3500" dirty="0"/>
              <a:t>(List La, List </a:t>
            </a:r>
            <a:r>
              <a:rPr lang="en-US" sz="3500" dirty="0" err="1"/>
              <a:t>Lb</a:t>
            </a:r>
            <a:r>
              <a:rPr lang="en-US" sz="3500" dirty="0"/>
              <a:t>, List &amp;</a:t>
            </a:r>
            <a:r>
              <a:rPr lang="en-US" sz="3500" dirty="0" err="1"/>
              <a:t>Lc</a:t>
            </a:r>
            <a:r>
              <a:rPr lang="en-US" sz="35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/>
              <a:t>int</a:t>
            </a:r>
            <a:r>
              <a:rPr lang="en-US" sz="3500" dirty="0"/>
              <a:t> </a:t>
            </a:r>
            <a:r>
              <a:rPr lang="en-US" sz="3500" dirty="0" err="1"/>
              <a:t>La_len</a:t>
            </a:r>
            <a:r>
              <a:rPr lang="en-US" sz="3500" dirty="0"/>
              <a:t>, </a:t>
            </a:r>
            <a:r>
              <a:rPr lang="en-US" sz="3500" dirty="0" err="1"/>
              <a:t>Lb_len</a:t>
            </a:r>
            <a:r>
              <a:rPr lang="en-US" sz="3500" dirty="0"/>
              <a:t>; </a:t>
            </a:r>
            <a:r>
              <a:rPr lang="en-US" sz="3500" dirty="0" err="1"/>
              <a:t>ElemType</a:t>
            </a:r>
            <a:r>
              <a:rPr lang="en-US" sz="3500" dirty="0"/>
              <a:t> </a:t>
            </a:r>
            <a:r>
              <a:rPr lang="en-US" sz="3500" dirty="0" err="1"/>
              <a:t>ai</a:t>
            </a:r>
            <a:r>
              <a:rPr lang="en-US" sz="3500" dirty="0"/>
              <a:t>, </a:t>
            </a:r>
            <a:r>
              <a:rPr lang="en-US" sz="3500" dirty="0" err="1"/>
              <a:t>bj</a:t>
            </a:r>
            <a:r>
              <a:rPr lang="en-US" sz="3500" dirty="0"/>
              <a:t>; </a:t>
            </a:r>
            <a:r>
              <a:rPr lang="en-US" sz="3500" dirty="0" err="1"/>
              <a:t>int</a:t>
            </a:r>
            <a:r>
              <a:rPr lang="en-US" sz="3500" dirty="0"/>
              <a:t> </a:t>
            </a:r>
            <a:r>
              <a:rPr lang="en-US" sz="3500" dirty="0" err="1"/>
              <a:t>i</a:t>
            </a:r>
            <a:r>
              <a:rPr lang="en-US" sz="3500" dirty="0"/>
              <a:t>=1, j=1, k=0;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/>
              <a:t>InitList</a:t>
            </a:r>
            <a:r>
              <a:rPr lang="en-US" sz="3500" dirty="0"/>
              <a:t>(</a:t>
            </a:r>
            <a:r>
              <a:rPr lang="en-US" sz="3500" dirty="0" err="1"/>
              <a:t>Lc</a:t>
            </a:r>
            <a:r>
              <a:rPr lang="en-US" sz="3500" dirty="0"/>
              <a:t>);  //</a:t>
            </a:r>
            <a:r>
              <a:rPr lang="zh-CN" altLang="en-US" sz="3500" dirty="0"/>
              <a:t>初始化</a:t>
            </a:r>
            <a:r>
              <a:rPr lang="en-US" altLang="zh-CN" sz="3500" dirty="0" err="1"/>
              <a:t>Lc</a:t>
            </a:r>
            <a:r>
              <a:rPr lang="zh-CN" altLang="en-US" sz="3500" dirty="0"/>
              <a:t>为空表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/>
              <a:t>La_len</a:t>
            </a:r>
            <a:r>
              <a:rPr lang="en-US" sz="3500" dirty="0"/>
              <a:t>=</a:t>
            </a:r>
            <a:r>
              <a:rPr lang="en-US" sz="3500" dirty="0" err="1"/>
              <a:t>ListLength</a:t>
            </a:r>
            <a:r>
              <a:rPr lang="en-US" sz="3500" dirty="0"/>
              <a:t>(La);</a:t>
            </a:r>
            <a:r>
              <a:rPr lang="en-US" sz="3500" dirty="0" err="1"/>
              <a:t>Lb_len</a:t>
            </a:r>
            <a:r>
              <a:rPr lang="en-US" sz="3500" dirty="0"/>
              <a:t>=</a:t>
            </a:r>
            <a:r>
              <a:rPr lang="en-US" sz="3500" dirty="0" err="1"/>
              <a:t>ListLength</a:t>
            </a:r>
            <a:r>
              <a:rPr lang="en-US" sz="3500" dirty="0"/>
              <a:t>(</a:t>
            </a:r>
            <a:r>
              <a:rPr lang="en-US" sz="3500" dirty="0" err="1"/>
              <a:t>Lb</a:t>
            </a:r>
            <a:r>
              <a:rPr lang="en-US" sz="3500" dirty="0"/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while((</a:t>
            </a:r>
            <a:r>
              <a:rPr lang="en-US" sz="3500" dirty="0" err="1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)&amp;&amp;(j&lt;=</a:t>
            </a:r>
            <a:r>
              <a:rPr lang="en-US" sz="3500" dirty="0" err="1"/>
              <a:t>Lb_len</a:t>
            </a:r>
            <a:r>
              <a:rPr lang="en-US" sz="3500" dirty="0"/>
              <a:t>)) </a:t>
            </a:r>
            <a:r>
              <a:rPr lang="en-US" sz="3500" dirty="0">
                <a:solidFill>
                  <a:srgbClr val="0000CC"/>
                </a:solidFill>
              </a:rPr>
              <a:t>{//</a:t>
            </a:r>
            <a:r>
              <a:rPr lang="en-US" altLang="zh-CN" sz="3500" dirty="0">
                <a:solidFill>
                  <a:srgbClr val="0000CC"/>
                </a:solidFill>
              </a:rPr>
              <a:t>La</a:t>
            </a:r>
            <a:r>
              <a:rPr lang="zh-CN" altLang="en-US" sz="3500" dirty="0">
                <a:solidFill>
                  <a:srgbClr val="0000CC"/>
                </a:solidFill>
              </a:rPr>
              <a:t>和</a:t>
            </a:r>
            <a:r>
              <a:rPr lang="en-US" altLang="zh-CN" sz="3500" dirty="0" err="1">
                <a:solidFill>
                  <a:srgbClr val="0000CC"/>
                </a:solidFill>
              </a:rPr>
              <a:t>Lb</a:t>
            </a:r>
            <a:r>
              <a:rPr lang="zh-CN" altLang="en-US" sz="3500" dirty="0">
                <a:solidFill>
                  <a:srgbClr val="0000CC"/>
                </a:solidFill>
              </a:rPr>
              <a:t>均非空</a:t>
            </a:r>
            <a:endParaRPr lang="en-US" sz="35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>
                <a:solidFill>
                  <a:srgbClr val="C00000"/>
                </a:solidFill>
              </a:rPr>
              <a:t>GetElem</a:t>
            </a:r>
            <a:r>
              <a:rPr lang="en-US" sz="3500" dirty="0">
                <a:solidFill>
                  <a:srgbClr val="C00000"/>
                </a:solidFill>
              </a:rPr>
              <a:t>(La,</a:t>
            </a:r>
            <a:r>
              <a:rPr lang="en-US" sz="3500" dirty="0" err="1">
                <a:solidFill>
                  <a:srgbClr val="C00000"/>
                </a:solidFill>
              </a:rPr>
              <a:t>i</a:t>
            </a:r>
            <a:r>
              <a:rPr lang="en-US" sz="3500" dirty="0">
                <a:solidFill>
                  <a:srgbClr val="C00000"/>
                </a:solidFill>
              </a:rPr>
              <a:t>,&amp;</a:t>
            </a:r>
            <a:r>
              <a:rPr lang="en-US" sz="3500" dirty="0" err="1">
                <a:solidFill>
                  <a:srgbClr val="C00000"/>
                </a:solidFill>
              </a:rPr>
              <a:t>ai</a:t>
            </a:r>
            <a:r>
              <a:rPr lang="en-US" sz="3500" dirty="0">
                <a:solidFill>
                  <a:srgbClr val="C00000"/>
                </a:solidFill>
              </a:rPr>
              <a:t>)</a:t>
            </a:r>
            <a:r>
              <a:rPr lang="en-US" sz="3500" dirty="0"/>
              <a:t>;</a:t>
            </a:r>
            <a:r>
              <a:rPr lang="en-US" sz="3500" dirty="0" err="1">
                <a:solidFill>
                  <a:srgbClr val="C00000"/>
                </a:solidFill>
              </a:rPr>
              <a:t>GetElem</a:t>
            </a:r>
            <a:r>
              <a:rPr lang="en-US" sz="3500" dirty="0">
                <a:solidFill>
                  <a:srgbClr val="C00000"/>
                </a:solidFill>
              </a:rPr>
              <a:t>(Lb,j,&amp;</a:t>
            </a:r>
            <a:r>
              <a:rPr lang="en-US" sz="3500" dirty="0" err="1">
                <a:solidFill>
                  <a:srgbClr val="C00000"/>
                </a:solidFill>
              </a:rPr>
              <a:t>bj</a:t>
            </a:r>
            <a:r>
              <a:rPr lang="en-US" sz="3500" dirty="0">
                <a:solidFill>
                  <a:srgbClr val="C00000"/>
                </a:solidFill>
              </a:rPr>
              <a:t>)</a:t>
            </a:r>
            <a:r>
              <a:rPr lang="en-US" sz="3500" dirty="0"/>
              <a:t>; //</a:t>
            </a:r>
            <a:r>
              <a:rPr lang="zh-CN" altLang="en-US" sz="3500" dirty="0"/>
              <a:t>取当前元素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if(</a:t>
            </a:r>
            <a:r>
              <a:rPr lang="en-US" sz="3500" dirty="0" err="1"/>
              <a:t>ai</a:t>
            </a:r>
            <a:r>
              <a:rPr lang="en-US" sz="3500" dirty="0"/>
              <a:t>&lt;=</a:t>
            </a:r>
            <a:r>
              <a:rPr lang="en-US" sz="3500" dirty="0" err="1"/>
              <a:t>bj</a:t>
            </a:r>
            <a:r>
              <a:rPr lang="en-US" sz="3500" dirty="0"/>
              <a:t>) { //</a:t>
            </a:r>
            <a:r>
              <a:rPr lang="zh-CN" altLang="en-US" sz="3500" dirty="0"/>
              <a:t>将</a:t>
            </a:r>
            <a:r>
              <a:rPr lang="en-US" altLang="zh-CN" sz="3500" dirty="0" err="1"/>
              <a:t>ai</a:t>
            </a:r>
            <a:r>
              <a:rPr lang="zh-CN" altLang="en-US" sz="3500" dirty="0"/>
              <a:t>插入</a:t>
            </a:r>
            <a:r>
              <a:rPr lang="en-US" altLang="zh-CN" sz="3500" dirty="0" err="1"/>
              <a:t>Lc</a:t>
            </a:r>
            <a:endParaRPr lang="en-US" altLang="zh-CN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</a:t>
            </a:r>
            <a:r>
              <a:rPr lang="en-US" sz="3500" dirty="0" err="1">
                <a:solidFill>
                  <a:srgbClr val="C00000"/>
                </a:solidFill>
              </a:rPr>
              <a:t>ListInsert</a:t>
            </a:r>
            <a:r>
              <a:rPr lang="en-US" sz="3500" dirty="0">
                <a:solidFill>
                  <a:srgbClr val="C00000"/>
                </a:solidFill>
              </a:rPr>
              <a:t>(</a:t>
            </a:r>
            <a:r>
              <a:rPr lang="en-US" sz="3500" dirty="0" err="1">
                <a:solidFill>
                  <a:srgbClr val="C00000"/>
                </a:solidFill>
              </a:rPr>
              <a:t>Lc</a:t>
            </a:r>
            <a:r>
              <a:rPr lang="en-US" sz="3500" dirty="0">
                <a:solidFill>
                  <a:srgbClr val="C00000"/>
                </a:solidFill>
              </a:rPr>
              <a:t>,++</a:t>
            </a:r>
            <a:r>
              <a:rPr lang="en-US" sz="3500" dirty="0" err="1">
                <a:solidFill>
                  <a:srgbClr val="C00000"/>
                </a:solidFill>
              </a:rPr>
              <a:t>k,ai</a:t>
            </a:r>
            <a:r>
              <a:rPr lang="en-US" sz="3500" dirty="0">
                <a:solidFill>
                  <a:srgbClr val="C00000"/>
                </a:solidFill>
              </a:rPr>
              <a:t>)</a:t>
            </a:r>
            <a:r>
              <a:rPr lang="en-US" sz="3500" dirty="0"/>
              <a:t>;++</a:t>
            </a:r>
            <a:r>
              <a:rPr lang="en-US" sz="3500" dirty="0" err="1"/>
              <a:t>i</a:t>
            </a:r>
            <a:r>
              <a:rPr lang="en-US" sz="3500" dirty="0"/>
              <a:t>;}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else {//</a:t>
            </a:r>
            <a:r>
              <a:rPr lang="zh-CN" altLang="en-US" sz="3500" dirty="0"/>
              <a:t>将</a:t>
            </a:r>
            <a:r>
              <a:rPr lang="en-US" altLang="zh-CN" sz="3500" dirty="0" err="1"/>
              <a:t>bj</a:t>
            </a:r>
            <a:r>
              <a:rPr lang="zh-CN" altLang="en-US" sz="3500" dirty="0"/>
              <a:t>插入到</a:t>
            </a:r>
            <a:r>
              <a:rPr lang="en-US" altLang="zh-CN" sz="3500" dirty="0" err="1"/>
              <a:t>Lc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</a:t>
            </a:r>
            <a:r>
              <a:rPr lang="en-US" sz="3500" dirty="0" err="1">
                <a:solidFill>
                  <a:srgbClr val="C00000"/>
                </a:solidFill>
              </a:rPr>
              <a:t>ListInsert</a:t>
            </a:r>
            <a:r>
              <a:rPr lang="en-US" sz="3500" dirty="0">
                <a:solidFill>
                  <a:srgbClr val="C00000"/>
                </a:solidFill>
              </a:rPr>
              <a:t>(</a:t>
            </a:r>
            <a:r>
              <a:rPr lang="en-US" sz="3500" dirty="0" err="1">
                <a:solidFill>
                  <a:srgbClr val="C00000"/>
                </a:solidFill>
              </a:rPr>
              <a:t>Lc</a:t>
            </a:r>
            <a:r>
              <a:rPr lang="en-US" sz="3500" dirty="0">
                <a:solidFill>
                  <a:srgbClr val="C00000"/>
                </a:solidFill>
              </a:rPr>
              <a:t>,++</a:t>
            </a:r>
            <a:r>
              <a:rPr lang="en-US" sz="3500" dirty="0" err="1">
                <a:solidFill>
                  <a:srgbClr val="C00000"/>
                </a:solidFill>
              </a:rPr>
              <a:t>k,bj</a:t>
            </a:r>
            <a:r>
              <a:rPr lang="en-US" sz="3500" dirty="0">
                <a:solidFill>
                  <a:srgbClr val="C00000"/>
                </a:solidFill>
              </a:rPr>
              <a:t>)</a:t>
            </a:r>
            <a:r>
              <a:rPr lang="en-US" sz="3500" dirty="0"/>
              <a:t>;++j;}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while(</a:t>
            </a:r>
            <a:r>
              <a:rPr lang="en-US" sz="3500" dirty="0" err="1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//</a:t>
            </a:r>
            <a:r>
              <a:rPr lang="zh-CN" altLang="en-US" sz="3500" dirty="0"/>
              <a:t>将 </a:t>
            </a:r>
            <a:r>
              <a:rPr lang="en-US" sz="3500" dirty="0"/>
              <a:t>LA </a:t>
            </a:r>
            <a:r>
              <a:rPr lang="zh-CN" altLang="en-US" sz="3500" dirty="0"/>
              <a:t>表中剩余元素复制插入到</a:t>
            </a:r>
            <a:r>
              <a:rPr lang="en-US" sz="3500" dirty="0"/>
              <a:t>LC </a:t>
            </a:r>
            <a:r>
              <a:rPr lang="zh-CN" altLang="en-US" sz="3500" dirty="0"/>
              <a:t>表中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</a:t>
            </a:r>
            <a:r>
              <a:rPr lang="en-US" sz="3500" dirty="0" err="1">
                <a:solidFill>
                  <a:srgbClr val="C00000"/>
                </a:solidFill>
              </a:rPr>
              <a:t>GetElem</a:t>
            </a:r>
            <a:r>
              <a:rPr lang="en-US" sz="3500" dirty="0">
                <a:solidFill>
                  <a:srgbClr val="C00000"/>
                </a:solidFill>
              </a:rPr>
              <a:t>(</a:t>
            </a:r>
            <a:r>
              <a:rPr lang="en-US" sz="3500" dirty="0" err="1">
                <a:solidFill>
                  <a:srgbClr val="C00000"/>
                </a:solidFill>
              </a:rPr>
              <a:t>La,i</a:t>
            </a:r>
            <a:r>
              <a:rPr lang="en-US" sz="3500" dirty="0">
                <a:solidFill>
                  <a:srgbClr val="C00000"/>
                </a:solidFill>
              </a:rPr>
              <a:t>++,ai); </a:t>
            </a:r>
            <a:r>
              <a:rPr lang="en-US" sz="3500" dirty="0" err="1">
                <a:solidFill>
                  <a:srgbClr val="C00000"/>
                </a:solidFill>
              </a:rPr>
              <a:t>ListInsert</a:t>
            </a:r>
            <a:r>
              <a:rPr lang="en-US" sz="3500" dirty="0">
                <a:solidFill>
                  <a:srgbClr val="C00000"/>
                </a:solidFill>
              </a:rPr>
              <a:t>(</a:t>
            </a:r>
            <a:r>
              <a:rPr lang="en-US" sz="3500" dirty="0" err="1">
                <a:solidFill>
                  <a:srgbClr val="C00000"/>
                </a:solidFill>
              </a:rPr>
              <a:t>Lc</a:t>
            </a:r>
            <a:r>
              <a:rPr lang="en-US" sz="3500" dirty="0">
                <a:solidFill>
                  <a:srgbClr val="C00000"/>
                </a:solidFill>
              </a:rPr>
              <a:t>,++</a:t>
            </a:r>
            <a:r>
              <a:rPr lang="en-US" sz="3500" dirty="0" err="1">
                <a:solidFill>
                  <a:srgbClr val="C00000"/>
                </a:solidFill>
              </a:rPr>
              <a:t>k,ai</a:t>
            </a:r>
            <a:r>
              <a:rPr lang="en-US" sz="3500" dirty="0">
                <a:solidFill>
                  <a:srgbClr val="C00000"/>
                </a:solidFill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while(j&lt;=</a:t>
            </a:r>
            <a:r>
              <a:rPr lang="en-US" sz="3500" dirty="0" err="1"/>
              <a:t>Lb_len</a:t>
            </a:r>
            <a:r>
              <a:rPr lang="en-US" sz="3500" dirty="0"/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</a:t>
            </a:r>
            <a:r>
              <a:rPr lang="en-US" sz="3500" dirty="0" err="1">
                <a:solidFill>
                  <a:srgbClr val="C00000"/>
                </a:solidFill>
              </a:rPr>
              <a:t>GetElem</a:t>
            </a:r>
            <a:r>
              <a:rPr lang="en-US" sz="3500" dirty="0">
                <a:solidFill>
                  <a:srgbClr val="C00000"/>
                </a:solidFill>
              </a:rPr>
              <a:t>(</a:t>
            </a:r>
            <a:r>
              <a:rPr lang="en-US" sz="3500" dirty="0" err="1">
                <a:solidFill>
                  <a:srgbClr val="C00000"/>
                </a:solidFill>
              </a:rPr>
              <a:t>Lb,j</a:t>
            </a:r>
            <a:r>
              <a:rPr lang="en-US" sz="3500" dirty="0">
                <a:solidFill>
                  <a:srgbClr val="C00000"/>
                </a:solidFill>
              </a:rPr>
              <a:t>++,</a:t>
            </a:r>
            <a:r>
              <a:rPr lang="en-US" sz="3500" dirty="0" err="1">
                <a:solidFill>
                  <a:srgbClr val="C00000"/>
                </a:solidFill>
              </a:rPr>
              <a:t>bj</a:t>
            </a:r>
            <a:r>
              <a:rPr lang="en-US" sz="3500" dirty="0">
                <a:solidFill>
                  <a:srgbClr val="C00000"/>
                </a:solidFill>
              </a:rPr>
              <a:t>);</a:t>
            </a:r>
            <a:r>
              <a:rPr lang="en-US" sz="3500" dirty="0" err="1">
                <a:solidFill>
                  <a:srgbClr val="C00000"/>
                </a:solidFill>
              </a:rPr>
              <a:t>ListInsert</a:t>
            </a:r>
            <a:r>
              <a:rPr lang="en-US" sz="3500" dirty="0">
                <a:solidFill>
                  <a:srgbClr val="C00000"/>
                </a:solidFill>
              </a:rPr>
              <a:t>(</a:t>
            </a:r>
            <a:r>
              <a:rPr lang="en-US" sz="3500" dirty="0" err="1">
                <a:solidFill>
                  <a:srgbClr val="C00000"/>
                </a:solidFill>
              </a:rPr>
              <a:t>Lc</a:t>
            </a:r>
            <a:r>
              <a:rPr lang="en-US" sz="3500" dirty="0">
                <a:solidFill>
                  <a:srgbClr val="C00000"/>
                </a:solidFill>
              </a:rPr>
              <a:t>,++</a:t>
            </a:r>
            <a:r>
              <a:rPr lang="en-US" sz="3500" dirty="0" err="1">
                <a:solidFill>
                  <a:srgbClr val="C00000"/>
                </a:solidFill>
              </a:rPr>
              <a:t>k,bj</a:t>
            </a:r>
            <a:r>
              <a:rPr lang="en-US" sz="3500" dirty="0">
                <a:solidFill>
                  <a:srgbClr val="C00000"/>
                </a:solidFill>
              </a:rPr>
              <a:t>);</a:t>
            </a:r>
            <a:r>
              <a:rPr lang="en-US" sz="35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}//</a:t>
            </a:r>
            <a:r>
              <a:rPr lang="en-US" sz="3500" dirty="0" err="1"/>
              <a:t>MergeList</a:t>
            </a:r>
            <a:endParaRPr lang="en-US" sz="35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55266" y="1097289"/>
            <a:ext cx="2188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时间复杂度？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33163" y="214837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最坏情况下的</a:t>
            </a:r>
            <a:endParaRPr lang="en-US" altLang="zh-CN" sz="2400" dirty="0"/>
          </a:p>
          <a:p>
            <a:r>
              <a:rPr lang="zh-CN" altLang="en-US" sz="2400" dirty="0"/>
              <a:t>时间复杂度为</a:t>
            </a:r>
            <a:endParaRPr lang="en-US" altLang="zh-CN" sz="2400" dirty="0"/>
          </a:p>
          <a:p>
            <a:r>
              <a:rPr lang="en-US" altLang="zh-CN" sz="2400" dirty="0"/>
              <a:t>O(m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86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98139"/>
          </a:xfrm>
        </p:spPr>
        <p:txBody>
          <a:bodyPr/>
          <a:lstStyle/>
          <a:p>
            <a:r>
              <a:rPr lang="zh-CN" altLang="en-US" dirty="0"/>
              <a:t>常见的指针操作</a:t>
            </a:r>
            <a:endParaRPr lang="en-US" dirty="0"/>
          </a:p>
        </p:txBody>
      </p:sp>
      <p:grpSp>
        <p:nvGrpSpPr>
          <p:cNvPr id="181" name="Group 4"/>
          <p:cNvGrpSpPr>
            <a:grpSpLocks/>
          </p:cNvGrpSpPr>
          <p:nvPr/>
        </p:nvGrpSpPr>
        <p:grpSpPr bwMode="auto">
          <a:xfrm>
            <a:off x="438472" y="641176"/>
            <a:ext cx="8001000" cy="1439863"/>
            <a:chOff x="0" y="0"/>
            <a:chExt cx="5040" cy="912"/>
          </a:xfrm>
        </p:grpSpPr>
        <p:sp>
          <p:nvSpPr>
            <p:cNvPr id="319" name="Rectangle 5"/>
            <p:cNvSpPr>
              <a:spLocks noChangeArrowheads="1"/>
            </p:cNvSpPr>
            <p:nvPr/>
          </p:nvSpPr>
          <p:spPr bwMode="auto">
            <a:xfrm>
              <a:off x="0" y="304"/>
              <a:ext cx="1134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①</a:t>
              </a:r>
              <a:r>
                <a:rPr lang="zh-CN" altLang="en-US" sz="2800" dirty="0"/>
                <a:t>   </a:t>
              </a:r>
              <a:r>
                <a:rPr lang="en-US" altLang="en-US" sz="2800" dirty="0"/>
                <a:t>q=p </a:t>
              </a:r>
              <a:r>
                <a:rPr lang="en-US" altLang="en-US" sz="3200" dirty="0"/>
                <a:t>;</a:t>
              </a:r>
            </a:p>
          </p:txBody>
        </p:sp>
        <p:grpSp>
          <p:nvGrpSpPr>
            <p:cNvPr id="320" name="Group 6"/>
            <p:cNvGrpSpPr>
              <a:grpSpLocks/>
            </p:cNvGrpSpPr>
            <p:nvPr/>
          </p:nvGrpSpPr>
          <p:grpSpPr bwMode="auto">
            <a:xfrm>
              <a:off x="1770" y="0"/>
              <a:ext cx="1158" cy="896"/>
              <a:chOff x="0" y="0"/>
              <a:chExt cx="1158" cy="896"/>
            </a:xfrm>
          </p:grpSpPr>
          <p:grpSp>
            <p:nvGrpSpPr>
              <p:cNvPr id="34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158" cy="612"/>
                <a:chOff x="0" y="0"/>
                <a:chExt cx="1158" cy="612"/>
              </a:xfrm>
            </p:grpSpPr>
            <p:grpSp>
              <p:nvGrpSpPr>
                <p:cNvPr id="343" name="Group 8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35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  <p:sp>
                <p:nvSpPr>
                  <p:cNvPr id="35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" name="Group 11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349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 dirty="0"/>
                      <a:t>a</a:t>
                    </a:r>
                  </a:p>
                </p:txBody>
              </p:sp>
              <p:sp>
                <p:nvSpPr>
                  <p:cNvPr id="35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5" name="Group 15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34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>
                        <a:cs typeface="Times New Roman" pitchFamily="18" charset="0"/>
                      </a:rPr>
                      <a:t>…</a:t>
                    </a:r>
                    <a:endParaRPr lang="en-US" altLang="en-US" sz="2400"/>
                  </a:p>
                </p:txBody>
              </p:sp>
            </p:grpSp>
            <p:sp>
              <p:nvSpPr>
                <p:cNvPr id="346" name="Rectangle 18"/>
                <p:cNvSpPr>
                  <a:spLocks noChangeArrowheads="1"/>
                </p:cNvSpPr>
                <p:nvPr/>
              </p:nvSpPr>
              <p:spPr bwMode="auto">
                <a:xfrm>
                  <a:off x="90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>
                      <a:cs typeface="Times New Roman" pitchFamily="18" charset="0"/>
                    </a:rPr>
                    <a:t>…</a:t>
                  </a:r>
                  <a:endParaRPr lang="en-US" altLang="en-US" sz="2400"/>
                </a:p>
              </p:txBody>
            </p:sp>
          </p:grpSp>
          <p:sp>
            <p:nvSpPr>
              <p:cNvPr id="342" name="Rectangle 19"/>
              <p:cNvSpPr>
                <a:spLocks noChangeArrowheads="1"/>
              </p:cNvSpPr>
              <p:nvPr/>
            </p:nvSpPr>
            <p:spPr bwMode="auto">
              <a:xfrm>
                <a:off x="285" y="656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/>
                  <a:t>操作前</a:t>
                </a:r>
              </a:p>
            </p:txBody>
          </p:sp>
        </p:grpSp>
        <p:grpSp>
          <p:nvGrpSpPr>
            <p:cNvPr id="321" name="Group 20"/>
            <p:cNvGrpSpPr>
              <a:grpSpLocks/>
            </p:cNvGrpSpPr>
            <p:nvPr/>
          </p:nvGrpSpPr>
          <p:grpSpPr bwMode="auto">
            <a:xfrm>
              <a:off x="3882" y="8"/>
              <a:ext cx="1158" cy="904"/>
              <a:chOff x="0" y="0"/>
              <a:chExt cx="1158" cy="904"/>
            </a:xfrm>
          </p:grpSpPr>
          <p:grpSp>
            <p:nvGrpSpPr>
              <p:cNvPr id="322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1158" cy="612"/>
                <a:chOff x="0" y="0"/>
                <a:chExt cx="1158" cy="612"/>
              </a:xfrm>
            </p:grpSpPr>
            <p:grpSp>
              <p:nvGrpSpPr>
                <p:cNvPr id="324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58" cy="612"/>
                  <a:chOff x="0" y="0"/>
                  <a:chExt cx="1158" cy="612"/>
                </a:xfrm>
              </p:grpSpPr>
              <p:grpSp>
                <p:nvGrpSpPr>
                  <p:cNvPr id="33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9"/>
                    <a:chOff x="0" y="0"/>
                    <a:chExt cx="204" cy="399"/>
                  </a:xfrm>
                </p:grpSpPr>
                <p:sp>
                  <p:nvSpPr>
                    <p:cNvPr id="33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p</a:t>
                      </a:r>
                    </a:p>
                  </p:txBody>
                </p:sp>
                <p:sp>
                  <p:nvSpPr>
                    <p:cNvPr id="340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31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47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36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a</a:t>
                      </a:r>
                    </a:p>
                  </p:txBody>
                </p:sp>
                <p:sp>
                  <p:nvSpPr>
                    <p:cNvPr id="337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3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0" y="400"/>
                    <a:ext cx="477" cy="204"/>
                    <a:chOff x="0" y="0"/>
                    <a:chExt cx="477" cy="204"/>
                  </a:xfrm>
                </p:grpSpPr>
                <p:sp>
                  <p:nvSpPr>
                    <p:cNvPr id="334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>
                          <a:cs typeface="Times New Roman" pitchFamily="18" charset="0"/>
                        </a:rPr>
                        <a:t>…</a:t>
                      </a:r>
                      <a:endParaRPr lang="en-US" altLang="en-US" sz="2400"/>
                    </a:p>
                  </p:txBody>
                </p:sp>
              </p:grpSp>
              <p:sp>
                <p:nvSpPr>
                  <p:cNvPr id="33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404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>
                        <a:cs typeface="Times New Roman" pitchFamily="18" charset="0"/>
                      </a:rPr>
                      <a:t>…</a:t>
                    </a:r>
                    <a:endParaRPr lang="en-US" altLang="en-US" sz="2400"/>
                  </a:p>
                </p:txBody>
              </p:sp>
            </p:grpSp>
            <p:grpSp>
              <p:nvGrpSpPr>
                <p:cNvPr id="325" name="Group 34"/>
                <p:cNvGrpSpPr>
                  <a:grpSpLocks/>
                </p:cNvGrpSpPr>
                <p:nvPr/>
              </p:nvGrpSpPr>
              <p:grpSpPr bwMode="auto">
                <a:xfrm>
                  <a:off x="190" y="24"/>
                  <a:ext cx="279" cy="398"/>
                  <a:chOff x="0" y="0"/>
                  <a:chExt cx="279" cy="398"/>
                </a:xfrm>
              </p:grpSpPr>
              <p:sp>
                <p:nvSpPr>
                  <p:cNvPr id="32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grpSp>
                <p:nvGrpSpPr>
                  <p:cNvPr id="32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" y="239"/>
                    <a:ext cx="159" cy="159"/>
                    <a:chOff x="0" y="0"/>
                    <a:chExt cx="159" cy="159"/>
                  </a:xfrm>
                </p:grpSpPr>
                <p:sp>
                  <p:nvSpPr>
                    <p:cNvPr id="328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152"/>
                      <a:ext cx="1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0" cy="15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323" name="Rectangle 39"/>
              <p:cNvSpPr>
                <a:spLocks noChangeArrowheads="1"/>
              </p:cNvSpPr>
              <p:nvPr/>
            </p:nvSpPr>
            <p:spPr bwMode="auto">
              <a:xfrm>
                <a:off x="278" y="664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操作后</a:t>
                </a:r>
              </a:p>
            </p:txBody>
          </p:sp>
        </p:grpSp>
      </p:grpSp>
      <p:grpSp>
        <p:nvGrpSpPr>
          <p:cNvPr id="182" name="Group 40"/>
          <p:cNvGrpSpPr>
            <a:grpSpLocks/>
          </p:cNvGrpSpPr>
          <p:nvPr/>
        </p:nvGrpSpPr>
        <p:grpSpPr bwMode="auto">
          <a:xfrm>
            <a:off x="362272" y="2088976"/>
            <a:ext cx="8382000" cy="1439863"/>
            <a:chOff x="0" y="0"/>
            <a:chExt cx="5280" cy="912"/>
          </a:xfrm>
        </p:grpSpPr>
        <p:sp>
          <p:nvSpPr>
            <p:cNvPr id="280" name="Rectangle 41"/>
            <p:cNvSpPr>
              <a:spLocks noChangeArrowheads="1"/>
            </p:cNvSpPr>
            <p:nvPr/>
          </p:nvSpPr>
          <p:spPr bwMode="auto">
            <a:xfrm>
              <a:off x="0" y="304"/>
              <a:ext cx="140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② </a:t>
              </a:r>
              <a:r>
                <a:rPr lang="zh-CN" altLang="en-US" sz="2800" dirty="0"/>
                <a:t> </a:t>
              </a:r>
              <a:r>
                <a:rPr lang="en-US" altLang="en-US" sz="2800" dirty="0"/>
                <a:t>q=p-&gt;next </a:t>
              </a:r>
              <a:r>
                <a:rPr lang="en-US" altLang="en-US" sz="3200" dirty="0"/>
                <a:t>;</a:t>
              </a:r>
            </a:p>
          </p:txBody>
        </p:sp>
        <p:grpSp>
          <p:nvGrpSpPr>
            <p:cNvPr id="281" name="Group 42"/>
            <p:cNvGrpSpPr>
              <a:grpSpLocks/>
            </p:cNvGrpSpPr>
            <p:nvPr/>
          </p:nvGrpSpPr>
          <p:grpSpPr bwMode="auto">
            <a:xfrm>
              <a:off x="1770" y="0"/>
              <a:ext cx="1638" cy="612"/>
              <a:chOff x="0" y="0"/>
              <a:chExt cx="1638" cy="612"/>
            </a:xfrm>
          </p:grpSpPr>
          <p:grpSp>
            <p:nvGrpSpPr>
              <p:cNvPr id="304" name="Group 43"/>
              <p:cNvGrpSpPr>
                <a:grpSpLocks/>
              </p:cNvGrpSpPr>
              <p:nvPr/>
            </p:nvGrpSpPr>
            <p:grpSpPr bwMode="auto">
              <a:xfrm>
                <a:off x="937" y="400"/>
                <a:ext cx="453" cy="212"/>
                <a:chOff x="0" y="0"/>
                <a:chExt cx="453" cy="212"/>
              </a:xfrm>
            </p:grpSpPr>
            <p:sp>
              <p:nvSpPr>
                <p:cNvPr id="316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 dirty="0"/>
                    <a:t>b</a:t>
                  </a:r>
                </a:p>
              </p:txBody>
            </p:sp>
            <p:sp>
              <p:nvSpPr>
                <p:cNvPr id="317" name="Line 45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46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5" name="Group 47"/>
              <p:cNvGrpSpPr>
                <a:grpSpLocks/>
              </p:cNvGrpSpPr>
              <p:nvPr/>
            </p:nvGrpSpPr>
            <p:grpSpPr bwMode="auto">
              <a:xfrm>
                <a:off x="509" y="0"/>
                <a:ext cx="204" cy="399"/>
                <a:chOff x="0" y="0"/>
                <a:chExt cx="204" cy="399"/>
              </a:xfrm>
            </p:grpSpPr>
            <p:sp>
              <p:nvSpPr>
                <p:cNvPr id="314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p</a:t>
                  </a:r>
                </a:p>
              </p:txBody>
            </p:sp>
            <p:sp>
              <p:nvSpPr>
                <p:cNvPr id="315" name="Line 49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6" name="Group 50"/>
              <p:cNvGrpSpPr>
                <a:grpSpLocks/>
              </p:cNvGrpSpPr>
              <p:nvPr/>
            </p:nvGrpSpPr>
            <p:grpSpPr bwMode="auto">
              <a:xfrm>
                <a:off x="477" y="400"/>
                <a:ext cx="453" cy="212"/>
                <a:chOff x="0" y="0"/>
                <a:chExt cx="453" cy="212"/>
              </a:xfrm>
            </p:grpSpPr>
            <p:sp>
              <p:nvSpPr>
                <p:cNvPr id="311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312" name="Line 52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Line 53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" name="Group 54"/>
              <p:cNvGrpSpPr>
                <a:grpSpLocks/>
              </p:cNvGrpSpPr>
              <p:nvPr/>
            </p:nvGrpSpPr>
            <p:grpSpPr bwMode="auto">
              <a:xfrm>
                <a:off x="0" y="400"/>
                <a:ext cx="477" cy="204"/>
                <a:chOff x="0" y="0"/>
                <a:chExt cx="477" cy="204"/>
              </a:xfrm>
            </p:grpSpPr>
            <p:sp>
              <p:nvSpPr>
                <p:cNvPr id="309" name="Line 55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308" name="Rectangle 57"/>
              <p:cNvSpPr>
                <a:spLocks noChangeArrowheads="1"/>
              </p:cNvSpPr>
              <p:nvPr/>
            </p:nvSpPr>
            <p:spPr bwMode="auto">
              <a:xfrm>
                <a:off x="1389" y="404"/>
                <a:ext cx="249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400"/>
                  <a:t>…</a:t>
                </a:r>
              </a:p>
            </p:txBody>
          </p:sp>
        </p:grpSp>
        <p:sp>
          <p:nvSpPr>
            <p:cNvPr id="282" name="Rectangle 58"/>
            <p:cNvSpPr>
              <a:spLocks noChangeArrowheads="1"/>
            </p:cNvSpPr>
            <p:nvPr/>
          </p:nvSpPr>
          <p:spPr bwMode="auto">
            <a:xfrm>
              <a:off x="2304" y="656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操作前</a:t>
              </a:r>
            </a:p>
          </p:txBody>
        </p:sp>
        <p:sp>
          <p:nvSpPr>
            <p:cNvPr id="283" name="Rectangle 59"/>
            <p:cNvSpPr>
              <a:spLocks noChangeArrowheads="1"/>
            </p:cNvSpPr>
            <p:nvPr/>
          </p:nvSpPr>
          <p:spPr bwMode="auto">
            <a:xfrm>
              <a:off x="4160" y="672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操作后</a:t>
              </a:r>
            </a:p>
          </p:txBody>
        </p:sp>
        <p:grpSp>
          <p:nvGrpSpPr>
            <p:cNvPr id="284" name="Group 60"/>
            <p:cNvGrpSpPr>
              <a:grpSpLocks/>
            </p:cNvGrpSpPr>
            <p:nvPr/>
          </p:nvGrpSpPr>
          <p:grpSpPr bwMode="auto">
            <a:xfrm>
              <a:off x="3642" y="0"/>
              <a:ext cx="1638" cy="616"/>
              <a:chOff x="0" y="0"/>
              <a:chExt cx="1638" cy="616"/>
            </a:xfrm>
          </p:grpSpPr>
          <p:grpSp>
            <p:nvGrpSpPr>
              <p:cNvPr id="285" name="Group 61"/>
              <p:cNvGrpSpPr>
                <a:grpSpLocks/>
              </p:cNvGrpSpPr>
              <p:nvPr/>
            </p:nvGrpSpPr>
            <p:grpSpPr bwMode="auto">
              <a:xfrm>
                <a:off x="954" y="0"/>
                <a:ext cx="204" cy="399"/>
                <a:chOff x="0" y="0"/>
                <a:chExt cx="204" cy="399"/>
              </a:xfrm>
            </p:grpSpPr>
            <p:sp>
              <p:nvSpPr>
                <p:cNvPr id="302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q</a:t>
                  </a:r>
                </a:p>
              </p:txBody>
            </p:sp>
            <p:sp>
              <p:nvSpPr>
                <p:cNvPr id="303" name="Line 63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6" name="Group 64"/>
              <p:cNvGrpSpPr>
                <a:grpSpLocks/>
              </p:cNvGrpSpPr>
              <p:nvPr/>
            </p:nvGrpSpPr>
            <p:grpSpPr bwMode="auto">
              <a:xfrm>
                <a:off x="0" y="4"/>
                <a:ext cx="1638" cy="612"/>
                <a:chOff x="0" y="0"/>
                <a:chExt cx="1638" cy="612"/>
              </a:xfrm>
            </p:grpSpPr>
            <p:grpSp>
              <p:nvGrpSpPr>
                <p:cNvPr id="287" name="Group 65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299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00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8" name="Group 69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297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  <p:sp>
                <p:nvSpPr>
                  <p:cNvPr id="29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9" name="Group 72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294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95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0" name="Group 76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292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91" name="Rectangle 79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</p:grpSp>
      </p:grpSp>
      <p:grpSp>
        <p:nvGrpSpPr>
          <p:cNvPr id="183" name="Group 80"/>
          <p:cNvGrpSpPr>
            <a:grpSpLocks/>
          </p:cNvGrpSpPr>
          <p:nvPr/>
        </p:nvGrpSpPr>
        <p:grpSpPr bwMode="auto">
          <a:xfrm>
            <a:off x="362272" y="3468514"/>
            <a:ext cx="8458200" cy="1439863"/>
            <a:chOff x="0" y="0"/>
            <a:chExt cx="5328" cy="912"/>
          </a:xfrm>
        </p:grpSpPr>
        <p:sp>
          <p:nvSpPr>
            <p:cNvPr id="245" name="Rectangle 81"/>
            <p:cNvSpPr>
              <a:spLocks noChangeArrowheads="1"/>
            </p:cNvSpPr>
            <p:nvPr/>
          </p:nvSpPr>
          <p:spPr bwMode="auto">
            <a:xfrm>
              <a:off x="0" y="304"/>
              <a:ext cx="1474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③</a:t>
              </a:r>
              <a:r>
                <a:rPr lang="zh-CN" altLang="en-US" sz="2800"/>
                <a:t>  </a:t>
              </a:r>
              <a:r>
                <a:rPr lang="en-US" altLang="en-US" sz="2800"/>
                <a:t>p=p-&gt;next </a:t>
              </a:r>
              <a:r>
                <a:rPr lang="en-US" altLang="en-US" sz="3200"/>
                <a:t>;</a:t>
              </a:r>
            </a:p>
          </p:txBody>
        </p:sp>
        <p:grpSp>
          <p:nvGrpSpPr>
            <p:cNvPr id="246" name="Group 82"/>
            <p:cNvGrpSpPr>
              <a:grpSpLocks/>
            </p:cNvGrpSpPr>
            <p:nvPr/>
          </p:nvGrpSpPr>
          <p:grpSpPr bwMode="auto">
            <a:xfrm>
              <a:off x="1770" y="0"/>
              <a:ext cx="1638" cy="612"/>
              <a:chOff x="0" y="0"/>
              <a:chExt cx="1638" cy="612"/>
            </a:xfrm>
          </p:grpSpPr>
          <p:grpSp>
            <p:nvGrpSpPr>
              <p:cNvPr id="265" name="Group 83"/>
              <p:cNvGrpSpPr>
                <a:grpSpLocks/>
              </p:cNvGrpSpPr>
              <p:nvPr/>
            </p:nvGrpSpPr>
            <p:grpSpPr bwMode="auto">
              <a:xfrm>
                <a:off x="937" y="400"/>
                <a:ext cx="453" cy="212"/>
                <a:chOff x="0" y="0"/>
                <a:chExt cx="453" cy="212"/>
              </a:xfrm>
            </p:grpSpPr>
            <p:sp>
              <p:nvSpPr>
                <p:cNvPr id="277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b</a:t>
                  </a:r>
                </a:p>
              </p:txBody>
            </p:sp>
            <p:sp>
              <p:nvSpPr>
                <p:cNvPr id="278" name="Line 85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86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87"/>
              <p:cNvGrpSpPr>
                <a:grpSpLocks/>
              </p:cNvGrpSpPr>
              <p:nvPr/>
            </p:nvGrpSpPr>
            <p:grpSpPr bwMode="auto">
              <a:xfrm>
                <a:off x="509" y="0"/>
                <a:ext cx="204" cy="399"/>
                <a:chOff x="0" y="0"/>
                <a:chExt cx="204" cy="399"/>
              </a:xfrm>
            </p:grpSpPr>
            <p:sp>
              <p:nvSpPr>
                <p:cNvPr id="275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p</a:t>
                  </a:r>
                </a:p>
              </p:txBody>
            </p:sp>
            <p:sp>
              <p:nvSpPr>
                <p:cNvPr id="276" name="Line 89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7" name="Group 90"/>
              <p:cNvGrpSpPr>
                <a:grpSpLocks/>
              </p:cNvGrpSpPr>
              <p:nvPr/>
            </p:nvGrpSpPr>
            <p:grpSpPr bwMode="auto">
              <a:xfrm>
                <a:off x="477" y="400"/>
                <a:ext cx="453" cy="212"/>
                <a:chOff x="0" y="0"/>
                <a:chExt cx="453" cy="212"/>
              </a:xfrm>
            </p:grpSpPr>
            <p:sp>
              <p:nvSpPr>
                <p:cNvPr id="272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273" name="Line 92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93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8" name="Group 94"/>
              <p:cNvGrpSpPr>
                <a:grpSpLocks/>
              </p:cNvGrpSpPr>
              <p:nvPr/>
            </p:nvGrpSpPr>
            <p:grpSpPr bwMode="auto">
              <a:xfrm>
                <a:off x="0" y="400"/>
                <a:ext cx="477" cy="204"/>
                <a:chOff x="0" y="0"/>
                <a:chExt cx="477" cy="204"/>
              </a:xfrm>
            </p:grpSpPr>
            <p:sp>
              <p:nvSpPr>
                <p:cNvPr id="270" name="Line 95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269" name="Rectangle 97"/>
              <p:cNvSpPr>
                <a:spLocks noChangeArrowheads="1"/>
              </p:cNvSpPr>
              <p:nvPr/>
            </p:nvSpPr>
            <p:spPr bwMode="auto">
              <a:xfrm>
                <a:off x="1389" y="404"/>
                <a:ext cx="249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400"/>
                  <a:t>…</a:t>
                </a:r>
              </a:p>
            </p:txBody>
          </p:sp>
        </p:grpSp>
        <p:sp>
          <p:nvSpPr>
            <p:cNvPr id="247" name="Rectangle 98"/>
            <p:cNvSpPr>
              <a:spLocks noChangeArrowheads="1"/>
            </p:cNvSpPr>
            <p:nvPr/>
          </p:nvSpPr>
          <p:spPr bwMode="auto">
            <a:xfrm>
              <a:off x="2304" y="656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操作前</a:t>
              </a:r>
            </a:p>
          </p:txBody>
        </p:sp>
        <p:sp>
          <p:nvSpPr>
            <p:cNvPr id="248" name="Rectangle 99"/>
            <p:cNvSpPr>
              <a:spLocks noChangeArrowheads="1"/>
            </p:cNvSpPr>
            <p:nvPr/>
          </p:nvSpPr>
          <p:spPr bwMode="auto">
            <a:xfrm>
              <a:off x="4160" y="672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操作后</a:t>
              </a:r>
            </a:p>
          </p:txBody>
        </p:sp>
        <p:grpSp>
          <p:nvGrpSpPr>
            <p:cNvPr id="249" name="Group 100"/>
            <p:cNvGrpSpPr>
              <a:grpSpLocks/>
            </p:cNvGrpSpPr>
            <p:nvPr/>
          </p:nvGrpSpPr>
          <p:grpSpPr bwMode="auto">
            <a:xfrm>
              <a:off x="3690" y="0"/>
              <a:ext cx="1638" cy="620"/>
              <a:chOff x="0" y="0"/>
              <a:chExt cx="1638" cy="620"/>
            </a:xfrm>
          </p:grpSpPr>
          <p:grpSp>
            <p:nvGrpSpPr>
              <p:cNvPr id="250" name="Group 101"/>
              <p:cNvGrpSpPr>
                <a:grpSpLocks/>
              </p:cNvGrpSpPr>
              <p:nvPr/>
            </p:nvGrpSpPr>
            <p:grpSpPr bwMode="auto">
              <a:xfrm>
                <a:off x="906" y="0"/>
                <a:ext cx="204" cy="399"/>
                <a:chOff x="0" y="0"/>
                <a:chExt cx="204" cy="399"/>
              </a:xfrm>
            </p:grpSpPr>
            <p:sp>
              <p:nvSpPr>
                <p:cNvPr id="263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p</a:t>
                  </a:r>
                </a:p>
              </p:txBody>
            </p:sp>
            <p:sp>
              <p:nvSpPr>
                <p:cNvPr id="264" name="Line 103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1" name="Group 104"/>
              <p:cNvGrpSpPr>
                <a:grpSpLocks/>
              </p:cNvGrpSpPr>
              <p:nvPr/>
            </p:nvGrpSpPr>
            <p:grpSpPr bwMode="auto">
              <a:xfrm>
                <a:off x="937" y="408"/>
                <a:ext cx="453" cy="212"/>
                <a:chOff x="0" y="0"/>
                <a:chExt cx="453" cy="212"/>
              </a:xfrm>
            </p:grpSpPr>
            <p:sp>
              <p:nvSpPr>
                <p:cNvPr id="260" name="Rectangle 10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b</a:t>
                  </a:r>
                </a:p>
              </p:txBody>
            </p:sp>
            <p:sp>
              <p:nvSpPr>
                <p:cNvPr id="261" name="Line 106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107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2" name="Group 108"/>
              <p:cNvGrpSpPr>
                <a:grpSpLocks/>
              </p:cNvGrpSpPr>
              <p:nvPr/>
            </p:nvGrpSpPr>
            <p:grpSpPr bwMode="auto">
              <a:xfrm>
                <a:off x="477" y="408"/>
                <a:ext cx="453" cy="212"/>
                <a:chOff x="0" y="0"/>
                <a:chExt cx="453" cy="212"/>
              </a:xfrm>
            </p:grpSpPr>
            <p:sp>
              <p:nvSpPr>
                <p:cNvPr id="257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258" name="Line 110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Line 111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3" name="Group 112"/>
              <p:cNvGrpSpPr>
                <a:grpSpLocks/>
              </p:cNvGrpSpPr>
              <p:nvPr/>
            </p:nvGrpSpPr>
            <p:grpSpPr bwMode="auto">
              <a:xfrm>
                <a:off x="0" y="408"/>
                <a:ext cx="477" cy="204"/>
                <a:chOff x="0" y="0"/>
                <a:chExt cx="477" cy="204"/>
              </a:xfrm>
            </p:grpSpPr>
            <p:sp>
              <p:nvSpPr>
                <p:cNvPr id="255" name="Line 113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254" name="Rectangle 115"/>
              <p:cNvSpPr>
                <a:spLocks noChangeArrowheads="1"/>
              </p:cNvSpPr>
              <p:nvPr/>
            </p:nvSpPr>
            <p:spPr bwMode="auto">
              <a:xfrm>
                <a:off x="1389" y="412"/>
                <a:ext cx="249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400"/>
                  <a:t>…</a:t>
                </a:r>
              </a:p>
            </p:txBody>
          </p:sp>
        </p:grpSp>
      </p:grpSp>
      <p:grpSp>
        <p:nvGrpSpPr>
          <p:cNvPr id="184" name="Group 116"/>
          <p:cNvGrpSpPr>
            <a:grpSpLocks/>
          </p:cNvGrpSpPr>
          <p:nvPr/>
        </p:nvGrpSpPr>
        <p:grpSpPr bwMode="auto">
          <a:xfrm>
            <a:off x="362272" y="4916314"/>
            <a:ext cx="8458200" cy="1897063"/>
            <a:chOff x="0" y="0"/>
            <a:chExt cx="5328" cy="1195"/>
          </a:xfrm>
        </p:grpSpPr>
        <p:sp>
          <p:nvSpPr>
            <p:cNvPr id="185" name="Rectangle 117"/>
            <p:cNvSpPr>
              <a:spLocks noChangeArrowheads="1"/>
            </p:cNvSpPr>
            <p:nvPr/>
          </p:nvSpPr>
          <p:spPr bwMode="auto">
            <a:xfrm>
              <a:off x="0" y="43"/>
              <a:ext cx="1474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④</a:t>
              </a:r>
              <a:r>
                <a:rPr lang="zh-CN" altLang="en-US" sz="2800" dirty="0"/>
                <a:t>  </a:t>
              </a:r>
              <a:r>
                <a:rPr lang="en-US" altLang="en-US" sz="2800" dirty="0"/>
                <a:t>q-&gt;next=p </a:t>
              </a:r>
              <a:r>
                <a:rPr lang="en-US" altLang="en-US" sz="3200" dirty="0"/>
                <a:t>;</a:t>
              </a:r>
            </a:p>
          </p:txBody>
        </p:sp>
        <p:grpSp>
          <p:nvGrpSpPr>
            <p:cNvPr id="186" name="Group 118"/>
            <p:cNvGrpSpPr>
              <a:grpSpLocks/>
            </p:cNvGrpSpPr>
            <p:nvPr/>
          </p:nvGrpSpPr>
          <p:grpSpPr bwMode="auto">
            <a:xfrm>
              <a:off x="1770" y="0"/>
              <a:ext cx="1638" cy="907"/>
              <a:chOff x="0" y="0"/>
              <a:chExt cx="1638" cy="907"/>
            </a:xfrm>
          </p:grpSpPr>
          <p:grpSp>
            <p:nvGrpSpPr>
              <p:cNvPr id="219" name="Group 119"/>
              <p:cNvGrpSpPr>
                <a:grpSpLocks/>
              </p:cNvGrpSpPr>
              <p:nvPr/>
            </p:nvGrpSpPr>
            <p:grpSpPr bwMode="auto">
              <a:xfrm>
                <a:off x="230" y="657"/>
                <a:ext cx="1072" cy="250"/>
                <a:chOff x="0" y="0"/>
                <a:chExt cx="1072" cy="250"/>
              </a:xfrm>
            </p:grpSpPr>
            <p:grpSp>
              <p:nvGrpSpPr>
                <p:cNvPr id="236" name="Group 120"/>
                <p:cNvGrpSpPr>
                  <a:grpSpLocks/>
                </p:cNvGrpSpPr>
                <p:nvPr/>
              </p:nvGrpSpPr>
              <p:grpSpPr bwMode="auto">
                <a:xfrm>
                  <a:off x="391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240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242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c</a:t>
                      </a:r>
                    </a:p>
                  </p:txBody>
                </p:sp>
                <p:sp>
                  <p:nvSpPr>
                    <p:cNvPr id="243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4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1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237" name="Group 12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238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  <p:grpSp>
            <p:nvGrpSpPr>
              <p:cNvPr id="220" name="Group 129"/>
              <p:cNvGrpSpPr>
                <a:grpSpLocks/>
              </p:cNvGrpSpPr>
              <p:nvPr/>
            </p:nvGrpSpPr>
            <p:grpSpPr bwMode="auto">
              <a:xfrm>
                <a:off x="0" y="0"/>
                <a:ext cx="1638" cy="609"/>
                <a:chOff x="0" y="0"/>
                <a:chExt cx="1638" cy="612"/>
              </a:xfrm>
            </p:grpSpPr>
            <p:grpSp>
              <p:nvGrpSpPr>
                <p:cNvPr id="221" name="Group 130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23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234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2" name="Group 134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23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232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3" name="Group 137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22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2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41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226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25" name="Rectangle 144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</p:grpSp>
        <p:sp>
          <p:nvSpPr>
            <p:cNvPr id="187" name="Rectangle 145"/>
            <p:cNvSpPr>
              <a:spLocks noChangeArrowheads="1"/>
            </p:cNvSpPr>
            <p:nvPr/>
          </p:nvSpPr>
          <p:spPr bwMode="auto">
            <a:xfrm>
              <a:off x="2304" y="955"/>
              <a:ext cx="6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操作前</a:t>
              </a:r>
            </a:p>
          </p:txBody>
        </p:sp>
        <p:sp>
          <p:nvSpPr>
            <p:cNvPr id="188" name="Rectangle 146"/>
            <p:cNvSpPr>
              <a:spLocks noChangeArrowheads="1"/>
            </p:cNvSpPr>
            <p:nvPr/>
          </p:nvSpPr>
          <p:spPr bwMode="auto">
            <a:xfrm>
              <a:off x="4160" y="956"/>
              <a:ext cx="6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操作后</a:t>
              </a:r>
            </a:p>
          </p:txBody>
        </p:sp>
        <p:grpSp>
          <p:nvGrpSpPr>
            <p:cNvPr id="189" name="Group 147"/>
            <p:cNvGrpSpPr>
              <a:grpSpLocks/>
            </p:cNvGrpSpPr>
            <p:nvPr/>
          </p:nvGrpSpPr>
          <p:grpSpPr bwMode="auto">
            <a:xfrm>
              <a:off x="3690" y="0"/>
              <a:ext cx="1638" cy="941"/>
              <a:chOff x="0" y="0"/>
              <a:chExt cx="1638" cy="941"/>
            </a:xfrm>
          </p:grpSpPr>
          <p:grpSp>
            <p:nvGrpSpPr>
              <p:cNvPr id="191" name="Group 148"/>
              <p:cNvGrpSpPr>
                <a:grpSpLocks/>
              </p:cNvGrpSpPr>
              <p:nvPr/>
            </p:nvGrpSpPr>
            <p:grpSpPr bwMode="auto">
              <a:xfrm>
                <a:off x="0" y="0"/>
                <a:ext cx="1638" cy="718"/>
                <a:chOff x="0" y="0"/>
                <a:chExt cx="1638" cy="718"/>
              </a:xfrm>
            </p:grpSpPr>
            <p:grpSp>
              <p:nvGrpSpPr>
                <p:cNvPr id="202" name="Group 149"/>
                <p:cNvGrpSpPr>
                  <a:grpSpLocks/>
                </p:cNvGrpSpPr>
                <p:nvPr/>
              </p:nvGrpSpPr>
              <p:grpSpPr bwMode="auto">
                <a:xfrm>
                  <a:off x="486" y="0"/>
                  <a:ext cx="204" cy="397"/>
                  <a:chOff x="0" y="0"/>
                  <a:chExt cx="204" cy="399"/>
                </a:xfrm>
              </p:grpSpPr>
              <p:sp>
                <p:nvSpPr>
                  <p:cNvPr id="21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218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3" name="Group 152"/>
                <p:cNvGrpSpPr>
                  <a:grpSpLocks/>
                </p:cNvGrpSpPr>
                <p:nvPr/>
              </p:nvGrpSpPr>
              <p:grpSpPr bwMode="auto">
                <a:xfrm>
                  <a:off x="937" y="406"/>
                  <a:ext cx="453" cy="211"/>
                  <a:chOff x="0" y="0"/>
                  <a:chExt cx="453" cy="212"/>
                </a:xfrm>
              </p:grpSpPr>
              <p:sp>
                <p:nvSpPr>
                  <p:cNvPr id="21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215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4" name="Group 156"/>
                <p:cNvGrpSpPr>
                  <a:grpSpLocks/>
                </p:cNvGrpSpPr>
                <p:nvPr/>
              </p:nvGrpSpPr>
              <p:grpSpPr bwMode="auto">
                <a:xfrm>
                  <a:off x="0" y="406"/>
                  <a:ext cx="477" cy="203"/>
                  <a:chOff x="0" y="0"/>
                  <a:chExt cx="477" cy="204"/>
                </a:xfrm>
              </p:grpSpPr>
              <p:sp>
                <p:nvSpPr>
                  <p:cNvPr id="212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3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05" name="Rectangle 159"/>
                <p:cNvSpPr>
                  <a:spLocks noChangeArrowheads="1"/>
                </p:cNvSpPr>
                <p:nvPr/>
              </p:nvSpPr>
              <p:spPr bwMode="auto">
                <a:xfrm>
                  <a:off x="1389" y="410"/>
                  <a:ext cx="249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  <p:grpSp>
              <p:nvGrpSpPr>
                <p:cNvPr id="206" name="Group 160"/>
                <p:cNvGrpSpPr>
                  <a:grpSpLocks/>
                </p:cNvGrpSpPr>
                <p:nvPr/>
              </p:nvGrpSpPr>
              <p:grpSpPr bwMode="auto">
                <a:xfrm>
                  <a:off x="477" y="398"/>
                  <a:ext cx="408" cy="320"/>
                  <a:chOff x="0" y="0"/>
                  <a:chExt cx="408" cy="320"/>
                </a:xfrm>
              </p:grpSpPr>
              <p:sp>
                <p:nvSpPr>
                  <p:cNvPr id="207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08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09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249" y="93"/>
                    <a:ext cx="159" cy="227"/>
                    <a:chOff x="0" y="0"/>
                    <a:chExt cx="159" cy="181"/>
                  </a:xfrm>
                </p:grpSpPr>
                <p:sp>
                  <p:nvSpPr>
                    <p:cNvPr id="210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1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1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" y="0"/>
                      <a:ext cx="0" cy="18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92" name="Group 166"/>
              <p:cNvGrpSpPr>
                <a:grpSpLocks/>
              </p:cNvGrpSpPr>
              <p:nvPr/>
            </p:nvGrpSpPr>
            <p:grpSpPr bwMode="auto">
              <a:xfrm>
                <a:off x="342" y="691"/>
                <a:ext cx="1072" cy="250"/>
                <a:chOff x="0" y="0"/>
                <a:chExt cx="1072" cy="250"/>
              </a:xfrm>
            </p:grpSpPr>
            <p:grpSp>
              <p:nvGrpSpPr>
                <p:cNvPr id="193" name="Group 167"/>
                <p:cNvGrpSpPr>
                  <a:grpSpLocks/>
                </p:cNvGrpSpPr>
                <p:nvPr/>
              </p:nvGrpSpPr>
              <p:grpSpPr bwMode="auto">
                <a:xfrm>
                  <a:off x="391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197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199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c</a:t>
                      </a:r>
                    </a:p>
                  </p:txBody>
                </p:sp>
                <p:sp>
                  <p:nvSpPr>
                    <p:cNvPr id="200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8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194" name="Group 17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195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</p:grpSp>
        <p:sp>
          <p:nvSpPr>
            <p:cNvPr id="190" name="Rectangle 176"/>
            <p:cNvSpPr>
              <a:spLocks noChangeArrowheads="1"/>
            </p:cNvSpPr>
            <p:nvPr/>
          </p:nvSpPr>
          <p:spPr bwMode="auto">
            <a:xfrm>
              <a:off x="976" y="523"/>
              <a:ext cx="2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800"/>
                <a:t>(a)</a:t>
              </a:r>
            </a:p>
          </p:txBody>
        </p:sp>
      </p:grpSp>
      <p:sp>
        <p:nvSpPr>
          <p:cNvPr id="354" name="TextBox 353"/>
          <p:cNvSpPr txBox="1"/>
          <p:nvPr/>
        </p:nvSpPr>
        <p:spPr>
          <a:xfrm>
            <a:off x="-36512" y="-27384"/>
            <a:ext cx="130011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zh-CN" altLang="en-US" sz="2800" dirty="0"/>
              <a:t>语言复习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11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3"/>
          <p:cNvGrpSpPr>
            <a:grpSpLocks/>
          </p:cNvGrpSpPr>
          <p:nvPr/>
        </p:nvGrpSpPr>
        <p:grpSpPr bwMode="auto">
          <a:xfrm>
            <a:off x="125412" y="2441005"/>
            <a:ext cx="8335019" cy="4416995"/>
            <a:chOff x="0" y="0"/>
            <a:chExt cx="5160" cy="2783"/>
          </a:xfrm>
        </p:grpSpPr>
        <p:sp>
          <p:nvSpPr>
            <p:cNvPr id="2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2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⑤</a:t>
              </a:r>
              <a:r>
                <a:rPr lang="zh-CN" altLang="en-US" sz="2800"/>
                <a:t> </a:t>
              </a:r>
              <a:r>
                <a:rPr lang="en-US" altLang="en-US" sz="2800"/>
                <a:t>q-&gt;next=p-&gt;next </a:t>
              </a:r>
              <a:r>
                <a:rPr lang="en-US" altLang="en-US" sz="3200"/>
                <a:t>;</a:t>
              </a:r>
            </a:p>
          </p:txBody>
        </p:sp>
        <p:grpSp>
          <p:nvGrpSpPr>
            <p:cNvPr id="251" name="Group 5"/>
            <p:cNvGrpSpPr>
              <a:grpSpLocks/>
            </p:cNvGrpSpPr>
            <p:nvPr/>
          </p:nvGrpSpPr>
          <p:grpSpPr bwMode="auto">
            <a:xfrm>
              <a:off x="769" y="78"/>
              <a:ext cx="4391" cy="1163"/>
              <a:chOff x="0" y="0"/>
              <a:chExt cx="4422" cy="1195"/>
            </a:xfrm>
          </p:grpSpPr>
          <p:sp>
            <p:nvSpPr>
              <p:cNvPr id="324" name="Rectangle 6"/>
              <p:cNvSpPr>
                <a:spLocks noChangeArrowheads="1"/>
              </p:cNvSpPr>
              <p:nvPr/>
            </p:nvSpPr>
            <p:spPr bwMode="auto">
              <a:xfrm>
                <a:off x="0" y="528"/>
                <a:ext cx="29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800">
                    <a:ea typeface="Arial Unicode MS" pitchFamily="34" charset="-122"/>
                    <a:cs typeface="Arial Unicode MS" pitchFamily="34" charset="-122"/>
                  </a:rPr>
                  <a:t>(a)</a:t>
                </a:r>
                <a:endParaRPr lang="en-US" altLang="en-US" sz="3200"/>
              </a:p>
            </p:txBody>
          </p:sp>
          <p:grpSp>
            <p:nvGrpSpPr>
              <p:cNvPr id="325" name="Group 7"/>
              <p:cNvGrpSpPr>
                <a:grpSpLocks/>
              </p:cNvGrpSpPr>
              <p:nvPr/>
            </p:nvGrpSpPr>
            <p:grpSpPr bwMode="auto">
              <a:xfrm>
                <a:off x="914" y="657"/>
                <a:ext cx="1540" cy="250"/>
                <a:chOff x="0" y="0"/>
                <a:chExt cx="1540" cy="250"/>
              </a:xfrm>
            </p:grpSpPr>
            <p:grpSp>
              <p:nvGrpSpPr>
                <p:cNvPr id="376" name="Group 8"/>
                <p:cNvGrpSpPr>
                  <a:grpSpLocks/>
                </p:cNvGrpSpPr>
                <p:nvPr/>
              </p:nvGrpSpPr>
              <p:grpSpPr bwMode="auto">
                <a:xfrm>
                  <a:off x="396" y="31"/>
                  <a:ext cx="453" cy="212"/>
                  <a:chOff x="0" y="0"/>
                  <a:chExt cx="453" cy="212"/>
                </a:xfrm>
              </p:grpSpPr>
              <p:sp>
                <p:nvSpPr>
                  <p:cNvPr id="38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x</a:t>
                    </a:r>
                  </a:p>
                </p:txBody>
              </p:sp>
              <p:sp>
                <p:nvSpPr>
                  <p:cNvPr id="38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7" name="Group 12"/>
                <p:cNvGrpSpPr>
                  <a:grpSpLocks/>
                </p:cNvGrpSpPr>
                <p:nvPr/>
              </p:nvGrpSpPr>
              <p:grpSpPr bwMode="auto">
                <a:xfrm>
                  <a:off x="859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38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8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y</a:t>
                      </a:r>
                    </a:p>
                  </p:txBody>
                </p:sp>
                <p:sp>
                  <p:nvSpPr>
                    <p:cNvPr id="384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5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8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378" name="Group 1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37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  <p:grpSp>
            <p:nvGrpSpPr>
              <p:cNvPr id="326" name="Group 21"/>
              <p:cNvGrpSpPr>
                <a:grpSpLocks/>
              </p:cNvGrpSpPr>
              <p:nvPr/>
            </p:nvGrpSpPr>
            <p:grpSpPr bwMode="auto">
              <a:xfrm>
                <a:off x="864" y="0"/>
                <a:ext cx="1638" cy="609"/>
                <a:chOff x="0" y="0"/>
                <a:chExt cx="1638" cy="612"/>
              </a:xfrm>
            </p:grpSpPr>
            <p:grpSp>
              <p:nvGrpSpPr>
                <p:cNvPr id="361" name="Group 22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37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7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" name="Group 26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37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37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3" name="Group 29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36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36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4" name="Group 33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36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365" name="Rectangle 36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327" name="Rectangle 37"/>
              <p:cNvSpPr>
                <a:spLocks noChangeArrowheads="1"/>
              </p:cNvSpPr>
              <p:nvPr/>
            </p:nvSpPr>
            <p:spPr bwMode="auto">
              <a:xfrm>
                <a:off x="1398" y="912"/>
                <a:ext cx="67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操作前</a:t>
                </a:r>
              </a:p>
            </p:txBody>
          </p:sp>
          <p:sp>
            <p:nvSpPr>
              <p:cNvPr id="328" name="Rectangle 38"/>
              <p:cNvSpPr>
                <a:spLocks noChangeArrowheads="1"/>
              </p:cNvSpPr>
              <p:nvPr/>
            </p:nvSpPr>
            <p:spPr bwMode="auto">
              <a:xfrm>
                <a:off x="3254" y="956"/>
                <a:ext cx="67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操作后</a:t>
                </a:r>
              </a:p>
            </p:txBody>
          </p:sp>
          <p:grpSp>
            <p:nvGrpSpPr>
              <p:cNvPr id="329" name="Group 39"/>
              <p:cNvGrpSpPr>
                <a:grpSpLocks/>
              </p:cNvGrpSpPr>
              <p:nvPr/>
            </p:nvGrpSpPr>
            <p:grpSpPr bwMode="auto">
              <a:xfrm>
                <a:off x="2784" y="0"/>
                <a:ext cx="1638" cy="718"/>
                <a:chOff x="0" y="0"/>
                <a:chExt cx="1638" cy="718"/>
              </a:xfrm>
            </p:grpSpPr>
            <p:grpSp>
              <p:nvGrpSpPr>
                <p:cNvPr id="344" name="Group 40"/>
                <p:cNvGrpSpPr>
                  <a:grpSpLocks/>
                </p:cNvGrpSpPr>
                <p:nvPr/>
              </p:nvGrpSpPr>
              <p:grpSpPr bwMode="auto">
                <a:xfrm>
                  <a:off x="486" y="0"/>
                  <a:ext cx="204" cy="397"/>
                  <a:chOff x="0" y="0"/>
                  <a:chExt cx="204" cy="399"/>
                </a:xfrm>
              </p:grpSpPr>
              <p:sp>
                <p:nvSpPr>
                  <p:cNvPr id="35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36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5" name="Group 43"/>
                <p:cNvGrpSpPr>
                  <a:grpSpLocks/>
                </p:cNvGrpSpPr>
                <p:nvPr/>
              </p:nvGrpSpPr>
              <p:grpSpPr bwMode="auto">
                <a:xfrm>
                  <a:off x="937" y="406"/>
                  <a:ext cx="453" cy="211"/>
                  <a:chOff x="0" y="0"/>
                  <a:chExt cx="453" cy="212"/>
                </a:xfrm>
              </p:grpSpPr>
              <p:sp>
                <p:nvSpPr>
                  <p:cNvPr id="35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5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6" name="Group 47"/>
                <p:cNvGrpSpPr>
                  <a:grpSpLocks/>
                </p:cNvGrpSpPr>
                <p:nvPr/>
              </p:nvGrpSpPr>
              <p:grpSpPr bwMode="auto">
                <a:xfrm>
                  <a:off x="0" y="406"/>
                  <a:ext cx="477" cy="203"/>
                  <a:chOff x="0" y="0"/>
                  <a:chExt cx="477" cy="204"/>
                </a:xfrm>
              </p:grpSpPr>
              <p:sp>
                <p:nvSpPr>
                  <p:cNvPr id="35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347" name="Rectangle 50"/>
                <p:cNvSpPr>
                  <a:spLocks noChangeArrowheads="1"/>
                </p:cNvSpPr>
                <p:nvPr/>
              </p:nvSpPr>
              <p:spPr bwMode="auto">
                <a:xfrm>
                  <a:off x="1389" y="410"/>
                  <a:ext cx="249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  <p:grpSp>
              <p:nvGrpSpPr>
                <p:cNvPr id="348" name="Group 51"/>
                <p:cNvGrpSpPr>
                  <a:grpSpLocks/>
                </p:cNvGrpSpPr>
                <p:nvPr/>
              </p:nvGrpSpPr>
              <p:grpSpPr bwMode="auto">
                <a:xfrm>
                  <a:off x="477" y="398"/>
                  <a:ext cx="408" cy="320"/>
                  <a:chOff x="0" y="0"/>
                  <a:chExt cx="408" cy="320"/>
                </a:xfrm>
              </p:grpSpPr>
              <p:sp>
                <p:nvSpPr>
                  <p:cNvPr id="34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35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1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49" y="93"/>
                    <a:ext cx="159" cy="227"/>
                    <a:chOff x="0" y="0"/>
                    <a:chExt cx="159" cy="181"/>
                  </a:xfrm>
                </p:grpSpPr>
                <p:sp>
                  <p:nvSpPr>
                    <p:cNvPr id="352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1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" y="0"/>
                      <a:ext cx="0" cy="18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30" name="Group 57"/>
              <p:cNvGrpSpPr>
                <a:grpSpLocks/>
              </p:cNvGrpSpPr>
              <p:nvPr/>
            </p:nvGrpSpPr>
            <p:grpSpPr bwMode="auto">
              <a:xfrm>
                <a:off x="2742" y="686"/>
                <a:ext cx="1540" cy="250"/>
                <a:chOff x="0" y="0"/>
                <a:chExt cx="1540" cy="250"/>
              </a:xfrm>
            </p:grpSpPr>
            <p:grpSp>
              <p:nvGrpSpPr>
                <p:cNvPr id="331" name="Group 58"/>
                <p:cNvGrpSpPr>
                  <a:grpSpLocks/>
                </p:cNvGrpSpPr>
                <p:nvPr/>
              </p:nvGrpSpPr>
              <p:grpSpPr bwMode="auto">
                <a:xfrm>
                  <a:off x="396" y="31"/>
                  <a:ext cx="453" cy="212"/>
                  <a:chOff x="0" y="0"/>
                  <a:chExt cx="453" cy="212"/>
                </a:xfrm>
              </p:grpSpPr>
              <p:sp>
                <p:nvSpPr>
                  <p:cNvPr id="341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x</a:t>
                    </a:r>
                  </a:p>
                </p:txBody>
              </p:sp>
              <p:sp>
                <p:nvSpPr>
                  <p:cNvPr id="34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2" name="Group 62"/>
                <p:cNvGrpSpPr>
                  <a:grpSpLocks/>
                </p:cNvGrpSpPr>
                <p:nvPr/>
              </p:nvGrpSpPr>
              <p:grpSpPr bwMode="auto">
                <a:xfrm>
                  <a:off x="859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336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38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y</a:t>
                      </a:r>
                    </a:p>
                  </p:txBody>
                </p:sp>
                <p:sp>
                  <p:nvSpPr>
                    <p:cNvPr id="339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0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7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333" name="Group 6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33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5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</p:grpSp>
        <p:grpSp>
          <p:nvGrpSpPr>
            <p:cNvPr id="252" name="Group 71"/>
            <p:cNvGrpSpPr>
              <a:grpSpLocks/>
            </p:cNvGrpSpPr>
            <p:nvPr/>
          </p:nvGrpSpPr>
          <p:grpSpPr bwMode="auto">
            <a:xfrm>
              <a:off x="816" y="1054"/>
              <a:ext cx="3718" cy="1729"/>
              <a:chOff x="0" y="0"/>
              <a:chExt cx="3744" cy="1776"/>
            </a:xfrm>
          </p:grpSpPr>
          <p:grpSp>
            <p:nvGrpSpPr>
              <p:cNvPr id="253" name="Group 72"/>
              <p:cNvGrpSpPr>
                <a:grpSpLocks/>
              </p:cNvGrpSpPr>
              <p:nvPr/>
            </p:nvGrpSpPr>
            <p:grpSpPr bwMode="auto">
              <a:xfrm>
                <a:off x="624" y="0"/>
                <a:ext cx="3024" cy="912"/>
                <a:chOff x="0" y="0"/>
                <a:chExt cx="3024" cy="912"/>
              </a:xfrm>
            </p:grpSpPr>
            <p:sp>
              <p:nvSpPr>
                <p:cNvPr id="291" name="Rectangle 73"/>
                <p:cNvSpPr>
                  <a:spLocks noChangeArrowheads="1"/>
                </p:cNvSpPr>
                <p:nvPr/>
              </p:nvSpPr>
              <p:spPr bwMode="auto">
                <a:xfrm>
                  <a:off x="1296" y="673"/>
                  <a:ext cx="67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/>
                    <a:t>操作前</a:t>
                  </a:r>
                </a:p>
              </p:txBody>
            </p:sp>
            <p:grpSp>
              <p:nvGrpSpPr>
                <p:cNvPr id="292" name="Group 7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24" cy="614"/>
                  <a:chOff x="0" y="0"/>
                  <a:chExt cx="3024" cy="614"/>
                </a:xfrm>
              </p:grpSpPr>
              <p:grpSp>
                <p:nvGrpSpPr>
                  <p:cNvPr id="293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386" y="5"/>
                    <a:ext cx="1638" cy="609"/>
                    <a:chOff x="0" y="0"/>
                    <a:chExt cx="1638" cy="612"/>
                  </a:xfrm>
                </p:grpSpPr>
                <p:grpSp>
                  <p:nvGrpSpPr>
                    <p:cNvPr id="309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321" name="Rectangle 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y</a:t>
                        </a:r>
                      </a:p>
                    </p:txBody>
                  </p:sp>
                  <p:sp>
                    <p:nvSpPr>
                      <p:cNvPr id="322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3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0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" y="0"/>
                      <a:ext cx="204" cy="399"/>
                      <a:chOff x="0" y="0"/>
                      <a:chExt cx="204" cy="399"/>
                    </a:xfrm>
                  </p:grpSpPr>
                  <p:sp>
                    <p:nvSpPr>
                      <p:cNvPr id="319" name="Rectangle 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p</a:t>
                        </a:r>
                      </a:p>
                    </p:txBody>
                  </p:sp>
                  <p:sp>
                    <p:nvSpPr>
                      <p:cNvPr id="320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1" name="Group 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316" name="Rectangle 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x</a:t>
                        </a:r>
                      </a:p>
                    </p:txBody>
                  </p:sp>
                  <p:sp>
                    <p:nvSpPr>
                      <p:cNvPr id="317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8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2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400"/>
                      <a:ext cx="477" cy="204"/>
                      <a:chOff x="0" y="0"/>
                      <a:chExt cx="477" cy="204"/>
                    </a:xfrm>
                  </p:grpSpPr>
                  <p:sp>
                    <p:nvSpPr>
                      <p:cNvPr id="314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5" name="Rectangl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…</a:t>
                        </a:r>
                      </a:p>
                    </p:txBody>
                  </p:sp>
                </p:grpSp>
                <p:sp>
                  <p:nvSpPr>
                    <p:cNvPr id="313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9" y="40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grpSp>
                <p:nvGrpSpPr>
                  <p:cNvPr id="294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390" cy="609"/>
                    <a:chOff x="0" y="0"/>
                    <a:chExt cx="1390" cy="609"/>
                  </a:xfrm>
                </p:grpSpPr>
                <p:grpSp>
                  <p:nvGrpSpPr>
                    <p:cNvPr id="295" name="Group 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7" y="398"/>
                      <a:ext cx="453" cy="211"/>
                      <a:chOff x="0" y="0"/>
                      <a:chExt cx="453" cy="212"/>
                    </a:xfrm>
                  </p:grpSpPr>
                  <p:sp>
                    <p:nvSpPr>
                      <p:cNvPr id="306" name="Rectangle 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b</a:t>
                        </a:r>
                      </a:p>
                    </p:txBody>
                  </p:sp>
                  <p:sp>
                    <p:nvSpPr>
                      <p:cNvPr id="307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8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6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" y="0"/>
                      <a:ext cx="204" cy="397"/>
                      <a:chOff x="0" y="0"/>
                      <a:chExt cx="204" cy="399"/>
                    </a:xfrm>
                  </p:grpSpPr>
                  <p:sp>
                    <p:nvSpPr>
                      <p:cNvPr id="304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q</a:t>
                        </a:r>
                      </a:p>
                    </p:txBody>
                  </p:sp>
                  <p:sp>
                    <p:nvSpPr>
                      <p:cNvPr id="305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7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7" y="398"/>
                      <a:ext cx="453" cy="211"/>
                      <a:chOff x="0" y="0"/>
                      <a:chExt cx="453" cy="212"/>
                    </a:xfrm>
                  </p:grpSpPr>
                  <p:sp>
                    <p:nvSpPr>
                      <p:cNvPr id="301" name="Rectangle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a</a:t>
                        </a:r>
                      </a:p>
                    </p:txBody>
                  </p:sp>
                  <p:sp>
                    <p:nvSpPr>
                      <p:cNvPr id="302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3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8" name="Group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398"/>
                      <a:ext cx="477" cy="203"/>
                      <a:chOff x="0" y="0"/>
                      <a:chExt cx="477" cy="204"/>
                    </a:xfrm>
                  </p:grpSpPr>
                  <p:sp>
                    <p:nvSpPr>
                      <p:cNvPr id="299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0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…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254" name="Group 106"/>
              <p:cNvGrpSpPr>
                <a:grpSpLocks/>
              </p:cNvGrpSpPr>
              <p:nvPr/>
            </p:nvGrpSpPr>
            <p:grpSpPr bwMode="auto">
              <a:xfrm>
                <a:off x="720" y="769"/>
                <a:ext cx="3024" cy="1007"/>
                <a:chOff x="0" y="0"/>
                <a:chExt cx="3024" cy="1007"/>
              </a:xfrm>
            </p:grpSpPr>
            <p:sp>
              <p:nvSpPr>
                <p:cNvPr id="256" name="Rectangle 107"/>
                <p:cNvSpPr>
                  <a:spLocks noChangeArrowheads="1"/>
                </p:cNvSpPr>
                <p:nvPr/>
              </p:nvSpPr>
              <p:spPr bwMode="auto">
                <a:xfrm>
                  <a:off x="1296" y="768"/>
                  <a:ext cx="67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/>
                    <a:t>操作后</a:t>
                  </a:r>
                </a:p>
              </p:txBody>
            </p:sp>
            <p:grpSp>
              <p:nvGrpSpPr>
                <p:cNvPr id="257" name="Group 10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24" cy="748"/>
                  <a:chOff x="0" y="0"/>
                  <a:chExt cx="3024" cy="748"/>
                </a:xfrm>
              </p:grpSpPr>
              <p:grpSp>
                <p:nvGrpSpPr>
                  <p:cNvPr id="258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1386" y="5"/>
                    <a:ext cx="1638" cy="609"/>
                    <a:chOff x="0" y="0"/>
                    <a:chExt cx="1638" cy="612"/>
                  </a:xfrm>
                </p:grpSpPr>
                <p:grpSp>
                  <p:nvGrpSpPr>
                    <p:cNvPr id="276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288" name="Rectangle 1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y</a:t>
                        </a:r>
                      </a:p>
                    </p:txBody>
                  </p:sp>
                  <p:sp>
                    <p:nvSpPr>
                      <p:cNvPr id="289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0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77" name="Group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" y="0"/>
                      <a:ext cx="204" cy="399"/>
                      <a:chOff x="0" y="0"/>
                      <a:chExt cx="204" cy="399"/>
                    </a:xfrm>
                  </p:grpSpPr>
                  <p:sp>
                    <p:nvSpPr>
                      <p:cNvPr id="286" name="Rectangle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p</a:t>
                        </a:r>
                      </a:p>
                    </p:txBody>
                  </p:sp>
                  <p:sp>
                    <p:nvSpPr>
                      <p:cNvPr id="287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78" name="Group 1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283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x</a:t>
                        </a:r>
                      </a:p>
                    </p:txBody>
                  </p:sp>
                  <p:sp>
                    <p:nvSpPr>
                      <p:cNvPr id="284" name="Line 1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5" name="Line 1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79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400"/>
                      <a:ext cx="477" cy="204"/>
                      <a:chOff x="0" y="0"/>
                      <a:chExt cx="477" cy="204"/>
                    </a:xfrm>
                  </p:grpSpPr>
                  <p:sp>
                    <p:nvSpPr>
                      <p:cNvPr id="281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Rectangle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…</a:t>
                        </a:r>
                      </a:p>
                    </p:txBody>
                  </p:sp>
                </p:grpSp>
                <p:sp>
                  <p:nvSpPr>
                    <p:cNvPr id="280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9" y="40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grpSp>
                <p:nvGrpSpPr>
                  <p:cNvPr id="259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937" y="398"/>
                    <a:ext cx="453" cy="211"/>
                    <a:chOff x="0" y="0"/>
                    <a:chExt cx="453" cy="212"/>
                  </a:xfrm>
                </p:grpSpPr>
                <p:sp>
                  <p:nvSpPr>
                    <p:cNvPr id="273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b</a:t>
                      </a:r>
                    </a:p>
                  </p:txBody>
                </p:sp>
                <p:sp>
                  <p:nvSpPr>
                    <p:cNvPr id="274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5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0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7"/>
                    <a:chOff x="0" y="0"/>
                    <a:chExt cx="204" cy="399"/>
                  </a:xfrm>
                </p:grpSpPr>
                <p:sp>
                  <p:nvSpPr>
                    <p:cNvPr id="271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q</a:t>
                      </a:r>
                    </a:p>
                  </p:txBody>
                </p:sp>
                <p:sp>
                  <p:nvSpPr>
                    <p:cNvPr id="272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1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477" y="398"/>
                    <a:ext cx="317" cy="211"/>
                    <a:chOff x="0" y="0"/>
                    <a:chExt cx="317" cy="211"/>
                  </a:xfrm>
                </p:grpSpPr>
                <p:sp>
                  <p:nvSpPr>
                    <p:cNvPr id="26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a</a:t>
                      </a:r>
                    </a:p>
                  </p:txBody>
                </p:sp>
                <p:sp>
                  <p:nvSpPr>
                    <p:cNvPr id="270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2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0" y="398"/>
                    <a:ext cx="477" cy="203"/>
                    <a:chOff x="0" y="0"/>
                    <a:chExt cx="477" cy="204"/>
                  </a:xfrm>
                </p:grpSpPr>
                <p:sp>
                  <p:nvSpPr>
                    <p:cNvPr id="267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grpSp>
                <p:nvGrpSpPr>
                  <p:cNvPr id="263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737" y="544"/>
                    <a:ext cx="1678" cy="204"/>
                    <a:chOff x="0" y="0"/>
                    <a:chExt cx="1678" cy="204"/>
                  </a:xfrm>
                </p:grpSpPr>
                <p:sp>
                  <p:nvSpPr>
                    <p:cNvPr id="264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200"/>
                      <a:ext cx="167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5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" name="Line 1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71" y="64"/>
                      <a:ext cx="0" cy="13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55" name="Rectangle 142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9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800">
                    <a:ea typeface="Arial Unicode MS" pitchFamily="34" charset="-122"/>
                    <a:cs typeface="Arial Unicode MS" pitchFamily="34" charset="-122"/>
                  </a:rPr>
                  <a:t>(b)</a:t>
                </a:r>
                <a:endParaRPr lang="en-US" altLang="en-US" sz="3200"/>
              </a:p>
            </p:txBody>
          </p:sp>
        </p:grpSp>
      </p:grpSp>
      <p:grpSp>
        <p:nvGrpSpPr>
          <p:cNvPr id="179" name="Group 143"/>
          <p:cNvGrpSpPr>
            <a:grpSpLocks/>
          </p:cNvGrpSpPr>
          <p:nvPr/>
        </p:nvGrpSpPr>
        <p:grpSpPr bwMode="auto">
          <a:xfrm>
            <a:off x="1315898" y="-30163"/>
            <a:ext cx="6005737" cy="2698128"/>
            <a:chOff x="0" y="0"/>
            <a:chExt cx="3718" cy="1700"/>
          </a:xfrm>
        </p:grpSpPr>
        <p:grpSp>
          <p:nvGrpSpPr>
            <p:cNvPr id="180" name="Group 144"/>
            <p:cNvGrpSpPr>
              <a:grpSpLocks/>
            </p:cNvGrpSpPr>
            <p:nvPr/>
          </p:nvGrpSpPr>
          <p:grpSpPr bwMode="auto">
            <a:xfrm>
              <a:off x="620" y="0"/>
              <a:ext cx="3003" cy="873"/>
              <a:chOff x="0" y="0"/>
              <a:chExt cx="3024" cy="912"/>
            </a:xfrm>
          </p:grpSpPr>
          <p:sp>
            <p:nvSpPr>
              <p:cNvPr id="217" name="Rectangle 145"/>
              <p:cNvSpPr>
                <a:spLocks noChangeArrowheads="1"/>
              </p:cNvSpPr>
              <p:nvPr/>
            </p:nvSpPr>
            <p:spPr bwMode="auto">
              <a:xfrm>
                <a:off x="1296" y="673"/>
                <a:ext cx="67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操作前</a:t>
                </a:r>
              </a:p>
            </p:txBody>
          </p:sp>
          <p:grpSp>
            <p:nvGrpSpPr>
              <p:cNvPr id="218" name="Group 146"/>
              <p:cNvGrpSpPr>
                <a:grpSpLocks/>
              </p:cNvGrpSpPr>
              <p:nvPr/>
            </p:nvGrpSpPr>
            <p:grpSpPr bwMode="auto">
              <a:xfrm>
                <a:off x="0" y="0"/>
                <a:ext cx="3024" cy="614"/>
                <a:chOff x="0" y="0"/>
                <a:chExt cx="3024" cy="614"/>
              </a:xfrm>
            </p:grpSpPr>
            <p:grpSp>
              <p:nvGrpSpPr>
                <p:cNvPr id="219" name="Group 147"/>
                <p:cNvGrpSpPr>
                  <a:grpSpLocks/>
                </p:cNvGrpSpPr>
                <p:nvPr/>
              </p:nvGrpSpPr>
              <p:grpSpPr bwMode="auto">
                <a:xfrm>
                  <a:off x="1386" y="5"/>
                  <a:ext cx="1638" cy="609"/>
                  <a:chOff x="0" y="0"/>
                  <a:chExt cx="1638" cy="612"/>
                </a:xfrm>
              </p:grpSpPr>
              <p:grpSp>
                <p:nvGrpSpPr>
                  <p:cNvPr id="235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93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247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y</a:t>
                      </a:r>
                    </a:p>
                  </p:txBody>
                </p:sp>
                <p:sp>
                  <p:nvSpPr>
                    <p:cNvPr id="248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9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6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9"/>
                    <a:chOff x="0" y="0"/>
                    <a:chExt cx="204" cy="399"/>
                  </a:xfrm>
                </p:grpSpPr>
                <p:sp>
                  <p:nvSpPr>
                    <p:cNvPr id="245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p</a:t>
                      </a:r>
                    </a:p>
                  </p:txBody>
                </p:sp>
                <p:sp>
                  <p:nvSpPr>
                    <p:cNvPr id="246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7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242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x</a:t>
                      </a:r>
                    </a:p>
                  </p:txBody>
                </p:sp>
                <p:sp>
                  <p:nvSpPr>
                    <p:cNvPr id="243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4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8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0" y="400"/>
                    <a:ext cx="477" cy="204"/>
                    <a:chOff x="0" y="0"/>
                    <a:chExt cx="477" cy="204"/>
                  </a:xfrm>
                </p:grpSpPr>
                <p:sp>
                  <p:nvSpPr>
                    <p:cNvPr id="240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1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sp>
                <p:nvSpPr>
                  <p:cNvPr id="23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1389" y="404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220" name="Group 16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90" cy="609"/>
                  <a:chOff x="0" y="0"/>
                  <a:chExt cx="1390" cy="609"/>
                </a:xfrm>
              </p:grpSpPr>
              <p:grpSp>
                <p:nvGrpSpPr>
                  <p:cNvPr id="221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937" y="398"/>
                    <a:ext cx="453" cy="211"/>
                    <a:chOff x="0" y="0"/>
                    <a:chExt cx="453" cy="212"/>
                  </a:xfrm>
                </p:grpSpPr>
                <p:sp>
                  <p:nvSpPr>
                    <p:cNvPr id="232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b</a:t>
                      </a:r>
                    </a:p>
                  </p:txBody>
                </p:sp>
                <p:sp>
                  <p:nvSpPr>
                    <p:cNvPr id="233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4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7"/>
                    <a:chOff x="0" y="0"/>
                    <a:chExt cx="204" cy="399"/>
                  </a:xfrm>
                </p:grpSpPr>
                <p:sp>
                  <p:nvSpPr>
                    <p:cNvPr id="230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q</a:t>
                      </a:r>
                    </a:p>
                  </p:txBody>
                </p:sp>
                <p:sp>
                  <p:nvSpPr>
                    <p:cNvPr id="231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3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477" y="398"/>
                    <a:ext cx="453" cy="211"/>
                    <a:chOff x="0" y="0"/>
                    <a:chExt cx="453" cy="212"/>
                  </a:xfrm>
                </p:grpSpPr>
                <p:sp>
                  <p:nvSpPr>
                    <p:cNvPr id="227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 dirty="0"/>
                        <a:t>a</a:t>
                      </a:r>
                    </a:p>
                  </p:txBody>
                </p:sp>
                <p:sp>
                  <p:nvSpPr>
                    <p:cNvPr id="228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4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0" y="398"/>
                    <a:ext cx="477" cy="203"/>
                    <a:chOff x="0" y="0"/>
                    <a:chExt cx="477" cy="204"/>
                  </a:xfrm>
                </p:grpSpPr>
                <p:sp>
                  <p:nvSpPr>
                    <p:cNvPr id="225" name="Line 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6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</p:grpSp>
          </p:grpSp>
        </p:grpSp>
        <p:grpSp>
          <p:nvGrpSpPr>
            <p:cNvPr id="181" name="Group 178"/>
            <p:cNvGrpSpPr>
              <a:grpSpLocks/>
            </p:cNvGrpSpPr>
            <p:nvPr/>
          </p:nvGrpSpPr>
          <p:grpSpPr bwMode="auto">
            <a:xfrm>
              <a:off x="715" y="736"/>
              <a:ext cx="3003" cy="964"/>
              <a:chOff x="0" y="0"/>
              <a:chExt cx="3003" cy="964"/>
            </a:xfrm>
          </p:grpSpPr>
          <p:sp>
            <p:nvSpPr>
              <p:cNvPr id="183" name="Rectangle 179"/>
              <p:cNvSpPr>
                <a:spLocks noChangeArrowheads="1"/>
              </p:cNvSpPr>
              <p:nvPr/>
            </p:nvSpPr>
            <p:spPr bwMode="auto">
              <a:xfrm>
                <a:off x="1287" y="735"/>
                <a:ext cx="667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操作后</a:t>
                </a:r>
              </a:p>
            </p:txBody>
          </p:sp>
          <p:grpSp>
            <p:nvGrpSpPr>
              <p:cNvPr id="184" name="Group 180"/>
              <p:cNvGrpSpPr>
                <a:grpSpLocks/>
              </p:cNvGrpSpPr>
              <p:nvPr/>
            </p:nvGrpSpPr>
            <p:grpSpPr bwMode="auto">
              <a:xfrm>
                <a:off x="1376" y="5"/>
                <a:ext cx="1627" cy="583"/>
                <a:chOff x="0" y="0"/>
                <a:chExt cx="1638" cy="612"/>
              </a:xfrm>
            </p:grpSpPr>
            <p:grpSp>
              <p:nvGrpSpPr>
                <p:cNvPr id="202" name="Group 181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214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y</a:t>
                    </a:r>
                  </a:p>
                </p:txBody>
              </p:sp>
              <p:sp>
                <p:nvSpPr>
                  <p:cNvPr id="215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3" name="Group 185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212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  <p:sp>
                <p:nvSpPr>
                  <p:cNvPr id="213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4" name="Group 188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209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x</a:t>
                    </a:r>
                  </a:p>
                </p:txBody>
              </p:sp>
              <p:sp>
                <p:nvSpPr>
                  <p:cNvPr id="210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1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" name="Group 192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207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06" name="Rectangle 195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 dirty="0"/>
                    <a:t>…</a:t>
                  </a:r>
                </a:p>
              </p:txBody>
            </p:sp>
          </p:grpSp>
          <p:grpSp>
            <p:nvGrpSpPr>
              <p:cNvPr id="185" name="Group 196"/>
              <p:cNvGrpSpPr>
                <a:grpSpLocks/>
              </p:cNvGrpSpPr>
              <p:nvPr/>
            </p:nvGrpSpPr>
            <p:grpSpPr bwMode="auto">
              <a:xfrm>
                <a:off x="930" y="381"/>
                <a:ext cx="450" cy="202"/>
                <a:chOff x="0" y="0"/>
                <a:chExt cx="453" cy="212"/>
              </a:xfrm>
            </p:grpSpPr>
            <p:sp>
              <p:nvSpPr>
                <p:cNvPr id="199" name="Rectangle 19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b</a:t>
                  </a:r>
                </a:p>
              </p:txBody>
            </p:sp>
            <p:sp>
              <p:nvSpPr>
                <p:cNvPr id="200" name="Line 198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199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" name="Group 200"/>
              <p:cNvGrpSpPr>
                <a:grpSpLocks/>
              </p:cNvGrpSpPr>
              <p:nvPr/>
            </p:nvGrpSpPr>
            <p:grpSpPr bwMode="auto">
              <a:xfrm>
                <a:off x="505" y="0"/>
                <a:ext cx="203" cy="380"/>
                <a:chOff x="0" y="0"/>
                <a:chExt cx="204" cy="399"/>
              </a:xfrm>
            </p:grpSpPr>
            <p:sp>
              <p:nvSpPr>
                <p:cNvPr id="197" name="Rectangle 20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q</a:t>
                  </a:r>
                </a:p>
              </p:txBody>
            </p:sp>
            <p:sp>
              <p:nvSpPr>
                <p:cNvPr id="198" name="Line 202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203"/>
              <p:cNvGrpSpPr>
                <a:grpSpLocks/>
              </p:cNvGrpSpPr>
              <p:nvPr/>
            </p:nvGrpSpPr>
            <p:grpSpPr bwMode="auto">
              <a:xfrm>
                <a:off x="474" y="381"/>
                <a:ext cx="314" cy="202"/>
                <a:chOff x="0" y="0"/>
                <a:chExt cx="317" cy="211"/>
              </a:xfrm>
            </p:grpSpPr>
            <p:sp>
              <p:nvSpPr>
                <p:cNvPr id="195" name="Rectangle 20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196" name="Line 205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8" name="Group 206"/>
              <p:cNvGrpSpPr>
                <a:grpSpLocks/>
              </p:cNvGrpSpPr>
              <p:nvPr/>
            </p:nvGrpSpPr>
            <p:grpSpPr bwMode="auto">
              <a:xfrm>
                <a:off x="0" y="381"/>
                <a:ext cx="474" cy="194"/>
                <a:chOff x="0" y="0"/>
                <a:chExt cx="477" cy="204"/>
              </a:xfrm>
            </p:grpSpPr>
            <p:sp>
              <p:nvSpPr>
                <p:cNvPr id="193" name="Line 207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Rectangle 20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grpSp>
            <p:nvGrpSpPr>
              <p:cNvPr id="189" name="Group 209"/>
              <p:cNvGrpSpPr>
                <a:grpSpLocks/>
              </p:cNvGrpSpPr>
              <p:nvPr/>
            </p:nvGrpSpPr>
            <p:grpSpPr bwMode="auto">
              <a:xfrm>
                <a:off x="732" y="521"/>
                <a:ext cx="1202" cy="197"/>
                <a:chOff x="0" y="0"/>
                <a:chExt cx="1202" cy="197"/>
              </a:xfrm>
            </p:grpSpPr>
            <p:sp>
              <p:nvSpPr>
                <p:cNvPr id="190" name="Line 210"/>
                <p:cNvSpPr>
                  <a:spLocks noChangeShapeType="1"/>
                </p:cNvSpPr>
                <p:nvPr/>
              </p:nvSpPr>
              <p:spPr bwMode="auto">
                <a:xfrm>
                  <a:off x="0" y="191"/>
                  <a:ext cx="120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21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193" y="61"/>
                  <a:ext cx="0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2" name="Rectangle 213"/>
            <p:cNvSpPr>
              <a:spLocks noChangeArrowheads="1"/>
            </p:cNvSpPr>
            <p:nvPr/>
          </p:nvSpPr>
          <p:spPr bwMode="auto">
            <a:xfrm>
              <a:off x="0" y="689"/>
              <a:ext cx="29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en-US" sz="2800">
                  <a:ea typeface="Arial Unicode MS" pitchFamily="34" charset="-122"/>
                  <a:cs typeface="Arial Unicode MS" pitchFamily="34" charset="-122"/>
                </a:rPr>
                <a:t>(b)</a:t>
              </a:r>
              <a:endParaRPr lang="en-US" altLang="en-US" sz="3200"/>
            </a:p>
          </p:txBody>
        </p:sp>
      </p:grpSp>
      <p:sp>
        <p:nvSpPr>
          <p:cNvPr id="389" name="TextBox 388"/>
          <p:cNvSpPr txBox="1"/>
          <p:nvPr/>
        </p:nvSpPr>
        <p:spPr>
          <a:xfrm>
            <a:off x="-36512" y="-27384"/>
            <a:ext cx="130011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zh-CN" altLang="en-US" sz="2800" dirty="0"/>
              <a:t>语言复习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29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函数参数的两种传递方式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906888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func1(</a:t>
            </a:r>
            <a:r>
              <a:rPr lang="en-US" altLang="zh-CN" dirty="0" err="1"/>
              <a:t>int</a:t>
            </a:r>
            <a:r>
              <a:rPr lang="en-US" altLang="zh-CN" dirty="0"/>
              <a:t>  para) //</a:t>
            </a:r>
            <a:r>
              <a:rPr lang="zh-CN" altLang="en-US" dirty="0"/>
              <a:t>值传递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{	para = para * 2;</a:t>
            </a:r>
          </a:p>
          <a:p>
            <a:pPr marL="0" indent="0">
              <a:buNone/>
            </a:pPr>
            <a:r>
              <a:rPr lang="en-US" altLang="zh-CN" dirty="0"/>
              <a:t>     	return  para;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void  func2(</a:t>
            </a:r>
            <a:r>
              <a:rPr lang="en-US" altLang="zh-CN" dirty="0" err="1"/>
              <a:t>int</a:t>
            </a:r>
            <a:r>
              <a:rPr lang="en-US" altLang="zh-CN" dirty="0"/>
              <a:t>  &amp;para) //</a:t>
            </a:r>
            <a:r>
              <a:rPr lang="zh-CN" altLang="en-US" dirty="0"/>
              <a:t>引用传递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     	para = para * 2;</a:t>
            </a:r>
          </a:p>
          <a:p>
            <a:pPr marL="0" indent="0">
              <a:buNone/>
            </a:pPr>
            <a:r>
              <a:rPr lang="en-US" altLang="zh-CN" dirty="0"/>
              <a:t>     	return;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用指针来实现引用传递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func3(</a:t>
            </a:r>
            <a:r>
              <a:rPr lang="en-US" altLang="zh-CN" dirty="0" err="1"/>
              <a:t>int</a:t>
            </a:r>
            <a:r>
              <a:rPr lang="en-US" altLang="zh-CN" dirty="0"/>
              <a:t> *para) </a:t>
            </a:r>
          </a:p>
          <a:p>
            <a:pPr marL="0" indent="0">
              <a:buNone/>
            </a:pPr>
            <a:r>
              <a:rPr lang="en-US" altLang="zh-CN" dirty="0"/>
              <a:t>{*para=*para*2;</a:t>
            </a:r>
          </a:p>
          <a:p>
            <a:pPr marL="0" indent="0">
              <a:buNone/>
            </a:pPr>
            <a:r>
              <a:rPr lang="en-US" altLang="zh-CN" dirty="0"/>
              <a:t>return;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508104" y="1120800"/>
            <a:ext cx="3456384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</a:t>
            </a:r>
          </a:p>
          <a:p>
            <a:pPr marL="0" indent="0">
              <a:buNone/>
            </a:pPr>
            <a:r>
              <a:rPr lang="en-US" altLang="zh-CN" dirty="0"/>
              <a:t>{    </a:t>
            </a:r>
            <a:r>
              <a:rPr lang="en-US" altLang="zh-CN" dirty="0" err="1"/>
              <a:t>int</a:t>
            </a:r>
            <a:r>
              <a:rPr lang="en-US" altLang="zh-CN" dirty="0"/>
              <a:t> a, b, c;</a:t>
            </a:r>
          </a:p>
          <a:p>
            <a:pPr marL="0" indent="0">
              <a:buNone/>
            </a:pPr>
            <a:r>
              <a:rPr lang="en-US" altLang="zh-CN" dirty="0"/>
              <a:t>     a = 2; c=4;</a:t>
            </a:r>
          </a:p>
          <a:p>
            <a:pPr marL="0" indent="0">
              <a:buNone/>
            </a:pPr>
            <a:r>
              <a:rPr lang="en-US" altLang="zh-CN" dirty="0"/>
              <a:t>     b = func1(a);</a:t>
            </a:r>
          </a:p>
          <a:p>
            <a:pPr marL="0" indent="0">
              <a:buNone/>
            </a:pPr>
            <a:r>
              <a:rPr lang="en-US" altLang="zh-CN" dirty="0"/>
              <a:t>     func2(a);</a:t>
            </a:r>
          </a:p>
          <a:p>
            <a:pPr marL="0" indent="0">
              <a:buNone/>
            </a:pPr>
            <a:r>
              <a:rPr lang="en-US" altLang="zh-CN" dirty="0"/>
              <a:t>     func3(&amp;c);</a:t>
            </a:r>
          </a:p>
          <a:p>
            <a:pPr marL="0" indent="0">
              <a:buNone/>
            </a:pPr>
            <a:r>
              <a:rPr lang="en-US" altLang="zh-CN" dirty="0"/>
              <a:t> 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353"/>
          <p:cNvSpPr txBox="1"/>
          <p:nvPr/>
        </p:nvSpPr>
        <p:spPr>
          <a:xfrm>
            <a:off x="-36512" y="-27384"/>
            <a:ext cx="172819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编程语言复习</a:t>
            </a:r>
            <a:endParaRPr 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508104" y="4365104"/>
            <a:ext cx="3250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r>
              <a:rPr lang="zh-CN" altLang="en-US" sz="2800" dirty="0"/>
              <a:t>中，无引用传递</a:t>
            </a:r>
            <a:endParaRPr lang="en-US" altLang="zh-CN" sz="2800" dirty="0"/>
          </a:p>
          <a:p>
            <a:r>
              <a:rPr lang="en-US" altLang="zh-CN" sz="2800" dirty="0"/>
              <a:t>C++</a:t>
            </a:r>
            <a:r>
              <a:rPr lang="zh-CN" altLang="en-US" sz="2800" dirty="0"/>
              <a:t>中，有引用传递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253221" y="5617616"/>
            <a:ext cx="39661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C</a:t>
            </a:r>
            <a:r>
              <a:rPr lang="zh-CN" altLang="en-US" sz="2800" dirty="0"/>
              <a:t>指针来实现引用传递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6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线性表的顺序表示和实现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29627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线性表的顺序表示指的是用一组</a:t>
            </a:r>
            <a:r>
              <a:rPr lang="zh-CN" altLang="en-US" dirty="0">
                <a:solidFill>
                  <a:srgbClr val="C00000"/>
                </a:solidFill>
              </a:rPr>
              <a:t>地址连续</a:t>
            </a:r>
            <a:r>
              <a:rPr lang="zh-CN" altLang="en-US" dirty="0"/>
              <a:t>的存储单元</a:t>
            </a:r>
            <a:r>
              <a:rPr lang="zh-CN" altLang="en-US" dirty="0">
                <a:solidFill>
                  <a:srgbClr val="C00000"/>
                </a:solidFill>
              </a:rPr>
              <a:t>依次存储</a:t>
            </a:r>
            <a:r>
              <a:rPr lang="zh-CN" altLang="en-US" dirty="0"/>
              <a:t>线性表的</a:t>
            </a:r>
            <a:r>
              <a:rPr lang="zh-CN" altLang="en-US" dirty="0">
                <a:solidFill>
                  <a:srgbClr val="C00000"/>
                </a:solidFill>
              </a:rPr>
              <a:t>数据元素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用存储位置的相邻来表示数据元素之间的有序关系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设有非空的线性表</a:t>
            </a:r>
            <a:r>
              <a:rPr lang="en-US" altLang="en-US" dirty="0"/>
              <a:t>(a</a:t>
            </a:r>
            <a:r>
              <a:rPr lang="en-US" altLang="en-US" baseline="-25000" dirty="0"/>
              <a:t>1</a:t>
            </a:r>
            <a:r>
              <a:rPr lang="zh-CN" altLang="en-US" dirty="0"/>
              <a:t>，</a:t>
            </a:r>
            <a:r>
              <a:rPr lang="en-US" altLang="en-US" dirty="0"/>
              <a:t>a</a:t>
            </a:r>
            <a:r>
              <a:rPr lang="en-US" altLang="en-US" baseline="-25000" dirty="0"/>
              <a:t>2</a:t>
            </a:r>
            <a:r>
              <a:rPr lang="zh-CN" altLang="en-US" dirty="0"/>
              <a:t>，</a:t>
            </a:r>
            <a:r>
              <a:rPr lang="en-US" altLang="en-US" dirty="0"/>
              <a:t>…a</a:t>
            </a:r>
            <a:r>
              <a:rPr lang="en-US" altLang="en-US" baseline="-25000" dirty="0"/>
              <a:t>n</a:t>
            </a:r>
            <a:r>
              <a:rPr lang="en-US" altLang="en-US" dirty="0"/>
              <a:t>)</a:t>
            </a:r>
            <a:r>
              <a:rPr lang="zh-CN" altLang="en-US" dirty="0"/>
              <a:t>，而每个元素需占用</a:t>
            </a:r>
            <a:r>
              <a:rPr lang="en-US" altLang="zh-CN" dirty="0"/>
              <a:t>X</a:t>
            </a:r>
            <a:r>
              <a:rPr lang="zh-CN" altLang="en-US" dirty="0"/>
              <a:t>个存储单元</a:t>
            </a:r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顺序表</a:t>
            </a:r>
            <a:r>
              <a:rPr lang="en-US" altLang="zh-CN" dirty="0">
                <a:solidFill>
                  <a:srgbClr val="0000CC"/>
                </a:solidFill>
              </a:rPr>
              <a:t>(Sequential list)</a:t>
            </a:r>
            <a:r>
              <a:rPr lang="zh-CN" altLang="en-US" dirty="0"/>
              <a:t>：</a:t>
            </a:r>
            <a:r>
              <a:rPr lang="en-US" altLang="en-US" dirty="0"/>
              <a:t> LOC(a</a:t>
            </a:r>
            <a:r>
              <a:rPr lang="en-US" altLang="en-US" b="1" baseline="-25000" dirty="0"/>
              <a:t>i</a:t>
            </a:r>
            <a:r>
              <a:rPr lang="en-US" altLang="en-US" dirty="0"/>
              <a:t>+1)=LOC(a</a:t>
            </a:r>
            <a:r>
              <a:rPr lang="en-US" altLang="en-US" b="1" baseline="-25000" dirty="0"/>
              <a:t>i</a:t>
            </a:r>
            <a:r>
              <a:rPr lang="en-US" altLang="en-US" dirty="0"/>
              <a:t>) + X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FEC823-DDF7-4E1C-9B3F-DC1522ECF3E3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4149080"/>
            <a:ext cx="6768752" cy="1944216"/>
            <a:chOff x="0" y="0"/>
            <a:chExt cx="2448" cy="8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81F29E-596D-49AF-AC2D-C3F34DE60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20"/>
              <a:ext cx="2448" cy="432"/>
              <a:chOff x="0" y="0"/>
              <a:chExt cx="2448" cy="432"/>
            </a:xfrm>
          </p:grpSpPr>
          <p:sp>
            <p:nvSpPr>
              <p:cNvPr id="12" name="Line 6">
                <a:extLst>
                  <a:ext uri="{FF2B5EF4-FFF2-40B4-BE49-F238E27FC236}">
                    <a16:creationId xmlns:a16="http://schemas.microsoft.com/office/drawing/2014/main" id="{CA589357-B476-4D50-B01C-166EAA6E1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7">
                <a:extLst>
                  <a:ext uri="{FF2B5EF4-FFF2-40B4-BE49-F238E27FC236}">
                    <a16:creationId xmlns:a16="http://schemas.microsoft.com/office/drawing/2014/main" id="{8584EAC7-4F5F-4B15-8EDB-091371A5A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8">
                <a:extLst>
                  <a:ext uri="{FF2B5EF4-FFF2-40B4-BE49-F238E27FC236}">
                    <a16:creationId xmlns:a16="http://schemas.microsoft.com/office/drawing/2014/main" id="{3ED9DE6B-20CF-4A4F-AE99-93E1FBED3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id="{82E6F998-81F6-4420-B71A-491702E4E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6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id="{0803740D-71A2-43C2-91DC-823A64F0A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21859582-EC50-4A09-B7EF-01701D948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90111BAE-D3AE-4699-AA11-2DAD2751A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5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9C68CAA5-5213-408A-9647-4894B0757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48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800" dirty="0"/>
                  <a:t>… …  a</a:t>
                </a:r>
                <a:r>
                  <a:rPr lang="en-US" altLang="en-US" sz="2800" baseline="-25000" dirty="0"/>
                  <a:t>1              </a:t>
                </a:r>
                <a:r>
                  <a:rPr lang="en-US" altLang="en-US" sz="2800" dirty="0"/>
                  <a:t>a</a:t>
                </a:r>
                <a:r>
                  <a:rPr lang="en-US" altLang="en-US" sz="2800" baseline="-25000" dirty="0"/>
                  <a:t>2      </a:t>
                </a:r>
                <a:r>
                  <a:rPr lang="en-US" altLang="en-US" sz="2800" dirty="0"/>
                  <a:t>…       a</a:t>
                </a:r>
                <a:r>
                  <a:rPr lang="en-US" altLang="en-US" sz="2800" baseline="-25000" dirty="0"/>
                  <a:t>i </a:t>
                </a:r>
                <a:r>
                  <a:rPr lang="en-US" altLang="en-US" sz="2800" dirty="0"/>
                  <a:t>       …   a</a:t>
                </a:r>
                <a:r>
                  <a:rPr lang="en-US" altLang="en-US" sz="2800" baseline="-25000" dirty="0"/>
                  <a:t>n         </a:t>
                </a:r>
                <a:r>
                  <a:rPr lang="en-US" altLang="en-US" sz="2800" dirty="0"/>
                  <a:t>…</a:t>
                </a:r>
              </a:p>
            </p:txBody>
          </p:sp>
        </p:grp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5CEEB38F-E6D5-41D4-8808-5D1AEF03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58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Loc(a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)</a:t>
              </a:r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FD689C26-C212-4BAA-92A0-04C3826CF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" y="2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342868F7-24F9-4295-AB8B-E0494FCB4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116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 err="1"/>
                <a:t>Loc</a:t>
              </a:r>
              <a:r>
                <a:rPr lang="en-US" altLang="en-US" sz="2400" dirty="0"/>
                <a:t>(</a:t>
              </a:r>
              <a:r>
                <a:rPr lang="en-US" altLang="en-US" sz="2400" dirty="0" err="1"/>
                <a:t>a</a:t>
              </a:r>
              <a:r>
                <a:rPr lang="en-US" altLang="en-US" sz="2400" baseline="-25000" dirty="0" err="1"/>
                <a:t>i</a:t>
              </a:r>
              <a:r>
                <a:rPr lang="en-US" altLang="en-US" sz="2400" dirty="0"/>
                <a:t>)+(i-1)* </a:t>
              </a:r>
              <a:r>
                <a:rPr lang="en-US" altLang="en-US" sz="2400" i="1" dirty="0"/>
                <a:t>X</a:t>
              </a:r>
              <a:r>
                <a:rPr lang="en-US" altLang="en-US" sz="2400" dirty="0"/>
                <a:t> </a:t>
              </a:r>
            </a:p>
          </p:txBody>
        </p:sp>
        <p:sp>
          <p:nvSpPr>
            <p:cNvPr id="11" name="Line 17">
              <a:extLst>
                <a:ext uri="{FF2B5EF4-FFF2-40B4-BE49-F238E27FC236}">
                  <a16:creationId xmlns:a16="http://schemas.microsoft.com/office/drawing/2014/main" id="{E7FB9E59-691D-49CE-9E5D-7A82347CF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2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上箭头 18">
            <a:extLst>
              <a:ext uri="{FF2B5EF4-FFF2-40B4-BE49-F238E27FC236}">
                <a16:creationId xmlns:a16="http://schemas.microsoft.com/office/drawing/2014/main" id="{52CDD4BE-2EE6-4B12-B83F-5A9AF3FA0267}"/>
              </a:ext>
            </a:extLst>
          </p:cNvPr>
          <p:cNvSpPr/>
          <p:nvPr/>
        </p:nvSpPr>
        <p:spPr>
          <a:xfrm>
            <a:off x="1691680" y="6281936"/>
            <a:ext cx="504056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D72B55B7-1266-4A6E-B881-538D32868B5C}"/>
              </a:ext>
            </a:extLst>
          </p:cNvPr>
          <p:cNvSpPr txBox="1"/>
          <p:nvPr/>
        </p:nvSpPr>
        <p:spPr>
          <a:xfrm>
            <a:off x="2195736" y="631971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基地址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20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1E060-3A4B-4D5A-8927-C003C2B4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68810-3B58-4ECE-9A38-03F73E81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线性结构定义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线性表的操作设计及应用示例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伪码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线性表的顺序表示和实现</a:t>
            </a:r>
            <a:r>
              <a:rPr lang="en-US" altLang="zh-CN" b="1" dirty="0"/>
              <a:t>(</a:t>
            </a:r>
            <a:r>
              <a:rPr lang="zh-CN" altLang="en-US" b="1" dirty="0"/>
              <a:t>顺序表的初始化，元素插入、删除、查找，有序顺序表的合并</a:t>
            </a:r>
            <a:r>
              <a:rPr lang="en-US" altLang="zh-CN" b="1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线性表的链式表示和实现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单链表的</a:t>
            </a:r>
            <a:r>
              <a:rPr lang="en-US" altLang="zh-CN" dirty="0"/>
              <a:t>C</a:t>
            </a:r>
            <a:r>
              <a:rPr lang="zh-CN" altLang="en-US" dirty="0"/>
              <a:t>指针实现</a:t>
            </a:r>
            <a:r>
              <a:rPr lang="en-US" altLang="zh-CN" dirty="0"/>
              <a:t>(</a:t>
            </a:r>
            <a:r>
              <a:rPr lang="zh-CN" altLang="en-US" dirty="0"/>
              <a:t>单链表的创建，元素插入、删除、查找，有序表的合并</a:t>
            </a:r>
            <a:r>
              <a:rPr lang="en-US" altLang="zh-CN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/>
              <a:t>应用：一元多项式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单链表的</a:t>
            </a:r>
            <a:r>
              <a:rPr lang="en-US" altLang="zh-CN" dirty="0"/>
              <a:t>C</a:t>
            </a:r>
            <a:r>
              <a:rPr lang="zh-CN" altLang="en-US" dirty="0"/>
              <a:t>数组实现</a:t>
            </a:r>
            <a:r>
              <a:rPr lang="en-US" altLang="zh-CN" dirty="0"/>
              <a:t>/</a:t>
            </a:r>
            <a:r>
              <a:rPr lang="zh-CN" altLang="en-US" dirty="0"/>
              <a:t>静态链表</a:t>
            </a:r>
            <a:r>
              <a:rPr lang="en-US" altLang="zh-CN" dirty="0"/>
              <a:t>(</a:t>
            </a:r>
            <a:r>
              <a:rPr lang="zh-CN" altLang="en-US" dirty="0"/>
              <a:t>静态链表的创建、初始化，元素插入、删除、查找</a:t>
            </a:r>
            <a:r>
              <a:rPr lang="en-US" altLang="zh-CN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/>
              <a:t>应用：集合合并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双向链表</a:t>
            </a:r>
            <a:r>
              <a:rPr lang="en-US" altLang="zh-CN" dirty="0"/>
              <a:t>(</a:t>
            </a:r>
            <a:r>
              <a:rPr lang="zh-CN" altLang="en-US" dirty="0"/>
              <a:t>双向链表的创建、元素插入、删除、查找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循环链表</a:t>
            </a:r>
          </a:p>
        </p:txBody>
      </p:sp>
    </p:spTree>
    <p:extLst>
      <p:ext uri="{BB962C8B-B14F-4D97-AF65-F5344CB8AC3E}">
        <p14:creationId xmlns:p14="http://schemas.microsoft.com/office/powerpoint/2010/main" val="287237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610" y="116632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线性表的顺序实现：用</a:t>
            </a:r>
            <a:r>
              <a:rPr lang="zh-CN" altLang="en-US" sz="3200" dirty="0">
                <a:solidFill>
                  <a:srgbClr val="C00000"/>
                </a:solidFill>
              </a:rPr>
              <a:t>动态分配</a:t>
            </a:r>
            <a:r>
              <a:rPr lang="zh-CN" altLang="en-US" sz="3200" dirty="0"/>
              <a:t>的一维</a:t>
            </a:r>
            <a:r>
              <a:rPr lang="zh-CN" altLang="en-US" sz="3200" dirty="0">
                <a:solidFill>
                  <a:srgbClr val="0000CC"/>
                </a:solidFill>
              </a:rPr>
              <a:t>数组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790" y="908720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#define LIST_INIT_SIZE  100 //</a:t>
            </a:r>
            <a:r>
              <a:rPr lang="zh-CN" altLang="en-US" dirty="0"/>
              <a:t>线性表初始大小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#define LISTINCREMENT 10 //</a:t>
            </a:r>
            <a:r>
              <a:rPr lang="zh-CN" altLang="en-US" dirty="0"/>
              <a:t>线性表增量大小</a:t>
            </a:r>
            <a:endParaRPr lang="en-US" altLang="zh-CN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 err="1"/>
              <a:t>ElemType</a:t>
            </a:r>
            <a:r>
              <a:rPr lang="en-US" dirty="0"/>
              <a:t> *</a:t>
            </a:r>
            <a:r>
              <a:rPr lang="en-US" dirty="0" err="1"/>
              <a:t>elem</a:t>
            </a:r>
            <a:r>
              <a:rPr lang="en-US" dirty="0"/>
              <a:t>; //</a:t>
            </a:r>
            <a:r>
              <a:rPr lang="zh-CN" altLang="en-US" dirty="0"/>
              <a:t>线性表存储空间的基地址</a:t>
            </a:r>
            <a:endParaRPr lang="en-US" dirty="0"/>
          </a:p>
          <a:p>
            <a:pPr marL="0" indent="0">
              <a:buNone/>
            </a:pPr>
            <a:r>
              <a:rPr lang="en-US"/>
              <a:t>int </a:t>
            </a:r>
            <a:r>
              <a:rPr lang="en-US" dirty="0" err="1"/>
              <a:t>listsize</a:t>
            </a:r>
            <a:r>
              <a:rPr lang="en-US" dirty="0"/>
              <a:t>; //</a:t>
            </a:r>
            <a:r>
              <a:rPr lang="zh-CN" altLang="en-US" dirty="0"/>
              <a:t>当前分配的存储容量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	//</a:t>
            </a:r>
            <a:r>
              <a:rPr lang="zh-CN" altLang="en-US" dirty="0"/>
              <a:t>以</a:t>
            </a:r>
            <a:r>
              <a:rPr lang="en-US" altLang="zh-CN" dirty="0" err="1">
                <a:solidFill>
                  <a:srgbClr val="7030A0"/>
                </a:solidFill>
              </a:rPr>
              <a:t>sizeof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ElemType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r>
              <a:rPr lang="zh-CN" altLang="en-US"/>
              <a:t>为单位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int length; //</a:t>
            </a:r>
            <a:r>
              <a:rPr lang="zh-CN" altLang="en-US"/>
              <a:t>线性表当前长度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>
                <a:solidFill>
                  <a:srgbClr val="0000CC"/>
                </a:solidFill>
              </a:rPr>
              <a:t>SqList</a:t>
            </a:r>
            <a:r>
              <a:rPr lang="en-US" dirty="0"/>
              <a:t>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64000" y="5805264"/>
            <a:ext cx="341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79704" y="4897756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{</a:t>
            </a:r>
          </a:p>
          <a:p>
            <a:r>
              <a:rPr lang="en-US" altLang="zh-CN" sz="2400" b="1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y;        // </a:t>
            </a:r>
            <a:r>
              <a:rPr lang="zh-CN" altLang="zh-CN" sz="2400" dirty="0">
                <a:ea typeface="楷体_GB2312" pitchFamily="49" charset="-122"/>
              </a:rPr>
              <a:t>Year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  <a:p>
            <a:r>
              <a:rPr lang="en-US" altLang="zh-CN" sz="2400" b="1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m;       //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Month</a:t>
            </a:r>
          </a:p>
          <a:p>
            <a:r>
              <a:rPr lang="en-US" altLang="zh-CN" sz="2400" b="1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d;        // Day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857598" y="6313528"/>
            <a:ext cx="290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Status;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32048" y="3212976"/>
            <a:ext cx="363589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0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线性表的基本操作在顺序表中的实现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// 1. </a:t>
            </a:r>
            <a:r>
              <a:rPr lang="zh-CN" altLang="en-US" dirty="0"/>
              <a:t>线性表的初始化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InitList_Sq</a:t>
            </a:r>
            <a:r>
              <a:rPr lang="en-US" dirty="0"/>
              <a:t> ( </a:t>
            </a:r>
            <a:r>
              <a:rPr lang="en-US" dirty="0" err="1"/>
              <a:t>SqList</a:t>
            </a:r>
            <a:r>
              <a:rPr lang="en-US" dirty="0"/>
              <a:t> </a:t>
            </a:r>
            <a:r>
              <a:rPr lang="zh-CN" altLang="en-US" dirty="0"/>
              <a:t>*</a:t>
            </a:r>
            <a:r>
              <a:rPr lang="en-US" dirty="0"/>
              <a:t>L 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2. 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个</a:t>
            </a:r>
            <a:r>
              <a:rPr lang="zh-CN" altLang="en-US" dirty="0"/>
              <a:t>元素</a:t>
            </a:r>
            <a:r>
              <a:rPr lang="zh-CN" altLang="en-US" dirty="0">
                <a:solidFill>
                  <a:srgbClr val="C00000"/>
                </a:solidFill>
              </a:rPr>
              <a:t>之前</a:t>
            </a:r>
            <a:r>
              <a:rPr lang="zh-CN" altLang="en-US" dirty="0"/>
              <a:t>插入元素</a:t>
            </a:r>
            <a:r>
              <a:rPr lang="en-US" altLang="zh-CN" dirty="0"/>
              <a:t>e</a:t>
            </a:r>
          </a:p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ListInsert_Sq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*L, </a:t>
            </a:r>
            <a:r>
              <a:rPr lang="en-US" dirty="0">
                <a:solidFill>
                  <a:srgbClr val="C00000"/>
                </a:solidFill>
              </a:rPr>
              <a:t>int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e)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3. </a:t>
            </a:r>
            <a:r>
              <a:rPr lang="zh-CN" altLang="en-US" dirty="0"/>
              <a:t>删除</a:t>
            </a:r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个</a:t>
            </a:r>
            <a:r>
              <a:rPr lang="zh-CN" altLang="en-US" dirty="0"/>
              <a:t>元素，并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带回</a:t>
            </a:r>
            <a:r>
              <a:rPr lang="zh-CN" altLang="en-US" dirty="0"/>
              <a:t>删除的值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ListDelete_Sq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*L, </a:t>
            </a:r>
            <a:r>
              <a:rPr lang="en-US" dirty="0">
                <a:solidFill>
                  <a:srgbClr val="C00000"/>
                </a:solidFill>
              </a:rPr>
              <a:t>int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*e)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4. </a:t>
            </a:r>
            <a:r>
              <a:rPr lang="zh-CN" altLang="en-US" dirty="0"/>
              <a:t>定位元素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LocateElem_Sq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*L, </a:t>
            </a:r>
            <a:r>
              <a:rPr lang="en-US" dirty="0" err="1"/>
              <a:t>ElemType</a:t>
            </a:r>
            <a:r>
              <a:rPr lang="en-US" dirty="0"/>
              <a:t> e, 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Status (*compare)(</a:t>
            </a:r>
            <a:r>
              <a:rPr lang="en-US" dirty="0" err="1">
                <a:solidFill>
                  <a:srgbClr val="0000CC"/>
                </a:solidFill>
              </a:rPr>
              <a:t>ElemType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ElemType</a:t>
            </a:r>
            <a:r>
              <a:rPr lang="en-US" dirty="0">
                <a:solidFill>
                  <a:srgbClr val="0000CC"/>
                </a:solidFill>
              </a:rPr>
              <a:t>)</a:t>
            </a:r>
            <a:r>
              <a:rPr lang="en-US" dirty="0"/>
              <a:t>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5. </a:t>
            </a:r>
            <a:r>
              <a:rPr lang="zh-CN" altLang="en-US" dirty="0"/>
              <a:t>两有序表合并成一新</a:t>
            </a:r>
            <a:r>
              <a:rPr lang="zh-CN" altLang="en-US" dirty="0">
                <a:solidFill>
                  <a:srgbClr val="0000CC"/>
                </a:solidFill>
              </a:rPr>
              <a:t>有序</a:t>
            </a:r>
            <a:r>
              <a:rPr lang="zh-CN" altLang="en-US" dirty="0"/>
              <a:t>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Status</a:t>
            </a:r>
            <a:r>
              <a:rPr lang="en-US" dirty="0"/>
              <a:t> </a:t>
            </a:r>
            <a:r>
              <a:rPr lang="en-US" dirty="0" err="1"/>
              <a:t>MergeList_Sq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*La, </a:t>
            </a:r>
            <a:r>
              <a:rPr lang="en-US" dirty="0" err="1"/>
              <a:t>SqList</a:t>
            </a:r>
            <a:r>
              <a:rPr lang="en-US" dirty="0"/>
              <a:t> *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SqList</a:t>
            </a:r>
            <a:r>
              <a:rPr lang="en-US" dirty="0"/>
              <a:t> *</a:t>
            </a:r>
            <a:r>
              <a:rPr lang="en-US" dirty="0" err="1"/>
              <a:t>Lc</a:t>
            </a:r>
            <a:r>
              <a:rPr lang="en-US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94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线性表</a:t>
            </a:r>
            <a:r>
              <a:rPr lang="zh-CN" altLang="en-US" dirty="0"/>
              <a:t>的初始化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99525" cy="5544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InitList_Sq</a:t>
            </a:r>
            <a:r>
              <a:rPr lang="en-US" dirty="0"/>
              <a:t> ( </a:t>
            </a:r>
            <a:r>
              <a:rPr lang="en-US" dirty="0" err="1"/>
              <a:t>SqList</a:t>
            </a:r>
            <a:r>
              <a:rPr lang="en-US" dirty="0"/>
              <a:t> </a:t>
            </a:r>
            <a:r>
              <a:rPr lang="zh-CN" altLang="en-US" dirty="0"/>
              <a:t>*</a:t>
            </a:r>
            <a:r>
              <a:rPr lang="en-US" dirty="0"/>
              <a:t>L ){ 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zh-CN" altLang="en-US" dirty="0"/>
              <a:t>构造一个空的、容量为</a:t>
            </a:r>
            <a:r>
              <a:rPr lang="en-US" altLang="zh-CN" dirty="0"/>
              <a:t>LIST_INIT_SIZE</a:t>
            </a:r>
            <a:r>
              <a:rPr lang="zh-CN" altLang="en-US" dirty="0"/>
              <a:t>的线性表</a:t>
            </a:r>
            <a:r>
              <a:rPr lang="en-US" altLang="zh-CN" dirty="0"/>
              <a:t>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altLang="zh-CN" dirty="0"/>
              <a:t>-&gt;</a:t>
            </a:r>
            <a:r>
              <a:rPr lang="en-US" dirty="0" err="1"/>
              <a:t>elem</a:t>
            </a:r>
            <a:r>
              <a:rPr lang="en-US" dirty="0"/>
              <a:t> = (</a:t>
            </a:r>
            <a:r>
              <a:rPr lang="en-US" dirty="0" err="1"/>
              <a:t>ElemType</a:t>
            </a:r>
            <a:r>
              <a:rPr lang="en-US" dirty="0"/>
              <a:t> *)</a:t>
            </a:r>
            <a:r>
              <a:rPr lang="en-US" dirty="0">
                <a:solidFill>
                  <a:srgbClr val="C00000"/>
                </a:solidFill>
              </a:rPr>
              <a:t>malloc</a:t>
            </a:r>
            <a:r>
              <a:rPr lang="en-US" dirty="0"/>
              <a:t>(LIST_INIT_SIZE *</a:t>
            </a:r>
            <a:r>
              <a:rPr lang="en-US" dirty="0" err="1"/>
              <a:t>sizeof</a:t>
            </a:r>
            <a:r>
              <a:rPr lang="en-US" dirty="0"/>
              <a:t>( </a:t>
            </a:r>
            <a:r>
              <a:rPr lang="en-US" dirty="0" err="1"/>
              <a:t>ElemType</a:t>
            </a:r>
            <a:r>
              <a:rPr lang="en-US" dirty="0"/>
              <a:t> ) ) ;</a:t>
            </a:r>
          </a:p>
          <a:p>
            <a:pPr marL="0" indent="0">
              <a:buNone/>
            </a:pPr>
            <a:r>
              <a:rPr lang="en-US" dirty="0"/>
              <a:t>if (!L-&gt;</a:t>
            </a:r>
            <a:r>
              <a:rPr lang="en-US" dirty="0" err="1"/>
              <a:t>elem</a:t>
            </a:r>
            <a:r>
              <a:rPr lang="en-US" dirty="0"/>
              <a:t> ) </a:t>
            </a:r>
            <a:r>
              <a:rPr lang="en-US" altLang="zh-CN" dirty="0"/>
              <a:t>return </a:t>
            </a:r>
            <a:r>
              <a:rPr lang="en-US" dirty="0"/>
              <a:t>OVERFLOW;</a:t>
            </a:r>
            <a:r>
              <a:rPr lang="en-US" altLang="zh-CN" dirty="0"/>
              <a:t>// </a:t>
            </a:r>
            <a:r>
              <a:rPr lang="zh-CN" altLang="en-US" dirty="0"/>
              <a:t>存储分配失败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L-&gt;length= 0; 			   //</a:t>
            </a:r>
            <a:r>
              <a:rPr lang="zh-CN" altLang="en-US" dirty="0"/>
              <a:t>空表长度为</a:t>
            </a: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L-&gt;</a:t>
            </a:r>
            <a:r>
              <a:rPr lang="en-US" dirty="0" err="1"/>
              <a:t>listsize</a:t>
            </a:r>
            <a:r>
              <a:rPr lang="en-US" dirty="0"/>
              <a:t> = LIST_INIT_SIZE; 	   //</a:t>
            </a:r>
            <a:r>
              <a:rPr lang="zh-CN" altLang="en-US" dirty="0"/>
              <a:t>初始存储容量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OK; </a:t>
            </a:r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InitList_Sq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47474" y="553523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时间复杂度？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00392" y="6165304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O(1)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1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236" y="-7132"/>
            <a:ext cx="8434387" cy="998984"/>
          </a:xfrm>
        </p:spPr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元素插入：在第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r>
              <a:rPr lang="zh-CN" altLang="en-US" dirty="0">
                <a:solidFill>
                  <a:srgbClr val="0000CC"/>
                </a:solidFill>
              </a:rPr>
              <a:t>之前</a:t>
            </a:r>
            <a:r>
              <a:rPr lang="zh-CN" altLang="en-US" dirty="0"/>
              <a:t>插入元素</a:t>
            </a:r>
            <a:r>
              <a:rPr lang="en-US" altLang="zh-CN" dirty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Status </a:t>
            </a:r>
            <a:r>
              <a:rPr lang="en-US" altLang="zh-CN"/>
              <a:t>ListInsert_Sq(SqList *L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ElemType</a:t>
            </a:r>
            <a:r>
              <a:rPr lang="en-US" altLang="zh-CN" dirty="0"/>
              <a:t> e)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1035" y="1685106"/>
            <a:ext cx="4982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ea typeface="楷体_GB2312" pitchFamily="49" charset="-122"/>
              </a:rPr>
              <a:t> </a:t>
            </a:r>
            <a:r>
              <a:rPr lang="en-US" altLang="zh-CN" sz="3200" dirty="0">
                <a:ea typeface="楷体_GB2312" pitchFamily="49" charset="-122"/>
              </a:rPr>
              <a:t>(a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…, </a:t>
            </a:r>
            <a:r>
              <a:rPr lang="en-US" altLang="zh-CN" sz="3200" b="1" dirty="0"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ea typeface="楷体_GB2312" pitchFamily="49" charset="-122"/>
              </a:rPr>
              <a:t>i-1</a:t>
            </a:r>
            <a:r>
              <a:rPr lang="en-US" altLang="zh-CN" sz="3200" b="1" dirty="0">
                <a:ea typeface="楷体_GB2312" pitchFamily="49" charset="-122"/>
              </a:rPr>
              <a:t>, </a:t>
            </a:r>
            <a:r>
              <a:rPr lang="en-US" altLang="zh-CN" sz="3200" b="1" dirty="0" err="1"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ea typeface="楷体_GB2312" pitchFamily="49" charset="-122"/>
              </a:rPr>
              <a:t>i</a:t>
            </a:r>
            <a:r>
              <a:rPr lang="en-US" altLang="zh-CN" sz="3200" b="1" dirty="0">
                <a:ea typeface="楷体_GB2312" pitchFamily="49" charset="-122"/>
              </a:rPr>
              <a:t>, </a:t>
            </a:r>
            <a:r>
              <a:rPr lang="en-US" altLang="zh-CN" sz="3200" dirty="0">
                <a:ea typeface="楷体_GB2312" pitchFamily="49" charset="-122"/>
              </a:rPr>
              <a:t>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   </a:t>
            </a:r>
            <a:r>
              <a:rPr lang="zh-CN" altLang="en-US" sz="3200" dirty="0">
                <a:latin typeface="+mn-ea"/>
              </a:rPr>
              <a:t>改变为</a:t>
            </a:r>
            <a:endParaRPr lang="zh-CN" altLang="en-US" sz="1600" dirty="0">
              <a:latin typeface="+mn-ea"/>
            </a:endParaRP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0" y="3645024"/>
            <a:ext cx="9472613" cy="990600"/>
            <a:chOff x="0" y="2208"/>
            <a:chExt cx="8055659" cy="624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14656" y="2208"/>
              <a:ext cx="784100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dirty="0">
                  <a:ea typeface="楷体_GB2312" pitchFamily="49" charset="-122"/>
                </a:rPr>
                <a:t>a</a:t>
              </a:r>
              <a:r>
                <a:rPr lang="en-US" altLang="zh-CN" sz="3600" baseline="-25000" dirty="0">
                  <a:ea typeface="楷体_GB2312" pitchFamily="49" charset="-122"/>
                </a:rPr>
                <a:t>1</a:t>
              </a:r>
              <a:r>
                <a:rPr lang="en-US" altLang="zh-CN" sz="3600" dirty="0">
                  <a:ea typeface="楷体_GB2312" pitchFamily="49" charset="-122"/>
                </a:rPr>
                <a:t>     a</a:t>
              </a:r>
              <a:r>
                <a:rPr lang="en-US" altLang="zh-CN" sz="3600" baseline="-25000" dirty="0">
                  <a:ea typeface="楷体_GB2312" pitchFamily="49" charset="-122"/>
                </a:rPr>
                <a:t>2</a:t>
              </a: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sz="3600" b="1">
                  <a:ea typeface="楷体_GB2312" pitchFamily="49" charset="-122"/>
                </a:rPr>
                <a:t>…</a:t>
              </a:r>
              <a:r>
                <a:rPr lang="en-US" altLang="zh-CN" sz="3600">
                  <a:ea typeface="楷体_GB2312" pitchFamily="49" charset="-122"/>
                </a:rPr>
                <a:t>           a</a:t>
              </a:r>
              <a:r>
                <a:rPr lang="en-US" altLang="zh-CN" sz="3600" baseline="-25000">
                  <a:ea typeface="楷体_GB2312" pitchFamily="49" charset="-122"/>
                </a:rPr>
                <a:t>i-1</a:t>
              </a:r>
              <a:r>
                <a:rPr lang="en-US" altLang="zh-CN" sz="3600">
                  <a:ea typeface="楷体_GB2312" pitchFamily="49" charset="-122"/>
                </a:rPr>
                <a:t>      </a:t>
              </a:r>
              <a:r>
                <a:rPr lang="en-US" altLang="zh-CN" sz="3600" dirty="0" err="1">
                  <a:ea typeface="楷体_GB2312" pitchFamily="49" charset="-122"/>
                </a:rPr>
                <a:t>a</a:t>
              </a:r>
              <a:r>
                <a:rPr lang="en-US" altLang="zh-CN" sz="3600" baseline="-25000" dirty="0" err="1">
                  <a:ea typeface="楷体_GB2312" pitchFamily="49" charset="-122"/>
                </a:rPr>
                <a:t>i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sz="3600" b="1" baseline="-25000" dirty="0">
                  <a:ea typeface="楷体_GB2312" pitchFamily="49" charset="-122"/>
                </a:rPr>
                <a:t>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sz="3600" b="1">
                  <a:ea typeface="楷体_GB2312" pitchFamily="49" charset="-122"/>
                </a:rPr>
                <a:t>…</a:t>
              </a:r>
              <a:r>
                <a:rPr lang="en-US" altLang="zh-CN" sz="3600">
                  <a:ea typeface="楷体_GB2312" pitchFamily="49" charset="-122"/>
                </a:rPr>
                <a:t>            a</a:t>
              </a:r>
              <a:r>
                <a:rPr lang="en-US" altLang="zh-CN" sz="3600" baseline="-25000">
                  <a:ea typeface="楷体_GB2312" pitchFamily="49" charset="-122"/>
                </a:rPr>
                <a:t>n</a:t>
              </a:r>
              <a:endParaRPr lang="en-US" altLang="zh-CN" sz="3600" baseline="-25000" dirty="0">
                <a:ea typeface="楷体_GB2312" pitchFamily="49" charset="-122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0" y="2304"/>
              <a:ext cx="75169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0" y="2784"/>
              <a:ext cx="74521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656869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69369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47131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660977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9787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555240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128" y="23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0" y="5092824"/>
            <a:ext cx="4343400" cy="914400"/>
            <a:chOff x="0" y="3120"/>
            <a:chExt cx="2736" cy="576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144" y="3120"/>
              <a:ext cx="252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a typeface="楷体_GB2312" pitchFamily="49" charset="-122"/>
                </a:rPr>
                <a:t>a</a:t>
              </a:r>
              <a:r>
                <a:rPr lang="en-US" altLang="zh-CN" sz="3600" baseline="-25000" dirty="0">
                  <a:ea typeface="楷体_GB2312" pitchFamily="49" charset="-122"/>
                </a:rPr>
                <a:t>1</a:t>
              </a:r>
              <a:r>
                <a:rPr lang="en-US" altLang="zh-CN" sz="3600" dirty="0">
                  <a:ea typeface="楷体_GB2312" pitchFamily="49" charset="-122"/>
                </a:rPr>
                <a:t>     a</a:t>
              </a:r>
              <a:r>
                <a:rPr lang="en-US" altLang="zh-CN" sz="3600" baseline="-25000" dirty="0">
                  <a:ea typeface="楷体_GB2312" pitchFamily="49" charset="-122"/>
                </a:rPr>
                <a:t>2</a:t>
              </a: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sz="3600" b="1">
                  <a:ea typeface="楷体_GB2312" pitchFamily="49" charset="-122"/>
                </a:rPr>
                <a:t>…</a:t>
              </a:r>
              <a:r>
                <a:rPr lang="en-US" altLang="zh-CN" sz="3600">
                  <a:ea typeface="楷体_GB2312" pitchFamily="49" charset="-122"/>
                </a:rPr>
                <a:t>           a</a:t>
              </a:r>
              <a:r>
                <a:rPr lang="en-US" altLang="zh-CN" sz="3600" baseline="-25000">
                  <a:ea typeface="楷体_GB2312" pitchFamily="49" charset="-122"/>
                </a:rPr>
                <a:t>i-1</a:t>
              </a:r>
              <a:r>
                <a:rPr lang="en-US" altLang="zh-CN" sz="4000">
                  <a:ea typeface="楷体_GB2312" pitchFamily="49" charset="-122"/>
                </a:rPr>
                <a:t> </a:t>
              </a:r>
              <a:endParaRPr lang="en-US" altLang="zh-CN" sz="4000" b="1" dirty="0">
                <a:ea typeface="楷体_GB2312" pitchFamily="49" charset="-122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1152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96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0" y="321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0" y="369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1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2736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24" name="Group 54"/>
          <p:cNvGrpSpPr>
            <a:grpSpLocks/>
          </p:cNvGrpSpPr>
          <p:nvPr/>
        </p:nvGrpSpPr>
        <p:grpSpPr bwMode="auto">
          <a:xfrm>
            <a:off x="6553200" y="5092824"/>
            <a:ext cx="1143000" cy="914400"/>
            <a:chOff x="4128" y="3120"/>
            <a:chExt cx="720" cy="576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224" y="3120"/>
              <a:ext cx="34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4128" y="32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4128" y="36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12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29" name="Group 58"/>
          <p:cNvGrpSpPr>
            <a:grpSpLocks/>
          </p:cNvGrpSpPr>
          <p:nvPr/>
        </p:nvGrpSpPr>
        <p:grpSpPr bwMode="auto">
          <a:xfrm>
            <a:off x="5334000" y="5092824"/>
            <a:ext cx="1295400" cy="914400"/>
            <a:chOff x="3360" y="3120"/>
            <a:chExt cx="816" cy="576"/>
          </a:xfrm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360" y="32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3360" y="3120"/>
              <a:ext cx="768" cy="576"/>
              <a:chOff x="3360" y="3120"/>
              <a:chExt cx="768" cy="576"/>
            </a:xfrm>
          </p:grpSpPr>
          <p:sp>
            <p:nvSpPr>
              <p:cNvPr id="32" name="Text Box 22"/>
              <p:cNvSpPr txBox="1">
                <a:spLocks noChangeArrowheads="1"/>
              </p:cNvSpPr>
              <p:nvPr/>
            </p:nvSpPr>
            <p:spPr bwMode="auto">
              <a:xfrm>
                <a:off x="3504" y="3120"/>
                <a:ext cx="30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600">
                    <a:ea typeface="楷体_GB2312" pitchFamily="49" charset="-122"/>
                  </a:rPr>
                  <a:t>a</a:t>
                </a:r>
                <a:r>
                  <a:rPr lang="en-US" altLang="zh-CN" sz="3600" baseline="-25000">
                    <a:ea typeface="楷体_GB2312" pitchFamily="49" charset="-122"/>
                  </a:rPr>
                  <a:t>i</a:t>
                </a:r>
                <a:endParaRPr lang="en-US" altLang="zh-CN" sz="4000" b="1" baseline="-25000">
                  <a:ea typeface="楷体_GB2312" pitchFamily="49" charset="-122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3615" y="3696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4" name="Line 26"/>
              <p:cNvSpPr>
                <a:spLocks noChangeShapeType="1"/>
              </p:cNvSpPr>
              <p:nvPr/>
            </p:nvSpPr>
            <p:spPr bwMode="auto">
              <a:xfrm>
                <a:off x="3360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36" name="Group 56"/>
          <p:cNvGrpSpPr>
            <a:grpSpLocks/>
          </p:cNvGrpSpPr>
          <p:nvPr/>
        </p:nvGrpSpPr>
        <p:grpSpPr bwMode="auto">
          <a:xfrm>
            <a:off x="4343400" y="5169024"/>
            <a:ext cx="990600" cy="838200"/>
            <a:chOff x="2736" y="3168"/>
            <a:chExt cx="624" cy="528"/>
          </a:xfrm>
        </p:grpSpPr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736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2736" y="36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784" y="3168"/>
              <a:ext cx="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00FF"/>
                  </a:solidFill>
                  <a:ea typeface="楷体_GB2312" pitchFamily="49" charset="-122"/>
                </a:rPr>
                <a:t> </a:t>
              </a:r>
              <a:r>
                <a:rPr lang="en-US" altLang="zh-CN" sz="3600" b="1" dirty="0">
                  <a:solidFill>
                    <a:srgbClr val="7030A0"/>
                  </a:solidFill>
                  <a:ea typeface="楷体_GB2312" pitchFamily="49" charset="-122"/>
                </a:rPr>
                <a:t>e</a:t>
              </a:r>
              <a:endParaRPr lang="en-US" altLang="zh-CN" sz="3200" b="1" dirty="0">
                <a:solidFill>
                  <a:srgbClr val="7030A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0" name="Group 53"/>
          <p:cNvGrpSpPr>
            <a:grpSpLocks/>
          </p:cNvGrpSpPr>
          <p:nvPr/>
        </p:nvGrpSpPr>
        <p:grpSpPr bwMode="auto">
          <a:xfrm>
            <a:off x="7696200" y="5092824"/>
            <a:ext cx="1219200" cy="914400"/>
            <a:chOff x="4848" y="3120"/>
            <a:chExt cx="768" cy="576"/>
          </a:xfrm>
        </p:grpSpPr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4992" y="3120"/>
              <a:ext cx="46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>
                  <a:ea typeface="楷体_GB2312" pitchFamily="49" charset="-122"/>
                </a:rPr>
                <a:t>a</a:t>
              </a:r>
              <a:r>
                <a:rPr lang="en-US" altLang="zh-CN" sz="4000" baseline="-25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484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4848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848" y="36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5616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1416954" y="2276872"/>
            <a:ext cx="1388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&lt;a</a:t>
            </a:r>
            <a:r>
              <a:rPr lang="en-US" altLang="zh-CN" sz="2800" b="1" baseline="-25000"/>
              <a:t>i-1</a:t>
            </a:r>
            <a:r>
              <a:rPr lang="en-US" altLang="zh-CN" sz="2800" b="1"/>
              <a:t>, 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&gt;</a:t>
            </a:r>
            <a:endParaRPr lang="en-US" altLang="zh-CN" sz="1600"/>
          </a:p>
        </p:txBody>
      </p:sp>
      <p:sp>
        <p:nvSpPr>
          <p:cNvPr id="47" name="AutoShape 43"/>
          <p:cNvSpPr>
            <a:spLocks noChangeArrowheads="1"/>
          </p:cNvSpPr>
          <p:nvPr/>
        </p:nvSpPr>
        <p:spPr bwMode="auto">
          <a:xfrm>
            <a:off x="4237038" y="2348880"/>
            <a:ext cx="793066" cy="451212"/>
          </a:xfrm>
          <a:prstGeom prst="notchedRightArrow">
            <a:avLst>
              <a:gd name="adj1" fmla="val 55333"/>
              <a:gd name="adj2" fmla="val 42249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5487304" y="2276872"/>
            <a:ext cx="2541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&lt;a</a:t>
            </a:r>
            <a:r>
              <a:rPr lang="en-US" altLang="zh-CN" sz="2800" b="1" baseline="-25000"/>
              <a:t>i-1</a:t>
            </a:r>
            <a:r>
              <a:rPr lang="en-US" altLang="zh-CN" sz="2800" b="1"/>
              <a:t>, e&gt;,  &lt;e, 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&gt;</a:t>
            </a:r>
            <a:endParaRPr lang="en-US" altLang="zh-CN" sz="1600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4343400" y="4559424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7772400" y="4559424"/>
            <a:ext cx="1143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grpSp>
        <p:nvGrpSpPr>
          <p:cNvPr id="51" name="Group 57"/>
          <p:cNvGrpSpPr>
            <a:grpSpLocks/>
          </p:cNvGrpSpPr>
          <p:nvPr/>
        </p:nvGrpSpPr>
        <p:grpSpPr bwMode="auto">
          <a:xfrm>
            <a:off x="4800600" y="6058201"/>
            <a:ext cx="3657600" cy="685800"/>
            <a:chOff x="2976" y="3696"/>
            <a:chExt cx="2304" cy="432"/>
          </a:xfrm>
        </p:grpSpPr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976" y="3696"/>
              <a:ext cx="14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CC"/>
                  </a:solidFill>
                  <a:latin typeface="+mn-ea"/>
                </a:rPr>
                <a:t>表的长度增加</a:t>
              </a:r>
              <a:endParaRPr lang="zh-CN" altLang="en-US" sz="1600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53" name="AutoShape 50"/>
            <p:cNvSpPr>
              <a:spLocks noChangeArrowheads="1"/>
            </p:cNvSpPr>
            <p:nvPr/>
          </p:nvSpPr>
          <p:spPr bwMode="auto">
            <a:xfrm>
              <a:off x="5073" y="3696"/>
              <a:ext cx="207" cy="432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200"/>
            </a:p>
          </p:txBody>
        </p:sp>
      </p:grpSp>
      <p:sp>
        <p:nvSpPr>
          <p:cNvPr id="54" name="Rectangle 59"/>
          <p:cNvSpPr>
            <a:spLocks noChangeArrowheads="1"/>
          </p:cNvSpPr>
          <p:nvPr/>
        </p:nvSpPr>
        <p:spPr bwMode="auto">
          <a:xfrm>
            <a:off x="5132328" y="1633299"/>
            <a:ext cx="3828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楷体_GB2312" pitchFamily="49" charset="-122"/>
              </a:rPr>
              <a:t>(a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…,</a:t>
            </a:r>
            <a:r>
              <a:rPr lang="en-US" altLang="zh-CN" sz="3200" b="1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ea typeface="楷体_GB2312" pitchFamily="49" charset="-122"/>
              </a:rPr>
              <a:t>i-1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, e, </a:t>
            </a:r>
            <a:r>
              <a:rPr lang="en-US" altLang="zh-CN" sz="3200" b="1" dirty="0" err="1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solidFill>
                  <a:srgbClr val="0000CC"/>
                </a:solidFill>
                <a:ea typeface="楷体_GB2312" pitchFamily="49" charset="-122"/>
              </a:rPr>
              <a:t>i</a:t>
            </a:r>
            <a:r>
              <a:rPr lang="en-US" altLang="zh-CN" sz="3200" dirty="0">
                <a:ea typeface="楷体_GB2312" pitchFamily="49" charset="-122"/>
              </a:rPr>
              <a:t>, 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2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6" grpId="0" autoUpdateAnimBg="0"/>
      <p:bldP spid="47" grpId="0" animBg="1"/>
      <p:bldP spid="48" grpId="0" autoUpdateAnimBg="0"/>
      <p:bldP spid="49" grpId="0" animBg="1"/>
      <p:bldP spid="50" grpId="0" animBg="1"/>
      <p:bldP spid="5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1115616" y="2062840"/>
            <a:ext cx="3806080" cy="458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0" y="1203261"/>
            <a:ext cx="9144000" cy="458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26976"/>
          </a:xfrm>
        </p:spPr>
        <p:txBody>
          <a:bodyPr>
            <a:noAutofit/>
          </a:bodyPr>
          <a:lstStyle/>
          <a:p>
            <a:r>
              <a:rPr lang="en-US" sz="3200"/>
              <a:t>Status </a:t>
            </a:r>
            <a:r>
              <a:rPr lang="en-US" altLang="zh-CN" sz="3200"/>
              <a:t>ListInsert_Sq(SqList *L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e) 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ElemType</a:t>
            </a:r>
            <a:r>
              <a:rPr lang="en-US" sz="2800" dirty="0"/>
              <a:t> *p;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/>
              <a:t>ElemType</a:t>
            </a:r>
            <a:r>
              <a:rPr lang="en-US" altLang="zh-CN" sz="2800" dirty="0"/>
              <a:t> *</a:t>
            </a:r>
            <a:r>
              <a:rPr lang="en-US" altLang="zh-CN" sz="2800" dirty="0">
                <a:solidFill>
                  <a:srgbClr val="C00000"/>
                </a:solidFill>
              </a:rPr>
              <a:t>q</a:t>
            </a:r>
            <a:r>
              <a:rPr lang="en-US" altLang="zh-CN" sz="2800" dirty="0"/>
              <a:t>= </a:t>
            </a:r>
            <a:r>
              <a:rPr lang="en-US" altLang="zh-CN" sz="2800" dirty="0">
                <a:solidFill>
                  <a:srgbClr val="0000CC"/>
                </a:solidFill>
              </a:rPr>
              <a:t>&amp;(L-&gt;</a:t>
            </a:r>
            <a:r>
              <a:rPr lang="en-US" altLang="zh-CN" sz="2800" dirty="0" err="1">
                <a:solidFill>
                  <a:srgbClr val="0000CC"/>
                </a:solidFill>
              </a:rPr>
              <a:t>elem</a:t>
            </a:r>
            <a:r>
              <a:rPr lang="en-US" altLang="zh-CN" sz="2800" dirty="0">
                <a:solidFill>
                  <a:srgbClr val="0000CC"/>
                </a:solidFill>
              </a:rPr>
              <a:t>[i-1])</a:t>
            </a:r>
            <a:r>
              <a:rPr lang="en-US" altLang="zh-CN" sz="2800" dirty="0"/>
              <a:t>; //q</a:t>
            </a:r>
            <a:r>
              <a:rPr lang="zh-CN" altLang="en-US" sz="2800" dirty="0"/>
              <a:t>为插入位置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插入位置及之后的元素右移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for(p=&amp;(L-&gt;</a:t>
            </a:r>
            <a:r>
              <a:rPr lang="en-US" altLang="zh-CN" sz="2800" dirty="0" err="1"/>
              <a:t>elem</a:t>
            </a:r>
            <a:r>
              <a:rPr lang="en-US" altLang="zh-CN" sz="2800" dirty="0"/>
              <a:t>[L-&gt;length-1]);p&gt;=</a:t>
            </a:r>
            <a:r>
              <a:rPr lang="en-US" altLang="zh-CN" sz="2800" dirty="0">
                <a:solidFill>
                  <a:srgbClr val="C00000"/>
                </a:solidFill>
              </a:rPr>
              <a:t>q</a:t>
            </a:r>
            <a:r>
              <a:rPr lang="en-US" altLang="zh-CN" sz="2800" dirty="0"/>
              <a:t>;--p)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	 *(p+1) =*p;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*</a:t>
            </a:r>
            <a:r>
              <a:rPr lang="en-US" altLang="zh-CN" sz="2800" dirty="0">
                <a:solidFill>
                  <a:srgbClr val="C00000"/>
                </a:solidFill>
              </a:rPr>
              <a:t>q</a:t>
            </a:r>
            <a:r>
              <a:rPr lang="en-US" altLang="zh-CN" sz="2800" dirty="0"/>
              <a:t> =e;	 //</a:t>
            </a:r>
            <a:r>
              <a:rPr lang="zh-CN" altLang="en-US" sz="2800" dirty="0"/>
              <a:t>插入</a:t>
            </a:r>
            <a:r>
              <a:rPr lang="en-US" altLang="zh-CN" sz="2800" dirty="0"/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L-&gt;length ++;//</a:t>
            </a:r>
            <a:r>
              <a:rPr lang="zh-CN" altLang="en-US" sz="2800" dirty="0"/>
              <a:t>表长增</a:t>
            </a:r>
            <a:r>
              <a:rPr lang="en-US" altLang="zh-CN" sz="2800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  <p:grpSp>
        <p:nvGrpSpPr>
          <p:cNvPr id="9" name="Group 1049"/>
          <p:cNvGrpSpPr>
            <a:grpSpLocks/>
          </p:cNvGrpSpPr>
          <p:nvPr/>
        </p:nvGrpSpPr>
        <p:grpSpPr bwMode="auto">
          <a:xfrm>
            <a:off x="1492696" y="4612382"/>
            <a:ext cx="7543800" cy="641350"/>
            <a:chOff x="576" y="2160"/>
            <a:chExt cx="4752" cy="404"/>
          </a:xfrm>
        </p:grpSpPr>
        <p:sp>
          <p:nvSpPr>
            <p:cNvPr id="10" name="Text Box 1026"/>
            <p:cNvSpPr txBox="1">
              <a:spLocks noChangeArrowheads="1"/>
            </p:cNvSpPr>
            <p:nvPr/>
          </p:nvSpPr>
          <p:spPr bwMode="auto">
            <a:xfrm>
              <a:off x="614" y="2160"/>
              <a:ext cx="2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660033"/>
                  </a:solidFill>
                  <a:latin typeface="Times New Roman" panose="02020603050405020304" pitchFamily="18" charset="0"/>
                </a:rPr>
                <a:t>21  18  30  75  42  56  87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" name="Group 1037"/>
            <p:cNvGrpSpPr>
              <a:grpSpLocks/>
            </p:cNvGrpSpPr>
            <p:nvPr/>
          </p:nvGrpSpPr>
          <p:grpSpPr bwMode="auto"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12" name="Rectangle 1027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1028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Line 1029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1030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031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Line 103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1033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1034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Line 1035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036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Group 1053"/>
          <p:cNvGrpSpPr>
            <a:grpSpLocks/>
          </p:cNvGrpSpPr>
          <p:nvPr/>
        </p:nvGrpSpPr>
        <p:grpSpPr bwMode="auto">
          <a:xfrm>
            <a:off x="1492696" y="6028432"/>
            <a:ext cx="7543800" cy="641350"/>
            <a:chOff x="576" y="3052"/>
            <a:chExt cx="4752" cy="404"/>
          </a:xfrm>
        </p:grpSpPr>
        <p:grpSp>
          <p:nvGrpSpPr>
            <p:cNvPr id="23" name="Group 1038"/>
            <p:cNvGrpSpPr>
              <a:grpSpLocks/>
            </p:cNvGrpSpPr>
            <p:nvPr/>
          </p:nvGrpSpPr>
          <p:grpSpPr bwMode="auto"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25" name="Rectangle 1039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Line 1040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Line 1041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Line 1042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Line 1043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Line 104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Line 1045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Line 1047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Line 1048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" name="Text Box 1050"/>
            <p:cNvSpPr txBox="1">
              <a:spLocks noChangeArrowheads="1"/>
            </p:cNvSpPr>
            <p:nvPr/>
          </p:nvSpPr>
          <p:spPr bwMode="auto">
            <a:xfrm>
              <a:off x="604" y="3052"/>
              <a:ext cx="17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660033"/>
                  </a:solidFill>
                  <a:latin typeface="Times New Roman" panose="02020603050405020304" pitchFamily="18" charset="0"/>
                </a:rPr>
                <a:t>21  18  30  75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Text Box 1055"/>
          <p:cNvSpPr txBox="1">
            <a:spLocks noChangeArrowheads="1"/>
          </p:cNvSpPr>
          <p:nvPr/>
        </p:nvSpPr>
        <p:spPr bwMode="auto">
          <a:xfrm>
            <a:off x="5302696" y="5221982"/>
            <a:ext cx="14830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L-&gt;length-1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1056"/>
          <p:cNvSpPr txBox="1">
            <a:spLocks noChangeArrowheads="1"/>
          </p:cNvSpPr>
          <p:nvPr/>
        </p:nvSpPr>
        <p:spPr bwMode="auto">
          <a:xfrm>
            <a:off x="1689546" y="522198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" name="Group 1059"/>
          <p:cNvGrpSpPr>
            <a:grpSpLocks/>
          </p:cNvGrpSpPr>
          <p:nvPr/>
        </p:nvGrpSpPr>
        <p:grpSpPr bwMode="auto">
          <a:xfrm>
            <a:off x="6036121" y="3793232"/>
            <a:ext cx="409575" cy="819150"/>
            <a:chOff x="3302" y="1644"/>
            <a:chExt cx="258" cy="516"/>
          </a:xfrm>
        </p:grpSpPr>
        <p:sp>
          <p:nvSpPr>
            <p:cNvPr id="38" name="Line 1057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1058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" name="Group 1060"/>
          <p:cNvGrpSpPr>
            <a:grpSpLocks/>
          </p:cNvGrpSpPr>
          <p:nvPr/>
        </p:nvGrpSpPr>
        <p:grpSpPr bwMode="auto">
          <a:xfrm>
            <a:off x="5378896" y="3793232"/>
            <a:ext cx="409575" cy="819150"/>
            <a:chOff x="3302" y="1644"/>
            <a:chExt cx="258" cy="516"/>
          </a:xfrm>
        </p:grpSpPr>
        <p:sp>
          <p:nvSpPr>
            <p:cNvPr id="41" name="Line 1061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1062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" name="Group 1063"/>
          <p:cNvGrpSpPr>
            <a:grpSpLocks/>
          </p:cNvGrpSpPr>
          <p:nvPr/>
        </p:nvGrpSpPr>
        <p:grpSpPr bwMode="auto">
          <a:xfrm>
            <a:off x="4740721" y="3774182"/>
            <a:ext cx="409575" cy="819150"/>
            <a:chOff x="3302" y="1644"/>
            <a:chExt cx="258" cy="516"/>
          </a:xfrm>
        </p:grpSpPr>
        <p:sp>
          <p:nvSpPr>
            <p:cNvPr id="44" name="Line 1064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1065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" name="Group 1068"/>
          <p:cNvGrpSpPr>
            <a:grpSpLocks/>
          </p:cNvGrpSpPr>
          <p:nvPr/>
        </p:nvGrpSpPr>
        <p:grpSpPr bwMode="auto">
          <a:xfrm>
            <a:off x="4054921" y="3717032"/>
            <a:ext cx="409575" cy="895350"/>
            <a:chOff x="2102" y="1596"/>
            <a:chExt cx="258" cy="564"/>
          </a:xfrm>
        </p:grpSpPr>
        <p:sp>
          <p:nvSpPr>
            <p:cNvPr id="47" name="Line 1066"/>
            <p:cNvSpPr>
              <a:spLocks noChangeShapeType="1"/>
            </p:cNvSpPr>
            <p:nvPr/>
          </p:nvSpPr>
          <p:spPr bwMode="auto">
            <a:xfrm>
              <a:off x="2352" y="1680"/>
              <a:ext cx="0" cy="480"/>
            </a:xfrm>
            <a:prstGeom prst="line">
              <a:avLst/>
            </a:prstGeom>
            <a:noFill/>
            <a:ln w="3810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1067"/>
            <p:cNvSpPr txBox="1">
              <a:spLocks noChangeArrowheads="1"/>
            </p:cNvSpPr>
            <p:nvPr/>
          </p:nvSpPr>
          <p:spPr bwMode="auto">
            <a:xfrm>
              <a:off x="2102" y="159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q</a:t>
              </a:r>
              <a:endPara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49" name="Rectangle 1069"/>
          <p:cNvSpPr>
            <a:spLocks noChangeArrowheads="1"/>
          </p:cNvSpPr>
          <p:nvPr/>
        </p:nvSpPr>
        <p:spPr bwMode="auto">
          <a:xfrm>
            <a:off x="5912296" y="385038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50" name="Rectangle 1070"/>
          <p:cNvSpPr>
            <a:spLocks noChangeArrowheads="1"/>
          </p:cNvSpPr>
          <p:nvPr/>
        </p:nvSpPr>
        <p:spPr bwMode="auto">
          <a:xfrm>
            <a:off x="5302696" y="385038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1071"/>
          <p:cNvSpPr txBox="1">
            <a:spLocks noChangeArrowheads="1"/>
          </p:cNvSpPr>
          <p:nvPr/>
        </p:nvSpPr>
        <p:spPr bwMode="auto">
          <a:xfrm>
            <a:off x="63377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990000"/>
                </a:solidFill>
                <a:latin typeface="Times New Roman" panose="02020603050405020304" pitchFamily="18" charset="0"/>
              </a:rPr>
              <a:t>87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Text Box 1072"/>
          <p:cNvSpPr txBox="1">
            <a:spLocks noChangeArrowheads="1"/>
          </p:cNvSpPr>
          <p:nvPr/>
        </p:nvSpPr>
        <p:spPr bwMode="auto">
          <a:xfrm>
            <a:off x="56519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990000"/>
                </a:solidFill>
                <a:latin typeface="Times New Roman" panose="02020603050405020304" pitchFamily="18" charset="0"/>
              </a:rPr>
              <a:t>56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Text Box 1073"/>
          <p:cNvSpPr txBox="1">
            <a:spLocks noChangeArrowheads="1"/>
          </p:cNvSpPr>
          <p:nvPr/>
        </p:nvSpPr>
        <p:spPr bwMode="auto">
          <a:xfrm>
            <a:off x="49661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990000"/>
                </a:solidFill>
                <a:latin typeface="Times New Roman" panose="02020603050405020304" pitchFamily="18" charset="0"/>
              </a:rPr>
              <a:t>42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Text Box 1074"/>
          <p:cNvSpPr txBox="1">
            <a:spLocks noChangeArrowheads="1"/>
          </p:cNvSpPr>
          <p:nvPr/>
        </p:nvSpPr>
        <p:spPr bwMode="auto">
          <a:xfrm>
            <a:off x="42803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66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" name="Group 1078"/>
          <p:cNvGrpSpPr>
            <a:grpSpLocks/>
          </p:cNvGrpSpPr>
          <p:nvPr/>
        </p:nvGrpSpPr>
        <p:grpSpPr bwMode="auto">
          <a:xfrm>
            <a:off x="3702496" y="3774182"/>
            <a:ext cx="409575" cy="819150"/>
            <a:chOff x="3302" y="1644"/>
            <a:chExt cx="258" cy="516"/>
          </a:xfrm>
        </p:grpSpPr>
        <p:sp>
          <p:nvSpPr>
            <p:cNvPr id="57" name="Line 1079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080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59" name="Rectangle 1081"/>
          <p:cNvSpPr>
            <a:spLocks noChangeArrowheads="1"/>
          </p:cNvSpPr>
          <p:nvPr/>
        </p:nvSpPr>
        <p:spPr bwMode="auto">
          <a:xfrm>
            <a:off x="4616896" y="385038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788024" y="3132837"/>
            <a:ext cx="4330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660033"/>
                </a:solidFill>
              </a:rPr>
              <a:t>举例：</a:t>
            </a:r>
            <a:r>
              <a:rPr lang="en-US" altLang="zh-CN" sz="2800" dirty="0" err="1">
                <a:solidFill>
                  <a:srgbClr val="660033"/>
                </a:solidFill>
              </a:rPr>
              <a:t>ListInsert_Sq</a:t>
            </a:r>
            <a:r>
              <a:rPr lang="en-US" altLang="zh-CN" sz="2800" dirty="0">
                <a:solidFill>
                  <a:srgbClr val="660033"/>
                </a:solidFill>
              </a:rPr>
              <a:t>(L, 5, </a:t>
            </a:r>
            <a:r>
              <a:rPr lang="en-US" altLang="zh-CN" sz="2800">
                <a:solidFill>
                  <a:srgbClr val="660033"/>
                </a:solidFill>
              </a:rPr>
              <a:t>66)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82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5" grpId="0" animBg="1"/>
      <p:bldP spid="35" grpId="0" autoUpdateAnimBg="0"/>
      <p:bldP spid="36" grpId="0" autoUpdateAnimBg="0"/>
      <p:bldP spid="49" grpId="0" animBg="1"/>
      <p:bldP spid="50" grpId="0" animBg="1"/>
      <p:bldP spid="51" grpId="0" autoUpdateAnimBg="0"/>
      <p:bldP spid="52" grpId="0" autoUpdateAnimBg="0"/>
      <p:bldP spid="53" grpId="0" autoUpdateAnimBg="0"/>
      <p:bldP spid="54" grpId="0" autoUpdateAnimBg="0"/>
      <p:bldP spid="59" grpId="0" animBg="1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-3785" y="2060848"/>
            <a:ext cx="9144000" cy="458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6976"/>
          </a:xfrm>
        </p:spPr>
        <p:txBody>
          <a:bodyPr/>
          <a:lstStyle/>
          <a:p>
            <a:r>
              <a:rPr lang="zh-CN" altLang="en-US" dirty="0"/>
              <a:t>元素插入</a:t>
            </a:r>
            <a:r>
              <a:rPr lang="en-US" altLang="zh-CN" dirty="0"/>
              <a:t>-1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Status </a:t>
            </a:r>
            <a:r>
              <a:rPr lang="en-US" sz="2800" dirty="0" err="1"/>
              <a:t>ListInsert_Sq</a:t>
            </a:r>
            <a:r>
              <a:rPr lang="en-US" sz="2800" dirty="0"/>
              <a:t>(</a:t>
            </a:r>
            <a:r>
              <a:rPr lang="en-US" sz="2800" dirty="0" err="1"/>
              <a:t>SqList</a:t>
            </a:r>
            <a:r>
              <a:rPr lang="en-US" sz="2800" dirty="0"/>
              <a:t> *L, int 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ElemType</a:t>
            </a:r>
            <a:r>
              <a:rPr lang="en-US" sz="2800" dirty="0"/>
              <a:t> e) </a:t>
            </a:r>
            <a:r>
              <a:rPr lang="en-US" sz="2800" b="1" dirty="0">
                <a:solidFill>
                  <a:srgbClr val="0000CC"/>
                </a:solidFill>
              </a:rPr>
              <a:t>{</a:t>
            </a:r>
            <a:r>
              <a:rPr lang="en-US" sz="2800" dirty="0"/>
              <a:t> </a:t>
            </a:r>
            <a:r>
              <a:rPr lang="en-US" sz="2800" dirty="0" err="1"/>
              <a:t>ElemType</a:t>
            </a:r>
            <a:r>
              <a:rPr lang="en-US" sz="2800" dirty="0"/>
              <a:t> *p;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// </a:t>
            </a:r>
            <a:r>
              <a:rPr lang="zh-CN" altLang="en-US" sz="2800" dirty="0">
                <a:solidFill>
                  <a:srgbClr val="0000CC"/>
                </a:solidFill>
              </a:rPr>
              <a:t>操作执行条件检查</a:t>
            </a:r>
            <a:r>
              <a:rPr lang="en-US" altLang="zh-CN" sz="2800" dirty="0">
                <a:solidFill>
                  <a:srgbClr val="0000CC"/>
                </a:solidFill>
              </a:rPr>
              <a:t>…</a:t>
            </a:r>
            <a:endParaRPr lang="en-US" sz="2800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/>
              <a:t>ElemType</a:t>
            </a:r>
            <a:r>
              <a:rPr lang="en-US" altLang="zh-CN" sz="2800" dirty="0"/>
              <a:t> *q= &amp;(L-&gt;</a:t>
            </a:r>
            <a:r>
              <a:rPr lang="en-US" altLang="zh-CN" sz="2800" dirty="0" err="1"/>
              <a:t>elem</a:t>
            </a:r>
            <a:r>
              <a:rPr lang="en-US" altLang="zh-CN" sz="2800" dirty="0"/>
              <a:t>[i-1]); //q</a:t>
            </a:r>
            <a:r>
              <a:rPr lang="zh-CN" altLang="en-US" sz="2800" dirty="0"/>
              <a:t>为插入位置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插入位置及之后的元素右移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for(p=&amp;(L-&gt;</a:t>
            </a:r>
            <a:r>
              <a:rPr lang="en-US" altLang="zh-CN" sz="2800" dirty="0" err="1"/>
              <a:t>elem</a:t>
            </a:r>
            <a:r>
              <a:rPr lang="en-US" altLang="zh-CN" sz="2800" dirty="0"/>
              <a:t>[L-&gt;length-1]);p&gt;=q;--p)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	 </a:t>
            </a:r>
            <a:r>
              <a:rPr lang="en-US" altLang="zh-CN" sz="2800" dirty="0">
                <a:solidFill>
                  <a:srgbClr val="0000CC"/>
                </a:solidFill>
              </a:rPr>
              <a:t>*(p+1) =*p</a:t>
            </a:r>
            <a:r>
              <a:rPr lang="en-US" altLang="zh-CN" sz="28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*q =e;	 //</a:t>
            </a:r>
            <a:r>
              <a:rPr lang="zh-CN" altLang="en-US" sz="2800" dirty="0"/>
              <a:t>插入</a:t>
            </a:r>
            <a:r>
              <a:rPr lang="en-US" altLang="zh-CN" sz="2800" dirty="0"/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L-&gt;length ++; //</a:t>
            </a:r>
            <a:r>
              <a:rPr lang="zh-CN" altLang="en-US" sz="2800" dirty="0"/>
              <a:t>表长增</a:t>
            </a:r>
            <a:r>
              <a:rPr lang="en-US" altLang="zh-CN" sz="2800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return OK;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}</a:t>
            </a:r>
            <a:r>
              <a:rPr lang="en-US" altLang="zh-CN" sz="2800" dirty="0"/>
              <a:t>//</a:t>
            </a:r>
            <a:r>
              <a:rPr lang="en-US" altLang="zh-CN" sz="2800" dirty="0" err="1"/>
              <a:t>ListInsert_Sq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238539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元素插入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// Status </a:t>
            </a:r>
            <a:r>
              <a:rPr lang="en-US" altLang="zh-CN" dirty="0" err="1"/>
              <a:t>ListInsert_Sq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*L, int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ElemType</a:t>
            </a:r>
            <a:r>
              <a:rPr lang="en-US" altLang="zh-CN" dirty="0"/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// </a:t>
            </a:r>
            <a:r>
              <a:rPr lang="zh-CN" altLang="en-US" dirty="0"/>
              <a:t>操作执行条件检查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if(</a:t>
            </a:r>
            <a:r>
              <a:rPr lang="en-US" altLang="zh-CN" dirty="0" err="1"/>
              <a:t>i</a:t>
            </a:r>
            <a:r>
              <a:rPr lang="en-US" altLang="zh-CN" dirty="0"/>
              <a:t> &lt;1 || </a:t>
            </a:r>
            <a:r>
              <a:rPr lang="en-US" altLang="zh-CN" dirty="0" err="1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</a:rPr>
              <a:t> 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L-&gt;length+1</a:t>
            </a:r>
            <a:r>
              <a:rPr lang="en-US" altLang="zh-CN" dirty="0"/>
              <a:t>) return ERROR; //</a:t>
            </a:r>
            <a:r>
              <a:rPr lang="en-US" altLang="zh-CN" dirty="0" err="1"/>
              <a:t>i</a:t>
            </a:r>
            <a:r>
              <a:rPr lang="zh-CN" altLang="en-US" dirty="0"/>
              <a:t>值不合法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if(L-&gt;length&gt;= L-&gt;</a:t>
            </a:r>
            <a:r>
              <a:rPr lang="en-US" altLang="zh-CN" dirty="0" err="1"/>
              <a:t>listsize</a:t>
            </a:r>
            <a:r>
              <a:rPr lang="en-US" altLang="zh-CN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// </a:t>
            </a:r>
            <a:r>
              <a:rPr lang="zh-CN" altLang="en-US" dirty="0"/>
              <a:t>当前存储空间已满，增加容量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ElemType</a:t>
            </a:r>
            <a:r>
              <a:rPr lang="en-US" altLang="zh-CN" dirty="0"/>
              <a:t> *</a:t>
            </a:r>
            <a:r>
              <a:rPr lang="en-US" altLang="zh-CN" dirty="0" err="1"/>
              <a:t>newbase</a:t>
            </a:r>
            <a:r>
              <a:rPr lang="en-US" altLang="zh-CN" dirty="0"/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   (</a:t>
            </a:r>
            <a:r>
              <a:rPr lang="en-US" altLang="zh-CN" dirty="0" err="1"/>
              <a:t>ElemType</a:t>
            </a:r>
            <a:r>
              <a:rPr lang="en-US" altLang="zh-CN" dirty="0"/>
              <a:t> *) </a:t>
            </a:r>
            <a:r>
              <a:rPr lang="en-US" altLang="zh-CN" dirty="0" err="1">
                <a:solidFill>
                  <a:srgbClr val="0000CC"/>
                </a:solidFill>
              </a:rPr>
              <a:t>realloc</a:t>
            </a:r>
            <a:r>
              <a:rPr lang="en-US" altLang="zh-CN" dirty="0"/>
              <a:t>(L-&gt;</a:t>
            </a:r>
            <a:r>
              <a:rPr lang="en-US" altLang="zh-CN" dirty="0" err="1"/>
              <a:t>elem</a:t>
            </a:r>
            <a:r>
              <a:rPr lang="en-US" altLang="zh-CN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   (L-&gt;</a:t>
            </a:r>
            <a:r>
              <a:rPr lang="en-US" altLang="zh-CN" dirty="0" err="1"/>
              <a:t>listsize</a:t>
            </a:r>
            <a:r>
              <a:rPr lang="en-US" altLang="zh-CN" dirty="0" err="1">
                <a:solidFill>
                  <a:srgbClr val="C00000"/>
                </a:solidFill>
              </a:rPr>
              <a:t>+LISTINCREMENT</a:t>
            </a:r>
            <a:r>
              <a:rPr lang="en-US" altLang="zh-CN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   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ElemType</a:t>
            </a:r>
            <a:r>
              <a:rPr lang="en-US" altLang="zh-CN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if (!</a:t>
            </a:r>
            <a:r>
              <a:rPr lang="en-US" altLang="zh-CN" dirty="0" err="1"/>
              <a:t>newbase</a:t>
            </a:r>
            <a:r>
              <a:rPr lang="en-US" altLang="zh-CN" dirty="0"/>
              <a:t>) return ERROR; // </a:t>
            </a:r>
            <a:r>
              <a:rPr lang="zh-CN" altLang="en-US" dirty="0"/>
              <a:t>存储分配失败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L-&gt;</a:t>
            </a:r>
            <a:r>
              <a:rPr lang="en-US" altLang="zh-CN" dirty="0" err="1"/>
              <a:t>elem</a:t>
            </a:r>
            <a:r>
              <a:rPr lang="en-US" altLang="zh-CN" dirty="0"/>
              <a:t> = </a:t>
            </a:r>
            <a:r>
              <a:rPr lang="en-US" altLang="zh-CN" dirty="0" err="1"/>
              <a:t>newbase</a:t>
            </a:r>
            <a:r>
              <a:rPr lang="en-US" altLang="zh-CN" dirty="0"/>
              <a:t>; //</a:t>
            </a:r>
            <a:r>
              <a:rPr lang="zh-CN" altLang="en-US" dirty="0"/>
              <a:t>新的基地址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L-&gt;</a:t>
            </a:r>
            <a:r>
              <a:rPr lang="en-US" altLang="zh-CN" dirty="0" err="1"/>
              <a:t>listsize</a:t>
            </a:r>
            <a:r>
              <a:rPr lang="en-US" altLang="zh-CN" dirty="0"/>
              <a:t> += LISTINCREMENT; //</a:t>
            </a:r>
            <a:r>
              <a:rPr lang="zh-CN" altLang="en-US" dirty="0"/>
              <a:t>新的存储容量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endParaRPr lang="zh-CN" altLang="en-US" dirty="0"/>
          </a:p>
        </p:txBody>
      </p:sp>
      <p:sp>
        <p:nvSpPr>
          <p:cNvPr id="4" name="线形标注 1 3"/>
          <p:cNvSpPr/>
          <p:nvPr/>
        </p:nvSpPr>
        <p:spPr>
          <a:xfrm>
            <a:off x="5364088" y="116632"/>
            <a:ext cx="3779912" cy="1044696"/>
          </a:xfrm>
          <a:prstGeom prst="borderCallout1">
            <a:avLst>
              <a:gd name="adj1" fmla="val 50881"/>
              <a:gd name="adj2" fmla="val -1604"/>
              <a:gd name="adj3" fmla="val 190332"/>
              <a:gd name="adj4" fmla="val -357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00CC"/>
                </a:solidFill>
              </a:rPr>
              <a:t>L-&gt;length+1</a:t>
            </a:r>
            <a:r>
              <a:rPr lang="zh-CN" altLang="en-US" sz="2400" dirty="0">
                <a:solidFill>
                  <a:srgbClr val="0000CC"/>
                </a:solidFill>
              </a:rPr>
              <a:t>也是合法的，即，可以把元素插在 </a:t>
            </a:r>
            <a:r>
              <a:rPr lang="en-US" altLang="zh-CN" sz="2400" dirty="0">
                <a:solidFill>
                  <a:srgbClr val="0000CC"/>
                </a:solidFill>
              </a:rPr>
              <a:t>list</a:t>
            </a:r>
            <a:r>
              <a:rPr lang="zh-CN" altLang="en-US" sz="2400" dirty="0">
                <a:solidFill>
                  <a:srgbClr val="0000CC"/>
                </a:solidFill>
              </a:rPr>
              <a:t>的最后一个元素之后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78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907"/>
            <a:ext cx="8229600" cy="79208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dirty="0" err="1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个元素之前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插入新结点：时间复杂度分析</a:t>
            </a:r>
            <a:endParaRPr 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7995"/>
                <a:ext cx="8229600" cy="594928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  <a:defRPr/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基本操作：</a:t>
                </a: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结点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在表中</a:t>
                </a: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的移动操作</a:t>
                </a:r>
                <a:endParaRPr lang="en-US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估计算法的时间复杂度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：求</a:t>
                </a: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结点移动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的频度</a:t>
                </a:r>
                <a:endParaRPr lang="en-US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defRPr/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</a:t>
                </a: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设线性表L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的表长为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第i个元素之前插入结点的概率为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，而</a:t>
                </a:r>
                <a:r>
                  <a:rPr lang="en-US" altLang="en-US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插入</a:t>
                </a:r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元素</a:t>
                </a:r>
                <a:r>
                  <a:rPr lang="en-US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移动结点的次数为n-i+1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，那么，</a:t>
                </a: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总的平均移动次数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en-US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insert</a:t>
                </a:r>
                <a:r>
                  <a:rPr lang="en-US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</m:nary>
                  </m:oMath>
                </a14:m>
                <a:endParaRPr lang="en-US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不失一般性，设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各个位置插入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元素</a:t>
                </a:r>
                <a:r>
                  <a:rPr lang="en-US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是等概率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事件</a:t>
                </a:r>
                <a:r>
                  <a:rPr lang="en-US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所以，</a:t>
                </a: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en-US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insert</a:t>
                </a:r>
                <a:r>
                  <a:rPr lang="en-US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在顺序表上做插入运算</a:t>
                </a: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，平均要移动表上一半结点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当表长n较大时，算法的效率相当低</a:t>
                </a:r>
                <a:endParaRPr lang="en-US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算法的</a:t>
                </a:r>
                <a:r>
                  <a:rPr lang="en-US" altLang="en-US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平均</a:t>
                </a:r>
                <a:r>
                  <a:rPr lang="en-US" altLang="en-US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时间复杂度为O</a:t>
                </a:r>
                <a:r>
                  <a:rPr lang="en-US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(n)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7995"/>
                <a:ext cx="8229600" cy="5949280"/>
              </a:xfrm>
              <a:blipFill>
                <a:blip r:embed="rId3"/>
                <a:stretch>
                  <a:fillRect l="-1481" t="-1641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985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686800" cy="792088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3. </a:t>
            </a:r>
            <a:r>
              <a:rPr lang="zh-CN" altLang="en-US" dirty="0"/>
              <a:t>元素删除：删除线性表的第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endParaRPr lang="en-US" dirty="0"/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Status </a:t>
            </a:r>
            <a:r>
              <a:rPr lang="en-US" altLang="zh-CN" dirty="0" err="1"/>
              <a:t>ListDelete_Sq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*L, int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ElemType</a:t>
            </a:r>
            <a:r>
              <a:rPr lang="en-US" altLang="zh-CN" dirty="0"/>
              <a:t> *e)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607" y="1862594"/>
            <a:ext cx="5543505" cy="65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sz="3200" dirty="0">
                <a:ea typeface="楷体_GB2312" pitchFamily="49" charset="-122"/>
              </a:rPr>
              <a:t>(a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…, </a:t>
            </a:r>
            <a:r>
              <a:rPr lang="en-US" altLang="zh-CN" sz="3200" b="1" dirty="0"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ea typeface="楷体_GB2312" pitchFamily="49" charset="-122"/>
              </a:rPr>
              <a:t>i-1</a:t>
            </a:r>
            <a:r>
              <a:rPr lang="en-US" altLang="zh-CN" sz="3200" b="1" dirty="0">
                <a:ea typeface="楷体_GB2312" pitchFamily="49" charset="-122"/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solidFill>
                  <a:srgbClr val="0000CC"/>
                </a:solidFill>
                <a:ea typeface="楷体_GB2312" pitchFamily="49" charset="-122"/>
              </a:rPr>
              <a:t>i</a:t>
            </a:r>
            <a:r>
              <a:rPr lang="en-US" altLang="zh-CN" sz="3200" b="1" dirty="0">
                <a:ea typeface="楷体_GB2312" pitchFamily="49" charset="-122"/>
              </a:rPr>
              <a:t>, a</a:t>
            </a:r>
            <a:r>
              <a:rPr lang="en-US" altLang="zh-CN" sz="3200" b="1" baseline="-25000" dirty="0">
                <a:ea typeface="楷体_GB2312" pitchFamily="49" charset="-122"/>
              </a:rPr>
              <a:t>i+1</a:t>
            </a:r>
            <a:r>
              <a:rPr lang="en-US" altLang="zh-CN" sz="3200" dirty="0">
                <a:ea typeface="楷体_GB2312" pitchFamily="49" charset="-122"/>
              </a:rPr>
              <a:t>, 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 </a:t>
            </a:r>
            <a:r>
              <a:rPr lang="zh-CN" altLang="en-US" sz="3200" dirty="0">
                <a:latin typeface="+mn-ea"/>
              </a:rPr>
              <a:t>改变为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4703317" y="4998789"/>
            <a:ext cx="8643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a</a:t>
            </a:r>
            <a:r>
              <a:rPr lang="en-US" altLang="zh-CN" sz="4000" b="1" baseline="-25000">
                <a:ea typeface="楷体_GB2312" pitchFamily="49" charset="-122"/>
              </a:rPr>
              <a:t>i+1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922517" y="5074989"/>
            <a:ext cx="5501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…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7065517" y="5074989"/>
            <a:ext cx="6206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a</a:t>
            </a:r>
            <a:r>
              <a:rPr lang="en-US" altLang="zh-CN" sz="4000" b="1" baseline="-25000">
                <a:ea typeface="楷体_GB2312" pitchFamily="49" charset="-122"/>
              </a:rPr>
              <a:t>n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631132" y="2398549"/>
            <a:ext cx="31774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&lt;a</a:t>
            </a:r>
            <a:r>
              <a:rPr lang="en-US" altLang="zh-CN" sz="3200" b="1" baseline="-25000"/>
              <a:t>i-1</a:t>
            </a:r>
            <a:r>
              <a:rPr lang="en-US" altLang="zh-CN" sz="3200" b="1"/>
              <a:t>, a</a:t>
            </a:r>
            <a:r>
              <a:rPr lang="en-US" altLang="zh-CN" sz="3200" b="1" baseline="-25000"/>
              <a:t>i</a:t>
            </a:r>
            <a:r>
              <a:rPr lang="en-US" altLang="zh-CN" sz="3200" b="1"/>
              <a:t>&gt;, &lt;a</a:t>
            </a:r>
            <a:r>
              <a:rPr lang="en-US" altLang="zh-CN" sz="3200" b="1" baseline="-25000"/>
              <a:t>i</a:t>
            </a:r>
            <a:r>
              <a:rPr lang="en-US" altLang="zh-CN" sz="3200" b="1"/>
              <a:t>, a</a:t>
            </a:r>
            <a:r>
              <a:rPr lang="en-US" altLang="zh-CN" sz="3200" b="1" baseline="-25000"/>
              <a:t>i+1</a:t>
            </a:r>
            <a:r>
              <a:rPr lang="en-US" altLang="zh-CN" sz="3200" b="1"/>
              <a:t>&gt;</a:t>
            </a:r>
            <a:endParaRPr lang="en-US" altLang="zh-CN"/>
          </a:p>
        </p:txBody>
      </p:sp>
      <p:sp>
        <p:nvSpPr>
          <p:cNvPr id="9" name="AutoShape 38"/>
          <p:cNvSpPr>
            <a:spLocks noChangeArrowheads="1"/>
          </p:cNvSpPr>
          <p:nvPr/>
        </p:nvSpPr>
        <p:spPr bwMode="auto">
          <a:xfrm>
            <a:off x="4499992" y="2492896"/>
            <a:ext cx="815663" cy="499455"/>
          </a:xfrm>
          <a:prstGeom prst="notchedRightArrow">
            <a:avLst>
              <a:gd name="adj1" fmla="val 50000"/>
              <a:gd name="adj2" fmla="val 47003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6687444" y="2401724"/>
            <a:ext cx="18309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&lt;a</a:t>
            </a:r>
            <a:r>
              <a:rPr lang="en-US" altLang="zh-CN" sz="3200" b="1" baseline="-25000"/>
              <a:t>i-1</a:t>
            </a:r>
            <a:r>
              <a:rPr lang="en-US" altLang="zh-CN" sz="3200" b="1"/>
              <a:t>, a</a:t>
            </a:r>
            <a:r>
              <a:rPr lang="en-US" altLang="zh-CN" sz="3200" b="1" baseline="-25000"/>
              <a:t>i+1</a:t>
            </a:r>
            <a:r>
              <a:rPr lang="en-US" altLang="zh-CN" sz="3200" b="1"/>
              <a:t>&gt;</a:t>
            </a:r>
            <a:endParaRPr lang="en-US" altLang="zh-CN"/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>
            <a:off x="4679504" y="4617789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" name="Line 44"/>
          <p:cNvSpPr>
            <a:spLocks noChangeShapeType="1"/>
          </p:cNvSpPr>
          <p:nvPr/>
        </p:nvSpPr>
        <p:spPr bwMode="auto">
          <a:xfrm flipH="1">
            <a:off x="7879904" y="4617789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4146104" y="6051376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  <a:latin typeface="+mn-ea"/>
              </a:rPr>
              <a:t>表的长度减少</a:t>
            </a:r>
            <a:endParaRPr lang="zh-CN" altLang="en-US" sz="16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4" name="AutoShape 46"/>
          <p:cNvSpPr>
            <a:spLocks noChangeArrowheads="1"/>
          </p:cNvSpPr>
          <p:nvPr/>
        </p:nvSpPr>
        <p:spPr bwMode="auto">
          <a:xfrm>
            <a:off x="7162801" y="5979368"/>
            <a:ext cx="336103" cy="762000"/>
          </a:xfrm>
          <a:prstGeom prst="upArrow">
            <a:avLst>
              <a:gd name="adj1" fmla="val 50000"/>
              <a:gd name="adj2" fmla="val 125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1200"/>
          </a:p>
        </p:txBody>
      </p: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107504" y="3703389"/>
            <a:ext cx="9320213" cy="914400"/>
            <a:chOff x="96" y="2208"/>
            <a:chExt cx="5871" cy="576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159" y="2208"/>
              <a:ext cx="580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 dirty="0">
                  <a:ea typeface="楷体_GB2312" pitchFamily="49" charset="-122"/>
                </a:rPr>
                <a:t>a</a:t>
              </a:r>
              <a:r>
                <a:rPr lang="en-US" altLang="zh-CN" sz="4000" baseline="-25000" dirty="0">
                  <a:ea typeface="楷体_GB2312" pitchFamily="49" charset="-122"/>
                </a:rPr>
                <a:t>1</a:t>
              </a:r>
              <a:r>
                <a:rPr lang="en-US" altLang="zh-CN" sz="4000" dirty="0">
                  <a:ea typeface="楷体_GB2312" pitchFamily="49" charset="-122"/>
                </a:rPr>
                <a:t>     a</a:t>
              </a:r>
              <a:r>
                <a:rPr lang="en-US" altLang="zh-CN" sz="4000" baseline="-25000" dirty="0">
                  <a:ea typeface="楷体_GB2312" pitchFamily="49" charset="-122"/>
                </a:rPr>
                <a:t>2</a:t>
              </a:r>
              <a:r>
                <a:rPr lang="en-US" altLang="zh-CN" sz="4000" dirty="0">
                  <a:ea typeface="楷体_GB2312" pitchFamily="49" charset="-122"/>
                </a:rPr>
                <a:t>    </a:t>
              </a:r>
              <a:r>
                <a:rPr lang="en-US" altLang="zh-CN" sz="4000" b="1" dirty="0">
                  <a:ea typeface="楷体_GB2312" pitchFamily="49" charset="-122"/>
                </a:rPr>
                <a:t>…</a:t>
              </a:r>
              <a:r>
                <a:rPr lang="en-US" altLang="zh-CN" sz="4000" dirty="0">
                  <a:ea typeface="楷体_GB2312" pitchFamily="49" charset="-122"/>
                </a:rPr>
                <a:t>             a</a:t>
              </a:r>
              <a:r>
                <a:rPr lang="en-US" altLang="zh-CN" sz="4000" baseline="-25000" dirty="0">
                  <a:ea typeface="楷体_GB2312" pitchFamily="49" charset="-122"/>
                </a:rPr>
                <a:t>i-1</a:t>
              </a:r>
              <a:r>
                <a:rPr lang="en-US" altLang="zh-CN" sz="4000" dirty="0">
                  <a:ea typeface="楷体_GB2312" pitchFamily="49" charset="-122"/>
                </a:rPr>
                <a:t>  </a:t>
              </a:r>
              <a:r>
                <a:rPr lang="en-US" altLang="zh-CN" sz="4000" dirty="0" err="1">
                  <a:ea typeface="楷体_GB2312" pitchFamily="49" charset="-122"/>
                </a:rPr>
                <a:t>a</a:t>
              </a:r>
              <a:r>
                <a:rPr lang="en-US" altLang="zh-CN" sz="4000" baseline="-25000" dirty="0" err="1">
                  <a:ea typeface="楷体_GB2312" pitchFamily="49" charset="-122"/>
                </a:rPr>
                <a:t>i</a:t>
              </a:r>
              <a:r>
                <a:rPr lang="en-US" altLang="zh-CN" sz="4000" dirty="0">
                  <a:ea typeface="楷体_GB2312" pitchFamily="49" charset="-122"/>
                </a:rPr>
                <a:t>        </a:t>
              </a:r>
              <a:r>
                <a:rPr lang="en-US" altLang="zh-CN" sz="4000" b="1" dirty="0">
                  <a:ea typeface="楷体_GB2312" pitchFamily="49" charset="-122"/>
                </a:rPr>
                <a:t>a</a:t>
              </a:r>
              <a:r>
                <a:rPr lang="en-US" altLang="zh-CN" sz="4000" b="1" baseline="-25000" dirty="0">
                  <a:ea typeface="楷体_GB2312" pitchFamily="49" charset="-122"/>
                </a:rPr>
                <a:t>i+1 </a:t>
              </a:r>
              <a:r>
                <a:rPr lang="en-US" altLang="zh-CN" sz="4000" dirty="0">
                  <a:ea typeface="楷体_GB2312" pitchFamily="49" charset="-122"/>
                </a:rPr>
                <a:t>  </a:t>
              </a:r>
              <a:r>
                <a:rPr lang="en-US" altLang="zh-CN" sz="4000" b="1" dirty="0">
                  <a:ea typeface="楷体_GB2312" pitchFamily="49" charset="-122"/>
                </a:rPr>
                <a:t>…</a:t>
              </a:r>
              <a:r>
                <a:rPr lang="en-US" altLang="zh-CN" sz="4000" dirty="0">
                  <a:ea typeface="楷体_GB2312" pitchFamily="49" charset="-122"/>
                </a:rPr>
                <a:t>        a</a:t>
              </a:r>
              <a:r>
                <a:rPr lang="en-US" altLang="zh-CN" sz="4000" baseline="-25000" dirty="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27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9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3615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515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5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263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4383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96" y="2304"/>
              <a:ext cx="56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25" name="Group 50"/>
          <p:cNvGrpSpPr>
            <a:grpSpLocks/>
          </p:cNvGrpSpPr>
          <p:nvPr/>
        </p:nvGrpSpPr>
        <p:grpSpPr bwMode="auto">
          <a:xfrm>
            <a:off x="107504" y="4998789"/>
            <a:ext cx="7772400" cy="990600"/>
            <a:chOff x="96" y="3024"/>
            <a:chExt cx="4896" cy="624"/>
          </a:xfrm>
        </p:grpSpPr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159" y="3024"/>
              <a:ext cx="28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ea typeface="楷体_GB2312" pitchFamily="49" charset="-122"/>
                </a:rPr>
                <a:t>a</a:t>
              </a:r>
              <a:r>
                <a:rPr lang="en-US" altLang="zh-CN" sz="4000" baseline="-25000" dirty="0">
                  <a:ea typeface="楷体_GB2312" pitchFamily="49" charset="-122"/>
                </a:rPr>
                <a:t>1</a:t>
              </a:r>
              <a:r>
                <a:rPr lang="en-US" altLang="zh-CN" sz="4000" dirty="0">
                  <a:ea typeface="楷体_GB2312" pitchFamily="49" charset="-122"/>
                </a:rPr>
                <a:t>     a</a:t>
              </a:r>
              <a:r>
                <a:rPr lang="en-US" altLang="zh-CN" sz="4000" baseline="-25000" dirty="0">
                  <a:ea typeface="楷体_GB2312" pitchFamily="49" charset="-122"/>
                </a:rPr>
                <a:t>2</a:t>
              </a:r>
              <a:r>
                <a:rPr lang="en-US" altLang="zh-CN" sz="4000" dirty="0">
                  <a:ea typeface="楷体_GB2312" pitchFamily="49" charset="-122"/>
                </a:rPr>
                <a:t>    </a:t>
              </a:r>
              <a:r>
                <a:rPr lang="en-US" altLang="zh-CN" sz="4000" b="1" dirty="0">
                  <a:ea typeface="楷体_GB2312" pitchFamily="49" charset="-122"/>
                </a:rPr>
                <a:t>…</a:t>
              </a:r>
              <a:r>
                <a:rPr lang="en-US" altLang="zh-CN" sz="4000" dirty="0">
                  <a:ea typeface="楷体_GB2312" pitchFamily="49" charset="-122"/>
                </a:rPr>
                <a:t>            a</a:t>
              </a:r>
              <a:r>
                <a:rPr lang="en-US" altLang="zh-CN" sz="4000" baseline="-25000" dirty="0">
                  <a:ea typeface="楷体_GB2312" pitchFamily="49" charset="-122"/>
                </a:rPr>
                <a:t>i-1</a:t>
              </a:r>
              <a:r>
                <a:rPr lang="en-US" altLang="zh-CN" sz="4000" dirty="0">
                  <a:ea typeface="楷体_GB2312" pitchFamily="49" charset="-122"/>
                </a:rPr>
                <a:t> </a:t>
              </a:r>
              <a:endParaRPr lang="en-US" altLang="zh-CN" sz="4000" b="1" dirty="0">
                <a:ea typeface="楷体_GB2312" pitchFamily="49" charset="-122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26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227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59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299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438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66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96" y="3168"/>
              <a:ext cx="489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5410056" y="1908121"/>
            <a:ext cx="36984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楷体_GB2312" pitchFamily="49" charset="-122"/>
              </a:rPr>
              <a:t>(a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…,</a:t>
            </a:r>
            <a:r>
              <a:rPr lang="en-US" altLang="zh-CN" sz="3200" b="1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ea typeface="楷体_GB2312" pitchFamily="49" charset="-122"/>
              </a:rPr>
              <a:t>i-1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, a</a:t>
            </a:r>
            <a:r>
              <a:rPr lang="en-US" altLang="zh-CN" sz="3200" b="1" baseline="-25000" dirty="0">
                <a:solidFill>
                  <a:srgbClr val="0000CC"/>
                </a:solidFill>
                <a:ea typeface="楷体_GB2312" pitchFamily="49" charset="-122"/>
              </a:rPr>
              <a:t>i+1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, </a:t>
            </a:r>
            <a:r>
              <a:rPr lang="en-US" altLang="zh-CN" sz="3200" dirty="0">
                <a:ea typeface="楷体_GB2312" pitchFamily="49" charset="-122"/>
              </a:rPr>
              <a:t>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</a:t>
            </a:r>
          </a:p>
        </p:txBody>
      </p:sp>
      <p:sp>
        <p:nvSpPr>
          <p:cNvPr id="36" name="波形 35">
            <a:extLst>
              <a:ext uri="{FF2B5EF4-FFF2-40B4-BE49-F238E27FC236}">
                <a16:creationId xmlns:a16="http://schemas.microsoft.com/office/drawing/2014/main" id="{E4981DEC-5B00-44FF-9174-9120166FE13B}"/>
              </a:ext>
            </a:extLst>
          </p:cNvPr>
          <p:cNvSpPr/>
          <p:nvPr/>
        </p:nvSpPr>
        <p:spPr>
          <a:xfrm>
            <a:off x="-2340768" y="59228"/>
            <a:ext cx="1619672" cy="648072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断点续讲</a:t>
            </a:r>
          </a:p>
        </p:txBody>
      </p:sp>
    </p:spTree>
    <p:extLst>
      <p:ext uri="{BB962C8B-B14F-4D97-AF65-F5344CB8AC3E}">
        <p14:creationId xmlns:p14="http://schemas.microsoft.com/office/powerpoint/2010/main" val="115617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nimBg="1"/>
      <p:bldP spid="10" grpId="0" autoUpdateAnimBg="0"/>
      <p:bldP spid="11" grpId="0" animBg="1"/>
      <p:bldP spid="12" grpId="0" animBg="1"/>
      <p:bldP spid="13" grpId="0" autoUpdateAnimBg="0"/>
      <p:bldP spid="14" grpId="0" animBg="1"/>
      <p:bldP spid="3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0" y="2509348"/>
            <a:ext cx="9144000" cy="458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0" y="1418626"/>
            <a:ext cx="9144000" cy="458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998984"/>
          </a:xfrm>
        </p:spPr>
        <p:txBody>
          <a:bodyPr>
            <a:noAutofit/>
          </a:bodyPr>
          <a:lstStyle/>
          <a:p>
            <a:r>
              <a:rPr lang="en-US" altLang="zh-CN" sz="3200"/>
              <a:t>Status </a:t>
            </a:r>
            <a:r>
              <a:rPr lang="en-US" altLang="zh-CN" sz="3000"/>
              <a:t>ListDelete_Sq(SqList </a:t>
            </a:r>
            <a:r>
              <a:rPr lang="zh-CN" altLang="en-US" sz="3000"/>
              <a:t>*</a:t>
            </a:r>
            <a:r>
              <a:rPr lang="en-US" altLang="zh-CN" sz="3000"/>
              <a:t>L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, </a:t>
            </a:r>
            <a:r>
              <a:rPr lang="en-US" altLang="zh-CN" sz="3000" err="1"/>
              <a:t>ElemType</a:t>
            </a:r>
            <a:r>
              <a:rPr lang="en-US" altLang="zh-CN" sz="3000"/>
              <a:t> </a:t>
            </a:r>
            <a:r>
              <a:rPr lang="zh-CN" altLang="en-US" sz="3000"/>
              <a:t>*</a:t>
            </a:r>
            <a:r>
              <a:rPr lang="en-US" altLang="zh-CN" sz="3000"/>
              <a:t>e</a:t>
            </a:r>
            <a:r>
              <a:rPr lang="en-US" altLang="zh-CN" sz="3000" dirty="0"/>
              <a:t>)</a:t>
            </a:r>
            <a:endParaRPr lang="en-US" sz="3000" dirty="0"/>
          </a:p>
        </p:txBody>
      </p:sp>
      <p:grpSp>
        <p:nvGrpSpPr>
          <p:cNvPr id="5" name="Group 1026"/>
          <p:cNvGrpSpPr>
            <a:grpSpLocks/>
          </p:cNvGrpSpPr>
          <p:nvPr/>
        </p:nvGrpSpPr>
        <p:grpSpPr bwMode="auto">
          <a:xfrm>
            <a:off x="1276672" y="4726635"/>
            <a:ext cx="7543800" cy="646113"/>
            <a:chOff x="576" y="2160"/>
            <a:chExt cx="4752" cy="407"/>
          </a:xfrm>
        </p:grpSpPr>
        <p:sp>
          <p:nvSpPr>
            <p:cNvPr id="6" name="Text Box 1027"/>
            <p:cNvSpPr txBox="1">
              <a:spLocks noChangeArrowheads="1"/>
            </p:cNvSpPr>
            <p:nvPr/>
          </p:nvSpPr>
          <p:spPr bwMode="auto">
            <a:xfrm>
              <a:off x="614" y="2160"/>
              <a:ext cx="296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0000CC"/>
                  </a:solidFill>
                </a:rPr>
                <a:t>21  18  30  75  42  56  87</a:t>
              </a:r>
              <a:endParaRPr lang="en-US" altLang="zh-CN" sz="3600" dirty="0">
                <a:solidFill>
                  <a:srgbClr val="0000CC"/>
                </a:solidFill>
              </a:endParaRPr>
            </a:p>
          </p:txBody>
        </p:sp>
        <p:grpSp>
          <p:nvGrpSpPr>
            <p:cNvPr id="7" name="Group 1028"/>
            <p:cNvGrpSpPr>
              <a:grpSpLocks/>
            </p:cNvGrpSpPr>
            <p:nvPr/>
          </p:nvGrpSpPr>
          <p:grpSpPr bwMode="auto"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8" name="Rectangle 1029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9" name="Line 1030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0" name="Line 1031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1" name="Line 1032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" name="Line 1033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3" name="Line 103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4" name="Line 1035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5" name="Line 103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6" name="Line 1037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7" name="Line 1038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</p:grpSp>
      </p:grpSp>
      <p:grpSp>
        <p:nvGrpSpPr>
          <p:cNvPr id="18" name="Group 1039"/>
          <p:cNvGrpSpPr>
            <a:grpSpLocks/>
          </p:cNvGrpSpPr>
          <p:nvPr/>
        </p:nvGrpSpPr>
        <p:grpSpPr bwMode="auto">
          <a:xfrm>
            <a:off x="1276672" y="6142686"/>
            <a:ext cx="7543800" cy="646113"/>
            <a:chOff x="576" y="3052"/>
            <a:chExt cx="4752" cy="407"/>
          </a:xfrm>
        </p:grpSpPr>
        <p:grpSp>
          <p:nvGrpSpPr>
            <p:cNvPr id="19" name="Group 1040"/>
            <p:cNvGrpSpPr>
              <a:grpSpLocks/>
            </p:cNvGrpSpPr>
            <p:nvPr/>
          </p:nvGrpSpPr>
          <p:grpSpPr bwMode="auto"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21" name="Rectangle 1041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2" name="Line 1042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3" name="Line 1043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4" name="Line 1044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5" name="Line 1045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6" name="Line 1046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7" name="Line 1047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8" name="Line 104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9" name="Line 1049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30" name="Line 1050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</p:grpSp>
        <p:sp>
          <p:nvSpPr>
            <p:cNvPr id="20" name="Text Box 1051"/>
            <p:cNvSpPr txBox="1">
              <a:spLocks noChangeArrowheads="1"/>
            </p:cNvSpPr>
            <p:nvPr/>
          </p:nvSpPr>
          <p:spPr bwMode="auto">
            <a:xfrm>
              <a:off x="604" y="3052"/>
              <a:ext cx="169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0000CC"/>
                  </a:solidFill>
                </a:rPr>
                <a:t>21  18  30  75</a:t>
              </a:r>
              <a:endParaRPr lang="en-US" altLang="zh-CN" sz="3600" dirty="0">
                <a:solidFill>
                  <a:srgbClr val="0000CC"/>
                </a:solidFill>
              </a:endParaRPr>
            </a:p>
          </p:txBody>
        </p:sp>
      </p:grpSp>
      <p:sp>
        <p:nvSpPr>
          <p:cNvPr id="31" name="Text Box 1052"/>
          <p:cNvSpPr txBox="1">
            <a:spLocks noChangeArrowheads="1"/>
          </p:cNvSpPr>
          <p:nvPr/>
        </p:nvSpPr>
        <p:spPr bwMode="auto">
          <a:xfrm>
            <a:off x="5086672" y="5336232"/>
            <a:ext cx="1866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L-&gt;length-1</a:t>
            </a:r>
            <a:endParaRPr lang="en-US" altLang="zh-CN" sz="2400" dirty="0">
              <a:solidFill>
                <a:srgbClr val="0000CC"/>
              </a:solidFill>
            </a:endParaRPr>
          </a:p>
        </p:txBody>
      </p:sp>
      <p:sp>
        <p:nvSpPr>
          <p:cNvPr id="32" name="Text Box 1053"/>
          <p:cNvSpPr txBox="1">
            <a:spLocks noChangeArrowheads="1"/>
          </p:cNvSpPr>
          <p:nvPr/>
        </p:nvSpPr>
        <p:spPr bwMode="auto">
          <a:xfrm>
            <a:off x="1473522" y="5336232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</a:rPr>
              <a:t>0</a:t>
            </a:r>
            <a:endParaRPr lang="en-US" altLang="zh-CN" sz="3200" dirty="0">
              <a:solidFill>
                <a:srgbClr val="0000CC"/>
              </a:solidFill>
            </a:endParaRPr>
          </a:p>
        </p:txBody>
      </p:sp>
      <p:grpSp>
        <p:nvGrpSpPr>
          <p:cNvPr id="33" name="Group 1054"/>
          <p:cNvGrpSpPr>
            <a:grpSpLocks/>
          </p:cNvGrpSpPr>
          <p:nvPr/>
        </p:nvGrpSpPr>
        <p:grpSpPr bwMode="auto">
          <a:xfrm>
            <a:off x="5543891" y="3907485"/>
            <a:ext cx="404814" cy="819151"/>
            <a:chOff x="3302" y="1644"/>
            <a:chExt cx="255" cy="516"/>
          </a:xfrm>
        </p:grpSpPr>
        <p:sp>
          <p:nvSpPr>
            <p:cNvPr id="34" name="Line 1055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5" name="Text Box 1056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</a:rPr>
                <a:t>p</a:t>
              </a:r>
              <a:endParaRPr lang="en-US" altLang="zh-CN" sz="3200"/>
            </a:p>
          </p:txBody>
        </p:sp>
      </p:grpSp>
      <p:grpSp>
        <p:nvGrpSpPr>
          <p:cNvPr id="36" name="Group 1057"/>
          <p:cNvGrpSpPr>
            <a:grpSpLocks/>
          </p:cNvGrpSpPr>
          <p:nvPr/>
        </p:nvGrpSpPr>
        <p:grpSpPr bwMode="auto">
          <a:xfrm>
            <a:off x="4934291" y="3907482"/>
            <a:ext cx="404814" cy="819150"/>
            <a:chOff x="3302" y="1644"/>
            <a:chExt cx="255" cy="516"/>
          </a:xfrm>
        </p:grpSpPr>
        <p:sp>
          <p:nvSpPr>
            <p:cNvPr id="37" name="Line 1058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8" name="Text Box 1059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</a:rPr>
                <a:t>p</a:t>
              </a:r>
              <a:endParaRPr lang="en-US" altLang="zh-CN" sz="3200" dirty="0"/>
            </a:p>
          </p:txBody>
        </p:sp>
      </p:grpSp>
      <p:grpSp>
        <p:nvGrpSpPr>
          <p:cNvPr id="39" name="Group 1060"/>
          <p:cNvGrpSpPr>
            <a:grpSpLocks/>
          </p:cNvGrpSpPr>
          <p:nvPr/>
        </p:nvGrpSpPr>
        <p:grpSpPr bwMode="auto">
          <a:xfrm>
            <a:off x="4296116" y="3888432"/>
            <a:ext cx="404814" cy="819150"/>
            <a:chOff x="3302" y="1644"/>
            <a:chExt cx="255" cy="516"/>
          </a:xfrm>
        </p:grpSpPr>
        <p:sp>
          <p:nvSpPr>
            <p:cNvPr id="40" name="Line 1061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41" name="Text Box 1062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</a:rPr>
                <a:t>p</a:t>
              </a:r>
              <a:endParaRPr lang="en-US" altLang="zh-CN" sz="3200" dirty="0"/>
            </a:p>
          </p:txBody>
        </p:sp>
      </p:grpSp>
      <p:grpSp>
        <p:nvGrpSpPr>
          <p:cNvPr id="42" name="Group 1074"/>
          <p:cNvGrpSpPr>
            <a:grpSpLocks/>
          </p:cNvGrpSpPr>
          <p:nvPr/>
        </p:nvGrpSpPr>
        <p:grpSpPr bwMode="auto">
          <a:xfrm>
            <a:off x="5924898" y="3825602"/>
            <a:ext cx="404814" cy="971550"/>
            <a:chOff x="4224" y="2112"/>
            <a:chExt cx="255" cy="612"/>
          </a:xfrm>
        </p:grpSpPr>
        <p:sp>
          <p:nvSpPr>
            <p:cNvPr id="43" name="Line 1064"/>
            <p:cNvSpPr>
              <a:spLocks noChangeShapeType="1"/>
            </p:cNvSpPr>
            <p:nvPr/>
          </p:nvSpPr>
          <p:spPr bwMode="auto">
            <a:xfrm>
              <a:off x="4234" y="2244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44" name="Text Box 1065"/>
            <p:cNvSpPr txBox="1">
              <a:spLocks noChangeArrowheads="1"/>
            </p:cNvSpPr>
            <p:nvPr/>
          </p:nvSpPr>
          <p:spPr bwMode="auto">
            <a:xfrm>
              <a:off x="4224" y="2112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</a:rPr>
                <a:t>q</a:t>
              </a:r>
              <a:endParaRPr lang="en-US" altLang="zh-CN" sz="3200" dirty="0"/>
            </a:p>
          </p:txBody>
        </p:sp>
      </p:grpSp>
      <p:sp useBgFill="1">
        <p:nvSpPr>
          <p:cNvPr id="45" name="Rectangle 1066"/>
          <p:cNvSpPr>
            <a:spLocks noChangeArrowheads="1"/>
          </p:cNvSpPr>
          <p:nvPr/>
        </p:nvSpPr>
        <p:spPr bwMode="auto">
          <a:xfrm>
            <a:off x="4172272" y="396463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 useBgFill="1">
        <p:nvSpPr>
          <p:cNvPr id="46" name="Rectangle 1067"/>
          <p:cNvSpPr>
            <a:spLocks noChangeArrowheads="1"/>
          </p:cNvSpPr>
          <p:nvPr/>
        </p:nvSpPr>
        <p:spPr bwMode="auto">
          <a:xfrm>
            <a:off x="4781872" y="396463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7" name="Text Box 1068"/>
          <p:cNvSpPr txBox="1">
            <a:spLocks noChangeArrowheads="1"/>
          </p:cNvSpPr>
          <p:nvPr/>
        </p:nvSpPr>
        <p:spPr bwMode="auto">
          <a:xfrm>
            <a:off x="4750122" y="6142682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</a:rPr>
              <a:t>87</a:t>
            </a:r>
            <a:endParaRPr lang="en-US" altLang="zh-CN" sz="3600"/>
          </a:p>
        </p:txBody>
      </p:sp>
      <p:sp>
        <p:nvSpPr>
          <p:cNvPr id="48" name="Text Box 1069"/>
          <p:cNvSpPr txBox="1">
            <a:spLocks noChangeArrowheads="1"/>
          </p:cNvSpPr>
          <p:nvPr/>
        </p:nvSpPr>
        <p:spPr bwMode="auto">
          <a:xfrm>
            <a:off x="4064322" y="6142682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</a:rPr>
              <a:t>56</a:t>
            </a:r>
            <a:endParaRPr lang="en-US" altLang="zh-CN" sz="3600"/>
          </a:p>
        </p:txBody>
      </p:sp>
      <p:grpSp>
        <p:nvGrpSpPr>
          <p:cNvPr id="50" name="Group 1076"/>
          <p:cNvGrpSpPr>
            <a:grpSpLocks/>
          </p:cNvGrpSpPr>
          <p:nvPr/>
        </p:nvGrpSpPr>
        <p:grpSpPr bwMode="auto">
          <a:xfrm>
            <a:off x="6382091" y="3907482"/>
            <a:ext cx="404814" cy="819150"/>
            <a:chOff x="3302" y="1644"/>
            <a:chExt cx="255" cy="516"/>
          </a:xfrm>
        </p:grpSpPr>
        <p:sp>
          <p:nvSpPr>
            <p:cNvPr id="51" name="Line 1077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52" name="Text Box 1078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</a:rPr>
                <a:t>p</a:t>
              </a:r>
              <a:endParaRPr lang="en-US" altLang="zh-CN" sz="3200" dirty="0"/>
            </a:p>
          </p:txBody>
        </p:sp>
      </p:grpSp>
      <p:sp useBgFill="1">
        <p:nvSpPr>
          <p:cNvPr id="53" name="Rectangle 1079"/>
          <p:cNvSpPr>
            <a:spLocks noChangeArrowheads="1"/>
          </p:cNvSpPr>
          <p:nvPr/>
        </p:nvSpPr>
        <p:spPr bwMode="auto">
          <a:xfrm>
            <a:off x="5391472" y="396463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4" name="文本框 53"/>
          <p:cNvSpPr txBox="1"/>
          <p:nvPr/>
        </p:nvSpPr>
        <p:spPr>
          <a:xfrm>
            <a:off x="6152450" y="3101031"/>
            <a:ext cx="29421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00CC"/>
                </a:solidFill>
              </a:rPr>
              <a:t>举例</a:t>
            </a:r>
            <a:r>
              <a:rPr lang="en-US" altLang="zh-CN" sz="2600" dirty="0">
                <a:solidFill>
                  <a:srgbClr val="0000CC"/>
                </a:solidFill>
              </a:rPr>
              <a:t>: </a:t>
            </a:r>
            <a:r>
              <a:rPr lang="en-US" altLang="zh-CN" sz="2600" dirty="0" err="1">
                <a:solidFill>
                  <a:srgbClr val="0000CC"/>
                </a:solidFill>
              </a:rPr>
              <a:t>ListDelete_Sq</a:t>
            </a:r>
            <a:r>
              <a:rPr lang="en-US" altLang="zh-CN" sz="2600" dirty="0">
                <a:solidFill>
                  <a:srgbClr val="0000CC"/>
                </a:solidFill>
              </a:rPr>
              <a:t> ( *L,  5, *e)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57929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ElemType</a:t>
            </a:r>
            <a:r>
              <a:rPr lang="en-US" sz="3000" dirty="0"/>
              <a:t> *p, *q;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CC"/>
                </a:solidFill>
              </a:rPr>
              <a:t>p = &amp;(L</a:t>
            </a:r>
            <a:r>
              <a:rPr lang="en-US" altLang="zh-CN" sz="3000" dirty="0">
                <a:solidFill>
                  <a:srgbClr val="0000CC"/>
                </a:solidFill>
              </a:rPr>
              <a:t>-&gt;</a:t>
            </a:r>
            <a:r>
              <a:rPr lang="en-US" sz="3000" dirty="0" err="1">
                <a:solidFill>
                  <a:srgbClr val="0000CC"/>
                </a:solidFill>
              </a:rPr>
              <a:t>elem</a:t>
            </a:r>
            <a:r>
              <a:rPr lang="en-US" sz="3000" dirty="0">
                <a:solidFill>
                  <a:srgbClr val="0000CC"/>
                </a:solidFill>
              </a:rPr>
              <a:t>[i-1])</a:t>
            </a:r>
            <a:r>
              <a:rPr lang="en-US" sz="3000" dirty="0"/>
              <a:t>; // p</a:t>
            </a:r>
            <a:r>
              <a:rPr lang="zh-CN" altLang="en-US" sz="3000" dirty="0"/>
              <a:t>为被删除元素的位置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*e = *p; // </a:t>
            </a:r>
            <a:r>
              <a:rPr lang="zh-CN" altLang="en-US" sz="3000" dirty="0"/>
              <a:t>被删除元素的值赋给</a:t>
            </a:r>
            <a:r>
              <a:rPr lang="en-US" sz="3000" dirty="0"/>
              <a:t>e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CC"/>
                </a:solidFill>
              </a:rPr>
              <a:t>q = L-&gt;</a:t>
            </a:r>
            <a:r>
              <a:rPr lang="en-US" sz="3000" dirty="0" err="1">
                <a:solidFill>
                  <a:srgbClr val="0000CC"/>
                </a:solidFill>
              </a:rPr>
              <a:t>elem+L</a:t>
            </a:r>
            <a:r>
              <a:rPr lang="en-US" sz="3000" dirty="0">
                <a:solidFill>
                  <a:srgbClr val="0000CC"/>
                </a:solidFill>
              </a:rPr>
              <a:t>-&gt;length-1;   </a:t>
            </a:r>
            <a:r>
              <a:rPr lang="en-US" sz="3000" dirty="0"/>
              <a:t>// q</a:t>
            </a:r>
            <a:r>
              <a:rPr lang="zh-CN" altLang="en-US" sz="3000" dirty="0"/>
              <a:t>为表尾元素的位置</a:t>
            </a:r>
            <a:endParaRPr lang="en-US" sz="3000" dirty="0"/>
          </a:p>
          <a:p>
            <a:pPr marL="0" indent="0">
              <a:buNone/>
            </a:pPr>
            <a:r>
              <a:rPr lang="en-US" altLang="zh-CN" sz="3000" dirty="0"/>
              <a:t>// </a:t>
            </a:r>
            <a:r>
              <a:rPr lang="zh-CN" altLang="en-US" sz="3000" dirty="0"/>
              <a:t>被删除元素之后的元素左移</a:t>
            </a:r>
            <a:endParaRPr lang="en-US" altLang="zh-CN" sz="3000" dirty="0"/>
          </a:p>
          <a:p>
            <a:pPr marL="0" indent="0">
              <a:buNone/>
            </a:pPr>
            <a:r>
              <a:rPr lang="en-US" sz="3000" dirty="0"/>
              <a:t>for (++p; p&lt;=q; ++p) *(p-1) = *p; </a:t>
            </a:r>
          </a:p>
          <a:p>
            <a:pPr marL="0" indent="0">
              <a:buNone/>
            </a:pPr>
            <a:r>
              <a:rPr lang="en-US" sz="3000" dirty="0"/>
              <a:t>L-&gt;length--; // </a:t>
            </a:r>
            <a:r>
              <a:rPr lang="zh-CN" altLang="en-US" sz="3000" dirty="0"/>
              <a:t>表长减</a:t>
            </a:r>
            <a:r>
              <a:rPr lang="en-US" sz="3000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31" grpId="0" autoUpdateAnimBg="0"/>
      <p:bldP spid="32" grpId="0" autoUpdateAnimBg="0"/>
      <p:bldP spid="45" grpId="0" animBg="1"/>
      <p:bldP spid="46" grpId="0" animBg="1"/>
      <p:bldP spid="47" grpId="0" autoUpdateAnimBg="0"/>
      <p:bldP spid="48" grpId="0" autoUpdateAnimBg="0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线性结构定义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线性结构</a:t>
            </a:r>
            <a:r>
              <a:rPr lang="zh-CN" altLang="en-US" dirty="0"/>
              <a:t>表示数据元素之间的</a:t>
            </a:r>
            <a:r>
              <a:rPr lang="en-US" altLang="zh-CN" dirty="0"/>
              <a:t>(</a:t>
            </a:r>
            <a:r>
              <a:rPr lang="zh-CN" altLang="en-US" dirty="0"/>
              <a:t>广义的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0000CC"/>
                </a:solidFill>
              </a:rPr>
              <a:t>有序关系</a:t>
            </a:r>
            <a:r>
              <a:rPr lang="zh-CN" altLang="en-US" dirty="0"/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是最常用、最简单的一种数据结构，包含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线性表、栈、队列、串、广义表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线性结构的特点：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存在一个唯一的被称为“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”的数据元素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存在一个唯一的被称为“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”的数据元素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除第一个元素外，每个元素均有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唯一一个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直接前驱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(Immediate predecessor)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除最后一个元素外，每个元素均有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唯一一个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直接后继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(Immediate successor)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3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0" y="2132856"/>
            <a:ext cx="9144000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元素删除：删除线性表的第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ListDelete_Sq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*L, int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*e) </a:t>
            </a:r>
            <a:r>
              <a:rPr lang="en-US" b="1" dirty="0">
                <a:solidFill>
                  <a:srgbClr val="0000CC"/>
                </a:solidFill>
              </a:rPr>
              <a:t>{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ElemType</a:t>
            </a:r>
            <a:r>
              <a:rPr lang="en-US" dirty="0"/>
              <a:t> *p, *q;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if ((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en-US" dirty="0">
                <a:solidFill>
                  <a:srgbClr val="0000CC"/>
                </a:solidFill>
              </a:rPr>
              <a:t>&lt;1) || (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en-US" dirty="0">
                <a:solidFill>
                  <a:srgbClr val="0000CC"/>
                </a:solidFill>
              </a:rPr>
              <a:t>&gt;L-&gt;length)) return ERROR; //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zh-CN" altLang="en-US" dirty="0">
                <a:solidFill>
                  <a:srgbClr val="0000CC"/>
                </a:solidFill>
              </a:rPr>
              <a:t>值不合法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/>
              <a:t> p = &amp;(L-&gt;</a:t>
            </a:r>
            <a:r>
              <a:rPr lang="en-US" dirty="0" err="1"/>
              <a:t>elem</a:t>
            </a:r>
            <a:r>
              <a:rPr lang="en-US" dirty="0"/>
              <a:t>[i-1]);          // p</a:t>
            </a:r>
            <a:r>
              <a:rPr lang="zh-CN" altLang="en-US" dirty="0"/>
              <a:t>为被删除元素的位置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*e = *p;                               // </a:t>
            </a:r>
            <a:r>
              <a:rPr lang="zh-CN" altLang="en-US" dirty="0"/>
              <a:t>被删除元素的值赋给</a:t>
            </a:r>
            <a:r>
              <a:rPr lang="en-US" dirty="0"/>
              <a:t>e</a:t>
            </a:r>
          </a:p>
          <a:p>
            <a:pPr marL="0" indent="0">
              <a:buNone/>
            </a:pPr>
            <a:r>
              <a:rPr lang="en-US" dirty="0"/>
              <a:t> q = L-&gt;</a:t>
            </a:r>
            <a:r>
              <a:rPr lang="en-US" dirty="0" err="1"/>
              <a:t>elem+L</a:t>
            </a:r>
            <a:r>
              <a:rPr lang="en-US" dirty="0"/>
              <a:t>-&gt;length-1; // q</a:t>
            </a:r>
            <a:r>
              <a:rPr lang="zh-CN" altLang="en-US" dirty="0"/>
              <a:t>为表尾元素的位置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for (++p; p&lt;=q; ++p) </a:t>
            </a:r>
          </a:p>
          <a:p>
            <a:pPr marL="0" indent="0">
              <a:buNone/>
            </a:pPr>
            <a:r>
              <a:rPr lang="en-US" dirty="0"/>
              <a:t>	*(p-1) = *p;  // </a:t>
            </a:r>
            <a:r>
              <a:rPr lang="zh-CN" altLang="en-US" dirty="0"/>
              <a:t>被删除元素之后的元素左移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L-&gt;length--;           // </a:t>
            </a:r>
            <a:r>
              <a:rPr lang="zh-CN" altLang="en-US" dirty="0"/>
              <a:t>表长减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  return OK;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} </a:t>
            </a:r>
            <a:r>
              <a:rPr lang="en-US" dirty="0"/>
              <a:t>// </a:t>
            </a:r>
            <a:r>
              <a:rPr lang="en-US" dirty="0" err="1"/>
              <a:t>ListDelete_Sq</a:t>
            </a:r>
            <a:endParaRPr lang="en-US" dirty="0"/>
          </a:p>
          <a:p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39204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删除第</a:t>
            </a:r>
            <a:r>
              <a:rPr lang="en-US" altLang="en-US"/>
              <a:t>i</a:t>
            </a:r>
            <a:r>
              <a:rPr lang="zh-CN" altLang="en-US"/>
              <a:t>个元素：时间复杂度分析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dirty="0"/>
                  <a:t>基本操作：结点在表中的移动操作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dirty="0"/>
                  <a:t>估计算法的时间复杂度：求结点移动的频度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dirty="0"/>
                  <a:t>假设线性表</a:t>
                </a:r>
                <a:r>
                  <a:rPr lang="en-US" altLang="en-US" dirty="0"/>
                  <a:t>L</a:t>
                </a:r>
                <a:r>
                  <a:rPr lang="zh-CN" altLang="en-US" dirty="0"/>
                  <a:t>的表长为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删除第</a:t>
                </a:r>
                <a:r>
                  <a:rPr lang="en-US" alt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个元素的概率为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，不失一般性，设删除各个位置是等概率，则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dirty="0">
                    <a:solidFill>
                      <a:srgbClr val="0000CC"/>
                    </a:solidFill>
                  </a:rPr>
                  <a:t>删除时移动结点的次数为</a:t>
                </a:r>
                <a:r>
                  <a:rPr lang="en-US" altLang="en-US" dirty="0">
                    <a:solidFill>
                      <a:srgbClr val="0000CC"/>
                    </a:solidFill>
                  </a:rPr>
                  <a:t>n-</a:t>
                </a:r>
                <a:r>
                  <a:rPr lang="en-US" altLang="en-US" dirty="0" err="1">
                    <a:solidFill>
                      <a:srgbClr val="0000CC"/>
                    </a:solidFill>
                  </a:rPr>
                  <a:t>i</a:t>
                </a:r>
                <a:r>
                  <a:rPr lang="zh-CN" altLang="en-US" dirty="0"/>
                  <a:t>，则总的平均移动次数为 </a:t>
                </a:r>
                <a:r>
                  <a:rPr lang="en-US" altLang="en-US" dirty="0" err="1"/>
                  <a:t>E</a:t>
                </a:r>
                <a:r>
                  <a:rPr lang="en-US" altLang="en-US" baseline="-25000" dirty="0" err="1"/>
                  <a:t>delete</a:t>
                </a:r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，所以，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E</a:t>
                </a:r>
                <a:r>
                  <a:rPr lang="en-US" altLang="en-US" baseline="-25000" dirty="0" err="1"/>
                  <a:t>delete</a:t>
                </a:r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dirty="0"/>
                  <a:t>在顺序表上做删除运算，平均要移动表上一半结点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dirty="0"/>
                  <a:t>当表长</a:t>
                </a:r>
                <a:r>
                  <a:rPr lang="en-US" altLang="en-US" dirty="0"/>
                  <a:t>n</a:t>
                </a:r>
                <a:r>
                  <a:rPr lang="zh-CN" altLang="en-US" dirty="0"/>
                  <a:t>较大时，算法的效率相当低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dirty="0"/>
                  <a:t>算法的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平均</a:t>
                </a:r>
                <a:r>
                  <a:rPr lang="zh-CN" altLang="en-US" dirty="0"/>
                  <a:t>时间复杂度为</a:t>
                </a:r>
                <a:r>
                  <a:rPr lang="en-US" altLang="en-US" dirty="0"/>
                  <a:t>O(n)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44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36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在</a:t>
            </a:r>
            <a:r>
              <a:rPr lang="zh-CN" altLang="en-US" dirty="0"/>
              <a:t>线性表中查找元素</a:t>
            </a:r>
            <a:r>
              <a:rPr lang="en-US" altLang="zh-CN" dirty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6886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L</a:t>
            </a:r>
            <a:r>
              <a:rPr lang="zh-CN" altLang="en-US" dirty="0"/>
              <a:t>中查找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第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个</a:t>
            </a:r>
            <a:r>
              <a:rPr lang="zh-CN" altLang="en-US" dirty="0"/>
              <a:t>值与</a:t>
            </a:r>
            <a:r>
              <a:rPr lang="en-US" dirty="0"/>
              <a:t>e</a:t>
            </a:r>
            <a:r>
              <a:rPr lang="zh-CN" altLang="en-US" dirty="0"/>
              <a:t>满足</a:t>
            </a:r>
            <a:r>
              <a:rPr lang="en-US" dirty="0"/>
              <a:t>compare()</a:t>
            </a:r>
            <a:r>
              <a:rPr lang="zh-CN" altLang="en-US" dirty="0"/>
              <a:t>的元素的位置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LocateElem_Sq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*L, </a:t>
            </a:r>
            <a:r>
              <a:rPr lang="en-US" dirty="0" err="1"/>
              <a:t>ElemType</a:t>
            </a:r>
            <a:r>
              <a:rPr lang="en-US" dirty="0"/>
              <a:t> e, 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		Status (*compare)(</a:t>
            </a:r>
            <a:r>
              <a:rPr lang="en-US" dirty="0" err="1">
                <a:solidFill>
                  <a:srgbClr val="0000CC"/>
                </a:solidFill>
              </a:rPr>
              <a:t>ElemType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ElemType</a:t>
            </a:r>
            <a:r>
              <a:rPr lang="en-US" dirty="0">
                <a:solidFill>
                  <a:srgbClr val="0000CC"/>
                </a:solidFill>
              </a:rPr>
              <a:t>)</a:t>
            </a:r>
            <a:r>
              <a:rPr lang="en-US" dirty="0"/>
              <a:t>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#define LESS -1</a:t>
            </a:r>
          </a:p>
          <a:p>
            <a:pPr marL="0" indent="0">
              <a:buNone/>
            </a:pPr>
            <a:r>
              <a:rPr lang="en-US" altLang="zh-CN" dirty="0"/>
              <a:t>#define GREATER 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Status (*compare)(</a:t>
            </a:r>
            <a:r>
              <a:rPr lang="en-US" altLang="zh-CN" dirty="0" err="1">
                <a:solidFill>
                  <a:srgbClr val="0000CC"/>
                </a:solidFill>
              </a:rPr>
              <a:t>ElemType</a:t>
            </a:r>
            <a:r>
              <a:rPr lang="en-US" altLang="zh-CN" dirty="0">
                <a:solidFill>
                  <a:srgbClr val="0000CC"/>
                </a:solidFill>
              </a:rPr>
              <a:t> a, </a:t>
            </a:r>
            <a:r>
              <a:rPr lang="en-US" altLang="zh-CN" dirty="0" err="1">
                <a:solidFill>
                  <a:srgbClr val="0000CC"/>
                </a:solidFill>
              </a:rPr>
              <a:t>ElemType</a:t>
            </a:r>
            <a:r>
              <a:rPr lang="en-US" altLang="zh-CN" dirty="0">
                <a:solidFill>
                  <a:srgbClr val="0000CC"/>
                </a:solidFill>
              </a:rPr>
              <a:t> b)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if (a&lt;b) return LESS;</a:t>
            </a:r>
          </a:p>
          <a:p>
            <a:pPr marL="0" indent="0">
              <a:buNone/>
            </a:pPr>
            <a:r>
              <a:rPr lang="en-US" altLang="zh-CN" dirty="0"/>
              <a:t>  if (a&gt;b) return  GREATER;</a:t>
            </a:r>
          </a:p>
          <a:p>
            <a:pPr marL="0" indent="0">
              <a:buNone/>
            </a:pPr>
            <a:r>
              <a:rPr lang="en-US" altLang="zh-CN" dirty="0"/>
              <a:t>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在主程序中的调用方式：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ElemType</a:t>
            </a:r>
            <a:r>
              <a:rPr lang="en-US" altLang="zh-CN" dirty="0"/>
              <a:t> I = </a:t>
            </a:r>
            <a:r>
              <a:rPr lang="en-US" altLang="zh-CN" dirty="0" err="1"/>
              <a:t>LocateElem_Sq</a:t>
            </a:r>
            <a:r>
              <a:rPr lang="en-US" altLang="zh-CN" dirty="0"/>
              <a:t>(L, 100, </a:t>
            </a:r>
            <a:r>
              <a:rPr lang="en-US" altLang="zh-CN" dirty="0">
                <a:solidFill>
                  <a:srgbClr val="0000CC"/>
                </a:solidFill>
              </a:rPr>
              <a:t>compare</a:t>
            </a:r>
            <a:r>
              <a:rPr lang="en-US" altLang="zh-CN" dirty="0"/>
              <a:t>); 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2.6</a:t>
            </a:r>
          </a:p>
        </p:txBody>
      </p:sp>
    </p:spTree>
    <p:extLst>
      <p:ext uri="{BB962C8B-B14F-4D97-AF65-F5344CB8AC3E}">
        <p14:creationId xmlns:p14="http://schemas.microsoft.com/office/powerpoint/2010/main" val="2363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14520" y="3856420"/>
            <a:ext cx="9114960" cy="940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在</a:t>
            </a:r>
            <a:r>
              <a:rPr lang="zh-CN" altLang="en-US" dirty="0"/>
              <a:t>线性表中查找元素</a:t>
            </a:r>
            <a:r>
              <a:rPr lang="en-US" altLang="zh-CN" dirty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L</a:t>
            </a:r>
            <a:r>
              <a:rPr lang="zh-CN" altLang="en-US" dirty="0"/>
              <a:t>中查找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第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个</a:t>
            </a:r>
            <a:r>
              <a:rPr lang="zh-CN" altLang="en-US" dirty="0"/>
              <a:t>值与</a:t>
            </a:r>
            <a:r>
              <a:rPr lang="en-US" dirty="0"/>
              <a:t>e</a:t>
            </a:r>
            <a:r>
              <a:rPr lang="zh-CN" altLang="en-US" dirty="0"/>
              <a:t>满足</a:t>
            </a:r>
            <a:r>
              <a:rPr lang="en-US" dirty="0"/>
              <a:t>compare()</a:t>
            </a:r>
            <a:r>
              <a:rPr lang="zh-CN" altLang="en-US" dirty="0"/>
              <a:t>的元素的位置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LocateElem_Sq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*L, </a:t>
            </a:r>
            <a:r>
              <a:rPr lang="en-US" dirty="0" err="1"/>
              <a:t>ElemType</a:t>
            </a:r>
            <a:r>
              <a:rPr lang="en-US" dirty="0"/>
              <a:t> e, 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Status (*compare)(</a:t>
            </a:r>
            <a:r>
              <a:rPr lang="en-US" dirty="0" err="1">
                <a:solidFill>
                  <a:srgbClr val="0000CC"/>
                </a:solidFill>
              </a:rPr>
              <a:t>ElemType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ElemType</a:t>
            </a:r>
            <a:r>
              <a:rPr lang="en-US" dirty="0">
                <a:solidFill>
                  <a:srgbClr val="0000CC"/>
                </a:solidFill>
              </a:rPr>
              <a:t>)</a:t>
            </a:r>
            <a:r>
              <a:rPr lang="en-US" dirty="0"/>
              <a:t>)  </a:t>
            </a:r>
            <a:r>
              <a:rPr lang="en-US" b="1" dirty="0">
                <a:solidFill>
                  <a:srgbClr val="0000CC"/>
                </a:solidFill>
              </a:rPr>
              <a:t>{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>
                <a:solidFill>
                  <a:srgbClr val="C00000"/>
                </a:solidFill>
              </a:rPr>
              <a:t>ElemType</a:t>
            </a:r>
            <a:r>
              <a:rPr lang="en-US" dirty="0">
                <a:solidFill>
                  <a:srgbClr val="C00000"/>
                </a:solidFill>
              </a:rPr>
              <a:t> *p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1; // </a:t>
            </a:r>
            <a:r>
              <a:rPr lang="en-US" dirty="0" err="1"/>
              <a:t>i</a:t>
            </a:r>
            <a:r>
              <a:rPr lang="zh-CN" altLang="en-US" dirty="0"/>
              <a:t>的初值为第</a:t>
            </a:r>
            <a:r>
              <a:rPr lang="en-US" altLang="zh-CN" dirty="0"/>
              <a:t>1</a:t>
            </a:r>
            <a:r>
              <a:rPr lang="zh-CN" altLang="en-US" dirty="0"/>
              <a:t>个元素的位置 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 = L-&gt;</a:t>
            </a:r>
            <a:r>
              <a:rPr lang="en-US" dirty="0" err="1">
                <a:solidFill>
                  <a:srgbClr val="C00000"/>
                </a:solidFill>
              </a:rPr>
              <a:t>elem</a:t>
            </a:r>
            <a:r>
              <a:rPr lang="en-US" dirty="0"/>
              <a:t>; // p</a:t>
            </a:r>
            <a:r>
              <a:rPr lang="zh-CN" altLang="en-US" dirty="0"/>
              <a:t>的初值为第</a:t>
            </a:r>
            <a:r>
              <a:rPr lang="en-US" altLang="zh-CN" dirty="0"/>
              <a:t>1</a:t>
            </a:r>
            <a:r>
              <a:rPr lang="zh-CN" altLang="en-US" dirty="0"/>
              <a:t>个元素的存储位置 </a:t>
            </a: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&lt;= L-&gt;length &amp;&amp; </a:t>
            </a:r>
            <a:r>
              <a:rPr lang="en-US" dirty="0">
                <a:solidFill>
                  <a:srgbClr val="0000CC"/>
                </a:solidFill>
              </a:rPr>
              <a:t>(*compare)(</a:t>
            </a:r>
            <a:r>
              <a:rPr lang="en-US" dirty="0">
                <a:solidFill>
                  <a:srgbClr val="C00000"/>
                </a:solidFill>
              </a:rPr>
              <a:t>*p</a:t>
            </a:r>
            <a:r>
              <a:rPr lang="en-US" dirty="0">
                <a:solidFill>
                  <a:srgbClr val="0000CC"/>
                </a:solidFill>
              </a:rPr>
              <a:t>, e)!=0</a:t>
            </a:r>
            <a:r>
              <a:rPr lang="en-US" dirty="0"/>
              <a:t>) { 	</a:t>
            </a:r>
            <a:r>
              <a:rPr lang="en-US" dirty="0">
                <a:solidFill>
                  <a:srgbClr val="C00000"/>
                </a:solidFill>
              </a:rPr>
              <a:t>p++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++;} 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&lt;= L-&gt;length) return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else return 0;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}</a:t>
            </a:r>
            <a:r>
              <a:rPr lang="en-US" dirty="0"/>
              <a:t> // </a:t>
            </a:r>
            <a:r>
              <a:rPr lang="en-US" dirty="0" err="1"/>
              <a:t>LocateElem_Sq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4976589"/>
            <a:ext cx="4499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基本操作：进行两个元素的比较</a:t>
            </a:r>
            <a:endParaRPr lang="en-US" altLang="zh-CN" sz="2400" dirty="0"/>
          </a:p>
          <a:p>
            <a:r>
              <a:rPr lang="zh-CN" altLang="en-US" sz="2400" dirty="0"/>
              <a:t>        若</a:t>
            </a:r>
            <a:r>
              <a:rPr lang="en-US" altLang="zh-CN" sz="2400" dirty="0"/>
              <a:t>L</a:t>
            </a:r>
            <a:r>
              <a:rPr lang="zh-CN" altLang="en-US" sz="2400" dirty="0"/>
              <a:t>中存在和</a:t>
            </a:r>
            <a:r>
              <a:rPr lang="en-US" altLang="zh-CN" sz="2400" dirty="0"/>
              <a:t>e</a:t>
            </a:r>
            <a:r>
              <a:rPr lang="zh-CN" altLang="en-US" sz="2400" dirty="0"/>
              <a:t>相同的元素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则比较次数为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(1&lt;=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&lt;=L-&gt;length)</a:t>
            </a:r>
          </a:p>
          <a:p>
            <a:r>
              <a:rPr lang="zh-CN" altLang="en-US" sz="2400" dirty="0"/>
              <a:t>否则比较次数为</a:t>
            </a:r>
            <a:r>
              <a:rPr lang="en-US" altLang="zh-CN" sz="2400" dirty="0"/>
              <a:t>L-&gt;length</a:t>
            </a:r>
            <a:endParaRPr lang="en-US" sz="2400" dirty="0"/>
          </a:p>
        </p:txBody>
      </p:sp>
      <p:sp>
        <p:nvSpPr>
          <p:cNvPr id="6" name="流程图: 可选过程 5"/>
          <p:cNvSpPr/>
          <p:nvPr/>
        </p:nvSpPr>
        <p:spPr>
          <a:xfrm>
            <a:off x="6804248" y="2434644"/>
            <a:ext cx="2325232" cy="79208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时间复杂</a:t>
            </a:r>
            <a:r>
              <a:rPr lang="zh-CN" altLang="en-US" sz="2800"/>
              <a:t>度</a:t>
            </a:r>
            <a:r>
              <a:rPr lang="en-US" altLang="zh-CN" sz="2800"/>
              <a:t>O(L-&gt;length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06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7260" y="1231362"/>
            <a:ext cx="9129480" cy="298972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0" y="4221088"/>
            <a:ext cx="9129480" cy="115212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82960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合并两有序列表成一新有序列表</a:t>
            </a:r>
            <a:r>
              <a:rPr lang="en-US" altLang="zh-CN" dirty="0" err="1"/>
              <a:t>Lc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Status</a:t>
            </a:r>
            <a:r>
              <a:rPr lang="en-US" dirty="0"/>
              <a:t> </a:t>
            </a:r>
            <a:r>
              <a:rPr lang="en-US" dirty="0" err="1"/>
              <a:t>MergeList_Sq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*La, </a:t>
            </a:r>
            <a:r>
              <a:rPr lang="en-US" dirty="0" err="1"/>
              <a:t>SqList</a:t>
            </a:r>
            <a:r>
              <a:rPr lang="en-US" dirty="0"/>
              <a:t> *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SqList</a:t>
            </a:r>
            <a:r>
              <a:rPr lang="en-US" dirty="0"/>
              <a:t> *</a:t>
            </a:r>
            <a:r>
              <a:rPr lang="en-US" dirty="0" err="1"/>
              <a:t>Lc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ElemType</a:t>
            </a:r>
            <a:r>
              <a:rPr lang="en-US" dirty="0"/>
              <a:t> *pa,*</a:t>
            </a:r>
            <a:r>
              <a:rPr lang="en-US" dirty="0" err="1"/>
              <a:t>pb</a:t>
            </a:r>
            <a:r>
              <a:rPr lang="en-US" dirty="0"/>
              <a:t>,*pc,*</a:t>
            </a:r>
            <a:r>
              <a:rPr lang="en-US" dirty="0" err="1"/>
              <a:t>pa_last</a:t>
            </a:r>
            <a:r>
              <a:rPr lang="en-US" dirty="0"/>
              <a:t>,*</a:t>
            </a:r>
            <a:r>
              <a:rPr lang="en-US" dirty="0" err="1"/>
              <a:t>pb_last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pa = La-&gt;</a:t>
            </a:r>
            <a:r>
              <a:rPr lang="en-US" dirty="0" err="1"/>
              <a:t>elem</a:t>
            </a:r>
            <a:r>
              <a:rPr lang="en-US" dirty="0"/>
              <a:t>; pb = </a:t>
            </a:r>
            <a:r>
              <a:rPr lang="en-US" dirty="0" err="1"/>
              <a:t>Lb</a:t>
            </a:r>
            <a:r>
              <a:rPr lang="en-US" dirty="0"/>
              <a:t>-&gt;</a:t>
            </a:r>
            <a:r>
              <a:rPr lang="en-US" dirty="0" err="1"/>
              <a:t>elem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altLang="zh-CN" dirty="0" err="1"/>
              <a:t>pa_last</a:t>
            </a:r>
            <a:r>
              <a:rPr lang="en-US" altLang="zh-CN" dirty="0"/>
              <a:t> = La-&gt;</a:t>
            </a:r>
            <a:r>
              <a:rPr lang="en-US" altLang="zh-CN" dirty="0" err="1"/>
              <a:t>elem+La</a:t>
            </a:r>
            <a:r>
              <a:rPr lang="en-US" altLang="zh-CN" dirty="0"/>
              <a:t>-&gt;length-1;</a:t>
            </a:r>
          </a:p>
          <a:p>
            <a:pPr marL="0" indent="0">
              <a:buNone/>
            </a:pPr>
            <a:r>
              <a:rPr lang="en-US" altLang="zh-CN" dirty="0" err="1"/>
              <a:t>pb_last</a:t>
            </a:r>
            <a:r>
              <a:rPr lang="en-US" altLang="zh-CN" dirty="0"/>
              <a:t> = </a:t>
            </a:r>
            <a:r>
              <a:rPr lang="en-US" altLang="zh-CN" dirty="0" err="1"/>
              <a:t>Lb</a:t>
            </a:r>
            <a:r>
              <a:rPr lang="en-US" altLang="zh-CN" dirty="0"/>
              <a:t>-&gt;</a:t>
            </a:r>
            <a:r>
              <a:rPr lang="en-US" altLang="zh-CN" dirty="0" err="1"/>
              <a:t>elem+Lb</a:t>
            </a:r>
            <a:r>
              <a:rPr lang="en-US" altLang="zh-CN" dirty="0"/>
              <a:t>-&gt;length-1;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Lc</a:t>
            </a:r>
            <a:r>
              <a:rPr lang="en-US" dirty="0"/>
              <a:t>-&gt;</a:t>
            </a:r>
            <a:r>
              <a:rPr lang="en-US" dirty="0" err="1"/>
              <a:t>listsize</a:t>
            </a:r>
            <a:r>
              <a:rPr lang="en-US" dirty="0"/>
              <a:t> = </a:t>
            </a:r>
            <a:r>
              <a:rPr lang="en-US" dirty="0" err="1"/>
              <a:t>Lc</a:t>
            </a:r>
            <a:r>
              <a:rPr lang="en-US" dirty="0"/>
              <a:t>-&gt;length = La-&gt;</a:t>
            </a:r>
            <a:r>
              <a:rPr lang="en-US" dirty="0" err="1"/>
              <a:t>length+Lb</a:t>
            </a:r>
            <a:r>
              <a:rPr lang="en-US" dirty="0"/>
              <a:t>-&gt;length; </a:t>
            </a:r>
          </a:p>
          <a:p>
            <a:pPr marL="0" indent="0">
              <a:buNone/>
            </a:pPr>
            <a:r>
              <a:rPr lang="en-US" dirty="0"/>
              <a:t>pc = </a:t>
            </a:r>
            <a:r>
              <a:rPr lang="en-US" dirty="0" err="1"/>
              <a:t>Lc</a:t>
            </a:r>
            <a:r>
              <a:rPr lang="en-US" dirty="0"/>
              <a:t>-&gt;</a:t>
            </a:r>
            <a:r>
              <a:rPr lang="en-US" dirty="0" err="1"/>
              <a:t>elem</a:t>
            </a:r>
            <a:r>
              <a:rPr lang="en-US" dirty="0"/>
              <a:t> = (</a:t>
            </a:r>
            <a:r>
              <a:rPr lang="en-US" dirty="0" err="1"/>
              <a:t>ElemType</a:t>
            </a:r>
            <a:r>
              <a:rPr lang="en-US" dirty="0"/>
              <a:t>*)malloc(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Lc</a:t>
            </a:r>
            <a:r>
              <a:rPr lang="en-US" dirty="0"/>
              <a:t>-&gt;</a:t>
            </a:r>
            <a:r>
              <a:rPr lang="en-US" dirty="0" err="1"/>
              <a:t>listsize</a:t>
            </a:r>
            <a:r>
              <a:rPr lang="en-US" dirty="0"/>
              <a:t>*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ElemType</a:t>
            </a:r>
            <a:r>
              <a:rPr lang="en-US" dirty="0"/>
              <a:t>)); </a:t>
            </a:r>
          </a:p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Lc</a:t>
            </a:r>
            <a:r>
              <a:rPr lang="en-US" dirty="0"/>
              <a:t>-&gt;</a:t>
            </a:r>
            <a:r>
              <a:rPr lang="en-US" dirty="0" err="1"/>
              <a:t>elem</a:t>
            </a:r>
            <a:r>
              <a:rPr lang="en-US" dirty="0"/>
              <a:t>) </a:t>
            </a:r>
            <a:r>
              <a:rPr lang="en-US" altLang="zh-CN" dirty="0"/>
              <a:t>return </a:t>
            </a:r>
            <a:r>
              <a:rPr lang="en-US" dirty="0"/>
              <a:t>OVERFLOW; // </a:t>
            </a:r>
            <a:r>
              <a:rPr lang="zh-CN" altLang="en-US" dirty="0"/>
              <a:t>存储分配失败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while (pa &lt;= </a:t>
            </a:r>
            <a:r>
              <a:rPr lang="en-US" dirty="0" err="1"/>
              <a:t>pa_last</a:t>
            </a:r>
            <a:r>
              <a:rPr lang="en-US" dirty="0"/>
              <a:t> &amp;&amp; </a:t>
            </a:r>
            <a:r>
              <a:rPr lang="en-US" dirty="0" err="1"/>
              <a:t>pb</a:t>
            </a:r>
            <a:r>
              <a:rPr lang="en-US" dirty="0"/>
              <a:t> &lt;= </a:t>
            </a:r>
            <a:r>
              <a:rPr lang="en-US" dirty="0" err="1"/>
              <a:t>pb_last</a:t>
            </a:r>
            <a:r>
              <a:rPr lang="en-US" dirty="0"/>
              <a:t>) { // </a:t>
            </a:r>
            <a:r>
              <a:rPr lang="zh-CN" altLang="en-US" dirty="0"/>
              <a:t>归并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if (*pa &lt;= *</a:t>
            </a:r>
            <a:r>
              <a:rPr lang="en-US" dirty="0" err="1"/>
              <a:t>pb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*pc++ = *pa++; </a:t>
            </a:r>
            <a:r>
              <a:rPr lang="en-US" dirty="0"/>
              <a:t>//</a:t>
            </a:r>
            <a:r>
              <a:rPr lang="zh-CN" altLang="en-US" dirty="0"/>
              <a:t> 按值非递减插入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else </a:t>
            </a:r>
            <a:r>
              <a:rPr lang="en-US" dirty="0">
                <a:solidFill>
                  <a:srgbClr val="FF0000"/>
                </a:solidFill>
              </a:rPr>
              <a:t>*pc++ = *</a:t>
            </a:r>
            <a:r>
              <a:rPr lang="en-US" dirty="0" err="1">
                <a:solidFill>
                  <a:srgbClr val="FF0000"/>
                </a:solidFill>
              </a:rPr>
              <a:t>pb</a:t>
            </a:r>
            <a:r>
              <a:rPr lang="en-US" dirty="0">
                <a:solidFill>
                  <a:srgbClr val="FF0000"/>
                </a:solidFill>
              </a:rPr>
              <a:t>++; </a:t>
            </a: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while (pa &lt;= </a:t>
            </a:r>
            <a:r>
              <a:rPr lang="en-US" dirty="0" err="1"/>
              <a:t>pa_last</a:t>
            </a:r>
            <a:r>
              <a:rPr lang="en-US" dirty="0"/>
              <a:t>) *pc++ = *pa++; // </a:t>
            </a:r>
            <a:r>
              <a:rPr lang="zh-CN" altLang="en-US" dirty="0"/>
              <a:t>插入</a:t>
            </a:r>
            <a:r>
              <a:rPr lang="en-US" dirty="0"/>
              <a:t>La</a:t>
            </a:r>
            <a:r>
              <a:rPr lang="zh-CN" altLang="en-US" dirty="0"/>
              <a:t>的剩余元素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pb</a:t>
            </a:r>
            <a:r>
              <a:rPr lang="en-US" dirty="0"/>
              <a:t> &lt;= </a:t>
            </a:r>
            <a:r>
              <a:rPr lang="en-US" dirty="0" err="1"/>
              <a:t>pb_last</a:t>
            </a:r>
            <a:r>
              <a:rPr lang="en-US" dirty="0"/>
              <a:t>) *pc++ = *</a:t>
            </a:r>
            <a:r>
              <a:rPr lang="en-US" dirty="0" err="1"/>
              <a:t>pb</a:t>
            </a:r>
            <a:r>
              <a:rPr lang="en-US" dirty="0"/>
              <a:t>++; // </a:t>
            </a:r>
            <a:r>
              <a:rPr lang="zh-CN" altLang="en-US" dirty="0"/>
              <a:t>插入</a:t>
            </a:r>
            <a:r>
              <a:rPr lang="en-US" dirty="0" err="1"/>
              <a:t>Lb</a:t>
            </a:r>
            <a:r>
              <a:rPr lang="zh-CN" altLang="en-US" dirty="0"/>
              <a:t>的剩余元素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return OK;} // </a:t>
            </a:r>
            <a:r>
              <a:rPr lang="en-US" dirty="0" err="1"/>
              <a:t>MergeList</a:t>
            </a:r>
            <a:r>
              <a:rPr lang="en-US" dirty="0"/>
              <a:t>, </a:t>
            </a:r>
            <a:r>
              <a:rPr lang="zh-CN" altLang="en-US" dirty="0"/>
              <a:t>算法</a:t>
            </a:r>
            <a:r>
              <a:rPr lang="en-US" dirty="0"/>
              <a:t>2.2</a:t>
            </a:r>
            <a:r>
              <a:rPr lang="zh-CN" altLang="en-US" dirty="0"/>
              <a:t>的实现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2.7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5776300" y="1735418"/>
            <a:ext cx="3131840" cy="64807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/>
              <a:t>时间</a:t>
            </a:r>
            <a:r>
              <a:rPr lang="zh-CN" altLang="en-US" sz="2200"/>
              <a:t>复杂度</a:t>
            </a:r>
            <a:endParaRPr lang="en-US" altLang="zh-CN" sz="2200"/>
          </a:p>
          <a:p>
            <a:pPr algn="ctr"/>
            <a:r>
              <a:rPr lang="en-US" altLang="zh-CN" sz="2200"/>
              <a:t>O(La-&gt;length+Lb-&gt;length</a:t>
            </a:r>
            <a:r>
              <a:rPr lang="en-US" altLang="zh-CN" sz="2200" dirty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50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r>
              <a:rPr lang="en-US" altLang="zh-CN" dirty="0"/>
              <a:t>(Linear List)</a:t>
            </a:r>
            <a:r>
              <a:rPr lang="zh-CN" altLang="en-US" dirty="0"/>
              <a:t>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949280"/>
          </a:xfrm>
        </p:spPr>
        <p:txBody>
          <a:bodyPr>
            <a:normAutofit fontScale="92500"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+mn-ea"/>
              </a:rPr>
              <a:t>线性表</a:t>
            </a:r>
            <a:r>
              <a:rPr lang="zh-CN" altLang="en-US" dirty="0">
                <a:latin typeface="+mn-ea"/>
              </a:rPr>
              <a:t>是由</a:t>
            </a:r>
            <a:r>
              <a:rPr lang="en-US" altLang="en-US" dirty="0">
                <a:latin typeface="+mn-ea"/>
              </a:rPr>
              <a:t>n(n≧0)</a:t>
            </a:r>
            <a:r>
              <a:rPr lang="zh-CN" altLang="en-US" dirty="0">
                <a:latin typeface="+mn-ea"/>
              </a:rPr>
              <a:t>个数据元素</a:t>
            </a:r>
            <a:r>
              <a:rPr lang="en-US" altLang="en-US" dirty="0">
                <a:latin typeface="+mn-ea"/>
              </a:rPr>
              <a:t>(</a:t>
            </a:r>
            <a:r>
              <a:rPr lang="zh-CN" altLang="en-US" b="1" dirty="0">
                <a:solidFill>
                  <a:srgbClr val="0000CC"/>
                </a:solidFill>
                <a:latin typeface="+mn-ea"/>
              </a:rPr>
              <a:t>结点</a:t>
            </a:r>
            <a:r>
              <a:rPr lang="en-US" altLang="en-US" dirty="0">
                <a:latin typeface="+mn-ea"/>
              </a:rPr>
              <a:t>)a</a:t>
            </a:r>
            <a:r>
              <a:rPr lang="en-US" altLang="en-US" baseline="-25000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en-US" dirty="0">
                <a:latin typeface="+mn-ea"/>
              </a:rPr>
              <a:t>a</a:t>
            </a:r>
            <a:r>
              <a:rPr lang="en-US" altLang="en-US" baseline="-25000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en-US" dirty="0">
                <a:latin typeface="+mn-ea"/>
              </a:rPr>
              <a:t>…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en-US" dirty="0">
                <a:latin typeface="+mn-ea"/>
              </a:rPr>
              <a:t>a</a:t>
            </a:r>
            <a:r>
              <a:rPr lang="en-US" altLang="en-US" baseline="-25000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组成的有限序列，且该序列中的所有结点具有相同的数据类型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3200" dirty="0">
                <a:latin typeface="+mn-ea"/>
              </a:rPr>
              <a:t>线性表中数据元素的个数</a:t>
            </a:r>
            <a:r>
              <a:rPr lang="en-US" altLang="en-US" sz="3200" dirty="0">
                <a:latin typeface="+mn-ea"/>
              </a:rPr>
              <a:t>n</a:t>
            </a:r>
            <a:r>
              <a:rPr lang="zh-CN" altLang="en-US" sz="3200" dirty="0">
                <a:latin typeface="+mn-ea"/>
              </a:rPr>
              <a:t>称为线性表的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长度</a:t>
            </a:r>
          </a:p>
          <a:p>
            <a:pPr lvl="1"/>
            <a:r>
              <a:rPr lang="zh-CN" altLang="en-US" sz="3200" dirty="0">
                <a:latin typeface="+mn-ea"/>
              </a:rPr>
              <a:t>当</a:t>
            </a:r>
            <a:r>
              <a:rPr lang="en-US" altLang="en-US" sz="3200" dirty="0">
                <a:latin typeface="+mn-ea"/>
              </a:rPr>
              <a:t>n=0</a:t>
            </a:r>
            <a:r>
              <a:rPr lang="zh-CN" altLang="en-US" sz="3200" dirty="0">
                <a:latin typeface="+mn-ea"/>
              </a:rPr>
              <a:t>时，称为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空表</a:t>
            </a:r>
          </a:p>
          <a:p>
            <a:pPr lvl="1"/>
            <a:r>
              <a:rPr lang="zh-CN" altLang="en-US" sz="3200" dirty="0">
                <a:latin typeface="+mn-ea"/>
              </a:rPr>
              <a:t>当</a:t>
            </a:r>
            <a:r>
              <a:rPr lang="en-US" altLang="en-US" sz="3200" dirty="0">
                <a:latin typeface="+mn-ea"/>
              </a:rPr>
              <a:t>n&gt;0</a:t>
            </a:r>
            <a:r>
              <a:rPr lang="zh-CN" altLang="en-US" sz="3200" dirty="0">
                <a:latin typeface="+mn-ea"/>
              </a:rPr>
              <a:t>时，将非空的线性表记作 </a:t>
            </a:r>
            <a:r>
              <a:rPr lang="en-US" altLang="en-US" sz="3200" dirty="0">
                <a:latin typeface="+mn-ea"/>
              </a:rPr>
              <a:t>(a</a:t>
            </a:r>
            <a:r>
              <a:rPr lang="en-US" altLang="en-US" sz="3200" baseline="-25000" dirty="0">
                <a:latin typeface="+mn-ea"/>
              </a:rPr>
              <a:t>1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en-US" sz="3200" dirty="0">
                <a:latin typeface="+mn-ea"/>
              </a:rPr>
              <a:t>a</a:t>
            </a:r>
            <a:r>
              <a:rPr lang="en-US" altLang="en-US" sz="3200" baseline="-250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en-US" sz="3200" dirty="0">
                <a:latin typeface="+mn-ea"/>
              </a:rPr>
              <a:t>…a</a:t>
            </a:r>
            <a:r>
              <a:rPr lang="en-US" altLang="en-US" sz="3200" baseline="-25000" dirty="0">
                <a:latin typeface="+mn-ea"/>
              </a:rPr>
              <a:t>n</a:t>
            </a:r>
            <a:r>
              <a:rPr lang="en-US" altLang="en-US" sz="3200" dirty="0">
                <a:latin typeface="+mn-ea"/>
              </a:rPr>
              <a:t>)</a:t>
            </a:r>
            <a:r>
              <a:rPr lang="zh-CN" altLang="en-US" sz="3200" dirty="0">
                <a:latin typeface="+mn-ea"/>
              </a:rPr>
              <a:t>，那么，</a:t>
            </a:r>
            <a:r>
              <a:rPr lang="en-US" altLang="en-US" sz="3200" dirty="0">
                <a:latin typeface="+mn-ea"/>
              </a:rPr>
              <a:t>a</a:t>
            </a:r>
            <a:r>
              <a:rPr lang="en-US" altLang="en-US" sz="3200" baseline="-25000" dirty="0">
                <a:latin typeface="+mn-ea"/>
              </a:rPr>
              <a:t>1</a:t>
            </a:r>
            <a:r>
              <a:rPr lang="zh-CN" altLang="en-US" sz="3200" dirty="0">
                <a:latin typeface="+mn-ea"/>
              </a:rPr>
              <a:t>称为线性表的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第一个</a:t>
            </a:r>
            <a:r>
              <a:rPr lang="en-US" altLang="en-US" sz="32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首</a:t>
            </a:r>
            <a:r>
              <a:rPr lang="en-US" altLang="en-US" sz="3200" b="1" dirty="0">
                <a:solidFill>
                  <a:srgbClr val="0000CC"/>
                </a:solidFill>
                <a:latin typeface="+mn-ea"/>
              </a:rPr>
              <a:t>)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结点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en-US" sz="3200" dirty="0">
                <a:latin typeface="+mn-ea"/>
              </a:rPr>
              <a:t>a</a:t>
            </a:r>
            <a:r>
              <a:rPr lang="en-US" altLang="en-US" sz="3200" baseline="-25000" dirty="0">
                <a:latin typeface="+mn-ea"/>
              </a:rPr>
              <a:t>n</a:t>
            </a:r>
            <a:r>
              <a:rPr lang="zh-CN" altLang="en-US" sz="3200" dirty="0">
                <a:latin typeface="+mn-ea"/>
              </a:rPr>
              <a:t>称为线性表的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最后一个</a:t>
            </a:r>
            <a:r>
              <a:rPr lang="en-US" altLang="en-US" sz="32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尾</a:t>
            </a:r>
            <a:r>
              <a:rPr lang="en-US" altLang="en-US" sz="3200" b="1" dirty="0">
                <a:solidFill>
                  <a:srgbClr val="0000CC"/>
                </a:solidFill>
                <a:latin typeface="+mn-ea"/>
              </a:rPr>
              <a:t>)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结点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en-US" sz="3200" dirty="0">
                <a:latin typeface="+mn-ea"/>
              </a:rPr>
              <a:t>a</a:t>
            </a:r>
            <a:r>
              <a:rPr lang="en-US" altLang="en-US" sz="3200" baseline="-25000" dirty="0">
                <a:latin typeface="+mn-ea"/>
              </a:rPr>
              <a:t>1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en-US" sz="3200" dirty="0">
                <a:latin typeface="+mn-ea"/>
              </a:rPr>
              <a:t>a</a:t>
            </a:r>
            <a:r>
              <a:rPr lang="en-US" altLang="en-US" sz="3200" baseline="-250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en-US" sz="3200" dirty="0">
                <a:latin typeface="+mn-ea"/>
              </a:rPr>
              <a:t>…a</a:t>
            </a:r>
            <a:r>
              <a:rPr lang="en-US" altLang="en-US" sz="3200" baseline="-25000" dirty="0">
                <a:latin typeface="+mn-ea"/>
              </a:rPr>
              <a:t>i-1</a:t>
            </a:r>
            <a:r>
              <a:rPr lang="zh-CN" altLang="en-US" sz="3200" dirty="0">
                <a:latin typeface="+mn-ea"/>
              </a:rPr>
              <a:t>都是</a:t>
            </a:r>
            <a:r>
              <a:rPr lang="en-US" altLang="en-US" sz="3200" dirty="0" err="1">
                <a:latin typeface="+mn-ea"/>
              </a:rPr>
              <a:t>a</a:t>
            </a:r>
            <a:r>
              <a:rPr lang="en-US" altLang="en-US" sz="3200" baseline="-25000" dirty="0" err="1">
                <a:latin typeface="+mn-ea"/>
              </a:rPr>
              <a:t>i</a:t>
            </a:r>
            <a:r>
              <a:rPr lang="en-US" altLang="en-US" sz="3200" dirty="0">
                <a:latin typeface="+mn-ea"/>
              </a:rPr>
              <a:t>(2≦i≦n)</a:t>
            </a:r>
            <a:r>
              <a:rPr lang="zh-CN" altLang="en-US" sz="3200" dirty="0">
                <a:latin typeface="+mn-ea"/>
              </a:rPr>
              <a:t>的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前驱</a:t>
            </a:r>
            <a:r>
              <a:rPr lang="zh-CN" altLang="en-US" sz="3200" dirty="0">
                <a:latin typeface="+mn-ea"/>
              </a:rPr>
              <a:t>，其中</a:t>
            </a:r>
            <a:r>
              <a:rPr lang="en-US" altLang="en-US" sz="3200" dirty="0">
                <a:latin typeface="+mn-ea"/>
              </a:rPr>
              <a:t>a</a:t>
            </a:r>
            <a:r>
              <a:rPr lang="en-US" altLang="en-US" sz="3200" baseline="-25000" dirty="0">
                <a:latin typeface="+mn-ea"/>
              </a:rPr>
              <a:t>i-1</a:t>
            </a:r>
            <a:r>
              <a:rPr lang="zh-CN" altLang="en-US" sz="3200" dirty="0">
                <a:latin typeface="+mn-ea"/>
              </a:rPr>
              <a:t>是</a:t>
            </a:r>
            <a:r>
              <a:rPr lang="en-US" altLang="en-US" sz="3200" dirty="0" err="1">
                <a:latin typeface="+mn-ea"/>
              </a:rPr>
              <a:t>a</a:t>
            </a:r>
            <a:r>
              <a:rPr lang="en-US" altLang="en-US" sz="3200" baseline="-25000" dirty="0" err="1">
                <a:latin typeface="+mn-ea"/>
              </a:rPr>
              <a:t>i</a:t>
            </a:r>
            <a:r>
              <a:rPr lang="zh-CN" altLang="en-US" sz="3200" dirty="0">
                <a:latin typeface="+mn-ea"/>
              </a:rPr>
              <a:t>的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直接前驱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en-US" sz="3200" dirty="0">
                <a:latin typeface="+mn-ea"/>
              </a:rPr>
              <a:t>a</a:t>
            </a:r>
            <a:r>
              <a:rPr lang="en-US" altLang="en-US" sz="3200" baseline="-25000" dirty="0">
                <a:latin typeface="+mn-ea"/>
              </a:rPr>
              <a:t>i+1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en-US" sz="3200" dirty="0">
                <a:latin typeface="+mn-ea"/>
              </a:rPr>
              <a:t>a</a:t>
            </a:r>
            <a:r>
              <a:rPr lang="en-US" altLang="en-US" sz="3200" baseline="-25000" dirty="0">
                <a:latin typeface="+mn-ea"/>
              </a:rPr>
              <a:t>i+2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en-US" sz="3200" dirty="0">
                <a:latin typeface="+mn-ea"/>
              </a:rPr>
              <a:t>…a</a:t>
            </a:r>
            <a:r>
              <a:rPr lang="en-US" altLang="en-US" sz="3200" baseline="-25000" dirty="0">
                <a:latin typeface="+mn-ea"/>
              </a:rPr>
              <a:t>n</a:t>
            </a:r>
            <a:r>
              <a:rPr lang="zh-CN" altLang="en-US" sz="3200" dirty="0">
                <a:latin typeface="+mn-ea"/>
              </a:rPr>
              <a:t>都是</a:t>
            </a:r>
            <a:r>
              <a:rPr lang="en-US" altLang="en-US" sz="3200" dirty="0" err="1">
                <a:latin typeface="+mn-ea"/>
              </a:rPr>
              <a:t>a</a:t>
            </a:r>
            <a:r>
              <a:rPr lang="en-US" altLang="en-US" sz="3200" baseline="-25000" dirty="0" err="1">
                <a:latin typeface="+mn-ea"/>
              </a:rPr>
              <a:t>i</a:t>
            </a:r>
            <a:r>
              <a:rPr lang="en-US" altLang="en-US" sz="3200" dirty="0">
                <a:latin typeface="+mn-ea"/>
              </a:rPr>
              <a:t>(1≦i ≦n-1)</a:t>
            </a:r>
            <a:r>
              <a:rPr lang="zh-CN" altLang="en-US" sz="3200" dirty="0">
                <a:latin typeface="+mn-ea"/>
              </a:rPr>
              <a:t>的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后继</a:t>
            </a:r>
            <a:r>
              <a:rPr lang="zh-CN" altLang="en-US" sz="3200" dirty="0">
                <a:latin typeface="+mn-ea"/>
              </a:rPr>
              <a:t>，其中</a:t>
            </a:r>
            <a:r>
              <a:rPr lang="en-US" altLang="en-US" sz="3200" dirty="0">
                <a:latin typeface="+mn-ea"/>
              </a:rPr>
              <a:t>a</a:t>
            </a:r>
            <a:r>
              <a:rPr lang="en-US" altLang="en-US" sz="3200" baseline="-25000" dirty="0">
                <a:latin typeface="+mn-ea"/>
              </a:rPr>
              <a:t>i+1</a:t>
            </a:r>
            <a:r>
              <a:rPr lang="zh-CN" altLang="en-US" sz="3200" dirty="0">
                <a:latin typeface="+mn-ea"/>
              </a:rPr>
              <a:t>是</a:t>
            </a:r>
            <a:r>
              <a:rPr lang="en-US" altLang="en-US" sz="3200" dirty="0" err="1">
                <a:latin typeface="+mn-ea"/>
              </a:rPr>
              <a:t>a</a:t>
            </a:r>
            <a:r>
              <a:rPr lang="en-US" altLang="en-US" sz="3200" baseline="-25000" dirty="0" err="1">
                <a:latin typeface="+mn-ea"/>
              </a:rPr>
              <a:t>i</a:t>
            </a:r>
            <a:r>
              <a:rPr lang="zh-CN" altLang="en-US" sz="3200" dirty="0">
                <a:latin typeface="+mn-ea"/>
              </a:rPr>
              <a:t>的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直接后继</a:t>
            </a:r>
            <a:endParaRPr lang="en-US" altLang="zh-CN" sz="3200" b="1" dirty="0">
              <a:solidFill>
                <a:srgbClr val="0000CC"/>
              </a:solidFill>
              <a:latin typeface="+mn-ea"/>
            </a:endParaRPr>
          </a:p>
          <a:p>
            <a:pPr lvl="1"/>
            <a:endParaRPr lang="zh-CN" altLang="en-US" sz="3200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2" name="椭圆形标注 1"/>
          <p:cNvSpPr/>
          <p:nvPr/>
        </p:nvSpPr>
        <p:spPr>
          <a:xfrm>
            <a:off x="7627447" y="2996952"/>
            <a:ext cx="1265033" cy="612648"/>
          </a:xfrm>
          <a:prstGeom prst="wedgeEllipseCallout">
            <a:avLst>
              <a:gd name="adj1" fmla="val -25131"/>
              <a:gd name="adj2" fmla="val 1310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不是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头结点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线性表的逻辑结构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线性表中的</a:t>
            </a:r>
            <a:r>
              <a:rPr lang="zh-CN" altLang="en-US" b="1" dirty="0">
                <a:solidFill>
                  <a:srgbClr val="0000CC"/>
                </a:solidFill>
              </a:rPr>
              <a:t>结点</a:t>
            </a:r>
            <a:r>
              <a:rPr lang="zh-CN" altLang="en-US" dirty="0"/>
              <a:t>可以是单值元素</a:t>
            </a:r>
            <a:r>
              <a:rPr lang="en-US" altLang="en-US" dirty="0"/>
              <a:t>(</a:t>
            </a:r>
            <a:r>
              <a:rPr lang="zh-CN" altLang="en-US" dirty="0"/>
              <a:t>每个元素只有一个数据项</a:t>
            </a:r>
            <a:r>
              <a:rPr lang="en-US" altLang="en-US" dirty="0"/>
              <a:t>) 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线性表中的结点可以是记录型元素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每个记录含有多个数据项 ，每个项称为结点的一个</a:t>
            </a:r>
            <a:r>
              <a:rPr lang="zh-CN" altLang="en-US" b="1" dirty="0">
                <a:solidFill>
                  <a:srgbClr val="0000CC"/>
                </a:solidFill>
              </a:rPr>
              <a:t>域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每个记录有一个可以唯一标识每个结点的数据项组，称为</a:t>
            </a:r>
            <a:r>
              <a:rPr lang="zh-CN" altLang="en-US" b="1" dirty="0">
                <a:solidFill>
                  <a:srgbClr val="0000CC"/>
                </a:solidFill>
              </a:rPr>
              <a:t>关键字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若线性表中的结点是按值或按关键字值由小到大</a:t>
            </a:r>
            <a:r>
              <a:rPr lang="en-US" altLang="zh-CN" dirty="0"/>
              <a:t>(</a:t>
            </a:r>
            <a:r>
              <a:rPr lang="zh-CN" altLang="en-US" dirty="0"/>
              <a:t>或由大到小</a:t>
            </a:r>
            <a:r>
              <a:rPr lang="en-US" altLang="zh-CN" dirty="0"/>
              <a:t>)</a:t>
            </a:r>
            <a:r>
              <a:rPr lang="zh-CN" altLang="en-US" dirty="0"/>
              <a:t>排列的，称线性表是</a:t>
            </a:r>
            <a:r>
              <a:rPr lang="en-US" altLang="en-US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有序的</a:t>
            </a:r>
            <a:endParaRPr lang="en-US" altLang="en-US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例：</a:t>
            </a:r>
            <a:r>
              <a:rPr lang="en-US" altLang="en-US" dirty="0"/>
              <a:t>26</a:t>
            </a:r>
            <a:r>
              <a:rPr lang="zh-CN" altLang="en-US" dirty="0"/>
              <a:t>个英文字母组成的字母表： </a:t>
            </a:r>
            <a:r>
              <a:rPr lang="en-US" altLang="en-US" dirty="0"/>
              <a:t>(A</a:t>
            </a:r>
            <a:r>
              <a:rPr lang="zh-CN" altLang="en-US" dirty="0"/>
              <a:t>，</a:t>
            </a:r>
            <a:r>
              <a:rPr lang="en-US" altLang="en-US" dirty="0"/>
              <a:t>B</a:t>
            </a:r>
            <a:r>
              <a:rPr lang="zh-CN" altLang="en-US" dirty="0"/>
              <a:t>，</a:t>
            </a:r>
            <a:r>
              <a:rPr lang="en-US" altLang="en-US" dirty="0"/>
              <a:t>C</a:t>
            </a:r>
            <a:r>
              <a:rPr lang="zh-CN" altLang="en-US" dirty="0"/>
              <a:t>，</a:t>
            </a:r>
            <a:r>
              <a:rPr lang="en-US" altLang="en-US" dirty="0"/>
              <a:t>…</a:t>
            </a:r>
            <a:r>
              <a:rPr lang="zh-CN" altLang="en-US" dirty="0"/>
              <a:t>，</a:t>
            </a:r>
            <a:r>
              <a:rPr lang="en-US" altLang="en-US" dirty="0"/>
              <a:t>Z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例：某校</a:t>
            </a:r>
            <a:r>
              <a:rPr lang="en-US" altLang="zh-CN" dirty="0"/>
              <a:t>2001</a:t>
            </a:r>
            <a:r>
              <a:rPr lang="zh-CN" altLang="en-US" dirty="0"/>
              <a:t>级同学的基本情况：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{(‘2001414101’</a:t>
            </a:r>
            <a:r>
              <a:rPr lang="zh-CN" altLang="en-US" dirty="0"/>
              <a:t>，</a:t>
            </a:r>
            <a:r>
              <a:rPr lang="en-US" altLang="zh-CN" dirty="0"/>
              <a:t>‘</a:t>
            </a:r>
            <a:r>
              <a:rPr lang="zh-CN" altLang="en-US" dirty="0"/>
              <a:t>张里户</a:t>
            </a:r>
            <a:r>
              <a:rPr lang="en-US" altLang="zh-CN" dirty="0"/>
              <a:t>’ </a:t>
            </a:r>
            <a:r>
              <a:rPr lang="zh-CN" altLang="en-US" dirty="0"/>
              <a:t>，</a:t>
            </a:r>
            <a:r>
              <a:rPr lang="en-US" altLang="zh-CN" dirty="0"/>
              <a:t>‘</a:t>
            </a:r>
            <a:r>
              <a:rPr lang="zh-CN" altLang="en-US" dirty="0"/>
              <a:t>男</a:t>
            </a:r>
            <a:r>
              <a:rPr lang="en-US" altLang="zh-CN" dirty="0"/>
              <a:t>’ </a:t>
            </a:r>
            <a:r>
              <a:rPr lang="zh-CN" altLang="en-US" dirty="0"/>
              <a:t>，</a:t>
            </a:r>
            <a:r>
              <a:rPr lang="en-US" altLang="zh-CN" dirty="0"/>
              <a:t>06/24/1983)</a:t>
            </a:r>
            <a:r>
              <a:rPr lang="zh-CN" altLang="en-US" dirty="0"/>
              <a:t>，      </a:t>
            </a:r>
            <a:r>
              <a:rPr lang="en-US" altLang="zh-CN" dirty="0"/>
              <a:t>(‘2001414102’</a:t>
            </a:r>
            <a:r>
              <a:rPr lang="zh-CN" altLang="en-US" dirty="0"/>
              <a:t>，</a:t>
            </a:r>
            <a:r>
              <a:rPr lang="en-US" altLang="zh-CN" dirty="0"/>
              <a:t>‘</a:t>
            </a:r>
            <a:r>
              <a:rPr lang="zh-CN" altLang="en-US" dirty="0"/>
              <a:t>张化司</a:t>
            </a:r>
            <a:r>
              <a:rPr lang="en-US" altLang="zh-CN" dirty="0"/>
              <a:t>’ </a:t>
            </a:r>
            <a:r>
              <a:rPr lang="zh-CN" altLang="en-US" dirty="0"/>
              <a:t>，</a:t>
            </a:r>
            <a:r>
              <a:rPr lang="en-US" altLang="zh-CN" dirty="0"/>
              <a:t>‘</a:t>
            </a:r>
            <a:r>
              <a:rPr lang="zh-CN" altLang="en-US" dirty="0"/>
              <a:t>男</a:t>
            </a:r>
            <a:r>
              <a:rPr lang="en-US" altLang="zh-CN" dirty="0"/>
              <a:t>’ </a:t>
            </a:r>
            <a:r>
              <a:rPr lang="zh-CN" altLang="en-US" dirty="0"/>
              <a:t>，</a:t>
            </a:r>
            <a:r>
              <a:rPr lang="en-US" altLang="zh-CN" dirty="0"/>
              <a:t>08/12/1984)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…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 </a:t>
            </a:r>
            <a:r>
              <a:rPr lang="en-US" altLang="zh-CN" dirty="0"/>
              <a:t>(‘2001414102’</a:t>
            </a:r>
            <a:r>
              <a:rPr lang="zh-CN" altLang="en-US" dirty="0"/>
              <a:t>，</a:t>
            </a:r>
            <a:r>
              <a:rPr lang="en-US" altLang="zh-CN" dirty="0"/>
              <a:t>‘</a:t>
            </a:r>
            <a:r>
              <a:rPr lang="zh-CN" altLang="en-US" dirty="0"/>
              <a:t>李丽丽</a:t>
            </a:r>
            <a:r>
              <a:rPr lang="en-US" altLang="zh-CN" dirty="0"/>
              <a:t>’ </a:t>
            </a:r>
            <a:r>
              <a:rPr lang="zh-CN" altLang="en-US" dirty="0"/>
              <a:t>，</a:t>
            </a:r>
            <a:r>
              <a:rPr lang="en-US" altLang="zh-CN" dirty="0"/>
              <a:t>‘</a:t>
            </a:r>
            <a:r>
              <a:rPr lang="zh-CN" altLang="en-US" dirty="0"/>
              <a:t>女</a:t>
            </a:r>
            <a:r>
              <a:rPr lang="en-US" altLang="zh-CN" dirty="0"/>
              <a:t>’ </a:t>
            </a:r>
            <a:r>
              <a:rPr lang="zh-CN" altLang="en-US" dirty="0"/>
              <a:t>，</a:t>
            </a:r>
            <a:r>
              <a:rPr lang="en-US" altLang="zh-CN" dirty="0"/>
              <a:t>08/12/1984) }</a:t>
            </a:r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线性表的操作</a:t>
            </a:r>
            <a:r>
              <a:rPr lang="en-US" altLang="zh-CN" dirty="0"/>
              <a:t>-</a:t>
            </a:r>
            <a:r>
              <a:rPr lang="zh-CN" altLang="en-US" dirty="0"/>
              <a:t>设计考虑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基本操作：</a:t>
            </a:r>
            <a:endParaRPr lang="en-US" altLang="zh-CN" dirty="0"/>
          </a:p>
          <a:p>
            <a:pPr lvl="1"/>
            <a:r>
              <a:rPr lang="zh-CN" altLang="en-US" dirty="0"/>
              <a:t>初始化操作，</a:t>
            </a:r>
            <a:r>
              <a:rPr lang="zh-CN" altLang="en-US" dirty="0">
                <a:solidFill>
                  <a:srgbClr val="C00000"/>
                </a:solidFill>
              </a:rPr>
              <a:t>销毁操作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插入元素，删除元素</a:t>
            </a:r>
            <a:endParaRPr lang="en-US" altLang="zh-CN" dirty="0"/>
          </a:p>
          <a:p>
            <a:pPr lvl="1"/>
            <a:r>
              <a:rPr lang="zh-CN" altLang="en-US" dirty="0"/>
              <a:t>元素定位，求表长，取元素，</a:t>
            </a:r>
            <a:r>
              <a:rPr lang="zh-CN" altLang="en-US" dirty="0">
                <a:solidFill>
                  <a:srgbClr val="C00000"/>
                </a:solidFill>
              </a:rPr>
              <a:t>遍历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其他操作：利用基本操作可以实现的操作</a:t>
            </a:r>
            <a:endParaRPr lang="en-US" altLang="zh-CN" dirty="0"/>
          </a:p>
          <a:p>
            <a:pPr lvl="1"/>
            <a:r>
              <a:rPr lang="zh-CN" altLang="en-US" dirty="0"/>
              <a:t>将表置空，</a:t>
            </a:r>
            <a:r>
              <a:rPr lang="zh-CN" altLang="en-US" dirty="0">
                <a:solidFill>
                  <a:srgbClr val="C00000"/>
                </a:solidFill>
              </a:rPr>
              <a:t>修改元素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线性表判空，求前驱，求后继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合并两个有序列表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5964978"/>
              </p:ext>
            </p:extLst>
          </p:nvPr>
        </p:nvGraphicFramePr>
        <p:xfrm>
          <a:off x="4932040" y="1268760"/>
          <a:ext cx="3888432" cy="3881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5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基本操作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其他操作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309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加工型操作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初始化操作</a:t>
                      </a:r>
                      <a:endParaRPr lang="en-US" sz="2000">
                        <a:effectLst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销毁操作</a:t>
                      </a:r>
                      <a:endParaRPr lang="en-US" sz="2000">
                        <a:effectLst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插入元素</a:t>
                      </a:r>
                      <a:endParaRPr lang="en-US" sz="2000">
                        <a:effectLst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删除元素</a:t>
                      </a:r>
                      <a:endParaRPr lang="en-US" sz="2000">
                        <a:effectLst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将表置空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/>
                        <a:t>修改元素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给元素赋值</a:t>
                      </a:r>
                      <a:endParaRPr lang="en-US" sz="2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66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引用型操作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求表长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元素定位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取元素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遍历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线性表判空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求前驱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求后继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/>
                        <a:t>合并两个有序列表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线形标注 1 3"/>
          <p:cNvSpPr/>
          <p:nvPr/>
        </p:nvSpPr>
        <p:spPr>
          <a:xfrm>
            <a:off x="4932040" y="5607127"/>
            <a:ext cx="3096344" cy="936104"/>
          </a:xfrm>
          <a:prstGeom prst="borderCallout1">
            <a:avLst>
              <a:gd name="adj1" fmla="val 14790"/>
              <a:gd name="adj2" fmla="val -751"/>
              <a:gd name="adj3" fmla="val -105303"/>
              <a:gd name="adj4" fmla="val -28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/>
              <a:t>修改</a:t>
            </a:r>
            <a:r>
              <a:rPr lang="en-US" altLang="zh-CN" sz="2400" dirty="0"/>
              <a:t>=</a:t>
            </a:r>
            <a:r>
              <a:rPr lang="zh-CN" altLang="zh-CN" sz="2400" dirty="0"/>
              <a:t>定位</a:t>
            </a:r>
            <a:r>
              <a:rPr lang="en-US" altLang="zh-CN" sz="2400" dirty="0"/>
              <a:t>+</a:t>
            </a:r>
            <a:r>
              <a:rPr lang="zh-CN" altLang="zh-CN" sz="2400" dirty="0"/>
              <a:t>删除</a:t>
            </a:r>
            <a:r>
              <a:rPr lang="en-US" altLang="zh-CN" sz="2400" dirty="0"/>
              <a:t>+</a:t>
            </a:r>
            <a:r>
              <a:rPr lang="zh-CN" altLang="zh-CN" sz="2400" dirty="0"/>
              <a:t>插入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86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线性表的定义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伪码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List {</a:t>
            </a:r>
          </a:p>
          <a:p>
            <a:pPr marL="0" indent="0">
              <a:buNone/>
            </a:pPr>
            <a:r>
              <a:rPr lang="zh-CN" altLang="en-US" dirty="0"/>
              <a:t>数据对象：</a:t>
            </a:r>
            <a:r>
              <a:rPr lang="en-US" dirty="0"/>
              <a:t>D = { a</a:t>
            </a:r>
            <a:r>
              <a:rPr lang="en-US" baseline="-25000" dirty="0"/>
              <a:t>i</a:t>
            </a:r>
            <a:r>
              <a:rPr lang="en-US" dirty="0"/>
              <a:t> | </a:t>
            </a:r>
            <a:r>
              <a:rPr lang="en-US" dirty="0" err="1"/>
              <a:t>a</a:t>
            </a:r>
            <a:r>
              <a:rPr lang="en-US" sz="3100" baseline="-25000" dirty="0" err="1"/>
              <a:t>i</a:t>
            </a:r>
            <a:r>
              <a:rPr lang="en-US" dirty="0" err="1"/>
              <a:t>∈ElemSet</a:t>
            </a:r>
            <a:r>
              <a:rPr lang="en-US" dirty="0"/>
              <a:t>,  </a:t>
            </a:r>
            <a:r>
              <a:rPr lang="en-US" dirty="0" err="1"/>
              <a:t>i</a:t>
            </a:r>
            <a:r>
              <a:rPr lang="en-US" dirty="0"/>
              <a:t>=1,2,…,n, n≧0 }</a:t>
            </a:r>
          </a:p>
          <a:p>
            <a:pPr marL="0" indent="0">
              <a:buNone/>
            </a:pPr>
            <a:r>
              <a:rPr lang="zh-CN" altLang="en-US" dirty="0"/>
              <a:t>数据关系：</a:t>
            </a:r>
            <a:r>
              <a:rPr lang="en-US" dirty="0"/>
              <a:t>R = {&lt;a</a:t>
            </a:r>
            <a:r>
              <a:rPr lang="en-US" sz="3100" baseline="-25000" dirty="0"/>
              <a:t>i-1</a:t>
            </a:r>
            <a:r>
              <a:rPr lang="en-US" dirty="0"/>
              <a:t>, a</a:t>
            </a:r>
            <a:r>
              <a:rPr lang="en-US" sz="3100" baseline="-25000" dirty="0"/>
              <a:t>i</a:t>
            </a:r>
            <a:r>
              <a:rPr lang="en-US" dirty="0"/>
              <a:t>&gt; | a</a:t>
            </a:r>
            <a:r>
              <a:rPr lang="en-US" sz="3100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a</a:t>
            </a:r>
            <a:r>
              <a:rPr lang="en-US" sz="3100" baseline="-25000" dirty="0" err="1"/>
              <a:t>i</a:t>
            </a:r>
            <a:r>
              <a:rPr lang="en-US" dirty="0" err="1"/>
              <a:t>∈D</a:t>
            </a:r>
            <a:r>
              <a:rPr lang="en-US" dirty="0"/>
              <a:t>,  </a:t>
            </a:r>
            <a:r>
              <a:rPr lang="en-US" dirty="0" err="1"/>
              <a:t>i</a:t>
            </a:r>
            <a:r>
              <a:rPr lang="en-US" dirty="0"/>
              <a:t>=2,3,…,n }</a:t>
            </a:r>
          </a:p>
          <a:p>
            <a:pPr marL="0" indent="0">
              <a:buNone/>
            </a:pPr>
            <a:r>
              <a:rPr lang="zh-CN" altLang="en-US" dirty="0"/>
              <a:t>基本操作： </a:t>
            </a:r>
            <a:r>
              <a:rPr lang="en-US" altLang="zh-CN" dirty="0"/>
              <a:t>…</a:t>
            </a:r>
            <a:r>
              <a:rPr lang="en-US" altLang="zh-CN" b="1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GetElem</a:t>
            </a:r>
            <a:r>
              <a:rPr lang="en-US" altLang="zh-CN" b="1" dirty="0"/>
              <a:t>(L, </a:t>
            </a:r>
            <a:r>
              <a:rPr lang="en-US" altLang="zh-CN" b="1" dirty="0" err="1"/>
              <a:t>i</a:t>
            </a:r>
            <a:r>
              <a:rPr lang="en-US" altLang="zh-CN" b="1" dirty="0"/>
              <a:t>, &amp;e) //</a:t>
            </a:r>
            <a:r>
              <a:rPr lang="zh-CN" altLang="en-US" b="1" dirty="0"/>
              <a:t>取线性表第</a:t>
            </a:r>
            <a:r>
              <a:rPr lang="en-US" altLang="zh-CN" b="1" dirty="0" err="1"/>
              <a:t>i</a:t>
            </a:r>
            <a:r>
              <a:rPr lang="zh-CN" altLang="en-US" b="1" dirty="0"/>
              <a:t>个元素</a:t>
            </a:r>
            <a:endParaRPr lang="en-US" altLang="zh-CN" dirty="0"/>
          </a:p>
          <a:p>
            <a:pPr marL="0" indent="0">
              <a:buNone/>
            </a:pPr>
            <a:r>
              <a:rPr lang="en-US" b="1" dirty="0" err="1"/>
              <a:t>LocateElem</a:t>
            </a:r>
            <a:r>
              <a:rPr lang="en-US" b="1" dirty="0"/>
              <a:t>(L, e, </a:t>
            </a:r>
            <a:r>
              <a:rPr lang="en-US" b="1" dirty="0">
                <a:solidFill>
                  <a:srgbClr val="C00000"/>
                </a:solidFill>
              </a:rPr>
              <a:t>compare</a:t>
            </a:r>
            <a:r>
              <a:rPr lang="en-US" b="1" dirty="0"/>
              <a:t>) //</a:t>
            </a:r>
            <a:r>
              <a:rPr lang="zh-CN" altLang="en-US" b="1" dirty="0"/>
              <a:t>定位数据元素</a:t>
            </a:r>
            <a:endParaRPr lang="en-US" b="1" dirty="0"/>
          </a:p>
          <a:p>
            <a:pPr marL="0" indent="0">
              <a:buNone/>
            </a:pPr>
            <a:r>
              <a:rPr lang="zh-CN" altLang="en-US" dirty="0"/>
              <a:t>初始条件：线性表</a:t>
            </a:r>
            <a:r>
              <a:rPr lang="en-US" dirty="0"/>
              <a:t>L</a:t>
            </a:r>
            <a:r>
              <a:rPr lang="zh-CN" altLang="en-US" dirty="0"/>
              <a:t>已存在，</a:t>
            </a:r>
            <a:r>
              <a:rPr lang="en-US" dirty="0"/>
              <a:t>compare()</a:t>
            </a:r>
            <a:r>
              <a:rPr lang="zh-CN" altLang="en-US" dirty="0"/>
              <a:t>是对数据元素的判定函数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操作结果：返回</a:t>
            </a:r>
            <a:r>
              <a:rPr lang="en-US" dirty="0"/>
              <a:t>L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C00000"/>
                </a:solidFill>
              </a:rPr>
              <a:t>第一个</a:t>
            </a:r>
            <a:r>
              <a:rPr lang="zh-CN" altLang="en-US" dirty="0"/>
              <a:t>与</a:t>
            </a:r>
            <a:r>
              <a:rPr lang="en-US" dirty="0"/>
              <a:t>e</a:t>
            </a:r>
            <a:r>
              <a:rPr lang="zh-CN" altLang="en-US" dirty="0"/>
              <a:t>满足关系</a:t>
            </a:r>
            <a:r>
              <a:rPr lang="en-US" dirty="0"/>
              <a:t>compare()</a:t>
            </a:r>
            <a:r>
              <a:rPr lang="zh-CN" altLang="en-US" dirty="0"/>
              <a:t>的数据元素的位置，若这样的数据元素不存在，则返回值为</a:t>
            </a: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b="1" dirty="0" err="1"/>
              <a:t>ListInsert</a:t>
            </a:r>
            <a:r>
              <a:rPr lang="en-US" b="1" dirty="0"/>
              <a:t> ( </a:t>
            </a:r>
            <a:r>
              <a:rPr lang="en-US" altLang="zh-CN" b="1" dirty="0"/>
              <a:t>&amp;</a:t>
            </a:r>
            <a:r>
              <a:rPr lang="en-US" b="1" dirty="0"/>
              <a:t>L, </a:t>
            </a:r>
            <a:r>
              <a:rPr lang="en-US" b="1" dirty="0" err="1"/>
              <a:t>i</a:t>
            </a:r>
            <a:r>
              <a:rPr lang="en-US" b="1" dirty="0"/>
              <a:t>, &amp;e ) //</a:t>
            </a:r>
            <a:r>
              <a:rPr lang="zh-CN" altLang="en-US" b="1" dirty="0"/>
              <a:t>插入数据元素</a:t>
            </a:r>
            <a:endParaRPr lang="en-US" b="1" dirty="0"/>
          </a:p>
          <a:p>
            <a:pPr marL="0" indent="0">
              <a:buNone/>
            </a:pPr>
            <a:r>
              <a:rPr lang="zh-CN" altLang="en-US" dirty="0"/>
              <a:t>初始条件：线性表</a:t>
            </a:r>
            <a:r>
              <a:rPr lang="en-US" dirty="0"/>
              <a:t>L</a:t>
            </a:r>
            <a:r>
              <a:rPr lang="zh-CN" altLang="en-US" dirty="0"/>
              <a:t>已存在，</a:t>
            </a:r>
            <a:r>
              <a:rPr lang="en-US" dirty="0"/>
              <a:t>1≦i≦ListLength(L) +1</a:t>
            </a:r>
            <a:r>
              <a:rPr lang="zh-CN" altLang="en-US" dirty="0"/>
              <a:t>；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操作结果：在线性表</a:t>
            </a:r>
            <a:r>
              <a:rPr lang="en-US" dirty="0"/>
              <a:t>L</a:t>
            </a:r>
            <a:r>
              <a:rPr lang="zh-CN" altLang="en-US" dirty="0"/>
              <a:t>中的第</a:t>
            </a:r>
            <a:r>
              <a:rPr lang="en-US" dirty="0" err="1"/>
              <a:t>i</a:t>
            </a:r>
            <a:r>
              <a:rPr lang="zh-CN" altLang="en-US" dirty="0"/>
              <a:t>个位置</a:t>
            </a:r>
            <a:r>
              <a:rPr lang="zh-CN" altLang="en-US" dirty="0">
                <a:solidFill>
                  <a:srgbClr val="C00000"/>
                </a:solidFill>
              </a:rPr>
              <a:t>之前</a:t>
            </a:r>
            <a:r>
              <a:rPr lang="zh-CN" altLang="en-US" dirty="0"/>
              <a:t>插入元素</a:t>
            </a:r>
            <a:r>
              <a:rPr lang="en-US" dirty="0"/>
              <a:t>e</a:t>
            </a:r>
            <a:r>
              <a:rPr lang="zh-CN" altLang="en-US" dirty="0"/>
              <a:t>，</a:t>
            </a:r>
            <a:r>
              <a:rPr lang="en-US" dirty="0"/>
              <a:t>L</a:t>
            </a:r>
            <a:r>
              <a:rPr lang="zh-CN" altLang="en-US" dirty="0"/>
              <a:t>的长度加</a:t>
            </a:r>
            <a:r>
              <a:rPr lang="en-US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ListTraverse</a:t>
            </a:r>
            <a:r>
              <a:rPr lang="en-US" altLang="zh-CN" b="1" dirty="0"/>
              <a:t>(L, visit) //</a:t>
            </a:r>
            <a:r>
              <a:rPr lang="zh-CN" altLang="en-US" b="1" dirty="0"/>
              <a:t>遍历线性表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初始条件：线性表</a:t>
            </a:r>
            <a:r>
              <a:rPr lang="en-US" altLang="zh-CN" dirty="0"/>
              <a:t>L</a:t>
            </a:r>
            <a:r>
              <a:rPr lang="zh-CN" altLang="en-US" dirty="0"/>
              <a:t>已存在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操作结果：依次对</a:t>
            </a:r>
            <a:r>
              <a:rPr lang="en-US" altLang="zh-CN" dirty="0"/>
              <a:t>L</a:t>
            </a:r>
            <a:r>
              <a:rPr lang="zh-CN" altLang="en-US" dirty="0"/>
              <a:t>的每个数据元素调用函数</a:t>
            </a:r>
            <a:r>
              <a:rPr lang="en-US" altLang="zh-CN" dirty="0">
                <a:solidFill>
                  <a:srgbClr val="C00000"/>
                </a:solidFill>
              </a:rPr>
              <a:t>visit()</a:t>
            </a:r>
            <a:r>
              <a:rPr lang="zh-CN" altLang="en-US" dirty="0"/>
              <a:t>。一旦</a:t>
            </a:r>
            <a:r>
              <a:rPr lang="en-US" altLang="zh-CN" dirty="0"/>
              <a:t>visit()</a:t>
            </a:r>
            <a:r>
              <a:rPr lang="zh-CN" altLang="en-US" dirty="0"/>
              <a:t>失败，则操作失败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1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线性表应用举例</a:t>
            </a:r>
            <a:r>
              <a:rPr lang="en-US" altLang="zh-CN" dirty="0"/>
              <a:t>1</a:t>
            </a:r>
            <a:r>
              <a:rPr lang="zh-CN" altLang="en-US" dirty="0"/>
              <a:t>：集合合并，</a:t>
            </a:r>
            <a:r>
              <a:rPr lang="en-US" altLang="zh-CN" dirty="0"/>
              <a:t>A=AUB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pPr lvl="1"/>
            <a:r>
              <a:rPr lang="zh-CN" altLang="en-US" dirty="0"/>
              <a:t>用两个线性表</a:t>
            </a:r>
            <a:r>
              <a:rPr lang="en-US" altLang="zh-CN" dirty="0"/>
              <a:t>La</a:t>
            </a:r>
            <a:r>
              <a:rPr lang="zh-CN" altLang="en-US" dirty="0"/>
              <a:t>、</a:t>
            </a:r>
            <a:r>
              <a:rPr lang="en-US" altLang="zh-CN" dirty="0" err="1"/>
              <a:t>Lb</a:t>
            </a:r>
            <a:r>
              <a:rPr lang="zh-CN" altLang="en-US" dirty="0"/>
              <a:t>表示集合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将所有在</a:t>
            </a:r>
            <a:r>
              <a:rPr lang="en-US" altLang="zh-CN" dirty="0" err="1"/>
              <a:t>Lb</a:t>
            </a:r>
            <a:r>
              <a:rPr lang="zh-CN" altLang="en-US" dirty="0"/>
              <a:t>中但不在</a:t>
            </a:r>
            <a:r>
              <a:rPr lang="en-US" altLang="zh-CN" dirty="0"/>
              <a:t>La</a:t>
            </a:r>
            <a:r>
              <a:rPr lang="zh-CN" altLang="en-US" dirty="0"/>
              <a:t>中的数据元素插入到</a:t>
            </a:r>
            <a:r>
              <a:rPr lang="en-US" altLang="zh-CN" dirty="0"/>
              <a:t>La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具体步骤：</a:t>
            </a:r>
            <a:endParaRPr lang="en-US" dirty="0"/>
          </a:p>
          <a:p>
            <a:pPr lvl="1"/>
            <a:r>
              <a:rPr lang="zh-CN" altLang="en-US" b="1" dirty="0"/>
              <a:t>依次察看线性表 </a:t>
            </a:r>
            <a:r>
              <a:rPr lang="en-US" altLang="zh-CN" b="1" dirty="0" err="1"/>
              <a:t>Lb</a:t>
            </a:r>
            <a:r>
              <a:rPr lang="zh-CN" altLang="en-US" b="1" dirty="0"/>
              <a:t>的每个数据元素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333399"/>
                </a:solidFill>
                <a:ea typeface="楷体_GB2312" pitchFamily="49" charset="-122"/>
              </a:rPr>
              <a:t>GetElem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333399"/>
                </a:solidFill>
                <a:ea typeface="楷体_GB2312" pitchFamily="49" charset="-122"/>
              </a:rPr>
              <a:t>Lb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b="1" dirty="0" err="1">
                <a:solidFill>
                  <a:srgbClr val="333399"/>
                </a:solidFill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, &amp;e)</a:t>
            </a:r>
            <a:endParaRPr lang="en-US" altLang="zh-CN" sz="1600" dirty="0"/>
          </a:p>
          <a:p>
            <a:pPr lvl="1"/>
            <a:r>
              <a:rPr lang="zh-CN" altLang="en-US" b="1" dirty="0"/>
              <a:t>根据元素值在线性表 </a:t>
            </a:r>
            <a:r>
              <a:rPr lang="en-US" altLang="zh-CN" b="1" dirty="0"/>
              <a:t>La </a:t>
            </a:r>
            <a:r>
              <a:rPr lang="zh-CN" altLang="en-US" b="1" dirty="0"/>
              <a:t>中进行查找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sz="1600" dirty="0"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333399"/>
                </a:solidFill>
                <a:ea typeface="楷体_GB2312" pitchFamily="49" charset="-122"/>
              </a:rPr>
              <a:t>LocateElem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(La, e, equal)</a:t>
            </a:r>
            <a:endParaRPr lang="en-US" altLang="zh-CN" sz="1600" dirty="0"/>
          </a:p>
          <a:p>
            <a:pPr lvl="1"/>
            <a:r>
              <a:rPr lang="zh-CN" altLang="en-US" b="1" dirty="0"/>
              <a:t>若不存在，则插入之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333399"/>
                </a:solidFill>
                <a:ea typeface="楷体_GB2312" pitchFamily="49" charset="-122"/>
              </a:rPr>
              <a:t>ListInsert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(&amp;La, n+1, e), n</a:t>
            </a:r>
            <a:r>
              <a:rPr lang="zh-CN" altLang="en-US" b="1" dirty="0">
                <a:solidFill>
                  <a:srgbClr val="333399"/>
                </a:solidFill>
                <a:ea typeface="楷体_GB2312" pitchFamily="49" charset="-122"/>
              </a:rPr>
              <a:t>为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La</a:t>
            </a:r>
            <a:r>
              <a:rPr lang="zh-CN" altLang="en-US" b="1" dirty="0">
                <a:solidFill>
                  <a:srgbClr val="333399"/>
                </a:solidFill>
                <a:ea typeface="楷体_GB2312" pitchFamily="49" charset="-122"/>
              </a:rPr>
              <a:t>的当前长度</a:t>
            </a:r>
            <a:endParaRPr lang="en-US" altLang="zh-CN" b="1" dirty="0">
              <a:solidFill>
                <a:srgbClr val="333399"/>
              </a:solidFill>
              <a:ea typeface="楷体_GB2312" pitchFamily="49" charset="-122"/>
            </a:endParaRP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980728"/>
            <a:ext cx="2051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算法的自然语言描述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95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0" y="2650239"/>
            <a:ext cx="9153525" cy="942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0" y="3645024"/>
            <a:ext cx="9153525" cy="2448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线性表应用举例</a:t>
            </a:r>
            <a:r>
              <a:rPr lang="en-US" altLang="zh-CN" dirty="0"/>
              <a:t>1</a:t>
            </a:r>
            <a:r>
              <a:rPr lang="zh-CN" altLang="en-US" dirty="0"/>
              <a:t>：集合合并，</a:t>
            </a:r>
            <a:r>
              <a:rPr lang="en-US" altLang="zh-CN" dirty="0"/>
              <a:t>A=AUB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union (List &amp;La, List </a:t>
            </a:r>
            <a:r>
              <a:rPr lang="en-US" dirty="0" err="1"/>
              <a:t>Lb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La_len,Lb_len,i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ElemType</a:t>
            </a:r>
            <a:r>
              <a:rPr lang="en-US" dirty="0"/>
              <a:t> 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CC"/>
                </a:solidFill>
              </a:rPr>
              <a:t>La_len</a:t>
            </a:r>
            <a:r>
              <a:rPr lang="en-US" dirty="0"/>
              <a:t>=</a:t>
            </a:r>
            <a:r>
              <a:rPr lang="en-US" dirty="0" err="1"/>
              <a:t>ListLength</a:t>
            </a:r>
            <a:r>
              <a:rPr lang="en-US" dirty="0"/>
              <a:t>(La); // </a:t>
            </a:r>
            <a:r>
              <a:rPr lang="zh-CN" altLang="en-US" dirty="0"/>
              <a:t>求线性表的长度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CC"/>
                </a:solidFill>
              </a:rPr>
              <a:t>Lb_len</a:t>
            </a:r>
            <a:r>
              <a:rPr lang="en-US" dirty="0"/>
              <a:t>=</a:t>
            </a:r>
            <a:r>
              <a:rPr lang="en-US" dirty="0" err="1"/>
              <a:t>ListLength</a:t>
            </a:r>
            <a:r>
              <a:rPr lang="en-US" dirty="0"/>
              <a:t>(</a:t>
            </a:r>
            <a:r>
              <a:rPr lang="en-US" dirty="0" err="1"/>
              <a:t>Lb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f</a:t>
            </a:r>
            <a:r>
              <a:rPr lang="en-US" dirty="0"/>
              <a:t>or (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>
                <a:solidFill>
                  <a:srgbClr val="0000CC"/>
                </a:solidFill>
              </a:rPr>
              <a:t>Lb_len</a:t>
            </a:r>
            <a:r>
              <a:rPr lang="en-US" dirty="0" err="1"/>
              <a:t>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GetElem</a:t>
            </a:r>
            <a:r>
              <a:rPr lang="en-US" dirty="0"/>
              <a:t>(Lb,</a:t>
            </a:r>
            <a:r>
              <a:rPr lang="en-US" dirty="0" err="1"/>
              <a:t>i</a:t>
            </a:r>
            <a:r>
              <a:rPr lang="en-US" dirty="0"/>
              <a:t>,&amp;e); //</a:t>
            </a:r>
            <a:r>
              <a:rPr lang="zh-CN" altLang="en-US" dirty="0"/>
              <a:t>取</a:t>
            </a:r>
            <a:r>
              <a:rPr lang="en-US" altLang="zh-CN" dirty="0" err="1"/>
              <a:t>Lb</a:t>
            </a:r>
            <a:r>
              <a:rPr lang="zh-CN" altLang="en-US" dirty="0"/>
              <a:t>中第</a:t>
            </a:r>
            <a:r>
              <a:rPr lang="en-US" altLang="zh-CN" dirty="0" err="1"/>
              <a:t>i</a:t>
            </a:r>
            <a:r>
              <a:rPr lang="zh-CN" altLang="en-US" dirty="0"/>
              <a:t>个元素给</a:t>
            </a:r>
            <a:r>
              <a:rPr lang="en-US" altLang="zh-CN" dirty="0"/>
              <a:t>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If(!</a:t>
            </a:r>
            <a:r>
              <a:rPr lang="en-US" dirty="0" err="1"/>
              <a:t>LocateElem</a:t>
            </a:r>
            <a:r>
              <a:rPr lang="en-US" dirty="0"/>
              <a:t>(</a:t>
            </a:r>
            <a:r>
              <a:rPr lang="en-US" dirty="0" err="1"/>
              <a:t>La,e,equal</a:t>
            </a:r>
            <a:r>
              <a:rPr lang="en-US" dirty="0"/>
              <a:t>) //</a:t>
            </a:r>
            <a:r>
              <a:rPr lang="zh-CN" altLang="en-US" dirty="0"/>
              <a:t>若</a:t>
            </a:r>
            <a:r>
              <a:rPr lang="en-US" dirty="0"/>
              <a:t>La</a:t>
            </a:r>
            <a:r>
              <a:rPr lang="zh-CN" altLang="en-US" dirty="0"/>
              <a:t>中无</a:t>
            </a:r>
            <a:r>
              <a:rPr lang="en-US" altLang="zh-CN" dirty="0"/>
              <a:t>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ListInsert</a:t>
            </a:r>
            <a:r>
              <a:rPr lang="en-US" dirty="0"/>
              <a:t>(La, ++</a:t>
            </a:r>
            <a:r>
              <a:rPr lang="en-US" dirty="0" err="1">
                <a:solidFill>
                  <a:srgbClr val="0000CC"/>
                </a:solidFill>
              </a:rPr>
              <a:t>La_len</a:t>
            </a:r>
            <a:r>
              <a:rPr lang="en-US" dirty="0" err="1"/>
              <a:t>,e</a:t>
            </a:r>
            <a:r>
              <a:rPr lang="en-US" dirty="0"/>
              <a:t>);//</a:t>
            </a:r>
            <a:r>
              <a:rPr lang="zh-CN" altLang="en-US" dirty="0"/>
              <a:t>插入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}//for</a:t>
            </a:r>
          </a:p>
          <a:p>
            <a:pPr marL="0" indent="0">
              <a:buNone/>
            </a:pPr>
            <a:r>
              <a:rPr lang="en-US" dirty="0"/>
              <a:t>}//union</a:t>
            </a:r>
          </a:p>
          <a:p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068" y="1222941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算法的伪码描述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31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Words>4602</Words>
  <Application>Microsoft Office PowerPoint</Application>
  <PresentationFormat>全屏显示(4:3)</PresentationFormat>
  <Paragraphs>624</Paragraphs>
  <Slides>34</Slides>
  <Notes>27</Notes>
  <HiddenSlides>3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 Unicode MS</vt:lpstr>
      <vt:lpstr>楷体</vt:lpstr>
      <vt:lpstr>楷体_GB2312</vt:lpstr>
      <vt:lpstr>宋体</vt:lpstr>
      <vt:lpstr>Arial</vt:lpstr>
      <vt:lpstr>Calibri</vt:lpstr>
      <vt:lpstr>Cambria Math</vt:lpstr>
      <vt:lpstr>Times New Roman</vt:lpstr>
      <vt:lpstr>Office 主题</vt:lpstr>
      <vt:lpstr>公式</vt:lpstr>
      <vt:lpstr>第二章 线性表 Part I</vt:lpstr>
      <vt:lpstr>目录</vt:lpstr>
      <vt:lpstr>1. 线性结构定义</vt:lpstr>
      <vt:lpstr>线性表(Linear List)定义</vt:lpstr>
      <vt:lpstr>线性表的逻辑结构</vt:lpstr>
      <vt:lpstr>线性表的操作-设计考虑</vt:lpstr>
      <vt:lpstr>线性表的定义(伪码)</vt:lpstr>
      <vt:lpstr>线性表应用举例1：集合合并，A=AUB</vt:lpstr>
      <vt:lpstr>线性表应用举例1：集合合并，A=AUB</vt:lpstr>
      <vt:lpstr>线性表应用举例2：集合(multiset)去重</vt:lpstr>
      <vt:lpstr>线性表应用举例2：集合(multiset)去重</vt:lpstr>
      <vt:lpstr>线性表应用举例3：有序列表合并</vt:lpstr>
      <vt:lpstr>具体步骤</vt:lpstr>
      <vt:lpstr>线性表应用举例3：有序列表合并</vt:lpstr>
      <vt:lpstr>线性表应用举例3：有序列表合并</vt:lpstr>
      <vt:lpstr>常见的指针操作</vt:lpstr>
      <vt:lpstr>PowerPoint 演示文稿</vt:lpstr>
      <vt:lpstr>函数参数的两种传递方式</vt:lpstr>
      <vt:lpstr>2. 线性表的顺序表示和实现</vt:lpstr>
      <vt:lpstr>线性表的顺序实现：用动态分配的一维数组</vt:lpstr>
      <vt:lpstr>线性表的基本操作在顺序表中的实现</vt:lpstr>
      <vt:lpstr>1. 线性表的初始化</vt:lpstr>
      <vt:lpstr>2. 元素插入：在第i个元素之前插入元素e</vt:lpstr>
      <vt:lpstr>Status ListInsert_Sq(SqList *L, int i, ElemType e) </vt:lpstr>
      <vt:lpstr>元素插入-1</vt:lpstr>
      <vt:lpstr>元素插入-2</vt:lpstr>
      <vt:lpstr>第i个元素之前插入新结点：时间复杂度分析</vt:lpstr>
      <vt:lpstr>3. 元素删除：删除线性表的第i个元素</vt:lpstr>
      <vt:lpstr>Status ListDelete_Sq(SqList *L, int i, ElemType *e)</vt:lpstr>
      <vt:lpstr>元素删除：删除线性表的第i个元素</vt:lpstr>
      <vt:lpstr>删除第i个元素：时间复杂度分析</vt:lpstr>
      <vt:lpstr>4. 在线性表中查找元素e</vt:lpstr>
      <vt:lpstr>4. 在线性表中查找元素e</vt:lpstr>
      <vt:lpstr>5. 合并两有序列表成一新有序列表Lc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Beihong</dc:creator>
  <cp:lastModifiedBy>Beihong</cp:lastModifiedBy>
  <cp:revision>585</cp:revision>
  <cp:lastPrinted>2019-03-10T12:56:36Z</cp:lastPrinted>
  <dcterms:created xsi:type="dcterms:W3CDTF">2015-08-29T12:33:55Z</dcterms:created>
  <dcterms:modified xsi:type="dcterms:W3CDTF">2025-02-25T11:30:19Z</dcterms:modified>
</cp:coreProperties>
</file>