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352" r:id="rId2"/>
    <p:sldId id="409" r:id="rId3"/>
    <p:sldId id="273" r:id="rId4"/>
    <p:sldId id="278" r:id="rId5"/>
    <p:sldId id="294" r:id="rId6"/>
    <p:sldId id="276" r:id="rId7"/>
    <p:sldId id="279" r:id="rId8"/>
    <p:sldId id="333" r:id="rId9"/>
    <p:sldId id="343" r:id="rId10"/>
    <p:sldId id="344" r:id="rId11"/>
    <p:sldId id="283" r:id="rId12"/>
    <p:sldId id="284" r:id="rId13"/>
    <p:sldId id="345" r:id="rId14"/>
    <p:sldId id="347" r:id="rId15"/>
    <p:sldId id="349" r:id="rId16"/>
    <p:sldId id="334" r:id="rId17"/>
    <p:sldId id="277" r:id="rId18"/>
    <p:sldId id="350" r:id="rId19"/>
    <p:sldId id="290" r:id="rId20"/>
    <p:sldId id="288" r:id="rId21"/>
    <p:sldId id="378" r:id="rId22"/>
    <p:sldId id="379" r:id="rId23"/>
    <p:sldId id="375" r:id="rId24"/>
    <p:sldId id="380" r:id="rId25"/>
    <p:sldId id="382" r:id="rId26"/>
    <p:sldId id="383" r:id="rId27"/>
    <p:sldId id="381" r:id="rId28"/>
    <p:sldId id="360" r:id="rId29"/>
    <p:sldId id="384" r:id="rId30"/>
    <p:sldId id="385" r:id="rId31"/>
    <p:sldId id="366" r:id="rId32"/>
    <p:sldId id="386" r:id="rId33"/>
    <p:sldId id="387" r:id="rId34"/>
    <p:sldId id="291" r:id="rId35"/>
    <p:sldId id="376" r:id="rId36"/>
    <p:sldId id="388" r:id="rId37"/>
    <p:sldId id="303" r:id="rId38"/>
    <p:sldId id="389" r:id="rId39"/>
    <p:sldId id="390" r:id="rId40"/>
    <p:sldId id="391" r:id="rId41"/>
    <p:sldId id="392" r:id="rId42"/>
    <p:sldId id="302" r:id="rId43"/>
    <p:sldId id="307" r:id="rId44"/>
    <p:sldId id="393" r:id="rId45"/>
    <p:sldId id="293" r:id="rId46"/>
    <p:sldId id="394" r:id="rId47"/>
    <p:sldId id="395" r:id="rId48"/>
    <p:sldId id="398" r:id="rId49"/>
    <p:sldId id="400" r:id="rId50"/>
    <p:sldId id="396" r:id="rId51"/>
    <p:sldId id="401" r:id="rId52"/>
    <p:sldId id="397" r:id="rId53"/>
    <p:sldId id="296" r:id="rId54"/>
    <p:sldId id="301" r:id="rId55"/>
    <p:sldId id="402" r:id="rId56"/>
    <p:sldId id="403" r:id="rId57"/>
    <p:sldId id="300" r:id="rId58"/>
    <p:sldId id="404" r:id="rId59"/>
    <p:sldId id="405" r:id="rId60"/>
    <p:sldId id="406" r:id="rId61"/>
    <p:sldId id="407" r:id="rId62"/>
    <p:sldId id="410" r:id="rId63"/>
    <p:sldId id="408" r:id="rId64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9CCFF"/>
    <a:srgbClr val="CC9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6026" autoAdjust="0"/>
  </p:normalViewPr>
  <p:slideViewPr>
    <p:cSldViewPr>
      <p:cViewPr varScale="1">
        <p:scale>
          <a:sx n="52" d="100"/>
          <a:sy n="52" d="100"/>
        </p:scale>
        <p:origin x="1641" y="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5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9D1F9-C92E-44DF-8839-C755F7FA7A5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1A568-57B4-4B20-90D0-ED3B1F25A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3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38FD1-A2AD-44C5-A31D-BDC949E3C656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5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92A16-A77D-49F4-8634-06427659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9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64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66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09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7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4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85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1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49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/>
              <a:t>GetCurElem</a:t>
            </a:r>
            <a:r>
              <a:rPr lang="en-US" altLang="zh-CN" sz="1200" dirty="0"/>
              <a:t>: </a:t>
            </a:r>
            <a:r>
              <a:rPr lang="zh-CN" altLang="en-US" sz="1200" dirty="0"/>
              <a:t>可以不需要指定 </a:t>
            </a:r>
            <a:r>
              <a:rPr lang="en-US" altLang="zh-CN" sz="1200" dirty="0"/>
              <a:t>LinkedList </a:t>
            </a:r>
            <a:r>
              <a:rPr lang="zh-CN" altLang="en-US" sz="1200" dirty="0"/>
              <a:t>*</a:t>
            </a:r>
            <a:r>
              <a:rPr lang="en-US" altLang="zh-CN" sz="1200" dirty="0"/>
              <a:t>L</a:t>
            </a:r>
            <a:r>
              <a:rPr lang="zh-CN" altLang="en-US" sz="1200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87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24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56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006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1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38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13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赵钱孙李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史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周吴郑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删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王</a:t>
            </a:r>
            <a:endParaRPr lang="zh-CN" alt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31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12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34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k</a:t>
            </a:r>
            <a:r>
              <a:rPr lang="zh-CN" altLang="en-US"/>
              <a:t>是第</a:t>
            </a:r>
            <a:r>
              <a:rPr lang="en-US" altLang="zh-CN"/>
              <a:t>i-1</a:t>
            </a:r>
            <a:r>
              <a:rPr lang="zh-CN" altLang="en-US"/>
              <a:t>个结点所在的数组下标</a:t>
            </a:r>
            <a:r>
              <a:rPr lang="zh-CN" altLang="en-US" baseline="0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6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第</a:t>
            </a:r>
            <a:r>
              <a:rPr lang="en-US" altLang="zh-CN"/>
              <a:t>i-1</a:t>
            </a:r>
            <a:r>
              <a:rPr lang="zh-CN" altLang="en-US"/>
              <a:t>个结点在</a:t>
            </a:r>
            <a:r>
              <a:rPr lang="en-US" altLang="zh-CN"/>
              <a:t>space[k]</a:t>
            </a:r>
            <a:r>
              <a:rPr lang="zh-CN" altLang="en-US"/>
              <a:t>，</a:t>
            </a:r>
            <a:r>
              <a:rPr lang="en-US" altLang="zh-CN"/>
              <a:t>k</a:t>
            </a:r>
            <a:r>
              <a:rPr lang="zh-CN" altLang="en-US"/>
              <a:t>是第</a:t>
            </a:r>
            <a:r>
              <a:rPr lang="en-US" altLang="zh-CN"/>
              <a:t>i-1</a:t>
            </a:r>
            <a:r>
              <a:rPr lang="zh-CN" altLang="en-US"/>
              <a:t>个结点所在的数组下标，数组的第</a:t>
            </a:r>
            <a:r>
              <a:rPr lang="en-US" altLang="zh-CN"/>
              <a:t>m</a:t>
            </a:r>
            <a:r>
              <a:rPr lang="zh-CN" altLang="en-US"/>
              <a:t>个元素是要删掉的</a:t>
            </a:r>
            <a:r>
              <a:rPr lang="zh-CN" altLang="en-US" baseline="0"/>
              <a:t>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27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这个合并是去掉相同元素之后的合并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436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200"/>
              <a:t> </a:t>
            </a:r>
            <a:r>
              <a:rPr lang="zh-CN" altLang="en-US" sz="1200"/>
              <a:t>蓝色块，针对，集合</a:t>
            </a:r>
            <a:r>
              <a:rPr lang="en-US" altLang="zh-CN" sz="1200"/>
              <a:t>A</a:t>
            </a:r>
            <a:r>
              <a:rPr lang="zh-CN" altLang="en-US" sz="1200"/>
              <a:t>；删除：链表 位置为</a:t>
            </a:r>
            <a:r>
              <a:rPr lang="en-US" altLang="zh-CN" sz="1200"/>
              <a:t>i</a:t>
            </a:r>
            <a:r>
              <a:rPr lang="zh-CN" altLang="en-US" sz="1200"/>
              <a:t>的元素 </a:t>
            </a:r>
            <a:r>
              <a:rPr lang="en-US" altLang="zh-CN" sz="1200"/>
              <a:t>= </a:t>
            </a:r>
            <a:r>
              <a:rPr lang="zh-CN" altLang="en-US" sz="1200"/>
              <a:t>第</a:t>
            </a:r>
            <a:r>
              <a:rPr lang="en-US" altLang="zh-CN" sz="1200"/>
              <a:t>m</a:t>
            </a:r>
            <a:r>
              <a:rPr lang="zh-CN" altLang="en-US" sz="1200"/>
              <a:t>个元素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32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429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35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利用头结点，形成双向循环链表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637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与单链表没有差别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500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与单链表没有差别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987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235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59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960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812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490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0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赵钱孙李，周吴郑王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921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729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队列：由头指针，尾指针组成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35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57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31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2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25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67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92A16-A77D-49F4-8634-0642765950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9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A2480D-0304-0313-4BC7-12D4D4D09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8464" y="6453337"/>
            <a:ext cx="374144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BF92A-0204-45A1-BDAF-D608ED65C7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6166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594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48464" y="6453337"/>
            <a:ext cx="374144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BF92A-0204-45A1-BDAF-D608ED65C71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82911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4000" b="1" dirty="0"/>
              <a:t>第二</a:t>
            </a:r>
            <a:r>
              <a:rPr lang="zh-CN" altLang="en-US" sz="4000" b="1"/>
              <a:t>章 线性表</a:t>
            </a:r>
            <a:br>
              <a:rPr lang="en-US" altLang="zh-CN" sz="4000" b="1" dirty="0"/>
            </a:br>
            <a:r>
              <a:rPr lang="en-US" altLang="zh-CN" sz="4000" b="1" dirty="0"/>
              <a:t>Part II</a:t>
            </a:r>
            <a:endParaRPr lang="en-US" sz="40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280" y="2762945"/>
            <a:ext cx="6552088" cy="409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61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704042D-04B0-459E-AC33-42BFD0CAD810}"/>
              </a:ext>
            </a:extLst>
          </p:cNvPr>
          <p:cNvSpPr/>
          <p:nvPr/>
        </p:nvSpPr>
        <p:spPr>
          <a:xfrm>
            <a:off x="0" y="3645024"/>
            <a:ext cx="9144000" cy="216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13E5D3-91E5-4306-8F07-3CD584C8452C}"/>
              </a:ext>
            </a:extLst>
          </p:cNvPr>
          <p:cNvSpPr/>
          <p:nvPr/>
        </p:nvSpPr>
        <p:spPr>
          <a:xfrm>
            <a:off x="0" y="2415415"/>
            <a:ext cx="9144000" cy="12296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创建单链表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LinkedList *</a:t>
            </a:r>
            <a:r>
              <a:rPr lang="en-US" dirty="0" err="1"/>
              <a:t>CreateList_L</a:t>
            </a:r>
            <a:r>
              <a:rPr lang="en-US" dirty="0"/>
              <a:t>(int n) </a:t>
            </a:r>
            <a:r>
              <a:rPr lang="en-US" b="1" dirty="0">
                <a:solidFill>
                  <a:srgbClr val="0000CC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逆序输入随机生成的</a:t>
            </a:r>
            <a:r>
              <a:rPr lang="en-US" dirty="0"/>
              <a:t>n</a:t>
            </a:r>
            <a:r>
              <a:rPr lang="zh-CN" altLang="en-US" dirty="0"/>
              <a:t>个元素的值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建立带表头结点的单链表</a:t>
            </a:r>
            <a:r>
              <a:rPr lang="en-US" dirty="0"/>
              <a:t>L </a:t>
            </a:r>
          </a:p>
          <a:p>
            <a:pPr marL="0" indent="0">
              <a:buNone/>
            </a:pPr>
            <a:r>
              <a:rPr lang="en-US" dirty="0"/>
              <a:t>LinkedList *L,*p;  int 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先建立一个</a:t>
            </a:r>
            <a:r>
              <a:rPr lang="zh-CN" altLang="en-US" b="1" dirty="0">
                <a:solidFill>
                  <a:srgbClr val="C00000"/>
                </a:solidFill>
              </a:rPr>
              <a:t>带头结点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C00000"/>
                </a:solidFill>
              </a:rPr>
              <a:t>空</a:t>
            </a:r>
            <a:r>
              <a:rPr lang="zh-CN" altLang="en-US" dirty="0"/>
              <a:t>单链</a:t>
            </a:r>
            <a:r>
              <a:rPr lang="zh-CN" altLang="en-US" b="1" dirty="0">
                <a:solidFill>
                  <a:srgbClr val="C00000"/>
                </a:solidFill>
              </a:rPr>
              <a:t>表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L = (LinkedList *)malloc(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LNode</a:t>
            </a:r>
            <a:r>
              <a:rPr lang="en-US" dirty="0"/>
              <a:t>)); </a:t>
            </a:r>
          </a:p>
          <a:p>
            <a:pPr marL="0" indent="0">
              <a:buNone/>
            </a:pPr>
            <a:r>
              <a:rPr lang="en-US" dirty="0"/>
              <a:t>L-&gt;next = NULL; 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=n; </a:t>
            </a:r>
            <a:r>
              <a:rPr lang="en-US" dirty="0" err="1"/>
              <a:t>i</a:t>
            </a:r>
            <a:r>
              <a:rPr lang="en-US" dirty="0"/>
              <a:t>&gt;0; --</a:t>
            </a:r>
            <a:r>
              <a:rPr lang="en-US" dirty="0" err="1"/>
              <a:t>i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  p = (LinkedList *)malloc(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LNode</a:t>
            </a:r>
            <a:r>
              <a:rPr lang="en-US" dirty="0"/>
              <a:t>)); // </a:t>
            </a:r>
            <a:r>
              <a:rPr lang="zh-CN" altLang="en-US" dirty="0"/>
              <a:t>生成新结点 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p-&gt;data =random(200);</a:t>
            </a:r>
            <a:r>
              <a:rPr lang="en-US" b="1" dirty="0"/>
              <a:t>//</a:t>
            </a:r>
            <a:r>
              <a:rPr lang="zh-CN" altLang="en-US" b="1" dirty="0"/>
              <a:t>随机生成一个</a:t>
            </a:r>
            <a:r>
              <a:rPr lang="en-US" altLang="zh-CN" b="1" dirty="0"/>
              <a:t>200</a:t>
            </a:r>
            <a:r>
              <a:rPr lang="zh-CN" altLang="en-US" b="1" dirty="0"/>
              <a:t>以内的数字</a:t>
            </a:r>
            <a:r>
              <a:rPr lang="en-US" altLang="zh-CN" b="1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00CC"/>
                </a:solidFill>
              </a:rPr>
              <a:t>p-&gt;next = L-&gt;next; L-&gt;next = p;  </a:t>
            </a:r>
            <a:r>
              <a:rPr lang="en-US" dirty="0"/>
              <a:t>// </a:t>
            </a:r>
            <a:r>
              <a:rPr lang="zh-CN" altLang="en-US" dirty="0"/>
              <a:t>插入到表头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}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return L;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}</a:t>
            </a:r>
            <a:r>
              <a:rPr lang="en-US" altLang="zh-CN" dirty="0"/>
              <a:t> // </a:t>
            </a:r>
            <a:r>
              <a:rPr lang="en-US" dirty="0" err="1"/>
              <a:t>CreateList_L</a:t>
            </a:r>
            <a:endParaRPr lang="en-US" dirty="0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2.11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6228185" y="1434687"/>
            <a:ext cx="2808312" cy="943147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时间复杂度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ListLength</a:t>
            </a:r>
            <a:r>
              <a:rPr lang="en-US" altLang="zh-CN" sz="2800" dirty="0"/>
              <a:t>(L))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4139952" y="5973695"/>
            <a:ext cx="4932040" cy="876690"/>
          </a:xfrm>
          <a:prstGeom prst="wedgeRoundRectCallout">
            <a:avLst>
              <a:gd name="adj1" fmla="val 26118"/>
              <a:gd name="adj2" fmla="val -17309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700" dirty="0" err="1"/>
              <a:t>srand</a:t>
            </a:r>
            <a:r>
              <a:rPr lang="en-US" altLang="zh-CN" sz="2700" dirty="0"/>
              <a:t>((unsigned)time(NULL));</a:t>
            </a:r>
          </a:p>
          <a:p>
            <a:pPr algn="ctr"/>
            <a:r>
              <a:rPr lang="en-US" altLang="zh-CN" sz="2700" dirty="0"/>
              <a:t>rand() % 200;</a:t>
            </a:r>
            <a:endParaRPr lang="zh-CN" altLang="en-US" sz="270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3C1C0C-1B30-24E4-CC67-D229DC3D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6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2. </a:t>
            </a:r>
            <a:r>
              <a:rPr lang="zh-CN" altLang="en-US" dirty="0"/>
              <a:t>单链表的元素插入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ea typeface="宋体" panose="02010600030101010101" pitchFamily="2" charset="-122"/>
              </a:rPr>
              <a:t>将值为</a:t>
            </a:r>
            <a:r>
              <a:rPr lang="en-US" altLang="zh-CN" dirty="0" err="1">
                <a:ea typeface="宋体" panose="02010600030101010101" pitchFamily="2" charset="-122"/>
              </a:rPr>
              <a:t>e</a:t>
            </a:r>
            <a:r>
              <a:rPr lang="en-US" altLang="en-US" dirty="0" err="1">
                <a:ea typeface="宋体" panose="02010600030101010101" pitchFamily="2" charset="-122"/>
              </a:rPr>
              <a:t>的新结点插入到表的</a:t>
            </a:r>
            <a:r>
              <a:rPr lang="en-US" altLang="en-US" dirty="0" err="1">
                <a:solidFill>
                  <a:srgbClr val="0000CC"/>
                </a:solidFill>
                <a:ea typeface="宋体" panose="02010600030101010101" pitchFamily="2" charset="-122"/>
              </a:rPr>
              <a:t>第i个</a:t>
            </a:r>
            <a:r>
              <a:rPr lang="en-US" altLang="en-US" dirty="0" err="1">
                <a:ea typeface="宋体" panose="02010600030101010101" pitchFamily="2" charset="-122"/>
              </a:rPr>
              <a:t>结点的位置上</a:t>
            </a:r>
            <a:endParaRPr lang="en-US" altLang="en-US" dirty="0">
              <a:ea typeface="宋体" panose="02010600030101010101" pitchFamily="2" charset="-122"/>
            </a:endParaRPr>
          </a:p>
          <a:p>
            <a:r>
              <a:rPr lang="en-US" altLang="en-US" dirty="0" err="1">
                <a:ea typeface="宋体" panose="02010600030101010101" pitchFamily="2" charset="-122"/>
              </a:rPr>
              <a:t>首先</a:t>
            </a:r>
            <a:r>
              <a:rPr lang="en-US" altLang="en-US" dirty="0" err="1">
                <a:solidFill>
                  <a:srgbClr val="0000CC"/>
                </a:solidFill>
                <a:ea typeface="宋体" panose="02010600030101010101" pitchFamily="2" charset="-122"/>
              </a:rPr>
              <a:t>找到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第</a:t>
            </a:r>
            <a:r>
              <a:rPr lang="en-US" altLang="en-US" dirty="0">
                <a:solidFill>
                  <a:srgbClr val="0000CC"/>
                </a:solidFill>
                <a:ea typeface="宋体" panose="02010600030101010101" pitchFamily="2" charset="-122"/>
              </a:rPr>
              <a:t>i-1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个</a:t>
            </a:r>
            <a:r>
              <a:rPr lang="en-US" altLang="en-US" dirty="0" err="1">
                <a:solidFill>
                  <a:srgbClr val="0000CC"/>
                </a:solidFill>
                <a:ea typeface="宋体" panose="02010600030101010101" pitchFamily="2" charset="-122"/>
              </a:rPr>
              <a:t>结点p</a:t>
            </a:r>
            <a:r>
              <a:rPr lang="en-US" altLang="en-US" dirty="0" err="1">
                <a:ea typeface="宋体" panose="02010600030101010101" pitchFamily="2" charset="-122"/>
              </a:rPr>
              <a:t>，然后生成一个数据域为</a:t>
            </a:r>
            <a:r>
              <a:rPr lang="en-US" altLang="zh-CN" dirty="0" err="1">
                <a:ea typeface="宋体" panose="02010600030101010101" pitchFamily="2" charset="-122"/>
              </a:rPr>
              <a:t>e</a:t>
            </a:r>
            <a:r>
              <a:rPr lang="en-US" altLang="en-US" dirty="0" err="1">
                <a:ea typeface="宋体" panose="02010600030101010101" pitchFamily="2" charset="-122"/>
              </a:rPr>
              <a:t>的新结点</a:t>
            </a:r>
            <a:r>
              <a:rPr lang="en-US" altLang="zh-CN" dirty="0" err="1">
                <a:ea typeface="宋体" panose="02010600030101010101" pitchFamily="2" charset="-122"/>
              </a:rPr>
              <a:t>s</a:t>
            </a:r>
            <a:r>
              <a:rPr lang="en-US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并将</a:t>
            </a:r>
            <a:r>
              <a:rPr lang="en-US" altLang="zh-CN" dirty="0" err="1">
                <a:ea typeface="宋体" panose="02010600030101010101" pitchFamily="2" charset="-122"/>
              </a:rPr>
              <a:t>s</a:t>
            </a:r>
            <a:r>
              <a:rPr lang="en-US" altLang="en-US" dirty="0" err="1">
                <a:ea typeface="宋体" panose="02010600030101010101" pitchFamily="2" charset="-122"/>
              </a:rPr>
              <a:t>结点作为p的直接后继结点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解决了顺序表的插入操作需要移动大量元素的问题</a:t>
            </a:r>
            <a:endParaRPr lang="en-US" altLang="en-US" dirty="0">
              <a:ea typeface="宋体" panose="02010600030101010101" pitchFamily="2" charset="-122"/>
            </a:endParaRPr>
          </a:p>
          <a:p>
            <a:endParaRPr lang="en-US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2604988" y="4269105"/>
            <a:ext cx="533400" cy="638944"/>
          </a:xfrm>
          <a:prstGeom prst="straightConnector1">
            <a:avLst/>
          </a:prstGeom>
          <a:ln w="101600" cmpd="sng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617416" y="6516633"/>
            <a:ext cx="673100" cy="0"/>
          </a:xfrm>
          <a:prstGeom prst="straightConnector1">
            <a:avLst/>
          </a:prstGeom>
          <a:ln w="101600" cmpd="sng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77276" y="4204196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282404" y="6156593"/>
            <a:ext cx="348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</a:t>
            </a:r>
            <a:endParaRPr lang="en-US" b="1" dirty="0"/>
          </a:p>
        </p:txBody>
      </p:sp>
      <p:grpSp>
        <p:nvGrpSpPr>
          <p:cNvPr id="26" name="Group 58"/>
          <p:cNvGrpSpPr>
            <a:grpSpLocks/>
          </p:cNvGrpSpPr>
          <p:nvPr/>
        </p:nvGrpSpPr>
        <p:grpSpPr bwMode="auto">
          <a:xfrm>
            <a:off x="1594172" y="4908049"/>
            <a:ext cx="1981200" cy="609600"/>
            <a:chOff x="864" y="2880"/>
            <a:chExt cx="1248" cy="384"/>
          </a:xfrm>
        </p:grpSpPr>
        <p:sp>
          <p:nvSpPr>
            <p:cNvPr id="27" name="Rectangle 40"/>
            <p:cNvSpPr>
              <a:spLocks noChangeArrowheads="1"/>
            </p:cNvSpPr>
            <p:nvPr/>
          </p:nvSpPr>
          <p:spPr bwMode="auto">
            <a:xfrm>
              <a:off x="1440" y="2880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222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99"/>
                  </a:solidFill>
                </a:rPr>
                <a:t>i-1</a:t>
              </a:r>
              <a:endParaRPr lang="en-US" altLang="zh-CN" sz="2800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1920" y="2880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>
              <a:off x="864" y="3072"/>
              <a:ext cx="576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4261172" y="6051049"/>
            <a:ext cx="1066800" cy="609600"/>
            <a:chOff x="2544" y="3600"/>
            <a:chExt cx="672" cy="384"/>
          </a:xfrm>
        </p:grpSpPr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2544" y="3600"/>
              <a:ext cx="672" cy="384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2540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990000"/>
                  </a:solidFill>
                </a:rPr>
                <a:t> e</a:t>
              </a:r>
              <a:endParaRPr lang="en-US" altLang="zh-CN" sz="2800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3024" y="3600"/>
              <a:ext cx="0" cy="384"/>
            </a:xfrm>
            <a:prstGeom prst="line">
              <a:avLst/>
            </a:prstGeom>
            <a:noFill/>
            <a:ln w="2540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pSp>
        <p:nvGrpSpPr>
          <p:cNvPr id="33" name="Group 60"/>
          <p:cNvGrpSpPr>
            <a:grpSpLocks/>
          </p:cNvGrpSpPr>
          <p:nvPr/>
        </p:nvGrpSpPr>
        <p:grpSpPr bwMode="auto">
          <a:xfrm>
            <a:off x="3422972" y="4908049"/>
            <a:ext cx="3886200" cy="609600"/>
            <a:chOff x="2016" y="2880"/>
            <a:chExt cx="2448" cy="384"/>
          </a:xfrm>
        </p:grpSpPr>
        <p:sp>
          <p:nvSpPr>
            <p:cNvPr id="34" name="Line 49"/>
            <p:cNvSpPr>
              <a:spLocks noChangeShapeType="1"/>
            </p:cNvSpPr>
            <p:nvPr/>
          </p:nvSpPr>
          <p:spPr bwMode="auto">
            <a:xfrm>
              <a:off x="2016" y="3072"/>
              <a:ext cx="1344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3360" y="2880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222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99"/>
                  </a:solidFill>
                </a:rPr>
                <a:t>i</a:t>
              </a:r>
              <a:endParaRPr lang="en-US" altLang="zh-CN" sz="2800"/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>
              <a:off x="3840" y="2880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39" name="Line 50"/>
            <p:cNvSpPr>
              <a:spLocks noChangeShapeType="1"/>
            </p:cNvSpPr>
            <p:nvPr/>
          </p:nvSpPr>
          <p:spPr bwMode="auto">
            <a:xfrm>
              <a:off x="3936" y="3072"/>
              <a:ext cx="528" cy="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 useBgFill="1">
        <p:nvSpPr>
          <p:cNvPr id="42" name="Rectangle 52"/>
          <p:cNvSpPr>
            <a:spLocks noChangeArrowheads="1"/>
          </p:cNvSpPr>
          <p:nvPr/>
        </p:nvSpPr>
        <p:spPr bwMode="auto">
          <a:xfrm>
            <a:off x="3346772" y="5060449"/>
            <a:ext cx="21336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grpSp>
        <p:nvGrpSpPr>
          <p:cNvPr id="43" name="Group 47"/>
          <p:cNvGrpSpPr>
            <a:grpSpLocks/>
          </p:cNvGrpSpPr>
          <p:nvPr/>
        </p:nvGrpSpPr>
        <p:grpSpPr bwMode="auto">
          <a:xfrm>
            <a:off x="2508572" y="4908049"/>
            <a:ext cx="1066800" cy="609600"/>
            <a:chOff x="1440" y="3504"/>
            <a:chExt cx="672" cy="384"/>
          </a:xfrm>
        </p:grpSpPr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1440" y="3504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222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99"/>
                  </a:solidFill>
                </a:rPr>
                <a:t>i-1</a:t>
              </a:r>
              <a:endParaRPr lang="en-US" altLang="zh-CN" sz="2800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1920" y="3504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cxnSp>
        <p:nvCxnSpPr>
          <p:cNvPr id="46" name="AutoShape 53"/>
          <p:cNvCxnSpPr>
            <a:cxnSpLocks noChangeShapeType="1"/>
            <a:stCxn id="44" idx="3"/>
            <a:endCxn id="31" idx="1"/>
          </p:cNvCxnSpPr>
          <p:nvPr/>
        </p:nvCxnSpPr>
        <p:spPr bwMode="auto">
          <a:xfrm>
            <a:off x="3586485" y="5212849"/>
            <a:ext cx="661987" cy="1143000"/>
          </a:xfrm>
          <a:prstGeom prst="bentConnector3">
            <a:avLst>
              <a:gd name="adj1" fmla="val 50120"/>
            </a:avLst>
          </a:prstGeom>
          <a:noFill/>
          <a:ln w="31750">
            <a:solidFill>
              <a:srgbClr val="008080"/>
            </a:solidFill>
            <a:miter lim="800000"/>
            <a:headEnd type="oval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54"/>
          <p:cNvCxnSpPr>
            <a:cxnSpLocks noChangeShapeType="1"/>
            <a:stCxn id="31" idx="3"/>
            <a:endCxn id="35" idx="2"/>
          </p:cNvCxnSpPr>
          <p:nvPr/>
        </p:nvCxnSpPr>
        <p:spPr bwMode="auto">
          <a:xfrm flipV="1">
            <a:off x="5340672" y="5528762"/>
            <a:ext cx="749300" cy="827087"/>
          </a:xfrm>
          <a:prstGeom prst="bentConnector2">
            <a:avLst/>
          </a:prstGeom>
          <a:noFill/>
          <a:ln w="31750">
            <a:solidFill>
              <a:srgbClr val="008080"/>
            </a:solidFill>
            <a:miter lim="800000"/>
            <a:headEnd type="oval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线形标注 1(无边框) 5"/>
          <p:cNvSpPr/>
          <p:nvPr/>
        </p:nvSpPr>
        <p:spPr>
          <a:xfrm>
            <a:off x="107504" y="5893020"/>
            <a:ext cx="1943000" cy="799063"/>
          </a:xfrm>
          <a:prstGeom prst="callout1">
            <a:avLst>
              <a:gd name="adj1" fmla="val 40310"/>
              <a:gd name="adj2" fmla="val 108297"/>
              <a:gd name="adj3" fmla="val -38420"/>
              <a:gd name="adj4" fmla="val 1887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修改第</a:t>
            </a:r>
            <a:r>
              <a:rPr lang="en-US" altLang="zh-CN" sz="2400" dirty="0"/>
              <a:t>i-1</a:t>
            </a:r>
            <a:r>
              <a:rPr lang="zh-CN" altLang="en-US" sz="2400" dirty="0"/>
              <a:t>个结点的指针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444208" y="5931277"/>
            <a:ext cx="2699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s-&gt;next=p-&gt;next;</a:t>
            </a:r>
          </a:p>
          <a:p>
            <a:r>
              <a:rPr lang="en-US" altLang="zh-CN" sz="2800" dirty="0"/>
              <a:t>p-&gt;next=s;</a:t>
            </a:r>
            <a:endParaRPr lang="zh-CN" altLang="en-US" sz="2800" dirty="0"/>
          </a:p>
        </p:txBody>
      </p:sp>
      <p:sp>
        <p:nvSpPr>
          <p:cNvPr id="4" name="矩形标注 3"/>
          <p:cNvSpPr/>
          <p:nvPr/>
        </p:nvSpPr>
        <p:spPr>
          <a:xfrm>
            <a:off x="5831632" y="66108"/>
            <a:ext cx="3312368" cy="612648"/>
          </a:xfrm>
          <a:prstGeom prst="wedgeRectCallout">
            <a:avLst>
              <a:gd name="adj1" fmla="val -29543"/>
              <a:gd name="adj2" fmla="val 8769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sz="2400" dirty="0"/>
              <a:t>合法的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是 </a:t>
            </a:r>
            <a:r>
              <a:rPr lang="en-US" altLang="zh-CN" sz="2400" dirty="0"/>
              <a:t>[1,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(L)+1]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73A9D7-7043-1AC7-719D-0E985B536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2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 animBg="1"/>
      <p:bldP spid="6" grpId="0" animBg="1"/>
      <p:bldP spid="25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364FBF8-E5C8-4B86-AB1D-431E1CA210B7}"/>
              </a:ext>
            </a:extLst>
          </p:cNvPr>
          <p:cNvSpPr/>
          <p:nvPr/>
        </p:nvSpPr>
        <p:spPr>
          <a:xfrm>
            <a:off x="0" y="3501008"/>
            <a:ext cx="9144000" cy="936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70E190-0E32-472C-AD9B-445F757E67A6}"/>
              </a:ext>
            </a:extLst>
          </p:cNvPr>
          <p:cNvSpPr/>
          <p:nvPr/>
        </p:nvSpPr>
        <p:spPr>
          <a:xfrm>
            <a:off x="0" y="4437112"/>
            <a:ext cx="9144000" cy="1368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8BA08D-CB1E-403B-A012-2E04A2C6BB10}"/>
              </a:ext>
            </a:extLst>
          </p:cNvPr>
          <p:cNvSpPr/>
          <p:nvPr/>
        </p:nvSpPr>
        <p:spPr>
          <a:xfrm>
            <a:off x="0" y="2564904"/>
            <a:ext cx="9144000" cy="936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</a:t>
            </a:r>
            <a:r>
              <a:rPr lang="zh-CN" altLang="en-US"/>
              <a:t>链表的元素插入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Status </a:t>
            </a:r>
            <a:r>
              <a:rPr lang="en-US" dirty="0" err="1"/>
              <a:t>ListInsert_L</a:t>
            </a:r>
            <a:r>
              <a:rPr lang="en-US" dirty="0"/>
              <a:t>(LinkedList </a:t>
            </a:r>
            <a:r>
              <a:rPr lang="zh-CN" altLang="en-US" dirty="0"/>
              <a:t>*</a:t>
            </a:r>
            <a:r>
              <a:rPr lang="en-US" dirty="0"/>
              <a:t>L, </a:t>
            </a:r>
            <a:r>
              <a:rPr lang="en-US" dirty="0">
                <a:solidFill>
                  <a:srgbClr val="0000CC"/>
                </a:solidFill>
              </a:rPr>
              <a:t>int </a:t>
            </a:r>
            <a:r>
              <a:rPr lang="en-US" dirty="0" err="1">
                <a:solidFill>
                  <a:srgbClr val="0000CC"/>
                </a:solidFill>
              </a:rPr>
              <a:t>i</a:t>
            </a:r>
            <a:r>
              <a:rPr lang="en-US" dirty="0"/>
              <a:t>, </a:t>
            </a:r>
            <a:r>
              <a:rPr lang="en-US" dirty="0" err="1"/>
              <a:t>ElemType</a:t>
            </a:r>
            <a:r>
              <a:rPr lang="en-US" dirty="0"/>
              <a:t> e) </a:t>
            </a:r>
            <a:r>
              <a:rPr lang="en-US" b="1" dirty="0">
                <a:solidFill>
                  <a:srgbClr val="0000CC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在带头结点的单链表</a:t>
            </a:r>
            <a:r>
              <a:rPr lang="en-US" dirty="0"/>
              <a:t>L</a:t>
            </a:r>
            <a:r>
              <a:rPr lang="zh-CN" altLang="en-US" dirty="0"/>
              <a:t>的第</a:t>
            </a:r>
            <a:r>
              <a:rPr lang="en-US" dirty="0" err="1"/>
              <a:t>i</a:t>
            </a:r>
            <a:r>
              <a:rPr lang="zh-CN" altLang="en-US" dirty="0"/>
              <a:t>个元素之前插入元素</a:t>
            </a:r>
            <a:r>
              <a:rPr lang="en-US" dirty="0"/>
              <a:t>e </a:t>
            </a:r>
          </a:p>
          <a:p>
            <a:pPr marL="0" indent="0">
              <a:buNone/>
            </a:pPr>
            <a:r>
              <a:rPr lang="en-US" dirty="0"/>
              <a:t>LinkedList </a:t>
            </a:r>
            <a:r>
              <a:rPr lang="zh-CN" altLang="en-US" dirty="0"/>
              <a:t>*</a:t>
            </a:r>
            <a:r>
              <a:rPr lang="en-US" dirty="0"/>
              <a:t>p, </a:t>
            </a:r>
            <a:r>
              <a:rPr lang="zh-CN" altLang="en-US" dirty="0"/>
              <a:t>*</a:t>
            </a:r>
            <a:r>
              <a:rPr lang="en-US" dirty="0"/>
              <a:t>s;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 = L</a:t>
            </a: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j = 0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while (p &amp;&amp; j &lt; i-1) {// </a:t>
            </a:r>
            <a:r>
              <a:rPr lang="zh-CN" altLang="en-US" dirty="0"/>
              <a:t>寻找第</a:t>
            </a:r>
            <a:r>
              <a:rPr lang="en-US" dirty="0"/>
              <a:t>i-1</a:t>
            </a:r>
            <a:r>
              <a:rPr lang="zh-CN" altLang="en-US" dirty="0"/>
              <a:t>个结点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dirty="0"/>
              <a:t>p = p-&gt;next; ++j; } 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// </a:t>
            </a:r>
            <a:r>
              <a:rPr lang="en-US" dirty="0" err="1">
                <a:solidFill>
                  <a:srgbClr val="0000CC"/>
                </a:solidFill>
              </a:rPr>
              <a:t>i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zh-CN" altLang="en-US" dirty="0">
                <a:solidFill>
                  <a:srgbClr val="0000CC"/>
                </a:solidFill>
              </a:rPr>
              <a:t>小于</a:t>
            </a:r>
            <a:r>
              <a:rPr lang="en-US" altLang="zh-CN" dirty="0">
                <a:solidFill>
                  <a:srgbClr val="0000CC"/>
                </a:solidFill>
              </a:rPr>
              <a:t>1(</a:t>
            </a:r>
            <a:r>
              <a:rPr lang="zh-CN" altLang="en-US" dirty="0">
                <a:solidFill>
                  <a:srgbClr val="0000CC"/>
                </a:solidFill>
              </a:rPr>
              <a:t>导致</a:t>
            </a:r>
            <a:r>
              <a:rPr lang="en-US" altLang="zh-CN" dirty="0">
                <a:solidFill>
                  <a:srgbClr val="0000CC"/>
                </a:solidFill>
              </a:rPr>
              <a:t>j&gt;i-1</a:t>
            </a:r>
            <a:r>
              <a:rPr lang="zh-CN" altLang="en-US" dirty="0">
                <a:solidFill>
                  <a:srgbClr val="0000CC"/>
                </a:solidFill>
              </a:rPr>
              <a:t>成立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  <a:r>
              <a:rPr lang="zh-CN" altLang="en-US" dirty="0">
                <a:solidFill>
                  <a:srgbClr val="0000CC"/>
                </a:solidFill>
              </a:rPr>
              <a:t>或者大于表长</a:t>
            </a:r>
            <a:r>
              <a:rPr lang="en-US" altLang="zh-CN" dirty="0">
                <a:solidFill>
                  <a:srgbClr val="0000CC"/>
                </a:solidFill>
              </a:rPr>
              <a:t>+1(</a:t>
            </a:r>
            <a:r>
              <a:rPr lang="zh-CN" altLang="en-US" dirty="0">
                <a:solidFill>
                  <a:srgbClr val="0000CC"/>
                </a:solidFill>
              </a:rPr>
              <a:t>导致</a:t>
            </a:r>
            <a:r>
              <a:rPr lang="en-US" altLang="zh-CN" dirty="0">
                <a:solidFill>
                  <a:srgbClr val="0000CC"/>
                </a:solidFill>
              </a:rPr>
              <a:t>p</a:t>
            </a:r>
            <a:r>
              <a:rPr lang="zh-CN" altLang="en-US" dirty="0">
                <a:solidFill>
                  <a:srgbClr val="0000CC"/>
                </a:solidFill>
              </a:rPr>
              <a:t>为</a:t>
            </a:r>
            <a:r>
              <a:rPr lang="en-US" altLang="zh-CN" dirty="0">
                <a:solidFill>
                  <a:srgbClr val="0000CC"/>
                </a:solidFill>
              </a:rPr>
              <a:t>NULL)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if (!p || j &gt; i-1) return ERROR;</a:t>
            </a:r>
          </a:p>
          <a:p>
            <a:pPr marL="0" indent="0">
              <a:buNone/>
            </a:pPr>
            <a:r>
              <a:rPr lang="en-US" dirty="0"/>
              <a:t>s = (LinkedList *)malloc(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LNode</a:t>
            </a:r>
            <a:r>
              <a:rPr lang="en-US" dirty="0"/>
              <a:t>)); // </a:t>
            </a:r>
            <a:r>
              <a:rPr lang="zh-CN" altLang="en-US" dirty="0"/>
              <a:t>生成新结点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s-&gt;data = e; </a:t>
            </a:r>
          </a:p>
          <a:p>
            <a:pPr marL="0" indent="0">
              <a:buNone/>
            </a:pPr>
            <a:r>
              <a:rPr lang="en-US" dirty="0"/>
              <a:t>s-&gt;next = p-&gt;next; p-&gt;next = s; // </a:t>
            </a:r>
            <a:r>
              <a:rPr lang="zh-CN" altLang="en-US" dirty="0"/>
              <a:t>插入</a:t>
            </a:r>
            <a:r>
              <a:rPr lang="en-US" dirty="0"/>
              <a:t>L</a:t>
            </a:r>
            <a:r>
              <a:rPr lang="zh-CN" altLang="en-US" dirty="0"/>
              <a:t>中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return OK;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CC"/>
                </a:solidFill>
              </a:rPr>
              <a:t>}</a:t>
            </a:r>
            <a:r>
              <a:rPr lang="en-US" dirty="0"/>
              <a:t> // </a:t>
            </a:r>
            <a:r>
              <a:rPr lang="en-US" dirty="0" err="1"/>
              <a:t>LinstInsert_L</a:t>
            </a:r>
            <a:endParaRPr 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2.9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6300192" y="1844824"/>
            <a:ext cx="2843808" cy="936104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时间复杂度</a:t>
            </a:r>
            <a:r>
              <a:rPr lang="en-US" altLang="zh-CN" sz="2800" dirty="0"/>
              <a:t>O(n),</a:t>
            </a:r>
          </a:p>
          <a:p>
            <a:pPr algn="ctr"/>
            <a:r>
              <a:rPr lang="en-US" altLang="zh-CN" sz="2800" dirty="0"/>
              <a:t> n</a:t>
            </a:r>
            <a:r>
              <a:rPr lang="zh-CN" altLang="en-US" sz="2800" dirty="0"/>
              <a:t>为链表的长度</a:t>
            </a:r>
            <a:endParaRPr lang="en-US" sz="280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56ED53-7B16-A4A0-2917-F0AFA9460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0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单链表的结点删除：</a:t>
            </a:r>
            <a:r>
              <a:rPr lang="zh-CN" altLang="en-US" dirty="0">
                <a:solidFill>
                  <a:srgbClr val="0000CC"/>
                </a:solidFill>
              </a:rPr>
              <a:t>按序号删除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92696"/>
            <a:ext cx="8435280" cy="295232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zh-CN" altLang="en-US" dirty="0">
                <a:ea typeface="宋体" panose="02010600030101010101" pitchFamily="2" charset="-122"/>
              </a:rPr>
              <a:t>思路：</a:t>
            </a:r>
            <a:r>
              <a:rPr lang="en-US" altLang="en-US" dirty="0">
                <a:ea typeface="宋体" panose="02010600030101010101" pitchFamily="2" charset="-122"/>
              </a:rPr>
              <a:t>为了删除</a:t>
            </a:r>
            <a:r>
              <a:rPr lang="en-US" altLang="en-US" dirty="0">
                <a:solidFill>
                  <a:srgbClr val="0000CC"/>
                </a:solidFill>
                <a:ea typeface="宋体" panose="02010600030101010101" pitchFamily="2" charset="-122"/>
              </a:rPr>
              <a:t>第i个</a:t>
            </a:r>
            <a:r>
              <a:rPr lang="en-US" altLang="en-US" dirty="0">
                <a:ea typeface="宋体" panose="02010600030101010101" pitchFamily="2" charset="-122"/>
              </a:rPr>
              <a:t>结点a</a:t>
            </a:r>
            <a:r>
              <a:rPr lang="en-US" altLang="en-US" baseline="-25000" dirty="0">
                <a:ea typeface="宋体" panose="02010600030101010101" pitchFamily="2" charset="-122"/>
              </a:rPr>
              <a:t>i</a:t>
            </a:r>
            <a:r>
              <a:rPr lang="en-US" altLang="en-US" dirty="0">
                <a:ea typeface="宋体" panose="02010600030101010101" pitchFamily="2" charset="-122"/>
              </a:rPr>
              <a:t>，必须找到结点的存储地址。该存储地址是在其直接前趋结点a</a:t>
            </a:r>
            <a:r>
              <a:rPr lang="en-US" altLang="en-US" baseline="-25000" dirty="0">
                <a:ea typeface="宋体" panose="02010600030101010101" pitchFamily="2" charset="-122"/>
              </a:rPr>
              <a:t>i-1</a:t>
            </a:r>
            <a:r>
              <a:rPr lang="en-US" altLang="en-US" dirty="0">
                <a:ea typeface="宋体" panose="02010600030101010101" pitchFamily="2" charset="-122"/>
              </a:rPr>
              <a:t>的next域中，因此，必须首先</a:t>
            </a:r>
            <a:r>
              <a:rPr lang="en-US" altLang="en-US" dirty="0">
                <a:solidFill>
                  <a:srgbClr val="0000CC"/>
                </a:solidFill>
                <a:ea typeface="宋体" panose="02010600030101010101" pitchFamily="2" charset="-122"/>
              </a:rPr>
              <a:t>找到a</a:t>
            </a:r>
            <a:r>
              <a:rPr lang="en-US" altLang="en-US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i-1</a:t>
            </a:r>
            <a:r>
              <a:rPr lang="en-US" altLang="en-US" dirty="0">
                <a:solidFill>
                  <a:srgbClr val="0000CC"/>
                </a:solidFill>
                <a:ea typeface="宋体" panose="02010600030101010101" pitchFamily="2" charset="-122"/>
              </a:rPr>
              <a:t>的存储位置p</a:t>
            </a:r>
            <a:r>
              <a:rPr lang="en-US" altLang="en-US" dirty="0">
                <a:ea typeface="宋体" panose="02010600030101010101" pitchFamily="2" charset="-122"/>
              </a:rPr>
              <a:t>，然后令p–&gt;</a:t>
            </a:r>
            <a:r>
              <a:rPr lang="en-US" altLang="en-US" dirty="0" err="1">
                <a:ea typeface="宋体" panose="02010600030101010101" pitchFamily="2" charset="-122"/>
              </a:rPr>
              <a:t>next指向a</a:t>
            </a:r>
            <a:r>
              <a:rPr lang="en-US" altLang="en-US" baseline="-25000" dirty="0" err="1">
                <a:ea typeface="宋体" panose="02010600030101010101" pitchFamily="2" charset="-122"/>
              </a:rPr>
              <a:t>i</a:t>
            </a:r>
            <a:r>
              <a:rPr lang="en-US" altLang="en-US" dirty="0" err="1">
                <a:ea typeface="宋体" panose="02010600030101010101" pitchFamily="2" charset="-122"/>
              </a:rPr>
              <a:t>的直接后继结点，即把a</a:t>
            </a:r>
            <a:r>
              <a:rPr lang="en-US" altLang="en-US" baseline="-25000" dirty="0" err="1">
                <a:ea typeface="宋体" panose="02010600030101010101" pitchFamily="2" charset="-122"/>
              </a:rPr>
              <a:t>i</a:t>
            </a:r>
            <a:r>
              <a:rPr lang="en-US" altLang="en-US" dirty="0" err="1">
                <a:ea typeface="宋体" panose="02010600030101010101" pitchFamily="2" charset="-122"/>
              </a:rPr>
              <a:t>从链上摘下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en-US" dirty="0" err="1">
                <a:ea typeface="宋体" panose="02010600030101010101" pitchFamily="2" charset="-122"/>
              </a:rPr>
              <a:t>最后释放结点a</a:t>
            </a:r>
            <a:r>
              <a:rPr lang="en-US" altLang="en-US" baseline="-25000" dirty="0" err="1">
                <a:ea typeface="宋体" panose="02010600030101010101" pitchFamily="2" charset="-122"/>
              </a:rPr>
              <a:t>i</a:t>
            </a:r>
            <a:r>
              <a:rPr lang="en-US" altLang="en-US" dirty="0" err="1">
                <a:ea typeface="宋体" panose="02010600030101010101" pitchFamily="2" charset="-122"/>
              </a:rPr>
              <a:t>的空间</a:t>
            </a:r>
            <a:endParaRPr lang="en-US" altLang="en-US" dirty="0">
              <a:ea typeface="宋体" panose="02010600030101010101" pitchFamily="2" charset="-122"/>
            </a:endParaRPr>
          </a:p>
          <a:p>
            <a:pPr marL="400050" lvl="1" indent="-400050">
              <a:lnSpc>
                <a:spcPct val="110000"/>
              </a:lnSpc>
              <a:defRPr/>
            </a:pPr>
            <a:r>
              <a:rPr lang="en-US" altLang="en-US" dirty="0" err="1">
                <a:latin typeface="宋体" pitchFamily="2" charset="-122"/>
              </a:rPr>
              <a:t>解决了顺序表的</a:t>
            </a:r>
            <a:r>
              <a:rPr lang="zh-CN" altLang="en-US" dirty="0">
                <a:latin typeface="宋体" pitchFamily="2" charset="-122"/>
              </a:rPr>
              <a:t>删除</a:t>
            </a:r>
            <a:r>
              <a:rPr lang="en-US" altLang="en-US" dirty="0" err="1">
                <a:latin typeface="宋体" pitchFamily="2" charset="-122"/>
              </a:rPr>
              <a:t>操作需要移动大量元素的问题</a:t>
            </a:r>
            <a:endParaRPr lang="en-US" altLang="en-US" dirty="0">
              <a:ea typeface="宋体" panose="02010600030101010101" pitchFamily="2" charset="-122"/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066800" y="5587752"/>
            <a:ext cx="2057400" cy="609600"/>
            <a:chOff x="672" y="3168"/>
            <a:chExt cx="1296" cy="384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96" y="3168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="1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i-1</a:t>
              </a:r>
              <a:endParaRPr kumimoji="1" lang="en-US" altLang="zh-CN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776" y="3168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672" y="3360"/>
              <a:ext cx="624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971800" y="5587752"/>
            <a:ext cx="2133600" cy="609600"/>
            <a:chOff x="1872" y="3168"/>
            <a:chExt cx="1344" cy="384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544" y="3168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="1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024" y="3168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872" y="3360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Group 31"/>
          <p:cNvGrpSpPr>
            <a:grpSpLocks/>
          </p:cNvGrpSpPr>
          <p:nvPr/>
        </p:nvGrpSpPr>
        <p:grpSpPr bwMode="auto">
          <a:xfrm>
            <a:off x="4953000" y="5587752"/>
            <a:ext cx="3048000" cy="609600"/>
            <a:chOff x="3120" y="3168"/>
            <a:chExt cx="1920" cy="384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792" y="3168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="1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i+1</a:t>
              </a:r>
              <a:endParaRPr kumimoji="1" lang="en-US" altLang="zh-CN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272" y="3168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120" y="3360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368" y="3360"/>
              <a:ext cx="67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sp useBgFill="1">
        <p:nvSpPr>
          <p:cNvPr id="17" name="Rectangle 14"/>
          <p:cNvSpPr>
            <a:spLocks noChangeArrowheads="1"/>
          </p:cNvSpPr>
          <p:nvPr/>
        </p:nvSpPr>
        <p:spPr bwMode="auto">
          <a:xfrm>
            <a:off x="2895600" y="5816352"/>
            <a:ext cx="1143000" cy="2286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2057400" y="5587752"/>
            <a:ext cx="1066800" cy="609600"/>
            <a:chOff x="1296" y="2976"/>
            <a:chExt cx="672" cy="384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296" y="2976"/>
              <a:ext cx="672" cy="384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="1" baseline="-25000">
                  <a:solidFill>
                    <a:srgbClr val="000099"/>
                  </a:solidFill>
                  <a:latin typeface="Times New Roman" panose="02020603050405020304" pitchFamily="18" charset="0"/>
                </a:rPr>
                <a:t>i-1</a:t>
              </a:r>
              <a:endParaRPr kumimoji="1" lang="en-US" altLang="zh-CN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776" y="2976"/>
              <a:ext cx="0" cy="38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21" name="AutoShape 18"/>
          <p:cNvCxnSpPr>
            <a:cxnSpLocks noChangeShapeType="1"/>
            <a:stCxn id="19" idx="3"/>
            <a:endCxn id="13" idx="2"/>
          </p:cNvCxnSpPr>
          <p:nvPr/>
        </p:nvCxnSpPr>
        <p:spPr bwMode="auto">
          <a:xfrm>
            <a:off x="3138488" y="5892552"/>
            <a:ext cx="3414712" cy="319088"/>
          </a:xfrm>
          <a:prstGeom prst="bentConnector4">
            <a:avLst>
              <a:gd name="adj1" fmla="val 11856"/>
              <a:gd name="adj2" fmla="val 193642"/>
            </a:avLst>
          </a:prstGeom>
          <a:noFill/>
          <a:ln w="31750">
            <a:solidFill>
              <a:srgbClr val="008080"/>
            </a:solidFill>
            <a:miter lim="800000"/>
            <a:headEnd type="oval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 useBgFill="1">
        <p:nvSpPr>
          <p:cNvPr id="22" name="Rectangle 19"/>
          <p:cNvSpPr>
            <a:spLocks noChangeArrowheads="1"/>
          </p:cNvSpPr>
          <p:nvPr/>
        </p:nvSpPr>
        <p:spPr bwMode="auto">
          <a:xfrm>
            <a:off x="3962400" y="5511552"/>
            <a:ext cx="2057400" cy="8382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640807" y="3501008"/>
            <a:ext cx="60674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9900CC"/>
                </a:solidFill>
                <a:latin typeface="Times New Roman" panose="02020603050405020304" pitchFamily="18" charset="0"/>
              </a:rPr>
              <a:t>q = p-&gt;next;   p-&gt;next = q-&gt;next;</a:t>
            </a:r>
            <a:r>
              <a:rPr kumimoji="1" lang="en-US" altLang="zh-CN" sz="3200">
                <a:solidFill>
                  <a:srgbClr val="333333"/>
                </a:solidFill>
                <a:latin typeface="Times New Roman" panose="02020603050405020304" pitchFamily="18" charset="0"/>
              </a:rPr>
              <a:t> 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>
                <a:solidFill>
                  <a:srgbClr val="333333"/>
                </a:solidFill>
                <a:latin typeface="Times New Roman" panose="02020603050405020304" pitchFamily="18" charset="0"/>
              </a:rPr>
              <a:t>*e = q-&gt;data;   </a:t>
            </a:r>
            <a:r>
              <a:rPr kumimoji="1" lang="en-US" altLang="zh-CN" sz="3200" b="1" i="1">
                <a:solidFill>
                  <a:srgbClr val="000099"/>
                </a:solidFill>
                <a:latin typeface="Times New Roman" panose="02020603050405020304" pitchFamily="18" charset="0"/>
              </a:rPr>
              <a:t>free(q);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371600" y="5130552"/>
            <a:ext cx="685800" cy="4572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0925" y="4565402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990000"/>
                </a:solidFill>
                <a:latin typeface="Times New Roman" panose="02020603050405020304" pitchFamily="18" charset="0"/>
              </a:rPr>
              <a:t>p</a:t>
            </a:r>
            <a:endParaRPr kumimoji="1" lang="en-US" altLang="zh-CN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3733800" y="5130552"/>
            <a:ext cx="685800" cy="45720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371850" y="4641602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990000"/>
                </a:solidFill>
                <a:latin typeface="Times New Roman" panose="02020603050405020304" pitchFamily="18" charset="0"/>
              </a:rPr>
              <a:t>q</a:t>
            </a:r>
            <a:endParaRPr kumimoji="1" lang="en-US" altLang="zh-CN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1714500" y="4352677"/>
            <a:ext cx="2133600" cy="0"/>
          </a:xfrm>
          <a:prstGeom prst="line">
            <a:avLst/>
          </a:prstGeom>
          <a:noFill/>
          <a:ln w="5715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4114800" y="4345218"/>
            <a:ext cx="3276600" cy="0"/>
          </a:xfrm>
          <a:prstGeom prst="line">
            <a:avLst/>
          </a:prstGeom>
          <a:noFill/>
          <a:ln w="5715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4076700" y="4994924"/>
            <a:ext cx="1447800" cy="0"/>
          </a:xfrm>
          <a:prstGeom prst="line">
            <a:avLst/>
          </a:prstGeom>
          <a:noFill/>
          <a:ln w="5715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灯片编号占位符 30">
            <a:extLst>
              <a:ext uri="{FF2B5EF4-FFF2-40B4-BE49-F238E27FC236}">
                <a16:creationId xmlns:a16="http://schemas.microsoft.com/office/drawing/2014/main" id="{DABB0A78-A139-F70C-167F-82FF9B91D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3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3" grpId="0" autoUpdateAnimBg="0"/>
      <p:bldP spid="24" grpId="0" animBg="1"/>
      <p:bldP spid="25" grpId="0" autoUpdateAnimBg="0"/>
      <p:bldP spid="26" grpId="0" animBg="1"/>
      <p:bldP spid="26" grpId="1" animBg="1"/>
      <p:bldP spid="27" grpId="0" autoUpdateAnimBg="0"/>
      <p:bldP spid="27" grpId="1"/>
      <p:bldP spid="28" grpId="0" animBg="1"/>
      <p:bldP spid="29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D9DA5A9-C52E-4378-B5EB-B906BC93F6C1}"/>
              </a:ext>
            </a:extLst>
          </p:cNvPr>
          <p:cNvSpPr/>
          <p:nvPr/>
        </p:nvSpPr>
        <p:spPr>
          <a:xfrm>
            <a:off x="0" y="3573016"/>
            <a:ext cx="9144000" cy="9361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721D1D-7922-4121-AC68-787BE69424C1}"/>
              </a:ext>
            </a:extLst>
          </p:cNvPr>
          <p:cNvSpPr/>
          <p:nvPr/>
        </p:nvSpPr>
        <p:spPr>
          <a:xfrm>
            <a:off x="0" y="4509120"/>
            <a:ext cx="9144000" cy="9807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99D753-CE71-4642-AB34-27E257FAA668}"/>
              </a:ext>
            </a:extLst>
          </p:cNvPr>
          <p:cNvSpPr/>
          <p:nvPr/>
        </p:nvSpPr>
        <p:spPr>
          <a:xfrm>
            <a:off x="0" y="2276872"/>
            <a:ext cx="9144000" cy="1296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98984"/>
          </a:xfrm>
        </p:spPr>
        <p:txBody>
          <a:bodyPr/>
          <a:lstStyle/>
          <a:p>
            <a:pPr algn="l"/>
            <a:r>
              <a:rPr lang="zh-CN" altLang="en-US" dirty="0"/>
              <a:t> 单链表的第</a:t>
            </a:r>
            <a:r>
              <a:rPr lang="en-US" altLang="zh-CN" dirty="0" err="1"/>
              <a:t>i</a:t>
            </a:r>
            <a:r>
              <a:rPr lang="zh-CN" altLang="en-US" dirty="0"/>
              <a:t>个元素删除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76064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Status </a:t>
            </a:r>
            <a:r>
              <a:rPr lang="en-US" dirty="0" err="1"/>
              <a:t>ListDelete_L</a:t>
            </a:r>
            <a:r>
              <a:rPr lang="en-US" dirty="0"/>
              <a:t>(LinkedList </a:t>
            </a:r>
            <a:r>
              <a:rPr lang="zh-CN" altLang="en-US" dirty="0"/>
              <a:t>*</a:t>
            </a:r>
            <a:r>
              <a:rPr lang="en-US" dirty="0"/>
              <a:t>L, </a:t>
            </a:r>
            <a:r>
              <a:rPr lang="en-US" dirty="0">
                <a:solidFill>
                  <a:srgbClr val="0000CC"/>
                </a:solidFill>
              </a:rPr>
              <a:t>int </a:t>
            </a:r>
            <a:r>
              <a:rPr lang="en-US" dirty="0" err="1">
                <a:solidFill>
                  <a:srgbClr val="0000CC"/>
                </a:solidFill>
              </a:rPr>
              <a:t>i</a:t>
            </a:r>
            <a:r>
              <a:rPr lang="en-US" dirty="0"/>
              <a:t>, </a:t>
            </a:r>
            <a:r>
              <a:rPr lang="en-US" dirty="0" err="1"/>
              <a:t>ElemType</a:t>
            </a:r>
            <a:r>
              <a:rPr lang="en-US" dirty="0"/>
              <a:t> *e)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在带头结点的单链表</a:t>
            </a:r>
            <a:r>
              <a:rPr lang="en-US" dirty="0"/>
              <a:t>L</a:t>
            </a:r>
            <a:r>
              <a:rPr lang="zh-CN" altLang="en-US" dirty="0"/>
              <a:t>中删除</a:t>
            </a:r>
            <a:r>
              <a:rPr lang="zh-CN" altLang="en-US" dirty="0">
                <a:solidFill>
                  <a:srgbClr val="0000CC"/>
                </a:solidFill>
              </a:rPr>
              <a:t>第</a:t>
            </a:r>
            <a:r>
              <a:rPr lang="en-US" dirty="0" err="1">
                <a:solidFill>
                  <a:srgbClr val="0000CC"/>
                </a:solidFill>
              </a:rPr>
              <a:t>i</a:t>
            </a:r>
            <a:r>
              <a:rPr lang="zh-CN" altLang="en-US" dirty="0">
                <a:solidFill>
                  <a:srgbClr val="0000CC"/>
                </a:solidFill>
              </a:rPr>
              <a:t>个</a:t>
            </a:r>
            <a:r>
              <a:rPr lang="zh-CN" altLang="en-US" dirty="0"/>
              <a:t>元素，并由</a:t>
            </a:r>
            <a:r>
              <a:rPr lang="en-US" dirty="0"/>
              <a:t>e</a:t>
            </a:r>
            <a:r>
              <a:rPr lang="zh-CN" altLang="en-US" dirty="0"/>
              <a:t>返回其值</a:t>
            </a:r>
            <a:endParaRPr lang="en-US" altLang="zh-CN" dirty="0"/>
          </a:p>
          <a:p>
            <a:pPr marL="0" indent="0">
              <a:buNone/>
            </a:pPr>
            <a:r>
              <a:rPr lang="en-US" dirty="0" err="1"/>
              <a:t>LinkedList</a:t>
            </a:r>
            <a:r>
              <a:rPr lang="en-US" dirty="0"/>
              <a:t> </a:t>
            </a:r>
            <a:r>
              <a:rPr lang="zh-CN" altLang="en-US" dirty="0"/>
              <a:t>*</a:t>
            </a:r>
            <a:r>
              <a:rPr lang="en-US" dirty="0"/>
              <a:t>p,*q; </a:t>
            </a:r>
            <a:r>
              <a:rPr lang="en-US" dirty="0">
                <a:solidFill>
                  <a:srgbClr val="C00000"/>
                </a:solidFill>
              </a:rPr>
              <a:t>p = L</a:t>
            </a:r>
            <a:r>
              <a:rPr lang="en-US" dirty="0"/>
              <a:t>;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j = 0</a:t>
            </a:r>
            <a:r>
              <a:rPr lang="en-US" altLang="zh-CN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while (p-&gt;next &amp;&amp; j &lt; i-1) { </a:t>
            </a:r>
          </a:p>
          <a:p>
            <a:pPr marL="0" indent="0">
              <a:buNone/>
            </a:pPr>
            <a:r>
              <a:rPr lang="en-US" dirty="0"/>
              <a:t>	// </a:t>
            </a:r>
            <a:r>
              <a:rPr lang="zh-CN" altLang="en-US" dirty="0"/>
              <a:t>寻找第</a:t>
            </a:r>
            <a:r>
              <a:rPr lang="en-US" dirty="0" err="1"/>
              <a:t>i</a:t>
            </a:r>
            <a:r>
              <a:rPr lang="zh-CN" altLang="en-US" dirty="0"/>
              <a:t>个结点的前驱，并令</a:t>
            </a:r>
            <a:r>
              <a:rPr lang="en-US" dirty="0"/>
              <a:t>p</a:t>
            </a:r>
            <a:r>
              <a:rPr lang="zh-CN" altLang="en-US" dirty="0"/>
              <a:t>指向该前趋 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p = p-&gt;next; ++j; }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// </a:t>
            </a:r>
            <a:r>
              <a:rPr lang="en-US" altLang="zh-CN" dirty="0" err="1">
                <a:solidFill>
                  <a:srgbClr val="0000CC"/>
                </a:solidFill>
              </a:rPr>
              <a:t>i</a:t>
            </a:r>
            <a:r>
              <a:rPr lang="zh-CN" altLang="en-US" dirty="0">
                <a:solidFill>
                  <a:srgbClr val="0000CC"/>
                </a:solidFill>
              </a:rPr>
              <a:t>小于</a:t>
            </a:r>
            <a:r>
              <a:rPr lang="en-US" altLang="zh-CN" dirty="0">
                <a:solidFill>
                  <a:srgbClr val="0000CC"/>
                </a:solidFill>
              </a:rPr>
              <a:t>1(</a:t>
            </a:r>
            <a:r>
              <a:rPr lang="zh-CN" altLang="en-US" dirty="0">
                <a:solidFill>
                  <a:srgbClr val="0000CC"/>
                </a:solidFill>
              </a:rPr>
              <a:t>导致</a:t>
            </a:r>
            <a:r>
              <a:rPr lang="en-US" altLang="zh-CN" dirty="0">
                <a:solidFill>
                  <a:srgbClr val="0000CC"/>
                </a:solidFill>
              </a:rPr>
              <a:t>j&gt;i-1</a:t>
            </a:r>
            <a:r>
              <a:rPr lang="zh-CN" altLang="en-US" dirty="0">
                <a:solidFill>
                  <a:srgbClr val="0000CC"/>
                </a:solidFill>
              </a:rPr>
              <a:t>成立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  <a:r>
              <a:rPr lang="zh-CN" altLang="en-US" dirty="0">
                <a:solidFill>
                  <a:srgbClr val="0000CC"/>
                </a:solidFill>
              </a:rPr>
              <a:t>或者大于表长</a:t>
            </a:r>
            <a:r>
              <a:rPr lang="en-US" altLang="zh-CN" dirty="0">
                <a:solidFill>
                  <a:srgbClr val="0000CC"/>
                </a:solidFill>
              </a:rPr>
              <a:t>(</a:t>
            </a:r>
            <a:r>
              <a:rPr lang="zh-CN" altLang="en-US" dirty="0">
                <a:solidFill>
                  <a:srgbClr val="0000CC"/>
                </a:solidFill>
              </a:rPr>
              <a:t>导致</a:t>
            </a:r>
            <a:r>
              <a:rPr lang="en-US" altLang="zh-CN" dirty="0" err="1">
                <a:solidFill>
                  <a:srgbClr val="0000CC"/>
                </a:solidFill>
              </a:rPr>
              <a:t>p</a:t>
            </a:r>
            <a:r>
              <a:rPr lang="en-US" altLang="zh-CN" dirty="0" err="1">
                <a:solidFill>
                  <a:srgbClr val="0000CC"/>
                </a:solidFill>
                <a:sym typeface="Wingdings" panose="05000000000000000000" pitchFamily="2" charset="2"/>
              </a:rPr>
              <a:t>next</a:t>
            </a:r>
            <a:r>
              <a:rPr lang="zh-CN" altLang="en-US" dirty="0">
                <a:solidFill>
                  <a:srgbClr val="0000CC"/>
                </a:solidFill>
              </a:rPr>
              <a:t>为</a:t>
            </a:r>
            <a:r>
              <a:rPr lang="en-US" altLang="zh-CN" dirty="0">
                <a:solidFill>
                  <a:srgbClr val="0000CC"/>
                </a:solidFill>
              </a:rPr>
              <a:t>NULL)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if (!(p-&gt;next) || j &gt; i-1) return ERROR; </a:t>
            </a:r>
          </a:p>
          <a:p>
            <a:pPr marL="0" indent="0">
              <a:buNone/>
            </a:pPr>
            <a:r>
              <a:rPr lang="en-US" dirty="0"/>
              <a:t>q = p-&gt;next; p-&gt;next = q-&gt;next; // </a:t>
            </a:r>
            <a:r>
              <a:rPr lang="zh-CN" altLang="en-US" dirty="0"/>
              <a:t>删除并释放结点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*</a:t>
            </a:r>
            <a:r>
              <a:rPr lang="en-US" dirty="0"/>
              <a:t>e = q-&gt;data; free(q); </a:t>
            </a:r>
          </a:p>
          <a:p>
            <a:pPr marL="0" indent="0">
              <a:buNone/>
            </a:pPr>
            <a:r>
              <a:rPr lang="en-US" dirty="0"/>
              <a:t>return OK; </a:t>
            </a:r>
          </a:p>
          <a:p>
            <a:pPr marL="0" indent="0">
              <a:buNone/>
            </a:pPr>
            <a:r>
              <a:rPr lang="en-US" dirty="0"/>
              <a:t>} // </a:t>
            </a:r>
            <a:r>
              <a:rPr lang="en-US" dirty="0" err="1"/>
              <a:t>ListDelete_L</a:t>
            </a:r>
            <a:endParaRPr 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6016" y="5661248"/>
            <a:ext cx="4392488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zh-CN" altLang="en-US" sz="3200" dirty="0"/>
              <a:t>算法时间复杂度为</a:t>
            </a:r>
            <a:r>
              <a:rPr lang="en-US" altLang="zh-CN" sz="3200" dirty="0"/>
              <a:t>O(n)</a:t>
            </a:r>
            <a:r>
              <a:rPr lang="zh-CN" altLang="en-US" sz="3200" dirty="0"/>
              <a:t>，</a:t>
            </a:r>
            <a:r>
              <a:rPr lang="en-US" altLang="zh-CN" sz="3200" dirty="0"/>
              <a:t>n</a:t>
            </a:r>
            <a:r>
              <a:rPr lang="zh-CN" altLang="en-US" sz="3200" dirty="0"/>
              <a:t>为</a:t>
            </a:r>
            <a:r>
              <a:rPr lang="en-US" altLang="en-US" sz="3200" dirty="0" err="1">
                <a:ea typeface="宋体" panose="02010600030101010101" pitchFamily="2" charset="-122"/>
              </a:rPr>
              <a:t>单链表长度</a:t>
            </a:r>
            <a:endParaRPr lang="en-US" sz="3200" dirty="0"/>
          </a:p>
        </p:txBody>
      </p:sp>
      <p:sp>
        <p:nvSpPr>
          <p:cNvPr id="9" name="矩形标注 8"/>
          <p:cNvSpPr/>
          <p:nvPr/>
        </p:nvSpPr>
        <p:spPr>
          <a:xfrm>
            <a:off x="5436096" y="0"/>
            <a:ext cx="2880320" cy="772026"/>
          </a:xfrm>
          <a:prstGeom prst="wedgeRectCallout">
            <a:avLst>
              <a:gd name="adj1" fmla="val -49595"/>
              <a:gd name="adj2" fmla="val 8215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sz="2400" dirty="0"/>
              <a:t>合法的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是 </a:t>
            </a:r>
            <a:r>
              <a:rPr lang="en-US" altLang="zh-CN" sz="2400" dirty="0"/>
              <a:t>[1,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(L)]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B86F3AA-A3BD-6EC7-D04A-83E002A18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5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单链表的结点删除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删除单链表中值为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CC"/>
                </a:solidFill>
              </a:rPr>
              <a:t>第一个</a:t>
            </a:r>
            <a:r>
              <a:rPr lang="zh-CN" altLang="en-US" dirty="0"/>
              <a:t>结点 </a:t>
            </a:r>
          </a:p>
          <a:p>
            <a:r>
              <a:rPr lang="zh-CN" altLang="en-US" dirty="0"/>
              <a:t>删除单链表中值为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CC"/>
                </a:solidFill>
              </a:rPr>
              <a:t>所有</a:t>
            </a:r>
            <a:r>
              <a:rPr lang="zh-CN" altLang="en-US" dirty="0"/>
              <a:t>结点</a:t>
            </a:r>
          </a:p>
          <a:p>
            <a:pPr lvl="1"/>
            <a:r>
              <a:rPr lang="zh-CN" altLang="en-US" dirty="0"/>
              <a:t>从单链表的第一个结点开始，对每个结点进行检查，若结点的值为</a:t>
            </a:r>
            <a:r>
              <a:rPr lang="en-US" altLang="zh-CN" dirty="0"/>
              <a:t>key</a:t>
            </a:r>
            <a:r>
              <a:rPr lang="zh-CN" altLang="en-US" dirty="0"/>
              <a:t>，则删除之，然后检查下一个结点，直到所有的结点都检查到</a:t>
            </a:r>
          </a:p>
          <a:p>
            <a:r>
              <a:rPr lang="zh-CN" altLang="en-US" dirty="0"/>
              <a:t>删除单链表中所有</a:t>
            </a:r>
            <a:r>
              <a:rPr lang="zh-CN" altLang="en-US" dirty="0">
                <a:solidFill>
                  <a:srgbClr val="0000CC"/>
                </a:solidFill>
              </a:rPr>
              <a:t>值重复</a:t>
            </a:r>
            <a:r>
              <a:rPr lang="zh-CN" altLang="en-US" dirty="0"/>
              <a:t>的结点，使得所有结点的值都不相同</a:t>
            </a:r>
          </a:p>
          <a:p>
            <a:pPr lvl="1"/>
            <a:r>
              <a:rPr lang="zh-CN" altLang="en-US" dirty="0"/>
              <a:t>从单链表的第一个结点开始，对每个结点进行检查：检查链表中该结点的所有后继结点，只要有值和该结点的值相同，则删除之；然后检查下一个结点，直到所有的结点都检查到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AAE1D5-D8C1-D5DB-37AF-AC1B465EE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8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取第</a:t>
            </a:r>
            <a:r>
              <a:rPr lang="en-US" altLang="zh-CN"/>
              <a:t>i</a:t>
            </a:r>
            <a:r>
              <a:rPr lang="zh-CN" altLang="en-US"/>
              <a:t>个元素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思路：从链表的头结点出发，沿链域</a:t>
            </a:r>
            <a:r>
              <a:rPr lang="en-US" altLang="zh-CN" dirty="0"/>
              <a:t>next</a:t>
            </a:r>
            <a:r>
              <a:rPr lang="zh-CN" altLang="en-US" dirty="0"/>
              <a:t>逐个结点往下搜索，直到搜索到第</a:t>
            </a:r>
            <a:r>
              <a:rPr lang="en-US" altLang="zh-CN" dirty="0" err="1"/>
              <a:t>i</a:t>
            </a:r>
            <a:r>
              <a:rPr lang="zh-CN" altLang="en-US" dirty="0"/>
              <a:t>个结点为止</a:t>
            </a:r>
            <a:endParaRPr lang="en-US" altLang="zh-CN" dirty="0"/>
          </a:p>
          <a:p>
            <a:r>
              <a:rPr lang="zh-CN" altLang="en-US" dirty="0"/>
              <a:t>具体步骤：</a:t>
            </a:r>
            <a:endParaRPr lang="en-US" altLang="zh-CN" dirty="0"/>
          </a:p>
          <a:p>
            <a:pPr lvl="1"/>
            <a:r>
              <a:rPr lang="zh-CN" altLang="en-US" dirty="0"/>
              <a:t>令指针 </a:t>
            </a:r>
            <a:r>
              <a:rPr lang="en-US" altLang="zh-CN" dirty="0"/>
              <a:t>p </a:t>
            </a:r>
            <a:r>
              <a:rPr lang="zh-CN" altLang="en-US" dirty="0"/>
              <a:t>指向线性表中第 </a:t>
            </a:r>
            <a:r>
              <a:rPr lang="en-US" altLang="zh-CN" dirty="0"/>
              <a:t>j </a:t>
            </a:r>
            <a:r>
              <a:rPr lang="zh-CN" altLang="en-US" dirty="0"/>
              <a:t>个数据元素</a:t>
            </a:r>
            <a:endParaRPr lang="en-US" altLang="zh-CN" dirty="0"/>
          </a:p>
          <a:p>
            <a:pPr lvl="1"/>
            <a:r>
              <a:rPr lang="zh-CN" altLang="en-US" dirty="0"/>
              <a:t>移动指针，比较 </a:t>
            </a:r>
            <a:r>
              <a:rPr lang="en-US" altLang="zh-CN" dirty="0"/>
              <a:t>j </a:t>
            </a:r>
            <a:r>
              <a:rPr lang="zh-CN" altLang="en-US" dirty="0"/>
              <a:t>和 </a:t>
            </a:r>
            <a:r>
              <a:rPr lang="en-US" altLang="zh-CN" dirty="0" err="1"/>
              <a:t>i</a:t>
            </a:r>
            <a:endParaRPr lang="en-US" altLang="zh-CN" dirty="0"/>
          </a:p>
          <a:p>
            <a:r>
              <a:rPr lang="zh-CN" altLang="en-US" dirty="0"/>
              <a:t>举例：</a:t>
            </a:r>
            <a:r>
              <a:rPr lang="en-US" altLang="zh-CN" dirty="0" err="1"/>
              <a:t>GetElem_L</a:t>
            </a:r>
            <a:r>
              <a:rPr lang="en-US" altLang="zh-CN" dirty="0"/>
              <a:t>(L, 3, e),</a:t>
            </a:r>
            <a:r>
              <a:rPr lang="en-US" dirty="0"/>
              <a:t> </a:t>
            </a:r>
            <a:r>
              <a:rPr lang="zh-CN" altLang="en-US"/>
              <a:t>其中，</a:t>
            </a:r>
            <a:r>
              <a:rPr lang="en-US"/>
              <a:t>LinkedList </a:t>
            </a:r>
            <a:r>
              <a:rPr lang="zh-CN" altLang="en-US" dirty="0"/>
              <a:t>*</a:t>
            </a:r>
            <a:r>
              <a:rPr lang="en-US" altLang="zh-CN" dirty="0"/>
              <a:t>L</a:t>
            </a:r>
            <a:r>
              <a:rPr lang="zh-CN" altLang="en-US" dirty="0"/>
              <a:t>，</a:t>
            </a:r>
            <a:r>
              <a:rPr lang="en-US" dirty="0" err="1"/>
              <a:t>ElemType</a:t>
            </a:r>
            <a:r>
              <a:rPr lang="en-US" dirty="0"/>
              <a:t> *e</a:t>
            </a:r>
          </a:p>
        </p:txBody>
      </p:sp>
      <p:grpSp>
        <p:nvGrpSpPr>
          <p:cNvPr id="51" name="Group 1071"/>
          <p:cNvGrpSpPr>
            <a:grpSpLocks/>
          </p:cNvGrpSpPr>
          <p:nvPr/>
        </p:nvGrpSpPr>
        <p:grpSpPr bwMode="auto">
          <a:xfrm>
            <a:off x="150813" y="4038426"/>
            <a:ext cx="1220787" cy="1555750"/>
            <a:chOff x="95" y="1900"/>
            <a:chExt cx="769" cy="980"/>
          </a:xfrm>
        </p:grpSpPr>
        <p:sp>
          <p:nvSpPr>
            <p:cNvPr id="52" name="Rectangle 1042"/>
            <p:cNvSpPr>
              <a:spLocks noChangeArrowheads="1"/>
            </p:cNvSpPr>
            <p:nvPr/>
          </p:nvSpPr>
          <p:spPr bwMode="auto">
            <a:xfrm>
              <a:off x="288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Line 1043"/>
            <p:cNvSpPr>
              <a:spLocks noChangeShapeType="1"/>
            </p:cNvSpPr>
            <p:nvPr/>
          </p:nvSpPr>
          <p:spPr bwMode="auto">
            <a:xfrm>
              <a:off x="672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Text Box 1053"/>
            <p:cNvSpPr txBox="1">
              <a:spLocks noChangeArrowheads="1"/>
            </p:cNvSpPr>
            <p:nvPr/>
          </p:nvSpPr>
          <p:spPr bwMode="auto">
            <a:xfrm>
              <a:off x="96" y="1900"/>
              <a:ext cx="3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L</a:t>
              </a:r>
              <a:endParaRPr kumimoji="1" lang="en-US" altLang="zh-CN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Arc 1054"/>
            <p:cNvSpPr>
              <a:spLocks/>
            </p:cNvSpPr>
            <p:nvPr/>
          </p:nvSpPr>
          <p:spPr bwMode="auto">
            <a:xfrm rot="-10459146">
              <a:off x="95" y="2176"/>
              <a:ext cx="433" cy="553"/>
            </a:xfrm>
            <a:custGeom>
              <a:avLst/>
              <a:gdLst>
                <a:gd name="G0" fmla="+- 0 0 0"/>
                <a:gd name="G1" fmla="+- 19336 0 0"/>
                <a:gd name="G2" fmla="+- 21600 0 0"/>
                <a:gd name="T0" fmla="*/ 9628 w 21600"/>
                <a:gd name="T1" fmla="*/ 0 h 20719"/>
                <a:gd name="T2" fmla="*/ 21556 w 21600"/>
                <a:gd name="T3" fmla="*/ 20719 h 20719"/>
                <a:gd name="T4" fmla="*/ 0 w 21600"/>
                <a:gd name="T5" fmla="*/ 19336 h 20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719" fill="none" extrusionOk="0">
                  <a:moveTo>
                    <a:pt x="9627" y="0"/>
                  </a:moveTo>
                  <a:cubicBezTo>
                    <a:pt x="16963" y="3652"/>
                    <a:pt x="21600" y="11141"/>
                    <a:pt x="21600" y="19336"/>
                  </a:cubicBezTo>
                  <a:cubicBezTo>
                    <a:pt x="21600" y="19797"/>
                    <a:pt x="21585" y="20258"/>
                    <a:pt x="21555" y="20718"/>
                  </a:cubicBezTo>
                </a:path>
                <a:path w="21600" h="20719" stroke="0" extrusionOk="0">
                  <a:moveTo>
                    <a:pt x="9627" y="0"/>
                  </a:moveTo>
                  <a:cubicBezTo>
                    <a:pt x="16963" y="3652"/>
                    <a:pt x="21600" y="11141"/>
                    <a:pt x="21600" y="19336"/>
                  </a:cubicBezTo>
                  <a:cubicBezTo>
                    <a:pt x="21600" y="19797"/>
                    <a:pt x="21585" y="20258"/>
                    <a:pt x="21555" y="20718"/>
                  </a:cubicBezTo>
                  <a:lnTo>
                    <a:pt x="0" y="19336"/>
                  </a:lnTo>
                  <a:close/>
                </a:path>
              </a:pathLst>
            </a:custGeom>
            <a:noFill/>
            <a:ln w="31750">
              <a:solidFill>
                <a:srgbClr val="000099"/>
              </a:solidFill>
              <a:round/>
              <a:headEnd type="triangl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6" name="Group 1072"/>
          <p:cNvGrpSpPr>
            <a:grpSpLocks/>
          </p:cNvGrpSpPr>
          <p:nvPr/>
        </p:nvGrpSpPr>
        <p:grpSpPr bwMode="auto">
          <a:xfrm>
            <a:off x="1219200" y="5060776"/>
            <a:ext cx="1371600" cy="533400"/>
            <a:chOff x="768" y="2544"/>
            <a:chExt cx="864" cy="336"/>
          </a:xfrm>
        </p:grpSpPr>
        <p:sp>
          <p:nvSpPr>
            <p:cNvPr id="57" name="Rectangle 1028"/>
            <p:cNvSpPr>
              <a:spLocks noChangeArrowheads="1"/>
            </p:cNvSpPr>
            <p:nvPr/>
          </p:nvSpPr>
          <p:spPr bwMode="auto">
            <a:xfrm>
              <a:off x="1056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008080"/>
                  </a:solidFill>
                  <a:latin typeface="Times New Roman" panose="02020603050405020304" pitchFamily="18" charset="0"/>
                </a:rPr>
                <a:t>21</a:t>
              </a:r>
              <a:endParaRPr kumimoji="1" lang="en-US" altLang="zh-CN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Line 1030"/>
            <p:cNvSpPr>
              <a:spLocks noChangeShapeType="1"/>
            </p:cNvSpPr>
            <p:nvPr/>
          </p:nvSpPr>
          <p:spPr bwMode="auto">
            <a:xfrm>
              <a:off x="1440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" name="Line 1044"/>
            <p:cNvSpPr>
              <a:spLocks noChangeShapeType="1"/>
            </p:cNvSpPr>
            <p:nvPr/>
          </p:nvSpPr>
          <p:spPr bwMode="auto">
            <a:xfrm>
              <a:off x="768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0" name="Group 1073"/>
          <p:cNvGrpSpPr>
            <a:grpSpLocks/>
          </p:cNvGrpSpPr>
          <p:nvPr/>
        </p:nvGrpSpPr>
        <p:grpSpPr bwMode="auto">
          <a:xfrm>
            <a:off x="2438400" y="5060776"/>
            <a:ext cx="1371600" cy="533400"/>
            <a:chOff x="1536" y="2544"/>
            <a:chExt cx="864" cy="336"/>
          </a:xfrm>
        </p:grpSpPr>
        <p:sp>
          <p:nvSpPr>
            <p:cNvPr id="61" name="Rectangle 1031"/>
            <p:cNvSpPr>
              <a:spLocks noChangeArrowheads="1"/>
            </p:cNvSpPr>
            <p:nvPr/>
          </p:nvSpPr>
          <p:spPr bwMode="auto">
            <a:xfrm>
              <a:off x="1824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008080"/>
                  </a:solidFill>
                  <a:latin typeface="Times New Roman" panose="02020603050405020304" pitchFamily="18" charset="0"/>
                </a:rPr>
                <a:t>18</a:t>
              </a:r>
              <a:endParaRPr kumimoji="1" lang="en-US" altLang="zh-CN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" name="Line 1032"/>
            <p:cNvSpPr>
              <a:spLocks noChangeShapeType="1"/>
            </p:cNvSpPr>
            <p:nvPr/>
          </p:nvSpPr>
          <p:spPr bwMode="auto">
            <a:xfrm>
              <a:off x="2208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Line 1045"/>
            <p:cNvSpPr>
              <a:spLocks noChangeShapeType="1"/>
            </p:cNvSpPr>
            <p:nvPr/>
          </p:nvSpPr>
          <p:spPr bwMode="auto">
            <a:xfrm>
              <a:off x="1536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4" name="Group 1074"/>
          <p:cNvGrpSpPr>
            <a:grpSpLocks/>
          </p:cNvGrpSpPr>
          <p:nvPr/>
        </p:nvGrpSpPr>
        <p:grpSpPr bwMode="auto">
          <a:xfrm>
            <a:off x="3657600" y="5060776"/>
            <a:ext cx="1371600" cy="533400"/>
            <a:chOff x="2304" y="2544"/>
            <a:chExt cx="864" cy="336"/>
          </a:xfrm>
        </p:grpSpPr>
        <p:sp>
          <p:nvSpPr>
            <p:cNvPr id="65" name="Rectangle 1033"/>
            <p:cNvSpPr>
              <a:spLocks noChangeArrowheads="1"/>
            </p:cNvSpPr>
            <p:nvPr/>
          </p:nvSpPr>
          <p:spPr bwMode="auto">
            <a:xfrm>
              <a:off x="2592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008080"/>
                  </a:solidFill>
                  <a:latin typeface="Times New Roman" panose="02020603050405020304" pitchFamily="18" charset="0"/>
                </a:rPr>
                <a:t>30</a:t>
              </a:r>
              <a:endParaRPr kumimoji="1" lang="en-US" altLang="zh-CN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Line 1034"/>
            <p:cNvSpPr>
              <a:spLocks noChangeShapeType="1"/>
            </p:cNvSpPr>
            <p:nvPr/>
          </p:nvSpPr>
          <p:spPr bwMode="auto">
            <a:xfrm>
              <a:off x="2976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" name="Line 1046"/>
            <p:cNvSpPr>
              <a:spLocks noChangeShapeType="1"/>
            </p:cNvSpPr>
            <p:nvPr/>
          </p:nvSpPr>
          <p:spPr bwMode="auto">
            <a:xfrm>
              <a:off x="2304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8" name="Group 1075"/>
          <p:cNvGrpSpPr>
            <a:grpSpLocks/>
          </p:cNvGrpSpPr>
          <p:nvPr/>
        </p:nvGrpSpPr>
        <p:grpSpPr bwMode="auto">
          <a:xfrm>
            <a:off x="4876800" y="5060776"/>
            <a:ext cx="1371600" cy="533400"/>
            <a:chOff x="3072" y="2544"/>
            <a:chExt cx="864" cy="336"/>
          </a:xfrm>
        </p:grpSpPr>
        <p:sp>
          <p:nvSpPr>
            <p:cNvPr id="69" name="Rectangle 1035"/>
            <p:cNvSpPr>
              <a:spLocks noChangeArrowheads="1"/>
            </p:cNvSpPr>
            <p:nvPr/>
          </p:nvSpPr>
          <p:spPr bwMode="auto">
            <a:xfrm>
              <a:off x="3360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dirty="0">
                  <a:solidFill>
                    <a:srgbClr val="008080"/>
                  </a:solidFill>
                  <a:latin typeface="Times New Roman" panose="02020603050405020304" pitchFamily="18" charset="0"/>
                </a:rPr>
                <a:t>75</a:t>
              </a:r>
              <a:endParaRPr kumimoji="1" lang="en-US" altLang="zh-CN" sz="3600" dirty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" name="Line 1036"/>
            <p:cNvSpPr>
              <a:spLocks noChangeShapeType="1"/>
            </p:cNvSpPr>
            <p:nvPr/>
          </p:nvSpPr>
          <p:spPr bwMode="auto">
            <a:xfrm>
              <a:off x="3744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" name="Line 1047"/>
            <p:cNvSpPr>
              <a:spLocks noChangeShapeType="1"/>
            </p:cNvSpPr>
            <p:nvPr/>
          </p:nvSpPr>
          <p:spPr bwMode="auto">
            <a:xfrm>
              <a:off x="3072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2" name="Group 1076"/>
          <p:cNvGrpSpPr>
            <a:grpSpLocks/>
          </p:cNvGrpSpPr>
          <p:nvPr/>
        </p:nvGrpSpPr>
        <p:grpSpPr bwMode="auto">
          <a:xfrm>
            <a:off x="6096000" y="5060776"/>
            <a:ext cx="1371600" cy="533400"/>
            <a:chOff x="3840" y="2544"/>
            <a:chExt cx="864" cy="336"/>
          </a:xfrm>
        </p:grpSpPr>
        <p:sp>
          <p:nvSpPr>
            <p:cNvPr id="73" name="Rectangle 1037"/>
            <p:cNvSpPr>
              <a:spLocks noChangeArrowheads="1"/>
            </p:cNvSpPr>
            <p:nvPr/>
          </p:nvSpPr>
          <p:spPr bwMode="auto">
            <a:xfrm>
              <a:off x="4128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008080"/>
                  </a:solidFill>
                  <a:latin typeface="Times New Roman" panose="02020603050405020304" pitchFamily="18" charset="0"/>
                </a:rPr>
                <a:t>42</a:t>
              </a:r>
              <a:endParaRPr kumimoji="1" lang="en-US" altLang="zh-CN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" name="Line 1038"/>
            <p:cNvSpPr>
              <a:spLocks noChangeShapeType="1"/>
            </p:cNvSpPr>
            <p:nvPr/>
          </p:nvSpPr>
          <p:spPr bwMode="auto">
            <a:xfrm>
              <a:off x="4512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" name="Line 1048"/>
            <p:cNvSpPr>
              <a:spLocks noChangeShapeType="1"/>
            </p:cNvSpPr>
            <p:nvPr/>
          </p:nvSpPr>
          <p:spPr bwMode="auto">
            <a:xfrm>
              <a:off x="3840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6" name="Group 1077"/>
          <p:cNvGrpSpPr>
            <a:grpSpLocks/>
          </p:cNvGrpSpPr>
          <p:nvPr/>
        </p:nvGrpSpPr>
        <p:grpSpPr bwMode="auto">
          <a:xfrm>
            <a:off x="7315200" y="5060776"/>
            <a:ext cx="1516063" cy="533400"/>
            <a:chOff x="4608" y="2544"/>
            <a:chExt cx="955" cy="336"/>
          </a:xfrm>
        </p:grpSpPr>
        <p:sp>
          <p:nvSpPr>
            <p:cNvPr id="77" name="Rectangle 1039"/>
            <p:cNvSpPr>
              <a:spLocks noChangeArrowheads="1"/>
            </p:cNvSpPr>
            <p:nvPr/>
          </p:nvSpPr>
          <p:spPr bwMode="auto">
            <a:xfrm>
              <a:off x="4896" y="2544"/>
              <a:ext cx="576" cy="336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25400">
              <a:solidFill>
                <a:srgbClr val="0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008080"/>
                  </a:solidFill>
                  <a:latin typeface="Times New Roman" panose="02020603050405020304" pitchFamily="18" charset="0"/>
                </a:rPr>
                <a:t>56</a:t>
              </a:r>
              <a:endParaRPr kumimoji="1" lang="en-US" altLang="zh-CN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" name="Line 1040"/>
            <p:cNvSpPr>
              <a:spLocks noChangeShapeType="1"/>
            </p:cNvSpPr>
            <p:nvPr/>
          </p:nvSpPr>
          <p:spPr bwMode="auto">
            <a:xfrm>
              <a:off x="5280" y="2544"/>
              <a:ext cx="0" cy="336"/>
            </a:xfrm>
            <a:prstGeom prst="line">
              <a:avLst/>
            </a:prstGeom>
            <a:noFill/>
            <a:ln w="9525">
              <a:solidFill>
                <a:srgbClr val="0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" name="Text Box 1041"/>
            <p:cNvSpPr txBox="1">
              <a:spLocks noChangeArrowheads="1"/>
            </p:cNvSpPr>
            <p:nvPr/>
          </p:nvSpPr>
          <p:spPr bwMode="auto">
            <a:xfrm>
              <a:off x="5226" y="2553"/>
              <a:ext cx="3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8080"/>
                  </a:solidFill>
                  <a:latin typeface="Times New Roman" panose="02020603050405020304" pitchFamily="18" charset="0"/>
                </a:rPr>
                <a:t>∧</a:t>
              </a:r>
              <a:endParaRPr kumimoji="1" lang="en-US" altLang="zh-CN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" name="Line 1049"/>
            <p:cNvSpPr>
              <a:spLocks noChangeShapeType="1"/>
            </p:cNvSpPr>
            <p:nvPr/>
          </p:nvSpPr>
          <p:spPr bwMode="auto">
            <a:xfrm>
              <a:off x="4608" y="2736"/>
              <a:ext cx="288" cy="0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 type="oval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" name="Group 1058"/>
          <p:cNvGrpSpPr>
            <a:grpSpLocks/>
          </p:cNvGrpSpPr>
          <p:nvPr/>
        </p:nvGrpSpPr>
        <p:grpSpPr bwMode="auto">
          <a:xfrm>
            <a:off x="1924050" y="5670376"/>
            <a:ext cx="438150" cy="990600"/>
            <a:chOff x="1212" y="2880"/>
            <a:chExt cx="276" cy="624"/>
          </a:xfrm>
        </p:grpSpPr>
        <p:sp>
          <p:nvSpPr>
            <p:cNvPr id="82" name="Line 1056"/>
            <p:cNvSpPr>
              <a:spLocks noChangeShapeType="1"/>
            </p:cNvSpPr>
            <p:nvPr/>
          </p:nvSpPr>
          <p:spPr bwMode="auto">
            <a:xfrm>
              <a:off x="1248" y="2880"/>
              <a:ext cx="0" cy="62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" name="Text Box 1057"/>
            <p:cNvSpPr txBox="1">
              <a:spLocks noChangeArrowheads="1"/>
            </p:cNvSpPr>
            <p:nvPr/>
          </p:nvSpPr>
          <p:spPr bwMode="auto">
            <a:xfrm>
              <a:off x="1212" y="3052"/>
              <a:ext cx="2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4" name="Group 1059"/>
          <p:cNvGrpSpPr>
            <a:grpSpLocks/>
          </p:cNvGrpSpPr>
          <p:nvPr/>
        </p:nvGrpSpPr>
        <p:grpSpPr bwMode="auto">
          <a:xfrm>
            <a:off x="3124200" y="5670376"/>
            <a:ext cx="438150" cy="990600"/>
            <a:chOff x="1212" y="2880"/>
            <a:chExt cx="276" cy="624"/>
          </a:xfrm>
        </p:grpSpPr>
        <p:sp>
          <p:nvSpPr>
            <p:cNvPr id="85" name="Line 1060"/>
            <p:cNvSpPr>
              <a:spLocks noChangeShapeType="1"/>
            </p:cNvSpPr>
            <p:nvPr/>
          </p:nvSpPr>
          <p:spPr bwMode="auto">
            <a:xfrm>
              <a:off x="1248" y="2880"/>
              <a:ext cx="0" cy="62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" name="Text Box 1061"/>
            <p:cNvSpPr txBox="1">
              <a:spLocks noChangeArrowheads="1"/>
            </p:cNvSpPr>
            <p:nvPr/>
          </p:nvSpPr>
          <p:spPr bwMode="auto">
            <a:xfrm>
              <a:off x="1212" y="3052"/>
              <a:ext cx="2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7" name="Group 1062"/>
          <p:cNvGrpSpPr>
            <a:grpSpLocks/>
          </p:cNvGrpSpPr>
          <p:nvPr/>
        </p:nvGrpSpPr>
        <p:grpSpPr bwMode="auto">
          <a:xfrm>
            <a:off x="4362450" y="5670376"/>
            <a:ext cx="438150" cy="990600"/>
            <a:chOff x="1212" y="2880"/>
            <a:chExt cx="276" cy="624"/>
          </a:xfrm>
        </p:grpSpPr>
        <p:sp>
          <p:nvSpPr>
            <p:cNvPr id="88" name="Line 1063"/>
            <p:cNvSpPr>
              <a:spLocks noChangeShapeType="1"/>
            </p:cNvSpPr>
            <p:nvPr/>
          </p:nvSpPr>
          <p:spPr bwMode="auto">
            <a:xfrm>
              <a:off x="1248" y="2880"/>
              <a:ext cx="0" cy="62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" name="Text Box 1064"/>
            <p:cNvSpPr txBox="1">
              <a:spLocks noChangeArrowheads="1"/>
            </p:cNvSpPr>
            <p:nvPr/>
          </p:nvSpPr>
          <p:spPr bwMode="auto">
            <a:xfrm>
              <a:off x="1212" y="3052"/>
              <a:ext cx="27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990000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0" name="Text Box 1065"/>
          <p:cNvSpPr txBox="1">
            <a:spLocks noChangeArrowheads="1"/>
          </p:cNvSpPr>
          <p:nvPr/>
        </p:nvSpPr>
        <p:spPr bwMode="auto">
          <a:xfrm>
            <a:off x="5853656" y="5961603"/>
            <a:ext cx="33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endParaRPr kumimoji="1" lang="en-US" altLang="zh-CN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" name="Text Box 1066"/>
          <p:cNvSpPr txBox="1">
            <a:spLocks noChangeArrowheads="1"/>
          </p:cNvSpPr>
          <p:nvPr/>
        </p:nvSpPr>
        <p:spPr bwMode="auto">
          <a:xfrm>
            <a:off x="6310856" y="5996528"/>
            <a:ext cx="641350" cy="650875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660033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" name="Text Box 1067"/>
          <p:cNvSpPr txBox="1">
            <a:spLocks noChangeArrowheads="1"/>
          </p:cNvSpPr>
          <p:nvPr/>
        </p:nvSpPr>
        <p:spPr bwMode="auto">
          <a:xfrm>
            <a:off x="6310856" y="5996528"/>
            <a:ext cx="641350" cy="650875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660033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" name="Text Box 1068"/>
          <p:cNvSpPr txBox="1">
            <a:spLocks noChangeArrowheads="1"/>
          </p:cNvSpPr>
          <p:nvPr/>
        </p:nvSpPr>
        <p:spPr bwMode="auto">
          <a:xfrm>
            <a:off x="6310856" y="5996528"/>
            <a:ext cx="641350" cy="650875"/>
          </a:xfrm>
          <a:prstGeom prst="rect">
            <a:avLst/>
          </a:prstGeom>
          <a:solidFill>
            <a:srgbClr val="FFFF99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660033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 useBgFill="1">
        <p:nvSpPr>
          <p:cNvPr id="94" name="Rectangle 1078"/>
          <p:cNvSpPr>
            <a:spLocks noChangeArrowheads="1"/>
          </p:cNvSpPr>
          <p:nvPr/>
        </p:nvSpPr>
        <p:spPr bwMode="auto">
          <a:xfrm>
            <a:off x="1828800" y="5670376"/>
            <a:ext cx="457200" cy="1143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 useBgFill="1">
        <p:nvSpPr>
          <p:cNvPr id="95" name="Rectangle 1079"/>
          <p:cNvSpPr>
            <a:spLocks noChangeArrowheads="1"/>
          </p:cNvSpPr>
          <p:nvPr/>
        </p:nvSpPr>
        <p:spPr bwMode="auto">
          <a:xfrm>
            <a:off x="3048000" y="5670376"/>
            <a:ext cx="457200" cy="1143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7668344" y="6035352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e=30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D066C9-5DD0-348C-9036-682232C88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2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utoUpdateAnimBg="0"/>
      <p:bldP spid="91" grpId="0" animBg="1" autoUpdateAnimBg="0"/>
      <p:bldP spid="92" grpId="0" animBg="1" autoUpdateAnimBg="0"/>
      <p:bldP spid="93" grpId="0" animBg="1" autoUpdateAnimBg="0"/>
      <p:bldP spid="94" grpId="0" animBg="1"/>
      <p:bldP spid="95" grpId="0" animBg="1"/>
      <p:bldP spid="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399D753-CE71-4642-AB34-27E257FAA668}"/>
              </a:ext>
            </a:extLst>
          </p:cNvPr>
          <p:cNvSpPr/>
          <p:nvPr/>
        </p:nvSpPr>
        <p:spPr>
          <a:xfrm>
            <a:off x="0" y="5243703"/>
            <a:ext cx="9144000" cy="417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99D753-CE71-4642-AB34-27E257FAA668}"/>
              </a:ext>
            </a:extLst>
          </p:cNvPr>
          <p:cNvSpPr/>
          <p:nvPr/>
        </p:nvSpPr>
        <p:spPr>
          <a:xfrm>
            <a:off x="0" y="3212976"/>
            <a:ext cx="9144000" cy="16561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C39A78-8B50-46C7-B07D-A8B91F8B964D}"/>
              </a:ext>
            </a:extLst>
          </p:cNvPr>
          <p:cNvSpPr/>
          <p:nvPr/>
        </p:nvSpPr>
        <p:spPr>
          <a:xfrm>
            <a:off x="0" y="4869159"/>
            <a:ext cx="9144000" cy="374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单链表的元素查找：</a:t>
            </a:r>
            <a:r>
              <a:rPr lang="zh-CN" altLang="en-US" dirty="0">
                <a:solidFill>
                  <a:srgbClr val="0000CC"/>
                </a:solidFill>
              </a:rPr>
              <a:t>按序号查找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Status </a:t>
            </a:r>
            <a:r>
              <a:rPr lang="en-US" dirty="0" err="1"/>
              <a:t>GetElem_L</a:t>
            </a:r>
            <a:r>
              <a:rPr lang="en-US" dirty="0"/>
              <a:t>(LinkedList *</a:t>
            </a:r>
            <a:r>
              <a:rPr lang="en-US" dirty="0" err="1"/>
              <a:t>L,</a:t>
            </a:r>
            <a:r>
              <a:rPr lang="en-US" dirty="0" err="1">
                <a:solidFill>
                  <a:srgbClr val="0000CC"/>
                </a:solidFill>
              </a:rPr>
              <a:t>int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i</a:t>
            </a:r>
            <a:r>
              <a:rPr lang="en-US" dirty="0"/>
              <a:t>, </a:t>
            </a:r>
            <a:r>
              <a:rPr lang="en-US" dirty="0" err="1"/>
              <a:t>ElemType</a:t>
            </a:r>
            <a:r>
              <a:rPr lang="en-US" dirty="0"/>
              <a:t> *e) {</a:t>
            </a:r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en-US" dirty="0"/>
              <a:t>L</a:t>
            </a:r>
            <a:r>
              <a:rPr lang="zh-CN" altLang="en-US" dirty="0"/>
              <a:t>为带头结点的单链表的头指针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当第</a:t>
            </a:r>
            <a:r>
              <a:rPr lang="en-US" dirty="0" err="1"/>
              <a:t>i</a:t>
            </a:r>
            <a:r>
              <a:rPr lang="zh-CN" altLang="en-US" dirty="0"/>
              <a:t>个元素存在时，其值赋给</a:t>
            </a:r>
            <a:r>
              <a:rPr lang="en-US" dirty="0"/>
              <a:t>e</a:t>
            </a:r>
            <a:r>
              <a:rPr lang="zh-CN" altLang="en-US" dirty="0"/>
              <a:t>并返回</a:t>
            </a:r>
            <a:r>
              <a:rPr lang="en-US" dirty="0"/>
              <a:t>OK，</a:t>
            </a:r>
            <a:r>
              <a:rPr lang="zh-CN" altLang="en-US" dirty="0"/>
              <a:t>否则返回</a:t>
            </a:r>
            <a:r>
              <a:rPr lang="en-US" dirty="0"/>
              <a:t>ERROR 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zh-CN" altLang="en-US" dirty="0"/>
              <a:t>初始化，</a:t>
            </a:r>
            <a:r>
              <a:rPr lang="en-US" dirty="0"/>
              <a:t>p</a:t>
            </a:r>
            <a:r>
              <a:rPr lang="zh-CN" altLang="en-US" dirty="0"/>
              <a:t>指向第一个结点，</a:t>
            </a:r>
            <a:r>
              <a:rPr lang="en-US" dirty="0"/>
              <a:t>j</a:t>
            </a:r>
            <a:r>
              <a:rPr lang="zh-CN" altLang="en-US" dirty="0"/>
              <a:t>为计数器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LinkedList *p; </a:t>
            </a:r>
            <a:r>
              <a:rPr lang="en-US" dirty="0">
                <a:solidFill>
                  <a:srgbClr val="C00000"/>
                </a:solidFill>
              </a:rPr>
              <a:t>p = L-&gt;next</a:t>
            </a:r>
            <a:r>
              <a:rPr lang="en-US" dirty="0"/>
              <a:t>; int </a:t>
            </a:r>
            <a:r>
              <a:rPr lang="en-US" dirty="0">
                <a:solidFill>
                  <a:srgbClr val="C00000"/>
                </a:solidFill>
              </a:rPr>
              <a:t>j = 1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while (p &amp;&amp; j&lt;</a:t>
            </a:r>
            <a:r>
              <a:rPr lang="en-US" dirty="0" err="1"/>
              <a:t>i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      //</a:t>
            </a:r>
            <a:r>
              <a:rPr lang="zh-CN" altLang="en-US" dirty="0"/>
              <a:t>顺指针向后查找，直到</a:t>
            </a:r>
            <a:r>
              <a:rPr lang="en-US" dirty="0"/>
              <a:t>p</a:t>
            </a:r>
            <a:r>
              <a:rPr lang="zh-CN" altLang="en-US" dirty="0"/>
              <a:t>指向第</a:t>
            </a:r>
            <a:r>
              <a:rPr lang="en-US" dirty="0" err="1"/>
              <a:t>i</a:t>
            </a:r>
            <a:r>
              <a:rPr lang="zh-CN" altLang="en-US" dirty="0"/>
              <a:t>个元素或</a:t>
            </a:r>
            <a:r>
              <a:rPr lang="en-US" dirty="0"/>
              <a:t>p</a:t>
            </a:r>
            <a:r>
              <a:rPr lang="zh-CN" altLang="en-US" dirty="0"/>
              <a:t>为空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en-US" dirty="0"/>
              <a:t>p = p-&gt;next; ++j; } 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if ( !p || j&gt;</a:t>
            </a:r>
            <a:r>
              <a:rPr lang="en-US" dirty="0" err="1">
                <a:solidFill>
                  <a:srgbClr val="0000CC"/>
                </a:solidFill>
              </a:rPr>
              <a:t>i</a:t>
            </a:r>
            <a:r>
              <a:rPr lang="en-US" dirty="0">
                <a:solidFill>
                  <a:srgbClr val="0000CC"/>
                </a:solidFill>
              </a:rPr>
              <a:t> ) return ERROR; // </a:t>
            </a:r>
            <a:r>
              <a:rPr lang="zh-CN" altLang="en-US" dirty="0">
                <a:solidFill>
                  <a:srgbClr val="0000CC"/>
                </a:solidFill>
              </a:rPr>
              <a:t>第</a:t>
            </a:r>
            <a:r>
              <a:rPr lang="en-US" dirty="0" err="1">
                <a:solidFill>
                  <a:srgbClr val="0000CC"/>
                </a:solidFill>
              </a:rPr>
              <a:t>i</a:t>
            </a:r>
            <a:r>
              <a:rPr lang="zh-CN" altLang="en-US" dirty="0">
                <a:solidFill>
                  <a:srgbClr val="0000CC"/>
                </a:solidFill>
              </a:rPr>
              <a:t>个元素不存在 </a:t>
            </a:r>
            <a:endParaRPr lang="en-US" altLang="zh-C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dirty="0"/>
              <a:t>*e = p-&gt;data; // </a:t>
            </a:r>
            <a:r>
              <a:rPr lang="zh-CN" altLang="en-US" dirty="0"/>
              <a:t>取第</a:t>
            </a:r>
            <a:r>
              <a:rPr lang="en-US" dirty="0" err="1"/>
              <a:t>i</a:t>
            </a:r>
            <a:r>
              <a:rPr lang="zh-CN" altLang="en-US" dirty="0"/>
              <a:t>个元素 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return OK; </a:t>
            </a:r>
          </a:p>
          <a:p>
            <a:pPr marL="0" indent="0">
              <a:buNone/>
            </a:pPr>
            <a:r>
              <a:rPr lang="en-US" dirty="0"/>
              <a:t>} // </a:t>
            </a:r>
            <a:r>
              <a:rPr lang="en-US" dirty="0" err="1"/>
              <a:t>GetElem_L</a:t>
            </a:r>
            <a:endParaRPr lang="en-US" dirty="0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2.8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6012160" y="1242787"/>
            <a:ext cx="2880320" cy="772026"/>
          </a:xfrm>
          <a:prstGeom prst="wedgeRectCallout">
            <a:avLst>
              <a:gd name="adj1" fmla="val -65728"/>
              <a:gd name="adj2" fmla="val -634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sz="2400" dirty="0"/>
              <a:t>合法的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是 </a:t>
            </a:r>
            <a:r>
              <a:rPr lang="en-US" altLang="zh-CN" sz="2400" dirty="0"/>
              <a:t>[1,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(L)]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99D446-1D57-F29F-7679-8E864B2A7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7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单链表的查找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单链表的查找：按</a:t>
            </a:r>
            <a:r>
              <a:rPr lang="zh-CN" altLang="en-US" dirty="0">
                <a:solidFill>
                  <a:srgbClr val="0000CC"/>
                </a:solidFill>
              </a:rPr>
              <a:t>序号</a:t>
            </a:r>
            <a:r>
              <a:rPr lang="zh-CN" altLang="en-US" dirty="0"/>
              <a:t>查找</a:t>
            </a:r>
          </a:p>
          <a:p>
            <a:pPr lvl="1"/>
            <a:r>
              <a:rPr lang="zh-CN" altLang="en-US" dirty="0"/>
              <a:t>假设</a:t>
            </a:r>
            <a:r>
              <a:rPr lang="en-US" altLang="zh-CN" dirty="0"/>
              <a:t>n</a:t>
            </a:r>
            <a:r>
              <a:rPr lang="zh-CN" altLang="en-US" dirty="0"/>
              <a:t>为链表的长度，序号为</a:t>
            </a:r>
            <a:r>
              <a:rPr lang="en-US" altLang="zh-CN" dirty="0" err="1"/>
              <a:t>i</a:t>
            </a:r>
            <a:endParaRPr lang="zh-CN" altLang="en-US" dirty="0"/>
          </a:p>
          <a:p>
            <a:pPr lvl="1"/>
            <a:r>
              <a:rPr lang="zh-CN" altLang="en-US" dirty="0"/>
              <a:t>步骤：比较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，并后移指针</a:t>
            </a:r>
            <a:r>
              <a:rPr lang="en-US" altLang="zh-CN" dirty="0"/>
              <a:t>p</a:t>
            </a:r>
          </a:p>
          <a:p>
            <a:pPr lvl="1"/>
            <a:r>
              <a:rPr lang="zh-CN" altLang="en-US" dirty="0"/>
              <a:t>循环体内语句执行频度与</a:t>
            </a:r>
            <a:r>
              <a:rPr lang="en-US" altLang="zh-CN" dirty="0" err="1"/>
              <a:t>i</a:t>
            </a:r>
            <a:r>
              <a:rPr lang="zh-CN" altLang="en-US" dirty="0"/>
              <a:t>值有关：</a:t>
            </a:r>
          </a:p>
          <a:p>
            <a:pPr lvl="1"/>
            <a:r>
              <a:rPr lang="en-US" altLang="zh-CN" dirty="0" err="1"/>
              <a:t>i</a:t>
            </a:r>
            <a:r>
              <a:rPr lang="en-US" altLang="zh-CN" dirty="0"/>
              <a:t>&lt;1</a:t>
            </a:r>
            <a:r>
              <a:rPr lang="zh-CN" altLang="en-US" dirty="0"/>
              <a:t>时：</a:t>
            </a:r>
            <a:r>
              <a:rPr lang="en-US" altLang="zh-CN" dirty="0"/>
              <a:t>0</a:t>
            </a:r>
            <a:r>
              <a:rPr lang="zh-CN" altLang="en-US" dirty="0"/>
              <a:t>次； </a:t>
            </a:r>
            <a:r>
              <a:rPr lang="en-US" altLang="zh-CN" dirty="0" err="1"/>
              <a:t>i</a:t>
            </a:r>
            <a:r>
              <a:rPr lang="en-US" altLang="zh-CN" dirty="0"/>
              <a:t>∈[1,n]</a:t>
            </a:r>
            <a:r>
              <a:rPr lang="zh-CN" altLang="en-US" dirty="0"/>
              <a:t>：</a:t>
            </a:r>
            <a:r>
              <a:rPr lang="en-US" altLang="zh-CN" dirty="0"/>
              <a:t>i-1</a:t>
            </a:r>
            <a:r>
              <a:rPr lang="zh-CN" altLang="en-US" dirty="0"/>
              <a:t>次；</a:t>
            </a:r>
            <a:r>
              <a:rPr lang="en-US" altLang="zh-CN" dirty="0" err="1"/>
              <a:t>i</a:t>
            </a:r>
            <a:r>
              <a:rPr lang="en-US" altLang="zh-CN" dirty="0"/>
              <a:t>&gt;n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次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单链表的查找：按</a:t>
            </a:r>
            <a:r>
              <a:rPr lang="zh-CN" altLang="en-US" dirty="0">
                <a:solidFill>
                  <a:srgbClr val="0000CC"/>
                </a:solidFill>
              </a:rPr>
              <a:t>值</a:t>
            </a:r>
            <a:r>
              <a:rPr lang="zh-CN" altLang="en-US" dirty="0"/>
              <a:t>查找</a:t>
            </a:r>
          </a:p>
          <a:p>
            <a:pPr lvl="1"/>
            <a:r>
              <a:rPr lang="zh-CN" altLang="en-US" dirty="0"/>
              <a:t>查找是否有结点值等于给定值</a:t>
            </a:r>
            <a:r>
              <a:rPr lang="en-US" altLang="zh-CN" dirty="0"/>
              <a:t>key</a:t>
            </a:r>
            <a:r>
              <a:rPr lang="zh-CN" altLang="en-US" dirty="0"/>
              <a:t>的结点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步骤：从头结点出发，沿链表逐个将结点的值和给定值</a:t>
            </a:r>
            <a:r>
              <a:rPr lang="en-US" altLang="zh-CN" dirty="0"/>
              <a:t>key</a:t>
            </a:r>
            <a:r>
              <a:rPr lang="zh-CN" altLang="en-US" dirty="0"/>
              <a:t>作比较。若相等，则返回首次找到的值为</a:t>
            </a:r>
            <a:r>
              <a:rPr lang="en-US" altLang="zh-CN" dirty="0"/>
              <a:t>key</a:t>
            </a:r>
            <a:r>
              <a:rPr lang="zh-CN" altLang="en-US" dirty="0"/>
              <a:t>的结点的存储位置；否则返回</a:t>
            </a:r>
            <a:r>
              <a:rPr lang="en-US" altLang="zh-CN" dirty="0"/>
              <a:t>NULL</a:t>
            </a:r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5477767" y="3361732"/>
            <a:ext cx="3635896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zh-CN" altLang="en-US" sz="2800" dirty="0"/>
              <a:t>算法时间复杂度为</a:t>
            </a:r>
            <a:r>
              <a:rPr lang="en-US" altLang="zh-CN" sz="2800"/>
              <a:t>O(n)</a:t>
            </a:r>
          </a:p>
          <a:p>
            <a:pPr marL="0" lvl="1" algn="ctr"/>
            <a:r>
              <a:rPr lang="en-US" altLang="zh-CN" sz="2800"/>
              <a:t>n</a:t>
            </a:r>
            <a:r>
              <a:rPr lang="zh-CN" altLang="en-US" sz="2800" dirty="0"/>
              <a:t>为</a:t>
            </a:r>
            <a:r>
              <a:rPr lang="en-US" altLang="en-US" sz="2800" dirty="0" err="1">
                <a:ea typeface="宋体" panose="02010600030101010101" pitchFamily="2" charset="-122"/>
              </a:rPr>
              <a:t>单链表长度</a:t>
            </a:r>
            <a:endParaRPr lang="en-US" sz="28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1B1565-E68B-5F25-1BC0-8AAE03B45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2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854968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有序单链表的合并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328194" y="1066800"/>
            <a:ext cx="562292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latin typeface="+mn-ea"/>
                <a:ea typeface="+mn-ea"/>
              </a:rPr>
              <a:t>两个有序的单链表</a:t>
            </a:r>
            <a:r>
              <a:rPr lang="en-US" altLang="en-US" sz="2000" b="1" dirty="0">
                <a:latin typeface="+mn-ea"/>
                <a:ea typeface="+mn-ea"/>
              </a:rPr>
              <a:t>La </a:t>
            </a:r>
            <a:r>
              <a:rPr lang="zh-CN" altLang="en-US" sz="2000" b="1" dirty="0">
                <a:latin typeface="+mn-ea"/>
                <a:ea typeface="+mn-ea"/>
              </a:rPr>
              <a:t>，</a:t>
            </a:r>
            <a:r>
              <a:rPr lang="en-US" altLang="en-US" sz="2000" b="1" dirty="0" err="1">
                <a:latin typeface="+mn-ea"/>
                <a:ea typeface="+mn-ea"/>
              </a:rPr>
              <a:t>Lb</a:t>
            </a:r>
            <a:r>
              <a:rPr lang="zh-CN" altLang="en-US" sz="2000" b="1" dirty="0">
                <a:latin typeface="+mn-ea"/>
                <a:ea typeface="+mn-ea"/>
              </a:rPr>
              <a:t>的初始状态</a:t>
            </a:r>
          </a:p>
        </p:txBody>
      </p:sp>
      <p:grpSp>
        <p:nvGrpSpPr>
          <p:cNvPr id="41" name="Group 9"/>
          <p:cNvGrpSpPr>
            <a:grpSpLocks/>
          </p:cNvGrpSpPr>
          <p:nvPr/>
        </p:nvGrpSpPr>
        <p:grpSpPr bwMode="auto">
          <a:xfrm>
            <a:off x="2218531" y="2667001"/>
            <a:ext cx="1143000" cy="503238"/>
            <a:chOff x="0" y="0"/>
            <a:chExt cx="720" cy="317"/>
          </a:xfrm>
        </p:grpSpPr>
        <p:sp>
          <p:nvSpPr>
            <p:cNvPr id="62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44" cy="3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-2    </a:t>
              </a:r>
            </a:p>
          </p:txBody>
        </p:sp>
        <p:sp>
          <p:nvSpPr>
            <p:cNvPr id="63" name="Line 11"/>
            <p:cNvSpPr>
              <a:spLocks noChangeShapeType="1"/>
            </p:cNvSpPr>
            <p:nvPr/>
          </p:nvSpPr>
          <p:spPr bwMode="auto">
            <a:xfrm>
              <a:off x="430" y="0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2"/>
            <p:cNvSpPr>
              <a:spLocks noChangeShapeType="1"/>
            </p:cNvSpPr>
            <p:nvPr/>
          </p:nvSpPr>
          <p:spPr bwMode="auto">
            <a:xfrm>
              <a:off x="480" y="14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13"/>
          <p:cNvGrpSpPr>
            <a:grpSpLocks/>
          </p:cNvGrpSpPr>
          <p:nvPr/>
        </p:nvGrpSpPr>
        <p:grpSpPr bwMode="auto">
          <a:xfrm>
            <a:off x="3377406" y="2651126"/>
            <a:ext cx="1143000" cy="503238"/>
            <a:chOff x="0" y="0"/>
            <a:chExt cx="720" cy="317"/>
          </a:xfrm>
        </p:grpSpPr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544" cy="3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4   </a:t>
              </a:r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>
              <a:off x="430" y="0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480" y="14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17"/>
          <p:cNvGrpSpPr>
            <a:grpSpLocks/>
          </p:cNvGrpSpPr>
          <p:nvPr/>
        </p:nvGrpSpPr>
        <p:grpSpPr bwMode="auto">
          <a:xfrm>
            <a:off x="4536281" y="2636838"/>
            <a:ext cx="1143000" cy="503238"/>
            <a:chOff x="0" y="0"/>
            <a:chExt cx="720" cy="317"/>
          </a:xfrm>
        </p:grpSpPr>
        <p:sp>
          <p:nvSpPr>
            <p:cNvPr id="56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544" cy="3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9    </a:t>
              </a:r>
            </a:p>
          </p:txBody>
        </p: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>
              <a:off x="430" y="0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0"/>
            <p:cNvSpPr>
              <a:spLocks noChangeShapeType="1"/>
            </p:cNvSpPr>
            <p:nvPr/>
          </p:nvSpPr>
          <p:spPr bwMode="auto">
            <a:xfrm>
              <a:off x="480" y="14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21"/>
          <p:cNvGrpSpPr>
            <a:grpSpLocks/>
          </p:cNvGrpSpPr>
          <p:nvPr/>
        </p:nvGrpSpPr>
        <p:grpSpPr bwMode="auto">
          <a:xfrm>
            <a:off x="5722144" y="2527301"/>
            <a:ext cx="1100138" cy="503238"/>
            <a:chOff x="0" y="0"/>
            <a:chExt cx="693" cy="317"/>
          </a:xfrm>
        </p:grpSpPr>
        <p:sp>
          <p:nvSpPr>
            <p:cNvPr id="54" name="Rectangle 22"/>
            <p:cNvSpPr>
              <a:spLocks noChangeArrowheads="1"/>
            </p:cNvSpPr>
            <p:nvPr/>
          </p:nvSpPr>
          <p:spPr bwMode="auto">
            <a:xfrm>
              <a:off x="0" y="0"/>
              <a:ext cx="54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>
                  <a:ea typeface="Arial Unicode MS" pitchFamily="34" charset="-122"/>
                  <a:cs typeface="Arial Unicode MS" pitchFamily="34" charset="-122"/>
                </a:rPr>
                <a:t>……</a:t>
              </a:r>
              <a:r>
                <a:rPr lang="en-US" altLang="en-US" sz="2400"/>
                <a:t>  </a:t>
              </a:r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>
              <a:off x="453" y="21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24"/>
          <p:cNvGrpSpPr>
            <a:grpSpLocks/>
          </p:cNvGrpSpPr>
          <p:nvPr/>
        </p:nvGrpSpPr>
        <p:grpSpPr bwMode="auto">
          <a:xfrm>
            <a:off x="1040606" y="2255838"/>
            <a:ext cx="1143000" cy="915988"/>
            <a:chOff x="0" y="0"/>
            <a:chExt cx="720" cy="577"/>
          </a:xfrm>
        </p:grpSpPr>
        <p:sp>
          <p:nvSpPr>
            <p:cNvPr id="49" name="Rectangle 25"/>
            <p:cNvSpPr>
              <a:spLocks noChangeArrowheads="1"/>
            </p:cNvSpPr>
            <p:nvPr/>
          </p:nvSpPr>
          <p:spPr bwMode="auto">
            <a:xfrm>
              <a:off x="38" y="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Lb</a:t>
              </a:r>
            </a:p>
          </p:txBody>
        </p:sp>
        <p:grpSp>
          <p:nvGrpSpPr>
            <p:cNvPr id="50" name="Group 26"/>
            <p:cNvGrpSpPr>
              <a:grpSpLocks/>
            </p:cNvGrpSpPr>
            <p:nvPr/>
          </p:nvGrpSpPr>
          <p:grpSpPr bwMode="auto">
            <a:xfrm>
              <a:off x="0" y="260"/>
              <a:ext cx="720" cy="317"/>
              <a:chOff x="0" y="0"/>
              <a:chExt cx="720" cy="317"/>
            </a:xfrm>
          </p:grpSpPr>
          <p:sp>
            <p:nvSpPr>
              <p:cNvPr id="51" name="Rectangle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44" cy="3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/>
                  <a:t>   </a:t>
                </a:r>
              </a:p>
            </p:txBody>
          </p:sp>
          <p:sp>
            <p:nvSpPr>
              <p:cNvPr id="52" name="Line 28"/>
              <p:cNvSpPr>
                <a:spLocks noChangeShapeType="1"/>
              </p:cNvSpPr>
              <p:nvPr/>
            </p:nvSpPr>
            <p:spPr bwMode="auto">
              <a:xfrm>
                <a:off x="430" y="0"/>
                <a:ext cx="0" cy="3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29"/>
              <p:cNvSpPr>
                <a:spLocks noChangeShapeType="1"/>
              </p:cNvSpPr>
              <p:nvPr/>
            </p:nvSpPr>
            <p:spPr bwMode="auto">
              <a:xfrm>
                <a:off x="480" y="1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6" name="Group 30"/>
          <p:cNvGrpSpPr>
            <a:grpSpLocks/>
          </p:cNvGrpSpPr>
          <p:nvPr/>
        </p:nvGrpSpPr>
        <p:grpSpPr bwMode="auto">
          <a:xfrm>
            <a:off x="2307431" y="3162301"/>
            <a:ext cx="533400" cy="590550"/>
            <a:chOff x="0" y="0"/>
            <a:chExt cx="336" cy="372"/>
          </a:xfrm>
        </p:grpSpPr>
        <p:sp>
          <p:nvSpPr>
            <p:cNvPr id="47" name="Rectangle 31"/>
            <p:cNvSpPr>
              <a:spLocks noChangeArrowheads="1"/>
            </p:cNvSpPr>
            <p:nvPr/>
          </p:nvSpPr>
          <p:spPr bwMode="auto">
            <a:xfrm>
              <a:off x="0" y="132"/>
              <a:ext cx="336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pb</a:t>
              </a:r>
            </a:p>
          </p:txBody>
        </p:sp>
        <p:sp>
          <p:nvSpPr>
            <p:cNvPr id="48" name="Line 32"/>
            <p:cNvSpPr>
              <a:spLocks noChangeShapeType="1"/>
            </p:cNvSpPr>
            <p:nvPr/>
          </p:nvSpPr>
          <p:spPr bwMode="auto">
            <a:xfrm flipV="1">
              <a:off x="183" y="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2232819" y="1754188"/>
            <a:ext cx="1143000" cy="503238"/>
            <a:chOff x="0" y="0"/>
            <a:chExt cx="720" cy="317"/>
          </a:xfrm>
        </p:grpSpPr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0" y="0"/>
              <a:ext cx="544" cy="3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-7    </a:t>
              </a: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430" y="0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480" y="14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3391694" y="1738313"/>
            <a:ext cx="1143000" cy="503238"/>
            <a:chOff x="0" y="0"/>
            <a:chExt cx="720" cy="317"/>
          </a:xfrm>
        </p:grpSpPr>
        <p:sp>
          <p:nvSpPr>
            <p:cNvPr id="35" name="Rectangle 39"/>
            <p:cNvSpPr>
              <a:spLocks noChangeArrowheads="1"/>
            </p:cNvSpPr>
            <p:nvPr/>
          </p:nvSpPr>
          <p:spPr bwMode="auto">
            <a:xfrm>
              <a:off x="0" y="0"/>
              <a:ext cx="544" cy="3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3    </a:t>
              </a: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430" y="0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1"/>
            <p:cNvSpPr>
              <a:spLocks noChangeShapeType="1"/>
            </p:cNvSpPr>
            <p:nvPr/>
          </p:nvSpPr>
          <p:spPr bwMode="auto">
            <a:xfrm>
              <a:off x="480" y="14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4550569" y="1724025"/>
            <a:ext cx="1143000" cy="503238"/>
            <a:chOff x="0" y="0"/>
            <a:chExt cx="720" cy="317"/>
          </a:xfrm>
        </p:grpSpPr>
        <p:sp>
          <p:nvSpPr>
            <p:cNvPr id="32" name="Rectangle 43"/>
            <p:cNvSpPr>
              <a:spLocks noChangeArrowheads="1"/>
            </p:cNvSpPr>
            <p:nvPr/>
          </p:nvSpPr>
          <p:spPr bwMode="auto">
            <a:xfrm>
              <a:off x="0" y="0"/>
              <a:ext cx="544" cy="3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12    </a:t>
              </a:r>
            </a:p>
          </p:txBody>
        </p:sp>
        <p:sp>
          <p:nvSpPr>
            <p:cNvPr id="33" name="Line 44"/>
            <p:cNvSpPr>
              <a:spLocks noChangeShapeType="1"/>
            </p:cNvSpPr>
            <p:nvPr/>
          </p:nvSpPr>
          <p:spPr bwMode="auto">
            <a:xfrm>
              <a:off x="430" y="0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45"/>
            <p:cNvSpPr>
              <a:spLocks noChangeShapeType="1"/>
            </p:cNvSpPr>
            <p:nvPr/>
          </p:nvSpPr>
          <p:spPr bwMode="auto">
            <a:xfrm>
              <a:off x="480" y="14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5736431" y="1614488"/>
            <a:ext cx="1100138" cy="503238"/>
            <a:chOff x="0" y="0"/>
            <a:chExt cx="693" cy="317"/>
          </a:xfrm>
        </p:grpSpPr>
        <p:sp>
          <p:nvSpPr>
            <p:cNvPr id="30" name="Rectangle 47"/>
            <p:cNvSpPr>
              <a:spLocks noChangeArrowheads="1"/>
            </p:cNvSpPr>
            <p:nvPr/>
          </p:nvSpPr>
          <p:spPr bwMode="auto">
            <a:xfrm>
              <a:off x="0" y="0"/>
              <a:ext cx="54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>
                  <a:ea typeface="Arial Unicode MS" pitchFamily="34" charset="-122"/>
                  <a:cs typeface="Arial Unicode MS" pitchFamily="34" charset="-122"/>
                </a:rPr>
                <a:t>……</a:t>
              </a:r>
              <a:r>
                <a:rPr lang="en-US" altLang="en-US" sz="2400"/>
                <a:t>  </a:t>
              </a:r>
            </a:p>
          </p:txBody>
        </p:sp>
        <p:sp>
          <p:nvSpPr>
            <p:cNvPr id="31" name="Line 48"/>
            <p:cNvSpPr>
              <a:spLocks noChangeShapeType="1"/>
            </p:cNvSpPr>
            <p:nvPr/>
          </p:nvSpPr>
          <p:spPr bwMode="auto">
            <a:xfrm>
              <a:off x="453" y="21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6820694" y="1736725"/>
            <a:ext cx="952500" cy="503238"/>
            <a:chOff x="0" y="0"/>
            <a:chExt cx="600" cy="317"/>
          </a:xfrm>
        </p:grpSpPr>
        <p:sp>
          <p:nvSpPr>
            <p:cNvPr id="28" name="Rectangle 50"/>
            <p:cNvSpPr>
              <a:spLocks noChangeArrowheads="1"/>
            </p:cNvSpPr>
            <p:nvPr/>
          </p:nvSpPr>
          <p:spPr bwMode="auto">
            <a:xfrm>
              <a:off x="0" y="0"/>
              <a:ext cx="600" cy="3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en-US" sz="2400"/>
                <a:t>23    ⋀</a:t>
              </a:r>
            </a:p>
          </p:txBody>
        </p:sp>
        <p:sp>
          <p:nvSpPr>
            <p:cNvPr id="29" name="Line 51"/>
            <p:cNvSpPr>
              <a:spLocks noChangeShapeType="1"/>
            </p:cNvSpPr>
            <p:nvPr/>
          </p:nvSpPr>
          <p:spPr bwMode="auto">
            <a:xfrm>
              <a:off x="384" y="0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1054894" y="1343025"/>
            <a:ext cx="1143000" cy="915988"/>
            <a:chOff x="0" y="0"/>
            <a:chExt cx="720" cy="577"/>
          </a:xfrm>
        </p:grpSpPr>
        <p:sp>
          <p:nvSpPr>
            <p:cNvPr id="23" name="Rectangle 53"/>
            <p:cNvSpPr>
              <a:spLocks noChangeArrowheads="1"/>
            </p:cNvSpPr>
            <p:nvPr/>
          </p:nvSpPr>
          <p:spPr bwMode="auto">
            <a:xfrm>
              <a:off x="38" y="0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La</a:t>
              </a:r>
            </a:p>
          </p:txBody>
        </p:sp>
        <p:grpSp>
          <p:nvGrpSpPr>
            <p:cNvPr id="24" name="Group 54"/>
            <p:cNvGrpSpPr>
              <a:grpSpLocks/>
            </p:cNvGrpSpPr>
            <p:nvPr/>
          </p:nvGrpSpPr>
          <p:grpSpPr bwMode="auto">
            <a:xfrm>
              <a:off x="0" y="260"/>
              <a:ext cx="720" cy="317"/>
              <a:chOff x="0" y="0"/>
              <a:chExt cx="720" cy="317"/>
            </a:xfrm>
          </p:grpSpPr>
          <p:sp>
            <p:nvSpPr>
              <p:cNvPr id="25" name="Rectangle 5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44" cy="3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/>
                  <a:t>   </a:t>
                </a:r>
              </a:p>
            </p:txBody>
          </p:sp>
          <p:sp>
            <p:nvSpPr>
              <p:cNvPr id="26" name="Line 56"/>
              <p:cNvSpPr>
                <a:spLocks noChangeShapeType="1"/>
              </p:cNvSpPr>
              <p:nvPr/>
            </p:nvSpPr>
            <p:spPr bwMode="auto">
              <a:xfrm>
                <a:off x="430" y="0"/>
                <a:ext cx="0" cy="31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57"/>
              <p:cNvSpPr>
                <a:spLocks noChangeShapeType="1"/>
              </p:cNvSpPr>
              <p:nvPr/>
            </p:nvSpPr>
            <p:spPr bwMode="auto">
              <a:xfrm>
                <a:off x="480" y="14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354806" y="1571625"/>
            <a:ext cx="700088" cy="381000"/>
            <a:chOff x="0" y="0"/>
            <a:chExt cx="441" cy="240"/>
          </a:xfrm>
        </p:grpSpPr>
        <p:sp>
          <p:nvSpPr>
            <p:cNvPr id="21" name="Rectangle 59"/>
            <p:cNvSpPr>
              <a:spLocks noChangeArrowheads="1"/>
            </p:cNvSpPr>
            <p:nvPr/>
          </p:nvSpPr>
          <p:spPr bwMode="auto">
            <a:xfrm>
              <a:off x="0" y="0"/>
              <a:ext cx="33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 err="1"/>
                <a:t>Lc</a:t>
              </a:r>
              <a:endParaRPr lang="en-US" altLang="en-US" sz="2400" dirty="0"/>
            </a:p>
          </p:txBody>
        </p:sp>
        <p:sp>
          <p:nvSpPr>
            <p:cNvPr id="22" name="Line 60"/>
            <p:cNvSpPr>
              <a:spLocks noChangeShapeType="1"/>
            </p:cNvSpPr>
            <p:nvPr/>
          </p:nvSpPr>
          <p:spPr bwMode="auto">
            <a:xfrm>
              <a:off x="78" y="237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2326481" y="1095375"/>
            <a:ext cx="533400" cy="642938"/>
            <a:chOff x="0" y="0"/>
            <a:chExt cx="336" cy="405"/>
          </a:xfrm>
        </p:grpSpPr>
        <p:sp>
          <p:nvSpPr>
            <p:cNvPr id="19" name="Rectangle 62"/>
            <p:cNvSpPr>
              <a:spLocks noChangeArrowheads="1"/>
            </p:cNvSpPr>
            <p:nvPr/>
          </p:nvSpPr>
          <p:spPr bwMode="auto">
            <a:xfrm>
              <a:off x="0" y="0"/>
              <a:ext cx="336" cy="2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pa</a:t>
              </a:r>
            </a:p>
          </p:txBody>
        </p:sp>
        <p:sp>
          <p:nvSpPr>
            <p:cNvPr id="20" name="Line 63"/>
            <p:cNvSpPr>
              <a:spLocks noChangeShapeType="1"/>
            </p:cNvSpPr>
            <p:nvPr/>
          </p:nvSpPr>
          <p:spPr bwMode="auto">
            <a:xfrm>
              <a:off x="162" y="246"/>
              <a:ext cx="0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64"/>
          <p:cNvGrpSpPr>
            <a:grpSpLocks/>
          </p:cNvGrpSpPr>
          <p:nvPr/>
        </p:nvGrpSpPr>
        <p:grpSpPr bwMode="auto">
          <a:xfrm>
            <a:off x="354806" y="2152651"/>
            <a:ext cx="700088" cy="381000"/>
            <a:chOff x="0" y="0"/>
            <a:chExt cx="441" cy="240"/>
          </a:xfrm>
        </p:grpSpPr>
        <p:sp>
          <p:nvSpPr>
            <p:cNvPr id="17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336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pc</a:t>
              </a:r>
            </a:p>
          </p:txBody>
        </p:sp>
        <p:sp>
          <p:nvSpPr>
            <p:cNvPr id="18" name="Line 66"/>
            <p:cNvSpPr>
              <a:spLocks noChangeShapeType="1"/>
            </p:cNvSpPr>
            <p:nvPr/>
          </p:nvSpPr>
          <p:spPr bwMode="auto">
            <a:xfrm>
              <a:off x="78" y="0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3"/>
          <p:cNvGrpSpPr>
            <a:grpSpLocks/>
          </p:cNvGrpSpPr>
          <p:nvPr/>
        </p:nvGrpSpPr>
        <p:grpSpPr bwMode="auto">
          <a:xfrm>
            <a:off x="11906" y="3706673"/>
            <a:ext cx="7770813" cy="2967036"/>
            <a:chOff x="-167" y="-120"/>
            <a:chExt cx="4895" cy="1869"/>
          </a:xfrm>
        </p:grpSpPr>
        <p:sp>
          <p:nvSpPr>
            <p:cNvPr id="66" name="Rectangle 4"/>
            <p:cNvSpPr>
              <a:spLocks noChangeArrowheads="1"/>
            </p:cNvSpPr>
            <p:nvPr/>
          </p:nvSpPr>
          <p:spPr bwMode="auto">
            <a:xfrm>
              <a:off x="-167" y="-120"/>
              <a:ext cx="2829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+mn-ea"/>
                  <a:ea typeface="+mn-ea"/>
                </a:rPr>
                <a:t>合并了值为</a:t>
              </a:r>
              <a:r>
                <a:rPr lang="en-US" altLang="en-US" sz="2000" b="1" dirty="0">
                  <a:latin typeface="+mn-ea"/>
                  <a:ea typeface="+mn-ea"/>
                </a:rPr>
                <a:t>-7 </a:t>
              </a:r>
              <a:r>
                <a:rPr lang="zh-CN" altLang="en-US" sz="2000" b="1" dirty="0">
                  <a:latin typeface="+mn-ea"/>
                  <a:ea typeface="+mn-ea"/>
                </a:rPr>
                <a:t>，</a:t>
              </a:r>
              <a:r>
                <a:rPr lang="en-US" altLang="en-US" sz="2000" b="1" dirty="0">
                  <a:latin typeface="+mn-ea"/>
                  <a:ea typeface="+mn-ea"/>
                </a:rPr>
                <a:t>-2</a:t>
              </a:r>
              <a:r>
                <a:rPr lang="zh-CN" altLang="en-US" sz="2000" b="1" dirty="0">
                  <a:latin typeface="+mn-ea"/>
                  <a:ea typeface="+mn-ea"/>
                </a:rPr>
                <a:t>的结点后的状态</a:t>
              </a:r>
            </a:p>
          </p:txBody>
        </p:sp>
        <p:grpSp>
          <p:nvGrpSpPr>
            <p:cNvPr id="67" name="Group 5"/>
            <p:cNvGrpSpPr>
              <a:grpSpLocks/>
            </p:cNvGrpSpPr>
            <p:nvPr/>
          </p:nvGrpSpPr>
          <p:grpSpPr bwMode="auto">
            <a:xfrm>
              <a:off x="450" y="759"/>
              <a:ext cx="4278" cy="990"/>
              <a:chOff x="0" y="0"/>
              <a:chExt cx="4278" cy="990"/>
            </a:xfrm>
          </p:grpSpPr>
          <p:grpSp>
            <p:nvGrpSpPr>
              <p:cNvPr id="102" name="Group 6"/>
              <p:cNvGrpSpPr>
                <a:grpSpLocks/>
              </p:cNvGrpSpPr>
              <p:nvPr/>
            </p:nvGrpSpPr>
            <p:grpSpPr bwMode="auto">
              <a:xfrm>
                <a:off x="742" y="259"/>
                <a:ext cx="720" cy="317"/>
                <a:chOff x="0" y="0"/>
                <a:chExt cx="720" cy="317"/>
              </a:xfrm>
            </p:grpSpPr>
            <p:sp>
              <p:nvSpPr>
                <p:cNvPr id="129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9050">
                  <a:solidFill>
                    <a:srgbClr val="C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 dirty="0">
                      <a:solidFill>
                        <a:srgbClr val="C00000"/>
                      </a:solidFill>
                    </a:rPr>
                    <a:t>-2</a:t>
                  </a:r>
                  <a:r>
                    <a:rPr lang="en-US" altLang="en-US" sz="2400" dirty="0"/>
                    <a:t>    </a:t>
                  </a:r>
                </a:p>
              </p:txBody>
            </p:sp>
            <p:sp>
              <p:nvSpPr>
                <p:cNvPr id="130" name="Line 8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9050">
                  <a:solidFill>
                    <a:srgbClr val="C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Line 9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3" name="Group 10"/>
              <p:cNvGrpSpPr>
                <a:grpSpLocks/>
              </p:cNvGrpSpPr>
              <p:nvPr/>
            </p:nvGrpSpPr>
            <p:grpSpPr bwMode="auto">
              <a:xfrm>
                <a:off x="1472" y="249"/>
                <a:ext cx="720" cy="317"/>
                <a:chOff x="0" y="0"/>
                <a:chExt cx="720" cy="317"/>
              </a:xfrm>
            </p:grpSpPr>
            <p:sp>
              <p:nvSpPr>
                <p:cNvPr id="126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4   </a:t>
                  </a:r>
                </a:p>
              </p:txBody>
            </p:sp>
            <p:sp>
              <p:nvSpPr>
                <p:cNvPr id="127" name="Line 12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Line 13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14"/>
              <p:cNvGrpSpPr>
                <a:grpSpLocks/>
              </p:cNvGrpSpPr>
              <p:nvPr/>
            </p:nvGrpSpPr>
            <p:grpSpPr bwMode="auto">
              <a:xfrm>
                <a:off x="2202" y="240"/>
                <a:ext cx="720" cy="317"/>
                <a:chOff x="0" y="0"/>
                <a:chExt cx="720" cy="317"/>
              </a:xfrm>
            </p:grpSpPr>
            <p:sp>
              <p:nvSpPr>
                <p:cNvPr id="123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9    </a:t>
                  </a:r>
                </a:p>
              </p:txBody>
            </p:sp>
            <p:sp>
              <p:nvSpPr>
                <p:cNvPr id="124" name="Line 16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Line 17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5" name="Group 18"/>
              <p:cNvGrpSpPr>
                <a:grpSpLocks/>
              </p:cNvGrpSpPr>
              <p:nvPr/>
            </p:nvGrpSpPr>
            <p:grpSpPr bwMode="auto">
              <a:xfrm>
                <a:off x="2949" y="171"/>
                <a:ext cx="693" cy="317"/>
                <a:chOff x="0" y="0"/>
                <a:chExt cx="693" cy="317"/>
              </a:xfrm>
            </p:grpSpPr>
            <p:sp>
              <p:nvSpPr>
                <p:cNvPr id="121" name="Rectangle 1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>
                      <a:ea typeface="Arial Unicode MS" pitchFamily="34" charset="-122"/>
                      <a:cs typeface="Arial Unicode MS" pitchFamily="34" charset="-122"/>
                    </a:rPr>
                    <a:t>……</a:t>
                  </a:r>
                  <a:r>
                    <a:rPr lang="en-US" altLang="en-US" sz="2400"/>
                    <a:t>  </a:t>
                  </a:r>
                </a:p>
              </p:txBody>
            </p:sp>
            <p:sp>
              <p:nvSpPr>
                <p:cNvPr id="122" name="Line 20"/>
                <p:cNvSpPr>
                  <a:spLocks noChangeShapeType="1"/>
                </p:cNvSpPr>
                <p:nvPr/>
              </p:nvSpPr>
              <p:spPr bwMode="auto">
                <a:xfrm>
                  <a:off x="453" y="213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6" name="Group 21"/>
              <p:cNvGrpSpPr>
                <a:grpSpLocks/>
              </p:cNvGrpSpPr>
              <p:nvPr/>
            </p:nvGrpSpPr>
            <p:grpSpPr bwMode="auto">
              <a:xfrm>
                <a:off x="3632" y="248"/>
                <a:ext cx="646" cy="317"/>
                <a:chOff x="0" y="0"/>
                <a:chExt cx="646" cy="317"/>
              </a:xfrm>
            </p:grpSpPr>
            <p:sp>
              <p:nvSpPr>
                <p:cNvPr id="119" name="Rectangle 2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46" cy="31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/>
                    <a:t> </a:t>
                  </a:r>
                  <a:r>
                    <a:rPr lang="en-US" altLang="en-US" sz="2400"/>
                    <a:t>15   ⋀ </a:t>
                  </a:r>
                </a:p>
              </p:txBody>
            </p:sp>
            <p:sp>
              <p:nvSpPr>
                <p:cNvPr id="120" name="Line 23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31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7" name="Group 24"/>
              <p:cNvGrpSpPr>
                <a:grpSpLocks/>
              </p:cNvGrpSpPr>
              <p:nvPr/>
            </p:nvGrpSpPr>
            <p:grpSpPr bwMode="auto">
              <a:xfrm>
                <a:off x="0" y="0"/>
                <a:ext cx="720" cy="577"/>
                <a:chOff x="0" y="0"/>
                <a:chExt cx="720" cy="577"/>
              </a:xfrm>
            </p:grpSpPr>
            <p:sp>
              <p:nvSpPr>
                <p:cNvPr id="114" name="Rectangle 25"/>
                <p:cNvSpPr>
                  <a:spLocks noChangeArrowheads="1"/>
                </p:cNvSpPr>
                <p:nvPr/>
              </p:nvSpPr>
              <p:spPr bwMode="auto">
                <a:xfrm>
                  <a:off x="38" y="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Lb</a:t>
                  </a:r>
                </a:p>
              </p:txBody>
            </p:sp>
            <p:grpSp>
              <p:nvGrpSpPr>
                <p:cNvPr id="115" name="Group 26"/>
                <p:cNvGrpSpPr>
                  <a:grpSpLocks/>
                </p:cNvGrpSpPr>
                <p:nvPr/>
              </p:nvGrpSpPr>
              <p:grpSpPr bwMode="auto">
                <a:xfrm>
                  <a:off x="0" y="260"/>
                  <a:ext cx="720" cy="317"/>
                  <a:chOff x="0" y="0"/>
                  <a:chExt cx="720" cy="317"/>
                </a:xfrm>
              </p:grpSpPr>
              <p:sp>
                <p:nvSpPr>
                  <p:cNvPr id="116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4" cy="31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2400"/>
                      <a:t>   </a:t>
                    </a:r>
                  </a:p>
                </p:txBody>
              </p:sp>
              <p:sp>
                <p:nvSpPr>
                  <p:cNvPr id="117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30" y="0"/>
                    <a:ext cx="0" cy="31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44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8" name="Group 30"/>
              <p:cNvGrpSpPr>
                <a:grpSpLocks/>
              </p:cNvGrpSpPr>
              <p:nvPr/>
            </p:nvGrpSpPr>
            <p:grpSpPr bwMode="auto">
              <a:xfrm>
                <a:off x="798" y="571"/>
                <a:ext cx="336" cy="372"/>
                <a:chOff x="0" y="0"/>
                <a:chExt cx="336" cy="372"/>
              </a:xfrm>
            </p:grpSpPr>
            <p:sp>
              <p:nvSpPr>
                <p:cNvPr id="112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32"/>
                  <a:ext cx="336" cy="24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pc</a:t>
                  </a:r>
                </a:p>
              </p:txBody>
            </p:sp>
            <p:sp>
              <p:nvSpPr>
                <p:cNvPr id="113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183" y="0"/>
                  <a:ext cx="0" cy="181"/>
                </a:xfrm>
                <a:prstGeom prst="line">
                  <a:avLst/>
                </a:prstGeom>
                <a:noFill/>
                <a:ln w="19050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9" name="Group 33"/>
              <p:cNvGrpSpPr>
                <a:grpSpLocks/>
              </p:cNvGrpSpPr>
              <p:nvPr/>
            </p:nvGrpSpPr>
            <p:grpSpPr bwMode="auto">
              <a:xfrm>
                <a:off x="1563" y="568"/>
                <a:ext cx="336" cy="422"/>
                <a:chOff x="0" y="0"/>
                <a:chExt cx="336" cy="422"/>
              </a:xfrm>
            </p:grpSpPr>
            <p:sp>
              <p:nvSpPr>
                <p:cNvPr id="110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150"/>
                  <a:ext cx="336" cy="27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pb</a:t>
                  </a:r>
                </a:p>
              </p:txBody>
            </p:sp>
            <p:sp>
              <p:nvSpPr>
                <p:cNvPr id="111" name="Line 35"/>
                <p:cNvSpPr>
                  <a:spLocks noChangeShapeType="1"/>
                </p:cNvSpPr>
                <p:nvPr/>
              </p:nvSpPr>
              <p:spPr bwMode="auto">
                <a:xfrm>
                  <a:off x="162" y="0"/>
                  <a:ext cx="0" cy="1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8" name="Group 36"/>
            <p:cNvGrpSpPr>
              <a:grpSpLocks/>
            </p:cNvGrpSpPr>
            <p:nvPr/>
          </p:nvGrpSpPr>
          <p:grpSpPr bwMode="auto">
            <a:xfrm>
              <a:off x="1241" y="555"/>
              <a:ext cx="583" cy="462"/>
              <a:chOff x="0" y="0"/>
              <a:chExt cx="583" cy="462"/>
            </a:xfrm>
          </p:grpSpPr>
          <p:sp>
            <p:nvSpPr>
              <p:cNvPr id="98" name="Line 37"/>
              <p:cNvSpPr>
                <a:spLocks noChangeShapeType="1"/>
              </p:cNvSpPr>
              <p:nvPr/>
            </p:nvSpPr>
            <p:spPr bwMode="auto">
              <a:xfrm>
                <a:off x="0" y="270"/>
                <a:ext cx="576" cy="0"/>
              </a:xfrm>
              <a:prstGeom prst="line">
                <a:avLst/>
              </a:prstGeom>
              <a:ln w="38100">
                <a:solidFill>
                  <a:srgbClr val="92D05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38"/>
              <p:cNvSpPr>
                <a:spLocks noChangeShapeType="1"/>
              </p:cNvSpPr>
              <p:nvPr/>
            </p:nvSpPr>
            <p:spPr bwMode="auto">
              <a:xfrm>
                <a:off x="436" y="0"/>
                <a:ext cx="144" cy="0"/>
              </a:xfrm>
              <a:prstGeom prst="line">
                <a:avLst/>
              </a:prstGeom>
              <a:ln w="38100">
                <a:solidFill>
                  <a:srgbClr val="92D050"/>
                </a:solidFill>
                <a:headEnd/>
                <a:tailEnd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39"/>
              <p:cNvSpPr>
                <a:spLocks noChangeShapeType="1"/>
              </p:cNvSpPr>
              <p:nvPr/>
            </p:nvSpPr>
            <p:spPr bwMode="auto">
              <a:xfrm>
                <a:off x="583" y="3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92D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40"/>
              <p:cNvSpPr>
                <a:spLocks noChangeShapeType="1"/>
              </p:cNvSpPr>
              <p:nvPr/>
            </p:nvSpPr>
            <p:spPr bwMode="auto">
              <a:xfrm>
                <a:off x="0" y="270"/>
                <a:ext cx="0" cy="192"/>
              </a:xfrm>
              <a:prstGeom prst="line">
                <a:avLst/>
              </a:prstGeom>
              <a:ln w="38100">
                <a:solidFill>
                  <a:srgbClr val="92D050"/>
                </a:solidFill>
                <a:headEnd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9" name="Group 41"/>
            <p:cNvGrpSpPr>
              <a:grpSpLocks/>
            </p:cNvGrpSpPr>
            <p:nvPr/>
          </p:nvGrpSpPr>
          <p:grpSpPr bwMode="auto">
            <a:xfrm>
              <a:off x="0" y="0"/>
              <a:ext cx="4682" cy="730"/>
              <a:chOff x="0" y="0"/>
              <a:chExt cx="4682" cy="730"/>
            </a:xfrm>
          </p:grpSpPr>
          <p:grpSp>
            <p:nvGrpSpPr>
              <p:cNvPr id="70" name="Group 42"/>
              <p:cNvGrpSpPr>
                <a:grpSpLocks/>
              </p:cNvGrpSpPr>
              <p:nvPr/>
            </p:nvGrpSpPr>
            <p:grpSpPr bwMode="auto">
              <a:xfrm>
                <a:off x="0" y="354"/>
                <a:ext cx="441" cy="240"/>
                <a:chOff x="0" y="0"/>
                <a:chExt cx="441" cy="240"/>
              </a:xfrm>
            </p:grpSpPr>
            <p:sp>
              <p:nvSpPr>
                <p:cNvPr id="96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36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 dirty="0" err="1"/>
                    <a:t>Lc</a:t>
                  </a:r>
                  <a:endParaRPr lang="en-US" altLang="en-US" sz="2400" dirty="0"/>
                </a:p>
              </p:txBody>
            </p:sp>
            <p:sp>
              <p:nvSpPr>
                <p:cNvPr id="97" name="Line 44"/>
                <p:cNvSpPr>
                  <a:spLocks noChangeShapeType="1"/>
                </p:cNvSpPr>
                <p:nvPr/>
              </p:nvSpPr>
              <p:spPr bwMode="auto">
                <a:xfrm>
                  <a:off x="78" y="237"/>
                  <a:ext cx="363" cy="0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  <a:headEnd/>
                  <a:tailEnd type="triangle" w="med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45"/>
              <p:cNvGrpSpPr>
                <a:grpSpLocks/>
              </p:cNvGrpSpPr>
              <p:nvPr/>
            </p:nvGrpSpPr>
            <p:grpSpPr bwMode="auto">
              <a:xfrm>
                <a:off x="1183" y="412"/>
                <a:ext cx="544" cy="317"/>
                <a:chOff x="0" y="0"/>
                <a:chExt cx="544" cy="317"/>
              </a:xfrm>
            </p:grpSpPr>
            <p:sp>
              <p:nvSpPr>
                <p:cNvPr id="94" name="Rectangle 4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9050">
                  <a:solidFill>
                    <a:srgbClr val="0000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 b="1" dirty="0">
                      <a:solidFill>
                        <a:srgbClr val="0000CC"/>
                      </a:solidFill>
                    </a:rPr>
                    <a:t>-7 </a:t>
                  </a:r>
                  <a:r>
                    <a:rPr lang="en-US" altLang="en-US" sz="2400" dirty="0"/>
                    <a:t>   </a:t>
                  </a:r>
                </a:p>
              </p:txBody>
            </p:sp>
            <p:sp>
              <p:nvSpPr>
                <p:cNvPr id="95" name="Line 47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9050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" name="Group 48"/>
              <p:cNvGrpSpPr>
                <a:grpSpLocks/>
              </p:cNvGrpSpPr>
              <p:nvPr/>
            </p:nvGrpSpPr>
            <p:grpSpPr bwMode="auto">
              <a:xfrm>
                <a:off x="1913" y="402"/>
                <a:ext cx="720" cy="317"/>
                <a:chOff x="0" y="0"/>
                <a:chExt cx="720" cy="317"/>
              </a:xfrm>
            </p:grpSpPr>
            <p:sp>
              <p:nvSpPr>
                <p:cNvPr id="91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3    </a:t>
                  </a:r>
                </a:p>
              </p:txBody>
            </p:sp>
            <p:sp>
              <p:nvSpPr>
                <p:cNvPr id="92" name="Line 50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Line 51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52"/>
              <p:cNvGrpSpPr>
                <a:grpSpLocks/>
              </p:cNvGrpSpPr>
              <p:nvPr/>
            </p:nvGrpSpPr>
            <p:grpSpPr bwMode="auto">
              <a:xfrm>
                <a:off x="2643" y="393"/>
                <a:ext cx="720" cy="317"/>
                <a:chOff x="0" y="0"/>
                <a:chExt cx="720" cy="317"/>
              </a:xfrm>
            </p:grpSpPr>
            <p:sp>
              <p:nvSpPr>
                <p:cNvPr id="88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 dirty="0"/>
                    <a:t>12    </a:t>
                  </a:r>
                </a:p>
              </p:txBody>
            </p:sp>
            <p:sp>
              <p:nvSpPr>
                <p:cNvPr id="89" name="Line 54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Line 55"/>
                <p:cNvSpPr>
                  <a:spLocks noChangeShapeType="1"/>
                </p:cNvSpPr>
                <p:nvPr/>
              </p:nvSpPr>
              <p:spPr bwMode="auto">
                <a:xfrm>
                  <a:off x="480" y="144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4" name="Group 56"/>
              <p:cNvGrpSpPr>
                <a:grpSpLocks/>
              </p:cNvGrpSpPr>
              <p:nvPr/>
            </p:nvGrpSpPr>
            <p:grpSpPr bwMode="auto">
              <a:xfrm>
                <a:off x="3390" y="324"/>
                <a:ext cx="693" cy="317"/>
                <a:chOff x="0" y="0"/>
                <a:chExt cx="693" cy="317"/>
              </a:xfrm>
            </p:grpSpPr>
            <p:sp>
              <p:nvSpPr>
                <p:cNvPr id="86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>
                      <a:ea typeface="Arial Unicode MS" pitchFamily="34" charset="-122"/>
                      <a:cs typeface="Arial Unicode MS" pitchFamily="34" charset="-122"/>
                    </a:rPr>
                    <a:t>……</a:t>
                  </a:r>
                  <a:r>
                    <a:rPr lang="en-US" altLang="en-US" sz="2400"/>
                    <a:t>  </a:t>
                  </a:r>
                </a:p>
              </p:txBody>
            </p:sp>
            <p:sp>
              <p:nvSpPr>
                <p:cNvPr id="87" name="Line 58"/>
                <p:cNvSpPr>
                  <a:spLocks noChangeShapeType="1"/>
                </p:cNvSpPr>
                <p:nvPr/>
              </p:nvSpPr>
              <p:spPr bwMode="auto">
                <a:xfrm>
                  <a:off x="453" y="213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5" name="Group 59"/>
              <p:cNvGrpSpPr>
                <a:grpSpLocks/>
              </p:cNvGrpSpPr>
              <p:nvPr/>
            </p:nvGrpSpPr>
            <p:grpSpPr bwMode="auto">
              <a:xfrm>
                <a:off x="4073" y="401"/>
                <a:ext cx="609" cy="317"/>
                <a:chOff x="0" y="0"/>
                <a:chExt cx="609" cy="317"/>
              </a:xfrm>
            </p:grpSpPr>
            <p:sp>
              <p:nvSpPr>
                <p:cNvPr id="84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9" cy="31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en-US" sz="2400"/>
                    <a:t>23    ⋀ </a:t>
                  </a:r>
                </a:p>
              </p:txBody>
            </p:sp>
            <p:sp>
              <p:nvSpPr>
                <p:cNvPr id="85" name="Line 61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31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" name="Group 62"/>
              <p:cNvGrpSpPr>
                <a:grpSpLocks/>
              </p:cNvGrpSpPr>
              <p:nvPr/>
            </p:nvGrpSpPr>
            <p:grpSpPr bwMode="auto">
              <a:xfrm>
                <a:off x="441" y="153"/>
                <a:ext cx="720" cy="577"/>
                <a:chOff x="0" y="0"/>
                <a:chExt cx="720" cy="577"/>
              </a:xfrm>
            </p:grpSpPr>
            <p:sp>
              <p:nvSpPr>
                <p:cNvPr id="80" name="Rectangle 63"/>
                <p:cNvSpPr>
                  <a:spLocks noChangeArrowheads="1"/>
                </p:cNvSpPr>
                <p:nvPr/>
              </p:nvSpPr>
              <p:spPr bwMode="auto">
                <a:xfrm>
                  <a:off x="38" y="0"/>
                  <a:ext cx="39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La</a:t>
                  </a:r>
                </a:p>
              </p:txBody>
            </p:sp>
            <p:sp>
              <p:nvSpPr>
                <p:cNvPr id="81" name="Rectangle 64"/>
                <p:cNvSpPr>
                  <a:spLocks noChangeArrowheads="1"/>
                </p:cNvSpPr>
                <p:nvPr/>
              </p:nvSpPr>
              <p:spPr bwMode="auto">
                <a:xfrm>
                  <a:off x="0" y="260"/>
                  <a:ext cx="544" cy="31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/>
                    <a:t>   </a:t>
                  </a:r>
                </a:p>
              </p:txBody>
            </p:sp>
            <p:sp>
              <p:nvSpPr>
                <p:cNvPr id="82" name="Line 65"/>
                <p:cNvSpPr>
                  <a:spLocks noChangeShapeType="1"/>
                </p:cNvSpPr>
                <p:nvPr/>
              </p:nvSpPr>
              <p:spPr bwMode="auto">
                <a:xfrm>
                  <a:off x="430" y="260"/>
                  <a:ext cx="0" cy="31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Line 66"/>
                <p:cNvSpPr>
                  <a:spLocks noChangeShapeType="1"/>
                </p:cNvSpPr>
                <p:nvPr/>
              </p:nvSpPr>
              <p:spPr bwMode="auto">
                <a:xfrm>
                  <a:off x="480" y="404"/>
                  <a:ext cx="240" cy="0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  <a:headEnd/>
                  <a:tailEnd type="triangle" w="med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7" name="Group 67"/>
              <p:cNvGrpSpPr>
                <a:grpSpLocks/>
              </p:cNvGrpSpPr>
              <p:nvPr/>
            </p:nvGrpSpPr>
            <p:grpSpPr bwMode="auto">
              <a:xfrm>
                <a:off x="1968" y="0"/>
                <a:ext cx="336" cy="405"/>
                <a:chOff x="0" y="0"/>
                <a:chExt cx="336" cy="405"/>
              </a:xfrm>
            </p:grpSpPr>
            <p:sp>
              <p:nvSpPr>
                <p:cNvPr id="78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36" cy="272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/>
                    <a:t>pa</a:t>
                  </a:r>
                </a:p>
              </p:txBody>
            </p:sp>
            <p:sp>
              <p:nvSpPr>
                <p:cNvPr id="79" name="Line 69"/>
                <p:cNvSpPr>
                  <a:spLocks noChangeShapeType="1"/>
                </p:cNvSpPr>
                <p:nvPr/>
              </p:nvSpPr>
              <p:spPr bwMode="auto">
                <a:xfrm>
                  <a:off x="162" y="246"/>
                  <a:ext cx="0" cy="1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9896EA1-0BB4-4827-8443-103C0A3B4B3A}"/>
              </a:ext>
            </a:extLst>
          </p:cNvPr>
          <p:cNvSpPr txBox="1"/>
          <p:nvPr/>
        </p:nvSpPr>
        <p:spPr>
          <a:xfrm>
            <a:off x="4782344" y="3173182"/>
            <a:ext cx="1864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</a:rPr>
              <a:t>pc-&gt;next=pa;</a:t>
            </a:r>
          </a:p>
          <a:p>
            <a:r>
              <a:rPr lang="en-US" altLang="zh-CN" sz="2400" b="1" dirty="0">
                <a:solidFill>
                  <a:srgbClr val="0000CC"/>
                </a:solidFill>
              </a:rPr>
              <a:t>pc=pa;</a:t>
            </a:r>
          </a:p>
          <a:p>
            <a:r>
              <a:rPr lang="en-US" altLang="zh-CN" sz="2400" b="1" dirty="0">
                <a:solidFill>
                  <a:srgbClr val="0000CC"/>
                </a:solidFill>
              </a:rPr>
              <a:t>pa=pa-&gt;next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47D77DE-3754-4791-B9F1-E93A4E23061F}"/>
              </a:ext>
            </a:extLst>
          </p:cNvPr>
          <p:cNvSpPr txBox="1"/>
          <p:nvPr/>
        </p:nvSpPr>
        <p:spPr>
          <a:xfrm>
            <a:off x="7123905" y="3087369"/>
            <a:ext cx="1864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pc-&gt;next=pb;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pc=pb;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pb=pb-&gt;next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1E060-3A4B-4D5A-8927-C003C2B4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68810-3B58-4ECE-9A38-03F73E81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线性结构定义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线性表的</a:t>
            </a:r>
            <a:r>
              <a:rPr lang="en-US" altLang="zh-CN" dirty="0"/>
              <a:t>ADT</a:t>
            </a:r>
            <a:r>
              <a:rPr lang="zh-CN" altLang="en-US" dirty="0"/>
              <a:t>及应用示例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线性表的顺序表示和实现</a:t>
            </a:r>
            <a:r>
              <a:rPr lang="en-US" altLang="zh-CN" dirty="0"/>
              <a:t>(</a:t>
            </a:r>
            <a:r>
              <a:rPr lang="zh-CN" altLang="en-US" dirty="0"/>
              <a:t>顺序表的初始化，元素插入、删除、查找，有序顺序表的合并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线性表的链式表示和实现</a:t>
            </a:r>
            <a:endParaRPr lang="en-US" altLang="zh-CN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单链表的</a:t>
            </a:r>
            <a:r>
              <a:rPr lang="en-US" altLang="zh-CN" b="1" dirty="0"/>
              <a:t>C</a:t>
            </a:r>
            <a:r>
              <a:rPr lang="zh-CN" altLang="en-US" b="1" dirty="0"/>
              <a:t>指针实现</a:t>
            </a:r>
            <a:r>
              <a:rPr lang="en-US" altLang="zh-CN" b="1" dirty="0"/>
              <a:t>(</a:t>
            </a:r>
            <a:r>
              <a:rPr lang="zh-CN" altLang="en-US" b="1" dirty="0"/>
              <a:t>单链表的创建，元素插入、删除、查找，有序表的合并</a:t>
            </a:r>
            <a:r>
              <a:rPr lang="en-US" altLang="zh-CN" b="1" dirty="0"/>
              <a:t>)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/>
              <a:t>应用：一元多项式</a:t>
            </a:r>
            <a:endParaRPr lang="en-US" altLang="zh-CN" sz="2800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单链表的</a:t>
            </a:r>
            <a:r>
              <a:rPr lang="en-US" altLang="zh-CN" b="1" dirty="0"/>
              <a:t>C</a:t>
            </a:r>
            <a:r>
              <a:rPr lang="zh-CN" altLang="en-US" b="1" dirty="0"/>
              <a:t>数组实现</a:t>
            </a:r>
            <a:r>
              <a:rPr lang="en-US" altLang="zh-CN" b="1" dirty="0"/>
              <a:t>/</a:t>
            </a:r>
            <a:r>
              <a:rPr lang="zh-CN" altLang="en-US" b="1" dirty="0"/>
              <a:t>静态链表</a:t>
            </a:r>
            <a:r>
              <a:rPr lang="en-US" altLang="zh-CN" b="1" dirty="0"/>
              <a:t>(</a:t>
            </a:r>
            <a:r>
              <a:rPr lang="zh-CN" altLang="en-US" b="1" dirty="0"/>
              <a:t>静态链表的创建、初始化，元素插入、删除、查找</a:t>
            </a:r>
            <a:r>
              <a:rPr lang="en-US" altLang="zh-CN" b="1" dirty="0"/>
              <a:t>)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/>
              <a:t>应用：集合合并</a:t>
            </a:r>
            <a:endParaRPr lang="en-US" altLang="zh-CN" sz="2800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双向链表</a:t>
            </a:r>
            <a:r>
              <a:rPr lang="en-US" altLang="zh-CN" b="1" dirty="0"/>
              <a:t>(</a:t>
            </a:r>
            <a:r>
              <a:rPr lang="zh-CN" altLang="en-US" b="1" dirty="0"/>
              <a:t>双向链表的创建、元素插入、删除、查找</a:t>
            </a:r>
            <a:r>
              <a:rPr lang="en-US" altLang="zh-CN" b="1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/>
              <a:t>循环链表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AEBF03-F9C1-7EB5-F304-1E8C76337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7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3FE21D7-FC06-4C92-B35F-30568A44F580}"/>
              </a:ext>
            </a:extLst>
          </p:cNvPr>
          <p:cNvSpPr/>
          <p:nvPr/>
        </p:nvSpPr>
        <p:spPr>
          <a:xfrm>
            <a:off x="0" y="5138255"/>
            <a:ext cx="9180512" cy="4095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7C669A-9010-4024-8DF2-FA899827F9F6}"/>
              </a:ext>
            </a:extLst>
          </p:cNvPr>
          <p:cNvSpPr/>
          <p:nvPr/>
        </p:nvSpPr>
        <p:spPr>
          <a:xfrm>
            <a:off x="0" y="3573016"/>
            <a:ext cx="9144000" cy="1584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782960"/>
          </a:xfrm>
        </p:spPr>
        <p:txBody>
          <a:bodyPr>
            <a:normAutofit/>
          </a:bodyPr>
          <a:lstStyle/>
          <a:p>
            <a:r>
              <a:rPr lang="zh-CN" altLang="en-US"/>
              <a:t>将两个有序链表合并为一个有序链表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50671"/>
            <a:ext cx="8820472" cy="60932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LinkedList *</a:t>
            </a:r>
            <a:r>
              <a:rPr lang="en-US" sz="2600" dirty="0" err="1"/>
              <a:t>MergeList_L</a:t>
            </a:r>
            <a:r>
              <a:rPr lang="en-US" sz="2600" dirty="0"/>
              <a:t>(LinkedList *La, LinkedList *</a:t>
            </a:r>
            <a:r>
              <a:rPr lang="en-US" sz="2600" dirty="0" err="1"/>
              <a:t>Lb</a:t>
            </a:r>
            <a:r>
              <a:rPr lang="en-US" sz="26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//</a:t>
            </a:r>
            <a:r>
              <a:rPr lang="zh-CN" altLang="en-US" sz="2600" dirty="0"/>
              <a:t>合并 两非递减单链表</a:t>
            </a:r>
            <a:r>
              <a:rPr lang="en-US" sz="2600" dirty="0"/>
              <a:t>La</a:t>
            </a:r>
            <a:r>
              <a:rPr lang="zh-CN" altLang="en-US" sz="2600" dirty="0"/>
              <a:t>和</a:t>
            </a:r>
            <a:r>
              <a:rPr lang="en-US" sz="2600" dirty="0" err="1"/>
              <a:t>Lb</a:t>
            </a:r>
            <a:r>
              <a:rPr lang="zh-CN" altLang="en-US" sz="2600" dirty="0"/>
              <a:t>，形成新的单链表</a:t>
            </a:r>
            <a:r>
              <a:rPr lang="en-US" sz="2600" dirty="0" err="1"/>
              <a:t>Lc，Lc</a:t>
            </a:r>
            <a:r>
              <a:rPr lang="zh-CN" altLang="en-US" sz="2600" dirty="0"/>
              <a:t>的元素也按值非递减排列。</a:t>
            </a:r>
            <a:r>
              <a:rPr lang="en-US" sz="2600" dirty="0"/>
              <a:t>pa, pb</a:t>
            </a:r>
            <a:r>
              <a:rPr lang="zh-CN" altLang="en-US" sz="2600" dirty="0"/>
              <a:t>为两个链表的当前结点</a:t>
            </a:r>
            <a:endParaRPr lang="en-US" altLang="zh-CN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LinkedList *</a:t>
            </a:r>
            <a:r>
              <a:rPr lang="en-US" sz="2600" dirty="0" err="1"/>
              <a:t>Lc</a:t>
            </a:r>
            <a:r>
              <a:rPr lang="en-US" sz="2600" dirty="0"/>
              <a:t>, *pa, *pb, *pc; //</a:t>
            </a:r>
            <a:r>
              <a:rPr lang="en-US" altLang="zh-CN" sz="2600" dirty="0"/>
              <a:t>pc</a:t>
            </a:r>
            <a:r>
              <a:rPr lang="zh-CN" altLang="en-US" sz="2600" dirty="0"/>
              <a:t>为合并后链表的最后一个结点</a:t>
            </a: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pa = La-&gt;next; pb = </a:t>
            </a:r>
            <a:r>
              <a:rPr lang="en-US" sz="2600" dirty="0" err="1"/>
              <a:t>Lb</a:t>
            </a:r>
            <a:r>
              <a:rPr lang="en-US" sz="2600" dirty="0"/>
              <a:t>-&gt;next;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/>
              <a:t>Lc</a:t>
            </a:r>
            <a:r>
              <a:rPr lang="en-US" sz="2600" dirty="0"/>
              <a:t> = pc = La; // </a:t>
            </a:r>
            <a:r>
              <a:rPr lang="zh-CN" altLang="en-US" sz="2600" dirty="0"/>
              <a:t>用</a:t>
            </a:r>
            <a:r>
              <a:rPr lang="en-US" sz="2600" dirty="0"/>
              <a:t>La</a:t>
            </a:r>
            <a:r>
              <a:rPr lang="zh-CN" altLang="en-US" sz="2600" dirty="0"/>
              <a:t>的头结点作为</a:t>
            </a:r>
            <a:r>
              <a:rPr lang="en-US" sz="2600" dirty="0" err="1"/>
              <a:t>Lc</a:t>
            </a:r>
            <a:r>
              <a:rPr lang="zh-CN" altLang="en-US" sz="2600" dirty="0"/>
              <a:t>的头结点 </a:t>
            </a:r>
            <a:endParaRPr lang="en-US" altLang="zh-CN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while (pa &amp;&amp; pb)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  if (pa-&gt;data &lt;= pb-&gt;data)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	 pc-&gt;next = pa; pc = pa; pa = pa-&gt;next;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  else { pc-&gt;next = pb; pc = pb; pb = pb-&gt;next; }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pc-&gt;next = pa ? pa : pb; // </a:t>
            </a:r>
            <a:r>
              <a:rPr lang="zh-CN" altLang="en-US" sz="2600" dirty="0"/>
              <a:t>插入剩余段 </a:t>
            </a:r>
            <a:endParaRPr lang="en-US" altLang="zh-CN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free(</a:t>
            </a:r>
            <a:r>
              <a:rPr lang="en-US" sz="2600" dirty="0" err="1"/>
              <a:t>Lb</a:t>
            </a:r>
            <a:r>
              <a:rPr lang="en-US" sz="2600" dirty="0"/>
              <a:t>); // </a:t>
            </a:r>
            <a:r>
              <a:rPr lang="zh-CN" altLang="en-US" sz="2600" dirty="0"/>
              <a:t>释放</a:t>
            </a:r>
            <a:r>
              <a:rPr lang="en-US" sz="2600" dirty="0" err="1"/>
              <a:t>Lb</a:t>
            </a:r>
            <a:r>
              <a:rPr lang="zh-CN" altLang="en-US" sz="2600" dirty="0"/>
              <a:t>的头结点</a:t>
            </a:r>
            <a:endParaRPr lang="en-US" altLang="zh-CN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return </a:t>
            </a:r>
            <a:r>
              <a:rPr lang="en-US" altLang="zh-CN" sz="2600" dirty="0" err="1"/>
              <a:t>Lc</a:t>
            </a:r>
            <a:r>
              <a:rPr lang="en-US" altLang="zh-CN" sz="2600" dirty="0"/>
              <a:t>; </a:t>
            </a:r>
            <a:r>
              <a:rPr lang="zh-CN" altLang="en-US" sz="2600" dirty="0"/>
              <a:t> </a:t>
            </a:r>
            <a:endParaRPr lang="en-US" altLang="zh-CN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} // </a:t>
            </a:r>
            <a:r>
              <a:rPr lang="en-US" sz="2600" dirty="0" err="1"/>
              <a:t>MergeList_L</a:t>
            </a:r>
            <a:endParaRPr lang="en-US" sz="2600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2.12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4659644" y="5949280"/>
            <a:ext cx="4520868" cy="93295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合并的时间复杂度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m+n</a:t>
            </a:r>
            <a:r>
              <a:rPr lang="en-US" altLang="zh-CN" sz="2800" dirty="0"/>
              <a:t>),</a:t>
            </a:r>
          </a:p>
          <a:p>
            <a:pPr algn="ctr"/>
            <a:r>
              <a:rPr lang="en-US" altLang="zh-CN" sz="2800" dirty="0"/>
              <a:t> m</a:t>
            </a:r>
            <a:r>
              <a:rPr lang="zh-CN" altLang="en-US" sz="2800" dirty="0"/>
              <a:t>、</a:t>
            </a:r>
            <a:r>
              <a:rPr lang="en-US" altLang="zh-CN" sz="2800" dirty="0"/>
              <a:t>n</a:t>
            </a:r>
            <a:r>
              <a:rPr lang="zh-CN" altLang="en-US" sz="2800" dirty="0"/>
              <a:t>为链表</a:t>
            </a:r>
            <a:r>
              <a:rPr lang="en-US" altLang="zh-CN" sz="2800" dirty="0"/>
              <a:t>La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Lb</a:t>
            </a:r>
            <a:r>
              <a:rPr lang="zh-CN" altLang="en-US" sz="2800" dirty="0"/>
              <a:t>的长度</a:t>
            </a:r>
            <a:endParaRPr lang="en-US" sz="2800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F09EA8C-1979-4AF4-2D8E-460FF838C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2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存在的问题：</a:t>
            </a:r>
            <a:endParaRPr lang="en-US" altLang="zh-CN" dirty="0"/>
          </a:p>
          <a:p>
            <a:pPr lvl="1"/>
            <a:r>
              <a:rPr lang="zh-CN" altLang="en-US" dirty="0"/>
              <a:t>链表的表长是隐含的</a:t>
            </a:r>
            <a:endParaRPr lang="en-US" altLang="zh-CN" dirty="0"/>
          </a:p>
          <a:p>
            <a:pPr lvl="1"/>
            <a:r>
              <a:rPr lang="zh-CN" altLang="en-US" dirty="0"/>
              <a:t>对输入数据的合法性检查，被推迟</a:t>
            </a:r>
            <a:endParaRPr lang="en-US" altLang="zh-CN" dirty="0"/>
          </a:p>
          <a:p>
            <a:pPr lvl="1"/>
            <a:r>
              <a:rPr lang="zh-CN" altLang="en-US" dirty="0"/>
              <a:t>若要在链表的最后一个元素之后插入元素，那么要遍历整个链表</a:t>
            </a:r>
            <a:endParaRPr lang="en-US" altLang="zh-CN" dirty="0"/>
          </a:p>
          <a:p>
            <a:pPr lvl="1"/>
            <a:r>
              <a:rPr lang="zh-CN" altLang="en-US" dirty="0"/>
              <a:t>结点的当前位置很重要</a:t>
            </a:r>
            <a:endParaRPr lang="en-US" altLang="zh-CN" dirty="0"/>
          </a:p>
          <a:p>
            <a:r>
              <a:rPr lang="zh-CN" altLang="en-US" dirty="0"/>
              <a:t>改进的措施：</a:t>
            </a:r>
            <a:endParaRPr lang="en-US" altLang="zh-CN" dirty="0"/>
          </a:p>
          <a:p>
            <a:pPr lvl="1"/>
            <a:r>
              <a:rPr lang="zh-CN" altLang="en-US" dirty="0"/>
              <a:t>增加变量，分别表示：</a:t>
            </a:r>
            <a:r>
              <a:rPr lang="zh-CN" altLang="en-US" b="1" dirty="0">
                <a:solidFill>
                  <a:srgbClr val="0000CC"/>
                </a:solidFill>
              </a:rPr>
              <a:t>表长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C00000"/>
                </a:solidFill>
              </a:rPr>
              <a:t>表尾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C00000"/>
                </a:solidFill>
              </a:rPr>
              <a:t>当前位置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将操作中的参数“位序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”改为“当前位置”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80E089-5DD0-1814-77C7-811B6F19C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0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改进的单链表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// </a:t>
            </a:r>
            <a:r>
              <a:rPr lang="zh-CN" altLang="en-US" b="1" dirty="0">
                <a:solidFill>
                  <a:srgbClr val="0000CC"/>
                </a:solidFill>
              </a:rPr>
              <a:t>结点类型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typedef struct </a:t>
            </a:r>
            <a:r>
              <a:rPr lang="en-US" altLang="zh-CN" dirty="0" err="1"/>
              <a:t>LNode</a:t>
            </a:r>
            <a:r>
              <a:rPr lang="en-US" altLang="zh-CN" dirty="0"/>
              <a:t> { 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ElemType</a:t>
            </a:r>
            <a:r>
              <a:rPr lang="en-US" altLang="zh-CN" dirty="0"/>
              <a:t>       data;</a:t>
            </a:r>
          </a:p>
          <a:p>
            <a:pPr marL="0" indent="0">
              <a:buNone/>
            </a:pPr>
            <a:r>
              <a:rPr lang="en-US" altLang="zh-CN" dirty="0"/>
              <a:t>	struct </a:t>
            </a:r>
            <a:r>
              <a:rPr lang="en-US" altLang="zh-CN" dirty="0" err="1"/>
              <a:t>LNode</a:t>
            </a:r>
            <a:r>
              <a:rPr lang="en-US" altLang="zh-CN" dirty="0"/>
              <a:t>   *next;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b="1" dirty="0">
                <a:solidFill>
                  <a:srgbClr val="C00000"/>
                </a:solidFill>
              </a:rPr>
              <a:t>Link</a:t>
            </a:r>
            <a:r>
              <a:rPr lang="en-US" altLang="zh-CN" dirty="0"/>
              <a:t>, Position; 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// </a:t>
            </a:r>
            <a:r>
              <a:rPr lang="zh-CN" altLang="en-US" b="1" dirty="0">
                <a:solidFill>
                  <a:srgbClr val="0000CC"/>
                </a:solidFill>
              </a:rPr>
              <a:t>链表类型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typedef struct {</a:t>
            </a:r>
          </a:p>
          <a:p>
            <a:pPr marL="0" indent="0">
              <a:buNone/>
            </a:pPr>
            <a:r>
              <a:rPr lang="en-US" altLang="zh-CN" dirty="0"/>
              <a:t>// head, tail</a:t>
            </a:r>
            <a:r>
              <a:rPr lang="zh-CN" altLang="en-US" dirty="0"/>
              <a:t>分别</a:t>
            </a:r>
            <a:r>
              <a:rPr lang="zh-CN" altLang="en-US" dirty="0">
                <a:solidFill>
                  <a:srgbClr val="0000CC"/>
                </a:solidFill>
              </a:rPr>
              <a:t>指向头结点和最后一个结点的指针</a:t>
            </a:r>
            <a:endParaRPr lang="en-US" altLang="zh-C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Link</a:t>
            </a:r>
            <a:r>
              <a:rPr lang="en-US" altLang="zh-CN" dirty="0"/>
              <a:t>  </a:t>
            </a:r>
            <a:r>
              <a:rPr lang="zh-CN" altLang="en-US" dirty="0"/>
              <a:t>*</a:t>
            </a:r>
            <a:r>
              <a:rPr lang="en-US" altLang="zh-CN" dirty="0"/>
              <a:t>head, </a:t>
            </a:r>
            <a:r>
              <a:rPr lang="zh-CN" altLang="en-US" dirty="0"/>
              <a:t>*</a:t>
            </a:r>
            <a:r>
              <a:rPr lang="en-US" altLang="zh-CN" dirty="0"/>
              <a:t>tail;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// current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指向当前被访问的结点的指针</a:t>
            </a:r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Link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  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*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current; //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其初始位置指向头结点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int   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curpos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;     //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指示当前指针位置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初值为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0</a:t>
            </a:r>
          </a:p>
          <a:p>
            <a:pPr marL="0" indent="0">
              <a:buNone/>
            </a:pPr>
            <a:r>
              <a:rPr lang="en-US" altLang="zh-CN" dirty="0"/>
              <a:t>int   </a:t>
            </a:r>
            <a:r>
              <a:rPr lang="en-US" altLang="zh-CN" dirty="0" err="1"/>
              <a:t>len</a:t>
            </a:r>
            <a:r>
              <a:rPr lang="en-US" altLang="zh-CN" dirty="0"/>
              <a:t>; 	      //</a:t>
            </a:r>
            <a:r>
              <a:rPr lang="zh-CN" altLang="en-US" dirty="0"/>
              <a:t>指示链表长度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b="1" dirty="0">
                <a:solidFill>
                  <a:srgbClr val="0000CC"/>
                </a:solidFill>
              </a:rPr>
              <a:t>LinkedList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163D21-96EF-9243-C979-788C3CEAF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0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两种设计比较</a:t>
            </a:r>
            <a:r>
              <a:rPr lang="en-US" altLang="zh-CN"/>
              <a:t>-</a:t>
            </a:r>
            <a:r>
              <a:rPr lang="zh-CN" altLang="en-US"/>
              <a:t>接口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>
          <a:xfrm>
            <a:off x="457200" y="764704"/>
            <a:ext cx="4038600" cy="6021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C00000"/>
                </a:solidFill>
              </a:rPr>
              <a:t>//1: head, tail, </a:t>
            </a:r>
            <a:r>
              <a:rPr lang="en-US" altLang="zh-CN" sz="2200" dirty="0" err="1">
                <a:solidFill>
                  <a:srgbClr val="C00000"/>
                </a:solidFill>
              </a:rPr>
              <a:t>len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/>
              <a:t>//</a:t>
            </a:r>
            <a:r>
              <a:rPr lang="zh-CN" altLang="en-US" sz="2200" dirty="0"/>
              <a:t>已知</a:t>
            </a:r>
            <a:r>
              <a:rPr lang="en-US" altLang="zh-CN" sz="2200" dirty="0"/>
              <a:t>p</a:t>
            </a:r>
            <a:r>
              <a:rPr lang="zh-CN" altLang="en-US" sz="2200" dirty="0"/>
              <a:t>指向</a:t>
            </a:r>
            <a:r>
              <a:rPr lang="en-US" altLang="zh-CN" sz="2200" dirty="0"/>
              <a:t>L</a:t>
            </a:r>
            <a:r>
              <a:rPr lang="zh-CN" altLang="en-US" sz="2200" dirty="0"/>
              <a:t>的一个结点，返回</a:t>
            </a:r>
            <a:r>
              <a:rPr lang="en-US" altLang="zh-CN" sz="2200" dirty="0"/>
              <a:t>p</a:t>
            </a:r>
            <a:r>
              <a:rPr lang="zh-CN" altLang="en-US" sz="2200" dirty="0"/>
              <a:t>的前驱的位置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/>
              <a:t>Position </a:t>
            </a:r>
            <a:r>
              <a:rPr lang="zh-CN" altLang="en-US" sz="2200" dirty="0"/>
              <a:t>*</a:t>
            </a:r>
            <a:r>
              <a:rPr lang="en-US" altLang="zh-CN" sz="2200" dirty="0" err="1"/>
              <a:t>PriorPos</a:t>
            </a:r>
            <a:r>
              <a:rPr lang="en-US" altLang="zh-CN" sz="2200" dirty="0"/>
              <a:t>(LinkedList </a:t>
            </a:r>
            <a:r>
              <a:rPr lang="zh-CN" altLang="en-US" sz="2200" dirty="0"/>
              <a:t>*</a:t>
            </a:r>
            <a:r>
              <a:rPr lang="en-US" altLang="zh-CN" sz="2200" dirty="0"/>
              <a:t>L, </a:t>
            </a:r>
            <a:r>
              <a:rPr lang="en-US" altLang="zh-CN" sz="2200" dirty="0">
                <a:solidFill>
                  <a:srgbClr val="0000CC"/>
                </a:solidFill>
              </a:rPr>
              <a:t>Link </a:t>
            </a:r>
            <a:r>
              <a:rPr lang="zh-CN" altLang="en-US" sz="2200" dirty="0">
                <a:solidFill>
                  <a:srgbClr val="0000CC"/>
                </a:solidFill>
              </a:rPr>
              <a:t>*</a:t>
            </a:r>
            <a:r>
              <a:rPr lang="en-US" altLang="zh-CN" sz="2200" dirty="0">
                <a:solidFill>
                  <a:srgbClr val="0000CC"/>
                </a:solidFill>
              </a:rPr>
              <a:t>p</a:t>
            </a:r>
            <a:r>
              <a:rPr lang="en-US" altLang="zh-CN" sz="2200" dirty="0"/>
              <a:t>);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/>
              <a:t>//</a:t>
            </a:r>
            <a:r>
              <a:rPr lang="zh-CN" altLang="en-US" sz="2200" dirty="0"/>
              <a:t>已知</a:t>
            </a:r>
            <a:r>
              <a:rPr lang="en-US" altLang="zh-CN" sz="2200" dirty="0"/>
              <a:t>p</a:t>
            </a:r>
            <a:r>
              <a:rPr lang="zh-CN" altLang="en-US" sz="2200" dirty="0"/>
              <a:t>指向链表的一个结点，返回</a:t>
            </a:r>
            <a:r>
              <a:rPr lang="en-US" altLang="zh-CN" sz="2200" dirty="0"/>
              <a:t>p</a:t>
            </a:r>
            <a:r>
              <a:rPr lang="zh-CN" altLang="en-US" sz="2200" dirty="0"/>
              <a:t>所指的数据元素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 err="1"/>
              <a:t>ElemType</a:t>
            </a:r>
            <a:r>
              <a:rPr lang="en-US" altLang="zh-CN" sz="2200" dirty="0"/>
              <a:t> </a:t>
            </a:r>
            <a:r>
              <a:rPr lang="zh-CN" altLang="en-US" sz="2200" dirty="0"/>
              <a:t>*</a:t>
            </a:r>
            <a:r>
              <a:rPr lang="en-US" altLang="zh-CN" sz="2200" dirty="0" err="1"/>
              <a:t>GetCurElem</a:t>
            </a:r>
            <a:r>
              <a:rPr lang="en-US" altLang="zh-CN" sz="2200" dirty="0"/>
              <a:t> (</a:t>
            </a:r>
            <a:r>
              <a:rPr lang="en-US" altLang="zh-CN" sz="2200" dirty="0">
                <a:solidFill>
                  <a:srgbClr val="0000CC"/>
                </a:solidFill>
              </a:rPr>
              <a:t>Link </a:t>
            </a:r>
            <a:r>
              <a:rPr lang="zh-CN" altLang="en-US" sz="2200" dirty="0">
                <a:solidFill>
                  <a:srgbClr val="0000CC"/>
                </a:solidFill>
              </a:rPr>
              <a:t>*</a:t>
            </a:r>
            <a:r>
              <a:rPr lang="en-US" altLang="zh-CN" sz="2200" dirty="0">
                <a:solidFill>
                  <a:srgbClr val="0000CC"/>
                </a:solidFill>
              </a:rPr>
              <a:t>p</a:t>
            </a:r>
            <a:r>
              <a:rPr lang="en-US" altLang="zh-CN" sz="2200" dirty="0"/>
              <a:t> ); 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/>
              <a:t>//</a:t>
            </a:r>
            <a:r>
              <a:rPr lang="zh-CN" altLang="en-US" sz="2200" dirty="0"/>
              <a:t>使得</a:t>
            </a:r>
            <a:r>
              <a:rPr lang="en-US" altLang="zh-CN" sz="2200" dirty="0"/>
              <a:t>p</a:t>
            </a:r>
            <a:r>
              <a:rPr lang="zh-CN" altLang="en-US" sz="2200" dirty="0"/>
              <a:t>指向</a:t>
            </a:r>
            <a:r>
              <a:rPr lang="en-US" altLang="zh-CN" sz="2200" dirty="0"/>
              <a:t>L</a:t>
            </a:r>
            <a:r>
              <a:rPr lang="zh-CN" altLang="en-US" sz="2200" dirty="0"/>
              <a:t>的第</a:t>
            </a:r>
            <a:r>
              <a:rPr lang="en-US" altLang="zh-CN" sz="2200" dirty="0" err="1"/>
              <a:t>i</a:t>
            </a:r>
            <a:r>
              <a:rPr lang="zh-CN" altLang="en-US" sz="2200" dirty="0"/>
              <a:t>个结点，并返回</a:t>
            </a:r>
            <a:r>
              <a:rPr lang="en-US" altLang="zh-CN" sz="2200" dirty="0"/>
              <a:t>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/>
              <a:t>Status </a:t>
            </a:r>
            <a:r>
              <a:rPr lang="en-US" altLang="zh-CN" sz="2200" dirty="0" err="1"/>
              <a:t>LocatePos</a:t>
            </a:r>
            <a:r>
              <a:rPr lang="en-US" altLang="zh-CN" sz="2200" dirty="0"/>
              <a:t>(LinkedList </a:t>
            </a:r>
            <a:r>
              <a:rPr lang="zh-CN" altLang="en-US" sz="2200" dirty="0"/>
              <a:t>*</a:t>
            </a:r>
            <a:r>
              <a:rPr lang="en-US" altLang="zh-CN" sz="2200" dirty="0"/>
              <a:t>L, int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, </a:t>
            </a:r>
            <a:r>
              <a:rPr lang="en-US" altLang="zh-CN" sz="2200" dirty="0">
                <a:solidFill>
                  <a:srgbClr val="0000CC"/>
                </a:solidFill>
              </a:rPr>
              <a:t>Link </a:t>
            </a:r>
            <a:r>
              <a:rPr lang="zh-CN" altLang="en-US" sz="2200" dirty="0">
                <a:solidFill>
                  <a:srgbClr val="0000CC"/>
                </a:solidFill>
              </a:rPr>
              <a:t>*</a:t>
            </a:r>
            <a:r>
              <a:rPr lang="en-US" altLang="zh-CN" sz="2200" dirty="0">
                <a:solidFill>
                  <a:srgbClr val="0000CC"/>
                </a:solidFill>
              </a:rPr>
              <a:t>p</a:t>
            </a:r>
            <a:r>
              <a:rPr lang="en-US" altLang="zh-CN" sz="2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/>
              <a:t> // </a:t>
            </a:r>
            <a:r>
              <a:rPr lang="zh-CN" altLang="zh-CN" sz="2200" dirty="0"/>
              <a:t>将</a:t>
            </a:r>
            <a:r>
              <a:rPr lang="en-US" altLang="zh-CN" sz="2200" dirty="0"/>
              <a:t>s</a:t>
            </a:r>
            <a:r>
              <a:rPr lang="zh-CN" altLang="en-US" sz="2200" dirty="0"/>
              <a:t>所指结点</a:t>
            </a:r>
            <a:r>
              <a:rPr lang="zh-CN" altLang="zh-CN" sz="2200" dirty="0"/>
              <a:t>插入在</a:t>
            </a:r>
            <a:r>
              <a:rPr lang="en-US" altLang="zh-CN" sz="2200" dirty="0"/>
              <a:t>L</a:t>
            </a:r>
            <a:r>
              <a:rPr lang="zh-CN" altLang="en-US" sz="2200" dirty="0"/>
              <a:t>的</a:t>
            </a:r>
            <a:r>
              <a:rPr lang="en-US" altLang="zh-CN" sz="2200" dirty="0"/>
              <a:t>p</a:t>
            </a:r>
            <a:r>
              <a:rPr lang="zh-CN" altLang="en-US" sz="2200" dirty="0"/>
              <a:t>所指结点</a:t>
            </a:r>
            <a:r>
              <a:rPr lang="zh-CN" altLang="zh-CN" sz="2200" dirty="0"/>
              <a:t>之后</a:t>
            </a:r>
            <a:endParaRPr lang="zh-CN" alt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/>
              <a:t>Status </a:t>
            </a:r>
            <a:r>
              <a:rPr lang="en-US" altLang="zh-CN" sz="2200" dirty="0" err="1"/>
              <a:t>InsAfter</a:t>
            </a:r>
            <a:r>
              <a:rPr lang="en-US" altLang="zh-CN" sz="2200" dirty="0"/>
              <a:t> (LinkedList </a:t>
            </a:r>
            <a:r>
              <a:rPr lang="zh-CN" altLang="en-US" sz="2200" dirty="0"/>
              <a:t>*</a:t>
            </a:r>
            <a:r>
              <a:rPr lang="en-US" altLang="zh-CN" sz="2200" dirty="0"/>
              <a:t>L, </a:t>
            </a:r>
            <a:r>
              <a:rPr lang="en-US" altLang="zh-CN" sz="2200" dirty="0">
                <a:solidFill>
                  <a:srgbClr val="0000CC"/>
                </a:solidFill>
              </a:rPr>
              <a:t>Link </a:t>
            </a:r>
            <a:r>
              <a:rPr lang="zh-CN" altLang="en-US" sz="2200" dirty="0">
                <a:solidFill>
                  <a:srgbClr val="0000CC"/>
                </a:solidFill>
              </a:rPr>
              <a:t>*</a:t>
            </a:r>
            <a:r>
              <a:rPr lang="en-US" altLang="zh-CN" sz="2200" dirty="0">
                <a:solidFill>
                  <a:srgbClr val="0000CC"/>
                </a:solidFill>
              </a:rPr>
              <a:t>p</a:t>
            </a:r>
            <a:r>
              <a:rPr lang="en-US" altLang="zh-CN" sz="2200" dirty="0"/>
              <a:t>, Link </a:t>
            </a:r>
            <a:r>
              <a:rPr lang="zh-CN" altLang="en-US" sz="2200" dirty="0"/>
              <a:t>*</a:t>
            </a:r>
            <a:r>
              <a:rPr lang="en-US" altLang="zh-CN" sz="2200" dirty="0"/>
              <a:t>s ); </a:t>
            </a:r>
            <a:endParaRPr lang="zh-CN" altLang="en-US" sz="2200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4581736" y="752691"/>
            <a:ext cx="4382751" cy="60212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4000" dirty="0">
                <a:solidFill>
                  <a:srgbClr val="C00000"/>
                </a:solidFill>
              </a:rPr>
              <a:t>//2: 1 + current, </a:t>
            </a:r>
            <a:r>
              <a:rPr lang="en-US" altLang="zh-CN" sz="4000" dirty="0" err="1">
                <a:solidFill>
                  <a:srgbClr val="C00000"/>
                </a:solidFill>
              </a:rPr>
              <a:t>curpos</a:t>
            </a:r>
            <a:endParaRPr lang="en-US" altLang="zh-CN" sz="4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4000" dirty="0"/>
              <a:t>// </a:t>
            </a:r>
            <a:r>
              <a:rPr lang="zh-CN" altLang="en-US" sz="4000" dirty="0"/>
              <a:t>改变当前指针指向其前驱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Status Prior(LinkedList </a:t>
            </a:r>
            <a:r>
              <a:rPr lang="zh-CN" altLang="en-US" sz="4000" dirty="0"/>
              <a:t>*</a:t>
            </a:r>
            <a:r>
              <a:rPr lang="en-US" altLang="zh-CN" sz="4000" dirty="0"/>
              <a:t>L );  </a:t>
            </a:r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// </a:t>
            </a:r>
            <a:r>
              <a:rPr lang="zh-CN" altLang="en-US" sz="4000" dirty="0"/>
              <a:t>返回当前指针所指数据元素</a:t>
            </a:r>
          </a:p>
          <a:p>
            <a:pPr marL="0" indent="0">
              <a:buNone/>
            </a:pPr>
            <a:r>
              <a:rPr lang="en-US" altLang="zh-CN" sz="4000" dirty="0" err="1"/>
              <a:t>ElemType</a:t>
            </a:r>
            <a:r>
              <a:rPr lang="en-US" altLang="zh-CN" sz="4000" dirty="0"/>
              <a:t> </a:t>
            </a:r>
            <a:r>
              <a:rPr lang="zh-CN" altLang="en-US" sz="4000" dirty="0"/>
              <a:t>*</a:t>
            </a:r>
            <a:r>
              <a:rPr lang="en-US" altLang="zh-CN" sz="4000" dirty="0" err="1"/>
              <a:t>GetCurElem</a:t>
            </a:r>
            <a:r>
              <a:rPr lang="en-US" altLang="zh-CN" sz="4000" dirty="0"/>
              <a:t> (LinkedList </a:t>
            </a:r>
            <a:r>
              <a:rPr lang="zh-CN" altLang="en-US" sz="4000" dirty="0"/>
              <a:t>*</a:t>
            </a:r>
            <a:r>
              <a:rPr lang="en-US" altLang="zh-CN" sz="4000" dirty="0"/>
              <a:t>L ); </a:t>
            </a:r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// </a:t>
            </a:r>
            <a:r>
              <a:rPr lang="zh-CN" altLang="en-US" sz="4000" dirty="0"/>
              <a:t>改变当前指针指向第</a:t>
            </a:r>
            <a:r>
              <a:rPr lang="en-US" altLang="zh-CN" sz="4000" dirty="0" err="1"/>
              <a:t>i</a:t>
            </a:r>
            <a:r>
              <a:rPr lang="zh-CN" altLang="en-US" sz="4000" dirty="0"/>
              <a:t>个结点</a:t>
            </a:r>
          </a:p>
          <a:p>
            <a:pPr marL="0" indent="0">
              <a:buNone/>
            </a:pPr>
            <a:r>
              <a:rPr lang="en-US" altLang="zh-CN" sz="4000" dirty="0"/>
              <a:t>Status </a:t>
            </a:r>
            <a:r>
              <a:rPr lang="en-US" altLang="zh-CN" sz="4000" dirty="0" err="1"/>
              <a:t>LocatePos</a:t>
            </a:r>
            <a:r>
              <a:rPr lang="en-US" altLang="zh-CN" sz="4000" dirty="0"/>
              <a:t>( LinkedList </a:t>
            </a:r>
            <a:r>
              <a:rPr lang="zh-CN" altLang="en-US" sz="4000" dirty="0"/>
              <a:t>*</a:t>
            </a:r>
            <a:r>
              <a:rPr lang="en-US" altLang="zh-CN" sz="4000" dirty="0"/>
              <a:t>L, int </a:t>
            </a:r>
            <a:r>
              <a:rPr lang="en-US" altLang="zh-CN" sz="4000" dirty="0" err="1"/>
              <a:t>i</a:t>
            </a:r>
            <a:r>
              <a:rPr lang="en-US" altLang="zh-CN" sz="4000" dirty="0"/>
              <a:t> );</a:t>
            </a:r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// </a:t>
            </a:r>
            <a:r>
              <a:rPr lang="zh-CN" altLang="zh-CN" sz="4000" dirty="0"/>
              <a:t>将元素 </a:t>
            </a:r>
            <a:r>
              <a:rPr lang="en-US" altLang="zh-CN" sz="4000" dirty="0"/>
              <a:t>e </a:t>
            </a:r>
            <a:r>
              <a:rPr lang="zh-CN" altLang="zh-CN" sz="4000" dirty="0"/>
              <a:t>插入在当前指针之后</a:t>
            </a:r>
            <a:endParaRPr lang="zh-CN" altLang="en-US" sz="4000" dirty="0"/>
          </a:p>
          <a:p>
            <a:pPr marL="0" indent="0">
              <a:buNone/>
            </a:pPr>
            <a:r>
              <a:rPr lang="en-US" altLang="zh-CN" sz="4000" dirty="0"/>
              <a:t>Status </a:t>
            </a:r>
            <a:r>
              <a:rPr lang="en-US" altLang="zh-CN" sz="4000" dirty="0" err="1"/>
              <a:t>InsAfter</a:t>
            </a:r>
            <a:r>
              <a:rPr lang="en-US" altLang="zh-CN" sz="4000" dirty="0"/>
              <a:t> (LinkedList </a:t>
            </a:r>
            <a:r>
              <a:rPr lang="zh-CN" altLang="en-US" sz="4000" dirty="0"/>
              <a:t>*</a:t>
            </a:r>
            <a:r>
              <a:rPr lang="en-US" altLang="zh-CN" sz="4000" dirty="0"/>
              <a:t>L, </a:t>
            </a:r>
            <a:r>
              <a:rPr lang="en-US" altLang="zh-CN" sz="4000" dirty="0" err="1"/>
              <a:t>Elemtype</a:t>
            </a:r>
            <a:r>
              <a:rPr lang="en-US" altLang="zh-CN" sz="4000" dirty="0"/>
              <a:t> e ); 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478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782960"/>
          </a:xfrm>
        </p:spPr>
        <p:txBody>
          <a:bodyPr/>
          <a:lstStyle/>
          <a:p>
            <a:r>
              <a:rPr lang="zh-CN" altLang="en-US" dirty="0"/>
              <a:t>链表的基本操作</a:t>
            </a:r>
            <a:r>
              <a:rPr lang="en-US" altLang="zh-CN" dirty="0"/>
              <a:t>-</a:t>
            </a:r>
            <a:r>
              <a:rPr lang="zh-CN" altLang="en-US" dirty="0"/>
              <a:t>创建及初始化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构造一个空的线性链表 </a:t>
            </a: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L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其头指针、尾指针均指向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头结点</a:t>
            </a:r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，表长为零</a:t>
            </a:r>
            <a:endParaRPr lang="en-US" altLang="zh-CN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/>
              <a:t>LinkedList </a:t>
            </a:r>
            <a:r>
              <a:rPr lang="zh-CN" altLang="en-US" dirty="0"/>
              <a:t>*</a:t>
            </a:r>
            <a:r>
              <a:rPr lang="en-US" altLang="zh-CN" dirty="0" err="1"/>
              <a:t>InitList</a:t>
            </a:r>
            <a:r>
              <a:rPr lang="en-US" altLang="zh-CN" dirty="0"/>
              <a:t>(){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/>
              <a:t>LinkedList *L; Link *p;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/>
              <a:t>	L=(LinkedList *)malloc(</a:t>
            </a:r>
            <a:r>
              <a:rPr lang="en-US" altLang="zh-CN" dirty="0" err="1"/>
              <a:t>sizeof</a:t>
            </a:r>
            <a:r>
              <a:rPr lang="en-US" altLang="zh-CN" dirty="0"/>
              <a:t>(LinkedList));  if (!L) return NULL;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/>
              <a:t>	p=(Link *)malloc(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LNode</a:t>
            </a:r>
            <a:r>
              <a:rPr lang="en-US" altLang="zh-CN" dirty="0"/>
              <a:t>));  if(!p) return NULL;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L-&gt;</a:t>
            </a:r>
            <a:r>
              <a:rPr lang="en-US" altLang="zh-CN" dirty="0" err="1">
                <a:solidFill>
                  <a:srgbClr val="0000CC"/>
                </a:solidFill>
              </a:rPr>
              <a:t>len</a:t>
            </a:r>
            <a:r>
              <a:rPr lang="en-US" altLang="zh-CN" dirty="0">
                <a:solidFill>
                  <a:srgbClr val="0000CC"/>
                </a:solidFill>
              </a:rPr>
              <a:t>=0; L-&gt;head=L-&gt;tail=p; </a:t>
            </a:r>
            <a:r>
              <a:rPr lang="en-US" altLang="zh-CN" dirty="0"/>
              <a:t>return L;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/>
              <a:t>}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//</a:t>
            </a:r>
            <a:r>
              <a:rPr lang="zh-CN" altLang="en-US" dirty="0">
                <a:solidFill>
                  <a:srgbClr val="0000CC"/>
                </a:solidFill>
              </a:rPr>
              <a:t>销毁线性链表 </a:t>
            </a:r>
            <a:r>
              <a:rPr lang="en-US" altLang="zh-CN" dirty="0">
                <a:solidFill>
                  <a:srgbClr val="0000CC"/>
                </a:solidFill>
              </a:rPr>
              <a:t>L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en-US" altLang="zh-CN" dirty="0">
                <a:solidFill>
                  <a:srgbClr val="0000CC"/>
                </a:solidFill>
              </a:rPr>
              <a:t>L</a:t>
            </a:r>
            <a:r>
              <a:rPr lang="zh-CN" altLang="en-US" dirty="0">
                <a:solidFill>
                  <a:srgbClr val="0000CC"/>
                </a:solidFill>
              </a:rPr>
              <a:t>不再存在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Status </a:t>
            </a:r>
            <a:r>
              <a:rPr lang="en-US" altLang="zh-CN" dirty="0" err="1">
                <a:ea typeface="宋体" panose="02010600030101010101" pitchFamily="2" charset="-122"/>
              </a:rPr>
              <a:t>DestroyList</a:t>
            </a:r>
            <a:r>
              <a:rPr lang="en-US" altLang="zh-CN" dirty="0">
                <a:ea typeface="宋体" panose="02010600030101010101" pitchFamily="2" charset="-122"/>
              </a:rPr>
              <a:t>( LinkedList </a:t>
            </a:r>
            <a:r>
              <a:rPr lang="zh-CN" altLang="en-US" dirty="0">
                <a:ea typeface="宋体" panose="02010600030101010101" pitchFamily="2" charset="-122"/>
              </a:rPr>
              <a:t>*</a:t>
            </a:r>
            <a:r>
              <a:rPr lang="en-US" altLang="zh-CN" dirty="0">
                <a:ea typeface="宋体" panose="02010600030101010101" pitchFamily="2" charset="-122"/>
              </a:rPr>
              <a:t>L );</a:t>
            </a: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//</a:t>
            </a:r>
            <a:r>
              <a:rPr lang="zh-CN" altLang="en-US" dirty="0">
                <a:ea typeface="宋体" panose="02010600030101010101" pitchFamily="2" charset="-122"/>
              </a:rPr>
              <a:t>分配一个值为</a:t>
            </a:r>
            <a:r>
              <a:rPr lang="en-US" altLang="zh-CN" dirty="0">
                <a:ea typeface="宋体" panose="02010600030101010101" pitchFamily="2" charset="-122"/>
              </a:rPr>
              <a:t>e</a:t>
            </a:r>
            <a:r>
              <a:rPr lang="zh-CN" altLang="en-US" dirty="0">
                <a:ea typeface="宋体" panose="02010600030101010101" pitchFamily="2" charset="-122"/>
              </a:rPr>
              <a:t>的结点，并返回；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// </a:t>
            </a:r>
            <a:r>
              <a:rPr lang="zh-CN" altLang="en-US" dirty="0">
                <a:ea typeface="宋体" panose="02010600030101010101" pitchFamily="2" charset="-122"/>
              </a:rPr>
              <a:t>若分配失败，则返回 </a:t>
            </a:r>
            <a:r>
              <a:rPr lang="en-US" altLang="zh-CN" dirty="0">
                <a:ea typeface="宋体" panose="02010600030101010101" pitchFamily="2" charset="-122"/>
              </a:rPr>
              <a:t>NULL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Link </a:t>
            </a:r>
            <a:r>
              <a:rPr lang="zh-CN" altLang="en-US" dirty="0">
                <a:ea typeface="宋体" panose="02010600030101010101" pitchFamily="2" charset="-122"/>
              </a:rPr>
              <a:t>*</a:t>
            </a:r>
            <a:r>
              <a:rPr lang="en-US" altLang="zh-CN" dirty="0" err="1">
                <a:solidFill>
                  <a:srgbClr val="0000CC"/>
                </a:solidFill>
                <a:ea typeface="宋体" panose="02010600030101010101" pitchFamily="2" charset="-122"/>
              </a:rPr>
              <a:t>MakeNode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ea typeface="宋体" panose="02010600030101010101" pitchFamily="2" charset="-122"/>
              </a:rPr>
              <a:t>ElemType</a:t>
            </a:r>
            <a:r>
              <a:rPr lang="en-US" altLang="zh-CN" dirty="0">
                <a:ea typeface="宋体" panose="02010600030101010101" pitchFamily="2" charset="-122"/>
              </a:rPr>
              <a:t> e);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// </a:t>
            </a:r>
            <a:r>
              <a:rPr lang="zh-CN" altLang="en-US" dirty="0">
                <a:ea typeface="宋体" panose="02010600030101010101" pitchFamily="2" charset="-122"/>
              </a:rPr>
              <a:t>释放 </a:t>
            </a:r>
            <a:r>
              <a:rPr lang="en-US" altLang="zh-CN" dirty="0">
                <a:ea typeface="宋体" panose="02010600030101010101" pitchFamily="2" charset="-122"/>
              </a:rPr>
              <a:t>p </a:t>
            </a:r>
            <a:r>
              <a:rPr lang="zh-CN" altLang="en-US" dirty="0">
                <a:ea typeface="宋体" panose="02010600030101010101" pitchFamily="2" charset="-122"/>
              </a:rPr>
              <a:t>所指结点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void   </a:t>
            </a:r>
            <a:r>
              <a:rPr lang="en-US" altLang="zh-CN" dirty="0" err="1">
                <a:solidFill>
                  <a:srgbClr val="0000CC"/>
                </a:solidFill>
                <a:ea typeface="宋体" panose="02010600030101010101" pitchFamily="2" charset="-122"/>
              </a:rPr>
              <a:t>FreeNode</a:t>
            </a:r>
            <a:r>
              <a:rPr lang="en-US" altLang="zh-CN" dirty="0">
                <a:ea typeface="宋体" panose="02010600030101010101" pitchFamily="2" charset="-122"/>
              </a:rPr>
              <a:t>( Link </a:t>
            </a:r>
            <a:r>
              <a:rPr lang="zh-CN" altLang="en-US" dirty="0">
                <a:ea typeface="宋体" panose="02010600030101010101" pitchFamily="2" charset="-122"/>
              </a:rPr>
              <a:t>*</a:t>
            </a:r>
            <a:r>
              <a:rPr lang="en-US" altLang="zh-CN" dirty="0">
                <a:ea typeface="宋体" panose="02010600030101010101" pitchFamily="2" charset="-122"/>
              </a:rPr>
              <a:t>p );       </a:t>
            </a: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7812360" y="3000106"/>
            <a:ext cx="1331640" cy="5729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O(1)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7812360" y="4077072"/>
            <a:ext cx="1331640" cy="5729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O(n)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6372200" y="1703962"/>
            <a:ext cx="2771800" cy="5729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设链表长度为</a:t>
            </a:r>
            <a:r>
              <a:rPr lang="en-US" altLang="zh-CN" sz="2800" dirty="0"/>
              <a:t>n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D6F079-BAE4-2A39-458F-4CA6B9C1C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链表的基本操作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3800" dirty="0"/>
              <a:t>//</a:t>
            </a:r>
            <a:r>
              <a:rPr lang="zh-CN" altLang="en-US" sz="3800" dirty="0"/>
              <a:t>使得</a:t>
            </a:r>
            <a:r>
              <a:rPr lang="en-US" altLang="zh-CN" sz="3800" dirty="0"/>
              <a:t>p</a:t>
            </a:r>
            <a:r>
              <a:rPr lang="zh-CN" altLang="en-US" sz="3800" dirty="0"/>
              <a:t>指向</a:t>
            </a:r>
            <a:r>
              <a:rPr lang="en-US" altLang="zh-CN" sz="3800" dirty="0"/>
              <a:t>L</a:t>
            </a:r>
            <a:r>
              <a:rPr lang="zh-CN" altLang="en-US" sz="3800" dirty="0"/>
              <a:t>的第</a:t>
            </a:r>
            <a:r>
              <a:rPr lang="en-US" altLang="zh-CN" sz="3800" dirty="0" err="1"/>
              <a:t>i</a:t>
            </a:r>
            <a:r>
              <a:rPr lang="zh-CN" altLang="en-US" sz="3800" dirty="0"/>
              <a:t>个结点，并返回</a:t>
            </a:r>
            <a:r>
              <a:rPr lang="en-US" altLang="zh-CN" sz="3800" dirty="0"/>
              <a:t>p</a:t>
            </a:r>
          </a:p>
          <a:p>
            <a:pPr marL="0" indent="0">
              <a:buNone/>
            </a:pPr>
            <a:r>
              <a:rPr lang="en-US" altLang="zh-CN" sz="3800" dirty="0"/>
              <a:t>Status </a:t>
            </a:r>
            <a:r>
              <a:rPr lang="en-US" altLang="zh-CN" sz="3800" dirty="0" err="1">
                <a:solidFill>
                  <a:srgbClr val="0000CC"/>
                </a:solidFill>
              </a:rPr>
              <a:t>LocatePos</a:t>
            </a:r>
            <a:r>
              <a:rPr lang="en-US" altLang="zh-CN" sz="3800" dirty="0"/>
              <a:t>(</a:t>
            </a:r>
            <a:r>
              <a:rPr lang="en-US" altLang="zh-CN" sz="3800" dirty="0" err="1"/>
              <a:t>LinkedList</a:t>
            </a:r>
            <a:r>
              <a:rPr lang="en-US" altLang="zh-CN" sz="3800" dirty="0"/>
              <a:t> *L, </a:t>
            </a:r>
            <a:r>
              <a:rPr lang="en-US" altLang="zh-CN" sz="3800" dirty="0" err="1"/>
              <a:t>int</a:t>
            </a:r>
            <a:r>
              <a:rPr lang="en-US" altLang="zh-CN" sz="3800" dirty="0"/>
              <a:t> </a:t>
            </a:r>
            <a:r>
              <a:rPr lang="en-US" altLang="zh-CN" sz="3800" dirty="0" err="1"/>
              <a:t>i</a:t>
            </a:r>
            <a:r>
              <a:rPr lang="en-US" altLang="zh-CN" sz="3800" dirty="0"/>
              <a:t>,</a:t>
            </a:r>
            <a:r>
              <a:rPr lang="en-US" altLang="zh-CN" sz="4000" dirty="0">
                <a:solidFill>
                  <a:srgbClr val="0000CC"/>
                </a:solidFill>
              </a:rPr>
              <a:t> Link </a:t>
            </a:r>
            <a:r>
              <a:rPr lang="zh-CN" altLang="en-US" sz="4000" dirty="0">
                <a:solidFill>
                  <a:srgbClr val="0000CC"/>
                </a:solidFill>
              </a:rPr>
              <a:t>*</a:t>
            </a:r>
            <a:r>
              <a:rPr lang="en-US" altLang="zh-CN" sz="4000" dirty="0">
                <a:solidFill>
                  <a:srgbClr val="0000CC"/>
                </a:solidFill>
              </a:rPr>
              <a:t>p</a:t>
            </a:r>
            <a:r>
              <a:rPr lang="en-US" altLang="zh-CN" sz="3800" dirty="0"/>
              <a:t>){</a:t>
            </a:r>
          </a:p>
          <a:p>
            <a:pPr marL="0" indent="0">
              <a:buNone/>
            </a:pPr>
            <a:r>
              <a:rPr lang="en-US" altLang="zh-CN" sz="3800" dirty="0" err="1"/>
              <a:t>int</a:t>
            </a:r>
            <a:r>
              <a:rPr lang="en-US" altLang="zh-CN" sz="3800" dirty="0"/>
              <a:t> j=1;</a:t>
            </a:r>
          </a:p>
          <a:p>
            <a:pPr marL="0" indent="0">
              <a:buNone/>
            </a:pPr>
            <a:r>
              <a:rPr lang="en-US" altLang="zh-CN" sz="3800" dirty="0"/>
              <a:t>	</a:t>
            </a:r>
            <a:r>
              <a:rPr lang="en-US" altLang="zh-CN" sz="3800" dirty="0">
                <a:solidFill>
                  <a:srgbClr val="0000CC"/>
                </a:solidFill>
              </a:rPr>
              <a:t>p=L-&gt;head;</a:t>
            </a:r>
          </a:p>
          <a:p>
            <a:pPr marL="0" indent="0">
              <a:buNone/>
            </a:pPr>
            <a:r>
              <a:rPr lang="en-US" altLang="zh-CN" sz="3800" dirty="0"/>
              <a:t>	while(p &amp;&amp; j&lt;=</a:t>
            </a:r>
            <a:r>
              <a:rPr lang="en-US" altLang="zh-CN" sz="3800" dirty="0" err="1"/>
              <a:t>i</a:t>
            </a:r>
            <a:r>
              <a:rPr lang="en-US" altLang="zh-CN" sz="3800" dirty="0"/>
              <a:t>) { //</a:t>
            </a:r>
            <a:r>
              <a:rPr lang="zh-CN" altLang="en-US" sz="3800" dirty="0"/>
              <a:t>寻找第</a:t>
            </a:r>
            <a:r>
              <a:rPr lang="en-US" altLang="zh-CN" sz="3800" dirty="0" err="1"/>
              <a:t>i</a:t>
            </a:r>
            <a:r>
              <a:rPr lang="zh-CN" altLang="en-US" sz="3800" dirty="0"/>
              <a:t>个结点</a:t>
            </a:r>
          </a:p>
          <a:p>
            <a:pPr marL="0" indent="0">
              <a:buNone/>
            </a:pPr>
            <a:r>
              <a:rPr lang="zh-CN" altLang="en-US" sz="3800" dirty="0"/>
              <a:t> </a:t>
            </a:r>
            <a:r>
              <a:rPr lang="en-US" altLang="zh-CN" sz="3800" dirty="0"/>
              <a:t>		p = p-&gt;next; </a:t>
            </a:r>
            <a:r>
              <a:rPr lang="en-US" altLang="zh-CN" sz="3800" dirty="0" err="1"/>
              <a:t>j++</a:t>
            </a:r>
            <a:r>
              <a:rPr lang="en-US" altLang="zh-CN" sz="3800" dirty="0"/>
              <a:t>; }</a:t>
            </a:r>
          </a:p>
          <a:p>
            <a:pPr marL="0" indent="0">
              <a:buNone/>
            </a:pPr>
            <a:r>
              <a:rPr lang="en-US" altLang="zh-CN" sz="3800" dirty="0"/>
              <a:t>	if (!p) return ERROR; </a:t>
            </a:r>
          </a:p>
          <a:p>
            <a:pPr marL="0" indent="0">
              <a:buNone/>
            </a:pPr>
            <a:r>
              <a:rPr lang="en-US" altLang="zh-CN" sz="3800" dirty="0"/>
              <a:t>	return OK;}</a:t>
            </a:r>
          </a:p>
          <a:p>
            <a:pPr marL="0" indent="0">
              <a:buNone/>
            </a:pP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/>
              <a:t>//</a:t>
            </a:r>
            <a:r>
              <a:rPr lang="zh-CN" altLang="en-US" sz="3800" dirty="0"/>
              <a:t>将</a:t>
            </a:r>
            <a:r>
              <a:rPr lang="en-US" altLang="zh-CN" sz="3800" dirty="0"/>
              <a:t>s</a:t>
            </a:r>
            <a:r>
              <a:rPr lang="zh-CN" altLang="en-US" sz="3800" dirty="0"/>
              <a:t>所指结点插入在链表</a:t>
            </a:r>
            <a:r>
              <a:rPr lang="en-US" altLang="zh-CN" sz="3800" dirty="0"/>
              <a:t>L</a:t>
            </a:r>
            <a:r>
              <a:rPr lang="zh-CN" altLang="en-US" sz="3800" dirty="0"/>
              <a:t>的</a:t>
            </a:r>
            <a:r>
              <a:rPr lang="en-US" altLang="zh-CN" sz="3800" dirty="0"/>
              <a:t>h</a:t>
            </a:r>
            <a:r>
              <a:rPr lang="zh-CN" altLang="en-US" sz="3800" dirty="0"/>
              <a:t>所指的结点之后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sz="3800" dirty="0"/>
              <a:t>Status </a:t>
            </a:r>
            <a:r>
              <a:rPr lang="en-US" altLang="zh-CN" sz="3800" dirty="0" err="1">
                <a:solidFill>
                  <a:srgbClr val="0000CC"/>
                </a:solidFill>
              </a:rPr>
              <a:t>InsAfter</a:t>
            </a:r>
            <a:r>
              <a:rPr lang="en-US" altLang="zh-CN" sz="3800" dirty="0">
                <a:solidFill>
                  <a:srgbClr val="0000CC"/>
                </a:solidFill>
              </a:rPr>
              <a:t> </a:t>
            </a:r>
            <a:r>
              <a:rPr lang="en-US" altLang="zh-CN" sz="3800" dirty="0"/>
              <a:t>(</a:t>
            </a:r>
            <a:r>
              <a:rPr lang="en-US" altLang="zh-CN" sz="3800" dirty="0" err="1"/>
              <a:t>LinkedList</a:t>
            </a:r>
            <a:r>
              <a:rPr lang="en-US" altLang="zh-CN" sz="3800" dirty="0"/>
              <a:t> *L, Link *</a:t>
            </a:r>
            <a:r>
              <a:rPr lang="en-US" altLang="zh-CN" sz="3800" dirty="0">
                <a:solidFill>
                  <a:srgbClr val="C00000"/>
                </a:solidFill>
              </a:rPr>
              <a:t>h</a:t>
            </a:r>
            <a:r>
              <a:rPr lang="en-US" altLang="zh-CN" sz="3800" dirty="0"/>
              <a:t>, Link *s){</a:t>
            </a:r>
          </a:p>
          <a:p>
            <a:pPr marL="0" indent="0">
              <a:buNone/>
            </a:pPr>
            <a:r>
              <a:rPr lang="en-US" altLang="zh-CN" sz="3800" dirty="0"/>
              <a:t>	if(!L-&gt;head) return ERROR;</a:t>
            </a:r>
          </a:p>
          <a:p>
            <a:pPr marL="0" indent="0">
              <a:buNone/>
            </a:pPr>
            <a:r>
              <a:rPr lang="en-US" altLang="zh-CN" sz="3800" dirty="0"/>
              <a:t>	</a:t>
            </a:r>
            <a:r>
              <a:rPr lang="en-US" altLang="zh-CN" sz="3800" dirty="0">
                <a:solidFill>
                  <a:srgbClr val="0000CC"/>
                </a:solidFill>
              </a:rPr>
              <a:t>L-&gt;</a:t>
            </a:r>
            <a:r>
              <a:rPr lang="en-US" altLang="zh-CN" sz="3800" dirty="0" err="1">
                <a:solidFill>
                  <a:srgbClr val="0000CC"/>
                </a:solidFill>
              </a:rPr>
              <a:t>len</a:t>
            </a:r>
            <a:r>
              <a:rPr lang="en-US" altLang="zh-CN" sz="3800" dirty="0">
                <a:solidFill>
                  <a:srgbClr val="0000CC"/>
                </a:solidFill>
              </a:rPr>
              <a:t>++;</a:t>
            </a:r>
          </a:p>
          <a:p>
            <a:pPr marL="0" indent="0">
              <a:buNone/>
            </a:pPr>
            <a:r>
              <a:rPr lang="en-US" altLang="zh-CN" sz="3800" dirty="0">
                <a:solidFill>
                  <a:srgbClr val="0000CC"/>
                </a:solidFill>
              </a:rPr>
              <a:t>	</a:t>
            </a:r>
            <a:r>
              <a:rPr lang="en-US" altLang="zh-CN" sz="3800" dirty="0">
                <a:solidFill>
                  <a:srgbClr val="C00000"/>
                </a:solidFill>
              </a:rPr>
              <a:t>if (L-&gt;tail==h)L-&gt;tail=s;</a:t>
            </a:r>
          </a:p>
          <a:p>
            <a:pPr marL="0" indent="0">
              <a:buNone/>
            </a:pPr>
            <a:r>
              <a:rPr lang="en-US" altLang="zh-CN" sz="3800" dirty="0"/>
              <a:t>	s-&gt;next=h-&gt;next; h-&gt;next=s;</a:t>
            </a:r>
          </a:p>
          <a:p>
            <a:pPr marL="0" indent="0">
              <a:buNone/>
            </a:pPr>
            <a:r>
              <a:rPr lang="en-US" altLang="zh-CN" sz="3800" dirty="0"/>
              <a:t>	return OK;}</a:t>
            </a:r>
          </a:p>
          <a:p>
            <a:endParaRPr lang="en-US" altLang="zh-CN" dirty="0"/>
          </a:p>
        </p:txBody>
      </p:sp>
      <p:sp>
        <p:nvSpPr>
          <p:cNvPr id="4" name="流程图: 可选过程 3"/>
          <p:cNvSpPr/>
          <p:nvPr/>
        </p:nvSpPr>
        <p:spPr>
          <a:xfrm>
            <a:off x="7812360" y="4077072"/>
            <a:ext cx="1331640" cy="5729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O(n)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7812360" y="1052736"/>
            <a:ext cx="1331640" cy="5729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O(n)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678773-BFA5-8B10-4472-B0D6B8509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06F5F5C-4100-4912-97C4-16F9EBF3928E}"/>
              </a:ext>
            </a:extLst>
          </p:cNvPr>
          <p:cNvSpPr/>
          <p:nvPr/>
        </p:nvSpPr>
        <p:spPr>
          <a:xfrm>
            <a:off x="0" y="4049688"/>
            <a:ext cx="9144000" cy="1467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257E36-D728-48D3-9003-2805A76626E3}"/>
              </a:ext>
            </a:extLst>
          </p:cNvPr>
          <p:cNvSpPr/>
          <p:nvPr/>
        </p:nvSpPr>
        <p:spPr>
          <a:xfrm>
            <a:off x="0" y="1988840"/>
            <a:ext cx="9144000" cy="1584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链表的基本操作</a:t>
            </a:r>
            <a:r>
              <a:rPr lang="en-US" altLang="zh-CN"/>
              <a:t>-</a:t>
            </a:r>
            <a:r>
              <a:rPr lang="zh-CN" altLang="en-US"/>
              <a:t>插入元素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zh-CN" altLang="zh-CN" sz="3100" dirty="0">
                <a:solidFill>
                  <a:srgbClr val="000000"/>
                </a:solidFill>
                <a:latin typeface="Arial Unicode MS" panose="020B0604020202020204" pitchFamily="34" charset="-122"/>
              </a:rPr>
              <a:t>Status ListInsert_L(</a:t>
            </a:r>
            <a:r>
              <a:rPr lang="en-US" altLang="zh-CN" sz="3100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LinkedList</a:t>
            </a:r>
            <a:r>
              <a:rPr lang="zh-CN" altLang="zh-CN" sz="31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en-US" sz="3100" dirty="0">
                <a:solidFill>
                  <a:srgbClr val="000000"/>
                </a:solidFill>
                <a:latin typeface="Arial Unicode MS" panose="020B0604020202020204" pitchFamily="34" charset="-122"/>
              </a:rPr>
              <a:t>*</a:t>
            </a:r>
            <a:r>
              <a:rPr lang="zh-CN" altLang="zh-CN" sz="3100" dirty="0">
                <a:solidFill>
                  <a:srgbClr val="000000"/>
                </a:solidFill>
                <a:latin typeface="Arial Unicode MS" panose="020B0604020202020204" pitchFamily="34" charset="-122"/>
              </a:rPr>
              <a:t>L, int i, ElemType e) </a:t>
            </a:r>
            <a:endParaRPr lang="en-US" altLang="zh-CN" sz="31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>
              <a:buNone/>
            </a:pPr>
            <a:r>
              <a:rPr lang="zh-CN" altLang="zh-CN" sz="3100" dirty="0">
                <a:solidFill>
                  <a:srgbClr val="000000"/>
                </a:solidFill>
                <a:latin typeface="Arial Unicode MS" panose="020B0604020202020204" pitchFamily="34" charset="-122"/>
              </a:rPr>
              <a:t>{</a:t>
            </a:r>
            <a:r>
              <a:rPr lang="en-US" altLang="zh-CN" sz="31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3100" dirty="0"/>
              <a:t>//</a:t>
            </a:r>
            <a:r>
              <a:rPr lang="zh-CN" altLang="en-US" sz="3100" dirty="0"/>
              <a:t>在链表 </a:t>
            </a:r>
            <a:r>
              <a:rPr lang="en-US" altLang="zh-CN" sz="3100" dirty="0"/>
              <a:t>L </a:t>
            </a:r>
            <a:r>
              <a:rPr lang="zh-CN" altLang="en-US" sz="3100" dirty="0"/>
              <a:t>的第 </a:t>
            </a:r>
            <a:r>
              <a:rPr lang="en-US" altLang="zh-CN" sz="3100" dirty="0" err="1"/>
              <a:t>i</a:t>
            </a:r>
            <a:r>
              <a:rPr lang="en-US" altLang="zh-CN" sz="3100" dirty="0"/>
              <a:t> </a:t>
            </a:r>
            <a:r>
              <a:rPr lang="zh-CN" altLang="en-US" sz="3100" dirty="0"/>
              <a:t>个结点之前插入元素 </a:t>
            </a:r>
            <a:r>
              <a:rPr lang="en-US" altLang="zh-CN" sz="3100" dirty="0"/>
              <a:t>e</a:t>
            </a:r>
          </a:p>
          <a:p>
            <a:pPr marL="0" lvl="0" indent="0">
              <a:buNone/>
            </a:pPr>
            <a:r>
              <a:rPr lang="en-US" altLang="zh-CN" sz="3100" dirty="0">
                <a:solidFill>
                  <a:srgbClr val="000000"/>
                </a:solidFill>
                <a:latin typeface="Arial Unicode MS" panose="020B0604020202020204" pitchFamily="34" charset="-122"/>
              </a:rPr>
              <a:t>Link *p,*s;</a:t>
            </a:r>
          </a:p>
          <a:p>
            <a:pPr marL="0" lvl="0" indent="0">
              <a:buNone/>
            </a:pPr>
            <a:r>
              <a:rPr lang="en-US" altLang="zh-CN" sz="3100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int</a:t>
            </a:r>
            <a:r>
              <a:rPr lang="en-US" altLang="zh-CN" sz="31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j=1;</a:t>
            </a:r>
          </a:p>
          <a:p>
            <a:pPr marL="0" lvl="0" indent="0">
              <a:buNone/>
            </a:pPr>
            <a:r>
              <a:rPr lang="en-US" altLang="zh-CN" sz="3100" dirty="0">
                <a:solidFill>
                  <a:srgbClr val="0000CC"/>
                </a:solidFill>
                <a:latin typeface="Arial Unicode MS" panose="020B0604020202020204" pitchFamily="34" charset="-122"/>
              </a:rPr>
              <a:t>p=L-&gt;head;</a:t>
            </a:r>
          </a:p>
          <a:p>
            <a:pPr marL="0" lvl="0" indent="0">
              <a:buNone/>
            </a:pPr>
            <a:r>
              <a:rPr lang="en-US" altLang="zh-CN" sz="3100" dirty="0">
                <a:solidFill>
                  <a:srgbClr val="000000"/>
                </a:solidFill>
                <a:latin typeface="Arial Unicode MS" panose="020B0604020202020204" pitchFamily="34" charset="-122"/>
              </a:rPr>
              <a:t>while (p &amp;&amp; j&lt;i-1) {//</a:t>
            </a:r>
            <a:r>
              <a:rPr lang="zh-CN" altLang="en-US" sz="3100" dirty="0">
                <a:solidFill>
                  <a:srgbClr val="000000"/>
                </a:solidFill>
                <a:latin typeface="Arial Unicode MS" panose="020B0604020202020204" pitchFamily="34" charset="-122"/>
              </a:rPr>
              <a:t>寻找第</a:t>
            </a:r>
            <a:r>
              <a:rPr lang="en-US" altLang="zh-CN" sz="3100" dirty="0">
                <a:solidFill>
                  <a:srgbClr val="000000"/>
                </a:solidFill>
                <a:latin typeface="Arial Unicode MS" panose="020B0604020202020204" pitchFamily="34" charset="-122"/>
              </a:rPr>
              <a:t>i-1</a:t>
            </a:r>
            <a:r>
              <a:rPr lang="zh-CN" altLang="en-US" sz="3100" dirty="0">
                <a:solidFill>
                  <a:srgbClr val="000000"/>
                </a:solidFill>
                <a:latin typeface="Arial Unicode MS" panose="020B0604020202020204" pitchFamily="34" charset="-122"/>
              </a:rPr>
              <a:t>个结点</a:t>
            </a:r>
          </a:p>
          <a:p>
            <a:pPr marL="0" lvl="0" indent="0">
              <a:buNone/>
            </a:pPr>
            <a:r>
              <a:rPr lang="zh-CN" altLang="en-US" sz="31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       </a:t>
            </a:r>
            <a:r>
              <a:rPr lang="en-US" altLang="zh-CN" sz="3100" dirty="0">
                <a:solidFill>
                  <a:srgbClr val="000000"/>
                </a:solidFill>
                <a:latin typeface="Arial Unicode MS" panose="020B0604020202020204" pitchFamily="34" charset="-122"/>
              </a:rPr>
              <a:t>p=p-&gt;</a:t>
            </a:r>
            <a:r>
              <a:rPr lang="en-US" altLang="zh-CN" sz="3100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next;j</a:t>
            </a:r>
            <a:r>
              <a:rPr lang="en-US" altLang="zh-CN" sz="3100" dirty="0">
                <a:solidFill>
                  <a:srgbClr val="000000"/>
                </a:solidFill>
                <a:latin typeface="Arial Unicode MS" panose="020B0604020202020204" pitchFamily="34" charset="-122"/>
              </a:rPr>
              <a:t>++;}</a:t>
            </a:r>
          </a:p>
          <a:p>
            <a:pPr marL="0" lvl="0" indent="0">
              <a:buNone/>
            </a:pPr>
            <a:r>
              <a:rPr lang="en-US" altLang="zh-CN" sz="3100" dirty="0">
                <a:solidFill>
                  <a:srgbClr val="000000"/>
                </a:solidFill>
                <a:latin typeface="Arial Unicode MS" panose="020B0604020202020204" pitchFamily="34" charset="-122"/>
              </a:rPr>
              <a:t>if(!p || j&gt;i-1) return ERROR;</a:t>
            </a:r>
          </a:p>
          <a:p>
            <a:pPr marL="0" lvl="0" indent="0">
              <a:buNone/>
            </a:pPr>
            <a:r>
              <a:rPr lang="en-US" altLang="zh-CN" sz="3100" dirty="0">
                <a:solidFill>
                  <a:srgbClr val="000000"/>
                </a:solidFill>
                <a:latin typeface="Arial Unicode MS" panose="020B0604020202020204" pitchFamily="34" charset="-122"/>
              </a:rPr>
              <a:t>s= </a:t>
            </a:r>
            <a:r>
              <a:rPr lang="en-US" altLang="zh-CN" sz="3100" dirty="0" err="1">
                <a:solidFill>
                  <a:srgbClr val="0000CC"/>
                </a:solidFill>
                <a:latin typeface="Arial Unicode MS" panose="020B0604020202020204" pitchFamily="34" charset="-122"/>
              </a:rPr>
              <a:t>MakeNode</a:t>
            </a:r>
            <a:r>
              <a:rPr lang="en-US" altLang="zh-CN" sz="3100" dirty="0">
                <a:solidFill>
                  <a:srgbClr val="0000CC"/>
                </a:solidFill>
                <a:latin typeface="Arial Unicode MS" panose="020B0604020202020204" pitchFamily="34" charset="-122"/>
              </a:rPr>
              <a:t>(e)</a:t>
            </a:r>
            <a:r>
              <a:rPr lang="en-US" altLang="zh-CN" sz="3100" dirty="0">
                <a:solidFill>
                  <a:srgbClr val="000000"/>
                </a:solidFill>
                <a:latin typeface="Arial Unicode MS" panose="020B0604020202020204" pitchFamily="34" charset="-122"/>
              </a:rPr>
              <a:t>; if (!s)return ERROR; </a:t>
            </a:r>
            <a:endParaRPr lang="zh-CN" altLang="en-US" sz="31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>
              <a:buNone/>
            </a:pPr>
            <a:r>
              <a:rPr lang="en-US" altLang="zh-CN" sz="3100" dirty="0">
                <a:solidFill>
                  <a:srgbClr val="0000CC"/>
                </a:solidFill>
                <a:latin typeface="Arial Unicode MS" panose="020B0604020202020204" pitchFamily="34" charset="-122"/>
              </a:rPr>
              <a:t>if(L-&gt;tail==p) L-&gt;tail=s;</a:t>
            </a:r>
          </a:p>
          <a:p>
            <a:pPr marL="0" lvl="0" indent="0">
              <a:buNone/>
            </a:pPr>
            <a:r>
              <a:rPr lang="en-US" altLang="zh-CN" sz="3100" dirty="0">
                <a:solidFill>
                  <a:srgbClr val="0000CC"/>
                </a:solidFill>
                <a:latin typeface="Arial Unicode MS" panose="020B0604020202020204" pitchFamily="34" charset="-122"/>
              </a:rPr>
              <a:t>L-&gt;</a:t>
            </a:r>
            <a:r>
              <a:rPr lang="en-US" altLang="zh-CN" sz="3100" dirty="0" err="1">
                <a:solidFill>
                  <a:srgbClr val="0000CC"/>
                </a:solidFill>
                <a:latin typeface="Arial Unicode MS" panose="020B0604020202020204" pitchFamily="34" charset="-122"/>
              </a:rPr>
              <a:t>len</a:t>
            </a:r>
            <a:r>
              <a:rPr lang="en-US" altLang="zh-CN" sz="3100" dirty="0">
                <a:solidFill>
                  <a:srgbClr val="0000CC"/>
                </a:solidFill>
                <a:latin typeface="Arial Unicode MS" panose="020B0604020202020204" pitchFamily="34" charset="-122"/>
              </a:rPr>
              <a:t>++;</a:t>
            </a:r>
          </a:p>
          <a:p>
            <a:pPr marL="0" lvl="0" indent="0">
              <a:buNone/>
            </a:pPr>
            <a:r>
              <a:rPr lang="en-US" altLang="zh-CN" sz="3100" dirty="0">
                <a:solidFill>
                  <a:srgbClr val="000000"/>
                </a:solidFill>
                <a:latin typeface="Arial Unicode MS" panose="020B0604020202020204" pitchFamily="34" charset="-122"/>
              </a:rPr>
              <a:t>s-&gt;next=p-&gt;next; p-&gt;next=s;</a:t>
            </a:r>
          </a:p>
          <a:p>
            <a:pPr marL="0" lvl="0" indent="0">
              <a:buNone/>
            </a:pPr>
            <a:r>
              <a:rPr lang="en-US" altLang="zh-CN" sz="3100" dirty="0">
                <a:solidFill>
                  <a:srgbClr val="000000"/>
                </a:solidFill>
                <a:latin typeface="Arial Unicode MS" panose="020B0604020202020204" pitchFamily="34" charset="-122"/>
              </a:rPr>
              <a:t>return OK;</a:t>
            </a:r>
          </a:p>
          <a:p>
            <a:pPr marL="0" lvl="0" indent="0">
              <a:buNone/>
            </a:pPr>
            <a:r>
              <a:rPr lang="en-US" altLang="zh-CN" sz="3100" dirty="0">
                <a:solidFill>
                  <a:srgbClr val="000000"/>
                </a:solidFill>
                <a:latin typeface="Arial Unicode MS" panose="020B0604020202020204" pitchFamily="34" charset="-122"/>
              </a:rPr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1B2F50-844C-430B-EB06-1271C8AC1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6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链表的基本操作</a:t>
            </a:r>
            <a:r>
              <a:rPr lang="en-US" altLang="zh-CN"/>
              <a:t>-</a:t>
            </a:r>
            <a:r>
              <a:rPr lang="zh-CN" altLang="en-US"/>
              <a:t>插入元素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363272" cy="602128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zh-CN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Status ListInsert_L(</a:t>
            </a:r>
            <a:r>
              <a:rPr lang="en-US" altLang="zh-CN" sz="2600" dirty="0" err="1">
                <a:solidFill>
                  <a:srgbClr val="000000"/>
                </a:solidFill>
                <a:latin typeface="Arial Unicode MS" panose="020B0604020202020204" pitchFamily="34" charset="-122"/>
              </a:rPr>
              <a:t>LinkedList</a:t>
            </a:r>
            <a:r>
              <a:rPr lang="zh-CN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*</a:t>
            </a:r>
            <a:r>
              <a:rPr lang="zh-CN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L, int i, ElemType e) </a:t>
            </a:r>
            <a:endParaRPr lang="en-US" altLang="zh-CN" sz="26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>
              <a:buNone/>
            </a:pPr>
            <a:r>
              <a:rPr lang="zh-CN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{</a:t>
            </a:r>
            <a:r>
              <a:rPr lang="en-US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600" dirty="0"/>
              <a:t>//</a:t>
            </a:r>
            <a:r>
              <a:rPr lang="zh-CN" altLang="en-US" sz="2600" dirty="0"/>
              <a:t>在链表 </a:t>
            </a:r>
            <a:r>
              <a:rPr lang="en-US" altLang="zh-CN" sz="2600" dirty="0"/>
              <a:t>L </a:t>
            </a:r>
            <a:r>
              <a:rPr lang="zh-CN" altLang="en-US" sz="2600" dirty="0"/>
              <a:t>的第 </a:t>
            </a:r>
            <a:r>
              <a:rPr lang="en-US" altLang="zh-CN" sz="2600" dirty="0" err="1"/>
              <a:t>i</a:t>
            </a:r>
            <a:r>
              <a:rPr lang="en-US" altLang="zh-CN" sz="2600" dirty="0"/>
              <a:t> </a:t>
            </a:r>
            <a:r>
              <a:rPr lang="zh-CN" altLang="en-US" sz="2600" dirty="0"/>
              <a:t>个结点之前插入元素 </a:t>
            </a:r>
            <a:r>
              <a:rPr lang="en-US" altLang="zh-CN" sz="2600" dirty="0"/>
              <a:t>e</a:t>
            </a:r>
          </a:p>
          <a:p>
            <a:pPr marL="0" lvl="0" indent="0">
              <a:buNone/>
            </a:pPr>
            <a:r>
              <a:rPr lang="zh-CN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Link </a:t>
            </a:r>
            <a:r>
              <a:rPr lang="en-US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*</a:t>
            </a:r>
            <a:r>
              <a:rPr lang="zh-CN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h,</a:t>
            </a:r>
            <a:r>
              <a:rPr lang="en-US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*</a:t>
            </a:r>
            <a:r>
              <a:rPr lang="zh-CN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s; </a:t>
            </a:r>
            <a:endParaRPr lang="en-US" altLang="zh-CN" sz="26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>
              <a:buNone/>
            </a:pPr>
            <a:r>
              <a:rPr lang="en-US" altLang="zh-CN" sz="2600" dirty="0">
                <a:latin typeface="Arial Unicode MS" panose="020B0604020202020204" pitchFamily="34" charset="-122"/>
              </a:rPr>
              <a:t>if(</a:t>
            </a:r>
            <a:r>
              <a:rPr lang="zh-CN" altLang="zh-CN" sz="2600" dirty="0">
                <a:solidFill>
                  <a:srgbClr val="0000CC"/>
                </a:solidFill>
                <a:latin typeface="Arial Unicode MS" panose="020B0604020202020204" pitchFamily="34" charset="-122"/>
              </a:rPr>
              <a:t>LocatePos(L, i-1</a:t>
            </a:r>
            <a:r>
              <a:rPr lang="en-US" altLang="zh-CN" sz="2600" dirty="0">
                <a:solidFill>
                  <a:srgbClr val="0000CC"/>
                </a:solidFill>
                <a:latin typeface="Arial Unicode MS" panose="020B0604020202020204" pitchFamily="34" charset="-122"/>
              </a:rPr>
              <a:t>,h</a:t>
            </a:r>
            <a:r>
              <a:rPr lang="zh-CN" altLang="zh-CN" sz="2600" dirty="0">
                <a:solidFill>
                  <a:srgbClr val="0000CC"/>
                </a:solidFill>
                <a:latin typeface="Arial Unicode MS" panose="020B0604020202020204" pitchFamily="34" charset="-122"/>
              </a:rPr>
              <a:t>)</a:t>
            </a:r>
            <a:r>
              <a:rPr lang="en-US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==ERROR ) </a:t>
            </a:r>
          </a:p>
          <a:p>
            <a:pPr marL="0" lvl="0" indent="0">
              <a:buNone/>
            </a:pPr>
            <a:r>
              <a:rPr lang="en-US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	</a:t>
            </a:r>
            <a:r>
              <a:rPr lang="zh-CN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return ERROR; // i值不合法</a:t>
            </a:r>
            <a:endParaRPr lang="en-US" altLang="zh-CN" sz="26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>
              <a:buNone/>
            </a:pPr>
            <a:r>
              <a:rPr lang="en-US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s=</a:t>
            </a:r>
            <a:r>
              <a:rPr lang="zh-CN" altLang="zh-CN" sz="2600" dirty="0">
                <a:solidFill>
                  <a:srgbClr val="0000CC"/>
                </a:solidFill>
                <a:latin typeface="Arial Unicode MS" panose="020B0604020202020204" pitchFamily="34" charset="-122"/>
              </a:rPr>
              <a:t>MakeNode(e)</a:t>
            </a:r>
            <a:r>
              <a:rPr lang="en-US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;</a:t>
            </a:r>
          </a:p>
          <a:p>
            <a:pPr marL="0" lvl="0" indent="0">
              <a:buNone/>
            </a:pPr>
            <a:r>
              <a:rPr lang="en-US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	</a:t>
            </a:r>
            <a:r>
              <a:rPr lang="zh-CN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if (!</a:t>
            </a:r>
            <a:r>
              <a:rPr lang="en-US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s</a:t>
            </a:r>
            <a:r>
              <a:rPr lang="zh-CN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)</a:t>
            </a:r>
            <a:r>
              <a:rPr lang="en-US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return ERROR; // 结点存储分配失败 </a:t>
            </a:r>
            <a:endParaRPr lang="en-US" altLang="zh-CN" sz="26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>
              <a:buNone/>
            </a:pPr>
            <a:r>
              <a:rPr lang="en-US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//</a:t>
            </a:r>
            <a:r>
              <a:rPr lang="zh-CN" altLang="en-US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将</a:t>
            </a:r>
            <a:r>
              <a:rPr lang="en-US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s</a:t>
            </a:r>
            <a:r>
              <a:rPr lang="zh-CN" altLang="en-US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插入在</a:t>
            </a:r>
            <a:r>
              <a:rPr lang="en-US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h</a:t>
            </a:r>
            <a:r>
              <a:rPr lang="zh-CN" altLang="en-US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之后</a:t>
            </a:r>
            <a:endParaRPr lang="en-US" altLang="zh-CN" sz="26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>
              <a:buNone/>
            </a:pPr>
            <a:r>
              <a:rPr lang="en-US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if (</a:t>
            </a:r>
            <a:r>
              <a:rPr lang="zh-CN" altLang="zh-CN" sz="2600" dirty="0">
                <a:solidFill>
                  <a:srgbClr val="0000CC"/>
                </a:solidFill>
                <a:latin typeface="Arial Unicode MS" panose="020B0604020202020204" pitchFamily="34" charset="-122"/>
              </a:rPr>
              <a:t>Ins</a:t>
            </a:r>
            <a:r>
              <a:rPr lang="en-US" altLang="zh-CN" sz="2600" dirty="0">
                <a:solidFill>
                  <a:srgbClr val="0000CC"/>
                </a:solidFill>
                <a:latin typeface="Arial Unicode MS" panose="020B0604020202020204" pitchFamily="34" charset="-122"/>
              </a:rPr>
              <a:t>After</a:t>
            </a:r>
            <a:r>
              <a:rPr lang="zh-CN" altLang="zh-CN" sz="2600" dirty="0">
                <a:solidFill>
                  <a:srgbClr val="0000CC"/>
                </a:solidFill>
                <a:latin typeface="Arial Unicode MS" panose="020B0604020202020204" pitchFamily="34" charset="-122"/>
              </a:rPr>
              <a:t>(</a:t>
            </a:r>
            <a:r>
              <a:rPr lang="en-US" altLang="zh-CN" sz="2600" dirty="0">
                <a:solidFill>
                  <a:srgbClr val="0000CC"/>
                </a:solidFill>
                <a:latin typeface="Arial Unicode MS" panose="020B0604020202020204" pitchFamily="34" charset="-122"/>
              </a:rPr>
              <a:t>L, </a:t>
            </a:r>
            <a:r>
              <a:rPr lang="zh-CN" altLang="zh-CN" sz="2600" dirty="0">
                <a:solidFill>
                  <a:srgbClr val="0000CC"/>
                </a:solidFill>
                <a:latin typeface="Arial Unicode MS" panose="020B0604020202020204" pitchFamily="34" charset="-122"/>
              </a:rPr>
              <a:t>h, s)</a:t>
            </a:r>
            <a:r>
              <a:rPr lang="en-US" altLang="zh-CN" sz="2600" dirty="0">
                <a:latin typeface="Arial Unicode MS" panose="020B0604020202020204" pitchFamily="34" charset="-122"/>
              </a:rPr>
              <a:t>==OK)</a:t>
            </a:r>
            <a:r>
              <a:rPr lang="en-US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zh-CN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return OK; </a:t>
            </a:r>
            <a:endParaRPr lang="en-US" altLang="zh-CN" sz="2600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marL="0" lvl="0" indent="0">
              <a:buNone/>
            </a:pPr>
            <a:r>
              <a:rPr lang="en-US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else return ERROR; </a:t>
            </a:r>
          </a:p>
          <a:p>
            <a:pPr marL="0" lvl="0" indent="0">
              <a:buNone/>
            </a:pPr>
            <a:r>
              <a:rPr lang="zh-CN" altLang="zh-CN" sz="2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} // ListInsert_L</a:t>
            </a:r>
            <a:r>
              <a:rPr lang="zh-CN" altLang="zh-CN" sz="2600" dirty="0"/>
              <a:t> </a:t>
            </a:r>
            <a:endParaRPr 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2.20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6707737" y="5157192"/>
            <a:ext cx="1752695" cy="1260720"/>
          </a:xfrm>
          <a:prstGeom prst="wedgeRoundRectCallout">
            <a:avLst>
              <a:gd name="adj1" fmla="val -70720"/>
              <a:gd name="adj2" fmla="val -4007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dirty="0"/>
              <a:t>利用已有操作实现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47A31-E89E-0BB1-E9E0-BD9986180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5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单链表的应用：</a:t>
            </a:r>
            <a:r>
              <a:rPr lang="zh-CN" altLang="en-US">
                <a:ea typeface="宋体" panose="02010600030101010101" pitchFamily="2" charset="-122"/>
              </a:rPr>
              <a:t>一元多项式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sz="3400" dirty="0">
                <a:ea typeface="宋体" panose="02010600030101010101" pitchFamily="2" charset="-122"/>
              </a:rPr>
              <a:t>一元多项式 </a:t>
            </a:r>
            <a:r>
              <a:rPr lang="en-US" altLang="en-US" sz="3400" dirty="0" err="1">
                <a:ea typeface="宋体" panose="02010600030101010101" pitchFamily="2" charset="-122"/>
              </a:rPr>
              <a:t>p</a:t>
            </a:r>
            <a:r>
              <a:rPr lang="en-US" altLang="zh-CN" sz="3400" baseline="-25000" dirty="0" err="1">
                <a:ea typeface="宋体" panose="02010600030101010101" pitchFamily="2" charset="-122"/>
              </a:rPr>
              <a:t>n</a:t>
            </a:r>
            <a:r>
              <a:rPr lang="en-US" altLang="en-US" sz="3400" dirty="0">
                <a:ea typeface="宋体" panose="02010600030101010101" pitchFamily="2" charset="-122"/>
              </a:rPr>
              <a:t>(x)=p</a:t>
            </a:r>
            <a:r>
              <a:rPr lang="en-US" altLang="en-US" sz="3400" baseline="-25000" dirty="0">
                <a:ea typeface="宋体" panose="02010600030101010101" pitchFamily="2" charset="-122"/>
              </a:rPr>
              <a:t>0</a:t>
            </a:r>
            <a:r>
              <a:rPr lang="en-US" altLang="en-US" sz="3400" dirty="0">
                <a:ea typeface="宋体" panose="02010600030101010101" pitchFamily="2" charset="-122"/>
              </a:rPr>
              <a:t>+p</a:t>
            </a:r>
            <a:r>
              <a:rPr lang="en-US" altLang="en-US" sz="3400" baseline="-25000" dirty="0">
                <a:ea typeface="宋体" panose="02010600030101010101" pitchFamily="2" charset="-122"/>
              </a:rPr>
              <a:t>1</a:t>
            </a:r>
            <a:r>
              <a:rPr lang="en-US" altLang="en-US" sz="3400" dirty="0">
                <a:ea typeface="宋体" panose="02010600030101010101" pitchFamily="2" charset="-122"/>
              </a:rPr>
              <a:t>x+p</a:t>
            </a:r>
            <a:r>
              <a:rPr lang="en-US" altLang="en-US" sz="3400" baseline="-25000" dirty="0">
                <a:ea typeface="宋体" panose="02010600030101010101" pitchFamily="2" charset="-122"/>
              </a:rPr>
              <a:t>2</a:t>
            </a:r>
            <a:r>
              <a:rPr lang="en-US" altLang="en-US" sz="3400" dirty="0">
                <a:ea typeface="宋体" panose="02010600030101010101" pitchFamily="2" charset="-122"/>
              </a:rPr>
              <a:t>x</a:t>
            </a:r>
            <a:r>
              <a:rPr lang="en-US" altLang="en-US" sz="3400" baseline="30000" dirty="0">
                <a:ea typeface="宋体" panose="02010600030101010101" pitchFamily="2" charset="-122"/>
              </a:rPr>
              <a:t>2</a:t>
            </a:r>
            <a:r>
              <a:rPr lang="en-US" altLang="en-US" sz="3400" dirty="0">
                <a:ea typeface="宋体" panose="02010600030101010101" pitchFamily="2" charset="-122"/>
              </a:rPr>
              <a:t>+ </a:t>
            </a:r>
            <a:r>
              <a:rPr lang="en-US" altLang="en-US" sz="3400" dirty="0">
                <a:ea typeface="宋体" panose="02010600030101010101" pitchFamily="2" charset="-122"/>
                <a:cs typeface="Times New Roman" pitchFamily="18" charset="0"/>
              </a:rPr>
              <a:t>…</a:t>
            </a:r>
            <a:r>
              <a:rPr lang="en-US" altLang="en-US" sz="3400" dirty="0">
                <a:ea typeface="宋体" panose="02010600030101010101" pitchFamily="2" charset="-122"/>
                <a:cs typeface="Arial Unicode MS" pitchFamily="34" charset="-122"/>
              </a:rPr>
              <a:t> </a:t>
            </a:r>
            <a:r>
              <a:rPr lang="en-US" altLang="en-US" sz="3400" dirty="0">
                <a:ea typeface="宋体" panose="02010600030101010101" pitchFamily="2" charset="-122"/>
              </a:rPr>
              <a:t>+</a:t>
            </a:r>
            <a:r>
              <a:rPr lang="en-US" altLang="en-US" sz="3400" dirty="0" err="1">
                <a:ea typeface="宋体" panose="02010600030101010101" pitchFamily="2" charset="-122"/>
              </a:rPr>
              <a:t>p</a:t>
            </a:r>
            <a:r>
              <a:rPr lang="en-US" altLang="en-US" sz="3400" baseline="-25000" dirty="0" err="1">
                <a:ea typeface="宋体" panose="02010600030101010101" pitchFamily="2" charset="-122"/>
              </a:rPr>
              <a:t>n</a:t>
            </a:r>
            <a:r>
              <a:rPr lang="en-US" altLang="en-US" sz="3400" dirty="0" err="1">
                <a:ea typeface="宋体" panose="02010600030101010101" pitchFamily="2" charset="-122"/>
              </a:rPr>
              <a:t>x</a:t>
            </a:r>
            <a:r>
              <a:rPr lang="en-US" altLang="en-US" sz="3400" baseline="30000" dirty="0" err="1">
                <a:ea typeface="宋体" panose="02010600030101010101" pitchFamily="2" charset="-122"/>
              </a:rPr>
              <a:t>n</a:t>
            </a:r>
            <a:endParaRPr lang="en-US" altLang="en-US" sz="34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400" dirty="0">
                <a:ea typeface="宋体" panose="02010600030101010101" pitchFamily="2" charset="-122"/>
              </a:rPr>
              <a:t>在计算机中，</a:t>
            </a:r>
            <a:r>
              <a:rPr lang="en-US" altLang="zh-CN" sz="3400" dirty="0" err="1">
                <a:ea typeface="宋体" panose="02010600030101010101" pitchFamily="2" charset="-122"/>
              </a:rPr>
              <a:t>p</a:t>
            </a:r>
            <a:r>
              <a:rPr lang="en-US" altLang="zh-CN" sz="3400" baseline="-25000" dirty="0" err="1">
                <a:ea typeface="宋体" panose="02010600030101010101" pitchFamily="2" charset="-122"/>
              </a:rPr>
              <a:t>n</a:t>
            </a:r>
            <a:r>
              <a:rPr lang="en-US" altLang="zh-CN" sz="3400" dirty="0">
                <a:ea typeface="宋体" panose="02010600030101010101" pitchFamily="2" charset="-122"/>
              </a:rPr>
              <a:t>(x)</a:t>
            </a:r>
            <a:r>
              <a:rPr lang="en-US" altLang="en-US" sz="3400" dirty="0" err="1">
                <a:ea typeface="宋体" panose="02010600030101010101" pitchFamily="2" charset="-122"/>
              </a:rPr>
              <a:t>可用线性表P</a:t>
            </a:r>
            <a:r>
              <a:rPr lang="en-US" altLang="en-US" sz="3400" dirty="0">
                <a:ea typeface="宋体" panose="02010600030101010101" pitchFamily="2" charset="-122"/>
              </a:rPr>
              <a:t>=(p</a:t>
            </a:r>
            <a:r>
              <a:rPr lang="en-US" altLang="en-US" sz="3400" baseline="-25000" dirty="0">
                <a:ea typeface="宋体" panose="02010600030101010101" pitchFamily="2" charset="-122"/>
              </a:rPr>
              <a:t>0</a:t>
            </a:r>
            <a:r>
              <a:rPr lang="en-US" altLang="en-US" sz="3400" baseline="30000" dirty="0">
                <a:ea typeface="宋体" panose="02010600030101010101" pitchFamily="2" charset="-122"/>
              </a:rPr>
              <a:t> </a:t>
            </a:r>
            <a:r>
              <a:rPr lang="en-US" altLang="en-US" sz="3400" dirty="0">
                <a:ea typeface="宋体" panose="02010600030101010101" pitchFamily="2" charset="-122"/>
              </a:rPr>
              <a:t>，p</a:t>
            </a:r>
            <a:r>
              <a:rPr lang="en-US" altLang="en-US" sz="3400" baseline="-25000" dirty="0">
                <a:ea typeface="宋体" panose="02010600030101010101" pitchFamily="2" charset="-122"/>
              </a:rPr>
              <a:t>1</a:t>
            </a:r>
            <a:r>
              <a:rPr lang="en-US" altLang="en-US" sz="3400" baseline="30000" dirty="0">
                <a:ea typeface="宋体" panose="02010600030101010101" pitchFamily="2" charset="-122"/>
              </a:rPr>
              <a:t> </a:t>
            </a:r>
            <a:r>
              <a:rPr lang="en-US" altLang="en-US" sz="3400" dirty="0">
                <a:ea typeface="宋体" panose="02010600030101010101" pitchFamily="2" charset="-122"/>
              </a:rPr>
              <a:t>，p</a:t>
            </a:r>
            <a:r>
              <a:rPr lang="en-US" altLang="en-US" sz="3400" baseline="-25000" dirty="0">
                <a:ea typeface="宋体" panose="02010600030101010101" pitchFamily="2" charset="-122"/>
              </a:rPr>
              <a:t>2</a:t>
            </a:r>
            <a:r>
              <a:rPr lang="en-US" altLang="en-US" sz="3400" baseline="30000" dirty="0">
                <a:ea typeface="宋体" panose="02010600030101010101" pitchFamily="2" charset="-122"/>
              </a:rPr>
              <a:t> </a:t>
            </a:r>
            <a:r>
              <a:rPr lang="en-US" altLang="en-US" sz="3400" dirty="0">
                <a:ea typeface="宋体" panose="02010600030101010101" pitchFamily="2" charset="-122"/>
              </a:rPr>
              <a:t>，</a:t>
            </a:r>
            <a:r>
              <a:rPr lang="en-US" altLang="en-US" sz="3400" dirty="0">
                <a:ea typeface="宋体" panose="02010600030101010101" pitchFamily="2" charset="-122"/>
                <a:cs typeface="Times New Roman" pitchFamily="18" charset="0"/>
              </a:rPr>
              <a:t>…</a:t>
            </a:r>
            <a:r>
              <a:rPr lang="en-US" altLang="en-US" sz="3400" baseline="30000" dirty="0">
                <a:ea typeface="宋体" panose="02010600030101010101" pitchFamily="2" charset="-122"/>
              </a:rPr>
              <a:t> </a:t>
            </a:r>
            <a:r>
              <a:rPr lang="en-US" altLang="en-US" sz="3400" dirty="0">
                <a:ea typeface="宋体" panose="02010600030101010101" pitchFamily="2" charset="-122"/>
              </a:rPr>
              <a:t>，</a:t>
            </a:r>
            <a:r>
              <a:rPr lang="en-US" altLang="en-US" sz="3400" dirty="0" err="1">
                <a:ea typeface="宋体" panose="02010600030101010101" pitchFamily="2" charset="-122"/>
              </a:rPr>
              <a:t>p</a:t>
            </a:r>
            <a:r>
              <a:rPr lang="en-US" altLang="en-US" sz="3400" baseline="-25000" dirty="0" err="1">
                <a:ea typeface="宋体" panose="02010600030101010101" pitchFamily="2" charset="-122"/>
              </a:rPr>
              <a:t>n</a:t>
            </a:r>
            <a:r>
              <a:rPr lang="en-US" altLang="en-US" sz="3400" baseline="30000" dirty="0">
                <a:ea typeface="宋体" panose="02010600030101010101" pitchFamily="2" charset="-122"/>
              </a:rPr>
              <a:t> </a:t>
            </a:r>
            <a:r>
              <a:rPr lang="en-US" altLang="en-US" sz="3400" dirty="0">
                <a:ea typeface="宋体" panose="02010600030101010101" pitchFamily="2" charset="-122"/>
              </a:rPr>
              <a:t>)</a:t>
            </a:r>
            <a:r>
              <a:rPr lang="en-US" altLang="en-US" sz="3400" dirty="0" err="1">
                <a:ea typeface="宋体" panose="02010600030101010101" pitchFamily="2" charset="-122"/>
              </a:rPr>
              <a:t>表示</a:t>
            </a:r>
            <a:r>
              <a:rPr lang="zh-CN" altLang="en-US" sz="3400" dirty="0">
                <a:ea typeface="宋体" panose="02010600030101010101" pitchFamily="2" charset="-122"/>
              </a:rPr>
              <a:t>，每一项的指数</a:t>
            </a:r>
            <a:r>
              <a:rPr lang="en-US" altLang="zh-CN" sz="3400" dirty="0" err="1">
                <a:ea typeface="宋体" panose="02010600030101010101" pitchFamily="2" charset="-122"/>
              </a:rPr>
              <a:t>i</a:t>
            </a:r>
            <a:r>
              <a:rPr lang="zh-CN" altLang="en-US" sz="3400" dirty="0">
                <a:ea typeface="宋体" panose="02010600030101010101" pitchFamily="2" charset="-122"/>
              </a:rPr>
              <a:t>隐含在其系数</a:t>
            </a:r>
            <a:r>
              <a:rPr lang="en-US" altLang="zh-CN" sz="3400" dirty="0">
                <a:ea typeface="宋体" panose="02010600030101010101" pitchFamily="2" charset="-122"/>
              </a:rPr>
              <a:t>p</a:t>
            </a:r>
            <a:r>
              <a:rPr lang="en-US" altLang="zh-CN" sz="3400" baseline="-25000" dirty="0">
                <a:ea typeface="宋体" panose="02010600030101010101" pitchFamily="2" charset="-122"/>
              </a:rPr>
              <a:t>i</a:t>
            </a:r>
            <a:r>
              <a:rPr lang="zh-CN" altLang="en-US" sz="3400" dirty="0">
                <a:ea typeface="宋体" panose="02010600030101010101" pitchFamily="2" charset="-122"/>
              </a:rPr>
              <a:t>的序号里</a:t>
            </a:r>
            <a:endParaRPr lang="en-US" altLang="zh-CN" sz="34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400" dirty="0">
                <a:solidFill>
                  <a:srgbClr val="000099"/>
                </a:solidFill>
                <a:ea typeface="宋体" panose="02010600030101010101" pitchFamily="2" charset="-122"/>
              </a:rPr>
              <a:t>但是，面对</a:t>
            </a:r>
            <a:r>
              <a:rPr lang="en-US" altLang="zh-CN" sz="3400" dirty="0">
                <a:solidFill>
                  <a:srgbClr val="000099"/>
                </a:solidFill>
                <a:ea typeface="宋体" panose="02010600030101010101" pitchFamily="2" charset="-122"/>
              </a:rPr>
              <a:t>p(x) = 1 + 3x</a:t>
            </a:r>
            <a:r>
              <a:rPr lang="en-US" altLang="zh-CN" sz="3400" baseline="30000" dirty="0">
                <a:solidFill>
                  <a:srgbClr val="000099"/>
                </a:solidFill>
                <a:ea typeface="宋体" panose="02010600030101010101" pitchFamily="2" charset="-122"/>
              </a:rPr>
              <a:t>10000</a:t>
            </a:r>
            <a:r>
              <a:rPr lang="en-US" altLang="zh-CN" sz="3400" dirty="0">
                <a:solidFill>
                  <a:srgbClr val="000099"/>
                </a:solidFill>
                <a:ea typeface="宋体" panose="02010600030101010101" pitchFamily="2" charset="-122"/>
              </a:rPr>
              <a:t> – 2x</a:t>
            </a:r>
            <a:r>
              <a:rPr lang="en-US" altLang="zh-CN" sz="3400" baseline="30000" dirty="0">
                <a:solidFill>
                  <a:srgbClr val="000099"/>
                </a:solidFill>
                <a:ea typeface="宋体" panose="02010600030101010101" pitchFamily="2" charset="-122"/>
              </a:rPr>
              <a:t>20000</a:t>
            </a:r>
            <a:r>
              <a:rPr lang="zh-CN" altLang="en-US" sz="3400" dirty="0">
                <a:solidFill>
                  <a:srgbClr val="000099"/>
                </a:solidFill>
                <a:ea typeface="宋体" panose="02010600030101010101" pitchFamily="2" charset="-122"/>
              </a:rPr>
              <a:t>，上述表述的问题是浪费大量空间</a:t>
            </a:r>
            <a:endParaRPr lang="en-US" altLang="zh-CN" sz="3400" dirty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3500" dirty="0"/>
              <a:t>一般情况下，一元多项式可以表示成：</a:t>
            </a:r>
            <a:endParaRPr lang="en-US" altLang="zh-CN" sz="3500" dirty="0"/>
          </a:p>
          <a:p>
            <a:pPr marL="0" indent="0">
              <a:buNone/>
            </a:pPr>
            <a:r>
              <a:rPr lang="en-US" altLang="en-US" sz="3500" dirty="0"/>
              <a:t>	p</a:t>
            </a:r>
            <a:r>
              <a:rPr lang="en-US" altLang="en-US" sz="3500" baseline="-25000" dirty="0"/>
              <a:t>m</a:t>
            </a:r>
            <a:r>
              <a:rPr lang="en-US" altLang="en-US" sz="3500" dirty="0"/>
              <a:t>(x)=p</a:t>
            </a:r>
            <a:r>
              <a:rPr lang="en-US" altLang="en-US" sz="3500" baseline="-25000" dirty="0"/>
              <a:t>1</a:t>
            </a:r>
            <a:r>
              <a:rPr lang="en-US" altLang="en-US" sz="3500" dirty="0"/>
              <a:t>x</a:t>
            </a:r>
            <a:r>
              <a:rPr lang="en-US" altLang="en-US" sz="3500" baseline="30000" dirty="0"/>
              <a:t>e1</a:t>
            </a:r>
            <a:r>
              <a:rPr lang="en-US" altLang="en-US" sz="3500" dirty="0"/>
              <a:t>+p</a:t>
            </a:r>
            <a:r>
              <a:rPr lang="en-US" altLang="en-US" sz="3500" baseline="-25000" dirty="0"/>
              <a:t>2</a:t>
            </a:r>
            <a:r>
              <a:rPr lang="en-US" altLang="en-US" sz="3500" dirty="0"/>
              <a:t>x</a:t>
            </a:r>
            <a:r>
              <a:rPr lang="en-US" altLang="en-US" sz="3500" baseline="30000" dirty="0"/>
              <a:t>e2</a:t>
            </a:r>
            <a:r>
              <a:rPr lang="en-US" altLang="en-US" sz="3500" dirty="0"/>
              <a:t>+ </a:t>
            </a:r>
            <a:r>
              <a:rPr lang="en-US" altLang="en-US" sz="3500" dirty="0">
                <a:latin typeface="Arial"/>
                <a:cs typeface="Times New Roman" pitchFamily="18" charset="0"/>
              </a:rPr>
              <a:t>…</a:t>
            </a:r>
            <a:r>
              <a:rPr lang="en-US" altLang="en-US" sz="3500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en-US" sz="3500" dirty="0"/>
              <a:t>+</a:t>
            </a:r>
            <a:r>
              <a:rPr lang="en-US" altLang="en-US" sz="3500" dirty="0" err="1"/>
              <a:t>p</a:t>
            </a:r>
            <a:r>
              <a:rPr lang="en-US" altLang="en-US" sz="3500" baseline="-25000" dirty="0" err="1"/>
              <a:t>m</a:t>
            </a:r>
            <a:r>
              <a:rPr lang="en-US" altLang="en-US" sz="3500" dirty="0" err="1"/>
              <a:t>x</a:t>
            </a:r>
            <a:r>
              <a:rPr lang="en-US" altLang="en-US" sz="3500" baseline="30000" dirty="0" err="1"/>
              <a:t>em</a:t>
            </a:r>
            <a:endParaRPr lang="en-US" altLang="en-US" sz="3500" baseline="300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500" dirty="0"/>
              <a:t>其中，</a:t>
            </a:r>
            <a:r>
              <a:rPr kumimoji="1" lang="en-US" altLang="zh-CN" sz="35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35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3500" dirty="0"/>
              <a:t>是指数为</a:t>
            </a:r>
            <a:r>
              <a:rPr lang="en-US" altLang="zh-CN" sz="3500" dirty="0" err="1"/>
              <a:t>e</a:t>
            </a:r>
            <a:r>
              <a:rPr lang="en-US" altLang="zh-CN" sz="3500" baseline="-25000" dirty="0" err="1"/>
              <a:t>i</a:t>
            </a:r>
            <a:r>
              <a:rPr lang="en-US" altLang="zh-CN" sz="3500" baseline="-25000" dirty="0"/>
              <a:t> </a:t>
            </a:r>
            <a:r>
              <a:rPr lang="zh-CN" altLang="en-US" sz="3500" dirty="0"/>
              <a:t>的项的非零系数</a:t>
            </a:r>
            <a:r>
              <a:rPr lang="en-US" altLang="zh-CN" sz="3500" dirty="0"/>
              <a:t>(1&lt;=</a:t>
            </a:r>
            <a:r>
              <a:rPr lang="en-US" altLang="zh-CN" sz="3500" dirty="0" err="1"/>
              <a:t>i</a:t>
            </a:r>
            <a:r>
              <a:rPr lang="en-US" altLang="zh-CN" sz="3500" dirty="0"/>
              <a:t>&lt;=m)</a:t>
            </a:r>
            <a:r>
              <a:rPr lang="zh-CN" altLang="en-US" sz="3500" dirty="0"/>
              <a:t>，</a:t>
            </a:r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3500" dirty="0">
                <a:latin typeface="Times New Roman" panose="02020603050405020304" pitchFamily="18" charset="0"/>
                <a:ea typeface="楷体_GB2312" pitchFamily="49" charset="-122"/>
              </a:rPr>
              <a:t>            </a:t>
            </a:r>
            <a:r>
              <a:rPr kumimoji="1" lang="zh-CN" altLang="en-US" sz="35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0≤ </a:t>
            </a:r>
            <a:r>
              <a:rPr kumimoji="1" lang="en-US" altLang="zh-CN" sz="35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35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35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&lt; e</a:t>
            </a:r>
            <a:r>
              <a:rPr kumimoji="1" lang="en-US" altLang="zh-CN" sz="35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35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&lt; ┄ &lt; </a:t>
            </a:r>
            <a:r>
              <a:rPr kumimoji="1" lang="en-US" altLang="zh-CN" sz="3500" b="1" dirty="0" err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kumimoji="1" lang="en-US" altLang="zh-CN" sz="3500" b="1" baseline="-25000" dirty="0" err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35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= n</a:t>
            </a:r>
            <a:endParaRPr kumimoji="1" lang="en-US" altLang="zh-CN" sz="35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r>
              <a:rPr lang="zh-CN" altLang="en-US" sz="3500" dirty="0"/>
              <a:t>那么，</a:t>
            </a:r>
            <a:r>
              <a:rPr lang="en-US" altLang="en-US" sz="3500" dirty="0"/>
              <a:t>p</a:t>
            </a:r>
            <a:r>
              <a:rPr lang="en-US" altLang="en-US" sz="3500" baseline="-25000" dirty="0"/>
              <a:t>m</a:t>
            </a:r>
            <a:r>
              <a:rPr lang="en-US" altLang="en-US" sz="3500" dirty="0"/>
              <a:t>(x)</a:t>
            </a:r>
            <a:r>
              <a:rPr lang="zh-CN" altLang="en-US" sz="3500" dirty="0"/>
              <a:t>可以表示成如下的</a:t>
            </a:r>
            <a:r>
              <a:rPr lang="zh-CN" altLang="en-US" sz="3500" dirty="0">
                <a:solidFill>
                  <a:srgbClr val="C00000"/>
                </a:solidFill>
              </a:rPr>
              <a:t>线性表</a:t>
            </a:r>
            <a:r>
              <a:rPr lang="zh-CN" altLang="en-US" sz="3500" dirty="0"/>
              <a:t>：</a:t>
            </a:r>
            <a:endParaRPr lang="en-US" altLang="zh-CN" sz="3500" dirty="0"/>
          </a:p>
          <a:p>
            <a:pPr marL="0" indent="0">
              <a:buNone/>
            </a:pPr>
            <a:r>
              <a:rPr lang="en-US" altLang="zh-CN" sz="3500" dirty="0"/>
              <a:t>	((p</a:t>
            </a:r>
            <a:r>
              <a:rPr lang="en-US" altLang="zh-CN" sz="3500" baseline="-25000" dirty="0"/>
              <a:t>1</a:t>
            </a:r>
            <a:r>
              <a:rPr lang="en-US" altLang="zh-CN" sz="3500" dirty="0"/>
              <a:t>,e</a:t>
            </a:r>
            <a:r>
              <a:rPr lang="en-US" altLang="zh-CN" sz="3500" baseline="-25000" dirty="0"/>
              <a:t>1</a:t>
            </a:r>
            <a:r>
              <a:rPr lang="en-US" altLang="zh-CN" sz="3500" dirty="0"/>
              <a:t>),(p</a:t>
            </a:r>
            <a:r>
              <a:rPr lang="en-US" altLang="zh-CN" sz="3500" baseline="-25000" dirty="0"/>
              <a:t>2</a:t>
            </a:r>
            <a:r>
              <a:rPr lang="en-US" altLang="zh-CN" sz="3500" dirty="0"/>
              <a:t>,e</a:t>
            </a:r>
            <a:r>
              <a:rPr lang="en-US" altLang="zh-CN" sz="3500" baseline="-25000" dirty="0"/>
              <a:t>2</a:t>
            </a:r>
            <a:r>
              <a:rPr lang="en-US" altLang="zh-CN" sz="3500" dirty="0"/>
              <a:t>),…,(</a:t>
            </a:r>
            <a:r>
              <a:rPr lang="en-US" altLang="zh-CN" sz="3500" dirty="0" err="1"/>
              <a:t>p</a:t>
            </a:r>
            <a:r>
              <a:rPr lang="en-US" altLang="zh-CN" sz="3500" baseline="-25000" dirty="0" err="1"/>
              <a:t>m</a:t>
            </a:r>
            <a:r>
              <a:rPr lang="en-US" altLang="zh-CN" sz="3500" dirty="0" err="1"/>
              <a:t>,e</a:t>
            </a:r>
            <a:r>
              <a:rPr lang="en-US" altLang="zh-CN" sz="3500" baseline="-25000" dirty="0" err="1"/>
              <a:t>m</a:t>
            </a:r>
            <a:r>
              <a:rPr lang="en-US" altLang="zh-CN" sz="3500" dirty="0"/>
              <a:t>))</a:t>
            </a:r>
          </a:p>
          <a:p>
            <a:pPr lvl="1"/>
            <a:r>
              <a:rPr lang="zh-CN" altLang="en-US" sz="3500" dirty="0"/>
              <a:t>用于表示稀疏多项式时，可节省空间</a:t>
            </a:r>
            <a:endParaRPr lang="en-US" altLang="zh-CN" sz="3500" dirty="0"/>
          </a:p>
          <a:p>
            <a:pPr marL="0" indent="0">
              <a:buNone/>
            </a:pPr>
            <a:r>
              <a:rPr lang="en-US" altLang="zh-CN" sz="3500" dirty="0">
                <a:solidFill>
                  <a:srgbClr val="000099"/>
                </a:solidFill>
                <a:ea typeface="楷体_GB2312" pitchFamily="49" charset="-122"/>
              </a:rPr>
              <a:t>	((1,0),(3,10000),(-2,20000))</a:t>
            </a:r>
          </a:p>
          <a:p>
            <a:pPr lvl="1"/>
            <a:r>
              <a:rPr lang="zh-CN" altLang="en-US" sz="3500" dirty="0"/>
              <a:t>但最坏情况下，需要比前一种多一倍的存储空间</a:t>
            </a:r>
            <a:endParaRPr lang="en-US" altLang="zh-CN" sz="3500" dirty="0"/>
          </a:p>
          <a:p>
            <a:endParaRPr lang="en-US" altLang="zh-CN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D5D9A7-8433-E5BD-92FE-FBB168EC1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2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一元多项式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4928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设计选择：用顺序表示还是链式表示？</a:t>
            </a:r>
            <a:endParaRPr lang="en-US" altLang="zh-CN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取决于要解决的问题的特性：引用型操作多，还是加工型操作多</a:t>
            </a:r>
            <a:endParaRPr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C00000"/>
                </a:solidFill>
              </a:rPr>
              <a:t>一元多项式的加法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指数不同：链表的合并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指数相同：系数相加，若和为</a:t>
            </a:r>
            <a:r>
              <a:rPr lang="en-US" altLang="zh-CN" sz="2400" dirty="0"/>
              <a:t>0</a:t>
            </a:r>
            <a:r>
              <a:rPr lang="zh-CN" altLang="en-US" sz="2400" dirty="0"/>
              <a:t>，则去掉结点；若和不为</a:t>
            </a:r>
            <a:r>
              <a:rPr lang="en-US" altLang="zh-CN" sz="2400" dirty="0"/>
              <a:t>0</a:t>
            </a:r>
            <a:r>
              <a:rPr lang="zh-CN" altLang="en-US" sz="2400" dirty="0"/>
              <a:t>，则修改结点的系数域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思路一：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在原来两个多项式链表的基础上进行相加，相加后原来两个多项式链表就不在存在</a:t>
            </a:r>
            <a:endParaRPr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</a:rPr>
              <a:t>思路二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对两个多项式链表进行相加，生成一个新的相加后的结果多项式链表，原来两个多项式链表依然存在，不发生任何改变</a:t>
            </a:r>
            <a:endParaRPr 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23054E-9043-48D0-A7A7-99EB345ADF5A}"/>
              </a:ext>
            </a:extLst>
          </p:cNvPr>
          <p:cNvSpPr txBox="1"/>
          <p:nvPr/>
        </p:nvSpPr>
        <p:spPr>
          <a:xfrm>
            <a:off x="6325344" y="1772816"/>
            <a:ext cx="2818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一元多项式，加工操作多，故用链表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4803CB-941B-4CFF-186B-34D0D0845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0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线性表的链式表示和实现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线性表的链式存储是指用一组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任意的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C00000"/>
                </a:solidFill>
              </a:rPr>
              <a:t>连续的或不连续的</a:t>
            </a:r>
            <a:r>
              <a:rPr lang="en-US" altLang="zh-CN" dirty="0"/>
              <a:t>)</a:t>
            </a:r>
            <a:r>
              <a:rPr lang="zh-CN" altLang="en-US" dirty="0"/>
              <a:t>存储单元存储线性表中的数据元素</a:t>
            </a:r>
            <a:endParaRPr lang="en-US" altLang="zh-CN" dirty="0"/>
          </a:p>
          <a:p>
            <a:r>
              <a:rPr lang="en-US" altLang="en-US" dirty="0" err="1">
                <a:ea typeface="宋体" panose="02010600030101010101" pitchFamily="2" charset="-122"/>
              </a:rPr>
              <a:t>为了正确表示</a:t>
            </a:r>
            <a:r>
              <a:rPr lang="zh-CN" altLang="en-US" dirty="0">
                <a:ea typeface="宋体" panose="02010600030101010101" pitchFamily="2" charset="-122"/>
              </a:rPr>
              <a:t>数据元素与其直接后续数据元素之间</a:t>
            </a:r>
            <a:r>
              <a:rPr lang="en-US" altLang="en-US" dirty="0" err="1">
                <a:ea typeface="宋体" panose="02010600030101010101" pitchFamily="2" charset="-122"/>
              </a:rPr>
              <a:t>的逻辑关系，在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存储每个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元素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值</a:t>
            </a:r>
            <a:r>
              <a:rPr lang="en-US" altLang="en-US" dirty="0" err="1">
                <a:ea typeface="宋体" panose="02010600030101010101" pitchFamily="2" charset="-122"/>
              </a:rPr>
              <a:t>的同时，还必须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存储指示其直接后继的地址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</a:rPr>
              <a:t>(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或位置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</a:rPr>
              <a:t>)</a:t>
            </a:r>
            <a:r>
              <a:rPr lang="en-US" altLang="en-US" dirty="0">
                <a:ea typeface="宋体" panose="02010600030101010101" pitchFamily="2" charset="-122"/>
              </a:rPr>
              <a:t>，</a:t>
            </a:r>
            <a:r>
              <a:rPr lang="en-US" altLang="en-US" dirty="0" err="1">
                <a:ea typeface="宋体" panose="02010600030101010101" pitchFamily="2" charset="-122"/>
              </a:rPr>
              <a:t>称为</a:t>
            </a:r>
            <a:r>
              <a:rPr lang="en-US" altLang="en-US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指针</a:t>
            </a:r>
            <a:r>
              <a:rPr lang="en-US" altLang="en-US" dirty="0">
                <a:ea typeface="宋体" panose="02010600030101010101" pitchFamily="2" charset="-122"/>
              </a:rPr>
              <a:t>(pointer)</a:t>
            </a:r>
            <a:r>
              <a:rPr lang="en-US" altLang="en-US" dirty="0" err="1">
                <a:ea typeface="宋体" panose="02010600030101010101" pitchFamily="2" charset="-122"/>
              </a:rPr>
              <a:t>或</a:t>
            </a:r>
            <a:r>
              <a:rPr lang="en-US" altLang="en-US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链</a:t>
            </a:r>
            <a:r>
              <a:rPr lang="en-US" altLang="en-US" dirty="0">
                <a:ea typeface="宋体" panose="02010600030101010101" pitchFamily="2" charset="-122"/>
              </a:rPr>
              <a:t>(link)，</a:t>
            </a:r>
            <a:r>
              <a:rPr lang="en-US" altLang="en-US" dirty="0" err="1">
                <a:ea typeface="宋体" panose="02010600030101010101" pitchFamily="2" charset="-122"/>
              </a:rPr>
              <a:t>这两部分组成了链表中的结点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指针建立了数据元素之间的逻辑关系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31812" y="5553794"/>
            <a:ext cx="8143876" cy="971550"/>
            <a:chOff x="-50" y="0"/>
            <a:chExt cx="5130" cy="612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0" y="36"/>
              <a:ext cx="1043" cy="319"/>
              <a:chOff x="0" y="0"/>
              <a:chExt cx="1043" cy="319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43" cy="3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 sz="2400" b="1" dirty="0">
                    <a:latin typeface="+mn-ea"/>
                    <a:ea typeface="+mn-ea"/>
                  </a:rPr>
                  <a:t>data     next</a:t>
                </a:r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520" y="2"/>
                <a:ext cx="0" cy="3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ea"/>
                </a:endParaRPr>
              </a:p>
            </p:txBody>
          </p:sp>
        </p:grp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-50" y="385"/>
              <a:ext cx="136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0000CC"/>
                  </a:solidFill>
                  <a:latin typeface="+mn-ea"/>
                  <a:ea typeface="+mn-ea"/>
                </a:rPr>
                <a:t>链表结点</a:t>
              </a:r>
              <a:r>
                <a:rPr lang="zh-CN" altLang="en-US" sz="2000" b="1" dirty="0">
                  <a:latin typeface="+mn-ea"/>
                  <a:ea typeface="+mn-ea"/>
                </a:rPr>
                <a:t>的结构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180" y="0"/>
              <a:ext cx="3900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en-US" sz="2400" b="1" dirty="0">
                  <a:latin typeface="+mn-ea"/>
                  <a:ea typeface="+mn-ea"/>
                </a:rPr>
                <a:t>data </a:t>
              </a:r>
              <a:r>
                <a:rPr lang="zh-CN" altLang="en-US" sz="2400" b="1" dirty="0">
                  <a:latin typeface="+mn-ea"/>
                  <a:ea typeface="+mn-ea"/>
                </a:rPr>
                <a:t>：数据域，存放结点的值</a:t>
              </a:r>
              <a:endParaRPr lang="en-US" altLang="zh-CN" sz="2400" b="1" dirty="0">
                <a:latin typeface="+mn-ea"/>
                <a:ea typeface="+mn-ea"/>
              </a:endParaRPr>
            </a:p>
            <a:p>
              <a:pPr eaLnBrk="1" hangingPunct="1"/>
              <a:r>
                <a:rPr lang="en-US" altLang="en-US" sz="2400" b="1" dirty="0">
                  <a:latin typeface="+mn-ea"/>
                  <a:ea typeface="+mn-ea"/>
                </a:rPr>
                <a:t>next </a:t>
              </a:r>
              <a:r>
                <a:rPr lang="zh-CN" altLang="en-US" sz="2400" b="1" dirty="0">
                  <a:latin typeface="+mn-ea"/>
                  <a:ea typeface="+mn-ea"/>
                </a:rPr>
                <a:t>：指针域，存放结点的直接后继的地址</a:t>
              </a:r>
            </a:p>
          </p:txBody>
        </p:sp>
      </p:grp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C86C9E1E-43E3-FE8E-41F2-6825E0F2A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68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一元多项式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用</a:t>
            </a:r>
            <a:r>
              <a:rPr lang="zh-CN" altLang="en-US" dirty="0">
                <a:solidFill>
                  <a:srgbClr val="0000CC"/>
                </a:solidFill>
              </a:rPr>
              <a:t>带头结点的有序链表</a:t>
            </a:r>
            <a:r>
              <a:rPr lang="zh-CN" altLang="en-US" dirty="0"/>
              <a:t>表示多项式</a:t>
            </a:r>
            <a:endParaRPr lang="en-US" dirty="0"/>
          </a:p>
          <a:p>
            <a:pPr marL="0" indent="0">
              <a:buNone/>
            </a:pPr>
            <a:r>
              <a:rPr lang="en-US" altLang="en-US" dirty="0"/>
              <a:t>typedef struct node{</a:t>
            </a:r>
          </a:p>
          <a:p>
            <a:pPr marL="0" indent="0">
              <a:buNone/>
            </a:pPr>
            <a:r>
              <a:rPr lang="en-US" altLang="en-US" dirty="0"/>
              <a:t>	int c;	//</a:t>
            </a:r>
            <a:r>
              <a:rPr lang="zh-CN" altLang="en-US" dirty="0"/>
              <a:t>多项式，系数，</a:t>
            </a:r>
            <a:r>
              <a:rPr lang="en-US" dirty="0"/>
              <a:t> </a:t>
            </a:r>
            <a:r>
              <a:rPr lang="zh-CN" altLang="en-US" dirty="0"/>
              <a:t>可以用</a:t>
            </a:r>
            <a:r>
              <a:rPr lang="en-US" dirty="0"/>
              <a:t>float</a:t>
            </a:r>
            <a:r>
              <a:rPr lang="zh-CN" altLang="en-US" dirty="0"/>
              <a:t>类型</a:t>
            </a:r>
          </a:p>
          <a:p>
            <a:pPr marL="0" indent="0">
              <a:buNone/>
            </a:pPr>
            <a:r>
              <a:rPr lang="en-US" altLang="en-US" dirty="0"/>
              <a:t>	int e;	//</a:t>
            </a:r>
            <a:r>
              <a:rPr lang="zh-CN" altLang="en-US" dirty="0"/>
              <a:t>多项式，指数</a:t>
            </a:r>
          </a:p>
          <a:p>
            <a:pPr marL="0" indent="0">
              <a:buNone/>
            </a:pPr>
            <a:r>
              <a:rPr lang="en-US" altLang="en-US" dirty="0"/>
              <a:t>	struct node *next;</a:t>
            </a:r>
          </a:p>
          <a:p>
            <a:pPr marL="0" indent="0">
              <a:buNone/>
            </a:pPr>
            <a:r>
              <a:rPr lang="en-US" altLang="en-US" dirty="0"/>
              <a:t>}Polynomial;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创建表示一元多项式的有序链表</a:t>
            </a:r>
            <a:r>
              <a:rPr lang="en-US" altLang="zh-CN" dirty="0"/>
              <a:t>P</a:t>
            </a:r>
            <a:r>
              <a:rPr lang="zh-CN" altLang="en-US" dirty="0"/>
              <a:t>，带头结点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Polynomial *Create(int m)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>
                <a:solidFill>
                  <a:srgbClr val="C00000"/>
                </a:solidFill>
              </a:rPr>
              <a:t>多项式相加</a:t>
            </a:r>
            <a:r>
              <a:rPr lang="en-US" altLang="zh-CN" dirty="0">
                <a:solidFill>
                  <a:srgbClr val="C00000"/>
                </a:solidFill>
              </a:rPr>
              <a:t>pa=</a:t>
            </a:r>
            <a:r>
              <a:rPr lang="en-US" altLang="zh-CN" dirty="0" err="1">
                <a:solidFill>
                  <a:srgbClr val="C00000"/>
                </a:solidFill>
              </a:rPr>
              <a:t>pa+pb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并销毁</a:t>
            </a:r>
            <a:r>
              <a:rPr lang="en-US" altLang="zh-CN" dirty="0">
                <a:solidFill>
                  <a:srgbClr val="C00000"/>
                </a:solidFill>
              </a:rPr>
              <a:t>pb</a:t>
            </a:r>
          </a:p>
          <a:p>
            <a:pPr marL="0" indent="0">
              <a:buNone/>
            </a:pPr>
            <a:r>
              <a:rPr lang="en-US" altLang="en-US" dirty="0"/>
              <a:t>void Plus(Polynomial *pa, Polynomial *pb);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36CAE-8FD6-7050-50B7-B13B45927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36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E257E36-D728-48D3-9003-2805A76626E3}"/>
              </a:ext>
            </a:extLst>
          </p:cNvPr>
          <p:cNvSpPr/>
          <p:nvPr/>
        </p:nvSpPr>
        <p:spPr>
          <a:xfrm>
            <a:off x="0" y="2780928"/>
            <a:ext cx="9144000" cy="2808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7C669A-9010-4024-8DF2-FA899827F9F6}"/>
              </a:ext>
            </a:extLst>
          </p:cNvPr>
          <p:cNvSpPr/>
          <p:nvPr/>
        </p:nvSpPr>
        <p:spPr>
          <a:xfrm>
            <a:off x="10296" y="2132856"/>
            <a:ext cx="9144000" cy="86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创建一元多项式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600" dirty="0"/>
              <a:t>// </a:t>
            </a:r>
            <a:r>
              <a:rPr lang="zh-CN" altLang="en-US" sz="2600" dirty="0"/>
              <a:t>输入</a:t>
            </a:r>
            <a:r>
              <a:rPr lang="en-US" sz="2600" dirty="0"/>
              <a:t>m</a:t>
            </a:r>
            <a:r>
              <a:rPr lang="zh-CN" altLang="en-US" sz="2600" dirty="0"/>
              <a:t>项的系数和指数，建立表示一元多项式的有序链表</a:t>
            </a:r>
            <a:r>
              <a:rPr lang="en-US" sz="2600" dirty="0"/>
              <a:t>P 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00B050"/>
                </a:solidFill>
              </a:rPr>
              <a:t>Polynomial *</a:t>
            </a:r>
            <a:r>
              <a:rPr lang="en-US" altLang="en-US" sz="2600" dirty="0"/>
              <a:t>Create(int m)</a:t>
            </a:r>
            <a:r>
              <a:rPr lang="en-US" sz="2600" b="1" dirty="0">
                <a:solidFill>
                  <a:srgbClr val="00B050"/>
                </a:solidFill>
              </a:rPr>
              <a:t>{</a:t>
            </a:r>
            <a:r>
              <a:rPr lang="en-US" sz="2600" b="1" dirty="0"/>
              <a:t> </a:t>
            </a:r>
            <a:r>
              <a:rPr lang="en-US" altLang="zh-CN" sz="2600" dirty="0"/>
              <a:t> 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Polynomial *head,*p,*q; int </a:t>
            </a:r>
            <a:r>
              <a:rPr lang="en-US" sz="2600" dirty="0" err="1"/>
              <a:t>i</a:t>
            </a:r>
            <a:r>
              <a:rPr lang="en-US" sz="2600" dirty="0"/>
              <a:t>;</a:t>
            </a:r>
          </a:p>
          <a:p>
            <a:pPr marL="0" indent="0">
              <a:buNone/>
            </a:pPr>
            <a:r>
              <a:rPr lang="en-US" sz="2600" dirty="0"/>
              <a:t>// </a:t>
            </a:r>
            <a:r>
              <a:rPr lang="zh-CN" altLang="en-US" sz="2600" dirty="0"/>
              <a:t>生成头结点</a:t>
            </a:r>
          </a:p>
          <a:p>
            <a:pPr marL="0" indent="0">
              <a:buNone/>
            </a:pPr>
            <a:r>
              <a:rPr lang="en-US" sz="2600" dirty="0"/>
              <a:t>p=head=(Polynomial*) malloc(</a:t>
            </a:r>
            <a:r>
              <a:rPr lang="en-US" sz="2600" dirty="0" err="1"/>
              <a:t>sizeof</a:t>
            </a:r>
            <a:r>
              <a:rPr lang="en-US" sz="2600" dirty="0"/>
              <a:t>(Polynomial)); for(</a:t>
            </a:r>
            <a:r>
              <a:rPr lang="en-US" sz="2600" dirty="0" err="1"/>
              <a:t>i</a:t>
            </a:r>
            <a:r>
              <a:rPr lang="en-US" sz="2600" dirty="0"/>
              <a:t>=1;i&lt;=</a:t>
            </a:r>
            <a:r>
              <a:rPr lang="en-US" sz="2600" dirty="0" err="1"/>
              <a:t>m;i</a:t>
            </a:r>
            <a:r>
              <a:rPr lang="en-US" sz="2600" dirty="0"/>
              <a:t>++)</a:t>
            </a:r>
            <a:r>
              <a:rPr lang="en-US" sz="2600" b="1" dirty="0">
                <a:solidFill>
                  <a:srgbClr val="C00000"/>
                </a:solidFill>
              </a:rPr>
              <a:t>{</a:t>
            </a:r>
            <a:r>
              <a:rPr lang="en-US" sz="2600" dirty="0"/>
              <a:t> //</a:t>
            </a:r>
            <a:r>
              <a:rPr lang="zh-CN" altLang="en-US" sz="2600" dirty="0"/>
              <a:t>依次输入</a:t>
            </a:r>
            <a:r>
              <a:rPr lang="en-US" sz="2600" dirty="0"/>
              <a:t>m</a:t>
            </a:r>
            <a:r>
              <a:rPr lang="zh-CN" altLang="en-US" sz="2600" dirty="0"/>
              <a:t>个非零项 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q=(Polynomial *)malloc(</a:t>
            </a:r>
            <a:r>
              <a:rPr lang="en-US" sz="2600" dirty="0" err="1"/>
              <a:t>sizeof</a:t>
            </a:r>
            <a:r>
              <a:rPr lang="en-US" sz="2600" dirty="0"/>
              <a:t>(Polynomial));</a:t>
            </a:r>
          </a:p>
          <a:p>
            <a:pPr marL="0" indent="0">
              <a:buNone/>
            </a:pPr>
            <a:r>
              <a:rPr lang="en-US" sz="2600" dirty="0"/>
              <a:t>    </a:t>
            </a:r>
            <a:r>
              <a:rPr lang="en-US" sz="2600" dirty="0" err="1"/>
              <a:t>scanf</a:t>
            </a:r>
            <a:r>
              <a:rPr lang="en-US" sz="2600" dirty="0"/>
              <a:t>(“%d %</a:t>
            </a:r>
            <a:r>
              <a:rPr lang="en-US" sz="2600" dirty="0" err="1"/>
              <a:t>d”,&amp;q</a:t>
            </a:r>
            <a:r>
              <a:rPr lang="en-US" sz="2600" dirty="0"/>
              <a:t>-&gt;</a:t>
            </a:r>
            <a:r>
              <a:rPr lang="en-US" sz="2600" dirty="0" err="1"/>
              <a:t>c,&amp;q</a:t>
            </a:r>
            <a:r>
              <a:rPr lang="en-US" sz="2600" dirty="0"/>
              <a:t>-&gt;e); </a:t>
            </a:r>
          </a:p>
          <a:p>
            <a:pPr marL="0" indent="0">
              <a:buNone/>
            </a:pPr>
            <a:r>
              <a:rPr lang="en-US" sz="2600" dirty="0"/>
              <a:t>    p-&gt;next = q;</a:t>
            </a:r>
          </a:p>
          <a:p>
            <a:pPr marL="0" indent="0">
              <a:buNone/>
            </a:pPr>
            <a:r>
              <a:rPr lang="en-US" sz="2600" dirty="0"/>
              <a:t>    p=q; </a:t>
            </a:r>
            <a:r>
              <a:rPr lang="en-US" sz="2600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600" dirty="0"/>
              <a:t>p-&gt;next=NULL;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B050"/>
                </a:solidFill>
              </a:rPr>
              <a:t>return head</a:t>
            </a:r>
            <a:r>
              <a:rPr lang="en-US" sz="2600" dirty="0"/>
              <a:t>;</a:t>
            </a:r>
          </a:p>
          <a:p>
            <a:pPr marL="0" indent="0">
              <a:buNone/>
            </a:pPr>
            <a:r>
              <a:rPr lang="en-US" altLang="zh-CN" sz="2600" b="1" dirty="0">
                <a:solidFill>
                  <a:srgbClr val="00B050"/>
                </a:solidFill>
              </a:rPr>
              <a:t>}</a:t>
            </a:r>
            <a:r>
              <a:rPr lang="en-US" altLang="zh-CN" sz="2600" dirty="0">
                <a:solidFill>
                  <a:srgbClr val="00B050"/>
                </a:solidFill>
              </a:rPr>
              <a:t> </a:t>
            </a:r>
            <a:r>
              <a:rPr lang="en-US" altLang="zh-CN" sz="2600" dirty="0"/>
              <a:t>// </a:t>
            </a:r>
            <a:r>
              <a:rPr lang="en-US" sz="2600" dirty="0"/>
              <a:t>Create</a:t>
            </a:r>
          </a:p>
        </p:txBody>
      </p:sp>
      <p:sp>
        <p:nvSpPr>
          <p:cNvPr id="4" name="流程图: 可选过程 3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2.22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FFEF71-61C4-D866-053F-BA0DFCA9A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3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E257E36-D728-48D3-9003-2805A76626E3}"/>
              </a:ext>
            </a:extLst>
          </p:cNvPr>
          <p:cNvSpPr/>
          <p:nvPr/>
        </p:nvSpPr>
        <p:spPr>
          <a:xfrm>
            <a:off x="0" y="2060848"/>
            <a:ext cx="9144000" cy="37444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一元多项式加法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pa=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pa+pb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579296" cy="616530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void Plus(Polynomial *</a:t>
            </a:r>
            <a:r>
              <a:rPr lang="en-US" sz="2200" dirty="0" err="1"/>
              <a:t>pa,Polynomial</a:t>
            </a:r>
            <a:r>
              <a:rPr lang="en-US" sz="2200" dirty="0"/>
              <a:t> *pb){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Polynomial*h,*p1,*p2,*q;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200" dirty="0"/>
              <a:t>=pa; p1=pa-&gt;next;p2=pb-&gt;next; //p1,p2</a:t>
            </a:r>
            <a:r>
              <a:rPr lang="zh-CN" altLang="en-US" sz="2200" dirty="0"/>
              <a:t>分别指向</a:t>
            </a:r>
            <a:r>
              <a:rPr lang="en-US" altLang="zh-CN" sz="2200" dirty="0"/>
              <a:t>pa</a:t>
            </a:r>
            <a:r>
              <a:rPr lang="zh-CN" altLang="en-US" sz="2200" dirty="0"/>
              <a:t>和</a:t>
            </a:r>
            <a:r>
              <a:rPr lang="en-US" altLang="zh-CN" sz="2200" dirty="0"/>
              <a:t>pb</a:t>
            </a:r>
            <a:r>
              <a:rPr lang="zh-CN" altLang="en-US" sz="2200" dirty="0"/>
              <a:t>的第一个结点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while(p1!=NULL &amp;&amp; p2!=NULL)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switch(</a:t>
            </a:r>
            <a:r>
              <a:rPr lang="en-US" sz="2200" dirty="0">
                <a:solidFill>
                  <a:srgbClr val="C00000"/>
                </a:solidFill>
              </a:rPr>
              <a:t>Compare(p1-&gt;e, p2-&gt;e)</a:t>
            </a:r>
            <a:r>
              <a:rPr lang="en-US" sz="2200" dirty="0"/>
              <a:t>) </a:t>
            </a:r>
            <a:r>
              <a:rPr lang="en-US" sz="2200" b="1" dirty="0">
                <a:solidFill>
                  <a:srgbClr val="C00000"/>
                </a:solidFill>
              </a:rPr>
              <a:t>{</a:t>
            </a:r>
            <a:r>
              <a:rPr lang="en-US" sz="22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case 1: { //p1</a:t>
            </a:r>
            <a:r>
              <a:rPr lang="zh-CN" altLang="en-US" sz="2200" dirty="0"/>
              <a:t>所指结点的指数值大，将</a:t>
            </a:r>
            <a:r>
              <a:rPr lang="en-US" sz="2200" dirty="0"/>
              <a:t>p2</a:t>
            </a:r>
            <a:r>
              <a:rPr lang="zh-CN" altLang="en-US" sz="2200" dirty="0"/>
              <a:t>的结点连接到</a:t>
            </a:r>
            <a:r>
              <a:rPr lang="en-US" sz="2200" dirty="0"/>
              <a:t>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	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200" dirty="0"/>
              <a:t>-&gt;next=p2;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200" dirty="0"/>
              <a:t>=p2; p2=p2-&gt;next;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	break;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case -1: {//p2</a:t>
            </a:r>
            <a:r>
              <a:rPr lang="zh-CN" altLang="en-US" sz="2200" dirty="0"/>
              <a:t>所指结点的指数大，将</a:t>
            </a:r>
            <a:r>
              <a:rPr lang="en-US" sz="2200" dirty="0"/>
              <a:t>p1</a:t>
            </a:r>
            <a:r>
              <a:rPr lang="zh-CN" altLang="en-US" sz="2200" dirty="0"/>
              <a:t>的结点连接到</a:t>
            </a:r>
            <a:r>
              <a:rPr lang="en-US" sz="2200" dirty="0"/>
              <a:t>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	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200" dirty="0"/>
              <a:t>-&gt;next=p1;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200" dirty="0"/>
              <a:t>=p1; p1=p1-&gt;next;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    	break;}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   case 0: { // p1, p2</a:t>
            </a:r>
            <a:r>
              <a:rPr lang="zh-CN" altLang="en-US" sz="2200" dirty="0"/>
              <a:t>的指数一样大</a:t>
            </a: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… // </a:t>
            </a:r>
            <a:r>
              <a:rPr lang="zh-CN" altLang="en-US" sz="2200" dirty="0"/>
              <a:t>见下页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 </a:t>
            </a:r>
            <a:r>
              <a:rPr lang="en-US" sz="2200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if(p1!=NULL) h-&gt;next =p1;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else h-&gt;next= p2;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free(pb);}</a:t>
            </a:r>
          </a:p>
        </p:txBody>
      </p:sp>
      <p:sp>
        <p:nvSpPr>
          <p:cNvPr id="4" name="流程图: 可选过程 3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2.23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B7959-8512-68CD-40C8-0ACCACFB7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3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E257E36-D728-48D3-9003-2805A76626E3}"/>
              </a:ext>
            </a:extLst>
          </p:cNvPr>
          <p:cNvSpPr/>
          <p:nvPr/>
        </p:nvSpPr>
        <p:spPr>
          <a:xfrm>
            <a:off x="0" y="836712"/>
            <a:ext cx="9144000" cy="33843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一元多项式加法</a:t>
            </a:r>
            <a:r>
              <a:rPr lang="en-US" altLang="zh-CN">
                <a:ea typeface="宋体" panose="02010600030101010101" pitchFamily="2" charset="-122"/>
              </a:rPr>
              <a:t>pa=pa+pb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接前页，指数项相同的情况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if(p1-&gt;c + p2-&gt;c !=0) { //</a:t>
            </a:r>
            <a:r>
              <a:rPr lang="zh-CN" altLang="en-US" dirty="0"/>
              <a:t>系数相加，和不为</a:t>
            </a:r>
            <a:r>
              <a:rPr lang="en-US" altLang="zh-CN" dirty="0"/>
              <a:t>0</a:t>
            </a:r>
            <a:r>
              <a:rPr lang="zh-CN" altLang="en-US" dirty="0"/>
              <a:t>，修改</a:t>
            </a:r>
            <a:r>
              <a:rPr lang="en-US" altLang="zh-CN" dirty="0"/>
              <a:t>p1</a:t>
            </a:r>
            <a:r>
              <a:rPr lang="zh-CN" altLang="en-US" dirty="0"/>
              <a:t>的系数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p1-&gt;c =p1-&gt;c +p2-&gt;c;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dirty="0"/>
              <a:t>-&gt;next=p1;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dirty="0"/>
              <a:t>=p1; p1=p1-&gt;next;</a:t>
            </a:r>
          </a:p>
          <a:p>
            <a:pPr marL="0" indent="0">
              <a:buNone/>
            </a:pPr>
            <a:r>
              <a:rPr lang="en-US" dirty="0"/>
              <a:t>            q=p2; p2=p2-&gt;next; free(q);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else { //</a:t>
            </a:r>
            <a:r>
              <a:rPr lang="zh-CN" altLang="en-US" dirty="0"/>
              <a:t>系数相加，和为</a:t>
            </a:r>
            <a:r>
              <a:rPr lang="en-US" altLang="zh-CN" dirty="0"/>
              <a:t>0</a:t>
            </a:r>
            <a:r>
              <a:rPr lang="zh-CN" altLang="en-US" dirty="0"/>
              <a:t>，则去掉结点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q=p1;p1=p1-&gt;next; free(q);</a:t>
            </a:r>
          </a:p>
          <a:p>
            <a:pPr marL="0" indent="0">
              <a:buNone/>
            </a:pPr>
            <a:r>
              <a:rPr lang="en-US" dirty="0"/>
              <a:t>        q=p2;p2=p2-&gt;next; free(q);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Status Compare(int a, 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b)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if(a&gt;b) return 1;</a:t>
            </a:r>
          </a:p>
          <a:p>
            <a:pPr marL="0" indent="0">
              <a:buNone/>
            </a:pPr>
            <a:r>
              <a:rPr lang="en-US" dirty="0"/>
              <a:t>    if(a&lt;b) return -1;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A254C8-0B25-26B9-0E87-059AB3E37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3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98984"/>
          </a:xfrm>
        </p:spPr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单链表的</a:t>
            </a:r>
            <a:r>
              <a:rPr lang="en-US" altLang="zh-CN" dirty="0"/>
              <a:t>C</a:t>
            </a:r>
            <a:r>
              <a:rPr lang="zh-CN" altLang="en-US" dirty="0"/>
              <a:t>数组实现：静态链表</a:t>
            </a:r>
            <a:endParaRPr 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half" idx="4294967295"/>
          </p:nvPr>
        </p:nvGraphicFramePr>
        <p:xfrm>
          <a:off x="1303536" y="908720"/>
          <a:ext cx="26924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6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Zhao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Zhou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Zheng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3983" y="973172"/>
            <a:ext cx="55015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6</a:t>
            </a:r>
          </a:p>
          <a:p>
            <a:r>
              <a:rPr lang="en-US" sz="2800" dirty="0"/>
              <a:t>7</a:t>
            </a:r>
          </a:p>
          <a:p>
            <a:r>
              <a:rPr lang="en-US" sz="2800" dirty="0"/>
              <a:t>8</a:t>
            </a:r>
          </a:p>
          <a:p>
            <a:r>
              <a:rPr lang="en-US" sz="2800" dirty="0"/>
              <a:t>9</a:t>
            </a:r>
          </a:p>
          <a:p>
            <a:r>
              <a:rPr lang="en-US" sz="2800" dirty="0"/>
              <a:t>10</a:t>
            </a:r>
          </a:p>
        </p:txBody>
      </p:sp>
      <p:graphicFrame>
        <p:nvGraphicFramePr>
          <p:cNvPr id="8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444597"/>
              </p:ext>
            </p:extLst>
          </p:nvPr>
        </p:nvGraphicFramePr>
        <p:xfrm>
          <a:off x="5696024" y="903660"/>
          <a:ext cx="26924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63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Zhao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Qian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Zhou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Zheng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76056" y="5805264"/>
            <a:ext cx="4067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在“</a:t>
            </a:r>
            <a:r>
              <a:rPr lang="en-US" altLang="zh-CN" sz="2800"/>
              <a:t>Li</a:t>
            </a:r>
            <a:r>
              <a:rPr lang="zh-CN" altLang="en-US" sz="2800"/>
              <a:t>”后插入</a:t>
            </a:r>
            <a:r>
              <a:rPr lang="zh-CN" altLang="en-US" sz="2800" dirty="0"/>
              <a:t>“</a:t>
            </a:r>
            <a:r>
              <a:rPr lang="en-US" altLang="zh-CN" sz="2800" dirty="0"/>
              <a:t>Shi</a:t>
            </a:r>
            <a:r>
              <a:rPr lang="zh-CN" altLang="en-US" sz="2800" dirty="0"/>
              <a:t>”，删除“</a:t>
            </a:r>
            <a:r>
              <a:rPr lang="en-US" altLang="zh-CN" sz="2800" dirty="0"/>
              <a:t>Zheng</a:t>
            </a:r>
            <a:r>
              <a:rPr lang="zh-CN" altLang="en-US" sz="2800" dirty="0"/>
              <a:t>”之后的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5685055"/>
            <a:ext cx="4487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数组的一个分量表示一个结点</a:t>
            </a:r>
            <a:r>
              <a:rPr lang="zh-CN" altLang="en-US" sz="2400"/>
              <a:t>，用数组下标</a:t>
            </a:r>
            <a:r>
              <a:rPr lang="en-US" altLang="zh-CN" sz="2400"/>
              <a:t>/</a:t>
            </a:r>
            <a:r>
              <a:rPr lang="zh-CN" altLang="en-US" sz="2400"/>
              <a:t>游标代替</a:t>
            </a:r>
            <a:r>
              <a:rPr lang="zh-CN" altLang="en-US" sz="2400" dirty="0"/>
              <a:t>指针指示结点在数组中的相对位置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76056" y="1052736"/>
            <a:ext cx="55015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6</a:t>
            </a:r>
          </a:p>
          <a:p>
            <a:r>
              <a:rPr lang="en-US" sz="2800" dirty="0"/>
              <a:t>7</a:t>
            </a:r>
          </a:p>
          <a:p>
            <a:r>
              <a:rPr lang="en-US" sz="2800" dirty="0"/>
              <a:t>8</a:t>
            </a:r>
          </a:p>
          <a:p>
            <a:r>
              <a:rPr lang="en-US" sz="2800" dirty="0"/>
              <a:t>9</a:t>
            </a:r>
          </a:p>
          <a:p>
            <a:r>
              <a:rPr lang="en-US" sz="2800" dirty="0"/>
              <a:t>10</a:t>
            </a:r>
          </a:p>
        </p:txBody>
      </p:sp>
      <p:sp>
        <p:nvSpPr>
          <p:cNvPr id="13" name="左箭头标注 12"/>
          <p:cNvSpPr/>
          <p:nvPr/>
        </p:nvSpPr>
        <p:spPr>
          <a:xfrm>
            <a:off x="3635896" y="836712"/>
            <a:ext cx="1440160" cy="655628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头结点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B2A05A-08A2-42F3-A92D-1C95165E5F1B}"/>
              </a:ext>
            </a:extLst>
          </p:cNvPr>
          <p:cNvSpPr/>
          <p:nvPr/>
        </p:nvSpPr>
        <p:spPr>
          <a:xfrm>
            <a:off x="5136244" y="2686998"/>
            <a:ext cx="3252180" cy="52597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1EFD03-AA63-41FF-99BE-3B113C2D200C}"/>
              </a:ext>
            </a:extLst>
          </p:cNvPr>
          <p:cNvSpPr/>
          <p:nvPr/>
        </p:nvSpPr>
        <p:spPr>
          <a:xfrm>
            <a:off x="5136244" y="3584137"/>
            <a:ext cx="3252180" cy="52597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B2A05A-08A2-42F3-A92D-1C95165E5F1B}"/>
              </a:ext>
            </a:extLst>
          </p:cNvPr>
          <p:cNvSpPr/>
          <p:nvPr/>
        </p:nvSpPr>
        <p:spPr>
          <a:xfrm>
            <a:off x="815764" y="2686998"/>
            <a:ext cx="3252180" cy="52597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61EFD03-AA63-41FF-99BE-3B113C2D200C}"/>
              </a:ext>
            </a:extLst>
          </p:cNvPr>
          <p:cNvSpPr/>
          <p:nvPr/>
        </p:nvSpPr>
        <p:spPr>
          <a:xfrm>
            <a:off x="743756" y="4005064"/>
            <a:ext cx="3252180" cy="54470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0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3" grpId="0" animBg="1"/>
      <p:bldP spid="14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静态链表：定义和例子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7504" y="1124744"/>
            <a:ext cx="4388296" cy="5616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#define MAXSIZE 1000</a:t>
            </a:r>
          </a:p>
          <a:p>
            <a:pPr marL="0" indent="0">
              <a:buNone/>
            </a:pPr>
            <a:r>
              <a:rPr lang="en-US" dirty="0"/>
              <a:t>typedef struct </a:t>
            </a:r>
            <a:r>
              <a:rPr lang="en-US" dirty="0" err="1"/>
              <a:t>SLinked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ElemType</a:t>
            </a:r>
            <a:r>
              <a:rPr lang="en-US" dirty="0"/>
              <a:t> data;</a:t>
            </a:r>
          </a:p>
          <a:p>
            <a:pPr marL="0" indent="0">
              <a:buNone/>
            </a:pPr>
            <a:r>
              <a:rPr lang="en-US" dirty="0"/>
              <a:t>int cur;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b="1" dirty="0" err="1">
                <a:solidFill>
                  <a:srgbClr val="0000CC"/>
                </a:solidFill>
              </a:rPr>
              <a:t>SLinkedList</a:t>
            </a:r>
            <a:r>
              <a:rPr lang="en-US" b="1" dirty="0">
                <a:solidFill>
                  <a:srgbClr val="0000CC"/>
                </a:solidFill>
              </a:rPr>
              <a:t>[MAXSIZE]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SLinkedList</a:t>
            </a:r>
            <a:r>
              <a:rPr lang="en-US" dirty="0"/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s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在该存储数组中，可以包含</a:t>
            </a:r>
            <a:r>
              <a:rPr lang="zh-CN" altLang="en-US" dirty="0">
                <a:solidFill>
                  <a:srgbClr val="0000CC"/>
                </a:solidFill>
              </a:rPr>
              <a:t>一个空闲链表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C00000"/>
                </a:solidFill>
              </a:rPr>
              <a:t>多个</a:t>
            </a:r>
            <a:r>
              <a:rPr lang="zh-CN" altLang="en-US" dirty="0">
                <a:solidFill>
                  <a:srgbClr val="0000CC"/>
                </a:solidFill>
              </a:rPr>
              <a:t>静态链表</a:t>
            </a:r>
            <a:endParaRPr lang="en-US" altLang="zh-CN" dirty="0">
              <a:solidFill>
                <a:srgbClr val="0000CC"/>
              </a:solidFill>
            </a:endParaRPr>
          </a:p>
          <a:p>
            <a:r>
              <a:rPr lang="zh-CN" altLang="en-US" dirty="0"/>
              <a:t>用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00B050"/>
                </a:solidFill>
              </a:rPr>
              <a:t>s</a:t>
            </a:r>
            <a:r>
              <a:rPr lang="en-US" altLang="zh-CN" dirty="0" err="1"/>
              <a:t>,head</a:t>
            </a:r>
            <a:r>
              <a:rPr lang="en-US" altLang="zh-CN" dirty="0"/>
              <a:t>)</a:t>
            </a:r>
            <a:r>
              <a:rPr lang="zh-CN" altLang="en-US" dirty="0"/>
              <a:t>表示在</a:t>
            </a:r>
            <a:r>
              <a:rPr lang="en-US" altLang="zh-CN" b="1" dirty="0">
                <a:solidFill>
                  <a:srgbClr val="00B050"/>
                </a:solidFill>
              </a:rPr>
              <a:t>s</a:t>
            </a:r>
            <a:r>
              <a:rPr lang="zh-CN" altLang="en-US" dirty="0"/>
              <a:t>中存储的以</a:t>
            </a:r>
            <a:r>
              <a:rPr lang="en-US" altLang="zh-CN" dirty="0"/>
              <a:t>head</a:t>
            </a:r>
            <a:r>
              <a:rPr lang="zh-CN" altLang="en-US" dirty="0"/>
              <a:t>为起始位置的</a:t>
            </a:r>
            <a:r>
              <a:rPr lang="zh-CN" altLang="en-US"/>
              <a:t>静态链表</a:t>
            </a:r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547739" y="1628800"/>
          <a:ext cx="4300757" cy="4688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3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8122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CC"/>
                          </a:solidFill>
                          <a:effectLst/>
                        </a:rPr>
                        <a:t>0</a:t>
                      </a:r>
                      <a:endParaRPr lang="zh-CN" sz="28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2800" b="1" dirty="0">
                          <a:effectLst/>
                        </a:rPr>
                        <a:t>空闲表头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6</a:t>
                      </a:r>
                      <a:endParaRPr lang="zh-CN" sz="28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045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CC"/>
                          </a:solidFill>
                          <a:effectLst/>
                        </a:rPr>
                        <a:t>1</a:t>
                      </a:r>
                      <a:endParaRPr lang="zh-CN" sz="28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zh-CN" sz="2800" b="1" dirty="0">
                          <a:solidFill>
                            <a:srgbClr val="FF0000"/>
                          </a:solidFill>
                          <a:effectLst/>
                        </a:rPr>
                        <a:t>数据表头</a:t>
                      </a:r>
                      <a:endParaRPr lang="zh-CN" sz="28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2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045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CC"/>
                          </a:solidFill>
                          <a:effectLst/>
                        </a:rPr>
                        <a:t>2</a:t>
                      </a:r>
                      <a:endParaRPr lang="zh-CN" sz="28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First</a:t>
                      </a:r>
                      <a:endParaRPr lang="zh-CN" sz="28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4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045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CC"/>
                          </a:solidFill>
                          <a:effectLst/>
                        </a:rPr>
                        <a:t>3</a:t>
                      </a:r>
                      <a:endParaRPr lang="zh-CN" sz="28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altLang="zh-CN" sz="2800" b="1">
                          <a:effectLst/>
                        </a:rPr>
                        <a:t>S</a:t>
                      </a:r>
                      <a:r>
                        <a:rPr lang="en-US" sz="2800" b="1">
                          <a:effectLst/>
                        </a:rPr>
                        <a:t>ixth</a:t>
                      </a:r>
                      <a:endParaRPr lang="zh-CN" sz="28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0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045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CC"/>
                          </a:solidFill>
                          <a:effectLst/>
                        </a:rPr>
                        <a:t>4</a:t>
                      </a:r>
                      <a:endParaRPr lang="zh-CN" sz="28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Second</a:t>
                      </a:r>
                      <a:endParaRPr lang="zh-CN" sz="28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5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045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CC"/>
                          </a:solidFill>
                          <a:effectLst/>
                        </a:rPr>
                        <a:t>5</a:t>
                      </a:r>
                      <a:endParaRPr lang="zh-CN" sz="28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Third</a:t>
                      </a:r>
                      <a:endParaRPr lang="zh-CN" sz="28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7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045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CC"/>
                          </a:solidFill>
                          <a:effectLst/>
                        </a:rPr>
                        <a:t>6</a:t>
                      </a:r>
                      <a:endParaRPr lang="zh-CN" sz="28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 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9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045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CC"/>
                          </a:solidFill>
                          <a:effectLst/>
                        </a:rPr>
                        <a:t>7</a:t>
                      </a:r>
                      <a:endParaRPr lang="zh-CN" sz="28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Fourth</a:t>
                      </a:r>
                      <a:endParaRPr lang="zh-CN" sz="28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8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045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CC"/>
                          </a:solidFill>
                          <a:effectLst/>
                        </a:rPr>
                        <a:t>8</a:t>
                      </a:r>
                      <a:endParaRPr lang="zh-CN" sz="28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</a:rPr>
                        <a:t>Fifth</a:t>
                      </a:r>
                      <a:endParaRPr lang="zh-CN" sz="2800" b="1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3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045"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0000CC"/>
                          </a:solidFill>
                          <a:effectLst/>
                        </a:rPr>
                        <a:t>9</a:t>
                      </a:r>
                      <a:endParaRPr lang="zh-CN" sz="2800" b="1" dirty="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 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</a:rPr>
                        <a:t>0</a:t>
                      </a:r>
                      <a:endParaRPr lang="zh-CN" sz="2800" b="1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47739" y="1098322"/>
            <a:ext cx="46085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数组下标 </a:t>
            </a:r>
            <a:r>
              <a:rPr kumimoji="0" lang="en-US" altLang="zh-CN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数据域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指针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域</a:t>
            </a:r>
            <a:endParaRPr kumimoji="0" lang="zh-CN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圆角矩形标注 1"/>
          <p:cNvSpPr/>
          <p:nvPr/>
        </p:nvSpPr>
        <p:spPr>
          <a:xfrm>
            <a:off x="3491880" y="2132856"/>
            <a:ext cx="1584176" cy="1008112"/>
          </a:xfrm>
          <a:prstGeom prst="wedgeRoundRectCallout">
            <a:avLst>
              <a:gd name="adj1" fmla="val 242417"/>
              <a:gd name="adj2" fmla="val 7905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链表的</a:t>
            </a:r>
            <a:endParaRPr lang="en-US" altLang="zh-CN" sz="2400"/>
          </a:p>
          <a:p>
            <a:pPr algn="ctr"/>
            <a:r>
              <a:rPr lang="zh-CN" altLang="en-US" sz="2400"/>
              <a:t>尾结点</a:t>
            </a:r>
          </a:p>
        </p:txBody>
      </p:sp>
    </p:spTree>
    <p:extLst>
      <p:ext uri="{BB962C8B-B14F-4D97-AF65-F5344CB8AC3E}">
        <p14:creationId xmlns:p14="http://schemas.microsoft.com/office/powerpoint/2010/main" val="247173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基本操作在静态链表中的实现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//1. </a:t>
            </a:r>
            <a:r>
              <a:rPr lang="zh-CN" altLang="en-US" dirty="0"/>
              <a:t>静态链表的初始化：在存储数组中建立空闲链表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InitList</a:t>
            </a:r>
            <a:r>
              <a:rPr lang="en-US" altLang="zh-CN" dirty="0"/>
              <a:t>(</a:t>
            </a:r>
            <a:r>
              <a:rPr lang="en-US" altLang="zh-CN" dirty="0" err="1"/>
              <a:t>SLinkedList</a:t>
            </a:r>
            <a:r>
              <a:rPr lang="en-US" altLang="zh-CN" dirty="0"/>
              <a:t> space);</a:t>
            </a:r>
          </a:p>
          <a:p>
            <a:pPr marL="0" indent="0">
              <a:buNone/>
            </a:pPr>
            <a:r>
              <a:rPr lang="en-US" dirty="0"/>
              <a:t>//2. </a:t>
            </a:r>
            <a:r>
              <a:rPr lang="zh-CN" altLang="en-US" dirty="0"/>
              <a:t>创建一个含有</a:t>
            </a:r>
            <a:r>
              <a:rPr lang="en-US" altLang="zh-CN" dirty="0"/>
              <a:t>n</a:t>
            </a:r>
            <a:r>
              <a:rPr lang="zh-CN" altLang="en-US" dirty="0"/>
              <a:t>个结点的静态链表，返回表头在存储数组的位置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CreateList</a:t>
            </a:r>
            <a:r>
              <a:rPr lang="en-US" altLang="zh-CN" dirty="0"/>
              <a:t>(</a:t>
            </a:r>
            <a:r>
              <a:rPr lang="en-US" altLang="zh-CN" dirty="0" err="1"/>
              <a:t>SLinkedList</a:t>
            </a:r>
            <a:r>
              <a:rPr lang="en-US" altLang="zh-CN" dirty="0"/>
              <a:t> space, int n);</a:t>
            </a:r>
          </a:p>
          <a:p>
            <a:pPr marL="0" indent="0">
              <a:buNone/>
            </a:pPr>
            <a:r>
              <a:rPr lang="en-US" dirty="0"/>
              <a:t>//3. </a:t>
            </a:r>
            <a:r>
              <a:rPr lang="zh-CN" altLang="en-US" dirty="0"/>
              <a:t>在以</a:t>
            </a:r>
            <a:r>
              <a:rPr lang="en-US" altLang="zh-CN" dirty="0"/>
              <a:t>head</a:t>
            </a:r>
            <a:r>
              <a:rPr lang="zh-CN" altLang="en-US" dirty="0"/>
              <a:t>为表头的静态链表中，在第</a:t>
            </a:r>
            <a:r>
              <a:rPr lang="en-US" altLang="zh-CN" dirty="0" err="1"/>
              <a:t>i</a:t>
            </a:r>
            <a:r>
              <a:rPr lang="zh-CN" altLang="en-US" dirty="0"/>
              <a:t>个结点之前插入一个值为</a:t>
            </a:r>
            <a:r>
              <a:rPr lang="en-US" altLang="zh-CN" dirty="0"/>
              <a:t>x</a:t>
            </a:r>
            <a:r>
              <a:rPr lang="zh-CN" altLang="en-US" dirty="0"/>
              <a:t>的新结点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Insert(</a:t>
            </a:r>
            <a:r>
              <a:rPr lang="en-US" altLang="zh-CN" dirty="0" err="1">
                <a:solidFill>
                  <a:srgbClr val="C00000"/>
                </a:solidFill>
              </a:rPr>
              <a:t>SLinkedList</a:t>
            </a:r>
            <a:r>
              <a:rPr lang="en-US" altLang="zh-CN" dirty="0">
                <a:solidFill>
                  <a:srgbClr val="C00000"/>
                </a:solidFill>
              </a:rPr>
              <a:t> space, int head,</a:t>
            </a:r>
            <a:r>
              <a:rPr lang="en-US" altLang="zh-CN" dirty="0"/>
              <a:t> int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ElemType</a:t>
            </a:r>
            <a:r>
              <a:rPr lang="en-US" altLang="zh-CN" dirty="0"/>
              <a:t> x);</a:t>
            </a:r>
          </a:p>
          <a:p>
            <a:pPr marL="0" indent="0">
              <a:buNone/>
            </a:pPr>
            <a:r>
              <a:rPr lang="en-US" dirty="0"/>
              <a:t>//4. </a:t>
            </a:r>
            <a:r>
              <a:rPr lang="zh-CN" altLang="en-US" dirty="0"/>
              <a:t>在以</a:t>
            </a:r>
            <a:r>
              <a:rPr lang="en-US" altLang="zh-CN" dirty="0"/>
              <a:t>head</a:t>
            </a:r>
            <a:r>
              <a:rPr lang="zh-CN" altLang="en-US" dirty="0"/>
              <a:t>为表头的静态链表中，删除第</a:t>
            </a:r>
            <a:r>
              <a:rPr lang="en-US" altLang="zh-CN" dirty="0" err="1"/>
              <a:t>i</a:t>
            </a:r>
            <a:r>
              <a:rPr lang="zh-CN" altLang="en-US" dirty="0"/>
              <a:t>个结点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Delete(</a:t>
            </a:r>
            <a:r>
              <a:rPr lang="en-US" altLang="zh-CN" dirty="0" err="1">
                <a:solidFill>
                  <a:srgbClr val="C00000"/>
                </a:solidFill>
              </a:rPr>
              <a:t>SLinkedList</a:t>
            </a:r>
            <a:r>
              <a:rPr lang="en-US" altLang="zh-CN" dirty="0">
                <a:solidFill>
                  <a:srgbClr val="C00000"/>
                </a:solidFill>
              </a:rPr>
              <a:t> space, int head,</a:t>
            </a:r>
            <a:r>
              <a:rPr lang="en-US" altLang="zh-CN" dirty="0"/>
              <a:t> int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ElemType</a:t>
            </a:r>
            <a:r>
              <a:rPr lang="en-US" altLang="zh-CN" dirty="0"/>
              <a:t> *e);</a:t>
            </a:r>
          </a:p>
          <a:p>
            <a:pPr marL="0" indent="0">
              <a:buNone/>
            </a:pPr>
            <a:r>
              <a:rPr lang="en-US" dirty="0"/>
              <a:t>//5. </a:t>
            </a:r>
            <a:r>
              <a:rPr lang="zh-CN" altLang="en-US" dirty="0"/>
              <a:t>在以</a:t>
            </a:r>
            <a:r>
              <a:rPr lang="en-US" altLang="zh-CN" dirty="0"/>
              <a:t>head</a:t>
            </a:r>
            <a:r>
              <a:rPr lang="zh-CN" altLang="en-US" dirty="0"/>
              <a:t>为表头的静态链表中，确定第一个值为</a:t>
            </a:r>
            <a:r>
              <a:rPr lang="en-US" altLang="zh-CN" dirty="0"/>
              <a:t>x</a:t>
            </a:r>
            <a:r>
              <a:rPr lang="zh-CN" altLang="en-US" dirty="0"/>
              <a:t>的结点的位置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int Locate(</a:t>
            </a:r>
            <a:r>
              <a:rPr lang="en-US" dirty="0" err="1">
                <a:solidFill>
                  <a:srgbClr val="C00000"/>
                </a:solidFill>
              </a:rPr>
              <a:t>SLinkedList</a:t>
            </a:r>
            <a:r>
              <a:rPr lang="en-US" dirty="0">
                <a:solidFill>
                  <a:srgbClr val="C00000"/>
                </a:solidFill>
              </a:rPr>
              <a:t> space, int head,</a:t>
            </a:r>
            <a:r>
              <a:rPr lang="en-US" dirty="0"/>
              <a:t> </a:t>
            </a:r>
            <a:r>
              <a:rPr lang="en-US" dirty="0" err="1"/>
              <a:t>ElemType</a:t>
            </a:r>
            <a:r>
              <a:rPr lang="en-US" dirty="0"/>
              <a:t> x);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474D42-A17F-C4B7-7FC3-5980818D8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63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E07B0ED-F525-3F1E-0336-F7C3B5C27936}"/>
              </a:ext>
            </a:extLst>
          </p:cNvPr>
          <p:cNvSpPr/>
          <p:nvPr/>
        </p:nvSpPr>
        <p:spPr>
          <a:xfrm>
            <a:off x="0" y="3140968"/>
            <a:ext cx="9144000" cy="1152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静态</a:t>
            </a:r>
            <a:r>
              <a:rPr lang="zh-CN" altLang="en-US" dirty="0"/>
              <a:t>链表</a:t>
            </a:r>
            <a:r>
              <a:rPr lang="zh-CN" altLang="en-US"/>
              <a:t>的</a:t>
            </a:r>
            <a:r>
              <a:rPr lang="zh-CN" altLang="en-US">
                <a:solidFill>
                  <a:srgbClr val="0000CC"/>
                </a:solidFill>
              </a:rPr>
              <a:t>初始化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363272" cy="594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将一维数组</a:t>
            </a:r>
            <a:r>
              <a:rPr lang="en-US" dirty="0"/>
              <a:t>space</a:t>
            </a:r>
            <a:r>
              <a:rPr lang="zh-CN" altLang="en-US" dirty="0"/>
              <a:t>中各分量链成一个</a:t>
            </a:r>
            <a:r>
              <a:rPr lang="zh-CN" altLang="en-US" dirty="0">
                <a:solidFill>
                  <a:srgbClr val="C00000"/>
                </a:solidFill>
              </a:rPr>
              <a:t>空闲链表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en-US" dirty="0"/>
              <a:t>space[0].cur</a:t>
            </a:r>
            <a:r>
              <a:rPr lang="zh-CN" altLang="en-US" dirty="0"/>
              <a:t>为空闲链表的头指针，</a:t>
            </a:r>
            <a:r>
              <a:rPr lang="en-US" altLang="zh-CN" dirty="0"/>
              <a:t>0</a:t>
            </a:r>
            <a:r>
              <a:rPr lang="zh-CN" altLang="en-US" dirty="0"/>
              <a:t>表示空指针 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b="1" dirty="0" err="1">
                <a:solidFill>
                  <a:srgbClr val="0000CC"/>
                </a:solidFill>
              </a:rPr>
              <a:t>InitList</a:t>
            </a:r>
            <a:r>
              <a:rPr lang="en-US" dirty="0"/>
              <a:t>(</a:t>
            </a:r>
            <a:r>
              <a:rPr lang="en-US" dirty="0" err="1"/>
              <a:t>SLinkedList</a:t>
            </a:r>
            <a:r>
              <a:rPr lang="en-US" dirty="0"/>
              <a:t> space){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altLang="zh-CN" dirty="0"/>
              <a:t>int </a:t>
            </a:r>
            <a:r>
              <a:rPr lang="en-US" dirty="0" err="1"/>
              <a:t>i</a:t>
            </a:r>
            <a:r>
              <a:rPr lang="en-US" dirty="0"/>
              <a:t>=0;i&lt;MAXSIZE-1;i++)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00CC"/>
                </a:solidFill>
              </a:rPr>
              <a:t>space[</a:t>
            </a:r>
            <a:r>
              <a:rPr lang="en-US" dirty="0" err="1">
                <a:solidFill>
                  <a:srgbClr val="0000CC"/>
                </a:solidFill>
              </a:rPr>
              <a:t>i</a:t>
            </a:r>
            <a:r>
              <a:rPr lang="en-US" dirty="0">
                <a:solidFill>
                  <a:srgbClr val="0000CC"/>
                </a:solidFill>
              </a:rPr>
              <a:t>].cur</a:t>
            </a:r>
            <a:r>
              <a:rPr lang="en-US" dirty="0"/>
              <a:t>=i+1;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00CC"/>
                </a:solidFill>
              </a:rPr>
              <a:t>space[MAXSIZE-1].cur</a:t>
            </a:r>
            <a:r>
              <a:rPr lang="en-US" dirty="0"/>
              <a:t>=0;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2.14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2F3616-070D-C1EF-2412-63DB5D360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8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E257E36-D728-48D3-9003-2805A76626E3}"/>
              </a:ext>
            </a:extLst>
          </p:cNvPr>
          <p:cNvSpPr/>
          <p:nvPr/>
        </p:nvSpPr>
        <p:spPr>
          <a:xfrm>
            <a:off x="0" y="2276872"/>
            <a:ext cx="9144000" cy="3456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zh-CN" altLang="en-US"/>
              <a:t>创建一个静态链表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//</a:t>
            </a:r>
            <a:r>
              <a:rPr lang="zh-CN" altLang="en-US" dirty="0"/>
              <a:t>创建一个含有</a:t>
            </a:r>
            <a:r>
              <a:rPr lang="en-US" altLang="zh-CN" dirty="0"/>
              <a:t>n</a:t>
            </a:r>
            <a:r>
              <a:rPr lang="zh-CN" altLang="en-US" dirty="0"/>
              <a:t>个结点的静态链表，返回表头在存储数组的位置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00CC"/>
                </a:solidFill>
              </a:rPr>
              <a:t>CreateList</a:t>
            </a:r>
            <a:r>
              <a:rPr lang="en-US" altLang="zh-CN" dirty="0"/>
              <a:t>(</a:t>
            </a:r>
            <a:r>
              <a:rPr lang="en-US" altLang="zh-CN" dirty="0" err="1"/>
              <a:t>SLinkedList</a:t>
            </a:r>
            <a:r>
              <a:rPr lang="en-US" altLang="zh-CN" dirty="0"/>
              <a:t> </a:t>
            </a:r>
            <a:r>
              <a:rPr lang="en-US" altLang="zh-CN" dirty="0" err="1"/>
              <a:t>space,int</a:t>
            </a:r>
            <a:r>
              <a:rPr lang="en-US" altLang="zh-CN" dirty="0"/>
              <a:t> n){ </a:t>
            </a:r>
          </a:p>
          <a:p>
            <a:pPr marL="0" indent="0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head,k,s,i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k=</a:t>
            </a:r>
            <a:r>
              <a:rPr lang="en-US" altLang="zh-CN" dirty="0" err="1">
                <a:solidFill>
                  <a:srgbClr val="C00000"/>
                </a:solidFill>
              </a:rPr>
              <a:t>AllocNode</a:t>
            </a:r>
            <a:r>
              <a:rPr lang="en-US" altLang="zh-CN" dirty="0"/>
              <a:t>(space); //</a:t>
            </a:r>
            <a:r>
              <a:rPr lang="zh-CN" altLang="en-US" dirty="0"/>
              <a:t>从空闲链表中取得一个空结点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</a:rPr>
              <a:t>head</a:t>
            </a:r>
            <a:r>
              <a:rPr lang="en-US" altLang="zh-CN" dirty="0"/>
              <a:t>=k;</a:t>
            </a:r>
          </a:p>
          <a:p>
            <a:pPr marL="0" indent="0">
              <a:buNone/>
            </a:pP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=1;i&lt;=</a:t>
            </a:r>
            <a:r>
              <a:rPr lang="en-US" altLang="zh-CN" dirty="0" err="1"/>
              <a:t>n;i</a:t>
            </a:r>
            <a:r>
              <a:rPr lang="en-US" altLang="zh-CN" dirty="0"/>
              <a:t>++){</a:t>
            </a:r>
          </a:p>
          <a:p>
            <a:pPr marL="0" indent="0">
              <a:buNone/>
            </a:pPr>
            <a:r>
              <a:rPr lang="en-US" altLang="zh-CN" dirty="0"/>
              <a:t>    s=</a:t>
            </a:r>
            <a:r>
              <a:rPr lang="en-US" altLang="zh-CN" dirty="0" err="1">
                <a:solidFill>
                  <a:srgbClr val="C00000"/>
                </a:solidFill>
              </a:rPr>
              <a:t>AllocNode</a:t>
            </a:r>
            <a:r>
              <a:rPr lang="en-US" altLang="zh-CN" dirty="0"/>
              <a:t>(space);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d",&amp;space</a:t>
            </a:r>
            <a:r>
              <a:rPr lang="en-US" altLang="zh-CN" dirty="0"/>
              <a:t>[s].data);</a:t>
            </a:r>
          </a:p>
          <a:p>
            <a:pPr marL="0" indent="0">
              <a:buNone/>
            </a:pPr>
            <a:r>
              <a:rPr lang="en-US" altLang="zh-CN" dirty="0"/>
              <a:t>    space[k].cur=s;</a:t>
            </a:r>
          </a:p>
          <a:p>
            <a:pPr marL="0" indent="0">
              <a:buNone/>
            </a:pPr>
            <a:r>
              <a:rPr lang="en-US" altLang="zh-CN" dirty="0"/>
              <a:t>    k=s;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space[k].cur=0;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B050"/>
                </a:solidFill>
              </a:rPr>
              <a:t>return head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3EFCE7-DD8A-7193-E986-5C5BD12AC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1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E257E36-D728-48D3-9003-2805A76626E3}"/>
              </a:ext>
            </a:extLst>
          </p:cNvPr>
          <p:cNvSpPr/>
          <p:nvPr/>
        </p:nvSpPr>
        <p:spPr>
          <a:xfrm>
            <a:off x="0" y="1988840"/>
            <a:ext cx="9144000" cy="10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从空闲链表中分配一个结点和释放一个结点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若空闲链表非空，则返回分配的结点下标，否则返回</a:t>
            </a:r>
            <a:r>
              <a:rPr lang="en-US" altLang="zh-CN" dirty="0"/>
              <a:t>0 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b="1" dirty="0" err="1">
                <a:solidFill>
                  <a:srgbClr val="C00000"/>
                </a:solidFill>
              </a:rPr>
              <a:t>AllocNode</a:t>
            </a:r>
            <a:r>
              <a:rPr lang="en-US" dirty="0"/>
              <a:t>(</a:t>
            </a:r>
            <a:r>
              <a:rPr lang="en-US" dirty="0" err="1"/>
              <a:t>SLinkedList</a:t>
            </a:r>
            <a:r>
              <a:rPr lang="en-US" dirty="0"/>
              <a:t> space){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=space[0].cur;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i</a:t>
            </a:r>
            <a:r>
              <a:rPr lang="en-US" dirty="0"/>
              <a:t>==0) return 0;</a:t>
            </a:r>
          </a:p>
          <a:p>
            <a:pPr marL="0" indent="0">
              <a:buNone/>
            </a:pPr>
            <a:r>
              <a:rPr lang="en-US" dirty="0"/>
              <a:t>space[0].cur=space[</a:t>
            </a:r>
            <a:r>
              <a:rPr lang="en-US" dirty="0" err="1"/>
              <a:t>i</a:t>
            </a:r>
            <a:r>
              <a:rPr lang="en-US" dirty="0"/>
              <a:t>].cur;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将下标为</a:t>
            </a:r>
            <a:r>
              <a:rPr lang="en-US" altLang="zh-CN" dirty="0" err="1"/>
              <a:t>i</a:t>
            </a:r>
            <a:r>
              <a:rPr lang="zh-CN" altLang="en-US" dirty="0"/>
              <a:t>的空闲结点回收到备用链表</a:t>
            </a:r>
            <a:r>
              <a:rPr lang="en-US" altLang="zh-CN" dirty="0"/>
              <a:t>(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00CC"/>
                </a:solidFill>
              </a:rPr>
              <a:t>首部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b="1" dirty="0" err="1">
                <a:solidFill>
                  <a:srgbClr val="C00000"/>
                </a:solidFill>
              </a:rPr>
              <a:t>FreeNode</a:t>
            </a:r>
            <a:r>
              <a:rPr lang="en-US" dirty="0"/>
              <a:t>(</a:t>
            </a:r>
            <a:r>
              <a:rPr lang="en-US" dirty="0" err="1"/>
              <a:t>SLinkedList</a:t>
            </a:r>
            <a:r>
              <a:rPr lang="en-US" dirty="0"/>
              <a:t> </a:t>
            </a:r>
            <a:r>
              <a:rPr lang="en-US" dirty="0" err="1"/>
              <a:t>space,int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space[</a:t>
            </a:r>
            <a:r>
              <a:rPr lang="en-US" dirty="0" err="1"/>
              <a:t>i</a:t>
            </a:r>
            <a:r>
              <a:rPr lang="en-US" dirty="0"/>
              <a:t>].cur=space[0].cur;</a:t>
            </a:r>
          </a:p>
          <a:p>
            <a:pPr marL="0" indent="0">
              <a:buNone/>
            </a:pPr>
            <a:r>
              <a:rPr lang="en-US" dirty="0"/>
              <a:t>space[0].cur=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2.15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8460432" y="649796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2.16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232BA3-939A-7ABD-DF26-8E356578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0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线性表的链式存储实例</a:t>
            </a:r>
            <a:endParaRPr lang="en-US" dirty="0"/>
          </a:p>
        </p:txBody>
      </p:sp>
      <p:graphicFrame>
        <p:nvGraphicFramePr>
          <p:cNvPr id="10" name="内容占位符 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12737756"/>
              </p:ext>
            </p:extLst>
          </p:nvPr>
        </p:nvGraphicFramePr>
        <p:xfrm>
          <a:off x="1475655" y="1412776"/>
          <a:ext cx="5904657" cy="390906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353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3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6046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存储地址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数据域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指针域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李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43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钱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头结点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孙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王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    NULL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25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吴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赵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37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郑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046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43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800" u="none" strike="noStrike" dirty="0">
                          <a:effectLst/>
                        </a:rPr>
                        <a:t>周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25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870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6620FEF-57E8-481A-923C-5A2152A65211}"/>
              </a:ext>
            </a:extLst>
          </p:cNvPr>
          <p:cNvSpPr/>
          <p:nvPr/>
        </p:nvSpPr>
        <p:spPr>
          <a:xfrm>
            <a:off x="-10147" y="3746004"/>
            <a:ext cx="9144000" cy="2419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64FBF8-E5C8-4B86-AB1D-431E1CA210B7}"/>
              </a:ext>
            </a:extLst>
          </p:cNvPr>
          <p:cNvSpPr/>
          <p:nvPr/>
        </p:nvSpPr>
        <p:spPr>
          <a:xfrm>
            <a:off x="-36512" y="3385964"/>
            <a:ext cx="9180512" cy="360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64FBF8-E5C8-4B86-AB1D-431E1CA210B7}"/>
              </a:ext>
            </a:extLst>
          </p:cNvPr>
          <p:cNvSpPr/>
          <p:nvPr/>
        </p:nvSpPr>
        <p:spPr>
          <a:xfrm>
            <a:off x="-36512" y="2060848"/>
            <a:ext cx="9180512" cy="360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620FEF-57E8-481A-923C-5A2152A65211}"/>
              </a:ext>
            </a:extLst>
          </p:cNvPr>
          <p:cNvSpPr/>
          <p:nvPr/>
        </p:nvSpPr>
        <p:spPr>
          <a:xfrm>
            <a:off x="0" y="2420888"/>
            <a:ext cx="9144000" cy="1008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</a:t>
            </a:r>
            <a:r>
              <a:rPr lang="zh-CN" altLang="en-US"/>
              <a:t>在静态链表中插入结点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60212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000" dirty="0"/>
              <a:t>//</a:t>
            </a:r>
            <a:r>
              <a:rPr lang="zh-CN" altLang="en-US" sz="4000" dirty="0"/>
              <a:t>在以</a:t>
            </a:r>
            <a:r>
              <a:rPr lang="en-US" altLang="zh-CN" sz="4000" dirty="0"/>
              <a:t>head</a:t>
            </a:r>
            <a:r>
              <a:rPr lang="zh-CN" altLang="en-US" sz="4000" dirty="0"/>
              <a:t>为表头的静态链表中，在第</a:t>
            </a:r>
            <a:r>
              <a:rPr lang="en-US" altLang="zh-CN" sz="4000" dirty="0" err="1"/>
              <a:t>i</a:t>
            </a:r>
            <a:r>
              <a:rPr lang="zh-CN" altLang="en-US" sz="4000" dirty="0"/>
              <a:t>个结点之前插入一个值为</a:t>
            </a:r>
            <a:r>
              <a:rPr lang="en-US" altLang="zh-CN" sz="4000" dirty="0"/>
              <a:t>x</a:t>
            </a:r>
            <a:r>
              <a:rPr lang="zh-CN" altLang="en-US" sz="4000" dirty="0"/>
              <a:t>的新结点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int </a:t>
            </a:r>
            <a:r>
              <a:rPr lang="en-US" altLang="zh-CN" sz="4000" b="1" dirty="0">
                <a:solidFill>
                  <a:srgbClr val="0000CC"/>
                </a:solidFill>
              </a:rPr>
              <a:t>Insert</a:t>
            </a:r>
            <a:r>
              <a:rPr lang="en-US" altLang="zh-CN" sz="4000" dirty="0"/>
              <a:t>(</a:t>
            </a:r>
            <a:r>
              <a:rPr lang="en-US" altLang="zh-CN" sz="4000" dirty="0" err="1"/>
              <a:t>SLinkedList</a:t>
            </a:r>
            <a:r>
              <a:rPr lang="en-US" altLang="zh-CN" sz="4000" dirty="0"/>
              <a:t> space, int </a:t>
            </a:r>
            <a:r>
              <a:rPr lang="en-US" altLang="zh-CN" sz="4000" err="1"/>
              <a:t>head</a:t>
            </a:r>
            <a:r>
              <a:rPr lang="en-US" altLang="zh-CN" sz="4000"/>
              <a:t>, </a:t>
            </a:r>
            <a:r>
              <a:rPr lang="en-US" altLang="zh-CN" sz="4000">
                <a:solidFill>
                  <a:srgbClr val="0000CC"/>
                </a:solidFill>
              </a:rPr>
              <a:t>int </a:t>
            </a:r>
            <a:r>
              <a:rPr lang="en-US" altLang="zh-CN" sz="4000" dirty="0" err="1">
                <a:solidFill>
                  <a:srgbClr val="0000CC"/>
                </a:solidFill>
              </a:rPr>
              <a:t>i</a:t>
            </a:r>
            <a:r>
              <a:rPr lang="en-US" altLang="zh-CN" sz="4000" dirty="0"/>
              <a:t>, </a:t>
            </a:r>
            <a:r>
              <a:rPr lang="en-US" altLang="zh-CN" sz="4000" dirty="0" err="1"/>
              <a:t>ElemType</a:t>
            </a:r>
            <a:r>
              <a:rPr lang="en-US" altLang="zh-CN" sz="4000" dirty="0"/>
              <a:t> x){</a:t>
            </a:r>
          </a:p>
          <a:p>
            <a:pPr marL="0" indent="0">
              <a:buNone/>
            </a:pPr>
            <a:r>
              <a:rPr lang="en-US" altLang="zh-CN" sz="4000" dirty="0"/>
              <a:t>int </a:t>
            </a:r>
            <a:r>
              <a:rPr lang="en-US" altLang="zh-CN" sz="4000" dirty="0" err="1"/>
              <a:t>j,k,m</a:t>
            </a:r>
            <a:r>
              <a:rPr lang="en-US" altLang="zh-CN" sz="4000"/>
              <a:t>; </a:t>
            </a:r>
          </a:p>
          <a:p>
            <a:pPr marL="0" indent="0">
              <a:buNone/>
            </a:pPr>
            <a:r>
              <a:rPr lang="en-US" altLang="zh-CN" sz="4000"/>
              <a:t>if(i&lt;1</a:t>
            </a:r>
            <a:r>
              <a:rPr lang="en-US" altLang="zh-CN" sz="4000" dirty="0"/>
              <a:t>) return 0;</a:t>
            </a:r>
          </a:p>
          <a:p>
            <a:pPr marL="0" indent="0">
              <a:buNone/>
            </a:pPr>
            <a:r>
              <a:rPr lang="en-US" altLang="zh-CN" sz="4000" dirty="0">
                <a:solidFill>
                  <a:srgbClr val="C00000"/>
                </a:solidFill>
              </a:rPr>
              <a:t>k=head</a:t>
            </a:r>
            <a:r>
              <a:rPr lang="en-US" altLang="zh-CN" sz="4000" dirty="0"/>
              <a:t>; j=0;</a:t>
            </a:r>
          </a:p>
          <a:p>
            <a:pPr marL="0" indent="0">
              <a:buNone/>
            </a:pPr>
            <a:r>
              <a:rPr lang="en-US" altLang="zh-CN" sz="4000" dirty="0"/>
              <a:t>while (k!=0 &amp;&amp; j&lt;i-1){ //</a:t>
            </a:r>
            <a:r>
              <a:rPr lang="zh-CN" altLang="en-US" sz="4000" dirty="0"/>
              <a:t>查找第</a:t>
            </a:r>
            <a:r>
              <a:rPr lang="en-US" altLang="zh-CN" sz="4000" dirty="0">
                <a:solidFill>
                  <a:srgbClr val="C00000"/>
                </a:solidFill>
              </a:rPr>
              <a:t>i-1</a:t>
            </a:r>
            <a:r>
              <a:rPr lang="zh-CN" altLang="en-US" sz="4000" dirty="0"/>
              <a:t>个结点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    </a:t>
            </a:r>
            <a:r>
              <a:rPr lang="en-US" altLang="zh-CN" sz="4000" err="1"/>
              <a:t>j</a:t>
            </a:r>
            <a:r>
              <a:rPr lang="en-US" altLang="zh-CN" sz="4000"/>
              <a:t>++; </a:t>
            </a:r>
            <a:r>
              <a:rPr lang="en-US" altLang="zh-CN" sz="4000">
                <a:solidFill>
                  <a:srgbClr val="C00000"/>
                </a:solidFill>
              </a:rPr>
              <a:t>k=space[k</a:t>
            </a:r>
            <a:r>
              <a:rPr lang="en-US" altLang="zh-CN" sz="4000" dirty="0">
                <a:solidFill>
                  <a:srgbClr val="C00000"/>
                </a:solidFill>
              </a:rPr>
              <a:t>].cur</a:t>
            </a:r>
            <a:r>
              <a:rPr lang="en-US" altLang="zh-CN" sz="4000" dirty="0"/>
              <a:t>; }</a:t>
            </a:r>
          </a:p>
          <a:p>
            <a:pPr marL="0" indent="0">
              <a:buNone/>
            </a:pPr>
            <a:r>
              <a:rPr lang="en-US" altLang="zh-CN" sz="4000" dirty="0"/>
              <a:t>if(k==0) return 0;</a:t>
            </a:r>
          </a:p>
          <a:p>
            <a:pPr marL="0" indent="0">
              <a:buNone/>
            </a:pPr>
            <a:r>
              <a:rPr lang="en-US" altLang="zh-CN" sz="4000" dirty="0"/>
              <a:t>m=</a:t>
            </a:r>
            <a:r>
              <a:rPr lang="en-US" altLang="zh-CN" sz="4000" dirty="0" err="1">
                <a:solidFill>
                  <a:srgbClr val="C00000"/>
                </a:solidFill>
              </a:rPr>
              <a:t>AllocNode</a:t>
            </a:r>
            <a:r>
              <a:rPr lang="en-US" altLang="zh-CN" sz="4000" dirty="0"/>
              <a:t>(space); //</a:t>
            </a:r>
            <a:r>
              <a:rPr lang="zh-CN" altLang="en-US" sz="4000" dirty="0"/>
              <a:t>从空闲链表中获取结点，</a:t>
            </a:r>
            <a:r>
              <a:rPr lang="en-US" altLang="zh-CN" sz="4000" dirty="0"/>
              <a:t>m</a:t>
            </a:r>
            <a:r>
              <a:rPr lang="zh-CN" altLang="en-US" sz="4000" dirty="0"/>
              <a:t>为该结点下标</a:t>
            </a:r>
            <a:endParaRPr lang="en-US" altLang="zh-CN" sz="4000" dirty="0"/>
          </a:p>
          <a:p>
            <a:pPr marL="0" indent="0">
              <a:buNone/>
            </a:pPr>
            <a:r>
              <a:rPr lang="en-US" altLang="zh-CN" sz="4000" dirty="0"/>
              <a:t>if (m!=0) {</a:t>
            </a:r>
          </a:p>
          <a:p>
            <a:pPr marL="0" indent="0">
              <a:buNone/>
            </a:pPr>
            <a:r>
              <a:rPr lang="en-US" altLang="zh-CN" sz="4000" dirty="0"/>
              <a:t>        space[m].data=x;</a:t>
            </a:r>
          </a:p>
          <a:p>
            <a:pPr marL="0" indent="0">
              <a:buNone/>
            </a:pPr>
            <a:r>
              <a:rPr lang="en-US" altLang="zh-CN" sz="4000" dirty="0"/>
              <a:t>        </a:t>
            </a:r>
            <a:r>
              <a:rPr lang="en-US" altLang="zh-CN" sz="4000" dirty="0">
                <a:solidFill>
                  <a:srgbClr val="0000CC"/>
                </a:solidFill>
              </a:rPr>
              <a:t>space[m].cur=space[k].cur;</a:t>
            </a:r>
          </a:p>
          <a:p>
            <a:pPr marL="0" indent="0">
              <a:buNone/>
            </a:pPr>
            <a:r>
              <a:rPr lang="en-US" altLang="zh-CN" sz="4000" dirty="0">
                <a:solidFill>
                  <a:srgbClr val="0000CC"/>
                </a:solidFill>
              </a:rPr>
              <a:t>        space[k].cur=m;</a:t>
            </a:r>
          </a:p>
          <a:p>
            <a:pPr marL="0" indent="0">
              <a:buNone/>
            </a:pPr>
            <a:r>
              <a:rPr lang="en-US" altLang="zh-CN" sz="4000" dirty="0"/>
              <a:t>        return 1;</a:t>
            </a:r>
          </a:p>
          <a:p>
            <a:pPr marL="0" indent="0">
              <a:buNone/>
            </a:pPr>
            <a:r>
              <a:rPr lang="en-US" altLang="zh-CN" sz="4000" dirty="0"/>
              <a:t>    } else return 0; </a:t>
            </a:r>
          </a:p>
          <a:p>
            <a:pPr marL="0" indent="0">
              <a:buNone/>
            </a:pPr>
            <a:r>
              <a:rPr lang="en-US" altLang="zh-CN" sz="4000" dirty="0"/>
              <a:t>}</a:t>
            </a:r>
          </a:p>
          <a:p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117B10C-40D6-67D3-1F75-2E8C0F0E1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1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4C0B9F1-0E93-4714-97BD-ED1FA907CE45}"/>
              </a:ext>
            </a:extLst>
          </p:cNvPr>
          <p:cNvSpPr/>
          <p:nvPr/>
        </p:nvSpPr>
        <p:spPr>
          <a:xfrm>
            <a:off x="0" y="4102100"/>
            <a:ext cx="9144000" cy="1703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08F390-EA0A-49CB-8DD2-5E7401DBA968}"/>
              </a:ext>
            </a:extLst>
          </p:cNvPr>
          <p:cNvSpPr/>
          <p:nvPr/>
        </p:nvSpPr>
        <p:spPr>
          <a:xfrm>
            <a:off x="0" y="2132856"/>
            <a:ext cx="9144000" cy="19692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4. </a:t>
            </a:r>
            <a:r>
              <a:rPr lang="zh-CN" altLang="en-US"/>
              <a:t>删除静态链表中的第</a:t>
            </a:r>
            <a:r>
              <a:rPr lang="en-US"/>
              <a:t>i</a:t>
            </a:r>
            <a:r>
              <a:rPr lang="zh-CN" altLang="en-US"/>
              <a:t>个结点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在以</a:t>
            </a:r>
            <a:r>
              <a:rPr lang="en-US" dirty="0"/>
              <a:t>head</a:t>
            </a:r>
            <a:r>
              <a:rPr lang="zh-CN" altLang="en-US" dirty="0"/>
              <a:t>为表头的静态链表中，删除</a:t>
            </a:r>
            <a:r>
              <a:rPr lang="zh-CN" altLang="en-US" dirty="0">
                <a:solidFill>
                  <a:srgbClr val="0000CC"/>
                </a:solidFill>
              </a:rPr>
              <a:t>第</a:t>
            </a:r>
            <a:r>
              <a:rPr lang="en-US" dirty="0" err="1">
                <a:solidFill>
                  <a:srgbClr val="0000CC"/>
                </a:solidFill>
              </a:rPr>
              <a:t>i</a:t>
            </a:r>
            <a:r>
              <a:rPr lang="zh-CN" altLang="en-US" dirty="0"/>
              <a:t>个结点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b="1" dirty="0">
                <a:solidFill>
                  <a:srgbClr val="0000CC"/>
                </a:solidFill>
              </a:rPr>
              <a:t>Delete</a:t>
            </a:r>
            <a:r>
              <a:rPr lang="en-US" dirty="0"/>
              <a:t>(</a:t>
            </a:r>
            <a:r>
              <a:rPr lang="en-US" dirty="0" err="1"/>
              <a:t>SLinkedList</a:t>
            </a:r>
            <a:r>
              <a:rPr lang="en-US" dirty="0"/>
              <a:t> space, int head, </a:t>
            </a:r>
            <a:r>
              <a:rPr lang="en-US" dirty="0">
                <a:solidFill>
                  <a:srgbClr val="0000CC"/>
                </a:solidFill>
              </a:rPr>
              <a:t>int </a:t>
            </a:r>
            <a:r>
              <a:rPr lang="en-US" dirty="0" err="1">
                <a:solidFill>
                  <a:srgbClr val="0000CC"/>
                </a:solidFill>
              </a:rPr>
              <a:t>i</a:t>
            </a:r>
            <a:r>
              <a:rPr lang="en-US" dirty="0"/>
              <a:t>, </a:t>
            </a:r>
            <a:r>
              <a:rPr lang="en-US" dirty="0" err="1"/>
              <a:t>ElemType</a:t>
            </a:r>
            <a:r>
              <a:rPr lang="en-US" dirty="0"/>
              <a:t> *e){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j,k,m</a:t>
            </a:r>
            <a:r>
              <a:rPr lang="en-US"/>
              <a:t>; </a:t>
            </a:r>
          </a:p>
          <a:p>
            <a:pPr marL="0" indent="0">
              <a:buNone/>
            </a:pPr>
            <a:r>
              <a:rPr lang="en-US"/>
              <a:t>if(i&lt;1</a:t>
            </a:r>
            <a:r>
              <a:rPr lang="en-US" dirty="0"/>
              <a:t>) return 0;</a:t>
            </a:r>
          </a:p>
          <a:p>
            <a:pPr marL="0" indent="0">
              <a:buNone/>
            </a:pPr>
            <a:r>
              <a:rPr lang="en-US" dirty="0"/>
              <a:t>k=head; j=0;</a:t>
            </a:r>
          </a:p>
          <a:p>
            <a:pPr marL="0" indent="0">
              <a:buNone/>
            </a:pPr>
            <a:r>
              <a:rPr lang="en-US" dirty="0"/>
              <a:t>while (k!=0 &amp;&amp; j &lt;i-1){ //</a:t>
            </a:r>
            <a:r>
              <a:rPr lang="zh-CN" altLang="en-US" dirty="0"/>
              <a:t>查找</a:t>
            </a:r>
            <a:r>
              <a:rPr lang="zh-CN" altLang="en-US" dirty="0">
                <a:solidFill>
                  <a:srgbClr val="0000CC"/>
                </a:solidFill>
              </a:rPr>
              <a:t>第</a:t>
            </a:r>
            <a:r>
              <a:rPr lang="en-US" altLang="zh-CN" dirty="0">
                <a:solidFill>
                  <a:srgbClr val="0000CC"/>
                </a:solidFill>
              </a:rPr>
              <a:t>i-1</a:t>
            </a:r>
            <a:r>
              <a:rPr lang="zh-CN" altLang="en-US" dirty="0"/>
              <a:t>个结点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j++</a:t>
            </a:r>
            <a:r>
              <a:rPr lang="en-US" dirty="0"/>
              <a:t>;</a:t>
            </a:r>
            <a:r>
              <a:rPr lang="en-US" dirty="0">
                <a:solidFill>
                  <a:srgbClr val="0000CC"/>
                </a:solidFill>
              </a:rPr>
              <a:t>k</a:t>
            </a:r>
            <a:r>
              <a:rPr lang="en-US" dirty="0"/>
              <a:t>=space[k].cur;}</a:t>
            </a:r>
          </a:p>
          <a:p>
            <a:pPr marL="0" indent="0">
              <a:buNone/>
            </a:pPr>
            <a:r>
              <a:rPr lang="en-US" dirty="0"/>
              <a:t>if(k==0) return 0;</a:t>
            </a:r>
          </a:p>
          <a:p>
            <a:pPr marL="0" indent="0">
              <a:buNone/>
            </a:pPr>
            <a:r>
              <a:rPr lang="en-US" dirty="0"/>
              <a:t>m=space[</a:t>
            </a:r>
            <a:r>
              <a:rPr lang="en-US" dirty="0">
                <a:solidFill>
                  <a:srgbClr val="0000CC"/>
                </a:solidFill>
              </a:rPr>
              <a:t>k</a:t>
            </a:r>
            <a:r>
              <a:rPr lang="en-US" dirty="0"/>
              <a:t>].cur;</a:t>
            </a:r>
          </a:p>
          <a:p>
            <a:pPr marL="0" indent="0">
              <a:buNone/>
            </a:pPr>
            <a:r>
              <a:rPr lang="en-US" dirty="0"/>
              <a:t>space[</a:t>
            </a:r>
            <a:r>
              <a:rPr lang="en-US" dirty="0">
                <a:solidFill>
                  <a:srgbClr val="0000CC"/>
                </a:solidFill>
              </a:rPr>
              <a:t>k</a:t>
            </a:r>
            <a:r>
              <a:rPr lang="en-US" dirty="0"/>
              <a:t>].cur=space[m].cur;</a:t>
            </a:r>
          </a:p>
          <a:p>
            <a:pPr marL="0" indent="0">
              <a:buNone/>
            </a:pPr>
            <a:r>
              <a:rPr lang="en-US" dirty="0"/>
              <a:t>*e=space[m].data;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FreeNode</a:t>
            </a:r>
            <a:r>
              <a:rPr lang="en-US" dirty="0"/>
              <a:t>(space, m);</a:t>
            </a:r>
          </a:p>
          <a:p>
            <a:pPr marL="0" indent="0">
              <a:buNone/>
            </a:pPr>
            <a:r>
              <a:rPr lang="en-US" dirty="0"/>
              <a:t>return 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A7374-A619-5BBB-57AF-9223D3AA7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6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61787F0-5F62-4A2C-A936-D5DAA3F50BCA}"/>
              </a:ext>
            </a:extLst>
          </p:cNvPr>
          <p:cNvSpPr/>
          <p:nvPr/>
        </p:nvSpPr>
        <p:spPr>
          <a:xfrm>
            <a:off x="0" y="3861048"/>
            <a:ext cx="9144000" cy="2016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5. </a:t>
            </a:r>
            <a:r>
              <a:rPr lang="zh-CN" altLang="en-US"/>
              <a:t>在静态</a:t>
            </a:r>
            <a:r>
              <a:rPr lang="zh-CN" altLang="en-US" dirty="0"/>
              <a:t>链表</a:t>
            </a:r>
            <a:r>
              <a:rPr lang="zh-CN" altLang="en-US"/>
              <a:t>中查找值为</a:t>
            </a:r>
            <a:r>
              <a:rPr lang="en-US" altLang="zh-CN"/>
              <a:t>x</a:t>
            </a:r>
            <a:r>
              <a:rPr lang="zh-CN" altLang="en-US"/>
              <a:t>的结点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8772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在以</a:t>
            </a:r>
            <a:r>
              <a:rPr lang="en-US" altLang="zh-CN" dirty="0"/>
              <a:t>head</a:t>
            </a:r>
            <a:r>
              <a:rPr lang="zh-CN" altLang="en-US" dirty="0"/>
              <a:t>为表头的静态链表中，确定第</a:t>
            </a:r>
            <a:r>
              <a:rPr lang="en-US" altLang="zh-CN" dirty="0"/>
              <a:t>1</a:t>
            </a:r>
            <a:r>
              <a:rPr lang="zh-CN" altLang="en-US" dirty="0"/>
              <a:t>个值为</a:t>
            </a:r>
            <a:r>
              <a:rPr lang="en-US" altLang="zh-CN" dirty="0"/>
              <a:t>x</a:t>
            </a:r>
            <a:r>
              <a:rPr lang="zh-CN" altLang="en-US" dirty="0"/>
              <a:t>的结点的位置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若找到，则返回它在存储数组中的</a:t>
            </a:r>
            <a:r>
              <a:rPr lang="zh-CN" altLang="en-US" dirty="0">
                <a:solidFill>
                  <a:srgbClr val="0000CC"/>
                </a:solidFill>
              </a:rPr>
              <a:t>位置</a:t>
            </a:r>
            <a:r>
              <a:rPr lang="zh-CN" altLang="en-US" dirty="0"/>
              <a:t>，否则返回</a:t>
            </a:r>
            <a:r>
              <a:rPr lang="en-US" altLang="zh-CN" dirty="0"/>
              <a:t>0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CC"/>
                </a:solidFill>
              </a:rPr>
              <a:t>Locate</a:t>
            </a:r>
            <a:r>
              <a:rPr lang="en-US" altLang="zh-CN" dirty="0"/>
              <a:t>(</a:t>
            </a:r>
            <a:r>
              <a:rPr lang="en-US" altLang="zh-CN" dirty="0" err="1"/>
              <a:t>SLinkedList</a:t>
            </a:r>
            <a:r>
              <a:rPr lang="en-US" altLang="zh-CN" dirty="0"/>
              <a:t> space, int head, </a:t>
            </a:r>
            <a:r>
              <a:rPr lang="en-US" altLang="zh-CN" dirty="0" err="1"/>
              <a:t>ElemType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x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int </a:t>
            </a:r>
            <a:r>
              <a:rPr lang="en-US" altLang="zh-CN" dirty="0">
                <a:solidFill>
                  <a:srgbClr val="0000CC"/>
                </a:solidFill>
              </a:rPr>
              <a:t>k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k</a:t>
            </a:r>
            <a:r>
              <a:rPr lang="en-US" altLang="zh-CN" dirty="0"/>
              <a:t>=space[head].cur;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// k</a:t>
            </a:r>
            <a:r>
              <a:rPr lang="zh-CN" altLang="en-US" dirty="0"/>
              <a:t>指示静态链表中的第一个结点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while(</a:t>
            </a:r>
            <a:r>
              <a:rPr lang="en-US" altLang="zh-CN" dirty="0">
                <a:solidFill>
                  <a:srgbClr val="0000CC"/>
                </a:solidFill>
              </a:rPr>
              <a:t>k</a:t>
            </a:r>
            <a:r>
              <a:rPr lang="en-US" altLang="zh-CN" dirty="0"/>
              <a:t>!=0 &amp;&amp; space[</a:t>
            </a:r>
            <a:r>
              <a:rPr lang="en-US" altLang="zh-CN" dirty="0">
                <a:solidFill>
                  <a:srgbClr val="0000CC"/>
                </a:solidFill>
              </a:rPr>
              <a:t>k</a:t>
            </a:r>
            <a:r>
              <a:rPr lang="en-US" altLang="zh-CN" dirty="0"/>
              <a:t>].data!=</a:t>
            </a:r>
            <a:r>
              <a:rPr lang="en-US" altLang="zh-CN" dirty="0">
                <a:solidFill>
                  <a:srgbClr val="C00000"/>
                </a:solidFill>
              </a:rPr>
              <a:t>x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CC"/>
                </a:solidFill>
              </a:rPr>
              <a:t>k</a:t>
            </a:r>
            <a:r>
              <a:rPr lang="en-US" altLang="zh-CN" dirty="0"/>
              <a:t>=space[k].cur; //</a:t>
            </a:r>
            <a:r>
              <a:rPr lang="zh-CN" altLang="en-US" dirty="0"/>
              <a:t>顺链查找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return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CC"/>
                </a:solidFill>
              </a:rPr>
              <a:t>k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2.13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44DE64D-6BC1-A239-BA0A-923F527F0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静态链表的应用：集合合并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功能：合并集合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(A-B) U (B-A)</a:t>
            </a:r>
          </a:p>
          <a:p>
            <a:pPr marL="0" indent="0">
              <a:buNone/>
            </a:pPr>
            <a:r>
              <a:rPr lang="zh-CN" altLang="en-US" dirty="0"/>
              <a:t>例如：</a:t>
            </a:r>
            <a:r>
              <a:rPr lang="en-US" altLang="zh-CN" dirty="0"/>
              <a:t>A={1,3,6}</a:t>
            </a:r>
            <a:r>
              <a:rPr lang="zh-CN" altLang="en-US" dirty="0"/>
              <a:t>，</a:t>
            </a:r>
            <a:r>
              <a:rPr lang="en-US" altLang="zh-CN" dirty="0"/>
              <a:t>B={3,5,6}</a:t>
            </a:r>
          </a:p>
          <a:p>
            <a:pPr marL="0" indent="0">
              <a:buNone/>
            </a:pPr>
            <a:r>
              <a:rPr lang="zh-CN" altLang="en-US" dirty="0"/>
              <a:t>合并后的集合</a:t>
            </a:r>
            <a:r>
              <a:rPr lang="en-US" altLang="zh-CN" dirty="0"/>
              <a:t>A ={1,5}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算法思想：</a:t>
            </a:r>
            <a:endParaRPr lang="en-US" altLang="zh-CN" dirty="0"/>
          </a:p>
          <a:p>
            <a:r>
              <a:rPr lang="zh-CN" altLang="en-US" dirty="0"/>
              <a:t>建立表示集合</a:t>
            </a:r>
            <a:r>
              <a:rPr lang="en-US" altLang="zh-CN" dirty="0"/>
              <a:t>A</a:t>
            </a:r>
            <a:r>
              <a:rPr lang="zh-CN" altLang="en-US" dirty="0"/>
              <a:t>的静态链表</a:t>
            </a:r>
            <a:r>
              <a:rPr lang="en-US" altLang="zh-CN" dirty="0"/>
              <a:t>S</a:t>
            </a:r>
          </a:p>
          <a:p>
            <a:r>
              <a:rPr lang="zh-CN" altLang="en-US" dirty="0"/>
              <a:t>在输入集合</a:t>
            </a:r>
            <a:r>
              <a:rPr lang="en-US" altLang="zh-CN" dirty="0"/>
              <a:t>B</a:t>
            </a:r>
            <a:r>
              <a:rPr lang="zh-CN" altLang="en-US" dirty="0"/>
              <a:t>的元素时，查找</a:t>
            </a:r>
            <a:r>
              <a:rPr lang="en-US" altLang="zh-CN" dirty="0"/>
              <a:t>S</a:t>
            </a:r>
            <a:r>
              <a:rPr lang="zh-CN" altLang="en-US" dirty="0"/>
              <a:t>表</a:t>
            </a:r>
            <a:endParaRPr lang="en-US" altLang="zh-CN" dirty="0"/>
          </a:p>
          <a:p>
            <a:pPr lvl="1"/>
            <a:r>
              <a:rPr lang="zh-CN" altLang="en-US" sz="3300" dirty="0"/>
              <a:t>若存在和</a:t>
            </a:r>
            <a:r>
              <a:rPr lang="en-US" altLang="zh-CN" sz="3300" dirty="0"/>
              <a:t>B</a:t>
            </a:r>
            <a:r>
              <a:rPr lang="zh-CN" altLang="en-US" sz="3300" dirty="0"/>
              <a:t>相同的元素，则从</a:t>
            </a:r>
            <a:r>
              <a:rPr lang="en-US" altLang="zh-CN" sz="3300" dirty="0"/>
              <a:t>S</a:t>
            </a:r>
            <a:r>
              <a:rPr lang="zh-CN" altLang="en-US" sz="3300" dirty="0"/>
              <a:t>表中删除掉，否则，将此元素插入</a:t>
            </a:r>
            <a:r>
              <a:rPr lang="en-US" altLang="zh-CN" sz="3300" dirty="0"/>
              <a:t>S</a:t>
            </a:r>
            <a:r>
              <a:rPr lang="zh-CN" altLang="en-US" sz="3300" dirty="0"/>
              <a:t>表</a:t>
            </a:r>
            <a:endParaRPr lang="en-US" altLang="zh-CN" sz="3300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0A58AC-5838-15A4-A8A2-BD2AAFD5B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6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61787F0-5F62-4A2C-A936-D5DAA3F50BCA}"/>
              </a:ext>
            </a:extLst>
          </p:cNvPr>
          <p:cNvSpPr/>
          <p:nvPr/>
        </p:nvSpPr>
        <p:spPr>
          <a:xfrm>
            <a:off x="0" y="2996952"/>
            <a:ext cx="9144000" cy="3024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集合合并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6021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void </a:t>
            </a:r>
            <a:r>
              <a:rPr lang="en-US" sz="2800" b="1" dirty="0" err="1">
                <a:solidFill>
                  <a:srgbClr val="0000CC"/>
                </a:solidFill>
              </a:rPr>
              <a:t>MergeAB</a:t>
            </a:r>
            <a:r>
              <a:rPr lang="en-US" sz="2800" dirty="0"/>
              <a:t>(</a:t>
            </a:r>
            <a:r>
              <a:rPr lang="en-US" sz="2800" dirty="0" err="1"/>
              <a:t>SLinkedList</a:t>
            </a:r>
            <a:r>
              <a:rPr lang="en-US" sz="2800" dirty="0"/>
              <a:t> A, int </a:t>
            </a:r>
            <a:r>
              <a:rPr lang="en-US" sz="2800" dirty="0" err="1"/>
              <a:t>ha,SLinkedList</a:t>
            </a:r>
            <a:r>
              <a:rPr lang="en-US" sz="2800" dirty="0"/>
              <a:t> B, int </a:t>
            </a:r>
            <a:r>
              <a:rPr lang="en-US" sz="2800" dirty="0" err="1"/>
              <a:t>hb</a:t>
            </a:r>
            <a:r>
              <a:rPr lang="en-US" sz="2800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int </a:t>
            </a:r>
            <a:r>
              <a:rPr lang="en-US" sz="2800" dirty="0" err="1"/>
              <a:t>i,j,k,m</a:t>
            </a:r>
            <a:r>
              <a:rPr lang="en-US" sz="2800" dirty="0"/>
              <a:t>; </a:t>
            </a:r>
            <a:r>
              <a:rPr lang="en-US" sz="2800" dirty="0" err="1"/>
              <a:t>ElemType</a:t>
            </a:r>
            <a:r>
              <a:rPr lang="en-US" sz="2800" dirty="0"/>
              <a:t>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j=B[</a:t>
            </a:r>
            <a:r>
              <a:rPr lang="en-US" sz="2800" dirty="0" err="1"/>
              <a:t>hb</a:t>
            </a:r>
            <a:r>
              <a:rPr lang="en-US" sz="2800" dirty="0"/>
              <a:t>].cur;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while(j!=</a:t>
            </a:r>
            <a:r>
              <a:rPr lang="en-US" sz="2800"/>
              <a:t>0) </a:t>
            </a:r>
            <a:r>
              <a:rPr lang="en-US" sz="2800">
                <a:solidFill>
                  <a:srgbClr val="C00000"/>
                </a:solidFill>
              </a:rPr>
              <a:t>{</a:t>
            </a:r>
            <a:r>
              <a:rPr lang="en-US" sz="2800"/>
              <a:t> </a:t>
            </a:r>
            <a:r>
              <a:rPr lang="en-US" sz="2800" dirty="0"/>
              <a:t>//</a:t>
            </a:r>
            <a:r>
              <a:rPr lang="zh-CN" altLang="en-US" sz="2800" dirty="0"/>
              <a:t>对</a:t>
            </a:r>
            <a:r>
              <a:rPr lang="en-US" altLang="zh-CN" sz="2800" dirty="0" err="1"/>
              <a:t>hb</a:t>
            </a:r>
            <a:r>
              <a:rPr lang="zh-CN" altLang="en-US" sz="2800" dirty="0"/>
              <a:t>中的每个结点，进行下面的步骤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x=B[j].data;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=</a:t>
            </a:r>
            <a:r>
              <a:rPr lang="en-US" sz="2800" b="1" dirty="0">
                <a:solidFill>
                  <a:srgbClr val="0000CC"/>
                </a:solidFill>
              </a:rPr>
              <a:t>Locate</a:t>
            </a:r>
            <a:r>
              <a:rPr lang="en-US" sz="2800" dirty="0"/>
              <a:t>(A, ha, x); //</a:t>
            </a:r>
            <a:r>
              <a:rPr lang="zh-CN" altLang="en-US" sz="2800" dirty="0"/>
              <a:t>链表</a:t>
            </a:r>
            <a:r>
              <a:rPr lang="en-US" sz="2800" dirty="0"/>
              <a:t>ha</a:t>
            </a:r>
            <a:r>
              <a:rPr lang="zh-CN" altLang="en-US" sz="2800" dirty="0"/>
              <a:t>中查找有无</a:t>
            </a:r>
            <a:r>
              <a:rPr lang="en-US" altLang="zh-CN" sz="2800" dirty="0" err="1"/>
              <a:t>hb</a:t>
            </a:r>
            <a:r>
              <a:rPr lang="zh-CN" altLang="en-US" sz="2800" dirty="0"/>
              <a:t>中的元素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if(</a:t>
            </a:r>
            <a:r>
              <a:rPr lang="en-US" sz="2800" dirty="0" err="1"/>
              <a:t>i</a:t>
            </a:r>
            <a:r>
              <a:rPr lang="en-US" sz="2800" dirty="0"/>
              <a:t>==0</a:t>
            </a:r>
            <a:r>
              <a:rPr lang="en-US" sz="2800"/>
              <a:t>) </a:t>
            </a:r>
            <a:r>
              <a:rPr lang="en-US" altLang="zh-CN" sz="2800"/>
              <a:t>//</a:t>
            </a:r>
            <a:r>
              <a:rPr lang="zh-CN" altLang="en-US" sz="2800"/>
              <a:t>将该元素插入</a:t>
            </a:r>
            <a:r>
              <a:rPr lang="en-US" altLang="zh-CN" sz="2800"/>
              <a:t>ha</a:t>
            </a:r>
            <a:r>
              <a:rPr lang="zh-CN" altLang="en-US" sz="2800"/>
              <a:t>，成为</a:t>
            </a:r>
            <a:r>
              <a:rPr lang="en-US" altLang="zh-CN" sz="2800"/>
              <a:t>ha</a:t>
            </a:r>
            <a:r>
              <a:rPr lang="zh-CN" altLang="en-US" sz="2800"/>
              <a:t>的第一个元素</a:t>
            </a:r>
            <a:endParaRPr lang="en-US" sz="2800"/>
          </a:p>
          <a:p>
            <a:pPr marL="0" indent="0">
              <a:spcBef>
                <a:spcPts val="0"/>
              </a:spcBef>
              <a:buNone/>
            </a:pPr>
            <a:r>
              <a:rPr lang="en-US" sz="2800" b="1">
                <a:solidFill>
                  <a:srgbClr val="0000CC"/>
                </a:solidFill>
              </a:rPr>
              <a:t>	Insert</a:t>
            </a:r>
            <a:r>
              <a:rPr lang="en-US" sz="2800"/>
              <a:t>(A,ha,1,x); 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else { //</a:t>
            </a:r>
            <a:r>
              <a:rPr lang="en-US" altLang="zh-CN" sz="2800" dirty="0"/>
              <a:t>ha</a:t>
            </a:r>
            <a:r>
              <a:rPr lang="zh-CN" altLang="en-US" sz="2800" dirty="0"/>
              <a:t>有</a:t>
            </a:r>
            <a:r>
              <a:rPr lang="en-US" altLang="zh-CN" sz="2800" dirty="0" err="1"/>
              <a:t>hb</a:t>
            </a:r>
            <a:r>
              <a:rPr lang="zh-CN" altLang="en-US" sz="2800" dirty="0"/>
              <a:t>中的元素，则将该元素从</a:t>
            </a:r>
            <a:r>
              <a:rPr lang="en-US" altLang="zh-CN" sz="2800" dirty="0"/>
              <a:t>ha</a:t>
            </a:r>
            <a:r>
              <a:rPr lang="zh-CN" altLang="en-US" sz="2800"/>
              <a:t>中删除</a:t>
            </a:r>
            <a:endParaRPr lang="en-US" altLang="zh-CN" sz="2800"/>
          </a:p>
          <a:p>
            <a:pPr marL="0" indent="0">
              <a:spcBef>
                <a:spcPts val="0"/>
              </a:spcBef>
              <a:buNone/>
            </a:pPr>
            <a:r>
              <a:rPr lang="en-US" sz="2800"/>
              <a:t>	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altLang="zh-CN" sz="2800"/>
              <a:t>=0; k=ha; //</a:t>
            </a:r>
            <a:r>
              <a:rPr lang="zh-CN" altLang="en-US" sz="2800"/>
              <a:t>寻找要被删除的</a:t>
            </a:r>
            <a:r>
              <a:rPr lang="en-US" altLang="zh-CN" sz="2800"/>
              <a:t>x</a:t>
            </a:r>
            <a:r>
              <a:rPr lang="zh-CN" altLang="en-US" sz="2800"/>
              <a:t>在</a:t>
            </a:r>
            <a:r>
              <a:rPr lang="en-US" altLang="zh-CN" sz="2800"/>
              <a:t>ha</a:t>
            </a:r>
            <a:r>
              <a:rPr lang="zh-CN" altLang="en-US" sz="2800"/>
              <a:t>中的位置</a:t>
            </a:r>
            <a:endParaRPr lang="en-US" altLang="zh-CN" sz="280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/>
              <a:t>           while(k!=i){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altLang="zh-CN" sz="2800"/>
              <a:t>++;k=A[k].cur;}</a:t>
            </a:r>
            <a:endParaRPr lang="zh-CN" altLang="en-US" sz="280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0000CC"/>
                </a:solidFill>
              </a:rPr>
              <a:t>	</a:t>
            </a:r>
            <a:r>
              <a:rPr lang="en-US" sz="2800" b="1" dirty="0">
                <a:solidFill>
                  <a:srgbClr val="0000CC"/>
                </a:solidFill>
              </a:rPr>
              <a:t>Delete</a:t>
            </a:r>
            <a:r>
              <a:rPr lang="en-US" sz="2800" dirty="0"/>
              <a:t>(A, ha,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lang="en-US" sz="2800" dirty="0"/>
              <a:t>, &amp;</a:t>
            </a:r>
            <a:r>
              <a:rPr lang="en-US" sz="2800"/>
              <a:t>x);  </a:t>
            </a:r>
            <a:r>
              <a:rPr lang="en-US" sz="28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    j=B[j].</a:t>
            </a:r>
            <a:r>
              <a:rPr lang="en-US" sz="2800"/>
              <a:t>cur;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>
                <a:solidFill>
                  <a:srgbClr val="C00000"/>
                </a:solidFill>
              </a:rPr>
              <a:t>}</a:t>
            </a:r>
            <a:r>
              <a:rPr lang="en-US" sz="2800"/>
              <a:t>}</a:t>
            </a:r>
            <a:endParaRPr lang="en-US" sz="2800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2.17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FAE25-7052-737B-5881-0F16C3718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4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3.3</a:t>
            </a:r>
            <a:r>
              <a:rPr lang="zh-CN" altLang="en-US" dirty="0"/>
              <a:t>双向链表</a:t>
            </a:r>
            <a:r>
              <a:rPr lang="en-US" altLang="zh-CN" dirty="0"/>
              <a:t>(Doubly Linked List)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1"/>
            <a:ext cx="8229600" cy="429780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400" dirty="0"/>
              <a:t>双向链表：构成链表的每个结点中设立两个指针域，一个指向其直接前趋的指针域</a:t>
            </a:r>
            <a:r>
              <a:rPr lang="en-US" altLang="zh-CN" sz="3400" dirty="0"/>
              <a:t>prior</a:t>
            </a:r>
            <a:r>
              <a:rPr lang="zh-CN" altLang="en-US" sz="3400" dirty="0"/>
              <a:t>，一个指向其直接后继的指针域</a:t>
            </a:r>
            <a:r>
              <a:rPr lang="en-US" altLang="zh-CN" sz="3400" dirty="0"/>
              <a:t>next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400" dirty="0"/>
              <a:t>typedef struct node </a:t>
            </a:r>
            <a:r>
              <a:rPr lang="en-US" altLang="zh-CN" sz="3400" dirty="0"/>
              <a:t>{</a:t>
            </a:r>
            <a:endParaRPr lang="en-US" altLang="en-US" sz="34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400" dirty="0" err="1"/>
              <a:t>ElemType</a:t>
            </a:r>
            <a:r>
              <a:rPr lang="en-US" altLang="en-US" sz="3400" dirty="0"/>
              <a:t>  data 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400" dirty="0"/>
              <a:t>s</a:t>
            </a:r>
            <a:r>
              <a:rPr lang="en-US" altLang="en-US" sz="3400" dirty="0"/>
              <a:t>truct node  *</a:t>
            </a:r>
            <a:r>
              <a:rPr lang="en-US" altLang="en-US" sz="3400" dirty="0">
                <a:solidFill>
                  <a:srgbClr val="0000CC"/>
                </a:solidFill>
              </a:rPr>
              <a:t>prior</a:t>
            </a:r>
            <a:r>
              <a:rPr lang="en-US" altLang="en-US" sz="3400" dirty="0"/>
              <a:t> , *</a:t>
            </a:r>
            <a:r>
              <a:rPr lang="en-US" altLang="en-US" sz="3400" dirty="0">
                <a:solidFill>
                  <a:srgbClr val="0000CC"/>
                </a:solidFill>
              </a:rPr>
              <a:t>next</a:t>
            </a:r>
            <a:r>
              <a:rPr lang="en-US" altLang="en-US" sz="3400" dirty="0"/>
              <a:t> ;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400" dirty="0"/>
              <a:t>} </a:t>
            </a:r>
            <a:r>
              <a:rPr lang="en-US" altLang="en-US" sz="3400" dirty="0" err="1"/>
              <a:t>DoublyLinkedList</a:t>
            </a:r>
            <a:r>
              <a:rPr lang="en-US" altLang="en-US" sz="3400" dirty="0"/>
              <a:t>;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400" dirty="0"/>
              <a:t>特性：</a:t>
            </a:r>
            <a:endParaRPr lang="en-US" altLang="zh-CN" sz="3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400" dirty="0" err="1"/>
              <a:t>DoublyLinkedList</a:t>
            </a:r>
            <a:r>
              <a:rPr lang="en-US" altLang="en-US" sz="3400" dirty="0"/>
              <a:t>  *</a:t>
            </a:r>
            <a:r>
              <a:rPr lang="en-US" altLang="zh-CN" sz="3400" dirty="0"/>
              <a:t>p;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3400" dirty="0" err="1">
                <a:solidFill>
                  <a:srgbClr val="C00000"/>
                </a:solidFill>
              </a:rPr>
              <a:t>p</a:t>
            </a:r>
            <a:r>
              <a:rPr lang="en-US" altLang="en-US" sz="3400" dirty="0" err="1">
                <a:solidFill>
                  <a:srgbClr val="C00000"/>
                </a:solidFill>
                <a:sym typeface="Wingdings" panose="05000000000000000000" pitchFamily="2" charset="2"/>
              </a:rPr>
              <a:t>priornext</a:t>
            </a:r>
            <a:r>
              <a:rPr lang="en-US" altLang="en-US" sz="3400" dirty="0">
                <a:solidFill>
                  <a:srgbClr val="C00000"/>
                </a:solidFill>
                <a:sym typeface="Wingdings" panose="05000000000000000000" pitchFamily="2" charset="2"/>
              </a:rPr>
              <a:t> = p = </a:t>
            </a:r>
            <a:r>
              <a:rPr lang="en-US" altLang="en-US" sz="3400" dirty="0" err="1">
                <a:solidFill>
                  <a:srgbClr val="C00000"/>
                </a:solidFill>
                <a:sym typeface="Wingdings" panose="05000000000000000000" pitchFamily="2" charset="2"/>
              </a:rPr>
              <a:t>pnextprior</a:t>
            </a:r>
            <a:endParaRPr lang="en-US" altLang="en-US" sz="34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grpSp>
        <p:nvGrpSpPr>
          <p:cNvPr id="46" name="Group 5"/>
          <p:cNvGrpSpPr>
            <a:grpSpLocks/>
          </p:cNvGrpSpPr>
          <p:nvPr/>
        </p:nvGrpSpPr>
        <p:grpSpPr bwMode="auto">
          <a:xfrm>
            <a:off x="6505933" y="2236383"/>
            <a:ext cx="2151063" cy="440514"/>
            <a:chOff x="-1084" y="232"/>
            <a:chExt cx="1355" cy="272"/>
          </a:xfrm>
        </p:grpSpPr>
        <p:sp>
          <p:nvSpPr>
            <p:cNvPr id="48" name="Rectangle 6"/>
            <p:cNvSpPr>
              <a:spLocks noChangeArrowheads="1"/>
            </p:cNvSpPr>
            <p:nvPr/>
          </p:nvSpPr>
          <p:spPr bwMode="auto">
            <a:xfrm>
              <a:off x="-631" y="232"/>
              <a:ext cx="453" cy="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data</a:t>
              </a:r>
            </a:p>
          </p:txBody>
        </p:sp>
        <p:sp>
          <p:nvSpPr>
            <p:cNvPr id="49" name="Rectangle 7"/>
            <p:cNvSpPr>
              <a:spLocks noChangeArrowheads="1"/>
            </p:cNvSpPr>
            <p:nvPr/>
          </p:nvSpPr>
          <p:spPr bwMode="auto">
            <a:xfrm>
              <a:off x="-182" y="232"/>
              <a:ext cx="453" cy="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next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-1084" y="232"/>
              <a:ext cx="453" cy="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prior</a:t>
              </a:r>
            </a:p>
          </p:txBody>
        </p:sp>
      </p:grp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6505933" y="2822655"/>
            <a:ext cx="2265363" cy="340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双向链表结点形式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D706A9A-877F-4E31-AC9C-1D071D18F54A}"/>
              </a:ext>
            </a:extLst>
          </p:cNvPr>
          <p:cNvGrpSpPr/>
          <p:nvPr/>
        </p:nvGrpSpPr>
        <p:grpSpPr>
          <a:xfrm>
            <a:off x="2384623" y="5157192"/>
            <a:ext cx="6219825" cy="1268096"/>
            <a:chOff x="2384623" y="5157192"/>
            <a:chExt cx="6219825" cy="1268096"/>
          </a:xfrm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6547048" y="5468143"/>
              <a:ext cx="647700" cy="367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cs typeface="Times New Roman" pitchFamily="18" charset="0"/>
                </a:rPr>
                <a:t>……</a:t>
              </a:r>
              <a:endParaRPr lang="en-US" altLang="en-US" sz="2400" dirty="0"/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2384623" y="5157192"/>
              <a:ext cx="6219825" cy="1268096"/>
              <a:chOff x="0" y="0"/>
              <a:chExt cx="3918" cy="783"/>
            </a:xfrm>
          </p:grpSpPr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2275" y="556"/>
                <a:ext cx="1043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dirty="0"/>
                  <a:t>非空双向链表</a:t>
                </a:r>
              </a:p>
            </p:txBody>
          </p:sp>
          <p:grpSp>
            <p:nvGrpSpPr>
              <p:cNvPr id="20" name="Group 16"/>
              <p:cNvGrpSpPr>
                <a:grpSpLocks/>
              </p:cNvGrpSpPr>
              <p:nvPr/>
            </p:nvGrpSpPr>
            <p:grpSpPr bwMode="auto">
              <a:xfrm>
                <a:off x="0" y="0"/>
                <a:ext cx="3918" cy="458"/>
                <a:chOff x="0" y="0"/>
                <a:chExt cx="3918" cy="458"/>
              </a:xfrm>
            </p:grpSpPr>
            <p:grpSp>
              <p:nvGrpSpPr>
                <p:cNvPr id="21" name="Group 1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08" cy="458"/>
                  <a:chOff x="0" y="0"/>
                  <a:chExt cx="708" cy="458"/>
                </a:xfrm>
              </p:grpSpPr>
              <p:sp>
                <p:nvSpPr>
                  <p:cNvPr id="4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92" y="0"/>
                    <a:ext cx="408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400" dirty="0"/>
                      <a:t>head</a:t>
                    </a:r>
                  </a:p>
                </p:txBody>
              </p:sp>
              <p:sp>
                <p:nvSpPr>
                  <p:cNvPr id="4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59" y="231"/>
                    <a:ext cx="385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en-US" sz="2400"/>
                  </a:p>
                </p:txBody>
              </p:sp>
              <p:sp>
                <p:nvSpPr>
                  <p:cNvPr id="44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231"/>
                    <a:ext cx="159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2400" dirty="0"/>
                      <a:t>⋀</a:t>
                    </a:r>
                  </a:p>
                </p:txBody>
              </p:sp>
              <p:sp>
                <p:nvSpPr>
                  <p:cNvPr id="4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549" y="231"/>
                    <a:ext cx="159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22" name="Group 22"/>
                <p:cNvGrpSpPr>
                  <a:grpSpLocks/>
                </p:cNvGrpSpPr>
                <p:nvPr/>
              </p:nvGrpSpPr>
              <p:grpSpPr bwMode="auto">
                <a:xfrm>
                  <a:off x="1731" y="231"/>
                  <a:ext cx="708" cy="227"/>
                  <a:chOff x="0" y="0"/>
                  <a:chExt cx="708" cy="227"/>
                </a:xfrm>
              </p:grpSpPr>
              <p:sp>
                <p:nvSpPr>
                  <p:cNvPr id="3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59" y="0"/>
                    <a:ext cx="385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400"/>
                      <a:t>a</a:t>
                    </a:r>
                    <a:r>
                      <a:rPr lang="en-US" altLang="en-US" sz="2400" baseline="-25000"/>
                      <a:t>2</a:t>
                    </a:r>
                  </a:p>
                </p:txBody>
              </p:sp>
              <p:sp>
                <p:nvSpPr>
                  <p:cNvPr id="4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59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4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549" y="0"/>
                    <a:ext cx="159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23" name="Group 26"/>
                <p:cNvGrpSpPr>
                  <a:grpSpLocks/>
                </p:cNvGrpSpPr>
                <p:nvPr/>
              </p:nvGrpSpPr>
              <p:grpSpPr bwMode="auto">
                <a:xfrm>
                  <a:off x="861" y="231"/>
                  <a:ext cx="708" cy="227"/>
                  <a:chOff x="0" y="0"/>
                  <a:chExt cx="708" cy="227"/>
                </a:xfrm>
              </p:grpSpPr>
              <p:sp>
                <p:nvSpPr>
                  <p:cNvPr id="36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59" y="0"/>
                    <a:ext cx="385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400"/>
                      <a:t>a</a:t>
                    </a:r>
                    <a:r>
                      <a:rPr lang="en-US" altLang="en-US" sz="2400" baseline="-25000"/>
                      <a:t>1</a:t>
                    </a:r>
                  </a:p>
                </p:txBody>
              </p:sp>
              <p:sp>
                <p:nvSpPr>
                  <p:cNvPr id="37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59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8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549" y="0"/>
                    <a:ext cx="159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24" name="Group 30"/>
                <p:cNvGrpSpPr>
                  <a:grpSpLocks/>
                </p:cNvGrpSpPr>
                <p:nvPr/>
              </p:nvGrpSpPr>
              <p:grpSpPr bwMode="auto">
                <a:xfrm>
                  <a:off x="3219" y="228"/>
                  <a:ext cx="699" cy="227"/>
                  <a:chOff x="0" y="0"/>
                  <a:chExt cx="699" cy="227"/>
                </a:xfrm>
              </p:grpSpPr>
              <p:sp>
                <p:nvSpPr>
                  <p:cNvPr id="33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59" y="0"/>
                    <a:ext cx="385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400"/>
                      <a:t>a</a:t>
                    </a:r>
                    <a:r>
                      <a:rPr lang="en-US" altLang="en-US" sz="2400" baseline="-25000"/>
                      <a:t>n</a:t>
                    </a:r>
                  </a:p>
                </p:txBody>
              </p:sp>
              <p:sp>
                <p:nvSpPr>
                  <p:cNvPr id="34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59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35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540" y="0"/>
                    <a:ext cx="159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zh-CN" altLang="en-US" sz="2400"/>
                      <a:t>⋀</a:t>
                    </a:r>
                  </a:p>
                </p:txBody>
              </p:sp>
            </p:grpSp>
            <p:sp>
              <p:nvSpPr>
                <p:cNvPr id="25" name="Line 34"/>
                <p:cNvSpPr>
                  <a:spLocks noChangeShapeType="1"/>
                </p:cNvSpPr>
                <p:nvPr/>
              </p:nvSpPr>
              <p:spPr bwMode="auto">
                <a:xfrm>
                  <a:off x="654" y="309"/>
                  <a:ext cx="20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Line 35"/>
                <p:cNvSpPr>
                  <a:spLocks noChangeShapeType="1"/>
                </p:cNvSpPr>
                <p:nvPr/>
              </p:nvSpPr>
              <p:spPr bwMode="auto">
                <a:xfrm>
                  <a:off x="1518" y="306"/>
                  <a:ext cx="20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Line 36"/>
                <p:cNvSpPr>
                  <a:spLocks noChangeShapeType="1"/>
                </p:cNvSpPr>
                <p:nvPr/>
              </p:nvSpPr>
              <p:spPr bwMode="auto">
                <a:xfrm>
                  <a:off x="2391" y="282"/>
                  <a:ext cx="20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37"/>
                <p:cNvSpPr>
                  <a:spLocks noChangeShapeType="1"/>
                </p:cNvSpPr>
                <p:nvPr/>
              </p:nvSpPr>
              <p:spPr bwMode="auto">
                <a:xfrm>
                  <a:off x="3006" y="306"/>
                  <a:ext cx="20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1584" y="393"/>
                  <a:ext cx="20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2457" y="411"/>
                  <a:ext cx="20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720" y="393"/>
                  <a:ext cx="20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3081" y="384"/>
                  <a:ext cx="20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" name="Group 42"/>
          <p:cNvGrpSpPr>
            <a:grpSpLocks/>
          </p:cNvGrpSpPr>
          <p:nvPr/>
        </p:nvGrpSpPr>
        <p:grpSpPr bwMode="auto">
          <a:xfrm>
            <a:off x="527248" y="5122949"/>
            <a:ext cx="1447800" cy="1258379"/>
            <a:chOff x="0" y="99"/>
            <a:chExt cx="912" cy="777"/>
          </a:xfrm>
        </p:grpSpPr>
        <p:sp>
          <p:nvSpPr>
            <p:cNvPr id="13" name="Rectangle 43"/>
            <p:cNvSpPr>
              <a:spLocks noChangeArrowheads="1"/>
            </p:cNvSpPr>
            <p:nvPr/>
          </p:nvSpPr>
          <p:spPr bwMode="auto">
            <a:xfrm>
              <a:off x="5" y="649"/>
              <a:ext cx="90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/>
                <a:t>空双向链表</a:t>
              </a:r>
            </a:p>
          </p:txBody>
        </p:sp>
        <p:grpSp>
          <p:nvGrpSpPr>
            <p:cNvPr id="14" name="Group 44"/>
            <p:cNvGrpSpPr>
              <a:grpSpLocks/>
            </p:cNvGrpSpPr>
            <p:nvPr/>
          </p:nvGrpSpPr>
          <p:grpSpPr bwMode="auto">
            <a:xfrm>
              <a:off x="0" y="99"/>
              <a:ext cx="773" cy="485"/>
              <a:chOff x="0" y="99"/>
              <a:chExt cx="773" cy="485"/>
            </a:xfrm>
          </p:grpSpPr>
          <p:sp>
            <p:nvSpPr>
              <p:cNvPr id="15" name="Rectangle 45"/>
              <p:cNvSpPr>
                <a:spLocks noChangeArrowheads="1"/>
              </p:cNvSpPr>
              <p:nvPr/>
            </p:nvSpPr>
            <p:spPr bwMode="auto">
              <a:xfrm>
                <a:off x="188" y="99"/>
                <a:ext cx="431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 sz="2400" dirty="0"/>
                  <a:t>head</a:t>
                </a:r>
              </a:p>
            </p:txBody>
          </p:sp>
          <p:sp>
            <p:nvSpPr>
              <p:cNvPr id="16" name="Rectangle 46"/>
              <p:cNvSpPr>
                <a:spLocks noChangeArrowheads="1"/>
              </p:cNvSpPr>
              <p:nvPr/>
            </p:nvSpPr>
            <p:spPr bwMode="auto">
              <a:xfrm>
                <a:off x="0" y="357"/>
                <a:ext cx="227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/>
                  <a:t>⋀</a:t>
                </a:r>
              </a:p>
            </p:txBody>
          </p:sp>
          <p:sp>
            <p:nvSpPr>
              <p:cNvPr id="17" name="Rectangle 47"/>
              <p:cNvSpPr>
                <a:spLocks noChangeArrowheads="1"/>
              </p:cNvSpPr>
              <p:nvPr/>
            </p:nvSpPr>
            <p:spPr bwMode="auto">
              <a:xfrm>
                <a:off x="225" y="357"/>
                <a:ext cx="317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" name="Rectangle 48"/>
              <p:cNvSpPr>
                <a:spLocks noChangeArrowheads="1"/>
              </p:cNvSpPr>
              <p:nvPr/>
            </p:nvSpPr>
            <p:spPr bwMode="auto">
              <a:xfrm>
                <a:off x="546" y="356"/>
                <a:ext cx="227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 dirty="0"/>
                  <a:t>⋀</a:t>
                </a:r>
              </a:p>
            </p:txBody>
          </p:sp>
        </p:grpSp>
      </p:grpSp>
      <p:sp>
        <p:nvSpPr>
          <p:cNvPr id="8" name="Rectangle 49"/>
          <p:cNvSpPr>
            <a:spLocks noChangeArrowheads="1"/>
          </p:cNvSpPr>
          <p:nvPr/>
        </p:nvSpPr>
        <p:spPr bwMode="auto">
          <a:xfrm>
            <a:off x="1706761" y="6297345"/>
            <a:ext cx="4654550" cy="40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带头结点的双向链表形式</a:t>
            </a:r>
          </a:p>
        </p:txBody>
      </p:sp>
      <p:sp>
        <p:nvSpPr>
          <p:cNvPr id="51" name="波形 50">
            <a:extLst>
              <a:ext uri="{FF2B5EF4-FFF2-40B4-BE49-F238E27FC236}">
                <a16:creationId xmlns:a16="http://schemas.microsoft.com/office/drawing/2014/main" id="{E4981DEC-5B00-44FF-9174-9120166FE13B}"/>
              </a:ext>
            </a:extLst>
          </p:cNvPr>
          <p:cNvSpPr/>
          <p:nvPr/>
        </p:nvSpPr>
        <p:spPr>
          <a:xfrm>
            <a:off x="9252520" y="116632"/>
            <a:ext cx="1619672" cy="648072"/>
          </a:xfrm>
          <a:prstGeom prst="wav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断点续讲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8A98FE-1AFF-5773-3704-8068A76E5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629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基本操作在双向链表中的实现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435280" cy="59492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//1. </a:t>
            </a:r>
            <a:r>
              <a:rPr lang="zh-CN" altLang="en-US" sz="2800" dirty="0"/>
              <a:t>创建长度为</a:t>
            </a:r>
            <a:r>
              <a:rPr lang="en-US" altLang="zh-CN" sz="2800" dirty="0"/>
              <a:t>n</a:t>
            </a:r>
            <a:r>
              <a:rPr lang="zh-CN" altLang="en-US" sz="2800" dirty="0"/>
              <a:t>的双向链表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DoublyLinkedList</a:t>
            </a:r>
            <a:r>
              <a:rPr lang="en-US" altLang="zh-CN" sz="2800" dirty="0"/>
              <a:t> *</a:t>
            </a:r>
            <a:r>
              <a:rPr lang="en-US" altLang="zh-CN" sz="2800" dirty="0" err="1">
                <a:solidFill>
                  <a:srgbClr val="0000CC"/>
                </a:solidFill>
              </a:rPr>
              <a:t>CreateDoublyLinkedList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n);</a:t>
            </a:r>
          </a:p>
          <a:p>
            <a:pPr marL="0" indent="0">
              <a:buNone/>
            </a:pPr>
            <a:r>
              <a:rPr lang="en-US" sz="2800" dirty="0"/>
              <a:t>//2. </a:t>
            </a:r>
            <a:r>
              <a:rPr lang="zh-CN" altLang="en-US" sz="2800" dirty="0"/>
              <a:t>在双向链表中查找第</a:t>
            </a:r>
            <a:r>
              <a:rPr lang="en-US" altLang="zh-CN" sz="2800" dirty="0"/>
              <a:t>1</a:t>
            </a:r>
            <a:r>
              <a:rPr lang="zh-CN" altLang="en-US" sz="2800" dirty="0"/>
              <a:t>个值为</a:t>
            </a:r>
            <a:r>
              <a:rPr lang="en-US" altLang="zh-CN" sz="2800" dirty="0"/>
              <a:t>e</a:t>
            </a:r>
            <a:r>
              <a:rPr lang="zh-CN" altLang="en-US" sz="2800" dirty="0"/>
              <a:t>的结点</a:t>
            </a:r>
            <a:endParaRPr lang="en-US" altLang="zh-CN" sz="2800" dirty="0"/>
          </a:p>
          <a:p>
            <a:pPr marL="0" indent="0">
              <a:buNone/>
            </a:pPr>
            <a:r>
              <a:rPr lang="en-US" sz="2800" dirty="0" err="1"/>
              <a:t>DoublyLinkedList</a:t>
            </a:r>
            <a:r>
              <a:rPr lang="en-US" sz="2800" dirty="0"/>
              <a:t> *</a:t>
            </a:r>
            <a:r>
              <a:rPr lang="en-US" sz="2800" dirty="0">
                <a:solidFill>
                  <a:srgbClr val="0000CC"/>
                </a:solidFill>
              </a:rPr>
              <a:t>Locate</a:t>
            </a:r>
            <a:r>
              <a:rPr lang="en-US" sz="2800" dirty="0"/>
              <a:t>(</a:t>
            </a:r>
            <a:r>
              <a:rPr lang="en-US" sz="2800" dirty="0" err="1"/>
              <a:t>DoublyLinkedList</a:t>
            </a:r>
            <a:r>
              <a:rPr lang="en-US" sz="2800" dirty="0"/>
              <a:t> *head, </a:t>
            </a:r>
            <a:r>
              <a:rPr lang="en-US" sz="2800" dirty="0" err="1"/>
              <a:t>ElemType</a:t>
            </a:r>
            <a:r>
              <a:rPr lang="en-US" sz="2800" dirty="0"/>
              <a:t> </a:t>
            </a:r>
            <a:r>
              <a:rPr lang="en-US" altLang="zh-CN" sz="2800" dirty="0"/>
              <a:t>e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/>
              <a:t>//3. </a:t>
            </a:r>
            <a:r>
              <a:rPr lang="zh-CN" altLang="en-US" sz="2800" dirty="0"/>
              <a:t>在双向链表中查找第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个结点，返回指向该结点的指针</a:t>
            </a:r>
            <a:endParaRPr lang="en-US" altLang="zh-CN" sz="2800" dirty="0"/>
          </a:p>
          <a:p>
            <a:pPr marL="0" indent="0">
              <a:buNone/>
            </a:pPr>
            <a:r>
              <a:rPr lang="en-US" sz="2800" dirty="0" err="1"/>
              <a:t>DoublyLinkedList</a:t>
            </a:r>
            <a:r>
              <a:rPr lang="en-US" sz="2800" dirty="0"/>
              <a:t> *</a:t>
            </a:r>
            <a:r>
              <a:rPr lang="en-US" sz="2800" dirty="0" err="1">
                <a:solidFill>
                  <a:srgbClr val="0000CC"/>
                </a:solidFill>
              </a:rPr>
              <a:t>GetElemP</a:t>
            </a:r>
            <a:r>
              <a:rPr lang="en-US" sz="2800" dirty="0"/>
              <a:t>(</a:t>
            </a:r>
            <a:r>
              <a:rPr lang="en-US" sz="2800" dirty="0" err="1"/>
              <a:t>DoublyLinkedList</a:t>
            </a:r>
            <a:r>
              <a:rPr lang="en-US" sz="2800" dirty="0"/>
              <a:t> *</a:t>
            </a:r>
            <a:r>
              <a:rPr lang="en-US" sz="2800" dirty="0" err="1"/>
              <a:t>head,int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/>
              <a:t>//4.</a:t>
            </a:r>
            <a:r>
              <a:rPr lang="zh-CN" altLang="en-US" sz="2800" dirty="0"/>
              <a:t>在双向链表第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个结点之前插入元素</a:t>
            </a:r>
            <a:r>
              <a:rPr lang="en-US" altLang="zh-CN" sz="2800" dirty="0"/>
              <a:t>e</a:t>
            </a:r>
          </a:p>
          <a:p>
            <a:pPr marL="0" indent="0"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>
                <a:solidFill>
                  <a:srgbClr val="0000CC"/>
                </a:solidFill>
              </a:rPr>
              <a:t>InsertElem</a:t>
            </a:r>
            <a:r>
              <a:rPr lang="en-US" altLang="zh-CN" sz="2800" dirty="0"/>
              <a:t>(</a:t>
            </a:r>
            <a:r>
              <a:rPr lang="en-US" altLang="zh-CN" sz="2800" dirty="0" err="1"/>
              <a:t>DoublyLinkedList</a:t>
            </a:r>
            <a:r>
              <a:rPr lang="en-US" altLang="zh-CN" sz="2800" dirty="0"/>
              <a:t> *</a:t>
            </a:r>
            <a:r>
              <a:rPr lang="en-US" altLang="zh-CN" sz="2800" dirty="0" err="1"/>
              <a:t>head,int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i,ElemType</a:t>
            </a:r>
            <a:r>
              <a:rPr lang="en-US" altLang="zh-CN" sz="2800" dirty="0"/>
              <a:t> e);</a:t>
            </a:r>
          </a:p>
          <a:p>
            <a:pPr marL="0" indent="0">
              <a:buNone/>
            </a:pPr>
            <a:r>
              <a:rPr lang="en-US" sz="2800" dirty="0"/>
              <a:t>//5. </a:t>
            </a:r>
            <a:r>
              <a:rPr lang="zh-CN" altLang="en-US" sz="2800" dirty="0"/>
              <a:t>在双向链表中删除第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个结点，并返回结点的元素值</a:t>
            </a:r>
            <a:endParaRPr lang="en-US" altLang="zh-CN" sz="2800" dirty="0"/>
          </a:p>
          <a:p>
            <a:pPr marL="0" indent="0">
              <a:buNone/>
            </a:pP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00CC"/>
                </a:solidFill>
              </a:rPr>
              <a:t>DeleteNode</a:t>
            </a:r>
            <a:r>
              <a:rPr lang="en-US" sz="2800" dirty="0"/>
              <a:t>(</a:t>
            </a:r>
            <a:r>
              <a:rPr lang="en-US" sz="2800" dirty="0" err="1"/>
              <a:t>DoublyLinkedList</a:t>
            </a:r>
            <a:r>
              <a:rPr lang="en-US" sz="2800" dirty="0"/>
              <a:t> *</a:t>
            </a:r>
            <a:r>
              <a:rPr lang="en-US" sz="2800" dirty="0" err="1"/>
              <a:t>head,int</a:t>
            </a:r>
            <a:r>
              <a:rPr lang="en-US" sz="2800" dirty="0"/>
              <a:t> </a:t>
            </a:r>
            <a:r>
              <a:rPr lang="en-US" sz="2800" dirty="0" err="1"/>
              <a:t>i,ElemType</a:t>
            </a:r>
            <a:r>
              <a:rPr lang="en-US" sz="2800" dirty="0"/>
              <a:t> *e);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DB618-3718-E389-21FD-65D95D831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831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37C669A-9010-4024-8DF2-FA899827F9F6}"/>
              </a:ext>
            </a:extLst>
          </p:cNvPr>
          <p:cNvSpPr/>
          <p:nvPr/>
        </p:nvSpPr>
        <p:spPr>
          <a:xfrm>
            <a:off x="4018" y="4437112"/>
            <a:ext cx="9144000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7C669A-9010-4024-8DF2-FA899827F9F6}"/>
              </a:ext>
            </a:extLst>
          </p:cNvPr>
          <p:cNvSpPr/>
          <p:nvPr/>
        </p:nvSpPr>
        <p:spPr>
          <a:xfrm>
            <a:off x="0" y="1628800"/>
            <a:ext cx="9144000" cy="864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zh-CN" altLang="en-US"/>
              <a:t>创建长度为</a:t>
            </a:r>
            <a:r>
              <a:rPr lang="en-US" altLang="zh-CN"/>
              <a:t>n</a:t>
            </a:r>
            <a:r>
              <a:rPr lang="zh-CN" altLang="en-US"/>
              <a:t>的双向链表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507288" cy="6021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err="1">
                <a:solidFill>
                  <a:srgbClr val="00B050"/>
                </a:solidFill>
              </a:rPr>
              <a:t>DoublyLinkedList</a:t>
            </a:r>
            <a:r>
              <a:rPr lang="en-US" sz="2600" dirty="0">
                <a:solidFill>
                  <a:srgbClr val="00B050"/>
                </a:solidFill>
              </a:rPr>
              <a:t> *</a:t>
            </a:r>
            <a:r>
              <a:rPr lang="en-US" sz="2600" b="1" dirty="0" err="1">
                <a:solidFill>
                  <a:srgbClr val="0000CC"/>
                </a:solidFill>
              </a:rPr>
              <a:t>CreateDoublyLinkedList</a:t>
            </a:r>
            <a:r>
              <a:rPr lang="en-US" sz="2600" dirty="0"/>
              <a:t>(int n){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err="1"/>
              <a:t>DoublyLinkedList</a:t>
            </a:r>
            <a:r>
              <a:rPr lang="en-US" sz="2600" dirty="0"/>
              <a:t> *head,*p,*s; int </a:t>
            </a:r>
            <a:r>
              <a:rPr lang="en-US" sz="2600" dirty="0" err="1"/>
              <a:t>i</a:t>
            </a:r>
            <a:r>
              <a:rPr lang="en-US" sz="2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//</a:t>
            </a:r>
            <a:r>
              <a:rPr lang="zh-CN" altLang="en-US" sz="2600" dirty="0"/>
              <a:t>创建头结点</a:t>
            </a: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00CC"/>
                </a:solidFill>
              </a:rPr>
              <a:t>p</a:t>
            </a:r>
            <a:r>
              <a:rPr lang="en-US" sz="2600" dirty="0"/>
              <a:t>=</a:t>
            </a:r>
            <a:r>
              <a:rPr lang="en-US" sz="2600" dirty="0">
                <a:solidFill>
                  <a:srgbClr val="00B050"/>
                </a:solidFill>
              </a:rPr>
              <a:t>head</a:t>
            </a:r>
            <a:r>
              <a:rPr lang="en-US" sz="2600" dirty="0"/>
              <a:t>=(</a:t>
            </a:r>
            <a:r>
              <a:rPr lang="en-US" sz="2600" dirty="0" err="1"/>
              <a:t>DoublyLinkedList</a:t>
            </a:r>
            <a:r>
              <a:rPr lang="en-US" sz="2600" dirty="0"/>
              <a:t> *)malloc(</a:t>
            </a:r>
            <a:r>
              <a:rPr lang="en-US" sz="2600" dirty="0" err="1"/>
              <a:t>sizeof</a:t>
            </a:r>
            <a:r>
              <a:rPr lang="en-US" sz="2600" dirty="0"/>
              <a:t>(</a:t>
            </a:r>
            <a:r>
              <a:rPr lang="en-US" sz="2600" dirty="0" err="1"/>
              <a:t>DoublyLinkedList</a:t>
            </a:r>
            <a:r>
              <a:rPr lang="en-US" sz="26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for(</a:t>
            </a:r>
            <a:r>
              <a:rPr lang="en-US" sz="2600" dirty="0" err="1"/>
              <a:t>i</a:t>
            </a:r>
            <a:r>
              <a:rPr lang="en-US" sz="2600" dirty="0"/>
              <a:t>=1;i&lt;=</a:t>
            </a:r>
            <a:r>
              <a:rPr lang="en-US" sz="2600" dirty="0" err="1"/>
              <a:t>n;i</a:t>
            </a:r>
            <a:r>
              <a:rPr lang="en-US" sz="2600" dirty="0"/>
              <a:t>++){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    s=(</a:t>
            </a:r>
            <a:r>
              <a:rPr lang="en-US" sz="2600" dirty="0" err="1"/>
              <a:t>DoublyLinkedList</a:t>
            </a:r>
            <a:r>
              <a:rPr lang="en-US" sz="2600" dirty="0"/>
              <a:t> *) malloc(</a:t>
            </a:r>
            <a:r>
              <a:rPr lang="en-US" sz="2600" dirty="0" err="1"/>
              <a:t>sizeof</a:t>
            </a:r>
            <a:r>
              <a:rPr lang="en-US" sz="2600" dirty="0"/>
              <a:t>(</a:t>
            </a:r>
            <a:r>
              <a:rPr lang="en-US" sz="2600" dirty="0" err="1"/>
              <a:t>DoublyLinkedList</a:t>
            </a:r>
            <a:r>
              <a:rPr lang="en-US" sz="26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scanf</a:t>
            </a:r>
            <a:r>
              <a:rPr lang="en-US" sz="2600" dirty="0"/>
              <a:t>("%</a:t>
            </a:r>
            <a:r>
              <a:rPr lang="en-US" sz="2600" dirty="0" err="1"/>
              <a:t>d",&amp;s</a:t>
            </a:r>
            <a:r>
              <a:rPr lang="en-US" sz="2600" dirty="0"/>
              <a:t>-&gt;data);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00CC"/>
                </a:solidFill>
              </a:rPr>
              <a:t>    s-&gt;prior=p; </a:t>
            </a:r>
            <a:r>
              <a:rPr lang="en-US" sz="2600" dirty="0"/>
              <a:t>p-&gt;next=s; p=s;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p-&gt;next= </a:t>
            </a:r>
            <a:r>
              <a:rPr lang="en-US" altLang="zh-CN" sz="2600" dirty="0"/>
              <a:t>NULL</a:t>
            </a:r>
            <a:r>
              <a:rPr lang="en-US" sz="2600" dirty="0"/>
              <a:t>; </a:t>
            </a:r>
            <a:r>
              <a:rPr lang="en-US" sz="2600" dirty="0">
                <a:solidFill>
                  <a:srgbClr val="0000CC"/>
                </a:solidFill>
              </a:rPr>
              <a:t>head-&gt;prior = </a:t>
            </a:r>
            <a:r>
              <a:rPr lang="en-US" altLang="zh-CN" sz="2600" dirty="0">
                <a:solidFill>
                  <a:srgbClr val="0000CC"/>
                </a:solidFill>
              </a:rPr>
              <a:t>NULL</a:t>
            </a:r>
            <a:r>
              <a:rPr lang="en-US" sz="2600" dirty="0">
                <a:solidFill>
                  <a:srgbClr val="0000CC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solidFill>
                  <a:srgbClr val="00B050"/>
                </a:solidFill>
              </a:rPr>
              <a:t>return head</a:t>
            </a:r>
            <a:r>
              <a:rPr lang="en-US" sz="2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}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375981-EF55-43BA-69FE-E921CB377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2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2. </a:t>
            </a:r>
            <a:r>
              <a:rPr lang="zh-CN" altLang="en-US"/>
              <a:t>在双向链表中查找第</a:t>
            </a:r>
            <a:r>
              <a:rPr lang="en-US" altLang="zh-CN"/>
              <a:t>1</a:t>
            </a:r>
            <a:r>
              <a:rPr lang="zh-CN" altLang="en-US"/>
              <a:t>个值为</a:t>
            </a:r>
            <a:r>
              <a:rPr lang="en-US" altLang="zh-CN"/>
              <a:t>e</a:t>
            </a:r>
            <a:r>
              <a:rPr lang="zh-CN" altLang="en-US"/>
              <a:t>的结点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DoublyLinkedList</a:t>
            </a:r>
            <a:r>
              <a:rPr lang="en-US" dirty="0"/>
              <a:t> *</a:t>
            </a:r>
            <a:r>
              <a:rPr lang="en-US" b="1" dirty="0">
                <a:solidFill>
                  <a:srgbClr val="0000CC"/>
                </a:solidFill>
              </a:rPr>
              <a:t>Locate</a:t>
            </a:r>
            <a:r>
              <a:rPr lang="en-US" dirty="0"/>
              <a:t>(</a:t>
            </a:r>
            <a:r>
              <a:rPr lang="en-US" dirty="0" err="1"/>
              <a:t>DoublyLinkedList</a:t>
            </a:r>
            <a:r>
              <a:rPr lang="en-US" dirty="0"/>
              <a:t> *</a:t>
            </a:r>
            <a:r>
              <a:rPr lang="en-US" dirty="0" err="1"/>
              <a:t>head,ElemType</a:t>
            </a:r>
            <a:r>
              <a:rPr lang="en-US" dirty="0"/>
              <a:t> </a:t>
            </a:r>
            <a:r>
              <a:rPr lang="en-US" altLang="zh-CN" dirty="0"/>
              <a:t>e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DoublyLinkedList</a:t>
            </a:r>
            <a:r>
              <a:rPr lang="en-US" dirty="0"/>
              <a:t> *p;</a:t>
            </a:r>
          </a:p>
          <a:p>
            <a:pPr marL="0" indent="0">
              <a:buNone/>
            </a:pPr>
            <a:r>
              <a:rPr lang="en-US" dirty="0"/>
              <a:t>p=head-&gt;next;  //p</a:t>
            </a:r>
            <a:r>
              <a:rPr lang="zh-CN" altLang="en-US" dirty="0"/>
              <a:t>指向第一个结点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while(</a:t>
            </a:r>
            <a:r>
              <a:rPr lang="en-US" altLang="zh-CN" dirty="0">
                <a:solidFill>
                  <a:srgbClr val="0000CC"/>
                </a:solidFill>
              </a:rPr>
              <a:t>p!=NULL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 &amp;&amp; p-&gt;data !=e)</a:t>
            </a:r>
          </a:p>
          <a:p>
            <a:pPr marL="0" indent="0">
              <a:buNone/>
            </a:pPr>
            <a:r>
              <a:rPr lang="en-US" dirty="0"/>
              <a:t>    p=p-&gt;next;</a:t>
            </a:r>
          </a:p>
          <a:p>
            <a:pPr marL="0" indent="0">
              <a:buNone/>
            </a:pPr>
            <a:r>
              <a:rPr lang="en-US" dirty="0"/>
              <a:t>return p;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3131840" y="4725144"/>
            <a:ext cx="2880320" cy="1584176"/>
          </a:xfrm>
          <a:prstGeom prst="wedgeRoundRectCallout">
            <a:avLst>
              <a:gd name="adj1" fmla="val -56825"/>
              <a:gd name="adj2" fmla="val -11709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关于链表为空的条件：双向循环链表与单链表是一样的</a:t>
            </a:r>
          </a:p>
          <a:p>
            <a:pPr algn="ctr"/>
            <a:r>
              <a:rPr lang="zh-CN" altLang="en-US" dirty="0"/>
              <a:t>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74D8FE-A63B-6F89-85B0-2B0475121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1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/>
              <a:t>3. </a:t>
            </a:r>
            <a:r>
              <a:rPr lang="zh-CN" altLang="en-US"/>
              <a:t>在双向链表中查找第</a:t>
            </a:r>
            <a:r>
              <a:rPr lang="en-US" altLang="zh-CN"/>
              <a:t>i</a:t>
            </a:r>
            <a:r>
              <a:rPr lang="zh-CN" altLang="en-US"/>
              <a:t>个结点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//</a:t>
            </a:r>
            <a:r>
              <a:rPr lang="zh-CN" altLang="en-US" dirty="0"/>
              <a:t>返回指向第</a:t>
            </a:r>
            <a:r>
              <a:rPr lang="en-US" altLang="zh-CN" dirty="0" err="1"/>
              <a:t>i</a:t>
            </a:r>
            <a:r>
              <a:rPr lang="zh-CN" altLang="en-US" dirty="0"/>
              <a:t>个结点的指针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DoublyLinkedList</a:t>
            </a:r>
            <a:r>
              <a:rPr lang="en-US" dirty="0"/>
              <a:t> *</a:t>
            </a:r>
            <a:r>
              <a:rPr lang="en-US" b="1" dirty="0" err="1">
                <a:solidFill>
                  <a:srgbClr val="0000CC"/>
                </a:solidFill>
              </a:rPr>
              <a:t>GetElemP</a:t>
            </a:r>
            <a:r>
              <a:rPr lang="en-US" dirty="0"/>
              <a:t>(</a:t>
            </a:r>
            <a:r>
              <a:rPr lang="en-US" dirty="0" err="1"/>
              <a:t>DoublyLinkedList</a:t>
            </a:r>
            <a:r>
              <a:rPr lang="en-US" dirty="0"/>
              <a:t> *</a:t>
            </a:r>
            <a:r>
              <a:rPr lang="en-US" dirty="0" err="1"/>
              <a:t>head,int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 err="1"/>
              <a:t>DoublyLinkedList</a:t>
            </a:r>
            <a:r>
              <a:rPr lang="en-US" dirty="0"/>
              <a:t> *</a:t>
            </a:r>
            <a:r>
              <a:rPr lang="en-US" dirty="0" err="1"/>
              <a:t>p;int</a:t>
            </a:r>
            <a:r>
              <a:rPr lang="en-US" dirty="0"/>
              <a:t> j;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 err="1"/>
              <a:t>i</a:t>
            </a:r>
            <a:r>
              <a:rPr lang="en-US" dirty="0"/>
              <a:t>&lt;1) return NULL;</a:t>
            </a:r>
          </a:p>
          <a:p>
            <a:pPr marL="0" indent="0">
              <a:buNone/>
            </a:pPr>
            <a:r>
              <a:rPr lang="en-US" dirty="0"/>
              <a:t>p=head-&gt;next; //</a:t>
            </a:r>
            <a:r>
              <a:rPr lang="zh-CN" altLang="en-US" dirty="0"/>
              <a:t>初始化，</a:t>
            </a:r>
            <a:r>
              <a:rPr lang="en-US" dirty="0"/>
              <a:t>p</a:t>
            </a:r>
            <a:r>
              <a:rPr lang="zh-CN" altLang="en-US" dirty="0"/>
              <a:t>指向第一个结点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j=1; //j</a:t>
            </a:r>
            <a:r>
              <a:rPr lang="zh-CN" altLang="en-US" dirty="0"/>
              <a:t>为计数器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while(</a:t>
            </a:r>
            <a:r>
              <a:rPr lang="en-US" altLang="zh-CN" dirty="0"/>
              <a:t>p!=NULL</a:t>
            </a:r>
            <a:r>
              <a:rPr lang="en-US" dirty="0"/>
              <a:t>  &amp;&amp; j&lt;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//</a:t>
            </a:r>
            <a:r>
              <a:rPr lang="zh-CN" altLang="en-US" dirty="0"/>
              <a:t>顺指针向后查找，直到</a:t>
            </a:r>
            <a:r>
              <a:rPr lang="en-US" dirty="0"/>
              <a:t>p</a:t>
            </a:r>
            <a:r>
              <a:rPr lang="zh-CN" altLang="en-US" dirty="0"/>
              <a:t>指向第</a:t>
            </a:r>
            <a:r>
              <a:rPr lang="en-US" dirty="0" err="1"/>
              <a:t>i</a:t>
            </a:r>
            <a:r>
              <a:rPr lang="zh-CN" altLang="en-US" dirty="0"/>
              <a:t>个结点或</a:t>
            </a:r>
            <a:r>
              <a:rPr lang="en-US" dirty="0"/>
              <a:t>p</a:t>
            </a:r>
            <a:r>
              <a:rPr lang="zh-CN" altLang="en-US" dirty="0"/>
              <a:t>为空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p=p-&gt;next; </a:t>
            </a:r>
            <a:r>
              <a:rPr lang="en-US" dirty="0" err="1"/>
              <a:t>j++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en-US" dirty="0"/>
              <a:t>if(</a:t>
            </a:r>
            <a:r>
              <a:rPr lang="en-US" dirty="0">
                <a:solidFill>
                  <a:srgbClr val="0000CC"/>
                </a:solidFill>
              </a:rPr>
              <a:t>p</a:t>
            </a:r>
            <a:r>
              <a:rPr lang="en-US">
                <a:solidFill>
                  <a:srgbClr val="0000CC"/>
                </a:solidFill>
              </a:rPr>
              <a:t>==</a:t>
            </a:r>
            <a:r>
              <a:rPr lang="en-US" altLang="zh-CN">
                <a:solidFill>
                  <a:srgbClr val="0000CC"/>
                </a:solidFill>
              </a:rPr>
              <a:t>NULL</a:t>
            </a:r>
            <a:r>
              <a:rPr lang="en-US"/>
              <a:t>) </a:t>
            </a:r>
            <a:r>
              <a:rPr lang="en-US" dirty="0"/>
              <a:t>return NULL; // </a:t>
            </a:r>
            <a:r>
              <a:rPr lang="zh-CN" altLang="en-US" dirty="0"/>
              <a:t>第</a:t>
            </a:r>
            <a:r>
              <a:rPr lang="en-US" dirty="0" err="1"/>
              <a:t>i</a:t>
            </a:r>
            <a:r>
              <a:rPr lang="zh-CN" altLang="en-US" dirty="0"/>
              <a:t>个元素不存在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return p;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6E77C3-7BD6-0971-90A0-E92BA3BB0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8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线性表的链式存储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en-US" b="1" dirty="0" err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链表</a:t>
            </a:r>
            <a:r>
              <a:rPr lang="en-US" altLang="en-US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linked list)</a:t>
            </a:r>
            <a:r>
              <a:rPr lang="en-US" altLang="en-US" dirty="0" err="1">
                <a:latin typeface="宋体" pitchFamily="2" charset="-122"/>
              </a:rPr>
              <a:t>是通过每个结点的指针域将线性表的</a:t>
            </a:r>
            <a:r>
              <a:rPr lang="en-US" altLang="en-US" dirty="0" err="1"/>
              <a:t>n</a:t>
            </a:r>
            <a:r>
              <a:rPr lang="en-US" altLang="en-US" dirty="0" err="1">
                <a:latin typeface="宋体" pitchFamily="2" charset="-122"/>
              </a:rPr>
              <a:t>个结点按其逻辑次序链接在一起的</a:t>
            </a:r>
            <a:endParaRPr lang="en-US" altLang="en-US" dirty="0">
              <a:latin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线性链表</a:t>
            </a:r>
            <a:r>
              <a:rPr lang="en-US" altLang="zh-CN" sz="32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(linear linked list)/</a:t>
            </a:r>
            <a:r>
              <a:rPr lang="en-US" altLang="en-US" sz="3200" b="1" dirty="0" err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单链表</a:t>
            </a:r>
            <a:r>
              <a:rPr lang="en-US" altLang="en-US" sz="32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(singl</a:t>
            </a:r>
            <a:r>
              <a:rPr lang="en-US" altLang="zh-CN" sz="32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US" altLang="en-US" sz="32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linked list)</a:t>
            </a:r>
            <a:r>
              <a:rPr lang="zh-CN" altLang="en-US" sz="3200" dirty="0">
                <a:latin typeface="宋体" pitchFamily="2" charset="-122"/>
              </a:rPr>
              <a:t>：</a:t>
            </a:r>
            <a:r>
              <a:rPr lang="en-US" altLang="en-US" sz="3200" dirty="0" err="1">
                <a:latin typeface="宋体" pitchFamily="2" charset="-122"/>
              </a:rPr>
              <a:t>每一个结</a:t>
            </a:r>
            <a:r>
              <a:rPr lang="zh-CN" altLang="en-US" sz="3200" dirty="0">
                <a:latin typeface="宋体" pitchFamily="2" charset="-122"/>
              </a:rPr>
              <a:t>点</a:t>
            </a:r>
            <a:r>
              <a:rPr lang="en-US" altLang="en-US" sz="3200" dirty="0" err="1">
                <a:latin typeface="宋体" pitchFamily="2" charset="-122"/>
              </a:rPr>
              <a:t>只包含一个</a:t>
            </a:r>
            <a:r>
              <a:rPr lang="zh-CN" altLang="en-US" sz="3200" dirty="0">
                <a:latin typeface="宋体" pitchFamily="2" charset="-122"/>
              </a:rPr>
              <a:t>指向直接后继的</a:t>
            </a:r>
            <a:r>
              <a:rPr lang="en-US" altLang="en-US" sz="3200" dirty="0" err="1">
                <a:latin typeface="宋体" pitchFamily="2" charset="-122"/>
              </a:rPr>
              <a:t>指针域</a:t>
            </a:r>
            <a:endParaRPr lang="en-US" altLang="en-US" sz="3200" dirty="0">
              <a:latin typeface="宋体" pitchFamily="2" charset="-122"/>
            </a:endParaRPr>
          </a:p>
          <a:p>
            <a:pPr lvl="2">
              <a:lnSpc>
                <a:spcPct val="110000"/>
              </a:lnSpc>
              <a:defRPr/>
            </a:pPr>
            <a:r>
              <a:rPr lang="zh-CN" altLang="en-US" sz="3000" b="1" dirty="0">
                <a:latin typeface="宋体" pitchFamily="2" charset="-122"/>
              </a:rPr>
              <a:t>基于</a:t>
            </a:r>
            <a:r>
              <a:rPr lang="en-US" altLang="zh-CN" sz="3000" b="1" dirty="0">
                <a:latin typeface="宋体" pitchFamily="2" charset="-122"/>
              </a:rPr>
              <a:t>C</a:t>
            </a:r>
            <a:r>
              <a:rPr lang="zh-CN" altLang="en-US" sz="3000" b="1" dirty="0">
                <a:latin typeface="宋体" pitchFamily="2" charset="-122"/>
              </a:rPr>
              <a:t>指针实现的单链表</a:t>
            </a:r>
          </a:p>
          <a:p>
            <a:pPr lvl="2">
              <a:lnSpc>
                <a:spcPct val="110000"/>
              </a:lnSpc>
              <a:defRPr/>
            </a:pPr>
            <a:r>
              <a:rPr lang="zh-CN" altLang="en-US" sz="3000" b="1" dirty="0">
                <a:latin typeface="宋体" pitchFamily="2" charset="-122"/>
              </a:rPr>
              <a:t>基于</a:t>
            </a:r>
            <a:r>
              <a:rPr lang="en-US" altLang="zh-CN" sz="3000" b="1" dirty="0">
                <a:latin typeface="宋体" pitchFamily="2" charset="-122"/>
              </a:rPr>
              <a:t>C</a:t>
            </a:r>
            <a:r>
              <a:rPr lang="zh-CN" altLang="en-US" sz="3000" b="1" dirty="0">
                <a:latin typeface="宋体" pitchFamily="2" charset="-122"/>
              </a:rPr>
              <a:t>数组实现的单链表</a:t>
            </a:r>
            <a:r>
              <a:rPr lang="en-US" altLang="zh-CN" sz="3000" b="1" dirty="0">
                <a:latin typeface="宋体" pitchFamily="2" charset="-122"/>
              </a:rPr>
              <a:t>/</a:t>
            </a:r>
            <a:r>
              <a:rPr lang="zh-CN" altLang="en-US" sz="32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静态链表</a:t>
            </a:r>
            <a:r>
              <a:rPr lang="en-US" altLang="zh-CN" sz="32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(Static linked list)</a:t>
            </a:r>
            <a:endParaRPr lang="en-US" altLang="en-US" sz="3200" b="1" dirty="0">
              <a:solidFill>
                <a:srgbClr val="0000CC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双向链表</a:t>
            </a:r>
            <a:r>
              <a:rPr lang="en-US" altLang="zh-CN" sz="32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(doubly linked list)</a:t>
            </a:r>
            <a:r>
              <a:rPr lang="zh-CN" altLang="en-US" sz="3200" dirty="0">
                <a:latin typeface="宋体" pitchFamily="2" charset="-122"/>
              </a:rPr>
              <a:t>：</a:t>
            </a:r>
            <a:r>
              <a:rPr lang="en-US" altLang="en-US" sz="3200" dirty="0" err="1">
                <a:latin typeface="宋体" pitchFamily="2" charset="-122"/>
              </a:rPr>
              <a:t>每一个结</a:t>
            </a:r>
            <a:r>
              <a:rPr lang="zh-CN" altLang="en-US" sz="3200" dirty="0">
                <a:latin typeface="宋体" pitchFamily="2" charset="-122"/>
              </a:rPr>
              <a:t>点</a:t>
            </a:r>
            <a:r>
              <a:rPr lang="en-US" altLang="en-US" sz="3200" dirty="0" err="1">
                <a:latin typeface="宋体" pitchFamily="2" charset="-122"/>
              </a:rPr>
              <a:t>包含</a:t>
            </a:r>
            <a:r>
              <a:rPr lang="zh-CN" altLang="en-US" sz="3200" dirty="0">
                <a:latin typeface="宋体" pitchFamily="2" charset="-122"/>
              </a:rPr>
              <a:t>两</a:t>
            </a:r>
            <a:r>
              <a:rPr lang="en-US" altLang="en-US" sz="3200" dirty="0" err="1">
                <a:latin typeface="宋体" pitchFamily="2" charset="-122"/>
              </a:rPr>
              <a:t>个指针域</a:t>
            </a:r>
            <a:r>
              <a:rPr lang="zh-CN" altLang="en-US" sz="3200" dirty="0">
                <a:latin typeface="宋体" pitchFamily="2" charset="-122"/>
              </a:rPr>
              <a:t>，其一指向直接后继，另一指向直接前驱</a:t>
            </a:r>
            <a:endParaRPr lang="en-US" altLang="zh-CN" sz="3200" dirty="0">
              <a:latin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 sz="32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循环链表</a:t>
            </a:r>
            <a:r>
              <a:rPr lang="en-US" altLang="zh-CN" sz="32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(circular linked list)</a:t>
            </a:r>
            <a:r>
              <a:rPr lang="zh-CN" altLang="en-US" sz="3200" dirty="0">
                <a:latin typeface="宋体" pitchFamily="2" charset="-122"/>
              </a:rPr>
              <a:t>：</a:t>
            </a:r>
            <a:r>
              <a:rPr lang="en-US" altLang="en-US" sz="3200" dirty="0" err="1">
                <a:latin typeface="宋体" pitchFamily="2" charset="-122"/>
              </a:rPr>
              <a:t>整个链表的指针域链接成一个</a:t>
            </a:r>
            <a:r>
              <a:rPr lang="zh-CN" altLang="en-US" sz="3200" dirty="0">
                <a:latin typeface="宋体" pitchFamily="2" charset="-122"/>
              </a:rPr>
              <a:t>或多个</a:t>
            </a:r>
            <a:r>
              <a:rPr lang="en-US" altLang="en-US" sz="3200" dirty="0">
                <a:latin typeface="宋体" pitchFamily="2" charset="-122"/>
              </a:rPr>
              <a:t>环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en-US" sz="3200" b="1" dirty="0" err="1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双向循环链表</a:t>
            </a:r>
            <a:r>
              <a:rPr lang="en-US" altLang="en-US" sz="3200" b="1" dirty="0">
                <a:solidFill>
                  <a:srgbClr val="0000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(circular doubly linked list)</a:t>
            </a:r>
            <a:r>
              <a:rPr lang="zh-CN" altLang="en-US" sz="3200" dirty="0">
                <a:latin typeface="宋体" pitchFamily="2" charset="-122"/>
              </a:rPr>
              <a:t>：</a:t>
            </a:r>
            <a:r>
              <a:rPr lang="en-US" altLang="en-US" sz="3200" dirty="0" err="1">
                <a:latin typeface="宋体" pitchFamily="2" charset="-122"/>
              </a:rPr>
              <a:t>将头结点和尾结点链接起来</a:t>
            </a:r>
            <a:r>
              <a:rPr lang="zh-CN" altLang="en-US" sz="3200" dirty="0">
                <a:latin typeface="宋体" pitchFamily="2" charset="-122"/>
              </a:rPr>
              <a:t>的双向</a:t>
            </a:r>
            <a:r>
              <a:rPr lang="en-US" altLang="en-US" sz="3200" dirty="0" err="1">
                <a:latin typeface="宋体" pitchFamily="2" charset="-122"/>
              </a:rPr>
              <a:t>链表</a:t>
            </a:r>
            <a:endParaRPr lang="en-US" altLang="en-US" sz="3200" dirty="0">
              <a:latin typeface="宋体" pitchFamily="2" charset="-122"/>
            </a:endParaRP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B4C8E6-B641-2A71-7031-F65D5C8B4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330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在双向链表中插入元素</a:t>
            </a:r>
            <a:r>
              <a:rPr lang="en-US" altLang="zh-CN"/>
              <a:t>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3816424"/>
          </a:xfrm>
        </p:spPr>
        <p:txBody>
          <a:bodyPr>
            <a:normAutofit/>
          </a:bodyPr>
          <a:lstStyle/>
          <a:p>
            <a:r>
              <a:rPr lang="zh-CN" altLang="en-US" dirty="0"/>
              <a:t>插入时若仅已知</a:t>
            </a:r>
            <a:r>
              <a:rPr lang="zh-CN" altLang="en-US" dirty="0">
                <a:solidFill>
                  <a:srgbClr val="0000CC"/>
                </a:solidFill>
              </a:rPr>
              <a:t>直接前驱结点</a:t>
            </a:r>
            <a:r>
              <a:rPr lang="en-US" altLang="zh-CN" dirty="0">
                <a:solidFill>
                  <a:srgbClr val="0000CC"/>
                </a:solidFill>
              </a:rPr>
              <a:t>p</a:t>
            </a:r>
            <a:r>
              <a:rPr lang="zh-CN" altLang="en-US" dirty="0"/>
              <a:t>，拉链时必须注意先后次序</a:t>
            </a:r>
          </a:p>
          <a:p>
            <a:pPr marL="0" indent="0">
              <a:buNone/>
            </a:pPr>
            <a:r>
              <a:rPr lang="en-US" altLang="en-US" sz="2800" dirty="0"/>
              <a:t>S=(</a:t>
            </a:r>
            <a:r>
              <a:rPr lang="en-US" altLang="en-US" sz="2800" dirty="0" err="1"/>
              <a:t>DoublyLinkedList</a:t>
            </a:r>
            <a:r>
              <a:rPr lang="en-US" altLang="en-US" sz="2800" dirty="0"/>
              <a:t> *)</a:t>
            </a:r>
            <a:r>
              <a:rPr lang="en-US" altLang="en-US" sz="2800" dirty="0" err="1"/>
              <a:t>malloc</a:t>
            </a:r>
            <a:r>
              <a:rPr lang="en-US" altLang="en-US" sz="2800" dirty="0"/>
              <a:t>(</a:t>
            </a:r>
            <a:r>
              <a:rPr lang="en-US" altLang="en-US" sz="2800" dirty="0" err="1"/>
              <a:t>sizeof</a:t>
            </a:r>
            <a:r>
              <a:rPr lang="en-US" altLang="en-US" sz="2800" dirty="0"/>
              <a:t>(</a:t>
            </a:r>
            <a:r>
              <a:rPr lang="en-US" altLang="en-US" sz="2800" dirty="0" err="1"/>
              <a:t>DoublyLinkedList</a:t>
            </a:r>
            <a:r>
              <a:rPr lang="en-US" altLang="en-US" sz="2800" dirty="0"/>
              <a:t>)); </a:t>
            </a:r>
          </a:p>
          <a:p>
            <a:pPr marL="0" indent="0">
              <a:buNone/>
            </a:pPr>
            <a:r>
              <a:rPr lang="en-US" altLang="en-US" sz="2800" dirty="0"/>
              <a:t>S-&gt;data=e;</a:t>
            </a:r>
          </a:p>
          <a:p>
            <a:pPr marL="0" indent="0">
              <a:buNone/>
            </a:pPr>
            <a:r>
              <a:rPr lang="en-US" altLang="en-US" sz="2800" dirty="0"/>
              <a:t>(1) S-&gt;next=p-&gt;next;  (2) p-&gt;next-&gt;prior=S;</a:t>
            </a:r>
          </a:p>
          <a:p>
            <a:pPr marL="0" indent="0">
              <a:buNone/>
            </a:pPr>
            <a:r>
              <a:rPr lang="en-US" altLang="en-US" sz="2800" dirty="0"/>
              <a:t>(3) p-&gt;next=S;  (4) S-&gt;prior=p;    </a:t>
            </a:r>
          </a:p>
          <a:p>
            <a:r>
              <a:rPr lang="zh-CN" altLang="en-US" dirty="0"/>
              <a:t>如果按</a:t>
            </a:r>
            <a:r>
              <a:rPr lang="en-US" dirty="0"/>
              <a:t>(1)(3)</a:t>
            </a:r>
            <a:r>
              <a:rPr lang="zh-CN" altLang="en-US" dirty="0"/>
              <a:t>，那么</a:t>
            </a:r>
            <a:r>
              <a:rPr lang="en-US" dirty="0"/>
              <a:t>(2)</a:t>
            </a:r>
            <a:r>
              <a:rPr lang="zh-CN" altLang="en-US" dirty="0"/>
              <a:t>要调整</a:t>
            </a:r>
            <a:endParaRPr lang="en-US" dirty="0"/>
          </a:p>
        </p:txBody>
      </p:sp>
      <p:grpSp>
        <p:nvGrpSpPr>
          <p:cNvPr id="38" name="Group 12"/>
          <p:cNvGrpSpPr>
            <a:grpSpLocks/>
          </p:cNvGrpSpPr>
          <p:nvPr/>
        </p:nvGrpSpPr>
        <p:grpSpPr bwMode="auto">
          <a:xfrm>
            <a:off x="228601" y="4581128"/>
            <a:ext cx="4243026" cy="966788"/>
            <a:chOff x="0" y="0"/>
            <a:chExt cx="2688" cy="609"/>
          </a:xfrm>
        </p:grpSpPr>
        <p:grpSp>
          <p:nvGrpSpPr>
            <p:cNvPr id="39" name="Group 13"/>
            <p:cNvGrpSpPr>
              <a:grpSpLocks/>
            </p:cNvGrpSpPr>
            <p:nvPr/>
          </p:nvGrpSpPr>
          <p:grpSpPr bwMode="auto">
            <a:xfrm>
              <a:off x="912" y="0"/>
              <a:ext cx="227" cy="376"/>
              <a:chOff x="0" y="0"/>
              <a:chExt cx="227" cy="376"/>
            </a:xfrm>
          </p:grpSpPr>
          <p:sp>
            <p:nvSpPr>
              <p:cNvPr id="56" name="Rectangl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 sz="2400" dirty="0"/>
                  <a:t>p</a:t>
                </a:r>
              </a:p>
            </p:txBody>
          </p:sp>
          <p:sp>
            <p:nvSpPr>
              <p:cNvPr id="57" name="Line 15"/>
              <p:cNvSpPr>
                <a:spLocks noChangeShapeType="1"/>
              </p:cNvSpPr>
              <p:nvPr/>
            </p:nvSpPr>
            <p:spPr bwMode="auto">
              <a:xfrm>
                <a:off x="96" y="240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1209" y="46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 flipH="1">
              <a:off x="1275" y="5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>
              <a:off x="1959" y="481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459" y="463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0"/>
            <p:cNvSpPr>
              <a:spLocks noChangeShapeType="1"/>
            </p:cNvSpPr>
            <p:nvPr/>
          </p:nvSpPr>
          <p:spPr bwMode="auto">
            <a:xfrm flipH="1">
              <a:off x="2016" y="559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 flipH="1">
              <a:off x="516" y="53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22"/>
            <p:cNvSpPr>
              <a:spLocks noChangeArrowheads="1"/>
            </p:cNvSpPr>
            <p:nvPr/>
          </p:nvSpPr>
          <p:spPr bwMode="auto">
            <a:xfrm>
              <a:off x="2235" y="337"/>
              <a:ext cx="45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>
                  <a:cs typeface="Times New Roman" pitchFamily="18" charset="0"/>
                </a:rPr>
                <a:t>……</a:t>
              </a:r>
              <a:endParaRPr lang="en-US" altLang="en-US" sz="2400"/>
            </a:p>
          </p:txBody>
        </p:sp>
        <p:sp>
          <p:nvSpPr>
            <p:cNvPr id="47" name="Rectangle 23"/>
            <p:cNvSpPr>
              <a:spLocks noChangeArrowheads="1"/>
            </p:cNvSpPr>
            <p:nvPr/>
          </p:nvSpPr>
          <p:spPr bwMode="auto">
            <a:xfrm>
              <a:off x="0" y="337"/>
              <a:ext cx="45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>
                  <a:cs typeface="Times New Roman" pitchFamily="18" charset="0"/>
                </a:rPr>
                <a:t>……</a:t>
              </a:r>
              <a:endParaRPr lang="en-US" altLang="en-US" sz="2400"/>
            </a:p>
          </p:txBody>
        </p:sp>
        <p:grpSp>
          <p:nvGrpSpPr>
            <p:cNvPr id="48" name="Group 24"/>
            <p:cNvGrpSpPr>
              <a:grpSpLocks/>
            </p:cNvGrpSpPr>
            <p:nvPr/>
          </p:nvGrpSpPr>
          <p:grpSpPr bwMode="auto">
            <a:xfrm>
              <a:off x="716" y="377"/>
              <a:ext cx="559" cy="232"/>
              <a:chOff x="0" y="0"/>
              <a:chExt cx="559" cy="232"/>
            </a:xfrm>
          </p:grpSpPr>
          <p:sp>
            <p:nvSpPr>
              <p:cNvPr id="53" name="Rectangle 25"/>
              <p:cNvSpPr>
                <a:spLocks noChangeArrowheads="1"/>
              </p:cNvSpPr>
              <p:nvPr/>
            </p:nvSpPr>
            <p:spPr bwMode="auto">
              <a:xfrm>
                <a:off x="135" y="5"/>
                <a:ext cx="295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 sz="2400"/>
                  <a:t>a</a:t>
                </a:r>
                <a:r>
                  <a:rPr lang="en-US" altLang="en-US" sz="2400" baseline="-25000"/>
                  <a:t>i</a:t>
                </a:r>
              </a:p>
            </p:txBody>
          </p:sp>
          <p:sp>
            <p:nvSpPr>
              <p:cNvPr id="54" name="Rectangle 26"/>
              <p:cNvSpPr>
                <a:spLocks noChangeArrowheads="1"/>
              </p:cNvSpPr>
              <p:nvPr/>
            </p:nvSpPr>
            <p:spPr bwMode="auto">
              <a:xfrm>
                <a:off x="423" y="0"/>
                <a:ext cx="136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" name="Rectangle 27"/>
              <p:cNvSpPr>
                <a:spLocks noChangeArrowheads="1"/>
              </p:cNvSpPr>
              <p:nvPr/>
            </p:nvSpPr>
            <p:spPr bwMode="auto">
              <a:xfrm>
                <a:off x="0" y="5"/>
                <a:ext cx="136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9" name="Group 28"/>
            <p:cNvGrpSpPr>
              <a:grpSpLocks/>
            </p:cNvGrpSpPr>
            <p:nvPr/>
          </p:nvGrpSpPr>
          <p:grpSpPr bwMode="auto">
            <a:xfrm>
              <a:off x="1449" y="377"/>
              <a:ext cx="568" cy="232"/>
              <a:chOff x="0" y="0"/>
              <a:chExt cx="568" cy="232"/>
            </a:xfrm>
          </p:grpSpPr>
          <p:sp>
            <p:nvSpPr>
              <p:cNvPr id="50" name="Rectangle 29"/>
              <p:cNvSpPr>
                <a:spLocks noChangeArrowheads="1"/>
              </p:cNvSpPr>
              <p:nvPr/>
            </p:nvSpPr>
            <p:spPr bwMode="auto">
              <a:xfrm>
                <a:off x="135" y="5"/>
                <a:ext cx="295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 sz="2400"/>
                  <a:t>a</a:t>
                </a:r>
                <a:r>
                  <a:rPr lang="en-US" altLang="en-US" sz="2400" baseline="-25000"/>
                  <a:t>i+1</a:t>
                </a:r>
              </a:p>
            </p:txBody>
          </p:sp>
          <p:sp>
            <p:nvSpPr>
              <p:cNvPr id="51" name="Rectangle 30"/>
              <p:cNvSpPr>
                <a:spLocks noChangeArrowheads="1"/>
              </p:cNvSpPr>
              <p:nvPr/>
            </p:nvSpPr>
            <p:spPr bwMode="auto">
              <a:xfrm>
                <a:off x="432" y="0"/>
                <a:ext cx="136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" name="Rectangle 31"/>
              <p:cNvSpPr>
                <a:spLocks noChangeArrowheads="1"/>
              </p:cNvSpPr>
              <p:nvPr/>
            </p:nvSpPr>
            <p:spPr bwMode="auto">
              <a:xfrm>
                <a:off x="0" y="5"/>
                <a:ext cx="136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5796136" y="5962253"/>
            <a:ext cx="1655651" cy="366713"/>
            <a:chOff x="-293" y="205"/>
            <a:chExt cx="846" cy="231"/>
          </a:xfrm>
        </p:grpSpPr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-293" y="255"/>
              <a:ext cx="227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S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135" y="205"/>
              <a:ext cx="418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e</a:t>
              </a:r>
              <a:endParaRPr lang="en-US" altLang="en-US" sz="2400" baseline="-25000"/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0" y="205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6062761" y="4581128"/>
            <a:ext cx="358321" cy="596900"/>
            <a:chOff x="0" y="0"/>
            <a:chExt cx="227" cy="376"/>
          </a:xfrm>
        </p:grpSpPr>
        <p:sp>
          <p:nvSpPr>
            <p:cNvPr id="31" name="Rectangle 39"/>
            <p:cNvSpPr>
              <a:spLocks noChangeArrowheads="1"/>
            </p:cNvSpPr>
            <p:nvPr/>
          </p:nvSpPr>
          <p:spPr bwMode="auto">
            <a:xfrm>
              <a:off x="0" y="0"/>
              <a:ext cx="2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p</a:t>
              </a:r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>
              <a:off x="96" y="240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Line 41"/>
          <p:cNvSpPr>
            <a:spLocks noChangeShapeType="1"/>
          </p:cNvSpPr>
          <p:nvPr/>
        </p:nvSpPr>
        <p:spPr bwMode="auto">
          <a:xfrm>
            <a:off x="7885765" y="5344716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2"/>
          <p:cNvSpPr>
            <a:spLocks noChangeShapeType="1"/>
          </p:cNvSpPr>
          <p:nvPr/>
        </p:nvSpPr>
        <p:spPr bwMode="auto">
          <a:xfrm>
            <a:off x="5347698" y="5316141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H="1">
            <a:off x="7975740" y="5468541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44"/>
          <p:cNvSpPr>
            <a:spLocks noChangeShapeType="1"/>
          </p:cNvSpPr>
          <p:nvPr/>
        </p:nvSpPr>
        <p:spPr bwMode="auto">
          <a:xfrm flipH="1">
            <a:off x="5437672" y="5435203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45"/>
          <p:cNvSpPr>
            <a:spLocks noChangeArrowheads="1"/>
          </p:cNvSpPr>
          <p:nvPr/>
        </p:nvSpPr>
        <p:spPr bwMode="auto">
          <a:xfrm>
            <a:off x="8321432" y="5116116"/>
            <a:ext cx="715064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……</a:t>
            </a:r>
            <a:endParaRPr lang="en-US" altLang="en-US" sz="2400"/>
          </a:p>
        </p:txBody>
      </p:sp>
      <p:sp>
        <p:nvSpPr>
          <p:cNvPr id="18" name="Rectangle 46"/>
          <p:cNvSpPr>
            <a:spLocks noChangeArrowheads="1"/>
          </p:cNvSpPr>
          <p:nvPr/>
        </p:nvSpPr>
        <p:spPr bwMode="auto">
          <a:xfrm>
            <a:off x="4623163" y="5116116"/>
            <a:ext cx="715064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……</a:t>
            </a:r>
            <a:endParaRPr lang="en-US" altLang="en-US" sz="2400"/>
          </a:p>
        </p:txBody>
      </p:sp>
      <p:grpSp>
        <p:nvGrpSpPr>
          <p:cNvPr id="19" name="Group 47"/>
          <p:cNvGrpSpPr>
            <a:grpSpLocks/>
          </p:cNvGrpSpPr>
          <p:nvPr/>
        </p:nvGrpSpPr>
        <p:grpSpPr bwMode="auto">
          <a:xfrm>
            <a:off x="5753374" y="5179616"/>
            <a:ext cx="882385" cy="368300"/>
            <a:chOff x="0" y="0"/>
            <a:chExt cx="559" cy="232"/>
          </a:xfrm>
        </p:grpSpPr>
        <p:sp>
          <p:nvSpPr>
            <p:cNvPr id="28" name="Rectangle 48"/>
            <p:cNvSpPr>
              <a:spLocks noChangeArrowheads="1"/>
            </p:cNvSpPr>
            <p:nvPr/>
          </p:nvSpPr>
          <p:spPr bwMode="auto">
            <a:xfrm>
              <a:off x="135" y="5"/>
              <a:ext cx="295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a</a:t>
              </a:r>
              <a:r>
                <a:rPr lang="en-US" altLang="en-US" sz="2400" baseline="-25000"/>
                <a:t>i</a:t>
              </a:r>
            </a:p>
          </p:txBody>
        </p:sp>
        <p:sp>
          <p:nvSpPr>
            <p:cNvPr id="29" name="Rectangle 49"/>
            <p:cNvSpPr>
              <a:spLocks noChangeArrowheads="1"/>
            </p:cNvSpPr>
            <p:nvPr/>
          </p:nvSpPr>
          <p:spPr bwMode="auto">
            <a:xfrm>
              <a:off x="423" y="0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Rectangle 50"/>
            <p:cNvSpPr>
              <a:spLocks noChangeArrowheads="1"/>
            </p:cNvSpPr>
            <p:nvPr/>
          </p:nvSpPr>
          <p:spPr bwMode="auto">
            <a:xfrm>
              <a:off x="0" y="5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" name="Group 51"/>
          <p:cNvGrpSpPr>
            <a:grpSpLocks/>
          </p:cNvGrpSpPr>
          <p:nvPr/>
        </p:nvGrpSpPr>
        <p:grpSpPr bwMode="auto">
          <a:xfrm>
            <a:off x="7080726" y="5179616"/>
            <a:ext cx="896592" cy="368300"/>
            <a:chOff x="0" y="0"/>
            <a:chExt cx="568" cy="232"/>
          </a:xfrm>
        </p:grpSpPr>
        <p:sp>
          <p:nvSpPr>
            <p:cNvPr id="25" name="Rectangle 52"/>
            <p:cNvSpPr>
              <a:spLocks noChangeArrowheads="1"/>
            </p:cNvSpPr>
            <p:nvPr/>
          </p:nvSpPr>
          <p:spPr bwMode="auto">
            <a:xfrm>
              <a:off x="135" y="5"/>
              <a:ext cx="295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a</a:t>
              </a:r>
              <a:r>
                <a:rPr lang="en-US" altLang="en-US" sz="2400" baseline="-25000"/>
                <a:t>i+1</a:t>
              </a:r>
            </a:p>
          </p:txBody>
        </p:sp>
        <p:sp>
          <p:nvSpPr>
            <p:cNvPr id="26" name="Rectangle 53"/>
            <p:cNvSpPr>
              <a:spLocks noChangeArrowheads="1"/>
            </p:cNvSpPr>
            <p:nvPr/>
          </p:nvSpPr>
          <p:spPr bwMode="auto">
            <a:xfrm>
              <a:off x="432" y="0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Rectangle 54"/>
            <p:cNvSpPr>
              <a:spLocks noChangeArrowheads="1"/>
            </p:cNvSpPr>
            <p:nvPr/>
          </p:nvSpPr>
          <p:spPr bwMode="auto">
            <a:xfrm>
              <a:off x="0" y="5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1" name="Line 55"/>
          <p:cNvSpPr>
            <a:spLocks noChangeShapeType="1"/>
          </p:cNvSpPr>
          <p:nvPr/>
        </p:nvSpPr>
        <p:spPr bwMode="auto">
          <a:xfrm flipV="1">
            <a:off x="7355386" y="5560616"/>
            <a:ext cx="0" cy="50323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56"/>
          <p:cNvSpPr>
            <a:spLocks noChangeShapeType="1"/>
          </p:cNvSpPr>
          <p:nvPr/>
        </p:nvSpPr>
        <p:spPr bwMode="auto">
          <a:xfrm>
            <a:off x="7218056" y="5484416"/>
            <a:ext cx="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57"/>
          <p:cNvSpPr>
            <a:spLocks noChangeShapeType="1"/>
          </p:cNvSpPr>
          <p:nvPr/>
        </p:nvSpPr>
        <p:spPr bwMode="auto">
          <a:xfrm>
            <a:off x="6559991" y="5408216"/>
            <a:ext cx="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Line 58"/>
          <p:cNvSpPr>
            <a:spLocks noChangeShapeType="1"/>
          </p:cNvSpPr>
          <p:nvPr/>
        </p:nvSpPr>
        <p:spPr bwMode="auto">
          <a:xfrm flipV="1">
            <a:off x="6441603" y="5560616"/>
            <a:ext cx="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59"/>
          <p:cNvSpPr>
            <a:spLocks noChangeArrowheads="1"/>
          </p:cNvSpPr>
          <p:nvPr/>
        </p:nvSpPr>
        <p:spPr bwMode="auto">
          <a:xfrm>
            <a:off x="3205164" y="6094016"/>
            <a:ext cx="28797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双向链表的插入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391960" y="5919391"/>
            <a:ext cx="1486953" cy="390548"/>
            <a:chOff x="1391960" y="6207127"/>
            <a:chExt cx="1486953" cy="390548"/>
          </a:xfrm>
        </p:grpSpPr>
        <p:grpSp>
          <p:nvGrpSpPr>
            <p:cNvPr id="37" name="Group 6"/>
            <p:cNvGrpSpPr>
              <a:grpSpLocks/>
            </p:cNvGrpSpPr>
            <p:nvPr/>
          </p:nvGrpSpPr>
          <p:grpSpPr bwMode="auto">
            <a:xfrm>
              <a:off x="1391960" y="6207127"/>
              <a:ext cx="1486953" cy="390525"/>
              <a:chOff x="-375" y="178"/>
              <a:chExt cx="942" cy="246"/>
            </a:xfrm>
          </p:grpSpPr>
          <p:sp>
            <p:nvSpPr>
              <p:cNvPr id="58" name="Rectangle 7"/>
              <p:cNvSpPr>
                <a:spLocks noChangeArrowheads="1"/>
              </p:cNvSpPr>
              <p:nvPr/>
            </p:nvSpPr>
            <p:spPr bwMode="auto">
              <a:xfrm>
                <a:off x="-375" y="178"/>
                <a:ext cx="227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 sz="2400" dirty="0"/>
                  <a:t>S</a:t>
                </a:r>
              </a:p>
            </p:txBody>
          </p:sp>
          <p:grpSp>
            <p:nvGrpSpPr>
              <p:cNvPr id="59" name="Group 8"/>
              <p:cNvGrpSpPr>
                <a:grpSpLocks/>
              </p:cNvGrpSpPr>
              <p:nvPr/>
            </p:nvGrpSpPr>
            <p:grpSpPr bwMode="auto">
              <a:xfrm>
                <a:off x="136" y="197"/>
                <a:ext cx="431" cy="227"/>
                <a:chOff x="136" y="1"/>
                <a:chExt cx="431" cy="227"/>
              </a:xfrm>
            </p:grpSpPr>
            <p:sp>
              <p:nvSpPr>
                <p:cNvPr id="60" name="Rectangle 9"/>
                <p:cNvSpPr>
                  <a:spLocks noChangeArrowheads="1"/>
                </p:cNvSpPr>
                <p:nvPr/>
              </p:nvSpPr>
              <p:spPr bwMode="auto">
                <a:xfrm>
                  <a:off x="136" y="1"/>
                  <a:ext cx="295" cy="22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en-US" sz="2400" dirty="0"/>
                    <a:t>e</a:t>
                  </a:r>
                  <a:endParaRPr lang="en-US" altLang="en-US" sz="2400" baseline="-25000" dirty="0"/>
                </a:p>
              </p:txBody>
            </p:sp>
            <p:sp>
              <p:nvSpPr>
                <p:cNvPr id="61" name="Rectangle 10"/>
                <p:cNvSpPr>
                  <a:spLocks noChangeArrowheads="1"/>
                </p:cNvSpPr>
                <p:nvPr/>
              </p:nvSpPr>
              <p:spPr bwMode="auto">
                <a:xfrm>
                  <a:off x="431" y="1"/>
                  <a:ext cx="136" cy="22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>
              <a:off x="1979712" y="6237312"/>
              <a:ext cx="214677" cy="360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6" name="直接连接符 5"/>
          <p:cNvCxnSpPr/>
          <p:nvPr/>
        </p:nvCxnSpPr>
        <p:spPr>
          <a:xfrm flipV="1">
            <a:off x="514125" y="3429000"/>
            <a:ext cx="6237899" cy="317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14125" y="3933056"/>
            <a:ext cx="4273899" cy="28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19891" y="556810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861095" y="5568102"/>
            <a:ext cx="44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528420" y="5580244"/>
            <a:ext cx="44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(3)</a:t>
            </a:r>
          </a:p>
        </p:txBody>
      </p:sp>
      <p:cxnSp>
        <p:nvCxnSpPr>
          <p:cNvPr id="66" name="直接连接符 65"/>
          <p:cNvCxnSpPr/>
          <p:nvPr/>
        </p:nvCxnSpPr>
        <p:spPr>
          <a:xfrm>
            <a:off x="7236296" y="5962253"/>
            <a:ext cx="0" cy="347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69144" y="5580244"/>
            <a:ext cx="44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(4)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FCE95B-44B1-79CA-8228-70AD4D55A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0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4" grpId="0"/>
      <p:bldP spid="65" grpId="0"/>
      <p:bldP spid="6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5"/>
          <p:cNvGrpSpPr>
            <a:grpSpLocks/>
          </p:cNvGrpSpPr>
          <p:nvPr/>
        </p:nvGrpSpPr>
        <p:grpSpPr bwMode="auto">
          <a:xfrm>
            <a:off x="2309192" y="2714600"/>
            <a:ext cx="1905000" cy="609600"/>
            <a:chOff x="1248" y="1008"/>
            <a:chExt cx="1200" cy="384"/>
          </a:xfrm>
        </p:grpSpPr>
        <p:grpSp>
          <p:nvGrpSpPr>
            <p:cNvPr id="52" name="Group 6"/>
            <p:cNvGrpSpPr>
              <a:grpSpLocks/>
            </p:cNvGrpSpPr>
            <p:nvPr/>
          </p:nvGrpSpPr>
          <p:grpSpPr bwMode="auto">
            <a:xfrm>
              <a:off x="1680" y="1008"/>
              <a:ext cx="768" cy="384"/>
              <a:chOff x="1152" y="912"/>
              <a:chExt cx="768" cy="384"/>
            </a:xfrm>
          </p:grpSpPr>
          <p:sp>
            <p:nvSpPr>
              <p:cNvPr id="54" name="Rectangle 2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9525">
                <a:solidFill>
                  <a:srgbClr val="004C2B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600" b="1" i="0" u="none" strike="noStrike" kern="0" cap="none" spc="0" normalizeH="0" baseline="0" noProof="0">
                    <a:ln>
                      <a:noFill/>
                    </a:ln>
                    <a:solidFill>
                      <a:srgbClr val="004C2B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36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4C2B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i-1</a:t>
                </a:r>
                <a:endParaRPr kumimoji="1" lang="en-US" altLang="zh-CN" sz="36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" name="Line 4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4C2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6" name="Line 5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4C2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1248" y="1200"/>
              <a:ext cx="432" cy="0"/>
            </a:xfrm>
            <a:prstGeom prst="line">
              <a:avLst/>
            </a:prstGeom>
            <a:noFill/>
            <a:ln w="31750">
              <a:solidFill>
                <a:srgbClr val="004C2B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4061792" y="2714600"/>
            <a:ext cx="4038600" cy="609600"/>
            <a:chOff x="2352" y="1008"/>
            <a:chExt cx="2544" cy="384"/>
          </a:xfrm>
        </p:grpSpPr>
        <p:grpSp>
          <p:nvGrpSpPr>
            <p:cNvPr id="58" name="Group 7"/>
            <p:cNvGrpSpPr>
              <a:grpSpLocks/>
            </p:cNvGrpSpPr>
            <p:nvPr/>
          </p:nvGrpSpPr>
          <p:grpSpPr bwMode="auto">
            <a:xfrm>
              <a:off x="3744" y="1008"/>
              <a:ext cx="768" cy="384"/>
              <a:chOff x="1152" y="912"/>
              <a:chExt cx="768" cy="384"/>
            </a:xfrm>
          </p:grpSpPr>
          <p:sp>
            <p:nvSpPr>
              <p:cNvPr id="61" name="Rectangle 8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9525">
                <a:solidFill>
                  <a:srgbClr val="004C2B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600" b="1" i="0" u="none" strike="noStrike" kern="0" cap="none" spc="0" normalizeH="0" baseline="0" noProof="0">
                    <a:ln>
                      <a:noFill/>
                    </a:ln>
                    <a:solidFill>
                      <a:srgbClr val="004C2B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36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4C2B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i</a:t>
                </a:r>
                <a:endParaRPr kumimoji="1" lang="en-US" altLang="zh-CN" sz="36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" name="Line 9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4C2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" name="Line 10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4C2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9" name="Line 12"/>
            <p:cNvSpPr>
              <a:spLocks noChangeShapeType="1"/>
            </p:cNvSpPr>
            <p:nvPr/>
          </p:nvSpPr>
          <p:spPr bwMode="auto">
            <a:xfrm>
              <a:off x="2352" y="1200"/>
              <a:ext cx="1392" cy="0"/>
            </a:xfrm>
            <a:prstGeom prst="line">
              <a:avLst/>
            </a:prstGeom>
            <a:noFill/>
            <a:ln w="31750">
              <a:solidFill>
                <a:srgbClr val="004C2B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4416" y="1200"/>
              <a:ext cx="480" cy="0"/>
            </a:xfrm>
            <a:prstGeom prst="line">
              <a:avLst/>
            </a:prstGeom>
            <a:noFill/>
            <a:ln w="31750">
              <a:solidFill>
                <a:srgbClr val="004C2B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4" name="Group 24"/>
          <p:cNvGrpSpPr>
            <a:grpSpLocks/>
          </p:cNvGrpSpPr>
          <p:nvPr/>
        </p:nvGrpSpPr>
        <p:grpSpPr bwMode="auto">
          <a:xfrm>
            <a:off x="3604592" y="2409800"/>
            <a:ext cx="2819400" cy="609600"/>
            <a:chOff x="1872" y="720"/>
            <a:chExt cx="1776" cy="384"/>
          </a:xfrm>
        </p:grpSpPr>
        <p:sp>
          <p:nvSpPr>
            <p:cNvPr id="65" name="Line 15"/>
            <p:cNvSpPr>
              <a:spLocks noChangeShapeType="1"/>
            </p:cNvSpPr>
            <p:nvPr/>
          </p:nvSpPr>
          <p:spPr bwMode="auto">
            <a:xfrm flipV="1">
              <a:off x="3648" y="720"/>
              <a:ext cx="0" cy="38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>
              <a:off x="1872" y="720"/>
              <a:ext cx="1776" cy="0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>
              <a:off x="1872" y="720"/>
              <a:ext cx="0" cy="192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8" name="Group 20"/>
          <p:cNvGrpSpPr>
            <a:grpSpLocks/>
          </p:cNvGrpSpPr>
          <p:nvPr/>
        </p:nvGrpSpPr>
        <p:grpSpPr bwMode="auto">
          <a:xfrm>
            <a:off x="4671392" y="3781400"/>
            <a:ext cx="1219200" cy="609600"/>
            <a:chOff x="1152" y="912"/>
            <a:chExt cx="768" cy="384"/>
          </a:xfrm>
        </p:grpSpPr>
        <p:sp>
          <p:nvSpPr>
            <p:cNvPr id="69" name="Rectangle 21"/>
            <p:cNvSpPr>
              <a:spLocks noChangeArrowheads="1"/>
            </p:cNvSpPr>
            <p:nvPr/>
          </p:nvSpPr>
          <p:spPr bwMode="auto"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rgbClr val="004C2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0" cap="none" spc="0" normalizeH="0" baseline="0" noProof="0">
                  <a:ln>
                    <a:noFill/>
                  </a:ln>
                  <a:solidFill>
                    <a:srgbClr val="004C2B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e</a:t>
              </a:r>
              <a:endParaRPr kumimoji="1" lang="en-US" altLang="zh-CN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1344" y="912"/>
              <a:ext cx="0" cy="384"/>
            </a:xfrm>
            <a:prstGeom prst="line">
              <a:avLst/>
            </a:prstGeom>
            <a:noFill/>
            <a:ln w="9525">
              <a:solidFill>
                <a:srgbClr val="004C2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1728" y="912"/>
              <a:ext cx="0" cy="384"/>
            </a:xfrm>
            <a:prstGeom prst="line">
              <a:avLst/>
            </a:prstGeom>
            <a:noFill/>
            <a:ln w="9525">
              <a:solidFill>
                <a:srgbClr val="004C2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72" name="Text Box 27"/>
          <p:cNvSpPr txBox="1">
            <a:spLocks noChangeArrowheads="1"/>
          </p:cNvSpPr>
          <p:nvPr/>
        </p:nvSpPr>
        <p:spPr bwMode="auto">
          <a:xfrm>
            <a:off x="1355725" y="5001468"/>
            <a:ext cx="68199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s-&gt;next = p-&gt;next;    p-&gt;next = s;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s-&gt;next-&gt;prior = s;    s-&gt;prior = p;</a:t>
            </a:r>
            <a:endParaRPr kumimoji="1" lang="en-US" altLang="zh-CN" sz="3600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AutoShape 28"/>
          <p:cNvSpPr>
            <a:spLocks noChangeArrowheads="1"/>
          </p:cNvSpPr>
          <p:nvPr/>
        </p:nvSpPr>
        <p:spPr bwMode="auto">
          <a:xfrm>
            <a:off x="3147392" y="1495400"/>
            <a:ext cx="457200" cy="1219200"/>
          </a:xfrm>
          <a:prstGeom prst="downArrowCallout">
            <a:avLst>
              <a:gd name="adj1" fmla="val 15000"/>
              <a:gd name="adj2" fmla="val 25000"/>
              <a:gd name="adj3" fmla="val 48605"/>
              <a:gd name="adj4" fmla="val 43333"/>
            </a:avLst>
          </a:prstGeom>
          <a:solidFill>
            <a:srgbClr val="CCFFFF"/>
          </a:solidFill>
          <a:ln w="28575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99"/>
                </a:solidFill>
                <a:latin typeface="Times New Roman" panose="02020603050405020304" pitchFamily="18" charset="0"/>
              </a:rPr>
              <a:t>p</a:t>
            </a:r>
            <a:endParaRPr kumimoji="1" lang="en-US" altLang="zh-CN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AutoShape 31"/>
          <p:cNvSpPr>
            <a:spLocks noChangeArrowheads="1"/>
          </p:cNvSpPr>
          <p:nvPr/>
        </p:nvSpPr>
        <p:spPr bwMode="auto">
          <a:xfrm>
            <a:off x="5052392" y="4391000"/>
            <a:ext cx="457200" cy="838200"/>
          </a:xfrm>
          <a:prstGeom prst="upArrowCallout">
            <a:avLst>
              <a:gd name="adj1" fmla="val 16667"/>
              <a:gd name="adj2" fmla="val 25000"/>
              <a:gd name="adj3" fmla="val 43058"/>
              <a:gd name="adj4" fmla="val 43940"/>
            </a:avLst>
          </a:prstGeom>
          <a:solidFill>
            <a:srgbClr val="FFFF99">
              <a:alpha val="50000"/>
            </a:srgbClr>
          </a:solidFill>
          <a:ln w="2857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endParaRPr kumimoji="1" lang="en-US" altLang="zh-CN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Line 33"/>
          <p:cNvSpPr>
            <a:spLocks noChangeShapeType="1"/>
          </p:cNvSpPr>
          <p:nvPr/>
        </p:nvSpPr>
        <p:spPr bwMode="auto">
          <a:xfrm>
            <a:off x="1447800" y="5826968"/>
            <a:ext cx="358140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 useBgFill="1">
        <p:nvSpPr>
          <p:cNvPr id="76" name="Rectangle 36"/>
          <p:cNvSpPr>
            <a:spLocks noChangeArrowheads="1"/>
          </p:cNvSpPr>
          <p:nvPr/>
        </p:nvSpPr>
        <p:spPr bwMode="auto">
          <a:xfrm>
            <a:off x="3985592" y="2943200"/>
            <a:ext cx="2286000" cy="2286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7" name="Group 37"/>
          <p:cNvGrpSpPr>
            <a:grpSpLocks/>
          </p:cNvGrpSpPr>
          <p:nvPr/>
        </p:nvGrpSpPr>
        <p:grpSpPr bwMode="auto">
          <a:xfrm>
            <a:off x="2994992" y="2714600"/>
            <a:ext cx="1219200" cy="609600"/>
            <a:chOff x="1152" y="912"/>
            <a:chExt cx="768" cy="384"/>
          </a:xfrm>
        </p:grpSpPr>
        <p:sp>
          <p:nvSpPr>
            <p:cNvPr id="78" name="Rectangle 38"/>
            <p:cNvSpPr>
              <a:spLocks noChangeArrowheads="1"/>
            </p:cNvSpPr>
            <p:nvPr/>
          </p:nvSpPr>
          <p:spPr bwMode="auto"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rgbClr val="004C2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0" cap="none" spc="0" normalizeH="0" baseline="0" noProof="0">
                  <a:ln>
                    <a:noFill/>
                  </a:ln>
                  <a:solidFill>
                    <a:srgbClr val="004C2B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="1" i="0" u="none" strike="noStrike" kern="0" cap="none" spc="0" normalizeH="0" baseline="-25000" noProof="0">
                  <a:ln>
                    <a:noFill/>
                  </a:ln>
                  <a:solidFill>
                    <a:srgbClr val="004C2B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i-1</a:t>
              </a:r>
              <a:endParaRPr kumimoji="1" lang="en-US" altLang="zh-CN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9" name="Line 39"/>
            <p:cNvSpPr>
              <a:spLocks noChangeShapeType="1"/>
            </p:cNvSpPr>
            <p:nvPr/>
          </p:nvSpPr>
          <p:spPr bwMode="auto">
            <a:xfrm>
              <a:off x="1344" y="912"/>
              <a:ext cx="0" cy="384"/>
            </a:xfrm>
            <a:prstGeom prst="line">
              <a:avLst/>
            </a:prstGeom>
            <a:noFill/>
            <a:ln w="9525">
              <a:solidFill>
                <a:srgbClr val="004C2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0" name="Line 40"/>
            <p:cNvSpPr>
              <a:spLocks noChangeShapeType="1"/>
            </p:cNvSpPr>
            <p:nvPr/>
          </p:nvSpPr>
          <p:spPr bwMode="auto">
            <a:xfrm>
              <a:off x="1728" y="912"/>
              <a:ext cx="0" cy="384"/>
            </a:xfrm>
            <a:prstGeom prst="line">
              <a:avLst/>
            </a:prstGeom>
            <a:noFill/>
            <a:ln w="9525">
              <a:solidFill>
                <a:srgbClr val="004C2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81" name="AutoShape 41"/>
          <p:cNvCxnSpPr>
            <a:cxnSpLocks noChangeShapeType="1"/>
            <a:stCxn id="69" idx="3"/>
            <a:endCxn id="61" idx="2"/>
          </p:cNvCxnSpPr>
          <p:nvPr/>
        </p:nvCxnSpPr>
        <p:spPr bwMode="auto">
          <a:xfrm flipV="1">
            <a:off x="5890592" y="3324200"/>
            <a:ext cx="990600" cy="762000"/>
          </a:xfrm>
          <a:prstGeom prst="bentConnector2">
            <a:avLst/>
          </a:prstGeom>
          <a:noFill/>
          <a:ln w="31750">
            <a:solidFill>
              <a:srgbClr val="004C2B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Line 42"/>
          <p:cNvSpPr>
            <a:spLocks noChangeShapeType="1"/>
          </p:cNvSpPr>
          <p:nvPr/>
        </p:nvSpPr>
        <p:spPr bwMode="auto">
          <a:xfrm>
            <a:off x="5486400" y="5826968"/>
            <a:ext cx="228600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83" name="AutoShape 43"/>
          <p:cNvCxnSpPr>
            <a:cxnSpLocks noChangeShapeType="1"/>
            <a:stCxn id="78" idx="3"/>
            <a:endCxn id="69" idx="1"/>
          </p:cNvCxnSpPr>
          <p:nvPr/>
        </p:nvCxnSpPr>
        <p:spPr bwMode="auto">
          <a:xfrm>
            <a:off x="4214192" y="3019400"/>
            <a:ext cx="457200" cy="10668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004C2B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Line 44"/>
          <p:cNvSpPr>
            <a:spLocks noChangeShapeType="1"/>
          </p:cNvSpPr>
          <p:nvPr/>
        </p:nvSpPr>
        <p:spPr bwMode="auto">
          <a:xfrm>
            <a:off x="1447800" y="6665168"/>
            <a:ext cx="350520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 useBgFill="1">
        <p:nvSpPr>
          <p:cNvPr id="85" name="Rectangle 45"/>
          <p:cNvSpPr>
            <a:spLocks noChangeArrowheads="1"/>
          </p:cNvSpPr>
          <p:nvPr/>
        </p:nvSpPr>
        <p:spPr bwMode="auto">
          <a:xfrm>
            <a:off x="3528392" y="2181200"/>
            <a:ext cx="2971800" cy="533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 useBgFill="1">
        <p:nvSpPr>
          <p:cNvPr id="86" name="Rectangle 46"/>
          <p:cNvSpPr>
            <a:spLocks noChangeArrowheads="1"/>
          </p:cNvSpPr>
          <p:nvPr/>
        </p:nvSpPr>
        <p:spPr bwMode="auto">
          <a:xfrm>
            <a:off x="6347792" y="2638400"/>
            <a:ext cx="152400" cy="3810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7" name="Group 47"/>
          <p:cNvGrpSpPr>
            <a:grpSpLocks/>
          </p:cNvGrpSpPr>
          <p:nvPr/>
        </p:nvGrpSpPr>
        <p:grpSpPr bwMode="auto">
          <a:xfrm>
            <a:off x="6271592" y="2714600"/>
            <a:ext cx="1219200" cy="609600"/>
            <a:chOff x="1152" y="912"/>
            <a:chExt cx="768" cy="384"/>
          </a:xfrm>
        </p:grpSpPr>
        <p:sp>
          <p:nvSpPr>
            <p:cNvPr id="88" name="Rectangle 48"/>
            <p:cNvSpPr>
              <a:spLocks noChangeArrowheads="1"/>
            </p:cNvSpPr>
            <p:nvPr/>
          </p:nvSpPr>
          <p:spPr bwMode="auto"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rgbClr val="004C2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0" cap="none" spc="0" normalizeH="0" baseline="0" noProof="0">
                  <a:ln>
                    <a:noFill/>
                  </a:ln>
                  <a:solidFill>
                    <a:srgbClr val="004C2B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="1" i="0" u="none" strike="noStrike" kern="0" cap="none" spc="0" normalizeH="0" baseline="-25000" noProof="0">
                  <a:ln>
                    <a:noFill/>
                  </a:ln>
                  <a:solidFill>
                    <a:srgbClr val="004C2B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</a:t>
              </a:r>
              <a:endParaRPr kumimoji="1" lang="en-US" altLang="zh-CN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9" name="Line 49"/>
            <p:cNvSpPr>
              <a:spLocks noChangeShapeType="1"/>
            </p:cNvSpPr>
            <p:nvPr/>
          </p:nvSpPr>
          <p:spPr bwMode="auto">
            <a:xfrm>
              <a:off x="1344" y="912"/>
              <a:ext cx="0" cy="384"/>
            </a:xfrm>
            <a:prstGeom prst="line">
              <a:avLst/>
            </a:prstGeom>
            <a:noFill/>
            <a:ln w="9525">
              <a:solidFill>
                <a:srgbClr val="004C2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0" name="Line 50"/>
            <p:cNvSpPr>
              <a:spLocks noChangeShapeType="1"/>
            </p:cNvSpPr>
            <p:nvPr/>
          </p:nvSpPr>
          <p:spPr bwMode="auto">
            <a:xfrm>
              <a:off x="1728" y="912"/>
              <a:ext cx="0" cy="384"/>
            </a:xfrm>
            <a:prstGeom prst="line">
              <a:avLst/>
            </a:prstGeom>
            <a:noFill/>
            <a:ln w="9525">
              <a:solidFill>
                <a:srgbClr val="004C2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91" name="AutoShape 51"/>
          <p:cNvCxnSpPr>
            <a:cxnSpLocks noChangeShapeType="1"/>
            <a:stCxn id="88" idx="1"/>
            <a:endCxn id="69" idx="0"/>
          </p:cNvCxnSpPr>
          <p:nvPr/>
        </p:nvCxnSpPr>
        <p:spPr bwMode="auto">
          <a:xfrm rot="10800000" flipV="1">
            <a:off x="5280992" y="3019400"/>
            <a:ext cx="990600" cy="762000"/>
          </a:xfrm>
          <a:prstGeom prst="bentConnector2">
            <a:avLst/>
          </a:prstGeom>
          <a:noFill/>
          <a:ln w="31750">
            <a:solidFill>
              <a:srgbClr val="99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Line 52"/>
          <p:cNvSpPr>
            <a:spLocks noChangeShapeType="1"/>
          </p:cNvSpPr>
          <p:nvPr/>
        </p:nvSpPr>
        <p:spPr bwMode="auto">
          <a:xfrm>
            <a:off x="5562600" y="6665168"/>
            <a:ext cx="228600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3" name="AutoShape 53"/>
          <p:cNvCxnSpPr>
            <a:cxnSpLocks noChangeShapeType="1"/>
            <a:endCxn id="78" idx="2"/>
          </p:cNvCxnSpPr>
          <p:nvPr/>
        </p:nvCxnSpPr>
        <p:spPr bwMode="auto">
          <a:xfrm rot="10800000">
            <a:off x="3604592" y="3324200"/>
            <a:ext cx="1066800" cy="915268"/>
          </a:xfrm>
          <a:prstGeom prst="bentConnector2">
            <a:avLst/>
          </a:prstGeom>
          <a:noFill/>
          <a:ln w="31750">
            <a:solidFill>
              <a:srgbClr val="990000"/>
            </a:solidFill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4" name="Group 25"/>
          <p:cNvGrpSpPr>
            <a:grpSpLocks/>
          </p:cNvGrpSpPr>
          <p:nvPr/>
        </p:nvGrpSpPr>
        <p:grpSpPr bwMode="auto">
          <a:xfrm>
            <a:off x="2232992" y="2409800"/>
            <a:ext cx="914400" cy="609600"/>
            <a:chOff x="1008" y="720"/>
            <a:chExt cx="576" cy="384"/>
          </a:xfrm>
        </p:grpSpPr>
        <p:sp>
          <p:nvSpPr>
            <p:cNvPr id="95" name="Line 18"/>
            <p:cNvSpPr>
              <a:spLocks noChangeShapeType="1"/>
            </p:cNvSpPr>
            <p:nvPr/>
          </p:nvSpPr>
          <p:spPr bwMode="auto">
            <a:xfrm flipV="1">
              <a:off x="1584" y="720"/>
              <a:ext cx="0" cy="38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" name="Line 19"/>
            <p:cNvSpPr>
              <a:spLocks noChangeShapeType="1"/>
            </p:cNvSpPr>
            <p:nvPr/>
          </p:nvSpPr>
          <p:spPr bwMode="auto">
            <a:xfrm flipH="1">
              <a:off x="1008" y="720"/>
              <a:ext cx="576" cy="0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8" name="标题 9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插入：需要同时修改两个方向上的指针</a:t>
            </a:r>
          </a:p>
        </p:txBody>
      </p:sp>
    </p:spTree>
    <p:extLst>
      <p:ext uri="{BB962C8B-B14F-4D97-AF65-F5344CB8AC3E}">
        <p14:creationId xmlns:p14="http://schemas.microsoft.com/office/powerpoint/2010/main" val="226450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utoUpdateAnimBg="0"/>
      <p:bldP spid="73" grpId="0" animBg="1" autoUpdateAnimBg="0"/>
      <p:bldP spid="74" grpId="0" animBg="1" autoUpdateAnimBg="0"/>
      <p:bldP spid="75" grpId="0" animBg="1"/>
      <p:bldP spid="76" grpId="0" animBg="1"/>
      <p:bldP spid="82" grpId="0" animBg="1"/>
      <p:bldP spid="84" grpId="0" animBg="1"/>
      <p:bldP spid="85" grpId="0" animBg="1"/>
      <p:bldP spid="86" grpId="0" animBg="1"/>
      <p:bldP spid="9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在双向链表中插入元素</a:t>
            </a:r>
            <a:r>
              <a:rPr lang="en-US" altLang="zh-CN" dirty="0"/>
              <a:t>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2126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en-US" dirty="0" err="1">
                <a:ea typeface="宋体" panose="02010600030101010101" pitchFamily="2" charset="-122"/>
              </a:rPr>
              <a:t>插入时同时</a:t>
            </a:r>
            <a:r>
              <a:rPr lang="zh-CN" altLang="en-US" dirty="0">
                <a:ea typeface="宋体" panose="02010600030101010101" pitchFamily="2" charset="-122"/>
              </a:rPr>
              <a:t>给</a:t>
            </a:r>
            <a:r>
              <a:rPr lang="en-US" altLang="en-US" dirty="0" err="1">
                <a:ea typeface="宋体" panose="02010600030101010101" pitchFamily="2" charset="-122"/>
              </a:rPr>
              <a:t>出</a:t>
            </a:r>
            <a:r>
              <a:rPr lang="en-US" altLang="en-US" dirty="0" err="1">
                <a:solidFill>
                  <a:srgbClr val="0000CC"/>
                </a:solidFill>
                <a:ea typeface="宋体" panose="02010600030101010101" pitchFamily="2" charset="-122"/>
              </a:rPr>
              <a:t>直接前驱结点p</a:t>
            </a:r>
            <a:r>
              <a:rPr lang="en-US" altLang="en-US" dirty="0" err="1">
                <a:ea typeface="宋体" panose="02010600030101010101" pitchFamily="2" charset="-122"/>
              </a:rPr>
              <a:t>和</a:t>
            </a:r>
            <a:r>
              <a:rPr lang="en-US" altLang="en-US" dirty="0" err="1">
                <a:solidFill>
                  <a:srgbClr val="0070C0"/>
                </a:solidFill>
                <a:ea typeface="宋体" panose="02010600030101010101" pitchFamily="2" charset="-122"/>
              </a:rPr>
              <a:t>直接后继结点q</a:t>
            </a:r>
            <a:r>
              <a:rPr lang="en-US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那么，</a:t>
            </a:r>
            <a:r>
              <a:rPr lang="en-US" altLang="en-US" dirty="0" err="1">
                <a:ea typeface="宋体" panose="02010600030101010101" pitchFamily="2" charset="-122"/>
              </a:rPr>
              <a:t>钩链时无须注意先后次序</a:t>
            </a:r>
            <a:endParaRPr lang="en-US" altLang="en-US" dirty="0"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 sz="2800" dirty="0">
                <a:ea typeface="宋体" panose="02010600030101010101" pitchFamily="2" charset="-122"/>
              </a:rPr>
              <a:t>S=(</a:t>
            </a:r>
            <a:r>
              <a:rPr lang="en-US" altLang="en-US" sz="2800" dirty="0" err="1">
                <a:ea typeface="宋体" panose="02010600030101010101" pitchFamily="2" charset="-122"/>
              </a:rPr>
              <a:t>DoublyLinkedList</a:t>
            </a:r>
            <a:r>
              <a:rPr lang="en-US" altLang="en-US" sz="2800" dirty="0">
                <a:ea typeface="宋体" panose="02010600030101010101" pitchFamily="2" charset="-122"/>
              </a:rPr>
              <a:t> *)</a:t>
            </a:r>
            <a:r>
              <a:rPr lang="en-US" altLang="en-US" sz="2800" dirty="0" err="1">
                <a:ea typeface="宋体" panose="02010600030101010101" pitchFamily="2" charset="-122"/>
              </a:rPr>
              <a:t>malloc</a:t>
            </a:r>
            <a:r>
              <a:rPr lang="en-US" altLang="en-US" sz="2800" dirty="0">
                <a:ea typeface="宋体" panose="02010600030101010101" pitchFamily="2" charset="-122"/>
              </a:rPr>
              <a:t>(</a:t>
            </a:r>
            <a:r>
              <a:rPr lang="en-US" altLang="en-US" sz="2800" dirty="0" err="1">
                <a:ea typeface="宋体" panose="02010600030101010101" pitchFamily="2" charset="-122"/>
              </a:rPr>
              <a:t>sizeof</a:t>
            </a:r>
            <a:r>
              <a:rPr lang="en-US" altLang="en-US" sz="2800" dirty="0">
                <a:ea typeface="宋体" panose="02010600030101010101" pitchFamily="2" charset="-122"/>
              </a:rPr>
              <a:t>(</a:t>
            </a:r>
            <a:r>
              <a:rPr lang="en-US" altLang="en-US" sz="2800" dirty="0" err="1">
                <a:ea typeface="宋体" panose="02010600030101010101" pitchFamily="2" charset="-122"/>
              </a:rPr>
              <a:t>DoublyLinkedList</a:t>
            </a:r>
            <a:r>
              <a:rPr lang="en-US" altLang="en-US" sz="2800" dirty="0">
                <a:ea typeface="宋体" panose="02010600030101010101" pitchFamily="2" charset="-122"/>
              </a:rPr>
              <a:t>));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 sz="2800" dirty="0">
                <a:ea typeface="宋体" panose="02010600030101010101" pitchFamily="2" charset="-122"/>
              </a:rPr>
              <a:t>S-&gt;data=e;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 sz="2800" dirty="0">
                <a:solidFill>
                  <a:srgbClr val="0000CC"/>
                </a:solidFill>
                <a:ea typeface="宋体" panose="02010600030101010101" pitchFamily="2" charset="-122"/>
              </a:rPr>
              <a:t>p</a:t>
            </a:r>
            <a:r>
              <a:rPr lang="en-US" altLang="en-US" sz="2800" dirty="0">
                <a:ea typeface="宋体" panose="02010600030101010101" pitchFamily="2" charset="-122"/>
              </a:rPr>
              <a:t>-&gt;next=S;       S-&gt;next=</a:t>
            </a:r>
            <a:r>
              <a:rPr lang="en-US" altLang="en-US" sz="2800" dirty="0">
                <a:solidFill>
                  <a:srgbClr val="00B0F0"/>
                </a:solidFill>
                <a:ea typeface="宋体" panose="02010600030101010101" pitchFamily="2" charset="-122"/>
              </a:rPr>
              <a:t>q</a:t>
            </a:r>
            <a:r>
              <a:rPr lang="en-US" altLang="en-US" sz="2800" dirty="0">
                <a:ea typeface="宋体" panose="02010600030101010101" pitchFamily="2" charset="-122"/>
              </a:rPr>
              <a:t>;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en-US" sz="2800" dirty="0">
                <a:ea typeface="宋体" panose="02010600030101010101" pitchFamily="2" charset="-122"/>
              </a:rPr>
              <a:t>S-&gt;prior=</a:t>
            </a:r>
            <a:r>
              <a:rPr lang="en-US" altLang="en-US" sz="2800" dirty="0">
                <a:solidFill>
                  <a:srgbClr val="0000CC"/>
                </a:solidFill>
                <a:ea typeface="宋体" panose="02010600030101010101" pitchFamily="2" charset="-122"/>
              </a:rPr>
              <a:t>p</a:t>
            </a:r>
            <a:r>
              <a:rPr lang="en-US" altLang="en-US" sz="2800" dirty="0">
                <a:ea typeface="宋体" panose="02010600030101010101" pitchFamily="2" charset="-122"/>
              </a:rPr>
              <a:t>;      q-&gt;prior=S;</a:t>
            </a:r>
            <a:endParaRPr lang="en-US" sz="2400" dirty="0">
              <a:ea typeface="宋体" panose="02010600030101010101" pitchFamily="2" charset="-122"/>
            </a:endParaRPr>
          </a:p>
        </p:txBody>
      </p:sp>
      <p:grpSp>
        <p:nvGrpSpPr>
          <p:cNvPr id="37" name="Group 6"/>
          <p:cNvGrpSpPr>
            <a:grpSpLocks/>
          </p:cNvGrpSpPr>
          <p:nvPr/>
        </p:nvGrpSpPr>
        <p:grpSpPr bwMode="auto">
          <a:xfrm>
            <a:off x="1391959" y="6207125"/>
            <a:ext cx="1486953" cy="400050"/>
            <a:chOff x="-375" y="178"/>
            <a:chExt cx="942" cy="252"/>
          </a:xfrm>
        </p:grpSpPr>
        <p:sp>
          <p:nvSpPr>
            <p:cNvPr id="58" name="Rectangle 7"/>
            <p:cNvSpPr>
              <a:spLocks noChangeArrowheads="1"/>
            </p:cNvSpPr>
            <p:nvPr/>
          </p:nvSpPr>
          <p:spPr bwMode="auto">
            <a:xfrm>
              <a:off x="-375" y="178"/>
              <a:ext cx="227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S</a:t>
              </a:r>
            </a:p>
          </p:txBody>
        </p:sp>
        <p:grpSp>
          <p:nvGrpSpPr>
            <p:cNvPr id="59" name="Group 8"/>
            <p:cNvGrpSpPr>
              <a:grpSpLocks/>
            </p:cNvGrpSpPr>
            <p:nvPr/>
          </p:nvGrpSpPr>
          <p:grpSpPr bwMode="auto">
            <a:xfrm>
              <a:off x="0" y="196"/>
              <a:ext cx="567" cy="234"/>
              <a:chOff x="0" y="0"/>
              <a:chExt cx="567" cy="234"/>
            </a:xfrm>
          </p:grpSpPr>
          <p:sp>
            <p:nvSpPr>
              <p:cNvPr id="60" name="Rectangle 9"/>
              <p:cNvSpPr>
                <a:spLocks noChangeArrowheads="1"/>
              </p:cNvSpPr>
              <p:nvPr/>
            </p:nvSpPr>
            <p:spPr bwMode="auto">
              <a:xfrm>
                <a:off x="136" y="7"/>
                <a:ext cx="295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 sz="2400"/>
                  <a:t>e</a:t>
                </a:r>
                <a:endParaRPr lang="en-US" altLang="en-US" sz="2400" baseline="-25000"/>
              </a:p>
            </p:txBody>
          </p:sp>
          <p:sp>
            <p:nvSpPr>
              <p:cNvPr id="61" name="Rectangle 10"/>
              <p:cNvSpPr>
                <a:spLocks noChangeArrowheads="1"/>
              </p:cNvSpPr>
              <p:nvPr/>
            </p:nvSpPr>
            <p:spPr bwMode="auto">
              <a:xfrm>
                <a:off x="431" y="4"/>
                <a:ext cx="136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" name="Rectangl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36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9" name="Group 13"/>
          <p:cNvGrpSpPr>
            <a:grpSpLocks/>
          </p:cNvGrpSpPr>
          <p:nvPr/>
        </p:nvGrpSpPr>
        <p:grpSpPr bwMode="auto">
          <a:xfrm>
            <a:off x="2843808" y="4920332"/>
            <a:ext cx="358321" cy="596900"/>
            <a:chOff x="0" y="0"/>
            <a:chExt cx="227" cy="376"/>
          </a:xfrm>
        </p:grpSpPr>
        <p:sp>
          <p:nvSpPr>
            <p:cNvPr id="56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2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rgbClr val="00B0F0"/>
                  </a:solidFill>
                </a:rPr>
                <a:t>q</a:t>
              </a:r>
              <a:endParaRPr lang="en-US" alt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57" name="Line 15"/>
            <p:cNvSpPr>
              <a:spLocks noChangeShapeType="1"/>
            </p:cNvSpPr>
            <p:nvPr/>
          </p:nvSpPr>
          <p:spPr bwMode="auto">
            <a:xfrm>
              <a:off x="96" y="240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Line 16"/>
          <p:cNvSpPr>
            <a:spLocks noChangeShapeType="1"/>
          </p:cNvSpPr>
          <p:nvPr/>
        </p:nvSpPr>
        <p:spPr bwMode="auto">
          <a:xfrm>
            <a:off x="2137015" y="5599113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H="1">
            <a:off x="2241196" y="5751513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18"/>
          <p:cNvSpPr>
            <a:spLocks noChangeShapeType="1"/>
          </p:cNvSpPr>
          <p:nvPr/>
        </p:nvSpPr>
        <p:spPr bwMode="auto">
          <a:xfrm>
            <a:off x="3320895" y="5632450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9"/>
          <p:cNvSpPr>
            <a:spLocks noChangeShapeType="1"/>
          </p:cNvSpPr>
          <p:nvPr/>
        </p:nvSpPr>
        <p:spPr bwMode="auto">
          <a:xfrm>
            <a:off x="953135" y="5603875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20"/>
          <p:cNvSpPr>
            <a:spLocks noChangeShapeType="1"/>
          </p:cNvSpPr>
          <p:nvPr/>
        </p:nvSpPr>
        <p:spPr bwMode="auto">
          <a:xfrm flipH="1">
            <a:off x="3410869" y="5756275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21"/>
          <p:cNvSpPr>
            <a:spLocks noChangeShapeType="1"/>
          </p:cNvSpPr>
          <p:nvPr/>
        </p:nvSpPr>
        <p:spPr bwMode="auto">
          <a:xfrm flipH="1">
            <a:off x="1043109" y="5722938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3756562" y="5403850"/>
            <a:ext cx="715064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……</a:t>
            </a:r>
            <a:endParaRPr lang="en-US" altLang="en-US" sz="2400"/>
          </a:p>
        </p:txBody>
      </p:sp>
      <p:sp>
        <p:nvSpPr>
          <p:cNvPr id="47" name="Rectangle 23"/>
          <p:cNvSpPr>
            <a:spLocks noChangeArrowheads="1"/>
          </p:cNvSpPr>
          <p:nvPr/>
        </p:nvSpPr>
        <p:spPr bwMode="auto">
          <a:xfrm>
            <a:off x="228600" y="5403850"/>
            <a:ext cx="715064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……</a:t>
            </a:r>
            <a:endParaRPr lang="en-US" altLang="en-US" sz="2400"/>
          </a:p>
        </p:txBody>
      </p:sp>
      <p:grpSp>
        <p:nvGrpSpPr>
          <p:cNvPr id="48" name="Group 24"/>
          <p:cNvGrpSpPr>
            <a:grpSpLocks/>
          </p:cNvGrpSpPr>
          <p:nvPr/>
        </p:nvGrpSpPr>
        <p:grpSpPr bwMode="auto">
          <a:xfrm>
            <a:off x="1358811" y="5467350"/>
            <a:ext cx="882385" cy="368300"/>
            <a:chOff x="0" y="0"/>
            <a:chExt cx="559" cy="232"/>
          </a:xfrm>
        </p:grpSpPr>
        <p:sp>
          <p:nvSpPr>
            <p:cNvPr id="53" name="Rectangle 25"/>
            <p:cNvSpPr>
              <a:spLocks noChangeArrowheads="1"/>
            </p:cNvSpPr>
            <p:nvPr/>
          </p:nvSpPr>
          <p:spPr bwMode="auto">
            <a:xfrm>
              <a:off x="135" y="5"/>
              <a:ext cx="295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a</a:t>
              </a:r>
              <a:r>
                <a:rPr lang="en-US" altLang="en-US" sz="2400" baseline="-25000"/>
                <a:t>i</a:t>
              </a:r>
            </a:p>
          </p:txBody>
        </p:sp>
        <p:sp>
          <p:nvSpPr>
            <p:cNvPr id="54" name="Rectangle 26"/>
            <p:cNvSpPr>
              <a:spLocks noChangeArrowheads="1"/>
            </p:cNvSpPr>
            <p:nvPr/>
          </p:nvSpPr>
          <p:spPr bwMode="auto">
            <a:xfrm>
              <a:off x="423" y="0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" name="Rectangle 27"/>
            <p:cNvSpPr>
              <a:spLocks noChangeArrowheads="1"/>
            </p:cNvSpPr>
            <p:nvPr/>
          </p:nvSpPr>
          <p:spPr bwMode="auto">
            <a:xfrm>
              <a:off x="0" y="5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9" name="Group 28"/>
          <p:cNvGrpSpPr>
            <a:grpSpLocks/>
          </p:cNvGrpSpPr>
          <p:nvPr/>
        </p:nvGrpSpPr>
        <p:grpSpPr bwMode="auto">
          <a:xfrm>
            <a:off x="2515856" y="5467350"/>
            <a:ext cx="896592" cy="368300"/>
            <a:chOff x="0" y="0"/>
            <a:chExt cx="568" cy="232"/>
          </a:xfrm>
        </p:grpSpPr>
        <p:sp>
          <p:nvSpPr>
            <p:cNvPr id="50" name="Rectangle 29"/>
            <p:cNvSpPr>
              <a:spLocks noChangeArrowheads="1"/>
            </p:cNvSpPr>
            <p:nvPr/>
          </p:nvSpPr>
          <p:spPr bwMode="auto">
            <a:xfrm>
              <a:off x="135" y="5"/>
              <a:ext cx="295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a</a:t>
              </a:r>
              <a:r>
                <a:rPr lang="en-US" altLang="en-US" sz="2400" baseline="-25000" dirty="0"/>
                <a:t>i+1</a:t>
              </a:r>
            </a:p>
          </p:txBody>
        </p:sp>
        <p:sp>
          <p:nvSpPr>
            <p:cNvPr id="51" name="Rectangle 30"/>
            <p:cNvSpPr>
              <a:spLocks noChangeArrowheads="1"/>
            </p:cNvSpPr>
            <p:nvPr/>
          </p:nvSpPr>
          <p:spPr bwMode="auto">
            <a:xfrm>
              <a:off x="432" y="0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2" name="Rectangle 31"/>
            <p:cNvSpPr>
              <a:spLocks noChangeArrowheads="1"/>
            </p:cNvSpPr>
            <p:nvPr/>
          </p:nvSpPr>
          <p:spPr bwMode="auto">
            <a:xfrm>
              <a:off x="0" y="5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5903331" y="6249988"/>
            <a:ext cx="1344888" cy="366712"/>
            <a:chOff x="-293" y="205"/>
            <a:chExt cx="852" cy="231"/>
          </a:xfrm>
        </p:grpSpPr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-293" y="255"/>
              <a:ext cx="227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S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135" y="205"/>
              <a:ext cx="295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e</a:t>
              </a:r>
              <a:endParaRPr lang="en-US" altLang="en-US" sz="2400" baseline="-25000"/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423" y="209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0" y="205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6062760" y="4868863"/>
            <a:ext cx="358321" cy="596900"/>
            <a:chOff x="0" y="0"/>
            <a:chExt cx="227" cy="376"/>
          </a:xfrm>
        </p:grpSpPr>
        <p:sp>
          <p:nvSpPr>
            <p:cNvPr id="31" name="Rectangle 39"/>
            <p:cNvSpPr>
              <a:spLocks noChangeArrowheads="1"/>
            </p:cNvSpPr>
            <p:nvPr/>
          </p:nvSpPr>
          <p:spPr bwMode="auto">
            <a:xfrm>
              <a:off x="0" y="0"/>
              <a:ext cx="2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00CC"/>
                  </a:solidFill>
                </a:rPr>
                <a:t>p</a:t>
              </a:r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>
              <a:off x="96" y="240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Line 41"/>
          <p:cNvSpPr>
            <a:spLocks noChangeShapeType="1"/>
          </p:cNvSpPr>
          <p:nvPr/>
        </p:nvSpPr>
        <p:spPr bwMode="auto">
          <a:xfrm>
            <a:off x="7715457" y="5632450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2"/>
          <p:cNvSpPr>
            <a:spLocks noChangeShapeType="1"/>
          </p:cNvSpPr>
          <p:nvPr/>
        </p:nvSpPr>
        <p:spPr bwMode="auto">
          <a:xfrm>
            <a:off x="5347697" y="5603875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H="1">
            <a:off x="7805432" y="5756275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44"/>
          <p:cNvSpPr>
            <a:spLocks noChangeShapeType="1"/>
          </p:cNvSpPr>
          <p:nvPr/>
        </p:nvSpPr>
        <p:spPr bwMode="auto">
          <a:xfrm flipH="1">
            <a:off x="5437671" y="5722938"/>
            <a:ext cx="37884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45"/>
          <p:cNvSpPr>
            <a:spLocks noChangeArrowheads="1"/>
          </p:cNvSpPr>
          <p:nvPr/>
        </p:nvSpPr>
        <p:spPr bwMode="auto">
          <a:xfrm>
            <a:off x="8151124" y="5403850"/>
            <a:ext cx="715064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……</a:t>
            </a:r>
            <a:endParaRPr lang="en-US" altLang="en-US" sz="2400"/>
          </a:p>
        </p:txBody>
      </p:sp>
      <p:sp>
        <p:nvSpPr>
          <p:cNvPr id="18" name="Rectangle 46"/>
          <p:cNvSpPr>
            <a:spLocks noChangeArrowheads="1"/>
          </p:cNvSpPr>
          <p:nvPr/>
        </p:nvSpPr>
        <p:spPr bwMode="auto">
          <a:xfrm>
            <a:off x="4623162" y="5403850"/>
            <a:ext cx="715064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en-US" sz="2400">
                <a:cs typeface="Times New Roman" pitchFamily="18" charset="0"/>
              </a:rPr>
              <a:t>……</a:t>
            </a:r>
            <a:endParaRPr lang="en-US" altLang="en-US" sz="2400"/>
          </a:p>
        </p:txBody>
      </p:sp>
      <p:grpSp>
        <p:nvGrpSpPr>
          <p:cNvPr id="19" name="Group 47"/>
          <p:cNvGrpSpPr>
            <a:grpSpLocks/>
          </p:cNvGrpSpPr>
          <p:nvPr/>
        </p:nvGrpSpPr>
        <p:grpSpPr bwMode="auto">
          <a:xfrm>
            <a:off x="5753373" y="5467350"/>
            <a:ext cx="882385" cy="368300"/>
            <a:chOff x="0" y="0"/>
            <a:chExt cx="559" cy="232"/>
          </a:xfrm>
        </p:grpSpPr>
        <p:sp>
          <p:nvSpPr>
            <p:cNvPr id="28" name="Rectangle 48"/>
            <p:cNvSpPr>
              <a:spLocks noChangeArrowheads="1"/>
            </p:cNvSpPr>
            <p:nvPr/>
          </p:nvSpPr>
          <p:spPr bwMode="auto">
            <a:xfrm>
              <a:off x="135" y="5"/>
              <a:ext cx="295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a</a:t>
              </a:r>
              <a:r>
                <a:rPr lang="en-US" altLang="en-US" sz="2400" baseline="-25000"/>
                <a:t>i</a:t>
              </a:r>
            </a:p>
          </p:txBody>
        </p:sp>
        <p:sp>
          <p:nvSpPr>
            <p:cNvPr id="29" name="Rectangle 49"/>
            <p:cNvSpPr>
              <a:spLocks noChangeArrowheads="1"/>
            </p:cNvSpPr>
            <p:nvPr/>
          </p:nvSpPr>
          <p:spPr bwMode="auto">
            <a:xfrm>
              <a:off x="423" y="0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Rectangle 50"/>
            <p:cNvSpPr>
              <a:spLocks noChangeArrowheads="1"/>
            </p:cNvSpPr>
            <p:nvPr/>
          </p:nvSpPr>
          <p:spPr bwMode="auto">
            <a:xfrm>
              <a:off x="0" y="5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" name="Group 51"/>
          <p:cNvGrpSpPr>
            <a:grpSpLocks/>
          </p:cNvGrpSpPr>
          <p:nvPr/>
        </p:nvGrpSpPr>
        <p:grpSpPr bwMode="auto">
          <a:xfrm>
            <a:off x="6910418" y="5467350"/>
            <a:ext cx="896592" cy="368300"/>
            <a:chOff x="0" y="0"/>
            <a:chExt cx="568" cy="232"/>
          </a:xfrm>
        </p:grpSpPr>
        <p:sp>
          <p:nvSpPr>
            <p:cNvPr id="25" name="Rectangle 52"/>
            <p:cNvSpPr>
              <a:spLocks noChangeArrowheads="1"/>
            </p:cNvSpPr>
            <p:nvPr/>
          </p:nvSpPr>
          <p:spPr bwMode="auto">
            <a:xfrm>
              <a:off x="135" y="5"/>
              <a:ext cx="295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a</a:t>
              </a:r>
              <a:r>
                <a:rPr lang="en-US" altLang="en-US" sz="2400" baseline="-25000"/>
                <a:t>i+1</a:t>
              </a:r>
            </a:p>
          </p:txBody>
        </p:sp>
        <p:sp>
          <p:nvSpPr>
            <p:cNvPr id="26" name="Rectangle 53"/>
            <p:cNvSpPr>
              <a:spLocks noChangeArrowheads="1"/>
            </p:cNvSpPr>
            <p:nvPr/>
          </p:nvSpPr>
          <p:spPr bwMode="auto">
            <a:xfrm>
              <a:off x="432" y="0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Rectangle 54"/>
            <p:cNvSpPr>
              <a:spLocks noChangeArrowheads="1"/>
            </p:cNvSpPr>
            <p:nvPr/>
          </p:nvSpPr>
          <p:spPr bwMode="auto">
            <a:xfrm>
              <a:off x="0" y="5"/>
              <a:ext cx="136" cy="2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1" name="Line 55"/>
          <p:cNvSpPr>
            <a:spLocks noChangeShapeType="1"/>
          </p:cNvSpPr>
          <p:nvPr/>
        </p:nvSpPr>
        <p:spPr bwMode="auto">
          <a:xfrm flipV="1">
            <a:off x="6444208" y="5848350"/>
            <a:ext cx="0" cy="503237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Line 56"/>
          <p:cNvSpPr>
            <a:spLocks noChangeShapeType="1"/>
          </p:cNvSpPr>
          <p:nvPr/>
        </p:nvSpPr>
        <p:spPr bwMode="auto">
          <a:xfrm>
            <a:off x="6588224" y="5733256"/>
            <a:ext cx="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Line 57"/>
          <p:cNvSpPr>
            <a:spLocks noChangeShapeType="1"/>
          </p:cNvSpPr>
          <p:nvPr/>
        </p:nvSpPr>
        <p:spPr bwMode="auto">
          <a:xfrm>
            <a:off x="7092280" y="5847928"/>
            <a:ext cx="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Line 58"/>
          <p:cNvSpPr>
            <a:spLocks noChangeShapeType="1"/>
          </p:cNvSpPr>
          <p:nvPr/>
        </p:nvSpPr>
        <p:spPr bwMode="auto">
          <a:xfrm flipV="1">
            <a:off x="7236296" y="5848350"/>
            <a:ext cx="0" cy="533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59"/>
          <p:cNvSpPr>
            <a:spLocks noChangeArrowheads="1"/>
          </p:cNvSpPr>
          <p:nvPr/>
        </p:nvSpPr>
        <p:spPr bwMode="auto">
          <a:xfrm>
            <a:off x="3205163" y="6381750"/>
            <a:ext cx="287972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双向链表的插入</a:t>
            </a:r>
          </a:p>
        </p:txBody>
      </p:sp>
      <p:grpSp>
        <p:nvGrpSpPr>
          <p:cNvPr id="66" name="Group 13"/>
          <p:cNvGrpSpPr>
            <a:grpSpLocks/>
          </p:cNvGrpSpPr>
          <p:nvPr/>
        </p:nvGrpSpPr>
        <p:grpSpPr bwMode="auto">
          <a:xfrm>
            <a:off x="1691680" y="4869160"/>
            <a:ext cx="358321" cy="596900"/>
            <a:chOff x="0" y="0"/>
            <a:chExt cx="227" cy="376"/>
          </a:xfrm>
        </p:grpSpPr>
        <p:sp>
          <p:nvSpPr>
            <p:cNvPr id="67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2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rgbClr val="0000CC"/>
                  </a:solidFill>
                </a:rPr>
                <a:t>p</a:t>
              </a:r>
            </a:p>
          </p:txBody>
        </p:sp>
        <p:sp>
          <p:nvSpPr>
            <p:cNvPr id="68" name="Line 15"/>
            <p:cNvSpPr>
              <a:spLocks noChangeShapeType="1"/>
            </p:cNvSpPr>
            <p:nvPr/>
          </p:nvSpPr>
          <p:spPr bwMode="auto">
            <a:xfrm>
              <a:off x="96" y="240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" name="Group 13"/>
          <p:cNvGrpSpPr>
            <a:grpSpLocks/>
          </p:cNvGrpSpPr>
          <p:nvPr/>
        </p:nvGrpSpPr>
        <p:grpSpPr bwMode="auto">
          <a:xfrm>
            <a:off x="7069058" y="4878388"/>
            <a:ext cx="358321" cy="596900"/>
            <a:chOff x="0" y="0"/>
            <a:chExt cx="227" cy="376"/>
          </a:xfrm>
        </p:grpSpPr>
        <p:sp>
          <p:nvSpPr>
            <p:cNvPr id="70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22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400" dirty="0">
                  <a:solidFill>
                    <a:srgbClr val="00B0F0"/>
                  </a:solidFill>
                </a:rPr>
                <a:t>q</a:t>
              </a:r>
              <a:endParaRPr lang="en-US" alt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71" name="Line 15"/>
            <p:cNvSpPr>
              <a:spLocks noChangeShapeType="1"/>
            </p:cNvSpPr>
            <p:nvPr/>
          </p:nvSpPr>
          <p:spPr bwMode="auto">
            <a:xfrm>
              <a:off x="96" y="240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3" name="直接连接符 62"/>
          <p:cNvCxnSpPr/>
          <p:nvPr/>
        </p:nvCxnSpPr>
        <p:spPr>
          <a:xfrm flipV="1">
            <a:off x="466861" y="3645024"/>
            <a:ext cx="3817107" cy="292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67544" y="4221088"/>
            <a:ext cx="381642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C22507-5ED9-FA09-DCF8-B98C72A0B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9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9364FBF8-E5C8-4B86-AB1D-431E1CA210B7}"/>
              </a:ext>
            </a:extLst>
          </p:cNvPr>
          <p:cNvSpPr/>
          <p:nvPr/>
        </p:nvSpPr>
        <p:spPr>
          <a:xfrm>
            <a:off x="-22237" y="3364294"/>
            <a:ext cx="9180512" cy="360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64FBF8-E5C8-4B86-AB1D-431E1CA210B7}"/>
              </a:ext>
            </a:extLst>
          </p:cNvPr>
          <p:cNvSpPr/>
          <p:nvPr/>
        </p:nvSpPr>
        <p:spPr>
          <a:xfrm>
            <a:off x="-22237" y="1534480"/>
            <a:ext cx="9180512" cy="360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5F6CB1-FA9A-4851-B086-2CBBDD638B5C}"/>
              </a:ext>
            </a:extLst>
          </p:cNvPr>
          <p:cNvSpPr/>
          <p:nvPr/>
        </p:nvSpPr>
        <p:spPr>
          <a:xfrm>
            <a:off x="0" y="3746646"/>
            <a:ext cx="9180512" cy="22746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6B13A6-CBAC-4BE8-9410-D6428757B27A}"/>
              </a:ext>
            </a:extLst>
          </p:cNvPr>
          <p:cNvSpPr/>
          <p:nvPr/>
        </p:nvSpPr>
        <p:spPr>
          <a:xfrm>
            <a:off x="1725" y="1916832"/>
            <a:ext cx="9144000" cy="14251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>
            <a:normAutofit/>
          </a:bodyPr>
          <a:lstStyle/>
          <a:p>
            <a:r>
              <a:rPr lang="en-US" dirty="0"/>
              <a:t>4.</a:t>
            </a:r>
            <a:r>
              <a:rPr lang="zh-CN" altLang="en-US" dirty="0"/>
              <a:t>在双向链表第</a:t>
            </a:r>
            <a:r>
              <a:rPr lang="en-US" altLang="zh-CN" dirty="0" err="1"/>
              <a:t>i</a:t>
            </a:r>
            <a:r>
              <a:rPr lang="zh-CN" altLang="en-US" dirty="0"/>
              <a:t>个结点之前插入元素</a:t>
            </a:r>
            <a:r>
              <a:rPr lang="en-US" altLang="zh-CN" dirty="0"/>
              <a:t>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64704"/>
            <a:ext cx="8964488" cy="61926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int </a:t>
            </a:r>
            <a:r>
              <a:rPr lang="en-US" sz="2400" b="1" dirty="0" err="1">
                <a:solidFill>
                  <a:srgbClr val="0000CC"/>
                </a:solidFill>
              </a:rPr>
              <a:t>InsertElem</a:t>
            </a:r>
            <a:r>
              <a:rPr lang="en-US" sz="2400" dirty="0"/>
              <a:t>(</a:t>
            </a:r>
            <a:r>
              <a:rPr lang="en-US" sz="2400" dirty="0" err="1"/>
              <a:t>DoublyLinkedList</a:t>
            </a:r>
            <a:r>
              <a:rPr lang="en-US" sz="2400" dirty="0"/>
              <a:t> *</a:t>
            </a:r>
            <a:r>
              <a:rPr lang="en-US" sz="2400" dirty="0" err="1"/>
              <a:t>head,int</a:t>
            </a:r>
            <a:r>
              <a:rPr lang="en-US" sz="2400" dirty="0"/>
              <a:t> </a:t>
            </a:r>
            <a:r>
              <a:rPr lang="en-US" sz="2400" dirty="0" err="1"/>
              <a:t>i,ElemType</a:t>
            </a:r>
            <a:r>
              <a:rPr lang="en-US" sz="2400" dirty="0"/>
              <a:t> e){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DoublyLinkedList</a:t>
            </a:r>
            <a:r>
              <a:rPr lang="en-US" sz="2400" dirty="0"/>
              <a:t> *</a:t>
            </a:r>
            <a:r>
              <a:rPr lang="en-US" sz="2400" dirty="0">
                <a:solidFill>
                  <a:srgbClr val="0000CC"/>
                </a:solidFill>
              </a:rPr>
              <a:t>p</a:t>
            </a:r>
            <a:r>
              <a:rPr lang="en-US" sz="2400" dirty="0"/>
              <a:t>,*</a:t>
            </a:r>
            <a:r>
              <a:rPr lang="en-US" sz="2400" dirty="0" err="1"/>
              <a:t>q;int</a:t>
            </a:r>
            <a:r>
              <a:rPr lang="en-US" sz="2400" dirty="0"/>
              <a:t> 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if(</a:t>
            </a:r>
            <a:r>
              <a:rPr lang="en-US" sz="2400" dirty="0" err="1"/>
              <a:t>i</a:t>
            </a:r>
            <a:r>
              <a:rPr lang="en-US" sz="2400" dirty="0"/>
              <a:t>&lt;1) return 0; // </a:t>
            </a:r>
            <a:r>
              <a:rPr lang="en-US" sz="2400" dirty="0" err="1"/>
              <a:t>i</a:t>
            </a:r>
            <a:r>
              <a:rPr lang="zh-CN" altLang="en-US" sz="2400" dirty="0"/>
              <a:t>的合法值为</a:t>
            </a:r>
            <a:r>
              <a:rPr lang="en-US" altLang="zh-CN" sz="2400" dirty="0"/>
              <a:t>1≤</a:t>
            </a:r>
            <a:r>
              <a:rPr lang="en-US" sz="2400" dirty="0"/>
              <a:t>i≤</a:t>
            </a:r>
            <a:r>
              <a:rPr lang="zh-CN" altLang="en-US" sz="2400" dirty="0"/>
              <a:t>表长</a:t>
            </a:r>
            <a:r>
              <a:rPr lang="en-US" altLang="zh-CN" sz="2400" dirty="0"/>
              <a:t>+1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p=head; j=0;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while(p!=</a:t>
            </a:r>
            <a:r>
              <a:rPr lang="en-US" altLang="zh-CN" sz="2400" dirty="0"/>
              <a:t>NULL</a:t>
            </a:r>
            <a:r>
              <a:rPr lang="en-US" sz="2400" dirty="0"/>
              <a:t>  &amp;&amp;j&lt;i-1){ //</a:t>
            </a:r>
            <a:r>
              <a:rPr lang="zh-CN" altLang="en-US" sz="2400" dirty="0"/>
              <a:t>在</a:t>
            </a:r>
            <a:r>
              <a:rPr lang="en-US" sz="2400" dirty="0"/>
              <a:t>L</a:t>
            </a:r>
            <a:r>
              <a:rPr lang="zh-CN" altLang="en-US" sz="2400" dirty="0"/>
              <a:t>中确定第</a:t>
            </a:r>
            <a:r>
              <a:rPr lang="en-US" sz="2400" dirty="0"/>
              <a:t>i</a:t>
            </a:r>
            <a:r>
              <a:rPr lang="en-US" altLang="zh-CN" sz="2400" dirty="0"/>
              <a:t>-1</a:t>
            </a:r>
            <a:r>
              <a:rPr lang="zh-CN" altLang="en-US" sz="2400" dirty="0"/>
              <a:t>个元素的位置指针</a:t>
            </a:r>
            <a:r>
              <a:rPr lang="en-US" sz="2400" dirty="0"/>
              <a:t>p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p=p-&gt;</a:t>
            </a:r>
            <a:r>
              <a:rPr lang="en-US" sz="2400" dirty="0" err="1"/>
              <a:t>next;j</a:t>
            </a:r>
            <a:r>
              <a:rPr lang="en-US" sz="2400" dirty="0"/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if(</a:t>
            </a:r>
            <a:r>
              <a:rPr lang="en-US" altLang="zh-CN" sz="2400" dirty="0"/>
              <a:t>p==NULL) return 0; // 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值过大，第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个元素不存在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q=(</a:t>
            </a:r>
            <a:r>
              <a:rPr lang="en-US" sz="2400" dirty="0" err="1"/>
              <a:t>DoublyLinkedList</a:t>
            </a:r>
            <a:r>
              <a:rPr lang="en-US" sz="2400" dirty="0"/>
              <a:t> *)malloc(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DoublyLinkedList</a:t>
            </a:r>
            <a:r>
              <a:rPr lang="en-US" sz="24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q-&gt;data=e;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q-&gt;next=p-&gt;next;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q-&gt;prior=p;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If(p-&gt;next!=NULL) </a:t>
            </a:r>
            <a:r>
              <a:rPr lang="en-US" sz="2400" dirty="0">
                <a:solidFill>
                  <a:srgbClr val="C00000"/>
                </a:solidFill>
              </a:rPr>
              <a:t>p-&gt;next-&gt;prior=q;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C00000"/>
                </a:solidFill>
              </a:rPr>
              <a:t>p-&gt;next=q;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}</a:t>
            </a:r>
            <a:endParaRPr lang="en-US" sz="2400" dirty="0"/>
          </a:p>
        </p:txBody>
      </p:sp>
      <p:sp>
        <p:nvSpPr>
          <p:cNvPr id="4" name="流程图: 可选过程 3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2.18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F15ADE-4706-9639-F9F8-4915CA6C7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9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44624"/>
            <a:ext cx="7735468" cy="792088"/>
          </a:xfrm>
        </p:spPr>
        <p:txBody>
          <a:bodyPr/>
          <a:lstStyle/>
          <a:p>
            <a:pPr algn="r"/>
            <a:r>
              <a:rPr lang="en-US" altLang="zh-CN" dirty="0"/>
              <a:t>5. </a:t>
            </a:r>
            <a:r>
              <a:rPr lang="zh-CN" altLang="en-US" dirty="0"/>
              <a:t>在双向链表中删除第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  <a:endParaRPr lang="en-US" dirty="0"/>
          </a:p>
        </p:txBody>
      </p:sp>
      <p:sp>
        <p:nvSpPr>
          <p:cNvPr id="81" name="内容占位符 8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与单链表的插入和删除操作不同的是，在双向链表中插入和删除必须同时修改两个方向上的指针域的指向</a:t>
            </a:r>
            <a:endParaRPr lang="en-US" altLang="zh-CN" dirty="0"/>
          </a:p>
          <a:p>
            <a:r>
              <a:rPr lang="zh-CN" altLang="en-US" dirty="0"/>
              <a:t>若</a:t>
            </a:r>
            <a:r>
              <a:rPr lang="en-US" altLang="zh-CN" dirty="0">
                <a:solidFill>
                  <a:srgbClr val="0000CC"/>
                </a:solidFill>
              </a:rPr>
              <a:t>p</a:t>
            </a:r>
            <a:r>
              <a:rPr lang="zh-CN" altLang="en-US" dirty="0"/>
              <a:t>指向要被删除的结点</a:t>
            </a:r>
          </a:p>
          <a:p>
            <a:pPr marL="0" indent="0">
              <a:buNone/>
            </a:pPr>
            <a:r>
              <a:rPr lang="en-US" altLang="en-US" dirty="0"/>
              <a:t>p-&gt;prior-&gt;next=p-&gt;next;</a:t>
            </a:r>
          </a:p>
          <a:p>
            <a:pPr marL="0" indent="0">
              <a:buNone/>
            </a:pPr>
            <a:r>
              <a:rPr lang="en-US" altLang="en-US" dirty="0"/>
              <a:t>p-&gt;next-&gt;prior=p-&gt;prior;</a:t>
            </a:r>
          </a:p>
          <a:p>
            <a:pPr marL="0" indent="0">
              <a:buNone/>
            </a:pPr>
            <a:r>
              <a:rPr lang="en-US" altLang="zh-CN" dirty="0"/>
              <a:t>free(p);</a:t>
            </a:r>
            <a:endParaRPr lang="en-US" altLang="en-US" dirty="0"/>
          </a:p>
          <a:p>
            <a:endParaRPr lang="en-US" dirty="0"/>
          </a:p>
        </p:txBody>
      </p:sp>
      <p:grpSp>
        <p:nvGrpSpPr>
          <p:cNvPr id="80" name="组合 79"/>
          <p:cNvGrpSpPr/>
          <p:nvPr/>
        </p:nvGrpSpPr>
        <p:grpSpPr>
          <a:xfrm>
            <a:off x="919860" y="4337658"/>
            <a:ext cx="7420556" cy="1611622"/>
            <a:chOff x="755576" y="2185098"/>
            <a:chExt cx="7420556" cy="1611622"/>
          </a:xfrm>
        </p:grpSpPr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3832175" y="2753036"/>
              <a:ext cx="958325" cy="675984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a</a:t>
              </a:r>
              <a:r>
                <a:rPr lang="en-US" altLang="en-US" sz="2400" baseline="-25000"/>
                <a:t>2</a:t>
              </a:r>
            </a:p>
          </p:txBody>
        </p:sp>
        <p:sp>
          <p:nvSpPr>
            <p:cNvPr id="41" name="Rectangle 24"/>
            <p:cNvSpPr>
              <a:spLocks noChangeArrowheads="1"/>
            </p:cNvSpPr>
            <p:nvPr/>
          </p:nvSpPr>
          <p:spPr bwMode="auto">
            <a:xfrm>
              <a:off x="3436399" y="2753036"/>
              <a:ext cx="395776" cy="675984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" name="Rectangle 25"/>
            <p:cNvSpPr>
              <a:spLocks noChangeArrowheads="1"/>
            </p:cNvSpPr>
            <p:nvPr/>
          </p:nvSpPr>
          <p:spPr bwMode="auto">
            <a:xfrm>
              <a:off x="4788024" y="2753036"/>
              <a:ext cx="395776" cy="675984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4" name="Group 26"/>
            <p:cNvGrpSpPr>
              <a:grpSpLocks/>
            </p:cNvGrpSpPr>
            <p:nvPr/>
          </p:nvGrpSpPr>
          <p:grpSpPr bwMode="auto">
            <a:xfrm>
              <a:off x="1270832" y="2753036"/>
              <a:ext cx="1762323" cy="675984"/>
              <a:chOff x="0" y="0"/>
              <a:chExt cx="708" cy="227"/>
            </a:xfrm>
          </p:grpSpPr>
          <p:sp>
            <p:nvSpPr>
              <p:cNvPr id="37" name="Rectangle 27"/>
              <p:cNvSpPr>
                <a:spLocks noChangeArrowheads="1"/>
              </p:cNvSpPr>
              <p:nvPr/>
            </p:nvSpPr>
            <p:spPr bwMode="auto">
              <a:xfrm>
                <a:off x="159" y="0"/>
                <a:ext cx="385" cy="22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 sz="2400"/>
                  <a:t>a</a:t>
                </a:r>
                <a:r>
                  <a:rPr lang="en-US" altLang="en-US" sz="2400" baseline="-25000"/>
                  <a:t>1</a:t>
                </a:r>
              </a:p>
            </p:txBody>
          </p:sp>
          <p:sp>
            <p:nvSpPr>
              <p:cNvPr id="38" name="Rectangle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9" cy="22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" name="Rectangle 29"/>
              <p:cNvSpPr>
                <a:spLocks noChangeArrowheads="1"/>
              </p:cNvSpPr>
              <p:nvPr/>
            </p:nvSpPr>
            <p:spPr bwMode="auto">
              <a:xfrm>
                <a:off x="549" y="0"/>
                <a:ext cx="159" cy="22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6114575" y="2744101"/>
              <a:ext cx="1146255" cy="675984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a</a:t>
              </a:r>
              <a:r>
                <a:rPr lang="en-US" altLang="en-US" sz="2400" baseline="-25000"/>
                <a:t>n</a:t>
              </a: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5718799" y="2744101"/>
              <a:ext cx="395777" cy="675984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>
              <a:off x="755576" y="2985311"/>
              <a:ext cx="50778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>
              <a:off x="2906207" y="2976378"/>
              <a:ext cx="50778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>
              <a:off x="5079242" y="2904908"/>
              <a:ext cx="50778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 flipH="1">
              <a:off x="3070492" y="3235455"/>
              <a:ext cx="50778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 flipH="1">
              <a:off x="5243526" y="3289058"/>
              <a:ext cx="50778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 flipH="1">
              <a:off x="919860" y="3235455"/>
              <a:ext cx="50778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Line 34"/>
            <p:cNvSpPr>
              <a:spLocks noChangeShapeType="1"/>
            </p:cNvSpPr>
            <p:nvPr/>
          </p:nvSpPr>
          <p:spPr bwMode="auto">
            <a:xfrm>
              <a:off x="7520596" y="3013238"/>
              <a:ext cx="50778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Line 40"/>
            <p:cNvSpPr>
              <a:spLocks noChangeShapeType="1"/>
            </p:cNvSpPr>
            <p:nvPr/>
          </p:nvSpPr>
          <p:spPr bwMode="auto">
            <a:xfrm flipH="1">
              <a:off x="7668344" y="3278046"/>
              <a:ext cx="507788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56" name="肘形连接符 55"/>
            <p:cNvCxnSpPr/>
            <p:nvPr/>
          </p:nvCxnSpPr>
          <p:spPr>
            <a:xfrm flipV="1">
              <a:off x="2835267" y="2185098"/>
              <a:ext cx="4580867" cy="828140"/>
            </a:xfrm>
            <a:prstGeom prst="bentConnector3">
              <a:avLst>
                <a:gd name="adj1" fmla="val -179"/>
              </a:avLst>
            </a:prstGeom>
            <a:ln w="38100" cmpd="sng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endCxn id="78" idx="0"/>
            </p:cNvCxnSpPr>
            <p:nvPr/>
          </p:nvCxnSpPr>
          <p:spPr>
            <a:xfrm>
              <a:off x="7452941" y="2185098"/>
              <a:ext cx="5778" cy="567938"/>
            </a:xfrm>
            <a:prstGeom prst="straightConnector1">
              <a:avLst/>
            </a:prstGeom>
            <a:ln w="38100" cmpd="sng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肘形连接符 66"/>
            <p:cNvCxnSpPr/>
            <p:nvPr/>
          </p:nvCxnSpPr>
          <p:spPr>
            <a:xfrm rot="10800000" flipV="1">
              <a:off x="2700136" y="3183327"/>
              <a:ext cx="3291756" cy="613392"/>
            </a:xfrm>
            <a:prstGeom prst="bentConnector3">
              <a:avLst>
                <a:gd name="adj1" fmla="val 616"/>
              </a:avLst>
            </a:prstGeom>
            <a:ln w="38100" cmpd="sng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flipH="1" flipV="1">
              <a:off x="2712582" y="3429020"/>
              <a:ext cx="9959" cy="367700"/>
            </a:xfrm>
            <a:prstGeom prst="straightConnector1">
              <a:avLst/>
            </a:prstGeom>
            <a:ln w="38100" cmpd="sng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5"/>
            <p:cNvSpPr>
              <a:spLocks noChangeArrowheads="1"/>
            </p:cNvSpPr>
            <p:nvPr/>
          </p:nvSpPr>
          <p:spPr bwMode="auto">
            <a:xfrm>
              <a:off x="7260831" y="2753036"/>
              <a:ext cx="395776" cy="675984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83" name="直接箭头连接符 82"/>
          <p:cNvCxnSpPr/>
          <p:nvPr/>
        </p:nvCxnSpPr>
        <p:spPr>
          <a:xfrm>
            <a:off x="3742564" y="4143493"/>
            <a:ext cx="624072" cy="7475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048689" y="3906758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0000CC"/>
                </a:solidFill>
              </a:rPr>
              <a:t>p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31759EE-482F-B9F6-B684-26D14F8F2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80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删除：需要同时修改两个方向上的指针</a:t>
            </a:r>
            <a:endParaRPr lang="zh-CN" altLang="en-US" dirty="0"/>
          </a:p>
        </p:txBody>
      </p:sp>
      <p:grpSp>
        <p:nvGrpSpPr>
          <p:cNvPr id="3" name="Group 2075"/>
          <p:cNvGrpSpPr>
            <a:grpSpLocks/>
          </p:cNvGrpSpPr>
          <p:nvPr/>
        </p:nvGrpSpPr>
        <p:grpSpPr bwMode="auto">
          <a:xfrm>
            <a:off x="914400" y="2643460"/>
            <a:ext cx="2133600" cy="609600"/>
            <a:chOff x="576" y="912"/>
            <a:chExt cx="1344" cy="384"/>
          </a:xfrm>
        </p:grpSpPr>
        <p:grpSp>
          <p:nvGrpSpPr>
            <p:cNvPr id="4" name="Group 2051"/>
            <p:cNvGrpSpPr>
              <a:grpSpLocks/>
            </p:cNvGrpSpPr>
            <p:nvPr/>
          </p:nvGrpSpPr>
          <p:grpSpPr bwMode="auto">
            <a:xfrm>
              <a:off x="1152" y="912"/>
              <a:ext cx="768" cy="384"/>
              <a:chOff x="1152" y="912"/>
              <a:chExt cx="768" cy="384"/>
            </a:xfrm>
          </p:grpSpPr>
          <p:sp>
            <p:nvSpPr>
              <p:cNvPr id="6" name="Rectangle 2052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9525">
                <a:solidFill>
                  <a:srgbClr val="004C2B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600" b="1" i="0" u="none" strike="noStrike" kern="0" cap="none" spc="0" normalizeH="0" baseline="0" noProof="0">
                    <a:ln>
                      <a:noFill/>
                    </a:ln>
                    <a:solidFill>
                      <a:srgbClr val="004C2B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36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4C2B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i-1</a:t>
                </a:r>
                <a:endParaRPr kumimoji="1" lang="en-US" altLang="zh-CN" sz="36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Line 2053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4C2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Line 2054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4C2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" name="Line 2071"/>
            <p:cNvSpPr>
              <a:spLocks noChangeShapeType="1"/>
            </p:cNvSpPr>
            <p:nvPr/>
          </p:nvSpPr>
          <p:spPr bwMode="auto">
            <a:xfrm>
              <a:off x="576" y="1104"/>
              <a:ext cx="576" cy="0"/>
            </a:xfrm>
            <a:prstGeom prst="line">
              <a:avLst/>
            </a:prstGeom>
            <a:noFill/>
            <a:ln w="31750">
              <a:solidFill>
                <a:srgbClr val="004C2B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2076"/>
          <p:cNvGrpSpPr>
            <a:grpSpLocks/>
          </p:cNvGrpSpPr>
          <p:nvPr/>
        </p:nvGrpSpPr>
        <p:grpSpPr bwMode="auto">
          <a:xfrm>
            <a:off x="2895600" y="2643460"/>
            <a:ext cx="2438400" cy="609600"/>
            <a:chOff x="1824" y="912"/>
            <a:chExt cx="1536" cy="384"/>
          </a:xfrm>
        </p:grpSpPr>
        <p:grpSp>
          <p:nvGrpSpPr>
            <p:cNvPr id="11" name="Group 2055"/>
            <p:cNvGrpSpPr>
              <a:grpSpLocks/>
            </p:cNvGrpSpPr>
            <p:nvPr/>
          </p:nvGrpSpPr>
          <p:grpSpPr bwMode="auto">
            <a:xfrm>
              <a:off x="2592" y="912"/>
              <a:ext cx="768" cy="384"/>
              <a:chOff x="1152" y="912"/>
              <a:chExt cx="768" cy="384"/>
            </a:xfrm>
          </p:grpSpPr>
          <p:sp>
            <p:nvSpPr>
              <p:cNvPr id="13" name="Rectangle 2056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9525">
                <a:solidFill>
                  <a:srgbClr val="004C2B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600" b="1" i="0" u="none" strike="noStrike" kern="0" cap="none" spc="0" normalizeH="0" baseline="0" noProof="0">
                    <a:ln>
                      <a:noFill/>
                    </a:ln>
                    <a:solidFill>
                      <a:srgbClr val="004C2B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36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4C2B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i</a:t>
                </a:r>
                <a:endParaRPr kumimoji="1" lang="en-US" altLang="zh-CN" sz="36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Line 2057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4C2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Line 2058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4C2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" name="Line 2072"/>
            <p:cNvSpPr>
              <a:spLocks noChangeShapeType="1"/>
            </p:cNvSpPr>
            <p:nvPr/>
          </p:nvSpPr>
          <p:spPr bwMode="auto">
            <a:xfrm>
              <a:off x="1824" y="1104"/>
              <a:ext cx="720" cy="0"/>
            </a:xfrm>
            <a:prstGeom prst="line">
              <a:avLst/>
            </a:prstGeom>
            <a:noFill/>
            <a:ln w="31750">
              <a:solidFill>
                <a:srgbClr val="004C2B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Group 2077"/>
          <p:cNvGrpSpPr>
            <a:grpSpLocks/>
          </p:cNvGrpSpPr>
          <p:nvPr/>
        </p:nvGrpSpPr>
        <p:grpSpPr bwMode="auto">
          <a:xfrm>
            <a:off x="5181600" y="2643460"/>
            <a:ext cx="2971800" cy="609600"/>
            <a:chOff x="3264" y="912"/>
            <a:chExt cx="1872" cy="384"/>
          </a:xfrm>
        </p:grpSpPr>
        <p:grpSp>
          <p:nvGrpSpPr>
            <p:cNvPr id="17" name="Group 2059"/>
            <p:cNvGrpSpPr>
              <a:grpSpLocks/>
            </p:cNvGrpSpPr>
            <p:nvPr/>
          </p:nvGrpSpPr>
          <p:grpSpPr bwMode="auto">
            <a:xfrm>
              <a:off x="3984" y="912"/>
              <a:ext cx="768" cy="384"/>
              <a:chOff x="1152" y="912"/>
              <a:chExt cx="768" cy="384"/>
            </a:xfrm>
          </p:grpSpPr>
          <p:sp>
            <p:nvSpPr>
              <p:cNvPr id="20" name="Rectangle 2060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9525">
                <a:solidFill>
                  <a:srgbClr val="004C2B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600" b="1" i="0" u="none" strike="noStrike" kern="0" cap="none" spc="0" normalizeH="0" baseline="0" noProof="0">
                    <a:ln>
                      <a:noFill/>
                    </a:ln>
                    <a:solidFill>
                      <a:srgbClr val="004C2B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36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4C2B"/>
                    </a:solidFill>
                    <a:effectLst/>
                    <a:uLnTx/>
                    <a:uFillTx/>
                    <a:latin typeface="Times New Roman" panose="02020603050405020304" pitchFamily="18" charset="0"/>
                  </a:rPr>
                  <a:t>i+1</a:t>
                </a:r>
                <a:endParaRPr kumimoji="1" lang="en-US" altLang="zh-CN" sz="36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Line 2061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4C2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Line 2062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4C2B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" name="Line 2073"/>
            <p:cNvSpPr>
              <a:spLocks noChangeShapeType="1"/>
            </p:cNvSpPr>
            <p:nvPr/>
          </p:nvSpPr>
          <p:spPr bwMode="auto">
            <a:xfrm>
              <a:off x="3264" y="1104"/>
              <a:ext cx="672" cy="0"/>
            </a:xfrm>
            <a:prstGeom prst="line">
              <a:avLst/>
            </a:prstGeom>
            <a:noFill/>
            <a:ln w="31750">
              <a:solidFill>
                <a:srgbClr val="004C2B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" name="Line 2074"/>
            <p:cNvSpPr>
              <a:spLocks noChangeShapeType="1"/>
            </p:cNvSpPr>
            <p:nvPr/>
          </p:nvSpPr>
          <p:spPr bwMode="auto">
            <a:xfrm>
              <a:off x="4656" y="1104"/>
              <a:ext cx="480" cy="0"/>
            </a:xfrm>
            <a:prstGeom prst="line">
              <a:avLst/>
            </a:prstGeom>
            <a:noFill/>
            <a:ln w="31750">
              <a:solidFill>
                <a:srgbClr val="004C2B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Text Box 2080"/>
          <p:cNvSpPr txBox="1">
            <a:spLocks noChangeArrowheads="1"/>
          </p:cNvSpPr>
          <p:nvPr/>
        </p:nvSpPr>
        <p:spPr bwMode="auto">
          <a:xfrm>
            <a:off x="1981200" y="4929460"/>
            <a:ext cx="50863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660033"/>
                </a:solidFill>
                <a:latin typeface="Times New Roman" panose="02020603050405020304" pitchFamily="18" charset="0"/>
              </a:rPr>
              <a:t>p-&gt;next = p-&gt;next-&gt;next;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660033"/>
                </a:solidFill>
                <a:latin typeface="Times New Roman" panose="02020603050405020304" pitchFamily="18" charset="0"/>
              </a:rPr>
              <a:t>p-&gt;next-&gt;prior = p;</a:t>
            </a:r>
          </a:p>
        </p:txBody>
      </p:sp>
      <p:sp>
        <p:nvSpPr>
          <p:cNvPr id="24" name="Line 2081"/>
          <p:cNvSpPr>
            <a:spLocks noChangeShapeType="1"/>
          </p:cNvSpPr>
          <p:nvPr/>
        </p:nvSpPr>
        <p:spPr bwMode="auto">
          <a:xfrm>
            <a:off x="2114550" y="5831160"/>
            <a:ext cx="487680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5" name="Group 2093"/>
          <p:cNvGrpSpPr>
            <a:grpSpLocks/>
          </p:cNvGrpSpPr>
          <p:nvPr/>
        </p:nvGrpSpPr>
        <p:grpSpPr bwMode="auto">
          <a:xfrm>
            <a:off x="4724400" y="2186260"/>
            <a:ext cx="1752600" cy="762000"/>
            <a:chOff x="2976" y="624"/>
            <a:chExt cx="1104" cy="480"/>
          </a:xfrm>
        </p:grpSpPr>
        <p:sp>
          <p:nvSpPr>
            <p:cNvPr id="26" name="Line 2084"/>
            <p:cNvSpPr>
              <a:spLocks noChangeShapeType="1"/>
            </p:cNvSpPr>
            <p:nvPr/>
          </p:nvSpPr>
          <p:spPr bwMode="auto">
            <a:xfrm flipH="1">
              <a:off x="2976" y="624"/>
              <a:ext cx="1104" cy="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2085"/>
            <p:cNvSpPr>
              <a:spLocks noChangeShapeType="1"/>
            </p:cNvSpPr>
            <p:nvPr/>
          </p:nvSpPr>
          <p:spPr bwMode="auto">
            <a:xfrm flipV="1">
              <a:off x="4080" y="624"/>
              <a:ext cx="0" cy="48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Line 2086"/>
            <p:cNvSpPr>
              <a:spLocks noChangeShapeType="1"/>
            </p:cNvSpPr>
            <p:nvPr/>
          </p:nvSpPr>
          <p:spPr bwMode="auto">
            <a:xfrm>
              <a:off x="2976" y="624"/>
              <a:ext cx="0" cy="288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sp useBgFill="1">
        <p:nvSpPr>
          <p:cNvPr id="29" name="Rectangle 2095"/>
          <p:cNvSpPr>
            <a:spLocks noChangeArrowheads="1"/>
          </p:cNvSpPr>
          <p:nvPr/>
        </p:nvSpPr>
        <p:spPr bwMode="auto">
          <a:xfrm>
            <a:off x="2819400" y="2795860"/>
            <a:ext cx="1219200" cy="3048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AutoShape 2087"/>
          <p:cNvSpPr>
            <a:spLocks noChangeArrowheads="1"/>
          </p:cNvSpPr>
          <p:nvPr/>
        </p:nvSpPr>
        <p:spPr bwMode="auto">
          <a:xfrm>
            <a:off x="2209801" y="3253060"/>
            <a:ext cx="609599" cy="1328068"/>
          </a:xfrm>
          <a:prstGeom prst="upArrowCallout">
            <a:avLst>
              <a:gd name="adj1" fmla="val 15000"/>
              <a:gd name="adj2" fmla="val 20000"/>
              <a:gd name="adj3" fmla="val 61672"/>
              <a:gd name="adj4" fmla="val 37255"/>
            </a:avLst>
          </a:prstGeom>
          <a:solidFill>
            <a:srgbClr val="CCFFFF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p</a:t>
            </a:r>
            <a:endParaRPr kumimoji="1" lang="en-US" altLang="zh-CN" sz="3600" dirty="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1" name="Group 2094"/>
          <p:cNvGrpSpPr>
            <a:grpSpLocks/>
          </p:cNvGrpSpPr>
          <p:nvPr/>
        </p:nvGrpSpPr>
        <p:grpSpPr bwMode="auto">
          <a:xfrm>
            <a:off x="2667000" y="2186260"/>
            <a:ext cx="1600200" cy="762000"/>
            <a:chOff x="1536" y="624"/>
            <a:chExt cx="1152" cy="480"/>
          </a:xfrm>
        </p:grpSpPr>
        <p:sp>
          <p:nvSpPr>
            <p:cNvPr id="32" name="Line 2089"/>
            <p:cNvSpPr>
              <a:spLocks noChangeShapeType="1"/>
            </p:cNvSpPr>
            <p:nvPr/>
          </p:nvSpPr>
          <p:spPr bwMode="auto">
            <a:xfrm flipV="1">
              <a:off x="2688" y="624"/>
              <a:ext cx="0" cy="48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Line 2090"/>
            <p:cNvSpPr>
              <a:spLocks noChangeShapeType="1"/>
            </p:cNvSpPr>
            <p:nvPr/>
          </p:nvSpPr>
          <p:spPr bwMode="auto">
            <a:xfrm flipH="1">
              <a:off x="1536" y="624"/>
              <a:ext cx="1152" cy="0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Line 2091"/>
            <p:cNvSpPr>
              <a:spLocks noChangeShapeType="1"/>
            </p:cNvSpPr>
            <p:nvPr/>
          </p:nvSpPr>
          <p:spPr bwMode="auto">
            <a:xfrm>
              <a:off x="1536" y="624"/>
              <a:ext cx="0" cy="288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5" name="Group 2063"/>
          <p:cNvGrpSpPr>
            <a:grpSpLocks/>
          </p:cNvGrpSpPr>
          <p:nvPr/>
        </p:nvGrpSpPr>
        <p:grpSpPr bwMode="auto">
          <a:xfrm>
            <a:off x="1828800" y="2643460"/>
            <a:ext cx="1219200" cy="609600"/>
            <a:chOff x="1152" y="912"/>
            <a:chExt cx="768" cy="384"/>
          </a:xfrm>
        </p:grpSpPr>
        <p:sp>
          <p:nvSpPr>
            <p:cNvPr id="36" name="Rectangle 2064"/>
            <p:cNvSpPr>
              <a:spLocks noChangeArrowheads="1"/>
            </p:cNvSpPr>
            <p:nvPr/>
          </p:nvSpPr>
          <p:spPr bwMode="auto"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000"/>
              </a:srgbClr>
            </a:solidFill>
            <a:ln w="9525">
              <a:solidFill>
                <a:srgbClr val="004C2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0" cap="none" spc="0" normalizeH="0" baseline="0" noProof="0">
                  <a:ln>
                    <a:noFill/>
                  </a:ln>
                  <a:solidFill>
                    <a:srgbClr val="004C2B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600" b="1" i="0" u="none" strike="noStrike" kern="0" cap="none" spc="0" normalizeH="0" baseline="-25000" noProof="0">
                  <a:ln>
                    <a:noFill/>
                  </a:ln>
                  <a:solidFill>
                    <a:srgbClr val="004C2B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i-1</a:t>
              </a:r>
              <a:endParaRPr kumimoji="1" lang="en-US" altLang="zh-CN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7" name="Line 2065"/>
            <p:cNvSpPr>
              <a:spLocks noChangeShapeType="1"/>
            </p:cNvSpPr>
            <p:nvPr/>
          </p:nvSpPr>
          <p:spPr bwMode="auto">
            <a:xfrm>
              <a:off x="1344" y="912"/>
              <a:ext cx="0" cy="384"/>
            </a:xfrm>
            <a:prstGeom prst="line">
              <a:avLst/>
            </a:prstGeom>
            <a:noFill/>
            <a:ln w="9525">
              <a:solidFill>
                <a:srgbClr val="004C2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" name="Line 2066"/>
            <p:cNvSpPr>
              <a:spLocks noChangeShapeType="1"/>
            </p:cNvSpPr>
            <p:nvPr/>
          </p:nvSpPr>
          <p:spPr bwMode="auto">
            <a:xfrm>
              <a:off x="1728" y="912"/>
              <a:ext cx="0" cy="384"/>
            </a:xfrm>
            <a:prstGeom prst="line">
              <a:avLst/>
            </a:prstGeom>
            <a:noFill/>
            <a:ln w="9525">
              <a:solidFill>
                <a:srgbClr val="004C2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9" name="AutoShape 2096"/>
          <p:cNvCxnSpPr>
            <a:cxnSpLocks noChangeShapeType="1"/>
            <a:stCxn id="36" idx="3"/>
            <a:endCxn id="20" idx="2"/>
          </p:cNvCxnSpPr>
          <p:nvPr/>
        </p:nvCxnSpPr>
        <p:spPr bwMode="auto">
          <a:xfrm>
            <a:off x="3048000" y="2948260"/>
            <a:ext cx="3886200" cy="304800"/>
          </a:xfrm>
          <a:prstGeom prst="bentConnector4">
            <a:avLst>
              <a:gd name="adj1" fmla="val 12745"/>
              <a:gd name="adj2" fmla="val 268750"/>
            </a:avLst>
          </a:prstGeom>
          <a:noFill/>
          <a:ln w="31750">
            <a:solidFill>
              <a:srgbClr val="008080"/>
            </a:solidFill>
            <a:miter lim="800000"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Line 2097"/>
          <p:cNvSpPr>
            <a:spLocks noChangeShapeType="1"/>
          </p:cNvSpPr>
          <p:nvPr/>
        </p:nvSpPr>
        <p:spPr bwMode="auto">
          <a:xfrm>
            <a:off x="2038350" y="6669360"/>
            <a:ext cx="381000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1" name="Group 2102"/>
          <p:cNvGrpSpPr>
            <a:grpSpLocks/>
          </p:cNvGrpSpPr>
          <p:nvPr/>
        </p:nvGrpSpPr>
        <p:grpSpPr bwMode="auto">
          <a:xfrm>
            <a:off x="2438400" y="1957660"/>
            <a:ext cx="4038600" cy="990600"/>
            <a:chOff x="1536" y="480"/>
            <a:chExt cx="2544" cy="624"/>
          </a:xfrm>
        </p:grpSpPr>
        <p:sp>
          <p:nvSpPr>
            <p:cNvPr id="42" name="Line 2098"/>
            <p:cNvSpPr>
              <a:spLocks noChangeShapeType="1"/>
            </p:cNvSpPr>
            <p:nvPr/>
          </p:nvSpPr>
          <p:spPr bwMode="auto">
            <a:xfrm flipH="1" flipV="1">
              <a:off x="4080" y="480"/>
              <a:ext cx="0" cy="62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Line 2099"/>
            <p:cNvSpPr>
              <a:spLocks noChangeShapeType="1"/>
            </p:cNvSpPr>
            <p:nvPr/>
          </p:nvSpPr>
          <p:spPr bwMode="auto">
            <a:xfrm flipH="1">
              <a:off x="1536" y="480"/>
              <a:ext cx="2544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" name="Line 2100"/>
            <p:cNvSpPr>
              <a:spLocks noChangeShapeType="1"/>
            </p:cNvSpPr>
            <p:nvPr/>
          </p:nvSpPr>
          <p:spPr bwMode="auto">
            <a:xfrm>
              <a:off x="1536" y="480"/>
              <a:ext cx="0" cy="432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60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</p:txBody>
        </p:sp>
      </p:grpSp>
      <p:sp useBgFill="1">
        <p:nvSpPr>
          <p:cNvPr id="45" name="Rectangle 2101"/>
          <p:cNvSpPr>
            <a:spLocks noChangeArrowheads="1"/>
          </p:cNvSpPr>
          <p:nvPr/>
        </p:nvSpPr>
        <p:spPr bwMode="auto">
          <a:xfrm>
            <a:off x="4495800" y="2110060"/>
            <a:ext cx="1905000" cy="533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006" y="1033572"/>
            <a:ext cx="778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删除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</a:t>
            </a:r>
            <a:r>
              <a:rPr lang="zh-CN" altLang="en-US" sz="2800" dirty="0"/>
              <a:t>元素所在的结点，</a:t>
            </a:r>
            <a:r>
              <a:rPr lang="en-US" altLang="zh-CN" sz="2800" dirty="0">
                <a:solidFill>
                  <a:srgbClr val="0000CC"/>
                </a:solidFill>
              </a:rPr>
              <a:t>p</a:t>
            </a:r>
            <a:r>
              <a:rPr lang="zh-CN" altLang="en-US" sz="2800" dirty="0"/>
              <a:t>指向被删除结点的前驱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02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4" grpId="0" animBg="1"/>
      <p:bldP spid="29" grpId="0" animBg="1"/>
      <p:bldP spid="30" grpId="0" animBg="1" autoUpdateAnimBg="0"/>
      <p:bldP spid="40" grpId="0" animBg="1"/>
      <p:bldP spid="4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364FBF8-E5C8-4B86-AB1D-431E1CA210B7}"/>
              </a:ext>
            </a:extLst>
          </p:cNvPr>
          <p:cNvSpPr/>
          <p:nvPr/>
        </p:nvSpPr>
        <p:spPr>
          <a:xfrm>
            <a:off x="-36512" y="3811352"/>
            <a:ext cx="9180512" cy="360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64FBF8-E5C8-4B86-AB1D-431E1CA210B7}"/>
              </a:ext>
            </a:extLst>
          </p:cNvPr>
          <p:cNvSpPr/>
          <p:nvPr/>
        </p:nvSpPr>
        <p:spPr>
          <a:xfrm>
            <a:off x="-36512" y="1988840"/>
            <a:ext cx="9180512" cy="3600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FDFB3D-6EFC-4192-B3BA-33499251467C}"/>
              </a:ext>
            </a:extLst>
          </p:cNvPr>
          <p:cNvSpPr/>
          <p:nvPr/>
        </p:nvSpPr>
        <p:spPr>
          <a:xfrm>
            <a:off x="-20486" y="4221088"/>
            <a:ext cx="9144000" cy="1368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E8B0F9-8095-466B-B787-BE0EE9ACEEC5}"/>
              </a:ext>
            </a:extLst>
          </p:cNvPr>
          <p:cNvSpPr/>
          <p:nvPr/>
        </p:nvSpPr>
        <p:spPr>
          <a:xfrm>
            <a:off x="0" y="2407196"/>
            <a:ext cx="9123514" cy="13818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5. </a:t>
            </a:r>
            <a:r>
              <a:rPr lang="zh-CN" altLang="en-US"/>
              <a:t>在双向链表中删除第</a:t>
            </a:r>
            <a:r>
              <a:rPr lang="en-US" altLang="zh-CN"/>
              <a:t>i</a:t>
            </a:r>
            <a:r>
              <a:rPr lang="zh-CN" altLang="en-US"/>
              <a:t>个结点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686800" cy="594928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// </a:t>
            </a:r>
            <a:r>
              <a:rPr lang="zh-CN" altLang="en-US" sz="2400" dirty="0"/>
              <a:t>当第</a:t>
            </a:r>
            <a:r>
              <a:rPr lang="en-US" sz="2400" dirty="0" err="1"/>
              <a:t>i</a:t>
            </a:r>
            <a:r>
              <a:rPr lang="zh-CN" altLang="en-US" sz="2400" dirty="0"/>
              <a:t>个结点存在时，删除它并返回其值</a:t>
            </a:r>
            <a:r>
              <a:rPr lang="en-US" sz="2400" dirty="0"/>
              <a:t>，</a:t>
            </a:r>
            <a:r>
              <a:rPr lang="zh-CN" altLang="en-US" sz="2400" dirty="0"/>
              <a:t>否则返回</a:t>
            </a:r>
            <a:r>
              <a:rPr lang="en-US" sz="2400" dirty="0"/>
              <a:t>NULL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int </a:t>
            </a:r>
            <a:r>
              <a:rPr lang="en-US" sz="2400" b="1" dirty="0" err="1">
                <a:solidFill>
                  <a:srgbClr val="0000CC"/>
                </a:solidFill>
              </a:rPr>
              <a:t>DeleteNode</a:t>
            </a:r>
            <a:r>
              <a:rPr lang="en-US" sz="2400" dirty="0"/>
              <a:t>(</a:t>
            </a:r>
            <a:r>
              <a:rPr lang="en-US" sz="2400" dirty="0" err="1"/>
              <a:t>DoublyLinkedList</a:t>
            </a:r>
            <a:r>
              <a:rPr lang="en-US" sz="2400" dirty="0"/>
              <a:t> *head, int </a:t>
            </a:r>
            <a:r>
              <a:rPr lang="en-US" sz="2400" dirty="0" err="1"/>
              <a:t>i</a:t>
            </a:r>
            <a:r>
              <a:rPr lang="en-US" sz="2400" dirty="0"/>
              <a:t>, </a:t>
            </a:r>
            <a:r>
              <a:rPr lang="en-US" sz="2400" dirty="0" err="1"/>
              <a:t>ElemType</a:t>
            </a:r>
            <a:r>
              <a:rPr lang="en-US" sz="2400" dirty="0"/>
              <a:t> *e){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DoublyLinkedList</a:t>
            </a:r>
            <a:r>
              <a:rPr lang="en-US" sz="2400" dirty="0"/>
              <a:t> *</a:t>
            </a:r>
            <a:r>
              <a:rPr lang="en-US" sz="2400" dirty="0">
                <a:solidFill>
                  <a:srgbClr val="0000CC"/>
                </a:solidFill>
              </a:rPr>
              <a:t>p</a:t>
            </a:r>
            <a:r>
              <a:rPr lang="en-US" sz="2400" dirty="0"/>
              <a:t>,*q; int j;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if(</a:t>
            </a:r>
            <a:r>
              <a:rPr lang="en-US" sz="2400" dirty="0" err="1"/>
              <a:t>i</a:t>
            </a:r>
            <a:r>
              <a:rPr lang="en-US" sz="2400" dirty="0"/>
              <a:t>&lt;1) return 0;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p=</a:t>
            </a:r>
            <a:r>
              <a:rPr lang="en-US" altLang="zh-CN" sz="2400" dirty="0"/>
              <a:t>head-&gt;next; j=1; // p</a:t>
            </a:r>
            <a:r>
              <a:rPr lang="zh-CN" altLang="en-US" sz="2400" dirty="0"/>
              <a:t>指向第一个结点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while(</a:t>
            </a:r>
            <a:r>
              <a:rPr lang="en-US" altLang="zh-CN" sz="2400" dirty="0"/>
              <a:t>p != NULL &amp;&amp; j&lt;</a:t>
            </a:r>
            <a:r>
              <a:rPr lang="en-US" altLang="zh-CN" sz="2400" dirty="0" err="1"/>
              <a:t>i</a:t>
            </a:r>
            <a:r>
              <a:rPr lang="en-US" sz="2400" dirty="0"/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//</a:t>
            </a:r>
            <a:r>
              <a:rPr lang="zh-CN" altLang="en-US" sz="2400" dirty="0"/>
              <a:t>顺指针向后查找，直到</a:t>
            </a:r>
            <a:r>
              <a:rPr lang="en-US" sz="2400" dirty="0">
                <a:solidFill>
                  <a:srgbClr val="0000CC"/>
                </a:solidFill>
              </a:rPr>
              <a:t>p</a:t>
            </a:r>
            <a:r>
              <a:rPr lang="zh-CN" altLang="en-US" sz="2400" dirty="0">
                <a:solidFill>
                  <a:srgbClr val="0000CC"/>
                </a:solidFill>
              </a:rPr>
              <a:t>指向第</a:t>
            </a:r>
            <a:r>
              <a:rPr lang="en-US" sz="2400" dirty="0" err="1">
                <a:solidFill>
                  <a:srgbClr val="0000CC"/>
                </a:solidFill>
              </a:rPr>
              <a:t>i</a:t>
            </a:r>
            <a:r>
              <a:rPr lang="zh-CN" altLang="en-US" sz="2400" dirty="0">
                <a:solidFill>
                  <a:srgbClr val="0000CC"/>
                </a:solidFill>
              </a:rPr>
              <a:t>个结点</a:t>
            </a:r>
            <a:r>
              <a:rPr lang="zh-CN" altLang="en-US" sz="2400" dirty="0"/>
              <a:t>或</a:t>
            </a:r>
            <a:r>
              <a:rPr lang="en-US" sz="2400" dirty="0"/>
              <a:t>p</a:t>
            </a:r>
            <a:r>
              <a:rPr lang="zh-CN" altLang="en-US" sz="2400" dirty="0"/>
              <a:t>为空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 p=p-&gt;next; </a:t>
            </a:r>
            <a:r>
              <a:rPr lang="en-US" sz="2400" dirty="0" err="1"/>
              <a:t>j++</a:t>
            </a:r>
            <a:r>
              <a:rPr lang="en-US" sz="2400" dirty="0"/>
              <a:t>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if(</a:t>
            </a:r>
            <a:r>
              <a:rPr lang="en-US" altLang="zh-CN" sz="2400" dirty="0"/>
              <a:t>p ==NULL</a:t>
            </a:r>
            <a:r>
              <a:rPr lang="en-US" sz="2400" dirty="0"/>
              <a:t>) return 0; // </a:t>
            </a:r>
            <a:r>
              <a:rPr lang="zh-CN" altLang="en-US" sz="2400" dirty="0"/>
              <a:t>第</a:t>
            </a:r>
            <a:r>
              <a:rPr lang="en-US" sz="2400" dirty="0" err="1"/>
              <a:t>i</a:t>
            </a:r>
            <a:r>
              <a:rPr lang="zh-CN" altLang="en-US" sz="2400" dirty="0"/>
              <a:t>个结点不存在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p-&gt;prior-&gt;next=p-&gt;next;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00CC"/>
                </a:solidFill>
              </a:rPr>
              <a:t>If(p-&gt;next!=NULL) </a:t>
            </a:r>
            <a:r>
              <a:rPr lang="en-US" sz="2400" dirty="0"/>
              <a:t>p-&gt;next-&gt;prior=p-&gt;prior;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*e=p-&gt;data;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free(p);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7231FDD-2A11-813C-DC46-464B9A6BF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7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D3C8A67-35E4-4E49-B365-4923BA36A298}"/>
              </a:ext>
            </a:extLst>
          </p:cNvPr>
          <p:cNvSpPr/>
          <p:nvPr/>
        </p:nvSpPr>
        <p:spPr>
          <a:xfrm>
            <a:off x="-13995" y="3429000"/>
            <a:ext cx="9144000" cy="1777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</a:t>
            </a:r>
            <a:r>
              <a:rPr lang="zh-CN" altLang="en-US"/>
              <a:t>在双向链表中删除第</a:t>
            </a:r>
            <a:r>
              <a:rPr lang="en-US" altLang="zh-CN"/>
              <a:t>i</a:t>
            </a:r>
            <a:r>
              <a:rPr lang="zh-CN" altLang="en-US"/>
              <a:t>个结点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int </a:t>
            </a:r>
            <a:r>
              <a:rPr lang="en-US" sz="2800" b="1" dirty="0" err="1">
                <a:solidFill>
                  <a:srgbClr val="0000CC"/>
                </a:solidFill>
              </a:rPr>
              <a:t>DeleteNode</a:t>
            </a:r>
            <a:r>
              <a:rPr lang="en-US" sz="2800" dirty="0"/>
              <a:t>(</a:t>
            </a:r>
            <a:r>
              <a:rPr lang="en-US" sz="2800" dirty="0" err="1"/>
              <a:t>DoublyLinkedList</a:t>
            </a:r>
            <a:r>
              <a:rPr lang="en-US" sz="2800" dirty="0"/>
              <a:t> *head, int </a:t>
            </a:r>
            <a:r>
              <a:rPr lang="en-US" sz="2800" dirty="0" err="1"/>
              <a:t>i</a:t>
            </a:r>
            <a:r>
              <a:rPr lang="en-US" sz="2800" dirty="0"/>
              <a:t>, </a:t>
            </a:r>
            <a:r>
              <a:rPr lang="en-US" sz="2800" dirty="0" err="1"/>
              <a:t>ElemType</a:t>
            </a:r>
            <a:r>
              <a:rPr lang="en-US" sz="2800" dirty="0"/>
              <a:t> *e)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/>
              <a:t>DoublyLinkedList</a:t>
            </a:r>
            <a:r>
              <a:rPr lang="en-US" sz="2800" dirty="0"/>
              <a:t> *p;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//</a:t>
            </a:r>
            <a:r>
              <a:rPr lang="zh-CN" altLang="en-US" sz="2800" dirty="0"/>
              <a:t>在</a:t>
            </a:r>
            <a:r>
              <a:rPr lang="en-US" sz="2800" dirty="0"/>
              <a:t>head</a:t>
            </a:r>
            <a:r>
              <a:rPr lang="zh-CN" altLang="en-US" sz="2800" dirty="0"/>
              <a:t>中确定第</a:t>
            </a:r>
            <a:r>
              <a:rPr lang="en-US" sz="2800" dirty="0" err="1"/>
              <a:t>i</a:t>
            </a:r>
            <a:r>
              <a:rPr lang="zh-CN" altLang="en-US" sz="2800" dirty="0"/>
              <a:t>个结点的位置指针</a:t>
            </a:r>
            <a:r>
              <a:rPr lang="en-US" sz="2800" dirty="0"/>
              <a:t>p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p=</a:t>
            </a:r>
            <a:r>
              <a:rPr lang="en-US" sz="2800" dirty="0" err="1">
                <a:solidFill>
                  <a:srgbClr val="C00000"/>
                </a:solidFill>
              </a:rPr>
              <a:t>GetElemP</a:t>
            </a:r>
            <a:r>
              <a:rPr lang="en-US" sz="2800" dirty="0"/>
              <a:t>(</a:t>
            </a:r>
            <a:r>
              <a:rPr lang="en-US" sz="2800" dirty="0" err="1"/>
              <a:t>head,i</a:t>
            </a:r>
            <a:r>
              <a:rPr lang="en-US" sz="28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if(!p) return 0; //</a:t>
            </a:r>
            <a:r>
              <a:rPr lang="zh-CN" altLang="en-US" sz="2800" dirty="0"/>
              <a:t>第</a:t>
            </a:r>
            <a:r>
              <a:rPr lang="en-US" sz="2800" dirty="0" err="1"/>
              <a:t>i</a:t>
            </a:r>
            <a:r>
              <a:rPr lang="zh-CN" altLang="en-US" sz="2800" dirty="0"/>
              <a:t>个结点不存在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*</a:t>
            </a:r>
            <a:r>
              <a:rPr lang="en-US" sz="2800" dirty="0"/>
              <a:t>e=p-&gt;data;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p-&gt;prior-&gt;next=p-&gt;next;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FF0000"/>
                </a:solidFill>
              </a:rPr>
              <a:t>if(p-&gt;next != NULL)</a:t>
            </a:r>
            <a:r>
              <a:rPr lang="en-US" sz="2800" dirty="0"/>
              <a:t> p-&gt;next-&gt;prior=p-&gt;prior;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free(p);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}</a:t>
            </a:r>
          </a:p>
        </p:txBody>
      </p:sp>
      <p:sp>
        <p:nvSpPr>
          <p:cNvPr id="4" name="流程图: 可选过程 3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2.19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3C4DF-6226-6C55-5450-8F6B92191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9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685800" y="5085160"/>
            <a:ext cx="7834313" cy="1656208"/>
            <a:chOff x="685800" y="4587131"/>
            <a:chExt cx="7834313" cy="1800224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990600" y="5831731"/>
              <a:ext cx="827088" cy="431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/>
                <a:t>空表</a:t>
              </a:r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1803401" y="5961905"/>
              <a:ext cx="3454400" cy="42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单循环链表示意图</a:t>
              </a:r>
            </a:p>
          </p:txBody>
        </p:sp>
        <p:grpSp>
          <p:nvGrpSpPr>
            <p:cNvPr id="47" name="Group 7"/>
            <p:cNvGrpSpPr>
              <a:grpSpLocks/>
            </p:cNvGrpSpPr>
            <p:nvPr/>
          </p:nvGrpSpPr>
          <p:grpSpPr bwMode="auto">
            <a:xfrm>
              <a:off x="2805113" y="4612531"/>
              <a:ext cx="5715000" cy="1651000"/>
              <a:chOff x="0" y="0"/>
              <a:chExt cx="3600" cy="1040"/>
            </a:xfrm>
          </p:grpSpPr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1545" y="768"/>
                <a:ext cx="612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 b="1"/>
                  <a:t>非空表</a:t>
                </a:r>
              </a:p>
            </p:txBody>
          </p:sp>
          <p:grpSp>
            <p:nvGrpSpPr>
              <p:cNvPr id="59" name="Group 9"/>
              <p:cNvGrpSpPr>
                <a:grpSpLocks/>
              </p:cNvGrpSpPr>
              <p:nvPr/>
            </p:nvGrpSpPr>
            <p:grpSpPr bwMode="auto">
              <a:xfrm>
                <a:off x="0" y="0"/>
                <a:ext cx="3600" cy="712"/>
                <a:chOff x="0" y="0"/>
                <a:chExt cx="3600" cy="712"/>
              </a:xfrm>
            </p:grpSpPr>
            <p:grpSp>
              <p:nvGrpSpPr>
                <p:cNvPr id="60" name="Group 10"/>
                <p:cNvGrpSpPr>
                  <a:grpSpLocks/>
                </p:cNvGrpSpPr>
                <p:nvPr/>
              </p:nvGrpSpPr>
              <p:grpSpPr bwMode="auto">
                <a:xfrm>
                  <a:off x="742" y="259"/>
                  <a:ext cx="720" cy="317"/>
                  <a:chOff x="0" y="0"/>
                  <a:chExt cx="720" cy="317"/>
                </a:xfrm>
              </p:grpSpPr>
              <p:sp>
                <p:nvSpPr>
                  <p:cNvPr id="8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400"/>
                      <a:t>a</a:t>
                    </a:r>
                    <a:r>
                      <a:rPr lang="en-US" altLang="en-US" sz="2400" baseline="-25000"/>
                      <a:t>1</a:t>
                    </a:r>
                    <a:r>
                      <a:rPr lang="en-US" altLang="en-US" sz="2400"/>
                      <a:t>    </a:t>
                    </a:r>
                  </a:p>
                </p:txBody>
              </p:sp>
              <p:sp>
                <p:nvSpPr>
                  <p:cNvPr id="83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30" y="0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44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" name="Group 14"/>
                <p:cNvGrpSpPr>
                  <a:grpSpLocks/>
                </p:cNvGrpSpPr>
                <p:nvPr/>
              </p:nvGrpSpPr>
              <p:grpSpPr bwMode="auto">
                <a:xfrm>
                  <a:off x="1472" y="249"/>
                  <a:ext cx="720" cy="317"/>
                  <a:chOff x="0" y="0"/>
                  <a:chExt cx="720" cy="317"/>
                </a:xfrm>
              </p:grpSpPr>
              <p:sp>
                <p:nvSpPr>
                  <p:cNvPr id="7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400"/>
                      <a:t>a</a:t>
                    </a:r>
                    <a:r>
                      <a:rPr lang="en-US" altLang="en-US" sz="2400" baseline="-25000"/>
                      <a:t>2</a:t>
                    </a:r>
                    <a:r>
                      <a:rPr lang="en-US" altLang="en-US" sz="2400"/>
                      <a:t>   </a:t>
                    </a:r>
                  </a:p>
                </p:txBody>
              </p:sp>
              <p:sp>
                <p:nvSpPr>
                  <p:cNvPr id="8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30" y="0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44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2" name="Group 18"/>
                <p:cNvGrpSpPr>
                  <a:grpSpLocks/>
                </p:cNvGrpSpPr>
                <p:nvPr/>
              </p:nvGrpSpPr>
              <p:grpSpPr bwMode="auto">
                <a:xfrm>
                  <a:off x="2202" y="192"/>
                  <a:ext cx="720" cy="272"/>
                  <a:chOff x="0" y="0"/>
                  <a:chExt cx="720" cy="272"/>
                </a:xfrm>
              </p:grpSpPr>
              <p:sp>
                <p:nvSpPr>
                  <p:cNvPr id="7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4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400" dirty="0">
                        <a:cs typeface="Times New Roman" pitchFamily="18" charset="0"/>
                      </a:rPr>
                      <a:t>……</a:t>
                    </a:r>
                    <a:endParaRPr lang="en-US" altLang="en-US" sz="2400" dirty="0"/>
                  </a:p>
                </p:txBody>
              </p:sp>
              <p:sp>
                <p:nvSpPr>
                  <p:cNvPr id="7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9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3" name="Group 21"/>
                <p:cNvGrpSpPr>
                  <a:grpSpLocks/>
                </p:cNvGrpSpPr>
                <p:nvPr/>
              </p:nvGrpSpPr>
              <p:grpSpPr bwMode="auto">
                <a:xfrm>
                  <a:off x="2922" y="240"/>
                  <a:ext cx="544" cy="319"/>
                  <a:chOff x="0" y="0"/>
                  <a:chExt cx="544" cy="319"/>
                </a:xfrm>
              </p:grpSpPr>
              <p:sp>
                <p:nvSpPr>
                  <p:cNvPr id="75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400"/>
                      <a:t>a</a:t>
                    </a:r>
                    <a:r>
                      <a:rPr lang="en-US" altLang="en-US" sz="2400" baseline="-25000"/>
                      <a:t>n</a:t>
                    </a:r>
                  </a:p>
                </p:txBody>
              </p:sp>
              <p:sp>
                <p:nvSpPr>
                  <p:cNvPr id="76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30" y="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24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20" cy="577"/>
                  <a:chOff x="0" y="0"/>
                  <a:chExt cx="720" cy="577"/>
                </a:xfrm>
              </p:grpSpPr>
              <p:sp>
                <p:nvSpPr>
                  <p:cNvPr id="70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8" y="0"/>
                    <a:ext cx="52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2400"/>
                      <a:t>head</a:t>
                    </a:r>
                  </a:p>
                </p:txBody>
              </p:sp>
              <p:grpSp>
                <p:nvGrpSpPr>
                  <p:cNvPr id="71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0" y="260"/>
                    <a:ext cx="720" cy="317"/>
                    <a:chOff x="0" y="0"/>
                    <a:chExt cx="720" cy="317"/>
                  </a:xfrm>
                </p:grpSpPr>
                <p:sp>
                  <p:nvSpPr>
                    <p:cNvPr id="72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544" cy="31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/>
                      <a:r>
                        <a:rPr lang="zh-CN" altLang="en-US" sz="2400"/>
                        <a:t>   </a:t>
                      </a:r>
                    </a:p>
                  </p:txBody>
                </p:sp>
                <p:sp>
                  <p:nvSpPr>
                    <p:cNvPr id="73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0" y="0"/>
                      <a:ext cx="0" cy="31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0" y="144"/>
                      <a:ext cx="24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5" name="Group 30"/>
                <p:cNvGrpSpPr>
                  <a:grpSpLocks/>
                </p:cNvGrpSpPr>
                <p:nvPr/>
              </p:nvGrpSpPr>
              <p:grpSpPr bwMode="auto">
                <a:xfrm>
                  <a:off x="281" y="393"/>
                  <a:ext cx="3319" cy="319"/>
                  <a:chOff x="0" y="0"/>
                  <a:chExt cx="3319" cy="319"/>
                </a:xfrm>
              </p:grpSpPr>
              <p:sp>
                <p:nvSpPr>
                  <p:cNvPr id="66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127" y="0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319" y="0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0" y="318"/>
                    <a:ext cx="331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Line 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" y="175"/>
                    <a:ext cx="0" cy="14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8" name="Group 35"/>
            <p:cNvGrpSpPr>
              <a:grpSpLocks/>
            </p:cNvGrpSpPr>
            <p:nvPr/>
          </p:nvGrpSpPr>
          <p:grpSpPr bwMode="auto">
            <a:xfrm>
              <a:off x="696913" y="4587131"/>
              <a:ext cx="1449388" cy="1160462"/>
              <a:chOff x="0" y="0"/>
              <a:chExt cx="913" cy="731"/>
            </a:xfrm>
          </p:grpSpPr>
          <p:sp>
            <p:nvSpPr>
              <p:cNvPr id="49" name="Rectangle 36"/>
              <p:cNvSpPr>
                <a:spLocks noChangeArrowheads="1"/>
              </p:cNvSpPr>
              <p:nvPr/>
            </p:nvSpPr>
            <p:spPr bwMode="auto">
              <a:xfrm>
                <a:off x="223" y="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en-US" sz="2400"/>
                  <a:t>head</a:t>
                </a:r>
              </a:p>
            </p:txBody>
          </p:sp>
          <p:grpSp>
            <p:nvGrpSpPr>
              <p:cNvPr id="50" name="Group 37"/>
              <p:cNvGrpSpPr>
                <a:grpSpLocks/>
              </p:cNvGrpSpPr>
              <p:nvPr/>
            </p:nvGrpSpPr>
            <p:grpSpPr bwMode="auto">
              <a:xfrm>
                <a:off x="185" y="260"/>
                <a:ext cx="728" cy="317"/>
                <a:chOff x="0" y="0"/>
                <a:chExt cx="728" cy="317"/>
              </a:xfrm>
            </p:grpSpPr>
            <p:sp>
              <p:nvSpPr>
                <p:cNvPr id="55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/>
                    <a:t>   </a:t>
                  </a:r>
                </a:p>
              </p:txBody>
            </p:sp>
            <p:sp>
              <p:nvSpPr>
                <p:cNvPr id="56" name="Line 39"/>
                <p:cNvSpPr>
                  <a:spLocks noChangeShapeType="1"/>
                </p:cNvSpPr>
                <p:nvPr/>
              </p:nvSpPr>
              <p:spPr bwMode="auto">
                <a:xfrm>
                  <a:off x="43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Line 40"/>
                <p:cNvSpPr>
                  <a:spLocks noChangeShapeType="1"/>
                </p:cNvSpPr>
                <p:nvPr/>
              </p:nvSpPr>
              <p:spPr bwMode="auto">
                <a:xfrm>
                  <a:off x="488" y="144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" name="Group 41"/>
              <p:cNvGrpSpPr>
                <a:grpSpLocks/>
              </p:cNvGrpSpPr>
              <p:nvPr/>
            </p:nvGrpSpPr>
            <p:grpSpPr bwMode="auto">
              <a:xfrm>
                <a:off x="0" y="412"/>
                <a:ext cx="909" cy="319"/>
                <a:chOff x="0" y="0"/>
                <a:chExt cx="909" cy="319"/>
              </a:xfrm>
            </p:grpSpPr>
            <p:sp>
              <p:nvSpPr>
                <p:cNvPr id="52" name="Line 42"/>
                <p:cNvSpPr>
                  <a:spLocks noChangeShapeType="1"/>
                </p:cNvSpPr>
                <p:nvPr/>
              </p:nvSpPr>
              <p:spPr bwMode="auto">
                <a:xfrm>
                  <a:off x="909" y="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Line 43"/>
                <p:cNvSpPr>
                  <a:spLocks noChangeShapeType="1"/>
                </p:cNvSpPr>
                <p:nvPr/>
              </p:nvSpPr>
              <p:spPr bwMode="auto">
                <a:xfrm>
                  <a:off x="0" y="316"/>
                  <a:ext cx="90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44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85" name="Line 45"/>
            <p:cNvSpPr>
              <a:spLocks noChangeShapeType="1"/>
            </p:cNvSpPr>
            <p:nvPr/>
          </p:nvSpPr>
          <p:spPr bwMode="auto">
            <a:xfrm>
              <a:off x="685800" y="5244356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循环链表</a:t>
            </a:r>
            <a:r>
              <a:rPr lang="en-US" altLang="en-US" dirty="0"/>
              <a:t>(Circular Linked List)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4552232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单链的循环链表：</a:t>
            </a:r>
            <a:r>
              <a:rPr lang="en-US" altLang="en-US" dirty="0" err="1">
                <a:ea typeface="宋体" panose="02010600030101010101" pitchFamily="2" charset="-122"/>
              </a:rPr>
              <a:t>每一个结</a:t>
            </a:r>
            <a:r>
              <a:rPr lang="zh-CN" altLang="en-US" dirty="0">
                <a:ea typeface="宋体" panose="02010600030101010101" pitchFamily="2" charset="-122"/>
              </a:rPr>
              <a:t>点</a:t>
            </a:r>
            <a:r>
              <a:rPr lang="en-US" altLang="en-US" dirty="0" err="1">
                <a:ea typeface="宋体" panose="02010600030101010101" pitchFamily="2" charset="-122"/>
              </a:rPr>
              <a:t>只包含一个</a:t>
            </a:r>
            <a:r>
              <a:rPr lang="zh-CN" altLang="en-US" dirty="0">
                <a:ea typeface="宋体" panose="02010600030101010101" pitchFamily="2" charset="-122"/>
              </a:rPr>
              <a:t>指向直接后继的</a:t>
            </a:r>
            <a:r>
              <a:rPr lang="en-US" altLang="en-US" dirty="0" err="1">
                <a:ea typeface="宋体" panose="02010600030101010101" pitchFamily="2" charset="-122"/>
              </a:rPr>
              <a:t>指针域</a:t>
            </a:r>
            <a:r>
              <a:rPr lang="zh-CN" altLang="en-US" dirty="0">
                <a:ea typeface="宋体" panose="02010600030101010101" pitchFamily="2" charset="-122"/>
              </a:rPr>
              <a:t>，但其</a:t>
            </a:r>
            <a:r>
              <a:rPr lang="en-US" altLang="en-US" dirty="0" err="1">
                <a:solidFill>
                  <a:srgbClr val="0000CC"/>
                </a:solidFill>
                <a:ea typeface="宋体" panose="02010600030101010101" pitchFamily="2" charset="-122"/>
              </a:rPr>
              <a:t>最后一个结点的指针域指向链表的头结点</a:t>
            </a:r>
            <a:r>
              <a:rPr lang="en-US" altLang="en-US" dirty="0" err="1">
                <a:ea typeface="宋体" panose="02010600030101010101" pitchFamily="2" charset="-122"/>
              </a:rPr>
              <a:t>，整个链表的指针域链接成一个环</a:t>
            </a:r>
            <a:endParaRPr lang="en-US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对于单循环链表，除链表的合并外，其它的操作和单线性链表基本上一致，仅仅需要在单线性链表操作算法基础上作以下简单修改：</a:t>
            </a:r>
          </a:p>
          <a:p>
            <a:pPr lvl="1"/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判断是否是空链表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en-US" dirty="0">
                <a:ea typeface="宋体" panose="02010600030101010101" pitchFamily="2" charset="-122"/>
              </a:rPr>
              <a:t>head-&gt;next==head</a:t>
            </a:r>
          </a:p>
          <a:p>
            <a:pPr lvl="1"/>
            <a:r>
              <a:rPr lang="zh-CN" altLang="en-US" dirty="0">
                <a:solidFill>
                  <a:srgbClr val="0000CC"/>
                </a:solidFill>
                <a:ea typeface="宋体" panose="02010600030101010101" pitchFamily="2" charset="-122"/>
              </a:rPr>
              <a:t>判断是否是表尾结点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en-US" dirty="0">
                <a:ea typeface="宋体" panose="02010600030101010101" pitchFamily="2" charset="-122"/>
              </a:rPr>
              <a:t>p-&gt;next==head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5D68D0-26AE-9091-A607-14B7B2521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202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循环链表的操作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zh-CN" altLang="en-US" dirty="0">
                <a:solidFill>
                  <a:srgbClr val="C00000"/>
                </a:solidFill>
              </a:rPr>
              <a:t>头指针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尾指针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循环</a:t>
            </a:r>
            <a:r>
              <a:rPr lang="zh-CN" altLang="en-US" dirty="0"/>
              <a:t>链表</a:t>
            </a:r>
            <a:endParaRPr lang="en-US" altLang="zh-CN" dirty="0"/>
          </a:p>
          <a:p>
            <a:pPr lvl="1"/>
            <a:r>
              <a:rPr lang="zh-CN" altLang="en-US" dirty="0"/>
              <a:t>例如：两个</a:t>
            </a:r>
            <a:r>
              <a:rPr lang="zh-CN" altLang="en-US"/>
              <a:t>循环链表</a:t>
            </a:r>
            <a:r>
              <a:rPr lang="en-US" altLang="zh-CN"/>
              <a:t>La</a:t>
            </a:r>
            <a:r>
              <a:rPr lang="zh-CN" altLang="en-US"/>
              <a:t>、</a:t>
            </a:r>
            <a:r>
              <a:rPr lang="en-US" altLang="zh-CN"/>
              <a:t>Lb</a:t>
            </a:r>
            <a:r>
              <a:rPr lang="zh-CN" altLang="en-US"/>
              <a:t>合并</a:t>
            </a:r>
            <a:r>
              <a:rPr lang="zh-CN" altLang="en-US" dirty="0"/>
              <a:t>成</a:t>
            </a:r>
            <a:r>
              <a:rPr lang="en-US" altLang="zh-CN" dirty="0"/>
              <a:t>La</a:t>
            </a:r>
          </a:p>
          <a:p>
            <a:pPr lvl="1"/>
            <a:r>
              <a:rPr lang="zh-CN" altLang="en-US" dirty="0"/>
              <a:t>设</a:t>
            </a:r>
            <a:r>
              <a:rPr lang="en-US" altLang="zh-CN" dirty="0"/>
              <a:t>La</a:t>
            </a:r>
            <a:r>
              <a:rPr lang="zh-CN" altLang="en-US" dirty="0"/>
              <a:t>、</a:t>
            </a:r>
            <a:r>
              <a:rPr lang="en-US" altLang="zh-CN" dirty="0" err="1"/>
              <a:t>Lb</a:t>
            </a:r>
            <a:r>
              <a:rPr lang="zh-CN" altLang="en-US" dirty="0"/>
              <a:t>的尾指针分别为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仅设置尾指针的循环链表</a:t>
            </a:r>
            <a:endParaRPr lang="en-US" dirty="0"/>
          </a:p>
        </p:txBody>
      </p:sp>
      <p:grpSp>
        <p:nvGrpSpPr>
          <p:cNvPr id="162" name="组合 161"/>
          <p:cNvGrpSpPr/>
          <p:nvPr/>
        </p:nvGrpSpPr>
        <p:grpSpPr>
          <a:xfrm>
            <a:off x="501488" y="2726727"/>
            <a:ext cx="3838289" cy="2390080"/>
            <a:chOff x="467544" y="4423296"/>
            <a:chExt cx="4428492" cy="2390080"/>
          </a:xfrm>
        </p:grpSpPr>
        <p:grpSp>
          <p:nvGrpSpPr>
            <p:cNvPr id="106" name="组合 105"/>
            <p:cNvGrpSpPr/>
            <p:nvPr/>
          </p:nvGrpSpPr>
          <p:grpSpPr>
            <a:xfrm>
              <a:off x="467544" y="4423296"/>
              <a:ext cx="4428492" cy="733896"/>
              <a:chOff x="467544" y="4423296"/>
              <a:chExt cx="4428492" cy="733896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467544" y="4632700"/>
                <a:ext cx="1080120" cy="524492"/>
                <a:chOff x="2915816" y="5013176"/>
                <a:chExt cx="1080120" cy="524492"/>
              </a:xfrm>
            </p:grpSpPr>
            <p:sp>
              <p:nvSpPr>
                <p:cNvPr id="4" name="Rectangle 165"/>
                <p:cNvSpPr>
                  <a:spLocks noChangeArrowheads="1"/>
                </p:cNvSpPr>
                <p:nvPr/>
              </p:nvSpPr>
              <p:spPr bwMode="auto">
                <a:xfrm>
                  <a:off x="2915816" y="5013176"/>
                  <a:ext cx="792088" cy="5244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dirty="0"/>
                    <a:t>H</a:t>
                  </a:r>
                  <a:endParaRPr lang="en-US" altLang="en-US" sz="2400" dirty="0"/>
                </a:p>
              </p:txBody>
            </p:sp>
            <p:cxnSp>
              <p:nvCxnSpPr>
                <p:cNvPr id="6" name="直接连接符 5"/>
                <p:cNvCxnSpPr/>
                <p:nvPr/>
              </p:nvCxnSpPr>
              <p:spPr>
                <a:xfrm>
                  <a:off x="3424315" y="5013176"/>
                  <a:ext cx="1" cy="5244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箭头连接符 9"/>
                <p:cNvCxnSpPr/>
                <p:nvPr/>
              </p:nvCxnSpPr>
              <p:spPr>
                <a:xfrm>
                  <a:off x="3563888" y="5275422"/>
                  <a:ext cx="4320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组合 11"/>
              <p:cNvGrpSpPr/>
              <p:nvPr/>
            </p:nvGrpSpPr>
            <p:grpSpPr>
              <a:xfrm>
                <a:off x="1619672" y="4615298"/>
                <a:ext cx="1080120" cy="524492"/>
                <a:chOff x="2915816" y="5013176"/>
                <a:chExt cx="1080120" cy="524492"/>
              </a:xfrm>
            </p:grpSpPr>
            <p:sp>
              <p:nvSpPr>
                <p:cNvPr id="13" name="Rectangle 165"/>
                <p:cNvSpPr>
                  <a:spLocks noChangeArrowheads="1"/>
                </p:cNvSpPr>
                <p:nvPr/>
              </p:nvSpPr>
              <p:spPr bwMode="auto">
                <a:xfrm>
                  <a:off x="2915816" y="5013176"/>
                  <a:ext cx="792088" cy="5244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en-US" sz="2400" dirty="0"/>
                </a:p>
              </p:txBody>
            </p:sp>
            <p:cxnSp>
              <p:nvCxnSpPr>
                <p:cNvPr id="14" name="直接连接符 13"/>
                <p:cNvCxnSpPr/>
                <p:nvPr/>
              </p:nvCxnSpPr>
              <p:spPr>
                <a:xfrm>
                  <a:off x="3424315" y="5013176"/>
                  <a:ext cx="1" cy="5244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>
                  <a:off x="3563888" y="5275422"/>
                  <a:ext cx="4320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ctangle 165"/>
              <p:cNvSpPr>
                <a:spLocks noChangeArrowheads="1"/>
              </p:cNvSpPr>
              <p:nvPr/>
            </p:nvSpPr>
            <p:spPr bwMode="auto">
              <a:xfrm>
                <a:off x="3491880" y="4632700"/>
                <a:ext cx="792088" cy="5244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 sz="2400" dirty="0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>
                <a:off x="4000379" y="4632700"/>
                <a:ext cx="1" cy="5244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H="1" flipV="1">
                <a:off x="4283968" y="5042793"/>
                <a:ext cx="360040" cy="1143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771800" y="4581128"/>
                <a:ext cx="679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… …</a:t>
                </a:r>
              </a:p>
            </p:txBody>
          </p:sp>
          <p:cxnSp>
            <p:nvCxnSpPr>
              <p:cNvPr id="36" name="肘形连接符 35"/>
              <p:cNvCxnSpPr/>
              <p:nvPr/>
            </p:nvCxnSpPr>
            <p:spPr>
              <a:xfrm rot="10800000" flipH="1">
                <a:off x="503548" y="4423296"/>
                <a:ext cx="4392488" cy="601850"/>
              </a:xfrm>
              <a:prstGeom prst="bentConnector3">
                <a:avLst>
                  <a:gd name="adj1" fmla="val -9665"/>
                </a:avLst>
              </a:prstGeom>
              <a:ln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>
                <a:off x="4860032" y="4423296"/>
                <a:ext cx="0" cy="47165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endCxn id="17" idx="3"/>
              </p:cNvCxnSpPr>
              <p:nvPr/>
            </p:nvCxnSpPr>
            <p:spPr>
              <a:xfrm flipH="1" flipV="1">
                <a:off x="4283968" y="4894946"/>
                <a:ext cx="576064" cy="1"/>
              </a:xfrm>
              <a:prstGeom prst="straightConnector1">
                <a:avLst/>
              </a:prstGeom>
              <a:ln w="127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4283968" y="5085184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283968" y="6290156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en-US" dirty="0"/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467544" y="5644096"/>
              <a:ext cx="4428492" cy="733896"/>
              <a:chOff x="467544" y="4423296"/>
              <a:chExt cx="4428492" cy="733896"/>
            </a:xfrm>
          </p:grpSpPr>
          <p:grpSp>
            <p:nvGrpSpPr>
              <p:cNvPr id="108" name="组合 107"/>
              <p:cNvGrpSpPr/>
              <p:nvPr/>
            </p:nvGrpSpPr>
            <p:grpSpPr>
              <a:xfrm>
                <a:off x="467544" y="4632700"/>
                <a:ext cx="1080120" cy="524492"/>
                <a:chOff x="2915816" y="5013176"/>
                <a:chExt cx="1080120" cy="524492"/>
              </a:xfrm>
            </p:grpSpPr>
            <p:sp>
              <p:nvSpPr>
                <p:cNvPr id="120" name="Rectangle 165"/>
                <p:cNvSpPr>
                  <a:spLocks noChangeArrowheads="1"/>
                </p:cNvSpPr>
                <p:nvPr/>
              </p:nvSpPr>
              <p:spPr bwMode="auto">
                <a:xfrm>
                  <a:off x="2915816" y="5013176"/>
                  <a:ext cx="792088" cy="5244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400" dirty="0"/>
                    <a:t>H</a:t>
                  </a:r>
                  <a:endParaRPr lang="en-US" altLang="en-US" sz="2400" dirty="0"/>
                </a:p>
              </p:txBody>
            </p:sp>
            <p:cxnSp>
              <p:nvCxnSpPr>
                <p:cNvPr id="121" name="直接连接符 120"/>
                <p:cNvCxnSpPr/>
                <p:nvPr/>
              </p:nvCxnSpPr>
              <p:spPr>
                <a:xfrm>
                  <a:off x="3424315" y="5013176"/>
                  <a:ext cx="1" cy="5244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箭头连接符 121"/>
                <p:cNvCxnSpPr/>
                <p:nvPr/>
              </p:nvCxnSpPr>
              <p:spPr>
                <a:xfrm>
                  <a:off x="3563888" y="5275422"/>
                  <a:ext cx="4320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组合 108"/>
              <p:cNvGrpSpPr/>
              <p:nvPr/>
            </p:nvGrpSpPr>
            <p:grpSpPr>
              <a:xfrm>
                <a:off x="1619672" y="4615298"/>
                <a:ext cx="1080120" cy="524492"/>
                <a:chOff x="2915816" y="5013176"/>
                <a:chExt cx="1080120" cy="524492"/>
              </a:xfrm>
            </p:grpSpPr>
            <p:sp>
              <p:nvSpPr>
                <p:cNvPr id="117" name="Rectangle 165"/>
                <p:cNvSpPr>
                  <a:spLocks noChangeArrowheads="1"/>
                </p:cNvSpPr>
                <p:nvPr/>
              </p:nvSpPr>
              <p:spPr bwMode="auto">
                <a:xfrm>
                  <a:off x="2915816" y="5013176"/>
                  <a:ext cx="792088" cy="5244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en-US" altLang="en-US" sz="2400" dirty="0"/>
                </a:p>
              </p:txBody>
            </p: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3424315" y="5013176"/>
                  <a:ext cx="1" cy="5244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箭头连接符 118"/>
                <p:cNvCxnSpPr/>
                <p:nvPr/>
              </p:nvCxnSpPr>
              <p:spPr>
                <a:xfrm>
                  <a:off x="3563888" y="5275422"/>
                  <a:ext cx="432048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Rectangle 165"/>
              <p:cNvSpPr>
                <a:spLocks noChangeArrowheads="1"/>
              </p:cNvSpPr>
              <p:nvPr/>
            </p:nvSpPr>
            <p:spPr bwMode="auto">
              <a:xfrm>
                <a:off x="3491880" y="4632700"/>
                <a:ext cx="792088" cy="5244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en-US" altLang="en-US" sz="2400" dirty="0"/>
              </a:p>
            </p:txBody>
          </p:sp>
          <p:cxnSp>
            <p:nvCxnSpPr>
              <p:cNvPr id="111" name="直接连接符 110"/>
              <p:cNvCxnSpPr/>
              <p:nvPr/>
            </p:nvCxnSpPr>
            <p:spPr>
              <a:xfrm>
                <a:off x="4000379" y="4632700"/>
                <a:ext cx="1" cy="52449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/>
              <p:cNvCxnSpPr/>
              <p:nvPr/>
            </p:nvCxnSpPr>
            <p:spPr>
              <a:xfrm flipH="1" flipV="1">
                <a:off x="4283968" y="5042793"/>
                <a:ext cx="360040" cy="1143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2771800" y="4581128"/>
                <a:ext cx="679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… …</a:t>
                </a:r>
              </a:p>
            </p:txBody>
          </p:sp>
          <p:cxnSp>
            <p:nvCxnSpPr>
              <p:cNvPr id="114" name="肘形连接符 113"/>
              <p:cNvCxnSpPr/>
              <p:nvPr/>
            </p:nvCxnSpPr>
            <p:spPr>
              <a:xfrm rot="10800000" flipH="1">
                <a:off x="503548" y="4423296"/>
                <a:ext cx="4392488" cy="601850"/>
              </a:xfrm>
              <a:prstGeom prst="bentConnector3">
                <a:avLst>
                  <a:gd name="adj1" fmla="val -9665"/>
                </a:avLst>
              </a:prstGeom>
              <a:ln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/>
              <p:cNvCxnSpPr/>
              <p:nvPr/>
            </p:nvCxnSpPr>
            <p:spPr>
              <a:xfrm>
                <a:off x="4860032" y="4423296"/>
                <a:ext cx="0" cy="471651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/>
              <p:cNvCxnSpPr>
                <a:endCxn id="110" idx="3"/>
              </p:cNvCxnSpPr>
              <p:nvPr/>
            </p:nvCxnSpPr>
            <p:spPr>
              <a:xfrm flipH="1" flipV="1">
                <a:off x="4283968" y="4894946"/>
                <a:ext cx="576064" cy="1"/>
              </a:xfrm>
              <a:prstGeom prst="straightConnector1">
                <a:avLst/>
              </a:prstGeom>
              <a:ln w="12700"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/>
          <p:cNvGrpSpPr/>
          <p:nvPr/>
        </p:nvGrpSpPr>
        <p:grpSpPr>
          <a:xfrm>
            <a:off x="4716016" y="2896818"/>
            <a:ext cx="1080120" cy="524492"/>
            <a:chOff x="2915816" y="5013176"/>
            <a:chExt cx="1080120" cy="524492"/>
          </a:xfrm>
        </p:grpSpPr>
        <p:sp>
          <p:nvSpPr>
            <p:cNvPr id="81" name="Rectangle 165"/>
            <p:cNvSpPr>
              <a:spLocks noChangeArrowheads="1"/>
            </p:cNvSpPr>
            <p:nvPr/>
          </p:nvSpPr>
          <p:spPr bwMode="auto">
            <a:xfrm>
              <a:off x="2915816" y="5013176"/>
              <a:ext cx="792088" cy="5244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dirty="0"/>
                <a:t>H</a:t>
              </a:r>
              <a:endParaRPr lang="en-US" altLang="en-US" sz="2400" dirty="0"/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3424315" y="5013176"/>
              <a:ext cx="1" cy="5244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3563888" y="5275422"/>
              <a:ext cx="4320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5868144" y="2879416"/>
            <a:ext cx="1080120" cy="524492"/>
            <a:chOff x="2915816" y="5013176"/>
            <a:chExt cx="1080120" cy="524492"/>
          </a:xfrm>
        </p:grpSpPr>
        <p:sp>
          <p:nvSpPr>
            <p:cNvPr id="78" name="Rectangle 165"/>
            <p:cNvSpPr>
              <a:spLocks noChangeArrowheads="1"/>
            </p:cNvSpPr>
            <p:nvPr/>
          </p:nvSpPr>
          <p:spPr bwMode="auto">
            <a:xfrm>
              <a:off x="2915816" y="5013176"/>
              <a:ext cx="792088" cy="5244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 sz="2400" dirty="0"/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3424315" y="5013176"/>
              <a:ext cx="1" cy="5244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3563888" y="5275422"/>
              <a:ext cx="4320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ectangle 165"/>
          <p:cNvSpPr>
            <a:spLocks noChangeArrowheads="1"/>
          </p:cNvSpPr>
          <p:nvPr/>
        </p:nvSpPr>
        <p:spPr bwMode="auto">
          <a:xfrm>
            <a:off x="7740352" y="2896818"/>
            <a:ext cx="792088" cy="52449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 sz="2400" dirty="0"/>
          </a:p>
        </p:txBody>
      </p:sp>
      <p:cxnSp>
        <p:nvCxnSpPr>
          <p:cNvPr id="72" name="直接连接符 71"/>
          <p:cNvCxnSpPr/>
          <p:nvPr/>
        </p:nvCxnSpPr>
        <p:spPr>
          <a:xfrm>
            <a:off x="8248851" y="2896818"/>
            <a:ext cx="1" cy="5244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020272" y="2845246"/>
            <a:ext cx="679994" cy="461665"/>
          </a:xfrm>
          <a:prstGeom prst="rect">
            <a:avLst/>
          </a:prstGeom>
          <a:noFill/>
          <a:ln w="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… …</a:t>
            </a:r>
          </a:p>
        </p:txBody>
      </p:sp>
      <p:cxnSp>
        <p:nvCxnSpPr>
          <p:cNvPr id="75" name="肘形连接符 74"/>
          <p:cNvCxnSpPr/>
          <p:nvPr/>
        </p:nvCxnSpPr>
        <p:spPr>
          <a:xfrm flipV="1">
            <a:off x="4752020" y="2740543"/>
            <a:ext cx="4284476" cy="548721"/>
          </a:xfrm>
          <a:prstGeom prst="bentConnector3">
            <a:avLst>
              <a:gd name="adj1" fmla="val -6912"/>
            </a:avLst>
          </a:prstGeom>
          <a:ln w="2540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9036496" y="2740543"/>
            <a:ext cx="0" cy="1709028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5508104" y="4526927"/>
            <a:ext cx="432048" cy="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/>
          <p:cNvGrpSpPr/>
          <p:nvPr/>
        </p:nvGrpSpPr>
        <p:grpSpPr>
          <a:xfrm>
            <a:off x="5940152" y="4126636"/>
            <a:ext cx="1080120" cy="524492"/>
            <a:chOff x="2915816" y="5013176"/>
            <a:chExt cx="1080120" cy="524492"/>
          </a:xfrm>
        </p:grpSpPr>
        <p:sp>
          <p:nvSpPr>
            <p:cNvPr id="94" name="Rectangle 165"/>
            <p:cNvSpPr>
              <a:spLocks noChangeArrowheads="1"/>
            </p:cNvSpPr>
            <p:nvPr/>
          </p:nvSpPr>
          <p:spPr bwMode="auto">
            <a:xfrm>
              <a:off x="2915816" y="5013176"/>
              <a:ext cx="792088" cy="5244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en-US" altLang="en-US" sz="2400" dirty="0"/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3424315" y="5013176"/>
              <a:ext cx="1" cy="5244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3563888" y="5275422"/>
              <a:ext cx="4320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le 165"/>
          <p:cNvSpPr>
            <a:spLocks noChangeArrowheads="1"/>
          </p:cNvSpPr>
          <p:nvPr/>
        </p:nvSpPr>
        <p:spPr bwMode="auto">
          <a:xfrm>
            <a:off x="7812360" y="4144038"/>
            <a:ext cx="792088" cy="52449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en-US" sz="2400" dirty="0"/>
          </a:p>
        </p:txBody>
      </p:sp>
      <p:cxnSp>
        <p:nvCxnSpPr>
          <p:cNvPr id="88" name="直接连接符 87"/>
          <p:cNvCxnSpPr/>
          <p:nvPr/>
        </p:nvCxnSpPr>
        <p:spPr>
          <a:xfrm>
            <a:off x="8320859" y="4144038"/>
            <a:ext cx="1" cy="5244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8604448" y="4554131"/>
            <a:ext cx="360040" cy="11439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092280" y="4092466"/>
            <a:ext cx="679994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… …</a:t>
            </a:r>
          </a:p>
        </p:txBody>
      </p:sp>
      <p:cxnSp>
        <p:nvCxnSpPr>
          <p:cNvPr id="93" name="直接箭头连接符 92"/>
          <p:cNvCxnSpPr>
            <a:endCxn id="87" idx="3"/>
          </p:cNvCxnSpPr>
          <p:nvPr/>
        </p:nvCxnSpPr>
        <p:spPr>
          <a:xfrm flipH="1">
            <a:off x="8604448" y="4401775"/>
            <a:ext cx="432048" cy="4509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/>
          <p:nvPr/>
        </p:nvCxnSpPr>
        <p:spPr>
          <a:xfrm rot="16200000" flipH="1">
            <a:off x="8295330" y="3210093"/>
            <a:ext cx="606135" cy="555075"/>
          </a:xfrm>
          <a:prstGeom prst="bentConnector3">
            <a:avLst>
              <a:gd name="adj1" fmla="val -2542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肘形连接符 141"/>
          <p:cNvCxnSpPr/>
          <p:nvPr/>
        </p:nvCxnSpPr>
        <p:spPr>
          <a:xfrm rot="10800000" flipV="1">
            <a:off x="5508105" y="3780519"/>
            <a:ext cx="3367837" cy="746408"/>
          </a:xfrm>
          <a:prstGeom prst="bentConnector3">
            <a:avLst>
              <a:gd name="adj1" fmla="val 10722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H="1" flipV="1">
            <a:off x="8352420" y="4681424"/>
            <a:ext cx="180020" cy="28952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8034704" y="4829521"/>
            <a:ext cx="317716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 flipH="1">
            <a:off x="8748464" y="4756767"/>
            <a:ext cx="354474" cy="369332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686E97-3607-41FF-8B25-8CB2662DA66C}"/>
              </a:ext>
            </a:extLst>
          </p:cNvPr>
          <p:cNvSpPr txBox="1"/>
          <p:nvPr/>
        </p:nvSpPr>
        <p:spPr>
          <a:xfrm>
            <a:off x="6238010" y="3744587"/>
            <a:ext cx="227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(1) A-&gt;next=</a:t>
            </a:r>
            <a:r>
              <a:rPr lang="en-US" altLang="zh-CN" dirty="0" err="1"/>
              <a:t>Lb</a:t>
            </a:r>
            <a:r>
              <a:rPr lang="en-US" altLang="zh-CN" dirty="0"/>
              <a:t>-&gt;next; 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71B31A4-1C83-4203-9B0E-3B35CD576C86}"/>
              </a:ext>
            </a:extLst>
          </p:cNvPr>
          <p:cNvSpPr txBox="1"/>
          <p:nvPr/>
        </p:nvSpPr>
        <p:spPr>
          <a:xfrm>
            <a:off x="6864173" y="2396610"/>
            <a:ext cx="160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(2) B-&gt;next=La;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A699B7E-353E-4D97-B61C-44F2BEA307D9}"/>
              </a:ext>
            </a:extLst>
          </p:cNvPr>
          <p:cNvCxnSpPr/>
          <p:nvPr/>
        </p:nvCxnSpPr>
        <p:spPr>
          <a:xfrm flipV="1">
            <a:off x="179512" y="3460623"/>
            <a:ext cx="277688" cy="276244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7E5E73A-DCAA-4BCE-9D64-C3583182C89B}"/>
              </a:ext>
            </a:extLst>
          </p:cNvPr>
          <p:cNvCxnSpPr/>
          <p:nvPr/>
        </p:nvCxnSpPr>
        <p:spPr>
          <a:xfrm flipV="1">
            <a:off x="159498" y="4803311"/>
            <a:ext cx="277688" cy="276244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TextBox 99">
            <a:extLst>
              <a:ext uri="{FF2B5EF4-FFF2-40B4-BE49-F238E27FC236}">
                <a16:creationId xmlns:a16="http://schemas.microsoft.com/office/drawing/2014/main" id="{82EFFBC1-F7E7-4916-B24D-39C14C90300D}"/>
              </a:ext>
            </a:extLst>
          </p:cNvPr>
          <p:cNvSpPr txBox="1"/>
          <p:nvPr/>
        </p:nvSpPr>
        <p:spPr>
          <a:xfrm>
            <a:off x="372132" y="3425198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La</a:t>
            </a:r>
            <a:endParaRPr lang="en-US" sz="2800" dirty="0"/>
          </a:p>
        </p:txBody>
      </p:sp>
      <p:sp>
        <p:nvSpPr>
          <p:cNvPr id="85" name="TextBox 99">
            <a:extLst>
              <a:ext uri="{FF2B5EF4-FFF2-40B4-BE49-F238E27FC236}">
                <a16:creationId xmlns:a16="http://schemas.microsoft.com/office/drawing/2014/main" id="{8E73830A-20A9-40B1-9BAA-ADD50AB40A2D}"/>
              </a:ext>
            </a:extLst>
          </p:cNvPr>
          <p:cNvSpPr txBox="1"/>
          <p:nvPr/>
        </p:nvSpPr>
        <p:spPr>
          <a:xfrm>
            <a:off x="297309" y="4762243"/>
            <a:ext cx="606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err="1"/>
              <a:t>Lb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ADFA97-BF81-4B0B-8837-8EE8A13060A3}"/>
              </a:ext>
            </a:extLst>
          </p:cNvPr>
          <p:cNvSpPr txBox="1"/>
          <p:nvPr/>
        </p:nvSpPr>
        <p:spPr>
          <a:xfrm>
            <a:off x="7992499" y="529191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(3)</a:t>
            </a:r>
            <a:r>
              <a:rPr lang="zh-CN" altLang="en-US" dirty="0"/>
              <a:t> </a:t>
            </a:r>
            <a:r>
              <a:rPr lang="en-US" altLang="zh-CN" dirty="0"/>
              <a:t>A=B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13917" y="2463300"/>
            <a:ext cx="4713612" cy="2822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F7E0DC7F-BC47-C1C0-EABC-67A87F874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1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8" grpId="0"/>
      <p:bldP spid="9" grpId="0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98984"/>
          </a:xfrm>
        </p:spPr>
        <p:txBody>
          <a:bodyPr/>
          <a:lstStyle/>
          <a:p>
            <a:r>
              <a:rPr lang="zh-CN" altLang="en-US" dirty="0"/>
              <a:t>线性链表</a:t>
            </a:r>
            <a:r>
              <a:rPr lang="en-US" altLang="zh-CN" dirty="0"/>
              <a:t>/</a:t>
            </a:r>
            <a:r>
              <a:rPr lang="zh-CN" altLang="en-US" dirty="0"/>
              <a:t>单链表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27364"/>
            <a:ext cx="8229600" cy="38205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en-US" dirty="0" err="1">
                <a:ea typeface="宋体" panose="02010600030101010101" pitchFamily="2" charset="-122"/>
              </a:rPr>
              <a:t>为操作方便，总是在链表的第一个结点之前附设一个</a:t>
            </a:r>
            <a:r>
              <a:rPr lang="en-US" altLang="en-US" b="1" dirty="0" err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头结点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en-US" dirty="0" err="1">
                <a:ea typeface="宋体" panose="02010600030101010101" pitchFamily="2" charset="-122"/>
              </a:rPr>
              <a:t>头结点的数据域可以不存储任何信息</a:t>
            </a:r>
            <a:r>
              <a:rPr lang="en-US" altLang="en-US" dirty="0">
                <a:ea typeface="宋体" panose="02010600030101010101" pitchFamily="2" charset="-122"/>
              </a:rPr>
              <a:t>(或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存储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链表长度</a:t>
            </a:r>
            <a:r>
              <a:rPr lang="en-US" altLang="en-US" dirty="0" err="1">
                <a:ea typeface="宋体" panose="02010600030101010101" pitchFamily="2" charset="-122"/>
              </a:rPr>
              <a:t>等信息</a:t>
            </a:r>
            <a:r>
              <a:rPr lang="en-US" altLang="en-US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en-US" dirty="0">
                <a:ea typeface="宋体" panose="02010600030101010101" pitchFamily="2" charset="-122"/>
              </a:rPr>
              <a:t>头</a:t>
            </a:r>
            <a:r>
              <a:rPr lang="zh-CN" altLang="en-US" dirty="0">
                <a:ea typeface="宋体" panose="02010600030101010101" pitchFamily="2" charset="-122"/>
              </a:rPr>
              <a:t>结点的</a:t>
            </a:r>
            <a:r>
              <a:rPr lang="en-US" altLang="en-US" dirty="0" err="1">
                <a:ea typeface="宋体" panose="02010600030101010101" pitchFamily="2" charset="-122"/>
              </a:rPr>
              <a:t>指针</a:t>
            </a:r>
            <a:r>
              <a:rPr lang="zh-CN" altLang="en-US" dirty="0">
                <a:ea typeface="宋体" panose="02010600030101010101" pitchFamily="2" charset="-122"/>
              </a:rPr>
              <a:t>域存储指向</a:t>
            </a:r>
            <a:r>
              <a:rPr lang="en-US" altLang="en-US" dirty="0" err="1">
                <a:ea typeface="宋体" panose="02010600030101010101" pitchFamily="2" charset="-122"/>
              </a:rPr>
              <a:t>第一个结点</a:t>
            </a:r>
            <a:r>
              <a:rPr lang="zh-CN" altLang="en-US" dirty="0">
                <a:ea typeface="宋体" panose="02010600030101010101" pitchFamily="2" charset="-122"/>
              </a:rPr>
              <a:t>的指针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即第一个结点的存储位置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110000"/>
              </a:lnSpc>
              <a:defRPr/>
            </a:pPr>
            <a:r>
              <a:rPr lang="zh-CN" altLang="en-US" dirty="0">
                <a:ea typeface="宋体" panose="02010600030101010101" pitchFamily="2" charset="-122"/>
              </a:rPr>
              <a:t>用</a:t>
            </a:r>
            <a:r>
              <a:rPr lang="en-US" altLang="zh-CN" dirty="0">
                <a:ea typeface="宋体" panose="02010600030101010101" pitchFamily="2" charset="-122"/>
              </a:rPr>
              <a:t>C</a:t>
            </a:r>
            <a:r>
              <a:rPr lang="zh-CN" altLang="en-US" dirty="0">
                <a:ea typeface="宋体" panose="02010600030101010101" pitchFamily="2" charset="-122"/>
              </a:rPr>
              <a:t>语言中的“指针”：</a:t>
            </a:r>
            <a:r>
              <a:rPr lang="en-US" altLang="zh-CN" dirty="0">
                <a:ea typeface="宋体" panose="02010600030101010101" pitchFamily="2" charset="-122"/>
              </a:rPr>
              <a:t>head 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next  data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endParaRPr lang="en-US" altLang="en-US" dirty="0">
              <a:latin typeface="宋体" pitchFamily="2" charset="-122"/>
            </a:endParaRP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95300" y="5553618"/>
            <a:ext cx="762000" cy="594519"/>
            <a:chOff x="288" y="720"/>
            <a:chExt cx="480" cy="498"/>
          </a:xfrm>
        </p:grpSpPr>
        <p:sp>
          <p:nvSpPr>
            <p:cNvPr id="5" name="Line 27"/>
            <p:cNvSpPr>
              <a:spLocks noChangeShapeType="1"/>
            </p:cNvSpPr>
            <p:nvPr/>
          </p:nvSpPr>
          <p:spPr bwMode="auto">
            <a:xfrm>
              <a:off x="288" y="1218"/>
              <a:ext cx="48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28"/>
            <p:cNvSpPr>
              <a:spLocks noChangeShapeType="1"/>
            </p:cNvSpPr>
            <p:nvPr/>
          </p:nvSpPr>
          <p:spPr bwMode="auto">
            <a:xfrm>
              <a:off x="288" y="720"/>
              <a:ext cx="0" cy="49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761313" y="5263900"/>
            <a:ext cx="20104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ea typeface="隶书" pitchFamily="49" charset="-122"/>
              </a:rPr>
              <a:t>头结点</a:t>
            </a:r>
            <a:r>
              <a:rPr lang="en-US" altLang="zh-CN" sz="2800" b="1" dirty="0">
                <a:solidFill>
                  <a:srgbClr val="0000CC"/>
                </a:solidFill>
                <a:ea typeface="隶书" pitchFamily="49" charset="-122"/>
              </a:rPr>
              <a:t>head</a:t>
            </a:r>
            <a:endParaRPr lang="zh-CN" altLang="en-US" sz="2000" dirty="0">
              <a:solidFill>
                <a:srgbClr val="0000CC"/>
              </a:solidFill>
            </a:endParaRPr>
          </a:p>
        </p:txBody>
      </p: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2628900" y="5644900"/>
            <a:ext cx="6553200" cy="1189037"/>
            <a:chOff x="1632" y="835"/>
            <a:chExt cx="4128" cy="749"/>
          </a:xfrm>
        </p:grpSpPr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1632" y="835"/>
              <a:ext cx="4128" cy="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800" dirty="0">
                  <a:ea typeface="楷体_GB2312" pitchFamily="49" charset="-122"/>
                </a:rPr>
                <a:t>   </a:t>
              </a:r>
              <a:r>
                <a:rPr lang="en-US" altLang="zh-CN" sz="4800" dirty="0">
                  <a:solidFill>
                    <a:srgbClr val="000099"/>
                  </a:solidFill>
                  <a:ea typeface="楷体_GB2312" pitchFamily="49" charset="-122"/>
                </a:rPr>
                <a:t>a</a:t>
              </a:r>
              <a:r>
                <a:rPr lang="en-US" altLang="zh-CN" sz="4800" baseline="-25000" dirty="0">
                  <a:solidFill>
                    <a:srgbClr val="000099"/>
                  </a:solidFill>
                  <a:ea typeface="楷体_GB2312" pitchFamily="49" charset="-122"/>
                </a:rPr>
                <a:t>1</a:t>
              </a:r>
              <a:r>
                <a:rPr lang="en-US" altLang="zh-CN" sz="4800" dirty="0">
                  <a:solidFill>
                    <a:srgbClr val="000099"/>
                  </a:solidFill>
                  <a:ea typeface="楷体_GB2312" pitchFamily="49" charset="-122"/>
                </a:rPr>
                <a:t>       a</a:t>
              </a:r>
              <a:r>
                <a:rPr lang="en-US" altLang="zh-CN" sz="4800" baseline="-25000" dirty="0">
                  <a:solidFill>
                    <a:srgbClr val="000099"/>
                  </a:solidFill>
                  <a:ea typeface="楷体_GB2312" pitchFamily="49" charset="-122"/>
                </a:rPr>
                <a:t>2</a:t>
              </a:r>
              <a:r>
                <a:rPr lang="en-US" altLang="zh-CN" sz="4800" dirty="0">
                  <a:solidFill>
                    <a:srgbClr val="000099"/>
                  </a:solidFill>
                  <a:ea typeface="楷体_GB2312" pitchFamily="49" charset="-122"/>
                </a:rPr>
                <a:t>      … ...   a</a:t>
              </a:r>
              <a:r>
                <a:rPr lang="en-US" altLang="zh-CN" sz="4800" baseline="-25000" dirty="0">
                  <a:solidFill>
                    <a:srgbClr val="000099"/>
                  </a:solidFill>
                  <a:ea typeface="楷体_GB2312" pitchFamily="49" charset="-122"/>
                </a:rPr>
                <a:t>n  </a:t>
              </a:r>
              <a:r>
                <a:rPr lang="en-US" altLang="zh-CN" sz="6000" b="1" baseline="-25000" dirty="0">
                  <a:solidFill>
                    <a:srgbClr val="000099"/>
                  </a:solidFill>
                  <a:ea typeface="楷体_GB2312" pitchFamily="49" charset="-122"/>
                </a:rPr>
                <a:t>^</a:t>
              </a:r>
              <a:endParaRPr lang="en-US" altLang="zh-CN" sz="4800" baseline="-25000" dirty="0">
                <a:solidFill>
                  <a:srgbClr val="000099"/>
                </a:solidFill>
                <a:ea typeface="楷体_GB2312" pitchFamily="49" charset="-122"/>
              </a:endParaRPr>
            </a:p>
            <a:p>
              <a:endParaRPr lang="en-US" altLang="zh-CN" sz="2400" dirty="0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400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496" y="115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3408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504" y="115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4988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4345" y="115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1872" y="960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2880" y="960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35"/>
            <p:cNvSpPr>
              <a:spLocks noChangeArrowheads="1"/>
            </p:cNvSpPr>
            <p:nvPr/>
          </p:nvSpPr>
          <p:spPr bwMode="auto">
            <a:xfrm>
              <a:off x="4585" y="960"/>
              <a:ext cx="720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39"/>
          <p:cNvGrpSpPr>
            <a:grpSpLocks/>
          </p:cNvGrpSpPr>
          <p:nvPr/>
        </p:nvGrpSpPr>
        <p:grpSpPr bwMode="auto">
          <a:xfrm>
            <a:off x="1257300" y="5843337"/>
            <a:ext cx="1143000" cy="609600"/>
            <a:chOff x="768" y="960"/>
            <a:chExt cx="720" cy="384"/>
          </a:xfrm>
        </p:grpSpPr>
        <p:sp>
          <p:nvSpPr>
            <p:cNvPr id="20" name="Rectangle 37"/>
            <p:cNvSpPr>
              <a:spLocks noChangeArrowheads="1"/>
            </p:cNvSpPr>
            <p:nvPr/>
          </p:nvSpPr>
          <p:spPr bwMode="auto">
            <a:xfrm>
              <a:off x="768" y="960"/>
              <a:ext cx="72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>
              <a:off x="12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2247900" y="6148137"/>
            <a:ext cx="762000" cy="0"/>
          </a:xfrm>
          <a:prstGeom prst="line">
            <a:avLst/>
          </a:prstGeom>
          <a:noFill/>
          <a:ln w="25400">
            <a:solidFill>
              <a:srgbClr val="660033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42"/>
          <p:cNvSpPr>
            <a:spLocks noChangeArrowheads="1"/>
          </p:cNvSpPr>
          <p:nvPr/>
        </p:nvSpPr>
        <p:spPr bwMode="auto">
          <a:xfrm>
            <a:off x="2781300" y="4700337"/>
            <a:ext cx="1600200" cy="457200"/>
          </a:xfrm>
          <a:prstGeom prst="wedgeRoundRectCallout">
            <a:avLst>
              <a:gd name="adj1" fmla="val -53870"/>
              <a:gd name="adj2" fmla="val 212500"/>
              <a:gd name="adj3" fmla="val 16667"/>
            </a:avLst>
          </a:prstGeom>
          <a:solidFill>
            <a:srgbClr val="CCFFCC">
              <a:alpha val="50000"/>
            </a:srgbClr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chemeClr val="tx2"/>
                </a:solidFill>
                <a:ea typeface="隶书" pitchFamily="49" charset="-122"/>
              </a:rPr>
              <a:t>头指针</a:t>
            </a:r>
            <a:endParaRPr lang="zh-CN" altLang="en-US"/>
          </a:p>
        </p:txBody>
      </p:sp>
      <p:sp useBgFill="1">
        <p:nvSpPr>
          <p:cNvPr id="25" name="AutoShape 44"/>
          <p:cNvSpPr>
            <a:spLocks noChangeArrowheads="1"/>
          </p:cNvSpPr>
          <p:nvPr/>
        </p:nvSpPr>
        <p:spPr bwMode="auto">
          <a:xfrm>
            <a:off x="2400300" y="4624137"/>
            <a:ext cx="2057400" cy="762000"/>
          </a:xfrm>
          <a:prstGeom prst="wedgeRoundRectCallout">
            <a:avLst>
              <a:gd name="adj1" fmla="val -35417"/>
              <a:gd name="adj2" fmla="val 142500"/>
              <a:gd name="adj3" fmla="val 16667"/>
            </a:avLst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26" name="AutoShape 48"/>
          <p:cNvSpPr>
            <a:spLocks noChangeArrowheads="1"/>
          </p:cNvSpPr>
          <p:nvPr/>
        </p:nvSpPr>
        <p:spPr bwMode="auto">
          <a:xfrm>
            <a:off x="7200900" y="4852737"/>
            <a:ext cx="1447800" cy="533400"/>
          </a:xfrm>
          <a:prstGeom prst="wedgeRoundRectCallout">
            <a:avLst>
              <a:gd name="adj1" fmla="val 10891"/>
              <a:gd name="adj2" fmla="val 137984"/>
              <a:gd name="adj3" fmla="val 16667"/>
            </a:avLst>
          </a:prstGeom>
          <a:solidFill>
            <a:srgbClr val="CCFFFF">
              <a:alpha val="50000"/>
            </a:srgbClr>
          </a:solidFill>
          <a:ln w="1905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0099"/>
                </a:solidFill>
                <a:ea typeface="隶书" pitchFamily="49" charset="-122"/>
              </a:rPr>
              <a:t>空指针</a:t>
            </a:r>
            <a:endParaRPr lang="zh-CN" altLang="en-US"/>
          </a:p>
        </p:txBody>
      </p:sp>
      <p:sp>
        <p:nvSpPr>
          <p:cNvPr id="27" name="AutoShape 52"/>
          <p:cNvSpPr>
            <a:spLocks noChangeArrowheads="1"/>
          </p:cNvSpPr>
          <p:nvPr/>
        </p:nvSpPr>
        <p:spPr bwMode="auto">
          <a:xfrm>
            <a:off x="2171700" y="4563976"/>
            <a:ext cx="3236590" cy="762000"/>
          </a:xfrm>
          <a:prstGeom prst="wedgeRoundRectCallout">
            <a:avLst>
              <a:gd name="adj1" fmla="val -41961"/>
              <a:gd name="adj2" fmla="val 143651"/>
              <a:gd name="adj3" fmla="val 16667"/>
            </a:avLst>
          </a:prstGeom>
          <a:solidFill>
            <a:srgbClr val="FFFF99">
              <a:alpha val="50000"/>
            </a:srgbClr>
          </a:solidFill>
          <a:ln w="9525">
            <a:solidFill>
              <a:srgbClr val="66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dirty="0">
                <a:solidFill>
                  <a:srgbClr val="660033"/>
                </a:solidFill>
                <a:ea typeface="隶书" pitchFamily="49" charset="-122"/>
              </a:rPr>
              <a:t>线性表为空表时，</a:t>
            </a:r>
          </a:p>
          <a:p>
            <a:pPr algn="ctr"/>
            <a:r>
              <a:rPr lang="zh-CN" altLang="en-US" sz="2800" dirty="0">
                <a:solidFill>
                  <a:srgbClr val="660033"/>
                </a:solidFill>
                <a:ea typeface="隶书" pitchFamily="49" charset="-122"/>
              </a:rPr>
              <a:t>头结点的指针域为空</a:t>
            </a:r>
            <a:endParaRPr lang="zh-CN" altLang="en-US" dirty="0"/>
          </a:p>
        </p:txBody>
      </p:sp>
      <p:sp useBgFill="1">
        <p:nvSpPr>
          <p:cNvPr id="28" name="Rectangle 56"/>
          <p:cNvSpPr>
            <a:spLocks noChangeArrowheads="1"/>
          </p:cNvSpPr>
          <p:nvPr/>
        </p:nvSpPr>
        <p:spPr bwMode="auto">
          <a:xfrm>
            <a:off x="2171700" y="6071937"/>
            <a:ext cx="838200" cy="15240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53"/>
          <p:cNvGrpSpPr>
            <a:grpSpLocks/>
          </p:cNvGrpSpPr>
          <p:nvPr/>
        </p:nvGrpSpPr>
        <p:grpSpPr bwMode="auto">
          <a:xfrm>
            <a:off x="1257300" y="5843337"/>
            <a:ext cx="1143000" cy="609600"/>
            <a:chOff x="768" y="960"/>
            <a:chExt cx="720" cy="384"/>
          </a:xfrm>
        </p:grpSpPr>
        <p:sp>
          <p:nvSpPr>
            <p:cNvPr id="30" name="Rectangle 54"/>
            <p:cNvSpPr>
              <a:spLocks noChangeArrowheads="1"/>
            </p:cNvSpPr>
            <p:nvPr/>
          </p:nvSpPr>
          <p:spPr bwMode="auto">
            <a:xfrm>
              <a:off x="768" y="960"/>
              <a:ext cx="720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1296" y="9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Text Box 57"/>
          <p:cNvSpPr txBox="1">
            <a:spLocks noChangeArrowheads="1"/>
          </p:cNvSpPr>
          <p:nvPr/>
        </p:nvSpPr>
        <p:spPr bwMode="auto">
          <a:xfrm>
            <a:off x="2095401" y="5956002"/>
            <a:ext cx="3048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>
                <a:sym typeface="Symbol" pitchFamily="18" charset="2"/>
              </a:rPr>
              <a:t></a:t>
            </a:r>
            <a:endParaRPr lang="en-US" altLang="zh-CN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9D03DC0-4B58-2762-8DE2-E3480FBE7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22" grpId="0" animBg="1"/>
      <p:bldP spid="23" grpId="0" animBg="1" autoUpdateAnimBg="0"/>
      <p:bldP spid="25" grpId="0" animBg="1" autoUpdateAnimBg="0"/>
      <p:bldP spid="26" grpId="0" animBg="1" autoUpdateAnimBg="0"/>
      <p:bldP spid="27" grpId="0" animBg="1" autoUpdateAnimBg="0"/>
      <p:bldP spid="28" grpId="0" animBg="1"/>
      <p:bldP spid="32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双向循环链表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具有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指向前驱和后继的指针</a:t>
            </a:r>
            <a:r>
              <a:rPr lang="zh-CN" altLang="en-US" dirty="0">
                <a:ea typeface="宋体" panose="02010600030101010101" pitchFamily="2" charset="-122"/>
              </a:rPr>
              <a:t>，这样，</a:t>
            </a:r>
            <a:r>
              <a:rPr lang="en-US" altLang="en-US" dirty="0" err="1">
                <a:ea typeface="宋体" panose="02010600030101010101" pitchFamily="2" charset="-122"/>
              </a:rPr>
              <a:t>从循环链表的任意一个结点出发都可以找到链表中的其它结点，使得表处理更加方便灵活</a:t>
            </a:r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75600" y="3277854"/>
            <a:ext cx="10086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空表</a:t>
            </a:r>
            <a:endParaRPr kumimoji="1" lang="zh-CN" altLang="en-US" sz="4000" b="1" dirty="0">
              <a:solidFill>
                <a:srgbClr val="CC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395037" y="4396900"/>
            <a:ext cx="14205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CC0066"/>
                </a:solidFill>
                <a:latin typeface="Times New Roman" panose="02020603050405020304" pitchFamily="18" charset="0"/>
                <a:ea typeface="楷体_GB2312" pitchFamily="49" charset="-122"/>
              </a:rPr>
              <a:t>非空表</a:t>
            </a:r>
            <a:endParaRPr kumimoji="1" lang="zh-CN" altLang="en-US" sz="4000" b="1" dirty="0">
              <a:solidFill>
                <a:srgbClr val="CC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076128" y="5408712"/>
            <a:ext cx="69342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800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rPr>
              <a:t>   a</a:t>
            </a:r>
            <a:r>
              <a:rPr kumimoji="1" lang="en-US" altLang="zh-CN" sz="4800" baseline="-25000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4800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rPr>
              <a:t>        a</a:t>
            </a:r>
            <a:r>
              <a:rPr kumimoji="1" lang="en-US" altLang="zh-CN" sz="4800" baseline="-25000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4800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rPr>
              <a:t>    … ...     a</a:t>
            </a:r>
            <a:r>
              <a:rPr kumimoji="1" lang="en-US" altLang="zh-CN" sz="4800" baseline="-25000">
                <a:solidFill>
                  <a:srgbClr val="333333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56928" y="5637312"/>
            <a:ext cx="9906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856928" y="6246912"/>
            <a:ext cx="9906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8475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8569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15427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304728" y="5637312"/>
            <a:ext cx="10668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304728" y="6246912"/>
            <a:ext cx="10668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3715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3047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0667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1695128" y="5942112"/>
            <a:ext cx="609600" cy="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295328" y="5942112"/>
            <a:ext cx="609600" cy="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904928" y="5637312"/>
            <a:ext cx="11430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39049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50479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7431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895528" y="5942112"/>
            <a:ext cx="457200" cy="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904928" y="6246912"/>
            <a:ext cx="11430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7105328" y="6246912"/>
            <a:ext cx="11430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7105328" y="5637312"/>
            <a:ext cx="1143000" cy="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71053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82483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79435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6724328" y="5942112"/>
            <a:ext cx="381000" cy="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323528" y="5865912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323528" y="4799112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8095928" y="5942112"/>
            <a:ext cx="609600" cy="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8705528" y="5942112"/>
            <a:ext cx="0" cy="76200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 flipH="1">
            <a:off x="323528" y="6704112"/>
            <a:ext cx="8382000" cy="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V="1">
            <a:off x="323528" y="6018312"/>
            <a:ext cx="0" cy="68580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323528" y="6018312"/>
            <a:ext cx="533400" cy="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11617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74101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42097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2609528" y="5637312"/>
            <a:ext cx="0" cy="6096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V="1">
            <a:off x="7257728" y="5332512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Line 43"/>
          <p:cNvSpPr>
            <a:spLocks noChangeShapeType="1"/>
          </p:cNvSpPr>
          <p:nvPr/>
        </p:nvSpPr>
        <p:spPr bwMode="auto">
          <a:xfrm flipH="1">
            <a:off x="6724328" y="5332512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flipV="1">
            <a:off x="4057328" y="5332512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 flipH="1">
            <a:off x="2838128" y="5332512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2838128" y="5332512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 flipV="1">
            <a:off x="2457128" y="5332512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 flipH="1">
            <a:off x="1390328" y="5332512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 flipH="1">
            <a:off x="1390328" y="5332512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 flipV="1">
            <a:off x="1009328" y="5180112"/>
            <a:ext cx="0" cy="7620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>
            <a:off x="1009328" y="5180112"/>
            <a:ext cx="6629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>
            <a:off x="7638728" y="5180112"/>
            <a:ext cx="0" cy="4572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212976" y="4271392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rgbClr val="004C2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3746376" y="4271392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rgbClr val="004C2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2908176" y="4271392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rgbClr val="004C2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>
            <a:off x="3898776" y="4499992"/>
            <a:ext cx="457200" cy="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8" name="Line 57"/>
          <p:cNvSpPr>
            <a:spLocks noChangeShapeType="1"/>
          </p:cNvSpPr>
          <p:nvPr/>
        </p:nvSpPr>
        <p:spPr bwMode="auto">
          <a:xfrm flipV="1">
            <a:off x="4355976" y="3814192"/>
            <a:ext cx="0" cy="68580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9" name="Line 58"/>
          <p:cNvSpPr>
            <a:spLocks noChangeShapeType="1"/>
          </p:cNvSpPr>
          <p:nvPr/>
        </p:nvSpPr>
        <p:spPr bwMode="auto">
          <a:xfrm flipH="1">
            <a:off x="3670176" y="3814192"/>
            <a:ext cx="685800" cy="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>
            <a:off x="3670176" y="3814192"/>
            <a:ext cx="0" cy="457200"/>
          </a:xfrm>
          <a:prstGeom prst="line">
            <a:avLst/>
          </a:prstGeom>
          <a:noFill/>
          <a:ln w="31750">
            <a:solidFill>
              <a:srgbClr val="333333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1" name="Line 60"/>
          <p:cNvSpPr>
            <a:spLocks noChangeShapeType="1"/>
          </p:cNvSpPr>
          <p:nvPr/>
        </p:nvSpPr>
        <p:spPr bwMode="auto">
          <a:xfrm flipH="1">
            <a:off x="2603376" y="4499992"/>
            <a:ext cx="457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 flipV="1">
            <a:off x="2603376" y="3814192"/>
            <a:ext cx="0" cy="685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2603376" y="3814192"/>
            <a:ext cx="685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289176" y="3814192"/>
            <a:ext cx="0" cy="4572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1161728" y="5637312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rgbClr val="004C2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>
            <a:off x="2298576" y="4652392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>
            <a:off x="2298576" y="3356992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9547A-0428-7E37-8ADE-BAA26B09C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3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0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5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5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0"/>
                            </p:stCondLst>
                            <p:childTnLst>
                              <p:par>
                                <p:cTn id="1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65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70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utoUpdateAnimBg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线性表链式存储方式的比较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b="7053"/>
          <a:stretch/>
        </p:blipFill>
        <p:spPr>
          <a:xfrm>
            <a:off x="421488" y="1484784"/>
            <a:ext cx="8301024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00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CBFB48D-A283-4F3E-9B3D-A08D2110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线性表链式存储方式的比较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75E38E-8A73-4F60-8CF7-3B27105B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现有应用，其主要的操作是 </a:t>
            </a:r>
            <a:r>
              <a:rPr lang="zh-CN" altLang="en-US" dirty="0">
                <a:solidFill>
                  <a:srgbClr val="C00000"/>
                </a:solidFill>
              </a:rPr>
              <a:t>找表首结点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找表尾结点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找</a:t>
            </a:r>
            <a:r>
              <a:rPr lang="en-US" altLang="zh-CN" dirty="0">
                <a:solidFill>
                  <a:srgbClr val="C00000"/>
                </a:solidFill>
              </a:rPr>
              <a:t>P</a:t>
            </a:r>
            <a:r>
              <a:rPr lang="zh-CN" altLang="en-US" dirty="0">
                <a:solidFill>
                  <a:srgbClr val="C00000"/>
                </a:solidFill>
              </a:rPr>
              <a:t>结点的前驱结点</a:t>
            </a:r>
            <a:r>
              <a:rPr lang="zh-CN" altLang="en-US" dirty="0"/>
              <a:t>，试问，用哪个数据结构比较好？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）带头结点的单链表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）带头结点的循环单链表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）带尾指针的循环单链表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）带头结点的双向循环链表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73A5B22B-DB50-4229-AB42-593DE2B030EC}"/>
              </a:ext>
            </a:extLst>
          </p:cNvPr>
          <p:cNvSpPr/>
          <p:nvPr/>
        </p:nvSpPr>
        <p:spPr>
          <a:xfrm>
            <a:off x="6372200" y="3900480"/>
            <a:ext cx="1884784" cy="1040688"/>
          </a:xfrm>
          <a:prstGeom prst="lef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4D6929-10B0-D6D4-A8CF-F11D75D2B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3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DD15D-9D21-4ECA-A4E5-D66EAEE4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92A2F-2DE0-46FE-A5F7-6EF7466EB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  <a:r>
              <a:rPr lang="zh-CN" altLang="zh-CN" dirty="0"/>
              <a:t>线性表的定义、基本操作</a:t>
            </a:r>
            <a:endParaRPr lang="en-US" altLang="zh-CN" dirty="0"/>
          </a:p>
          <a:p>
            <a:r>
              <a:rPr lang="zh-CN" altLang="en-US" dirty="0"/>
              <a:t>掌握</a:t>
            </a:r>
            <a:r>
              <a:rPr lang="zh-CN" altLang="zh-CN" dirty="0"/>
              <a:t>线性表的存储结构及操作实现</a:t>
            </a:r>
            <a:endParaRPr lang="en-US" altLang="zh-CN" dirty="0"/>
          </a:p>
          <a:p>
            <a:pPr lvl="1"/>
            <a:r>
              <a:rPr lang="zh-CN" altLang="zh-CN" dirty="0"/>
              <a:t>顺序存储结构</a:t>
            </a:r>
            <a:endParaRPr lang="en-US" altLang="zh-CN" dirty="0"/>
          </a:p>
          <a:p>
            <a:pPr lvl="1"/>
            <a:r>
              <a:rPr lang="zh-CN" altLang="zh-CN" dirty="0"/>
              <a:t>链式存储结构</a:t>
            </a:r>
            <a:endParaRPr lang="en-US" altLang="zh-CN" dirty="0"/>
          </a:p>
          <a:p>
            <a:r>
              <a:rPr lang="zh-CN" altLang="en-US" dirty="0"/>
              <a:t>会根据需求，设计、应用</a:t>
            </a:r>
            <a:r>
              <a:rPr lang="zh-CN" altLang="zh-CN" dirty="0"/>
              <a:t>线性表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594832-3AFE-2DF8-0ADB-95E101EAC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0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单链表的</a:t>
            </a:r>
            <a:r>
              <a:rPr lang="en-US" altLang="zh-CN" dirty="0"/>
              <a:t>C</a:t>
            </a:r>
            <a:r>
              <a:rPr lang="zh-CN" altLang="en-US" dirty="0"/>
              <a:t>指针实现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结点的类型定义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dirty="0"/>
              <a:t>typedef  struct  </a:t>
            </a:r>
            <a:r>
              <a:rPr lang="en-US" altLang="en-US" dirty="0" err="1"/>
              <a:t>Lnode</a:t>
            </a:r>
            <a:r>
              <a:rPr lang="en-US" altLang="en-US" dirty="0"/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3200" dirty="0"/>
              <a:t> 	</a:t>
            </a:r>
            <a:r>
              <a:rPr lang="en-US" altLang="en-US" sz="3200" dirty="0" err="1"/>
              <a:t>ElemType</a:t>
            </a:r>
            <a:r>
              <a:rPr lang="en-US" altLang="en-US" sz="3200" dirty="0"/>
              <a:t>  data;  </a:t>
            </a:r>
            <a:r>
              <a:rPr lang="en-US" altLang="en-US" dirty="0"/>
              <a:t>/*</a:t>
            </a:r>
            <a:r>
              <a:rPr lang="zh-CN" altLang="en-US" dirty="0"/>
              <a:t>数据域，保存结点的值*</a:t>
            </a:r>
            <a:r>
              <a:rPr lang="en-US" altLang="en-US" dirty="0"/>
              <a:t>/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altLang="en-US" dirty="0"/>
              <a:t>	struct   </a:t>
            </a:r>
            <a:r>
              <a:rPr lang="en-US" altLang="en-US" dirty="0" err="1"/>
              <a:t>Lnode</a:t>
            </a:r>
            <a:r>
              <a:rPr lang="en-US" altLang="en-US" dirty="0"/>
              <a:t>  *next;            /*</a:t>
            </a:r>
            <a:r>
              <a:rPr lang="zh-CN" altLang="en-US" dirty="0"/>
              <a:t>指针域*</a:t>
            </a:r>
            <a:r>
              <a:rPr lang="en-US" altLang="en-US" dirty="0"/>
              <a:t>/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altLang="en-US" dirty="0"/>
              <a:t>} </a:t>
            </a:r>
            <a:r>
              <a:rPr lang="en-US" altLang="en-US" dirty="0" err="1"/>
              <a:t>Lnode</a:t>
            </a:r>
            <a:r>
              <a:rPr lang="en-US" altLang="en-US" dirty="0"/>
              <a:t>, </a:t>
            </a:r>
            <a:r>
              <a:rPr lang="en-US" altLang="en-US" b="1" dirty="0" err="1">
                <a:solidFill>
                  <a:srgbClr val="0000CC"/>
                </a:solidFill>
              </a:rPr>
              <a:t>LinkedList</a:t>
            </a:r>
            <a:r>
              <a:rPr lang="en-US" altLang="en-US" dirty="0"/>
              <a:t>; /*</a:t>
            </a:r>
            <a:r>
              <a:rPr lang="zh-CN" altLang="en-US" dirty="0"/>
              <a:t>结点、链表的类型 *</a:t>
            </a:r>
            <a:r>
              <a:rPr lang="en-US" altLang="en-US" dirty="0"/>
              <a:t>/</a:t>
            </a:r>
          </a:p>
          <a:p>
            <a:pPr marL="114300" indent="0">
              <a:lnSpc>
                <a:spcPct val="110000"/>
              </a:lnSpc>
              <a:buNone/>
            </a:pPr>
            <a:endParaRPr lang="en-US" altLang="en-US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/>
              <a:t>结点的赋值</a:t>
            </a:r>
            <a:r>
              <a:rPr lang="en-US" altLang="zh-CN" dirty="0"/>
              <a:t>//</a:t>
            </a:r>
            <a:r>
              <a:rPr lang="zh-CN" altLang="en-US" dirty="0"/>
              <a:t>该结点包含一单值元素</a:t>
            </a:r>
            <a:endParaRPr lang="en-US" altLang="zh-CN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/>
              <a:t>LNode</a:t>
            </a:r>
            <a:r>
              <a:rPr lang="en-US" altLang="en-US" dirty="0"/>
              <a:t>  *p;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/>
              <a:t>p=(</a:t>
            </a:r>
            <a:r>
              <a:rPr lang="en-US" altLang="en-US" dirty="0" err="1"/>
              <a:t>LNode</a:t>
            </a:r>
            <a:r>
              <a:rPr lang="en-US" altLang="en-US" dirty="0"/>
              <a:t>*)</a:t>
            </a:r>
            <a:r>
              <a:rPr lang="en-US" altLang="en-US" dirty="0" err="1"/>
              <a:t>malloc</a:t>
            </a:r>
            <a:r>
              <a:rPr lang="en-US" altLang="en-US" dirty="0"/>
              <a:t>(</a:t>
            </a:r>
            <a:r>
              <a:rPr lang="en-US" altLang="en-US" dirty="0" err="1"/>
              <a:t>sizeof</a:t>
            </a:r>
            <a:r>
              <a:rPr lang="en-US" altLang="en-US" dirty="0"/>
              <a:t>(</a:t>
            </a:r>
            <a:r>
              <a:rPr lang="en-US" altLang="en-US" dirty="0" err="1"/>
              <a:t>LNode</a:t>
            </a:r>
            <a:r>
              <a:rPr lang="en-US" altLang="en-US" dirty="0"/>
              <a:t>));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/>
              <a:t>p-&gt;data=20;  p-&gt;next=NULL ;</a:t>
            </a:r>
            <a:endParaRPr lang="en-US" altLang="en-US" dirty="0">
              <a:solidFill>
                <a:schemeClr val="hlink"/>
              </a:solidFill>
              <a:latin typeface="宋体" pitchFamily="2" charset="-122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846515" y="5087838"/>
            <a:ext cx="1685925" cy="933450"/>
            <a:chOff x="0" y="0"/>
            <a:chExt cx="1062" cy="58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72" y="0"/>
              <a:ext cx="27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p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0" y="313"/>
              <a:ext cx="408" cy="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/>
                <a:t>20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05" y="316"/>
              <a:ext cx="657" cy="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en-US" sz="2400" dirty="0"/>
                <a:t>NULL</a:t>
              </a:r>
            </a:p>
          </p:txBody>
        </p:sp>
      </p:grpSp>
      <p:sp>
        <p:nvSpPr>
          <p:cNvPr id="8" name="文本框 3"/>
          <p:cNvSpPr txBox="1"/>
          <p:nvPr/>
        </p:nvSpPr>
        <p:spPr>
          <a:xfrm>
            <a:off x="6732240" y="3487375"/>
            <a:ext cx="24117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800" b="1" dirty="0"/>
              <a:t>链表不是随机存取</a:t>
            </a:r>
            <a:r>
              <a:rPr lang="en-US" altLang="zh-CN" sz="2800" b="1" dirty="0"/>
              <a:t>(random access)</a:t>
            </a:r>
            <a:r>
              <a:rPr lang="zh-CN" altLang="en-US" sz="2800" b="1" dirty="0"/>
              <a:t>结构</a:t>
            </a:r>
            <a:endParaRPr lang="en-US" altLang="zh-CN" sz="2800" b="1" dirty="0"/>
          </a:p>
          <a:p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CDE5B9-0393-DF12-7758-207AAB84F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2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线性表的基本操作在单链表中的实现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59492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//1. </a:t>
            </a:r>
            <a:r>
              <a:rPr lang="zh-CN" altLang="en-US" dirty="0"/>
              <a:t>生成</a:t>
            </a:r>
            <a:r>
              <a:rPr lang="en-US" altLang="zh-CN" dirty="0"/>
              <a:t>n</a:t>
            </a:r>
            <a:r>
              <a:rPr lang="zh-CN" altLang="en-US" dirty="0"/>
              <a:t>个元素的链表</a:t>
            </a:r>
          </a:p>
          <a:p>
            <a:pPr marL="0" indent="0">
              <a:buNone/>
            </a:pPr>
            <a:r>
              <a:rPr lang="en-US" dirty="0" err="1"/>
              <a:t>LinkedList</a:t>
            </a:r>
            <a:r>
              <a:rPr lang="en-US" dirty="0"/>
              <a:t> *</a:t>
            </a:r>
            <a:r>
              <a:rPr lang="en-US" dirty="0" err="1"/>
              <a:t>CreateList_L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 2. </a:t>
            </a:r>
            <a:r>
              <a:rPr lang="zh-CN" altLang="en-US" dirty="0"/>
              <a:t>在</a:t>
            </a:r>
            <a:r>
              <a:rPr lang="zh-CN" altLang="en-US" dirty="0">
                <a:solidFill>
                  <a:srgbClr val="0000CC"/>
                </a:solidFill>
              </a:rPr>
              <a:t>第</a:t>
            </a:r>
            <a:r>
              <a:rPr lang="en-US" altLang="zh-CN" dirty="0" err="1">
                <a:solidFill>
                  <a:srgbClr val="0000CC"/>
                </a:solidFill>
              </a:rPr>
              <a:t>i</a:t>
            </a:r>
            <a:r>
              <a:rPr lang="zh-CN" altLang="en-US" dirty="0">
                <a:solidFill>
                  <a:srgbClr val="0000CC"/>
                </a:solidFill>
              </a:rPr>
              <a:t>个</a:t>
            </a:r>
            <a:r>
              <a:rPr lang="zh-CN" altLang="en-US" dirty="0"/>
              <a:t>元素</a:t>
            </a:r>
            <a:r>
              <a:rPr lang="zh-CN" altLang="en-US" dirty="0">
                <a:solidFill>
                  <a:srgbClr val="0000CC"/>
                </a:solidFill>
              </a:rPr>
              <a:t>之前</a:t>
            </a:r>
            <a:r>
              <a:rPr lang="zh-CN" altLang="en-US" dirty="0"/>
              <a:t>插入元素</a:t>
            </a:r>
            <a:r>
              <a:rPr lang="en-US" altLang="zh-CN" dirty="0"/>
              <a:t>e</a:t>
            </a:r>
          </a:p>
          <a:p>
            <a:pPr marL="0" indent="0">
              <a:buNone/>
            </a:pPr>
            <a:r>
              <a:rPr lang="en-US" dirty="0"/>
              <a:t>Status </a:t>
            </a:r>
            <a:r>
              <a:rPr lang="en-US" dirty="0" err="1"/>
              <a:t>ListInsert_L</a:t>
            </a:r>
            <a:r>
              <a:rPr lang="en-US" dirty="0"/>
              <a:t>(</a:t>
            </a:r>
            <a:r>
              <a:rPr lang="en-US" dirty="0" err="1"/>
              <a:t>LinkedList</a:t>
            </a:r>
            <a:r>
              <a:rPr lang="en-US" dirty="0"/>
              <a:t> </a:t>
            </a:r>
            <a:r>
              <a:rPr lang="zh-CN" altLang="en-US" dirty="0"/>
              <a:t>*</a:t>
            </a:r>
            <a:r>
              <a:rPr lang="en-US" dirty="0"/>
              <a:t>L,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ElemType</a:t>
            </a:r>
            <a:r>
              <a:rPr lang="en-US" dirty="0"/>
              <a:t> e)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//3. </a:t>
            </a:r>
            <a:r>
              <a:rPr lang="zh-CN" altLang="en-US" dirty="0"/>
              <a:t>删除</a:t>
            </a:r>
            <a:r>
              <a:rPr lang="zh-CN" altLang="en-US" dirty="0">
                <a:solidFill>
                  <a:srgbClr val="0000CC"/>
                </a:solidFill>
              </a:rPr>
              <a:t>第</a:t>
            </a:r>
            <a:r>
              <a:rPr lang="en-US" altLang="zh-CN" dirty="0" err="1">
                <a:solidFill>
                  <a:srgbClr val="0000CC"/>
                </a:solidFill>
              </a:rPr>
              <a:t>i</a:t>
            </a:r>
            <a:r>
              <a:rPr lang="zh-CN" altLang="en-US" dirty="0">
                <a:solidFill>
                  <a:srgbClr val="0000CC"/>
                </a:solidFill>
              </a:rPr>
              <a:t>个</a:t>
            </a:r>
            <a:r>
              <a:rPr lang="zh-CN" altLang="en-US" dirty="0"/>
              <a:t>元素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Status </a:t>
            </a:r>
            <a:r>
              <a:rPr lang="en-US" dirty="0" err="1"/>
              <a:t>ListDelete_L</a:t>
            </a:r>
            <a:r>
              <a:rPr lang="en-US" dirty="0"/>
              <a:t>(</a:t>
            </a:r>
            <a:r>
              <a:rPr lang="en-US" dirty="0" err="1"/>
              <a:t>LinkedList</a:t>
            </a:r>
            <a:r>
              <a:rPr lang="en-US" dirty="0"/>
              <a:t> </a:t>
            </a:r>
            <a:r>
              <a:rPr lang="zh-CN" altLang="en-US" dirty="0"/>
              <a:t>*</a:t>
            </a:r>
            <a:r>
              <a:rPr lang="en-US" dirty="0"/>
              <a:t>L,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ElemType</a:t>
            </a:r>
            <a:r>
              <a:rPr lang="en-US" dirty="0"/>
              <a:t> *e)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//4. </a:t>
            </a:r>
            <a:r>
              <a:rPr lang="zh-CN" altLang="en-US" dirty="0"/>
              <a:t>取第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Status </a:t>
            </a:r>
            <a:r>
              <a:rPr lang="en-US" dirty="0" err="1"/>
              <a:t>GetElem_L</a:t>
            </a:r>
            <a:r>
              <a:rPr lang="en-US" dirty="0"/>
              <a:t>(</a:t>
            </a:r>
            <a:r>
              <a:rPr lang="en-US" dirty="0" err="1"/>
              <a:t>LinkedList</a:t>
            </a:r>
            <a:r>
              <a:rPr lang="en-US" dirty="0"/>
              <a:t> *</a:t>
            </a:r>
            <a:r>
              <a:rPr lang="en-US" dirty="0" err="1"/>
              <a:t>L,int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ElemType</a:t>
            </a:r>
            <a:r>
              <a:rPr lang="en-US" dirty="0"/>
              <a:t> *e)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//5. </a:t>
            </a:r>
            <a:r>
              <a:rPr lang="zh-CN" altLang="en-US" dirty="0"/>
              <a:t>两</a:t>
            </a:r>
            <a:r>
              <a:rPr lang="zh-CN" altLang="en-US" dirty="0">
                <a:solidFill>
                  <a:srgbClr val="0000CC"/>
                </a:solidFill>
              </a:rPr>
              <a:t>有序</a:t>
            </a:r>
            <a:r>
              <a:rPr lang="zh-CN" altLang="en-US" dirty="0"/>
              <a:t>表合并成</a:t>
            </a:r>
            <a:r>
              <a:rPr lang="zh-CN" altLang="en-US" dirty="0">
                <a:solidFill>
                  <a:srgbClr val="0000CC"/>
                </a:solidFill>
              </a:rPr>
              <a:t>一新</a:t>
            </a:r>
            <a:r>
              <a:rPr lang="zh-CN" altLang="en-US" dirty="0"/>
              <a:t>有序表</a:t>
            </a:r>
            <a:endParaRPr lang="en-US" altLang="zh-CN" dirty="0"/>
          </a:p>
          <a:p>
            <a:pPr marL="0" indent="0">
              <a:buNone/>
            </a:pPr>
            <a:r>
              <a:rPr lang="en-US" dirty="0" err="1"/>
              <a:t>LinkedList</a:t>
            </a:r>
            <a:r>
              <a:rPr lang="en-US" dirty="0"/>
              <a:t> *</a:t>
            </a:r>
            <a:r>
              <a:rPr lang="en-US" dirty="0" err="1"/>
              <a:t>MergeList_L</a:t>
            </a:r>
            <a:r>
              <a:rPr lang="en-US" dirty="0"/>
              <a:t>(</a:t>
            </a:r>
            <a:r>
              <a:rPr lang="en-US" dirty="0" err="1"/>
              <a:t>LinkedList</a:t>
            </a:r>
            <a:r>
              <a:rPr lang="en-US" dirty="0"/>
              <a:t> *La, </a:t>
            </a:r>
            <a:r>
              <a:rPr lang="en-US" dirty="0" err="1"/>
              <a:t>LinkedList</a:t>
            </a:r>
            <a:r>
              <a:rPr lang="en-US" dirty="0"/>
              <a:t> *</a:t>
            </a:r>
            <a:r>
              <a:rPr lang="en-US" dirty="0" err="1"/>
              <a:t>Lb</a:t>
            </a:r>
            <a:r>
              <a:rPr lang="en-US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723416-A6EB-6408-F57B-810634460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6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创建单链表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74440"/>
            <a:ext cx="8229600" cy="594928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00CC"/>
                </a:solidFill>
              </a:rPr>
              <a:t>逆序输入 </a:t>
            </a:r>
            <a:r>
              <a:rPr lang="en-US" altLang="zh-CN" sz="3200" dirty="0"/>
              <a:t>n </a:t>
            </a:r>
            <a:r>
              <a:rPr lang="zh-CN" altLang="en-US" sz="3200" dirty="0"/>
              <a:t>个数据元素的值，建立带头结点的单链表</a:t>
            </a:r>
            <a:endParaRPr lang="en-US" altLang="zh-CN" sz="3200" dirty="0"/>
          </a:p>
          <a:p>
            <a:r>
              <a:rPr lang="zh-CN" altLang="en-US" sz="3200" dirty="0"/>
              <a:t>具体步骤：</a:t>
            </a:r>
            <a:endParaRPr lang="en-US" altLang="zh-CN" sz="3200" dirty="0"/>
          </a:p>
          <a:p>
            <a:pPr lvl="1"/>
            <a:r>
              <a:rPr lang="zh-CN" altLang="en-US" sz="2800" dirty="0"/>
              <a:t>建立一个空表</a:t>
            </a:r>
            <a:endParaRPr lang="en-US" altLang="zh-CN" sz="2800" dirty="0"/>
          </a:p>
          <a:p>
            <a:pPr lvl="1"/>
            <a:r>
              <a:rPr lang="zh-CN" altLang="en-US" sz="2800" dirty="0"/>
              <a:t>输入数据元素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n</a:t>
            </a:r>
            <a:r>
              <a:rPr lang="zh-CN" altLang="en-US" sz="2800" dirty="0"/>
              <a:t>，建立结点并插入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zh-CN" altLang="en-US" sz="2800" dirty="0"/>
              <a:t>输入数据元素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n-1</a:t>
            </a:r>
            <a:r>
              <a:rPr lang="zh-CN" altLang="en-US" sz="2800" dirty="0"/>
              <a:t>，建立结点并插入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800" dirty="0"/>
              <a:t>	p-&gt;next=L-&gt;next</a:t>
            </a:r>
          </a:p>
          <a:p>
            <a:pPr marL="457200" lvl="1" indent="0">
              <a:buNone/>
            </a:pPr>
            <a:r>
              <a:rPr lang="en-US" altLang="zh-CN" sz="2800" dirty="0"/>
              <a:t>	L-&gt;next=p</a:t>
            </a:r>
          </a:p>
          <a:p>
            <a:pPr lvl="1"/>
            <a:r>
              <a:rPr lang="zh-CN" altLang="en-US" sz="2800" dirty="0"/>
              <a:t>依次类推，直至输入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为止</a:t>
            </a:r>
          </a:p>
        </p:txBody>
      </p: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6919664" y="2825080"/>
            <a:ext cx="762000" cy="381000"/>
          </a:xfrm>
          <a:prstGeom prst="rect">
            <a:avLst/>
          </a:prstGeom>
          <a:solidFill>
            <a:srgbClr val="B3E1B3"/>
          </a:solidFill>
          <a:ln w="19050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7376864" y="2825080"/>
            <a:ext cx="0" cy="381000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>
            <a:off x="6691064" y="2977480"/>
            <a:ext cx="228600" cy="0"/>
          </a:xfrm>
          <a:prstGeom prst="line">
            <a:avLst/>
          </a:prstGeom>
          <a:noFill/>
          <a:ln w="19050">
            <a:solidFill>
              <a:srgbClr val="FB415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6691064" y="2596480"/>
            <a:ext cx="0" cy="381000"/>
          </a:xfrm>
          <a:prstGeom prst="line">
            <a:avLst/>
          </a:prstGeom>
          <a:noFill/>
          <a:ln w="19050">
            <a:solidFill>
              <a:srgbClr val="FB41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Line 12"/>
          <p:cNvSpPr>
            <a:spLocks noChangeShapeType="1"/>
          </p:cNvSpPr>
          <p:nvPr/>
        </p:nvSpPr>
        <p:spPr bwMode="auto">
          <a:xfrm flipH="1">
            <a:off x="7453064" y="2901280"/>
            <a:ext cx="76200" cy="228600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>
            <a:off x="7529264" y="2901280"/>
            <a:ext cx="76200" cy="228600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6843464" y="3891880"/>
            <a:ext cx="762000" cy="381000"/>
          </a:xfrm>
          <a:prstGeom prst="rect">
            <a:avLst/>
          </a:prstGeom>
          <a:solidFill>
            <a:srgbClr val="B3E1B3"/>
          </a:solidFill>
          <a:ln w="19050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7300664" y="3891880"/>
            <a:ext cx="0" cy="381000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>
            <a:off x="6614864" y="4044280"/>
            <a:ext cx="228600" cy="0"/>
          </a:xfrm>
          <a:prstGeom prst="line">
            <a:avLst/>
          </a:prstGeom>
          <a:noFill/>
          <a:ln w="19050">
            <a:solidFill>
              <a:srgbClr val="FB415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Line 17"/>
          <p:cNvSpPr>
            <a:spLocks noChangeShapeType="1"/>
          </p:cNvSpPr>
          <p:nvPr/>
        </p:nvSpPr>
        <p:spPr bwMode="auto">
          <a:xfrm>
            <a:off x="6614864" y="3663280"/>
            <a:ext cx="0" cy="381000"/>
          </a:xfrm>
          <a:prstGeom prst="line">
            <a:avLst/>
          </a:prstGeom>
          <a:noFill/>
          <a:ln w="19050">
            <a:solidFill>
              <a:srgbClr val="FB41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Line 18"/>
          <p:cNvSpPr>
            <a:spLocks noChangeShapeType="1"/>
          </p:cNvSpPr>
          <p:nvPr/>
        </p:nvSpPr>
        <p:spPr bwMode="auto">
          <a:xfrm flipH="1">
            <a:off x="8519864" y="3968080"/>
            <a:ext cx="76200" cy="228600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3" name="Line 19"/>
          <p:cNvSpPr>
            <a:spLocks noChangeShapeType="1"/>
          </p:cNvSpPr>
          <p:nvPr/>
        </p:nvSpPr>
        <p:spPr bwMode="auto">
          <a:xfrm>
            <a:off x="8596064" y="3968080"/>
            <a:ext cx="76200" cy="228600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4" name="Rectangle 20"/>
          <p:cNvSpPr>
            <a:spLocks noChangeArrowheads="1"/>
          </p:cNvSpPr>
          <p:nvPr/>
        </p:nvSpPr>
        <p:spPr bwMode="auto">
          <a:xfrm>
            <a:off x="7986464" y="3891880"/>
            <a:ext cx="762000" cy="381000"/>
          </a:xfrm>
          <a:prstGeom prst="rect">
            <a:avLst/>
          </a:prstGeom>
          <a:noFill/>
          <a:ln w="19050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5" name="Line 21"/>
          <p:cNvSpPr>
            <a:spLocks noChangeShapeType="1"/>
          </p:cNvSpPr>
          <p:nvPr/>
        </p:nvSpPr>
        <p:spPr bwMode="auto">
          <a:xfrm>
            <a:off x="8443664" y="3891880"/>
            <a:ext cx="0" cy="381000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6" name="Line 22"/>
          <p:cNvSpPr>
            <a:spLocks noChangeShapeType="1"/>
          </p:cNvSpPr>
          <p:nvPr/>
        </p:nvSpPr>
        <p:spPr bwMode="auto">
          <a:xfrm>
            <a:off x="7453064" y="4120480"/>
            <a:ext cx="533400" cy="0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7" name="Text Box 24"/>
          <p:cNvSpPr txBox="1">
            <a:spLocks noChangeArrowheads="1"/>
          </p:cNvSpPr>
          <p:nvPr/>
        </p:nvSpPr>
        <p:spPr bwMode="auto">
          <a:xfrm>
            <a:off x="8002339" y="3769643"/>
            <a:ext cx="479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>
                <a:solidFill>
                  <a:srgbClr val="333333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333333"/>
                </a:solidFill>
                <a:latin typeface="Times New Roman" panose="02020603050405020304" pitchFamily="18" charset="0"/>
              </a:rPr>
              <a:t>n</a:t>
            </a:r>
            <a:endParaRPr kumimoji="1" lang="en-US" altLang="zh-CN" sz="24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Rectangle 25"/>
          <p:cNvSpPr>
            <a:spLocks noChangeArrowheads="1"/>
          </p:cNvSpPr>
          <p:nvPr/>
        </p:nvSpPr>
        <p:spPr bwMode="auto">
          <a:xfrm>
            <a:off x="6843464" y="4882480"/>
            <a:ext cx="762000" cy="381000"/>
          </a:xfrm>
          <a:prstGeom prst="rect">
            <a:avLst/>
          </a:prstGeom>
          <a:solidFill>
            <a:srgbClr val="B3E1B3"/>
          </a:solidFill>
          <a:ln w="19050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9" name="Line 26"/>
          <p:cNvSpPr>
            <a:spLocks noChangeShapeType="1"/>
          </p:cNvSpPr>
          <p:nvPr/>
        </p:nvSpPr>
        <p:spPr bwMode="auto">
          <a:xfrm>
            <a:off x="7300664" y="4882480"/>
            <a:ext cx="0" cy="381000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0" name="Line 27"/>
          <p:cNvSpPr>
            <a:spLocks noChangeShapeType="1"/>
          </p:cNvSpPr>
          <p:nvPr/>
        </p:nvSpPr>
        <p:spPr bwMode="auto">
          <a:xfrm>
            <a:off x="6614864" y="5034880"/>
            <a:ext cx="228600" cy="0"/>
          </a:xfrm>
          <a:prstGeom prst="line">
            <a:avLst/>
          </a:prstGeom>
          <a:noFill/>
          <a:ln w="19050">
            <a:solidFill>
              <a:srgbClr val="FB415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Line 28"/>
          <p:cNvSpPr>
            <a:spLocks noChangeShapeType="1"/>
          </p:cNvSpPr>
          <p:nvPr/>
        </p:nvSpPr>
        <p:spPr bwMode="auto">
          <a:xfrm>
            <a:off x="6614864" y="4653880"/>
            <a:ext cx="0" cy="381000"/>
          </a:xfrm>
          <a:prstGeom prst="line">
            <a:avLst/>
          </a:prstGeom>
          <a:noFill/>
          <a:ln w="19050">
            <a:solidFill>
              <a:srgbClr val="FB41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" name="Line 29"/>
          <p:cNvSpPr>
            <a:spLocks noChangeShapeType="1"/>
          </p:cNvSpPr>
          <p:nvPr/>
        </p:nvSpPr>
        <p:spPr bwMode="auto">
          <a:xfrm flipH="1">
            <a:off x="8519864" y="4958680"/>
            <a:ext cx="76200" cy="228600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3" name="Line 30"/>
          <p:cNvSpPr>
            <a:spLocks noChangeShapeType="1"/>
          </p:cNvSpPr>
          <p:nvPr/>
        </p:nvSpPr>
        <p:spPr bwMode="auto">
          <a:xfrm>
            <a:off x="8596064" y="4958680"/>
            <a:ext cx="76200" cy="228600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4" name="Rectangle 31"/>
          <p:cNvSpPr>
            <a:spLocks noChangeArrowheads="1"/>
          </p:cNvSpPr>
          <p:nvPr/>
        </p:nvSpPr>
        <p:spPr bwMode="auto">
          <a:xfrm>
            <a:off x="7986464" y="4882480"/>
            <a:ext cx="762000" cy="381000"/>
          </a:xfrm>
          <a:prstGeom prst="rect">
            <a:avLst/>
          </a:prstGeom>
          <a:noFill/>
          <a:ln w="19050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5" name="Line 32"/>
          <p:cNvSpPr>
            <a:spLocks noChangeShapeType="1"/>
          </p:cNvSpPr>
          <p:nvPr/>
        </p:nvSpPr>
        <p:spPr bwMode="auto">
          <a:xfrm>
            <a:off x="8443664" y="4882480"/>
            <a:ext cx="0" cy="381000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Text Box 34"/>
          <p:cNvSpPr txBox="1">
            <a:spLocks noChangeArrowheads="1"/>
          </p:cNvSpPr>
          <p:nvPr/>
        </p:nvSpPr>
        <p:spPr bwMode="auto">
          <a:xfrm>
            <a:off x="8002339" y="4760243"/>
            <a:ext cx="4794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>
                <a:solidFill>
                  <a:srgbClr val="333333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333333"/>
                </a:solidFill>
                <a:latin typeface="Times New Roman" panose="02020603050405020304" pitchFamily="18" charset="0"/>
              </a:rPr>
              <a:t>n</a:t>
            </a:r>
            <a:endParaRPr kumimoji="1" lang="en-US" altLang="zh-CN" sz="24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Rectangle 35"/>
          <p:cNvSpPr>
            <a:spLocks noChangeArrowheads="1"/>
          </p:cNvSpPr>
          <p:nvPr/>
        </p:nvSpPr>
        <p:spPr bwMode="auto">
          <a:xfrm>
            <a:off x="7529264" y="5492080"/>
            <a:ext cx="762000" cy="381000"/>
          </a:xfrm>
          <a:prstGeom prst="rect">
            <a:avLst/>
          </a:prstGeom>
          <a:noFill/>
          <a:ln w="19050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9" name="Text Box 36"/>
          <p:cNvSpPr txBox="1">
            <a:spLocks noChangeArrowheads="1"/>
          </p:cNvSpPr>
          <p:nvPr/>
        </p:nvSpPr>
        <p:spPr bwMode="auto">
          <a:xfrm>
            <a:off x="7453064" y="5369843"/>
            <a:ext cx="6699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>
                <a:solidFill>
                  <a:srgbClr val="333333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333333"/>
                </a:solidFill>
                <a:latin typeface="Times New Roman" panose="02020603050405020304" pitchFamily="18" charset="0"/>
              </a:rPr>
              <a:t>n-1</a:t>
            </a:r>
            <a:endParaRPr kumimoji="1" lang="en-US" altLang="zh-CN" sz="24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" name="Line 37"/>
          <p:cNvSpPr>
            <a:spLocks noChangeShapeType="1"/>
          </p:cNvSpPr>
          <p:nvPr/>
        </p:nvSpPr>
        <p:spPr bwMode="auto">
          <a:xfrm>
            <a:off x="8062664" y="5492080"/>
            <a:ext cx="0" cy="381000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1" name="Line 38"/>
          <p:cNvSpPr>
            <a:spLocks noChangeShapeType="1"/>
          </p:cNvSpPr>
          <p:nvPr/>
        </p:nvSpPr>
        <p:spPr bwMode="auto">
          <a:xfrm>
            <a:off x="8215064" y="5720680"/>
            <a:ext cx="304800" cy="0"/>
          </a:xfrm>
          <a:prstGeom prst="line">
            <a:avLst/>
          </a:prstGeom>
          <a:noFill/>
          <a:ln w="1905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" name="Line 39"/>
          <p:cNvSpPr>
            <a:spLocks noChangeShapeType="1"/>
          </p:cNvSpPr>
          <p:nvPr/>
        </p:nvSpPr>
        <p:spPr bwMode="auto">
          <a:xfrm flipH="1" flipV="1">
            <a:off x="8291264" y="5263480"/>
            <a:ext cx="228600" cy="457200"/>
          </a:xfrm>
          <a:prstGeom prst="line">
            <a:avLst/>
          </a:prstGeom>
          <a:noFill/>
          <a:ln w="19050">
            <a:solidFill>
              <a:srgbClr val="99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Line 40"/>
          <p:cNvSpPr>
            <a:spLocks noChangeShapeType="1"/>
          </p:cNvSpPr>
          <p:nvPr/>
        </p:nvSpPr>
        <p:spPr bwMode="auto">
          <a:xfrm flipH="1">
            <a:off x="6995864" y="5111080"/>
            <a:ext cx="381000" cy="609600"/>
          </a:xfrm>
          <a:prstGeom prst="line">
            <a:avLst/>
          </a:prstGeom>
          <a:noFill/>
          <a:ln w="19050">
            <a:solidFill>
              <a:srgbClr val="99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Line 41"/>
          <p:cNvSpPr>
            <a:spLocks noChangeShapeType="1"/>
          </p:cNvSpPr>
          <p:nvPr/>
        </p:nvSpPr>
        <p:spPr bwMode="auto">
          <a:xfrm>
            <a:off x="6995864" y="5720680"/>
            <a:ext cx="533400" cy="0"/>
          </a:xfrm>
          <a:prstGeom prst="line">
            <a:avLst/>
          </a:prstGeom>
          <a:noFill/>
          <a:ln w="19050">
            <a:solidFill>
              <a:srgbClr val="99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3600">
              <a:solidFill>
                <a:srgbClr val="333333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6995864" y="5433453"/>
            <a:ext cx="533400" cy="167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206827" y="521573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386264" y="4653880"/>
            <a:ext cx="25022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6393713" y="2634749"/>
            <a:ext cx="25022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6312653" y="3701549"/>
            <a:ext cx="25022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4" name="Line 22">
            <a:extLst>
              <a:ext uri="{FF2B5EF4-FFF2-40B4-BE49-F238E27FC236}">
                <a16:creationId xmlns:a16="http://schemas.microsoft.com/office/drawing/2014/main" id="{EFEA966D-4973-9BD9-4209-AAD51369D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4984" y="5085184"/>
            <a:ext cx="533400" cy="0"/>
          </a:xfrm>
          <a:prstGeom prst="line">
            <a:avLst/>
          </a:prstGeom>
          <a:noFill/>
          <a:ln w="19050">
            <a:solidFill>
              <a:srgbClr val="3333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AC71E-A4E7-3021-2F72-729B6C075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FBF92A-0204-45A1-BDAF-D608ED65C71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3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utoUpdateAnimBg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utoUpdateAnimBg="0"/>
      <p:bldP spid="68" grpId="0" animBg="1"/>
      <p:bldP spid="69" grpId="0" autoUpdateAnimBg="0"/>
      <p:bldP spid="70" grpId="0" animBg="1"/>
      <p:bldP spid="71" grpId="0" animBg="1"/>
      <p:bldP spid="72" grpId="0" animBg="1"/>
      <p:bldP spid="73" grpId="0" animBg="1"/>
      <p:bldP spid="74" grpId="0" animBg="1"/>
      <p:bldP spid="7" grpId="0"/>
      <p:bldP spid="8" grpId="0"/>
      <p:bldP spid="41" grpId="0"/>
      <p:bldP spid="66" grpId="0"/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8502</TotalTime>
  <Words>7628</Words>
  <Application>Microsoft Office PowerPoint</Application>
  <PresentationFormat>全屏显示(4:3)</PresentationFormat>
  <Paragraphs>1107</Paragraphs>
  <Slides>63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5" baseType="lpstr">
      <vt:lpstr>Arial Unicode MS</vt:lpstr>
      <vt:lpstr>华文楷体</vt:lpstr>
      <vt:lpstr>楷体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第二章 线性表 Part II</vt:lpstr>
      <vt:lpstr>目录</vt:lpstr>
      <vt:lpstr>3. 线性表的链式表示和实现</vt:lpstr>
      <vt:lpstr>线性表的链式存储实例</vt:lpstr>
      <vt:lpstr>线性表的链式存储</vt:lpstr>
      <vt:lpstr>线性链表/单链表</vt:lpstr>
      <vt:lpstr>3.1单链表的C指针实现</vt:lpstr>
      <vt:lpstr>线性表的基本操作在单链表中的实现</vt:lpstr>
      <vt:lpstr>1. 创建单链表</vt:lpstr>
      <vt:lpstr>创建单链表</vt:lpstr>
      <vt:lpstr>2. 单链表的元素插入</vt:lpstr>
      <vt:lpstr>单链表的元素插入</vt:lpstr>
      <vt:lpstr>3. 单链表的结点删除：按序号删除</vt:lpstr>
      <vt:lpstr> 单链表的第i个元素删除</vt:lpstr>
      <vt:lpstr>单链表的结点删除</vt:lpstr>
      <vt:lpstr>4. 取第i个元素</vt:lpstr>
      <vt:lpstr>单链表的元素查找：按序号查找</vt:lpstr>
      <vt:lpstr>单链表的查找</vt:lpstr>
      <vt:lpstr>5. 有序单链表的合并</vt:lpstr>
      <vt:lpstr>将两个有序链表合并为一个有序链表</vt:lpstr>
      <vt:lpstr>改进链表</vt:lpstr>
      <vt:lpstr>改进的单链表</vt:lpstr>
      <vt:lpstr>两种设计比较-接口</vt:lpstr>
      <vt:lpstr>链表的基本操作-创建及初始化</vt:lpstr>
      <vt:lpstr>链表的基本操作</vt:lpstr>
      <vt:lpstr>链表的基本操作-插入元素</vt:lpstr>
      <vt:lpstr>链表的基本操作-插入元素</vt:lpstr>
      <vt:lpstr>单链表的应用：一元多项式</vt:lpstr>
      <vt:lpstr>一元多项式</vt:lpstr>
      <vt:lpstr>一元多项式</vt:lpstr>
      <vt:lpstr>创建一元多项式</vt:lpstr>
      <vt:lpstr>一元多项式加法pa=pa+pb</vt:lpstr>
      <vt:lpstr>一元多项式加法pa=pa+pb</vt:lpstr>
      <vt:lpstr>3.2单链表的C数组实现：静态链表</vt:lpstr>
      <vt:lpstr>静态链表：定义和例子</vt:lpstr>
      <vt:lpstr>基本操作在静态链表中的实现</vt:lpstr>
      <vt:lpstr>1. 静态链表的初始化</vt:lpstr>
      <vt:lpstr>2. 创建一个静态链表</vt:lpstr>
      <vt:lpstr>从空闲链表中分配一个结点和释放一个结点</vt:lpstr>
      <vt:lpstr>3. 在静态链表中插入结点</vt:lpstr>
      <vt:lpstr>4. 删除静态链表中的第i个结点</vt:lpstr>
      <vt:lpstr>5. 在静态链表中查找值为x的结点</vt:lpstr>
      <vt:lpstr>静态链表的应用：集合合并</vt:lpstr>
      <vt:lpstr>集合合并</vt:lpstr>
      <vt:lpstr>3.3双向链表(Doubly Linked List)</vt:lpstr>
      <vt:lpstr>基本操作在双向链表中的实现</vt:lpstr>
      <vt:lpstr>1. 创建长度为n的双向链表</vt:lpstr>
      <vt:lpstr>2. 在双向链表中查找第1个值为e的结点</vt:lpstr>
      <vt:lpstr>3. 在双向链表中查找第i个结点</vt:lpstr>
      <vt:lpstr>4. 在双向链表中插入元素e</vt:lpstr>
      <vt:lpstr>插入：需要同时修改两个方向上的指针</vt:lpstr>
      <vt:lpstr>在双向链表中插入元素e</vt:lpstr>
      <vt:lpstr>4.在双向链表第i个结点之前插入元素e</vt:lpstr>
      <vt:lpstr>5. 在双向链表中删除第i个元素</vt:lpstr>
      <vt:lpstr>删除：需要同时修改两个方向上的指针</vt:lpstr>
      <vt:lpstr>5. 在双向链表中删除第i个结点</vt:lpstr>
      <vt:lpstr>5. 在双向链表中删除第i个结点</vt:lpstr>
      <vt:lpstr>3.4 循环链表(Circular Linked List)</vt:lpstr>
      <vt:lpstr>循环链表的操作</vt:lpstr>
      <vt:lpstr>双向循环链表</vt:lpstr>
      <vt:lpstr>线性表链式存储方式的比较</vt:lpstr>
      <vt:lpstr>线性表链式存储方式的比较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绪论</dc:title>
  <dc:creator>Beihong</dc:creator>
  <cp:lastModifiedBy>BH Jin</cp:lastModifiedBy>
  <cp:revision>714</cp:revision>
  <cp:lastPrinted>2017-02-27T12:48:18Z</cp:lastPrinted>
  <dcterms:created xsi:type="dcterms:W3CDTF">2015-08-29T12:33:55Z</dcterms:created>
  <dcterms:modified xsi:type="dcterms:W3CDTF">2025-03-02T14:53:11Z</dcterms:modified>
</cp:coreProperties>
</file>