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heme/themeOverride4.xml" ContentType="application/vnd.openxmlformats-officedocument.themeOverr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67"/>
  </p:notesMasterIdLst>
  <p:handoutMasterIdLst>
    <p:handoutMasterId r:id="rId68"/>
  </p:handoutMasterIdLst>
  <p:sldIdLst>
    <p:sldId id="256" r:id="rId2"/>
    <p:sldId id="257" r:id="rId3"/>
    <p:sldId id="258" r:id="rId4"/>
    <p:sldId id="259" r:id="rId5"/>
    <p:sldId id="399" r:id="rId6"/>
    <p:sldId id="389" r:id="rId7"/>
    <p:sldId id="361" r:id="rId8"/>
    <p:sldId id="344" r:id="rId9"/>
    <p:sldId id="345" r:id="rId10"/>
    <p:sldId id="346" r:id="rId11"/>
    <p:sldId id="364" r:id="rId12"/>
    <p:sldId id="347" r:id="rId13"/>
    <p:sldId id="390" r:id="rId14"/>
    <p:sldId id="391" r:id="rId15"/>
    <p:sldId id="392" r:id="rId16"/>
    <p:sldId id="393" r:id="rId17"/>
    <p:sldId id="395" r:id="rId18"/>
    <p:sldId id="396" r:id="rId19"/>
    <p:sldId id="397" r:id="rId20"/>
    <p:sldId id="398" r:id="rId21"/>
    <p:sldId id="350" r:id="rId22"/>
    <p:sldId id="351" r:id="rId23"/>
    <p:sldId id="357" r:id="rId24"/>
    <p:sldId id="400" r:id="rId25"/>
    <p:sldId id="401" r:id="rId26"/>
    <p:sldId id="325" r:id="rId27"/>
    <p:sldId id="328" r:id="rId28"/>
    <p:sldId id="403" r:id="rId29"/>
    <p:sldId id="402" r:id="rId30"/>
    <p:sldId id="404" r:id="rId31"/>
    <p:sldId id="405" r:id="rId32"/>
    <p:sldId id="418" r:id="rId33"/>
    <p:sldId id="406" r:id="rId34"/>
    <p:sldId id="407" r:id="rId35"/>
    <p:sldId id="408" r:id="rId36"/>
    <p:sldId id="409" r:id="rId37"/>
    <p:sldId id="411" r:id="rId38"/>
    <p:sldId id="414" r:id="rId39"/>
    <p:sldId id="415" r:id="rId40"/>
    <p:sldId id="416" r:id="rId41"/>
    <p:sldId id="417" r:id="rId42"/>
    <p:sldId id="329" r:id="rId43"/>
    <p:sldId id="331" r:id="rId44"/>
    <p:sldId id="330" r:id="rId45"/>
    <p:sldId id="332" r:id="rId46"/>
    <p:sldId id="367" r:id="rId47"/>
    <p:sldId id="368" r:id="rId48"/>
    <p:sldId id="369" r:id="rId49"/>
    <p:sldId id="370" r:id="rId50"/>
    <p:sldId id="371" r:id="rId51"/>
    <p:sldId id="372" r:id="rId52"/>
    <p:sldId id="320" r:id="rId53"/>
    <p:sldId id="362" r:id="rId54"/>
    <p:sldId id="388" r:id="rId55"/>
    <p:sldId id="412" r:id="rId56"/>
    <p:sldId id="381" r:id="rId57"/>
    <p:sldId id="382" r:id="rId58"/>
    <p:sldId id="383" r:id="rId59"/>
    <p:sldId id="384" r:id="rId60"/>
    <p:sldId id="385" r:id="rId61"/>
    <p:sldId id="387" r:id="rId62"/>
    <p:sldId id="321" r:id="rId63"/>
    <p:sldId id="322" r:id="rId64"/>
    <p:sldId id="386" r:id="rId65"/>
    <p:sldId id="413" r:id="rId66"/>
  </p:sldIdLst>
  <p:sldSz cx="9144000" cy="6858000" type="screen4x3"/>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FFCC"/>
    <a:srgbClr val="99FF99"/>
    <a:srgbClr val="FFFFCC"/>
    <a:srgbClr val="F7D5FF"/>
    <a:srgbClr val="339933"/>
    <a:srgbClr val="CCFFFF"/>
    <a:srgbClr val="CC99FF"/>
    <a:srgbClr val="CC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24" autoAdjust="0"/>
    <p:restoredTop sz="80315" autoAdjust="0"/>
  </p:normalViewPr>
  <p:slideViewPr>
    <p:cSldViewPr>
      <p:cViewPr varScale="1">
        <p:scale>
          <a:sx n="60" d="100"/>
          <a:sy n="60" d="100"/>
        </p:scale>
        <p:origin x="891" y="21"/>
      </p:cViewPr>
      <p:guideLst>
        <p:guide orient="horz" pos="2160"/>
        <p:guide pos="2880"/>
      </p:guideLst>
    </p:cSldViewPr>
  </p:slideViewPr>
  <p:notesTextViewPr>
    <p:cViewPr>
      <p:scale>
        <a:sx n="3" d="2"/>
        <a:sy n="3" d="2"/>
      </p:scale>
      <p:origin x="0" y="0"/>
    </p:cViewPr>
  </p:notesTextViewPr>
  <p:sorterViewPr>
    <p:cViewPr varScale="1">
      <p:scale>
        <a:sx n="1" d="1"/>
        <a:sy n="1" d="1"/>
      </p:scale>
      <p:origin x="0" y="-794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5623696" y="0"/>
            <a:ext cx="4302231" cy="339884"/>
          </a:xfrm>
          <a:prstGeom prst="rect">
            <a:avLst/>
          </a:prstGeom>
        </p:spPr>
        <p:txBody>
          <a:bodyPr vert="horz" lIns="91440" tIns="45720" rIns="91440" bIns="45720" rtlCol="0"/>
          <a:lstStyle>
            <a:lvl1pPr algn="r">
              <a:defRPr sz="1200"/>
            </a:lvl1pPr>
          </a:lstStyle>
          <a:p>
            <a:fld id="{2DA3B15A-336C-4231-9CFC-33B478A42366}" type="datetimeFigureOut">
              <a:rPr lang="en-US" smtClean="0"/>
              <a:t>3/9/2025</a:t>
            </a:fld>
            <a:endParaRPr lang="en-US"/>
          </a:p>
        </p:txBody>
      </p:sp>
      <p:sp>
        <p:nvSpPr>
          <p:cNvPr id="4" name="页脚占位符 3"/>
          <p:cNvSpPr>
            <a:spLocks noGrp="1"/>
          </p:cNvSpPr>
          <p:nvPr>
            <p:ph type="ftr" sz="quarter" idx="2"/>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5623696" y="6456612"/>
            <a:ext cx="4302231" cy="339884"/>
          </a:xfrm>
          <a:prstGeom prst="rect">
            <a:avLst/>
          </a:prstGeom>
        </p:spPr>
        <p:txBody>
          <a:bodyPr vert="horz" lIns="91440" tIns="45720" rIns="91440" bIns="45720" rtlCol="0" anchor="b"/>
          <a:lstStyle>
            <a:lvl1pPr algn="r">
              <a:defRPr sz="1200"/>
            </a:lvl1pPr>
          </a:lstStyle>
          <a:p>
            <a:fld id="{39BA9409-29CE-43A2-9737-60B28653589A}" type="slidenum">
              <a:rPr lang="en-US" smtClean="0"/>
              <a:t>‹#›</a:t>
            </a:fld>
            <a:endParaRPr lang="en-US"/>
          </a:p>
        </p:txBody>
      </p:sp>
    </p:spTree>
    <p:extLst>
      <p:ext uri="{BB962C8B-B14F-4D97-AF65-F5344CB8AC3E}">
        <p14:creationId xmlns:p14="http://schemas.microsoft.com/office/powerpoint/2010/main" val="1494720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231" cy="339884"/>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5623696" y="0"/>
            <a:ext cx="4302231" cy="339884"/>
          </a:xfrm>
          <a:prstGeom prst="rect">
            <a:avLst/>
          </a:prstGeom>
        </p:spPr>
        <p:txBody>
          <a:bodyPr vert="horz" lIns="91440" tIns="45720" rIns="91440" bIns="45720" rtlCol="0"/>
          <a:lstStyle>
            <a:lvl1pPr algn="r">
              <a:defRPr sz="1200"/>
            </a:lvl1pPr>
          </a:lstStyle>
          <a:p>
            <a:fld id="{CB57258E-FF2E-4602-8522-8282ADBDAD64}" type="datetimeFigureOut">
              <a:rPr lang="en-US" smtClean="0"/>
              <a:t>3/9/2025</a:t>
            </a:fld>
            <a:endParaRPr lang="en-US"/>
          </a:p>
        </p:txBody>
      </p:sp>
      <p:sp>
        <p:nvSpPr>
          <p:cNvPr id="4" name="幻灯片图像占位符 3"/>
          <p:cNvSpPr>
            <a:spLocks noGrp="1" noRot="1" noChangeAspect="1"/>
          </p:cNvSpPr>
          <p:nvPr>
            <p:ph type="sldImg" idx="2"/>
          </p:nvPr>
        </p:nvSpPr>
        <p:spPr>
          <a:xfrm>
            <a:off x="3263900" y="509588"/>
            <a:ext cx="34004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992823" y="3228895"/>
            <a:ext cx="7942580" cy="30589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6456612"/>
            <a:ext cx="4302231" cy="339884"/>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5623696" y="6456612"/>
            <a:ext cx="4302231" cy="339884"/>
          </a:xfrm>
          <a:prstGeom prst="rect">
            <a:avLst/>
          </a:prstGeom>
        </p:spPr>
        <p:txBody>
          <a:bodyPr vert="horz" lIns="91440" tIns="45720" rIns="91440" bIns="45720" rtlCol="0" anchor="b"/>
          <a:lstStyle>
            <a:lvl1pPr algn="r">
              <a:defRPr sz="1200"/>
            </a:lvl1pPr>
          </a:lstStyle>
          <a:p>
            <a:fld id="{176E715D-8504-41C1-852D-D902FFAD8C80}" type="slidenum">
              <a:rPr lang="en-US" smtClean="0"/>
              <a:t>‹#›</a:t>
            </a:fld>
            <a:endParaRPr lang="en-US"/>
          </a:p>
        </p:txBody>
      </p:sp>
    </p:spTree>
    <p:extLst>
      <p:ext uri="{BB962C8B-B14F-4D97-AF65-F5344CB8AC3E}">
        <p14:creationId xmlns:p14="http://schemas.microsoft.com/office/powerpoint/2010/main" val="425235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0</a:t>
            </a:fld>
            <a:endParaRPr lang="en-US"/>
          </a:p>
        </p:txBody>
      </p:sp>
    </p:spTree>
    <p:extLst>
      <p:ext uri="{BB962C8B-B14F-4D97-AF65-F5344CB8AC3E}">
        <p14:creationId xmlns:p14="http://schemas.microsoft.com/office/powerpoint/2010/main" val="1245988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11</a:t>
            </a:fld>
            <a:endParaRPr lang="en-US"/>
          </a:p>
        </p:txBody>
      </p:sp>
    </p:spTree>
    <p:extLst>
      <p:ext uri="{BB962C8B-B14F-4D97-AF65-F5344CB8AC3E}">
        <p14:creationId xmlns:p14="http://schemas.microsoft.com/office/powerpoint/2010/main" val="2192312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12</a:t>
            </a:fld>
            <a:endParaRPr lang="en-US"/>
          </a:p>
        </p:txBody>
      </p:sp>
    </p:spTree>
    <p:extLst>
      <p:ext uri="{BB962C8B-B14F-4D97-AF65-F5344CB8AC3E}">
        <p14:creationId xmlns:p14="http://schemas.microsoft.com/office/powerpoint/2010/main" val="48007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p:sp>
      <p:sp>
        <p:nvSpPr>
          <p:cNvPr id="164867"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ct val="20000"/>
              </a:spcBef>
              <a:spcAft>
                <a:spcPts val="0"/>
              </a:spcAft>
              <a:buClr>
                <a:schemeClr val="accent2"/>
              </a:buClr>
              <a:buSzPct val="80000"/>
              <a:buFont typeface="Wingdings" pitchFamily="2" charset="2"/>
              <a:buNone/>
              <a:tabLst/>
              <a:defRPr/>
            </a:pPr>
            <a:endParaRPr lang="zh-CN" altLang="en-US" sz="2000" dirty="0"/>
          </a:p>
        </p:txBody>
      </p:sp>
    </p:spTree>
    <p:extLst>
      <p:ext uri="{BB962C8B-B14F-4D97-AF65-F5344CB8AC3E}">
        <p14:creationId xmlns:p14="http://schemas.microsoft.com/office/powerpoint/2010/main" val="2916869933"/>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15</a:t>
            </a:fld>
            <a:endParaRPr lang="en-US"/>
          </a:p>
        </p:txBody>
      </p:sp>
    </p:spTree>
    <p:extLst>
      <p:ext uri="{BB962C8B-B14F-4D97-AF65-F5344CB8AC3E}">
        <p14:creationId xmlns:p14="http://schemas.microsoft.com/office/powerpoint/2010/main" val="4287547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p:sp>
      <p:sp>
        <p:nvSpPr>
          <p:cNvPr id="167939"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dirty="0"/>
              <a:t>括号配对</a:t>
            </a:r>
          </a:p>
        </p:txBody>
      </p:sp>
    </p:spTree>
    <p:extLst>
      <p:ext uri="{BB962C8B-B14F-4D97-AF65-F5344CB8AC3E}">
        <p14:creationId xmlns:p14="http://schemas.microsoft.com/office/powerpoint/2010/main" val="3780617368"/>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17</a:t>
            </a:fld>
            <a:endParaRPr lang="en-US"/>
          </a:p>
        </p:txBody>
      </p:sp>
    </p:spTree>
    <p:extLst>
      <p:ext uri="{BB962C8B-B14F-4D97-AF65-F5344CB8AC3E}">
        <p14:creationId xmlns:p14="http://schemas.microsoft.com/office/powerpoint/2010/main" val="1647997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18</a:t>
            </a:fld>
            <a:endParaRPr lang="en-US"/>
          </a:p>
        </p:txBody>
      </p:sp>
    </p:spTree>
    <p:extLst>
      <p:ext uri="{BB962C8B-B14F-4D97-AF65-F5344CB8AC3E}">
        <p14:creationId xmlns:p14="http://schemas.microsoft.com/office/powerpoint/2010/main" val="3225034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一直指向栈顶</a:t>
            </a:r>
          </a:p>
        </p:txBody>
      </p:sp>
      <p:sp>
        <p:nvSpPr>
          <p:cNvPr id="4" name="灯片编号占位符 3"/>
          <p:cNvSpPr>
            <a:spLocks noGrp="1"/>
          </p:cNvSpPr>
          <p:nvPr>
            <p:ph type="sldNum" sz="quarter" idx="10"/>
          </p:nvPr>
        </p:nvSpPr>
        <p:spPr/>
        <p:txBody>
          <a:bodyPr/>
          <a:lstStyle/>
          <a:p>
            <a:fld id="{176E715D-8504-41C1-852D-D902FFAD8C80}" type="slidenum">
              <a:rPr lang="en-US" smtClean="0"/>
              <a:t>21</a:t>
            </a:fld>
            <a:endParaRPr lang="en-US"/>
          </a:p>
        </p:txBody>
      </p:sp>
    </p:spTree>
    <p:extLst>
      <p:ext uri="{BB962C8B-B14F-4D97-AF65-F5344CB8AC3E}">
        <p14:creationId xmlns:p14="http://schemas.microsoft.com/office/powerpoint/2010/main" val="38784228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灯片编号占位符 3"/>
          <p:cNvSpPr>
            <a:spLocks noGrp="1"/>
          </p:cNvSpPr>
          <p:nvPr>
            <p:ph type="sldNum" sz="quarter" idx="10"/>
          </p:nvPr>
        </p:nvSpPr>
        <p:spPr/>
        <p:txBody>
          <a:bodyPr/>
          <a:lstStyle/>
          <a:p>
            <a:fld id="{176E715D-8504-41C1-852D-D902FFAD8C80}" type="slidenum">
              <a:rPr lang="en-US" smtClean="0"/>
              <a:t>22</a:t>
            </a:fld>
            <a:endParaRPr lang="en-US"/>
          </a:p>
        </p:txBody>
      </p:sp>
    </p:spTree>
    <p:extLst>
      <p:ext uri="{BB962C8B-B14F-4D97-AF65-F5344CB8AC3E}">
        <p14:creationId xmlns:p14="http://schemas.microsoft.com/office/powerpoint/2010/main" val="2059464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Push</a:t>
            </a:r>
            <a:r>
              <a:rPr lang="zh-CN" altLang="en-US" dirty="0"/>
              <a:t>与单链表插入一致</a:t>
            </a:r>
          </a:p>
        </p:txBody>
      </p:sp>
      <p:sp>
        <p:nvSpPr>
          <p:cNvPr id="4" name="灯片编号占位符 3"/>
          <p:cNvSpPr>
            <a:spLocks noGrp="1"/>
          </p:cNvSpPr>
          <p:nvPr>
            <p:ph type="sldNum" sz="quarter" idx="10"/>
          </p:nvPr>
        </p:nvSpPr>
        <p:spPr/>
        <p:txBody>
          <a:bodyPr/>
          <a:lstStyle/>
          <a:p>
            <a:fld id="{176E715D-8504-41C1-852D-D902FFAD8C80}" type="slidenum">
              <a:rPr lang="en-US" smtClean="0"/>
              <a:t>24</a:t>
            </a:fld>
            <a:endParaRPr lang="en-US"/>
          </a:p>
        </p:txBody>
      </p:sp>
    </p:spTree>
    <p:extLst>
      <p:ext uri="{BB962C8B-B14F-4D97-AF65-F5344CB8AC3E}">
        <p14:creationId xmlns:p14="http://schemas.microsoft.com/office/powerpoint/2010/main" val="2383134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Rot="1" noChangeAspect="1" noChangeArrowheads="1" noTextEdit="1"/>
          </p:cNvSpPr>
          <p:nvPr>
            <p:ph type="sldImg"/>
          </p:nvPr>
        </p:nvSpPr>
        <p:spPr/>
      </p:sp>
      <p:sp>
        <p:nvSpPr>
          <p:cNvPr id="141315"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r>
              <a:rPr lang="zh-CN" altLang="en-US" sz="2000">
                <a:latin typeface="宋体" pitchFamily="2" charset="-122"/>
              </a:rPr>
              <a:t>  </a:t>
            </a:r>
            <a:endParaRPr lang="zh-CN" altLang="en-US"/>
          </a:p>
        </p:txBody>
      </p:sp>
    </p:spTree>
    <p:extLst>
      <p:ext uri="{BB962C8B-B14F-4D97-AF65-F5344CB8AC3E}">
        <p14:creationId xmlns:p14="http://schemas.microsoft.com/office/powerpoint/2010/main" val="116291296"/>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26</a:t>
            </a:fld>
            <a:endParaRPr lang="en-US"/>
          </a:p>
        </p:txBody>
      </p:sp>
    </p:spTree>
    <p:extLst>
      <p:ext uri="{BB962C8B-B14F-4D97-AF65-F5344CB8AC3E}">
        <p14:creationId xmlns:p14="http://schemas.microsoft.com/office/powerpoint/2010/main" val="25670467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蓝框，利用了，链式栈的特点</a:t>
            </a:r>
          </a:p>
        </p:txBody>
      </p:sp>
      <p:sp>
        <p:nvSpPr>
          <p:cNvPr id="4" name="灯片编号占位符 3"/>
          <p:cNvSpPr>
            <a:spLocks noGrp="1"/>
          </p:cNvSpPr>
          <p:nvPr>
            <p:ph type="sldNum" sz="quarter" idx="10"/>
          </p:nvPr>
        </p:nvSpPr>
        <p:spPr/>
        <p:txBody>
          <a:bodyPr/>
          <a:lstStyle/>
          <a:p>
            <a:fld id="{176E715D-8504-41C1-852D-D902FFAD8C80}" type="slidenum">
              <a:rPr lang="en-US" smtClean="0"/>
              <a:t>27</a:t>
            </a:fld>
            <a:endParaRPr lang="en-US"/>
          </a:p>
        </p:txBody>
      </p:sp>
    </p:spTree>
    <p:extLst>
      <p:ext uri="{BB962C8B-B14F-4D97-AF65-F5344CB8AC3E}">
        <p14:creationId xmlns:p14="http://schemas.microsoft.com/office/powerpoint/2010/main" val="5503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28</a:t>
            </a:fld>
            <a:endParaRPr lang="en-US"/>
          </a:p>
        </p:txBody>
      </p:sp>
    </p:spTree>
    <p:extLst>
      <p:ext uri="{BB962C8B-B14F-4D97-AF65-F5344CB8AC3E}">
        <p14:creationId xmlns:p14="http://schemas.microsoft.com/office/powerpoint/2010/main" val="284838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2+3</a:t>
            </a:r>
            <a:r>
              <a:rPr lang="zh-CN" altLang="en-US" dirty="0"/>
              <a:t>*</a:t>
            </a:r>
            <a:r>
              <a:rPr lang="en-US" altLang="zh-CN" dirty="0"/>
              <a:t>2+1</a:t>
            </a:r>
          </a:p>
          <a:p>
            <a:r>
              <a:rPr lang="en-US" altLang="zh-CN" dirty="0"/>
              <a:t>2*6+(3+4)*7# 	61</a:t>
            </a:r>
          </a:p>
          <a:p>
            <a:r>
              <a:rPr lang="en-US" altLang="zh-CN" dirty="0"/>
              <a:t>1.1+(2*2.0)# 		5.1</a:t>
            </a:r>
          </a:p>
        </p:txBody>
      </p:sp>
      <p:sp>
        <p:nvSpPr>
          <p:cNvPr id="4" name="灯片编号占位符 3"/>
          <p:cNvSpPr>
            <a:spLocks noGrp="1"/>
          </p:cNvSpPr>
          <p:nvPr>
            <p:ph type="sldNum" sz="quarter" idx="10"/>
          </p:nvPr>
        </p:nvSpPr>
        <p:spPr/>
        <p:txBody>
          <a:bodyPr/>
          <a:lstStyle/>
          <a:p>
            <a:fld id="{176E715D-8504-41C1-852D-D902FFAD8C80}" type="slidenum">
              <a:rPr lang="en-US" smtClean="0"/>
              <a:t>29</a:t>
            </a:fld>
            <a:endParaRPr lang="en-US"/>
          </a:p>
        </p:txBody>
      </p:sp>
    </p:spTree>
    <p:extLst>
      <p:ext uri="{BB962C8B-B14F-4D97-AF65-F5344CB8AC3E}">
        <p14:creationId xmlns:p14="http://schemas.microsoft.com/office/powerpoint/2010/main" val="769261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运算符：</a:t>
            </a:r>
            <a:r>
              <a:rPr lang="en-US" altLang="zh-CN" dirty="0"/>
              <a:t>operator</a:t>
            </a:r>
            <a:r>
              <a:rPr lang="zh-CN" altLang="en-US" dirty="0"/>
              <a:t>，</a:t>
            </a:r>
            <a:r>
              <a:rPr lang="en-US" altLang="zh-CN" dirty="0"/>
              <a:t>OPTR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运算数：</a:t>
            </a:r>
            <a:r>
              <a:rPr lang="en-US" altLang="zh-CN" sz="1200" b="0" i="0" kern="1200" dirty="0">
                <a:solidFill>
                  <a:schemeClr val="tx1"/>
                </a:solidFill>
                <a:effectLst/>
                <a:latin typeface="+mn-lt"/>
                <a:ea typeface="+mn-ea"/>
                <a:cs typeface="+mn-cs"/>
              </a:rPr>
              <a:t>operand</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OPND</a:t>
            </a:r>
          </a:p>
          <a:p>
            <a:endParaRPr lang="en-US" altLang="zh-CN" dirty="0"/>
          </a:p>
        </p:txBody>
      </p:sp>
      <p:sp>
        <p:nvSpPr>
          <p:cNvPr id="4" name="灯片编号占位符 3"/>
          <p:cNvSpPr>
            <a:spLocks noGrp="1"/>
          </p:cNvSpPr>
          <p:nvPr>
            <p:ph type="sldNum" sz="quarter" idx="10"/>
          </p:nvPr>
        </p:nvSpPr>
        <p:spPr/>
        <p:txBody>
          <a:bodyPr/>
          <a:lstStyle/>
          <a:p>
            <a:fld id="{176E715D-8504-41C1-852D-D902FFAD8C80}" type="slidenum">
              <a:rPr lang="en-US" smtClean="0"/>
              <a:t>30</a:t>
            </a:fld>
            <a:endParaRPr lang="en-US"/>
          </a:p>
        </p:txBody>
      </p:sp>
    </p:spTree>
    <p:extLst>
      <p:ext uri="{BB962C8B-B14F-4D97-AF65-F5344CB8AC3E}">
        <p14:creationId xmlns:p14="http://schemas.microsoft.com/office/powerpoint/2010/main" val="1119028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31</a:t>
            </a:fld>
            <a:endParaRPr lang="en-US"/>
          </a:p>
        </p:txBody>
      </p:sp>
    </p:spTree>
    <p:extLst>
      <p:ext uri="{BB962C8B-B14F-4D97-AF65-F5344CB8AC3E}">
        <p14:creationId xmlns:p14="http://schemas.microsoft.com/office/powerpoint/2010/main" val="15881892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32</a:t>
            </a:fld>
            <a:endParaRPr lang="en-US"/>
          </a:p>
        </p:txBody>
      </p:sp>
    </p:spTree>
    <p:extLst>
      <p:ext uri="{BB962C8B-B14F-4D97-AF65-F5344CB8AC3E}">
        <p14:creationId xmlns:p14="http://schemas.microsoft.com/office/powerpoint/2010/main" val="294664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34</a:t>
            </a:fld>
            <a:endParaRPr lang="en-US"/>
          </a:p>
        </p:txBody>
      </p:sp>
    </p:spTree>
    <p:extLst>
      <p:ext uri="{BB962C8B-B14F-4D97-AF65-F5344CB8AC3E}">
        <p14:creationId xmlns:p14="http://schemas.microsoft.com/office/powerpoint/2010/main" val="982858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35</a:t>
            </a:fld>
            <a:endParaRPr lang="en-US"/>
          </a:p>
        </p:txBody>
      </p:sp>
    </p:spTree>
    <p:extLst>
      <p:ext uri="{BB962C8B-B14F-4D97-AF65-F5344CB8AC3E}">
        <p14:creationId xmlns:p14="http://schemas.microsoft.com/office/powerpoint/2010/main" val="2914320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注意：要保证输入的正确性。输入要以</a:t>
            </a:r>
            <a:r>
              <a:rPr lang="en-US" altLang="zh-CN" dirty="0"/>
              <a:t>#</a:t>
            </a:r>
            <a:r>
              <a:rPr lang="zh-CN" altLang="en-US" dirty="0"/>
              <a:t>结束。不能在中文模式下输入，这样，输入的括号是中文括号。</a:t>
            </a:r>
            <a:endParaRPr lang="en-US" altLang="zh-CN" dirty="0"/>
          </a:p>
          <a:p>
            <a:r>
              <a:rPr lang="en-US" dirty="0"/>
              <a:t>2*6+(3+4)*7#	=61</a:t>
            </a:r>
          </a:p>
          <a:p>
            <a:r>
              <a:rPr lang="en-US" dirty="0"/>
              <a:t>1.1+(2*2.0)#		=5.1</a:t>
            </a:r>
          </a:p>
          <a:p>
            <a:r>
              <a:rPr lang="en-US" dirty="0"/>
              <a:t>(2+3)*5#=5*(2+3)#  	=25</a:t>
            </a:r>
          </a:p>
          <a:p>
            <a:r>
              <a:rPr lang="en-US" dirty="0"/>
              <a:t>3</a:t>
            </a:r>
            <a:r>
              <a:rPr lang="zh-CN" altLang="en-US" dirty="0"/>
              <a:t>*</a:t>
            </a:r>
            <a:r>
              <a:rPr lang="en-US" altLang="zh-CN" dirty="0"/>
              <a:t>(7-2)#		=15</a:t>
            </a:r>
          </a:p>
          <a:p>
            <a:r>
              <a:rPr lang="en-US" dirty="0"/>
              <a:t>3</a:t>
            </a:r>
            <a:r>
              <a:rPr lang="zh-CN" altLang="en-US" dirty="0"/>
              <a:t>*</a:t>
            </a:r>
            <a:r>
              <a:rPr lang="en-US" altLang="zh-CN" dirty="0"/>
              <a:t>(2-7)#		=-15</a:t>
            </a:r>
          </a:p>
          <a:p>
            <a:r>
              <a:rPr lang="en-US" dirty="0"/>
              <a:t>5+4.2/2.1#		=7</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5+4.2/2.0#		=7.1</a:t>
            </a:r>
          </a:p>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36</a:t>
            </a:fld>
            <a:endParaRPr lang="en-US"/>
          </a:p>
        </p:txBody>
      </p:sp>
    </p:spTree>
    <p:extLst>
      <p:ext uri="{BB962C8B-B14F-4D97-AF65-F5344CB8AC3E}">
        <p14:creationId xmlns:p14="http://schemas.microsoft.com/office/powerpoint/2010/main" val="119534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3</a:t>
            </a:fld>
            <a:endParaRPr lang="en-US"/>
          </a:p>
        </p:txBody>
      </p:sp>
    </p:spTree>
    <p:extLst>
      <p:ext uri="{BB962C8B-B14F-4D97-AF65-F5344CB8AC3E}">
        <p14:creationId xmlns:p14="http://schemas.microsoft.com/office/powerpoint/2010/main" val="241413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37</a:t>
            </a:fld>
            <a:endParaRPr lang="en-US"/>
          </a:p>
        </p:txBody>
      </p:sp>
    </p:spTree>
    <p:extLst>
      <p:ext uri="{BB962C8B-B14F-4D97-AF65-F5344CB8AC3E}">
        <p14:creationId xmlns:p14="http://schemas.microsoft.com/office/powerpoint/2010/main" val="1913664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38</a:t>
            </a:fld>
            <a:endParaRPr lang="en-US"/>
          </a:p>
        </p:txBody>
      </p:sp>
    </p:spTree>
    <p:extLst>
      <p:ext uri="{BB962C8B-B14F-4D97-AF65-F5344CB8AC3E}">
        <p14:creationId xmlns:p14="http://schemas.microsoft.com/office/powerpoint/2010/main" val="42056353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t>abcd</a:t>
            </a:r>
            <a:r>
              <a:rPr lang="en-US" altLang="zh-CN" sz="1200" dirty="0"/>
              <a:t>-*+</a:t>
            </a:r>
            <a:r>
              <a:rPr lang="en-US" altLang="zh-CN" sz="1200" dirty="0" err="1"/>
              <a:t>ef</a:t>
            </a:r>
            <a:r>
              <a:rPr lang="en-US" altLang="zh-CN" sz="1200" dirty="0"/>
              <a:t>/-</a:t>
            </a:r>
          </a:p>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39</a:t>
            </a:fld>
            <a:endParaRPr lang="en-US"/>
          </a:p>
        </p:txBody>
      </p:sp>
    </p:spTree>
    <p:extLst>
      <p:ext uri="{BB962C8B-B14F-4D97-AF65-F5344CB8AC3E}">
        <p14:creationId xmlns:p14="http://schemas.microsoft.com/office/powerpoint/2010/main" val="20605783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r>
              <a:rPr lang="zh-CN" altLang="en-US" dirty="0"/>
              <a:t>当前位置“不可通”</a:t>
            </a:r>
            <a:r>
              <a:rPr lang="en-US" altLang="zh-CN" dirty="0"/>
              <a:t>: </a:t>
            </a:r>
            <a:r>
              <a:rPr lang="zh-CN" altLang="en-US" dirty="0"/>
              <a:t>只要当前位置不是 空格，便</a:t>
            </a:r>
            <a:r>
              <a:rPr lang="zh-CN" altLang="en-US"/>
              <a:t>不可通</a:t>
            </a:r>
            <a:endParaRPr lang="en-US" altLang="zh-CN"/>
          </a:p>
          <a:p>
            <a:r>
              <a:rPr lang="zh-CN" altLang="en-US">
                <a:solidFill>
                  <a:srgbClr val="0000CC"/>
                </a:solidFill>
              </a:rPr>
              <a:t>在当前位置，根据</a:t>
            </a:r>
            <a:r>
              <a:rPr lang="en-US" altLang="zh-CN">
                <a:solidFill>
                  <a:srgbClr val="0000CC"/>
                </a:solidFill>
              </a:rPr>
              <a:t>Dir</a:t>
            </a:r>
            <a:r>
              <a:rPr lang="zh-CN" altLang="en-US">
                <a:solidFill>
                  <a:srgbClr val="0000CC"/>
                </a:solidFill>
              </a:rPr>
              <a:t>方向，算出 </a:t>
            </a:r>
            <a:r>
              <a:rPr lang="en-US" altLang="zh-CN">
                <a:solidFill>
                  <a:srgbClr val="0000CC"/>
                </a:solidFill>
              </a:rPr>
              <a:t>Dir</a:t>
            </a:r>
            <a:r>
              <a:rPr lang="zh-CN" altLang="en-US">
                <a:solidFill>
                  <a:srgbClr val="0000CC"/>
                </a:solidFill>
              </a:rPr>
              <a:t>所指示的位置</a:t>
            </a:r>
            <a:endParaRPr lang="en-US" altLang="zh-CN">
              <a:solidFill>
                <a:srgbClr val="0000CC"/>
              </a:solidFill>
            </a:endParaRPr>
          </a:p>
          <a:p>
            <a:r>
              <a:rPr lang="zh-CN" altLang="en-US">
                <a:solidFill>
                  <a:srgbClr val="0000CC"/>
                </a:solidFill>
              </a:rPr>
              <a:t>退回当前位置时，根据</a:t>
            </a:r>
            <a:r>
              <a:rPr lang="en-US" altLang="zh-CN">
                <a:solidFill>
                  <a:srgbClr val="0000CC"/>
                </a:solidFill>
              </a:rPr>
              <a:t>Dir</a:t>
            </a:r>
            <a:r>
              <a:rPr lang="zh-CN" altLang="en-US">
                <a:solidFill>
                  <a:srgbClr val="0000CC"/>
                </a:solidFill>
              </a:rPr>
              <a:t>方向，给出下一个要尝试的位置</a:t>
            </a:r>
            <a:br>
              <a:rPr lang="en-US" altLang="zh-CN">
                <a:solidFill>
                  <a:srgbClr val="0000CC"/>
                </a:solidFill>
              </a:rPr>
            </a:br>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42</a:t>
            </a:fld>
            <a:endParaRPr lang="en-US"/>
          </a:p>
        </p:txBody>
      </p:sp>
    </p:spTree>
    <p:extLst>
      <p:ext uri="{BB962C8B-B14F-4D97-AF65-F5344CB8AC3E}">
        <p14:creationId xmlns:p14="http://schemas.microsoft.com/office/powerpoint/2010/main" val="1929148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1,2,3,4</a:t>
            </a:r>
            <a:r>
              <a:rPr lang="zh-CN" altLang="en-US"/>
              <a:t>代表向右，向下，向左，向上。顺时针。</a:t>
            </a:r>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43</a:t>
            </a:fld>
            <a:endParaRPr lang="en-US"/>
          </a:p>
        </p:txBody>
      </p:sp>
    </p:spTree>
    <p:extLst>
      <p:ext uri="{BB962C8B-B14F-4D97-AF65-F5344CB8AC3E}">
        <p14:creationId xmlns:p14="http://schemas.microsoft.com/office/powerpoint/2010/main" val="5866045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 是 类型</a:t>
            </a:r>
            <a:r>
              <a:rPr lang="en-US" altLang="zh-CN" dirty="0" err="1"/>
              <a:t>PosType</a:t>
            </a:r>
            <a:r>
              <a:rPr lang="en-US" altLang="zh-CN" baseline="0" dirty="0"/>
              <a:t> </a:t>
            </a:r>
            <a:r>
              <a:rPr lang="zh-CN" altLang="en-US" baseline="0" dirty="0"/>
              <a:t>的变量</a:t>
            </a:r>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45</a:t>
            </a:fld>
            <a:endParaRPr lang="en-US"/>
          </a:p>
        </p:txBody>
      </p:sp>
    </p:spTree>
    <p:extLst>
      <p:ext uri="{BB962C8B-B14F-4D97-AF65-F5344CB8AC3E}">
        <p14:creationId xmlns:p14="http://schemas.microsoft.com/office/powerpoint/2010/main" val="35750235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47</a:t>
            </a:fld>
            <a:endParaRPr lang="en-US"/>
          </a:p>
        </p:txBody>
      </p:sp>
    </p:spTree>
    <p:extLst>
      <p:ext uri="{BB962C8B-B14F-4D97-AF65-F5344CB8AC3E}">
        <p14:creationId xmlns:p14="http://schemas.microsoft.com/office/powerpoint/2010/main" val="38000307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6E715D-8504-41C1-852D-D902FFAD8C80}" type="slidenum">
              <a:rPr lang="en-US" smtClean="0"/>
              <a:t>48</a:t>
            </a:fld>
            <a:endParaRPr lang="en-US"/>
          </a:p>
        </p:txBody>
      </p:sp>
    </p:spTree>
    <p:extLst>
      <p:ext uri="{BB962C8B-B14F-4D97-AF65-F5344CB8AC3E}">
        <p14:creationId xmlns:p14="http://schemas.microsoft.com/office/powerpoint/2010/main" val="14185197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(1,1)</a:t>
            </a:r>
            <a:r>
              <a:rPr lang="zh-CN" altLang="en-US" dirty="0"/>
              <a:t>到</a:t>
            </a:r>
            <a:r>
              <a:rPr lang="en-US" altLang="zh-CN" dirty="0"/>
              <a:t>(1,8) </a:t>
            </a:r>
          </a:p>
          <a:p>
            <a:r>
              <a:rPr lang="en-US" altLang="zh-CN" dirty="0"/>
              <a:t>1, 8  2, 8  3,8  3,7  4,7 4,6</a:t>
            </a:r>
          </a:p>
          <a:p>
            <a:r>
              <a:rPr lang="en-US" altLang="zh-CN" dirty="0"/>
              <a:t>4,5   5,5  5,6  5,7  6,7 6,8</a:t>
            </a:r>
          </a:p>
          <a:p>
            <a:r>
              <a:rPr lang="en-US" altLang="zh-CN" dirty="0"/>
              <a:t>7,8   8,8  8,7 8,6  8,5 7,5 </a:t>
            </a:r>
          </a:p>
          <a:p>
            <a:r>
              <a:rPr lang="en-US" altLang="zh-CN" dirty="0"/>
              <a:t>8,6   8,5  7,5 6,5  6,4 6,3</a:t>
            </a:r>
          </a:p>
          <a:p>
            <a:r>
              <a:rPr lang="en-US" altLang="zh-CN" dirty="0"/>
              <a:t>5,3 5,2 5,1 4,1 3,1 3,2 2,2 1,2</a:t>
            </a:r>
          </a:p>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50</a:t>
            </a:fld>
            <a:endParaRPr lang="en-US"/>
          </a:p>
        </p:txBody>
      </p:sp>
    </p:spTree>
    <p:extLst>
      <p:ext uri="{BB962C8B-B14F-4D97-AF65-F5344CB8AC3E}">
        <p14:creationId xmlns:p14="http://schemas.microsoft.com/office/powerpoint/2010/main" val="28830055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p:sp>
      <p:sp>
        <p:nvSpPr>
          <p:cNvPr id="173059" name="Rectangle 3"/>
          <p:cNvSpPr>
            <a:spLocks noGrp="1" noChangeArrowheads="1"/>
          </p:cNvSpPr>
          <p:nvPr>
            <p:ph type="body" idx="1"/>
          </p:nvPr>
        </p:nvSpPr>
        <p:spPr/>
        <p:txBody>
          <a:bodyPr/>
          <a:lstStyle/>
          <a:p>
            <a:pPr>
              <a:spcBef>
                <a:spcPct val="20000"/>
              </a:spcBef>
              <a:buClr>
                <a:schemeClr val="accent2"/>
              </a:buClr>
              <a:buSzPct val="80000"/>
              <a:buFont typeface="Wingdings" pitchFamily="2" charset="2"/>
              <a:buNone/>
            </a:pPr>
            <a:endParaRPr lang="zh-CN" altLang="en-US" dirty="0"/>
          </a:p>
        </p:txBody>
      </p:sp>
    </p:spTree>
    <p:extLst>
      <p:ext uri="{BB962C8B-B14F-4D97-AF65-F5344CB8AC3E}">
        <p14:creationId xmlns:p14="http://schemas.microsoft.com/office/powerpoint/2010/main" val="280070263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4</a:t>
            </a:fld>
            <a:endParaRPr lang="en-US"/>
          </a:p>
        </p:txBody>
      </p:sp>
    </p:spTree>
    <p:extLst>
      <p:ext uri="{BB962C8B-B14F-4D97-AF65-F5344CB8AC3E}">
        <p14:creationId xmlns:p14="http://schemas.microsoft.com/office/powerpoint/2010/main" val="25305772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52</a:t>
            </a:fld>
            <a:endParaRPr lang="en-US"/>
          </a:p>
        </p:txBody>
      </p:sp>
    </p:spTree>
    <p:extLst>
      <p:ext uri="{BB962C8B-B14F-4D97-AF65-F5344CB8AC3E}">
        <p14:creationId xmlns:p14="http://schemas.microsoft.com/office/powerpoint/2010/main" val="1364822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53</a:t>
            </a:fld>
            <a:endParaRPr lang="en-US"/>
          </a:p>
        </p:txBody>
      </p:sp>
    </p:spTree>
    <p:extLst>
      <p:ext uri="{BB962C8B-B14F-4D97-AF65-F5344CB8AC3E}">
        <p14:creationId xmlns:p14="http://schemas.microsoft.com/office/powerpoint/2010/main" val="4984116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(1,1)</a:t>
            </a:r>
            <a:r>
              <a:rPr lang="zh-CN" altLang="en-US" dirty="0"/>
              <a:t>到</a:t>
            </a:r>
            <a:r>
              <a:rPr lang="en-US" altLang="zh-CN" dirty="0"/>
              <a:t>(1,8) </a:t>
            </a:r>
          </a:p>
          <a:p>
            <a:r>
              <a:rPr lang="en-US" altLang="zh-CN" dirty="0"/>
              <a:t>1, 8  2, 8  3,8  3,7  4,7 4,6</a:t>
            </a:r>
          </a:p>
          <a:p>
            <a:r>
              <a:rPr lang="en-US" altLang="zh-CN" dirty="0"/>
              <a:t>4,5   5,5  5,6  5,7  6,7 6,8</a:t>
            </a:r>
          </a:p>
          <a:p>
            <a:r>
              <a:rPr lang="en-US" altLang="zh-CN" dirty="0"/>
              <a:t>7,8   8,8  8,7 8,6  8,5 7,5 </a:t>
            </a:r>
          </a:p>
          <a:p>
            <a:r>
              <a:rPr lang="en-US" altLang="zh-CN" dirty="0"/>
              <a:t>8,6   8,5  7,5 6,5  6,4 6,3</a:t>
            </a:r>
          </a:p>
          <a:p>
            <a:r>
              <a:rPr lang="en-US" altLang="zh-CN" dirty="0"/>
              <a:t>5,3 5,2 5,1 4,1 3,1 3,2 2,2 1,2</a:t>
            </a:r>
          </a:p>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54</a:t>
            </a:fld>
            <a:endParaRPr lang="en-US"/>
          </a:p>
        </p:txBody>
      </p:sp>
    </p:spTree>
    <p:extLst>
      <p:ext uri="{BB962C8B-B14F-4D97-AF65-F5344CB8AC3E}">
        <p14:creationId xmlns:p14="http://schemas.microsoft.com/office/powerpoint/2010/main" val="28020590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56</a:t>
            </a:fld>
            <a:endParaRPr lang="en-US"/>
          </a:p>
        </p:txBody>
      </p:sp>
    </p:spTree>
    <p:extLst>
      <p:ext uri="{BB962C8B-B14F-4D97-AF65-F5344CB8AC3E}">
        <p14:creationId xmlns:p14="http://schemas.microsoft.com/office/powerpoint/2010/main" val="24785600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176E715D-8504-41C1-852D-D902FFAD8C80}" type="slidenum">
              <a:rPr lang="en-US" smtClean="0"/>
              <a:t>58</a:t>
            </a:fld>
            <a:endParaRPr lang="en-US"/>
          </a:p>
        </p:txBody>
      </p:sp>
    </p:spTree>
    <p:extLst>
      <p:ext uri="{BB962C8B-B14F-4D97-AF65-F5344CB8AC3E}">
        <p14:creationId xmlns:p14="http://schemas.microsoft.com/office/powerpoint/2010/main" val="704904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59</a:t>
            </a:fld>
            <a:endParaRPr lang="en-US"/>
          </a:p>
        </p:txBody>
      </p:sp>
    </p:spTree>
    <p:extLst>
      <p:ext uri="{BB962C8B-B14F-4D97-AF65-F5344CB8AC3E}">
        <p14:creationId xmlns:p14="http://schemas.microsoft.com/office/powerpoint/2010/main" val="34268989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60</a:t>
            </a:fld>
            <a:endParaRPr lang="en-US"/>
          </a:p>
        </p:txBody>
      </p:sp>
    </p:spTree>
    <p:extLst>
      <p:ext uri="{BB962C8B-B14F-4D97-AF65-F5344CB8AC3E}">
        <p14:creationId xmlns:p14="http://schemas.microsoft.com/office/powerpoint/2010/main" val="37513718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76E715D-8504-41C1-852D-D902FFAD8C80}" type="slidenum">
              <a:rPr lang="en-US" smtClean="0"/>
              <a:t>63</a:t>
            </a:fld>
            <a:endParaRPr lang="en-US"/>
          </a:p>
        </p:txBody>
      </p:sp>
    </p:spTree>
    <p:extLst>
      <p:ext uri="{BB962C8B-B14F-4D97-AF65-F5344CB8AC3E}">
        <p14:creationId xmlns:p14="http://schemas.microsoft.com/office/powerpoint/2010/main" val="26117164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64</a:t>
            </a:fld>
            <a:endParaRPr lang="en-US"/>
          </a:p>
        </p:txBody>
      </p:sp>
    </p:spTree>
    <p:extLst>
      <p:ext uri="{BB962C8B-B14F-4D97-AF65-F5344CB8AC3E}">
        <p14:creationId xmlns:p14="http://schemas.microsoft.com/office/powerpoint/2010/main" val="116444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5</a:t>
            </a:fld>
            <a:endParaRPr lang="en-US"/>
          </a:p>
        </p:txBody>
      </p:sp>
    </p:spTree>
    <p:extLst>
      <p:ext uri="{BB962C8B-B14F-4D97-AF65-F5344CB8AC3E}">
        <p14:creationId xmlns:p14="http://schemas.microsoft.com/office/powerpoint/2010/main" val="3145597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6</a:t>
            </a:fld>
            <a:endParaRPr lang="en-US"/>
          </a:p>
        </p:txBody>
      </p:sp>
    </p:spTree>
    <p:extLst>
      <p:ext uri="{BB962C8B-B14F-4D97-AF65-F5344CB8AC3E}">
        <p14:creationId xmlns:p14="http://schemas.microsoft.com/office/powerpoint/2010/main" val="5364121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实现时，若</a:t>
            </a:r>
            <a:r>
              <a:rPr lang="en-US" altLang="zh-CN" sz="1200" dirty="0"/>
              <a:t>s-&gt;top == 0 </a:t>
            </a:r>
            <a:r>
              <a:rPr lang="zh-CN" altLang="en-US" sz="1200" dirty="0"/>
              <a:t>则栈空</a:t>
            </a:r>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7</a:t>
            </a:fld>
            <a:endParaRPr lang="en-US"/>
          </a:p>
        </p:txBody>
      </p:sp>
    </p:spTree>
    <p:extLst>
      <p:ext uri="{BB962C8B-B14F-4D97-AF65-F5344CB8AC3E}">
        <p14:creationId xmlns:p14="http://schemas.microsoft.com/office/powerpoint/2010/main" val="3168895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76E715D-8504-41C1-852D-D902FFAD8C80}" type="slidenum">
              <a:rPr lang="en-US" smtClean="0"/>
              <a:t>8</a:t>
            </a:fld>
            <a:endParaRPr lang="en-US"/>
          </a:p>
        </p:txBody>
      </p:sp>
    </p:spTree>
    <p:extLst>
      <p:ext uri="{BB962C8B-B14F-4D97-AF65-F5344CB8AC3E}">
        <p14:creationId xmlns:p14="http://schemas.microsoft.com/office/powerpoint/2010/main" val="31806682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zh-CN" altLang="en-US" baseline="0" dirty="0"/>
              <a:t> </a:t>
            </a:r>
            <a:r>
              <a:rPr lang="en-US" altLang="zh-CN" dirty="0"/>
              <a:t>top </a:t>
            </a:r>
            <a:r>
              <a:rPr lang="zh-CN" altLang="en-US" dirty="0"/>
              <a:t>计算出</a:t>
            </a:r>
            <a:r>
              <a:rPr lang="en-US" altLang="zh-CN" dirty="0"/>
              <a:t> </a:t>
            </a:r>
            <a:r>
              <a:rPr lang="zh-CN" altLang="en-US" dirty="0"/>
              <a:t>栈的大小，这里， </a:t>
            </a:r>
            <a:r>
              <a:rPr lang="en-US" altLang="zh-CN" dirty="0"/>
              <a:t>top </a:t>
            </a:r>
            <a:r>
              <a:rPr lang="zh-CN" altLang="en-US" dirty="0"/>
              <a:t>值 就是 栈的长度</a:t>
            </a:r>
          </a:p>
        </p:txBody>
      </p:sp>
      <p:sp>
        <p:nvSpPr>
          <p:cNvPr id="4" name="灯片编号占位符 3"/>
          <p:cNvSpPr>
            <a:spLocks noGrp="1"/>
          </p:cNvSpPr>
          <p:nvPr>
            <p:ph type="sldNum" sz="quarter" idx="10"/>
          </p:nvPr>
        </p:nvSpPr>
        <p:spPr/>
        <p:txBody>
          <a:bodyPr/>
          <a:lstStyle/>
          <a:p>
            <a:fld id="{176E715D-8504-41C1-852D-D902FFAD8C80}" type="slidenum">
              <a:rPr lang="en-US" smtClean="0"/>
              <a:t>9</a:t>
            </a:fld>
            <a:endParaRPr lang="en-US"/>
          </a:p>
        </p:txBody>
      </p:sp>
    </p:spTree>
    <p:extLst>
      <p:ext uri="{BB962C8B-B14F-4D97-AF65-F5344CB8AC3E}">
        <p14:creationId xmlns:p14="http://schemas.microsoft.com/office/powerpoint/2010/main" val="3590707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4624"/>
            <a:ext cx="8229600" cy="681337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5"/>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extLst>
      <p:ext uri="{BB962C8B-B14F-4D97-AF65-F5344CB8AC3E}">
        <p14:creationId xmlns:p14="http://schemas.microsoft.com/office/powerpoint/2010/main" val="415396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836712"/>
            <a:ext cx="4038600" cy="5904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836712"/>
            <a:ext cx="4038600" cy="59046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灯片编号占位符 4"/>
          <p:cNvSpPr>
            <a:spLocks noGrp="1"/>
          </p:cNvSpPr>
          <p:nvPr>
            <p:ph type="sldNum" sz="quarter" idx="10"/>
          </p:nvPr>
        </p:nvSpPr>
        <p:spPr/>
        <p:txBody>
          <a:bodyPr/>
          <a:lstStyle/>
          <a:p>
            <a:fld id="{0C913308-F349-4B6D-A68A-DD1791B4A57B}"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6356350"/>
            <a:ext cx="2133600" cy="365125"/>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46856" y="0"/>
            <a:ext cx="8229600" cy="836712"/>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836712"/>
            <a:ext cx="8229600" cy="602128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5"/>
          <p:cNvSpPr>
            <a:spLocks noGrp="1"/>
          </p:cNvSpPr>
          <p:nvPr>
            <p:ph type="sldNum" sz="quarter" idx="4"/>
          </p:nvPr>
        </p:nvSpPr>
        <p:spPr>
          <a:xfrm>
            <a:off x="8748464" y="6525344"/>
            <a:ext cx="395536" cy="332656"/>
          </a:xfrm>
          <a:prstGeom prst="rect">
            <a:avLst/>
          </a:prstGeom>
        </p:spPr>
        <p:txBody>
          <a:bodyPr/>
          <a:lstStyle>
            <a:lvl1pPr>
              <a:defRPr sz="1200"/>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000" kern="1200">
          <a:solidFill>
            <a:schemeClr val="tx1"/>
          </a:solidFill>
          <a:latin typeface="+mn-lt"/>
          <a:ea typeface="宋体" panose="02010600030101010101" pitchFamily="2"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宋体" panose="02010600030101010101" pitchFamily="2"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宋体" panose="02010600030101010101" pitchFamily="2"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宋体" panose="02010600030101010101"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宋体" panose="02010600030101010101"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E:\Ongoing-Teaching\Data Structure\课件\其他\图片素材\3D小白人-书-叠放.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446" y="2132856"/>
            <a:ext cx="3911223" cy="468052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ctrTitle"/>
          </p:nvPr>
        </p:nvSpPr>
        <p:spPr>
          <a:xfrm>
            <a:off x="683568" y="1196752"/>
            <a:ext cx="7772400" cy="1470025"/>
          </a:xfrm>
        </p:spPr>
        <p:txBody>
          <a:bodyPr/>
          <a:lstStyle/>
          <a:p>
            <a:r>
              <a:rPr lang="zh-CN" altLang="en-US" b="1" dirty="0"/>
              <a:t>第三章 栈和队列</a:t>
            </a:r>
            <a:endParaRPr lang="en-US" b="1" dirty="0"/>
          </a:p>
        </p:txBody>
      </p:sp>
      <p:sp>
        <p:nvSpPr>
          <p:cNvPr id="3" name="副标题 2"/>
          <p:cNvSpPr>
            <a:spLocks noGrp="1"/>
          </p:cNvSpPr>
          <p:nvPr>
            <p:ph type="subTitle" idx="1"/>
          </p:nvPr>
        </p:nvSpPr>
        <p:spPr>
          <a:xfrm>
            <a:off x="1259632" y="2684512"/>
            <a:ext cx="6400800" cy="1752600"/>
          </a:xfrm>
        </p:spPr>
        <p:txBody>
          <a:bodyPr/>
          <a:lstStyle/>
          <a:p>
            <a:r>
              <a:rPr lang="en-US" altLang="zh-CN" b="1" dirty="0">
                <a:solidFill>
                  <a:schemeClr val="tx1"/>
                </a:solidFill>
              </a:rPr>
              <a:t>Part I-</a:t>
            </a:r>
            <a:r>
              <a:rPr lang="zh-CN" altLang="en-US" b="1" dirty="0">
                <a:solidFill>
                  <a:schemeClr val="tx1"/>
                </a:solidFill>
              </a:rPr>
              <a:t>栈</a:t>
            </a:r>
            <a:endParaRPr lang="en-US" b="1" dirty="0">
              <a:solidFill>
                <a:schemeClr val="tx1"/>
              </a:solidFill>
            </a:endParaRPr>
          </a:p>
        </p:txBody>
      </p:sp>
      <p:pic>
        <p:nvPicPr>
          <p:cNvPr id="3077" name="Picture 5" descr="E:\Ongoing-Teaching\Data Structure\课件\其他\图片素材\书.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2580689"/>
            <a:ext cx="1425079" cy="1829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006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动态顺序栈</a:t>
            </a:r>
          </a:p>
        </p:txBody>
      </p:sp>
      <p:sp>
        <p:nvSpPr>
          <p:cNvPr id="146434" name="Rectangle 2"/>
          <p:cNvSpPr>
            <a:spLocks noGrp="1" noChangeArrowheads="1"/>
          </p:cNvSpPr>
          <p:nvPr>
            <p:ph idx="1"/>
          </p:nvPr>
        </p:nvSpPr>
        <p:spPr>
          <a:xfrm>
            <a:off x="457200" y="980728"/>
            <a:ext cx="8363272" cy="5877272"/>
          </a:xfrm>
        </p:spPr>
        <p:txBody>
          <a:bodyPr>
            <a:normAutofit/>
          </a:bodyPr>
          <a:lstStyle/>
          <a:p>
            <a:pPr marL="0" indent="0">
              <a:buNone/>
            </a:pPr>
            <a:r>
              <a:rPr lang="en-US" altLang="en-US" sz="3000" dirty="0"/>
              <a:t>#define INITSIZE 100  //栈</a:t>
            </a:r>
            <a:r>
              <a:rPr lang="zh-CN" altLang="en-US" sz="3000" dirty="0"/>
              <a:t>空间</a:t>
            </a:r>
            <a:r>
              <a:rPr lang="en-US" altLang="en-US" sz="3000" dirty="0" err="1"/>
              <a:t>初始</a:t>
            </a:r>
            <a:r>
              <a:rPr lang="zh-CN" altLang="en-US" sz="3000" dirty="0"/>
              <a:t>分配量</a:t>
            </a:r>
            <a:endParaRPr lang="en-US" altLang="en-US" sz="3000" dirty="0"/>
          </a:p>
          <a:p>
            <a:pPr marL="0" indent="0">
              <a:buNone/>
            </a:pPr>
            <a:r>
              <a:rPr lang="en-US" altLang="en-US" sz="3000" dirty="0"/>
              <a:t>#define INCREMENT</a:t>
            </a:r>
            <a:r>
              <a:rPr lang="en-US" altLang="zh-CN" sz="3000" dirty="0"/>
              <a:t>SIZE</a:t>
            </a:r>
            <a:r>
              <a:rPr lang="en-US" altLang="en-US" sz="3000" dirty="0"/>
              <a:t> 10  //</a:t>
            </a:r>
            <a:r>
              <a:rPr lang="zh-CN" altLang="en-US" sz="3000" dirty="0"/>
              <a:t>栈</a:t>
            </a:r>
            <a:r>
              <a:rPr lang="en-US" altLang="en-US" sz="3000" dirty="0" err="1"/>
              <a:t>空间分配增量</a:t>
            </a:r>
            <a:endParaRPr lang="en-US" altLang="en-US" sz="3000" dirty="0"/>
          </a:p>
          <a:p>
            <a:pPr marL="0" indent="0">
              <a:buNone/>
            </a:pPr>
            <a:endParaRPr lang="en-US" altLang="en-US" sz="3000" dirty="0"/>
          </a:p>
          <a:p>
            <a:pPr marL="0" indent="0">
              <a:buNone/>
            </a:pPr>
            <a:r>
              <a:rPr lang="en-US" altLang="en-US" sz="3000" dirty="0" err="1"/>
              <a:t>typedef</a:t>
            </a:r>
            <a:r>
              <a:rPr lang="en-US" altLang="en-US" sz="3000" dirty="0"/>
              <a:t>  </a:t>
            </a:r>
            <a:r>
              <a:rPr lang="en-US" altLang="en-US" sz="3000" dirty="0" err="1"/>
              <a:t>int</a:t>
            </a:r>
            <a:r>
              <a:rPr lang="en-US" altLang="en-US" sz="3000" dirty="0"/>
              <a:t>  </a:t>
            </a:r>
            <a:r>
              <a:rPr lang="en-US" altLang="en-US" sz="3000" dirty="0" err="1"/>
              <a:t>ElemType</a:t>
            </a:r>
            <a:r>
              <a:rPr lang="en-US" altLang="en-US" sz="3000" dirty="0"/>
              <a:t> ;</a:t>
            </a:r>
          </a:p>
          <a:p>
            <a:pPr marL="0" indent="0">
              <a:buNone/>
            </a:pPr>
            <a:r>
              <a:rPr lang="en-US" altLang="en-US" sz="3000" dirty="0" err="1"/>
              <a:t>typedef</a:t>
            </a:r>
            <a:r>
              <a:rPr lang="en-US" altLang="en-US" sz="3000" dirty="0"/>
              <a:t> </a:t>
            </a:r>
            <a:r>
              <a:rPr lang="en-US" altLang="en-US" sz="3000" dirty="0" err="1"/>
              <a:t>struct</a:t>
            </a:r>
            <a:r>
              <a:rPr lang="en-US" altLang="en-US" sz="3000" dirty="0"/>
              <a:t> </a:t>
            </a:r>
            <a:r>
              <a:rPr lang="en-US" altLang="zh-CN" sz="3000" dirty="0"/>
              <a:t>{</a:t>
            </a:r>
            <a:r>
              <a:rPr lang="en-US" altLang="en-US" sz="3000" dirty="0"/>
              <a:t> </a:t>
            </a:r>
          </a:p>
          <a:p>
            <a:pPr marL="0" indent="0">
              <a:buNone/>
            </a:pPr>
            <a:r>
              <a:rPr lang="en-US" altLang="en-US" sz="3000" dirty="0"/>
              <a:t>    </a:t>
            </a:r>
            <a:r>
              <a:rPr lang="en-US" altLang="zh-CN" sz="3000" dirty="0"/>
              <a:t>	</a:t>
            </a:r>
            <a:r>
              <a:rPr lang="en-US" altLang="zh-CN" sz="3000" dirty="0" err="1"/>
              <a:t>int</a:t>
            </a:r>
            <a:r>
              <a:rPr lang="en-US" altLang="zh-CN" sz="3000" dirty="0"/>
              <a:t> </a:t>
            </a:r>
            <a:r>
              <a:rPr lang="en-US" altLang="en-US" sz="3000" dirty="0">
                <a:solidFill>
                  <a:srgbClr val="0000CC"/>
                </a:solidFill>
              </a:rPr>
              <a:t>top</a:t>
            </a:r>
            <a:r>
              <a:rPr lang="en-US" altLang="en-US" sz="3000" dirty="0"/>
              <a:t>;    // </a:t>
            </a:r>
            <a:r>
              <a:rPr lang="en-US" altLang="en-US" sz="3000" dirty="0" err="1"/>
              <a:t>栈顶指针</a:t>
            </a:r>
            <a:r>
              <a:rPr lang="en-US" altLang="en-US" sz="3000" dirty="0"/>
              <a:t>  </a:t>
            </a:r>
          </a:p>
          <a:p>
            <a:pPr marL="0" indent="0">
              <a:buNone/>
            </a:pPr>
            <a:r>
              <a:rPr lang="en-US" altLang="en-US" sz="3000" dirty="0"/>
              <a:t>	</a:t>
            </a:r>
            <a:r>
              <a:rPr lang="en-US" altLang="en-US" sz="3000" dirty="0" err="1"/>
              <a:t>ElemType</a:t>
            </a:r>
            <a:r>
              <a:rPr lang="en-US" altLang="en-US" sz="3000" dirty="0"/>
              <a:t>  *base;  // </a:t>
            </a:r>
            <a:r>
              <a:rPr lang="en-US" altLang="en-US" sz="3000" dirty="0" err="1"/>
              <a:t>栈不存在时值为NULL</a:t>
            </a:r>
            <a:r>
              <a:rPr lang="en-US" altLang="en-US" sz="3000" dirty="0"/>
              <a:t>     </a:t>
            </a:r>
          </a:p>
          <a:p>
            <a:pPr marL="0" indent="0">
              <a:buNone/>
            </a:pPr>
            <a:r>
              <a:rPr lang="en-US" altLang="en-US" sz="3000" dirty="0"/>
              <a:t>	</a:t>
            </a:r>
            <a:r>
              <a:rPr lang="en-US" altLang="en-US" sz="3000" dirty="0" err="1"/>
              <a:t>int</a:t>
            </a:r>
            <a:r>
              <a:rPr lang="en-US" altLang="en-US" sz="3000" dirty="0"/>
              <a:t>   </a:t>
            </a:r>
            <a:r>
              <a:rPr lang="en-US" altLang="en-US" sz="3000" dirty="0" err="1"/>
              <a:t>stacksize</a:t>
            </a:r>
            <a:r>
              <a:rPr lang="en-US" altLang="en-US" sz="3000" dirty="0"/>
              <a:t> ;        // </a:t>
            </a:r>
            <a:r>
              <a:rPr lang="en-US" altLang="en-US" sz="3000" dirty="0" err="1"/>
              <a:t>当前已分配空间</a:t>
            </a:r>
            <a:endParaRPr lang="en-US" altLang="en-US" sz="3000" dirty="0"/>
          </a:p>
          <a:p>
            <a:pPr marL="0" indent="0">
              <a:buNone/>
            </a:pPr>
            <a:r>
              <a:rPr lang="en-US" altLang="en-US" sz="3000" dirty="0"/>
              <a:t>}</a:t>
            </a:r>
            <a:r>
              <a:rPr lang="en-US" altLang="en-US" sz="3000" dirty="0" err="1">
                <a:solidFill>
                  <a:srgbClr val="0000CC"/>
                </a:solidFill>
              </a:rPr>
              <a:t>SqStack</a:t>
            </a:r>
            <a:r>
              <a:rPr lang="en-US" altLang="en-US" sz="3000" dirty="0">
                <a:solidFill>
                  <a:srgbClr val="0000CC"/>
                </a:solidFill>
              </a:rPr>
              <a:t> </a:t>
            </a:r>
            <a:r>
              <a:rPr lang="en-US" altLang="en-US" sz="3000" dirty="0"/>
              <a:t>;</a:t>
            </a:r>
          </a:p>
        </p:txBody>
      </p:sp>
      <p:sp>
        <p:nvSpPr>
          <p:cNvPr id="3" name="灯片编号占位符 2"/>
          <p:cNvSpPr>
            <a:spLocks noGrp="1"/>
          </p:cNvSpPr>
          <p:nvPr>
            <p:ph type="sldNum" sz="quarter" idx="10"/>
          </p:nvPr>
        </p:nvSpPr>
        <p:spPr>
          <a:xfrm>
            <a:off x="8676456" y="6381328"/>
            <a:ext cx="467544" cy="474133"/>
          </a:xfrm>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4201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动态顺序栈的基本操作</a:t>
            </a:r>
          </a:p>
        </p:txBody>
      </p:sp>
      <p:sp>
        <p:nvSpPr>
          <p:cNvPr id="3" name="内容占位符 2"/>
          <p:cNvSpPr>
            <a:spLocks noGrp="1"/>
          </p:cNvSpPr>
          <p:nvPr>
            <p:ph idx="1"/>
          </p:nvPr>
        </p:nvSpPr>
        <p:spPr/>
        <p:txBody>
          <a:bodyPr>
            <a:normAutofit fontScale="85000" lnSpcReduction="20000"/>
          </a:bodyPr>
          <a:lstStyle/>
          <a:p>
            <a:pPr marL="0" indent="0">
              <a:buNone/>
            </a:pPr>
            <a:r>
              <a:rPr lang="en-US" altLang="en-US" dirty="0">
                <a:ea typeface="宋体" panose="02010600030101010101" pitchFamily="2" charset="-122"/>
              </a:rPr>
              <a:t>//1. </a:t>
            </a:r>
            <a:r>
              <a:rPr lang="zh-CN" altLang="en-US" dirty="0">
                <a:ea typeface="宋体" panose="02010600030101010101" pitchFamily="2" charset="-122"/>
              </a:rPr>
              <a:t>构造一个空栈</a:t>
            </a:r>
            <a:r>
              <a:rPr lang="en-US" altLang="zh-CN" dirty="0">
                <a:ea typeface="宋体" panose="02010600030101010101" pitchFamily="2" charset="-122"/>
              </a:rPr>
              <a:t>S</a:t>
            </a:r>
            <a:endParaRPr lang="en-US" altLang="en-US" dirty="0">
              <a:ea typeface="宋体" panose="02010600030101010101" pitchFamily="2" charset="-122"/>
            </a:endParaRPr>
          </a:p>
          <a:p>
            <a:pPr marL="0" indent="0">
              <a:buNone/>
            </a:pPr>
            <a:r>
              <a:rPr lang="en-US" altLang="en-US" dirty="0"/>
              <a:t>Status </a:t>
            </a:r>
            <a:r>
              <a:rPr lang="en-US" altLang="en-US" dirty="0" err="1"/>
              <a:t>InitStack</a:t>
            </a:r>
            <a:r>
              <a:rPr lang="en-US" altLang="en-US" dirty="0"/>
              <a:t>(</a:t>
            </a:r>
            <a:r>
              <a:rPr lang="en-US" altLang="en-US" dirty="0" err="1"/>
              <a:t>SqStack</a:t>
            </a:r>
            <a:r>
              <a:rPr lang="en-US" altLang="en-US" dirty="0"/>
              <a:t> *s);</a:t>
            </a:r>
            <a:endParaRPr lang="en-US" altLang="en-US" dirty="0">
              <a:ea typeface="宋体" panose="02010600030101010101" pitchFamily="2" charset="-122"/>
            </a:endParaRPr>
          </a:p>
          <a:p>
            <a:pPr marL="0" indent="0">
              <a:buNone/>
            </a:pPr>
            <a:r>
              <a:rPr lang="en-US" altLang="en-US" dirty="0">
                <a:ea typeface="宋体" panose="02010600030101010101" pitchFamily="2" charset="-122"/>
              </a:rPr>
              <a:t>//2. </a:t>
            </a:r>
            <a:r>
              <a:rPr lang="zh-CN" altLang="en-US" dirty="0">
                <a:ea typeface="宋体" panose="02010600030101010101" pitchFamily="2" charset="-122"/>
              </a:rPr>
              <a:t>取栈的长度</a:t>
            </a:r>
            <a:endParaRPr lang="en-US" altLang="zh-CN" dirty="0">
              <a:ea typeface="宋体" panose="02010600030101010101" pitchFamily="2" charset="-122"/>
            </a:endParaRPr>
          </a:p>
          <a:p>
            <a:pPr marL="0" indent="0">
              <a:buNone/>
            </a:pPr>
            <a:r>
              <a:rPr lang="en-US" altLang="zh-CN" dirty="0"/>
              <a:t>int </a:t>
            </a:r>
            <a:r>
              <a:rPr lang="en-US" altLang="zh-CN" dirty="0" err="1"/>
              <a:t>GetLen</a:t>
            </a:r>
            <a:r>
              <a:rPr lang="en-US" altLang="zh-CN" dirty="0"/>
              <a:t>(</a:t>
            </a:r>
            <a:r>
              <a:rPr lang="en-US" altLang="zh-CN" dirty="0" err="1"/>
              <a:t>SqStack</a:t>
            </a:r>
            <a:r>
              <a:rPr lang="en-US" altLang="zh-CN" dirty="0"/>
              <a:t> *s);</a:t>
            </a:r>
          </a:p>
          <a:p>
            <a:pPr marL="0" indent="0">
              <a:buNone/>
            </a:pPr>
            <a:r>
              <a:rPr lang="en-US" altLang="en-US" dirty="0"/>
              <a:t>//3. </a:t>
            </a:r>
            <a:r>
              <a:rPr lang="zh-CN" altLang="en-US" dirty="0"/>
              <a:t>查看栈顶元素</a:t>
            </a:r>
            <a:endParaRPr lang="en-US" altLang="zh-CN" dirty="0"/>
          </a:p>
          <a:p>
            <a:pPr marL="0" indent="0">
              <a:buNone/>
            </a:pPr>
            <a:r>
              <a:rPr lang="en-US" altLang="en-US" dirty="0"/>
              <a:t>Status </a:t>
            </a:r>
            <a:r>
              <a:rPr lang="en-US" altLang="en-US" b="1" dirty="0" err="1">
                <a:solidFill>
                  <a:srgbClr val="0000CC"/>
                </a:solidFill>
              </a:rPr>
              <a:t>GetTop</a:t>
            </a:r>
            <a:r>
              <a:rPr lang="en-US" altLang="en-US" dirty="0"/>
              <a:t>(</a:t>
            </a:r>
            <a:r>
              <a:rPr lang="en-US" altLang="en-US" dirty="0" err="1"/>
              <a:t>SqStack</a:t>
            </a:r>
            <a:r>
              <a:rPr lang="en-US" altLang="en-US" dirty="0"/>
              <a:t> *s, </a:t>
            </a:r>
            <a:r>
              <a:rPr lang="en-US" altLang="en-US" dirty="0" err="1"/>
              <a:t>ElemType</a:t>
            </a:r>
            <a:r>
              <a:rPr lang="en-US" altLang="en-US" dirty="0"/>
              <a:t> *e);</a:t>
            </a:r>
          </a:p>
          <a:p>
            <a:pPr marL="0" indent="0">
              <a:buNone/>
            </a:pPr>
            <a:r>
              <a:rPr lang="en-US" altLang="en-US" dirty="0">
                <a:ea typeface="宋体" panose="02010600030101010101" pitchFamily="2" charset="-122"/>
              </a:rPr>
              <a:t>//4. </a:t>
            </a:r>
            <a:r>
              <a:rPr lang="zh-CN" altLang="en-US" dirty="0">
                <a:ea typeface="宋体" panose="02010600030101010101" pitchFamily="2" charset="-122"/>
              </a:rPr>
              <a:t>元素入栈</a:t>
            </a:r>
            <a:endParaRPr lang="en-US" altLang="zh-CN" dirty="0">
              <a:ea typeface="宋体" panose="02010600030101010101" pitchFamily="2" charset="-122"/>
            </a:endParaRPr>
          </a:p>
          <a:p>
            <a:pPr marL="0" indent="0">
              <a:buNone/>
            </a:pPr>
            <a:r>
              <a:rPr lang="en-US" altLang="zh-CN" dirty="0"/>
              <a:t>Status </a:t>
            </a:r>
            <a:r>
              <a:rPr lang="en-US" altLang="zh-CN" b="1" dirty="0">
                <a:solidFill>
                  <a:srgbClr val="0000CC"/>
                </a:solidFill>
              </a:rPr>
              <a:t>Push</a:t>
            </a:r>
            <a:r>
              <a:rPr lang="en-US" altLang="zh-CN" dirty="0"/>
              <a:t>(</a:t>
            </a:r>
            <a:r>
              <a:rPr lang="en-US" altLang="zh-CN" dirty="0" err="1"/>
              <a:t>SqStack</a:t>
            </a:r>
            <a:r>
              <a:rPr lang="en-US" altLang="zh-CN" dirty="0"/>
              <a:t> *</a:t>
            </a:r>
            <a:r>
              <a:rPr lang="en-US" altLang="zh-CN" dirty="0" err="1"/>
              <a:t>s,ElemType</a:t>
            </a:r>
            <a:r>
              <a:rPr lang="en-US" altLang="zh-CN" dirty="0"/>
              <a:t> e);</a:t>
            </a:r>
          </a:p>
          <a:p>
            <a:pPr marL="0" indent="0">
              <a:buNone/>
            </a:pPr>
            <a:r>
              <a:rPr lang="en-US" altLang="zh-CN" dirty="0"/>
              <a:t>//5. (</a:t>
            </a:r>
            <a:r>
              <a:rPr lang="zh-CN" altLang="en-US" dirty="0">
                <a:ea typeface="宋体" panose="02010600030101010101" pitchFamily="2" charset="-122"/>
              </a:rPr>
              <a:t>栈顶</a:t>
            </a:r>
            <a:r>
              <a:rPr lang="en-US" altLang="zh-CN" dirty="0">
                <a:ea typeface="宋体" panose="02010600030101010101" pitchFamily="2" charset="-122"/>
              </a:rPr>
              <a:t>)</a:t>
            </a:r>
            <a:r>
              <a:rPr lang="en-US" altLang="en-US" dirty="0" err="1">
                <a:ea typeface="宋体" panose="02010600030101010101" pitchFamily="2" charset="-122"/>
              </a:rPr>
              <a:t>元素出栈</a:t>
            </a:r>
            <a:endParaRPr lang="en-US" altLang="en-US" dirty="0">
              <a:ea typeface="宋体" panose="02010600030101010101" pitchFamily="2" charset="-122"/>
            </a:endParaRPr>
          </a:p>
          <a:p>
            <a:pPr marL="0" indent="0">
              <a:buNone/>
            </a:pPr>
            <a:r>
              <a:rPr lang="en-US" altLang="en-US" dirty="0"/>
              <a:t>Status </a:t>
            </a:r>
            <a:r>
              <a:rPr lang="en-US" altLang="en-US" b="1" dirty="0">
                <a:solidFill>
                  <a:srgbClr val="0000CC"/>
                </a:solidFill>
              </a:rPr>
              <a:t>Pop</a:t>
            </a:r>
            <a:r>
              <a:rPr lang="en-US" altLang="en-US" dirty="0"/>
              <a:t>(</a:t>
            </a:r>
            <a:r>
              <a:rPr lang="en-US" altLang="en-US" dirty="0" err="1"/>
              <a:t>SqStack</a:t>
            </a:r>
            <a:r>
              <a:rPr lang="en-US" altLang="en-US" dirty="0"/>
              <a:t> *</a:t>
            </a:r>
            <a:r>
              <a:rPr lang="en-US" altLang="en-US" dirty="0" err="1"/>
              <a:t>s,ElemType</a:t>
            </a:r>
            <a:r>
              <a:rPr lang="en-US" altLang="en-US" dirty="0"/>
              <a:t> *e)</a:t>
            </a:r>
            <a:r>
              <a:rPr lang="en-US" altLang="en-US" dirty="0">
                <a:ea typeface="宋体" panose="02010600030101010101" pitchFamily="2" charset="-122"/>
              </a:rPr>
              <a:t>;</a:t>
            </a:r>
          </a:p>
          <a:p>
            <a:pPr marL="0" indent="0">
              <a:buNone/>
            </a:pPr>
            <a:r>
              <a:rPr lang="en-US" altLang="en-US" dirty="0"/>
              <a:t>//6. </a:t>
            </a:r>
            <a:r>
              <a:rPr lang="zh-CN" altLang="en-US" dirty="0"/>
              <a:t>判断栈是否为空</a:t>
            </a:r>
            <a:endParaRPr lang="en-US" altLang="en-US" dirty="0">
              <a:ea typeface="宋体" panose="02010600030101010101" pitchFamily="2" charset="-122"/>
            </a:endParaRPr>
          </a:p>
          <a:p>
            <a:pPr marL="0" indent="0">
              <a:buNone/>
            </a:pPr>
            <a:r>
              <a:rPr lang="en-US" altLang="en-US" dirty="0"/>
              <a:t>int </a:t>
            </a:r>
            <a:r>
              <a:rPr lang="en-US" altLang="en-US" dirty="0" err="1"/>
              <a:t>IsStackEmpty</a:t>
            </a:r>
            <a:r>
              <a:rPr lang="en-US" altLang="en-US" dirty="0"/>
              <a:t>(</a:t>
            </a:r>
            <a:r>
              <a:rPr lang="en-US" altLang="en-US" dirty="0" err="1"/>
              <a:t>SqStack</a:t>
            </a:r>
            <a:r>
              <a:rPr lang="en-US" altLang="en-US" dirty="0"/>
              <a:t> *s);</a:t>
            </a:r>
          </a:p>
          <a:p>
            <a:pPr marL="0" indent="0">
              <a:buNone/>
            </a:pPr>
            <a:r>
              <a:rPr lang="en-US" altLang="en-US" dirty="0"/>
              <a:t>//7. </a:t>
            </a:r>
            <a:r>
              <a:rPr lang="zh-CN" altLang="en-US" dirty="0"/>
              <a:t>遍历栈，从栈</a:t>
            </a:r>
            <a:r>
              <a:rPr lang="zh-CN" altLang="en-US" dirty="0">
                <a:solidFill>
                  <a:srgbClr val="C00000"/>
                </a:solidFill>
              </a:rPr>
              <a:t>顶</a:t>
            </a:r>
            <a:r>
              <a:rPr lang="zh-CN" altLang="en-US" dirty="0"/>
              <a:t>到栈</a:t>
            </a:r>
            <a:r>
              <a:rPr lang="zh-CN" altLang="en-US" dirty="0">
                <a:solidFill>
                  <a:srgbClr val="C00000"/>
                </a:solidFill>
              </a:rPr>
              <a:t>底</a:t>
            </a:r>
            <a:r>
              <a:rPr lang="zh-CN" altLang="en-US" dirty="0"/>
              <a:t>依次对每个元素</a:t>
            </a:r>
            <a:r>
              <a:rPr lang="zh-CN" altLang="en-US" dirty="0">
                <a:solidFill>
                  <a:srgbClr val="C00000"/>
                </a:solidFill>
              </a:rPr>
              <a:t>调用</a:t>
            </a:r>
            <a:r>
              <a:rPr lang="en-US" altLang="zh-CN" dirty="0">
                <a:solidFill>
                  <a:srgbClr val="C00000"/>
                </a:solidFill>
              </a:rPr>
              <a:t>visit()</a:t>
            </a:r>
          </a:p>
          <a:p>
            <a:pPr marL="0" indent="0">
              <a:buNone/>
            </a:pPr>
            <a:r>
              <a:rPr lang="en-US" altLang="zh-CN" dirty="0">
                <a:ea typeface="宋体" panose="02010600030101010101" pitchFamily="2" charset="-122"/>
              </a:rPr>
              <a:t>Status </a:t>
            </a:r>
            <a:r>
              <a:rPr lang="en-US" altLang="zh-CN" b="1" dirty="0" err="1">
                <a:solidFill>
                  <a:srgbClr val="0000CC"/>
                </a:solidFill>
                <a:ea typeface="宋体" panose="02010600030101010101" pitchFamily="2" charset="-122"/>
              </a:rPr>
              <a:t>StackTraverse</a:t>
            </a:r>
            <a:r>
              <a:rPr lang="en-US" altLang="zh-CN" dirty="0">
                <a:ea typeface="宋体" panose="02010600030101010101" pitchFamily="2" charset="-122"/>
              </a:rPr>
              <a:t>(</a:t>
            </a:r>
            <a:r>
              <a:rPr lang="en-US" altLang="en-US" dirty="0" err="1"/>
              <a:t>SqStack</a:t>
            </a:r>
            <a:r>
              <a:rPr lang="en-US" altLang="en-US" dirty="0"/>
              <a:t> *s, visit()</a:t>
            </a:r>
            <a:r>
              <a:rPr lang="en-US" altLang="zh-CN" dirty="0">
                <a:ea typeface="宋体" panose="02010600030101010101" pitchFamily="2" charset="-122"/>
              </a:rPr>
              <a:t>);</a:t>
            </a:r>
            <a:endParaRPr lang="en-US" altLang="en-US" dirty="0">
              <a:ea typeface="宋体" panose="02010600030101010101" pitchFamily="2" charset="-122"/>
            </a:endParaRPr>
          </a:p>
          <a:p>
            <a:endParaRPr lang="en-US" altLang="en-US" dirty="0"/>
          </a:p>
          <a:p>
            <a:endParaRPr lang="en-US" altLang="en-US" dirty="0"/>
          </a:p>
          <a:p>
            <a:endParaRPr lang="zh-CN"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43154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399D753-CE71-4642-AB34-27E257FAA668}"/>
              </a:ext>
            </a:extLst>
          </p:cNvPr>
          <p:cNvSpPr/>
          <p:nvPr/>
        </p:nvSpPr>
        <p:spPr>
          <a:xfrm>
            <a:off x="0" y="6021288"/>
            <a:ext cx="9180512" cy="36004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动态顺序栈的基本操作</a:t>
            </a:r>
            <a:r>
              <a:rPr lang="en-US" altLang="zh-CN"/>
              <a:t>-1, 2, 3</a:t>
            </a:r>
            <a:endParaRPr lang="zh-CN" altLang="en-US" dirty="0"/>
          </a:p>
        </p:txBody>
      </p:sp>
      <p:sp>
        <p:nvSpPr>
          <p:cNvPr id="147458" name="Rectangle 2"/>
          <p:cNvSpPr>
            <a:spLocks noGrp="1" noChangeArrowheads="1"/>
          </p:cNvSpPr>
          <p:nvPr>
            <p:ph idx="1"/>
          </p:nvPr>
        </p:nvSpPr>
        <p:spPr/>
        <p:txBody>
          <a:bodyPr>
            <a:noAutofit/>
          </a:bodyPr>
          <a:lstStyle/>
          <a:p>
            <a:pPr marL="0" indent="0">
              <a:spcBef>
                <a:spcPts val="0"/>
              </a:spcBef>
              <a:buNone/>
            </a:pPr>
            <a:r>
              <a:rPr lang="en-US" altLang="en-US" sz="2400" dirty="0"/>
              <a:t>Status </a:t>
            </a:r>
            <a:r>
              <a:rPr lang="en-US" altLang="en-US" sz="2400" dirty="0" err="1">
                <a:solidFill>
                  <a:srgbClr val="0000FF"/>
                </a:solidFill>
              </a:rPr>
              <a:t>InitStack</a:t>
            </a:r>
            <a:r>
              <a:rPr lang="en-US" altLang="en-US" sz="2400" dirty="0"/>
              <a:t>(</a:t>
            </a:r>
            <a:r>
              <a:rPr lang="en-US" altLang="en-US" sz="2400" dirty="0" err="1"/>
              <a:t>SqStack</a:t>
            </a:r>
            <a:r>
              <a:rPr lang="en-US" altLang="en-US" sz="2400" dirty="0"/>
              <a:t> *s){//</a:t>
            </a:r>
            <a:r>
              <a:rPr lang="zh-CN" altLang="en-US" sz="2400" dirty="0"/>
              <a:t>构造一个空栈</a:t>
            </a:r>
            <a:r>
              <a:rPr lang="en-US" altLang="zh-CN" sz="2400" dirty="0"/>
              <a:t>s</a:t>
            </a:r>
            <a:endParaRPr lang="en-US" altLang="en-US" sz="2400" dirty="0"/>
          </a:p>
          <a:p>
            <a:pPr marL="0" indent="0">
              <a:spcBef>
                <a:spcPts val="0"/>
              </a:spcBef>
              <a:buNone/>
            </a:pPr>
            <a:r>
              <a:rPr lang="en-US" altLang="en-US" sz="2400" dirty="0"/>
              <a:t>    s-&gt;base=(</a:t>
            </a:r>
            <a:r>
              <a:rPr lang="en-US" altLang="en-US" sz="2400" dirty="0" err="1"/>
              <a:t>ElemType</a:t>
            </a:r>
            <a:r>
              <a:rPr lang="en-US" altLang="en-US" sz="2400" dirty="0"/>
              <a:t> *)malloc(INITSIZE * </a:t>
            </a:r>
            <a:r>
              <a:rPr lang="en-US" altLang="en-US" sz="2400" dirty="0" err="1"/>
              <a:t>sizeof</a:t>
            </a:r>
            <a:r>
              <a:rPr lang="en-US" altLang="en-US" sz="2400" dirty="0"/>
              <a:t>(</a:t>
            </a:r>
            <a:r>
              <a:rPr lang="en-US" altLang="en-US" sz="2400" dirty="0" err="1"/>
              <a:t>ElemType</a:t>
            </a:r>
            <a:r>
              <a:rPr lang="en-US" altLang="en-US" sz="2400" dirty="0"/>
              <a:t>));</a:t>
            </a:r>
          </a:p>
          <a:p>
            <a:pPr marL="0" indent="0">
              <a:spcBef>
                <a:spcPts val="0"/>
              </a:spcBef>
              <a:buNone/>
            </a:pPr>
            <a:r>
              <a:rPr lang="en-US" altLang="en-US" sz="2400" dirty="0"/>
              <a:t>    if (!s) return ERROR;</a:t>
            </a:r>
          </a:p>
          <a:p>
            <a:pPr marL="0" indent="0">
              <a:spcBef>
                <a:spcPts val="0"/>
              </a:spcBef>
              <a:buNone/>
            </a:pPr>
            <a:r>
              <a:rPr lang="en-US" altLang="en-US" sz="2400" dirty="0"/>
              <a:t>    s-&gt;</a:t>
            </a:r>
            <a:r>
              <a:rPr lang="en-US" altLang="en-US" sz="2400" dirty="0" err="1"/>
              <a:t>stacksize</a:t>
            </a:r>
            <a:r>
              <a:rPr lang="en-US" altLang="en-US" sz="2400" dirty="0"/>
              <a:t>=INITSIZE;</a:t>
            </a:r>
          </a:p>
          <a:p>
            <a:pPr marL="0" indent="0">
              <a:spcBef>
                <a:spcPts val="0"/>
              </a:spcBef>
              <a:buNone/>
            </a:pPr>
            <a:r>
              <a:rPr lang="en-US" altLang="en-US" sz="2400" dirty="0"/>
              <a:t>    s-&gt;top=</a:t>
            </a:r>
            <a:r>
              <a:rPr lang="en-US" altLang="en-US" sz="2400" dirty="0">
                <a:solidFill>
                  <a:srgbClr val="C00000"/>
                </a:solidFill>
              </a:rPr>
              <a:t>0</a:t>
            </a:r>
            <a:r>
              <a:rPr lang="en-US" altLang="en-US" sz="2400" dirty="0"/>
              <a:t>;</a:t>
            </a:r>
          </a:p>
          <a:p>
            <a:pPr marL="0" indent="0">
              <a:spcBef>
                <a:spcPts val="0"/>
              </a:spcBef>
              <a:buNone/>
            </a:pPr>
            <a:r>
              <a:rPr lang="en-US" altLang="en-US" sz="2400" dirty="0"/>
              <a:t>    return OK;</a:t>
            </a:r>
          </a:p>
          <a:p>
            <a:pPr marL="0" indent="0">
              <a:spcBef>
                <a:spcPts val="0"/>
              </a:spcBef>
              <a:buNone/>
            </a:pPr>
            <a:r>
              <a:rPr lang="en-US" altLang="en-US" sz="2400" dirty="0"/>
              <a:t>}</a:t>
            </a:r>
          </a:p>
          <a:p>
            <a:pPr marL="0" indent="0">
              <a:spcBef>
                <a:spcPts val="0"/>
              </a:spcBef>
              <a:buNone/>
            </a:pPr>
            <a:endParaRPr lang="en-US" altLang="en-US" sz="2400" dirty="0"/>
          </a:p>
          <a:p>
            <a:pPr marL="0" indent="0">
              <a:spcBef>
                <a:spcPts val="0"/>
              </a:spcBef>
              <a:buNone/>
            </a:pPr>
            <a:r>
              <a:rPr lang="en-US" altLang="en-US" sz="2400" dirty="0"/>
              <a:t>int </a:t>
            </a:r>
            <a:r>
              <a:rPr lang="en-US" altLang="en-US" sz="2400" dirty="0" err="1">
                <a:solidFill>
                  <a:srgbClr val="0000FF"/>
                </a:solidFill>
              </a:rPr>
              <a:t>GetLen</a:t>
            </a:r>
            <a:r>
              <a:rPr lang="en-US" altLang="en-US" sz="2400" dirty="0"/>
              <a:t>(</a:t>
            </a:r>
            <a:r>
              <a:rPr lang="en-US" altLang="en-US" sz="2400" dirty="0" err="1"/>
              <a:t>SqStack</a:t>
            </a:r>
            <a:r>
              <a:rPr lang="en-US" altLang="en-US" sz="2400" dirty="0"/>
              <a:t> *s){</a:t>
            </a:r>
          </a:p>
          <a:p>
            <a:pPr marL="0" indent="0">
              <a:spcBef>
                <a:spcPts val="0"/>
              </a:spcBef>
              <a:buNone/>
            </a:pPr>
            <a:r>
              <a:rPr lang="en-US" altLang="en-US" sz="2400" dirty="0"/>
              <a:t>return (s-&gt;top);</a:t>
            </a:r>
          </a:p>
          <a:p>
            <a:pPr marL="0" indent="0">
              <a:spcBef>
                <a:spcPts val="0"/>
              </a:spcBef>
              <a:buNone/>
            </a:pPr>
            <a:r>
              <a:rPr lang="en-US" altLang="en-US" sz="2400" dirty="0"/>
              <a:t>}</a:t>
            </a:r>
          </a:p>
          <a:p>
            <a:pPr marL="0" indent="0">
              <a:spcBef>
                <a:spcPts val="0"/>
              </a:spcBef>
              <a:buNone/>
            </a:pPr>
            <a:endParaRPr lang="en-US" altLang="en-US" sz="2400" dirty="0"/>
          </a:p>
          <a:p>
            <a:pPr marL="0" indent="0">
              <a:spcBef>
                <a:spcPts val="0"/>
              </a:spcBef>
              <a:buNone/>
            </a:pPr>
            <a:r>
              <a:rPr lang="en-US" altLang="en-US" sz="2400" dirty="0"/>
              <a:t>Status </a:t>
            </a:r>
            <a:r>
              <a:rPr lang="en-US" altLang="en-US" sz="2400" dirty="0" err="1">
                <a:solidFill>
                  <a:srgbClr val="0000FF"/>
                </a:solidFill>
              </a:rPr>
              <a:t>GetTop</a:t>
            </a:r>
            <a:r>
              <a:rPr lang="en-US" altLang="en-US" sz="2400" dirty="0"/>
              <a:t>(</a:t>
            </a:r>
            <a:r>
              <a:rPr lang="en-US" altLang="en-US" sz="2400" dirty="0" err="1"/>
              <a:t>SqStack</a:t>
            </a:r>
            <a:r>
              <a:rPr lang="en-US" altLang="en-US" sz="2400" dirty="0"/>
              <a:t> *</a:t>
            </a:r>
            <a:r>
              <a:rPr lang="en-US" altLang="en-US" sz="2400" dirty="0" err="1"/>
              <a:t>s,ElemType</a:t>
            </a:r>
            <a:r>
              <a:rPr lang="en-US" altLang="en-US" sz="2400" dirty="0"/>
              <a:t> *e) { //</a:t>
            </a:r>
            <a:r>
              <a:rPr lang="zh-CN" altLang="en-US" sz="2400" dirty="0"/>
              <a:t>只查看，不修改栈</a:t>
            </a:r>
          </a:p>
          <a:p>
            <a:pPr marL="0" indent="0">
              <a:spcBef>
                <a:spcPts val="0"/>
              </a:spcBef>
              <a:buNone/>
            </a:pPr>
            <a:r>
              <a:rPr lang="en-US" altLang="en-US" sz="2400" dirty="0"/>
              <a:t>if(</a:t>
            </a:r>
            <a:r>
              <a:rPr lang="en-US" altLang="en-US" sz="2400" dirty="0">
                <a:solidFill>
                  <a:srgbClr val="C00000"/>
                </a:solidFill>
              </a:rPr>
              <a:t>s-&gt;top==0</a:t>
            </a:r>
            <a:r>
              <a:rPr lang="en-US" altLang="en-US" sz="2400" dirty="0"/>
              <a:t>) return ERROR; // </a:t>
            </a:r>
            <a:r>
              <a:rPr lang="en-US" altLang="en-US" sz="2400" dirty="0" err="1">
                <a:solidFill>
                  <a:srgbClr val="C00000"/>
                </a:solidFill>
              </a:rPr>
              <a:t>栈空</a:t>
            </a:r>
            <a:r>
              <a:rPr lang="en-US" altLang="en-US" sz="2400" dirty="0" err="1"/>
              <a:t>，返回</a:t>
            </a:r>
            <a:r>
              <a:rPr lang="zh-CN" altLang="en-US" sz="2400" dirty="0"/>
              <a:t>出错</a:t>
            </a:r>
            <a:r>
              <a:rPr lang="en-US" altLang="en-US" sz="2400" dirty="0" err="1"/>
              <a:t>标志</a:t>
            </a:r>
            <a:endParaRPr lang="en-US" altLang="en-US" sz="2400" dirty="0"/>
          </a:p>
          <a:p>
            <a:pPr marL="0" indent="0">
              <a:spcBef>
                <a:spcPts val="0"/>
              </a:spcBef>
              <a:buNone/>
            </a:pPr>
            <a:r>
              <a:rPr lang="en-US" altLang="en-US" sz="2400" dirty="0">
                <a:solidFill>
                  <a:srgbClr val="0000CC"/>
                </a:solidFill>
              </a:rPr>
              <a:t>*e=s-&gt;base[s-&gt;top-1];</a:t>
            </a:r>
          </a:p>
          <a:p>
            <a:pPr marL="0" indent="0">
              <a:spcBef>
                <a:spcPts val="0"/>
              </a:spcBef>
              <a:buNone/>
            </a:pPr>
            <a:r>
              <a:rPr lang="en-US" altLang="en-US" sz="2400" dirty="0"/>
              <a:t>return OK; }</a:t>
            </a:r>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11</a:t>
            </a:fld>
            <a:endParaRPr lang="zh-CN" altLang="en-US"/>
          </a:p>
        </p:txBody>
      </p:sp>
    </p:spTree>
    <p:extLst>
      <p:ext uri="{BB962C8B-B14F-4D97-AF65-F5344CB8AC3E}">
        <p14:creationId xmlns:p14="http://schemas.microsoft.com/office/powerpoint/2010/main" val="17064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399D753-CE71-4642-AB34-27E257FAA668}"/>
              </a:ext>
            </a:extLst>
          </p:cNvPr>
          <p:cNvSpPr/>
          <p:nvPr/>
        </p:nvSpPr>
        <p:spPr>
          <a:xfrm>
            <a:off x="0" y="5661248"/>
            <a:ext cx="9144000" cy="36004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A0C39A78-8B50-46C7-B07D-A8B91F8B964D}"/>
              </a:ext>
            </a:extLst>
          </p:cNvPr>
          <p:cNvSpPr/>
          <p:nvPr/>
        </p:nvSpPr>
        <p:spPr>
          <a:xfrm>
            <a:off x="-36512" y="1196752"/>
            <a:ext cx="9180512" cy="2232248"/>
          </a:xfrm>
          <a:prstGeom prst="rect">
            <a:avLst/>
          </a:prstGeom>
          <a:solidFill>
            <a:srgbClr val="F7D5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399D753-CE71-4642-AB34-27E257FAA668}"/>
              </a:ext>
            </a:extLst>
          </p:cNvPr>
          <p:cNvSpPr/>
          <p:nvPr/>
        </p:nvSpPr>
        <p:spPr>
          <a:xfrm>
            <a:off x="-36512" y="3429000"/>
            <a:ext cx="9180512" cy="648072"/>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动态顺序栈的基本操作</a:t>
            </a:r>
            <a:r>
              <a:rPr lang="en-US" altLang="zh-CN"/>
              <a:t>-4,5</a:t>
            </a:r>
            <a:endParaRPr lang="en-US"/>
          </a:p>
        </p:txBody>
      </p:sp>
      <p:sp>
        <p:nvSpPr>
          <p:cNvPr id="3" name="内容占位符 2"/>
          <p:cNvSpPr>
            <a:spLocks noGrp="1"/>
          </p:cNvSpPr>
          <p:nvPr>
            <p:ph idx="1"/>
          </p:nvPr>
        </p:nvSpPr>
        <p:spPr/>
        <p:txBody>
          <a:bodyPr>
            <a:normAutofit fontScale="32500" lnSpcReduction="20000"/>
          </a:bodyPr>
          <a:lstStyle/>
          <a:p>
            <a:pPr marL="0" indent="0">
              <a:lnSpc>
                <a:spcPct val="120000"/>
              </a:lnSpc>
              <a:spcBef>
                <a:spcPts val="0"/>
              </a:spcBef>
              <a:buNone/>
            </a:pPr>
            <a:r>
              <a:rPr lang="en-US" sz="6500" dirty="0"/>
              <a:t>Status </a:t>
            </a:r>
            <a:r>
              <a:rPr lang="en-US" sz="6500" dirty="0">
                <a:solidFill>
                  <a:srgbClr val="0000FF"/>
                </a:solidFill>
              </a:rPr>
              <a:t>Push</a:t>
            </a:r>
            <a:r>
              <a:rPr lang="en-US" sz="6500" dirty="0"/>
              <a:t>(</a:t>
            </a:r>
            <a:r>
              <a:rPr lang="en-US" sz="6500" dirty="0" err="1"/>
              <a:t>SqStack</a:t>
            </a:r>
            <a:r>
              <a:rPr lang="en-US" sz="6500" dirty="0"/>
              <a:t> *</a:t>
            </a:r>
            <a:r>
              <a:rPr lang="en-US" sz="6500" dirty="0" err="1"/>
              <a:t>s,ElemType</a:t>
            </a:r>
            <a:r>
              <a:rPr lang="en-US" sz="6500" dirty="0"/>
              <a:t> e){</a:t>
            </a:r>
          </a:p>
          <a:p>
            <a:pPr marL="0" indent="0">
              <a:lnSpc>
                <a:spcPct val="120000"/>
              </a:lnSpc>
              <a:spcBef>
                <a:spcPts val="0"/>
              </a:spcBef>
              <a:buNone/>
            </a:pPr>
            <a:r>
              <a:rPr lang="en-US" sz="6500" dirty="0"/>
              <a:t>if(</a:t>
            </a:r>
            <a:r>
              <a:rPr lang="en-US" sz="6500" dirty="0">
                <a:solidFill>
                  <a:srgbClr val="C00000"/>
                </a:solidFill>
              </a:rPr>
              <a:t>s-&gt;top &gt;= s-&gt;</a:t>
            </a:r>
            <a:r>
              <a:rPr lang="en-US" sz="6500" dirty="0" err="1">
                <a:solidFill>
                  <a:srgbClr val="C00000"/>
                </a:solidFill>
              </a:rPr>
              <a:t>stacksize</a:t>
            </a:r>
            <a:r>
              <a:rPr lang="en-US" sz="6500" dirty="0"/>
              <a:t>) { </a:t>
            </a:r>
          </a:p>
          <a:p>
            <a:pPr marL="0" indent="0">
              <a:lnSpc>
                <a:spcPct val="120000"/>
              </a:lnSpc>
              <a:spcBef>
                <a:spcPts val="0"/>
              </a:spcBef>
              <a:buNone/>
            </a:pPr>
            <a:r>
              <a:rPr lang="en-US" sz="6500" dirty="0"/>
              <a:t>    //</a:t>
            </a:r>
            <a:r>
              <a:rPr lang="zh-CN" altLang="en-US" sz="6500" dirty="0"/>
              <a:t>若</a:t>
            </a:r>
            <a:r>
              <a:rPr lang="zh-CN" altLang="en-US" sz="6500" dirty="0">
                <a:solidFill>
                  <a:srgbClr val="C00000"/>
                </a:solidFill>
              </a:rPr>
              <a:t>栈已满</a:t>
            </a:r>
            <a:r>
              <a:rPr lang="zh-CN" altLang="en-US" sz="6500" dirty="0"/>
              <a:t>，则增加</a:t>
            </a:r>
            <a:r>
              <a:rPr lang="en-US" sz="6500" dirty="0"/>
              <a:t>INCREMENTSIZE</a:t>
            </a:r>
            <a:r>
              <a:rPr lang="zh-CN" altLang="en-US" sz="6500" dirty="0"/>
              <a:t>个存储单元</a:t>
            </a:r>
          </a:p>
          <a:p>
            <a:pPr marL="0" indent="0">
              <a:lnSpc>
                <a:spcPct val="120000"/>
              </a:lnSpc>
              <a:spcBef>
                <a:spcPts val="0"/>
              </a:spcBef>
              <a:buNone/>
            </a:pPr>
            <a:r>
              <a:rPr lang="zh-CN" altLang="en-US" sz="6500" dirty="0"/>
              <a:t>    </a:t>
            </a:r>
            <a:r>
              <a:rPr lang="en-US" sz="6500" dirty="0"/>
              <a:t>s-&gt;base=(</a:t>
            </a:r>
            <a:r>
              <a:rPr lang="en-US" sz="6500" dirty="0" err="1"/>
              <a:t>ElemType</a:t>
            </a:r>
            <a:r>
              <a:rPr lang="en-US" sz="6500" dirty="0"/>
              <a:t> *)</a:t>
            </a:r>
            <a:r>
              <a:rPr lang="en-US" sz="6500" dirty="0" err="1"/>
              <a:t>realloc</a:t>
            </a:r>
            <a:r>
              <a:rPr lang="en-US" sz="6500" dirty="0"/>
              <a:t>(s-&gt;base,(s-&gt;</a:t>
            </a:r>
            <a:r>
              <a:rPr lang="en-US" sz="6500" dirty="0" err="1"/>
              <a:t>stacksize</a:t>
            </a:r>
            <a:r>
              <a:rPr lang="en-US" sz="6500" dirty="0"/>
              <a:t> + 	INCREMENTSIZE)*</a:t>
            </a:r>
            <a:r>
              <a:rPr lang="en-US" sz="6500" dirty="0" err="1"/>
              <a:t>sizeof</a:t>
            </a:r>
            <a:r>
              <a:rPr lang="en-US" sz="6500" dirty="0"/>
              <a:t>(</a:t>
            </a:r>
            <a:r>
              <a:rPr lang="en-US" sz="6500" dirty="0" err="1"/>
              <a:t>ElemType</a:t>
            </a:r>
            <a:r>
              <a:rPr lang="en-US" sz="6500" dirty="0"/>
              <a:t>));</a:t>
            </a:r>
          </a:p>
          <a:p>
            <a:pPr marL="0" indent="0">
              <a:lnSpc>
                <a:spcPct val="120000"/>
              </a:lnSpc>
              <a:spcBef>
                <a:spcPts val="0"/>
              </a:spcBef>
              <a:buNone/>
            </a:pPr>
            <a:r>
              <a:rPr lang="en-US" sz="6500" dirty="0"/>
              <a:t>    if(!s-&gt;base) return ERROR;</a:t>
            </a:r>
          </a:p>
          <a:p>
            <a:pPr marL="0" indent="0">
              <a:lnSpc>
                <a:spcPct val="120000"/>
              </a:lnSpc>
              <a:spcBef>
                <a:spcPts val="0"/>
              </a:spcBef>
              <a:buNone/>
            </a:pPr>
            <a:r>
              <a:rPr lang="en-US" sz="6500" dirty="0"/>
              <a:t>    s-&gt;</a:t>
            </a:r>
            <a:r>
              <a:rPr lang="en-US" sz="6500" dirty="0" err="1"/>
              <a:t>stacksize</a:t>
            </a:r>
            <a:r>
              <a:rPr lang="en-US" sz="6500" dirty="0"/>
              <a:t>+=INCREMENTSIZE;</a:t>
            </a:r>
          </a:p>
          <a:p>
            <a:pPr marL="0" indent="0">
              <a:lnSpc>
                <a:spcPct val="120000"/>
              </a:lnSpc>
              <a:spcBef>
                <a:spcPts val="0"/>
              </a:spcBef>
              <a:buNone/>
            </a:pPr>
            <a:r>
              <a:rPr lang="en-US" sz="6500" dirty="0"/>
              <a:t>}</a:t>
            </a:r>
          </a:p>
          <a:p>
            <a:pPr marL="0" indent="0">
              <a:lnSpc>
                <a:spcPct val="120000"/>
              </a:lnSpc>
              <a:spcBef>
                <a:spcPts val="0"/>
              </a:spcBef>
              <a:buNone/>
            </a:pPr>
            <a:r>
              <a:rPr lang="en-US" sz="6500" dirty="0">
                <a:solidFill>
                  <a:srgbClr val="0000CC"/>
                </a:solidFill>
              </a:rPr>
              <a:t>s-&gt;base[s-&gt;top++]=e;</a:t>
            </a:r>
            <a:r>
              <a:rPr lang="en-US" altLang="en-US" sz="6500" dirty="0">
                <a:solidFill>
                  <a:srgbClr val="0000CC"/>
                </a:solidFill>
              </a:rPr>
              <a:t>  </a:t>
            </a:r>
            <a:r>
              <a:rPr lang="en-US" altLang="en-US" sz="6500" dirty="0"/>
              <a:t>//</a:t>
            </a:r>
            <a:r>
              <a:rPr lang="en-US" altLang="en-US" sz="6500" dirty="0" err="1"/>
              <a:t>e成为新的栈顶</a:t>
            </a:r>
            <a:r>
              <a:rPr lang="zh-CN" altLang="en-US" sz="6500" dirty="0"/>
              <a:t>元素，</a:t>
            </a:r>
            <a:r>
              <a:rPr lang="en-US" altLang="en-US" sz="6500" dirty="0"/>
              <a:t>栈顶指针加1</a:t>
            </a:r>
          </a:p>
          <a:p>
            <a:pPr marL="0" indent="0">
              <a:lnSpc>
                <a:spcPct val="120000"/>
              </a:lnSpc>
              <a:spcBef>
                <a:spcPts val="0"/>
              </a:spcBef>
              <a:buNone/>
            </a:pPr>
            <a:r>
              <a:rPr lang="en-US" altLang="en-US" sz="6500" dirty="0"/>
              <a:t>		         //</a:t>
            </a:r>
            <a:r>
              <a:rPr lang="en-US" altLang="zh-CN" sz="6500" dirty="0">
                <a:solidFill>
                  <a:srgbClr val="0000CC"/>
                </a:solidFill>
              </a:rPr>
              <a:t> </a:t>
            </a:r>
            <a:r>
              <a:rPr lang="zh-CN" altLang="en-US" sz="6500" dirty="0">
                <a:solidFill>
                  <a:srgbClr val="0000CC"/>
                </a:solidFill>
              </a:rPr>
              <a:t>等于</a:t>
            </a:r>
            <a:r>
              <a:rPr lang="en-US" altLang="zh-CN" sz="6500" dirty="0">
                <a:solidFill>
                  <a:srgbClr val="0000CC"/>
                </a:solidFill>
              </a:rPr>
              <a:t>s-&gt;base[s-&gt;top]=e; s-&gt;top++</a:t>
            </a:r>
            <a:r>
              <a:rPr lang="zh-CN" altLang="en-US" sz="6500" dirty="0">
                <a:solidFill>
                  <a:srgbClr val="0000CC"/>
                </a:solidFill>
              </a:rPr>
              <a:t>；</a:t>
            </a:r>
            <a:endParaRPr lang="zh-CN" altLang="en-US" sz="6500" dirty="0"/>
          </a:p>
          <a:p>
            <a:pPr marL="0" indent="0">
              <a:lnSpc>
                <a:spcPct val="120000"/>
              </a:lnSpc>
              <a:spcBef>
                <a:spcPts val="0"/>
              </a:spcBef>
              <a:buNone/>
            </a:pPr>
            <a:r>
              <a:rPr lang="en-US" sz="6500" dirty="0"/>
              <a:t>return OK;</a:t>
            </a:r>
          </a:p>
          <a:p>
            <a:pPr marL="0" indent="0">
              <a:lnSpc>
                <a:spcPct val="120000"/>
              </a:lnSpc>
              <a:spcBef>
                <a:spcPts val="0"/>
              </a:spcBef>
              <a:buNone/>
            </a:pPr>
            <a:r>
              <a:rPr lang="en-US" sz="6500" dirty="0"/>
              <a:t>}</a:t>
            </a:r>
          </a:p>
          <a:p>
            <a:pPr marL="0" indent="0">
              <a:lnSpc>
                <a:spcPct val="120000"/>
              </a:lnSpc>
              <a:spcBef>
                <a:spcPts val="0"/>
              </a:spcBef>
              <a:buNone/>
            </a:pPr>
            <a:endParaRPr lang="en-US" sz="6500" dirty="0"/>
          </a:p>
          <a:p>
            <a:pPr marL="0" indent="0">
              <a:lnSpc>
                <a:spcPct val="120000"/>
              </a:lnSpc>
              <a:spcBef>
                <a:spcPts val="0"/>
              </a:spcBef>
              <a:buNone/>
            </a:pPr>
            <a:r>
              <a:rPr lang="en-US" sz="6500" dirty="0"/>
              <a:t>Status </a:t>
            </a:r>
            <a:r>
              <a:rPr lang="en-US" sz="6500" dirty="0">
                <a:solidFill>
                  <a:srgbClr val="0000FF"/>
                </a:solidFill>
              </a:rPr>
              <a:t>Pop</a:t>
            </a:r>
            <a:r>
              <a:rPr lang="en-US" sz="6500" dirty="0"/>
              <a:t>(</a:t>
            </a:r>
            <a:r>
              <a:rPr lang="en-US" sz="6500" dirty="0" err="1"/>
              <a:t>SqStack</a:t>
            </a:r>
            <a:r>
              <a:rPr lang="en-US" sz="6500" dirty="0"/>
              <a:t> *</a:t>
            </a:r>
            <a:r>
              <a:rPr lang="en-US" sz="6500" dirty="0" err="1"/>
              <a:t>s,ElemType</a:t>
            </a:r>
            <a:r>
              <a:rPr lang="en-US" sz="6500" dirty="0"/>
              <a:t> *e) {</a:t>
            </a:r>
          </a:p>
          <a:p>
            <a:pPr marL="0" indent="0">
              <a:lnSpc>
                <a:spcPct val="120000"/>
              </a:lnSpc>
              <a:spcBef>
                <a:spcPts val="0"/>
              </a:spcBef>
              <a:buNone/>
            </a:pPr>
            <a:r>
              <a:rPr lang="en-US" sz="6500" dirty="0"/>
              <a:t>if(</a:t>
            </a:r>
            <a:r>
              <a:rPr lang="en-US" sz="6500" dirty="0">
                <a:solidFill>
                  <a:srgbClr val="C00000"/>
                </a:solidFill>
              </a:rPr>
              <a:t>s-&gt;top==0</a:t>
            </a:r>
            <a:r>
              <a:rPr lang="en-US" sz="6500" dirty="0"/>
              <a:t>) return ERROR;</a:t>
            </a:r>
            <a:r>
              <a:rPr lang="en-US" altLang="zh-CN" sz="6500" dirty="0"/>
              <a:t> </a:t>
            </a:r>
            <a:r>
              <a:rPr lang="en-US" altLang="en-US" sz="6500" dirty="0"/>
              <a:t>//</a:t>
            </a:r>
            <a:r>
              <a:rPr lang="en-US" altLang="en-US" sz="6500" dirty="0" err="1"/>
              <a:t>栈空，返回</a:t>
            </a:r>
            <a:r>
              <a:rPr lang="zh-CN" altLang="en-US" sz="6500" dirty="0"/>
              <a:t>出错</a:t>
            </a:r>
            <a:r>
              <a:rPr lang="en-US" altLang="en-US" sz="6500" dirty="0" err="1"/>
              <a:t>标志</a:t>
            </a:r>
            <a:endParaRPr lang="en-US" sz="6500" dirty="0"/>
          </a:p>
          <a:p>
            <a:pPr marL="0" indent="0">
              <a:lnSpc>
                <a:spcPct val="120000"/>
              </a:lnSpc>
              <a:spcBef>
                <a:spcPts val="0"/>
              </a:spcBef>
              <a:buNone/>
            </a:pPr>
            <a:r>
              <a:rPr lang="en-US" sz="6500" dirty="0">
                <a:solidFill>
                  <a:srgbClr val="0000CC"/>
                </a:solidFill>
              </a:rPr>
              <a:t>*e=s-&gt;base[--s-&gt;top]; // </a:t>
            </a:r>
            <a:r>
              <a:rPr lang="zh-CN" altLang="en-US" sz="6500" dirty="0">
                <a:solidFill>
                  <a:srgbClr val="0000CC"/>
                </a:solidFill>
              </a:rPr>
              <a:t>等于</a:t>
            </a:r>
            <a:r>
              <a:rPr lang="en-US" sz="6500" dirty="0">
                <a:solidFill>
                  <a:srgbClr val="0000CC"/>
                </a:solidFill>
              </a:rPr>
              <a:t>s-&gt;top</a:t>
            </a:r>
            <a:r>
              <a:rPr lang="en-US" altLang="zh-CN" sz="6500" dirty="0">
                <a:solidFill>
                  <a:srgbClr val="0000CC"/>
                </a:solidFill>
              </a:rPr>
              <a:t>--; </a:t>
            </a:r>
            <a:r>
              <a:rPr lang="en-US" sz="6500" dirty="0">
                <a:solidFill>
                  <a:srgbClr val="0000CC"/>
                </a:solidFill>
              </a:rPr>
              <a:t>*e=s-&gt;base[s-&gt;top]; </a:t>
            </a:r>
          </a:p>
          <a:p>
            <a:pPr marL="0" indent="0">
              <a:lnSpc>
                <a:spcPct val="120000"/>
              </a:lnSpc>
              <a:spcBef>
                <a:spcPts val="0"/>
              </a:spcBef>
              <a:buNone/>
            </a:pPr>
            <a:r>
              <a:rPr lang="en-US" sz="6500" dirty="0"/>
              <a:t>return OK;</a:t>
            </a:r>
          </a:p>
          <a:p>
            <a:pPr marL="0" indent="0">
              <a:lnSpc>
                <a:spcPct val="120000"/>
              </a:lnSpc>
              <a:spcBef>
                <a:spcPts val="0"/>
              </a:spcBef>
              <a:buNone/>
            </a:pPr>
            <a:r>
              <a:rPr lang="en-US" sz="6500" dirty="0"/>
              <a:t>}</a:t>
            </a:r>
          </a:p>
          <a:p>
            <a:endParaRPr 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12</a:t>
            </a:fld>
            <a:endParaRPr lang="zh-CN" altLang="en-US" dirty="0"/>
          </a:p>
        </p:txBody>
      </p:sp>
    </p:spTree>
    <p:extLst>
      <p:ext uri="{BB962C8B-B14F-4D97-AF65-F5344CB8AC3E}">
        <p14:creationId xmlns:p14="http://schemas.microsoft.com/office/powerpoint/2010/main" val="151742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动态顺序栈的基本操作</a:t>
            </a:r>
            <a:r>
              <a:rPr lang="en-US" altLang="zh-CN"/>
              <a:t>-6,7</a:t>
            </a:r>
            <a:endParaRPr lang="en-US"/>
          </a:p>
        </p:txBody>
      </p:sp>
      <p:sp>
        <p:nvSpPr>
          <p:cNvPr id="3" name="内容占位符 2"/>
          <p:cNvSpPr>
            <a:spLocks noGrp="1"/>
          </p:cNvSpPr>
          <p:nvPr>
            <p:ph idx="1"/>
          </p:nvPr>
        </p:nvSpPr>
        <p:spPr>
          <a:xfrm>
            <a:off x="457200" y="836712"/>
            <a:ext cx="8686800" cy="6021288"/>
          </a:xfrm>
        </p:spPr>
        <p:txBody>
          <a:bodyPr>
            <a:normAutofit fontScale="92500" lnSpcReduction="20000"/>
          </a:bodyPr>
          <a:lstStyle/>
          <a:p>
            <a:pPr marL="0" indent="0">
              <a:buNone/>
            </a:pPr>
            <a:r>
              <a:rPr lang="en-US" sz="3000" dirty="0"/>
              <a:t>int </a:t>
            </a:r>
            <a:r>
              <a:rPr lang="en-US" sz="3000" dirty="0" err="1">
                <a:solidFill>
                  <a:srgbClr val="0000FF"/>
                </a:solidFill>
              </a:rPr>
              <a:t>IsStackEmpty</a:t>
            </a:r>
            <a:r>
              <a:rPr lang="en-US" sz="3000" dirty="0"/>
              <a:t>(</a:t>
            </a:r>
            <a:r>
              <a:rPr lang="en-US" sz="3000" dirty="0" err="1"/>
              <a:t>SqStack</a:t>
            </a:r>
            <a:r>
              <a:rPr lang="en-US" sz="3000" dirty="0"/>
              <a:t> *s)</a:t>
            </a:r>
          </a:p>
          <a:p>
            <a:pPr marL="0" indent="0">
              <a:buNone/>
            </a:pPr>
            <a:r>
              <a:rPr lang="en-US" sz="3000" dirty="0"/>
              <a:t>{</a:t>
            </a:r>
          </a:p>
          <a:p>
            <a:pPr marL="0" indent="0">
              <a:buNone/>
            </a:pPr>
            <a:r>
              <a:rPr lang="en-US" sz="3000" dirty="0"/>
              <a:t>    if(s-&gt;top == 0) return 1;</a:t>
            </a:r>
          </a:p>
          <a:p>
            <a:pPr marL="0" indent="0">
              <a:buNone/>
            </a:pPr>
            <a:r>
              <a:rPr lang="en-US" sz="3000" dirty="0"/>
              <a:t>    else return 0;</a:t>
            </a:r>
          </a:p>
          <a:p>
            <a:pPr marL="0" indent="0">
              <a:buNone/>
            </a:pPr>
            <a:r>
              <a:rPr lang="en-US" sz="3000" dirty="0"/>
              <a:t>}</a:t>
            </a:r>
          </a:p>
          <a:p>
            <a:pPr marL="0" indent="0">
              <a:buNone/>
            </a:pPr>
            <a:endParaRPr lang="en-US" altLang="en-US" sz="3000" dirty="0"/>
          </a:p>
          <a:p>
            <a:pPr marL="0" indent="0">
              <a:buNone/>
            </a:pPr>
            <a:r>
              <a:rPr lang="en-US" altLang="en-US" sz="3000" dirty="0"/>
              <a:t>Status </a:t>
            </a:r>
            <a:r>
              <a:rPr lang="en-US" altLang="en-US" sz="3000" dirty="0" err="1">
                <a:solidFill>
                  <a:srgbClr val="0000FF"/>
                </a:solidFill>
              </a:rPr>
              <a:t>StackTraverse</a:t>
            </a:r>
            <a:r>
              <a:rPr lang="en-US" altLang="en-US" sz="3000" dirty="0"/>
              <a:t>(</a:t>
            </a:r>
            <a:r>
              <a:rPr lang="en-US" altLang="en-US" sz="3000" dirty="0" err="1"/>
              <a:t>SqStack</a:t>
            </a:r>
            <a:r>
              <a:rPr lang="en-US" altLang="en-US" sz="3000" dirty="0"/>
              <a:t> *s, </a:t>
            </a:r>
            <a:r>
              <a:rPr lang="en-US" altLang="en-US" sz="3000" dirty="0">
                <a:solidFill>
                  <a:srgbClr val="C00000"/>
                </a:solidFill>
              </a:rPr>
              <a:t>void visit(</a:t>
            </a:r>
            <a:r>
              <a:rPr lang="en-US" altLang="en-US" sz="3000" dirty="0" err="1">
                <a:solidFill>
                  <a:srgbClr val="C00000"/>
                </a:solidFill>
              </a:rPr>
              <a:t>ElemType</a:t>
            </a:r>
            <a:r>
              <a:rPr lang="en-US" altLang="en-US" sz="3000" dirty="0">
                <a:solidFill>
                  <a:srgbClr val="C00000"/>
                </a:solidFill>
              </a:rPr>
              <a:t> *e)</a:t>
            </a:r>
            <a:r>
              <a:rPr lang="en-US" altLang="en-US" sz="3000" dirty="0"/>
              <a:t>)</a:t>
            </a:r>
          </a:p>
          <a:p>
            <a:pPr marL="0" indent="0">
              <a:buNone/>
            </a:pPr>
            <a:r>
              <a:rPr lang="en-US" altLang="en-US" sz="3000" dirty="0"/>
              <a:t> { int </a:t>
            </a:r>
            <a:r>
              <a:rPr lang="en-US" altLang="en-US" sz="3000" dirty="0" err="1"/>
              <a:t>i</a:t>
            </a:r>
            <a:r>
              <a:rPr lang="en-US" altLang="en-US" sz="3000" dirty="0"/>
              <a:t>;</a:t>
            </a:r>
          </a:p>
          <a:p>
            <a:pPr marL="0" indent="0">
              <a:buNone/>
            </a:pPr>
            <a:r>
              <a:rPr lang="en-US" altLang="en-US" sz="3000" dirty="0"/>
              <a:t>if(s-&gt;top==0) return ERROR;</a:t>
            </a:r>
          </a:p>
          <a:p>
            <a:pPr marL="0" indent="0">
              <a:buNone/>
            </a:pPr>
            <a:r>
              <a:rPr lang="en-US" altLang="en-US" sz="3000" dirty="0"/>
              <a:t>for(</a:t>
            </a:r>
            <a:r>
              <a:rPr lang="en-US" altLang="en-US" sz="3000" dirty="0" err="1"/>
              <a:t>i</a:t>
            </a:r>
            <a:r>
              <a:rPr lang="en-US" altLang="en-US" sz="3000" dirty="0"/>
              <a:t>=s-&gt;top-1;i&gt;=0;i--)</a:t>
            </a:r>
          </a:p>
          <a:p>
            <a:pPr marL="0" indent="0">
              <a:buNone/>
            </a:pPr>
            <a:r>
              <a:rPr lang="en-US" altLang="en-US" sz="3000" dirty="0"/>
              <a:t>    </a:t>
            </a:r>
            <a:r>
              <a:rPr lang="en-US" altLang="en-US" sz="3000" dirty="0">
                <a:solidFill>
                  <a:srgbClr val="C00000"/>
                </a:solidFill>
              </a:rPr>
              <a:t>visit(&amp;s-&gt;base[</a:t>
            </a:r>
            <a:r>
              <a:rPr lang="en-US" altLang="en-US" sz="3000" dirty="0" err="1">
                <a:solidFill>
                  <a:srgbClr val="C00000"/>
                </a:solidFill>
              </a:rPr>
              <a:t>i</a:t>
            </a:r>
            <a:r>
              <a:rPr lang="en-US" altLang="en-US" sz="3000" dirty="0">
                <a:solidFill>
                  <a:srgbClr val="C00000"/>
                </a:solidFill>
              </a:rPr>
              <a:t>])</a:t>
            </a:r>
            <a:r>
              <a:rPr lang="en-US" altLang="en-US" sz="3000" dirty="0"/>
              <a:t>;</a:t>
            </a:r>
          </a:p>
          <a:p>
            <a:pPr marL="0" indent="0">
              <a:buNone/>
            </a:pPr>
            <a:r>
              <a:rPr lang="en-US" altLang="en-US" sz="3000" dirty="0"/>
              <a:t>return OK;</a:t>
            </a:r>
          </a:p>
          <a:p>
            <a:pPr marL="0" indent="0">
              <a:buNone/>
            </a:pPr>
            <a:r>
              <a:rPr lang="en-US" altLang="en-US" sz="3000" dirty="0"/>
              <a:t>}</a:t>
            </a:r>
          </a:p>
          <a:p>
            <a:endParaRPr 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t>13</a:t>
            </a:fld>
            <a:endParaRPr lang="zh-CN" altLang="en-US" dirty="0"/>
          </a:p>
        </p:txBody>
      </p:sp>
    </p:spTree>
    <p:extLst>
      <p:ext uri="{BB962C8B-B14F-4D97-AF65-F5344CB8AC3E}">
        <p14:creationId xmlns:p14="http://schemas.microsoft.com/office/powerpoint/2010/main" val="2885046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a:bodyPr>
          <a:lstStyle/>
          <a:p>
            <a:r>
              <a:rPr lang="zh-CN" altLang="en-US"/>
              <a:t>例：</a:t>
            </a:r>
            <a:r>
              <a:rPr lang="en-US" altLang="en-US"/>
              <a:t>数制转换</a:t>
            </a:r>
            <a:endParaRPr lang="en-US" altLang="en-US" dirty="0"/>
          </a:p>
        </p:txBody>
      </p:sp>
      <p:sp>
        <p:nvSpPr>
          <p:cNvPr id="163843" name="Rectangle 3"/>
          <p:cNvSpPr>
            <a:spLocks noGrp="1" noChangeArrowheads="1"/>
          </p:cNvSpPr>
          <p:nvPr>
            <p:ph idx="1"/>
          </p:nvPr>
        </p:nvSpPr>
        <p:spPr/>
        <p:txBody>
          <a:bodyPr>
            <a:normAutofit lnSpcReduction="10000"/>
          </a:bodyPr>
          <a:lstStyle/>
          <a:p>
            <a:r>
              <a:rPr lang="zh-CN" altLang="en-US" sz="3500" dirty="0"/>
              <a:t>给定</a:t>
            </a:r>
            <a:r>
              <a:rPr lang="zh-CN" altLang="en-US" sz="3600" dirty="0"/>
              <a:t>十进制整数</a:t>
            </a:r>
            <a:r>
              <a:rPr lang="en-US" altLang="zh-CN" sz="3600" dirty="0"/>
              <a:t>N</a:t>
            </a:r>
            <a:r>
              <a:rPr lang="zh-CN" altLang="en-US" sz="3600" dirty="0"/>
              <a:t>和进制</a:t>
            </a:r>
            <a:r>
              <a:rPr lang="en-US" altLang="zh-CN" sz="3600" dirty="0"/>
              <a:t>d</a:t>
            </a:r>
            <a:r>
              <a:rPr lang="zh-CN" altLang="en-US" sz="3600" dirty="0"/>
              <a:t>，实现从十进制整数向其他进制转换</a:t>
            </a:r>
            <a:endParaRPr lang="en-US" altLang="zh-CN" sz="3600" dirty="0"/>
          </a:p>
          <a:p>
            <a:r>
              <a:rPr lang="en-US" altLang="en-US" sz="3500" dirty="0" err="1"/>
              <a:t>转换法则：</a:t>
            </a:r>
            <a:r>
              <a:rPr lang="en-US" altLang="zh-CN" sz="3500" dirty="0" err="1"/>
              <a:t>N</a:t>
            </a:r>
            <a:r>
              <a:rPr lang="en-US" altLang="zh-CN" sz="3500" dirty="0"/>
              <a:t> </a:t>
            </a:r>
            <a:r>
              <a:rPr lang="en-US" altLang="en-US" sz="3500" dirty="0"/>
              <a:t>=(</a:t>
            </a:r>
            <a:r>
              <a:rPr lang="en-US" altLang="zh-CN" sz="3500" dirty="0"/>
              <a:t>N</a:t>
            </a:r>
            <a:r>
              <a:rPr lang="en-US" altLang="en-US" sz="3500" dirty="0"/>
              <a:t> div d)*d + </a:t>
            </a:r>
            <a:r>
              <a:rPr lang="en-US" altLang="zh-CN" sz="3500" dirty="0"/>
              <a:t>N</a:t>
            </a:r>
            <a:r>
              <a:rPr lang="en-US" altLang="en-US" sz="3500" dirty="0"/>
              <a:t> mod d</a:t>
            </a:r>
          </a:p>
          <a:p>
            <a:pPr marL="0" indent="0">
              <a:buNone/>
            </a:pPr>
            <a:r>
              <a:rPr lang="en-US" altLang="en-US" sz="3500" dirty="0" err="1"/>
              <a:t>其中：div为整除运算</a:t>
            </a:r>
            <a:r>
              <a:rPr lang="zh-CN" altLang="en-US" sz="3500" dirty="0"/>
              <a:t>，</a:t>
            </a:r>
            <a:r>
              <a:rPr lang="en-US" altLang="en-US" sz="3500" dirty="0" err="1"/>
              <a:t>mod为求余运算</a:t>
            </a:r>
            <a:endParaRPr lang="en-US" altLang="en-US" sz="3500" dirty="0"/>
          </a:p>
          <a:p>
            <a:r>
              <a:rPr lang="en-US" altLang="en-US" sz="3500" dirty="0" err="1"/>
              <a:t>例如</a:t>
            </a:r>
            <a:r>
              <a:rPr lang="zh-CN" altLang="en-US" sz="3500" dirty="0"/>
              <a:t>：</a:t>
            </a:r>
            <a:r>
              <a:rPr lang="en-US" altLang="en-US" sz="3500" dirty="0"/>
              <a:t> (</a:t>
            </a:r>
            <a:r>
              <a:rPr lang="en-US" altLang="en-US" sz="3500" dirty="0">
                <a:sym typeface="Wingdings" pitchFamily="2" charset="2"/>
              </a:rPr>
              <a:t>1348)</a:t>
            </a:r>
            <a:r>
              <a:rPr lang="en-US" altLang="en-US" sz="3500" baseline="-25000" dirty="0">
                <a:sym typeface="Wingdings" pitchFamily="2" charset="2"/>
              </a:rPr>
              <a:t>10</a:t>
            </a:r>
            <a:r>
              <a:rPr lang="en-US" altLang="en-US" sz="3500" dirty="0">
                <a:sym typeface="Wingdings" pitchFamily="2" charset="2"/>
              </a:rPr>
              <a:t>= (2504)</a:t>
            </a:r>
            <a:r>
              <a:rPr lang="en-US" altLang="en-US" sz="3500" baseline="-25000" dirty="0">
                <a:sym typeface="Wingdings" pitchFamily="2" charset="2"/>
              </a:rPr>
              <a:t>8</a:t>
            </a:r>
            <a:r>
              <a:rPr lang="en-US" altLang="en-US" sz="3500" dirty="0">
                <a:sym typeface="Wingdings" pitchFamily="2" charset="2"/>
              </a:rPr>
              <a:t>，</a:t>
            </a:r>
            <a:r>
              <a:rPr lang="en-US" altLang="en-US" sz="3500" dirty="0"/>
              <a:t>其运算过程如下：</a:t>
            </a:r>
          </a:p>
          <a:p>
            <a:pPr marL="0" indent="0">
              <a:buNone/>
            </a:pPr>
            <a:r>
              <a:rPr lang="en-US" altLang="en-US" dirty="0"/>
              <a:t>            </a:t>
            </a:r>
            <a:r>
              <a:rPr lang="en-US" altLang="zh-CN" dirty="0"/>
              <a:t>N</a:t>
            </a:r>
            <a:r>
              <a:rPr lang="en-US" altLang="en-US" dirty="0"/>
              <a:t>         </a:t>
            </a:r>
            <a:r>
              <a:rPr lang="en-US" altLang="zh-CN" dirty="0" err="1"/>
              <a:t>N</a:t>
            </a:r>
            <a:r>
              <a:rPr lang="en-US" altLang="en-US" dirty="0"/>
              <a:t> div 8     </a:t>
            </a:r>
            <a:r>
              <a:rPr lang="en-US" altLang="zh-CN" dirty="0"/>
              <a:t>N</a:t>
            </a:r>
            <a:r>
              <a:rPr lang="en-US" altLang="en-US" dirty="0"/>
              <a:t> mod 8</a:t>
            </a:r>
          </a:p>
          <a:p>
            <a:pPr marL="0" indent="0">
              <a:buNone/>
            </a:pPr>
            <a:r>
              <a:rPr lang="en-US" altLang="en-US" dirty="0"/>
              <a:t>          1348       168             4</a:t>
            </a:r>
          </a:p>
          <a:p>
            <a:pPr marL="0" indent="0">
              <a:buNone/>
            </a:pPr>
            <a:r>
              <a:rPr lang="en-US" altLang="en-US" dirty="0"/>
              <a:t>            168        21              0</a:t>
            </a:r>
          </a:p>
          <a:p>
            <a:pPr marL="0" indent="0">
              <a:buNone/>
            </a:pPr>
            <a:r>
              <a:rPr lang="en-US" altLang="en-US" dirty="0"/>
              <a:t>             21         2                5</a:t>
            </a:r>
          </a:p>
          <a:p>
            <a:pPr marL="0" indent="0">
              <a:buNone/>
            </a:pPr>
            <a:r>
              <a:rPr lang="en-US" altLang="en-US" dirty="0"/>
              <a:t>              2           0               2</a:t>
            </a:r>
          </a:p>
        </p:txBody>
      </p:sp>
      <p:sp>
        <p:nvSpPr>
          <p:cNvPr id="2" name="灯片编号占位符 1"/>
          <p:cNvSpPr>
            <a:spLocks noGrp="1"/>
          </p:cNvSpPr>
          <p:nvPr>
            <p:ph type="sldNum" sz="quarter" idx="10"/>
          </p:nvPr>
        </p:nvSpPr>
        <p:spPr/>
        <p:txBody>
          <a:bodyPr/>
          <a:lstStyle/>
          <a:p>
            <a:fld id="{0C913308-F349-4B6D-A68A-DD1791B4A57B}" type="slidenum">
              <a:rPr lang="zh-CN" altLang="en-US" smtClean="0"/>
              <a:t>14</a:t>
            </a:fld>
            <a:endParaRPr lang="zh-CN" altLang="en-US"/>
          </a:p>
        </p:txBody>
      </p:sp>
      <p:sp>
        <p:nvSpPr>
          <p:cNvPr id="9" name="Line 5"/>
          <p:cNvSpPr>
            <a:spLocks noChangeShapeType="1"/>
          </p:cNvSpPr>
          <p:nvPr/>
        </p:nvSpPr>
        <p:spPr bwMode="auto">
          <a:xfrm>
            <a:off x="1261294" y="4509120"/>
            <a:ext cx="0" cy="2267692"/>
          </a:xfrm>
          <a:prstGeom prst="line">
            <a:avLst/>
          </a:prstGeom>
          <a:noFill/>
          <a:ln w="28575">
            <a:solidFill>
              <a:srgbClr val="7030A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solidFill>
                <a:srgbClr val="7030A0"/>
              </a:solidFill>
            </a:endParaRPr>
          </a:p>
        </p:txBody>
      </p:sp>
      <p:sp>
        <p:nvSpPr>
          <p:cNvPr id="10" name="Line 6"/>
          <p:cNvSpPr>
            <a:spLocks noChangeShapeType="1"/>
          </p:cNvSpPr>
          <p:nvPr/>
        </p:nvSpPr>
        <p:spPr bwMode="auto">
          <a:xfrm flipV="1">
            <a:off x="5889848" y="4509120"/>
            <a:ext cx="0" cy="2267692"/>
          </a:xfrm>
          <a:prstGeom prst="line">
            <a:avLst/>
          </a:prstGeom>
          <a:noFill/>
          <a:ln w="28575">
            <a:solidFill>
              <a:srgbClr val="7030A0"/>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solidFill>
                <a:srgbClr val="7030A0"/>
              </a:solidFill>
            </a:endParaRPr>
          </a:p>
        </p:txBody>
      </p:sp>
      <p:sp>
        <p:nvSpPr>
          <p:cNvPr id="11" name="Text Box 8"/>
          <p:cNvSpPr txBox="1">
            <a:spLocks noChangeArrowheads="1"/>
          </p:cNvSpPr>
          <p:nvPr/>
        </p:nvSpPr>
        <p:spPr bwMode="auto">
          <a:xfrm>
            <a:off x="461075" y="4615135"/>
            <a:ext cx="800219" cy="21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eaLnBrk="1" hangingPunct="1"/>
            <a:r>
              <a:rPr lang="zh-CN" altLang="en-US" sz="4000" b="1" dirty="0">
                <a:solidFill>
                  <a:srgbClr val="7030A0"/>
                </a:solidFill>
                <a:ea typeface="楷体_GB2312" pitchFamily="49" charset="-122"/>
              </a:rPr>
              <a:t>计算顺序</a:t>
            </a:r>
            <a:endParaRPr lang="zh-CN" altLang="en-US" sz="2400" b="1" dirty="0">
              <a:solidFill>
                <a:srgbClr val="7030A0"/>
              </a:solidFill>
            </a:endParaRPr>
          </a:p>
        </p:txBody>
      </p:sp>
      <p:sp>
        <p:nvSpPr>
          <p:cNvPr id="12" name="Text Box 9"/>
          <p:cNvSpPr txBox="1">
            <a:spLocks noChangeArrowheads="1"/>
          </p:cNvSpPr>
          <p:nvPr/>
        </p:nvSpPr>
        <p:spPr bwMode="auto">
          <a:xfrm>
            <a:off x="6004029" y="4653136"/>
            <a:ext cx="800219" cy="21121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eaVert" wrap="none">
            <a:spAutoFit/>
          </a:bodyPr>
          <a:lstStyle/>
          <a:p>
            <a:pPr eaLnBrk="1" hangingPunct="1"/>
            <a:r>
              <a:rPr lang="zh-CN" altLang="en-US" sz="4000" b="1" dirty="0">
                <a:solidFill>
                  <a:srgbClr val="7030A0"/>
                </a:solidFill>
                <a:ea typeface="楷体_GB2312" pitchFamily="49" charset="-122"/>
              </a:rPr>
              <a:t>输出顺序</a:t>
            </a:r>
            <a:endParaRPr lang="zh-CN" altLang="en-US" sz="4000" b="1" dirty="0">
              <a:solidFill>
                <a:srgbClr val="7030A0"/>
              </a:solidFill>
            </a:endParaRPr>
          </a:p>
        </p:txBody>
      </p:sp>
      <p:sp>
        <p:nvSpPr>
          <p:cNvPr id="3" name="圆角矩形标注 2"/>
          <p:cNvSpPr/>
          <p:nvPr/>
        </p:nvSpPr>
        <p:spPr>
          <a:xfrm>
            <a:off x="7164288" y="4941168"/>
            <a:ext cx="1800200" cy="1241858"/>
          </a:xfrm>
          <a:prstGeom prst="wedgeRoundRectCallout">
            <a:avLst>
              <a:gd name="adj1" fmla="val -71698"/>
              <a:gd name="adj2" fmla="val -4472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lvl="0">
              <a:spcBef>
                <a:spcPct val="20000"/>
              </a:spcBef>
              <a:buClr>
                <a:schemeClr val="accent2"/>
              </a:buClr>
              <a:buSzPct val="80000"/>
              <a:defRPr/>
            </a:pPr>
            <a:r>
              <a:rPr lang="zh-CN" altLang="en-US" sz="2800" dirty="0">
                <a:solidFill>
                  <a:srgbClr val="0000CC"/>
                </a:solidFill>
              </a:rPr>
              <a:t>将余数逐一进栈</a:t>
            </a:r>
          </a:p>
        </p:txBody>
      </p:sp>
    </p:spTree>
    <p:extLst>
      <p:ext uri="{BB962C8B-B14F-4D97-AF65-F5344CB8AC3E}">
        <p14:creationId xmlns:p14="http://schemas.microsoft.com/office/powerpoint/2010/main" val="255674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63843">
                                            <p:txEl>
                                              <p:pRg st="4" end="4"/>
                                            </p:txEl>
                                          </p:spTgt>
                                        </p:tgtEl>
                                        <p:attrNameLst>
                                          <p:attrName>style.visibility</p:attrName>
                                        </p:attrNameLst>
                                      </p:cBhvr>
                                      <p:to>
                                        <p:strVal val="visible"/>
                                      </p:to>
                                    </p:set>
                                    <p:animEffect transition="in" filter="fade">
                                      <p:cBhvr>
                                        <p:cTn id="11" dur="500"/>
                                        <p:tgtEl>
                                          <p:spTgt spid="163843">
                                            <p:txEl>
                                              <p:pRg st="4" end="4"/>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63843">
                                            <p:txEl>
                                              <p:pRg st="5" end="5"/>
                                            </p:txEl>
                                          </p:spTgt>
                                        </p:tgtEl>
                                        <p:attrNameLst>
                                          <p:attrName>style.visibility</p:attrName>
                                        </p:attrNameLst>
                                      </p:cBhvr>
                                      <p:to>
                                        <p:strVal val="visible"/>
                                      </p:to>
                                    </p:set>
                                    <p:animEffect transition="in" filter="fade">
                                      <p:cBhvr>
                                        <p:cTn id="14" dur="500"/>
                                        <p:tgtEl>
                                          <p:spTgt spid="163843">
                                            <p:txEl>
                                              <p:pRg st="5" end="5"/>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163843">
                                            <p:txEl>
                                              <p:pRg st="6" end="6"/>
                                            </p:txEl>
                                          </p:spTgt>
                                        </p:tgtEl>
                                        <p:attrNameLst>
                                          <p:attrName>style.visibility</p:attrName>
                                        </p:attrNameLst>
                                      </p:cBhvr>
                                      <p:to>
                                        <p:strVal val="visible"/>
                                      </p:to>
                                    </p:set>
                                    <p:animEffect transition="in" filter="fade">
                                      <p:cBhvr>
                                        <p:cTn id="17" dur="500"/>
                                        <p:tgtEl>
                                          <p:spTgt spid="16384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63843">
                                            <p:txEl>
                                              <p:pRg st="7" end="7"/>
                                            </p:txEl>
                                          </p:spTgt>
                                        </p:tgtEl>
                                        <p:attrNameLst>
                                          <p:attrName>style.visibility</p:attrName>
                                        </p:attrNameLst>
                                      </p:cBhvr>
                                      <p:to>
                                        <p:strVal val="visible"/>
                                      </p:to>
                                    </p:set>
                                    <p:animEffect transition="in" filter="fade">
                                      <p:cBhvr>
                                        <p:cTn id="20" dur="500"/>
                                        <p:tgtEl>
                                          <p:spTgt spid="16384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63843">
                                            <p:txEl>
                                              <p:pRg st="8" end="8"/>
                                            </p:txEl>
                                          </p:spTgt>
                                        </p:tgtEl>
                                        <p:attrNameLst>
                                          <p:attrName>style.visibility</p:attrName>
                                        </p:attrNameLst>
                                      </p:cBhvr>
                                      <p:to>
                                        <p:strVal val="visible"/>
                                      </p:to>
                                    </p:set>
                                    <p:animEffect transition="in" filter="fade">
                                      <p:cBhvr>
                                        <p:cTn id="23" dur="500"/>
                                        <p:tgtEl>
                                          <p:spTgt spid="16384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p:tgtEl>
                                          <p:spTgt spid="9"/>
                                        </p:tgtEl>
                                        <p:attrNameLst>
                                          <p:attrName>ppt_y</p:attrName>
                                        </p:attrNameLst>
                                      </p:cBhvr>
                                      <p:tavLst>
                                        <p:tav tm="0">
                                          <p:val>
                                            <p:strVal val="#ppt_y-#ppt_h*1.125000"/>
                                          </p:val>
                                        </p:tav>
                                        <p:tav tm="100000">
                                          <p:val>
                                            <p:strVal val="#ppt_y"/>
                                          </p:val>
                                        </p:tav>
                                      </p:tavLst>
                                    </p:anim>
                                    <p:animEffect transition="in" filter="wipe(down)">
                                      <p:cBhvr>
                                        <p:cTn id="29" dur="500"/>
                                        <p:tgtEl>
                                          <p:spTgt spid="9"/>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p:tgtEl>
                                          <p:spTgt spid="10"/>
                                        </p:tgtEl>
                                        <p:attrNameLst>
                                          <p:attrName>ppt_y</p:attrName>
                                        </p:attrNameLst>
                                      </p:cBhvr>
                                      <p:tavLst>
                                        <p:tav tm="0">
                                          <p:val>
                                            <p:strVal val="#ppt_y+#ppt_h*1.125000"/>
                                          </p:val>
                                        </p:tav>
                                        <p:tav tm="100000">
                                          <p:val>
                                            <p:strVal val="#ppt_y"/>
                                          </p:val>
                                        </p:tav>
                                      </p:tavLst>
                                    </p:anim>
                                    <p:animEffect transition="in" filter="wipe(up)">
                                      <p:cBhvr>
                                        <p:cTn id="38" dur="500"/>
                                        <p:tgtEl>
                                          <p:spTgt spid="10"/>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499"/>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utoUpdateAnimBg="0"/>
      <p:bldP spid="12" grpId="0" autoUpdateAnimBg="0"/>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399D753-CE71-4642-AB34-27E257FAA668}"/>
              </a:ext>
            </a:extLst>
          </p:cNvPr>
          <p:cNvSpPr/>
          <p:nvPr/>
        </p:nvSpPr>
        <p:spPr>
          <a:xfrm>
            <a:off x="0" y="2708920"/>
            <a:ext cx="9144000" cy="2016224"/>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65890" name="Rectangle 2"/>
          <p:cNvSpPr>
            <a:spLocks noChangeArrowheads="1"/>
          </p:cNvSpPr>
          <p:nvPr/>
        </p:nvSpPr>
        <p:spPr bwMode="auto">
          <a:xfrm>
            <a:off x="-3636912" y="1556792"/>
            <a:ext cx="8839200" cy="655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355600" eaLnBrk="0" hangingPunct="0">
              <a:defRPr sz="2400">
                <a:solidFill>
                  <a:schemeClr val="tx1"/>
                </a:solidFill>
                <a:latin typeface="Times New Roman" pitchFamily="18" charset="0"/>
                <a:ea typeface="宋体" pitchFamily="2" charset="-122"/>
              </a:defRPr>
            </a:lvl2pPr>
            <a:lvl3pPr marL="723900" eaLnBrk="0" hangingPunct="0">
              <a:defRPr sz="2400">
                <a:solidFill>
                  <a:schemeClr val="tx1"/>
                </a:solidFill>
                <a:latin typeface="Times New Roman" pitchFamily="18" charset="0"/>
                <a:ea typeface="宋体" pitchFamily="2" charset="-122"/>
              </a:defRPr>
            </a:lvl3pPr>
            <a:lvl4pPr marL="1079500" eaLnBrk="0" hangingPunct="0">
              <a:defRPr sz="2400">
                <a:solidFill>
                  <a:schemeClr val="tx1"/>
                </a:solidFill>
                <a:latin typeface="Times New Roman" pitchFamily="18" charset="0"/>
                <a:ea typeface="宋体" pitchFamily="2" charset="-122"/>
              </a:defRPr>
            </a:lvl4pPr>
            <a:lvl5pPr marL="1435100" eaLnBrk="0" hangingPunct="0">
              <a:defRPr sz="2400">
                <a:solidFill>
                  <a:schemeClr val="tx1"/>
                </a:solidFill>
                <a:latin typeface="Times New Roman" pitchFamily="18" charset="0"/>
                <a:ea typeface="宋体" pitchFamily="2" charset="-122"/>
              </a:defRPr>
            </a:lvl5pPr>
            <a:lvl6pPr marL="18923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349500" eaLnBrk="0" fontAlgn="base" hangingPunct="0">
              <a:spcBef>
                <a:spcPct val="0"/>
              </a:spcBef>
              <a:spcAft>
                <a:spcPct val="0"/>
              </a:spcAft>
              <a:defRPr sz="2400">
                <a:solidFill>
                  <a:schemeClr val="tx1"/>
                </a:solidFill>
                <a:latin typeface="Times New Roman" pitchFamily="18" charset="0"/>
                <a:ea typeface="宋体" pitchFamily="2" charset="-122"/>
              </a:defRPr>
            </a:lvl7pPr>
            <a:lvl8pPr marL="28067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2639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spcBef>
                <a:spcPct val="20000"/>
              </a:spcBef>
              <a:buClr>
                <a:schemeClr val="accent2"/>
              </a:buClr>
              <a:buSzPct val="80000"/>
              <a:buFont typeface="Wingdings" pitchFamily="2" charset="2"/>
              <a:buNone/>
            </a:pPr>
            <a:r>
              <a:rPr lang="zh-CN" altLang="en-US" sz="3200" dirty="0"/>
              <a:t> </a:t>
            </a:r>
            <a:endParaRPr lang="en-US" altLang="en-US" dirty="0"/>
          </a:p>
        </p:txBody>
      </p:sp>
      <p:sp>
        <p:nvSpPr>
          <p:cNvPr id="4" name="标题 3"/>
          <p:cNvSpPr>
            <a:spLocks noGrp="1"/>
          </p:cNvSpPr>
          <p:nvPr>
            <p:ph type="title"/>
          </p:nvPr>
        </p:nvSpPr>
        <p:spPr/>
        <p:txBody>
          <a:bodyPr>
            <a:normAutofit/>
          </a:bodyPr>
          <a:lstStyle/>
          <a:p>
            <a:r>
              <a:rPr lang="en-US" altLang="en-US" dirty="0" err="1"/>
              <a:t>数制转换</a:t>
            </a:r>
            <a:r>
              <a:rPr lang="zh-CN" altLang="en-US"/>
              <a:t>：采用动态</a:t>
            </a:r>
            <a:r>
              <a:rPr lang="zh-CN" altLang="en-US" dirty="0"/>
              <a:t>顺序栈</a:t>
            </a:r>
            <a:endParaRPr lang="en-US" dirty="0"/>
          </a:p>
        </p:txBody>
      </p:sp>
      <p:sp>
        <p:nvSpPr>
          <p:cNvPr id="2" name="内容占位符 1"/>
          <p:cNvSpPr>
            <a:spLocks noGrp="1"/>
          </p:cNvSpPr>
          <p:nvPr>
            <p:ph idx="1"/>
          </p:nvPr>
        </p:nvSpPr>
        <p:spPr/>
        <p:txBody>
          <a:bodyPr>
            <a:normAutofit fontScale="92500" lnSpcReduction="20000"/>
          </a:bodyPr>
          <a:lstStyle/>
          <a:p>
            <a:pPr marL="0" indent="0">
              <a:buNone/>
            </a:pPr>
            <a:r>
              <a:rPr lang="en-US" altLang="en-US" sz="3500" dirty="0"/>
              <a:t>void </a:t>
            </a:r>
            <a:r>
              <a:rPr lang="en-US" altLang="en-US" sz="3500" dirty="0">
                <a:solidFill>
                  <a:srgbClr val="0000FF"/>
                </a:solidFill>
              </a:rPr>
              <a:t>Conversion</a:t>
            </a:r>
            <a:r>
              <a:rPr lang="en-US" altLang="en-US" sz="3500" dirty="0"/>
              <a:t>(int </a:t>
            </a:r>
            <a:r>
              <a:rPr lang="en-US" altLang="en-US" sz="3500" dirty="0" err="1"/>
              <a:t>n,int</a:t>
            </a:r>
            <a:r>
              <a:rPr lang="en-US" altLang="en-US" sz="3500" dirty="0"/>
              <a:t> d) </a:t>
            </a:r>
            <a:r>
              <a:rPr lang="en-US" altLang="en-US" sz="3500" b="1" dirty="0">
                <a:solidFill>
                  <a:srgbClr val="0000FF"/>
                </a:solidFill>
              </a:rPr>
              <a:t>{</a:t>
            </a:r>
            <a:r>
              <a:rPr lang="en-US" altLang="en-US" sz="3500" dirty="0"/>
              <a:t> </a:t>
            </a:r>
          </a:p>
          <a:p>
            <a:pPr marL="0" indent="0">
              <a:buNone/>
            </a:pPr>
            <a:r>
              <a:rPr lang="en-US" altLang="en-US" sz="3500" dirty="0"/>
              <a:t>//</a:t>
            </a:r>
            <a:r>
              <a:rPr lang="zh-CN" altLang="en-US" sz="3500" dirty="0"/>
              <a:t>将十进制整数</a:t>
            </a:r>
            <a:r>
              <a:rPr lang="en-US" altLang="en-US" sz="3500" dirty="0"/>
              <a:t>n</a:t>
            </a:r>
            <a:r>
              <a:rPr lang="zh-CN" altLang="en-US" sz="3500" dirty="0"/>
              <a:t>转换为</a:t>
            </a:r>
            <a:r>
              <a:rPr lang="en-US" altLang="en-US" sz="3500" dirty="0"/>
              <a:t>d</a:t>
            </a:r>
            <a:r>
              <a:rPr lang="zh-CN" altLang="en-US" sz="3500" dirty="0"/>
              <a:t>进制数</a:t>
            </a:r>
          </a:p>
          <a:p>
            <a:pPr marL="0" indent="0">
              <a:buNone/>
            </a:pPr>
            <a:r>
              <a:rPr lang="en-US" altLang="en-US" sz="3500" dirty="0" err="1"/>
              <a:t>ElemType</a:t>
            </a:r>
            <a:r>
              <a:rPr lang="en-US" altLang="en-US" sz="3500" dirty="0"/>
              <a:t> e;</a:t>
            </a:r>
          </a:p>
          <a:p>
            <a:pPr marL="0" indent="0">
              <a:buNone/>
            </a:pPr>
            <a:r>
              <a:rPr lang="en-US" altLang="en-US" sz="3500" dirty="0" err="1">
                <a:solidFill>
                  <a:srgbClr val="0000CC"/>
                </a:solidFill>
              </a:rPr>
              <a:t>SqStack</a:t>
            </a:r>
            <a:r>
              <a:rPr lang="en-US" altLang="en-US" sz="3500" dirty="0">
                <a:solidFill>
                  <a:srgbClr val="0000CC"/>
                </a:solidFill>
              </a:rPr>
              <a:t> s</a:t>
            </a:r>
            <a:r>
              <a:rPr lang="en-US" altLang="en-US" sz="3500" dirty="0"/>
              <a:t>;  if(!</a:t>
            </a:r>
            <a:r>
              <a:rPr lang="en-US" altLang="en-US" sz="3500" dirty="0" err="1">
                <a:solidFill>
                  <a:srgbClr val="C00000"/>
                </a:solidFill>
              </a:rPr>
              <a:t>InitStack</a:t>
            </a:r>
            <a:r>
              <a:rPr lang="en-US" altLang="en-US" sz="3500" dirty="0"/>
              <a:t>(&amp;s)) return;</a:t>
            </a:r>
          </a:p>
          <a:p>
            <a:pPr marL="0" indent="0">
              <a:buNone/>
            </a:pPr>
            <a:r>
              <a:rPr lang="en-US" altLang="en-US" sz="3500" dirty="0"/>
              <a:t>while(n!=0) { //</a:t>
            </a:r>
            <a:r>
              <a:rPr lang="zh-CN" altLang="en-US" sz="3500" dirty="0"/>
              <a:t>将余数逐一进栈</a:t>
            </a:r>
          </a:p>
          <a:p>
            <a:pPr marL="0" indent="0">
              <a:buNone/>
            </a:pPr>
            <a:r>
              <a:rPr lang="zh-CN" altLang="en-US" sz="3500" dirty="0"/>
              <a:t>    </a:t>
            </a:r>
            <a:r>
              <a:rPr lang="en-US" altLang="en-US" sz="3500" dirty="0">
                <a:solidFill>
                  <a:srgbClr val="C00000"/>
                </a:solidFill>
              </a:rPr>
              <a:t>Push</a:t>
            </a:r>
            <a:r>
              <a:rPr lang="en-US" altLang="en-US" sz="3500" dirty="0"/>
              <a:t>(&amp;s, </a:t>
            </a:r>
            <a:r>
              <a:rPr lang="en-US" altLang="en-US" sz="3500" dirty="0" err="1"/>
              <a:t>n%d</a:t>
            </a:r>
            <a:r>
              <a:rPr lang="en-US" altLang="en-US" sz="3500" dirty="0"/>
              <a:t>);</a:t>
            </a:r>
          </a:p>
          <a:p>
            <a:pPr marL="0" indent="0">
              <a:buNone/>
            </a:pPr>
            <a:r>
              <a:rPr lang="en-US" altLang="en-US" sz="3500" dirty="0"/>
              <a:t>    n=n/d;</a:t>
            </a:r>
          </a:p>
          <a:p>
            <a:pPr marL="0" indent="0">
              <a:buNone/>
            </a:pPr>
            <a:r>
              <a:rPr lang="en-US" altLang="en-US" sz="3500" dirty="0"/>
              <a:t>    }</a:t>
            </a:r>
          </a:p>
          <a:p>
            <a:pPr marL="0" indent="0">
              <a:buNone/>
            </a:pPr>
            <a:r>
              <a:rPr lang="en-US" altLang="en-US" sz="3500" dirty="0"/>
              <a:t>while(!</a:t>
            </a:r>
            <a:r>
              <a:rPr lang="en-US" altLang="en-US" sz="3500" dirty="0" err="1">
                <a:solidFill>
                  <a:srgbClr val="C00000"/>
                </a:solidFill>
              </a:rPr>
              <a:t>IsStackEmpty</a:t>
            </a:r>
            <a:r>
              <a:rPr lang="en-US" altLang="en-US" sz="3500" dirty="0"/>
              <a:t>(&amp;s)) {</a:t>
            </a:r>
          </a:p>
          <a:p>
            <a:pPr marL="0" indent="0">
              <a:buNone/>
            </a:pPr>
            <a:r>
              <a:rPr lang="en-US" altLang="en-US" sz="3500" dirty="0"/>
              <a:t>    </a:t>
            </a:r>
            <a:r>
              <a:rPr lang="en-US" altLang="en-US" sz="3500" dirty="0">
                <a:solidFill>
                  <a:srgbClr val="C00000"/>
                </a:solidFill>
              </a:rPr>
              <a:t>Pop</a:t>
            </a:r>
            <a:r>
              <a:rPr lang="en-US" altLang="en-US" sz="3500" dirty="0"/>
              <a:t>(&amp;</a:t>
            </a:r>
            <a:r>
              <a:rPr lang="en-US" altLang="en-US" sz="3500" dirty="0" err="1"/>
              <a:t>s,&amp;e</a:t>
            </a:r>
            <a:r>
              <a:rPr lang="en-US" altLang="en-US" sz="3500" dirty="0"/>
              <a:t>); </a:t>
            </a:r>
            <a:r>
              <a:rPr lang="en-US" altLang="en-US" sz="3500" dirty="0" err="1"/>
              <a:t>printf</a:t>
            </a:r>
            <a:r>
              <a:rPr lang="en-US" altLang="en-US" sz="3500" dirty="0"/>
              <a:t>("%d ",e);</a:t>
            </a:r>
          </a:p>
          <a:p>
            <a:pPr marL="0" indent="0">
              <a:buNone/>
            </a:pPr>
            <a:r>
              <a:rPr lang="en-US" altLang="en-US" sz="3500" dirty="0"/>
              <a:t>    }</a:t>
            </a:r>
          </a:p>
          <a:p>
            <a:pPr marL="0" indent="0">
              <a:buNone/>
            </a:pPr>
            <a:r>
              <a:rPr lang="en-US" altLang="en-US" sz="3500" b="1" dirty="0">
                <a:solidFill>
                  <a:srgbClr val="0000FF"/>
                </a:solidFill>
              </a:rPr>
              <a:t>}</a:t>
            </a:r>
          </a:p>
          <a:p>
            <a:pPr marL="0" indent="0">
              <a:buNone/>
            </a:pPr>
            <a:endParaRPr lang="en-US" altLang="en-US" dirty="0"/>
          </a:p>
          <a:p>
            <a:endParaRPr lang="en-US" dirty="0"/>
          </a:p>
        </p:txBody>
      </p:sp>
      <p:sp>
        <p:nvSpPr>
          <p:cNvPr id="3" name="灯片编号占位符 2"/>
          <p:cNvSpPr>
            <a:spLocks noGrp="1"/>
          </p:cNvSpPr>
          <p:nvPr>
            <p:ph type="sldNum" sz="quarter" idx="10"/>
          </p:nvPr>
        </p:nvSpPr>
        <p:spPr/>
        <p:txBody>
          <a:bodyPr/>
          <a:lstStyle/>
          <a:p>
            <a:fld id="{0C913308-F349-4B6D-A68A-DD1791B4A57B}" type="slidenum">
              <a:rPr lang="zh-CN" altLang="en-US" smtClean="0"/>
              <a:t>15</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3.1</a:t>
            </a:r>
          </a:p>
        </p:txBody>
      </p:sp>
    </p:spTree>
    <p:extLst>
      <p:ext uri="{BB962C8B-B14F-4D97-AF65-F5344CB8AC3E}">
        <p14:creationId xmlns:p14="http://schemas.microsoft.com/office/powerpoint/2010/main" val="8500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zh-CN" altLang="en-US"/>
              <a:t>例：</a:t>
            </a:r>
            <a:r>
              <a:rPr lang="en-US" altLang="en-US"/>
              <a:t>括号匹配问题</a:t>
            </a:r>
            <a:endParaRPr lang="en-US" altLang="en-US" dirty="0"/>
          </a:p>
        </p:txBody>
      </p:sp>
      <p:sp>
        <p:nvSpPr>
          <p:cNvPr id="166915" name="Rectangle 3"/>
          <p:cNvSpPr>
            <a:spLocks noGrp="1" noChangeArrowheads="1"/>
          </p:cNvSpPr>
          <p:nvPr>
            <p:ph idx="1"/>
          </p:nvPr>
        </p:nvSpPr>
        <p:spPr/>
        <p:txBody>
          <a:bodyPr/>
          <a:lstStyle/>
          <a:p>
            <a:r>
              <a:rPr lang="en-US" altLang="en-US" dirty="0" err="1"/>
              <a:t>在文字处理软件或编译程序设计时，常常需要检查一个字符串或一个表达式中的括号是否相匹配</a:t>
            </a:r>
            <a:endParaRPr lang="en-US" altLang="en-US" dirty="0"/>
          </a:p>
          <a:p>
            <a:r>
              <a:rPr lang="zh-CN" altLang="en-US" dirty="0"/>
              <a:t>假设表达式中仅允许两种括号即</a:t>
            </a:r>
            <a:r>
              <a:rPr lang="zh-CN" altLang="en-US" dirty="0">
                <a:solidFill>
                  <a:srgbClr val="C00000"/>
                </a:solidFill>
              </a:rPr>
              <a:t>圆括号</a:t>
            </a:r>
            <a:r>
              <a:rPr lang="zh-CN" altLang="en-US" dirty="0"/>
              <a:t>、</a:t>
            </a:r>
            <a:r>
              <a:rPr lang="zh-CN" altLang="en-US" dirty="0">
                <a:solidFill>
                  <a:srgbClr val="C00000"/>
                </a:solidFill>
              </a:rPr>
              <a:t>方括号</a:t>
            </a:r>
            <a:r>
              <a:rPr lang="zh-CN" altLang="en-US" dirty="0"/>
              <a:t>，那么，下列是正确的括号序列：</a:t>
            </a:r>
            <a:endParaRPr lang="en-US" altLang="zh-CN" dirty="0"/>
          </a:p>
          <a:p>
            <a:pPr marL="457200" lvl="1" indent="0">
              <a:buNone/>
            </a:pPr>
            <a:r>
              <a:rPr lang="en-US" altLang="zh-CN" dirty="0"/>
              <a:t>([]())</a:t>
            </a:r>
          </a:p>
          <a:p>
            <a:pPr marL="457200" lvl="1" indent="0">
              <a:buNone/>
            </a:pPr>
            <a:r>
              <a:rPr lang="en-US" altLang="zh-CN" dirty="0"/>
              <a:t>[( [] [])]</a:t>
            </a:r>
            <a:endParaRPr lang="zh-CN" altLang="en-US" dirty="0"/>
          </a:p>
          <a:p>
            <a:r>
              <a:rPr lang="zh-CN" altLang="en-US" dirty="0"/>
              <a:t>下列是不正确的括号序列：</a:t>
            </a:r>
            <a:endParaRPr lang="en-US" altLang="zh-CN" dirty="0"/>
          </a:p>
          <a:p>
            <a:pPr marL="457200" lvl="1" indent="0">
              <a:buNone/>
            </a:pPr>
            <a:r>
              <a:rPr lang="en-US" altLang="zh-CN" dirty="0"/>
              <a:t>[(])</a:t>
            </a:r>
          </a:p>
          <a:p>
            <a:pPr marL="457200" lvl="1" indent="0">
              <a:buNone/>
            </a:pPr>
            <a:r>
              <a:rPr lang="en-US" altLang="zh-CN" dirty="0"/>
              <a:t>([()] </a:t>
            </a:r>
          </a:p>
          <a:p>
            <a:pPr marL="457200" lvl="1" indent="0">
              <a:buNone/>
            </a:pPr>
            <a:r>
              <a:rPr lang="en-US" altLang="zh-CN" dirty="0"/>
              <a:t>(( )])</a:t>
            </a:r>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396277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检查</a:t>
            </a:r>
            <a:r>
              <a:rPr lang="en-US" altLang="en-US"/>
              <a:t>括号</a:t>
            </a:r>
            <a:r>
              <a:rPr lang="zh-CN" altLang="en-US"/>
              <a:t>是否</a:t>
            </a:r>
            <a:r>
              <a:rPr lang="en-US" altLang="en-US"/>
              <a:t>匹配</a:t>
            </a:r>
            <a:endParaRPr lang="en-US" dirty="0"/>
          </a:p>
        </p:txBody>
      </p:sp>
      <p:sp>
        <p:nvSpPr>
          <p:cNvPr id="3" name="内容占位符 2"/>
          <p:cNvSpPr>
            <a:spLocks noGrp="1"/>
          </p:cNvSpPr>
          <p:nvPr>
            <p:ph idx="1"/>
          </p:nvPr>
        </p:nvSpPr>
        <p:spPr/>
        <p:txBody>
          <a:bodyPr/>
          <a:lstStyle/>
          <a:p>
            <a:r>
              <a:rPr lang="en-US" altLang="en-US" dirty="0" err="1"/>
              <a:t>匹配思想：从左至右扫描一个字符串</a:t>
            </a:r>
            <a:r>
              <a:rPr lang="en-US" altLang="en-US" dirty="0"/>
              <a:t>(</a:t>
            </a:r>
            <a:r>
              <a:rPr lang="en-US" altLang="en-US" dirty="0" err="1"/>
              <a:t>或表达式</a:t>
            </a:r>
            <a:r>
              <a:rPr lang="en-US" altLang="en-US" dirty="0"/>
              <a:t>)，</a:t>
            </a:r>
            <a:r>
              <a:rPr lang="zh-CN" altLang="en-US" dirty="0">
                <a:solidFill>
                  <a:srgbClr val="C00000"/>
                </a:solidFill>
              </a:rPr>
              <a:t>每遇到一</a:t>
            </a:r>
            <a:r>
              <a:rPr lang="en-US" altLang="en-US" dirty="0" err="1">
                <a:solidFill>
                  <a:srgbClr val="C00000"/>
                </a:solidFill>
              </a:rPr>
              <a:t>个右括号</a:t>
            </a:r>
            <a:r>
              <a:rPr lang="zh-CN" altLang="en-US" dirty="0"/>
              <a:t>，</a:t>
            </a:r>
            <a:r>
              <a:rPr lang="en-US" altLang="en-US" dirty="0"/>
              <a:t>将</a:t>
            </a:r>
            <a:r>
              <a:rPr lang="zh-CN" altLang="en-US" dirty="0"/>
              <a:t>把它</a:t>
            </a:r>
            <a:r>
              <a:rPr lang="en-US" altLang="en-US" dirty="0" err="1"/>
              <a:t>与最近遇到的那个</a:t>
            </a:r>
            <a:r>
              <a:rPr lang="en-US" altLang="en-US" dirty="0" err="1">
                <a:solidFill>
                  <a:srgbClr val="0000CC"/>
                </a:solidFill>
              </a:rPr>
              <a:t>左</a:t>
            </a:r>
            <a:r>
              <a:rPr lang="en-US" altLang="en-US" dirty="0" err="1"/>
              <a:t>括号相匹配</a:t>
            </a:r>
            <a:endParaRPr lang="en-US" altLang="en-US" dirty="0"/>
          </a:p>
          <a:p>
            <a:r>
              <a:rPr lang="zh-CN" altLang="en-US" dirty="0"/>
              <a:t>举例：</a:t>
            </a:r>
            <a:endParaRPr lang="en-US" altLang="en-US" dirty="0"/>
          </a:p>
          <a:p>
            <a:pPr marL="0" indent="0">
              <a:buNone/>
            </a:pPr>
            <a:r>
              <a:rPr lang="en-US" altLang="zh-CN" dirty="0"/>
              <a:t>	</a:t>
            </a:r>
            <a:r>
              <a:rPr lang="en-US" altLang="zh-CN" dirty="0">
                <a:solidFill>
                  <a:srgbClr val="0000CC"/>
                </a:solidFill>
              </a:rPr>
              <a:t>[</a:t>
            </a:r>
            <a:r>
              <a:rPr lang="en-US" altLang="zh-CN" dirty="0"/>
              <a:t>  </a:t>
            </a:r>
            <a:r>
              <a:rPr lang="en-US" altLang="zh-CN" dirty="0">
                <a:solidFill>
                  <a:srgbClr val="0000CC"/>
                </a:solidFill>
              </a:rPr>
              <a:t>(</a:t>
            </a:r>
            <a:r>
              <a:rPr lang="en-US" altLang="zh-CN" dirty="0"/>
              <a:t>   </a:t>
            </a:r>
            <a:r>
              <a:rPr lang="en-US" altLang="zh-CN" dirty="0">
                <a:solidFill>
                  <a:srgbClr val="0000CC"/>
                </a:solidFill>
              </a:rPr>
              <a:t>[</a:t>
            </a:r>
            <a:r>
              <a:rPr lang="en-US" altLang="zh-CN" dirty="0"/>
              <a:t>   </a:t>
            </a:r>
            <a:r>
              <a:rPr lang="en-US" altLang="zh-CN" dirty="0">
                <a:solidFill>
                  <a:srgbClr val="C00000"/>
                </a:solidFill>
              </a:rPr>
              <a:t>]</a:t>
            </a:r>
            <a:r>
              <a:rPr lang="en-US" altLang="zh-CN" dirty="0"/>
              <a:t>  </a:t>
            </a:r>
            <a:r>
              <a:rPr lang="en-US" altLang="zh-CN" dirty="0">
                <a:solidFill>
                  <a:srgbClr val="0000CC"/>
                </a:solidFill>
              </a:rPr>
              <a:t>[</a:t>
            </a:r>
            <a:r>
              <a:rPr lang="en-US" altLang="zh-CN" dirty="0"/>
              <a:t>   </a:t>
            </a:r>
            <a:r>
              <a:rPr lang="en-US" altLang="zh-CN" dirty="0">
                <a:solidFill>
                  <a:srgbClr val="C00000"/>
                </a:solidFill>
              </a:rPr>
              <a:t>]</a:t>
            </a:r>
            <a:r>
              <a:rPr lang="en-US" altLang="zh-CN" dirty="0"/>
              <a:t>   </a:t>
            </a:r>
            <a:r>
              <a:rPr lang="en-US" altLang="zh-CN" dirty="0">
                <a:solidFill>
                  <a:srgbClr val="C00000"/>
                </a:solidFill>
              </a:rPr>
              <a:t>)</a:t>
            </a:r>
            <a:r>
              <a:rPr lang="en-US" altLang="zh-CN" dirty="0"/>
              <a:t>  </a:t>
            </a:r>
            <a:r>
              <a:rPr lang="en-US" altLang="zh-CN" dirty="0">
                <a:solidFill>
                  <a:srgbClr val="C00000"/>
                </a:solidFill>
              </a:rPr>
              <a:t>]</a:t>
            </a:r>
          </a:p>
          <a:p>
            <a:pPr marL="0" indent="0">
              <a:buNone/>
            </a:pPr>
            <a:r>
              <a:rPr lang="en-US" altLang="zh-CN" dirty="0"/>
              <a:t>	1  2  3 4  5  6  7  8</a:t>
            </a:r>
            <a:endParaRPr lang="en-US" altLang="en-US" dirty="0"/>
          </a:p>
          <a:p>
            <a:r>
              <a:rPr lang="zh-CN" altLang="en-US" dirty="0"/>
              <a:t>分析可能出现的匹配失败情况</a:t>
            </a:r>
            <a:endParaRPr lang="en-US" altLang="zh-CN" dirty="0"/>
          </a:p>
          <a:p>
            <a:pPr lvl="1"/>
            <a:r>
              <a:rPr lang="zh-CN" altLang="en-US" dirty="0"/>
              <a:t>到来的右括弧不能与左括号匹配</a:t>
            </a:r>
            <a:endParaRPr lang="en-US" altLang="zh-CN" dirty="0"/>
          </a:p>
          <a:p>
            <a:pPr lvl="1"/>
            <a:r>
              <a:rPr lang="zh-CN" altLang="en-US" dirty="0"/>
              <a:t>直到结束，也没有所期待的右括弧到达</a:t>
            </a:r>
            <a:endParaRPr lang="en-US" alt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17</a:t>
            </a:fld>
            <a:endParaRPr lang="zh-CN" altLang="en-US"/>
          </a:p>
        </p:txBody>
      </p:sp>
    </p:spTree>
    <p:extLst>
      <p:ext uri="{BB962C8B-B14F-4D97-AF65-F5344CB8AC3E}">
        <p14:creationId xmlns:p14="http://schemas.microsoft.com/office/powerpoint/2010/main" val="209623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t>算法思想</a:t>
            </a:r>
            <a:endParaRPr lang="en-US" dirty="0"/>
          </a:p>
        </p:txBody>
      </p:sp>
      <p:sp>
        <p:nvSpPr>
          <p:cNvPr id="3" name="内容占位符 2"/>
          <p:cNvSpPr>
            <a:spLocks noGrp="1"/>
          </p:cNvSpPr>
          <p:nvPr>
            <p:ph idx="1"/>
          </p:nvPr>
        </p:nvSpPr>
        <p:spPr/>
        <p:txBody>
          <a:bodyPr>
            <a:normAutofit lnSpcReduction="10000"/>
          </a:bodyPr>
          <a:lstStyle/>
          <a:p>
            <a:r>
              <a:rPr lang="en-US" altLang="en-US" dirty="0" err="1"/>
              <a:t>设置一个栈，当读到</a:t>
            </a:r>
            <a:r>
              <a:rPr lang="en-US" altLang="en-US" dirty="0" err="1">
                <a:solidFill>
                  <a:srgbClr val="0000CC"/>
                </a:solidFill>
              </a:rPr>
              <a:t>左</a:t>
            </a:r>
            <a:r>
              <a:rPr lang="en-US" altLang="en-US" dirty="0" err="1"/>
              <a:t>括号时</a:t>
            </a:r>
            <a:r>
              <a:rPr lang="en-US" altLang="en-US" dirty="0"/>
              <a:t>，</a:t>
            </a:r>
            <a:r>
              <a:rPr lang="zh-CN" altLang="en-US" dirty="0"/>
              <a:t>将它</a:t>
            </a:r>
            <a:r>
              <a:rPr lang="en-US" altLang="en-US" dirty="0" err="1">
                <a:solidFill>
                  <a:srgbClr val="C00000"/>
                </a:solidFill>
              </a:rPr>
              <a:t>进栈</a:t>
            </a:r>
            <a:endParaRPr lang="en-US" altLang="en-US" dirty="0">
              <a:solidFill>
                <a:srgbClr val="C00000"/>
              </a:solidFill>
            </a:endParaRPr>
          </a:p>
          <a:p>
            <a:r>
              <a:rPr lang="en-US" altLang="en-US" dirty="0" err="1"/>
              <a:t>当读到</a:t>
            </a:r>
            <a:r>
              <a:rPr lang="en-US" altLang="en-US" dirty="0" err="1">
                <a:solidFill>
                  <a:srgbClr val="0000CC"/>
                </a:solidFill>
              </a:rPr>
              <a:t>右</a:t>
            </a:r>
            <a:r>
              <a:rPr lang="en-US" altLang="en-US" dirty="0" err="1"/>
              <a:t>括号时</a:t>
            </a:r>
            <a:r>
              <a:rPr lang="en-US" altLang="en-US" dirty="0"/>
              <a:t>，</a:t>
            </a:r>
          </a:p>
          <a:p>
            <a:pPr lvl="1"/>
            <a:r>
              <a:rPr lang="zh-CN" altLang="en-US" dirty="0"/>
              <a:t>若</a:t>
            </a:r>
            <a:r>
              <a:rPr lang="zh-CN" altLang="en-US" dirty="0">
                <a:solidFill>
                  <a:srgbClr val="0000CC"/>
                </a:solidFill>
              </a:rPr>
              <a:t>栈空</a:t>
            </a:r>
            <a:r>
              <a:rPr lang="zh-CN" altLang="en-US" dirty="0"/>
              <a:t>，则该括号多余，返回</a:t>
            </a:r>
            <a:r>
              <a:rPr lang="en-US" altLang="zh-CN" dirty="0"/>
              <a:t>ERROR</a:t>
            </a:r>
            <a:r>
              <a:rPr lang="zh-CN" altLang="en-US" dirty="0"/>
              <a:t>，</a:t>
            </a:r>
            <a:endParaRPr lang="en-US" altLang="zh-CN" dirty="0"/>
          </a:p>
          <a:p>
            <a:pPr lvl="1"/>
            <a:r>
              <a:rPr lang="zh-CN" altLang="en-US" dirty="0"/>
              <a:t>否则，</a:t>
            </a:r>
            <a:r>
              <a:rPr lang="en-US" altLang="en-US" dirty="0"/>
              <a:t>与</a:t>
            </a:r>
            <a:r>
              <a:rPr lang="zh-CN" altLang="en-US" dirty="0">
                <a:solidFill>
                  <a:srgbClr val="0000CC"/>
                </a:solidFill>
              </a:rPr>
              <a:t>栈顶元素</a:t>
            </a:r>
            <a:r>
              <a:rPr lang="en-US" altLang="zh-CN" dirty="0"/>
              <a:t>(</a:t>
            </a:r>
            <a:r>
              <a:rPr lang="zh-CN" altLang="en-US" dirty="0"/>
              <a:t>左括号</a:t>
            </a:r>
            <a:r>
              <a:rPr lang="en-US" altLang="zh-CN" dirty="0"/>
              <a:t>)</a:t>
            </a:r>
            <a:r>
              <a:rPr lang="en-US" altLang="en-US" dirty="0" err="1"/>
              <a:t>进行匹配</a:t>
            </a:r>
            <a:r>
              <a:rPr lang="en-US" altLang="en-US" dirty="0"/>
              <a:t>，</a:t>
            </a:r>
          </a:p>
          <a:p>
            <a:pPr lvl="2"/>
            <a:r>
              <a:rPr lang="en-US" altLang="en-US" dirty="0" err="1"/>
              <a:t>若匹配成功，从栈顶删除该左括号</a:t>
            </a:r>
            <a:r>
              <a:rPr lang="zh-CN" altLang="en-US" dirty="0"/>
              <a:t>，</a:t>
            </a:r>
            <a:r>
              <a:rPr lang="en-US" altLang="en-US" dirty="0" err="1"/>
              <a:t>继续读入</a:t>
            </a:r>
            <a:endParaRPr lang="en-US" altLang="zh-CN" dirty="0"/>
          </a:p>
          <a:p>
            <a:pPr lvl="2"/>
            <a:r>
              <a:rPr lang="en-US" altLang="en-US" dirty="0" err="1"/>
              <a:t>否则</a:t>
            </a:r>
            <a:r>
              <a:rPr lang="zh-CN" altLang="en-US" dirty="0"/>
              <a:t>，</a:t>
            </a:r>
            <a:r>
              <a:rPr lang="en-US" altLang="en-US" dirty="0" err="1"/>
              <a:t>匹配失败，返回</a:t>
            </a:r>
            <a:r>
              <a:rPr lang="en-US" altLang="zh-CN" dirty="0" err="1"/>
              <a:t>ERROR</a:t>
            </a:r>
            <a:endParaRPr lang="en-US" altLang="zh-CN" dirty="0"/>
          </a:p>
          <a:p>
            <a:r>
              <a:rPr lang="zh-CN" altLang="en-US" dirty="0"/>
              <a:t>算法的终止条件</a:t>
            </a:r>
            <a:endParaRPr lang="en-US" altLang="zh-CN" dirty="0"/>
          </a:p>
          <a:p>
            <a:pPr lvl="1"/>
            <a:r>
              <a:rPr lang="zh-CN" altLang="en-US" dirty="0"/>
              <a:t>输入结束的时候，栈为空，则终止，返回</a:t>
            </a:r>
            <a:r>
              <a:rPr lang="en-US" altLang="zh-CN" dirty="0"/>
              <a:t>OK</a:t>
            </a:r>
          </a:p>
          <a:p>
            <a:pPr lvl="1"/>
            <a:r>
              <a:rPr lang="zh-CN" altLang="en-US" dirty="0"/>
              <a:t>输入结束的时候，栈不为空，则终止，返回</a:t>
            </a:r>
            <a:r>
              <a:rPr lang="en-US" altLang="zh-CN" dirty="0"/>
              <a:t>ERROR</a:t>
            </a:r>
          </a:p>
          <a:p>
            <a:pPr lvl="1"/>
            <a:r>
              <a:rPr lang="zh-CN" altLang="en-US" dirty="0"/>
              <a:t>读到的右括号与栈顶的左括号不匹配或栈空，则终止，返回</a:t>
            </a:r>
            <a:r>
              <a:rPr lang="en-US" altLang="zh-CN" dirty="0"/>
              <a:t>ERROR</a:t>
            </a:r>
          </a:p>
          <a:p>
            <a:pPr lvl="1"/>
            <a:endParaRPr lang="en-US" altLang="zh-CN" dirty="0"/>
          </a:p>
          <a:p>
            <a:pPr lvl="1"/>
            <a:endParaRPr lang="en-US" altLang="en-US" dirty="0"/>
          </a:p>
          <a:p>
            <a:endParaRPr lang="en-US" altLang="en-US"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18</a:t>
            </a:fld>
            <a:endParaRPr lang="zh-CN" altLang="en-US"/>
          </a:p>
        </p:txBody>
      </p:sp>
    </p:spTree>
    <p:extLst>
      <p:ext uri="{BB962C8B-B14F-4D97-AF65-F5344CB8AC3E}">
        <p14:creationId xmlns:p14="http://schemas.microsoft.com/office/powerpoint/2010/main" val="152807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目录</a:t>
            </a:r>
            <a:endParaRPr lang="zh-CN" altLang="en-US" dirty="0"/>
          </a:p>
        </p:txBody>
      </p:sp>
      <p:sp>
        <p:nvSpPr>
          <p:cNvPr id="2" name="内容占位符 1"/>
          <p:cNvSpPr>
            <a:spLocks noGrp="1"/>
          </p:cNvSpPr>
          <p:nvPr>
            <p:ph sz="half" idx="1"/>
          </p:nvPr>
        </p:nvSpPr>
        <p:spPr/>
        <p:txBody>
          <a:bodyPr/>
          <a:lstStyle/>
          <a:p>
            <a:r>
              <a:rPr lang="zh-CN" altLang="en-US" sz="3600" b="1" dirty="0">
                <a:ea typeface="宋体" panose="02010600030101010101" pitchFamily="2" charset="-122"/>
              </a:rPr>
              <a:t>栈</a:t>
            </a:r>
            <a:endParaRPr lang="en-US" altLang="en-US" sz="3600" b="1" dirty="0">
              <a:ea typeface="宋体" panose="02010600030101010101" pitchFamily="2" charset="-122"/>
            </a:endParaRPr>
          </a:p>
          <a:p>
            <a:pPr marL="514350" indent="-514350">
              <a:buFont typeface="+mj-lt"/>
              <a:buAutoNum type="arabicPeriod"/>
            </a:pPr>
            <a:r>
              <a:rPr lang="zh-CN" altLang="en-US" sz="3600" b="1" dirty="0">
                <a:ea typeface="宋体" panose="02010600030101010101" pitchFamily="2" charset="-122"/>
              </a:rPr>
              <a:t>栈的基本概念</a:t>
            </a:r>
            <a:endParaRPr lang="en-US" altLang="zh-CN" sz="3600" b="1" dirty="0">
              <a:ea typeface="宋体" panose="02010600030101010101" pitchFamily="2" charset="-122"/>
            </a:endParaRPr>
          </a:p>
          <a:p>
            <a:pPr marL="514350" indent="-514350">
              <a:buFont typeface="+mj-lt"/>
              <a:buAutoNum type="arabicPeriod"/>
            </a:pPr>
            <a:r>
              <a:rPr lang="zh-CN" altLang="en-US" sz="3600" b="1" dirty="0"/>
              <a:t>顺序</a:t>
            </a:r>
            <a:r>
              <a:rPr lang="zh-CN" altLang="en-US" sz="3600" b="1" dirty="0">
                <a:ea typeface="宋体" panose="02010600030101010101" pitchFamily="2" charset="-122"/>
              </a:rPr>
              <a:t>栈</a:t>
            </a:r>
            <a:endParaRPr lang="en-US" altLang="zh-CN" sz="3600" b="1" dirty="0">
              <a:ea typeface="宋体" panose="02010600030101010101" pitchFamily="2" charset="-122"/>
            </a:endParaRPr>
          </a:p>
          <a:p>
            <a:pPr marL="514350" indent="-514350">
              <a:buFont typeface="+mj-lt"/>
              <a:buAutoNum type="arabicPeriod"/>
            </a:pPr>
            <a:r>
              <a:rPr lang="zh-CN" altLang="en-US" sz="3600" b="1" dirty="0"/>
              <a:t>链式栈</a:t>
            </a:r>
            <a:endParaRPr lang="en-US" altLang="zh-CN" sz="3600" b="1" dirty="0">
              <a:ea typeface="宋体" panose="02010600030101010101" pitchFamily="2" charset="-122"/>
            </a:endParaRPr>
          </a:p>
          <a:p>
            <a:pPr marL="514350" indent="-514350">
              <a:buFont typeface="+mj-lt"/>
              <a:buAutoNum type="arabicPeriod"/>
            </a:pPr>
            <a:r>
              <a:rPr lang="zh-CN" altLang="en-US" sz="3600" b="1" dirty="0">
                <a:ea typeface="宋体" panose="02010600030101010101" pitchFamily="2" charset="-122"/>
              </a:rPr>
              <a:t>栈的应用举例</a:t>
            </a:r>
            <a:endParaRPr lang="en-US" altLang="zh-CN" sz="3600" b="1" dirty="0">
              <a:ea typeface="宋体" panose="02010600030101010101" pitchFamily="2" charset="-122"/>
            </a:endParaRPr>
          </a:p>
          <a:p>
            <a:pPr lvl="1"/>
            <a:endParaRPr lang="zh-CN" altLang="en-US" dirty="0"/>
          </a:p>
          <a:p>
            <a:endParaRPr lang="en-US" dirty="0"/>
          </a:p>
        </p:txBody>
      </p:sp>
      <p:sp>
        <p:nvSpPr>
          <p:cNvPr id="4" name="内容占位符 3"/>
          <p:cNvSpPr>
            <a:spLocks noGrp="1"/>
          </p:cNvSpPr>
          <p:nvPr>
            <p:ph sz="half" idx="2"/>
          </p:nvPr>
        </p:nvSpPr>
        <p:spPr/>
        <p:txBody>
          <a:bodyPr/>
          <a:lstStyle/>
          <a:p>
            <a:r>
              <a:rPr lang="zh-CN" altLang="en-US" sz="3600" dirty="0"/>
              <a:t>队列</a:t>
            </a:r>
            <a:endParaRPr lang="en-US" altLang="zh-CN" sz="3600" dirty="0"/>
          </a:p>
          <a:p>
            <a:pPr marL="514350" indent="-514350">
              <a:buFont typeface="+mj-lt"/>
              <a:buAutoNum type="arabicPeriod"/>
            </a:pPr>
            <a:r>
              <a:rPr lang="zh-CN" altLang="en-US" sz="3600" dirty="0"/>
              <a:t>队列的基本概念</a:t>
            </a:r>
            <a:endParaRPr lang="en-US" altLang="zh-CN" sz="3600" dirty="0"/>
          </a:p>
          <a:p>
            <a:pPr marL="514350" indent="-514350">
              <a:buFont typeface="+mj-lt"/>
              <a:buAutoNum type="arabicPeriod"/>
            </a:pPr>
            <a:r>
              <a:rPr lang="zh-CN" altLang="en-US" sz="3600" dirty="0"/>
              <a:t>队列的具体实现</a:t>
            </a:r>
            <a:endParaRPr lang="en-US" altLang="zh-CN" sz="3600" dirty="0"/>
          </a:p>
          <a:p>
            <a:pPr marL="514350" indent="-514350">
              <a:buFont typeface="+mj-lt"/>
              <a:buAutoNum type="arabicPeriod"/>
            </a:pPr>
            <a:r>
              <a:rPr lang="zh-CN" altLang="en-US" sz="3600" dirty="0"/>
              <a:t>队列的应用举例</a:t>
            </a:r>
            <a:endParaRPr lang="en-US" altLang="zh-CN" sz="3600" dirty="0"/>
          </a:p>
          <a:p>
            <a:endParaRPr lang="en-US" dirty="0"/>
          </a:p>
        </p:txBody>
      </p:sp>
      <p:sp>
        <p:nvSpPr>
          <p:cNvPr id="5" name="TextBox 4"/>
          <p:cNvSpPr txBox="1"/>
          <p:nvPr/>
        </p:nvSpPr>
        <p:spPr>
          <a:xfrm>
            <a:off x="323528" y="4941168"/>
            <a:ext cx="8523487" cy="923330"/>
          </a:xfrm>
          <a:prstGeom prst="rect">
            <a:avLst/>
          </a:prstGeom>
          <a:noFill/>
        </p:spPr>
        <p:txBody>
          <a:bodyPr wrap="none" rtlCol="0">
            <a:spAutoFit/>
          </a:bodyPr>
          <a:lstStyle/>
          <a:p>
            <a:r>
              <a:rPr lang="en-US" altLang="en-US" sz="3600" b="1" dirty="0" err="1">
                <a:solidFill>
                  <a:srgbClr val="0000CC"/>
                </a:solidFill>
                <a:ea typeface="宋体" panose="02010600030101010101" pitchFamily="2" charset="-122"/>
              </a:rPr>
              <a:t>栈和队列是操作受限的线性表</a:t>
            </a:r>
            <a:r>
              <a:rPr lang="zh-CN" altLang="en-US" sz="3600" b="1" dirty="0">
                <a:solidFill>
                  <a:srgbClr val="0000CC"/>
                </a:solidFill>
                <a:ea typeface="宋体" panose="02010600030101010101" pitchFamily="2" charset="-122"/>
              </a:rPr>
              <a:t>，应用广泛</a:t>
            </a:r>
            <a:endParaRPr lang="en-US" altLang="zh-CN" sz="3600" b="1" dirty="0">
              <a:solidFill>
                <a:srgbClr val="0000CC"/>
              </a:solidFill>
              <a:ea typeface="宋体" panose="02010600030101010101" pitchFamily="2" charset="-122"/>
            </a:endParaRPr>
          </a:p>
          <a:p>
            <a:endParaRPr lang="en-US" dirty="0"/>
          </a:p>
        </p:txBody>
      </p:sp>
      <p:sp>
        <p:nvSpPr>
          <p:cNvPr id="6" name="灯片编号占位符 5"/>
          <p:cNvSpPr>
            <a:spLocks noGrp="1"/>
          </p:cNvSpPr>
          <p:nvPr>
            <p:ph type="sldNum" sz="quarter" idx="10"/>
          </p:nvPr>
        </p:nvSpPr>
        <p:spPr/>
        <p:txBody>
          <a:bodyPr/>
          <a:lstStyle/>
          <a:p>
            <a:fld id="{0C913308-F349-4B6D-A68A-DD1791B4A57B}" type="slidenum">
              <a:rPr lang="zh-CN" altLang="en-US" smtClean="0"/>
              <a:t>1</a:t>
            </a:fld>
            <a:endParaRPr lang="zh-CN" altLang="en-US" dirty="0"/>
          </a:p>
        </p:txBody>
      </p:sp>
    </p:spTree>
    <p:extLst>
      <p:ext uri="{BB962C8B-B14F-4D97-AF65-F5344CB8AC3E}">
        <p14:creationId xmlns:p14="http://schemas.microsoft.com/office/powerpoint/2010/main" val="318658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399D753-CE71-4642-AB34-27E257FAA668}"/>
              </a:ext>
            </a:extLst>
          </p:cNvPr>
          <p:cNvSpPr/>
          <p:nvPr/>
        </p:nvSpPr>
        <p:spPr>
          <a:xfrm>
            <a:off x="0" y="2443200"/>
            <a:ext cx="9144000" cy="2569976"/>
          </a:xfrm>
          <a:prstGeom prst="rect">
            <a:avLst/>
          </a:prstGeom>
          <a:solidFill>
            <a:srgbClr val="CCFF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399D753-CE71-4642-AB34-27E257FAA668}"/>
              </a:ext>
            </a:extLst>
          </p:cNvPr>
          <p:cNvSpPr/>
          <p:nvPr/>
        </p:nvSpPr>
        <p:spPr>
          <a:xfrm>
            <a:off x="0" y="1412776"/>
            <a:ext cx="9144000" cy="1008112"/>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p:nvPr>
        </p:nvSpPr>
        <p:spPr/>
        <p:txBody>
          <a:bodyPr>
            <a:normAutofit fontScale="70000" lnSpcReduction="20000"/>
          </a:bodyPr>
          <a:lstStyle/>
          <a:p>
            <a:pPr marL="0" indent="0">
              <a:buNone/>
            </a:pPr>
            <a:r>
              <a:rPr lang="en-US" altLang="zh-CN" dirty="0"/>
              <a:t>Status </a:t>
            </a:r>
            <a:r>
              <a:rPr lang="en-US" altLang="zh-CN" dirty="0" err="1">
                <a:solidFill>
                  <a:srgbClr val="0000FF"/>
                </a:solidFill>
              </a:rPr>
              <a:t>MatchingBrackets</a:t>
            </a:r>
            <a:r>
              <a:rPr lang="en-US" altLang="zh-CN" dirty="0"/>
              <a:t>(char *</a:t>
            </a:r>
            <a:r>
              <a:rPr lang="en-US" altLang="zh-CN" dirty="0" err="1"/>
              <a:t>exps</a:t>
            </a:r>
            <a:r>
              <a:rPr lang="en-US" altLang="zh-CN" dirty="0"/>
              <a:t>) </a:t>
            </a:r>
            <a:r>
              <a:rPr lang="en-US" altLang="zh-CN" b="1" dirty="0">
                <a:solidFill>
                  <a:srgbClr val="0000FF"/>
                </a:solidFill>
              </a:rPr>
              <a:t>{</a:t>
            </a:r>
          </a:p>
          <a:p>
            <a:pPr marL="0" indent="0">
              <a:buNone/>
            </a:pPr>
            <a:r>
              <a:rPr lang="en-US" altLang="zh-CN" dirty="0"/>
              <a:t>int </a:t>
            </a:r>
            <a:r>
              <a:rPr lang="en-US" altLang="zh-CN" dirty="0" err="1"/>
              <a:t>i</a:t>
            </a:r>
            <a:r>
              <a:rPr lang="en-US" altLang="zh-CN" dirty="0"/>
              <a:t>=0; Status state=OK; </a:t>
            </a:r>
            <a:r>
              <a:rPr lang="en-US" altLang="zh-CN" dirty="0" err="1"/>
              <a:t>ElemType</a:t>
            </a:r>
            <a:r>
              <a:rPr lang="en-US" altLang="zh-CN" dirty="0"/>
              <a:t> e; </a:t>
            </a:r>
            <a:r>
              <a:rPr lang="en-US" altLang="zh-CN" dirty="0" err="1"/>
              <a:t>SqStack</a:t>
            </a:r>
            <a:r>
              <a:rPr lang="en-US" altLang="zh-CN" dirty="0"/>
              <a:t> s; </a:t>
            </a:r>
            <a:r>
              <a:rPr lang="en-US" altLang="zh-CN" dirty="0" err="1">
                <a:solidFill>
                  <a:srgbClr val="C00000"/>
                </a:solidFill>
              </a:rPr>
              <a:t>InitStack</a:t>
            </a:r>
            <a:r>
              <a:rPr lang="en-US" altLang="zh-CN" dirty="0"/>
              <a:t>(&amp;s);</a:t>
            </a:r>
          </a:p>
          <a:p>
            <a:pPr marL="0" indent="0">
              <a:buNone/>
            </a:pPr>
            <a:r>
              <a:rPr lang="en-US" altLang="zh-CN" dirty="0"/>
              <a:t>while(state &amp;&amp; </a:t>
            </a:r>
            <a:r>
              <a:rPr lang="en-US" altLang="zh-CN" dirty="0" err="1"/>
              <a:t>exps</a:t>
            </a:r>
            <a:r>
              <a:rPr lang="en-US" altLang="zh-CN" dirty="0"/>
              <a:t>[</a:t>
            </a:r>
            <a:r>
              <a:rPr lang="en-US" altLang="zh-CN" dirty="0" err="1"/>
              <a:t>i</a:t>
            </a:r>
            <a:r>
              <a:rPr lang="en-US" altLang="zh-CN" dirty="0"/>
              <a:t>]!=‘\0’ ) </a:t>
            </a:r>
            <a:r>
              <a:rPr lang="en-US" altLang="zh-CN" b="1" dirty="0">
                <a:solidFill>
                  <a:srgbClr val="339933"/>
                </a:solidFill>
              </a:rPr>
              <a:t>{</a:t>
            </a:r>
            <a:r>
              <a:rPr lang="en-US" altLang="zh-CN" dirty="0"/>
              <a:t> //</a:t>
            </a:r>
            <a:r>
              <a:rPr lang="zh-CN" altLang="en-US" dirty="0"/>
              <a:t>输入未结束</a:t>
            </a:r>
            <a:endParaRPr lang="en-US" altLang="zh-CN" dirty="0"/>
          </a:p>
          <a:p>
            <a:pPr marL="0" indent="0">
              <a:buNone/>
            </a:pPr>
            <a:r>
              <a:rPr lang="en-US" altLang="zh-CN" dirty="0"/>
              <a:t>    switch(</a:t>
            </a:r>
            <a:r>
              <a:rPr lang="en-US" altLang="zh-CN" dirty="0" err="1"/>
              <a:t>exps</a:t>
            </a:r>
            <a:r>
              <a:rPr lang="en-US" altLang="zh-CN" dirty="0"/>
              <a:t>[</a:t>
            </a:r>
            <a:r>
              <a:rPr lang="en-US" altLang="zh-CN" dirty="0" err="1"/>
              <a:t>i</a:t>
            </a:r>
            <a:r>
              <a:rPr lang="en-US" altLang="zh-CN" dirty="0"/>
              <a:t>]) </a:t>
            </a:r>
            <a:r>
              <a:rPr lang="en-US" altLang="zh-CN" b="1" dirty="0"/>
              <a:t>{</a:t>
            </a:r>
          </a:p>
          <a:p>
            <a:pPr marL="0" indent="0">
              <a:buNone/>
            </a:pPr>
            <a:r>
              <a:rPr lang="en-US" altLang="zh-CN" dirty="0"/>
              <a:t>	case '(':</a:t>
            </a:r>
          </a:p>
          <a:p>
            <a:pPr marL="0" indent="0">
              <a:buNone/>
            </a:pPr>
            <a:r>
              <a:rPr lang="en-US" altLang="zh-CN" dirty="0"/>
              <a:t>	case '[':</a:t>
            </a:r>
          </a:p>
          <a:p>
            <a:pPr marL="0" indent="0">
              <a:buNone/>
            </a:pPr>
            <a:r>
              <a:rPr lang="en-US" altLang="zh-CN" dirty="0"/>
              <a:t>	case '{':</a:t>
            </a:r>
            <a:r>
              <a:rPr lang="en-US" altLang="zh-CN" dirty="0">
                <a:solidFill>
                  <a:srgbClr val="C00000"/>
                </a:solidFill>
              </a:rPr>
              <a:t>Push</a:t>
            </a:r>
            <a:r>
              <a:rPr lang="en-US" altLang="zh-CN" dirty="0"/>
              <a:t>(&amp;</a:t>
            </a:r>
            <a:r>
              <a:rPr lang="en-US" altLang="zh-CN" dirty="0" err="1"/>
              <a:t>s,exps</a:t>
            </a:r>
            <a:r>
              <a:rPr lang="en-US" altLang="zh-CN" dirty="0"/>
              <a:t>[</a:t>
            </a:r>
            <a:r>
              <a:rPr lang="en-US" altLang="zh-CN" dirty="0" err="1"/>
              <a:t>i</a:t>
            </a:r>
            <a:r>
              <a:rPr lang="en-US" altLang="zh-CN" dirty="0"/>
              <a:t>]); break;</a:t>
            </a:r>
          </a:p>
          <a:p>
            <a:pPr marL="0" indent="0">
              <a:buNone/>
            </a:pPr>
            <a:r>
              <a:rPr lang="en-US" altLang="zh-CN" dirty="0"/>
              <a:t>	case ')':</a:t>
            </a:r>
          </a:p>
          <a:p>
            <a:pPr marL="0" indent="0">
              <a:buNone/>
            </a:pPr>
            <a:r>
              <a:rPr lang="en-US" altLang="zh-CN" dirty="0"/>
              <a:t>	case ']':</a:t>
            </a:r>
          </a:p>
          <a:p>
            <a:pPr marL="0" indent="0">
              <a:buNone/>
            </a:pPr>
            <a:r>
              <a:rPr lang="en-US" altLang="zh-CN" dirty="0"/>
              <a:t>	case '}':if(!</a:t>
            </a:r>
            <a:r>
              <a:rPr lang="en-US" altLang="zh-CN" dirty="0" err="1">
                <a:solidFill>
                  <a:srgbClr val="C00000"/>
                </a:solidFill>
              </a:rPr>
              <a:t>GetTop</a:t>
            </a:r>
            <a:r>
              <a:rPr lang="en-US" altLang="zh-CN" dirty="0"/>
              <a:t>(&amp;</a:t>
            </a:r>
            <a:r>
              <a:rPr lang="en-US" altLang="zh-CN" dirty="0" err="1"/>
              <a:t>s,&amp;</a:t>
            </a:r>
            <a:r>
              <a:rPr lang="en-US" altLang="zh-CN" dirty="0" err="1">
                <a:solidFill>
                  <a:srgbClr val="C00000"/>
                </a:solidFill>
              </a:rPr>
              <a:t>e</a:t>
            </a:r>
            <a:r>
              <a:rPr lang="en-US" altLang="zh-CN" dirty="0"/>
              <a:t>)) {state=ERROR; break;};</a:t>
            </a:r>
          </a:p>
          <a:p>
            <a:pPr marL="0" indent="0">
              <a:buNone/>
            </a:pPr>
            <a:r>
              <a:rPr lang="en-US" altLang="zh-CN" dirty="0"/>
              <a:t>        	             if((</a:t>
            </a:r>
            <a:r>
              <a:rPr lang="en-US" altLang="zh-CN" dirty="0">
                <a:solidFill>
                  <a:srgbClr val="C00000"/>
                </a:solidFill>
              </a:rPr>
              <a:t>e</a:t>
            </a:r>
            <a:r>
              <a:rPr lang="en-US" altLang="zh-CN" dirty="0"/>
              <a:t>=='(' &amp;&amp; </a:t>
            </a:r>
            <a:r>
              <a:rPr lang="en-US" altLang="zh-CN" dirty="0" err="1"/>
              <a:t>exps</a:t>
            </a:r>
            <a:r>
              <a:rPr lang="en-US" altLang="zh-CN" dirty="0"/>
              <a:t>[</a:t>
            </a:r>
            <a:r>
              <a:rPr lang="en-US" altLang="zh-CN" dirty="0" err="1"/>
              <a:t>i</a:t>
            </a:r>
            <a:r>
              <a:rPr lang="en-US" altLang="zh-CN" dirty="0"/>
              <a:t>]==')') ||  (</a:t>
            </a:r>
            <a:r>
              <a:rPr lang="en-US" altLang="zh-CN" dirty="0">
                <a:solidFill>
                  <a:srgbClr val="C00000"/>
                </a:solidFill>
              </a:rPr>
              <a:t>e</a:t>
            </a:r>
            <a:r>
              <a:rPr lang="en-US" altLang="zh-CN" dirty="0"/>
              <a:t>=='[' &amp;&amp; </a:t>
            </a:r>
            <a:r>
              <a:rPr lang="en-US" altLang="zh-CN" dirty="0" err="1"/>
              <a:t>exps</a:t>
            </a:r>
            <a:r>
              <a:rPr lang="en-US" altLang="zh-CN" dirty="0"/>
              <a:t>[</a:t>
            </a:r>
            <a:r>
              <a:rPr lang="en-US" altLang="zh-CN" dirty="0" err="1"/>
              <a:t>i</a:t>
            </a:r>
            <a:r>
              <a:rPr lang="en-US" altLang="zh-CN" dirty="0"/>
              <a:t>]==']') ||  </a:t>
            </a:r>
          </a:p>
          <a:p>
            <a:pPr marL="0" indent="0">
              <a:buNone/>
            </a:pPr>
            <a:r>
              <a:rPr lang="en-US" altLang="zh-CN" dirty="0"/>
              <a:t>			(</a:t>
            </a:r>
            <a:r>
              <a:rPr lang="en-US" altLang="zh-CN" dirty="0">
                <a:solidFill>
                  <a:srgbClr val="C00000"/>
                </a:solidFill>
              </a:rPr>
              <a:t>e</a:t>
            </a:r>
            <a:r>
              <a:rPr lang="en-US" altLang="zh-CN" dirty="0"/>
              <a:t>=='{' &amp;&amp; </a:t>
            </a:r>
            <a:r>
              <a:rPr lang="en-US" altLang="zh-CN" dirty="0" err="1"/>
              <a:t>exps</a:t>
            </a:r>
            <a:r>
              <a:rPr lang="en-US" altLang="zh-CN" dirty="0"/>
              <a:t>[</a:t>
            </a:r>
            <a:r>
              <a:rPr lang="en-US" altLang="zh-CN" dirty="0" err="1"/>
              <a:t>i</a:t>
            </a:r>
            <a:r>
              <a:rPr lang="en-US" altLang="zh-CN" dirty="0"/>
              <a:t>]=='}'))</a:t>
            </a:r>
          </a:p>
          <a:p>
            <a:pPr marL="0" indent="0">
              <a:buNone/>
            </a:pPr>
            <a:r>
              <a:rPr lang="en-US" altLang="zh-CN" dirty="0"/>
              <a:t>		</a:t>
            </a:r>
            <a:r>
              <a:rPr lang="en-US" altLang="zh-CN" dirty="0">
                <a:solidFill>
                  <a:srgbClr val="C00000"/>
                </a:solidFill>
              </a:rPr>
              <a:t>Pop</a:t>
            </a:r>
            <a:r>
              <a:rPr lang="en-US" altLang="zh-CN" dirty="0"/>
              <a:t>(&amp;</a:t>
            </a:r>
            <a:r>
              <a:rPr lang="en-US" altLang="zh-CN" dirty="0" err="1"/>
              <a:t>s,&amp;e</a:t>
            </a:r>
            <a:r>
              <a:rPr lang="en-US" altLang="zh-CN" dirty="0"/>
              <a:t>);</a:t>
            </a:r>
          </a:p>
          <a:p>
            <a:pPr marL="0" indent="0">
              <a:buNone/>
            </a:pPr>
            <a:r>
              <a:rPr lang="en-US" altLang="zh-CN" dirty="0"/>
              <a:t>	            else state=ERROR;</a:t>
            </a:r>
          </a:p>
          <a:p>
            <a:pPr marL="0" indent="0">
              <a:buNone/>
            </a:pPr>
            <a:r>
              <a:rPr lang="en-US" altLang="zh-CN" dirty="0"/>
              <a:t>	            break;</a:t>
            </a:r>
          </a:p>
          <a:p>
            <a:pPr marL="0" indent="0">
              <a:buNone/>
            </a:pPr>
            <a:r>
              <a:rPr lang="en-US" altLang="zh-CN" dirty="0"/>
              <a:t>	</a:t>
            </a:r>
            <a:r>
              <a:rPr lang="en-US" altLang="zh-CN" b="1" dirty="0"/>
              <a:t>}</a:t>
            </a:r>
          </a:p>
          <a:p>
            <a:pPr marL="0" indent="0">
              <a:buNone/>
            </a:pPr>
            <a:r>
              <a:rPr lang="en-US" altLang="zh-CN" dirty="0"/>
              <a:t>    </a:t>
            </a:r>
            <a:r>
              <a:rPr lang="en-US" altLang="zh-CN" dirty="0" err="1"/>
              <a:t>i</a:t>
            </a:r>
            <a:r>
              <a:rPr lang="en-US" altLang="zh-CN" dirty="0"/>
              <a:t>++;</a:t>
            </a:r>
          </a:p>
          <a:p>
            <a:pPr marL="0" indent="0">
              <a:buNone/>
            </a:pPr>
            <a:r>
              <a:rPr lang="en-US" altLang="zh-CN" b="1" dirty="0">
                <a:solidFill>
                  <a:srgbClr val="339933"/>
                </a:solidFill>
              </a:rPr>
              <a:t>}</a:t>
            </a:r>
          </a:p>
          <a:p>
            <a:pPr marL="0" indent="0">
              <a:buNone/>
            </a:pPr>
            <a:r>
              <a:rPr lang="en-US" altLang="zh-CN" dirty="0"/>
              <a:t>if(</a:t>
            </a:r>
            <a:r>
              <a:rPr lang="en-US" altLang="zh-CN" dirty="0" err="1"/>
              <a:t>IsStackEmpty</a:t>
            </a:r>
            <a:r>
              <a:rPr lang="en-US" altLang="zh-CN" dirty="0"/>
              <a:t>(&amp;s) &amp;&amp; state) return OK; </a:t>
            </a:r>
          </a:p>
          <a:p>
            <a:pPr marL="0" indent="0">
              <a:buNone/>
            </a:pPr>
            <a:r>
              <a:rPr lang="en-US" altLang="zh-CN" dirty="0"/>
              <a:t>else return ERROR; </a:t>
            </a:r>
            <a:r>
              <a:rPr lang="en-US" altLang="zh-CN" b="1" dirty="0">
                <a:solidFill>
                  <a:srgbClr val="0000FF"/>
                </a:solidFill>
              </a:rPr>
              <a:t>}</a:t>
            </a:r>
            <a:endParaRPr lang="zh-CN" altLang="en-US" b="1" dirty="0">
              <a:solidFill>
                <a:srgbClr val="0000FF"/>
              </a:solidFill>
            </a:endParaRPr>
          </a:p>
        </p:txBody>
      </p:sp>
      <p:sp>
        <p:nvSpPr>
          <p:cNvPr id="2" name="灯片编号占位符 1"/>
          <p:cNvSpPr>
            <a:spLocks noGrp="1"/>
          </p:cNvSpPr>
          <p:nvPr>
            <p:ph type="sldNum" sz="quarter" idx="10"/>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4234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title"/>
          </p:nvPr>
        </p:nvSpPr>
        <p:spPr/>
        <p:txBody>
          <a:bodyPr/>
          <a:lstStyle/>
          <a:p>
            <a:r>
              <a:rPr lang="en-US" altLang="en-US"/>
              <a:t>静态顺序</a:t>
            </a:r>
            <a:r>
              <a:rPr lang="zh-CN" altLang="en-US"/>
              <a:t>栈</a:t>
            </a:r>
            <a:endParaRPr lang="en-US" altLang="en-US" dirty="0"/>
          </a:p>
        </p:txBody>
      </p:sp>
      <p:sp>
        <p:nvSpPr>
          <p:cNvPr id="150530" name="Rectangle 2"/>
          <p:cNvSpPr>
            <a:spLocks noGrp="1" noChangeArrowheads="1"/>
          </p:cNvSpPr>
          <p:nvPr>
            <p:ph idx="1"/>
          </p:nvPr>
        </p:nvSpPr>
        <p:spPr/>
        <p:txBody>
          <a:bodyPr>
            <a:normAutofit fontScale="85000" lnSpcReduction="20000"/>
          </a:bodyPr>
          <a:lstStyle/>
          <a:p>
            <a:pPr>
              <a:lnSpc>
                <a:spcPct val="110000"/>
              </a:lnSpc>
            </a:pPr>
            <a:r>
              <a:rPr lang="en-US" altLang="en-US" dirty="0" err="1">
                <a:ea typeface="宋体" panose="02010600030101010101" pitchFamily="2" charset="-122"/>
              </a:rPr>
              <a:t>采用</a:t>
            </a:r>
            <a:r>
              <a:rPr lang="en-US" altLang="en-US" dirty="0" err="1">
                <a:solidFill>
                  <a:srgbClr val="C00000"/>
                </a:solidFill>
                <a:ea typeface="宋体" panose="02010600030101010101" pitchFamily="2" charset="-122"/>
              </a:rPr>
              <a:t>静态一维数组</a:t>
            </a:r>
            <a:r>
              <a:rPr lang="en-US" altLang="en-US" dirty="0" err="1">
                <a:ea typeface="宋体" panose="02010600030101010101" pitchFamily="2" charset="-122"/>
              </a:rPr>
              <a:t>来存储栈</a:t>
            </a:r>
            <a:endParaRPr lang="en-US" altLang="en-US" dirty="0">
              <a:ea typeface="宋体" panose="02010600030101010101" pitchFamily="2" charset="-122"/>
            </a:endParaRPr>
          </a:p>
          <a:p>
            <a:pPr>
              <a:lnSpc>
                <a:spcPct val="110000"/>
              </a:lnSpc>
            </a:pPr>
            <a:r>
              <a:rPr lang="en-US" altLang="en-US" dirty="0" err="1">
                <a:ea typeface="宋体" panose="02010600030101010101" pitchFamily="2" charset="-122"/>
              </a:rPr>
              <a:t>栈底固定不变的，而栈顶则随着进栈和退栈操作变化的</a:t>
            </a:r>
            <a:endParaRPr lang="en-US" altLang="en-US" dirty="0">
              <a:ea typeface="宋体" panose="02010600030101010101" pitchFamily="2" charset="-122"/>
            </a:endParaRPr>
          </a:p>
          <a:p>
            <a:pPr lvl="1">
              <a:lnSpc>
                <a:spcPct val="110000"/>
              </a:lnSpc>
            </a:pPr>
            <a:r>
              <a:rPr lang="en-US" altLang="en-US" dirty="0" err="1">
                <a:ea typeface="宋体" panose="02010600030101010101" pitchFamily="2" charset="-122"/>
              </a:rPr>
              <a:t>用一个整型变量</a:t>
            </a:r>
            <a:r>
              <a:rPr lang="en-US" altLang="en-US" dirty="0" err="1">
                <a:solidFill>
                  <a:srgbClr val="0000CC"/>
                </a:solidFill>
                <a:ea typeface="宋体" panose="02010600030101010101" pitchFamily="2" charset="-122"/>
              </a:rPr>
              <a:t>top</a:t>
            </a:r>
            <a:r>
              <a:rPr lang="en-US" altLang="en-US" dirty="0">
                <a:solidFill>
                  <a:srgbClr val="0000CC"/>
                </a:solidFill>
                <a:ea typeface="宋体" panose="02010600030101010101" pitchFamily="2" charset="-122"/>
              </a:rPr>
              <a:t>(</a:t>
            </a:r>
            <a:r>
              <a:rPr lang="en-US" altLang="en-US" dirty="0" err="1">
                <a:solidFill>
                  <a:srgbClr val="0000CC"/>
                </a:solidFill>
                <a:ea typeface="宋体" panose="02010600030101010101" pitchFamily="2" charset="-122"/>
              </a:rPr>
              <a:t>称为栈顶指针</a:t>
            </a:r>
            <a:r>
              <a:rPr lang="en-US" altLang="en-US" dirty="0">
                <a:solidFill>
                  <a:srgbClr val="0000CC"/>
                </a:solidFill>
                <a:ea typeface="宋体" panose="02010600030101010101" pitchFamily="2" charset="-122"/>
              </a:rPr>
              <a:t>)</a:t>
            </a:r>
            <a:r>
              <a:rPr lang="en-US" altLang="en-US" dirty="0">
                <a:ea typeface="宋体" panose="02010600030101010101" pitchFamily="2" charset="-122"/>
              </a:rPr>
              <a:t>指</a:t>
            </a:r>
            <a:r>
              <a:rPr lang="zh-CN" altLang="en-US" dirty="0">
                <a:ea typeface="宋体" panose="02010600030101010101" pitchFamily="2" charset="-122"/>
              </a:rPr>
              <a:t>向</a:t>
            </a:r>
            <a:r>
              <a:rPr lang="en-US" altLang="en-US" b="1" dirty="0" err="1">
                <a:solidFill>
                  <a:srgbClr val="C00000"/>
                </a:solidFill>
                <a:ea typeface="宋体" panose="02010600030101010101" pitchFamily="2" charset="-122"/>
              </a:rPr>
              <a:t>当前栈顶</a:t>
            </a:r>
            <a:r>
              <a:rPr lang="zh-CN" altLang="en-US" b="1" dirty="0">
                <a:solidFill>
                  <a:srgbClr val="C00000"/>
                </a:solidFill>
                <a:ea typeface="宋体" panose="02010600030101010101" pitchFamily="2" charset="-122"/>
              </a:rPr>
              <a:t>位置</a:t>
            </a:r>
            <a:endParaRPr lang="en-US" altLang="en-US" b="1" dirty="0">
              <a:solidFill>
                <a:srgbClr val="C00000"/>
              </a:solidFill>
              <a:ea typeface="宋体" panose="02010600030101010101" pitchFamily="2" charset="-122"/>
            </a:endParaRPr>
          </a:p>
          <a:p>
            <a:pPr lvl="2">
              <a:lnSpc>
                <a:spcPct val="110000"/>
              </a:lnSpc>
            </a:pPr>
            <a:r>
              <a:rPr lang="en-US" altLang="en-US" sz="2800" dirty="0" err="1"/>
              <a:t>用</a:t>
            </a:r>
            <a:r>
              <a:rPr lang="en-US" altLang="en-US" sz="2800" dirty="0" err="1">
                <a:solidFill>
                  <a:srgbClr val="0000CC"/>
                </a:solidFill>
              </a:rPr>
              <a:t>top</a:t>
            </a:r>
            <a:r>
              <a:rPr lang="en-US" altLang="en-US" sz="2800" dirty="0">
                <a:solidFill>
                  <a:srgbClr val="0000CC"/>
                </a:solidFill>
              </a:rPr>
              <a:t>=0</a:t>
            </a:r>
            <a:r>
              <a:rPr lang="en-US" altLang="en-US" sz="2800" dirty="0"/>
              <a:t>表示</a:t>
            </a:r>
            <a:r>
              <a:rPr lang="en-US" altLang="en-US" sz="2800" dirty="0">
                <a:solidFill>
                  <a:srgbClr val="0000CC"/>
                </a:solidFill>
              </a:rPr>
              <a:t>栈空</a:t>
            </a:r>
            <a:r>
              <a:rPr lang="en-US" altLang="en-US" sz="2800" dirty="0"/>
              <a:t>的初始状态，</a:t>
            </a:r>
          </a:p>
          <a:p>
            <a:pPr lvl="2">
              <a:lnSpc>
                <a:spcPct val="110000"/>
              </a:lnSpc>
            </a:pPr>
            <a:r>
              <a:rPr lang="zh-CN" altLang="en-US" sz="2800" dirty="0"/>
              <a:t>用</a:t>
            </a:r>
            <a:r>
              <a:rPr lang="en-US" altLang="en-US" sz="2800" b="1" dirty="0" err="1">
                <a:solidFill>
                  <a:srgbClr val="C00000"/>
                </a:solidFill>
              </a:rPr>
              <a:t>top指向栈顶</a:t>
            </a:r>
            <a:r>
              <a:rPr lang="zh-CN" altLang="en-US" sz="2800" b="1" dirty="0">
                <a:solidFill>
                  <a:srgbClr val="C00000"/>
                </a:solidFill>
              </a:rPr>
              <a:t>元素</a:t>
            </a:r>
            <a:r>
              <a:rPr lang="en-US" altLang="en-US" sz="2800" b="1" dirty="0" err="1">
                <a:solidFill>
                  <a:srgbClr val="C00000"/>
                </a:solidFill>
              </a:rPr>
              <a:t>在数组中的存储位置</a:t>
            </a:r>
            <a:endParaRPr lang="en-US" altLang="en-US" sz="2800" b="1" dirty="0">
              <a:solidFill>
                <a:srgbClr val="C00000"/>
              </a:solidFill>
            </a:endParaRPr>
          </a:p>
          <a:p>
            <a:pPr lvl="1">
              <a:lnSpc>
                <a:spcPct val="110000"/>
              </a:lnSpc>
            </a:pPr>
            <a:r>
              <a:rPr lang="zh-CN" altLang="en-US" dirty="0"/>
              <a:t>若栈的数组有</a:t>
            </a:r>
            <a:r>
              <a:rPr lang="en-US" altLang="en-US" dirty="0" err="1"/>
              <a:t>Maxsize个元素，则</a:t>
            </a:r>
            <a:r>
              <a:rPr lang="en-US" altLang="en-US" dirty="0" err="1">
                <a:solidFill>
                  <a:srgbClr val="0000CC"/>
                </a:solidFill>
              </a:rPr>
              <a:t>top</a:t>
            </a:r>
            <a:r>
              <a:rPr lang="en-US" altLang="en-US" dirty="0">
                <a:solidFill>
                  <a:srgbClr val="0000CC"/>
                </a:solidFill>
              </a:rPr>
              <a:t>=Maxsize-1</a:t>
            </a:r>
            <a:r>
              <a:rPr lang="en-US" altLang="en-US" dirty="0"/>
              <a:t>时</a:t>
            </a:r>
            <a:r>
              <a:rPr lang="en-US" altLang="en-US" dirty="0">
                <a:solidFill>
                  <a:srgbClr val="0000CC"/>
                </a:solidFill>
              </a:rPr>
              <a:t>栈满</a:t>
            </a:r>
          </a:p>
          <a:p>
            <a:pPr marL="0" indent="0">
              <a:buNone/>
            </a:pPr>
            <a:endParaRPr lang="en-US" altLang="en-US" dirty="0"/>
          </a:p>
          <a:p>
            <a:pPr marL="0" indent="0">
              <a:buNone/>
            </a:pPr>
            <a:r>
              <a:rPr lang="en-US" altLang="en-US" dirty="0"/>
              <a:t>#define  MAX_STACK_SIZE  100  //栈</a:t>
            </a:r>
            <a:r>
              <a:rPr lang="zh-CN" altLang="en-US" dirty="0"/>
              <a:t>的</a:t>
            </a:r>
            <a:r>
              <a:rPr lang="en-US" altLang="en-US" dirty="0" err="1"/>
              <a:t>大小</a:t>
            </a:r>
            <a:r>
              <a:rPr lang="en-US" altLang="en-US" dirty="0"/>
              <a:t> </a:t>
            </a:r>
          </a:p>
          <a:p>
            <a:pPr marL="0" indent="0">
              <a:buNone/>
            </a:pPr>
            <a:r>
              <a:rPr lang="en-US" altLang="en-US" dirty="0"/>
              <a:t>typedef  int  </a:t>
            </a:r>
            <a:r>
              <a:rPr lang="en-US" altLang="en-US" dirty="0" err="1"/>
              <a:t>ElemType</a:t>
            </a:r>
            <a:r>
              <a:rPr lang="en-US" altLang="en-US" dirty="0"/>
              <a:t> ;</a:t>
            </a:r>
          </a:p>
          <a:p>
            <a:pPr marL="0" indent="0">
              <a:buNone/>
            </a:pPr>
            <a:r>
              <a:rPr lang="en-US" altLang="en-US" dirty="0"/>
              <a:t>typedef struct {</a:t>
            </a:r>
          </a:p>
          <a:p>
            <a:pPr marL="0" indent="0">
              <a:buNone/>
            </a:pPr>
            <a:r>
              <a:rPr lang="en-US" altLang="en-US" dirty="0"/>
              <a:t>	</a:t>
            </a:r>
            <a:r>
              <a:rPr lang="en-US" altLang="en-US" dirty="0" err="1"/>
              <a:t>int</a:t>
            </a:r>
            <a:r>
              <a:rPr lang="en-US" altLang="en-US" dirty="0"/>
              <a:t>  </a:t>
            </a:r>
            <a:r>
              <a:rPr lang="en-US" altLang="en-US" dirty="0">
                <a:solidFill>
                  <a:srgbClr val="0000CC"/>
                </a:solidFill>
              </a:rPr>
              <a:t>top</a:t>
            </a:r>
            <a:r>
              <a:rPr lang="en-US" altLang="en-US" dirty="0"/>
              <a:t>;</a:t>
            </a:r>
          </a:p>
          <a:p>
            <a:pPr marL="0" indent="0">
              <a:buNone/>
            </a:pPr>
            <a:r>
              <a:rPr lang="en-US" altLang="en-US" dirty="0"/>
              <a:t>	</a:t>
            </a:r>
            <a:r>
              <a:rPr lang="en-US" altLang="en-US" dirty="0" err="1"/>
              <a:t>ElemType</a:t>
            </a:r>
            <a:r>
              <a:rPr lang="en-US" altLang="en-US" dirty="0"/>
              <a:t>   </a:t>
            </a:r>
            <a:r>
              <a:rPr lang="en-US" altLang="en-US" dirty="0" err="1"/>
              <a:t>stack_array</a:t>
            </a:r>
            <a:r>
              <a:rPr lang="en-US" altLang="en-US" dirty="0"/>
              <a:t>[MAX_STACK_SIZE];</a:t>
            </a:r>
          </a:p>
          <a:p>
            <a:pPr marL="0" indent="0">
              <a:buNone/>
            </a:pPr>
            <a:r>
              <a:rPr lang="en-US" altLang="en-US" dirty="0"/>
              <a:t>  } </a:t>
            </a:r>
            <a:r>
              <a:rPr lang="en-US" altLang="en-US" b="1" dirty="0" err="1">
                <a:solidFill>
                  <a:srgbClr val="0000CC"/>
                </a:solidFill>
              </a:rPr>
              <a:t>SqStack</a:t>
            </a:r>
            <a:r>
              <a:rPr lang="en-US" altLang="en-US" dirty="0"/>
              <a:t>;</a:t>
            </a:r>
            <a:endParaRPr lang="en-US" altLang="en-US" dirty="0">
              <a:ea typeface="宋体" panose="02010600030101010101" pitchFamily="2" charset="-122"/>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3458097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数据元素进</a:t>
            </a:r>
            <a:r>
              <a:rPr lang="en-US" altLang="en-US" dirty="0" err="1"/>
              <a:t>出栈</a:t>
            </a:r>
            <a:endParaRPr lang="en-US" dirty="0"/>
          </a:p>
        </p:txBody>
      </p:sp>
      <p:sp>
        <p:nvSpPr>
          <p:cNvPr id="151554" name="Rectangle 2"/>
          <p:cNvSpPr>
            <a:spLocks noGrp="1" noChangeArrowheads="1"/>
          </p:cNvSpPr>
          <p:nvPr>
            <p:ph sz="half" idx="1"/>
          </p:nvPr>
        </p:nvSpPr>
        <p:spPr>
          <a:xfrm>
            <a:off x="457199" y="836712"/>
            <a:ext cx="4129089" cy="5904656"/>
          </a:xfrm>
        </p:spPr>
        <p:txBody>
          <a:bodyPr/>
          <a:lstStyle/>
          <a:p>
            <a:pPr marL="0" lvl="1" indent="0">
              <a:buNone/>
            </a:pPr>
            <a:r>
              <a:rPr lang="en-US" altLang="en-US" sz="2800" b="1" dirty="0">
                <a:solidFill>
                  <a:srgbClr val="0000CC"/>
                </a:solidFill>
              </a:rPr>
              <a:t>进栈</a:t>
            </a:r>
            <a:r>
              <a:rPr lang="en-US" altLang="en-US" sz="2800" dirty="0"/>
              <a:t>：先执行top加1，使top指向新的栈顶位置，然后将数据元素保存到栈顶(</a:t>
            </a:r>
            <a:r>
              <a:rPr lang="en-US" altLang="en-US" sz="2800" dirty="0" err="1"/>
              <a:t>top所指的当前位置</a:t>
            </a:r>
            <a:r>
              <a:rPr lang="en-US" altLang="en-US" sz="2800" dirty="0"/>
              <a:t>)</a:t>
            </a:r>
          </a:p>
          <a:p>
            <a:pPr marL="0" indent="0">
              <a:buNone/>
            </a:pPr>
            <a:r>
              <a:rPr lang="zh-CN" altLang="en-US" dirty="0"/>
              <a:t> </a:t>
            </a:r>
            <a:endParaRPr lang="en-US" altLang="en-US" dirty="0"/>
          </a:p>
        </p:txBody>
      </p:sp>
      <p:sp>
        <p:nvSpPr>
          <p:cNvPr id="3" name="内容占位符 2"/>
          <p:cNvSpPr>
            <a:spLocks noGrp="1"/>
          </p:cNvSpPr>
          <p:nvPr>
            <p:ph sz="half" idx="2"/>
          </p:nvPr>
        </p:nvSpPr>
        <p:spPr/>
        <p:txBody>
          <a:bodyPr/>
          <a:lstStyle/>
          <a:p>
            <a:pPr marL="0" indent="0">
              <a:buNone/>
            </a:pPr>
            <a:r>
              <a:rPr lang="zh-CN" altLang="en-US" b="1" dirty="0">
                <a:solidFill>
                  <a:srgbClr val="0000CC"/>
                </a:solidFill>
              </a:rPr>
              <a:t>出栈</a:t>
            </a:r>
            <a:r>
              <a:rPr lang="zh-CN" altLang="en-US" dirty="0"/>
              <a:t>：</a:t>
            </a:r>
            <a:r>
              <a:rPr lang="en-US" altLang="en-US" dirty="0"/>
              <a:t>先把top指向的栈顶元素取出，然后执行top减1，使top</a:t>
            </a:r>
            <a:r>
              <a:rPr lang="zh-CN" altLang="en-US" dirty="0"/>
              <a:t>指向新的栈顶位置</a:t>
            </a:r>
          </a:p>
          <a:p>
            <a:endParaRPr lang="en-US" dirty="0"/>
          </a:p>
        </p:txBody>
      </p:sp>
      <p:grpSp>
        <p:nvGrpSpPr>
          <p:cNvPr id="151555" name="Group 3"/>
          <p:cNvGrpSpPr>
            <a:grpSpLocks/>
          </p:cNvGrpSpPr>
          <p:nvPr/>
        </p:nvGrpSpPr>
        <p:grpSpPr bwMode="auto">
          <a:xfrm>
            <a:off x="185613" y="3700463"/>
            <a:ext cx="8778875" cy="3022600"/>
            <a:chOff x="0" y="0"/>
            <a:chExt cx="5530" cy="1904"/>
          </a:xfrm>
        </p:grpSpPr>
        <p:sp>
          <p:nvSpPr>
            <p:cNvPr id="151556" name="Rectangle 4"/>
            <p:cNvSpPr>
              <a:spLocks noChangeArrowheads="1"/>
            </p:cNvSpPr>
            <p:nvPr/>
          </p:nvSpPr>
          <p:spPr bwMode="auto">
            <a:xfrm>
              <a:off x="1796" y="1677"/>
              <a:ext cx="228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a:ea typeface="楷体_GB2312" pitchFamily="49" charset="-122"/>
                </a:rPr>
                <a:t>静态</a:t>
              </a:r>
              <a:r>
                <a:rPr lang="zh-CN" altLang="en-US" sz="2000" b="1" dirty="0">
                  <a:latin typeface="楷体_GB2312" pitchFamily="49" charset="-122"/>
                  <a:ea typeface="楷体_GB2312" pitchFamily="49" charset="-122"/>
                </a:rPr>
                <a:t>堆栈变化示意图</a:t>
              </a:r>
            </a:p>
          </p:txBody>
        </p:sp>
        <p:grpSp>
          <p:nvGrpSpPr>
            <p:cNvPr id="151557" name="Group 5"/>
            <p:cNvGrpSpPr>
              <a:grpSpLocks/>
            </p:cNvGrpSpPr>
            <p:nvPr/>
          </p:nvGrpSpPr>
          <p:grpSpPr bwMode="auto">
            <a:xfrm>
              <a:off x="0" y="0"/>
              <a:ext cx="5530" cy="1565"/>
              <a:chOff x="0" y="0"/>
              <a:chExt cx="5530" cy="1565"/>
            </a:xfrm>
          </p:grpSpPr>
          <p:grpSp>
            <p:nvGrpSpPr>
              <p:cNvPr id="151558" name="Group 6"/>
              <p:cNvGrpSpPr>
                <a:grpSpLocks/>
              </p:cNvGrpSpPr>
              <p:nvPr/>
            </p:nvGrpSpPr>
            <p:grpSpPr bwMode="auto">
              <a:xfrm>
                <a:off x="0" y="51"/>
                <a:ext cx="1066" cy="1315"/>
                <a:chOff x="0" y="0"/>
                <a:chExt cx="1066" cy="1315"/>
              </a:xfrm>
            </p:grpSpPr>
            <p:sp>
              <p:nvSpPr>
                <p:cNvPr id="151559" name="Rectangle 7"/>
                <p:cNvSpPr>
                  <a:spLocks noChangeArrowheads="1"/>
                </p:cNvSpPr>
                <p:nvPr/>
              </p:nvSpPr>
              <p:spPr bwMode="auto">
                <a:xfrm>
                  <a:off x="613" y="1088"/>
                  <a:ext cx="453"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空栈</a:t>
                  </a:r>
                </a:p>
              </p:txBody>
            </p:sp>
            <p:grpSp>
              <p:nvGrpSpPr>
                <p:cNvPr id="151560" name="Group 8"/>
                <p:cNvGrpSpPr>
                  <a:grpSpLocks/>
                </p:cNvGrpSpPr>
                <p:nvPr/>
              </p:nvGrpSpPr>
              <p:grpSpPr bwMode="auto">
                <a:xfrm>
                  <a:off x="586" y="0"/>
                  <a:ext cx="453" cy="1018"/>
                  <a:chOff x="0" y="0"/>
                  <a:chExt cx="499" cy="1018"/>
                </a:xfrm>
              </p:grpSpPr>
              <p:sp>
                <p:nvSpPr>
                  <p:cNvPr id="151561" name="Rectangle 9"/>
                  <p:cNvSpPr>
                    <a:spLocks noChangeArrowheads="1"/>
                  </p:cNvSpPr>
                  <p:nvPr/>
                </p:nvSpPr>
                <p:spPr bwMode="auto">
                  <a:xfrm>
                    <a:off x="0" y="814"/>
                    <a:ext cx="499"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2" name="Rectangle 10"/>
                  <p:cNvSpPr>
                    <a:spLocks noChangeArrowheads="1"/>
                  </p:cNvSpPr>
                  <p:nvPr/>
                </p:nvSpPr>
                <p:spPr bwMode="auto">
                  <a:xfrm>
                    <a:off x="0" y="609"/>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aseline="-25000"/>
                  </a:p>
                </p:txBody>
              </p:sp>
              <p:sp>
                <p:nvSpPr>
                  <p:cNvPr id="151563" name="Rectangle 11"/>
                  <p:cNvSpPr>
                    <a:spLocks noChangeArrowheads="1"/>
                  </p:cNvSpPr>
                  <p:nvPr/>
                </p:nvSpPr>
                <p:spPr bwMode="auto">
                  <a:xfrm>
                    <a:off x="0" y="404"/>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4" name="Rectangle 12"/>
                  <p:cNvSpPr>
                    <a:spLocks noChangeArrowheads="1"/>
                  </p:cNvSpPr>
                  <p:nvPr/>
                </p:nvSpPr>
                <p:spPr bwMode="auto">
                  <a:xfrm>
                    <a:off x="0" y="201"/>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65" name="Rectangle 13"/>
                  <p:cNvSpPr>
                    <a:spLocks noChangeArrowheads="1"/>
                  </p:cNvSpPr>
                  <p:nvPr/>
                </p:nvSpPr>
                <p:spPr bwMode="auto">
                  <a:xfrm>
                    <a:off x="0" y="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grpSp>
            <p:grpSp>
              <p:nvGrpSpPr>
                <p:cNvPr id="151566" name="Group 14"/>
                <p:cNvGrpSpPr>
                  <a:grpSpLocks/>
                </p:cNvGrpSpPr>
                <p:nvPr/>
              </p:nvGrpSpPr>
              <p:grpSpPr bwMode="auto">
                <a:xfrm>
                  <a:off x="10" y="944"/>
                  <a:ext cx="574" cy="227"/>
                  <a:chOff x="0" y="0"/>
                  <a:chExt cx="574" cy="227"/>
                </a:xfrm>
              </p:grpSpPr>
              <p:sp>
                <p:nvSpPr>
                  <p:cNvPr id="151567" name="Rectangle 15"/>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68" name="Line 16"/>
                  <p:cNvSpPr>
                    <a:spLocks noChangeShapeType="1"/>
                  </p:cNvSpPr>
                  <p:nvPr/>
                </p:nvSpPr>
                <p:spPr bwMode="auto">
                  <a:xfrm>
                    <a:off x="211" y="44"/>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69" name="Group 17"/>
                <p:cNvGrpSpPr>
                  <a:grpSpLocks/>
                </p:cNvGrpSpPr>
                <p:nvPr/>
              </p:nvGrpSpPr>
              <p:grpSpPr bwMode="auto">
                <a:xfrm>
                  <a:off x="0" y="730"/>
                  <a:ext cx="580" cy="227"/>
                  <a:chOff x="0" y="0"/>
                  <a:chExt cx="580" cy="227"/>
                </a:xfrm>
              </p:grpSpPr>
              <p:sp>
                <p:nvSpPr>
                  <p:cNvPr id="151570" name="Rectangle 18"/>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71" name="Line 19"/>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nvGrpSpPr>
              <p:cNvPr id="151572" name="Group 20"/>
              <p:cNvGrpSpPr>
                <a:grpSpLocks/>
              </p:cNvGrpSpPr>
              <p:nvPr/>
            </p:nvGrpSpPr>
            <p:grpSpPr bwMode="auto">
              <a:xfrm>
                <a:off x="1078" y="62"/>
                <a:ext cx="1274" cy="1470"/>
                <a:chOff x="0" y="0"/>
                <a:chExt cx="1274" cy="1470"/>
              </a:xfrm>
            </p:grpSpPr>
            <p:sp>
              <p:nvSpPr>
                <p:cNvPr id="151573" name="Rectangle 21"/>
                <p:cNvSpPr>
                  <a:spLocks noChangeArrowheads="1"/>
                </p:cNvSpPr>
                <p:nvPr/>
              </p:nvSpPr>
              <p:spPr bwMode="auto">
                <a:xfrm>
                  <a:off x="322" y="1062"/>
                  <a:ext cx="952"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Top=1</a:t>
                  </a:r>
                </a:p>
                <a:p>
                  <a:pPr algn="ctr"/>
                  <a:r>
                    <a:rPr lang="en-US" altLang="en-US" sz="2000" b="1"/>
                    <a:t>1</a:t>
                  </a:r>
                  <a:r>
                    <a:rPr lang="zh-CN" altLang="en-US" sz="2000" b="1"/>
                    <a:t>个元素进栈</a:t>
                  </a:r>
                </a:p>
              </p:txBody>
            </p:sp>
            <p:grpSp>
              <p:nvGrpSpPr>
                <p:cNvPr id="151574" name="Group 22"/>
                <p:cNvGrpSpPr>
                  <a:grpSpLocks/>
                </p:cNvGrpSpPr>
                <p:nvPr/>
              </p:nvGrpSpPr>
              <p:grpSpPr bwMode="auto">
                <a:xfrm>
                  <a:off x="0" y="903"/>
                  <a:ext cx="610" cy="227"/>
                  <a:chOff x="0" y="0"/>
                  <a:chExt cx="610" cy="227"/>
                </a:xfrm>
              </p:grpSpPr>
              <p:sp>
                <p:nvSpPr>
                  <p:cNvPr id="151575" name="Rectangle 23"/>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76" name="Line 24"/>
                  <p:cNvSpPr>
                    <a:spLocks noChangeShapeType="1"/>
                  </p:cNvSpPr>
                  <p:nvPr/>
                </p:nvSpPr>
                <p:spPr bwMode="auto">
                  <a:xfrm>
                    <a:off x="247" y="30"/>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77" name="Group 25"/>
                <p:cNvGrpSpPr>
                  <a:grpSpLocks/>
                </p:cNvGrpSpPr>
                <p:nvPr/>
              </p:nvGrpSpPr>
              <p:grpSpPr bwMode="auto">
                <a:xfrm>
                  <a:off x="109" y="575"/>
                  <a:ext cx="509" cy="227"/>
                  <a:chOff x="0" y="0"/>
                  <a:chExt cx="580" cy="227"/>
                </a:xfrm>
              </p:grpSpPr>
              <p:sp>
                <p:nvSpPr>
                  <p:cNvPr id="151578" name="Rectangle 26"/>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79" name="Line 27"/>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80" name="Group 28"/>
                <p:cNvGrpSpPr>
                  <a:grpSpLocks/>
                </p:cNvGrpSpPr>
                <p:nvPr/>
              </p:nvGrpSpPr>
              <p:grpSpPr bwMode="auto">
                <a:xfrm>
                  <a:off x="621" y="0"/>
                  <a:ext cx="440" cy="1029"/>
                  <a:chOff x="0" y="0"/>
                  <a:chExt cx="440" cy="1029"/>
                </a:xfrm>
              </p:grpSpPr>
              <p:sp>
                <p:nvSpPr>
                  <p:cNvPr id="151581" name="Rectangle 29"/>
                  <p:cNvSpPr>
                    <a:spLocks noChangeArrowheads="1"/>
                  </p:cNvSpPr>
                  <p:nvPr/>
                </p:nvSpPr>
                <p:spPr bwMode="auto">
                  <a:xfrm>
                    <a:off x="2" y="825"/>
                    <a:ext cx="438"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2" name="Rectangle 30"/>
                  <p:cNvSpPr>
                    <a:spLocks noChangeArrowheads="1"/>
                  </p:cNvSpPr>
                  <p:nvPr/>
                </p:nvSpPr>
                <p:spPr bwMode="auto">
                  <a:xfrm>
                    <a:off x="2" y="414"/>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3" name="Rectangle 31"/>
                  <p:cNvSpPr>
                    <a:spLocks noChangeArrowheads="1"/>
                  </p:cNvSpPr>
                  <p:nvPr/>
                </p:nvSpPr>
                <p:spPr bwMode="auto">
                  <a:xfrm>
                    <a:off x="2" y="21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4" name="Rectangle 32"/>
                  <p:cNvSpPr>
                    <a:spLocks noChangeArrowheads="1"/>
                  </p:cNvSpPr>
                  <p:nvPr/>
                </p:nvSpPr>
                <p:spPr bwMode="auto">
                  <a:xfrm>
                    <a:off x="2" y="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85" name="Rectangle 33"/>
                  <p:cNvSpPr>
                    <a:spLocks noChangeArrowheads="1"/>
                  </p:cNvSpPr>
                  <p:nvPr/>
                </p:nvSpPr>
                <p:spPr bwMode="auto">
                  <a:xfrm>
                    <a:off x="0" y="614"/>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grpSp>
          </p:grpSp>
          <p:grpSp>
            <p:nvGrpSpPr>
              <p:cNvPr id="151586" name="Group 34"/>
              <p:cNvGrpSpPr>
                <a:grpSpLocks/>
              </p:cNvGrpSpPr>
              <p:nvPr/>
            </p:nvGrpSpPr>
            <p:grpSpPr bwMode="auto">
              <a:xfrm>
                <a:off x="2208" y="56"/>
                <a:ext cx="1315" cy="1491"/>
                <a:chOff x="0" y="0"/>
                <a:chExt cx="1315" cy="1491"/>
              </a:xfrm>
            </p:grpSpPr>
            <p:sp>
              <p:nvSpPr>
                <p:cNvPr id="151587" name="Rectangle 35"/>
                <p:cNvSpPr>
                  <a:spLocks noChangeArrowheads="1"/>
                </p:cNvSpPr>
                <p:nvPr/>
              </p:nvSpPr>
              <p:spPr bwMode="auto">
                <a:xfrm>
                  <a:off x="363" y="1083"/>
                  <a:ext cx="952"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Top=3</a:t>
                  </a:r>
                </a:p>
                <a:p>
                  <a:pPr algn="ctr"/>
                  <a:r>
                    <a:rPr lang="en-US" altLang="en-US" sz="2000" b="1"/>
                    <a:t>3</a:t>
                  </a:r>
                  <a:r>
                    <a:rPr lang="zh-CN" altLang="en-US" sz="2000" b="1"/>
                    <a:t>个元素进栈</a:t>
                  </a:r>
                </a:p>
              </p:txBody>
            </p:sp>
            <p:grpSp>
              <p:nvGrpSpPr>
                <p:cNvPr id="151588" name="Group 36"/>
                <p:cNvGrpSpPr>
                  <a:grpSpLocks/>
                </p:cNvGrpSpPr>
                <p:nvPr/>
              </p:nvGrpSpPr>
              <p:grpSpPr bwMode="auto">
                <a:xfrm>
                  <a:off x="0" y="922"/>
                  <a:ext cx="605" cy="227"/>
                  <a:chOff x="0" y="0"/>
                  <a:chExt cx="605" cy="227"/>
                </a:xfrm>
              </p:grpSpPr>
              <p:sp>
                <p:nvSpPr>
                  <p:cNvPr id="151589" name="Rectangle 37"/>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590" name="Line 38"/>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91" name="Group 39"/>
                <p:cNvGrpSpPr>
                  <a:grpSpLocks/>
                </p:cNvGrpSpPr>
                <p:nvPr/>
              </p:nvGrpSpPr>
              <p:grpSpPr bwMode="auto">
                <a:xfrm>
                  <a:off x="28" y="184"/>
                  <a:ext cx="580" cy="227"/>
                  <a:chOff x="0" y="0"/>
                  <a:chExt cx="580" cy="227"/>
                </a:xfrm>
              </p:grpSpPr>
              <p:sp>
                <p:nvSpPr>
                  <p:cNvPr id="151592" name="Rectangle 40"/>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593" name="Line 41"/>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594" name="Group 42"/>
                <p:cNvGrpSpPr>
                  <a:grpSpLocks/>
                </p:cNvGrpSpPr>
                <p:nvPr/>
              </p:nvGrpSpPr>
              <p:grpSpPr bwMode="auto">
                <a:xfrm>
                  <a:off x="612" y="0"/>
                  <a:ext cx="453" cy="1026"/>
                  <a:chOff x="0" y="0"/>
                  <a:chExt cx="453" cy="1026"/>
                </a:xfrm>
              </p:grpSpPr>
              <p:sp>
                <p:nvSpPr>
                  <p:cNvPr id="151595" name="Rectangle 43"/>
                  <p:cNvSpPr>
                    <a:spLocks noChangeArrowheads="1"/>
                  </p:cNvSpPr>
                  <p:nvPr/>
                </p:nvSpPr>
                <p:spPr bwMode="auto">
                  <a:xfrm>
                    <a:off x="2" y="822"/>
                    <a:ext cx="451"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96" name="Rectangle 44"/>
                  <p:cNvSpPr>
                    <a:spLocks noChangeArrowheads="1"/>
                  </p:cNvSpPr>
                  <p:nvPr/>
                </p:nvSpPr>
                <p:spPr bwMode="auto">
                  <a:xfrm>
                    <a:off x="2"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597" name="Rectangle 45"/>
                  <p:cNvSpPr>
                    <a:spLocks noChangeArrowheads="1"/>
                  </p:cNvSpPr>
                  <p:nvPr/>
                </p:nvSpPr>
                <p:spPr bwMode="auto">
                  <a:xfrm>
                    <a:off x="0" y="6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598" name="Rectangle 46"/>
                  <p:cNvSpPr>
                    <a:spLocks noChangeArrowheads="1"/>
                  </p:cNvSpPr>
                  <p:nvPr/>
                </p:nvSpPr>
                <p:spPr bwMode="auto">
                  <a:xfrm>
                    <a:off x="0" y="4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599" name="Rectangle 47"/>
                  <p:cNvSpPr>
                    <a:spLocks noChangeArrowheads="1"/>
                  </p:cNvSpPr>
                  <p:nvPr/>
                </p:nvSpPr>
                <p:spPr bwMode="auto">
                  <a:xfrm>
                    <a:off x="0" y="2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a:t>
                    </a:r>
                  </a:p>
                </p:txBody>
              </p:sp>
            </p:grpSp>
          </p:grpSp>
          <p:grpSp>
            <p:nvGrpSpPr>
              <p:cNvPr id="151600" name="Group 48"/>
              <p:cNvGrpSpPr>
                <a:grpSpLocks/>
              </p:cNvGrpSpPr>
              <p:nvPr/>
            </p:nvGrpSpPr>
            <p:grpSpPr bwMode="auto">
              <a:xfrm>
                <a:off x="4512" y="0"/>
                <a:ext cx="1018" cy="1547"/>
                <a:chOff x="0" y="0"/>
                <a:chExt cx="1018" cy="1547"/>
              </a:xfrm>
            </p:grpSpPr>
            <p:sp>
              <p:nvSpPr>
                <p:cNvPr id="151601" name="Rectangle 49"/>
                <p:cNvSpPr>
                  <a:spLocks noChangeArrowheads="1"/>
                </p:cNvSpPr>
                <p:nvPr/>
              </p:nvSpPr>
              <p:spPr bwMode="auto">
                <a:xfrm>
                  <a:off x="538" y="1139"/>
                  <a:ext cx="480"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Top=4</a:t>
                  </a:r>
                </a:p>
                <a:p>
                  <a:pPr algn="ctr"/>
                  <a:r>
                    <a:rPr lang="zh-CN" altLang="en-US" sz="2000" b="1"/>
                    <a:t>栈满</a:t>
                  </a:r>
                </a:p>
              </p:txBody>
            </p:sp>
            <p:grpSp>
              <p:nvGrpSpPr>
                <p:cNvPr id="151602" name="Group 50"/>
                <p:cNvGrpSpPr>
                  <a:grpSpLocks/>
                </p:cNvGrpSpPr>
                <p:nvPr/>
              </p:nvGrpSpPr>
              <p:grpSpPr bwMode="auto">
                <a:xfrm>
                  <a:off x="0" y="934"/>
                  <a:ext cx="535" cy="227"/>
                  <a:chOff x="0" y="0"/>
                  <a:chExt cx="535" cy="227"/>
                </a:xfrm>
              </p:grpSpPr>
              <p:sp>
                <p:nvSpPr>
                  <p:cNvPr id="151603" name="Rectangle 51"/>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604" name="Line 52"/>
                  <p:cNvSpPr>
                    <a:spLocks noChangeShapeType="1"/>
                  </p:cNvSpPr>
                  <p:nvPr/>
                </p:nvSpPr>
                <p:spPr bwMode="auto">
                  <a:xfrm>
                    <a:off x="172" y="18"/>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05" name="Group 53"/>
                <p:cNvGrpSpPr>
                  <a:grpSpLocks/>
                </p:cNvGrpSpPr>
                <p:nvPr/>
              </p:nvGrpSpPr>
              <p:grpSpPr bwMode="auto">
                <a:xfrm>
                  <a:off x="10" y="0"/>
                  <a:ext cx="522" cy="227"/>
                  <a:chOff x="0" y="0"/>
                  <a:chExt cx="522" cy="227"/>
                </a:xfrm>
              </p:grpSpPr>
              <p:sp>
                <p:nvSpPr>
                  <p:cNvPr id="151606" name="Rectangle 54"/>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51607" name="Line 55"/>
                  <p:cNvSpPr>
                    <a:spLocks noChangeShapeType="1"/>
                  </p:cNvSpPr>
                  <p:nvPr/>
                </p:nvSpPr>
                <p:spPr bwMode="auto">
                  <a:xfrm>
                    <a:off x="282"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08" name="Group 56"/>
                <p:cNvGrpSpPr>
                  <a:grpSpLocks/>
                </p:cNvGrpSpPr>
                <p:nvPr/>
              </p:nvGrpSpPr>
              <p:grpSpPr bwMode="auto">
                <a:xfrm>
                  <a:off x="536" y="41"/>
                  <a:ext cx="453" cy="1020"/>
                  <a:chOff x="0" y="0"/>
                  <a:chExt cx="501" cy="1016"/>
                </a:xfrm>
              </p:grpSpPr>
              <p:sp>
                <p:nvSpPr>
                  <p:cNvPr id="151609" name="Rectangle 57"/>
                  <p:cNvSpPr>
                    <a:spLocks noChangeArrowheads="1"/>
                  </p:cNvSpPr>
                  <p:nvPr/>
                </p:nvSpPr>
                <p:spPr bwMode="auto">
                  <a:xfrm>
                    <a:off x="2" y="812"/>
                    <a:ext cx="499"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10" name="Rectangle 58"/>
                  <p:cNvSpPr>
                    <a:spLocks noChangeArrowheads="1"/>
                  </p:cNvSpPr>
                  <p:nvPr/>
                </p:nvSpPr>
                <p:spPr bwMode="auto">
                  <a:xfrm>
                    <a:off x="1" y="606"/>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611" name="Rectangle 59"/>
                  <p:cNvSpPr>
                    <a:spLocks noChangeArrowheads="1"/>
                  </p:cNvSpPr>
                  <p:nvPr/>
                </p:nvSpPr>
                <p:spPr bwMode="auto">
                  <a:xfrm>
                    <a:off x="0" y="41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612" name="Rectangle 60"/>
                  <p:cNvSpPr>
                    <a:spLocks noChangeArrowheads="1"/>
                  </p:cNvSpPr>
                  <p:nvPr/>
                </p:nvSpPr>
                <p:spPr bwMode="auto">
                  <a:xfrm>
                    <a:off x="0" y="0"/>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a:t>
                    </a:r>
                  </a:p>
                </p:txBody>
              </p:sp>
              <p:sp>
                <p:nvSpPr>
                  <p:cNvPr id="151613" name="Rectangle 61"/>
                  <p:cNvSpPr>
                    <a:spLocks noChangeArrowheads="1"/>
                  </p:cNvSpPr>
                  <p:nvPr/>
                </p:nvSpPr>
                <p:spPr bwMode="auto">
                  <a:xfrm>
                    <a:off x="2" y="206"/>
                    <a:ext cx="499"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
                    </a:r>
                  </a:p>
                </p:txBody>
              </p:sp>
            </p:grpSp>
          </p:grpSp>
          <p:grpSp>
            <p:nvGrpSpPr>
              <p:cNvPr id="151614" name="Group 62"/>
              <p:cNvGrpSpPr>
                <a:grpSpLocks/>
              </p:cNvGrpSpPr>
              <p:nvPr/>
            </p:nvGrpSpPr>
            <p:grpSpPr bwMode="auto">
              <a:xfrm>
                <a:off x="3360" y="83"/>
                <a:ext cx="1296" cy="1482"/>
                <a:chOff x="0" y="0"/>
                <a:chExt cx="1296" cy="1482"/>
              </a:xfrm>
            </p:grpSpPr>
            <p:sp>
              <p:nvSpPr>
                <p:cNvPr id="151615" name="Rectangle 63"/>
                <p:cNvSpPr>
                  <a:spLocks noChangeArrowheads="1"/>
                </p:cNvSpPr>
                <p:nvPr/>
              </p:nvSpPr>
              <p:spPr bwMode="auto">
                <a:xfrm>
                  <a:off x="480" y="1074"/>
                  <a:ext cx="816" cy="408"/>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Top=2</a:t>
                  </a:r>
                </a:p>
                <a:p>
                  <a:pPr algn="ctr"/>
                  <a:r>
                    <a:rPr lang="zh-CN" altLang="en-US" sz="2000" b="1"/>
                    <a:t>元素</a:t>
                  </a:r>
                  <a:r>
                    <a:rPr lang="en-US" altLang="en-US" sz="2000" b="1"/>
                    <a:t>c</a:t>
                  </a:r>
                  <a:r>
                    <a:rPr lang="zh-CN" altLang="en-US" sz="2000" b="1"/>
                    <a:t>出栈</a:t>
                  </a:r>
                </a:p>
              </p:txBody>
            </p:sp>
            <p:grpSp>
              <p:nvGrpSpPr>
                <p:cNvPr id="151616" name="Group 64"/>
                <p:cNvGrpSpPr>
                  <a:grpSpLocks/>
                </p:cNvGrpSpPr>
                <p:nvPr/>
              </p:nvGrpSpPr>
              <p:grpSpPr bwMode="auto">
                <a:xfrm>
                  <a:off x="0" y="913"/>
                  <a:ext cx="634" cy="227"/>
                  <a:chOff x="0" y="0"/>
                  <a:chExt cx="634" cy="227"/>
                </a:xfrm>
              </p:grpSpPr>
              <p:sp>
                <p:nvSpPr>
                  <p:cNvPr id="151617" name="Rectangle 65"/>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bottom</a:t>
                    </a:r>
                  </a:p>
                </p:txBody>
              </p:sp>
              <p:sp>
                <p:nvSpPr>
                  <p:cNvPr id="151618" name="Line 66"/>
                  <p:cNvSpPr>
                    <a:spLocks noChangeShapeType="1"/>
                  </p:cNvSpPr>
                  <p:nvPr/>
                </p:nvSpPr>
                <p:spPr bwMode="auto">
                  <a:xfrm>
                    <a:off x="271"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19" name="Group 67"/>
                <p:cNvGrpSpPr>
                  <a:grpSpLocks/>
                </p:cNvGrpSpPr>
                <p:nvPr/>
              </p:nvGrpSpPr>
              <p:grpSpPr bwMode="auto">
                <a:xfrm>
                  <a:off x="57" y="367"/>
                  <a:ext cx="580" cy="227"/>
                  <a:chOff x="0" y="0"/>
                  <a:chExt cx="580" cy="227"/>
                </a:xfrm>
              </p:grpSpPr>
              <p:sp>
                <p:nvSpPr>
                  <p:cNvPr id="151620" name="Rectangle 68"/>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top</a:t>
                    </a:r>
                  </a:p>
                </p:txBody>
              </p:sp>
              <p:sp>
                <p:nvSpPr>
                  <p:cNvPr id="151621" name="Line 69"/>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51622" name="Group 70"/>
                <p:cNvGrpSpPr>
                  <a:grpSpLocks/>
                </p:cNvGrpSpPr>
                <p:nvPr/>
              </p:nvGrpSpPr>
              <p:grpSpPr bwMode="auto">
                <a:xfrm>
                  <a:off x="641" y="0"/>
                  <a:ext cx="453" cy="1017"/>
                  <a:chOff x="0" y="0"/>
                  <a:chExt cx="453" cy="1017"/>
                </a:xfrm>
              </p:grpSpPr>
              <p:sp>
                <p:nvSpPr>
                  <p:cNvPr id="151623" name="Rectangle 71"/>
                  <p:cNvSpPr>
                    <a:spLocks noChangeArrowheads="1"/>
                  </p:cNvSpPr>
                  <p:nvPr/>
                </p:nvSpPr>
                <p:spPr bwMode="auto">
                  <a:xfrm>
                    <a:off x="2" y="813"/>
                    <a:ext cx="451" cy="204"/>
                  </a:xfrm>
                  <a:prstGeom prst="rect">
                    <a:avLst/>
                  </a:prstGeom>
                  <a:solidFill>
                    <a:srgbClr val="00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24" name="Rectangle 72"/>
                  <p:cNvSpPr>
                    <a:spLocks noChangeArrowheads="1"/>
                  </p:cNvSpPr>
                  <p:nvPr/>
                </p:nvSpPr>
                <p:spPr bwMode="auto">
                  <a:xfrm>
                    <a:off x="2"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51625" name="Rectangle 73"/>
                  <p:cNvSpPr>
                    <a:spLocks noChangeArrowheads="1"/>
                  </p:cNvSpPr>
                  <p:nvPr/>
                </p:nvSpPr>
                <p:spPr bwMode="auto">
                  <a:xfrm>
                    <a:off x="0" y="6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51626" name="Rectangle 74"/>
                  <p:cNvSpPr>
                    <a:spLocks noChangeArrowheads="1"/>
                  </p:cNvSpPr>
                  <p:nvPr/>
                </p:nvSpPr>
                <p:spPr bwMode="auto">
                  <a:xfrm>
                    <a:off x="0" y="41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51627" name="Rectangle 75"/>
                  <p:cNvSpPr>
                    <a:spLocks noChangeArrowheads="1"/>
                  </p:cNvSpPr>
                  <p:nvPr/>
                </p:nvSpPr>
                <p:spPr bwMode="auto">
                  <a:xfrm>
                    <a:off x="0" y="2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grpSp>
      </p:grpSp>
      <p:sp>
        <p:nvSpPr>
          <p:cNvPr id="4" name="灯片编号占位符 3"/>
          <p:cNvSpPr>
            <a:spLocks noGrp="1"/>
          </p:cNvSpPr>
          <p:nvPr>
            <p:ph type="sldNum" sz="quarter" idx="10"/>
          </p:nvPr>
        </p:nvSpPr>
        <p:spPr/>
        <p:txBody>
          <a:bodyPr/>
          <a:lstStyle/>
          <a:p>
            <a:fld id="{0C913308-F349-4B6D-A68A-DD1791B4A57B}" type="slidenum">
              <a:rPr lang="zh-CN" altLang="en-US" smtClean="0"/>
              <a:t>21</a:t>
            </a:fld>
            <a:endParaRPr lang="zh-CN" altLang="en-US" dirty="0"/>
          </a:p>
        </p:txBody>
      </p:sp>
    </p:spTree>
    <p:extLst>
      <p:ext uri="{BB962C8B-B14F-4D97-AF65-F5344CB8AC3E}">
        <p14:creationId xmlns:p14="http://schemas.microsoft.com/office/powerpoint/2010/main" val="294201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title"/>
          </p:nvPr>
        </p:nvSpPr>
        <p:spPr/>
        <p:txBody>
          <a:bodyPr/>
          <a:lstStyle/>
          <a:p>
            <a:r>
              <a:rPr lang="en-US" altLang="en-US"/>
              <a:t>3. 链</a:t>
            </a:r>
            <a:r>
              <a:rPr lang="zh-CN" altLang="en-US"/>
              <a:t>式</a:t>
            </a:r>
            <a:r>
              <a:rPr lang="en-US" altLang="en-US"/>
              <a:t>栈</a:t>
            </a:r>
            <a:endParaRPr lang="en-US" altLang="en-US" dirty="0"/>
          </a:p>
        </p:txBody>
      </p:sp>
      <p:sp>
        <p:nvSpPr>
          <p:cNvPr id="6" name="内容占位符 5"/>
          <p:cNvSpPr>
            <a:spLocks noGrp="1"/>
          </p:cNvSpPr>
          <p:nvPr>
            <p:ph idx="1"/>
          </p:nvPr>
        </p:nvSpPr>
        <p:spPr/>
        <p:txBody>
          <a:bodyPr/>
          <a:lstStyle/>
          <a:p>
            <a:pPr marL="0" indent="0">
              <a:buNone/>
            </a:pPr>
            <a:r>
              <a:rPr lang="en-US" dirty="0"/>
              <a:t>typedef struct Node{</a:t>
            </a:r>
          </a:p>
          <a:p>
            <a:pPr marL="0" indent="0">
              <a:buNone/>
            </a:pPr>
            <a:r>
              <a:rPr lang="en-US" dirty="0"/>
              <a:t>    </a:t>
            </a:r>
            <a:r>
              <a:rPr lang="en-US" dirty="0" err="1"/>
              <a:t>ElemType</a:t>
            </a:r>
            <a:r>
              <a:rPr lang="en-US" dirty="0"/>
              <a:t> data;</a:t>
            </a:r>
          </a:p>
          <a:p>
            <a:pPr marL="0" indent="0">
              <a:buNone/>
            </a:pPr>
            <a:r>
              <a:rPr lang="en-US" dirty="0"/>
              <a:t>    struct Node *next;</a:t>
            </a:r>
          </a:p>
          <a:p>
            <a:pPr marL="0" indent="0">
              <a:buNone/>
            </a:pPr>
            <a:r>
              <a:rPr lang="en-US" dirty="0"/>
              <a:t>} </a:t>
            </a:r>
            <a:r>
              <a:rPr lang="en-US" b="1" dirty="0" err="1">
                <a:solidFill>
                  <a:srgbClr val="0000FF"/>
                </a:solidFill>
              </a:rPr>
              <a:t>LinkedStack</a:t>
            </a:r>
            <a:r>
              <a:rPr lang="en-US" dirty="0"/>
              <a:t>;</a:t>
            </a:r>
          </a:p>
          <a:p>
            <a:pPr marL="0" indent="0">
              <a:buNone/>
            </a:pPr>
            <a:r>
              <a:rPr lang="en-US" dirty="0" err="1"/>
              <a:t>LinkedStack</a:t>
            </a:r>
            <a:r>
              <a:rPr lang="en-US" dirty="0"/>
              <a:t> *</a:t>
            </a:r>
            <a:r>
              <a:rPr lang="en-US" dirty="0" err="1"/>
              <a:t>InitStack</a:t>
            </a:r>
            <a:r>
              <a:rPr lang="en-US" dirty="0"/>
              <a:t>(void);</a:t>
            </a:r>
          </a:p>
          <a:p>
            <a:pPr marL="0" indent="0">
              <a:buNone/>
            </a:pPr>
            <a:r>
              <a:rPr lang="en-US" dirty="0"/>
              <a:t>int </a:t>
            </a:r>
            <a:r>
              <a:rPr lang="en-US" dirty="0" err="1"/>
              <a:t>GetLen</a:t>
            </a:r>
            <a:r>
              <a:rPr lang="en-US" dirty="0"/>
              <a:t>(</a:t>
            </a:r>
            <a:r>
              <a:rPr lang="en-US" dirty="0" err="1"/>
              <a:t>LinkedStack</a:t>
            </a:r>
            <a:r>
              <a:rPr lang="en-US" dirty="0"/>
              <a:t> *s);</a:t>
            </a:r>
          </a:p>
          <a:p>
            <a:pPr marL="0" indent="0">
              <a:buNone/>
            </a:pPr>
            <a:r>
              <a:rPr lang="en-US" dirty="0"/>
              <a:t>Status </a:t>
            </a:r>
            <a:r>
              <a:rPr lang="en-US" dirty="0" err="1"/>
              <a:t>GetTop</a:t>
            </a:r>
            <a:r>
              <a:rPr lang="en-US" dirty="0"/>
              <a:t>(</a:t>
            </a:r>
            <a:r>
              <a:rPr lang="en-US" dirty="0" err="1"/>
              <a:t>LinkedStack</a:t>
            </a:r>
            <a:r>
              <a:rPr lang="en-US" dirty="0"/>
              <a:t> *</a:t>
            </a:r>
            <a:r>
              <a:rPr lang="en-US" dirty="0" err="1"/>
              <a:t>s,ElemType</a:t>
            </a:r>
            <a:r>
              <a:rPr lang="en-US" dirty="0"/>
              <a:t> *e);</a:t>
            </a:r>
          </a:p>
          <a:p>
            <a:pPr marL="0" indent="0">
              <a:buNone/>
            </a:pPr>
            <a:r>
              <a:rPr lang="en-US" dirty="0"/>
              <a:t>Status Push(</a:t>
            </a:r>
            <a:r>
              <a:rPr lang="en-US" dirty="0" err="1"/>
              <a:t>LinkedStack</a:t>
            </a:r>
            <a:r>
              <a:rPr lang="en-US" dirty="0"/>
              <a:t> *</a:t>
            </a:r>
            <a:r>
              <a:rPr lang="en-US" dirty="0" err="1"/>
              <a:t>s,ElemType</a:t>
            </a:r>
            <a:r>
              <a:rPr lang="en-US" dirty="0"/>
              <a:t> e);</a:t>
            </a:r>
          </a:p>
          <a:p>
            <a:pPr marL="0" indent="0">
              <a:buNone/>
            </a:pPr>
            <a:r>
              <a:rPr lang="en-US" dirty="0"/>
              <a:t>Status Pop(</a:t>
            </a:r>
            <a:r>
              <a:rPr lang="en-US" dirty="0" err="1"/>
              <a:t>LinkedStack</a:t>
            </a:r>
            <a:r>
              <a:rPr lang="en-US" dirty="0"/>
              <a:t> *</a:t>
            </a:r>
            <a:r>
              <a:rPr lang="en-US" dirty="0" err="1"/>
              <a:t>s,ElemType</a:t>
            </a:r>
            <a:r>
              <a:rPr lang="en-US" dirty="0"/>
              <a:t> *e);</a:t>
            </a:r>
          </a:p>
          <a:p>
            <a:pPr marL="0" indent="0">
              <a:buNone/>
            </a:pPr>
            <a:r>
              <a:rPr lang="en-US" dirty="0"/>
              <a:t>int </a:t>
            </a:r>
            <a:r>
              <a:rPr lang="en-US" dirty="0" err="1"/>
              <a:t>IsStackEmpty</a:t>
            </a:r>
            <a:r>
              <a:rPr lang="en-US" dirty="0"/>
              <a:t>(</a:t>
            </a:r>
            <a:r>
              <a:rPr lang="en-US" dirty="0" err="1"/>
              <a:t>LinkedStack</a:t>
            </a:r>
            <a:r>
              <a:rPr lang="en-US" dirty="0"/>
              <a:t> *s);</a:t>
            </a:r>
          </a:p>
        </p:txBody>
      </p:sp>
      <p:sp>
        <p:nvSpPr>
          <p:cNvPr id="2" name="圆角矩形标注 1"/>
          <p:cNvSpPr/>
          <p:nvPr/>
        </p:nvSpPr>
        <p:spPr>
          <a:xfrm>
            <a:off x="5292080" y="737320"/>
            <a:ext cx="2736304" cy="936104"/>
          </a:xfrm>
          <a:prstGeom prst="wedgeRoundRectCallout">
            <a:avLst>
              <a:gd name="adj1" fmla="val -69565"/>
              <a:gd name="adj2" fmla="val -3197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800" dirty="0"/>
              <a:t>栈顶指针就是链表的头指针</a:t>
            </a:r>
            <a:endParaRPr lang="en-US" altLang="zh-CN" sz="2800" dirty="0"/>
          </a:p>
        </p:txBody>
      </p:sp>
      <p:sp>
        <p:nvSpPr>
          <p:cNvPr id="3" name="圆角矩形标注 2"/>
          <p:cNvSpPr/>
          <p:nvPr/>
        </p:nvSpPr>
        <p:spPr>
          <a:xfrm>
            <a:off x="5173216" y="1947002"/>
            <a:ext cx="2855168" cy="1265974"/>
          </a:xfrm>
          <a:prstGeom prst="wedgeRoundRectCallout">
            <a:avLst>
              <a:gd name="adj1" fmla="val -61516"/>
              <a:gd name="adj2" fmla="val -3177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zh-CN" altLang="en-US" sz="2800"/>
              <a:t>没有设置用于记录栈的长度</a:t>
            </a:r>
            <a:r>
              <a:rPr lang="en-US" altLang="zh-CN" sz="2800"/>
              <a:t>/</a:t>
            </a:r>
            <a:r>
              <a:rPr lang="zh-CN" altLang="en-US" sz="2800"/>
              <a:t>栈元素个数的变量</a:t>
            </a:r>
            <a:endParaRPr lang="zh-CN" altLang="en-US" sz="2800" dirty="0"/>
          </a:p>
        </p:txBody>
      </p:sp>
    </p:spTree>
    <p:extLst>
      <p:ext uri="{BB962C8B-B14F-4D97-AF65-F5344CB8AC3E}">
        <p14:creationId xmlns:p14="http://schemas.microsoft.com/office/powerpoint/2010/main" val="216518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399D753-CE71-4642-AB34-27E257FAA668}"/>
              </a:ext>
            </a:extLst>
          </p:cNvPr>
          <p:cNvSpPr/>
          <p:nvPr/>
        </p:nvSpPr>
        <p:spPr>
          <a:xfrm>
            <a:off x="0" y="4581128"/>
            <a:ext cx="9144000" cy="1345840"/>
          </a:xfrm>
          <a:prstGeom prst="rect">
            <a:avLst/>
          </a:prstGeom>
          <a:solidFill>
            <a:srgbClr val="CCFF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p:nvPr>
        </p:nvSpPr>
        <p:spPr/>
        <p:txBody>
          <a:bodyPr>
            <a:normAutofit fontScale="85000" lnSpcReduction="10000"/>
          </a:bodyPr>
          <a:lstStyle/>
          <a:p>
            <a:pPr marL="0" indent="0">
              <a:buNone/>
            </a:pPr>
            <a:r>
              <a:rPr lang="en-US" dirty="0"/>
              <a:t>//</a:t>
            </a:r>
            <a:r>
              <a:rPr lang="zh-CN" altLang="en-US" dirty="0"/>
              <a:t>创建一个</a:t>
            </a:r>
            <a:r>
              <a:rPr lang="zh-CN" altLang="en-US" dirty="0">
                <a:solidFill>
                  <a:srgbClr val="C00000"/>
                </a:solidFill>
              </a:rPr>
              <a:t>带头结点</a:t>
            </a:r>
            <a:r>
              <a:rPr lang="zh-CN" altLang="en-US" dirty="0"/>
              <a:t>的空栈</a:t>
            </a:r>
            <a:endParaRPr lang="en-US" altLang="zh-CN" dirty="0"/>
          </a:p>
          <a:p>
            <a:pPr marL="0" indent="0">
              <a:buNone/>
            </a:pPr>
            <a:r>
              <a:rPr lang="en-US" dirty="0" err="1"/>
              <a:t>LinkedStack</a:t>
            </a:r>
            <a:r>
              <a:rPr lang="en-US" dirty="0"/>
              <a:t> *</a:t>
            </a:r>
            <a:r>
              <a:rPr lang="en-US" dirty="0" err="1">
                <a:solidFill>
                  <a:srgbClr val="0000FF"/>
                </a:solidFill>
              </a:rPr>
              <a:t>InitStack</a:t>
            </a:r>
            <a:r>
              <a:rPr lang="en-US" dirty="0"/>
              <a:t>(void){ </a:t>
            </a:r>
          </a:p>
          <a:p>
            <a:pPr marL="0" indent="0">
              <a:buNone/>
            </a:pPr>
            <a:r>
              <a:rPr lang="en-US" dirty="0" err="1"/>
              <a:t>LinkedStack</a:t>
            </a:r>
            <a:r>
              <a:rPr lang="en-US" dirty="0"/>
              <a:t> *s;</a:t>
            </a:r>
          </a:p>
          <a:p>
            <a:pPr marL="0" indent="0">
              <a:buNone/>
            </a:pPr>
            <a:r>
              <a:rPr lang="en-US" dirty="0"/>
              <a:t>s=(</a:t>
            </a:r>
            <a:r>
              <a:rPr lang="en-US" dirty="0" err="1"/>
              <a:t>LinkedStack</a:t>
            </a:r>
            <a:r>
              <a:rPr lang="en-US" dirty="0"/>
              <a:t> *)malloc(</a:t>
            </a:r>
            <a:r>
              <a:rPr lang="en-US" dirty="0" err="1"/>
              <a:t>sizeof</a:t>
            </a:r>
            <a:r>
              <a:rPr lang="en-US" dirty="0"/>
              <a:t>(</a:t>
            </a:r>
            <a:r>
              <a:rPr lang="en-US" dirty="0" err="1"/>
              <a:t>LinkedStack</a:t>
            </a:r>
            <a:r>
              <a:rPr lang="en-US" dirty="0"/>
              <a:t>));</a:t>
            </a:r>
          </a:p>
          <a:p>
            <a:pPr marL="0" indent="0">
              <a:buNone/>
            </a:pPr>
            <a:r>
              <a:rPr lang="en-US" dirty="0"/>
              <a:t>s-&gt;next=NULL;</a:t>
            </a:r>
          </a:p>
          <a:p>
            <a:pPr marL="0" indent="0">
              <a:buNone/>
            </a:pPr>
            <a:r>
              <a:rPr lang="en-US" dirty="0"/>
              <a:t>return s;</a:t>
            </a:r>
          </a:p>
          <a:p>
            <a:pPr marL="0" indent="0">
              <a:buNone/>
            </a:pPr>
            <a:r>
              <a:rPr lang="en-US" dirty="0"/>
              <a:t>}</a:t>
            </a:r>
          </a:p>
          <a:p>
            <a:pPr marL="0" indent="0">
              <a:buNone/>
            </a:pPr>
            <a:endParaRPr lang="en-US" dirty="0"/>
          </a:p>
          <a:p>
            <a:pPr marL="0" indent="0">
              <a:buNone/>
            </a:pPr>
            <a:r>
              <a:rPr lang="en-US" dirty="0"/>
              <a:t>int </a:t>
            </a:r>
            <a:r>
              <a:rPr lang="en-US" dirty="0" err="1">
                <a:solidFill>
                  <a:srgbClr val="0000FF"/>
                </a:solidFill>
              </a:rPr>
              <a:t>GetLen</a:t>
            </a:r>
            <a:r>
              <a:rPr lang="en-US" dirty="0"/>
              <a:t>(</a:t>
            </a:r>
            <a:r>
              <a:rPr lang="en-US" dirty="0" err="1"/>
              <a:t>LinkedStack</a:t>
            </a:r>
            <a:r>
              <a:rPr lang="en-US" dirty="0"/>
              <a:t> *s){</a:t>
            </a:r>
          </a:p>
          <a:p>
            <a:pPr marL="0" indent="0">
              <a:buNone/>
            </a:pPr>
            <a:r>
              <a:rPr lang="en-US" dirty="0"/>
              <a:t>int </a:t>
            </a:r>
            <a:r>
              <a:rPr lang="en-US" dirty="0" err="1"/>
              <a:t>i</a:t>
            </a:r>
            <a:r>
              <a:rPr lang="en-US" dirty="0"/>
              <a:t>=0; </a:t>
            </a:r>
            <a:r>
              <a:rPr lang="en-US" dirty="0" err="1"/>
              <a:t>LinkedStack</a:t>
            </a:r>
            <a:r>
              <a:rPr lang="en-US" dirty="0"/>
              <a:t> *p; p=s-&gt;next;</a:t>
            </a:r>
          </a:p>
          <a:p>
            <a:pPr marL="0" indent="0">
              <a:buNone/>
            </a:pPr>
            <a:r>
              <a:rPr lang="en-US" dirty="0"/>
              <a:t>while(p){</a:t>
            </a:r>
          </a:p>
          <a:p>
            <a:pPr marL="0" indent="0">
              <a:buNone/>
            </a:pPr>
            <a:r>
              <a:rPr lang="en-US" dirty="0"/>
              <a:t>    </a:t>
            </a:r>
            <a:r>
              <a:rPr lang="en-US" dirty="0" err="1"/>
              <a:t>i</a:t>
            </a:r>
            <a:r>
              <a:rPr lang="en-US" dirty="0"/>
              <a:t>++;p =p-&gt;next;</a:t>
            </a:r>
          </a:p>
          <a:p>
            <a:pPr marL="0" indent="0">
              <a:buNone/>
            </a:pPr>
            <a:r>
              <a:rPr lang="en-US" dirty="0"/>
              <a:t>    }</a:t>
            </a:r>
          </a:p>
          <a:p>
            <a:pPr marL="0" indent="0">
              <a:buNone/>
            </a:pPr>
            <a:r>
              <a:rPr lang="en-US" dirty="0"/>
              <a:t>return </a:t>
            </a:r>
            <a:r>
              <a:rPr lang="en-US" dirty="0" err="1"/>
              <a:t>i</a:t>
            </a:r>
            <a:r>
              <a:rPr lang="en-US" dirty="0"/>
              <a:t>;</a:t>
            </a:r>
          </a:p>
          <a:p>
            <a:pPr marL="0" indent="0">
              <a:buNone/>
            </a:pPr>
            <a:r>
              <a:rPr lang="en-US" dirty="0"/>
              <a:t>}</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t>23</a:t>
            </a:fld>
            <a:endParaRPr lang="zh-CN" altLang="en-US" dirty="0"/>
          </a:p>
        </p:txBody>
      </p:sp>
    </p:spTree>
    <p:extLst>
      <p:ext uri="{BB962C8B-B14F-4D97-AF65-F5344CB8AC3E}">
        <p14:creationId xmlns:p14="http://schemas.microsoft.com/office/powerpoint/2010/main" val="3927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399D753-CE71-4642-AB34-27E257FAA668}"/>
              </a:ext>
            </a:extLst>
          </p:cNvPr>
          <p:cNvSpPr/>
          <p:nvPr/>
        </p:nvSpPr>
        <p:spPr>
          <a:xfrm>
            <a:off x="0" y="4797152"/>
            <a:ext cx="9144000" cy="1512168"/>
          </a:xfrm>
          <a:prstGeom prst="rect">
            <a:avLst/>
          </a:prstGeom>
          <a:solidFill>
            <a:srgbClr val="CCFF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399D753-CE71-4642-AB34-27E257FAA668}"/>
              </a:ext>
            </a:extLst>
          </p:cNvPr>
          <p:cNvSpPr/>
          <p:nvPr/>
        </p:nvSpPr>
        <p:spPr>
          <a:xfrm>
            <a:off x="0" y="836712"/>
            <a:ext cx="9144000" cy="1872208"/>
          </a:xfrm>
          <a:prstGeom prst="rect">
            <a:avLst/>
          </a:prstGeom>
          <a:solidFill>
            <a:srgbClr val="CCFF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p:nvPr>
        </p:nvSpPr>
        <p:spPr/>
        <p:txBody>
          <a:bodyPr>
            <a:noAutofit/>
          </a:bodyPr>
          <a:lstStyle/>
          <a:p>
            <a:pPr marL="0" indent="0">
              <a:spcBef>
                <a:spcPts val="0"/>
              </a:spcBef>
              <a:buNone/>
            </a:pPr>
            <a:r>
              <a:rPr lang="en-US" sz="2400" dirty="0"/>
              <a:t>Status </a:t>
            </a:r>
            <a:r>
              <a:rPr lang="en-US" sz="2400" dirty="0">
                <a:solidFill>
                  <a:srgbClr val="0000FF"/>
                </a:solidFill>
              </a:rPr>
              <a:t>Push</a:t>
            </a:r>
            <a:r>
              <a:rPr lang="en-US" sz="2400" dirty="0"/>
              <a:t>(</a:t>
            </a:r>
            <a:r>
              <a:rPr lang="en-US" sz="2400" dirty="0" err="1"/>
              <a:t>LinkedStack</a:t>
            </a:r>
            <a:r>
              <a:rPr lang="en-US" sz="2400" dirty="0"/>
              <a:t> *</a:t>
            </a:r>
            <a:r>
              <a:rPr lang="en-US" sz="2400" dirty="0" err="1"/>
              <a:t>s,ElemType</a:t>
            </a:r>
            <a:r>
              <a:rPr lang="en-US" sz="2400" dirty="0"/>
              <a:t> e){</a:t>
            </a:r>
          </a:p>
          <a:p>
            <a:pPr marL="0" indent="0">
              <a:spcBef>
                <a:spcPts val="0"/>
              </a:spcBef>
              <a:buNone/>
            </a:pPr>
            <a:r>
              <a:rPr lang="en-US" sz="2400" dirty="0" err="1"/>
              <a:t>LinkedStack</a:t>
            </a:r>
            <a:r>
              <a:rPr lang="en-US" sz="2400" dirty="0"/>
              <a:t> *p;</a:t>
            </a:r>
          </a:p>
          <a:p>
            <a:pPr marL="0" indent="0">
              <a:spcBef>
                <a:spcPts val="0"/>
              </a:spcBef>
              <a:buNone/>
            </a:pPr>
            <a:r>
              <a:rPr lang="en-US" sz="2400" dirty="0"/>
              <a:t>p=(</a:t>
            </a:r>
            <a:r>
              <a:rPr lang="en-US" sz="2400" dirty="0" err="1"/>
              <a:t>LinkedStack</a:t>
            </a:r>
            <a:r>
              <a:rPr lang="en-US" sz="2400" dirty="0"/>
              <a:t> *)malloc(</a:t>
            </a:r>
            <a:r>
              <a:rPr lang="en-US" sz="2400" dirty="0" err="1"/>
              <a:t>sizeof</a:t>
            </a:r>
            <a:r>
              <a:rPr lang="en-US" sz="2400" dirty="0"/>
              <a:t>(</a:t>
            </a:r>
            <a:r>
              <a:rPr lang="en-US" sz="2400" dirty="0" err="1"/>
              <a:t>LinkedStack</a:t>
            </a:r>
            <a:r>
              <a:rPr lang="en-US" sz="2400" dirty="0"/>
              <a:t>));</a:t>
            </a:r>
          </a:p>
          <a:p>
            <a:pPr marL="0" indent="0">
              <a:spcBef>
                <a:spcPts val="0"/>
              </a:spcBef>
              <a:buNone/>
            </a:pPr>
            <a:r>
              <a:rPr lang="en-US" sz="2400" dirty="0"/>
              <a:t>if(!p) return ERROR;</a:t>
            </a:r>
          </a:p>
          <a:p>
            <a:pPr marL="0" indent="0">
              <a:spcBef>
                <a:spcPts val="0"/>
              </a:spcBef>
              <a:buNone/>
            </a:pPr>
            <a:r>
              <a:rPr lang="en-US" sz="2400" dirty="0"/>
              <a:t>p-&gt;data = e; </a:t>
            </a:r>
          </a:p>
          <a:p>
            <a:pPr marL="0" indent="0">
              <a:spcBef>
                <a:spcPts val="0"/>
              </a:spcBef>
              <a:buNone/>
            </a:pPr>
            <a:r>
              <a:rPr lang="en-US" sz="2400" dirty="0"/>
              <a:t>p-&gt;next=s-&gt;next; //</a:t>
            </a:r>
            <a:r>
              <a:rPr lang="zh-CN" altLang="en-US" sz="2400" dirty="0">
                <a:solidFill>
                  <a:srgbClr val="0000CC"/>
                </a:solidFill>
              </a:rPr>
              <a:t>新结点插入到头结点之后</a:t>
            </a:r>
          </a:p>
          <a:p>
            <a:pPr marL="0" indent="0">
              <a:spcBef>
                <a:spcPts val="0"/>
              </a:spcBef>
              <a:buNone/>
            </a:pPr>
            <a:r>
              <a:rPr lang="en-US" sz="2400" dirty="0"/>
              <a:t>s-&gt;next=p;</a:t>
            </a:r>
          </a:p>
          <a:p>
            <a:pPr marL="0" indent="0">
              <a:spcBef>
                <a:spcPts val="0"/>
              </a:spcBef>
              <a:buNone/>
            </a:pPr>
            <a:r>
              <a:rPr lang="en-US" sz="2400" dirty="0"/>
              <a:t>return OK;</a:t>
            </a:r>
          </a:p>
          <a:p>
            <a:pPr marL="0" indent="0">
              <a:spcBef>
                <a:spcPts val="0"/>
              </a:spcBef>
              <a:buNone/>
            </a:pPr>
            <a:r>
              <a:rPr lang="en-US" sz="2400" dirty="0"/>
              <a:t>}</a:t>
            </a:r>
          </a:p>
          <a:p>
            <a:pPr marL="0" indent="0">
              <a:spcBef>
                <a:spcPts val="0"/>
              </a:spcBef>
              <a:buNone/>
            </a:pPr>
            <a:endParaRPr lang="en-US" sz="2400" dirty="0"/>
          </a:p>
          <a:p>
            <a:pPr marL="0" indent="0">
              <a:spcBef>
                <a:spcPts val="0"/>
              </a:spcBef>
              <a:buNone/>
            </a:pPr>
            <a:r>
              <a:rPr lang="en-US" sz="2400" dirty="0"/>
              <a:t>Status </a:t>
            </a:r>
            <a:r>
              <a:rPr lang="en-US" sz="2400" dirty="0">
                <a:solidFill>
                  <a:srgbClr val="0000FF"/>
                </a:solidFill>
              </a:rPr>
              <a:t>Pop</a:t>
            </a:r>
            <a:r>
              <a:rPr lang="en-US" sz="2400" dirty="0"/>
              <a:t>(</a:t>
            </a:r>
            <a:r>
              <a:rPr lang="en-US" sz="2400" dirty="0" err="1"/>
              <a:t>LinkedStack</a:t>
            </a:r>
            <a:r>
              <a:rPr lang="en-US" sz="2400" dirty="0"/>
              <a:t> *</a:t>
            </a:r>
            <a:r>
              <a:rPr lang="en-US" sz="2400" dirty="0" err="1"/>
              <a:t>s,ElemType</a:t>
            </a:r>
            <a:r>
              <a:rPr lang="en-US" sz="2400" dirty="0"/>
              <a:t> *e){</a:t>
            </a:r>
          </a:p>
          <a:p>
            <a:pPr marL="0" indent="0">
              <a:spcBef>
                <a:spcPts val="0"/>
              </a:spcBef>
              <a:buNone/>
            </a:pPr>
            <a:r>
              <a:rPr lang="en-US" sz="2400" dirty="0" err="1"/>
              <a:t>LinkedStack</a:t>
            </a:r>
            <a:r>
              <a:rPr lang="en-US" sz="2400" dirty="0"/>
              <a:t> *p;</a:t>
            </a:r>
          </a:p>
          <a:p>
            <a:pPr marL="0" indent="0">
              <a:spcBef>
                <a:spcPts val="0"/>
              </a:spcBef>
              <a:buNone/>
            </a:pPr>
            <a:r>
              <a:rPr lang="en-US" sz="2400" dirty="0"/>
              <a:t>if(!s-&gt;next) return ERROR;</a:t>
            </a:r>
          </a:p>
          <a:p>
            <a:pPr marL="0" indent="0">
              <a:spcBef>
                <a:spcPts val="0"/>
              </a:spcBef>
              <a:buNone/>
            </a:pPr>
            <a:r>
              <a:rPr lang="en-US" sz="2400" dirty="0"/>
              <a:t>p=s-&gt;next;</a:t>
            </a:r>
          </a:p>
          <a:p>
            <a:pPr marL="0" indent="0">
              <a:spcBef>
                <a:spcPts val="0"/>
              </a:spcBef>
              <a:buNone/>
            </a:pPr>
            <a:r>
              <a:rPr lang="en-US" sz="2400" dirty="0"/>
              <a:t>*e=p-&gt;data; //</a:t>
            </a:r>
            <a:r>
              <a:rPr lang="zh-CN" altLang="en-US" sz="2400" dirty="0"/>
              <a:t>取栈顶元素</a:t>
            </a:r>
            <a:endParaRPr lang="en-US" sz="2400" dirty="0"/>
          </a:p>
          <a:p>
            <a:pPr marL="0" indent="0">
              <a:spcBef>
                <a:spcPts val="0"/>
              </a:spcBef>
              <a:buNone/>
            </a:pPr>
            <a:r>
              <a:rPr lang="en-US" sz="2400" dirty="0"/>
              <a:t>s-&gt;next=p-&gt;next; // </a:t>
            </a:r>
            <a:r>
              <a:rPr lang="zh-CN" altLang="en-US" sz="2400" dirty="0"/>
              <a:t>修改栈顶指针</a:t>
            </a:r>
            <a:endParaRPr lang="en-US" sz="2400" dirty="0"/>
          </a:p>
          <a:p>
            <a:pPr marL="0" indent="0">
              <a:spcBef>
                <a:spcPts val="0"/>
              </a:spcBef>
              <a:buNone/>
            </a:pPr>
            <a:r>
              <a:rPr lang="en-US" sz="2400" dirty="0"/>
              <a:t>free(p);</a:t>
            </a:r>
          </a:p>
          <a:p>
            <a:pPr marL="0" indent="0">
              <a:spcBef>
                <a:spcPts val="0"/>
              </a:spcBef>
              <a:buNone/>
            </a:pPr>
            <a:r>
              <a:rPr lang="en-US" sz="2400" dirty="0"/>
              <a:t>return OK; }</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t>24</a:t>
            </a:fld>
            <a:endParaRPr lang="zh-CN" altLang="en-US" dirty="0"/>
          </a:p>
        </p:txBody>
      </p:sp>
    </p:spTree>
    <p:extLst>
      <p:ext uri="{BB962C8B-B14F-4D97-AF65-F5344CB8AC3E}">
        <p14:creationId xmlns:p14="http://schemas.microsoft.com/office/powerpoint/2010/main" val="283674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例：</a:t>
            </a:r>
            <a:r>
              <a:rPr lang="zh-CN" altLang="en-US">
                <a:solidFill>
                  <a:srgbClr val="C00000"/>
                </a:solidFill>
              </a:rPr>
              <a:t>行</a:t>
            </a:r>
            <a:r>
              <a:rPr lang="zh-CN" altLang="en-US"/>
              <a:t>编辑程序问题</a:t>
            </a:r>
            <a:endParaRPr lang="en-US" dirty="0"/>
          </a:p>
        </p:txBody>
      </p:sp>
      <p:sp>
        <p:nvSpPr>
          <p:cNvPr id="3" name="内容占位符 2"/>
          <p:cNvSpPr>
            <a:spLocks noGrp="1"/>
          </p:cNvSpPr>
          <p:nvPr>
            <p:ph idx="1"/>
          </p:nvPr>
        </p:nvSpPr>
        <p:spPr/>
        <p:txBody>
          <a:bodyPr>
            <a:normAutofit fontScale="92500" lnSpcReduction="10000"/>
          </a:bodyPr>
          <a:lstStyle/>
          <a:p>
            <a:r>
              <a:rPr lang="zh-CN" altLang="en-US" sz="3500" dirty="0"/>
              <a:t>在用户输入一行的过程中，允许用户输入出差错，并在发现有误时可以及时更正</a:t>
            </a:r>
            <a:endParaRPr lang="en-US" altLang="zh-CN" sz="3500" dirty="0"/>
          </a:p>
          <a:p>
            <a:r>
              <a:rPr lang="zh-CN" altLang="en-US" sz="3500" dirty="0"/>
              <a:t>假设“</a:t>
            </a:r>
            <a:r>
              <a:rPr lang="en-US" altLang="zh-CN" sz="3500" dirty="0">
                <a:solidFill>
                  <a:srgbClr val="C00000"/>
                </a:solidFill>
              </a:rPr>
              <a:t>#</a:t>
            </a:r>
            <a:r>
              <a:rPr lang="en-US" altLang="zh-CN" sz="3500" dirty="0"/>
              <a:t>”</a:t>
            </a:r>
            <a:r>
              <a:rPr lang="zh-CN" altLang="en-US" sz="3500" dirty="0"/>
              <a:t>为</a:t>
            </a:r>
            <a:r>
              <a:rPr lang="zh-CN" altLang="en-US" sz="3500" dirty="0">
                <a:solidFill>
                  <a:srgbClr val="C00000"/>
                </a:solidFill>
              </a:rPr>
              <a:t>退格符</a:t>
            </a:r>
            <a:r>
              <a:rPr lang="zh-CN" altLang="en-US" sz="3500" dirty="0"/>
              <a:t>，“</a:t>
            </a:r>
            <a:r>
              <a:rPr lang="en-US" altLang="zh-CN" sz="3500" dirty="0">
                <a:solidFill>
                  <a:srgbClr val="C00000"/>
                </a:solidFill>
              </a:rPr>
              <a:t>@</a:t>
            </a:r>
            <a:r>
              <a:rPr lang="en-US" altLang="zh-CN" sz="3500" dirty="0"/>
              <a:t>”</a:t>
            </a:r>
            <a:r>
              <a:rPr lang="zh-CN" altLang="en-US" sz="3500" dirty="0"/>
              <a:t>为</a:t>
            </a:r>
            <a:r>
              <a:rPr lang="zh-CN" altLang="en-US" sz="3500" dirty="0">
                <a:solidFill>
                  <a:srgbClr val="C00000"/>
                </a:solidFill>
              </a:rPr>
              <a:t>退行符</a:t>
            </a:r>
            <a:r>
              <a:rPr lang="zh-CN" altLang="en-US" sz="3500" dirty="0"/>
              <a:t>，那么从终端接收了这样两行字符：</a:t>
            </a:r>
          </a:p>
          <a:p>
            <a:pPr marL="0" indent="0">
              <a:buNone/>
            </a:pPr>
            <a:r>
              <a:rPr lang="zh-CN" altLang="en-US" dirty="0"/>
              <a:t>        </a:t>
            </a:r>
            <a:r>
              <a:rPr lang="en-US" altLang="zh-CN" dirty="0" err="1"/>
              <a:t>whli</a:t>
            </a:r>
            <a:r>
              <a:rPr lang="en-US" altLang="zh-CN" dirty="0"/>
              <a:t>##</a:t>
            </a:r>
            <a:r>
              <a:rPr lang="en-US" altLang="zh-CN" dirty="0" err="1"/>
              <a:t>ilr#e</a:t>
            </a:r>
            <a:r>
              <a:rPr lang="en-US" altLang="zh-CN" dirty="0"/>
              <a:t> (s#*s)</a:t>
            </a:r>
          </a:p>
          <a:p>
            <a:pPr marL="0" indent="0">
              <a:buNone/>
            </a:pPr>
            <a:r>
              <a:rPr lang="en-US" altLang="zh-CN" dirty="0"/>
              <a:t>        </a:t>
            </a:r>
            <a:r>
              <a:rPr lang="en-US" altLang="zh-CN" dirty="0" err="1"/>
              <a:t>outcha@putchar</a:t>
            </a:r>
            <a:r>
              <a:rPr lang="en-US" altLang="zh-CN" dirty="0"/>
              <a:t>(*s=#++);</a:t>
            </a:r>
          </a:p>
          <a:p>
            <a:r>
              <a:rPr lang="zh-CN" altLang="en-US" sz="3500" dirty="0"/>
              <a:t>实际有效的是下列两行：</a:t>
            </a:r>
          </a:p>
          <a:p>
            <a:pPr marL="0" indent="0">
              <a:buNone/>
            </a:pPr>
            <a:r>
              <a:rPr lang="zh-CN" altLang="en-US" dirty="0"/>
              <a:t>        </a:t>
            </a:r>
            <a:r>
              <a:rPr lang="en-US" altLang="zh-CN" dirty="0"/>
              <a:t>while (*s)</a:t>
            </a:r>
          </a:p>
          <a:p>
            <a:pPr marL="0" indent="0">
              <a:buNone/>
            </a:pPr>
            <a:r>
              <a:rPr lang="en-US" altLang="zh-CN" dirty="0"/>
              <a:t>        </a:t>
            </a:r>
            <a:r>
              <a:rPr lang="en-US" altLang="zh-CN" dirty="0" err="1"/>
              <a:t>putchar</a:t>
            </a:r>
            <a:r>
              <a:rPr lang="en-US" altLang="zh-CN" dirty="0"/>
              <a:t>(*s++);</a:t>
            </a:r>
          </a:p>
          <a:p>
            <a:r>
              <a:rPr lang="zh-CN" altLang="en-US" sz="3500" dirty="0"/>
              <a:t>如何实现？</a:t>
            </a:r>
            <a:endParaRPr lang="en-US" altLang="zh-CN" sz="3500" dirty="0"/>
          </a:p>
          <a:p>
            <a:pPr lvl="1"/>
            <a:r>
              <a:rPr lang="zh-CN" altLang="en-US" sz="3200" dirty="0"/>
              <a:t>设立一个</a:t>
            </a:r>
            <a:r>
              <a:rPr lang="zh-CN" altLang="en-US" sz="3200" dirty="0">
                <a:solidFill>
                  <a:srgbClr val="0000CC"/>
                </a:solidFill>
              </a:rPr>
              <a:t>栈</a:t>
            </a:r>
            <a:r>
              <a:rPr lang="zh-CN" altLang="en-US" sz="3200" dirty="0"/>
              <a:t>结构的输入缓冲区，用以接收用户输入的一行字符</a:t>
            </a:r>
          </a:p>
          <a:p>
            <a:endParaRPr lang="zh-CN" altLang="en-US" dirty="0"/>
          </a:p>
          <a:p>
            <a:endParaRPr lang="en-US" altLang="zh-CN" dirty="0"/>
          </a:p>
          <a:p>
            <a:endParaRPr lang="zh-CN" altLang="en-US" dirty="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25</a:t>
            </a:fld>
            <a:endParaRPr lang="zh-CN" altLang="en-US"/>
          </a:p>
        </p:txBody>
      </p:sp>
    </p:spTree>
    <p:extLst>
      <p:ext uri="{BB962C8B-B14F-4D97-AF65-F5344CB8AC3E}">
        <p14:creationId xmlns:p14="http://schemas.microsoft.com/office/powerpoint/2010/main" val="286403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399D753-CE71-4642-AB34-27E257FAA668}"/>
              </a:ext>
            </a:extLst>
          </p:cNvPr>
          <p:cNvSpPr/>
          <p:nvPr/>
        </p:nvSpPr>
        <p:spPr>
          <a:xfrm>
            <a:off x="6356" y="1052736"/>
            <a:ext cx="9137644" cy="3528392"/>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0964" name="Text Box 4"/>
          <p:cNvSpPr txBox="1">
            <a:spLocks noChangeArrowheads="1"/>
          </p:cNvSpPr>
          <p:nvPr/>
        </p:nvSpPr>
        <p:spPr bwMode="auto">
          <a:xfrm>
            <a:off x="247650" y="596900"/>
            <a:ext cx="277640" cy="58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lang="en-US" altLang="zh-CN" sz="3200" dirty="0">
                <a:ea typeface="楷体_GB2312" pitchFamily="49" charset="-122"/>
              </a:rPr>
              <a:t> </a:t>
            </a:r>
            <a:endParaRPr lang="en-US" altLang="zh-CN" sz="3200" dirty="0"/>
          </a:p>
        </p:txBody>
      </p:sp>
      <p:sp>
        <p:nvSpPr>
          <p:cNvPr id="2" name="内容占位符 1"/>
          <p:cNvSpPr>
            <a:spLocks noGrp="1"/>
          </p:cNvSpPr>
          <p:nvPr>
            <p:ph/>
          </p:nvPr>
        </p:nvSpPr>
        <p:spPr>
          <a:xfrm>
            <a:off x="457200" y="260648"/>
            <a:ext cx="8229600" cy="6597352"/>
          </a:xfrm>
        </p:spPr>
        <p:txBody>
          <a:bodyPr>
            <a:normAutofit fontScale="77500" lnSpcReduction="20000"/>
          </a:bodyPr>
          <a:lstStyle/>
          <a:p>
            <a:pPr marL="0" indent="0">
              <a:buNone/>
            </a:pPr>
            <a:r>
              <a:rPr lang="en-US" altLang="zh-CN" sz="3400" dirty="0" err="1"/>
              <a:t>LinkedStack</a:t>
            </a:r>
            <a:r>
              <a:rPr lang="en-US" altLang="zh-CN" sz="3400" dirty="0"/>
              <a:t> *s; s=</a:t>
            </a:r>
            <a:r>
              <a:rPr lang="en-US" altLang="zh-CN" sz="3400" dirty="0" err="1">
                <a:solidFill>
                  <a:srgbClr val="C00000"/>
                </a:solidFill>
              </a:rPr>
              <a:t>InitStack</a:t>
            </a:r>
            <a:r>
              <a:rPr lang="en-US" altLang="zh-CN" sz="3400" dirty="0"/>
              <a:t>();</a:t>
            </a:r>
          </a:p>
          <a:p>
            <a:pPr marL="0" indent="0">
              <a:buNone/>
            </a:pPr>
            <a:r>
              <a:rPr lang="en-US" altLang="zh-CN" sz="3400" dirty="0" err="1"/>
              <a:t>ElemType</a:t>
            </a:r>
            <a:r>
              <a:rPr lang="en-US" altLang="zh-CN" sz="3400" dirty="0"/>
              <a:t> c; char </a:t>
            </a:r>
            <a:r>
              <a:rPr lang="en-US" altLang="zh-CN" sz="3400" dirty="0" err="1"/>
              <a:t>ch</a:t>
            </a:r>
            <a:r>
              <a:rPr lang="en-US" altLang="zh-CN" sz="3400" dirty="0"/>
              <a:t>;</a:t>
            </a:r>
          </a:p>
          <a:p>
            <a:pPr marL="0" indent="0">
              <a:buNone/>
            </a:pPr>
            <a:r>
              <a:rPr lang="en-US" altLang="zh-CN" sz="3400" dirty="0" err="1"/>
              <a:t>ch</a:t>
            </a:r>
            <a:r>
              <a:rPr lang="en-US" altLang="zh-CN" sz="3400" dirty="0"/>
              <a:t>=</a:t>
            </a:r>
            <a:r>
              <a:rPr lang="en-US" altLang="zh-CN" sz="3400" dirty="0" err="1"/>
              <a:t>getchar</a:t>
            </a:r>
            <a:r>
              <a:rPr lang="en-US" altLang="zh-CN" sz="3400" dirty="0"/>
              <a:t>();</a:t>
            </a:r>
          </a:p>
          <a:p>
            <a:pPr marL="0" indent="0">
              <a:buNone/>
            </a:pPr>
            <a:r>
              <a:rPr lang="en-US" altLang="zh-CN" sz="3400" dirty="0"/>
              <a:t>while(</a:t>
            </a:r>
            <a:r>
              <a:rPr lang="en-US" altLang="zh-CN" sz="3400" dirty="0" err="1"/>
              <a:t>ch</a:t>
            </a:r>
            <a:r>
              <a:rPr lang="en-US" altLang="zh-CN" sz="3400" dirty="0"/>
              <a:t>!=EOF) </a:t>
            </a:r>
            <a:r>
              <a:rPr lang="en-US" altLang="zh-CN" sz="3400" b="1" dirty="0">
                <a:solidFill>
                  <a:srgbClr val="0000FF"/>
                </a:solidFill>
              </a:rPr>
              <a:t>{</a:t>
            </a:r>
          </a:p>
          <a:p>
            <a:pPr marL="0" indent="0">
              <a:buNone/>
            </a:pPr>
            <a:r>
              <a:rPr lang="en-US" altLang="zh-CN" sz="3400" dirty="0"/>
              <a:t>    while(</a:t>
            </a:r>
            <a:r>
              <a:rPr lang="en-US" altLang="zh-CN" sz="3400" dirty="0" err="1"/>
              <a:t>ch</a:t>
            </a:r>
            <a:r>
              <a:rPr lang="en-US" altLang="zh-CN" sz="3400" dirty="0"/>
              <a:t>!=EOF &amp;&amp; </a:t>
            </a:r>
            <a:r>
              <a:rPr lang="en-US" altLang="zh-CN" sz="3400" dirty="0" err="1"/>
              <a:t>ch</a:t>
            </a:r>
            <a:r>
              <a:rPr lang="en-US" altLang="zh-CN" sz="3400" dirty="0"/>
              <a:t> !='\n'){</a:t>
            </a:r>
          </a:p>
          <a:p>
            <a:pPr marL="0" indent="0">
              <a:buNone/>
            </a:pPr>
            <a:r>
              <a:rPr lang="en-US" altLang="zh-CN" sz="3400" dirty="0"/>
              <a:t>        switch(</a:t>
            </a:r>
            <a:r>
              <a:rPr lang="en-US" altLang="zh-CN" sz="3400" dirty="0" err="1"/>
              <a:t>ch</a:t>
            </a:r>
            <a:r>
              <a:rPr lang="en-US" altLang="zh-CN" sz="3400" dirty="0"/>
              <a:t>){</a:t>
            </a:r>
          </a:p>
          <a:p>
            <a:pPr marL="0" indent="0">
              <a:buNone/>
            </a:pPr>
            <a:r>
              <a:rPr lang="en-US" altLang="zh-CN" sz="3400" dirty="0"/>
              <a:t>        case '#':if(!</a:t>
            </a:r>
            <a:r>
              <a:rPr lang="en-US" altLang="zh-CN" sz="3400" dirty="0">
                <a:solidFill>
                  <a:srgbClr val="C00000"/>
                </a:solidFill>
              </a:rPr>
              <a:t>Pop</a:t>
            </a:r>
            <a:r>
              <a:rPr lang="en-US" altLang="zh-CN" sz="3400" dirty="0"/>
              <a:t>(</a:t>
            </a:r>
            <a:r>
              <a:rPr lang="en-US" altLang="zh-CN" sz="3400" dirty="0" err="1"/>
              <a:t>s,&amp;c</a:t>
            </a:r>
            <a:r>
              <a:rPr lang="en-US" altLang="zh-CN" sz="3400" dirty="0"/>
              <a:t>)) return 1; break;</a:t>
            </a:r>
          </a:p>
          <a:p>
            <a:pPr marL="0" indent="0">
              <a:buNone/>
            </a:pPr>
            <a:r>
              <a:rPr lang="en-US" altLang="zh-CN" sz="3400" dirty="0"/>
              <a:t>        case '@': </a:t>
            </a:r>
            <a:r>
              <a:rPr lang="en-US" altLang="zh-CN" sz="3400" dirty="0" err="1">
                <a:solidFill>
                  <a:srgbClr val="C00000"/>
                </a:solidFill>
              </a:rPr>
              <a:t>ClearStack</a:t>
            </a:r>
            <a:r>
              <a:rPr lang="en-US" altLang="zh-CN" sz="3400" dirty="0"/>
              <a:t>(s);break;</a:t>
            </a:r>
          </a:p>
          <a:p>
            <a:pPr marL="0" indent="0">
              <a:buNone/>
            </a:pPr>
            <a:r>
              <a:rPr lang="en-US" altLang="zh-CN" sz="3400" dirty="0"/>
              <a:t>        default: if(!</a:t>
            </a:r>
            <a:r>
              <a:rPr lang="en-US" altLang="zh-CN" sz="3400" dirty="0">
                <a:solidFill>
                  <a:srgbClr val="C00000"/>
                </a:solidFill>
              </a:rPr>
              <a:t>Push</a:t>
            </a:r>
            <a:r>
              <a:rPr lang="en-US" altLang="zh-CN" sz="3400" dirty="0"/>
              <a:t>(</a:t>
            </a:r>
            <a:r>
              <a:rPr lang="en-US" altLang="zh-CN" sz="3400" dirty="0" err="1"/>
              <a:t>s,ch</a:t>
            </a:r>
            <a:r>
              <a:rPr lang="en-US" altLang="zh-CN" sz="3400" dirty="0"/>
              <a:t>)) return 1; break;}</a:t>
            </a:r>
          </a:p>
          <a:p>
            <a:pPr marL="0" indent="0">
              <a:buNone/>
            </a:pPr>
            <a:r>
              <a:rPr lang="en-US" altLang="zh-CN" sz="3400" dirty="0"/>
              <a:t>    </a:t>
            </a:r>
            <a:r>
              <a:rPr lang="en-US" altLang="zh-CN" sz="3400" dirty="0" err="1"/>
              <a:t>ch</a:t>
            </a:r>
            <a:r>
              <a:rPr lang="en-US" altLang="zh-CN" sz="3400" dirty="0"/>
              <a:t>=</a:t>
            </a:r>
            <a:r>
              <a:rPr lang="en-US" altLang="zh-CN" sz="3400" dirty="0" err="1"/>
              <a:t>getchar</a:t>
            </a:r>
            <a:r>
              <a:rPr lang="en-US" altLang="zh-CN" sz="3400" dirty="0"/>
              <a:t>();</a:t>
            </a:r>
          </a:p>
          <a:p>
            <a:pPr marL="0" indent="0">
              <a:buNone/>
            </a:pPr>
            <a:r>
              <a:rPr lang="en-US" altLang="zh-CN" sz="3400" dirty="0"/>
              <a:t>    }</a:t>
            </a:r>
          </a:p>
          <a:p>
            <a:pPr marL="0" indent="0">
              <a:buNone/>
            </a:pPr>
            <a:r>
              <a:rPr lang="en-US" altLang="zh-CN" sz="3400" dirty="0"/>
              <a:t>//</a:t>
            </a:r>
            <a:r>
              <a:rPr lang="zh-CN" altLang="en-US" sz="3400" dirty="0"/>
              <a:t>打印出从栈底到栈顶的字符，并置</a:t>
            </a:r>
            <a:r>
              <a:rPr lang="en-US" altLang="zh-CN" sz="3400" dirty="0"/>
              <a:t>s</a:t>
            </a:r>
            <a:r>
              <a:rPr lang="zh-CN" altLang="en-US" sz="3400" dirty="0"/>
              <a:t>为空栈</a:t>
            </a:r>
            <a:endParaRPr lang="en-US" altLang="zh-CN" sz="3400" dirty="0"/>
          </a:p>
          <a:p>
            <a:pPr marL="0" indent="0">
              <a:buNone/>
            </a:pPr>
            <a:r>
              <a:rPr lang="en-US" altLang="zh-CN" sz="3400" dirty="0" err="1">
                <a:solidFill>
                  <a:srgbClr val="C00000"/>
                </a:solidFill>
              </a:rPr>
              <a:t>PrintStack</a:t>
            </a:r>
            <a:r>
              <a:rPr lang="en-US" altLang="zh-CN" sz="3400" dirty="0"/>
              <a:t>(s); </a:t>
            </a:r>
          </a:p>
          <a:p>
            <a:pPr marL="0" indent="0">
              <a:buNone/>
            </a:pPr>
            <a:r>
              <a:rPr lang="en-US" altLang="zh-CN" sz="3400" dirty="0"/>
              <a:t>if(</a:t>
            </a:r>
            <a:r>
              <a:rPr lang="en-US" altLang="zh-CN" sz="3400" dirty="0" err="1"/>
              <a:t>ch</a:t>
            </a:r>
            <a:r>
              <a:rPr lang="en-US" altLang="zh-CN" sz="3400" dirty="0"/>
              <a:t>!=EOF) </a:t>
            </a:r>
            <a:r>
              <a:rPr lang="en-US" altLang="zh-CN" sz="3400" dirty="0" err="1"/>
              <a:t>ch</a:t>
            </a:r>
            <a:r>
              <a:rPr lang="en-US" altLang="zh-CN" sz="3400" dirty="0"/>
              <a:t>=</a:t>
            </a:r>
            <a:r>
              <a:rPr lang="en-US" altLang="zh-CN" sz="3400" dirty="0" err="1"/>
              <a:t>getchar</a:t>
            </a:r>
            <a:r>
              <a:rPr lang="en-US" altLang="zh-CN" sz="3400" dirty="0"/>
              <a:t>();</a:t>
            </a:r>
          </a:p>
          <a:p>
            <a:pPr marL="0" indent="0">
              <a:buNone/>
            </a:pPr>
            <a:r>
              <a:rPr lang="en-US" altLang="zh-CN" sz="3400" b="1" dirty="0">
                <a:solidFill>
                  <a:srgbClr val="0000FF"/>
                </a:solidFill>
              </a:rPr>
              <a:t>}</a:t>
            </a:r>
          </a:p>
          <a:p>
            <a:pPr marL="0" indent="0">
              <a:buNone/>
            </a:pPr>
            <a:r>
              <a:rPr lang="en-US" altLang="zh-CN" sz="3400" dirty="0"/>
              <a:t>return 0;</a:t>
            </a:r>
          </a:p>
          <a:p>
            <a:pPr marL="0" indent="0">
              <a:buNone/>
            </a:pPr>
            <a:endParaRPr lang="en-US" dirty="0"/>
          </a:p>
        </p:txBody>
      </p:sp>
      <p:sp>
        <p:nvSpPr>
          <p:cNvPr id="3" name="灯片编号占位符 2"/>
          <p:cNvSpPr>
            <a:spLocks noGrp="1"/>
          </p:cNvSpPr>
          <p:nvPr>
            <p:ph type="sldNum" sz="quarter" idx="10"/>
          </p:nvPr>
        </p:nvSpPr>
        <p:spPr/>
        <p:txBody>
          <a:bodyPr/>
          <a:lstStyle/>
          <a:p>
            <a:fld id="{A857C33E-AB51-4732-B7FC-4FD6F0F3FE8D}" type="slidenum">
              <a:rPr lang="zh-CN" altLang="en-US" smtClean="0"/>
              <a:pPr/>
              <a:t>26</a:t>
            </a:fld>
            <a:endParaRPr lang="en-US" altLang="zh-CN" dirty="0"/>
          </a:p>
        </p:txBody>
      </p:sp>
      <p:sp>
        <p:nvSpPr>
          <p:cNvPr id="6" name="流程图: 可选过程 5"/>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3.2</a:t>
            </a:r>
          </a:p>
        </p:txBody>
      </p:sp>
      <p:sp>
        <p:nvSpPr>
          <p:cNvPr id="4" name="圆角矩形标注 3"/>
          <p:cNvSpPr/>
          <p:nvPr/>
        </p:nvSpPr>
        <p:spPr>
          <a:xfrm>
            <a:off x="1907704" y="6064782"/>
            <a:ext cx="1224136" cy="612648"/>
          </a:xfrm>
          <a:prstGeom prst="wedgeRoundRectCallout">
            <a:avLst>
              <a:gd name="adj1" fmla="val -56635"/>
              <a:gd name="adj2" fmla="val -9997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altLang="zh-CN" sz="2400" dirty="0"/>
              <a:t>Ctrl + Z</a:t>
            </a:r>
          </a:p>
        </p:txBody>
      </p:sp>
    </p:spTree>
    <p:extLst>
      <p:ext uri="{BB962C8B-B14F-4D97-AF65-F5344CB8AC3E}">
        <p14:creationId xmlns:p14="http://schemas.microsoft.com/office/powerpoint/2010/main" val="27442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399D753-CE71-4642-AB34-27E257FAA668}"/>
              </a:ext>
            </a:extLst>
          </p:cNvPr>
          <p:cNvSpPr/>
          <p:nvPr/>
        </p:nvSpPr>
        <p:spPr>
          <a:xfrm>
            <a:off x="-36512" y="3573016"/>
            <a:ext cx="9180512" cy="2736304"/>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内容占位符 1"/>
          <p:cNvSpPr>
            <a:spLocks noGrp="1"/>
          </p:cNvSpPr>
          <p:nvPr>
            <p:ph/>
          </p:nvPr>
        </p:nvSpPr>
        <p:spPr>
          <a:xfrm>
            <a:off x="457200" y="332656"/>
            <a:ext cx="8229600" cy="6525344"/>
          </a:xfrm>
        </p:spPr>
        <p:txBody>
          <a:bodyPr>
            <a:normAutofit fontScale="92500" lnSpcReduction="20000"/>
          </a:bodyPr>
          <a:lstStyle/>
          <a:p>
            <a:pPr marL="0" indent="0">
              <a:buNone/>
            </a:pPr>
            <a:r>
              <a:rPr lang="en-US" dirty="0"/>
              <a:t>void </a:t>
            </a:r>
            <a:r>
              <a:rPr lang="en-US" dirty="0" err="1">
                <a:solidFill>
                  <a:srgbClr val="C00000"/>
                </a:solidFill>
              </a:rPr>
              <a:t>PrintStack</a:t>
            </a:r>
            <a:r>
              <a:rPr lang="en-US" dirty="0"/>
              <a:t>(</a:t>
            </a:r>
            <a:r>
              <a:rPr lang="en-US" dirty="0" err="1"/>
              <a:t>LinkedStack</a:t>
            </a:r>
            <a:r>
              <a:rPr lang="en-US" dirty="0"/>
              <a:t> *s){</a:t>
            </a:r>
          </a:p>
          <a:p>
            <a:pPr marL="0" indent="0">
              <a:buNone/>
            </a:pPr>
            <a:r>
              <a:rPr lang="en-US" dirty="0" err="1"/>
              <a:t>LinkedStack</a:t>
            </a:r>
            <a:r>
              <a:rPr lang="en-US" dirty="0"/>
              <a:t> *</a:t>
            </a:r>
            <a:r>
              <a:rPr lang="en-US" dirty="0">
                <a:solidFill>
                  <a:srgbClr val="0000CC"/>
                </a:solidFill>
              </a:rPr>
              <a:t>t</a:t>
            </a:r>
            <a:r>
              <a:rPr lang="en-US" dirty="0"/>
              <a:t>,*p;</a:t>
            </a:r>
          </a:p>
          <a:p>
            <a:pPr marL="0" indent="0">
              <a:buNone/>
            </a:pPr>
            <a:r>
              <a:rPr lang="en-US" dirty="0" err="1"/>
              <a:t>ElemType</a:t>
            </a:r>
            <a:r>
              <a:rPr lang="en-US" dirty="0"/>
              <a:t> e;</a:t>
            </a:r>
          </a:p>
          <a:p>
            <a:pPr marL="0" indent="0">
              <a:buNone/>
            </a:pPr>
            <a:r>
              <a:rPr lang="en-US" dirty="0"/>
              <a:t>int </a:t>
            </a:r>
            <a:r>
              <a:rPr lang="en-US" dirty="0" err="1"/>
              <a:t>i,j</a:t>
            </a:r>
            <a:r>
              <a:rPr lang="en-US" dirty="0"/>
              <a:t>; </a:t>
            </a:r>
          </a:p>
          <a:p>
            <a:pPr marL="0" indent="0">
              <a:buNone/>
            </a:pPr>
            <a:r>
              <a:rPr lang="en-US" dirty="0" err="1"/>
              <a:t>i</a:t>
            </a:r>
            <a:r>
              <a:rPr lang="en-US" dirty="0"/>
              <a:t>=</a:t>
            </a:r>
            <a:r>
              <a:rPr lang="en-US" dirty="0" err="1">
                <a:solidFill>
                  <a:srgbClr val="C00000"/>
                </a:solidFill>
              </a:rPr>
              <a:t>GetLen</a:t>
            </a:r>
            <a:r>
              <a:rPr lang="en-US" dirty="0"/>
              <a:t>(s);j=1; </a:t>
            </a:r>
            <a:r>
              <a:rPr lang="en-US" dirty="0">
                <a:solidFill>
                  <a:srgbClr val="0000CC"/>
                </a:solidFill>
              </a:rPr>
              <a:t>t</a:t>
            </a:r>
            <a:r>
              <a:rPr lang="en-US" dirty="0"/>
              <a:t>=</a:t>
            </a:r>
            <a:r>
              <a:rPr lang="en-US" dirty="0" err="1">
                <a:solidFill>
                  <a:srgbClr val="C00000"/>
                </a:solidFill>
              </a:rPr>
              <a:t>InitStack</a:t>
            </a:r>
            <a:r>
              <a:rPr lang="en-US" dirty="0"/>
              <a:t>(); </a:t>
            </a:r>
          </a:p>
          <a:p>
            <a:pPr marL="0" indent="0">
              <a:buNone/>
            </a:pPr>
            <a:r>
              <a:rPr lang="en-US" dirty="0"/>
              <a:t>while(j&lt;=</a:t>
            </a:r>
            <a:r>
              <a:rPr lang="en-US" dirty="0" err="1"/>
              <a:t>i</a:t>
            </a:r>
            <a:r>
              <a:rPr lang="en-US" dirty="0"/>
              <a:t>){</a:t>
            </a:r>
          </a:p>
          <a:p>
            <a:pPr marL="0" indent="0">
              <a:buNone/>
            </a:pPr>
            <a:r>
              <a:rPr lang="en-US" dirty="0"/>
              <a:t>    </a:t>
            </a:r>
            <a:r>
              <a:rPr lang="en-US" dirty="0">
                <a:solidFill>
                  <a:srgbClr val="C00000"/>
                </a:solidFill>
              </a:rPr>
              <a:t>Pop</a:t>
            </a:r>
            <a:r>
              <a:rPr lang="en-US" dirty="0"/>
              <a:t>(</a:t>
            </a:r>
            <a:r>
              <a:rPr lang="en-US" dirty="0" err="1"/>
              <a:t>s,&amp;e</a:t>
            </a:r>
            <a:r>
              <a:rPr lang="en-US" dirty="0"/>
              <a:t>);</a:t>
            </a:r>
            <a:r>
              <a:rPr lang="en-US" dirty="0">
                <a:solidFill>
                  <a:srgbClr val="C00000"/>
                </a:solidFill>
              </a:rPr>
              <a:t>Push</a:t>
            </a:r>
            <a:r>
              <a:rPr lang="en-US" dirty="0"/>
              <a:t>(</a:t>
            </a:r>
            <a:r>
              <a:rPr lang="en-US" dirty="0" err="1">
                <a:solidFill>
                  <a:srgbClr val="0000CC"/>
                </a:solidFill>
              </a:rPr>
              <a:t>t</a:t>
            </a:r>
            <a:r>
              <a:rPr lang="en-US" dirty="0" err="1"/>
              <a:t>,e</a:t>
            </a:r>
            <a:r>
              <a:rPr lang="en-US" dirty="0"/>
              <a:t>);</a:t>
            </a:r>
            <a:r>
              <a:rPr lang="en-US" dirty="0" err="1"/>
              <a:t>j++</a:t>
            </a:r>
            <a:r>
              <a:rPr lang="en-US" dirty="0"/>
              <a:t>;}</a:t>
            </a:r>
          </a:p>
          <a:p>
            <a:pPr marL="0" indent="0">
              <a:buNone/>
            </a:pPr>
            <a:r>
              <a:rPr lang="en-US" dirty="0"/>
              <a:t>p=</a:t>
            </a:r>
            <a:r>
              <a:rPr lang="en-US" dirty="0">
                <a:solidFill>
                  <a:srgbClr val="0000CC"/>
                </a:solidFill>
              </a:rPr>
              <a:t>t</a:t>
            </a:r>
            <a:r>
              <a:rPr lang="en-US" dirty="0"/>
              <a:t>-&gt;next;</a:t>
            </a:r>
          </a:p>
          <a:p>
            <a:pPr marL="0" indent="0">
              <a:buNone/>
            </a:pPr>
            <a:r>
              <a:rPr lang="en-US" dirty="0"/>
              <a:t>while(p!=NULL) {</a:t>
            </a:r>
          </a:p>
          <a:p>
            <a:pPr marL="0" indent="0">
              <a:buNone/>
            </a:pPr>
            <a:r>
              <a:rPr lang="en-US" dirty="0"/>
              <a:t>    </a:t>
            </a:r>
            <a:r>
              <a:rPr lang="en-US" dirty="0" err="1"/>
              <a:t>printf</a:t>
            </a:r>
            <a:r>
              <a:rPr lang="en-US" dirty="0"/>
              <a:t>("%</a:t>
            </a:r>
            <a:r>
              <a:rPr lang="en-US" dirty="0" err="1"/>
              <a:t>s",p</a:t>
            </a:r>
            <a:r>
              <a:rPr lang="en-US" dirty="0"/>
              <a:t>-&gt;data);</a:t>
            </a:r>
          </a:p>
          <a:p>
            <a:pPr marL="0" indent="0">
              <a:buNone/>
            </a:pPr>
            <a:r>
              <a:rPr lang="en-US" dirty="0"/>
              <a:t>    p=p-&gt;next;</a:t>
            </a:r>
          </a:p>
          <a:p>
            <a:pPr marL="0" indent="0">
              <a:buNone/>
            </a:pPr>
            <a:r>
              <a:rPr lang="en-US" dirty="0"/>
              <a:t>    }</a:t>
            </a:r>
          </a:p>
          <a:p>
            <a:pPr marL="0" indent="0">
              <a:buNone/>
            </a:pPr>
            <a:r>
              <a:rPr lang="en-US" dirty="0" err="1"/>
              <a:t>printf</a:t>
            </a:r>
            <a:r>
              <a:rPr lang="en-US" dirty="0"/>
              <a:t>("\n");</a:t>
            </a:r>
          </a:p>
          <a:p>
            <a:pPr marL="0" indent="0">
              <a:buNone/>
            </a:pPr>
            <a:r>
              <a:rPr lang="en-US" dirty="0"/>
              <a:t>}</a:t>
            </a:r>
          </a:p>
        </p:txBody>
      </p:sp>
      <p:sp>
        <p:nvSpPr>
          <p:cNvPr id="3" name="灯片编号占位符 2"/>
          <p:cNvSpPr>
            <a:spLocks noGrp="1"/>
          </p:cNvSpPr>
          <p:nvPr>
            <p:ph type="sldNum" sz="quarter" idx="10"/>
          </p:nvPr>
        </p:nvSpPr>
        <p:spPr/>
        <p:txBody>
          <a:bodyPr/>
          <a:lstStyle/>
          <a:p>
            <a:fld id="{0C913308-F349-4B6D-A68A-DD1791B4A57B}" type="slidenum">
              <a:rPr lang="zh-CN" altLang="en-US" smtClean="0"/>
              <a:t>27</a:t>
            </a:fld>
            <a:endParaRPr lang="zh-CN" altLang="en-US" dirty="0"/>
          </a:p>
        </p:txBody>
      </p:sp>
    </p:spTree>
    <p:extLst>
      <p:ext uri="{BB962C8B-B14F-4D97-AF65-F5344CB8AC3E}">
        <p14:creationId xmlns:p14="http://schemas.microsoft.com/office/powerpoint/2010/main" val="1865175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4. </a:t>
            </a:r>
            <a:r>
              <a:rPr lang="zh-CN" altLang="en-US"/>
              <a:t>栈</a:t>
            </a:r>
            <a:r>
              <a:rPr lang="zh-CN" altLang="en-US" dirty="0"/>
              <a:t>的应用举例</a:t>
            </a:r>
            <a:endParaRPr lang="en-US" dirty="0"/>
          </a:p>
        </p:txBody>
      </p:sp>
      <p:sp>
        <p:nvSpPr>
          <p:cNvPr id="2" name="内容占位符 1"/>
          <p:cNvSpPr>
            <a:spLocks noGrp="1"/>
          </p:cNvSpPr>
          <p:nvPr>
            <p:ph idx="1"/>
          </p:nvPr>
        </p:nvSpPr>
        <p:spPr/>
        <p:txBody>
          <a:bodyPr/>
          <a:lstStyle/>
          <a:p>
            <a:pPr marL="742950" indent="-742950">
              <a:buFont typeface="+mj-lt"/>
              <a:buAutoNum type="arabicPeriod"/>
            </a:pPr>
            <a:r>
              <a:rPr lang="zh-CN" altLang="en-US" sz="3600" dirty="0"/>
              <a:t>算术表达式求值</a:t>
            </a:r>
            <a:r>
              <a:rPr lang="en-US" altLang="zh-CN" sz="3600" dirty="0"/>
              <a:t>/</a:t>
            </a:r>
            <a:r>
              <a:rPr lang="zh-CN" altLang="en-US" sz="3600" dirty="0"/>
              <a:t>中缀表达式求值</a:t>
            </a:r>
            <a:endParaRPr lang="en-US" altLang="zh-CN" sz="3600" dirty="0"/>
          </a:p>
          <a:p>
            <a:pPr marL="1143000" lvl="1" indent="-742950"/>
            <a:r>
              <a:rPr lang="zh-CN" altLang="en-US" sz="3200" dirty="0"/>
              <a:t>后缀表达式求值</a:t>
            </a:r>
            <a:endParaRPr lang="en-US" altLang="zh-CN" sz="3200" dirty="0"/>
          </a:p>
          <a:p>
            <a:pPr marL="742950" indent="-742950">
              <a:buFont typeface="+mj-lt"/>
              <a:buAutoNum type="arabicPeriod"/>
            </a:pPr>
            <a:r>
              <a:rPr lang="zh-CN" altLang="en-US" sz="3600" dirty="0"/>
              <a:t>迷宫寻路</a:t>
            </a:r>
            <a:endParaRPr lang="en-US" altLang="zh-CN" sz="3600" dirty="0"/>
          </a:p>
          <a:p>
            <a:pPr marL="742950" indent="-742950">
              <a:buFont typeface="+mj-lt"/>
              <a:buAutoNum type="arabicPeriod"/>
            </a:pPr>
            <a:r>
              <a:rPr lang="zh-CN" altLang="en-US" sz="3600" dirty="0"/>
              <a:t>递归的实现</a:t>
            </a:r>
            <a:endParaRPr lang="en-US" altLang="zh-CN" sz="3600" dirty="0"/>
          </a:p>
          <a:p>
            <a:pPr marL="742950" indent="-742950">
              <a:buFont typeface="+mj-lt"/>
              <a:buAutoNum type="arabicPeriod"/>
            </a:pPr>
            <a:endParaRPr lang="zh-CN" altLang="en-US" sz="3600" dirty="0"/>
          </a:p>
          <a:p>
            <a:endParaRPr lang="en-US" altLang="en-US" dirty="0"/>
          </a:p>
          <a:p>
            <a:pPr lvl="1"/>
            <a:endParaRPr lang="en-US" altLang="zh-CN" dirty="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28</a:t>
            </a:fld>
            <a:endParaRPr lang="zh-CN" altLang="en-US"/>
          </a:p>
        </p:txBody>
      </p:sp>
    </p:spTree>
    <p:extLst>
      <p:ext uri="{BB962C8B-B14F-4D97-AF65-F5344CB8AC3E}">
        <p14:creationId xmlns:p14="http://schemas.microsoft.com/office/powerpoint/2010/main" val="373803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zh-CN"/>
              <a:t>1. </a:t>
            </a:r>
            <a:r>
              <a:rPr lang="zh-CN" altLang="en-US"/>
              <a:t>栈的基本概念</a:t>
            </a:r>
            <a:endParaRPr lang="zh-CN" altLang="en-US" dirty="0"/>
          </a:p>
        </p:txBody>
      </p:sp>
      <p:sp>
        <p:nvSpPr>
          <p:cNvPr id="140292" name="Rectangle 4"/>
          <p:cNvSpPr>
            <a:spLocks noGrp="1" noChangeArrowheads="1"/>
          </p:cNvSpPr>
          <p:nvPr>
            <p:ph idx="1"/>
          </p:nvPr>
        </p:nvSpPr>
        <p:spPr/>
        <p:txBody>
          <a:bodyPr/>
          <a:lstStyle/>
          <a:p>
            <a:r>
              <a:rPr lang="en-US" altLang="en-US" b="1" dirty="0">
                <a:solidFill>
                  <a:srgbClr val="0000CC"/>
                </a:solidFill>
                <a:ea typeface="宋体" panose="02010600030101010101" pitchFamily="2" charset="-122"/>
              </a:rPr>
              <a:t>栈</a:t>
            </a:r>
            <a:r>
              <a:rPr lang="en-US" altLang="en-US" dirty="0">
                <a:ea typeface="宋体" panose="02010600030101010101" pitchFamily="2" charset="-122"/>
              </a:rPr>
              <a:t>(Stack)</a:t>
            </a:r>
            <a:r>
              <a:rPr lang="en-US" altLang="en-US" dirty="0" err="1">
                <a:ea typeface="宋体" panose="02010600030101010101" pitchFamily="2" charset="-122"/>
              </a:rPr>
              <a:t>是限制在</a:t>
            </a:r>
            <a:r>
              <a:rPr lang="zh-CN" altLang="en-US" dirty="0">
                <a:ea typeface="宋体" panose="02010600030101010101" pitchFamily="2" charset="-122"/>
              </a:rPr>
              <a:t>线性</a:t>
            </a:r>
            <a:r>
              <a:rPr lang="en-US" altLang="en-US" dirty="0" err="1">
                <a:ea typeface="宋体" panose="02010600030101010101" pitchFamily="2" charset="-122"/>
              </a:rPr>
              <a:t>表的</a:t>
            </a:r>
            <a:r>
              <a:rPr lang="en-US" altLang="en-US" dirty="0" err="1">
                <a:solidFill>
                  <a:srgbClr val="C00000"/>
                </a:solidFill>
                <a:ea typeface="宋体" panose="02010600030101010101" pitchFamily="2" charset="-122"/>
              </a:rPr>
              <a:t>一端</a:t>
            </a:r>
            <a:r>
              <a:rPr lang="en-US" altLang="en-US" dirty="0" err="1">
                <a:ea typeface="宋体" panose="02010600030101010101" pitchFamily="2" charset="-122"/>
              </a:rPr>
              <a:t>进行插入和删除操作的线性表</a:t>
            </a:r>
            <a:r>
              <a:rPr lang="zh-CN" altLang="en-US" dirty="0">
                <a:ea typeface="宋体" panose="02010600030101010101" pitchFamily="2" charset="-122"/>
              </a:rPr>
              <a:t>，也</a:t>
            </a:r>
            <a:r>
              <a:rPr lang="en-US" altLang="en-US" dirty="0" err="1"/>
              <a:t>称为后进先出</a:t>
            </a:r>
            <a:r>
              <a:rPr lang="en-US" altLang="en-US" dirty="0"/>
              <a:t>(LIFO,  Last </a:t>
            </a:r>
            <a:r>
              <a:rPr lang="en-US" altLang="en-US" dirty="0">
                <a:ea typeface="宋体" panose="02010600030101010101" pitchFamily="2" charset="-122"/>
              </a:rPr>
              <a:t>In First Out)</a:t>
            </a:r>
            <a:r>
              <a:rPr lang="en-US" altLang="en-US" dirty="0" err="1">
                <a:ea typeface="宋体" panose="02010600030101010101" pitchFamily="2" charset="-122"/>
              </a:rPr>
              <a:t>或</a:t>
            </a:r>
            <a:r>
              <a:rPr lang="en-US" altLang="en-US" b="1" dirty="0" err="1">
                <a:solidFill>
                  <a:srgbClr val="0000CC"/>
                </a:solidFill>
                <a:ea typeface="宋体" panose="02010600030101010101" pitchFamily="2" charset="-122"/>
              </a:rPr>
              <a:t>先进后出</a:t>
            </a:r>
            <a:r>
              <a:rPr lang="en-US" altLang="en-US" dirty="0"/>
              <a:t>(</a:t>
            </a:r>
            <a:r>
              <a:rPr lang="en-US" altLang="en-US" dirty="0">
                <a:ea typeface="宋体" panose="02010600030101010101" pitchFamily="2" charset="-122"/>
              </a:rPr>
              <a:t>FILO, First In Last Out)</a:t>
            </a:r>
            <a:r>
              <a:rPr lang="en-US" altLang="en-US" dirty="0" err="1">
                <a:ea typeface="宋体" panose="02010600030101010101" pitchFamily="2" charset="-122"/>
              </a:rPr>
              <a:t>线性表</a:t>
            </a:r>
            <a:endParaRPr lang="en-US" altLang="en-US" dirty="0">
              <a:ea typeface="宋体" panose="02010600030101010101" pitchFamily="2" charset="-122"/>
            </a:endParaRPr>
          </a:p>
          <a:p>
            <a:pPr lvl="1"/>
            <a:r>
              <a:rPr lang="en-US" altLang="en-US" sz="3200" b="1" dirty="0" err="1">
                <a:solidFill>
                  <a:srgbClr val="0000CC"/>
                </a:solidFill>
                <a:ea typeface="宋体" panose="02010600030101010101" pitchFamily="2" charset="-122"/>
              </a:rPr>
              <a:t>栈顶</a:t>
            </a:r>
            <a:r>
              <a:rPr lang="en-US" altLang="en-US" sz="3200" dirty="0">
                <a:ea typeface="宋体" panose="02010600030101010101" pitchFamily="2" charset="-122"/>
              </a:rPr>
              <a:t>(Top)：</a:t>
            </a:r>
            <a:r>
              <a:rPr lang="en-US" altLang="en-US" sz="3200" dirty="0" err="1">
                <a:ea typeface="宋体" panose="02010600030101010101" pitchFamily="2" charset="-122"/>
              </a:rPr>
              <a:t>允许进行插入、删除操作的一端</a:t>
            </a:r>
            <a:r>
              <a:rPr lang="en-US" altLang="en-US" sz="3200" dirty="0">
                <a:ea typeface="宋体" panose="02010600030101010101" pitchFamily="2" charset="-122"/>
              </a:rPr>
              <a:t>，</a:t>
            </a:r>
            <a:r>
              <a:rPr lang="zh-CN" altLang="en-US" sz="3200" dirty="0">
                <a:ea typeface="宋体" panose="02010600030101010101" pitchFamily="2" charset="-122"/>
              </a:rPr>
              <a:t>也</a:t>
            </a:r>
            <a:r>
              <a:rPr lang="en-US" altLang="en-US" sz="3200" dirty="0" err="1">
                <a:ea typeface="宋体" panose="02010600030101010101" pitchFamily="2" charset="-122"/>
              </a:rPr>
              <a:t>称为表尾</a:t>
            </a:r>
            <a:r>
              <a:rPr lang="zh-CN" altLang="en-US" sz="3200" dirty="0">
                <a:ea typeface="宋体" panose="02010600030101010101" pitchFamily="2" charset="-122"/>
              </a:rPr>
              <a:t>。</a:t>
            </a:r>
            <a:r>
              <a:rPr lang="en-US" altLang="en-US" sz="3600" dirty="0" err="1">
                <a:ea typeface="宋体" panose="02010600030101010101" pitchFamily="2" charset="-122"/>
              </a:rPr>
              <a:t>用栈顶指针来指示栈顶元素</a:t>
            </a:r>
            <a:endParaRPr lang="en-US" altLang="en-US" sz="3600" dirty="0">
              <a:ea typeface="宋体" panose="02010600030101010101" pitchFamily="2" charset="-122"/>
            </a:endParaRPr>
          </a:p>
          <a:p>
            <a:pPr lvl="1"/>
            <a:r>
              <a:rPr lang="en-US" altLang="en-US" sz="3200" b="1" dirty="0" err="1">
                <a:solidFill>
                  <a:srgbClr val="0000CC"/>
                </a:solidFill>
                <a:ea typeface="宋体" panose="02010600030101010101" pitchFamily="2" charset="-122"/>
              </a:rPr>
              <a:t>栈底</a:t>
            </a:r>
            <a:r>
              <a:rPr lang="en-US" altLang="en-US" sz="3200" dirty="0">
                <a:ea typeface="宋体" panose="02010600030101010101" pitchFamily="2" charset="-122"/>
              </a:rPr>
              <a:t>(Bottom</a:t>
            </a:r>
            <a:r>
              <a:rPr lang="en-US" altLang="en-US" sz="3200" dirty="0"/>
              <a:t>/Base</a:t>
            </a:r>
            <a:r>
              <a:rPr lang="en-US" altLang="en-US" sz="3200" dirty="0">
                <a:ea typeface="宋体" panose="02010600030101010101" pitchFamily="2" charset="-122"/>
              </a:rPr>
              <a:t>)：</a:t>
            </a:r>
            <a:r>
              <a:rPr lang="en-US" altLang="en-US" sz="3200" dirty="0" err="1">
                <a:ea typeface="宋体" panose="02010600030101010101" pitchFamily="2" charset="-122"/>
              </a:rPr>
              <a:t>固定端</a:t>
            </a:r>
            <a:r>
              <a:rPr lang="en-US" altLang="en-US" sz="3200" dirty="0">
                <a:ea typeface="宋体" panose="02010600030101010101" pitchFamily="2" charset="-122"/>
              </a:rPr>
              <a:t>，</a:t>
            </a:r>
            <a:r>
              <a:rPr lang="zh-CN" altLang="en-US" sz="3200" dirty="0">
                <a:ea typeface="宋体" panose="02010600030101010101" pitchFamily="2" charset="-122"/>
              </a:rPr>
              <a:t>也</a:t>
            </a:r>
            <a:r>
              <a:rPr lang="en-US" altLang="en-US" sz="3200" dirty="0" err="1">
                <a:ea typeface="宋体" panose="02010600030101010101" pitchFamily="2" charset="-122"/>
              </a:rPr>
              <a:t>称为表头</a:t>
            </a:r>
            <a:endParaRPr lang="en-US" altLang="en-US" sz="3200" dirty="0">
              <a:ea typeface="宋体" panose="02010600030101010101" pitchFamily="2" charset="-122"/>
            </a:endParaRPr>
          </a:p>
          <a:p>
            <a:pPr lvl="1"/>
            <a:r>
              <a:rPr lang="en-US" altLang="en-US" sz="3200" dirty="0" err="1">
                <a:solidFill>
                  <a:srgbClr val="C00000"/>
                </a:solidFill>
                <a:ea typeface="宋体" panose="02010600030101010101" pitchFamily="2" charset="-122"/>
              </a:rPr>
              <a:t>空栈</a:t>
            </a:r>
            <a:r>
              <a:rPr lang="en-US" altLang="en-US" sz="3200" dirty="0" err="1">
                <a:ea typeface="宋体" panose="02010600030101010101" pitchFamily="2" charset="-122"/>
              </a:rPr>
              <a:t>：</a:t>
            </a:r>
            <a:r>
              <a:rPr lang="en-US" altLang="en-US" sz="3200" dirty="0" err="1"/>
              <a:t>当表中没有元素时称为空栈</a:t>
            </a:r>
            <a:endParaRPr lang="en-US" altLang="en-US" sz="3200"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662844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例：四则运算</a:t>
            </a:r>
            <a:r>
              <a:rPr lang="en-US" altLang="zh-CN" dirty="0"/>
              <a:t>/</a:t>
            </a:r>
            <a:r>
              <a:rPr lang="zh-CN" altLang="en-US" dirty="0"/>
              <a:t>算术表达式求值</a:t>
            </a:r>
            <a:endParaRPr lang="en-US" dirty="0"/>
          </a:p>
        </p:txBody>
      </p:sp>
      <p:sp>
        <p:nvSpPr>
          <p:cNvPr id="3" name="内容占位符 2"/>
          <p:cNvSpPr>
            <a:spLocks noGrp="1"/>
          </p:cNvSpPr>
          <p:nvPr>
            <p:ph idx="1"/>
          </p:nvPr>
        </p:nvSpPr>
        <p:spPr/>
        <p:txBody>
          <a:bodyPr>
            <a:normAutofit fontScale="92500"/>
          </a:bodyPr>
          <a:lstStyle/>
          <a:p>
            <a:r>
              <a:rPr lang="zh-CN" altLang="en-US" dirty="0"/>
              <a:t>操作数</a:t>
            </a:r>
            <a:endParaRPr lang="en-US" altLang="zh-CN" dirty="0"/>
          </a:p>
          <a:p>
            <a:pPr lvl="1"/>
            <a:r>
              <a:rPr lang="zh-CN" altLang="en-US" dirty="0"/>
              <a:t>浮点数</a:t>
            </a:r>
            <a:endParaRPr lang="en-US" altLang="zh-CN" dirty="0"/>
          </a:p>
          <a:p>
            <a:r>
              <a:rPr lang="zh-CN" altLang="en-US" dirty="0"/>
              <a:t>运算符和界限符</a:t>
            </a:r>
            <a:endParaRPr lang="en-US" altLang="zh-CN" dirty="0"/>
          </a:p>
          <a:p>
            <a:pPr lvl="1"/>
            <a:r>
              <a:rPr lang="en-US" altLang="zh-CN" dirty="0"/>
              <a:t>+</a:t>
            </a:r>
            <a:r>
              <a:rPr lang="zh-CN" altLang="en-US" dirty="0"/>
              <a:t>，</a:t>
            </a:r>
            <a:r>
              <a:rPr lang="en-US" altLang="zh-CN" dirty="0"/>
              <a:t>-</a:t>
            </a:r>
            <a:r>
              <a:rPr lang="zh-CN" altLang="en-US" dirty="0"/>
              <a:t>，*，</a:t>
            </a:r>
            <a:r>
              <a:rPr lang="en-US" altLang="zh-CN" dirty="0"/>
              <a:t>/</a:t>
            </a:r>
            <a:r>
              <a:rPr lang="zh-CN" altLang="en-US" dirty="0"/>
              <a:t>，</a:t>
            </a:r>
            <a:endParaRPr lang="en-US" altLang="zh-CN" dirty="0"/>
          </a:p>
          <a:p>
            <a:pPr lvl="1"/>
            <a:r>
              <a:rPr lang="en-US" altLang="zh-CN" dirty="0"/>
              <a:t>(</a:t>
            </a:r>
            <a:r>
              <a:rPr lang="zh-CN" altLang="en-US" dirty="0"/>
              <a:t>，</a:t>
            </a:r>
            <a:r>
              <a:rPr lang="en-US" altLang="zh-CN" dirty="0"/>
              <a:t>)</a:t>
            </a:r>
            <a:r>
              <a:rPr lang="zh-CN" altLang="en-US" dirty="0"/>
              <a:t>，</a:t>
            </a:r>
            <a:endParaRPr lang="en-US" altLang="zh-CN" dirty="0"/>
          </a:p>
          <a:p>
            <a:pPr lvl="1"/>
            <a:r>
              <a:rPr lang="en-US" altLang="zh-CN" dirty="0"/>
              <a:t>#(</a:t>
            </a:r>
            <a:r>
              <a:rPr lang="zh-CN" altLang="en-US" dirty="0"/>
              <a:t>表达式结束符</a:t>
            </a:r>
            <a:r>
              <a:rPr lang="en-US" altLang="zh-CN" dirty="0"/>
              <a:t>)</a:t>
            </a:r>
          </a:p>
          <a:p>
            <a:r>
              <a:rPr lang="zh-CN" altLang="en-US" dirty="0"/>
              <a:t>四则运算规则：</a:t>
            </a:r>
            <a:endParaRPr lang="en-US" altLang="zh-CN" dirty="0"/>
          </a:p>
          <a:p>
            <a:pPr lvl="1"/>
            <a:r>
              <a:rPr lang="zh-CN" altLang="en-US" dirty="0"/>
              <a:t>先乘除，后加减</a:t>
            </a:r>
            <a:r>
              <a:rPr lang="en-US" altLang="zh-CN" dirty="0"/>
              <a:t>(</a:t>
            </a:r>
            <a:r>
              <a:rPr lang="zh-CN" altLang="en-US" b="1" dirty="0">
                <a:solidFill>
                  <a:srgbClr val="663300"/>
                </a:solidFill>
                <a:ea typeface="+mn-ea"/>
              </a:rPr>
              <a:t>棕色</a:t>
            </a:r>
            <a:r>
              <a:rPr lang="en-US" altLang="zh-CN" dirty="0"/>
              <a:t>)</a:t>
            </a:r>
          </a:p>
          <a:p>
            <a:pPr lvl="1"/>
            <a:r>
              <a:rPr lang="zh-CN" altLang="en-US" dirty="0"/>
              <a:t>同级运算顺序从左算到右</a:t>
            </a:r>
            <a:r>
              <a:rPr lang="en-US" altLang="zh-CN" dirty="0"/>
              <a:t>(</a:t>
            </a:r>
            <a:r>
              <a:rPr lang="zh-CN" altLang="en-US" b="1" dirty="0">
                <a:solidFill>
                  <a:srgbClr val="0000CC"/>
                </a:solidFill>
              </a:rPr>
              <a:t>蓝色</a:t>
            </a:r>
            <a:r>
              <a:rPr lang="en-US" altLang="zh-CN" dirty="0"/>
              <a:t>)</a:t>
            </a:r>
          </a:p>
          <a:p>
            <a:pPr lvl="1"/>
            <a:r>
              <a:rPr lang="zh-CN" altLang="en-US" dirty="0"/>
              <a:t>先算括号内，后括号外</a:t>
            </a:r>
            <a:r>
              <a:rPr lang="en-US" altLang="zh-CN" dirty="0"/>
              <a:t>(</a:t>
            </a:r>
            <a:r>
              <a:rPr lang="zh-CN" altLang="en-US" b="1" dirty="0">
                <a:solidFill>
                  <a:srgbClr val="FF0000"/>
                </a:solidFill>
              </a:rPr>
              <a:t>红色</a:t>
            </a:r>
            <a:r>
              <a:rPr lang="en-US" altLang="zh-CN" dirty="0"/>
              <a:t>)</a:t>
            </a:r>
          </a:p>
          <a:p>
            <a:pPr lvl="1"/>
            <a:r>
              <a:rPr lang="zh-CN" altLang="en-US" dirty="0"/>
              <a:t>上述运算规则总结成按算符之间的优先级进行计算</a:t>
            </a:r>
            <a:endParaRPr lang="en-US" altLang="zh-CN" dirty="0"/>
          </a:p>
          <a:p>
            <a:pPr lvl="2"/>
            <a:r>
              <a:rPr lang="zh-CN" altLang="en-US" sz="2600" dirty="0"/>
              <a:t>设</a:t>
            </a:r>
            <a:r>
              <a:rPr lang="en-US" altLang="zh-CN" sz="2600" dirty="0"/>
              <a:t>θ1</a:t>
            </a:r>
            <a:r>
              <a:rPr lang="zh-CN" altLang="en-US" sz="2600" dirty="0"/>
              <a:t>，</a:t>
            </a:r>
            <a:r>
              <a:rPr lang="el-GR" altLang="zh-CN" sz="2600" dirty="0"/>
              <a:t>θ</a:t>
            </a:r>
            <a:r>
              <a:rPr lang="en-US" altLang="zh-CN" sz="2600" dirty="0"/>
              <a:t>2 </a:t>
            </a:r>
            <a:r>
              <a:rPr lang="zh-CN" altLang="en-US" sz="2600" dirty="0"/>
              <a:t>相继出现，</a:t>
            </a:r>
            <a:r>
              <a:rPr lang="en-US" altLang="zh-CN" sz="2600" dirty="0"/>
              <a:t>θ1&lt;</a:t>
            </a:r>
            <a:r>
              <a:rPr lang="el-GR" altLang="zh-CN" sz="2600" dirty="0"/>
              <a:t>θ</a:t>
            </a:r>
            <a:r>
              <a:rPr lang="en-US" altLang="zh-CN" sz="2600" dirty="0"/>
              <a:t>2</a:t>
            </a:r>
            <a:r>
              <a:rPr lang="zh-CN" altLang="en-US" sz="2600" dirty="0"/>
              <a:t>：表示</a:t>
            </a:r>
            <a:r>
              <a:rPr lang="en-US" altLang="zh-CN" sz="2600" dirty="0"/>
              <a:t>θ1</a:t>
            </a:r>
            <a:r>
              <a:rPr lang="zh-CN" altLang="en-US" sz="2600" dirty="0"/>
              <a:t>优先级低</a:t>
            </a:r>
            <a:endParaRPr lang="en-US" altLang="zh-CN" sz="2600" dirty="0"/>
          </a:p>
          <a:p>
            <a:pPr lvl="1"/>
            <a:endParaRPr lang="en-US" altLang="zh-CN" dirty="0"/>
          </a:p>
          <a:p>
            <a:pPr lvl="1"/>
            <a:endParaRPr lang="en-US" altLang="zh-CN" dirty="0"/>
          </a:p>
          <a:p>
            <a:pPr lvl="1"/>
            <a:endParaRPr lang="en-US" dirty="0"/>
          </a:p>
        </p:txBody>
      </p:sp>
      <p:sp>
        <p:nvSpPr>
          <p:cNvPr id="5" name="灯片编号占位符 4"/>
          <p:cNvSpPr>
            <a:spLocks noGrp="1"/>
          </p:cNvSpPr>
          <p:nvPr>
            <p:ph type="sldNum" sz="quarter" idx="10"/>
          </p:nvPr>
        </p:nvSpPr>
        <p:spPr/>
        <p:txBody>
          <a:bodyPr/>
          <a:lstStyle/>
          <a:p>
            <a:fld id="{0C913308-F349-4B6D-A68A-DD1791B4A57B}" type="slidenum">
              <a:rPr lang="zh-CN" altLang="en-US" smtClean="0"/>
              <a:pPr/>
              <a:t>29</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802847072"/>
              </p:ext>
            </p:extLst>
          </p:nvPr>
        </p:nvGraphicFramePr>
        <p:xfrm>
          <a:off x="4139953" y="968112"/>
          <a:ext cx="4896543" cy="3108960"/>
        </p:xfrm>
        <a:graphic>
          <a:graphicData uri="http://schemas.openxmlformats.org/drawingml/2006/table">
            <a:tbl>
              <a:tblPr firstRow="1" firstCol="1" bandRow="1">
                <a:tableStyleId>{5940675A-B579-460E-94D1-54222C63F5DA}</a:tableStyleId>
              </a:tblPr>
              <a:tblGrid>
                <a:gridCol w="1052929">
                  <a:extLst>
                    <a:ext uri="{9D8B030D-6E8A-4147-A177-3AD203B41FA5}">
                      <a16:colId xmlns:a16="http://schemas.microsoft.com/office/drawing/2014/main" val="20000"/>
                    </a:ext>
                  </a:extLst>
                </a:gridCol>
                <a:gridCol w="505064">
                  <a:extLst>
                    <a:ext uri="{9D8B030D-6E8A-4147-A177-3AD203B41FA5}">
                      <a16:colId xmlns:a16="http://schemas.microsoft.com/office/drawing/2014/main" val="20001"/>
                    </a:ext>
                  </a:extLst>
                </a:gridCol>
                <a:gridCol w="599227">
                  <a:extLst>
                    <a:ext uri="{9D8B030D-6E8A-4147-A177-3AD203B41FA5}">
                      <a16:colId xmlns:a16="http://schemas.microsoft.com/office/drawing/2014/main" val="20002"/>
                    </a:ext>
                  </a:extLst>
                </a:gridCol>
                <a:gridCol w="513623">
                  <a:extLst>
                    <a:ext uri="{9D8B030D-6E8A-4147-A177-3AD203B41FA5}">
                      <a16:colId xmlns:a16="http://schemas.microsoft.com/office/drawing/2014/main" val="20003"/>
                    </a:ext>
                  </a:extLst>
                </a:gridCol>
                <a:gridCol w="599227">
                  <a:extLst>
                    <a:ext uri="{9D8B030D-6E8A-4147-A177-3AD203B41FA5}">
                      <a16:colId xmlns:a16="http://schemas.microsoft.com/office/drawing/2014/main" val="20004"/>
                    </a:ext>
                  </a:extLst>
                </a:gridCol>
                <a:gridCol w="599227">
                  <a:extLst>
                    <a:ext uri="{9D8B030D-6E8A-4147-A177-3AD203B41FA5}">
                      <a16:colId xmlns:a16="http://schemas.microsoft.com/office/drawing/2014/main" val="20005"/>
                    </a:ext>
                  </a:extLst>
                </a:gridCol>
                <a:gridCol w="513623">
                  <a:extLst>
                    <a:ext uri="{9D8B030D-6E8A-4147-A177-3AD203B41FA5}">
                      <a16:colId xmlns:a16="http://schemas.microsoft.com/office/drawing/2014/main" val="20006"/>
                    </a:ext>
                  </a:extLst>
                </a:gridCol>
                <a:gridCol w="513623">
                  <a:extLst>
                    <a:ext uri="{9D8B030D-6E8A-4147-A177-3AD203B41FA5}">
                      <a16:colId xmlns:a16="http://schemas.microsoft.com/office/drawing/2014/main" val="20007"/>
                    </a:ext>
                  </a:extLst>
                </a:gridCol>
              </a:tblGrid>
              <a:tr h="495298">
                <a:tc>
                  <a:txBody>
                    <a:bodyPr/>
                    <a:lstStyle/>
                    <a:p>
                      <a:pPr marL="0" marR="0" indent="0">
                        <a:spcBef>
                          <a:spcPts val="0"/>
                        </a:spcBef>
                        <a:spcAft>
                          <a:spcPts val="0"/>
                        </a:spcAft>
                      </a:pPr>
                      <a:r>
                        <a:rPr lang="en-US" sz="1800" b="1" dirty="0">
                          <a:effectLst/>
                        </a:rPr>
                        <a:t>          θ2 </a:t>
                      </a:r>
                    </a:p>
                    <a:p>
                      <a:pPr marL="0" marR="0" indent="0">
                        <a:spcBef>
                          <a:spcPts val="0"/>
                        </a:spcBef>
                        <a:spcAft>
                          <a:spcPts val="0"/>
                        </a:spcAft>
                      </a:pPr>
                      <a:r>
                        <a:rPr lang="en-US" sz="1800" b="1" dirty="0">
                          <a:effectLst/>
                        </a:rPr>
                        <a:t>θ1</a:t>
                      </a:r>
                      <a:endParaRPr lang="en-US" sz="18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  +</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&gt; </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663300"/>
                          </a:solidFill>
                          <a:effectLst/>
                        </a:rPr>
                        <a:t>&gt; </a:t>
                      </a:r>
                      <a:endParaRPr lang="en-US" sz="2400" b="1">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tc>
                  <a:txBody>
                    <a:bodyPr/>
                    <a:lstStyle/>
                    <a:p>
                      <a:pPr marL="0" marR="0" indent="0" algn="l" defTabSz="914400" rtl="0" eaLnBrk="1" latinLnBrk="0" hangingPunct="1">
                        <a:spcBef>
                          <a:spcPts val="0"/>
                        </a:spcBef>
                        <a:spcAft>
                          <a:spcPts val="0"/>
                        </a:spcAft>
                      </a:pPr>
                      <a:r>
                        <a:rPr lang="en-US" sz="2400" b="1" kern="1200" dirty="0">
                          <a:solidFill>
                            <a:srgbClr val="C00000"/>
                          </a:solidFill>
                          <a:effectLst/>
                          <a:latin typeface="+mn-lt"/>
                          <a:ea typeface="+mn-ea"/>
                          <a:cs typeface="+mn-cs"/>
                        </a:rPr>
                        <a:t>X</a:t>
                      </a:r>
                    </a:p>
                  </a:txBody>
                  <a:tcPr marL="68580" marR="68580" marT="0" marB="0"/>
                </a:tc>
                <a:extLst>
                  <a:ext uri="{0D108BD9-81ED-4DB2-BD59-A6C34878D82A}">
                    <a16:rowId xmlns:a16="http://schemas.microsoft.com/office/drawing/2014/main" val="10005"/>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C00000"/>
                          </a:solidFill>
                          <a:effectLst/>
                        </a:rPr>
                        <a:t>X</a:t>
                      </a:r>
                      <a:endParaRPr lang="en-US" sz="2400" b="1" dirty="0">
                        <a:solidFill>
                          <a:srgbClr val="C0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&gt; </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&lt; </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lgn="l" defTabSz="914400" rtl="0" eaLnBrk="1" latinLnBrk="0" hangingPunct="1">
                        <a:spcBef>
                          <a:spcPts val="0"/>
                        </a:spcBef>
                        <a:spcAft>
                          <a:spcPts val="0"/>
                        </a:spcAft>
                      </a:pPr>
                      <a:r>
                        <a:rPr lang="en-US" sz="2400" b="1" kern="1200" dirty="0">
                          <a:solidFill>
                            <a:srgbClr val="C00000"/>
                          </a:solidFill>
                          <a:effectLst/>
                          <a:latin typeface="+mn-lt"/>
                          <a:ea typeface="+mn-ea"/>
                          <a:cs typeface="+mn-cs"/>
                        </a:rPr>
                        <a:t>X</a:t>
                      </a: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647928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算术表达式求值：算符优先法</a:t>
            </a:r>
            <a:endParaRPr lang="en-US" dirty="0"/>
          </a:p>
        </p:txBody>
      </p:sp>
      <p:sp>
        <p:nvSpPr>
          <p:cNvPr id="3" name="内容占位符 2"/>
          <p:cNvSpPr>
            <a:spLocks noGrp="1"/>
          </p:cNvSpPr>
          <p:nvPr>
            <p:ph idx="1"/>
          </p:nvPr>
        </p:nvSpPr>
        <p:spPr>
          <a:xfrm>
            <a:off x="323528" y="980728"/>
            <a:ext cx="8568952" cy="5688632"/>
          </a:xfrm>
        </p:spPr>
        <p:txBody>
          <a:bodyPr>
            <a:normAutofit/>
          </a:bodyPr>
          <a:lstStyle/>
          <a:p>
            <a:r>
              <a:rPr lang="zh-CN" altLang="en-US" dirty="0"/>
              <a:t>设置两个工作栈</a:t>
            </a:r>
            <a:endParaRPr lang="en-US" altLang="zh-CN" dirty="0"/>
          </a:p>
          <a:p>
            <a:pPr lvl="1"/>
            <a:r>
              <a:rPr lang="en-US" altLang="zh-CN" dirty="0"/>
              <a:t>OPTR</a:t>
            </a:r>
            <a:r>
              <a:rPr lang="zh-CN" altLang="en-US" dirty="0"/>
              <a:t>栈，用于存放</a:t>
            </a:r>
            <a:r>
              <a:rPr lang="zh-CN" altLang="en-US" dirty="0">
                <a:solidFill>
                  <a:srgbClr val="0000CC"/>
                </a:solidFill>
              </a:rPr>
              <a:t>算符</a:t>
            </a:r>
            <a:r>
              <a:rPr lang="zh-CN" altLang="en-US" dirty="0"/>
              <a:t>，栈底元素设置为</a:t>
            </a:r>
            <a:r>
              <a:rPr lang="en-US" altLang="zh-CN" dirty="0"/>
              <a:t>#</a:t>
            </a:r>
          </a:p>
          <a:p>
            <a:pPr lvl="1"/>
            <a:r>
              <a:rPr lang="en-US" altLang="zh-CN" dirty="0"/>
              <a:t>OPND</a:t>
            </a:r>
            <a:r>
              <a:rPr lang="zh-CN" altLang="en-US" dirty="0"/>
              <a:t>栈，用于存放</a:t>
            </a:r>
            <a:r>
              <a:rPr lang="zh-CN" altLang="en-US" dirty="0">
                <a:solidFill>
                  <a:srgbClr val="0000CC"/>
                </a:solidFill>
              </a:rPr>
              <a:t>操作数</a:t>
            </a:r>
            <a:r>
              <a:rPr lang="zh-CN" altLang="en-US" dirty="0"/>
              <a:t>和</a:t>
            </a:r>
            <a:r>
              <a:rPr lang="zh-CN" altLang="en-US" dirty="0">
                <a:solidFill>
                  <a:srgbClr val="0000CC"/>
                </a:solidFill>
              </a:rPr>
              <a:t>运算结果</a:t>
            </a:r>
            <a:r>
              <a:rPr lang="zh-CN" altLang="en-US" dirty="0"/>
              <a:t>，初始为空</a:t>
            </a:r>
            <a:endParaRPr lang="en-US" altLang="zh-CN" dirty="0"/>
          </a:p>
          <a:p>
            <a:r>
              <a:rPr lang="zh-CN" altLang="en-US" dirty="0"/>
              <a:t>依次读入表达式的每个</a:t>
            </a:r>
            <a:r>
              <a:rPr lang="zh-CN" altLang="en-US" dirty="0">
                <a:solidFill>
                  <a:srgbClr val="C00000"/>
                </a:solidFill>
              </a:rPr>
              <a:t>字符</a:t>
            </a:r>
            <a:endParaRPr lang="en-US" altLang="zh-CN" dirty="0">
              <a:solidFill>
                <a:srgbClr val="C00000"/>
              </a:solidFill>
            </a:endParaRPr>
          </a:p>
          <a:p>
            <a:pPr lvl="1"/>
            <a:r>
              <a:rPr lang="zh-CN" altLang="en-US" dirty="0"/>
              <a:t>若是</a:t>
            </a:r>
            <a:r>
              <a:rPr lang="zh-CN" altLang="en-US" dirty="0">
                <a:solidFill>
                  <a:srgbClr val="C00000"/>
                </a:solidFill>
              </a:rPr>
              <a:t>操作数</a:t>
            </a:r>
            <a:r>
              <a:rPr lang="zh-CN" altLang="en-US" dirty="0"/>
              <a:t>，则进</a:t>
            </a:r>
            <a:r>
              <a:rPr lang="en-US" altLang="zh-CN" dirty="0"/>
              <a:t>OPND</a:t>
            </a:r>
            <a:r>
              <a:rPr lang="zh-CN" altLang="en-US" dirty="0"/>
              <a:t>栈</a:t>
            </a:r>
            <a:endParaRPr lang="en-US" altLang="zh-CN" dirty="0"/>
          </a:p>
          <a:p>
            <a:pPr lvl="1"/>
            <a:r>
              <a:rPr lang="zh-CN" altLang="en-US" dirty="0"/>
              <a:t>若是</a:t>
            </a:r>
            <a:r>
              <a:rPr lang="zh-CN" altLang="en-US" dirty="0">
                <a:solidFill>
                  <a:srgbClr val="C00000"/>
                </a:solidFill>
              </a:rPr>
              <a:t>算符</a:t>
            </a:r>
            <a:r>
              <a:rPr lang="zh-CN" altLang="en-US" dirty="0"/>
              <a:t>，则与</a:t>
            </a:r>
            <a:r>
              <a:rPr lang="en-US" altLang="zh-CN" dirty="0"/>
              <a:t>OPTR</a:t>
            </a:r>
            <a:r>
              <a:rPr lang="zh-CN" altLang="en-US" dirty="0"/>
              <a:t>栈的栈顶算符进行优先级比较，然后进行相应操作</a:t>
            </a:r>
            <a:endParaRPr lang="en-US" altLang="zh-CN" dirty="0"/>
          </a:p>
          <a:p>
            <a:r>
              <a:rPr lang="zh-CN" altLang="en-US" dirty="0"/>
              <a:t>直到表达式求值完毕</a:t>
            </a:r>
            <a:r>
              <a:rPr lang="en-US" altLang="zh-CN" dirty="0"/>
              <a:t>(</a:t>
            </a:r>
            <a:r>
              <a:rPr lang="zh-CN" altLang="en-US" dirty="0"/>
              <a:t>即</a:t>
            </a:r>
            <a:r>
              <a:rPr lang="en-US" altLang="zh-CN" dirty="0"/>
              <a:t>OPTR</a:t>
            </a:r>
            <a:r>
              <a:rPr lang="zh-CN" altLang="en-US" dirty="0"/>
              <a:t>栈顶元素和当前读入字符均为</a:t>
            </a:r>
            <a:r>
              <a:rPr lang="en-US" altLang="zh-CN" dirty="0"/>
              <a:t>#)</a:t>
            </a:r>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30</a:t>
            </a:fld>
            <a:endParaRPr lang="zh-CN" altLang="en-US"/>
          </a:p>
        </p:txBody>
      </p:sp>
    </p:spTree>
    <p:extLst>
      <p:ext uri="{BB962C8B-B14F-4D97-AF65-F5344CB8AC3E}">
        <p14:creationId xmlns:p14="http://schemas.microsoft.com/office/powerpoint/2010/main" val="2056951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例如：</a:t>
            </a:r>
            <a:r>
              <a:rPr lang="en-US" altLang="zh-CN" dirty="0"/>
              <a:t>2</a:t>
            </a:r>
            <a:r>
              <a:rPr lang="zh-CN" altLang="en-US" dirty="0"/>
              <a:t>*</a:t>
            </a:r>
            <a:r>
              <a:rPr lang="en-US" altLang="zh-CN" dirty="0"/>
              <a:t>3+4</a:t>
            </a:r>
            <a:r>
              <a:rPr lang="zh-CN" altLang="en-US" dirty="0"/>
              <a:t>*</a:t>
            </a:r>
            <a:r>
              <a:rPr lang="en-US" altLang="zh-CN" dirty="0"/>
              <a:t>5#</a:t>
            </a:r>
            <a:endParaRPr lang="zh-CN" altLang="en-US" dirty="0"/>
          </a:p>
        </p:txBody>
      </p:sp>
      <p:sp>
        <p:nvSpPr>
          <p:cNvPr id="4" name="灯片编号占位符 3"/>
          <p:cNvSpPr>
            <a:spLocks noGrp="1"/>
          </p:cNvSpPr>
          <p:nvPr>
            <p:ph type="sldNum" sz="quarter" idx="4294967295"/>
          </p:nvPr>
        </p:nvSpPr>
        <p:spPr>
          <a:xfrm>
            <a:off x="8742254" y="6524625"/>
            <a:ext cx="395287" cy="333375"/>
          </a:xfrm>
        </p:spPr>
        <p:txBody>
          <a:bodyPr/>
          <a:lstStyle/>
          <a:p>
            <a:fld id="{0C913308-F349-4B6D-A68A-DD1791B4A57B}" type="slidenum">
              <a:rPr lang="zh-CN" altLang="en-US" smtClean="0"/>
              <a:t>31</a:t>
            </a:fld>
            <a:endParaRPr lang="zh-CN" altLang="en-US" dirty="0"/>
          </a:p>
        </p:txBody>
      </p:sp>
      <p:sp>
        <p:nvSpPr>
          <p:cNvPr id="6" name="文本框 5"/>
          <p:cNvSpPr txBox="1"/>
          <p:nvPr/>
        </p:nvSpPr>
        <p:spPr>
          <a:xfrm>
            <a:off x="714889" y="626586"/>
            <a:ext cx="1482465" cy="584775"/>
          </a:xfrm>
          <a:prstGeom prst="rect">
            <a:avLst/>
          </a:prstGeom>
          <a:noFill/>
        </p:spPr>
        <p:txBody>
          <a:bodyPr wrap="square" rtlCol="0">
            <a:spAutoFit/>
          </a:bodyPr>
          <a:lstStyle/>
          <a:p>
            <a:r>
              <a:rPr lang="en-US" altLang="zh-CN" sz="3200" dirty="0"/>
              <a:t>OPTR</a:t>
            </a:r>
            <a:endParaRPr lang="zh-CN" altLang="en-US" sz="3200" dirty="0"/>
          </a:p>
        </p:txBody>
      </p:sp>
      <p:sp>
        <p:nvSpPr>
          <p:cNvPr id="7" name="文本框 6"/>
          <p:cNvSpPr txBox="1"/>
          <p:nvPr/>
        </p:nvSpPr>
        <p:spPr>
          <a:xfrm>
            <a:off x="512938" y="3773743"/>
            <a:ext cx="1596078" cy="584775"/>
          </a:xfrm>
          <a:prstGeom prst="rect">
            <a:avLst/>
          </a:prstGeom>
          <a:noFill/>
        </p:spPr>
        <p:txBody>
          <a:bodyPr wrap="square" rtlCol="0">
            <a:spAutoFit/>
          </a:bodyPr>
          <a:lstStyle/>
          <a:p>
            <a:r>
              <a:rPr lang="en-US" altLang="zh-CN" sz="3200" dirty="0"/>
              <a:t>OPND</a:t>
            </a:r>
            <a:endParaRPr lang="zh-CN" altLang="en-US" sz="3200" dirty="0"/>
          </a:p>
        </p:txBody>
      </p:sp>
      <p:grpSp>
        <p:nvGrpSpPr>
          <p:cNvPr id="16" name="组合 15"/>
          <p:cNvGrpSpPr/>
          <p:nvPr/>
        </p:nvGrpSpPr>
        <p:grpSpPr>
          <a:xfrm>
            <a:off x="1547664" y="1499103"/>
            <a:ext cx="432048" cy="2132657"/>
            <a:chOff x="3131840" y="1556792"/>
            <a:chExt cx="432048" cy="2132657"/>
          </a:xfrm>
        </p:grpSpPr>
        <p:cxnSp>
          <p:nvCxnSpPr>
            <p:cNvPr id="10" name="直接连接符 9"/>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17" name="组合 16"/>
          <p:cNvGrpSpPr/>
          <p:nvPr/>
        </p:nvGrpSpPr>
        <p:grpSpPr>
          <a:xfrm>
            <a:off x="2635391" y="1499103"/>
            <a:ext cx="432048" cy="2132657"/>
            <a:chOff x="3131840" y="1556792"/>
            <a:chExt cx="432048" cy="2132657"/>
          </a:xfrm>
        </p:grpSpPr>
        <p:cxnSp>
          <p:nvCxnSpPr>
            <p:cNvPr id="18" name="直接连接符 17"/>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1" name="直接连接符 20"/>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直接连接符 21"/>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3" name="组合 22"/>
          <p:cNvGrpSpPr/>
          <p:nvPr/>
        </p:nvGrpSpPr>
        <p:grpSpPr>
          <a:xfrm>
            <a:off x="3707904" y="1499103"/>
            <a:ext cx="432048" cy="2132657"/>
            <a:chOff x="3131840" y="1556792"/>
            <a:chExt cx="432048" cy="2132657"/>
          </a:xfrm>
        </p:grpSpPr>
        <p:cxnSp>
          <p:nvCxnSpPr>
            <p:cNvPr id="24" name="直接连接符 23"/>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直接连接符 24"/>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29" name="组合 28"/>
          <p:cNvGrpSpPr/>
          <p:nvPr/>
        </p:nvGrpSpPr>
        <p:grpSpPr>
          <a:xfrm>
            <a:off x="4620476" y="1499103"/>
            <a:ext cx="432048" cy="2132657"/>
            <a:chOff x="3131840" y="1556792"/>
            <a:chExt cx="432048" cy="2132657"/>
          </a:xfrm>
        </p:grpSpPr>
        <p:cxnSp>
          <p:nvCxnSpPr>
            <p:cNvPr id="30" name="直接连接符 29"/>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4" name="直接连接符 33"/>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5621568" y="1499103"/>
            <a:ext cx="432048" cy="2132657"/>
            <a:chOff x="3131840" y="1556792"/>
            <a:chExt cx="432048" cy="2132657"/>
          </a:xfrm>
        </p:grpSpPr>
        <p:cxnSp>
          <p:nvCxnSpPr>
            <p:cNvPr id="36" name="直接连接符 35"/>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直接连接符 39"/>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41" name="组合 40"/>
          <p:cNvGrpSpPr/>
          <p:nvPr/>
        </p:nvGrpSpPr>
        <p:grpSpPr>
          <a:xfrm>
            <a:off x="6534140" y="1499103"/>
            <a:ext cx="432048" cy="2132657"/>
            <a:chOff x="3131840" y="1556792"/>
            <a:chExt cx="432048" cy="2132657"/>
          </a:xfrm>
        </p:grpSpPr>
        <p:cxnSp>
          <p:nvCxnSpPr>
            <p:cNvPr id="42" name="直接连接符 41"/>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59" name="组合 58"/>
          <p:cNvGrpSpPr/>
          <p:nvPr/>
        </p:nvGrpSpPr>
        <p:grpSpPr>
          <a:xfrm>
            <a:off x="7454704" y="1499103"/>
            <a:ext cx="432048" cy="2132657"/>
            <a:chOff x="3131840" y="1556792"/>
            <a:chExt cx="432048" cy="2132657"/>
          </a:xfrm>
        </p:grpSpPr>
        <p:cxnSp>
          <p:nvCxnSpPr>
            <p:cNvPr id="60" name="直接连接符 59"/>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直接连接符 60"/>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4" name="直接连接符 63"/>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65" name="组合 64"/>
          <p:cNvGrpSpPr/>
          <p:nvPr/>
        </p:nvGrpSpPr>
        <p:grpSpPr>
          <a:xfrm>
            <a:off x="1547664" y="4464695"/>
            <a:ext cx="432048" cy="2132657"/>
            <a:chOff x="3131840" y="1556792"/>
            <a:chExt cx="432048" cy="2132657"/>
          </a:xfrm>
        </p:grpSpPr>
        <p:cxnSp>
          <p:nvCxnSpPr>
            <p:cNvPr id="66" name="直接连接符 65"/>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直接连接符 69"/>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71" name="组合 70"/>
          <p:cNvGrpSpPr/>
          <p:nvPr/>
        </p:nvGrpSpPr>
        <p:grpSpPr>
          <a:xfrm>
            <a:off x="2627784" y="4464695"/>
            <a:ext cx="432048" cy="2132657"/>
            <a:chOff x="3131840" y="1556792"/>
            <a:chExt cx="432048" cy="2132657"/>
          </a:xfrm>
        </p:grpSpPr>
        <p:cxnSp>
          <p:nvCxnSpPr>
            <p:cNvPr id="72" name="直接连接符 71"/>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直接连接符 72"/>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77" name="组合 76"/>
          <p:cNvGrpSpPr/>
          <p:nvPr/>
        </p:nvGrpSpPr>
        <p:grpSpPr>
          <a:xfrm>
            <a:off x="3707904" y="4464695"/>
            <a:ext cx="432048" cy="2132657"/>
            <a:chOff x="3131840" y="1556792"/>
            <a:chExt cx="432048" cy="2132657"/>
          </a:xfrm>
        </p:grpSpPr>
        <p:cxnSp>
          <p:nvCxnSpPr>
            <p:cNvPr id="78" name="直接连接符 77"/>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1" name="直接连接符 80"/>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4716016" y="4464695"/>
            <a:ext cx="432048" cy="2132657"/>
            <a:chOff x="3131840" y="1556792"/>
            <a:chExt cx="432048" cy="2132657"/>
          </a:xfrm>
        </p:grpSpPr>
        <p:cxnSp>
          <p:nvCxnSpPr>
            <p:cNvPr id="84" name="直接连接符 83"/>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86" name="直接连接符 85"/>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7" name="直接连接符 86"/>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5659867" y="4464695"/>
            <a:ext cx="432048" cy="2132657"/>
            <a:chOff x="3131840" y="1556792"/>
            <a:chExt cx="432048" cy="2132657"/>
          </a:xfrm>
        </p:grpSpPr>
        <p:cxnSp>
          <p:nvCxnSpPr>
            <p:cNvPr id="90" name="直接连接符 89"/>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92" name="直接连接符 91"/>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4" name="直接连接符 93"/>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6606148" y="4464695"/>
            <a:ext cx="432048" cy="2132657"/>
            <a:chOff x="3131840" y="1556792"/>
            <a:chExt cx="432048" cy="2132657"/>
          </a:xfrm>
        </p:grpSpPr>
        <p:cxnSp>
          <p:nvCxnSpPr>
            <p:cNvPr id="96" name="直接连接符 95"/>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97" name="直接连接符 96"/>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98" name="直接连接符 97"/>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7526712" y="4464695"/>
            <a:ext cx="432048" cy="2132657"/>
            <a:chOff x="3131840" y="1556792"/>
            <a:chExt cx="432048" cy="2132657"/>
          </a:xfrm>
        </p:grpSpPr>
        <p:cxnSp>
          <p:nvCxnSpPr>
            <p:cNvPr id="102" name="直接连接符 101"/>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103" name="直接连接符 102"/>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104" name="直接连接符 103"/>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6" name="直接连接符 105"/>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sp>
        <p:nvSpPr>
          <p:cNvPr id="107" name="文本框 106"/>
          <p:cNvSpPr txBox="1"/>
          <p:nvPr/>
        </p:nvSpPr>
        <p:spPr>
          <a:xfrm>
            <a:off x="1561053" y="3232406"/>
            <a:ext cx="397173" cy="461665"/>
          </a:xfrm>
          <a:prstGeom prst="rect">
            <a:avLst/>
          </a:prstGeom>
          <a:noFill/>
        </p:spPr>
        <p:txBody>
          <a:bodyPr wrap="square" rtlCol="0">
            <a:spAutoFit/>
          </a:bodyPr>
          <a:lstStyle/>
          <a:p>
            <a:r>
              <a:rPr lang="en-US" altLang="zh-CN" sz="2400" dirty="0"/>
              <a:t>#</a:t>
            </a:r>
            <a:endParaRPr lang="zh-CN" altLang="en-US" dirty="0"/>
          </a:p>
        </p:txBody>
      </p:sp>
      <p:sp>
        <p:nvSpPr>
          <p:cNvPr id="192" name="文本框 191"/>
          <p:cNvSpPr txBox="1"/>
          <p:nvPr/>
        </p:nvSpPr>
        <p:spPr>
          <a:xfrm>
            <a:off x="4110702" y="1354894"/>
            <a:ext cx="418660" cy="707886"/>
          </a:xfrm>
          <a:prstGeom prst="rect">
            <a:avLst/>
          </a:prstGeom>
          <a:noFill/>
        </p:spPr>
        <p:txBody>
          <a:bodyPr wrap="square" rtlCol="0">
            <a:spAutoFit/>
          </a:bodyPr>
          <a:lstStyle/>
          <a:p>
            <a:r>
              <a:rPr lang="zh-CN" altLang="en-US" sz="4000" dirty="0"/>
              <a:t>*</a:t>
            </a:r>
            <a:endParaRPr lang="zh-CN" altLang="en-US" sz="3200" dirty="0"/>
          </a:p>
        </p:txBody>
      </p:sp>
      <p:sp>
        <p:nvSpPr>
          <p:cNvPr id="193" name="文本框 192"/>
          <p:cNvSpPr txBox="1"/>
          <p:nvPr/>
        </p:nvSpPr>
        <p:spPr>
          <a:xfrm>
            <a:off x="1602053" y="2873114"/>
            <a:ext cx="338554" cy="461665"/>
          </a:xfrm>
          <a:prstGeom prst="rect">
            <a:avLst/>
          </a:prstGeom>
          <a:noFill/>
        </p:spPr>
        <p:txBody>
          <a:bodyPr wrap="none" rtlCol="0">
            <a:spAutoFit/>
          </a:bodyPr>
          <a:lstStyle/>
          <a:p>
            <a:r>
              <a:rPr lang="zh-CN" altLang="en-US" sz="2400" dirty="0"/>
              <a:t>*</a:t>
            </a:r>
            <a:endParaRPr lang="zh-CN" altLang="en-US" dirty="0"/>
          </a:p>
        </p:txBody>
      </p:sp>
      <p:sp>
        <p:nvSpPr>
          <p:cNvPr id="194" name="文本框 193"/>
          <p:cNvSpPr txBox="1"/>
          <p:nvPr/>
        </p:nvSpPr>
        <p:spPr>
          <a:xfrm>
            <a:off x="1569150" y="5781954"/>
            <a:ext cx="338554" cy="461665"/>
          </a:xfrm>
          <a:prstGeom prst="rect">
            <a:avLst/>
          </a:prstGeom>
          <a:noFill/>
        </p:spPr>
        <p:txBody>
          <a:bodyPr wrap="none" rtlCol="0">
            <a:spAutoFit/>
          </a:bodyPr>
          <a:lstStyle/>
          <a:p>
            <a:r>
              <a:rPr lang="en-US" altLang="zh-CN" sz="2400" dirty="0"/>
              <a:t>3</a:t>
            </a:r>
            <a:endParaRPr lang="zh-CN" altLang="en-US" dirty="0"/>
          </a:p>
        </p:txBody>
      </p:sp>
      <p:sp>
        <p:nvSpPr>
          <p:cNvPr id="195" name="文本框 194"/>
          <p:cNvSpPr txBox="1"/>
          <p:nvPr/>
        </p:nvSpPr>
        <p:spPr>
          <a:xfrm>
            <a:off x="1576914" y="6192725"/>
            <a:ext cx="338554" cy="461665"/>
          </a:xfrm>
          <a:prstGeom prst="rect">
            <a:avLst/>
          </a:prstGeom>
          <a:noFill/>
        </p:spPr>
        <p:txBody>
          <a:bodyPr wrap="none" rtlCol="0">
            <a:spAutoFit/>
          </a:bodyPr>
          <a:lstStyle/>
          <a:p>
            <a:r>
              <a:rPr lang="en-US" altLang="zh-CN" sz="2400" dirty="0"/>
              <a:t>2</a:t>
            </a:r>
            <a:endParaRPr lang="zh-CN" altLang="en-US" dirty="0"/>
          </a:p>
        </p:txBody>
      </p:sp>
      <p:sp>
        <p:nvSpPr>
          <p:cNvPr id="196" name="文本框 195"/>
          <p:cNvSpPr txBox="1"/>
          <p:nvPr/>
        </p:nvSpPr>
        <p:spPr>
          <a:xfrm>
            <a:off x="3754651" y="5771398"/>
            <a:ext cx="338554" cy="461665"/>
          </a:xfrm>
          <a:prstGeom prst="rect">
            <a:avLst/>
          </a:prstGeom>
          <a:noFill/>
        </p:spPr>
        <p:txBody>
          <a:bodyPr wrap="none" rtlCol="0">
            <a:spAutoFit/>
          </a:bodyPr>
          <a:lstStyle/>
          <a:p>
            <a:r>
              <a:rPr lang="en-US" altLang="zh-CN" sz="2400" dirty="0"/>
              <a:t>4</a:t>
            </a:r>
            <a:endParaRPr lang="zh-CN" altLang="en-US" dirty="0"/>
          </a:p>
        </p:txBody>
      </p:sp>
      <p:sp>
        <p:nvSpPr>
          <p:cNvPr id="197" name="文本框 196"/>
          <p:cNvSpPr txBox="1"/>
          <p:nvPr/>
        </p:nvSpPr>
        <p:spPr>
          <a:xfrm>
            <a:off x="2641323" y="6135687"/>
            <a:ext cx="418508" cy="461665"/>
          </a:xfrm>
          <a:prstGeom prst="rect">
            <a:avLst/>
          </a:prstGeom>
          <a:noFill/>
        </p:spPr>
        <p:txBody>
          <a:bodyPr wrap="square" rtlCol="0">
            <a:spAutoFit/>
          </a:bodyPr>
          <a:lstStyle/>
          <a:p>
            <a:r>
              <a:rPr lang="en-US" altLang="zh-CN" sz="2400" dirty="0"/>
              <a:t>6</a:t>
            </a:r>
            <a:endParaRPr lang="zh-CN" altLang="en-US" dirty="0"/>
          </a:p>
        </p:txBody>
      </p:sp>
      <p:sp>
        <p:nvSpPr>
          <p:cNvPr id="198" name="文本框 197"/>
          <p:cNvSpPr txBox="1"/>
          <p:nvPr/>
        </p:nvSpPr>
        <p:spPr>
          <a:xfrm>
            <a:off x="3756063" y="6135688"/>
            <a:ext cx="325014" cy="461665"/>
          </a:xfrm>
          <a:prstGeom prst="rect">
            <a:avLst/>
          </a:prstGeom>
          <a:noFill/>
        </p:spPr>
        <p:txBody>
          <a:bodyPr wrap="square" rtlCol="0">
            <a:spAutoFit/>
          </a:bodyPr>
          <a:lstStyle/>
          <a:p>
            <a:r>
              <a:rPr lang="en-US" altLang="zh-CN" sz="2400" dirty="0"/>
              <a:t>6</a:t>
            </a:r>
            <a:endParaRPr lang="zh-CN" altLang="en-US" dirty="0"/>
          </a:p>
        </p:txBody>
      </p:sp>
      <p:sp>
        <p:nvSpPr>
          <p:cNvPr id="199" name="文本框 198"/>
          <p:cNvSpPr txBox="1"/>
          <p:nvPr/>
        </p:nvSpPr>
        <p:spPr>
          <a:xfrm>
            <a:off x="4748747" y="6131142"/>
            <a:ext cx="389141" cy="461665"/>
          </a:xfrm>
          <a:prstGeom prst="rect">
            <a:avLst/>
          </a:prstGeom>
          <a:noFill/>
        </p:spPr>
        <p:txBody>
          <a:bodyPr wrap="square" rtlCol="0">
            <a:spAutoFit/>
          </a:bodyPr>
          <a:lstStyle/>
          <a:p>
            <a:r>
              <a:rPr lang="en-US" altLang="zh-CN" sz="2400" dirty="0"/>
              <a:t>6</a:t>
            </a:r>
            <a:endParaRPr lang="zh-CN" altLang="en-US" dirty="0"/>
          </a:p>
        </p:txBody>
      </p:sp>
      <p:sp>
        <p:nvSpPr>
          <p:cNvPr id="200" name="文本框 199"/>
          <p:cNvSpPr txBox="1"/>
          <p:nvPr/>
        </p:nvSpPr>
        <p:spPr>
          <a:xfrm>
            <a:off x="5693274" y="6178038"/>
            <a:ext cx="368340" cy="461665"/>
          </a:xfrm>
          <a:prstGeom prst="rect">
            <a:avLst/>
          </a:prstGeom>
          <a:noFill/>
        </p:spPr>
        <p:txBody>
          <a:bodyPr wrap="square" rtlCol="0">
            <a:spAutoFit/>
          </a:bodyPr>
          <a:lstStyle/>
          <a:p>
            <a:r>
              <a:rPr lang="en-US" altLang="zh-CN" sz="2400" dirty="0"/>
              <a:t>6</a:t>
            </a:r>
            <a:endParaRPr lang="zh-CN" altLang="en-US" dirty="0"/>
          </a:p>
        </p:txBody>
      </p:sp>
      <p:sp>
        <p:nvSpPr>
          <p:cNvPr id="201" name="文本框 200"/>
          <p:cNvSpPr txBox="1"/>
          <p:nvPr/>
        </p:nvSpPr>
        <p:spPr>
          <a:xfrm>
            <a:off x="6573418" y="6159578"/>
            <a:ext cx="590870" cy="461665"/>
          </a:xfrm>
          <a:prstGeom prst="rect">
            <a:avLst/>
          </a:prstGeom>
          <a:noFill/>
        </p:spPr>
        <p:txBody>
          <a:bodyPr wrap="square" rtlCol="0">
            <a:spAutoFit/>
          </a:bodyPr>
          <a:lstStyle/>
          <a:p>
            <a:r>
              <a:rPr lang="en-US" altLang="zh-CN" sz="2400" dirty="0"/>
              <a:t>26</a:t>
            </a:r>
            <a:endParaRPr lang="zh-CN" altLang="en-US" dirty="0"/>
          </a:p>
        </p:txBody>
      </p:sp>
      <p:sp>
        <p:nvSpPr>
          <p:cNvPr id="202" name="文本框 201"/>
          <p:cNvSpPr txBox="1"/>
          <p:nvPr/>
        </p:nvSpPr>
        <p:spPr>
          <a:xfrm>
            <a:off x="4760171" y="5771397"/>
            <a:ext cx="338554" cy="461665"/>
          </a:xfrm>
          <a:prstGeom prst="rect">
            <a:avLst/>
          </a:prstGeom>
          <a:noFill/>
        </p:spPr>
        <p:txBody>
          <a:bodyPr wrap="none" rtlCol="0">
            <a:spAutoFit/>
          </a:bodyPr>
          <a:lstStyle/>
          <a:p>
            <a:r>
              <a:rPr lang="en-US" altLang="zh-CN" sz="2400" dirty="0"/>
              <a:t>4</a:t>
            </a:r>
            <a:endParaRPr lang="zh-CN" altLang="en-US" dirty="0"/>
          </a:p>
        </p:txBody>
      </p:sp>
      <p:sp>
        <p:nvSpPr>
          <p:cNvPr id="203" name="文本框 202"/>
          <p:cNvSpPr txBox="1"/>
          <p:nvPr/>
        </p:nvSpPr>
        <p:spPr>
          <a:xfrm>
            <a:off x="4737502" y="5407107"/>
            <a:ext cx="338554" cy="461665"/>
          </a:xfrm>
          <a:prstGeom prst="rect">
            <a:avLst/>
          </a:prstGeom>
          <a:noFill/>
        </p:spPr>
        <p:txBody>
          <a:bodyPr wrap="none" rtlCol="0">
            <a:spAutoFit/>
          </a:bodyPr>
          <a:lstStyle/>
          <a:p>
            <a:r>
              <a:rPr lang="en-US" altLang="zh-CN" sz="2400" dirty="0"/>
              <a:t>5</a:t>
            </a:r>
            <a:endParaRPr lang="zh-CN" altLang="en-US" dirty="0"/>
          </a:p>
        </p:txBody>
      </p:sp>
      <p:sp>
        <p:nvSpPr>
          <p:cNvPr id="204" name="文本框 203"/>
          <p:cNvSpPr txBox="1"/>
          <p:nvPr/>
        </p:nvSpPr>
        <p:spPr>
          <a:xfrm>
            <a:off x="5652120" y="5771396"/>
            <a:ext cx="565072" cy="461665"/>
          </a:xfrm>
          <a:prstGeom prst="rect">
            <a:avLst/>
          </a:prstGeom>
          <a:noFill/>
        </p:spPr>
        <p:txBody>
          <a:bodyPr wrap="square" rtlCol="0">
            <a:spAutoFit/>
          </a:bodyPr>
          <a:lstStyle/>
          <a:p>
            <a:r>
              <a:rPr lang="en-US" altLang="zh-CN" sz="2400" dirty="0"/>
              <a:t>20</a:t>
            </a:r>
            <a:endParaRPr lang="zh-CN" altLang="en-US" dirty="0"/>
          </a:p>
        </p:txBody>
      </p:sp>
      <p:sp>
        <p:nvSpPr>
          <p:cNvPr id="205" name="文本框 204"/>
          <p:cNvSpPr txBox="1"/>
          <p:nvPr/>
        </p:nvSpPr>
        <p:spPr>
          <a:xfrm>
            <a:off x="2672270" y="3211430"/>
            <a:ext cx="338554" cy="461665"/>
          </a:xfrm>
          <a:prstGeom prst="rect">
            <a:avLst/>
          </a:prstGeom>
          <a:noFill/>
        </p:spPr>
        <p:txBody>
          <a:bodyPr wrap="none" rtlCol="0">
            <a:spAutoFit/>
          </a:bodyPr>
          <a:lstStyle/>
          <a:p>
            <a:r>
              <a:rPr lang="en-US" altLang="zh-CN" sz="2400" dirty="0"/>
              <a:t>#</a:t>
            </a:r>
            <a:endParaRPr lang="zh-CN" altLang="en-US" dirty="0"/>
          </a:p>
        </p:txBody>
      </p:sp>
      <p:sp>
        <p:nvSpPr>
          <p:cNvPr id="206" name="文本框 205"/>
          <p:cNvSpPr txBox="1"/>
          <p:nvPr/>
        </p:nvSpPr>
        <p:spPr>
          <a:xfrm>
            <a:off x="3773697" y="3227294"/>
            <a:ext cx="338554" cy="461665"/>
          </a:xfrm>
          <a:prstGeom prst="rect">
            <a:avLst/>
          </a:prstGeom>
          <a:noFill/>
        </p:spPr>
        <p:txBody>
          <a:bodyPr wrap="none" rtlCol="0">
            <a:spAutoFit/>
          </a:bodyPr>
          <a:lstStyle/>
          <a:p>
            <a:r>
              <a:rPr lang="en-US" altLang="zh-CN" sz="2400" dirty="0"/>
              <a:t>#</a:t>
            </a:r>
            <a:endParaRPr lang="zh-CN" altLang="en-US" dirty="0"/>
          </a:p>
        </p:txBody>
      </p:sp>
      <p:sp>
        <p:nvSpPr>
          <p:cNvPr id="207" name="文本框 206"/>
          <p:cNvSpPr txBox="1"/>
          <p:nvPr/>
        </p:nvSpPr>
        <p:spPr>
          <a:xfrm>
            <a:off x="4688957" y="3211430"/>
            <a:ext cx="318381" cy="461665"/>
          </a:xfrm>
          <a:prstGeom prst="rect">
            <a:avLst/>
          </a:prstGeom>
          <a:noFill/>
        </p:spPr>
        <p:txBody>
          <a:bodyPr wrap="square" rtlCol="0">
            <a:spAutoFit/>
          </a:bodyPr>
          <a:lstStyle/>
          <a:p>
            <a:r>
              <a:rPr lang="en-US" altLang="zh-CN" sz="2400" dirty="0"/>
              <a:t>#</a:t>
            </a:r>
            <a:endParaRPr lang="zh-CN" altLang="en-US" dirty="0"/>
          </a:p>
        </p:txBody>
      </p:sp>
      <p:sp>
        <p:nvSpPr>
          <p:cNvPr id="208" name="文本框 207"/>
          <p:cNvSpPr txBox="1"/>
          <p:nvPr/>
        </p:nvSpPr>
        <p:spPr>
          <a:xfrm>
            <a:off x="5688719" y="3211430"/>
            <a:ext cx="338554" cy="461665"/>
          </a:xfrm>
          <a:prstGeom prst="rect">
            <a:avLst/>
          </a:prstGeom>
          <a:noFill/>
        </p:spPr>
        <p:txBody>
          <a:bodyPr wrap="none" rtlCol="0">
            <a:spAutoFit/>
          </a:bodyPr>
          <a:lstStyle/>
          <a:p>
            <a:r>
              <a:rPr lang="en-US" altLang="zh-CN" sz="2400" dirty="0"/>
              <a:t>#</a:t>
            </a:r>
            <a:endParaRPr lang="zh-CN" altLang="en-US" dirty="0"/>
          </a:p>
        </p:txBody>
      </p:sp>
      <p:sp>
        <p:nvSpPr>
          <p:cNvPr id="209" name="文本框 208"/>
          <p:cNvSpPr txBox="1"/>
          <p:nvPr/>
        </p:nvSpPr>
        <p:spPr>
          <a:xfrm>
            <a:off x="6588224" y="3174641"/>
            <a:ext cx="338554" cy="461665"/>
          </a:xfrm>
          <a:prstGeom prst="rect">
            <a:avLst/>
          </a:prstGeom>
          <a:noFill/>
        </p:spPr>
        <p:txBody>
          <a:bodyPr wrap="none" rtlCol="0">
            <a:spAutoFit/>
          </a:bodyPr>
          <a:lstStyle/>
          <a:p>
            <a:r>
              <a:rPr lang="en-US" altLang="zh-CN" sz="2400" dirty="0"/>
              <a:t>#</a:t>
            </a:r>
            <a:endParaRPr lang="zh-CN" altLang="en-US" dirty="0"/>
          </a:p>
        </p:txBody>
      </p:sp>
      <p:sp>
        <p:nvSpPr>
          <p:cNvPr id="210" name="文本框 209"/>
          <p:cNvSpPr txBox="1"/>
          <p:nvPr/>
        </p:nvSpPr>
        <p:spPr>
          <a:xfrm>
            <a:off x="7509080" y="3186199"/>
            <a:ext cx="338554" cy="461665"/>
          </a:xfrm>
          <a:prstGeom prst="rect">
            <a:avLst/>
          </a:prstGeom>
          <a:noFill/>
        </p:spPr>
        <p:txBody>
          <a:bodyPr wrap="none" rtlCol="0">
            <a:spAutoFit/>
          </a:bodyPr>
          <a:lstStyle/>
          <a:p>
            <a:r>
              <a:rPr lang="en-US" altLang="zh-CN" sz="2400" dirty="0"/>
              <a:t>#</a:t>
            </a:r>
            <a:endParaRPr lang="zh-CN" altLang="en-US" dirty="0"/>
          </a:p>
        </p:txBody>
      </p:sp>
      <p:sp>
        <p:nvSpPr>
          <p:cNvPr id="211" name="文本框 210"/>
          <p:cNvSpPr txBox="1"/>
          <p:nvPr/>
        </p:nvSpPr>
        <p:spPr>
          <a:xfrm>
            <a:off x="2699792" y="2803325"/>
            <a:ext cx="338554" cy="461665"/>
          </a:xfrm>
          <a:prstGeom prst="rect">
            <a:avLst/>
          </a:prstGeom>
          <a:noFill/>
        </p:spPr>
        <p:txBody>
          <a:bodyPr wrap="none" rtlCol="0">
            <a:spAutoFit/>
          </a:bodyPr>
          <a:lstStyle/>
          <a:p>
            <a:r>
              <a:rPr lang="en-US" altLang="zh-CN" sz="2400" dirty="0"/>
              <a:t>+</a:t>
            </a:r>
            <a:endParaRPr lang="zh-CN" altLang="en-US" dirty="0"/>
          </a:p>
        </p:txBody>
      </p:sp>
      <p:sp>
        <p:nvSpPr>
          <p:cNvPr id="212" name="文本框 211"/>
          <p:cNvSpPr txBox="1"/>
          <p:nvPr/>
        </p:nvSpPr>
        <p:spPr>
          <a:xfrm>
            <a:off x="3740388" y="2822830"/>
            <a:ext cx="338554" cy="461665"/>
          </a:xfrm>
          <a:prstGeom prst="rect">
            <a:avLst/>
          </a:prstGeom>
          <a:noFill/>
        </p:spPr>
        <p:txBody>
          <a:bodyPr wrap="none" rtlCol="0">
            <a:spAutoFit/>
          </a:bodyPr>
          <a:lstStyle/>
          <a:p>
            <a:r>
              <a:rPr lang="en-US" altLang="zh-CN" sz="2400" dirty="0"/>
              <a:t>+</a:t>
            </a:r>
            <a:endParaRPr lang="zh-CN" altLang="en-US" dirty="0"/>
          </a:p>
        </p:txBody>
      </p:sp>
      <p:sp>
        <p:nvSpPr>
          <p:cNvPr id="213" name="文本框 212"/>
          <p:cNvSpPr txBox="1"/>
          <p:nvPr/>
        </p:nvSpPr>
        <p:spPr>
          <a:xfrm>
            <a:off x="4644008" y="2810351"/>
            <a:ext cx="313665" cy="461665"/>
          </a:xfrm>
          <a:prstGeom prst="rect">
            <a:avLst/>
          </a:prstGeom>
          <a:noFill/>
        </p:spPr>
        <p:txBody>
          <a:bodyPr wrap="square" rtlCol="0">
            <a:spAutoFit/>
          </a:bodyPr>
          <a:lstStyle/>
          <a:p>
            <a:r>
              <a:rPr lang="en-US" altLang="zh-CN" sz="2400" dirty="0"/>
              <a:t>+</a:t>
            </a:r>
            <a:endParaRPr lang="zh-CN" altLang="en-US" dirty="0"/>
          </a:p>
        </p:txBody>
      </p:sp>
      <p:sp>
        <p:nvSpPr>
          <p:cNvPr id="214" name="文本框 213"/>
          <p:cNvSpPr txBox="1"/>
          <p:nvPr/>
        </p:nvSpPr>
        <p:spPr>
          <a:xfrm>
            <a:off x="2051720" y="1270501"/>
            <a:ext cx="432048" cy="646331"/>
          </a:xfrm>
          <a:prstGeom prst="rect">
            <a:avLst/>
          </a:prstGeom>
          <a:noFill/>
        </p:spPr>
        <p:txBody>
          <a:bodyPr wrap="square" rtlCol="0">
            <a:spAutoFit/>
          </a:bodyPr>
          <a:lstStyle/>
          <a:p>
            <a:r>
              <a:rPr lang="en-US" altLang="zh-CN" sz="3600" dirty="0"/>
              <a:t>+</a:t>
            </a:r>
            <a:endParaRPr lang="zh-CN" altLang="en-US" sz="2800" dirty="0"/>
          </a:p>
        </p:txBody>
      </p:sp>
      <p:sp>
        <p:nvSpPr>
          <p:cNvPr id="215" name="文本框 214"/>
          <p:cNvSpPr txBox="1"/>
          <p:nvPr/>
        </p:nvSpPr>
        <p:spPr>
          <a:xfrm>
            <a:off x="7900140" y="1244777"/>
            <a:ext cx="418660" cy="646331"/>
          </a:xfrm>
          <a:prstGeom prst="rect">
            <a:avLst/>
          </a:prstGeom>
          <a:noFill/>
        </p:spPr>
        <p:txBody>
          <a:bodyPr wrap="square" rtlCol="0">
            <a:spAutoFit/>
          </a:bodyPr>
          <a:lstStyle/>
          <a:p>
            <a:r>
              <a:rPr lang="en-US" altLang="zh-CN" sz="3600" dirty="0"/>
              <a:t>#</a:t>
            </a:r>
            <a:endParaRPr lang="zh-CN" altLang="en-US" sz="2800" dirty="0"/>
          </a:p>
        </p:txBody>
      </p:sp>
      <p:sp>
        <p:nvSpPr>
          <p:cNvPr id="216" name="文本框 215"/>
          <p:cNvSpPr txBox="1"/>
          <p:nvPr/>
        </p:nvSpPr>
        <p:spPr>
          <a:xfrm>
            <a:off x="6003951" y="1272040"/>
            <a:ext cx="418660" cy="646331"/>
          </a:xfrm>
          <a:prstGeom prst="rect">
            <a:avLst/>
          </a:prstGeom>
          <a:noFill/>
        </p:spPr>
        <p:txBody>
          <a:bodyPr wrap="square" rtlCol="0">
            <a:spAutoFit/>
          </a:bodyPr>
          <a:lstStyle/>
          <a:p>
            <a:r>
              <a:rPr lang="en-US" altLang="zh-CN" sz="3600" dirty="0"/>
              <a:t>#</a:t>
            </a:r>
            <a:endParaRPr lang="zh-CN" altLang="en-US" sz="2800" dirty="0"/>
          </a:p>
        </p:txBody>
      </p:sp>
      <p:sp>
        <p:nvSpPr>
          <p:cNvPr id="217" name="文本框 216"/>
          <p:cNvSpPr txBox="1"/>
          <p:nvPr/>
        </p:nvSpPr>
        <p:spPr>
          <a:xfrm>
            <a:off x="6938658" y="1280181"/>
            <a:ext cx="418660" cy="646331"/>
          </a:xfrm>
          <a:prstGeom prst="rect">
            <a:avLst/>
          </a:prstGeom>
          <a:noFill/>
        </p:spPr>
        <p:txBody>
          <a:bodyPr wrap="square" rtlCol="0">
            <a:spAutoFit/>
          </a:bodyPr>
          <a:lstStyle/>
          <a:p>
            <a:r>
              <a:rPr lang="en-US" altLang="zh-CN" sz="3600" dirty="0"/>
              <a:t>#</a:t>
            </a:r>
            <a:endParaRPr lang="zh-CN" altLang="en-US" sz="2800" dirty="0"/>
          </a:p>
        </p:txBody>
      </p:sp>
      <p:sp>
        <p:nvSpPr>
          <p:cNvPr id="218" name="文本框 217"/>
          <p:cNvSpPr txBox="1"/>
          <p:nvPr/>
        </p:nvSpPr>
        <p:spPr>
          <a:xfrm>
            <a:off x="4619360" y="2418906"/>
            <a:ext cx="418660" cy="646331"/>
          </a:xfrm>
          <a:prstGeom prst="rect">
            <a:avLst/>
          </a:prstGeom>
          <a:noFill/>
        </p:spPr>
        <p:txBody>
          <a:bodyPr wrap="square" rtlCol="0">
            <a:spAutoFit/>
          </a:bodyPr>
          <a:lstStyle/>
          <a:p>
            <a:r>
              <a:rPr lang="zh-CN" altLang="en-US" sz="3600" dirty="0"/>
              <a:t>*</a:t>
            </a:r>
            <a:endParaRPr lang="zh-CN" altLang="en-US" sz="2800" dirty="0"/>
          </a:p>
        </p:txBody>
      </p:sp>
      <p:sp>
        <p:nvSpPr>
          <p:cNvPr id="219" name="文本框 218"/>
          <p:cNvSpPr txBox="1"/>
          <p:nvPr/>
        </p:nvSpPr>
        <p:spPr>
          <a:xfrm>
            <a:off x="5652120" y="2847139"/>
            <a:ext cx="303303" cy="461665"/>
          </a:xfrm>
          <a:prstGeom prst="rect">
            <a:avLst/>
          </a:prstGeom>
          <a:noFill/>
        </p:spPr>
        <p:txBody>
          <a:bodyPr wrap="square" rtlCol="0">
            <a:spAutoFit/>
          </a:bodyPr>
          <a:lstStyle/>
          <a:p>
            <a:r>
              <a:rPr lang="en-US" altLang="zh-CN" sz="2400" dirty="0"/>
              <a:t>+</a:t>
            </a:r>
            <a:endParaRPr lang="zh-CN" altLang="en-US" dirty="0"/>
          </a:p>
        </p:txBody>
      </p:sp>
      <p:sp>
        <p:nvSpPr>
          <p:cNvPr id="220" name="文本框 219"/>
          <p:cNvSpPr txBox="1"/>
          <p:nvPr/>
        </p:nvSpPr>
        <p:spPr>
          <a:xfrm>
            <a:off x="5591239" y="2413381"/>
            <a:ext cx="418660" cy="646331"/>
          </a:xfrm>
          <a:prstGeom prst="rect">
            <a:avLst/>
          </a:prstGeom>
          <a:noFill/>
        </p:spPr>
        <p:txBody>
          <a:bodyPr wrap="square" rtlCol="0">
            <a:spAutoFit/>
          </a:bodyPr>
          <a:lstStyle/>
          <a:p>
            <a:r>
              <a:rPr lang="zh-CN" altLang="en-US" sz="3600" dirty="0"/>
              <a:t>*</a:t>
            </a:r>
            <a:endParaRPr lang="zh-CN" altLang="en-US" sz="2800" dirty="0"/>
          </a:p>
        </p:txBody>
      </p:sp>
      <p:sp>
        <p:nvSpPr>
          <p:cNvPr id="221" name="文本框 220"/>
          <p:cNvSpPr txBox="1"/>
          <p:nvPr/>
        </p:nvSpPr>
        <p:spPr>
          <a:xfrm>
            <a:off x="6550211" y="2821956"/>
            <a:ext cx="402589" cy="461665"/>
          </a:xfrm>
          <a:prstGeom prst="rect">
            <a:avLst/>
          </a:prstGeom>
          <a:noFill/>
        </p:spPr>
        <p:txBody>
          <a:bodyPr wrap="square" rtlCol="0">
            <a:spAutoFit/>
          </a:bodyPr>
          <a:lstStyle/>
          <a:p>
            <a:r>
              <a:rPr lang="en-US" altLang="zh-CN" sz="2400" dirty="0"/>
              <a:t>+</a:t>
            </a:r>
            <a:endParaRPr lang="zh-CN" altLang="en-US" dirty="0"/>
          </a:p>
        </p:txBody>
      </p:sp>
    </p:spTree>
    <p:extLst>
      <p:ext uri="{BB962C8B-B14F-4D97-AF65-F5344CB8AC3E}">
        <p14:creationId xmlns:p14="http://schemas.microsoft.com/office/powerpoint/2010/main" val="62484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2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2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217"/>
                                        </p:tgtEl>
                                        <p:attrNameLst>
                                          <p:attrName>style.visibility</p:attrName>
                                        </p:attrNameLst>
                                      </p:cBhvr>
                                      <p:to>
                                        <p:strVal val="visible"/>
                                      </p:to>
                                    </p:set>
                                    <p:animEffect transition="in" filter="fade">
                                      <p:cBhvr>
                                        <p:cTn id="103" dur="500"/>
                                        <p:tgtEl>
                                          <p:spTgt spid="217"/>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01"/>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92" grpId="0"/>
      <p:bldP spid="193"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P spid="207" grpId="0"/>
      <p:bldP spid="208" grpId="0"/>
      <p:bldP spid="209" grpId="0"/>
      <p:bldP spid="210" grpId="0"/>
      <p:bldP spid="211" grpId="0"/>
      <p:bldP spid="212" grpId="0"/>
      <p:bldP spid="213" grpId="0"/>
      <p:bldP spid="214" grpId="0"/>
      <p:bldP spid="215" grpId="0"/>
      <p:bldP spid="216" grpId="0"/>
      <p:bldP spid="217" grpId="0"/>
      <p:bldP spid="218" grpId="0"/>
      <p:bldP spid="219" grpId="0"/>
      <p:bldP spid="220" grpId="0"/>
      <p:bldP spid="2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lnSpcReduction="10000"/>
          </a:bodyPr>
          <a:lstStyle/>
          <a:p>
            <a:pPr marL="0" indent="0">
              <a:buNone/>
            </a:pPr>
            <a:r>
              <a:rPr lang="en-US" dirty="0"/>
              <a:t>// </a:t>
            </a:r>
            <a:r>
              <a:rPr lang="zh-CN" altLang="en-US" dirty="0"/>
              <a:t>引入算符优先级矩阵</a:t>
            </a:r>
            <a:endParaRPr lang="en-US" dirty="0"/>
          </a:p>
          <a:p>
            <a:pPr marL="0" indent="0">
              <a:buNone/>
            </a:pPr>
            <a:r>
              <a:rPr lang="en-US" dirty="0"/>
              <a:t>#define </a:t>
            </a:r>
            <a:r>
              <a:rPr lang="en-US" dirty="0">
                <a:solidFill>
                  <a:srgbClr val="00B0F0"/>
                </a:solidFill>
              </a:rPr>
              <a:t>OPSETSIZE</a:t>
            </a:r>
            <a:r>
              <a:rPr lang="en-US" dirty="0"/>
              <a:t> 7 </a:t>
            </a:r>
          </a:p>
          <a:p>
            <a:pPr marL="0" indent="0">
              <a:buNone/>
            </a:pPr>
            <a:r>
              <a:rPr lang="en-US" dirty="0"/>
              <a:t>char </a:t>
            </a:r>
            <a:r>
              <a:rPr lang="en-US" dirty="0">
                <a:solidFill>
                  <a:srgbClr val="0000CC"/>
                </a:solidFill>
              </a:rPr>
              <a:t>OPSET</a:t>
            </a:r>
            <a:r>
              <a:rPr lang="en-US" dirty="0"/>
              <a:t>[</a:t>
            </a:r>
            <a:r>
              <a:rPr lang="en-US" dirty="0">
                <a:solidFill>
                  <a:srgbClr val="00B0F0"/>
                </a:solidFill>
              </a:rPr>
              <a:t>OPSETSIZE</a:t>
            </a:r>
            <a:r>
              <a:rPr lang="en-US" dirty="0"/>
              <a:t>]={'+' , '-' , '*' , '/' ,'(' , ')' , '#'}; </a:t>
            </a:r>
          </a:p>
          <a:p>
            <a:pPr marL="0" indent="0">
              <a:buNone/>
            </a:pPr>
            <a:r>
              <a:rPr lang="en-US" dirty="0"/>
              <a:t>unsigned char </a:t>
            </a:r>
            <a:r>
              <a:rPr lang="en-US" b="1" dirty="0">
                <a:solidFill>
                  <a:srgbClr val="7030A0"/>
                </a:solidFill>
              </a:rPr>
              <a:t>Prior</a:t>
            </a:r>
            <a:r>
              <a:rPr lang="en-US" dirty="0"/>
              <a:t>[</a:t>
            </a:r>
            <a:r>
              <a:rPr lang="en-US" dirty="0">
                <a:solidFill>
                  <a:srgbClr val="00B0F0"/>
                </a:solidFill>
              </a:rPr>
              <a:t>OPSETSIZE</a:t>
            </a:r>
            <a:r>
              <a:rPr lang="en-US" dirty="0"/>
              <a:t>][</a:t>
            </a:r>
            <a:r>
              <a:rPr lang="en-US" dirty="0">
                <a:solidFill>
                  <a:srgbClr val="00B0F0"/>
                </a:solidFill>
              </a:rPr>
              <a:t>OPSETSIZE</a:t>
            </a:r>
            <a:r>
              <a:rPr lang="en-US" dirty="0"/>
              <a:t>] = { </a:t>
            </a:r>
          </a:p>
          <a:p>
            <a:pPr marL="0" indent="0">
              <a:buNone/>
            </a:pPr>
            <a:r>
              <a:rPr lang="zh-CN" altLang="en-US" dirty="0"/>
              <a:t> </a:t>
            </a:r>
            <a:r>
              <a:rPr lang="en-US" altLang="zh-CN" dirty="0">
                <a:solidFill>
                  <a:srgbClr val="339933"/>
                </a:solidFill>
              </a:rPr>
              <a:t>{</a:t>
            </a:r>
            <a:r>
              <a:rPr lang="en-US" altLang="zh-CN" dirty="0"/>
              <a:t>'&gt;','&gt;','&lt;','&lt;','&lt;','&gt;','&gt;'</a:t>
            </a:r>
            <a:r>
              <a:rPr lang="en-US" altLang="zh-CN" dirty="0">
                <a:solidFill>
                  <a:srgbClr val="339933"/>
                </a:solidFill>
              </a:rPr>
              <a:t>}</a:t>
            </a:r>
            <a:r>
              <a:rPr lang="en-US" altLang="zh-CN" dirty="0"/>
              <a:t>,</a:t>
            </a:r>
          </a:p>
          <a:p>
            <a:pPr marL="0" indent="0">
              <a:buNone/>
            </a:pPr>
            <a:r>
              <a:rPr lang="en-US" altLang="zh-CN" dirty="0"/>
              <a:t> </a:t>
            </a:r>
            <a:r>
              <a:rPr lang="en-US" altLang="zh-CN" dirty="0">
                <a:solidFill>
                  <a:srgbClr val="339933"/>
                </a:solidFill>
              </a:rPr>
              <a:t>{</a:t>
            </a:r>
            <a:r>
              <a:rPr lang="en-US" altLang="zh-CN" dirty="0"/>
              <a:t>'&gt;','&gt;','&lt;','&lt;','&lt;','&gt;','&gt;'</a:t>
            </a:r>
            <a:r>
              <a:rPr lang="en-US" altLang="zh-CN" dirty="0">
                <a:solidFill>
                  <a:srgbClr val="339933"/>
                </a:solidFill>
              </a:rPr>
              <a:t>}</a:t>
            </a:r>
            <a:r>
              <a:rPr lang="en-US" altLang="zh-CN" dirty="0"/>
              <a:t>,</a:t>
            </a:r>
          </a:p>
          <a:p>
            <a:pPr marL="0" indent="0">
              <a:buNone/>
            </a:pPr>
            <a:r>
              <a:rPr lang="en-US" altLang="zh-CN" dirty="0"/>
              <a:t> </a:t>
            </a:r>
            <a:r>
              <a:rPr lang="en-US" altLang="zh-CN" dirty="0">
                <a:solidFill>
                  <a:srgbClr val="339933"/>
                </a:solidFill>
              </a:rPr>
              <a:t>{</a:t>
            </a:r>
            <a:r>
              <a:rPr lang="en-US" altLang="zh-CN" dirty="0"/>
              <a:t>'&gt;','&gt;','&gt;','&gt;','&lt;','&gt;','&gt;'</a:t>
            </a:r>
            <a:r>
              <a:rPr lang="en-US" altLang="zh-CN" dirty="0">
                <a:solidFill>
                  <a:srgbClr val="339933"/>
                </a:solidFill>
              </a:rPr>
              <a:t>}</a:t>
            </a:r>
            <a:r>
              <a:rPr lang="en-US" altLang="zh-CN" dirty="0"/>
              <a:t>,</a:t>
            </a:r>
          </a:p>
          <a:p>
            <a:pPr marL="0" indent="0">
              <a:buNone/>
            </a:pPr>
            <a:r>
              <a:rPr lang="en-US" altLang="zh-CN" dirty="0"/>
              <a:t> </a:t>
            </a:r>
            <a:r>
              <a:rPr lang="en-US" altLang="zh-CN" dirty="0">
                <a:solidFill>
                  <a:srgbClr val="339933"/>
                </a:solidFill>
              </a:rPr>
              <a:t>{</a:t>
            </a:r>
            <a:r>
              <a:rPr lang="en-US" altLang="zh-CN" dirty="0"/>
              <a:t>'&gt;','&gt;','&gt;','&gt;','&lt;','&gt;','&gt;'</a:t>
            </a:r>
            <a:r>
              <a:rPr lang="en-US" altLang="zh-CN" dirty="0">
                <a:solidFill>
                  <a:srgbClr val="339933"/>
                </a:solidFill>
              </a:rPr>
              <a:t>}</a:t>
            </a:r>
            <a:r>
              <a:rPr lang="en-US" altLang="zh-CN" dirty="0"/>
              <a:t>,</a:t>
            </a:r>
          </a:p>
          <a:p>
            <a:pPr marL="0" indent="0">
              <a:buNone/>
            </a:pPr>
            <a:r>
              <a:rPr lang="en-US" altLang="zh-CN" dirty="0"/>
              <a:t> </a:t>
            </a:r>
            <a:r>
              <a:rPr lang="en-US" altLang="zh-CN" dirty="0">
                <a:solidFill>
                  <a:srgbClr val="339933"/>
                </a:solidFill>
              </a:rPr>
              <a:t>{</a:t>
            </a:r>
            <a:r>
              <a:rPr lang="en-US" altLang="zh-CN" dirty="0"/>
              <a:t>'&lt;','&lt;','&lt;','&lt;','&lt;','=',' '</a:t>
            </a:r>
            <a:r>
              <a:rPr lang="en-US" altLang="zh-CN" dirty="0">
                <a:solidFill>
                  <a:srgbClr val="339933"/>
                </a:solidFill>
              </a:rPr>
              <a:t>}</a:t>
            </a:r>
            <a:r>
              <a:rPr lang="en-US" altLang="zh-CN" dirty="0"/>
              <a:t>,</a:t>
            </a:r>
          </a:p>
          <a:p>
            <a:pPr marL="0" indent="0">
              <a:buNone/>
            </a:pPr>
            <a:r>
              <a:rPr lang="en-US" altLang="zh-CN" dirty="0"/>
              <a:t> </a:t>
            </a:r>
            <a:r>
              <a:rPr lang="en-US" altLang="zh-CN" dirty="0">
                <a:solidFill>
                  <a:srgbClr val="339933"/>
                </a:solidFill>
              </a:rPr>
              <a:t>{</a:t>
            </a:r>
            <a:r>
              <a:rPr lang="en-US" altLang="zh-CN" dirty="0"/>
              <a:t>'&gt;','&gt;','&gt;','&gt;',' ','&gt;','&gt;'</a:t>
            </a:r>
            <a:r>
              <a:rPr lang="en-US" altLang="zh-CN" dirty="0">
                <a:solidFill>
                  <a:srgbClr val="339933"/>
                </a:solidFill>
              </a:rPr>
              <a:t>}</a:t>
            </a:r>
            <a:r>
              <a:rPr lang="en-US" altLang="zh-CN" dirty="0"/>
              <a:t>, </a:t>
            </a:r>
          </a:p>
          <a:p>
            <a:pPr marL="0" indent="0">
              <a:buNone/>
            </a:pPr>
            <a:r>
              <a:rPr lang="en-US" altLang="zh-CN" dirty="0">
                <a:solidFill>
                  <a:srgbClr val="339933"/>
                </a:solidFill>
              </a:rPr>
              <a:t>{</a:t>
            </a:r>
            <a:r>
              <a:rPr lang="en-US" altLang="zh-CN" dirty="0"/>
              <a:t>'&lt;','&lt;','&lt;','&lt;','&lt;',' ','=' </a:t>
            </a:r>
            <a:r>
              <a:rPr lang="en-US" altLang="zh-CN" dirty="0">
                <a:solidFill>
                  <a:srgbClr val="339933"/>
                </a:solidFill>
              </a:rPr>
              <a:t>}</a:t>
            </a:r>
            <a:r>
              <a:rPr lang="en-US" altLang="zh-CN" dirty="0"/>
              <a:t>}; </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32</a:t>
            </a:fld>
            <a:endParaRPr lang="zh-CN" altLang="en-US"/>
          </a:p>
        </p:txBody>
      </p:sp>
      <p:sp>
        <p:nvSpPr>
          <p:cNvPr id="5" name="流程图: 可选过程 4"/>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3.4</a:t>
            </a:r>
          </a:p>
        </p:txBody>
      </p:sp>
    </p:spTree>
    <p:extLst>
      <p:ext uri="{BB962C8B-B14F-4D97-AF65-F5344CB8AC3E}">
        <p14:creationId xmlns:p14="http://schemas.microsoft.com/office/powerpoint/2010/main" val="3022577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07504" y="44624"/>
            <a:ext cx="4388296" cy="6624736"/>
          </a:xfrm>
        </p:spPr>
        <p:txBody>
          <a:bodyPr>
            <a:noAutofit/>
          </a:bodyPr>
          <a:lstStyle/>
          <a:p>
            <a:pPr marL="0" indent="0">
              <a:spcBef>
                <a:spcPts val="0"/>
              </a:spcBef>
              <a:buNone/>
            </a:pPr>
            <a:r>
              <a:rPr lang="en-US" sz="2400" dirty="0"/>
              <a:t>//</a:t>
            </a:r>
            <a:r>
              <a:rPr lang="zh-CN" altLang="en-US" sz="2400" dirty="0"/>
              <a:t>测试</a:t>
            </a:r>
            <a:r>
              <a:rPr lang="en-US" altLang="zh-CN" sz="2400" dirty="0"/>
              <a:t>Test</a:t>
            </a:r>
            <a:r>
              <a:rPr lang="zh-CN" altLang="en-US" sz="2400" dirty="0"/>
              <a:t>是否是算符</a:t>
            </a:r>
            <a:endParaRPr lang="en-US" sz="2400" dirty="0"/>
          </a:p>
          <a:p>
            <a:pPr marL="0" indent="0">
              <a:spcBef>
                <a:spcPts val="0"/>
              </a:spcBef>
              <a:buNone/>
            </a:pPr>
            <a:r>
              <a:rPr lang="en-US" sz="2400" b="1" dirty="0">
                <a:solidFill>
                  <a:srgbClr val="339933"/>
                </a:solidFill>
              </a:rPr>
              <a:t>Status</a:t>
            </a:r>
            <a:r>
              <a:rPr lang="en-US" sz="2400" dirty="0"/>
              <a:t> </a:t>
            </a:r>
            <a:r>
              <a:rPr lang="en-US" sz="2400" b="1" dirty="0">
                <a:solidFill>
                  <a:srgbClr val="0000CC"/>
                </a:solidFill>
              </a:rPr>
              <a:t>In</a:t>
            </a:r>
            <a:r>
              <a:rPr lang="en-US" sz="2400" dirty="0"/>
              <a:t>(char Test, char* </a:t>
            </a:r>
            <a:r>
              <a:rPr lang="en-US" sz="2400" dirty="0" err="1"/>
              <a:t>TestOp</a:t>
            </a:r>
            <a:r>
              <a:rPr lang="en-US" sz="2400" dirty="0"/>
              <a:t>)</a:t>
            </a:r>
          </a:p>
          <a:p>
            <a:pPr marL="0" indent="0">
              <a:spcBef>
                <a:spcPts val="0"/>
              </a:spcBef>
              <a:buNone/>
            </a:pPr>
            <a:r>
              <a:rPr lang="en-US" sz="2400" dirty="0"/>
              <a:t>{</a:t>
            </a:r>
          </a:p>
          <a:p>
            <a:pPr marL="0" indent="0">
              <a:spcBef>
                <a:spcPts val="0"/>
              </a:spcBef>
              <a:buNone/>
            </a:pPr>
            <a:r>
              <a:rPr lang="en-US" sz="2400" dirty="0"/>
              <a:t>for (</a:t>
            </a:r>
            <a:r>
              <a:rPr lang="en-US" sz="2400" dirty="0" err="1"/>
              <a:t>int</a:t>
            </a:r>
            <a:r>
              <a:rPr lang="en-US" sz="2400" dirty="0"/>
              <a:t> </a:t>
            </a:r>
            <a:r>
              <a:rPr lang="en-US" sz="2400" dirty="0" err="1"/>
              <a:t>i</a:t>
            </a:r>
            <a:r>
              <a:rPr lang="en-US" sz="2400" dirty="0"/>
              <a:t>=0; </a:t>
            </a:r>
            <a:r>
              <a:rPr lang="en-US" sz="2400" dirty="0" err="1"/>
              <a:t>i</a:t>
            </a:r>
            <a:r>
              <a:rPr lang="en-US" sz="2400" dirty="0"/>
              <a:t>&lt; OPSETSIZE; </a:t>
            </a:r>
            <a:r>
              <a:rPr lang="en-US" sz="2400" dirty="0" err="1"/>
              <a:t>i</a:t>
            </a:r>
            <a:r>
              <a:rPr lang="en-US" sz="2400" dirty="0"/>
              <a:t>++) { </a:t>
            </a:r>
          </a:p>
          <a:p>
            <a:pPr marL="457200" lvl="1" indent="0">
              <a:spcBef>
                <a:spcPts val="0"/>
              </a:spcBef>
              <a:buNone/>
            </a:pPr>
            <a:r>
              <a:rPr lang="en-US" dirty="0"/>
              <a:t>if (Test == </a:t>
            </a:r>
            <a:r>
              <a:rPr lang="en-US" dirty="0" err="1"/>
              <a:t>TestOp</a:t>
            </a:r>
            <a:r>
              <a:rPr lang="en-US" dirty="0"/>
              <a:t>[</a:t>
            </a:r>
            <a:r>
              <a:rPr lang="en-US" dirty="0" err="1"/>
              <a:t>i</a:t>
            </a:r>
            <a:r>
              <a:rPr lang="en-US" dirty="0"/>
              <a:t>]) </a:t>
            </a:r>
          </a:p>
          <a:p>
            <a:pPr marL="457200" lvl="1" indent="0">
              <a:spcBef>
                <a:spcPts val="0"/>
              </a:spcBef>
              <a:buNone/>
            </a:pPr>
            <a:r>
              <a:rPr lang="en-US" dirty="0"/>
              <a:t>	return </a:t>
            </a:r>
            <a:r>
              <a:rPr lang="en-US" b="1" dirty="0">
                <a:solidFill>
                  <a:srgbClr val="339933"/>
                </a:solidFill>
              </a:rPr>
              <a:t>OK</a:t>
            </a:r>
            <a:r>
              <a:rPr lang="en-US" dirty="0"/>
              <a:t>; }</a:t>
            </a:r>
          </a:p>
          <a:p>
            <a:pPr marL="0" indent="0">
              <a:spcBef>
                <a:spcPts val="0"/>
              </a:spcBef>
              <a:buNone/>
            </a:pPr>
            <a:r>
              <a:rPr lang="en-US" sz="2400" dirty="0"/>
              <a:t> return </a:t>
            </a:r>
            <a:r>
              <a:rPr lang="en-US" sz="2400" b="1" dirty="0">
                <a:solidFill>
                  <a:srgbClr val="339933"/>
                </a:solidFill>
              </a:rPr>
              <a:t>ERROR</a:t>
            </a:r>
            <a:r>
              <a:rPr lang="en-US" sz="2400" dirty="0"/>
              <a:t>; } </a:t>
            </a:r>
          </a:p>
          <a:p>
            <a:pPr marL="0" indent="0">
              <a:spcBef>
                <a:spcPts val="0"/>
              </a:spcBef>
              <a:buNone/>
            </a:pPr>
            <a:endParaRPr lang="en-US" sz="2400" dirty="0"/>
          </a:p>
          <a:p>
            <a:pPr marL="0" indent="0">
              <a:spcBef>
                <a:spcPts val="0"/>
              </a:spcBef>
              <a:buNone/>
            </a:pPr>
            <a:r>
              <a:rPr lang="en-US" sz="2400" dirty="0"/>
              <a:t>//</a:t>
            </a:r>
            <a:r>
              <a:rPr lang="zh-CN" altLang="en-US" sz="2400" dirty="0"/>
              <a:t>执行四则运算：</a:t>
            </a:r>
            <a:r>
              <a:rPr lang="en-US" altLang="zh-CN" sz="2400" dirty="0"/>
              <a:t>a theta b</a:t>
            </a:r>
            <a:endParaRPr lang="en-US" sz="2400" dirty="0"/>
          </a:p>
          <a:p>
            <a:pPr marL="0" indent="0">
              <a:spcBef>
                <a:spcPts val="0"/>
              </a:spcBef>
              <a:buNone/>
            </a:pPr>
            <a:r>
              <a:rPr lang="en-US" sz="2400" dirty="0"/>
              <a:t>float </a:t>
            </a:r>
            <a:r>
              <a:rPr lang="en-US" sz="2400" b="1" dirty="0">
                <a:solidFill>
                  <a:srgbClr val="0000CC"/>
                </a:solidFill>
              </a:rPr>
              <a:t>Operate</a:t>
            </a:r>
            <a:r>
              <a:rPr lang="en-US" sz="2400" dirty="0"/>
              <a:t>(float a, unsigned char theta, float b) {</a:t>
            </a:r>
          </a:p>
          <a:p>
            <a:pPr marL="0" indent="0">
              <a:spcBef>
                <a:spcPts val="0"/>
              </a:spcBef>
              <a:buNone/>
            </a:pPr>
            <a:r>
              <a:rPr lang="en-US" sz="2400" dirty="0"/>
              <a:t>switch(theta) { </a:t>
            </a:r>
          </a:p>
          <a:p>
            <a:pPr marL="457200" lvl="1" indent="0">
              <a:spcBef>
                <a:spcPts val="0"/>
              </a:spcBef>
              <a:buNone/>
            </a:pPr>
            <a:r>
              <a:rPr lang="en-US" dirty="0"/>
              <a:t>case '+': return </a:t>
            </a:r>
            <a:r>
              <a:rPr lang="en-US" dirty="0" err="1"/>
              <a:t>a+b</a:t>
            </a:r>
            <a:r>
              <a:rPr lang="en-US" dirty="0"/>
              <a:t>; </a:t>
            </a:r>
          </a:p>
          <a:p>
            <a:pPr marL="457200" lvl="1" indent="0">
              <a:spcBef>
                <a:spcPts val="0"/>
              </a:spcBef>
              <a:buNone/>
            </a:pPr>
            <a:r>
              <a:rPr lang="en-US" dirty="0"/>
              <a:t>case '-': return a-b; </a:t>
            </a:r>
          </a:p>
          <a:p>
            <a:pPr marL="457200" lvl="1" indent="0">
              <a:spcBef>
                <a:spcPts val="0"/>
              </a:spcBef>
              <a:buNone/>
            </a:pPr>
            <a:r>
              <a:rPr lang="en-US" dirty="0"/>
              <a:t>case '*': return a*b; </a:t>
            </a:r>
          </a:p>
          <a:p>
            <a:pPr marL="457200" lvl="1" indent="0">
              <a:spcBef>
                <a:spcPts val="0"/>
              </a:spcBef>
              <a:buNone/>
            </a:pPr>
            <a:r>
              <a:rPr lang="en-US" dirty="0"/>
              <a:t>case '/': return a/b; </a:t>
            </a:r>
          </a:p>
          <a:p>
            <a:pPr marL="457200" lvl="1" indent="0">
              <a:spcBef>
                <a:spcPts val="0"/>
              </a:spcBef>
              <a:buNone/>
            </a:pPr>
            <a:r>
              <a:rPr lang="en-US" dirty="0"/>
              <a:t>default : return 0; } </a:t>
            </a:r>
          </a:p>
          <a:p>
            <a:pPr marL="0" indent="0">
              <a:spcBef>
                <a:spcPts val="0"/>
              </a:spcBef>
              <a:buNone/>
            </a:pPr>
            <a:r>
              <a:rPr lang="en-US" sz="2400" dirty="0"/>
              <a:t>} </a:t>
            </a:r>
            <a:br>
              <a:rPr lang="en-US" sz="2400" dirty="0"/>
            </a:br>
            <a:endParaRPr lang="en-US" sz="2400" dirty="0"/>
          </a:p>
        </p:txBody>
      </p:sp>
      <p:sp>
        <p:nvSpPr>
          <p:cNvPr id="5" name="内容占位符 4"/>
          <p:cNvSpPr>
            <a:spLocks noGrp="1"/>
          </p:cNvSpPr>
          <p:nvPr>
            <p:ph sz="half" idx="2"/>
          </p:nvPr>
        </p:nvSpPr>
        <p:spPr>
          <a:xfrm>
            <a:off x="4716016" y="116632"/>
            <a:ext cx="4254624" cy="6624736"/>
          </a:xfrm>
        </p:spPr>
        <p:txBody>
          <a:bodyPr>
            <a:normAutofit/>
          </a:bodyPr>
          <a:lstStyle/>
          <a:p>
            <a:pPr marL="0" indent="0">
              <a:buNone/>
            </a:pPr>
            <a:r>
              <a:rPr lang="en-US" sz="2400" b="1" dirty="0" err="1">
                <a:solidFill>
                  <a:srgbClr val="00B050"/>
                </a:solidFill>
              </a:rPr>
              <a:t>int</a:t>
            </a:r>
            <a:r>
              <a:rPr lang="en-US" sz="2400" dirty="0"/>
              <a:t> </a:t>
            </a:r>
            <a:r>
              <a:rPr lang="en-US" sz="2400" b="1" dirty="0" err="1">
                <a:solidFill>
                  <a:srgbClr val="0000CC"/>
                </a:solidFill>
              </a:rPr>
              <a:t>ReturnOpOrd</a:t>
            </a:r>
            <a:r>
              <a:rPr lang="en-US" sz="2400" dirty="0"/>
              <a:t>(char op, char* </a:t>
            </a:r>
            <a:r>
              <a:rPr lang="en-US" sz="2400" dirty="0" err="1"/>
              <a:t>TestOp</a:t>
            </a:r>
            <a:r>
              <a:rPr lang="en-US" sz="2400" dirty="0"/>
              <a:t>) { </a:t>
            </a:r>
          </a:p>
          <a:p>
            <a:pPr marL="0" indent="0">
              <a:buNone/>
            </a:pPr>
            <a:r>
              <a:rPr lang="en-US" sz="2400" dirty="0"/>
              <a:t>for(</a:t>
            </a:r>
            <a:r>
              <a:rPr lang="en-US" altLang="zh-CN" sz="2400" dirty="0" err="1"/>
              <a:t>int</a:t>
            </a:r>
            <a:r>
              <a:rPr lang="en-US" altLang="zh-CN" sz="2400" dirty="0"/>
              <a:t> </a:t>
            </a:r>
            <a:r>
              <a:rPr lang="en-US" sz="2400" b="1" dirty="0" err="1">
                <a:solidFill>
                  <a:srgbClr val="00B050"/>
                </a:solidFill>
              </a:rPr>
              <a:t>i</a:t>
            </a:r>
            <a:r>
              <a:rPr lang="en-US" sz="2400" dirty="0"/>
              <a:t>=0; </a:t>
            </a:r>
            <a:r>
              <a:rPr lang="en-US" sz="2400" b="1" dirty="0" err="1">
                <a:solidFill>
                  <a:srgbClr val="00B050"/>
                </a:solidFill>
              </a:rPr>
              <a:t>i</a:t>
            </a:r>
            <a:r>
              <a:rPr lang="en-US" sz="2400" dirty="0"/>
              <a:t>&lt; OPSETSIZE; </a:t>
            </a:r>
            <a:r>
              <a:rPr lang="en-US" sz="2400" b="1" dirty="0" err="1">
                <a:solidFill>
                  <a:srgbClr val="00B050"/>
                </a:solidFill>
              </a:rPr>
              <a:t>i</a:t>
            </a:r>
            <a:r>
              <a:rPr lang="en-US" sz="2400" dirty="0"/>
              <a:t>++) { </a:t>
            </a:r>
          </a:p>
          <a:p>
            <a:pPr marL="457200" lvl="1" indent="0">
              <a:buNone/>
            </a:pPr>
            <a:r>
              <a:rPr lang="en-US" dirty="0"/>
              <a:t>if (op == </a:t>
            </a:r>
            <a:r>
              <a:rPr lang="en-US" dirty="0" err="1"/>
              <a:t>TestOp</a:t>
            </a:r>
            <a:r>
              <a:rPr lang="en-US" dirty="0"/>
              <a:t>[</a:t>
            </a:r>
            <a:r>
              <a:rPr lang="en-US" b="1" dirty="0" err="1">
                <a:solidFill>
                  <a:srgbClr val="00B050"/>
                </a:solidFill>
              </a:rPr>
              <a:t>i</a:t>
            </a:r>
            <a:r>
              <a:rPr lang="en-US" dirty="0"/>
              <a:t>]) </a:t>
            </a:r>
          </a:p>
          <a:p>
            <a:pPr marL="457200" lvl="1" indent="0">
              <a:buNone/>
            </a:pPr>
            <a:r>
              <a:rPr lang="en-US" dirty="0"/>
              <a:t>return</a:t>
            </a:r>
            <a:r>
              <a:rPr lang="en-US" b="1" dirty="0">
                <a:solidFill>
                  <a:srgbClr val="00B050"/>
                </a:solidFill>
              </a:rPr>
              <a:t> </a:t>
            </a:r>
            <a:r>
              <a:rPr lang="en-US" b="1" dirty="0" err="1">
                <a:solidFill>
                  <a:srgbClr val="00B050"/>
                </a:solidFill>
              </a:rPr>
              <a:t>i</a:t>
            </a:r>
            <a:r>
              <a:rPr lang="en-US" dirty="0"/>
              <a:t>; } </a:t>
            </a:r>
          </a:p>
          <a:p>
            <a:pPr marL="0" indent="0">
              <a:buNone/>
            </a:pPr>
            <a:r>
              <a:rPr lang="en-US" sz="2400" dirty="0"/>
              <a:t>return </a:t>
            </a:r>
            <a:r>
              <a:rPr lang="en-US" sz="2400" b="1" dirty="0">
                <a:solidFill>
                  <a:srgbClr val="339933"/>
                </a:solidFill>
              </a:rPr>
              <a:t>0</a:t>
            </a:r>
            <a:r>
              <a:rPr lang="en-US" sz="2400" dirty="0"/>
              <a:t>;</a:t>
            </a:r>
          </a:p>
          <a:p>
            <a:pPr marL="0" indent="0">
              <a:buNone/>
            </a:pPr>
            <a:r>
              <a:rPr lang="en-US" sz="2400" dirty="0"/>
              <a:t>}</a:t>
            </a:r>
          </a:p>
          <a:p>
            <a:pPr marL="0" indent="0">
              <a:buNone/>
            </a:pPr>
            <a:br>
              <a:rPr lang="en-US" sz="2400" dirty="0"/>
            </a:br>
            <a:r>
              <a:rPr lang="en-US" sz="2400" dirty="0"/>
              <a:t>//</a:t>
            </a:r>
            <a:r>
              <a:rPr lang="zh-CN" altLang="en-US" sz="2400" dirty="0"/>
              <a:t>返回两算符之间的优先关系</a:t>
            </a:r>
            <a:endParaRPr lang="en-US" sz="2400" dirty="0"/>
          </a:p>
          <a:p>
            <a:pPr marL="0" indent="0">
              <a:buNone/>
            </a:pPr>
            <a:r>
              <a:rPr lang="en-US" sz="2400" dirty="0"/>
              <a:t>char </a:t>
            </a:r>
            <a:r>
              <a:rPr lang="en-US" sz="2400" b="1" dirty="0">
                <a:solidFill>
                  <a:srgbClr val="0000CC"/>
                </a:solidFill>
              </a:rPr>
              <a:t>precede</a:t>
            </a:r>
            <a:r>
              <a:rPr lang="en-US" sz="2400" dirty="0"/>
              <a:t>(char </a:t>
            </a:r>
            <a:r>
              <a:rPr lang="en-US" sz="2400" dirty="0" err="1"/>
              <a:t>Aop</a:t>
            </a:r>
            <a:r>
              <a:rPr lang="en-US" sz="2400" dirty="0"/>
              <a:t>, char Bop){ </a:t>
            </a:r>
          </a:p>
          <a:p>
            <a:pPr marL="0" indent="0">
              <a:buNone/>
            </a:pPr>
            <a:r>
              <a:rPr lang="en-US" sz="2400" dirty="0"/>
              <a:t>return </a:t>
            </a:r>
            <a:r>
              <a:rPr lang="en-US" sz="2400" b="1" dirty="0">
                <a:solidFill>
                  <a:srgbClr val="7030A0"/>
                </a:solidFill>
              </a:rPr>
              <a:t>Prior</a:t>
            </a:r>
            <a:r>
              <a:rPr lang="en-US" sz="2400" dirty="0"/>
              <a:t>[</a:t>
            </a:r>
            <a:r>
              <a:rPr lang="en-US" sz="2400" dirty="0" err="1">
                <a:solidFill>
                  <a:srgbClr val="C00000"/>
                </a:solidFill>
              </a:rPr>
              <a:t>ReturnOpOrd</a:t>
            </a:r>
            <a:r>
              <a:rPr lang="en-US" sz="2400" dirty="0"/>
              <a:t>(</a:t>
            </a:r>
            <a:r>
              <a:rPr lang="en-US" sz="2400" dirty="0" err="1"/>
              <a:t>Aop,OPSET</a:t>
            </a:r>
            <a:r>
              <a:rPr lang="en-US" sz="2400" dirty="0"/>
              <a:t>)][</a:t>
            </a:r>
            <a:r>
              <a:rPr lang="en-US" sz="2400" dirty="0" err="1">
                <a:solidFill>
                  <a:srgbClr val="C00000"/>
                </a:solidFill>
              </a:rPr>
              <a:t>ReturnOpOrd</a:t>
            </a:r>
            <a:r>
              <a:rPr lang="en-US" sz="2400" dirty="0"/>
              <a:t>(</a:t>
            </a:r>
            <a:r>
              <a:rPr lang="en-US" sz="2400" dirty="0" err="1"/>
              <a:t>Bop,OPSET</a:t>
            </a:r>
            <a:r>
              <a:rPr lang="en-US" sz="2400" dirty="0"/>
              <a:t>)]; </a:t>
            </a:r>
          </a:p>
          <a:p>
            <a:pPr marL="0" indent="0">
              <a:buNone/>
            </a:pPr>
            <a:r>
              <a:rPr lang="en-US" sz="2400" dirty="0"/>
              <a:t>}</a:t>
            </a:r>
          </a:p>
          <a:p>
            <a:pPr marL="0" indent="0">
              <a:buNone/>
            </a:pPr>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33</a:t>
            </a:fld>
            <a:endParaRPr lang="zh-CN" altLang="en-US" dirty="0"/>
          </a:p>
        </p:txBody>
      </p:sp>
      <p:cxnSp>
        <p:nvCxnSpPr>
          <p:cNvPr id="6" name="直接连接符 5"/>
          <p:cNvCxnSpPr/>
          <p:nvPr/>
        </p:nvCxnSpPr>
        <p:spPr>
          <a:xfrm>
            <a:off x="4504184" y="116632"/>
            <a:ext cx="67816" cy="6624736"/>
          </a:xfrm>
          <a:prstGeom prst="line">
            <a:avLst/>
          </a:prstGeom>
          <a:ln w="9525" cap="flat" cmpd="sng" algn="ctr">
            <a:solidFill>
              <a:schemeClr val="accent6"/>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30535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399D753-CE71-4642-AB34-27E257FAA668}"/>
              </a:ext>
            </a:extLst>
          </p:cNvPr>
          <p:cNvSpPr/>
          <p:nvPr/>
        </p:nvSpPr>
        <p:spPr>
          <a:xfrm>
            <a:off x="0" y="2015919"/>
            <a:ext cx="9144000" cy="765009"/>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6" name="内容占位符 5"/>
          <p:cNvSpPr>
            <a:spLocks noGrp="1"/>
          </p:cNvSpPr>
          <p:nvPr>
            <p:ph idx="1"/>
          </p:nvPr>
        </p:nvSpPr>
        <p:spPr>
          <a:xfrm>
            <a:off x="395536" y="180020"/>
            <a:ext cx="8229600" cy="6677980"/>
          </a:xfrm>
        </p:spPr>
        <p:txBody>
          <a:bodyPr>
            <a:noAutofit/>
          </a:bodyPr>
          <a:lstStyle/>
          <a:p>
            <a:pPr marL="0" indent="0">
              <a:spcBef>
                <a:spcPts val="0"/>
              </a:spcBef>
              <a:buNone/>
            </a:pPr>
            <a:r>
              <a:rPr lang="en-US" sz="2400" dirty="0"/>
              <a:t>float </a:t>
            </a:r>
            <a:r>
              <a:rPr lang="en-US" sz="2400" b="1" dirty="0" err="1">
                <a:solidFill>
                  <a:srgbClr val="0000CC"/>
                </a:solidFill>
              </a:rPr>
              <a:t>EvaluateExpression</a:t>
            </a:r>
            <a:r>
              <a:rPr lang="en-US" sz="2400" dirty="0"/>
              <a:t>(char* </a:t>
            </a:r>
            <a:r>
              <a:rPr lang="en-US" sz="2400" dirty="0" err="1"/>
              <a:t>MyExpression</a:t>
            </a:r>
            <a:r>
              <a:rPr lang="en-US" sz="2400" dirty="0"/>
              <a:t>) </a:t>
            </a:r>
            <a:r>
              <a:rPr lang="en-US" sz="2400" b="1" dirty="0"/>
              <a:t>{</a:t>
            </a:r>
          </a:p>
          <a:p>
            <a:pPr marL="0" indent="0">
              <a:spcBef>
                <a:spcPts val="0"/>
              </a:spcBef>
              <a:buNone/>
            </a:pPr>
            <a:r>
              <a:rPr lang="en-US" sz="2400" b="1" dirty="0" err="1"/>
              <a:t>SqStack</a:t>
            </a:r>
            <a:r>
              <a:rPr lang="en-US" sz="2400" b="1" dirty="0"/>
              <a:t> OPTR,OPND;</a:t>
            </a:r>
          </a:p>
          <a:p>
            <a:pPr marL="0" indent="0">
              <a:spcBef>
                <a:spcPts val="0"/>
              </a:spcBef>
              <a:buNone/>
            </a:pPr>
            <a:r>
              <a:rPr lang="en-US" sz="2400" dirty="0"/>
              <a:t>//</a:t>
            </a:r>
            <a:r>
              <a:rPr lang="en-US" sz="2400" dirty="0" err="1"/>
              <a:t>StackChar</a:t>
            </a:r>
            <a:r>
              <a:rPr lang="en-US" sz="2400" dirty="0"/>
              <a:t> OPTR;  // </a:t>
            </a:r>
            <a:r>
              <a:rPr lang="zh-CN" altLang="en-US" sz="2400" dirty="0"/>
              <a:t>算符栈</a:t>
            </a:r>
            <a:r>
              <a:rPr lang="en-US" sz="2400" dirty="0"/>
              <a:t>//</a:t>
            </a:r>
            <a:r>
              <a:rPr lang="en-US" sz="2400" dirty="0" err="1"/>
              <a:t>StackFloat</a:t>
            </a:r>
            <a:r>
              <a:rPr lang="en-US" sz="2400" dirty="0"/>
              <a:t> OPND; // </a:t>
            </a:r>
            <a:r>
              <a:rPr lang="zh-CN" altLang="en-US" sz="2400" dirty="0"/>
              <a:t>运算数栈，</a:t>
            </a:r>
            <a:endParaRPr lang="en-US" altLang="zh-CN" sz="2400" dirty="0"/>
          </a:p>
          <a:p>
            <a:pPr marL="0" indent="0">
              <a:spcBef>
                <a:spcPts val="0"/>
              </a:spcBef>
              <a:buNone/>
            </a:pPr>
            <a:r>
              <a:rPr lang="en-US" sz="2400" dirty="0"/>
              <a:t>char </a:t>
            </a:r>
            <a:r>
              <a:rPr lang="en-US" sz="2400" dirty="0" err="1"/>
              <a:t>TempData</a:t>
            </a:r>
            <a:r>
              <a:rPr lang="en-US" sz="2400" dirty="0"/>
              <a:t>[20]; </a:t>
            </a:r>
            <a:r>
              <a:rPr lang="en-US" sz="2400" dirty="0" err="1"/>
              <a:t>strcpy</a:t>
            </a:r>
            <a:r>
              <a:rPr lang="en-US" sz="2400" dirty="0"/>
              <a:t>(</a:t>
            </a:r>
            <a:r>
              <a:rPr lang="en-US" sz="2400" dirty="0" err="1"/>
              <a:t>TempData</a:t>
            </a:r>
            <a:r>
              <a:rPr lang="en-US" sz="2400" dirty="0"/>
              <a:t>,"\0"); </a:t>
            </a:r>
          </a:p>
          <a:p>
            <a:pPr marL="0" indent="0">
              <a:spcBef>
                <a:spcPts val="0"/>
              </a:spcBef>
              <a:buNone/>
            </a:pPr>
            <a:r>
              <a:rPr lang="en-US" sz="2400" dirty="0"/>
              <a:t>float </a:t>
            </a:r>
            <a:r>
              <a:rPr lang="en-US" sz="2400" dirty="0" err="1"/>
              <a:t>Data,a,b</a:t>
            </a:r>
            <a:r>
              <a:rPr lang="en-US" sz="2400" dirty="0"/>
              <a:t>;  char theta,*</a:t>
            </a:r>
            <a:r>
              <a:rPr lang="en-US" sz="2400" b="1" dirty="0">
                <a:solidFill>
                  <a:srgbClr val="339933"/>
                </a:solidFill>
              </a:rPr>
              <a:t>c</a:t>
            </a:r>
            <a:r>
              <a:rPr lang="en-US" sz="2400" dirty="0"/>
              <a:t>, x, Dr[2]; </a:t>
            </a:r>
          </a:p>
          <a:p>
            <a:pPr marL="0" indent="0">
              <a:spcBef>
                <a:spcPts val="0"/>
              </a:spcBef>
              <a:buNone/>
            </a:pPr>
            <a:r>
              <a:rPr lang="en-US" sz="2400" dirty="0" err="1"/>
              <a:t>InitStack</a:t>
            </a:r>
            <a:r>
              <a:rPr lang="en-US" sz="2400" dirty="0"/>
              <a:t> (OPTR); Push (OPTR, '#'); </a:t>
            </a:r>
          </a:p>
          <a:p>
            <a:pPr marL="0" indent="0">
              <a:spcBef>
                <a:spcPts val="0"/>
              </a:spcBef>
              <a:buNone/>
            </a:pPr>
            <a:r>
              <a:rPr lang="en-US" sz="2400" dirty="0" err="1"/>
              <a:t>InitStack</a:t>
            </a:r>
            <a:r>
              <a:rPr lang="en-US" sz="2400" dirty="0"/>
              <a:t> (OPND); </a:t>
            </a:r>
            <a:r>
              <a:rPr lang="en-US" sz="2400" b="1" dirty="0">
                <a:solidFill>
                  <a:srgbClr val="339933"/>
                </a:solidFill>
              </a:rPr>
              <a:t>c</a:t>
            </a:r>
            <a:r>
              <a:rPr lang="en-US" sz="2400" dirty="0"/>
              <a:t> = </a:t>
            </a:r>
            <a:r>
              <a:rPr lang="en-US" sz="2400" dirty="0" err="1"/>
              <a:t>MyExpression</a:t>
            </a:r>
            <a:r>
              <a:rPr lang="en-US" sz="2400" dirty="0"/>
              <a:t>; </a:t>
            </a:r>
          </a:p>
          <a:p>
            <a:pPr marL="0" indent="0">
              <a:spcBef>
                <a:spcPts val="0"/>
              </a:spcBef>
              <a:buNone/>
            </a:pPr>
            <a:r>
              <a:rPr lang="en-US" sz="2400" dirty="0"/>
              <a:t>while (*</a:t>
            </a:r>
            <a:r>
              <a:rPr lang="en-US" sz="2400" b="1" dirty="0">
                <a:solidFill>
                  <a:srgbClr val="339933"/>
                </a:solidFill>
              </a:rPr>
              <a:t>c</a:t>
            </a:r>
            <a:r>
              <a:rPr lang="en-US" sz="2400" dirty="0"/>
              <a:t>!= '#' || </a:t>
            </a:r>
            <a:r>
              <a:rPr lang="en-US" sz="2400" dirty="0" err="1"/>
              <a:t>GetTop</a:t>
            </a:r>
            <a:r>
              <a:rPr lang="en-US" sz="2400" dirty="0"/>
              <a:t>(OPTR)!= '#') </a:t>
            </a:r>
            <a:r>
              <a:rPr lang="en-US" sz="2400" b="1" dirty="0">
                <a:solidFill>
                  <a:srgbClr val="0000CC"/>
                </a:solidFill>
              </a:rPr>
              <a:t>{</a:t>
            </a:r>
          </a:p>
          <a:p>
            <a:pPr marL="457200" lvl="1" indent="0">
              <a:spcBef>
                <a:spcPts val="0"/>
              </a:spcBef>
              <a:buNone/>
            </a:pPr>
            <a:r>
              <a:rPr lang="en-US" sz="2400" dirty="0"/>
              <a:t>if (!</a:t>
            </a:r>
            <a:r>
              <a:rPr lang="en-US" sz="2400" b="1" dirty="0">
                <a:solidFill>
                  <a:srgbClr val="C00000"/>
                </a:solidFill>
              </a:rPr>
              <a:t>In</a:t>
            </a:r>
            <a:r>
              <a:rPr lang="en-US" sz="2400" dirty="0"/>
              <a:t>(*c, OPSET)) </a:t>
            </a:r>
            <a:r>
              <a:rPr lang="en-US" sz="2400" b="1" dirty="0">
                <a:solidFill>
                  <a:srgbClr val="C00000"/>
                </a:solidFill>
              </a:rPr>
              <a:t>{ </a:t>
            </a:r>
            <a:r>
              <a:rPr lang="en-US" sz="2400" dirty="0"/>
              <a:t> </a:t>
            </a:r>
            <a:r>
              <a:rPr lang="en-US" sz="2400" b="1" dirty="0">
                <a:solidFill>
                  <a:srgbClr val="0000CC"/>
                </a:solidFill>
              </a:rPr>
              <a:t>// *c</a:t>
            </a:r>
            <a:r>
              <a:rPr lang="zh-CN" altLang="en-US" sz="2400" b="1" dirty="0">
                <a:solidFill>
                  <a:srgbClr val="0000CC"/>
                </a:solidFill>
              </a:rPr>
              <a:t>不是运算符则进 </a:t>
            </a:r>
            <a:r>
              <a:rPr lang="zh-CN" altLang="en-US" sz="2400" b="1" dirty="0">
                <a:solidFill>
                  <a:srgbClr val="7030A0"/>
                </a:solidFill>
              </a:rPr>
              <a:t>运算数栈</a:t>
            </a:r>
            <a:endParaRPr lang="en-US" altLang="zh-CN" sz="2400" b="1" dirty="0">
              <a:solidFill>
                <a:srgbClr val="7030A0"/>
              </a:solidFill>
            </a:endParaRPr>
          </a:p>
          <a:p>
            <a:pPr marL="457200" lvl="1" indent="0">
              <a:spcBef>
                <a:spcPts val="0"/>
              </a:spcBef>
              <a:buNone/>
            </a:pPr>
            <a:r>
              <a:rPr lang="en-US" sz="2400" dirty="0"/>
              <a:t>… … </a:t>
            </a:r>
          </a:p>
          <a:p>
            <a:pPr marL="457200" lvl="1" indent="0">
              <a:spcBef>
                <a:spcPts val="0"/>
              </a:spcBef>
              <a:buNone/>
            </a:pPr>
            <a:r>
              <a:rPr lang="en-US" sz="2400" b="1" dirty="0">
                <a:solidFill>
                  <a:srgbClr val="C00000"/>
                </a:solidFill>
              </a:rPr>
              <a:t>} </a:t>
            </a:r>
          </a:p>
          <a:p>
            <a:pPr marL="457200" lvl="1" indent="0">
              <a:spcBef>
                <a:spcPts val="0"/>
              </a:spcBef>
              <a:buNone/>
            </a:pPr>
            <a:r>
              <a:rPr lang="en-US" sz="2400" dirty="0"/>
              <a:t>else </a:t>
            </a:r>
            <a:r>
              <a:rPr lang="en-US" sz="2400" b="1" dirty="0">
                <a:solidFill>
                  <a:srgbClr val="C00000"/>
                </a:solidFill>
              </a:rPr>
              <a:t>{</a:t>
            </a:r>
            <a:r>
              <a:rPr lang="en-US" sz="2400" dirty="0"/>
              <a:t> </a:t>
            </a:r>
            <a:r>
              <a:rPr lang="en-US" sz="2400" b="1" dirty="0">
                <a:solidFill>
                  <a:srgbClr val="0000CC"/>
                </a:solidFill>
              </a:rPr>
              <a:t>// </a:t>
            </a:r>
            <a:r>
              <a:rPr lang="zh-CN" altLang="en-US" sz="2400" b="1" dirty="0">
                <a:solidFill>
                  <a:srgbClr val="0000CC"/>
                </a:solidFill>
              </a:rPr>
              <a:t>根据它与</a:t>
            </a:r>
            <a:r>
              <a:rPr lang="zh-CN" altLang="en-US" sz="2400" b="1" dirty="0">
                <a:solidFill>
                  <a:srgbClr val="7030A0"/>
                </a:solidFill>
              </a:rPr>
              <a:t>算符栈</a:t>
            </a:r>
            <a:r>
              <a:rPr lang="en-US" sz="2400" b="1" dirty="0">
                <a:solidFill>
                  <a:srgbClr val="0000CC"/>
                </a:solidFill>
              </a:rPr>
              <a:t> </a:t>
            </a:r>
            <a:r>
              <a:rPr lang="zh-CN" altLang="en-US" sz="2400" b="1" dirty="0">
                <a:solidFill>
                  <a:srgbClr val="0000CC"/>
                </a:solidFill>
              </a:rPr>
              <a:t>顶的优先关系，做相应的动作</a:t>
            </a:r>
            <a:endParaRPr lang="en-US" sz="2400" b="1" dirty="0">
              <a:solidFill>
                <a:srgbClr val="0000CC"/>
              </a:solidFill>
            </a:endParaRPr>
          </a:p>
          <a:p>
            <a:pPr marL="914400" lvl="2" indent="0">
              <a:spcBef>
                <a:spcPts val="0"/>
              </a:spcBef>
              <a:buNone/>
            </a:pPr>
            <a:r>
              <a:rPr lang="en-US" dirty="0"/>
              <a:t>switch (</a:t>
            </a:r>
            <a:r>
              <a:rPr lang="en-US" dirty="0">
                <a:solidFill>
                  <a:srgbClr val="C00000"/>
                </a:solidFill>
              </a:rPr>
              <a:t>precede</a:t>
            </a:r>
            <a:r>
              <a:rPr lang="en-US" dirty="0"/>
              <a:t>(</a:t>
            </a:r>
            <a:r>
              <a:rPr lang="en-US" dirty="0" err="1"/>
              <a:t>GetTop</a:t>
            </a:r>
            <a:r>
              <a:rPr lang="en-US" dirty="0"/>
              <a:t>(OPTR), *c)) {</a:t>
            </a:r>
          </a:p>
          <a:p>
            <a:pPr marL="914400" lvl="2" indent="0">
              <a:spcBef>
                <a:spcPts val="0"/>
              </a:spcBef>
              <a:buNone/>
            </a:pPr>
            <a:r>
              <a:rPr lang="en-US" dirty="0"/>
              <a:t>… …</a:t>
            </a:r>
          </a:p>
          <a:p>
            <a:pPr marL="914400" lvl="2" indent="0">
              <a:spcBef>
                <a:spcPts val="0"/>
              </a:spcBef>
              <a:buNone/>
            </a:pPr>
            <a:r>
              <a:rPr lang="en-US" dirty="0"/>
              <a:t>} // switch </a:t>
            </a:r>
          </a:p>
          <a:p>
            <a:pPr marL="457200" lvl="1" indent="0">
              <a:spcBef>
                <a:spcPts val="0"/>
              </a:spcBef>
              <a:buNone/>
            </a:pPr>
            <a:r>
              <a:rPr lang="en-US" sz="2400" b="1" dirty="0">
                <a:solidFill>
                  <a:srgbClr val="C00000"/>
                </a:solidFill>
              </a:rPr>
              <a:t>}</a:t>
            </a:r>
          </a:p>
          <a:p>
            <a:pPr marL="0" indent="0">
              <a:spcBef>
                <a:spcPts val="0"/>
              </a:spcBef>
              <a:buNone/>
            </a:pPr>
            <a:r>
              <a:rPr lang="en-US" sz="2400" b="1" dirty="0">
                <a:solidFill>
                  <a:srgbClr val="0000CC"/>
                </a:solidFill>
              </a:rPr>
              <a:t>}</a:t>
            </a:r>
            <a:r>
              <a:rPr lang="en-US" sz="2400" dirty="0"/>
              <a:t> // while </a:t>
            </a:r>
          </a:p>
          <a:p>
            <a:pPr marL="0" indent="0">
              <a:spcBef>
                <a:spcPts val="0"/>
              </a:spcBef>
              <a:buNone/>
            </a:pPr>
            <a:r>
              <a:rPr lang="en-US" sz="2400" dirty="0"/>
              <a:t>return </a:t>
            </a:r>
            <a:r>
              <a:rPr lang="en-US" sz="2400" dirty="0" err="1"/>
              <a:t>GetTop</a:t>
            </a:r>
            <a:r>
              <a:rPr lang="en-US" sz="2400" dirty="0"/>
              <a:t>(OPND);  </a:t>
            </a:r>
            <a:r>
              <a:rPr lang="en-US" sz="2400" b="1" dirty="0"/>
              <a:t>}</a:t>
            </a:r>
          </a:p>
        </p:txBody>
      </p:sp>
      <p:sp>
        <p:nvSpPr>
          <p:cNvPr id="7" name="流程图: 可选过程 6"/>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3.4</a:t>
            </a: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34</a:t>
            </a:fld>
            <a:endParaRPr lang="zh-CN" altLang="en-US"/>
          </a:p>
        </p:txBody>
      </p:sp>
    </p:spTree>
    <p:extLst>
      <p:ext uri="{BB962C8B-B14F-4D97-AF65-F5344CB8AC3E}">
        <p14:creationId xmlns:p14="http://schemas.microsoft.com/office/powerpoint/2010/main" val="54242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6632"/>
            <a:ext cx="8363272" cy="6741368"/>
          </a:xfrm>
        </p:spPr>
        <p:txBody>
          <a:bodyPr>
            <a:normAutofit fontScale="85000" lnSpcReduction="20000"/>
          </a:bodyPr>
          <a:lstStyle/>
          <a:p>
            <a:pPr marL="0" indent="0">
              <a:buNone/>
            </a:pPr>
            <a:r>
              <a:rPr lang="en-US" sz="3000" b="1" dirty="0">
                <a:solidFill>
                  <a:srgbClr val="0000CC"/>
                </a:solidFill>
              </a:rPr>
              <a:t>// </a:t>
            </a:r>
            <a:r>
              <a:rPr lang="zh-CN" altLang="en-US" sz="3000" b="1" dirty="0">
                <a:solidFill>
                  <a:srgbClr val="0000CC"/>
                </a:solidFill>
              </a:rPr>
              <a:t>表达式当前字符*</a:t>
            </a:r>
            <a:r>
              <a:rPr lang="en-US" altLang="zh-CN" sz="3000" b="1" dirty="0">
                <a:solidFill>
                  <a:srgbClr val="0000CC"/>
                </a:solidFill>
              </a:rPr>
              <a:t>c</a:t>
            </a:r>
            <a:r>
              <a:rPr lang="zh-CN" altLang="en-US" sz="3000" b="1" dirty="0">
                <a:solidFill>
                  <a:srgbClr val="0000CC"/>
                </a:solidFill>
              </a:rPr>
              <a:t>不是运算符，则进运算数栈</a:t>
            </a:r>
            <a:endParaRPr lang="en-US" sz="3000" b="1" dirty="0">
              <a:solidFill>
                <a:srgbClr val="0000CC"/>
              </a:solidFill>
            </a:endParaRPr>
          </a:p>
          <a:p>
            <a:pPr marL="0" indent="0">
              <a:buNone/>
            </a:pPr>
            <a:r>
              <a:rPr lang="en-US" sz="3000" dirty="0"/>
              <a:t>Dr[0]=*c; Dr[1]='\0'; </a:t>
            </a:r>
            <a:r>
              <a:rPr lang="en-US" sz="3000" dirty="0" err="1"/>
              <a:t>strcat</a:t>
            </a:r>
            <a:r>
              <a:rPr lang="en-US" sz="3000" dirty="0"/>
              <a:t>(</a:t>
            </a:r>
            <a:r>
              <a:rPr lang="en-US" sz="3000" dirty="0" err="1"/>
              <a:t>TempData,Dr</a:t>
            </a:r>
            <a:r>
              <a:rPr lang="en-US" sz="3000" dirty="0"/>
              <a:t>); </a:t>
            </a:r>
            <a:r>
              <a:rPr lang="en-US" sz="3000" b="1" dirty="0" err="1">
                <a:solidFill>
                  <a:srgbClr val="339933"/>
                </a:solidFill>
              </a:rPr>
              <a:t>c</a:t>
            </a:r>
            <a:r>
              <a:rPr lang="en-US" sz="3000" dirty="0" err="1"/>
              <a:t>++</a:t>
            </a:r>
            <a:r>
              <a:rPr lang="en-US" sz="3000" dirty="0"/>
              <a:t>; </a:t>
            </a:r>
          </a:p>
          <a:p>
            <a:pPr marL="0" indent="0">
              <a:buNone/>
            </a:pPr>
            <a:r>
              <a:rPr lang="en-US" sz="3000" dirty="0"/>
              <a:t>if(</a:t>
            </a:r>
            <a:r>
              <a:rPr lang="en-US" sz="3000" dirty="0">
                <a:solidFill>
                  <a:srgbClr val="C00000"/>
                </a:solidFill>
              </a:rPr>
              <a:t>In</a:t>
            </a:r>
            <a:r>
              <a:rPr lang="en-US" sz="3000" dirty="0"/>
              <a:t>(*</a:t>
            </a:r>
            <a:r>
              <a:rPr lang="en-US" sz="3000" b="1" dirty="0">
                <a:solidFill>
                  <a:srgbClr val="339933"/>
                </a:solidFill>
              </a:rPr>
              <a:t>c</a:t>
            </a:r>
            <a:r>
              <a:rPr lang="en-US" sz="3000" dirty="0"/>
              <a:t>, OPSET)) { </a:t>
            </a:r>
          </a:p>
          <a:p>
            <a:pPr marL="457200" lvl="1" indent="0">
              <a:buNone/>
            </a:pPr>
            <a:r>
              <a:rPr lang="en-US" sz="3000" dirty="0"/>
              <a:t>Data=(float)</a:t>
            </a:r>
            <a:r>
              <a:rPr lang="en-US" sz="3000" dirty="0" err="1">
                <a:solidFill>
                  <a:srgbClr val="C00000"/>
                </a:solidFill>
              </a:rPr>
              <a:t>atof</a:t>
            </a:r>
            <a:r>
              <a:rPr lang="en-US" sz="3000" dirty="0"/>
              <a:t>(</a:t>
            </a:r>
            <a:r>
              <a:rPr lang="en-US" sz="3000" dirty="0" err="1"/>
              <a:t>TempData</a:t>
            </a:r>
            <a:r>
              <a:rPr lang="en-US" sz="3000" dirty="0"/>
              <a:t>); Push(OPND, Data); </a:t>
            </a:r>
            <a:r>
              <a:rPr lang="en-US" sz="3000" dirty="0" err="1"/>
              <a:t>strcpy</a:t>
            </a:r>
            <a:r>
              <a:rPr lang="en-US" sz="3000" dirty="0"/>
              <a:t>(</a:t>
            </a:r>
            <a:r>
              <a:rPr lang="en-US" sz="3000" dirty="0" err="1"/>
              <a:t>TempData</a:t>
            </a:r>
            <a:r>
              <a:rPr lang="en-US" sz="3000" dirty="0"/>
              <a:t>,"\0"); </a:t>
            </a:r>
          </a:p>
          <a:p>
            <a:pPr marL="457200" lvl="1" indent="0">
              <a:buNone/>
            </a:pPr>
            <a:r>
              <a:rPr lang="en-US" altLang="zh-CN" sz="3000" dirty="0"/>
              <a:t>}</a:t>
            </a:r>
            <a:endParaRPr lang="en-US" sz="3000" dirty="0"/>
          </a:p>
          <a:p>
            <a:pPr marL="0" lvl="1" indent="0">
              <a:buNone/>
            </a:pPr>
            <a:endParaRPr lang="en-US" sz="3000" dirty="0"/>
          </a:p>
          <a:p>
            <a:pPr marL="0" lvl="1" indent="0">
              <a:buNone/>
            </a:pPr>
            <a:r>
              <a:rPr lang="en-US" sz="3000" b="1" dirty="0">
                <a:solidFill>
                  <a:srgbClr val="0000CC"/>
                </a:solidFill>
              </a:rPr>
              <a:t>//*c</a:t>
            </a:r>
            <a:r>
              <a:rPr lang="zh-CN" altLang="en-US" sz="3000" b="1" dirty="0">
                <a:solidFill>
                  <a:srgbClr val="0000CC"/>
                </a:solidFill>
              </a:rPr>
              <a:t> 是运算符：</a:t>
            </a:r>
            <a:endParaRPr lang="en-US" altLang="zh-CN" sz="3000" b="1" dirty="0">
              <a:solidFill>
                <a:srgbClr val="0000CC"/>
              </a:solidFill>
            </a:endParaRPr>
          </a:p>
          <a:p>
            <a:pPr marL="0" indent="0">
              <a:buNone/>
            </a:pPr>
            <a:r>
              <a:rPr lang="en-US" sz="3000" dirty="0"/>
              <a:t>switch (</a:t>
            </a:r>
            <a:r>
              <a:rPr lang="en-US" sz="3000" b="1" dirty="0">
                <a:solidFill>
                  <a:srgbClr val="C00000"/>
                </a:solidFill>
              </a:rPr>
              <a:t>precede</a:t>
            </a:r>
            <a:r>
              <a:rPr lang="en-US" sz="3000" dirty="0"/>
              <a:t>(</a:t>
            </a:r>
            <a:r>
              <a:rPr lang="en-US" sz="3000" dirty="0" err="1"/>
              <a:t>GetTop</a:t>
            </a:r>
            <a:r>
              <a:rPr lang="en-US" sz="3000" dirty="0"/>
              <a:t>(OPTR), *</a:t>
            </a:r>
            <a:r>
              <a:rPr lang="en-US" sz="3000" b="1" dirty="0">
                <a:solidFill>
                  <a:srgbClr val="339933"/>
                </a:solidFill>
              </a:rPr>
              <a:t>c</a:t>
            </a:r>
            <a:r>
              <a:rPr lang="en-US" sz="3000" dirty="0"/>
              <a:t>)) {</a:t>
            </a:r>
          </a:p>
          <a:p>
            <a:pPr marL="457200" lvl="1" indent="0">
              <a:buNone/>
            </a:pPr>
            <a:r>
              <a:rPr lang="en-US" sz="3000" dirty="0"/>
              <a:t>case ‘&lt;’: //</a:t>
            </a:r>
            <a:r>
              <a:rPr lang="zh-CN" altLang="en-US" sz="3000" dirty="0"/>
              <a:t>栈顶元素优先级低，则将读到的算符进栈 </a:t>
            </a:r>
            <a:endParaRPr lang="en-US" altLang="zh-CN" sz="3000" dirty="0"/>
          </a:p>
          <a:p>
            <a:pPr marL="914400" lvl="2" indent="0">
              <a:buNone/>
            </a:pPr>
            <a:r>
              <a:rPr lang="en-US" sz="3000" dirty="0">
                <a:solidFill>
                  <a:srgbClr val="C00000"/>
                </a:solidFill>
              </a:rPr>
              <a:t>Push</a:t>
            </a:r>
            <a:r>
              <a:rPr lang="en-US" sz="3000" dirty="0"/>
              <a:t>(OPTR, *</a:t>
            </a:r>
            <a:r>
              <a:rPr lang="en-US" sz="3000" b="1" dirty="0">
                <a:solidFill>
                  <a:srgbClr val="339933"/>
                </a:solidFill>
              </a:rPr>
              <a:t>c</a:t>
            </a:r>
            <a:r>
              <a:rPr lang="en-US" sz="3000" dirty="0"/>
              <a:t>); </a:t>
            </a:r>
            <a:r>
              <a:rPr lang="en-US" sz="3000" b="1" dirty="0" err="1">
                <a:solidFill>
                  <a:srgbClr val="339933"/>
                </a:solidFill>
              </a:rPr>
              <a:t>c</a:t>
            </a:r>
            <a:r>
              <a:rPr lang="en-US" sz="3000" dirty="0" err="1"/>
              <a:t>++</a:t>
            </a:r>
            <a:r>
              <a:rPr lang="en-US" sz="3000" dirty="0"/>
              <a:t>; break; </a:t>
            </a:r>
          </a:p>
          <a:p>
            <a:pPr marL="457200" lvl="1" indent="0">
              <a:buNone/>
            </a:pPr>
            <a:r>
              <a:rPr lang="en-US" sz="3000" dirty="0"/>
              <a:t>case '=': // </a:t>
            </a:r>
            <a:r>
              <a:rPr lang="zh-CN" altLang="en-US" sz="3000" dirty="0"/>
              <a:t>脱括号并接收下一字符</a:t>
            </a:r>
            <a:endParaRPr lang="en-US" altLang="zh-CN" sz="3000" dirty="0"/>
          </a:p>
          <a:p>
            <a:pPr marL="914400" lvl="2" indent="0">
              <a:buNone/>
            </a:pPr>
            <a:r>
              <a:rPr lang="en-US" sz="3000" dirty="0">
                <a:solidFill>
                  <a:srgbClr val="C00000"/>
                </a:solidFill>
              </a:rPr>
              <a:t>Pop</a:t>
            </a:r>
            <a:r>
              <a:rPr lang="en-US" sz="3000" dirty="0"/>
              <a:t>(OPTR, x); </a:t>
            </a:r>
            <a:r>
              <a:rPr lang="en-US" sz="3000" b="1" dirty="0" err="1">
                <a:solidFill>
                  <a:srgbClr val="339933"/>
                </a:solidFill>
              </a:rPr>
              <a:t>c</a:t>
            </a:r>
            <a:r>
              <a:rPr lang="en-US" sz="3000" dirty="0" err="1"/>
              <a:t>++</a:t>
            </a:r>
            <a:r>
              <a:rPr lang="en-US" sz="3000" dirty="0"/>
              <a:t>; break; </a:t>
            </a:r>
          </a:p>
          <a:p>
            <a:pPr marL="457200" lvl="1" indent="0">
              <a:buNone/>
            </a:pPr>
            <a:r>
              <a:rPr lang="en-US" sz="3000" dirty="0"/>
              <a:t>case ‘&gt;’: // </a:t>
            </a:r>
            <a:r>
              <a:rPr lang="zh-CN" altLang="en-US" sz="3000" b="1" dirty="0">
                <a:solidFill>
                  <a:srgbClr val="0000CC"/>
                </a:solidFill>
              </a:rPr>
              <a:t>栈顶算符出栈并将运算结果入 </a:t>
            </a:r>
            <a:r>
              <a:rPr lang="zh-CN" altLang="en-US" sz="3000" b="1" dirty="0">
                <a:solidFill>
                  <a:srgbClr val="339933"/>
                </a:solidFill>
              </a:rPr>
              <a:t>操作数栈</a:t>
            </a:r>
            <a:endParaRPr lang="en-US" altLang="zh-CN" sz="3000" b="1" dirty="0">
              <a:solidFill>
                <a:srgbClr val="339933"/>
              </a:solidFill>
            </a:endParaRPr>
          </a:p>
          <a:p>
            <a:pPr marL="914400" lvl="2" indent="0">
              <a:buNone/>
            </a:pPr>
            <a:r>
              <a:rPr lang="en-US" sz="3000" dirty="0">
                <a:solidFill>
                  <a:srgbClr val="C00000"/>
                </a:solidFill>
              </a:rPr>
              <a:t>Pop</a:t>
            </a:r>
            <a:r>
              <a:rPr lang="en-US" sz="3000" dirty="0"/>
              <a:t>(OPTR, theta); </a:t>
            </a:r>
            <a:r>
              <a:rPr lang="en-US" sz="3000" dirty="0">
                <a:solidFill>
                  <a:srgbClr val="C00000"/>
                </a:solidFill>
              </a:rPr>
              <a:t>Pop</a:t>
            </a:r>
            <a:r>
              <a:rPr lang="en-US" sz="3000" dirty="0"/>
              <a:t>(OPND, b); </a:t>
            </a:r>
            <a:r>
              <a:rPr lang="en-US" sz="3000" dirty="0">
                <a:solidFill>
                  <a:srgbClr val="C00000"/>
                </a:solidFill>
              </a:rPr>
              <a:t>Pop</a:t>
            </a:r>
            <a:r>
              <a:rPr lang="en-US" sz="3000" dirty="0"/>
              <a:t>(OPND, a); </a:t>
            </a:r>
            <a:r>
              <a:rPr lang="en-US" sz="3000" dirty="0">
                <a:solidFill>
                  <a:srgbClr val="C00000"/>
                </a:solidFill>
              </a:rPr>
              <a:t>Push</a:t>
            </a:r>
            <a:r>
              <a:rPr lang="en-US" sz="3000" dirty="0"/>
              <a:t>(OPND, Operate(a, theta, b)); break;</a:t>
            </a:r>
          </a:p>
          <a:p>
            <a:pPr marL="0" indent="0">
              <a:buNone/>
            </a:pPr>
            <a:r>
              <a:rPr lang="en-US" altLang="zh-CN" sz="3000" dirty="0"/>
              <a:t>}</a:t>
            </a:r>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35</a:t>
            </a:fld>
            <a:endParaRPr lang="zh-CN" altLang="en-US"/>
          </a:p>
        </p:txBody>
      </p:sp>
    </p:spTree>
    <p:extLst>
      <p:ext uri="{BB962C8B-B14F-4D97-AF65-F5344CB8AC3E}">
        <p14:creationId xmlns:p14="http://schemas.microsoft.com/office/powerpoint/2010/main" val="1140754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实现问题</a:t>
            </a:r>
            <a:endParaRPr lang="en-US"/>
          </a:p>
        </p:txBody>
      </p:sp>
      <p:sp>
        <p:nvSpPr>
          <p:cNvPr id="3" name="内容占位符 2"/>
          <p:cNvSpPr>
            <a:spLocks noGrp="1"/>
          </p:cNvSpPr>
          <p:nvPr>
            <p:ph idx="1"/>
          </p:nvPr>
        </p:nvSpPr>
        <p:spPr/>
        <p:txBody>
          <a:bodyPr>
            <a:noAutofit/>
          </a:bodyPr>
          <a:lstStyle/>
          <a:p>
            <a:pPr marL="0" indent="0">
              <a:spcBef>
                <a:spcPts val="0"/>
              </a:spcBef>
              <a:buNone/>
            </a:pPr>
            <a:r>
              <a:rPr lang="en-US" sz="2800" dirty="0"/>
              <a:t>typedef union{float x; char op;} </a:t>
            </a:r>
            <a:r>
              <a:rPr lang="en-US" sz="2800" b="1" dirty="0" err="1">
                <a:solidFill>
                  <a:srgbClr val="0000CC"/>
                </a:solidFill>
              </a:rPr>
              <a:t>ElemType</a:t>
            </a:r>
            <a:r>
              <a:rPr lang="en-US" sz="2800" dirty="0"/>
              <a:t>;</a:t>
            </a:r>
          </a:p>
          <a:p>
            <a:pPr marL="0" indent="0">
              <a:spcBef>
                <a:spcPts val="0"/>
              </a:spcBef>
              <a:buNone/>
            </a:pPr>
            <a:r>
              <a:rPr lang="en-US" sz="2800" dirty="0"/>
              <a:t>typedef struct {</a:t>
            </a:r>
          </a:p>
          <a:p>
            <a:pPr marL="0" indent="0">
              <a:spcBef>
                <a:spcPts val="0"/>
              </a:spcBef>
              <a:buNone/>
            </a:pPr>
            <a:r>
              <a:rPr lang="en-US" sz="2800" b="1" dirty="0">
                <a:solidFill>
                  <a:srgbClr val="0000CC"/>
                </a:solidFill>
              </a:rPr>
              <a:t>	</a:t>
            </a:r>
            <a:r>
              <a:rPr lang="en-US" sz="2800" b="1" dirty="0" err="1">
                <a:solidFill>
                  <a:srgbClr val="0000CC"/>
                </a:solidFill>
              </a:rPr>
              <a:t>ElemType</a:t>
            </a:r>
            <a:r>
              <a:rPr lang="en-US" sz="2800" dirty="0"/>
              <a:t> *base;</a:t>
            </a:r>
          </a:p>
          <a:p>
            <a:pPr marL="0" indent="0">
              <a:spcBef>
                <a:spcPts val="0"/>
              </a:spcBef>
              <a:buNone/>
            </a:pPr>
            <a:r>
              <a:rPr lang="en-US" altLang="zh-CN" sz="2800" dirty="0"/>
              <a:t> 	</a:t>
            </a:r>
            <a:r>
              <a:rPr lang="en-US" altLang="zh-CN" sz="2800" dirty="0" err="1"/>
              <a:t>int</a:t>
            </a:r>
            <a:r>
              <a:rPr lang="en-US" altLang="zh-CN" sz="2800" dirty="0"/>
              <a:t> top; //</a:t>
            </a:r>
            <a:r>
              <a:rPr lang="zh-CN" altLang="en-US" sz="2800" dirty="0"/>
              <a:t>栈顶</a:t>
            </a:r>
            <a:endParaRPr lang="en-US" sz="2800" dirty="0"/>
          </a:p>
          <a:p>
            <a:pPr marL="0" indent="0">
              <a:spcBef>
                <a:spcPts val="0"/>
              </a:spcBef>
              <a:buNone/>
            </a:pPr>
            <a:r>
              <a:rPr lang="en-US" sz="2800" dirty="0"/>
              <a:t>    	</a:t>
            </a:r>
            <a:r>
              <a:rPr lang="en-US" sz="2800" dirty="0" err="1"/>
              <a:t>int</a:t>
            </a:r>
            <a:r>
              <a:rPr lang="en-US" sz="2800" dirty="0"/>
              <a:t> </a:t>
            </a:r>
            <a:r>
              <a:rPr lang="en-US" sz="2800" dirty="0" err="1"/>
              <a:t>stacksize</a:t>
            </a:r>
            <a:r>
              <a:rPr lang="en-US" sz="2800" dirty="0"/>
              <a:t>;</a:t>
            </a:r>
          </a:p>
          <a:p>
            <a:pPr marL="0" indent="0">
              <a:spcBef>
                <a:spcPts val="0"/>
              </a:spcBef>
              <a:buNone/>
            </a:pPr>
            <a:r>
              <a:rPr lang="en-US" sz="2800" dirty="0"/>
              <a:t>}</a:t>
            </a:r>
            <a:r>
              <a:rPr lang="en-US" sz="2800" b="1" dirty="0" err="1">
                <a:solidFill>
                  <a:srgbClr val="0000CC"/>
                </a:solidFill>
              </a:rPr>
              <a:t>SqStack</a:t>
            </a:r>
            <a:r>
              <a:rPr lang="en-US" sz="2800" dirty="0"/>
              <a:t>; // </a:t>
            </a:r>
            <a:r>
              <a:rPr lang="zh-CN" altLang="en-US" sz="2800" dirty="0"/>
              <a:t>动态顺序栈</a:t>
            </a:r>
            <a:endParaRPr lang="en-US" altLang="zh-CN" sz="2800" dirty="0"/>
          </a:p>
          <a:p>
            <a:pPr marL="0" indent="0">
              <a:spcBef>
                <a:spcPts val="0"/>
              </a:spcBef>
              <a:buNone/>
            </a:pPr>
            <a:endParaRPr lang="zh-CN" altLang="en-US" sz="2800" dirty="0"/>
          </a:p>
          <a:p>
            <a:pPr marL="0" indent="0">
              <a:spcBef>
                <a:spcPts val="0"/>
              </a:spcBef>
              <a:buNone/>
            </a:pPr>
            <a:r>
              <a:rPr lang="en-US" sz="2800" dirty="0" err="1"/>
              <a:t>ElemType</a:t>
            </a:r>
            <a:r>
              <a:rPr lang="en-US" sz="2800" dirty="0"/>
              <a:t> </a:t>
            </a:r>
            <a:r>
              <a:rPr lang="en-US" sz="2800" dirty="0" err="1"/>
              <a:t>tmp</a:t>
            </a:r>
            <a:r>
              <a:rPr lang="en-US" sz="2800" dirty="0"/>
              <a:t>;</a:t>
            </a:r>
          </a:p>
          <a:p>
            <a:pPr marL="0" indent="0">
              <a:spcBef>
                <a:spcPts val="0"/>
              </a:spcBef>
              <a:buNone/>
            </a:pPr>
            <a:r>
              <a:rPr lang="en-US" sz="2800" dirty="0"/>
              <a:t>char </a:t>
            </a:r>
            <a:r>
              <a:rPr lang="en-US" sz="2800" dirty="0" err="1"/>
              <a:t>theta;float</a:t>
            </a:r>
            <a:r>
              <a:rPr lang="en-US" sz="2800" dirty="0"/>
              <a:t> </a:t>
            </a:r>
            <a:r>
              <a:rPr lang="en-US" sz="2800" dirty="0" err="1"/>
              <a:t>a,b</a:t>
            </a:r>
            <a:r>
              <a:rPr lang="en-US" sz="2800" dirty="0"/>
              <a:t>;</a:t>
            </a:r>
          </a:p>
          <a:p>
            <a:pPr marL="0" indent="0">
              <a:spcBef>
                <a:spcPts val="0"/>
              </a:spcBef>
              <a:buNone/>
            </a:pPr>
            <a:r>
              <a:rPr lang="en-US" sz="2800" dirty="0"/>
              <a:t>Pop(&amp;</a:t>
            </a:r>
            <a:r>
              <a:rPr lang="en-US" sz="2800" dirty="0" err="1"/>
              <a:t>OptrStack</a:t>
            </a:r>
            <a:r>
              <a:rPr lang="en-US" sz="2800" dirty="0"/>
              <a:t>, &amp;</a:t>
            </a:r>
            <a:r>
              <a:rPr lang="en-US" sz="2800" dirty="0" err="1"/>
              <a:t>tmp</a:t>
            </a:r>
            <a:r>
              <a:rPr lang="en-US" sz="2800" dirty="0"/>
              <a:t>); theta=</a:t>
            </a:r>
            <a:r>
              <a:rPr lang="en-US" sz="2800" dirty="0" err="1">
                <a:solidFill>
                  <a:srgbClr val="C00000"/>
                </a:solidFill>
              </a:rPr>
              <a:t>tmp.op</a:t>
            </a:r>
            <a:r>
              <a:rPr lang="en-US" sz="2800" dirty="0"/>
              <a:t>;</a:t>
            </a:r>
          </a:p>
          <a:p>
            <a:pPr marL="0" indent="0">
              <a:spcBef>
                <a:spcPts val="0"/>
              </a:spcBef>
              <a:buNone/>
            </a:pPr>
            <a:r>
              <a:rPr lang="en-US" sz="2800" dirty="0"/>
              <a:t>Pop(&amp;</a:t>
            </a:r>
            <a:r>
              <a:rPr lang="en-US" sz="2800" dirty="0" err="1"/>
              <a:t>OpndStack</a:t>
            </a:r>
            <a:r>
              <a:rPr lang="en-US" sz="2800" dirty="0"/>
              <a:t>, &amp;</a:t>
            </a:r>
            <a:r>
              <a:rPr lang="en-US" sz="2800" dirty="0" err="1"/>
              <a:t>tmp</a:t>
            </a:r>
            <a:r>
              <a:rPr lang="en-US" sz="2800" dirty="0"/>
              <a:t>);a=</a:t>
            </a:r>
            <a:r>
              <a:rPr lang="en-US" sz="2800" dirty="0" err="1">
                <a:solidFill>
                  <a:srgbClr val="C00000"/>
                </a:solidFill>
              </a:rPr>
              <a:t>tmp.x</a:t>
            </a:r>
            <a:r>
              <a:rPr lang="en-US" sz="2800" dirty="0"/>
              <a:t>;</a:t>
            </a:r>
          </a:p>
          <a:p>
            <a:pPr marL="0" indent="0">
              <a:spcBef>
                <a:spcPts val="0"/>
              </a:spcBef>
              <a:buNone/>
            </a:pPr>
            <a:r>
              <a:rPr lang="en-US" sz="2800" dirty="0"/>
              <a:t>Pop(&amp;</a:t>
            </a:r>
            <a:r>
              <a:rPr lang="en-US" sz="2800" dirty="0" err="1"/>
              <a:t>OpndStack</a:t>
            </a:r>
            <a:r>
              <a:rPr lang="en-US" sz="2800" dirty="0"/>
              <a:t>, &amp;</a:t>
            </a:r>
            <a:r>
              <a:rPr lang="en-US" sz="2800" dirty="0" err="1"/>
              <a:t>tmp</a:t>
            </a:r>
            <a:r>
              <a:rPr lang="en-US" sz="2800" dirty="0"/>
              <a:t>);b=</a:t>
            </a:r>
            <a:r>
              <a:rPr lang="en-US" sz="2800" dirty="0" err="1">
                <a:solidFill>
                  <a:srgbClr val="C00000"/>
                </a:solidFill>
              </a:rPr>
              <a:t>tmp.x</a:t>
            </a:r>
            <a:r>
              <a:rPr lang="en-US" sz="2800" dirty="0"/>
              <a:t>;</a:t>
            </a:r>
          </a:p>
          <a:p>
            <a:pPr marL="0" indent="0">
              <a:spcBef>
                <a:spcPts val="0"/>
              </a:spcBef>
              <a:buNone/>
            </a:pPr>
            <a:r>
              <a:rPr lang="en-US" sz="2800" dirty="0" err="1">
                <a:solidFill>
                  <a:srgbClr val="C00000"/>
                </a:solidFill>
              </a:rPr>
              <a:t>tmp.x</a:t>
            </a:r>
            <a:r>
              <a:rPr lang="en-US" sz="2800" dirty="0"/>
              <a:t>=Operate(a, theta, b);</a:t>
            </a:r>
          </a:p>
          <a:p>
            <a:pPr marL="0" indent="0">
              <a:spcBef>
                <a:spcPts val="0"/>
              </a:spcBef>
              <a:buNone/>
            </a:pPr>
            <a:r>
              <a:rPr lang="en-US" sz="2800" dirty="0"/>
              <a:t>Push(&amp;</a:t>
            </a:r>
            <a:r>
              <a:rPr lang="en-US" sz="2800" dirty="0" err="1"/>
              <a:t>OpndStack,tmp</a:t>
            </a:r>
            <a:r>
              <a:rPr lang="en-US" sz="2800" dirty="0"/>
              <a:t>); </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36</a:t>
            </a:fld>
            <a:endParaRPr lang="zh-CN" altLang="en-US" dirty="0"/>
          </a:p>
        </p:txBody>
      </p:sp>
    </p:spTree>
    <p:extLst>
      <p:ext uri="{BB962C8B-B14F-4D97-AF65-F5344CB8AC3E}">
        <p14:creationId xmlns:p14="http://schemas.microsoft.com/office/powerpoint/2010/main" val="1775602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A9D34-DE0A-4AFE-ABB2-82C8F1B5E0EA}"/>
              </a:ext>
            </a:extLst>
          </p:cNvPr>
          <p:cNvSpPr>
            <a:spLocks noGrp="1"/>
          </p:cNvSpPr>
          <p:nvPr>
            <p:ph type="title"/>
          </p:nvPr>
        </p:nvSpPr>
        <p:spPr/>
        <p:txBody>
          <a:bodyPr/>
          <a:lstStyle/>
          <a:p>
            <a:r>
              <a:rPr lang="zh-CN" altLang="en-US" dirty="0"/>
              <a:t>表达式的不同表示</a:t>
            </a:r>
          </a:p>
        </p:txBody>
      </p:sp>
      <p:sp>
        <p:nvSpPr>
          <p:cNvPr id="3" name="内容占位符 2">
            <a:extLst>
              <a:ext uri="{FF2B5EF4-FFF2-40B4-BE49-F238E27FC236}">
                <a16:creationId xmlns:a16="http://schemas.microsoft.com/office/drawing/2014/main" id="{EB0EC6E6-0840-469F-93BE-A619BA3DC4B7}"/>
              </a:ext>
            </a:extLst>
          </p:cNvPr>
          <p:cNvSpPr>
            <a:spLocks noGrp="1"/>
          </p:cNvSpPr>
          <p:nvPr>
            <p:ph idx="1"/>
          </p:nvPr>
        </p:nvSpPr>
        <p:spPr>
          <a:xfrm>
            <a:off x="457200" y="836712"/>
            <a:ext cx="8507288" cy="6021288"/>
          </a:xfrm>
        </p:spPr>
        <p:txBody>
          <a:bodyPr>
            <a:normAutofit lnSpcReduction="10000"/>
          </a:bodyPr>
          <a:lstStyle/>
          <a:p>
            <a:r>
              <a:rPr lang="zh-CN" altLang="en-US" dirty="0"/>
              <a:t>仅限于二元运算符的表达式的部分</a:t>
            </a:r>
            <a:r>
              <a:rPr lang="en-US" altLang="zh-CN" dirty="0"/>
              <a:t>BNF</a:t>
            </a:r>
            <a:r>
              <a:rPr lang="zh-CN" altLang="en-US" dirty="0"/>
              <a:t>定义：</a:t>
            </a:r>
            <a:endParaRPr lang="en-US" altLang="zh-CN" dirty="0"/>
          </a:p>
          <a:p>
            <a:pPr lvl="1"/>
            <a:r>
              <a:rPr lang="zh-CN" altLang="en-US" dirty="0"/>
              <a:t>表达式</a:t>
            </a:r>
            <a:r>
              <a:rPr lang="en-US" altLang="zh-CN" dirty="0"/>
              <a:t>::=  </a:t>
            </a:r>
            <a:r>
              <a:rPr lang="zh-CN" altLang="en-US" dirty="0"/>
              <a:t>操作数</a:t>
            </a:r>
            <a:r>
              <a:rPr lang="en-US" altLang="zh-CN" dirty="0"/>
              <a:t> </a:t>
            </a:r>
            <a:r>
              <a:rPr lang="zh-CN" altLang="en-US" dirty="0"/>
              <a:t>运算符</a:t>
            </a:r>
            <a:r>
              <a:rPr lang="en-US" altLang="zh-CN" dirty="0"/>
              <a:t> </a:t>
            </a:r>
            <a:r>
              <a:rPr lang="zh-CN" altLang="en-US" dirty="0"/>
              <a:t>操作数</a:t>
            </a:r>
            <a:endParaRPr lang="en-US" altLang="zh-CN" dirty="0"/>
          </a:p>
          <a:p>
            <a:pPr lvl="1"/>
            <a:r>
              <a:rPr lang="zh-CN" altLang="en-US" dirty="0"/>
              <a:t>操作数</a:t>
            </a:r>
            <a:r>
              <a:rPr lang="en-US" altLang="zh-CN" dirty="0"/>
              <a:t>::=  </a:t>
            </a:r>
            <a:r>
              <a:rPr lang="zh-CN" altLang="en-US" dirty="0"/>
              <a:t>简单变量</a:t>
            </a:r>
            <a:r>
              <a:rPr lang="en-US" altLang="zh-CN" dirty="0"/>
              <a:t>|</a:t>
            </a:r>
            <a:r>
              <a:rPr lang="zh-CN" altLang="en-US" dirty="0"/>
              <a:t>表达式</a:t>
            </a:r>
            <a:endParaRPr lang="en-US" altLang="zh-CN" dirty="0"/>
          </a:p>
          <a:p>
            <a:pPr lvl="1"/>
            <a:r>
              <a:rPr lang="zh-CN" altLang="en-US" dirty="0"/>
              <a:t>简单变量</a:t>
            </a:r>
            <a:r>
              <a:rPr lang="en-US" altLang="zh-CN" dirty="0"/>
              <a:t>::= </a:t>
            </a:r>
            <a:r>
              <a:rPr lang="zh-CN" altLang="en-US" dirty="0"/>
              <a:t>标识符</a:t>
            </a:r>
            <a:r>
              <a:rPr lang="en-US" altLang="zh-CN" dirty="0"/>
              <a:t>|</a:t>
            </a:r>
            <a:r>
              <a:rPr lang="zh-CN" altLang="en-US" dirty="0"/>
              <a:t>无符号整数</a:t>
            </a:r>
            <a:endParaRPr lang="en-US" altLang="zh-CN" dirty="0"/>
          </a:p>
          <a:p>
            <a:r>
              <a:rPr lang="zh-CN" altLang="en-US" dirty="0"/>
              <a:t>表达式</a:t>
            </a:r>
            <a:r>
              <a:rPr lang="en-US" altLang="zh-CN" dirty="0"/>
              <a:t>Exp=S1 OP S2</a:t>
            </a:r>
            <a:r>
              <a:rPr lang="zh-CN" altLang="en-US" dirty="0"/>
              <a:t>在计算机中的表示方法</a:t>
            </a:r>
            <a:endParaRPr lang="en-US" altLang="zh-CN" dirty="0"/>
          </a:p>
          <a:p>
            <a:pPr lvl="1"/>
            <a:r>
              <a:rPr lang="zh-CN" altLang="en-US" dirty="0"/>
              <a:t>前缀表示法：</a:t>
            </a:r>
            <a:r>
              <a:rPr lang="en-US" altLang="zh-CN" dirty="0"/>
              <a:t>OP S1 S2</a:t>
            </a:r>
          </a:p>
          <a:p>
            <a:pPr lvl="1"/>
            <a:r>
              <a:rPr lang="zh-CN" altLang="en-US" dirty="0"/>
              <a:t>中缀表示法：</a:t>
            </a:r>
            <a:r>
              <a:rPr lang="en-US" altLang="zh-CN" dirty="0"/>
              <a:t>S1 OP S2</a:t>
            </a:r>
          </a:p>
          <a:p>
            <a:pPr lvl="1"/>
            <a:r>
              <a:rPr lang="zh-CN" altLang="en-US" dirty="0"/>
              <a:t>后缀表示法</a:t>
            </a:r>
            <a:r>
              <a:rPr lang="en-US" altLang="zh-CN" dirty="0"/>
              <a:t>/</a:t>
            </a:r>
            <a:r>
              <a:rPr lang="zh-CN" altLang="en-US" dirty="0"/>
              <a:t>逆波兰式</a:t>
            </a:r>
            <a:r>
              <a:rPr lang="en-US" altLang="zh-CN" dirty="0"/>
              <a:t>(Reverse Polish Notation)</a:t>
            </a:r>
            <a:r>
              <a:rPr lang="zh-CN" altLang="en-US" dirty="0"/>
              <a:t>：</a:t>
            </a:r>
            <a:r>
              <a:rPr lang="en-US" altLang="zh-CN" dirty="0"/>
              <a:t>S1 S2 OP</a:t>
            </a:r>
          </a:p>
          <a:p>
            <a:r>
              <a:rPr lang="en-US" altLang="zh-CN" dirty="0"/>
              <a:t>Exp=</a:t>
            </a:r>
            <a:r>
              <a:rPr lang="en-US" altLang="zh-CN" dirty="0" err="1"/>
              <a:t>a×b</a:t>
            </a:r>
            <a:r>
              <a:rPr lang="en-US" altLang="zh-CN" dirty="0"/>
              <a:t>+(c-d/e)×f</a:t>
            </a:r>
          </a:p>
          <a:p>
            <a:pPr lvl="1"/>
            <a:r>
              <a:rPr lang="zh-CN" altLang="en-US" dirty="0"/>
              <a:t>前缀式：</a:t>
            </a:r>
            <a:r>
              <a:rPr lang="en-US" altLang="zh-CN" dirty="0"/>
              <a:t>+×ab×-c/def</a:t>
            </a:r>
          </a:p>
          <a:p>
            <a:pPr lvl="1"/>
            <a:r>
              <a:rPr lang="zh-CN" altLang="en-US" dirty="0"/>
              <a:t>后缀式：</a:t>
            </a:r>
            <a:r>
              <a:rPr lang="en-US" altLang="zh-CN" dirty="0" err="1"/>
              <a:t>ab×cde</a:t>
            </a:r>
            <a:r>
              <a:rPr lang="en-US" altLang="zh-CN" dirty="0"/>
              <a:t>/-f×+</a:t>
            </a:r>
            <a:endParaRPr lang="zh-CN" altLang="en-US" dirty="0"/>
          </a:p>
        </p:txBody>
      </p:sp>
      <p:sp>
        <p:nvSpPr>
          <p:cNvPr id="4" name="灯片编号占位符 3">
            <a:extLst>
              <a:ext uri="{FF2B5EF4-FFF2-40B4-BE49-F238E27FC236}">
                <a16:creationId xmlns:a16="http://schemas.microsoft.com/office/drawing/2014/main" id="{5300E4FF-9560-4C82-953C-3318FA4F3FCE}"/>
              </a:ext>
            </a:extLst>
          </p:cNvPr>
          <p:cNvSpPr>
            <a:spLocks noGrp="1"/>
          </p:cNvSpPr>
          <p:nvPr>
            <p:ph type="sldNum" sz="quarter" idx="10"/>
          </p:nvPr>
        </p:nvSpPr>
        <p:spPr/>
        <p:txBody>
          <a:bodyPr/>
          <a:lstStyle/>
          <a:p>
            <a:fld id="{0C913308-F349-4B6D-A68A-DD1791B4A57B}" type="slidenum">
              <a:rPr lang="zh-CN" altLang="en-US" smtClean="0"/>
              <a:t>37</a:t>
            </a:fld>
            <a:endParaRPr lang="zh-CN" altLang="en-US" dirty="0"/>
          </a:p>
        </p:txBody>
      </p:sp>
      <p:sp>
        <p:nvSpPr>
          <p:cNvPr id="5" name="波形 4">
            <a:extLst>
              <a:ext uri="{FF2B5EF4-FFF2-40B4-BE49-F238E27FC236}">
                <a16:creationId xmlns:a16="http://schemas.microsoft.com/office/drawing/2014/main" id="{4B5D3B93-9F2A-463D-96C7-F952F5A50050}"/>
              </a:ext>
            </a:extLst>
          </p:cNvPr>
          <p:cNvSpPr/>
          <p:nvPr/>
        </p:nvSpPr>
        <p:spPr>
          <a:xfrm>
            <a:off x="0" y="0"/>
            <a:ext cx="1584176" cy="576064"/>
          </a:xfrm>
          <a:prstGeom prst="wave">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断点续讲</a:t>
            </a:r>
          </a:p>
        </p:txBody>
      </p:sp>
    </p:spTree>
    <p:extLst>
      <p:ext uri="{BB962C8B-B14F-4D97-AF65-F5344CB8AC3E}">
        <p14:creationId xmlns:p14="http://schemas.microsoft.com/office/powerpoint/2010/main" val="32998508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059A09-23D3-4B52-8757-9633E21345F2}"/>
              </a:ext>
            </a:extLst>
          </p:cNvPr>
          <p:cNvSpPr>
            <a:spLocks noGrp="1"/>
          </p:cNvSpPr>
          <p:nvPr>
            <p:ph type="title"/>
          </p:nvPr>
        </p:nvSpPr>
        <p:spPr/>
        <p:txBody>
          <a:bodyPr>
            <a:normAutofit/>
          </a:bodyPr>
          <a:lstStyle/>
          <a:p>
            <a:r>
              <a:rPr lang="zh-CN" altLang="en-US" dirty="0"/>
              <a:t>表达式的不同表示</a:t>
            </a:r>
            <a:endParaRPr lang="zh-CN" altLang="en-US" dirty="0">
              <a:solidFill>
                <a:srgbClr val="00B050"/>
              </a:solidFill>
            </a:endParaRPr>
          </a:p>
        </p:txBody>
      </p:sp>
      <p:sp>
        <p:nvSpPr>
          <p:cNvPr id="3" name="内容占位符 2">
            <a:extLst>
              <a:ext uri="{FF2B5EF4-FFF2-40B4-BE49-F238E27FC236}">
                <a16:creationId xmlns:a16="http://schemas.microsoft.com/office/drawing/2014/main" id="{66A7F31C-1388-4E2C-A134-1C7D848E06BA}"/>
              </a:ext>
            </a:extLst>
          </p:cNvPr>
          <p:cNvSpPr>
            <a:spLocks noGrp="1"/>
          </p:cNvSpPr>
          <p:nvPr>
            <p:ph idx="1"/>
          </p:nvPr>
        </p:nvSpPr>
        <p:spPr/>
        <p:txBody>
          <a:bodyPr>
            <a:normAutofit/>
          </a:bodyPr>
          <a:lstStyle/>
          <a:p>
            <a:r>
              <a:rPr lang="zh-CN" altLang="en-US" dirty="0"/>
              <a:t>表达式的三种表示方法</a:t>
            </a:r>
            <a:endParaRPr lang="en-US" altLang="zh-CN" dirty="0"/>
          </a:p>
          <a:p>
            <a:pPr lvl="1"/>
            <a:r>
              <a:rPr lang="zh-CN" altLang="en-US" dirty="0"/>
              <a:t>操作数之间的相对次序不变，</a:t>
            </a:r>
            <a:r>
              <a:rPr lang="zh-CN" altLang="en-US" dirty="0">
                <a:solidFill>
                  <a:srgbClr val="C00000"/>
                </a:solidFill>
              </a:rPr>
              <a:t>运算符的相对次序不同</a:t>
            </a:r>
            <a:endParaRPr lang="en-US" altLang="zh-CN" dirty="0">
              <a:solidFill>
                <a:srgbClr val="C00000"/>
              </a:solidFill>
            </a:endParaRPr>
          </a:p>
          <a:p>
            <a:pPr lvl="1"/>
            <a:r>
              <a:rPr lang="zh-CN" altLang="en-US" dirty="0"/>
              <a:t>前缀式的运算规则为：连续出现的两个操作数和它们之前且紧靠它们的运算符构成一个最小表达式 </a:t>
            </a:r>
            <a:r>
              <a:rPr lang="en-US" altLang="zh-CN" dirty="0"/>
              <a:t>// </a:t>
            </a:r>
            <a:r>
              <a:rPr lang="en-US" altLang="zh-CN" dirty="0">
                <a:solidFill>
                  <a:srgbClr val="00B050"/>
                </a:solidFill>
              </a:rPr>
              <a:t>+×ab×-c/def</a:t>
            </a:r>
          </a:p>
          <a:p>
            <a:pPr lvl="1"/>
            <a:r>
              <a:rPr lang="zh-CN" altLang="en-US" dirty="0"/>
              <a:t>后缀式的运算规则为：运算符在式中出现的顺序恰为表达式的运算顺序；</a:t>
            </a:r>
            <a:r>
              <a:rPr lang="zh-CN" altLang="en-US" dirty="0">
                <a:solidFill>
                  <a:srgbClr val="0000FF"/>
                </a:solidFill>
              </a:rPr>
              <a:t>每个运算符和它之前出现且紧靠它的两个操作数构成一个最小表达式  </a:t>
            </a:r>
            <a:r>
              <a:rPr lang="en-US" altLang="zh-CN" dirty="0"/>
              <a:t>// </a:t>
            </a:r>
            <a:r>
              <a:rPr lang="en-US" altLang="zh-CN" dirty="0" err="1">
                <a:solidFill>
                  <a:srgbClr val="00B050"/>
                </a:solidFill>
              </a:rPr>
              <a:t>ab×cde</a:t>
            </a:r>
            <a:r>
              <a:rPr lang="en-US" altLang="zh-CN" dirty="0">
                <a:solidFill>
                  <a:srgbClr val="00B050"/>
                </a:solidFill>
              </a:rPr>
              <a:t>/-f×+</a:t>
            </a:r>
            <a:endParaRPr lang="zh-CN" altLang="en-US" dirty="0">
              <a:solidFill>
                <a:srgbClr val="00B050"/>
              </a:solidFill>
            </a:endParaRPr>
          </a:p>
          <a:p>
            <a:pPr lvl="2"/>
            <a:r>
              <a:rPr lang="zh-CN" altLang="en-US" sz="2600" b="1" dirty="0">
                <a:solidFill>
                  <a:srgbClr val="0000CC"/>
                </a:solidFill>
              </a:rPr>
              <a:t>后缀式求值</a:t>
            </a:r>
            <a:r>
              <a:rPr lang="zh-CN" altLang="en-US" sz="2600" dirty="0"/>
              <a:t>：遇到操作数，进栈；遇到运算符，连续从栈中退出两个操作数，进行计算</a:t>
            </a:r>
            <a:endParaRPr lang="en-US" altLang="zh-CN" sz="2600" dirty="0"/>
          </a:p>
          <a:p>
            <a:pPr lvl="1"/>
            <a:endParaRPr lang="zh-CN" altLang="en-US" dirty="0">
              <a:solidFill>
                <a:srgbClr val="0000FF"/>
              </a:solidFill>
            </a:endParaRPr>
          </a:p>
          <a:p>
            <a:endParaRPr lang="zh-CN" altLang="en-US" dirty="0"/>
          </a:p>
        </p:txBody>
      </p:sp>
      <p:sp>
        <p:nvSpPr>
          <p:cNvPr id="4" name="灯片编号占位符 3">
            <a:extLst>
              <a:ext uri="{FF2B5EF4-FFF2-40B4-BE49-F238E27FC236}">
                <a16:creationId xmlns:a16="http://schemas.microsoft.com/office/drawing/2014/main" id="{34E69EDB-03C5-41F0-8A5F-14AFF666A924}"/>
              </a:ext>
            </a:extLst>
          </p:cNvPr>
          <p:cNvSpPr>
            <a:spLocks noGrp="1"/>
          </p:cNvSpPr>
          <p:nvPr>
            <p:ph type="sldNum" sz="quarter" idx="10"/>
          </p:nvPr>
        </p:nvSpPr>
        <p:spPr/>
        <p:txBody>
          <a:bodyPr/>
          <a:lstStyle/>
          <a:p>
            <a:fld id="{0C913308-F349-4B6D-A68A-DD1791B4A57B}" type="slidenum">
              <a:rPr lang="zh-CN" altLang="en-US" smtClean="0"/>
              <a:t>38</a:t>
            </a:fld>
            <a:endParaRPr lang="zh-CN" altLang="en-US" dirty="0"/>
          </a:p>
        </p:txBody>
      </p:sp>
      <p:sp>
        <p:nvSpPr>
          <p:cNvPr id="6" name="文本框 5"/>
          <p:cNvSpPr txBox="1"/>
          <p:nvPr/>
        </p:nvSpPr>
        <p:spPr>
          <a:xfrm>
            <a:off x="5048327" y="774194"/>
            <a:ext cx="4095673" cy="646331"/>
          </a:xfrm>
          <a:prstGeom prst="rect">
            <a:avLst/>
          </a:prstGeom>
          <a:noFill/>
        </p:spPr>
        <p:txBody>
          <a:bodyPr wrap="none" rtlCol="0">
            <a:spAutoFit/>
          </a:bodyPr>
          <a:lstStyle/>
          <a:p>
            <a:r>
              <a:rPr lang="en-US" altLang="zh-CN" sz="3600" dirty="0" err="1">
                <a:solidFill>
                  <a:srgbClr val="00B050"/>
                </a:solidFill>
                <a:cs typeface="+mj-cs"/>
              </a:rPr>
              <a:t>Exp</a:t>
            </a:r>
            <a:r>
              <a:rPr lang="en-US" altLang="zh-CN" sz="3600" dirty="0">
                <a:solidFill>
                  <a:srgbClr val="00B050"/>
                </a:solidFill>
                <a:cs typeface="+mj-cs"/>
              </a:rPr>
              <a:t>=</a:t>
            </a:r>
            <a:r>
              <a:rPr lang="en-US" altLang="zh-CN" sz="3600" dirty="0" err="1">
                <a:solidFill>
                  <a:srgbClr val="00B050"/>
                </a:solidFill>
                <a:cs typeface="+mj-cs"/>
              </a:rPr>
              <a:t>a×b</a:t>
            </a:r>
            <a:r>
              <a:rPr lang="en-US" altLang="zh-CN" sz="3600" dirty="0">
                <a:solidFill>
                  <a:srgbClr val="00B050"/>
                </a:solidFill>
                <a:cs typeface="+mj-cs"/>
              </a:rPr>
              <a:t>+(c-d/e)×f</a:t>
            </a:r>
            <a:endParaRPr lang="zh-CN" altLang="en-US" dirty="0"/>
          </a:p>
        </p:txBody>
      </p:sp>
    </p:spTree>
    <p:extLst>
      <p:ext uri="{BB962C8B-B14F-4D97-AF65-F5344CB8AC3E}">
        <p14:creationId xmlns:p14="http://schemas.microsoft.com/office/powerpoint/2010/main" val="73379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栈的示意图</a:t>
            </a:r>
            <a:endParaRPr lang="en-US" dirty="0"/>
          </a:p>
        </p:txBody>
      </p:sp>
      <p:sp>
        <p:nvSpPr>
          <p:cNvPr id="142338" name="Rectangle 2"/>
          <p:cNvSpPr>
            <a:spLocks noGrp="1" noChangeArrowheads="1"/>
          </p:cNvSpPr>
          <p:nvPr>
            <p:ph sz="half" idx="1"/>
          </p:nvPr>
        </p:nvSpPr>
        <p:spPr/>
        <p:txBody>
          <a:bodyPr/>
          <a:lstStyle/>
          <a:p>
            <a:r>
              <a:rPr lang="en-US" altLang="en-US" dirty="0" err="1"/>
              <a:t>设栈S</a:t>
            </a:r>
            <a:r>
              <a:rPr lang="en-US" altLang="en-US" dirty="0"/>
              <a:t>=(a1, a2, …, an)，则a1称为</a:t>
            </a:r>
            <a:r>
              <a:rPr lang="en-US" altLang="en-US" b="1" dirty="0">
                <a:solidFill>
                  <a:srgbClr val="0000CC"/>
                </a:solidFill>
              </a:rPr>
              <a:t>栈底元素</a:t>
            </a:r>
            <a:r>
              <a:rPr lang="en-US" altLang="en-US" dirty="0"/>
              <a:t>，an为</a:t>
            </a:r>
            <a:r>
              <a:rPr lang="en-US" altLang="en-US" b="1" dirty="0">
                <a:solidFill>
                  <a:srgbClr val="0000CC"/>
                </a:solidFill>
              </a:rPr>
              <a:t>栈顶元素</a:t>
            </a:r>
          </a:p>
          <a:p>
            <a:r>
              <a:rPr lang="en-US" altLang="en-US" dirty="0"/>
              <a:t>栈中元素按a1，a2，…</a:t>
            </a:r>
            <a:r>
              <a:rPr lang="en-US" altLang="en-US" dirty="0" err="1"/>
              <a:t>an的次序</a:t>
            </a:r>
            <a:r>
              <a:rPr lang="en-US" altLang="en-US" b="1" dirty="0" err="1">
                <a:solidFill>
                  <a:srgbClr val="0000CC"/>
                </a:solidFill>
              </a:rPr>
              <a:t>进栈</a:t>
            </a:r>
            <a:r>
              <a:rPr lang="en-US" altLang="en-US" dirty="0"/>
              <a:t>，</a:t>
            </a:r>
            <a:r>
              <a:rPr lang="zh-CN" altLang="en-US" b="1" dirty="0">
                <a:solidFill>
                  <a:srgbClr val="0000CC"/>
                </a:solidFill>
              </a:rPr>
              <a:t>出</a:t>
            </a:r>
            <a:r>
              <a:rPr lang="en-US" altLang="en-US" b="1" dirty="0" err="1">
                <a:solidFill>
                  <a:srgbClr val="0000CC"/>
                </a:solidFill>
              </a:rPr>
              <a:t>栈</a:t>
            </a:r>
            <a:r>
              <a:rPr lang="en-US" altLang="en-US" dirty="0" err="1"/>
              <a:t>的第一个元素应为栈顶元素</a:t>
            </a:r>
            <a:r>
              <a:rPr lang="zh-CN" altLang="en-US" dirty="0"/>
              <a:t>，</a:t>
            </a:r>
            <a:r>
              <a:rPr lang="en-US" altLang="en-US" dirty="0" err="1"/>
              <a:t>即栈的修改是按后进先出的原则进行的</a:t>
            </a:r>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3</a:t>
            </a:fld>
            <a:endParaRPr lang="zh-CN" altLang="en-US" dirty="0"/>
          </a:p>
        </p:txBody>
      </p:sp>
      <p:grpSp>
        <p:nvGrpSpPr>
          <p:cNvPr id="142341" name="Group 5"/>
          <p:cNvGrpSpPr>
            <a:grpSpLocks/>
          </p:cNvGrpSpPr>
          <p:nvPr/>
        </p:nvGrpSpPr>
        <p:grpSpPr bwMode="auto">
          <a:xfrm>
            <a:off x="4572000" y="1772817"/>
            <a:ext cx="4104456" cy="3691843"/>
            <a:chOff x="0" y="0"/>
            <a:chExt cx="1913" cy="1877"/>
          </a:xfrm>
        </p:grpSpPr>
        <p:grpSp>
          <p:nvGrpSpPr>
            <p:cNvPr id="142342" name="Group 6"/>
            <p:cNvGrpSpPr>
              <a:grpSpLocks/>
            </p:cNvGrpSpPr>
            <p:nvPr/>
          </p:nvGrpSpPr>
          <p:grpSpPr bwMode="auto">
            <a:xfrm>
              <a:off x="0" y="405"/>
              <a:ext cx="1372" cy="1472"/>
              <a:chOff x="0" y="0"/>
              <a:chExt cx="1372" cy="1472"/>
            </a:xfrm>
          </p:grpSpPr>
          <p:grpSp>
            <p:nvGrpSpPr>
              <p:cNvPr id="142343" name="Group 7"/>
              <p:cNvGrpSpPr>
                <a:grpSpLocks/>
              </p:cNvGrpSpPr>
              <p:nvPr/>
            </p:nvGrpSpPr>
            <p:grpSpPr bwMode="auto">
              <a:xfrm>
                <a:off x="873" y="68"/>
                <a:ext cx="499" cy="1360"/>
                <a:chOff x="0" y="0"/>
                <a:chExt cx="453" cy="1356"/>
              </a:xfrm>
            </p:grpSpPr>
            <p:sp>
              <p:nvSpPr>
                <p:cNvPr id="142344" name="Rectangle 8"/>
                <p:cNvSpPr>
                  <a:spLocks noChangeArrowheads="1"/>
                </p:cNvSpPr>
                <p:nvPr/>
              </p:nvSpPr>
              <p:spPr bwMode="auto">
                <a:xfrm>
                  <a:off x="0" y="1129"/>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a</a:t>
                  </a:r>
                  <a:r>
                    <a:rPr lang="en-US" altLang="en-US" sz="3200" baseline="-25000"/>
                    <a:t>1</a:t>
                  </a:r>
                </a:p>
              </p:txBody>
            </p:sp>
            <p:sp>
              <p:nvSpPr>
                <p:cNvPr id="142345" name="Rectangle 9"/>
                <p:cNvSpPr>
                  <a:spLocks noChangeArrowheads="1"/>
                </p:cNvSpPr>
                <p:nvPr/>
              </p:nvSpPr>
              <p:spPr bwMode="auto">
                <a:xfrm>
                  <a:off x="0" y="902"/>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a:t>a</a:t>
                  </a:r>
                  <a:r>
                    <a:rPr lang="en-US" altLang="en-US" sz="3200" baseline="-25000" dirty="0"/>
                    <a:t>2</a:t>
                  </a:r>
                </a:p>
              </p:txBody>
            </p:sp>
            <p:sp>
              <p:nvSpPr>
                <p:cNvPr id="142346" name="Rectangle 10"/>
                <p:cNvSpPr>
                  <a:spLocks noChangeArrowheads="1"/>
                </p:cNvSpPr>
                <p:nvPr/>
              </p:nvSpPr>
              <p:spPr bwMode="auto">
                <a:xfrm>
                  <a:off x="0" y="449"/>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a:t>a</a:t>
                  </a:r>
                  <a:r>
                    <a:rPr lang="en-US" altLang="en-US" sz="3200" baseline="-25000" dirty="0"/>
                    <a:t>i</a:t>
                  </a:r>
                </a:p>
              </p:txBody>
            </p:sp>
            <p:sp>
              <p:nvSpPr>
                <p:cNvPr id="142347" name="Rectangle 11"/>
                <p:cNvSpPr>
                  <a:spLocks noChangeArrowheads="1"/>
                </p:cNvSpPr>
                <p:nvPr/>
              </p:nvSpPr>
              <p:spPr bwMode="auto">
                <a:xfrm>
                  <a:off x="0" y="0"/>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dirty="0"/>
                    <a:t>a</a:t>
                  </a:r>
                  <a:r>
                    <a:rPr lang="en-US" altLang="en-US" sz="3200" baseline="-25000" dirty="0"/>
                    <a:t>n</a:t>
                  </a:r>
                </a:p>
              </p:txBody>
            </p:sp>
            <p:sp>
              <p:nvSpPr>
                <p:cNvPr id="142348" name="Rectangle 12"/>
                <p:cNvSpPr>
                  <a:spLocks noChangeArrowheads="1"/>
                </p:cNvSpPr>
                <p:nvPr/>
              </p:nvSpPr>
              <p:spPr bwMode="auto">
                <a:xfrm>
                  <a:off x="0" y="676"/>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dirty="0">
                      <a:ea typeface="Arial Unicode MS" pitchFamily="34" charset="-122"/>
                      <a:cs typeface="Arial Unicode MS" pitchFamily="34" charset="-122"/>
                    </a:rPr>
                    <a:t>⋯⋯</a:t>
                  </a:r>
                  <a:endParaRPr lang="zh-CN" altLang="en-US" sz="3200" baseline="-25000" dirty="0"/>
                </a:p>
              </p:txBody>
            </p:sp>
            <p:sp>
              <p:nvSpPr>
                <p:cNvPr id="142349" name="Rectangle 13"/>
                <p:cNvSpPr>
                  <a:spLocks noChangeArrowheads="1"/>
                </p:cNvSpPr>
                <p:nvPr/>
              </p:nvSpPr>
              <p:spPr bwMode="auto">
                <a:xfrm>
                  <a:off x="0" y="226"/>
                  <a:ext cx="453" cy="22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3200" dirty="0">
                      <a:ea typeface="Arial Unicode MS" pitchFamily="34" charset="-122"/>
                      <a:cs typeface="Arial Unicode MS" pitchFamily="34" charset="-122"/>
                    </a:rPr>
                    <a:t>⋯⋯</a:t>
                  </a:r>
                  <a:endParaRPr lang="zh-CN" altLang="en-US" sz="3200" baseline="-25000" dirty="0"/>
                </a:p>
              </p:txBody>
            </p:sp>
          </p:grpSp>
          <p:grpSp>
            <p:nvGrpSpPr>
              <p:cNvPr id="142350" name="Group 14"/>
              <p:cNvGrpSpPr>
                <a:grpSpLocks/>
              </p:cNvGrpSpPr>
              <p:nvPr/>
            </p:nvGrpSpPr>
            <p:grpSpPr bwMode="auto">
              <a:xfrm>
                <a:off x="0" y="1200"/>
                <a:ext cx="864" cy="272"/>
                <a:chOff x="0" y="0"/>
                <a:chExt cx="864" cy="272"/>
              </a:xfrm>
            </p:grpSpPr>
            <p:sp>
              <p:nvSpPr>
                <p:cNvPr id="142351" name="Rectangle 15"/>
                <p:cNvSpPr>
                  <a:spLocks noChangeArrowheads="1"/>
                </p:cNvSpPr>
                <p:nvPr/>
              </p:nvSpPr>
              <p:spPr bwMode="auto">
                <a:xfrm>
                  <a:off x="0" y="0"/>
                  <a:ext cx="635"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bottom</a:t>
                  </a:r>
                </a:p>
              </p:txBody>
            </p:sp>
            <p:sp>
              <p:nvSpPr>
                <p:cNvPr id="142352" name="Line 16"/>
                <p:cNvSpPr>
                  <a:spLocks noChangeShapeType="1"/>
                </p:cNvSpPr>
                <p:nvPr/>
              </p:nvSpPr>
              <p:spPr bwMode="auto">
                <a:xfrm>
                  <a:off x="624" y="14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142353" name="Group 17"/>
              <p:cNvGrpSpPr>
                <a:grpSpLocks/>
              </p:cNvGrpSpPr>
              <p:nvPr/>
            </p:nvGrpSpPr>
            <p:grpSpPr bwMode="auto">
              <a:xfrm>
                <a:off x="222" y="0"/>
                <a:ext cx="645" cy="272"/>
                <a:chOff x="0" y="0"/>
                <a:chExt cx="645" cy="272"/>
              </a:xfrm>
            </p:grpSpPr>
            <p:sp>
              <p:nvSpPr>
                <p:cNvPr id="142354" name="Rectangle 18"/>
                <p:cNvSpPr>
                  <a:spLocks noChangeArrowheads="1"/>
                </p:cNvSpPr>
                <p:nvPr/>
              </p:nvSpPr>
              <p:spPr bwMode="auto">
                <a:xfrm>
                  <a:off x="0" y="0"/>
                  <a:ext cx="453"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3200"/>
                    <a:t>top</a:t>
                  </a:r>
                </a:p>
              </p:txBody>
            </p:sp>
            <p:sp>
              <p:nvSpPr>
                <p:cNvPr id="142355" name="Line 19"/>
                <p:cNvSpPr>
                  <a:spLocks noChangeShapeType="1"/>
                </p:cNvSpPr>
                <p:nvPr/>
              </p:nvSpPr>
              <p:spPr bwMode="auto">
                <a:xfrm>
                  <a:off x="405" y="144"/>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grpSp>
          <p:nvGrpSpPr>
            <p:cNvPr id="142356" name="Group 20"/>
            <p:cNvGrpSpPr>
              <a:grpSpLocks/>
            </p:cNvGrpSpPr>
            <p:nvPr/>
          </p:nvGrpSpPr>
          <p:grpSpPr bwMode="auto">
            <a:xfrm>
              <a:off x="89" y="13"/>
              <a:ext cx="907" cy="447"/>
              <a:chOff x="0" y="0"/>
              <a:chExt cx="907" cy="447"/>
            </a:xfrm>
          </p:grpSpPr>
          <p:sp>
            <p:nvSpPr>
              <p:cNvPr id="142357" name="Rectangle 21"/>
              <p:cNvSpPr>
                <a:spLocks noChangeArrowheads="1"/>
              </p:cNvSpPr>
              <p:nvPr/>
            </p:nvSpPr>
            <p:spPr bwMode="auto">
              <a:xfrm>
                <a:off x="0" y="0"/>
                <a:ext cx="90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进栈</a:t>
                </a:r>
                <a:r>
                  <a:rPr lang="en-US" altLang="zh-CN" sz="2800" b="1" dirty="0"/>
                  <a:t>(</a:t>
                </a:r>
                <a:r>
                  <a:rPr lang="en-US" altLang="en-US" sz="2800" b="1" dirty="0">
                    <a:solidFill>
                      <a:srgbClr val="0000CC"/>
                    </a:solidFill>
                  </a:rPr>
                  <a:t>push</a:t>
                </a:r>
                <a:r>
                  <a:rPr lang="en-US" altLang="zh-CN" sz="2800" b="1" dirty="0"/>
                  <a:t>)</a:t>
                </a:r>
                <a:endParaRPr lang="zh-CN" altLang="en-US" sz="2800" b="1" dirty="0"/>
              </a:p>
            </p:txBody>
          </p:sp>
          <p:sp>
            <p:nvSpPr>
              <p:cNvPr id="142358" name="Line 22"/>
              <p:cNvSpPr>
                <a:spLocks noChangeShapeType="1"/>
              </p:cNvSpPr>
              <p:nvPr/>
            </p:nvSpPr>
            <p:spPr bwMode="auto">
              <a:xfrm>
                <a:off x="514" y="255"/>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142359" name="Line 23"/>
              <p:cNvSpPr>
                <a:spLocks noChangeShapeType="1"/>
              </p:cNvSpPr>
              <p:nvPr/>
            </p:nvSpPr>
            <p:spPr bwMode="auto">
              <a:xfrm>
                <a:off x="850" y="255"/>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nvGrpSpPr>
            <p:cNvPr id="142360" name="Group 24"/>
            <p:cNvGrpSpPr>
              <a:grpSpLocks/>
            </p:cNvGrpSpPr>
            <p:nvPr/>
          </p:nvGrpSpPr>
          <p:grpSpPr bwMode="auto">
            <a:xfrm>
              <a:off x="1188" y="0"/>
              <a:ext cx="725" cy="466"/>
              <a:chOff x="0" y="0"/>
              <a:chExt cx="725" cy="466"/>
            </a:xfrm>
          </p:grpSpPr>
          <p:sp>
            <p:nvSpPr>
              <p:cNvPr id="142361" name="Rectangle 25"/>
              <p:cNvSpPr>
                <a:spLocks noChangeArrowheads="1"/>
              </p:cNvSpPr>
              <p:nvPr/>
            </p:nvSpPr>
            <p:spPr bwMode="auto">
              <a:xfrm>
                <a:off x="0" y="0"/>
                <a:ext cx="725"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800" b="1" dirty="0"/>
                  <a:t>出栈</a:t>
                </a:r>
                <a:r>
                  <a:rPr lang="en-US" altLang="en-US" sz="2800" b="1" dirty="0"/>
                  <a:t>(</a:t>
                </a:r>
                <a:r>
                  <a:rPr lang="en-US" altLang="en-US" sz="2800" b="1" dirty="0">
                    <a:solidFill>
                      <a:srgbClr val="0000CC"/>
                    </a:solidFill>
                  </a:rPr>
                  <a:t>pop</a:t>
                </a:r>
                <a:r>
                  <a:rPr lang="en-US" altLang="en-US" sz="2800" b="1" dirty="0"/>
                  <a:t>)</a:t>
                </a:r>
              </a:p>
            </p:txBody>
          </p:sp>
          <p:sp>
            <p:nvSpPr>
              <p:cNvPr id="142362" name="Line 26"/>
              <p:cNvSpPr>
                <a:spLocks noChangeShapeType="1"/>
              </p:cNvSpPr>
              <p:nvPr/>
            </p:nvSpPr>
            <p:spPr bwMode="auto">
              <a:xfrm>
                <a:off x="87" y="27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sp>
            <p:nvSpPr>
              <p:cNvPr id="142363" name="Line 27"/>
              <p:cNvSpPr>
                <a:spLocks noChangeShapeType="1"/>
              </p:cNvSpPr>
              <p:nvPr/>
            </p:nvSpPr>
            <p:spPr bwMode="auto">
              <a:xfrm>
                <a:off x="87" y="274"/>
                <a:ext cx="38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2400"/>
              </a:p>
            </p:txBody>
          </p:sp>
        </p:grpSp>
      </p:grpSp>
    </p:spTree>
    <p:extLst>
      <p:ext uri="{BB962C8B-B14F-4D97-AF65-F5344CB8AC3E}">
        <p14:creationId xmlns:p14="http://schemas.microsoft.com/office/powerpoint/2010/main" val="1806964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B910D4-842D-48FB-9C80-1FCF6917A5AB}"/>
              </a:ext>
            </a:extLst>
          </p:cNvPr>
          <p:cNvSpPr>
            <a:spLocks noGrp="1"/>
          </p:cNvSpPr>
          <p:nvPr>
            <p:ph type="title"/>
          </p:nvPr>
        </p:nvSpPr>
        <p:spPr/>
        <p:txBody>
          <a:bodyPr/>
          <a:lstStyle/>
          <a:p>
            <a:r>
              <a:rPr lang="zh-CN" altLang="en-US" dirty="0"/>
              <a:t>将中缀表达式转换成后缀表达式</a:t>
            </a:r>
          </a:p>
        </p:txBody>
      </p:sp>
      <p:sp>
        <p:nvSpPr>
          <p:cNvPr id="3" name="内容占位符 2">
            <a:extLst>
              <a:ext uri="{FF2B5EF4-FFF2-40B4-BE49-F238E27FC236}">
                <a16:creationId xmlns:a16="http://schemas.microsoft.com/office/drawing/2014/main" id="{5F388969-D483-4B8D-8AA1-2C1DED89D223}"/>
              </a:ext>
            </a:extLst>
          </p:cNvPr>
          <p:cNvSpPr>
            <a:spLocks noGrp="1"/>
          </p:cNvSpPr>
          <p:nvPr>
            <p:ph idx="1"/>
          </p:nvPr>
        </p:nvSpPr>
        <p:spPr/>
        <p:txBody>
          <a:bodyPr/>
          <a:lstStyle/>
          <a:p>
            <a:r>
              <a:rPr lang="zh-CN" altLang="en-US" dirty="0"/>
              <a:t>实例分析</a:t>
            </a:r>
            <a:endParaRPr lang="en-US" altLang="zh-CN" dirty="0"/>
          </a:p>
          <a:p>
            <a:pPr lvl="1"/>
            <a:r>
              <a:rPr lang="zh-CN" altLang="en-US" sz="3200" dirty="0"/>
              <a:t>中缀表达式：</a:t>
            </a:r>
            <a:r>
              <a:rPr lang="en-US" altLang="zh-CN" sz="3200" dirty="0"/>
              <a:t>#</a:t>
            </a:r>
            <a:r>
              <a:rPr lang="en-US" altLang="zh-CN" sz="3200" dirty="0" err="1"/>
              <a:t>a+b</a:t>
            </a:r>
            <a:r>
              <a:rPr lang="en-US" altLang="zh-CN" sz="3200" dirty="0"/>
              <a:t>*(c-d)-e/</a:t>
            </a:r>
            <a:r>
              <a:rPr lang="en-US" altLang="zh-CN" sz="3200" dirty="0" err="1"/>
              <a:t>f#</a:t>
            </a:r>
            <a:endParaRPr lang="en-US" altLang="zh-CN" sz="3200" dirty="0"/>
          </a:p>
          <a:p>
            <a:pPr lvl="1"/>
            <a:r>
              <a:rPr lang="zh-CN" altLang="en-US" sz="3200" dirty="0"/>
              <a:t>后缀表达式：</a:t>
            </a:r>
            <a:r>
              <a:rPr lang="en-US" altLang="zh-CN" sz="3200" dirty="0" err="1"/>
              <a:t>abcd</a:t>
            </a:r>
            <a:r>
              <a:rPr lang="en-US" altLang="zh-CN" sz="3200" dirty="0"/>
              <a:t>-*+</a:t>
            </a:r>
            <a:r>
              <a:rPr lang="en-US" altLang="zh-CN" sz="3200" dirty="0" err="1"/>
              <a:t>ef</a:t>
            </a:r>
            <a:r>
              <a:rPr lang="en-US" altLang="zh-CN" sz="3200" dirty="0"/>
              <a:t>/-</a:t>
            </a:r>
          </a:p>
          <a:p>
            <a:r>
              <a:rPr lang="zh-CN" altLang="en-US" dirty="0"/>
              <a:t>分析 中缀表达式 和 后缀表达式 中的运算符</a:t>
            </a:r>
            <a:endParaRPr lang="en-US" altLang="zh-CN" dirty="0"/>
          </a:p>
          <a:p>
            <a:endParaRPr lang="zh-CN" altLang="en-US" dirty="0"/>
          </a:p>
        </p:txBody>
      </p:sp>
      <p:sp>
        <p:nvSpPr>
          <p:cNvPr id="4" name="灯片编号占位符 3">
            <a:extLst>
              <a:ext uri="{FF2B5EF4-FFF2-40B4-BE49-F238E27FC236}">
                <a16:creationId xmlns:a16="http://schemas.microsoft.com/office/drawing/2014/main" id="{015468EB-BD37-4881-B955-AA00319C9488}"/>
              </a:ext>
            </a:extLst>
          </p:cNvPr>
          <p:cNvSpPr>
            <a:spLocks noGrp="1"/>
          </p:cNvSpPr>
          <p:nvPr>
            <p:ph type="sldNum" sz="quarter" idx="10"/>
          </p:nvPr>
        </p:nvSpPr>
        <p:spPr>
          <a:xfrm>
            <a:off x="8610414" y="6363676"/>
            <a:ext cx="395536" cy="332656"/>
          </a:xfrm>
        </p:spPr>
        <p:txBody>
          <a:bodyPr/>
          <a:lstStyle/>
          <a:p>
            <a:fld id="{0C913308-F349-4B6D-A68A-DD1791B4A57B}" type="slidenum">
              <a:rPr lang="zh-CN" altLang="en-US" smtClean="0"/>
              <a:pPr/>
              <a:t>39</a:t>
            </a:fld>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801618054"/>
              </p:ext>
            </p:extLst>
          </p:nvPr>
        </p:nvGraphicFramePr>
        <p:xfrm>
          <a:off x="450423" y="3513790"/>
          <a:ext cx="4896543" cy="3108960"/>
        </p:xfrm>
        <a:graphic>
          <a:graphicData uri="http://schemas.openxmlformats.org/drawingml/2006/table">
            <a:tbl>
              <a:tblPr firstRow="1" firstCol="1" bandRow="1">
                <a:tableStyleId>{5940675A-B579-460E-94D1-54222C63F5DA}</a:tableStyleId>
              </a:tblPr>
              <a:tblGrid>
                <a:gridCol w="1052929">
                  <a:extLst>
                    <a:ext uri="{9D8B030D-6E8A-4147-A177-3AD203B41FA5}">
                      <a16:colId xmlns:a16="http://schemas.microsoft.com/office/drawing/2014/main" val="20000"/>
                    </a:ext>
                  </a:extLst>
                </a:gridCol>
                <a:gridCol w="505064">
                  <a:extLst>
                    <a:ext uri="{9D8B030D-6E8A-4147-A177-3AD203B41FA5}">
                      <a16:colId xmlns:a16="http://schemas.microsoft.com/office/drawing/2014/main" val="20001"/>
                    </a:ext>
                  </a:extLst>
                </a:gridCol>
                <a:gridCol w="599227">
                  <a:extLst>
                    <a:ext uri="{9D8B030D-6E8A-4147-A177-3AD203B41FA5}">
                      <a16:colId xmlns:a16="http://schemas.microsoft.com/office/drawing/2014/main" val="20002"/>
                    </a:ext>
                  </a:extLst>
                </a:gridCol>
                <a:gridCol w="513623">
                  <a:extLst>
                    <a:ext uri="{9D8B030D-6E8A-4147-A177-3AD203B41FA5}">
                      <a16:colId xmlns:a16="http://schemas.microsoft.com/office/drawing/2014/main" val="20003"/>
                    </a:ext>
                  </a:extLst>
                </a:gridCol>
                <a:gridCol w="599227">
                  <a:extLst>
                    <a:ext uri="{9D8B030D-6E8A-4147-A177-3AD203B41FA5}">
                      <a16:colId xmlns:a16="http://schemas.microsoft.com/office/drawing/2014/main" val="20004"/>
                    </a:ext>
                  </a:extLst>
                </a:gridCol>
                <a:gridCol w="599227">
                  <a:extLst>
                    <a:ext uri="{9D8B030D-6E8A-4147-A177-3AD203B41FA5}">
                      <a16:colId xmlns:a16="http://schemas.microsoft.com/office/drawing/2014/main" val="20005"/>
                    </a:ext>
                  </a:extLst>
                </a:gridCol>
                <a:gridCol w="513623">
                  <a:extLst>
                    <a:ext uri="{9D8B030D-6E8A-4147-A177-3AD203B41FA5}">
                      <a16:colId xmlns:a16="http://schemas.microsoft.com/office/drawing/2014/main" val="20006"/>
                    </a:ext>
                  </a:extLst>
                </a:gridCol>
                <a:gridCol w="513623">
                  <a:extLst>
                    <a:ext uri="{9D8B030D-6E8A-4147-A177-3AD203B41FA5}">
                      <a16:colId xmlns:a16="http://schemas.microsoft.com/office/drawing/2014/main" val="20007"/>
                    </a:ext>
                  </a:extLst>
                </a:gridCol>
              </a:tblGrid>
              <a:tr h="495298">
                <a:tc>
                  <a:txBody>
                    <a:bodyPr/>
                    <a:lstStyle/>
                    <a:p>
                      <a:pPr marL="0" marR="0" indent="0">
                        <a:spcBef>
                          <a:spcPts val="0"/>
                        </a:spcBef>
                        <a:spcAft>
                          <a:spcPts val="0"/>
                        </a:spcAft>
                      </a:pPr>
                      <a:r>
                        <a:rPr lang="en-US" sz="1800" b="1" dirty="0">
                          <a:effectLst/>
                        </a:rPr>
                        <a:t>          θ2 </a:t>
                      </a:r>
                    </a:p>
                    <a:p>
                      <a:pPr marL="0" marR="0" indent="0">
                        <a:spcBef>
                          <a:spcPts val="0"/>
                        </a:spcBef>
                        <a:spcAft>
                          <a:spcPts val="0"/>
                        </a:spcAft>
                      </a:pPr>
                      <a:r>
                        <a:rPr lang="en-US" sz="1800" b="1" dirty="0">
                          <a:effectLst/>
                        </a:rPr>
                        <a:t>θ1</a:t>
                      </a:r>
                      <a:endParaRPr lang="en-US" sz="18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  +</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&lt;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&gt; </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663300"/>
                          </a:solidFill>
                          <a:effectLst/>
                        </a:rPr>
                        <a:t>&gt; </a:t>
                      </a:r>
                      <a:endParaRPr lang="en-US" sz="2400" b="1">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663300"/>
                          </a:solidFill>
                          <a:effectLst/>
                        </a:rPr>
                        <a:t>&gt; </a:t>
                      </a:r>
                      <a:endParaRPr lang="en-US" sz="2400" b="1" dirty="0">
                        <a:solidFill>
                          <a:srgbClr val="6633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0000CC"/>
                          </a:solidFill>
                          <a:effectLst/>
                        </a:rPr>
                        <a:t>&gt; </a:t>
                      </a:r>
                      <a:endParaRPr lang="en-US" sz="2400" b="1">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0000CC"/>
                          </a:solidFill>
                          <a:effectLst/>
                        </a:rPr>
                        <a:t>&gt; </a:t>
                      </a:r>
                      <a:endParaRPr lang="en-US" sz="2400" b="1" dirty="0">
                        <a:solidFill>
                          <a:srgbClr val="0000CC"/>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&gt; </a:t>
                      </a:r>
                      <a:endParaRPr lang="en-US" sz="2400" b="1">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&lt;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tc>
                  <a:txBody>
                    <a:bodyPr/>
                    <a:lstStyle/>
                    <a:p>
                      <a:pPr marL="0" marR="0" indent="0" algn="l" defTabSz="914400" rtl="0" eaLnBrk="1" latinLnBrk="0" hangingPunct="1">
                        <a:spcBef>
                          <a:spcPts val="0"/>
                        </a:spcBef>
                        <a:spcAft>
                          <a:spcPts val="0"/>
                        </a:spcAft>
                      </a:pPr>
                      <a:r>
                        <a:rPr lang="en-US" sz="2400" b="1" kern="1200" dirty="0">
                          <a:solidFill>
                            <a:srgbClr val="C00000"/>
                          </a:solidFill>
                          <a:effectLst/>
                          <a:latin typeface="+mn-lt"/>
                          <a:ea typeface="+mn-ea"/>
                          <a:cs typeface="+mn-cs"/>
                        </a:rPr>
                        <a:t>X</a:t>
                      </a:r>
                    </a:p>
                  </a:txBody>
                  <a:tcPr marL="68580" marR="68580" marT="0" marB="0"/>
                </a:tc>
                <a:extLst>
                  <a:ext uri="{0D108BD9-81ED-4DB2-BD59-A6C34878D82A}">
                    <a16:rowId xmlns:a16="http://schemas.microsoft.com/office/drawing/2014/main" val="10005"/>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&gt;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C00000"/>
                          </a:solidFill>
                          <a:effectLst/>
                        </a:rPr>
                        <a:t>X</a:t>
                      </a:r>
                      <a:endParaRPr lang="en-US" sz="2400" b="1" dirty="0">
                        <a:solidFill>
                          <a:srgbClr val="C0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solidFill>
                            <a:srgbClr val="FF0000"/>
                          </a:solidFill>
                          <a:effectLst/>
                        </a:rPr>
                        <a:t>&gt; </a:t>
                      </a:r>
                      <a:endParaRPr lang="en-US" sz="2400" b="1" dirty="0">
                        <a:solidFill>
                          <a:srgbClr val="FF0000"/>
                        </a:solidFill>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&gt; </a:t>
                      </a:r>
                      <a:endParaRPr lang="en-US" sz="2400" b="1" dirty="0">
                        <a:effectLst/>
                        <a:latin typeface="Calibri"/>
                        <a:ea typeface="宋体"/>
                        <a:cs typeface="Times New Roman"/>
                      </a:endParaRPr>
                    </a:p>
                  </a:txBody>
                  <a:tcPr marL="68580" marR="68580" marT="0" marB="0"/>
                </a:tc>
                <a:extLst>
                  <a:ext uri="{0D108BD9-81ED-4DB2-BD59-A6C34878D82A}">
                    <a16:rowId xmlns:a16="http://schemas.microsoft.com/office/drawing/2014/main" val="10006"/>
                  </a:ext>
                </a:extLst>
              </a:tr>
              <a:tr h="247649">
                <a:tc>
                  <a:txBody>
                    <a:bodyPr/>
                    <a:lstStyle/>
                    <a:p>
                      <a:pPr marL="0" marR="0" indent="0">
                        <a:spcBef>
                          <a:spcPts val="0"/>
                        </a:spcBef>
                        <a:spcAft>
                          <a:spcPts val="0"/>
                        </a:spcAft>
                      </a:pPr>
                      <a:r>
                        <a:rPr lang="en-US" sz="2400" b="1" dirty="0">
                          <a:effectLst/>
                        </a:rPr>
                        <a:t>#</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dirty="0">
                          <a:effectLst/>
                        </a:rPr>
                        <a:t>&lt; </a:t>
                      </a:r>
                      <a:endParaRPr lang="en-US" sz="2400" b="1"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effectLst/>
                        </a:rPr>
                        <a:t>&lt; </a:t>
                      </a:r>
                      <a:endParaRPr lang="en-US" sz="2400" b="1">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2400" b="1">
                          <a:solidFill>
                            <a:srgbClr val="FF0000"/>
                          </a:solidFill>
                          <a:effectLst/>
                        </a:rPr>
                        <a:t>&lt; </a:t>
                      </a:r>
                      <a:endParaRPr lang="en-US" sz="2400" b="1">
                        <a:solidFill>
                          <a:srgbClr val="FF0000"/>
                        </a:solidFill>
                        <a:effectLst/>
                        <a:latin typeface="Calibri"/>
                        <a:ea typeface="宋体"/>
                        <a:cs typeface="Times New Roman"/>
                      </a:endParaRPr>
                    </a:p>
                  </a:txBody>
                  <a:tcPr marL="68580" marR="68580" marT="0" marB="0"/>
                </a:tc>
                <a:tc>
                  <a:txBody>
                    <a:bodyPr/>
                    <a:lstStyle/>
                    <a:p>
                      <a:pPr marL="0" marR="0" indent="0" algn="l" defTabSz="914400" rtl="0" eaLnBrk="1" latinLnBrk="0" hangingPunct="1">
                        <a:spcBef>
                          <a:spcPts val="0"/>
                        </a:spcBef>
                        <a:spcAft>
                          <a:spcPts val="0"/>
                        </a:spcAft>
                      </a:pPr>
                      <a:r>
                        <a:rPr lang="en-US" sz="2400" b="1" kern="1200" dirty="0">
                          <a:solidFill>
                            <a:srgbClr val="C00000"/>
                          </a:solidFill>
                          <a:effectLst/>
                          <a:latin typeface="+mn-lt"/>
                          <a:ea typeface="+mn-ea"/>
                          <a:cs typeface="+mn-cs"/>
                        </a:rPr>
                        <a:t>X</a:t>
                      </a:r>
                    </a:p>
                  </a:txBody>
                  <a:tcPr marL="68580" marR="68580" marT="0" marB="0"/>
                </a:tc>
                <a:tc>
                  <a:txBody>
                    <a:bodyPr/>
                    <a:lstStyle/>
                    <a:p>
                      <a:pPr marL="0" marR="0" indent="0">
                        <a:spcBef>
                          <a:spcPts val="0"/>
                        </a:spcBef>
                        <a:spcAft>
                          <a:spcPts val="0"/>
                        </a:spcAft>
                      </a:pPr>
                      <a:r>
                        <a:rPr lang="en-US" sz="2400" b="1" dirty="0">
                          <a:solidFill>
                            <a:srgbClr val="339933"/>
                          </a:solidFill>
                          <a:effectLst/>
                        </a:rPr>
                        <a:t>=</a:t>
                      </a:r>
                      <a:endParaRPr lang="en-US" sz="2400" b="1" dirty="0">
                        <a:solidFill>
                          <a:srgbClr val="339933"/>
                        </a:solidFill>
                        <a:effectLst/>
                        <a:latin typeface="Calibri"/>
                        <a:ea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grpSp>
        <p:nvGrpSpPr>
          <p:cNvPr id="6" name="组合 5"/>
          <p:cNvGrpSpPr/>
          <p:nvPr/>
        </p:nvGrpSpPr>
        <p:grpSpPr>
          <a:xfrm>
            <a:off x="5796136" y="3645024"/>
            <a:ext cx="2232248" cy="2964944"/>
            <a:chOff x="3131840" y="1556792"/>
            <a:chExt cx="432048" cy="2132657"/>
          </a:xfrm>
        </p:grpSpPr>
        <p:cxnSp>
          <p:nvCxnSpPr>
            <p:cNvPr id="7" name="直接连接符 6"/>
            <p:cNvCxnSpPr/>
            <p:nvPr/>
          </p:nvCxnSpPr>
          <p:spPr>
            <a:xfrm>
              <a:off x="3131840"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直接连接符 7"/>
            <p:cNvCxnSpPr/>
            <p:nvPr/>
          </p:nvCxnSpPr>
          <p:spPr>
            <a:xfrm>
              <a:off x="3563888" y="1556792"/>
              <a:ext cx="0" cy="2132657"/>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直接连接符 8"/>
            <p:cNvCxnSpPr/>
            <p:nvPr/>
          </p:nvCxnSpPr>
          <p:spPr>
            <a:xfrm>
              <a:off x="3131840" y="3689449"/>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3131840" y="3284984"/>
              <a:ext cx="4320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131840" y="2924944"/>
              <a:ext cx="432048" cy="0"/>
            </a:xfrm>
            <a:prstGeom prst="line">
              <a:avLst/>
            </a:prstGeom>
            <a:ln w="38100"/>
          </p:spPr>
          <p:style>
            <a:lnRef idx="1">
              <a:schemeClr val="dk1"/>
            </a:lnRef>
            <a:fillRef idx="0">
              <a:schemeClr val="dk1"/>
            </a:fillRef>
            <a:effectRef idx="0">
              <a:schemeClr val="dk1"/>
            </a:effectRef>
            <a:fontRef idx="minor">
              <a:schemeClr val="tx1"/>
            </a:fontRef>
          </p:style>
        </p:cxnSp>
      </p:grpSp>
      <p:cxnSp>
        <p:nvCxnSpPr>
          <p:cNvPr id="12" name="直接连接符 11"/>
          <p:cNvCxnSpPr/>
          <p:nvPr/>
        </p:nvCxnSpPr>
        <p:spPr>
          <a:xfrm>
            <a:off x="5796136" y="5127496"/>
            <a:ext cx="22322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5796136" y="4593744"/>
            <a:ext cx="223224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5796136" y="4089688"/>
            <a:ext cx="2232248" cy="0"/>
          </a:xfrm>
          <a:prstGeom prst="line">
            <a:avLst/>
          </a:prstGeom>
          <a:ln w="38100"/>
        </p:spPr>
        <p:style>
          <a:lnRef idx="1">
            <a:schemeClr val="dk1"/>
          </a:lnRef>
          <a:fillRef idx="0">
            <a:schemeClr val="dk1"/>
          </a:fillRef>
          <a:effectRef idx="0">
            <a:schemeClr val="dk1"/>
          </a:effectRef>
          <a:fontRef idx="minor">
            <a:schemeClr val="tx1"/>
          </a:fontRef>
        </p:style>
      </p:cxnSp>
      <p:sp>
        <p:nvSpPr>
          <p:cNvPr id="15" name="文本框 14"/>
          <p:cNvSpPr txBox="1"/>
          <p:nvPr/>
        </p:nvSpPr>
        <p:spPr>
          <a:xfrm>
            <a:off x="6711009" y="6047657"/>
            <a:ext cx="389850" cy="584775"/>
          </a:xfrm>
          <a:prstGeom prst="rect">
            <a:avLst/>
          </a:prstGeom>
          <a:noFill/>
        </p:spPr>
        <p:txBody>
          <a:bodyPr wrap="none" rtlCol="0">
            <a:spAutoFit/>
          </a:bodyPr>
          <a:lstStyle/>
          <a:p>
            <a:r>
              <a:rPr lang="en-US" altLang="zh-CN" sz="3200" dirty="0"/>
              <a:t>#</a:t>
            </a:r>
            <a:endParaRPr lang="zh-CN" altLang="en-US" sz="3200" dirty="0"/>
          </a:p>
        </p:txBody>
      </p:sp>
      <p:sp>
        <p:nvSpPr>
          <p:cNvPr id="17" name="文本框 16"/>
          <p:cNvSpPr txBox="1"/>
          <p:nvPr/>
        </p:nvSpPr>
        <p:spPr>
          <a:xfrm>
            <a:off x="6667657" y="5478230"/>
            <a:ext cx="389850" cy="584775"/>
          </a:xfrm>
          <a:prstGeom prst="rect">
            <a:avLst/>
          </a:prstGeom>
          <a:noFill/>
        </p:spPr>
        <p:txBody>
          <a:bodyPr wrap="none" rtlCol="0">
            <a:spAutoFit/>
          </a:bodyPr>
          <a:lstStyle/>
          <a:p>
            <a:r>
              <a:rPr lang="en-US" altLang="zh-CN" sz="3200" dirty="0"/>
              <a:t>+</a:t>
            </a:r>
            <a:endParaRPr lang="zh-CN" altLang="en-US" sz="3200" dirty="0"/>
          </a:p>
        </p:txBody>
      </p:sp>
      <p:sp>
        <p:nvSpPr>
          <p:cNvPr id="18" name="文本框 17"/>
          <p:cNvSpPr txBox="1"/>
          <p:nvPr/>
        </p:nvSpPr>
        <p:spPr>
          <a:xfrm>
            <a:off x="6667656" y="5105832"/>
            <a:ext cx="389850" cy="584775"/>
          </a:xfrm>
          <a:prstGeom prst="rect">
            <a:avLst/>
          </a:prstGeom>
          <a:noFill/>
        </p:spPr>
        <p:txBody>
          <a:bodyPr wrap="none" rtlCol="0">
            <a:spAutoFit/>
          </a:bodyPr>
          <a:lstStyle/>
          <a:p>
            <a:r>
              <a:rPr lang="zh-CN" altLang="en-US" sz="3200" dirty="0"/>
              <a:t>*</a:t>
            </a:r>
          </a:p>
        </p:txBody>
      </p:sp>
      <p:sp>
        <p:nvSpPr>
          <p:cNvPr id="19" name="文本框 18"/>
          <p:cNvSpPr txBox="1"/>
          <p:nvPr/>
        </p:nvSpPr>
        <p:spPr>
          <a:xfrm>
            <a:off x="6611301" y="4557401"/>
            <a:ext cx="446205" cy="584775"/>
          </a:xfrm>
          <a:prstGeom prst="rect">
            <a:avLst/>
          </a:prstGeom>
          <a:noFill/>
        </p:spPr>
        <p:txBody>
          <a:bodyPr wrap="square" rtlCol="0">
            <a:spAutoFit/>
          </a:bodyPr>
          <a:lstStyle/>
          <a:p>
            <a:r>
              <a:rPr lang="en-US" altLang="zh-CN" sz="3200" dirty="0"/>
              <a:t>(</a:t>
            </a:r>
            <a:endParaRPr lang="zh-CN" altLang="en-US" sz="3200" dirty="0"/>
          </a:p>
        </p:txBody>
      </p:sp>
      <p:sp>
        <p:nvSpPr>
          <p:cNvPr id="21" name="文本框 20"/>
          <p:cNvSpPr txBox="1"/>
          <p:nvPr/>
        </p:nvSpPr>
        <p:spPr>
          <a:xfrm>
            <a:off x="6615371" y="4031158"/>
            <a:ext cx="682162" cy="707886"/>
          </a:xfrm>
          <a:prstGeom prst="rect">
            <a:avLst/>
          </a:prstGeom>
          <a:noFill/>
        </p:spPr>
        <p:txBody>
          <a:bodyPr wrap="square" rtlCol="0">
            <a:spAutoFit/>
          </a:bodyPr>
          <a:lstStyle/>
          <a:p>
            <a:r>
              <a:rPr lang="en-US" altLang="zh-CN" sz="4000" dirty="0"/>
              <a:t>-</a:t>
            </a:r>
            <a:endParaRPr lang="zh-CN" altLang="en-US" sz="4000" dirty="0"/>
          </a:p>
        </p:txBody>
      </p:sp>
      <p:sp>
        <p:nvSpPr>
          <p:cNvPr id="22" name="文本框 21"/>
          <p:cNvSpPr txBox="1"/>
          <p:nvPr/>
        </p:nvSpPr>
        <p:spPr>
          <a:xfrm>
            <a:off x="7485784" y="5529848"/>
            <a:ext cx="602021" cy="584775"/>
          </a:xfrm>
          <a:prstGeom prst="rect">
            <a:avLst/>
          </a:prstGeom>
          <a:noFill/>
        </p:spPr>
        <p:txBody>
          <a:bodyPr wrap="square" rtlCol="0">
            <a:spAutoFit/>
          </a:bodyPr>
          <a:lstStyle/>
          <a:p>
            <a:r>
              <a:rPr lang="en-US" altLang="zh-CN" sz="3200" dirty="0"/>
              <a:t>-</a:t>
            </a:r>
            <a:endParaRPr lang="zh-CN" altLang="en-US" sz="3200" dirty="0"/>
          </a:p>
        </p:txBody>
      </p:sp>
      <p:sp>
        <p:nvSpPr>
          <p:cNvPr id="23" name="文本框 22"/>
          <p:cNvSpPr txBox="1"/>
          <p:nvPr/>
        </p:nvSpPr>
        <p:spPr>
          <a:xfrm>
            <a:off x="7524328" y="3133315"/>
            <a:ext cx="482941" cy="584775"/>
          </a:xfrm>
          <a:prstGeom prst="rect">
            <a:avLst/>
          </a:prstGeom>
          <a:noFill/>
        </p:spPr>
        <p:txBody>
          <a:bodyPr wrap="square" rtlCol="0">
            <a:spAutoFit/>
          </a:bodyPr>
          <a:lstStyle/>
          <a:p>
            <a:r>
              <a:rPr lang="en-US" altLang="zh-CN" sz="3200" dirty="0"/>
              <a:t>)</a:t>
            </a:r>
            <a:endParaRPr lang="zh-CN" altLang="en-US" sz="3200" dirty="0"/>
          </a:p>
        </p:txBody>
      </p:sp>
      <p:sp>
        <p:nvSpPr>
          <p:cNvPr id="24" name="文本框 23"/>
          <p:cNvSpPr txBox="1"/>
          <p:nvPr/>
        </p:nvSpPr>
        <p:spPr>
          <a:xfrm>
            <a:off x="7429700" y="5034503"/>
            <a:ext cx="936104" cy="584775"/>
          </a:xfrm>
          <a:prstGeom prst="rect">
            <a:avLst/>
          </a:prstGeom>
          <a:noFill/>
        </p:spPr>
        <p:txBody>
          <a:bodyPr wrap="square" rtlCol="0">
            <a:spAutoFit/>
          </a:bodyPr>
          <a:lstStyle/>
          <a:p>
            <a:r>
              <a:rPr lang="en-US" altLang="zh-CN" sz="3200" dirty="0"/>
              <a:t>/</a:t>
            </a:r>
            <a:endParaRPr lang="zh-CN" altLang="en-US" sz="3200" dirty="0"/>
          </a:p>
        </p:txBody>
      </p:sp>
      <p:sp>
        <p:nvSpPr>
          <p:cNvPr id="25" name="文本框 24"/>
          <p:cNvSpPr txBox="1"/>
          <p:nvPr/>
        </p:nvSpPr>
        <p:spPr>
          <a:xfrm>
            <a:off x="7952572" y="3123995"/>
            <a:ext cx="389850" cy="584775"/>
          </a:xfrm>
          <a:prstGeom prst="rect">
            <a:avLst/>
          </a:prstGeom>
          <a:noFill/>
        </p:spPr>
        <p:txBody>
          <a:bodyPr wrap="square" rtlCol="0">
            <a:spAutoFit/>
          </a:bodyPr>
          <a:lstStyle/>
          <a:p>
            <a:r>
              <a:rPr lang="en-US" altLang="zh-CN" sz="3200" dirty="0"/>
              <a:t>-</a:t>
            </a:r>
            <a:endParaRPr lang="zh-CN" altLang="en-US" sz="3200" dirty="0"/>
          </a:p>
        </p:txBody>
      </p:sp>
      <p:sp>
        <p:nvSpPr>
          <p:cNvPr id="26" name="文本框 25"/>
          <p:cNvSpPr txBox="1"/>
          <p:nvPr/>
        </p:nvSpPr>
        <p:spPr>
          <a:xfrm>
            <a:off x="8455298" y="3133315"/>
            <a:ext cx="389850" cy="584775"/>
          </a:xfrm>
          <a:prstGeom prst="rect">
            <a:avLst/>
          </a:prstGeom>
          <a:noFill/>
        </p:spPr>
        <p:txBody>
          <a:bodyPr wrap="square" rtlCol="0">
            <a:spAutoFit/>
          </a:bodyPr>
          <a:lstStyle/>
          <a:p>
            <a:r>
              <a:rPr lang="en-US" altLang="zh-CN" sz="3200" dirty="0"/>
              <a:t>#</a:t>
            </a:r>
            <a:endParaRPr lang="zh-CN" altLang="en-US" sz="3200" dirty="0"/>
          </a:p>
        </p:txBody>
      </p:sp>
      <p:sp>
        <p:nvSpPr>
          <p:cNvPr id="16" name="文本框 15"/>
          <p:cNvSpPr txBox="1"/>
          <p:nvPr/>
        </p:nvSpPr>
        <p:spPr>
          <a:xfrm>
            <a:off x="5973533" y="655936"/>
            <a:ext cx="1324000" cy="523220"/>
          </a:xfrm>
          <a:prstGeom prst="rect">
            <a:avLst/>
          </a:prstGeom>
          <a:noFill/>
        </p:spPr>
        <p:txBody>
          <a:bodyPr wrap="square" rtlCol="0">
            <a:spAutoFit/>
          </a:bodyPr>
          <a:lstStyle/>
          <a:p>
            <a:r>
              <a:rPr lang="en-US" altLang="zh-CN" sz="2800" dirty="0">
                <a:solidFill>
                  <a:schemeClr val="accent2"/>
                </a:solidFill>
              </a:rPr>
              <a:t>a</a:t>
            </a:r>
            <a:endParaRPr lang="zh-CN" altLang="en-US" sz="2800" dirty="0">
              <a:solidFill>
                <a:schemeClr val="accent2"/>
              </a:solidFill>
            </a:endParaRPr>
          </a:p>
        </p:txBody>
      </p:sp>
      <p:sp>
        <p:nvSpPr>
          <p:cNvPr id="27" name="文本框 26"/>
          <p:cNvSpPr txBox="1"/>
          <p:nvPr/>
        </p:nvSpPr>
        <p:spPr>
          <a:xfrm>
            <a:off x="6200328" y="655936"/>
            <a:ext cx="1324000" cy="523220"/>
          </a:xfrm>
          <a:prstGeom prst="rect">
            <a:avLst/>
          </a:prstGeom>
          <a:noFill/>
        </p:spPr>
        <p:txBody>
          <a:bodyPr wrap="square" rtlCol="0">
            <a:spAutoFit/>
          </a:bodyPr>
          <a:lstStyle/>
          <a:p>
            <a:r>
              <a:rPr lang="en-US" altLang="zh-CN" sz="2800" dirty="0">
                <a:solidFill>
                  <a:schemeClr val="accent2"/>
                </a:solidFill>
              </a:rPr>
              <a:t>b</a:t>
            </a:r>
            <a:endParaRPr lang="zh-CN" altLang="en-US" sz="2800" dirty="0">
              <a:solidFill>
                <a:schemeClr val="accent2"/>
              </a:solidFill>
            </a:endParaRPr>
          </a:p>
        </p:txBody>
      </p:sp>
      <p:sp>
        <p:nvSpPr>
          <p:cNvPr id="28" name="文本框 27"/>
          <p:cNvSpPr txBox="1"/>
          <p:nvPr/>
        </p:nvSpPr>
        <p:spPr>
          <a:xfrm>
            <a:off x="6440861" y="655936"/>
            <a:ext cx="1324000" cy="523220"/>
          </a:xfrm>
          <a:prstGeom prst="rect">
            <a:avLst/>
          </a:prstGeom>
          <a:noFill/>
        </p:spPr>
        <p:txBody>
          <a:bodyPr wrap="square" rtlCol="0">
            <a:spAutoFit/>
          </a:bodyPr>
          <a:lstStyle/>
          <a:p>
            <a:r>
              <a:rPr lang="en-US" altLang="zh-CN" sz="2800" dirty="0">
                <a:solidFill>
                  <a:schemeClr val="accent2"/>
                </a:solidFill>
              </a:rPr>
              <a:t>c</a:t>
            </a:r>
            <a:endParaRPr lang="zh-CN" altLang="en-US" sz="2800" dirty="0">
              <a:solidFill>
                <a:schemeClr val="accent2"/>
              </a:solidFill>
            </a:endParaRPr>
          </a:p>
        </p:txBody>
      </p:sp>
      <p:sp>
        <p:nvSpPr>
          <p:cNvPr id="29" name="文本框 28"/>
          <p:cNvSpPr txBox="1"/>
          <p:nvPr/>
        </p:nvSpPr>
        <p:spPr>
          <a:xfrm>
            <a:off x="6667656" y="655936"/>
            <a:ext cx="1324000" cy="523220"/>
          </a:xfrm>
          <a:prstGeom prst="rect">
            <a:avLst/>
          </a:prstGeom>
          <a:noFill/>
        </p:spPr>
        <p:txBody>
          <a:bodyPr wrap="square" rtlCol="0">
            <a:spAutoFit/>
          </a:bodyPr>
          <a:lstStyle/>
          <a:p>
            <a:r>
              <a:rPr lang="en-US" altLang="zh-CN" sz="2800" dirty="0">
                <a:solidFill>
                  <a:schemeClr val="accent2"/>
                </a:solidFill>
              </a:rPr>
              <a:t>d</a:t>
            </a:r>
            <a:endParaRPr lang="zh-CN" altLang="en-US" sz="2800" dirty="0">
              <a:solidFill>
                <a:schemeClr val="accent2"/>
              </a:solidFill>
            </a:endParaRPr>
          </a:p>
        </p:txBody>
      </p:sp>
      <p:sp>
        <p:nvSpPr>
          <p:cNvPr id="30" name="文本框 29"/>
          <p:cNvSpPr txBox="1"/>
          <p:nvPr/>
        </p:nvSpPr>
        <p:spPr>
          <a:xfrm>
            <a:off x="6921076" y="655936"/>
            <a:ext cx="1324000" cy="523220"/>
          </a:xfrm>
          <a:prstGeom prst="rect">
            <a:avLst/>
          </a:prstGeom>
          <a:noFill/>
        </p:spPr>
        <p:txBody>
          <a:bodyPr wrap="square" rtlCol="0">
            <a:spAutoFit/>
          </a:bodyPr>
          <a:lstStyle/>
          <a:p>
            <a:r>
              <a:rPr lang="en-US" altLang="zh-CN" sz="2800" dirty="0">
                <a:solidFill>
                  <a:schemeClr val="accent2"/>
                </a:solidFill>
              </a:rPr>
              <a:t>-</a:t>
            </a:r>
            <a:endParaRPr lang="zh-CN" altLang="en-US" sz="2800" dirty="0">
              <a:solidFill>
                <a:schemeClr val="accent2"/>
              </a:solidFill>
            </a:endParaRPr>
          </a:p>
        </p:txBody>
      </p:sp>
      <p:sp>
        <p:nvSpPr>
          <p:cNvPr id="31" name="文本框 30"/>
          <p:cNvSpPr txBox="1"/>
          <p:nvPr/>
        </p:nvSpPr>
        <p:spPr>
          <a:xfrm>
            <a:off x="7080651" y="655936"/>
            <a:ext cx="1324000" cy="523220"/>
          </a:xfrm>
          <a:prstGeom prst="rect">
            <a:avLst/>
          </a:prstGeom>
          <a:noFill/>
        </p:spPr>
        <p:txBody>
          <a:bodyPr wrap="square" rtlCol="0">
            <a:spAutoFit/>
          </a:bodyPr>
          <a:lstStyle/>
          <a:p>
            <a:r>
              <a:rPr lang="zh-CN" altLang="en-US" sz="2800" dirty="0">
                <a:solidFill>
                  <a:schemeClr val="accent2"/>
                </a:solidFill>
              </a:rPr>
              <a:t>*</a:t>
            </a:r>
          </a:p>
        </p:txBody>
      </p:sp>
      <p:sp>
        <p:nvSpPr>
          <p:cNvPr id="32" name="文本框 31"/>
          <p:cNvSpPr txBox="1"/>
          <p:nvPr/>
        </p:nvSpPr>
        <p:spPr>
          <a:xfrm>
            <a:off x="7369577" y="655936"/>
            <a:ext cx="1324000" cy="523220"/>
          </a:xfrm>
          <a:prstGeom prst="rect">
            <a:avLst/>
          </a:prstGeom>
          <a:noFill/>
        </p:spPr>
        <p:txBody>
          <a:bodyPr wrap="square" rtlCol="0">
            <a:spAutoFit/>
          </a:bodyPr>
          <a:lstStyle/>
          <a:p>
            <a:r>
              <a:rPr lang="en-US" altLang="zh-CN" sz="2800" dirty="0">
                <a:solidFill>
                  <a:schemeClr val="accent2"/>
                </a:solidFill>
              </a:rPr>
              <a:t>+</a:t>
            </a:r>
            <a:endParaRPr lang="zh-CN" altLang="en-US" sz="2800" dirty="0">
              <a:solidFill>
                <a:schemeClr val="accent2"/>
              </a:solidFill>
            </a:endParaRPr>
          </a:p>
        </p:txBody>
      </p:sp>
      <p:sp>
        <p:nvSpPr>
          <p:cNvPr id="33" name="文本框 32"/>
          <p:cNvSpPr txBox="1"/>
          <p:nvPr/>
        </p:nvSpPr>
        <p:spPr>
          <a:xfrm>
            <a:off x="7663767" y="655936"/>
            <a:ext cx="1324000" cy="523220"/>
          </a:xfrm>
          <a:prstGeom prst="rect">
            <a:avLst/>
          </a:prstGeom>
          <a:noFill/>
        </p:spPr>
        <p:txBody>
          <a:bodyPr wrap="square" rtlCol="0">
            <a:spAutoFit/>
          </a:bodyPr>
          <a:lstStyle/>
          <a:p>
            <a:r>
              <a:rPr lang="en-US" altLang="zh-CN" sz="2800" dirty="0">
                <a:solidFill>
                  <a:schemeClr val="accent2"/>
                </a:solidFill>
              </a:rPr>
              <a:t>e</a:t>
            </a:r>
            <a:endParaRPr lang="zh-CN" altLang="en-US" sz="2800" dirty="0">
              <a:solidFill>
                <a:schemeClr val="accent2"/>
              </a:solidFill>
            </a:endParaRPr>
          </a:p>
        </p:txBody>
      </p:sp>
      <p:sp>
        <p:nvSpPr>
          <p:cNvPr id="34" name="文本框 33"/>
          <p:cNvSpPr txBox="1"/>
          <p:nvPr/>
        </p:nvSpPr>
        <p:spPr>
          <a:xfrm>
            <a:off x="7924436" y="655936"/>
            <a:ext cx="530862" cy="523220"/>
          </a:xfrm>
          <a:prstGeom prst="rect">
            <a:avLst/>
          </a:prstGeom>
          <a:noFill/>
        </p:spPr>
        <p:txBody>
          <a:bodyPr wrap="square" rtlCol="0">
            <a:spAutoFit/>
          </a:bodyPr>
          <a:lstStyle/>
          <a:p>
            <a:r>
              <a:rPr lang="en-US" altLang="zh-CN" sz="2800" dirty="0">
                <a:solidFill>
                  <a:schemeClr val="accent2"/>
                </a:solidFill>
              </a:rPr>
              <a:t>f</a:t>
            </a:r>
            <a:endParaRPr lang="zh-CN" altLang="en-US" sz="2800" dirty="0">
              <a:solidFill>
                <a:schemeClr val="accent2"/>
              </a:solidFill>
            </a:endParaRPr>
          </a:p>
        </p:txBody>
      </p:sp>
      <p:sp>
        <p:nvSpPr>
          <p:cNvPr id="35" name="文本框 34"/>
          <p:cNvSpPr txBox="1"/>
          <p:nvPr/>
        </p:nvSpPr>
        <p:spPr>
          <a:xfrm>
            <a:off x="8111984" y="655936"/>
            <a:ext cx="530862" cy="523220"/>
          </a:xfrm>
          <a:prstGeom prst="rect">
            <a:avLst/>
          </a:prstGeom>
          <a:noFill/>
        </p:spPr>
        <p:txBody>
          <a:bodyPr wrap="square" rtlCol="0">
            <a:spAutoFit/>
          </a:bodyPr>
          <a:lstStyle/>
          <a:p>
            <a:r>
              <a:rPr lang="en-US" altLang="zh-CN" sz="2800" dirty="0">
                <a:solidFill>
                  <a:schemeClr val="accent2"/>
                </a:solidFill>
              </a:rPr>
              <a:t>/</a:t>
            </a:r>
            <a:endParaRPr lang="zh-CN" altLang="en-US" sz="2800" dirty="0">
              <a:solidFill>
                <a:schemeClr val="accent2"/>
              </a:solidFill>
            </a:endParaRPr>
          </a:p>
        </p:txBody>
      </p:sp>
      <p:sp>
        <p:nvSpPr>
          <p:cNvPr id="36" name="文本框 35"/>
          <p:cNvSpPr txBox="1"/>
          <p:nvPr/>
        </p:nvSpPr>
        <p:spPr>
          <a:xfrm>
            <a:off x="8377415" y="655936"/>
            <a:ext cx="530862" cy="523220"/>
          </a:xfrm>
          <a:prstGeom prst="rect">
            <a:avLst/>
          </a:prstGeom>
          <a:noFill/>
        </p:spPr>
        <p:txBody>
          <a:bodyPr wrap="square" rtlCol="0">
            <a:spAutoFit/>
          </a:bodyPr>
          <a:lstStyle/>
          <a:p>
            <a:r>
              <a:rPr lang="en-US" altLang="zh-CN" sz="2800" dirty="0">
                <a:solidFill>
                  <a:schemeClr val="accent2"/>
                </a:solidFill>
              </a:rPr>
              <a:t>-</a:t>
            </a:r>
            <a:endParaRPr lang="zh-CN" altLang="en-US" sz="2800" dirty="0">
              <a:solidFill>
                <a:schemeClr val="accent2"/>
              </a:solidFill>
            </a:endParaRPr>
          </a:p>
        </p:txBody>
      </p:sp>
    </p:spTree>
    <p:extLst>
      <p:ext uri="{BB962C8B-B14F-4D97-AF65-F5344CB8AC3E}">
        <p14:creationId xmlns:p14="http://schemas.microsoft.com/office/powerpoint/2010/main" val="228308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19"/>
                                        </p:tgtEl>
                                      </p:cBhvr>
                                    </p:animEffect>
                                    <p:set>
                                      <p:cBhvr>
                                        <p:cTn id="61" dur="1" fill="hold">
                                          <p:stCondLst>
                                            <p:cond delay="499"/>
                                          </p:stCondLst>
                                        </p:cTn>
                                        <p:tgtEl>
                                          <p:spTgt spid="1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1"/>
                                        </p:tgtEl>
                                        <p:attrNameLst>
                                          <p:attrName>style.visibility</p:attrName>
                                        </p:attrNameLst>
                                      </p:cBhvr>
                                      <p:to>
                                        <p:strVal val="visible"/>
                                      </p:to>
                                    </p:set>
                                    <p:animEffect transition="in" filter="fade">
                                      <p:cBhvr>
                                        <p:cTn id="80" dur="500"/>
                                        <p:tgtEl>
                                          <p:spTgt spid="3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17"/>
                                        </p:tgtEl>
                                      </p:cBhvr>
                                    </p:animEffect>
                                    <p:set>
                                      <p:cBhvr>
                                        <p:cTn id="85" dur="1" fill="hold">
                                          <p:stCondLst>
                                            <p:cond delay="499"/>
                                          </p:stCondLst>
                                        </p:cTn>
                                        <p:tgtEl>
                                          <p:spTgt spid="17"/>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fade">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5"/>
                                        </p:tgtEl>
                                      </p:cBhvr>
                                    </p:animEffect>
                                    <p:set>
                                      <p:cBhvr>
                                        <p:cTn id="100" dur="1" fill="hold">
                                          <p:stCondLst>
                                            <p:cond delay="499"/>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fade">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fade">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fade">
                                      <p:cBhvr>
                                        <p:cTn id="115" dur="500"/>
                                        <p:tgtEl>
                                          <p:spTgt spid="34"/>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fade">
                                      <p:cBhvr>
                                        <p:cTn id="120" dur="500"/>
                                        <p:tgtEl>
                                          <p:spTgt spid="26"/>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xit" presetSubtype="0" fill="hold" grpId="1" nodeType="clickEffect">
                                  <p:stCondLst>
                                    <p:cond delay="0"/>
                                  </p:stCondLst>
                                  <p:childTnLst>
                                    <p:animEffect transition="out" filter="fade">
                                      <p:cBhvr>
                                        <p:cTn id="124" dur="500"/>
                                        <p:tgtEl>
                                          <p:spTgt spid="24"/>
                                        </p:tgtEl>
                                      </p:cBhvr>
                                    </p:animEffect>
                                    <p:set>
                                      <p:cBhvr>
                                        <p:cTn id="125" dur="1" fill="hold">
                                          <p:stCondLst>
                                            <p:cond delay="499"/>
                                          </p:stCondLst>
                                        </p:cTn>
                                        <p:tgtEl>
                                          <p:spTgt spid="24"/>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grpId="1" nodeType="clickEffect">
                                  <p:stCondLst>
                                    <p:cond delay="0"/>
                                  </p:stCondLst>
                                  <p:childTnLst>
                                    <p:animEffect transition="out" filter="fade">
                                      <p:cBhvr>
                                        <p:cTn id="129" dur="500"/>
                                        <p:tgtEl>
                                          <p:spTgt spid="22"/>
                                        </p:tgtEl>
                                      </p:cBhvr>
                                    </p:animEffect>
                                    <p:set>
                                      <p:cBhvr>
                                        <p:cTn id="130" dur="1" fill="hold">
                                          <p:stCondLst>
                                            <p:cond delay="499"/>
                                          </p:stCondLst>
                                        </p:cTn>
                                        <p:tgtEl>
                                          <p:spTgt spid="22"/>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grpId="0" nodeType="clickEffect">
                                  <p:stCondLst>
                                    <p:cond delay="0"/>
                                  </p:stCondLst>
                                  <p:childTnLst>
                                    <p:set>
                                      <p:cBhvr>
                                        <p:cTn id="134" dur="1" fill="hold">
                                          <p:stCondLst>
                                            <p:cond delay="0"/>
                                          </p:stCondLst>
                                        </p:cTn>
                                        <p:tgtEl>
                                          <p:spTgt spid="35"/>
                                        </p:tgtEl>
                                        <p:attrNameLst>
                                          <p:attrName>style.visibility</p:attrName>
                                        </p:attrNameLst>
                                      </p:cBhvr>
                                      <p:to>
                                        <p:strVal val="visible"/>
                                      </p:to>
                                    </p:set>
                                    <p:animEffect transition="in" filter="fade">
                                      <p:cBhvr>
                                        <p:cTn id="135" dur="500"/>
                                        <p:tgtEl>
                                          <p:spTgt spid="35"/>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36"/>
                                        </p:tgtEl>
                                        <p:attrNameLst>
                                          <p:attrName>style.visibility</p:attrName>
                                        </p:attrNameLst>
                                      </p:cBhvr>
                                      <p:to>
                                        <p:strVal val="visible"/>
                                      </p:to>
                                    </p:set>
                                    <p:animEffect transition="in" filter="fade">
                                      <p:cBhvr>
                                        <p:cTn id="1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25" grpId="0"/>
      <p:bldP spid="25" grpId="1"/>
      <p:bldP spid="26" grpId="0"/>
      <p:bldP spid="16" grpId="0"/>
      <p:bldP spid="27" grpId="0"/>
      <p:bldP spid="28" grpId="0"/>
      <p:bldP spid="29" grpId="0"/>
      <p:bldP spid="30" grpId="0"/>
      <p:bldP spid="31" grpId="0"/>
      <p:bldP spid="32" grpId="0"/>
      <p:bldP spid="33" grpId="0"/>
      <p:bldP spid="34" grpId="0"/>
      <p:bldP spid="35" grpId="0"/>
      <p:bldP spid="3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5CFD4-9095-4242-B123-806748310F20}"/>
              </a:ext>
            </a:extLst>
          </p:cNvPr>
          <p:cNvSpPr>
            <a:spLocks noGrp="1"/>
          </p:cNvSpPr>
          <p:nvPr>
            <p:ph type="title"/>
          </p:nvPr>
        </p:nvSpPr>
        <p:spPr/>
        <p:txBody>
          <a:bodyPr/>
          <a:lstStyle/>
          <a:p>
            <a:r>
              <a:rPr lang="zh-CN" altLang="en-US" dirty="0"/>
              <a:t>将中缀表达式转换成后缀表达式</a:t>
            </a:r>
            <a:endParaRPr lang="en-US" altLang="zh-CN" dirty="0"/>
          </a:p>
        </p:txBody>
      </p:sp>
      <p:sp>
        <p:nvSpPr>
          <p:cNvPr id="3" name="内容占位符 2">
            <a:extLst>
              <a:ext uri="{FF2B5EF4-FFF2-40B4-BE49-F238E27FC236}">
                <a16:creationId xmlns:a16="http://schemas.microsoft.com/office/drawing/2014/main" id="{AD5ED273-DA27-4590-9B6F-5BBA7BE60837}"/>
              </a:ext>
            </a:extLst>
          </p:cNvPr>
          <p:cNvSpPr>
            <a:spLocks noGrp="1"/>
          </p:cNvSpPr>
          <p:nvPr>
            <p:ph idx="1"/>
          </p:nvPr>
        </p:nvSpPr>
        <p:spPr>
          <a:xfrm>
            <a:off x="457200" y="836712"/>
            <a:ext cx="8507288" cy="6021288"/>
          </a:xfrm>
        </p:spPr>
        <p:txBody>
          <a:bodyPr>
            <a:normAutofit lnSpcReduction="10000"/>
          </a:bodyPr>
          <a:lstStyle/>
          <a:p>
            <a:pPr marL="571500" indent="-514350">
              <a:buFont typeface="+mj-lt"/>
              <a:buAutoNum type="arabicPeriod"/>
            </a:pPr>
            <a:r>
              <a:rPr lang="zh-CN" altLang="en-US" dirty="0"/>
              <a:t>设表达式的结束符为</a:t>
            </a:r>
            <a:r>
              <a:rPr lang="en-US" altLang="zh-CN" dirty="0"/>
              <a:t>#</a:t>
            </a:r>
            <a:r>
              <a:rPr lang="zh-CN" altLang="en-US" dirty="0"/>
              <a:t>。设立</a:t>
            </a:r>
            <a:r>
              <a:rPr lang="zh-CN" altLang="en-US" dirty="0">
                <a:solidFill>
                  <a:srgbClr val="C00000"/>
                </a:solidFill>
              </a:rPr>
              <a:t>运算符栈</a:t>
            </a:r>
            <a:r>
              <a:rPr lang="zh-CN" altLang="en-US" dirty="0"/>
              <a:t>，并将 </a:t>
            </a:r>
            <a:r>
              <a:rPr lang="en-US" altLang="zh-CN" dirty="0"/>
              <a:t>#</a:t>
            </a:r>
            <a:r>
              <a:rPr lang="zh-CN" altLang="en-US" dirty="0"/>
              <a:t>入栈。从中缀表达式读入一个字符</a:t>
            </a:r>
            <a:r>
              <a:rPr lang="en-US" altLang="zh-CN" dirty="0" err="1">
                <a:solidFill>
                  <a:srgbClr val="339933"/>
                </a:solidFill>
              </a:rPr>
              <a:t>ch</a:t>
            </a:r>
            <a:endParaRPr lang="en-US" altLang="zh-CN" dirty="0">
              <a:solidFill>
                <a:srgbClr val="339933"/>
              </a:solidFill>
            </a:endParaRPr>
          </a:p>
          <a:p>
            <a:pPr marL="571500" indent="-514350">
              <a:buFont typeface="+mj-lt"/>
              <a:buAutoNum type="arabicPeriod"/>
            </a:pPr>
            <a:r>
              <a:rPr lang="zh-CN" altLang="en-US" dirty="0"/>
              <a:t>重复以下步骤，直到 </a:t>
            </a:r>
            <a:r>
              <a:rPr lang="zh-CN" altLang="en-US" dirty="0">
                <a:solidFill>
                  <a:srgbClr val="0000CC"/>
                </a:solidFill>
              </a:rPr>
              <a:t>读入</a:t>
            </a:r>
            <a:r>
              <a:rPr lang="en-US" altLang="zh-CN" dirty="0">
                <a:solidFill>
                  <a:srgbClr val="0000CC"/>
                </a:solidFill>
              </a:rPr>
              <a:t>#</a:t>
            </a:r>
            <a:r>
              <a:rPr lang="zh-CN" altLang="en-US" dirty="0">
                <a:solidFill>
                  <a:srgbClr val="0000CC"/>
                </a:solidFill>
              </a:rPr>
              <a:t>且栈顶元素为</a:t>
            </a:r>
            <a:r>
              <a:rPr lang="en-US" altLang="zh-CN" dirty="0">
                <a:solidFill>
                  <a:srgbClr val="0000CC"/>
                </a:solidFill>
              </a:rPr>
              <a:t>#</a:t>
            </a:r>
          </a:p>
          <a:p>
            <a:pPr marL="971550" lvl="1" indent="-514350">
              <a:buFont typeface="+mj-lt"/>
              <a:buAutoNum type="arabicPeriod"/>
            </a:pPr>
            <a:r>
              <a:rPr lang="zh-CN" altLang="en-US" dirty="0"/>
              <a:t>若</a:t>
            </a:r>
            <a:r>
              <a:rPr lang="en-US" altLang="zh-CN" dirty="0" err="1">
                <a:solidFill>
                  <a:srgbClr val="339933"/>
                </a:solidFill>
              </a:rPr>
              <a:t>ch</a:t>
            </a:r>
            <a:r>
              <a:rPr lang="zh-CN" altLang="en-US" dirty="0"/>
              <a:t>是操作数，则直接输出，读下一个字符</a:t>
            </a:r>
            <a:r>
              <a:rPr lang="en-US" altLang="zh-CN" dirty="0" err="1"/>
              <a:t>ch</a:t>
            </a:r>
            <a:r>
              <a:rPr lang="zh-CN" altLang="en-US" dirty="0"/>
              <a:t>；</a:t>
            </a:r>
            <a:endParaRPr lang="en-US" altLang="zh-CN" dirty="0"/>
          </a:p>
          <a:p>
            <a:pPr marL="971550" lvl="1" indent="-514350">
              <a:buFont typeface="+mj-lt"/>
              <a:buAutoNum type="arabicPeriod"/>
            </a:pPr>
            <a:r>
              <a:rPr lang="zh-CN" altLang="en-US" dirty="0"/>
              <a:t>若</a:t>
            </a:r>
            <a:r>
              <a:rPr lang="en-US" altLang="zh-CN" dirty="0" err="1">
                <a:solidFill>
                  <a:srgbClr val="339933"/>
                </a:solidFill>
              </a:rPr>
              <a:t>ch</a:t>
            </a:r>
            <a:r>
              <a:rPr lang="zh-CN" altLang="en-US" dirty="0"/>
              <a:t>是运算符，比较</a:t>
            </a:r>
            <a:r>
              <a:rPr lang="en-US" altLang="zh-CN" dirty="0" err="1">
                <a:solidFill>
                  <a:srgbClr val="339933"/>
                </a:solidFill>
              </a:rPr>
              <a:t>ch</a:t>
            </a:r>
            <a:r>
              <a:rPr lang="zh-CN" altLang="en-US" dirty="0"/>
              <a:t>的优先级和</a:t>
            </a:r>
            <a:r>
              <a:rPr lang="zh-CN" altLang="en-US" dirty="0">
                <a:solidFill>
                  <a:schemeClr val="accent2"/>
                </a:solidFill>
              </a:rPr>
              <a:t>栈顶运算符</a:t>
            </a:r>
            <a:r>
              <a:rPr lang="zh-CN" altLang="en-US" dirty="0"/>
              <a:t>的优先级：</a:t>
            </a:r>
            <a:r>
              <a:rPr lang="en-US" altLang="zh-CN" dirty="0"/>
              <a:t> </a:t>
            </a:r>
          </a:p>
          <a:p>
            <a:pPr marL="1371600" lvl="2" indent="-514350">
              <a:buFont typeface="+mj-lt"/>
              <a:buAutoNum type="arabicPeriod"/>
            </a:pPr>
            <a:r>
              <a:rPr lang="zh-CN" altLang="en-US" sz="2800" dirty="0"/>
              <a:t>若</a:t>
            </a:r>
            <a:r>
              <a:rPr lang="en-US" altLang="zh-CN" sz="2800" dirty="0" err="1">
                <a:solidFill>
                  <a:srgbClr val="339933"/>
                </a:solidFill>
              </a:rPr>
              <a:t>ch</a:t>
            </a:r>
            <a:r>
              <a:rPr lang="zh-CN" altLang="en-US" sz="2800" dirty="0"/>
              <a:t>的优先级高，则</a:t>
            </a:r>
            <a:r>
              <a:rPr lang="en-US" altLang="zh-CN" sz="2800" dirty="0" err="1">
                <a:solidFill>
                  <a:srgbClr val="339933"/>
                </a:solidFill>
              </a:rPr>
              <a:t>ch</a:t>
            </a:r>
            <a:r>
              <a:rPr lang="zh-CN" altLang="en-US" sz="2800" dirty="0"/>
              <a:t>进栈，读下一个字符</a:t>
            </a:r>
            <a:r>
              <a:rPr lang="en-US" altLang="zh-CN" sz="2800" dirty="0" err="1">
                <a:solidFill>
                  <a:srgbClr val="339933"/>
                </a:solidFill>
              </a:rPr>
              <a:t>ch</a:t>
            </a:r>
            <a:r>
              <a:rPr lang="zh-CN" altLang="en-US" sz="2800" dirty="0"/>
              <a:t>；</a:t>
            </a:r>
            <a:endParaRPr lang="en-US" altLang="zh-CN" sz="2800" dirty="0"/>
          </a:p>
          <a:p>
            <a:pPr marL="1371600" lvl="2" indent="-514350">
              <a:buFont typeface="+mj-lt"/>
              <a:buAutoNum type="arabicPeriod"/>
            </a:pPr>
            <a:r>
              <a:rPr lang="zh-CN" altLang="en-US" sz="2800" dirty="0"/>
              <a:t>若</a:t>
            </a:r>
            <a:r>
              <a:rPr lang="en-US" altLang="zh-CN" sz="2800" dirty="0" err="1">
                <a:solidFill>
                  <a:srgbClr val="339933"/>
                </a:solidFill>
              </a:rPr>
              <a:t>ch</a:t>
            </a:r>
            <a:r>
              <a:rPr lang="zh-CN" altLang="en-US" sz="2800" dirty="0"/>
              <a:t>的优先级低，则栈顶运算符退栈并输出；</a:t>
            </a:r>
            <a:endParaRPr lang="en-US" altLang="zh-CN" sz="2800" dirty="0"/>
          </a:p>
          <a:p>
            <a:pPr marL="1371600" lvl="2" indent="-514350">
              <a:buFont typeface="+mj-lt"/>
              <a:buAutoNum type="arabicPeriod"/>
            </a:pPr>
            <a:r>
              <a:rPr lang="zh-CN" altLang="en-US" sz="2800" dirty="0"/>
              <a:t>若两者的优先级相等，则栈顶运算符退栈，若退出的是“</a:t>
            </a:r>
            <a:r>
              <a:rPr lang="en-US" altLang="zh-CN" sz="2800" dirty="0"/>
              <a:t>(</a:t>
            </a:r>
            <a:r>
              <a:rPr lang="zh-CN" altLang="en-US" sz="2800" dirty="0"/>
              <a:t>”，读下一个字符</a:t>
            </a:r>
            <a:r>
              <a:rPr lang="en-US" altLang="zh-CN" sz="2800" dirty="0" err="1">
                <a:solidFill>
                  <a:srgbClr val="339933"/>
                </a:solidFill>
              </a:rPr>
              <a:t>ch</a:t>
            </a:r>
            <a:endParaRPr lang="en-US" altLang="zh-CN" sz="2800" dirty="0">
              <a:solidFill>
                <a:srgbClr val="339933"/>
              </a:solidFill>
            </a:endParaRPr>
          </a:p>
          <a:p>
            <a:pPr marL="571500" indent="-514350">
              <a:buFont typeface="+mj-lt"/>
              <a:buAutoNum type="arabicPeriod"/>
            </a:pPr>
            <a:r>
              <a:rPr lang="zh-CN" altLang="en-US" dirty="0"/>
              <a:t>算法结束，输出序列为所需的后缀表达式</a:t>
            </a:r>
            <a:endParaRPr lang="en-US" altLang="zh-CN" dirty="0"/>
          </a:p>
          <a:p>
            <a:endParaRPr lang="zh-CN" altLang="en-US" dirty="0"/>
          </a:p>
        </p:txBody>
      </p:sp>
      <p:sp>
        <p:nvSpPr>
          <p:cNvPr id="4" name="灯片编号占位符 3">
            <a:extLst>
              <a:ext uri="{FF2B5EF4-FFF2-40B4-BE49-F238E27FC236}">
                <a16:creationId xmlns:a16="http://schemas.microsoft.com/office/drawing/2014/main" id="{F229B0FF-3BEA-4C6C-BD71-73C529E8456D}"/>
              </a:ext>
            </a:extLst>
          </p:cNvPr>
          <p:cNvSpPr>
            <a:spLocks noGrp="1"/>
          </p:cNvSpPr>
          <p:nvPr>
            <p:ph type="sldNum" sz="quarter" idx="10"/>
          </p:nvPr>
        </p:nvSpPr>
        <p:spPr/>
        <p:txBody>
          <a:bodyPr/>
          <a:lstStyle/>
          <a:p>
            <a:fld id="{0C913308-F349-4B6D-A68A-DD1791B4A57B}" type="slidenum">
              <a:rPr lang="zh-CN" altLang="en-US" smtClean="0"/>
              <a:t>40</a:t>
            </a:fld>
            <a:endParaRPr lang="zh-CN" altLang="en-US" dirty="0"/>
          </a:p>
        </p:txBody>
      </p:sp>
    </p:spTree>
    <p:extLst>
      <p:ext uri="{BB962C8B-B14F-4D97-AF65-F5344CB8AC3E}">
        <p14:creationId xmlns:p14="http://schemas.microsoft.com/office/powerpoint/2010/main" val="3995061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9" name="Object 5"/>
          <p:cNvGraphicFramePr>
            <a:graphicFrameLocks noChangeAspect="1"/>
          </p:cNvGraphicFramePr>
          <p:nvPr>
            <p:extLst>
              <p:ext uri="{D42A27DB-BD31-4B8C-83A1-F6EECF244321}">
                <p14:modId xmlns:p14="http://schemas.microsoft.com/office/powerpoint/2010/main" val="2316219954"/>
              </p:ext>
            </p:extLst>
          </p:nvPr>
        </p:nvGraphicFramePr>
        <p:xfrm>
          <a:off x="822325" y="981075"/>
          <a:ext cx="6465888" cy="4252913"/>
        </p:xfrm>
        <a:graphic>
          <a:graphicData uri="http://schemas.openxmlformats.org/presentationml/2006/ole">
            <mc:AlternateContent xmlns:mc="http://schemas.openxmlformats.org/markup-compatibility/2006">
              <mc:Choice xmlns:v="urn:schemas-microsoft-com:vml" Requires="v">
                <p:oleObj name="Document" r:id="rId2" imgW="3134765" imgH="2063196" progId="Word.Document.8">
                  <p:embed/>
                </p:oleObj>
              </mc:Choice>
              <mc:Fallback>
                <p:oleObj name="Document" r:id="rId2" imgW="3134765" imgH="2063196" progId="Word.Document.8">
                  <p:embed/>
                  <p:pic>
                    <p:nvPicPr>
                      <p:cNvPr id="0" name=""/>
                      <p:cNvPicPr>
                        <a:picLocks noChangeAspect="1" noChangeArrowheads="1"/>
                      </p:cNvPicPr>
                      <p:nvPr/>
                    </p:nvPicPr>
                    <p:blipFill>
                      <a:blip r:embed="rId3"/>
                      <a:srcRect/>
                      <a:stretch>
                        <a:fillRect/>
                      </a:stretch>
                    </p:blipFill>
                    <p:spPr bwMode="auto">
                      <a:xfrm>
                        <a:off x="822325" y="981075"/>
                        <a:ext cx="6465888" cy="4252913"/>
                      </a:xfrm>
                      <a:prstGeom prst="rect">
                        <a:avLst/>
                      </a:prstGeom>
                      <a:noFill/>
                      <a:ln>
                        <a:noFill/>
                      </a:ln>
                      <a:effectLst/>
                    </p:spPr>
                  </p:pic>
                </p:oleObj>
              </mc:Fallback>
            </mc:AlternateContent>
          </a:graphicData>
        </a:graphic>
      </p:graphicFrame>
      <p:sp>
        <p:nvSpPr>
          <p:cNvPr id="5" name="标题 4"/>
          <p:cNvSpPr>
            <a:spLocks noGrp="1"/>
          </p:cNvSpPr>
          <p:nvPr>
            <p:ph type="title"/>
          </p:nvPr>
        </p:nvSpPr>
        <p:spPr>
          <a:xfrm>
            <a:off x="457200" y="72008"/>
            <a:ext cx="8686800" cy="836712"/>
          </a:xfrm>
        </p:spPr>
        <p:txBody>
          <a:bodyPr>
            <a:normAutofit/>
          </a:bodyPr>
          <a:lstStyle/>
          <a:p>
            <a:pPr algn="r"/>
            <a:r>
              <a:rPr lang="zh-CN" altLang="en-US" sz="3600" dirty="0"/>
              <a:t>例：迷宫寻路</a:t>
            </a:r>
            <a:r>
              <a:rPr lang="en-US" altLang="zh-CN" sz="3600" dirty="0"/>
              <a:t>/</a:t>
            </a:r>
            <a:r>
              <a:rPr lang="zh-CN" altLang="en-US" sz="3600" dirty="0"/>
              <a:t>寻找从入口到出口的路</a:t>
            </a:r>
            <a:endParaRPr lang="en-US" sz="3600" dirty="0"/>
          </a:p>
        </p:txBody>
      </p:sp>
      <p:sp>
        <p:nvSpPr>
          <p:cNvPr id="4" name="内容占位符 3"/>
          <p:cNvSpPr>
            <a:spLocks noGrp="1"/>
          </p:cNvSpPr>
          <p:nvPr>
            <p:ph idx="1"/>
          </p:nvPr>
        </p:nvSpPr>
        <p:spPr>
          <a:xfrm>
            <a:off x="685800" y="834173"/>
            <a:ext cx="8229600" cy="6021288"/>
          </a:xfrm>
        </p:spPr>
        <p:txBody>
          <a:bodyPr>
            <a:normAutofit fontScale="92500"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通常用的是“穷举求解路径”的方法</a:t>
            </a:r>
            <a:endParaRPr lang="en-US" altLang="zh-CN" dirty="0"/>
          </a:p>
          <a:p>
            <a:pPr lvl="1"/>
            <a:r>
              <a:rPr lang="zh-CN" altLang="en-US" dirty="0"/>
              <a:t>尝试不成功，沿</a:t>
            </a:r>
            <a:r>
              <a:rPr lang="zh-CN" altLang="en-US" b="1" dirty="0">
                <a:solidFill>
                  <a:srgbClr val="C00000"/>
                </a:solidFill>
              </a:rPr>
              <a:t>原路</a:t>
            </a:r>
            <a:r>
              <a:rPr lang="zh-CN" altLang="en-US" dirty="0"/>
              <a:t>退回</a:t>
            </a:r>
            <a:endParaRPr lang="en-US" altLang="zh-CN" dirty="0"/>
          </a:p>
          <a:p>
            <a:pPr lvl="1"/>
            <a:r>
              <a:rPr lang="zh-CN" altLang="en-US" dirty="0"/>
              <a:t>用</a:t>
            </a:r>
            <a:r>
              <a:rPr lang="zh-CN" altLang="en-US" b="1" dirty="0">
                <a:solidFill>
                  <a:srgbClr val="C00000"/>
                </a:solidFill>
              </a:rPr>
              <a:t>栈</a:t>
            </a:r>
            <a:r>
              <a:rPr lang="zh-CN" altLang="en-US" dirty="0"/>
              <a:t>来保存从入口到当前位置的路径</a:t>
            </a:r>
          </a:p>
          <a:p>
            <a:endParaRPr lang="en-US" dirty="0"/>
          </a:p>
        </p:txBody>
      </p:sp>
      <p:sp>
        <p:nvSpPr>
          <p:cNvPr id="9" name="TextBox 8"/>
          <p:cNvSpPr txBox="1"/>
          <p:nvPr/>
        </p:nvSpPr>
        <p:spPr>
          <a:xfrm>
            <a:off x="755576" y="1044336"/>
            <a:ext cx="902811" cy="523220"/>
          </a:xfrm>
          <a:prstGeom prst="rect">
            <a:avLst/>
          </a:prstGeom>
          <a:noFill/>
        </p:spPr>
        <p:txBody>
          <a:bodyPr wrap="none" rtlCol="0">
            <a:spAutoFit/>
          </a:bodyPr>
          <a:lstStyle/>
          <a:p>
            <a:r>
              <a:rPr lang="zh-CN" altLang="en-US" sz="2800" dirty="0"/>
              <a:t>入口</a:t>
            </a:r>
            <a:endParaRPr lang="en-US" sz="2800" dirty="0"/>
          </a:p>
        </p:txBody>
      </p:sp>
      <p:cxnSp>
        <p:nvCxnSpPr>
          <p:cNvPr id="11" name="直接箭头连接符 10"/>
          <p:cNvCxnSpPr>
            <a:stCxn id="9" idx="3"/>
          </p:cNvCxnSpPr>
          <p:nvPr/>
        </p:nvCxnSpPr>
        <p:spPr>
          <a:xfrm>
            <a:off x="1658387" y="1305946"/>
            <a:ext cx="1041405" cy="274821"/>
          </a:xfrm>
          <a:prstGeom prst="straightConnector1">
            <a:avLst/>
          </a:pr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16" name="TextBox 15"/>
          <p:cNvSpPr txBox="1"/>
          <p:nvPr/>
        </p:nvSpPr>
        <p:spPr>
          <a:xfrm>
            <a:off x="7304696" y="4577064"/>
            <a:ext cx="902811" cy="523220"/>
          </a:xfrm>
          <a:prstGeom prst="rect">
            <a:avLst/>
          </a:prstGeom>
          <a:noFill/>
        </p:spPr>
        <p:txBody>
          <a:bodyPr wrap="none" rtlCol="0">
            <a:spAutoFit/>
          </a:bodyPr>
          <a:lstStyle/>
          <a:p>
            <a:r>
              <a:rPr lang="zh-CN" altLang="en-US" sz="2800" dirty="0"/>
              <a:t>出口</a:t>
            </a:r>
            <a:endParaRPr lang="en-US" sz="2800" dirty="0"/>
          </a:p>
        </p:txBody>
      </p:sp>
      <p:cxnSp>
        <p:nvCxnSpPr>
          <p:cNvPr id="17" name="直接箭头连接符 16"/>
          <p:cNvCxnSpPr/>
          <p:nvPr/>
        </p:nvCxnSpPr>
        <p:spPr>
          <a:xfrm flipH="1" flipV="1">
            <a:off x="6394668" y="4434936"/>
            <a:ext cx="910028" cy="464424"/>
          </a:xfrm>
          <a:prstGeom prst="straightConnector1">
            <a:avLst/>
          </a:prstGeom>
          <a:ln w="76200">
            <a:headEnd type="none" w="med" len="med"/>
            <a:tailEnd type="arrow" w="med" len="med"/>
          </a:ln>
        </p:spPr>
        <p:style>
          <a:lnRef idx="3">
            <a:schemeClr val="accent6"/>
          </a:lnRef>
          <a:fillRef idx="0">
            <a:schemeClr val="accent6"/>
          </a:fillRef>
          <a:effectRef idx="2">
            <a:schemeClr val="accent6"/>
          </a:effectRef>
          <a:fontRef idx="minor">
            <a:schemeClr val="tx1"/>
          </a:fontRef>
        </p:style>
      </p:cxn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41</a:t>
            </a:fld>
            <a:endParaRPr lang="zh-CN" altLang="en-US"/>
          </a:p>
        </p:txBody>
      </p:sp>
    </p:spTree>
    <p:extLst>
      <p:ext uri="{BB962C8B-B14F-4D97-AF65-F5344CB8AC3E}">
        <p14:creationId xmlns:p14="http://schemas.microsoft.com/office/powerpoint/2010/main" val="15821326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strips(downRight)">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xEl>
                                              <p:pRg st="9" end="9"/>
                                            </p:txEl>
                                          </p:spTgt>
                                        </p:tgtEl>
                                        <p:attrNameLst>
                                          <p:attrName>style.visibility</p:attrName>
                                        </p:attrNameLst>
                                      </p:cBhvr>
                                      <p:to>
                                        <p:strVal val="visible"/>
                                      </p:to>
                                    </p:set>
                                    <p:animEffect transition="in" filter="wipe(left)">
                                      <p:cBhvr>
                                        <p:cTn id="28" dur="500"/>
                                        <p:tgtEl>
                                          <p:spTgt spid="4">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animEffect transition="in" filter="wipe(left)">
                                      <p:cBhvr>
                                        <p:cTn id="33" dur="500"/>
                                        <p:tgtEl>
                                          <p:spTgt spid="4">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wipe(left)">
                                      <p:cBhvr>
                                        <p:cTn id="38"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zh-CN" altLang="en-US" dirty="0"/>
              <a:t>迷宫路径算法的基本思想</a:t>
            </a:r>
          </a:p>
        </p:txBody>
      </p:sp>
      <p:sp>
        <p:nvSpPr>
          <p:cNvPr id="43011" name="Rectangle 3"/>
          <p:cNvSpPr>
            <a:spLocks noGrp="1" noChangeArrowheads="1"/>
          </p:cNvSpPr>
          <p:nvPr>
            <p:ph idx="1"/>
          </p:nvPr>
        </p:nvSpPr>
        <p:spPr>
          <a:xfrm>
            <a:off x="457200" y="692696"/>
            <a:ext cx="8229600" cy="6165304"/>
          </a:xfrm>
        </p:spPr>
        <p:txBody>
          <a:bodyPr>
            <a:normAutofit fontScale="92500"/>
          </a:bodyPr>
          <a:lstStyle/>
          <a:p>
            <a:r>
              <a:rPr lang="zh-CN" altLang="en-US" dirty="0"/>
              <a:t>若</a:t>
            </a:r>
            <a:r>
              <a:rPr lang="zh-CN" altLang="en-US" dirty="0">
                <a:solidFill>
                  <a:srgbClr val="C00000"/>
                </a:solidFill>
              </a:rPr>
              <a:t>当前位置</a:t>
            </a:r>
            <a:r>
              <a:rPr lang="zh-CN" altLang="en-US" dirty="0"/>
              <a:t>“</a:t>
            </a:r>
            <a:r>
              <a:rPr lang="zh-CN" altLang="en-US" b="1" dirty="0">
                <a:solidFill>
                  <a:srgbClr val="00B050"/>
                </a:solidFill>
              </a:rPr>
              <a:t>可通</a:t>
            </a:r>
            <a:r>
              <a:rPr lang="zh-CN" altLang="en-US" dirty="0"/>
              <a:t>”，则纳入</a:t>
            </a:r>
            <a:r>
              <a:rPr lang="zh-CN" altLang="en-US" dirty="0">
                <a:solidFill>
                  <a:srgbClr val="C00000"/>
                </a:solidFill>
              </a:rPr>
              <a:t>路径</a:t>
            </a:r>
            <a:r>
              <a:rPr lang="zh-CN" altLang="en-US" dirty="0"/>
              <a:t>，继续前进</a:t>
            </a:r>
            <a:endParaRPr lang="en-US" altLang="zh-CN" dirty="0"/>
          </a:p>
          <a:p>
            <a:r>
              <a:rPr lang="zh-CN" altLang="en-US" dirty="0"/>
              <a:t>若当前位置“</a:t>
            </a:r>
            <a:r>
              <a:rPr lang="zh-CN" altLang="en-US" b="1" dirty="0">
                <a:solidFill>
                  <a:srgbClr val="00B050"/>
                </a:solidFill>
              </a:rPr>
              <a:t>不可通</a:t>
            </a:r>
            <a:r>
              <a:rPr lang="zh-CN" altLang="en-US" dirty="0"/>
              <a:t>”，则后退，</a:t>
            </a:r>
            <a:r>
              <a:rPr lang="zh-CN" altLang="en-US" b="1" dirty="0">
                <a:solidFill>
                  <a:srgbClr val="0000CC"/>
                </a:solidFill>
              </a:rPr>
              <a:t>换方向</a:t>
            </a:r>
            <a:r>
              <a:rPr lang="zh-CN" altLang="en-US" dirty="0"/>
              <a:t>继续探索</a:t>
            </a:r>
            <a:endParaRPr lang="en-US" altLang="zh-CN" dirty="0"/>
          </a:p>
          <a:p>
            <a:r>
              <a:rPr lang="zh-CN" altLang="en-US" dirty="0"/>
              <a:t>若四周“均不通路”，则将当前位置从路径中删除出去</a:t>
            </a:r>
            <a:endParaRPr lang="en-US" altLang="zh-CN" dirty="0"/>
          </a:p>
          <a:p>
            <a:pPr lvl="1"/>
            <a:r>
              <a:rPr lang="zh-CN" altLang="en-US" dirty="0"/>
              <a:t>如何表示迷宫？二维数组</a:t>
            </a:r>
            <a:endParaRPr lang="en-US" altLang="zh-CN" dirty="0"/>
          </a:p>
          <a:p>
            <a:pPr lvl="1"/>
            <a:r>
              <a:rPr lang="zh-CN" altLang="en-US" dirty="0"/>
              <a:t>如何表示当前位置？数组下标：行，列</a:t>
            </a:r>
            <a:endParaRPr lang="en-US" altLang="zh-CN" dirty="0"/>
          </a:p>
          <a:p>
            <a:pPr lvl="1"/>
            <a:r>
              <a:rPr lang="zh-CN" altLang="en-US" dirty="0"/>
              <a:t>迷宫的状态：数组元素值</a:t>
            </a:r>
            <a:endParaRPr lang="en-US" altLang="zh-CN" dirty="0"/>
          </a:p>
          <a:p>
            <a:pPr lvl="2"/>
            <a:r>
              <a:rPr lang="zh-CN" altLang="en-US" dirty="0"/>
              <a:t>墙</a:t>
            </a:r>
            <a:r>
              <a:rPr lang="en-US" altLang="zh-CN" dirty="0"/>
              <a:t>(X)</a:t>
            </a:r>
            <a:r>
              <a:rPr lang="zh-CN" altLang="en-US" dirty="0"/>
              <a:t>，未走过</a:t>
            </a:r>
            <a:r>
              <a:rPr lang="en-US" altLang="zh-CN" dirty="0"/>
              <a:t>(</a:t>
            </a:r>
            <a:r>
              <a:rPr lang="zh-CN" altLang="en-US" dirty="0"/>
              <a:t>空格</a:t>
            </a:r>
            <a:r>
              <a:rPr lang="en-US" altLang="zh-CN" dirty="0"/>
              <a:t>)</a:t>
            </a:r>
            <a:r>
              <a:rPr lang="zh-CN" altLang="en-US" dirty="0"/>
              <a:t>，走过</a:t>
            </a:r>
            <a:r>
              <a:rPr lang="en-US" altLang="zh-CN" dirty="0"/>
              <a:t>(*)</a:t>
            </a:r>
            <a:r>
              <a:rPr lang="zh-CN" altLang="en-US" dirty="0"/>
              <a:t>，走不通</a:t>
            </a:r>
            <a:r>
              <a:rPr lang="en-US" altLang="zh-CN" dirty="0"/>
              <a:t>(!)</a:t>
            </a:r>
          </a:p>
          <a:p>
            <a:pPr lvl="1"/>
            <a:r>
              <a:rPr lang="zh-CN" altLang="en-US" dirty="0"/>
              <a:t>如何记录已经走过的路径？</a:t>
            </a:r>
            <a:endParaRPr lang="en-US" altLang="zh-CN" dirty="0"/>
          </a:p>
          <a:p>
            <a:pPr lvl="2"/>
            <a:r>
              <a:rPr lang="zh-CN" altLang="en-US" dirty="0"/>
              <a:t>栈，二维数组的下标</a:t>
            </a:r>
            <a:endParaRPr lang="en-US" altLang="zh-CN" dirty="0"/>
          </a:p>
          <a:p>
            <a:pPr lvl="1"/>
            <a:r>
              <a:rPr lang="zh-CN" altLang="en-US" dirty="0"/>
              <a:t>如何记录</a:t>
            </a:r>
            <a:r>
              <a:rPr lang="zh-CN" altLang="en-US" dirty="0">
                <a:solidFill>
                  <a:srgbClr val="0000CC"/>
                </a:solidFill>
              </a:rPr>
              <a:t>已探索过</a:t>
            </a:r>
            <a:r>
              <a:rPr lang="zh-CN" altLang="en-US" dirty="0"/>
              <a:t>的路径？</a:t>
            </a:r>
            <a:endParaRPr lang="en-US" altLang="zh-CN" dirty="0"/>
          </a:p>
          <a:p>
            <a:pPr lvl="2"/>
            <a:r>
              <a:rPr lang="zh-CN" altLang="en-US" dirty="0">
                <a:solidFill>
                  <a:srgbClr val="0000CC"/>
                </a:solidFill>
              </a:rPr>
              <a:t>方向</a:t>
            </a:r>
            <a:endParaRPr lang="en-US" altLang="zh-CN" dirty="0">
              <a:solidFill>
                <a:srgbClr val="0000CC"/>
              </a:solidFill>
            </a:endParaRPr>
          </a:p>
          <a:p>
            <a:endParaRPr lang="en-US" altLang="zh-CN" dirty="0"/>
          </a:p>
        </p:txBody>
      </p:sp>
      <p:sp>
        <p:nvSpPr>
          <p:cNvPr id="43012" name="Rectangle 4"/>
          <p:cNvSpPr>
            <a:spLocks noChangeArrowheads="1"/>
          </p:cNvSpPr>
          <p:nvPr/>
        </p:nvSpPr>
        <p:spPr bwMode="auto">
          <a:xfrm>
            <a:off x="685800" y="31242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charset="0"/>
                <a:ea typeface="宋体" pitchFamily="2" charset="-122"/>
              </a:defRPr>
            </a:lvl1pPr>
            <a:lvl2pPr marL="742950" indent="-285750">
              <a:spcBef>
                <a:spcPct val="20000"/>
              </a:spcBef>
              <a:buChar char="–"/>
              <a:defRPr kumimoji="1" sz="2800">
                <a:solidFill>
                  <a:schemeClr val="tx1"/>
                </a:solidFill>
                <a:latin typeface="Times New Roman" charset="0"/>
                <a:ea typeface="宋体" pitchFamily="2" charset="-122"/>
              </a:defRPr>
            </a:lvl2pPr>
            <a:lvl3pPr marL="1143000" indent="-228600">
              <a:spcBef>
                <a:spcPct val="20000"/>
              </a:spcBef>
              <a:buChar char="•"/>
              <a:defRPr kumimoji="1" sz="2400">
                <a:solidFill>
                  <a:schemeClr val="tx1"/>
                </a:solidFill>
                <a:latin typeface="Times New Roman" charset="0"/>
                <a:ea typeface="宋体" pitchFamily="2" charset="-122"/>
              </a:defRPr>
            </a:lvl3pPr>
            <a:lvl4pPr marL="1600200" indent="-228600">
              <a:spcBef>
                <a:spcPct val="20000"/>
              </a:spcBef>
              <a:buChar char="–"/>
              <a:defRPr kumimoji="1" sz="2000">
                <a:solidFill>
                  <a:schemeClr val="tx1"/>
                </a:solidFill>
                <a:latin typeface="Times New Roman" charset="0"/>
                <a:ea typeface="宋体" pitchFamily="2" charset="-122"/>
              </a:defRPr>
            </a:lvl4pPr>
            <a:lvl5pPr marL="2057400" indent="-228600">
              <a:spcBef>
                <a:spcPct val="20000"/>
              </a:spcBef>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charset="0"/>
                <a:ea typeface="宋体" pitchFamily="2" charset="-122"/>
              </a:defRPr>
            </a:lvl9pPr>
          </a:lstStyle>
          <a:p>
            <a:pPr eaLnBrk="1" hangingPunct="1"/>
            <a:endParaRPr lang="en-US" altLang="zh-CN" sz="4000" b="1" dirty="0">
              <a:ea typeface="楷体_GB2312" pitchFamily="49" charset="-122"/>
            </a:endParaRPr>
          </a:p>
        </p:txBody>
      </p:sp>
      <p:sp>
        <p:nvSpPr>
          <p:cNvPr id="43013" name="Rectangle 5"/>
          <p:cNvSpPr>
            <a:spLocks noChangeArrowheads="1"/>
          </p:cNvSpPr>
          <p:nvPr/>
        </p:nvSpPr>
        <p:spPr bwMode="auto">
          <a:xfrm>
            <a:off x="685800" y="4572000"/>
            <a:ext cx="7772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kumimoji="1" sz="3200">
                <a:solidFill>
                  <a:schemeClr val="tx1"/>
                </a:solidFill>
                <a:latin typeface="Times New Roman" charset="0"/>
                <a:ea typeface="宋体" pitchFamily="2" charset="-122"/>
              </a:defRPr>
            </a:lvl1pPr>
            <a:lvl2pPr marL="742950" indent="-285750">
              <a:spcBef>
                <a:spcPct val="20000"/>
              </a:spcBef>
              <a:buChar char="–"/>
              <a:defRPr kumimoji="1" sz="2800">
                <a:solidFill>
                  <a:schemeClr val="tx1"/>
                </a:solidFill>
                <a:latin typeface="Times New Roman" charset="0"/>
                <a:ea typeface="宋体" pitchFamily="2" charset="-122"/>
              </a:defRPr>
            </a:lvl2pPr>
            <a:lvl3pPr marL="1143000" indent="-228600">
              <a:spcBef>
                <a:spcPct val="20000"/>
              </a:spcBef>
              <a:buChar char="•"/>
              <a:defRPr kumimoji="1" sz="2400">
                <a:solidFill>
                  <a:schemeClr val="tx1"/>
                </a:solidFill>
                <a:latin typeface="Times New Roman" charset="0"/>
                <a:ea typeface="宋体" pitchFamily="2" charset="-122"/>
              </a:defRPr>
            </a:lvl3pPr>
            <a:lvl4pPr marL="1600200" indent="-228600">
              <a:spcBef>
                <a:spcPct val="20000"/>
              </a:spcBef>
              <a:buChar char="–"/>
              <a:defRPr kumimoji="1" sz="2000">
                <a:solidFill>
                  <a:schemeClr val="tx1"/>
                </a:solidFill>
                <a:latin typeface="Times New Roman" charset="0"/>
                <a:ea typeface="宋体" pitchFamily="2" charset="-122"/>
              </a:defRPr>
            </a:lvl4pPr>
            <a:lvl5pPr marL="2057400" indent="-228600">
              <a:spcBef>
                <a:spcPct val="20000"/>
              </a:spcBef>
              <a:buChar char="»"/>
              <a:defRPr kumimoji="1" sz="2000">
                <a:solidFill>
                  <a:schemeClr val="tx1"/>
                </a:solidFill>
                <a:latin typeface="Times New Roman" charset="0"/>
                <a:ea typeface="宋体" pitchFamily="2" charset="-122"/>
              </a:defRPr>
            </a:lvl5pPr>
            <a:lvl6pPr marL="2514600" indent="-228600" fontAlgn="base">
              <a:spcBef>
                <a:spcPct val="20000"/>
              </a:spcBef>
              <a:spcAft>
                <a:spcPct val="0"/>
              </a:spcAft>
              <a:buChar char="»"/>
              <a:defRPr kumimoji="1" sz="2000">
                <a:solidFill>
                  <a:schemeClr val="tx1"/>
                </a:solidFill>
                <a:latin typeface="Times New Roman" charset="0"/>
                <a:ea typeface="宋体" pitchFamily="2" charset="-122"/>
              </a:defRPr>
            </a:lvl6pPr>
            <a:lvl7pPr marL="2971800" indent="-228600" fontAlgn="base">
              <a:spcBef>
                <a:spcPct val="20000"/>
              </a:spcBef>
              <a:spcAft>
                <a:spcPct val="0"/>
              </a:spcAft>
              <a:buChar char="»"/>
              <a:defRPr kumimoji="1" sz="2000">
                <a:solidFill>
                  <a:schemeClr val="tx1"/>
                </a:solidFill>
                <a:latin typeface="Times New Roman" charset="0"/>
                <a:ea typeface="宋体" pitchFamily="2" charset="-122"/>
              </a:defRPr>
            </a:lvl7pPr>
            <a:lvl8pPr marL="3429000" indent="-228600" fontAlgn="base">
              <a:spcBef>
                <a:spcPct val="20000"/>
              </a:spcBef>
              <a:spcAft>
                <a:spcPct val="0"/>
              </a:spcAft>
              <a:buChar char="»"/>
              <a:defRPr kumimoji="1" sz="2000">
                <a:solidFill>
                  <a:schemeClr val="tx1"/>
                </a:solidFill>
                <a:latin typeface="Times New Roman" charset="0"/>
                <a:ea typeface="宋体" pitchFamily="2" charset="-122"/>
              </a:defRPr>
            </a:lvl8pPr>
            <a:lvl9pPr marL="3886200" indent="-228600" fontAlgn="base">
              <a:spcBef>
                <a:spcPct val="20000"/>
              </a:spcBef>
              <a:spcAft>
                <a:spcPct val="0"/>
              </a:spcAft>
              <a:buChar char="»"/>
              <a:defRPr kumimoji="1" sz="2000">
                <a:solidFill>
                  <a:schemeClr val="tx1"/>
                </a:solidFill>
                <a:latin typeface="Times New Roman" charset="0"/>
                <a:ea typeface="宋体" pitchFamily="2" charset="-122"/>
              </a:defRPr>
            </a:lvl9pPr>
          </a:lstStyle>
          <a:p>
            <a:pPr eaLnBrk="1" hangingPunct="1"/>
            <a:endParaRPr lang="zh-CN" altLang="en-US" sz="4000" b="1" dirty="0">
              <a:ea typeface="楷体_GB2312" pitchFamily="49" charset="-122"/>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42</a:t>
            </a:fld>
            <a:endParaRPr lang="zh-CN" altLang="en-US"/>
          </a:p>
        </p:txBody>
      </p:sp>
      <p:pic>
        <p:nvPicPr>
          <p:cNvPr id="7" name="Picture 2">
            <a:extLst>
              <a:ext uri="{FF2B5EF4-FFF2-40B4-BE49-F238E27FC236}">
                <a16:creationId xmlns:a16="http://schemas.microsoft.com/office/drawing/2014/main" id="{E1B8CBA0-E1D7-4E69-AA9E-272782416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869" y="4572000"/>
            <a:ext cx="2219275" cy="219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394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011">
                                            <p:txEl>
                                              <p:pRg st="3" end="3"/>
                                            </p:txEl>
                                          </p:spTgt>
                                        </p:tgtEl>
                                        <p:attrNameLst>
                                          <p:attrName>style.visibility</p:attrName>
                                        </p:attrNameLst>
                                      </p:cBhvr>
                                      <p:to>
                                        <p:strVal val="visible"/>
                                      </p:to>
                                    </p:set>
                                    <p:animEffect transition="in" filter="fade">
                                      <p:cBhvr>
                                        <p:cTn id="7" dur="500"/>
                                        <p:tgtEl>
                                          <p:spTgt spid="4301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011">
                                            <p:txEl>
                                              <p:pRg st="4" end="4"/>
                                            </p:txEl>
                                          </p:spTgt>
                                        </p:tgtEl>
                                        <p:attrNameLst>
                                          <p:attrName>style.visibility</p:attrName>
                                        </p:attrNameLst>
                                      </p:cBhvr>
                                      <p:to>
                                        <p:strVal val="visible"/>
                                      </p:to>
                                    </p:set>
                                    <p:animEffect transition="in" filter="fade">
                                      <p:cBhvr>
                                        <p:cTn id="12" dur="500"/>
                                        <p:tgtEl>
                                          <p:spTgt spid="430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animEffect transition="in" filter="fade">
                                      <p:cBhvr>
                                        <p:cTn id="17" dur="500"/>
                                        <p:tgtEl>
                                          <p:spTgt spid="430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011">
                                            <p:txEl>
                                              <p:pRg st="6" end="6"/>
                                            </p:txEl>
                                          </p:spTgt>
                                        </p:tgtEl>
                                        <p:attrNameLst>
                                          <p:attrName>style.visibility</p:attrName>
                                        </p:attrNameLst>
                                      </p:cBhvr>
                                      <p:to>
                                        <p:strVal val="visible"/>
                                      </p:to>
                                    </p:set>
                                    <p:animEffect transition="in" filter="fade">
                                      <p:cBhvr>
                                        <p:cTn id="22" dur="500"/>
                                        <p:tgtEl>
                                          <p:spTgt spid="4301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011">
                                            <p:txEl>
                                              <p:pRg st="7" end="7"/>
                                            </p:txEl>
                                          </p:spTgt>
                                        </p:tgtEl>
                                        <p:attrNameLst>
                                          <p:attrName>style.visibility</p:attrName>
                                        </p:attrNameLst>
                                      </p:cBhvr>
                                      <p:to>
                                        <p:strVal val="visible"/>
                                      </p:to>
                                    </p:set>
                                    <p:animEffect transition="in" filter="fade">
                                      <p:cBhvr>
                                        <p:cTn id="27" dur="500"/>
                                        <p:tgtEl>
                                          <p:spTgt spid="43011">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3011">
                                            <p:txEl>
                                              <p:pRg st="8" end="8"/>
                                            </p:txEl>
                                          </p:spTgt>
                                        </p:tgtEl>
                                        <p:attrNameLst>
                                          <p:attrName>style.visibility</p:attrName>
                                        </p:attrNameLst>
                                      </p:cBhvr>
                                      <p:to>
                                        <p:strVal val="visible"/>
                                      </p:to>
                                    </p:set>
                                    <p:animEffect transition="in" filter="fade">
                                      <p:cBhvr>
                                        <p:cTn id="32" dur="500"/>
                                        <p:tgtEl>
                                          <p:spTgt spid="43011">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3011">
                                            <p:txEl>
                                              <p:pRg st="9" end="9"/>
                                            </p:txEl>
                                          </p:spTgt>
                                        </p:tgtEl>
                                        <p:attrNameLst>
                                          <p:attrName>style.visibility</p:attrName>
                                        </p:attrNameLst>
                                      </p:cBhvr>
                                      <p:to>
                                        <p:strVal val="visible"/>
                                      </p:to>
                                    </p:set>
                                    <p:animEffect transition="in" filter="fade">
                                      <p:cBhvr>
                                        <p:cTn id="37" dur="500"/>
                                        <p:tgtEl>
                                          <p:spTgt spid="43011">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3011">
                                            <p:txEl>
                                              <p:pRg st="10" end="10"/>
                                            </p:txEl>
                                          </p:spTgt>
                                        </p:tgtEl>
                                        <p:attrNameLst>
                                          <p:attrName>style.visibility</p:attrName>
                                        </p:attrNameLst>
                                      </p:cBhvr>
                                      <p:to>
                                        <p:strVal val="visible"/>
                                      </p:to>
                                    </p:set>
                                    <p:animEffect transition="in" filter="fade">
                                      <p:cBhvr>
                                        <p:cTn id="42" dur="500"/>
                                        <p:tgtEl>
                                          <p:spTgt spid="43011">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7218" name="Object 2"/>
          <p:cNvGraphicFramePr>
            <a:graphicFrameLocks noChangeAspect="1"/>
          </p:cNvGraphicFramePr>
          <p:nvPr>
            <p:extLst>
              <p:ext uri="{D42A27DB-BD31-4B8C-83A1-F6EECF244321}">
                <p14:modId xmlns:p14="http://schemas.microsoft.com/office/powerpoint/2010/main" val="3782388735"/>
              </p:ext>
            </p:extLst>
          </p:nvPr>
        </p:nvGraphicFramePr>
        <p:xfrm>
          <a:off x="-993775" y="871537"/>
          <a:ext cx="7778750" cy="5114925"/>
        </p:xfrm>
        <a:graphic>
          <a:graphicData uri="http://schemas.openxmlformats.org/presentationml/2006/ole">
            <mc:AlternateContent xmlns:mc="http://schemas.openxmlformats.org/markup-compatibility/2006">
              <mc:Choice xmlns:v="urn:schemas-microsoft-com:vml" Requires="v">
                <p:oleObj name="Document" r:id="rId3" imgW="3134765" imgH="2063196" progId="Word.Document.8">
                  <p:embed/>
                </p:oleObj>
              </mc:Choice>
              <mc:Fallback>
                <p:oleObj name="Document" r:id="rId3" imgW="3134765" imgH="2063196" progId="Word.Document.8">
                  <p:embed/>
                  <p:pic>
                    <p:nvPicPr>
                      <p:cNvPr id="0" name=""/>
                      <p:cNvPicPr>
                        <a:picLocks noChangeAspect="1" noChangeArrowheads="1"/>
                      </p:cNvPicPr>
                      <p:nvPr/>
                    </p:nvPicPr>
                    <p:blipFill>
                      <a:blip r:embed="rId4"/>
                      <a:srcRect/>
                      <a:stretch>
                        <a:fillRect/>
                      </a:stretch>
                    </p:blipFill>
                    <p:spPr bwMode="auto">
                      <a:xfrm>
                        <a:off x="-993775" y="871537"/>
                        <a:ext cx="7778750" cy="511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19" name="Text Box 3"/>
          <p:cNvSpPr txBox="1">
            <a:spLocks noChangeArrowheads="1"/>
          </p:cNvSpPr>
          <p:nvPr/>
        </p:nvSpPr>
        <p:spPr bwMode="auto">
          <a:xfrm>
            <a:off x="1086272" y="134749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sym typeface="Symbol" pitchFamily="18" charset="2"/>
              </a:rPr>
              <a:t></a:t>
            </a:r>
            <a:endParaRPr lang="en-US" altLang="zh-CN" b="1" dirty="0">
              <a:solidFill>
                <a:srgbClr val="FF0000"/>
              </a:solidFill>
            </a:endParaRPr>
          </a:p>
        </p:txBody>
      </p:sp>
      <p:sp>
        <p:nvSpPr>
          <p:cNvPr id="137220" name="Text Box 4"/>
          <p:cNvSpPr txBox="1">
            <a:spLocks noChangeArrowheads="1"/>
          </p:cNvSpPr>
          <p:nvPr/>
        </p:nvSpPr>
        <p:spPr bwMode="auto">
          <a:xfrm>
            <a:off x="1600200" y="22542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1" name="Text Box 5"/>
          <p:cNvSpPr txBox="1">
            <a:spLocks noChangeArrowheads="1"/>
          </p:cNvSpPr>
          <p:nvPr/>
        </p:nvSpPr>
        <p:spPr bwMode="auto">
          <a:xfrm>
            <a:off x="2209800" y="225425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2" name="Text Box 6"/>
          <p:cNvSpPr txBox="1">
            <a:spLocks noChangeArrowheads="1"/>
          </p:cNvSpPr>
          <p:nvPr/>
        </p:nvSpPr>
        <p:spPr bwMode="auto">
          <a:xfrm>
            <a:off x="2819400" y="1676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3" name="Text Box 7"/>
          <p:cNvSpPr txBox="1">
            <a:spLocks noChangeArrowheads="1"/>
          </p:cNvSpPr>
          <p:nvPr/>
        </p:nvSpPr>
        <p:spPr bwMode="auto">
          <a:xfrm>
            <a:off x="3352800" y="1676400"/>
            <a:ext cx="533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4" name="Text Box 8"/>
          <p:cNvSpPr txBox="1">
            <a:spLocks noChangeArrowheads="1"/>
          </p:cNvSpPr>
          <p:nvPr/>
        </p:nvSpPr>
        <p:spPr bwMode="auto">
          <a:xfrm>
            <a:off x="1752600" y="1419498"/>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sym typeface="Symbol" pitchFamily="18" charset="2"/>
              </a:rPr>
              <a:t></a:t>
            </a:r>
            <a:endParaRPr lang="en-US" altLang="zh-CN" b="1" dirty="0">
              <a:solidFill>
                <a:srgbClr val="FF0000"/>
              </a:solidFill>
            </a:endParaRPr>
          </a:p>
        </p:txBody>
      </p:sp>
      <p:sp>
        <p:nvSpPr>
          <p:cNvPr id="137225" name="Text Box 9"/>
          <p:cNvSpPr txBox="1">
            <a:spLocks noChangeArrowheads="1"/>
          </p:cNvSpPr>
          <p:nvPr/>
        </p:nvSpPr>
        <p:spPr bwMode="auto">
          <a:xfrm>
            <a:off x="1752600" y="1923554"/>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sym typeface="Symbol" pitchFamily="18" charset="2"/>
              </a:rPr>
              <a:t></a:t>
            </a:r>
            <a:endParaRPr lang="en-US" altLang="zh-CN" b="1" dirty="0">
              <a:solidFill>
                <a:srgbClr val="FF0000"/>
              </a:solidFill>
            </a:endParaRPr>
          </a:p>
        </p:txBody>
      </p:sp>
      <p:sp>
        <p:nvSpPr>
          <p:cNvPr id="137226" name="Text Box 10"/>
          <p:cNvSpPr txBox="1">
            <a:spLocks noChangeArrowheads="1"/>
          </p:cNvSpPr>
          <p:nvPr/>
        </p:nvSpPr>
        <p:spPr bwMode="auto">
          <a:xfrm>
            <a:off x="2819400" y="233045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7" name="Text Box 11"/>
          <p:cNvSpPr txBox="1">
            <a:spLocks noChangeArrowheads="1"/>
          </p:cNvSpPr>
          <p:nvPr/>
        </p:nvSpPr>
        <p:spPr bwMode="auto">
          <a:xfrm>
            <a:off x="4038600" y="179705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0000"/>
                </a:solidFill>
                <a:sym typeface="Symbol" pitchFamily="18" charset="2"/>
              </a:rPr>
              <a:t></a:t>
            </a:r>
            <a:endParaRPr lang="en-US" altLang="zh-CN" b="1">
              <a:solidFill>
                <a:srgbClr val="FF0000"/>
              </a:solidFill>
            </a:endParaRPr>
          </a:p>
        </p:txBody>
      </p:sp>
      <p:sp>
        <p:nvSpPr>
          <p:cNvPr id="137228" name="Text Box 12"/>
          <p:cNvSpPr txBox="1">
            <a:spLocks noChangeArrowheads="1"/>
          </p:cNvSpPr>
          <p:nvPr/>
        </p:nvSpPr>
        <p:spPr bwMode="auto">
          <a:xfrm>
            <a:off x="3962400" y="1143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sym typeface="Symbol" pitchFamily="18" charset="2"/>
              </a:rPr>
              <a:t></a:t>
            </a:r>
            <a:endParaRPr lang="en-US" altLang="zh-CN" b="1" dirty="0">
              <a:solidFill>
                <a:srgbClr val="FF0000"/>
              </a:solidFill>
            </a:endParaRPr>
          </a:p>
        </p:txBody>
      </p:sp>
      <p:sp>
        <p:nvSpPr>
          <p:cNvPr id="137229" name="Text Box 13"/>
          <p:cNvSpPr txBox="1">
            <a:spLocks noChangeArrowheads="1"/>
          </p:cNvSpPr>
          <p:nvPr/>
        </p:nvSpPr>
        <p:spPr bwMode="auto">
          <a:xfrm>
            <a:off x="3352800" y="1143000"/>
            <a:ext cx="685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FF0000"/>
                </a:solidFill>
                <a:sym typeface="Symbol" pitchFamily="18" charset="2"/>
              </a:rPr>
              <a:t></a:t>
            </a:r>
            <a:endParaRPr lang="en-US" altLang="zh-CN" b="1" dirty="0">
              <a:solidFill>
                <a:srgbClr val="FF0000"/>
              </a:solidFill>
            </a:endParaRPr>
          </a:p>
        </p:txBody>
      </p:sp>
      <p:sp>
        <p:nvSpPr>
          <p:cNvPr id="137230" name="Text Box 14"/>
          <p:cNvSpPr txBox="1">
            <a:spLocks noChangeArrowheads="1"/>
          </p:cNvSpPr>
          <p:nvPr/>
        </p:nvSpPr>
        <p:spPr bwMode="auto">
          <a:xfrm>
            <a:off x="2895600" y="1219200"/>
            <a:ext cx="457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rgbClr val="800000"/>
                </a:solidFill>
                <a:sym typeface="Symbol" pitchFamily="18" charset="2"/>
              </a:rPr>
              <a:t></a:t>
            </a:r>
            <a:endParaRPr lang="en-US" altLang="zh-CN" b="1" dirty="0">
              <a:solidFill>
                <a:srgbClr val="800000"/>
              </a:solidFill>
            </a:endParaRPr>
          </a:p>
        </p:txBody>
      </p:sp>
      <p:sp useBgFill="1">
        <p:nvSpPr>
          <p:cNvPr id="137231" name="Rectangle 15"/>
          <p:cNvSpPr>
            <a:spLocks noChangeArrowheads="1"/>
          </p:cNvSpPr>
          <p:nvPr/>
        </p:nvSpPr>
        <p:spPr bwMode="auto">
          <a:xfrm>
            <a:off x="2895600" y="12954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2" name="Rectangle 16"/>
          <p:cNvSpPr>
            <a:spLocks noChangeArrowheads="1"/>
          </p:cNvSpPr>
          <p:nvPr/>
        </p:nvSpPr>
        <p:spPr bwMode="auto">
          <a:xfrm>
            <a:off x="3429000" y="1295400"/>
            <a:ext cx="533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3" name="Rectangle 17"/>
          <p:cNvSpPr>
            <a:spLocks noChangeArrowheads="1"/>
          </p:cNvSpPr>
          <p:nvPr/>
        </p:nvSpPr>
        <p:spPr bwMode="auto">
          <a:xfrm>
            <a:off x="4038600" y="12954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4" name="Rectangle 18"/>
          <p:cNvSpPr>
            <a:spLocks noChangeArrowheads="1"/>
          </p:cNvSpPr>
          <p:nvPr/>
        </p:nvSpPr>
        <p:spPr bwMode="auto">
          <a:xfrm>
            <a:off x="40386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5" name="Rectangle 19"/>
          <p:cNvSpPr>
            <a:spLocks noChangeArrowheads="1"/>
          </p:cNvSpPr>
          <p:nvPr/>
        </p:nvSpPr>
        <p:spPr bwMode="auto">
          <a:xfrm>
            <a:off x="34290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6" name="Rectangle 20"/>
          <p:cNvSpPr>
            <a:spLocks noChangeArrowheads="1"/>
          </p:cNvSpPr>
          <p:nvPr/>
        </p:nvSpPr>
        <p:spPr bwMode="auto">
          <a:xfrm>
            <a:off x="2895600" y="18288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7" name="Rectangle 21"/>
          <p:cNvSpPr>
            <a:spLocks noChangeArrowheads="1"/>
          </p:cNvSpPr>
          <p:nvPr/>
        </p:nvSpPr>
        <p:spPr bwMode="auto">
          <a:xfrm>
            <a:off x="28956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8" name="Rectangle 22"/>
          <p:cNvSpPr>
            <a:spLocks noChangeArrowheads="1"/>
          </p:cNvSpPr>
          <p:nvPr/>
        </p:nvSpPr>
        <p:spPr bwMode="auto">
          <a:xfrm>
            <a:off x="22860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39" name="Rectangle 23"/>
          <p:cNvSpPr>
            <a:spLocks noChangeArrowheads="1"/>
          </p:cNvSpPr>
          <p:nvPr/>
        </p:nvSpPr>
        <p:spPr bwMode="auto">
          <a:xfrm>
            <a:off x="1752600" y="2362200"/>
            <a:ext cx="4572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7240" name="Text Box 24"/>
          <p:cNvSpPr txBox="1">
            <a:spLocks noChangeArrowheads="1"/>
          </p:cNvSpPr>
          <p:nvPr/>
        </p:nvSpPr>
        <p:spPr bwMode="auto">
          <a:xfrm>
            <a:off x="1600200" y="225425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800000"/>
                </a:solidFill>
                <a:sym typeface="Symbol" pitchFamily="18" charset="2"/>
              </a:rPr>
              <a:t></a:t>
            </a:r>
            <a:endParaRPr lang="en-US" altLang="zh-CN" b="1">
              <a:solidFill>
                <a:srgbClr val="800000"/>
              </a:solidFill>
            </a:endParaRPr>
          </a:p>
        </p:txBody>
      </p:sp>
      <p:sp>
        <p:nvSpPr>
          <p:cNvPr id="137245" name="Text Box 29"/>
          <p:cNvSpPr txBox="1">
            <a:spLocks noChangeArrowheads="1"/>
          </p:cNvSpPr>
          <p:nvPr/>
        </p:nvSpPr>
        <p:spPr bwMode="auto">
          <a:xfrm>
            <a:off x="7010400" y="6172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accent2"/>
                </a:solidFill>
              </a:rPr>
              <a:t>1    1 </a:t>
            </a:r>
            <a:r>
              <a:rPr lang="en-US" altLang="zh-CN" sz="3200" dirty="0"/>
              <a:t>   </a:t>
            </a:r>
            <a:r>
              <a:rPr lang="en-US" altLang="zh-CN" sz="3200" dirty="0">
                <a:solidFill>
                  <a:srgbClr val="FF0000"/>
                </a:solidFill>
              </a:rPr>
              <a:t>1</a:t>
            </a:r>
          </a:p>
        </p:txBody>
      </p:sp>
      <p:grpSp>
        <p:nvGrpSpPr>
          <p:cNvPr id="137257" name="Group 41"/>
          <p:cNvGrpSpPr>
            <a:grpSpLocks/>
          </p:cNvGrpSpPr>
          <p:nvPr/>
        </p:nvGrpSpPr>
        <p:grpSpPr bwMode="auto">
          <a:xfrm>
            <a:off x="6781800" y="152400"/>
            <a:ext cx="1981200" cy="6553200"/>
            <a:chOff x="4272" y="96"/>
            <a:chExt cx="1248" cy="4128"/>
          </a:xfrm>
        </p:grpSpPr>
        <p:sp>
          <p:nvSpPr>
            <p:cNvPr id="137241" name="Line 25"/>
            <p:cNvSpPr>
              <a:spLocks noChangeShapeType="1"/>
            </p:cNvSpPr>
            <p:nvPr/>
          </p:nvSpPr>
          <p:spPr bwMode="auto">
            <a:xfrm>
              <a:off x="4272" y="96"/>
              <a:ext cx="0" cy="41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2" name="Line 26"/>
            <p:cNvSpPr>
              <a:spLocks noChangeShapeType="1"/>
            </p:cNvSpPr>
            <p:nvPr/>
          </p:nvSpPr>
          <p:spPr bwMode="auto">
            <a:xfrm>
              <a:off x="5520" y="96"/>
              <a:ext cx="0" cy="4128"/>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3" name="Line 27"/>
            <p:cNvSpPr>
              <a:spLocks noChangeShapeType="1"/>
            </p:cNvSpPr>
            <p:nvPr/>
          </p:nvSpPr>
          <p:spPr bwMode="auto">
            <a:xfrm>
              <a:off x="4272" y="422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4" name="Line 28"/>
            <p:cNvSpPr>
              <a:spLocks noChangeShapeType="1"/>
            </p:cNvSpPr>
            <p:nvPr/>
          </p:nvSpPr>
          <p:spPr bwMode="auto">
            <a:xfrm>
              <a:off x="4272" y="388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6" name="Line 30"/>
            <p:cNvSpPr>
              <a:spLocks noChangeShapeType="1"/>
            </p:cNvSpPr>
            <p:nvPr/>
          </p:nvSpPr>
          <p:spPr bwMode="auto">
            <a:xfrm>
              <a:off x="4272" y="355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7" name="Line 31"/>
            <p:cNvSpPr>
              <a:spLocks noChangeShapeType="1"/>
            </p:cNvSpPr>
            <p:nvPr/>
          </p:nvSpPr>
          <p:spPr bwMode="auto">
            <a:xfrm>
              <a:off x="4272" y="3216"/>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8" name="Line 32"/>
            <p:cNvSpPr>
              <a:spLocks noChangeShapeType="1"/>
            </p:cNvSpPr>
            <p:nvPr/>
          </p:nvSpPr>
          <p:spPr bwMode="auto">
            <a:xfrm>
              <a:off x="4272" y="2880"/>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49" name="Line 33"/>
            <p:cNvSpPr>
              <a:spLocks noChangeShapeType="1"/>
            </p:cNvSpPr>
            <p:nvPr/>
          </p:nvSpPr>
          <p:spPr bwMode="auto">
            <a:xfrm>
              <a:off x="4272" y="254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0" name="Line 34"/>
            <p:cNvSpPr>
              <a:spLocks noChangeShapeType="1"/>
            </p:cNvSpPr>
            <p:nvPr/>
          </p:nvSpPr>
          <p:spPr bwMode="auto">
            <a:xfrm>
              <a:off x="4272" y="220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1" name="Line 35"/>
            <p:cNvSpPr>
              <a:spLocks noChangeShapeType="1"/>
            </p:cNvSpPr>
            <p:nvPr/>
          </p:nvSpPr>
          <p:spPr bwMode="auto">
            <a:xfrm>
              <a:off x="4272" y="187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2" name="Line 36"/>
            <p:cNvSpPr>
              <a:spLocks noChangeShapeType="1"/>
            </p:cNvSpPr>
            <p:nvPr/>
          </p:nvSpPr>
          <p:spPr bwMode="auto">
            <a:xfrm>
              <a:off x="4272" y="1536"/>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3" name="Line 37"/>
            <p:cNvSpPr>
              <a:spLocks noChangeShapeType="1"/>
            </p:cNvSpPr>
            <p:nvPr/>
          </p:nvSpPr>
          <p:spPr bwMode="auto">
            <a:xfrm>
              <a:off x="4272" y="1200"/>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4" name="Line 38"/>
            <p:cNvSpPr>
              <a:spLocks noChangeShapeType="1"/>
            </p:cNvSpPr>
            <p:nvPr/>
          </p:nvSpPr>
          <p:spPr bwMode="auto">
            <a:xfrm>
              <a:off x="4272" y="864"/>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5" name="Line 39"/>
            <p:cNvSpPr>
              <a:spLocks noChangeShapeType="1"/>
            </p:cNvSpPr>
            <p:nvPr/>
          </p:nvSpPr>
          <p:spPr bwMode="auto">
            <a:xfrm>
              <a:off x="4272" y="528"/>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37256" name="Line 40"/>
            <p:cNvSpPr>
              <a:spLocks noChangeShapeType="1"/>
            </p:cNvSpPr>
            <p:nvPr/>
          </p:nvSpPr>
          <p:spPr bwMode="auto">
            <a:xfrm>
              <a:off x="4272" y="192"/>
              <a:ext cx="1248"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37258" name="Text Box 42"/>
          <p:cNvSpPr txBox="1">
            <a:spLocks noChangeArrowheads="1"/>
          </p:cNvSpPr>
          <p:nvPr/>
        </p:nvSpPr>
        <p:spPr bwMode="auto">
          <a:xfrm>
            <a:off x="7010400" y="55927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dirty="0">
                <a:solidFill>
                  <a:schemeClr val="accent2"/>
                </a:solidFill>
              </a:rPr>
              <a:t>1    2 </a:t>
            </a:r>
            <a:r>
              <a:rPr lang="en-US" altLang="zh-CN" sz="3200" dirty="0"/>
              <a:t>   </a:t>
            </a:r>
            <a:r>
              <a:rPr lang="en-US" altLang="zh-CN" sz="3200" dirty="0">
                <a:solidFill>
                  <a:srgbClr val="FF0000"/>
                </a:solidFill>
              </a:rPr>
              <a:t>2</a:t>
            </a:r>
          </a:p>
        </p:txBody>
      </p:sp>
      <p:sp>
        <p:nvSpPr>
          <p:cNvPr id="137259" name="Text Box 43"/>
          <p:cNvSpPr txBox="1">
            <a:spLocks noChangeArrowheads="1"/>
          </p:cNvSpPr>
          <p:nvPr/>
        </p:nvSpPr>
        <p:spPr bwMode="auto">
          <a:xfrm>
            <a:off x="7010400" y="50593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2    2 </a:t>
            </a:r>
            <a:r>
              <a:rPr lang="en-US" altLang="zh-CN" sz="3200"/>
              <a:t>   </a:t>
            </a:r>
            <a:r>
              <a:rPr lang="en-US" altLang="zh-CN" sz="3200">
                <a:solidFill>
                  <a:srgbClr val="FF0000"/>
                </a:solidFill>
              </a:rPr>
              <a:t>2</a:t>
            </a:r>
          </a:p>
        </p:txBody>
      </p:sp>
      <p:sp>
        <p:nvSpPr>
          <p:cNvPr id="137260" name="Text Box 44"/>
          <p:cNvSpPr txBox="1">
            <a:spLocks noChangeArrowheads="1"/>
          </p:cNvSpPr>
          <p:nvPr/>
        </p:nvSpPr>
        <p:spPr bwMode="auto">
          <a:xfrm>
            <a:off x="7010400" y="45720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3    2 </a:t>
            </a:r>
            <a:r>
              <a:rPr lang="en-US" altLang="zh-CN" sz="3200"/>
              <a:t>   </a:t>
            </a:r>
            <a:r>
              <a:rPr lang="en-US" altLang="zh-CN" sz="3200">
                <a:solidFill>
                  <a:srgbClr val="FF0000"/>
                </a:solidFill>
              </a:rPr>
              <a:t>1</a:t>
            </a:r>
          </a:p>
        </p:txBody>
      </p:sp>
      <p:sp>
        <p:nvSpPr>
          <p:cNvPr id="137261" name="Text Box 45"/>
          <p:cNvSpPr txBox="1">
            <a:spLocks noChangeArrowheads="1"/>
          </p:cNvSpPr>
          <p:nvPr/>
        </p:nvSpPr>
        <p:spPr bwMode="auto">
          <a:xfrm>
            <a:off x="7010400" y="40386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3    3 </a:t>
            </a:r>
            <a:r>
              <a:rPr lang="en-US" altLang="zh-CN" sz="3200"/>
              <a:t>   </a:t>
            </a:r>
            <a:r>
              <a:rPr lang="en-US" altLang="zh-CN" sz="3200">
                <a:solidFill>
                  <a:srgbClr val="FF0000"/>
                </a:solidFill>
              </a:rPr>
              <a:t>1</a:t>
            </a:r>
          </a:p>
        </p:txBody>
      </p:sp>
      <p:sp>
        <p:nvSpPr>
          <p:cNvPr id="137262" name="Text Box 46"/>
          <p:cNvSpPr txBox="1">
            <a:spLocks noChangeArrowheads="1"/>
          </p:cNvSpPr>
          <p:nvPr/>
        </p:nvSpPr>
        <p:spPr bwMode="auto">
          <a:xfrm>
            <a:off x="7010400" y="3505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3    4 </a:t>
            </a:r>
            <a:r>
              <a:rPr lang="en-US" altLang="zh-CN" sz="3200"/>
              <a:t>   </a:t>
            </a:r>
            <a:r>
              <a:rPr lang="en-US" altLang="zh-CN" sz="3200">
                <a:solidFill>
                  <a:srgbClr val="FF0000"/>
                </a:solidFill>
              </a:rPr>
              <a:t>4</a:t>
            </a:r>
          </a:p>
        </p:txBody>
      </p:sp>
      <p:sp>
        <p:nvSpPr>
          <p:cNvPr id="137263" name="Text Box 47"/>
          <p:cNvSpPr txBox="1">
            <a:spLocks noChangeArrowheads="1"/>
          </p:cNvSpPr>
          <p:nvPr/>
        </p:nvSpPr>
        <p:spPr bwMode="auto">
          <a:xfrm>
            <a:off x="7010400" y="29718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2    4 </a:t>
            </a:r>
            <a:r>
              <a:rPr lang="en-US" altLang="zh-CN" sz="3200"/>
              <a:t>   </a:t>
            </a:r>
            <a:r>
              <a:rPr lang="en-US" altLang="zh-CN" sz="3200">
                <a:solidFill>
                  <a:srgbClr val="FF0000"/>
                </a:solidFill>
              </a:rPr>
              <a:t>1</a:t>
            </a:r>
          </a:p>
        </p:txBody>
      </p:sp>
      <p:sp>
        <p:nvSpPr>
          <p:cNvPr id="137264" name="Text Box 48"/>
          <p:cNvSpPr txBox="1">
            <a:spLocks noChangeArrowheads="1"/>
          </p:cNvSpPr>
          <p:nvPr/>
        </p:nvSpPr>
        <p:spPr bwMode="auto">
          <a:xfrm>
            <a:off x="7010400" y="24384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2    5 </a:t>
            </a:r>
            <a:r>
              <a:rPr lang="en-US" altLang="zh-CN" sz="3200"/>
              <a:t>   </a:t>
            </a:r>
            <a:r>
              <a:rPr lang="en-US" altLang="zh-CN" sz="3200">
                <a:solidFill>
                  <a:srgbClr val="FF0000"/>
                </a:solidFill>
              </a:rPr>
              <a:t>1</a:t>
            </a:r>
          </a:p>
        </p:txBody>
      </p:sp>
      <p:sp>
        <p:nvSpPr>
          <p:cNvPr id="137265" name="Text Box 49"/>
          <p:cNvSpPr txBox="1">
            <a:spLocks noChangeArrowheads="1"/>
          </p:cNvSpPr>
          <p:nvPr/>
        </p:nvSpPr>
        <p:spPr bwMode="auto">
          <a:xfrm>
            <a:off x="7010400" y="19050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2    6 </a:t>
            </a:r>
            <a:r>
              <a:rPr lang="en-US" altLang="zh-CN" sz="3200"/>
              <a:t>   </a:t>
            </a:r>
            <a:r>
              <a:rPr lang="en-US" altLang="zh-CN" sz="3200">
                <a:solidFill>
                  <a:srgbClr val="FF0000"/>
                </a:solidFill>
              </a:rPr>
              <a:t>4</a:t>
            </a:r>
          </a:p>
        </p:txBody>
      </p:sp>
      <p:sp>
        <p:nvSpPr>
          <p:cNvPr id="137266" name="Text Box 50"/>
          <p:cNvSpPr txBox="1">
            <a:spLocks noChangeArrowheads="1"/>
          </p:cNvSpPr>
          <p:nvPr/>
        </p:nvSpPr>
        <p:spPr bwMode="auto">
          <a:xfrm>
            <a:off x="7010400" y="13255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1    6 </a:t>
            </a:r>
            <a:r>
              <a:rPr lang="en-US" altLang="zh-CN" sz="3200"/>
              <a:t>   </a:t>
            </a:r>
            <a:r>
              <a:rPr lang="en-US" altLang="zh-CN" sz="3200">
                <a:solidFill>
                  <a:srgbClr val="FF0000"/>
                </a:solidFill>
              </a:rPr>
              <a:t>3</a:t>
            </a:r>
          </a:p>
        </p:txBody>
      </p:sp>
      <p:sp>
        <p:nvSpPr>
          <p:cNvPr id="137267" name="Text Box 51"/>
          <p:cNvSpPr txBox="1">
            <a:spLocks noChangeArrowheads="1"/>
          </p:cNvSpPr>
          <p:nvPr/>
        </p:nvSpPr>
        <p:spPr bwMode="auto">
          <a:xfrm>
            <a:off x="7010400" y="838200"/>
            <a:ext cx="190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1    5 </a:t>
            </a:r>
            <a:r>
              <a:rPr lang="en-US" altLang="zh-CN" sz="3200"/>
              <a:t>   </a:t>
            </a:r>
            <a:r>
              <a:rPr lang="en-US" altLang="zh-CN" sz="3200">
                <a:solidFill>
                  <a:srgbClr val="FF0000"/>
                </a:solidFill>
              </a:rPr>
              <a:t>3</a:t>
            </a:r>
          </a:p>
        </p:txBody>
      </p:sp>
      <p:sp>
        <p:nvSpPr>
          <p:cNvPr id="137268" name="Text Box 52"/>
          <p:cNvSpPr txBox="1">
            <a:spLocks noChangeArrowheads="1"/>
          </p:cNvSpPr>
          <p:nvPr/>
        </p:nvSpPr>
        <p:spPr bwMode="auto">
          <a:xfrm>
            <a:off x="7010400" y="334963"/>
            <a:ext cx="1905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chemeClr val="accent2"/>
                </a:solidFill>
              </a:rPr>
              <a:t>1    4 </a:t>
            </a:r>
            <a:r>
              <a:rPr lang="en-US" altLang="zh-CN" sz="3200"/>
              <a:t>   </a:t>
            </a:r>
            <a:r>
              <a:rPr lang="en-US" altLang="zh-CN" sz="3200">
                <a:solidFill>
                  <a:srgbClr val="FF0000"/>
                </a:solidFill>
              </a:rPr>
              <a:t>4</a:t>
            </a:r>
          </a:p>
        </p:txBody>
      </p:sp>
      <p:sp useBgFill="1">
        <p:nvSpPr>
          <p:cNvPr id="137269" name="Rectangle 53"/>
          <p:cNvSpPr>
            <a:spLocks noChangeArrowheads="1"/>
          </p:cNvSpPr>
          <p:nvPr/>
        </p:nvSpPr>
        <p:spPr bwMode="auto">
          <a:xfrm>
            <a:off x="7010400" y="3810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0" name="Rectangle 54"/>
          <p:cNvSpPr>
            <a:spLocks noChangeArrowheads="1"/>
          </p:cNvSpPr>
          <p:nvPr/>
        </p:nvSpPr>
        <p:spPr bwMode="auto">
          <a:xfrm>
            <a:off x="7010400" y="9144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1" name="Rectangle 55"/>
          <p:cNvSpPr>
            <a:spLocks noChangeArrowheads="1"/>
          </p:cNvSpPr>
          <p:nvPr/>
        </p:nvSpPr>
        <p:spPr bwMode="auto">
          <a:xfrm>
            <a:off x="6934200" y="14478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2" name="Rectangle 56"/>
          <p:cNvSpPr>
            <a:spLocks noChangeArrowheads="1"/>
          </p:cNvSpPr>
          <p:nvPr/>
        </p:nvSpPr>
        <p:spPr bwMode="auto">
          <a:xfrm>
            <a:off x="6934200" y="19812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3" name="Rectangle 57"/>
          <p:cNvSpPr>
            <a:spLocks noChangeArrowheads="1"/>
          </p:cNvSpPr>
          <p:nvPr/>
        </p:nvSpPr>
        <p:spPr bwMode="auto">
          <a:xfrm>
            <a:off x="6934200" y="25146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4" name="Rectangle 58"/>
          <p:cNvSpPr>
            <a:spLocks noChangeArrowheads="1"/>
          </p:cNvSpPr>
          <p:nvPr/>
        </p:nvSpPr>
        <p:spPr bwMode="auto">
          <a:xfrm>
            <a:off x="6934200" y="30480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5" name="Rectangle 59"/>
          <p:cNvSpPr>
            <a:spLocks noChangeArrowheads="1"/>
          </p:cNvSpPr>
          <p:nvPr/>
        </p:nvSpPr>
        <p:spPr bwMode="auto">
          <a:xfrm>
            <a:off x="6934200" y="35814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6" name="Rectangle 60"/>
          <p:cNvSpPr>
            <a:spLocks noChangeArrowheads="1"/>
          </p:cNvSpPr>
          <p:nvPr/>
        </p:nvSpPr>
        <p:spPr bwMode="auto">
          <a:xfrm>
            <a:off x="6934200" y="4114800"/>
            <a:ext cx="1676400"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useBgFill="1">
        <p:nvSpPr>
          <p:cNvPr id="137277" name="Text Box 61"/>
          <p:cNvSpPr txBox="1">
            <a:spLocks noChangeArrowheads="1"/>
          </p:cNvSpPr>
          <p:nvPr/>
        </p:nvSpPr>
        <p:spPr bwMode="auto">
          <a:xfrm>
            <a:off x="8229600" y="4572000"/>
            <a:ext cx="381000" cy="579438"/>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a:solidFill>
                  <a:srgbClr val="800000"/>
                </a:solidFill>
              </a:rPr>
              <a:t>3</a:t>
            </a:r>
          </a:p>
        </p:txBody>
      </p:sp>
      <p:sp>
        <p:nvSpPr>
          <p:cNvPr id="137278" name="Text Box 62"/>
          <p:cNvSpPr txBox="1">
            <a:spLocks noChangeArrowheads="1"/>
          </p:cNvSpPr>
          <p:nvPr/>
        </p:nvSpPr>
        <p:spPr bwMode="auto">
          <a:xfrm>
            <a:off x="28956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000066"/>
                </a:solidFill>
              </a:rPr>
              <a:t>$</a:t>
            </a:r>
          </a:p>
        </p:txBody>
      </p:sp>
      <p:sp>
        <p:nvSpPr>
          <p:cNvPr id="137279" name="Text Box 63"/>
          <p:cNvSpPr txBox="1">
            <a:spLocks noChangeArrowheads="1"/>
          </p:cNvSpPr>
          <p:nvPr/>
        </p:nvSpPr>
        <p:spPr bwMode="auto">
          <a:xfrm>
            <a:off x="35052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0" name="Text Box 64"/>
          <p:cNvSpPr txBox="1">
            <a:spLocks noChangeArrowheads="1"/>
          </p:cNvSpPr>
          <p:nvPr/>
        </p:nvSpPr>
        <p:spPr bwMode="auto">
          <a:xfrm>
            <a:off x="4038600" y="12192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1" name="Text Box 65"/>
          <p:cNvSpPr txBox="1">
            <a:spLocks noChangeArrowheads="1"/>
          </p:cNvSpPr>
          <p:nvPr/>
        </p:nvSpPr>
        <p:spPr bwMode="auto">
          <a:xfrm>
            <a:off x="40386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2" name="Text Box 66"/>
          <p:cNvSpPr txBox="1">
            <a:spLocks noChangeArrowheads="1"/>
          </p:cNvSpPr>
          <p:nvPr/>
        </p:nvSpPr>
        <p:spPr bwMode="auto">
          <a:xfrm>
            <a:off x="35052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3" name="Text Box 67"/>
          <p:cNvSpPr txBox="1">
            <a:spLocks noChangeArrowheads="1"/>
          </p:cNvSpPr>
          <p:nvPr/>
        </p:nvSpPr>
        <p:spPr bwMode="auto">
          <a:xfrm>
            <a:off x="2895600" y="1752600"/>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000066"/>
                </a:solidFill>
              </a:rPr>
              <a:t>$</a:t>
            </a:r>
          </a:p>
        </p:txBody>
      </p:sp>
      <p:sp>
        <p:nvSpPr>
          <p:cNvPr id="137284" name="Text Box 68"/>
          <p:cNvSpPr txBox="1">
            <a:spLocks noChangeArrowheads="1"/>
          </p:cNvSpPr>
          <p:nvPr/>
        </p:nvSpPr>
        <p:spPr bwMode="auto">
          <a:xfrm>
            <a:off x="2857500" y="2199053"/>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000066"/>
                </a:solidFill>
              </a:rPr>
              <a:t>$</a:t>
            </a:r>
          </a:p>
        </p:txBody>
      </p:sp>
      <p:sp>
        <p:nvSpPr>
          <p:cNvPr id="137285" name="Text Box 69"/>
          <p:cNvSpPr txBox="1">
            <a:spLocks noChangeArrowheads="1"/>
          </p:cNvSpPr>
          <p:nvPr/>
        </p:nvSpPr>
        <p:spPr bwMode="auto">
          <a:xfrm>
            <a:off x="2324100" y="2199053"/>
            <a:ext cx="45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dirty="0">
                <a:solidFill>
                  <a:srgbClr val="000066"/>
                </a:solidFill>
              </a:rPr>
              <a:t>$</a:t>
            </a:r>
          </a:p>
        </p:txBody>
      </p:sp>
      <p:sp>
        <p:nvSpPr>
          <p:cNvPr id="2" name="TextBox 1"/>
          <p:cNvSpPr txBox="1"/>
          <p:nvPr/>
        </p:nvSpPr>
        <p:spPr>
          <a:xfrm>
            <a:off x="4716016" y="6372036"/>
            <a:ext cx="1569660" cy="369332"/>
          </a:xfrm>
          <a:prstGeom prst="rect">
            <a:avLst/>
          </a:prstGeom>
          <a:noFill/>
        </p:spPr>
        <p:txBody>
          <a:bodyPr wrap="none" rtlCol="0">
            <a:spAutoFit/>
          </a:bodyPr>
          <a:lstStyle/>
          <a:p>
            <a:r>
              <a:rPr lang="zh-CN" altLang="en-US" dirty="0"/>
              <a:t>行，列，方向</a:t>
            </a:r>
            <a:endParaRPr lang="en-US" dirty="0"/>
          </a:p>
        </p:txBody>
      </p:sp>
      <p:sp>
        <p:nvSpPr>
          <p:cNvPr id="3" name="灯片编号占位符 2"/>
          <p:cNvSpPr>
            <a:spLocks noGrp="1"/>
          </p:cNvSpPr>
          <p:nvPr>
            <p:ph type="sldNum" sz="quarter" idx="12"/>
          </p:nvPr>
        </p:nvSpPr>
        <p:spPr>
          <a:xfrm>
            <a:off x="103909" y="6386513"/>
            <a:ext cx="2133600" cy="365125"/>
          </a:xfrm>
        </p:spPr>
        <p:txBody>
          <a:bodyPr/>
          <a:lstStyle/>
          <a:p>
            <a:fld id="{0C913308-F349-4B6D-A68A-DD1791B4A57B}" type="slidenum">
              <a:rPr lang="zh-CN" altLang="en-US" smtClean="0"/>
              <a:t>43</a:t>
            </a:fld>
            <a:endParaRPr lang="zh-CN" altLang="en-US"/>
          </a:p>
        </p:txBody>
      </p:sp>
    </p:spTree>
    <p:extLst>
      <p:ext uri="{BB962C8B-B14F-4D97-AF65-F5344CB8AC3E}">
        <p14:creationId xmlns:p14="http://schemas.microsoft.com/office/powerpoint/2010/main" val="3626122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37257"/>
                                        </p:tgtEl>
                                        <p:attrNameLst>
                                          <p:attrName>style.visibility</p:attrName>
                                        </p:attrNameLst>
                                      </p:cBhvr>
                                      <p:to>
                                        <p:strVal val="visible"/>
                                      </p:to>
                                    </p:set>
                                    <p:animEffect transition="in" filter="wipe(down)">
                                      <p:cBhvr>
                                        <p:cTn id="7" dur="500"/>
                                        <p:tgtEl>
                                          <p:spTgt spid="1372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Effect transition="in" filter="wipe(left)">
                                      <p:cBhvr>
                                        <p:cTn id="12" dur="500"/>
                                        <p:tgtEl>
                                          <p:spTgt spid="1372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37245"/>
                                        </p:tgtEl>
                                        <p:attrNameLst>
                                          <p:attrName>style.visibility</p:attrName>
                                        </p:attrNameLst>
                                      </p:cBhvr>
                                      <p:to>
                                        <p:strVal val="visible"/>
                                      </p:to>
                                    </p:set>
                                    <p:anim calcmode="lin" valueType="num">
                                      <p:cBhvr additive="base">
                                        <p:cTn id="17" dur="500"/>
                                        <p:tgtEl>
                                          <p:spTgt spid="137245"/>
                                        </p:tgtEl>
                                        <p:attrNameLst>
                                          <p:attrName>ppt_y</p:attrName>
                                        </p:attrNameLst>
                                      </p:cBhvr>
                                      <p:tavLst>
                                        <p:tav tm="0">
                                          <p:val>
                                            <p:strVal val="#ppt_y-#ppt_h*1.125000"/>
                                          </p:val>
                                        </p:tav>
                                        <p:tav tm="100000">
                                          <p:val>
                                            <p:strVal val="#ppt_y"/>
                                          </p:val>
                                        </p:tav>
                                      </p:tavLst>
                                    </p:anim>
                                    <p:animEffect transition="in" filter="wipe(down)">
                                      <p:cBhvr>
                                        <p:cTn id="18" dur="500"/>
                                        <p:tgtEl>
                                          <p:spTgt spid="13724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37224"/>
                                        </p:tgtEl>
                                        <p:attrNameLst>
                                          <p:attrName>style.visibility</p:attrName>
                                        </p:attrNameLst>
                                      </p:cBhvr>
                                      <p:to>
                                        <p:strVal val="visible"/>
                                      </p:to>
                                    </p:set>
                                    <p:animEffect transition="in" filter="wipe(up)">
                                      <p:cBhvr>
                                        <p:cTn id="23" dur="500"/>
                                        <p:tgtEl>
                                          <p:spTgt spid="13722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37258"/>
                                        </p:tgtEl>
                                        <p:attrNameLst>
                                          <p:attrName>style.visibility</p:attrName>
                                        </p:attrNameLst>
                                      </p:cBhvr>
                                      <p:to>
                                        <p:strVal val="visible"/>
                                      </p:to>
                                    </p:set>
                                    <p:anim calcmode="lin" valueType="num">
                                      <p:cBhvr additive="base">
                                        <p:cTn id="28" dur="500"/>
                                        <p:tgtEl>
                                          <p:spTgt spid="137258"/>
                                        </p:tgtEl>
                                        <p:attrNameLst>
                                          <p:attrName>ppt_y</p:attrName>
                                        </p:attrNameLst>
                                      </p:cBhvr>
                                      <p:tavLst>
                                        <p:tav tm="0">
                                          <p:val>
                                            <p:strVal val="#ppt_y-#ppt_h*1.125000"/>
                                          </p:val>
                                        </p:tav>
                                        <p:tav tm="100000">
                                          <p:val>
                                            <p:strVal val="#ppt_y"/>
                                          </p:val>
                                        </p:tav>
                                      </p:tavLst>
                                    </p:anim>
                                    <p:animEffect transition="in" filter="wipe(down)">
                                      <p:cBhvr>
                                        <p:cTn id="29" dur="500"/>
                                        <p:tgtEl>
                                          <p:spTgt spid="13725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37225"/>
                                        </p:tgtEl>
                                        <p:attrNameLst>
                                          <p:attrName>style.visibility</p:attrName>
                                        </p:attrNameLst>
                                      </p:cBhvr>
                                      <p:to>
                                        <p:strVal val="visible"/>
                                      </p:to>
                                    </p:set>
                                    <p:animEffect transition="in" filter="wipe(up)">
                                      <p:cBhvr>
                                        <p:cTn id="34" dur="500"/>
                                        <p:tgtEl>
                                          <p:spTgt spid="137225"/>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37259"/>
                                        </p:tgtEl>
                                        <p:attrNameLst>
                                          <p:attrName>style.visibility</p:attrName>
                                        </p:attrNameLst>
                                      </p:cBhvr>
                                      <p:to>
                                        <p:strVal val="visible"/>
                                      </p:to>
                                    </p:set>
                                    <p:anim calcmode="lin" valueType="num">
                                      <p:cBhvr additive="base">
                                        <p:cTn id="39" dur="500"/>
                                        <p:tgtEl>
                                          <p:spTgt spid="137259"/>
                                        </p:tgtEl>
                                        <p:attrNameLst>
                                          <p:attrName>ppt_y</p:attrName>
                                        </p:attrNameLst>
                                      </p:cBhvr>
                                      <p:tavLst>
                                        <p:tav tm="0">
                                          <p:val>
                                            <p:strVal val="#ppt_y-#ppt_h*1.125000"/>
                                          </p:val>
                                        </p:tav>
                                        <p:tav tm="100000">
                                          <p:val>
                                            <p:strVal val="#ppt_y"/>
                                          </p:val>
                                        </p:tav>
                                      </p:tavLst>
                                    </p:anim>
                                    <p:animEffect transition="in" filter="wipe(down)">
                                      <p:cBhvr>
                                        <p:cTn id="40" dur="500"/>
                                        <p:tgtEl>
                                          <p:spTgt spid="13725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7220"/>
                                        </p:tgtEl>
                                        <p:attrNameLst>
                                          <p:attrName>style.visibility</p:attrName>
                                        </p:attrNameLst>
                                      </p:cBhvr>
                                      <p:to>
                                        <p:strVal val="visible"/>
                                      </p:to>
                                    </p:set>
                                    <p:animEffect transition="in" filter="wipe(left)">
                                      <p:cBhvr>
                                        <p:cTn id="45" dur="500"/>
                                        <p:tgtEl>
                                          <p:spTgt spid="1372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137260"/>
                                        </p:tgtEl>
                                        <p:attrNameLst>
                                          <p:attrName>style.visibility</p:attrName>
                                        </p:attrNameLst>
                                      </p:cBhvr>
                                      <p:to>
                                        <p:strVal val="visible"/>
                                      </p:to>
                                    </p:set>
                                    <p:anim calcmode="lin" valueType="num">
                                      <p:cBhvr additive="base">
                                        <p:cTn id="50" dur="500"/>
                                        <p:tgtEl>
                                          <p:spTgt spid="137260"/>
                                        </p:tgtEl>
                                        <p:attrNameLst>
                                          <p:attrName>ppt_y</p:attrName>
                                        </p:attrNameLst>
                                      </p:cBhvr>
                                      <p:tavLst>
                                        <p:tav tm="0">
                                          <p:val>
                                            <p:strVal val="#ppt_y-#ppt_h*1.125000"/>
                                          </p:val>
                                        </p:tav>
                                        <p:tav tm="100000">
                                          <p:val>
                                            <p:strVal val="#ppt_y"/>
                                          </p:val>
                                        </p:tav>
                                      </p:tavLst>
                                    </p:anim>
                                    <p:animEffect transition="in" filter="wipe(down)">
                                      <p:cBhvr>
                                        <p:cTn id="51" dur="500"/>
                                        <p:tgtEl>
                                          <p:spTgt spid="1372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37221"/>
                                        </p:tgtEl>
                                        <p:attrNameLst>
                                          <p:attrName>style.visibility</p:attrName>
                                        </p:attrNameLst>
                                      </p:cBhvr>
                                      <p:to>
                                        <p:strVal val="visible"/>
                                      </p:to>
                                    </p:set>
                                    <p:animEffect transition="in" filter="wipe(left)">
                                      <p:cBhvr>
                                        <p:cTn id="56" dur="500"/>
                                        <p:tgtEl>
                                          <p:spTgt spid="137221"/>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1" fill="hold" grpId="0" nodeType="clickEffect">
                                  <p:stCondLst>
                                    <p:cond delay="0"/>
                                  </p:stCondLst>
                                  <p:childTnLst>
                                    <p:set>
                                      <p:cBhvr>
                                        <p:cTn id="60" dur="1" fill="hold">
                                          <p:stCondLst>
                                            <p:cond delay="0"/>
                                          </p:stCondLst>
                                        </p:cTn>
                                        <p:tgtEl>
                                          <p:spTgt spid="137261"/>
                                        </p:tgtEl>
                                        <p:attrNameLst>
                                          <p:attrName>style.visibility</p:attrName>
                                        </p:attrNameLst>
                                      </p:cBhvr>
                                      <p:to>
                                        <p:strVal val="visible"/>
                                      </p:to>
                                    </p:set>
                                    <p:anim calcmode="lin" valueType="num">
                                      <p:cBhvr additive="base">
                                        <p:cTn id="61" dur="500"/>
                                        <p:tgtEl>
                                          <p:spTgt spid="137261"/>
                                        </p:tgtEl>
                                        <p:attrNameLst>
                                          <p:attrName>ppt_y</p:attrName>
                                        </p:attrNameLst>
                                      </p:cBhvr>
                                      <p:tavLst>
                                        <p:tav tm="0">
                                          <p:val>
                                            <p:strVal val="#ppt_y-#ppt_h*1.125000"/>
                                          </p:val>
                                        </p:tav>
                                        <p:tav tm="100000">
                                          <p:val>
                                            <p:strVal val="#ppt_y"/>
                                          </p:val>
                                        </p:tav>
                                      </p:tavLst>
                                    </p:anim>
                                    <p:animEffect transition="in" filter="wipe(down)">
                                      <p:cBhvr>
                                        <p:cTn id="62" dur="500"/>
                                        <p:tgtEl>
                                          <p:spTgt spid="13726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37226"/>
                                        </p:tgtEl>
                                        <p:attrNameLst>
                                          <p:attrName>style.visibility</p:attrName>
                                        </p:attrNameLst>
                                      </p:cBhvr>
                                      <p:to>
                                        <p:strVal val="visible"/>
                                      </p:to>
                                    </p:set>
                                    <p:animEffect transition="in" filter="wipe(down)">
                                      <p:cBhvr>
                                        <p:cTn id="67" dur="500"/>
                                        <p:tgtEl>
                                          <p:spTgt spid="137226"/>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1" fill="hold" grpId="0" nodeType="clickEffect">
                                  <p:stCondLst>
                                    <p:cond delay="0"/>
                                  </p:stCondLst>
                                  <p:childTnLst>
                                    <p:set>
                                      <p:cBhvr>
                                        <p:cTn id="71" dur="1" fill="hold">
                                          <p:stCondLst>
                                            <p:cond delay="0"/>
                                          </p:stCondLst>
                                        </p:cTn>
                                        <p:tgtEl>
                                          <p:spTgt spid="137262"/>
                                        </p:tgtEl>
                                        <p:attrNameLst>
                                          <p:attrName>style.visibility</p:attrName>
                                        </p:attrNameLst>
                                      </p:cBhvr>
                                      <p:to>
                                        <p:strVal val="visible"/>
                                      </p:to>
                                    </p:set>
                                    <p:anim calcmode="lin" valueType="num">
                                      <p:cBhvr additive="base">
                                        <p:cTn id="72" dur="500"/>
                                        <p:tgtEl>
                                          <p:spTgt spid="137262"/>
                                        </p:tgtEl>
                                        <p:attrNameLst>
                                          <p:attrName>ppt_y</p:attrName>
                                        </p:attrNameLst>
                                      </p:cBhvr>
                                      <p:tavLst>
                                        <p:tav tm="0">
                                          <p:val>
                                            <p:strVal val="#ppt_y-#ppt_h*1.125000"/>
                                          </p:val>
                                        </p:tav>
                                        <p:tav tm="100000">
                                          <p:val>
                                            <p:strVal val="#ppt_y"/>
                                          </p:val>
                                        </p:tav>
                                      </p:tavLst>
                                    </p:anim>
                                    <p:animEffect transition="in" filter="wipe(down)">
                                      <p:cBhvr>
                                        <p:cTn id="73" dur="500"/>
                                        <p:tgtEl>
                                          <p:spTgt spid="137262"/>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37222"/>
                                        </p:tgtEl>
                                        <p:attrNameLst>
                                          <p:attrName>style.visibility</p:attrName>
                                        </p:attrNameLst>
                                      </p:cBhvr>
                                      <p:to>
                                        <p:strVal val="visible"/>
                                      </p:to>
                                    </p:set>
                                    <p:animEffect transition="in" filter="wipe(left)">
                                      <p:cBhvr>
                                        <p:cTn id="78" dur="500"/>
                                        <p:tgtEl>
                                          <p:spTgt spid="137222"/>
                                        </p:tgtEl>
                                      </p:cBhvr>
                                    </p:animEffect>
                                  </p:childTnLst>
                                </p:cTn>
                              </p:par>
                            </p:childTnLst>
                          </p:cTn>
                        </p:par>
                      </p:childTnLst>
                    </p:cTn>
                  </p:par>
                  <p:par>
                    <p:cTn id="79" fill="hold">
                      <p:stCondLst>
                        <p:cond delay="indefinite"/>
                      </p:stCondLst>
                      <p:childTnLst>
                        <p:par>
                          <p:cTn id="80" fill="hold">
                            <p:stCondLst>
                              <p:cond delay="0"/>
                            </p:stCondLst>
                            <p:childTnLst>
                              <p:par>
                                <p:cTn id="81" presetID="12" presetClass="entr" presetSubtype="1" fill="hold" grpId="0" nodeType="clickEffect">
                                  <p:stCondLst>
                                    <p:cond delay="0"/>
                                  </p:stCondLst>
                                  <p:childTnLst>
                                    <p:set>
                                      <p:cBhvr>
                                        <p:cTn id="82" dur="1" fill="hold">
                                          <p:stCondLst>
                                            <p:cond delay="0"/>
                                          </p:stCondLst>
                                        </p:cTn>
                                        <p:tgtEl>
                                          <p:spTgt spid="137263"/>
                                        </p:tgtEl>
                                        <p:attrNameLst>
                                          <p:attrName>style.visibility</p:attrName>
                                        </p:attrNameLst>
                                      </p:cBhvr>
                                      <p:to>
                                        <p:strVal val="visible"/>
                                      </p:to>
                                    </p:set>
                                    <p:anim calcmode="lin" valueType="num">
                                      <p:cBhvr additive="base">
                                        <p:cTn id="83" dur="500"/>
                                        <p:tgtEl>
                                          <p:spTgt spid="137263"/>
                                        </p:tgtEl>
                                        <p:attrNameLst>
                                          <p:attrName>ppt_y</p:attrName>
                                        </p:attrNameLst>
                                      </p:cBhvr>
                                      <p:tavLst>
                                        <p:tav tm="0">
                                          <p:val>
                                            <p:strVal val="#ppt_y-#ppt_h*1.125000"/>
                                          </p:val>
                                        </p:tav>
                                        <p:tav tm="100000">
                                          <p:val>
                                            <p:strVal val="#ppt_y"/>
                                          </p:val>
                                        </p:tav>
                                      </p:tavLst>
                                    </p:anim>
                                    <p:animEffect transition="in" filter="wipe(down)">
                                      <p:cBhvr>
                                        <p:cTn id="84" dur="500"/>
                                        <p:tgtEl>
                                          <p:spTgt spid="13726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37223"/>
                                        </p:tgtEl>
                                        <p:attrNameLst>
                                          <p:attrName>style.visibility</p:attrName>
                                        </p:attrNameLst>
                                      </p:cBhvr>
                                      <p:to>
                                        <p:strVal val="visible"/>
                                      </p:to>
                                    </p:set>
                                    <p:animEffect transition="in" filter="wipe(left)">
                                      <p:cBhvr>
                                        <p:cTn id="89" dur="500"/>
                                        <p:tgtEl>
                                          <p:spTgt spid="137223"/>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1" fill="hold" grpId="0" nodeType="clickEffect">
                                  <p:stCondLst>
                                    <p:cond delay="0"/>
                                  </p:stCondLst>
                                  <p:childTnLst>
                                    <p:set>
                                      <p:cBhvr>
                                        <p:cTn id="93" dur="1" fill="hold">
                                          <p:stCondLst>
                                            <p:cond delay="0"/>
                                          </p:stCondLst>
                                        </p:cTn>
                                        <p:tgtEl>
                                          <p:spTgt spid="137264"/>
                                        </p:tgtEl>
                                        <p:attrNameLst>
                                          <p:attrName>style.visibility</p:attrName>
                                        </p:attrNameLst>
                                      </p:cBhvr>
                                      <p:to>
                                        <p:strVal val="visible"/>
                                      </p:to>
                                    </p:set>
                                    <p:anim calcmode="lin" valueType="num">
                                      <p:cBhvr additive="base">
                                        <p:cTn id="94" dur="500"/>
                                        <p:tgtEl>
                                          <p:spTgt spid="137264"/>
                                        </p:tgtEl>
                                        <p:attrNameLst>
                                          <p:attrName>ppt_y</p:attrName>
                                        </p:attrNameLst>
                                      </p:cBhvr>
                                      <p:tavLst>
                                        <p:tav tm="0">
                                          <p:val>
                                            <p:strVal val="#ppt_y-#ppt_h*1.125000"/>
                                          </p:val>
                                        </p:tav>
                                        <p:tav tm="100000">
                                          <p:val>
                                            <p:strVal val="#ppt_y"/>
                                          </p:val>
                                        </p:tav>
                                      </p:tavLst>
                                    </p:anim>
                                    <p:animEffect transition="in" filter="wipe(down)">
                                      <p:cBhvr>
                                        <p:cTn id="95" dur="500"/>
                                        <p:tgtEl>
                                          <p:spTgt spid="137264"/>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37227"/>
                                        </p:tgtEl>
                                        <p:attrNameLst>
                                          <p:attrName>style.visibility</p:attrName>
                                        </p:attrNameLst>
                                      </p:cBhvr>
                                      <p:to>
                                        <p:strVal val="visible"/>
                                      </p:to>
                                    </p:set>
                                    <p:animEffect transition="in" filter="wipe(down)">
                                      <p:cBhvr>
                                        <p:cTn id="100" dur="500"/>
                                        <p:tgtEl>
                                          <p:spTgt spid="137227"/>
                                        </p:tgtEl>
                                      </p:cBhvr>
                                    </p:animEffect>
                                  </p:childTnLst>
                                </p:cTn>
                              </p:par>
                            </p:childTnLst>
                          </p:cTn>
                        </p:par>
                      </p:childTnLst>
                    </p:cTn>
                  </p:par>
                  <p:par>
                    <p:cTn id="101" fill="hold">
                      <p:stCondLst>
                        <p:cond delay="indefinite"/>
                      </p:stCondLst>
                      <p:childTnLst>
                        <p:par>
                          <p:cTn id="102" fill="hold">
                            <p:stCondLst>
                              <p:cond delay="0"/>
                            </p:stCondLst>
                            <p:childTnLst>
                              <p:par>
                                <p:cTn id="103" presetID="12" presetClass="entr" presetSubtype="1" fill="hold" grpId="0" nodeType="clickEffect">
                                  <p:stCondLst>
                                    <p:cond delay="0"/>
                                  </p:stCondLst>
                                  <p:childTnLst>
                                    <p:set>
                                      <p:cBhvr>
                                        <p:cTn id="104" dur="1" fill="hold">
                                          <p:stCondLst>
                                            <p:cond delay="0"/>
                                          </p:stCondLst>
                                        </p:cTn>
                                        <p:tgtEl>
                                          <p:spTgt spid="137265"/>
                                        </p:tgtEl>
                                        <p:attrNameLst>
                                          <p:attrName>style.visibility</p:attrName>
                                        </p:attrNameLst>
                                      </p:cBhvr>
                                      <p:to>
                                        <p:strVal val="visible"/>
                                      </p:to>
                                    </p:set>
                                    <p:anim calcmode="lin" valueType="num">
                                      <p:cBhvr additive="base">
                                        <p:cTn id="105" dur="500"/>
                                        <p:tgtEl>
                                          <p:spTgt spid="137265"/>
                                        </p:tgtEl>
                                        <p:attrNameLst>
                                          <p:attrName>ppt_y</p:attrName>
                                        </p:attrNameLst>
                                      </p:cBhvr>
                                      <p:tavLst>
                                        <p:tav tm="0">
                                          <p:val>
                                            <p:strVal val="#ppt_y-#ppt_h*1.125000"/>
                                          </p:val>
                                        </p:tav>
                                        <p:tav tm="100000">
                                          <p:val>
                                            <p:strVal val="#ppt_y"/>
                                          </p:val>
                                        </p:tav>
                                      </p:tavLst>
                                    </p:anim>
                                    <p:animEffect transition="in" filter="wipe(down)">
                                      <p:cBhvr>
                                        <p:cTn id="106" dur="500"/>
                                        <p:tgtEl>
                                          <p:spTgt spid="137265"/>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2" fill="hold" grpId="0" nodeType="clickEffect">
                                  <p:stCondLst>
                                    <p:cond delay="0"/>
                                  </p:stCondLst>
                                  <p:childTnLst>
                                    <p:set>
                                      <p:cBhvr>
                                        <p:cTn id="110" dur="1" fill="hold">
                                          <p:stCondLst>
                                            <p:cond delay="0"/>
                                          </p:stCondLst>
                                        </p:cTn>
                                        <p:tgtEl>
                                          <p:spTgt spid="137228"/>
                                        </p:tgtEl>
                                        <p:attrNameLst>
                                          <p:attrName>style.visibility</p:attrName>
                                        </p:attrNameLst>
                                      </p:cBhvr>
                                      <p:to>
                                        <p:strVal val="visible"/>
                                      </p:to>
                                    </p:set>
                                    <p:animEffect transition="in" filter="wipe(right)">
                                      <p:cBhvr>
                                        <p:cTn id="111" dur="500"/>
                                        <p:tgtEl>
                                          <p:spTgt spid="137228"/>
                                        </p:tgtEl>
                                      </p:cBhvr>
                                    </p:animEffect>
                                  </p:childTnLst>
                                </p:cTn>
                              </p:par>
                            </p:childTnLst>
                          </p:cTn>
                        </p:par>
                      </p:childTnLst>
                    </p:cTn>
                  </p:par>
                  <p:par>
                    <p:cTn id="112" fill="hold">
                      <p:stCondLst>
                        <p:cond delay="indefinite"/>
                      </p:stCondLst>
                      <p:childTnLst>
                        <p:par>
                          <p:cTn id="113" fill="hold">
                            <p:stCondLst>
                              <p:cond delay="0"/>
                            </p:stCondLst>
                            <p:childTnLst>
                              <p:par>
                                <p:cTn id="114" presetID="12" presetClass="entr" presetSubtype="1" fill="hold" grpId="0" nodeType="clickEffect">
                                  <p:stCondLst>
                                    <p:cond delay="0"/>
                                  </p:stCondLst>
                                  <p:childTnLst>
                                    <p:set>
                                      <p:cBhvr>
                                        <p:cTn id="115" dur="1" fill="hold">
                                          <p:stCondLst>
                                            <p:cond delay="0"/>
                                          </p:stCondLst>
                                        </p:cTn>
                                        <p:tgtEl>
                                          <p:spTgt spid="137266"/>
                                        </p:tgtEl>
                                        <p:attrNameLst>
                                          <p:attrName>style.visibility</p:attrName>
                                        </p:attrNameLst>
                                      </p:cBhvr>
                                      <p:to>
                                        <p:strVal val="visible"/>
                                      </p:to>
                                    </p:set>
                                    <p:anim calcmode="lin" valueType="num">
                                      <p:cBhvr additive="base">
                                        <p:cTn id="116" dur="500"/>
                                        <p:tgtEl>
                                          <p:spTgt spid="137266"/>
                                        </p:tgtEl>
                                        <p:attrNameLst>
                                          <p:attrName>ppt_y</p:attrName>
                                        </p:attrNameLst>
                                      </p:cBhvr>
                                      <p:tavLst>
                                        <p:tav tm="0">
                                          <p:val>
                                            <p:strVal val="#ppt_y-#ppt_h*1.125000"/>
                                          </p:val>
                                        </p:tav>
                                        <p:tav tm="100000">
                                          <p:val>
                                            <p:strVal val="#ppt_y"/>
                                          </p:val>
                                        </p:tav>
                                      </p:tavLst>
                                    </p:anim>
                                    <p:animEffect transition="in" filter="wipe(down)">
                                      <p:cBhvr>
                                        <p:cTn id="117" dur="500"/>
                                        <p:tgtEl>
                                          <p:spTgt spid="137266"/>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2" fill="hold" grpId="0" nodeType="clickEffect">
                                  <p:stCondLst>
                                    <p:cond delay="0"/>
                                  </p:stCondLst>
                                  <p:childTnLst>
                                    <p:set>
                                      <p:cBhvr>
                                        <p:cTn id="121" dur="1" fill="hold">
                                          <p:stCondLst>
                                            <p:cond delay="0"/>
                                          </p:stCondLst>
                                        </p:cTn>
                                        <p:tgtEl>
                                          <p:spTgt spid="137229"/>
                                        </p:tgtEl>
                                        <p:attrNameLst>
                                          <p:attrName>style.visibility</p:attrName>
                                        </p:attrNameLst>
                                      </p:cBhvr>
                                      <p:to>
                                        <p:strVal val="visible"/>
                                      </p:to>
                                    </p:set>
                                    <p:animEffect transition="in" filter="wipe(right)">
                                      <p:cBhvr>
                                        <p:cTn id="122" dur="500"/>
                                        <p:tgtEl>
                                          <p:spTgt spid="137229"/>
                                        </p:tgtEl>
                                      </p:cBhvr>
                                    </p:animEffect>
                                  </p:childTnLst>
                                </p:cTn>
                              </p:par>
                            </p:childTnLst>
                          </p:cTn>
                        </p:par>
                      </p:childTnLst>
                    </p:cTn>
                  </p:par>
                  <p:par>
                    <p:cTn id="123" fill="hold">
                      <p:stCondLst>
                        <p:cond delay="indefinite"/>
                      </p:stCondLst>
                      <p:childTnLst>
                        <p:par>
                          <p:cTn id="124" fill="hold">
                            <p:stCondLst>
                              <p:cond delay="0"/>
                            </p:stCondLst>
                            <p:childTnLst>
                              <p:par>
                                <p:cTn id="125" presetID="12" presetClass="entr" presetSubtype="1" fill="hold" grpId="0" nodeType="clickEffect">
                                  <p:stCondLst>
                                    <p:cond delay="0"/>
                                  </p:stCondLst>
                                  <p:childTnLst>
                                    <p:set>
                                      <p:cBhvr>
                                        <p:cTn id="126" dur="1" fill="hold">
                                          <p:stCondLst>
                                            <p:cond delay="0"/>
                                          </p:stCondLst>
                                        </p:cTn>
                                        <p:tgtEl>
                                          <p:spTgt spid="137267"/>
                                        </p:tgtEl>
                                        <p:attrNameLst>
                                          <p:attrName>style.visibility</p:attrName>
                                        </p:attrNameLst>
                                      </p:cBhvr>
                                      <p:to>
                                        <p:strVal val="visible"/>
                                      </p:to>
                                    </p:set>
                                    <p:anim calcmode="lin" valueType="num">
                                      <p:cBhvr additive="base">
                                        <p:cTn id="127" dur="500"/>
                                        <p:tgtEl>
                                          <p:spTgt spid="137267"/>
                                        </p:tgtEl>
                                        <p:attrNameLst>
                                          <p:attrName>ppt_y</p:attrName>
                                        </p:attrNameLst>
                                      </p:cBhvr>
                                      <p:tavLst>
                                        <p:tav tm="0">
                                          <p:val>
                                            <p:strVal val="#ppt_y-#ppt_h*1.125000"/>
                                          </p:val>
                                        </p:tav>
                                        <p:tav tm="100000">
                                          <p:val>
                                            <p:strVal val="#ppt_y"/>
                                          </p:val>
                                        </p:tav>
                                      </p:tavLst>
                                    </p:anim>
                                    <p:animEffect transition="in" filter="wipe(down)">
                                      <p:cBhvr>
                                        <p:cTn id="128" dur="500"/>
                                        <p:tgtEl>
                                          <p:spTgt spid="137267"/>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4" fill="hold" grpId="0" nodeType="clickEffect">
                                  <p:stCondLst>
                                    <p:cond delay="0"/>
                                  </p:stCondLst>
                                  <p:childTnLst>
                                    <p:set>
                                      <p:cBhvr>
                                        <p:cTn id="132" dur="1" fill="hold">
                                          <p:stCondLst>
                                            <p:cond delay="0"/>
                                          </p:stCondLst>
                                        </p:cTn>
                                        <p:tgtEl>
                                          <p:spTgt spid="137230"/>
                                        </p:tgtEl>
                                        <p:attrNameLst>
                                          <p:attrName>style.visibility</p:attrName>
                                        </p:attrNameLst>
                                      </p:cBhvr>
                                      <p:to>
                                        <p:strVal val="visible"/>
                                      </p:to>
                                    </p:set>
                                    <p:animEffect transition="in" filter="wipe(down)">
                                      <p:cBhvr>
                                        <p:cTn id="133" dur="500"/>
                                        <p:tgtEl>
                                          <p:spTgt spid="13723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2" presetClass="entr" presetSubtype="1" fill="hold" grpId="0" nodeType="clickEffect">
                                  <p:stCondLst>
                                    <p:cond delay="0"/>
                                  </p:stCondLst>
                                  <p:childTnLst>
                                    <p:set>
                                      <p:cBhvr>
                                        <p:cTn id="137" dur="1" fill="hold">
                                          <p:stCondLst>
                                            <p:cond delay="0"/>
                                          </p:stCondLst>
                                        </p:cTn>
                                        <p:tgtEl>
                                          <p:spTgt spid="137268"/>
                                        </p:tgtEl>
                                        <p:attrNameLst>
                                          <p:attrName>style.visibility</p:attrName>
                                        </p:attrNameLst>
                                      </p:cBhvr>
                                      <p:to>
                                        <p:strVal val="visible"/>
                                      </p:to>
                                    </p:set>
                                    <p:anim calcmode="lin" valueType="num">
                                      <p:cBhvr additive="base">
                                        <p:cTn id="138" dur="500"/>
                                        <p:tgtEl>
                                          <p:spTgt spid="137268"/>
                                        </p:tgtEl>
                                        <p:attrNameLst>
                                          <p:attrName>ppt_y</p:attrName>
                                        </p:attrNameLst>
                                      </p:cBhvr>
                                      <p:tavLst>
                                        <p:tav tm="0">
                                          <p:val>
                                            <p:strVal val="#ppt_y-#ppt_h*1.125000"/>
                                          </p:val>
                                        </p:tav>
                                        <p:tav tm="100000">
                                          <p:val>
                                            <p:strVal val="#ppt_y"/>
                                          </p:val>
                                        </p:tav>
                                      </p:tavLst>
                                    </p:anim>
                                    <p:animEffect transition="in" filter="wipe(down)">
                                      <p:cBhvr>
                                        <p:cTn id="139" dur="500"/>
                                        <p:tgtEl>
                                          <p:spTgt spid="137268"/>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137231"/>
                                        </p:tgtEl>
                                        <p:attrNameLst>
                                          <p:attrName>style.visibility</p:attrName>
                                        </p:attrNameLst>
                                      </p:cBhvr>
                                      <p:to>
                                        <p:strVal val="visible"/>
                                      </p:to>
                                    </p:set>
                                    <p:animEffect transition="in" filter="wipe(left)">
                                      <p:cBhvr>
                                        <p:cTn id="144" dur="500"/>
                                        <p:tgtEl>
                                          <p:spTgt spid="137231"/>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1" fill="hold" grpId="0" nodeType="clickEffect">
                                  <p:stCondLst>
                                    <p:cond delay="0"/>
                                  </p:stCondLst>
                                  <p:childTnLst>
                                    <p:set>
                                      <p:cBhvr>
                                        <p:cTn id="148" dur="1" fill="hold">
                                          <p:stCondLst>
                                            <p:cond delay="0"/>
                                          </p:stCondLst>
                                        </p:cTn>
                                        <p:tgtEl>
                                          <p:spTgt spid="137278"/>
                                        </p:tgtEl>
                                        <p:attrNameLst>
                                          <p:attrName>style.visibility</p:attrName>
                                        </p:attrNameLst>
                                      </p:cBhvr>
                                      <p:to>
                                        <p:strVal val="visible"/>
                                      </p:to>
                                    </p:set>
                                    <p:animEffect transition="in" filter="wipe(up)">
                                      <p:cBhvr>
                                        <p:cTn id="149" dur="500"/>
                                        <p:tgtEl>
                                          <p:spTgt spid="137278"/>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4" fill="hold" grpId="0" nodeType="clickEffect">
                                  <p:stCondLst>
                                    <p:cond delay="0"/>
                                  </p:stCondLst>
                                  <p:childTnLst>
                                    <p:set>
                                      <p:cBhvr>
                                        <p:cTn id="153" dur="1" fill="hold">
                                          <p:stCondLst>
                                            <p:cond delay="0"/>
                                          </p:stCondLst>
                                        </p:cTn>
                                        <p:tgtEl>
                                          <p:spTgt spid="137269"/>
                                        </p:tgtEl>
                                        <p:attrNameLst>
                                          <p:attrName>style.visibility</p:attrName>
                                        </p:attrNameLst>
                                      </p:cBhvr>
                                      <p:to>
                                        <p:strVal val="visible"/>
                                      </p:to>
                                    </p:set>
                                    <p:anim calcmode="lin" valueType="num">
                                      <p:cBhvr additive="base">
                                        <p:cTn id="154" dur="500"/>
                                        <p:tgtEl>
                                          <p:spTgt spid="137269"/>
                                        </p:tgtEl>
                                        <p:attrNameLst>
                                          <p:attrName>ppt_y</p:attrName>
                                        </p:attrNameLst>
                                      </p:cBhvr>
                                      <p:tavLst>
                                        <p:tav tm="0">
                                          <p:val>
                                            <p:strVal val="#ppt_y+#ppt_h*1.125000"/>
                                          </p:val>
                                        </p:tav>
                                        <p:tav tm="100000">
                                          <p:val>
                                            <p:strVal val="#ppt_y"/>
                                          </p:val>
                                        </p:tav>
                                      </p:tavLst>
                                    </p:anim>
                                    <p:animEffect transition="in" filter="wipe(up)">
                                      <p:cBhvr>
                                        <p:cTn id="155" dur="500"/>
                                        <p:tgtEl>
                                          <p:spTgt spid="137269"/>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grpId="0" nodeType="clickEffect">
                                  <p:stCondLst>
                                    <p:cond delay="0"/>
                                  </p:stCondLst>
                                  <p:childTnLst>
                                    <p:set>
                                      <p:cBhvr>
                                        <p:cTn id="159" dur="1" fill="hold">
                                          <p:stCondLst>
                                            <p:cond delay="0"/>
                                          </p:stCondLst>
                                        </p:cTn>
                                        <p:tgtEl>
                                          <p:spTgt spid="137232"/>
                                        </p:tgtEl>
                                        <p:attrNameLst>
                                          <p:attrName>style.visibility</p:attrName>
                                        </p:attrNameLst>
                                      </p:cBhvr>
                                      <p:to>
                                        <p:strVal val="visible"/>
                                      </p:to>
                                    </p:set>
                                    <p:animEffect transition="in" filter="wipe(left)">
                                      <p:cBhvr>
                                        <p:cTn id="160" dur="500"/>
                                        <p:tgtEl>
                                          <p:spTgt spid="13723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childTnLst>
                                    <p:set>
                                      <p:cBhvr>
                                        <p:cTn id="164" dur="1" fill="hold">
                                          <p:stCondLst>
                                            <p:cond delay="0"/>
                                          </p:stCondLst>
                                        </p:cTn>
                                        <p:tgtEl>
                                          <p:spTgt spid="137279"/>
                                        </p:tgtEl>
                                        <p:attrNameLst>
                                          <p:attrName>style.visibility</p:attrName>
                                        </p:attrNameLst>
                                      </p:cBhvr>
                                      <p:to>
                                        <p:strVal val="visible"/>
                                      </p:to>
                                    </p:set>
                                    <p:animEffect transition="in" filter="wipe(up)">
                                      <p:cBhvr>
                                        <p:cTn id="165" dur="500"/>
                                        <p:tgtEl>
                                          <p:spTgt spid="137279"/>
                                        </p:tgtEl>
                                      </p:cBhvr>
                                    </p:animEffect>
                                  </p:childTnLst>
                                </p:cTn>
                              </p:par>
                            </p:childTnLst>
                          </p:cTn>
                        </p:par>
                      </p:childTnLst>
                    </p:cTn>
                  </p:par>
                  <p:par>
                    <p:cTn id="166" fill="hold">
                      <p:stCondLst>
                        <p:cond delay="indefinite"/>
                      </p:stCondLst>
                      <p:childTnLst>
                        <p:par>
                          <p:cTn id="167" fill="hold">
                            <p:stCondLst>
                              <p:cond delay="0"/>
                            </p:stCondLst>
                            <p:childTnLst>
                              <p:par>
                                <p:cTn id="168" presetID="12" presetClass="entr" presetSubtype="4" fill="hold" grpId="0" nodeType="clickEffect">
                                  <p:stCondLst>
                                    <p:cond delay="0"/>
                                  </p:stCondLst>
                                  <p:childTnLst>
                                    <p:set>
                                      <p:cBhvr>
                                        <p:cTn id="169" dur="1" fill="hold">
                                          <p:stCondLst>
                                            <p:cond delay="0"/>
                                          </p:stCondLst>
                                        </p:cTn>
                                        <p:tgtEl>
                                          <p:spTgt spid="137270"/>
                                        </p:tgtEl>
                                        <p:attrNameLst>
                                          <p:attrName>style.visibility</p:attrName>
                                        </p:attrNameLst>
                                      </p:cBhvr>
                                      <p:to>
                                        <p:strVal val="visible"/>
                                      </p:to>
                                    </p:set>
                                    <p:anim calcmode="lin" valueType="num">
                                      <p:cBhvr additive="base">
                                        <p:cTn id="170" dur="500"/>
                                        <p:tgtEl>
                                          <p:spTgt spid="137270"/>
                                        </p:tgtEl>
                                        <p:attrNameLst>
                                          <p:attrName>ppt_y</p:attrName>
                                        </p:attrNameLst>
                                      </p:cBhvr>
                                      <p:tavLst>
                                        <p:tav tm="0">
                                          <p:val>
                                            <p:strVal val="#ppt_y+#ppt_h*1.125000"/>
                                          </p:val>
                                        </p:tav>
                                        <p:tav tm="100000">
                                          <p:val>
                                            <p:strVal val="#ppt_y"/>
                                          </p:val>
                                        </p:tav>
                                      </p:tavLst>
                                    </p:anim>
                                    <p:animEffect transition="in" filter="wipe(up)">
                                      <p:cBhvr>
                                        <p:cTn id="171" dur="500"/>
                                        <p:tgtEl>
                                          <p:spTgt spid="137270"/>
                                        </p:tgtEl>
                                      </p:cBhvr>
                                    </p:animEffect>
                                  </p:childTnLst>
                                </p:cTn>
                              </p:par>
                            </p:childTnLst>
                          </p:cTn>
                        </p:par>
                      </p:childTnLst>
                    </p:cTn>
                  </p:par>
                  <p:par>
                    <p:cTn id="172" fill="hold">
                      <p:stCondLst>
                        <p:cond delay="indefinite"/>
                      </p:stCondLst>
                      <p:childTnLst>
                        <p:par>
                          <p:cTn id="173" fill="hold">
                            <p:stCondLst>
                              <p:cond delay="0"/>
                            </p:stCondLst>
                            <p:childTnLst>
                              <p:par>
                                <p:cTn id="174" presetID="22" presetClass="entr" presetSubtype="8" fill="hold" grpId="0" nodeType="clickEffect">
                                  <p:stCondLst>
                                    <p:cond delay="0"/>
                                  </p:stCondLst>
                                  <p:childTnLst>
                                    <p:set>
                                      <p:cBhvr>
                                        <p:cTn id="175" dur="1" fill="hold">
                                          <p:stCondLst>
                                            <p:cond delay="0"/>
                                          </p:stCondLst>
                                        </p:cTn>
                                        <p:tgtEl>
                                          <p:spTgt spid="137233"/>
                                        </p:tgtEl>
                                        <p:attrNameLst>
                                          <p:attrName>style.visibility</p:attrName>
                                        </p:attrNameLst>
                                      </p:cBhvr>
                                      <p:to>
                                        <p:strVal val="visible"/>
                                      </p:to>
                                    </p:set>
                                    <p:animEffect transition="in" filter="wipe(left)">
                                      <p:cBhvr>
                                        <p:cTn id="176" dur="500"/>
                                        <p:tgtEl>
                                          <p:spTgt spid="137233"/>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1" fill="hold" grpId="0" nodeType="clickEffect">
                                  <p:stCondLst>
                                    <p:cond delay="0"/>
                                  </p:stCondLst>
                                  <p:childTnLst>
                                    <p:set>
                                      <p:cBhvr>
                                        <p:cTn id="180" dur="1" fill="hold">
                                          <p:stCondLst>
                                            <p:cond delay="0"/>
                                          </p:stCondLst>
                                        </p:cTn>
                                        <p:tgtEl>
                                          <p:spTgt spid="137280"/>
                                        </p:tgtEl>
                                        <p:attrNameLst>
                                          <p:attrName>style.visibility</p:attrName>
                                        </p:attrNameLst>
                                      </p:cBhvr>
                                      <p:to>
                                        <p:strVal val="visible"/>
                                      </p:to>
                                    </p:set>
                                    <p:animEffect transition="in" filter="wipe(up)">
                                      <p:cBhvr>
                                        <p:cTn id="181" dur="500"/>
                                        <p:tgtEl>
                                          <p:spTgt spid="137280"/>
                                        </p:tgtEl>
                                      </p:cBhvr>
                                    </p:animEffect>
                                  </p:childTnLst>
                                </p:cTn>
                              </p:par>
                            </p:childTnLst>
                          </p:cTn>
                        </p:par>
                      </p:childTnLst>
                    </p:cTn>
                  </p:par>
                  <p:par>
                    <p:cTn id="182" fill="hold">
                      <p:stCondLst>
                        <p:cond delay="indefinite"/>
                      </p:stCondLst>
                      <p:childTnLst>
                        <p:par>
                          <p:cTn id="183" fill="hold">
                            <p:stCondLst>
                              <p:cond delay="0"/>
                            </p:stCondLst>
                            <p:childTnLst>
                              <p:par>
                                <p:cTn id="184" presetID="12" presetClass="entr" presetSubtype="4" fill="hold" grpId="0" nodeType="clickEffect">
                                  <p:stCondLst>
                                    <p:cond delay="0"/>
                                  </p:stCondLst>
                                  <p:childTnLst>
                                    <p:set>
                                      <p:cBhvr>
                                        <p:cTn id="185" dur="1" fill="hold">
                                          <p:stCondLst>
                                            <p:cond delay="0"/>
                                          </p:stCondLst>
                                        </p:cTn>
                                        <p:tgtEl>
                                          <p:spTgt spid="137271"/>
                                        </p:tgtEl>
                                        <p:attrNameLst>
                                          <p:attrName>style.visibility</p:attrName>
                                        </p:attrNameLst>
                                      </p:cBhvr>
                                      <p:to>
                                        <p:strVal val="visible"/>
                                      </p:to>
                                    </p:set>
                                    <p:anim calcmode="lin" valueType="num">
                                      <p:cBhvr additive="base">
                                        <p:cTn id="186" dur="500"/>
                                        <p:tgtEl>
                                          <p:spTgt spid="137271"/>
                                        </p:tgtEl>
                                        <p:attrNameLst>
                                          <p:attrName>ppt_y</p:attrName>
                                        </p:attrNameLst>
                                      </p:cBhvr>
                                      <p:tavLst>
                                        <p:tav tm="0">
                                          <p:val>
                                            <p:strVal val="#ppt_y+#ppt_h*1.125000"/>
                                          </p:val>
                                        </p:tav>
                                        <p:tav tm="100000">
                                          <p:val>
                                            <p:strVal val="#ppt_y"/>
                                          </p:val>
                                        </p:tav>
                                      </p:tavLst>
                                    </p:anim>
                                    <p:animEffect transition="in" filter="wipe(up)">
                                      <p:cBhvr>
                                        <p:cTn id="187" dur="500"/>
                                        <p:tgtEl>
                                          <p:spTgt spid="137271"/>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22" presetClass="entr" presetSubtype="2" fill="hold" grpId="0" nodeType="clickEffect">
                                  <p:stCondLst>
                                    <p:cond delay="0"/>
                                  </p:stCondLst>
                                  <p:childTnLst>
                                    <p:set>
                                      <p:cBhvr>
                                        <p:cTn id="191" dur="1" fill="hold">
                                          <p:stCondLst>
                                            <p:cond delay="0"/>
                                          </p:stCondLst>
                                        </p:cTn>
                                        <p:tgtEl>
                                          <p:spTgt spid="137234"/>
                                        </p:tgtEl>
                                        <p:attrNameLst>
                                          <p:attrName>style.visibility</p:attrName>
                                        </p:attrNameLst>
                                      </p:cBhvr>
                                      <p:to>
                                        <p:strVal val="visible"/>
                                      </p:to>
                                    </p:set>
                                    <p:animEffect transition="in" filter="wipe(right)">
                                      <p:cBhvr>
                                        <p:cTn id="192" dur="500"/>
                                        <p:tgtEl>
                                          <p:spTgt spid="137234"/>
                                        </p:tgtEl>
                                      </p:cBhvr>
                                    </p:animEffect>
                                  </p:childTnLst>
                                </p:cTn>
                              </p:par>
                            </p:childTnLst>
                          </p:cTn>
                        </p:par>
                      </p:childTnLst>
                    </p:cTn>
                  </p:par>
                  <p:par>
                    <p:cTn id="193" fill="hold" nodeType="clickPar">
                      <p:stCondLst>
                        <p:cond delay="indefinite"/>
                      </p:stCondLst>
                      <p:childTnLst>
                        <p:par>
                          <p:cTn id="194" fill="hold" nodeType="withGroup">
                            <p:stCondLst>
                              <p:cond delay="0"/>
                            </p:stCondLst>
                            <p:childTnLst>
                              <p:par>
                                <p:cTn id="195" presetID="22" presetClass="entr" presetSubtype="1" fill="hold" grpId="0" nodeType="clickEffect">
                                  <p:stCondLst>
                                    <p:cond delay="0"/>
                                  </p:stCondLst>
                                  <p:childTnLst>
                                    <p:set>
                                      <p:cBhvr>
                                        <p:cTn id="196" dur="1" fill="hold">
                                          <p:stCondLst>
                                            <p:cond delay="0"/>
                                          </p:stCondLst>
                                        </p:cTn>
                                        <p:tgtEl>
                                          <p:spTgt spid="137281"/>
                                        </p:tgtEl>
                                        <p:attrNameLst>
                                          <p:attrName>style.visibility</p:attrName>
                                        </p:attrNameLst>
                                      </p:cBhvr>
                                      <p:to>
                                        <p:strVal val="visible"/>
                                      </p:to>
                                    </p:set>
                                    <p:animEffect transition="in" filter="wipe(up)">
                                      <p:cBhvr>
                                        <p:cTn id="197" dur="500"/>
                                        <p:tgtEl>
                                          <p:spTgt spid="137281"/>
                                        </p:tgtEl>
                                      </p:cBhvr>
                                    </p:animEffect>
                                  </p:childTnLst>
                                </p:cTn>
                              </p:par>
                            </p:childTnLst>
                          </p:cTn>
                        </p:par>
                      </p:childTnLst>
                    </p:cTn>
                  </p:par>
                  <p:par>
                    <p:cTn id="198" fill="hold">
                      <p:stCondLst>
                        <p:cond delay="indefinite"/>
                      </p:stCondLst>
                      <p:childTnLst>
                        <p:par>
                          <p:cTn id="199" fill="hold">
                            <p:stCondLst>
                              <p:cond delay="0"/>
                            </p:stCondLst>
                            <p:childTnLst>
                              <p:par>
                                <p:cTn id="200" presetID="12" presetClass="entr" presetSubtype="4" fill="hold" grpId="0" nodeType="clickEffect">
                                  <p:stCondLst>
                                    <p:cond delay="0"/>
                                  </p:stCondLst>
                                  <p:childTnLst>
                                    <p:set>
                                      <p:cBhvr>
                                        <p:cTn id="201" dur="1" fill="hold">
                                          <p:stCondLst>
                                            <p:cond delay="0"/>
                                          </p:stCondLst>
                                        </p:cTn>
                                        <p:tgtEl>
                                          <p:spTgt spid="137272"/>
                                        </p:tgtEl>
                                        <p:attrNameLst>
                                          <p:attrName>style.visibility</p:attrName>
                                        </p:attrNameLst>
                                      </p:cBhvr>
                                      <p:to>
                                        <p:strVal val="visible"/>
                                      </p:to>
                                    </p:set>
                                    <p:anim calcmode="lin" valueType="num">
                                      <p:cBhvr additive="base">
                                        <p:cTn id="202" dur="500"/>
                                        <p:tgtEl>
                                          <p:spTgt spid="137272"/>
                                        </p:tgtEl>
                                        <p:attrNameLst>
                                          <p:attrName>ppt_y</p:attrName>
                                        </p:attrNameLst>
                                      </p:cBhvr>
                                      <p:tavLst>
                                        <p:tav tm="0">
                                          <p:val>
                                            <p:strVal val="#ppt_y+#ppt_h*1.125000"/>
                                          </p:val>
                                        </p:tav>
                                        <p:tav tm="100000">
                                          <p:val>
                                            <p:strVal val="#ppt_y"/>
                                          </p:val>
                                        </p:tav>
                                      </p:tavLst>
                                    </p:anim>
                                    <p:animEffect transition="in" filter="wipe(up)">
                                      <p:cBhvr>
                                        <p:cTn id="203" dur="500"/>
                                        <p:tgtEl>
                                          <p:spTgt spid="137272"/>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2" fill="hold" grpId="0" nodeType="clickEffect">
                                  <p:stCondLst>
                                    <p:cond delay="0"/>
                                  </p:stCondLst>
                                  <p:childTnLst>
                                    <p:set>
                                      <p:cBhvr>
                                        <p:cTn id="207" dur="1" fill="hold">
                                          <p:stCondLst>
                                            <p:cond delay="0"/>
                                          </p:stCondLst>
                                        </p:cTn>
                                        <p:tgtEl>
                                          <p:spTgt spid="137235"/>
                                        </p:tgtEl>
                                        <p:attrNameLst>
                                          <p:attrName>style.visibility</p:attrName>
                                        </p:attrNameLst>
                                      </p:cBhvr>
                                      <p:to>
                                        <p:strVal val="visible"/>
                                      </p:to>
                                    </p:set>
                                    <p:animEffect transition="in" filter="wipe(right)">
                                      <p:cBhvr>
                                        <p:cTn id="208" dur="500"/>
                                        <p:tgtEl>
                                          <p:spTgt spid="137235"/>
                                        </p:tgtEl>
                                      </p:cBhvr>
                                    </p:animEffect>
                                  </p:childTnLst>
                                </p:cTn>
                              </p:par>
                            </p:childTnLst>
                          </p:cTn>
                        </p:par>
                      </p:childTnLst>
                    </p:cTn>
                  </p:par>
                  <p:par>
                    <p:cTn id="209" fill="hold">
                      <p:stCondLst>
                        <p:cond delay="indefinite"/>
                      </p:stCondLst>
                      <p:childTnLst>
                        <p:par>
                          <p:cTn id="210" fill="hold">
                            <p:stCondLst>
                              <p:cond delay="0"/>
                            </p:stCondLst>
                            <p:childTnLst>
                              <p:par>
                                <p:cTn id="211" presetID="22" presetClass="entr" presetSubtype="1" fill="hold" grpId="0" nodeType="clickEffect">
                                  <p:stCondLst>
                                    <p:cond delay="0"/>
                                  </p:stCondLst>
                                  <p:childTnLst>
                                    <p:set>
                                      <p:cBhvr>
                                        <p:cTn id="212" dur="1" fill="hold">
                                          <p:stCondLst>
                                            <p:cond delay="0"/>
                                          </p:stCondLst>
                                        </p:cTn>
                                        <p:tgtEl>
                                          <p:spTgt spid="137282"/>
                                        </p:tgtEl>
                                        <p:attrNameLst>
                                          <p:attrName>style.visibility</p:attrName>
                                        </p:attrNameLst>
                                      </p:cBhvr>
                                      <p:to>
                                        <p:strVal val="visible"/>
                                      </p:to>
                                    </p:set>
                                    <p:animEffect transition="in" filter="wipe(up)">
                                      <p:cBhvr>
                                        <p:cTn id="213" dur="500"/>
                                        <p:tgtEl>
                                          <p:spTgt spid="137282"/>
                                        </p:tgtEl>
                                      </p:cBhvr>
                                    </p:animEffec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2" presetClass="entr" presetSubtype="4" fill="hold" grpId="0" nodeType="clickEffect">
                                  <p:stCondLst>
                                    <p:cond delay="0"/>
                                  </p:stCondLst>
                                  <p:childTnLst>
                                    <p:set>
                                      <p:cBhvr>
                                        <p:cTn id="217" dur="1" fill="hold">
                                          <p:stCondLst>
                                            <p:cond delay="0"/>
                                          </p:stCondLst>
                                        </p:cTn>
                                        <p:tgtEl>
                                          <p:spTgt spid="137273"/>
                                        </p:tgtEl>
                                        <p:attrNameLst>
                                          <p:attrName>style.visibility</p:attrName>
                                        </p:attrNameLst>
                                      </p:cBhvr>
                                      <p:to>
                                        <p:strVal val="visible"/>
                                      </p:to>
                                    </p:set>
                                    <p:anim calcmode="lin" valueType="num">
                                      <p:cBhvr additive="base">
                                        <p:cTn id="218" dur="500"/>
                                        <p:tgtEl>
                                          <p:spTgt spid="137273"/>
                                        </p:tgtEl>
                                        <p:attrNameLst>
                                          <p:attrName>ppt_y</p:attrName>
                                        </p:attrNameLst>
                                      </p:cBhvr>
                                      <p:tavLst>
                                        <p:tav tm="0">
                                          <p:val>
                                            <p:strVal val="#ppt_y+#ppt_h*1.125000"/>
                                          </p:val>
                                        </p:tav>
                                        <p:tav tm="100000">
                                          <p:val>
                                            <p:strVal val="#ppt_y"/>
                                          </p:val>
                                        </p:tav>
                                      </p:tavLst>
                                    </p:anim>
                                    <p:animEffect transition="in" filter="wipe(up)">
                                      <p:cBhvr>
                                        <p:cTn id="219" dur="500"/>
                                        <p:tgtEl>
                                          <p:spTgt spid="137273"/>
                                        </p:tgtEl>
                                      </p:cBhvr>
                                    </p:animEffect>
                                  </p:childTnLst>
                                </p:cTn>
                              </p:par>
                            </p:childTnLst>
                          </p:cTn>
                        </p:par>
                      </p:childTnLst>
                    </p:cTn>
                  </p:par>
                  <p:par>
                    <p:cTn id="220" fill="hold">
                      <p:stCondLst>
                        <p:cond delay="indefinite"/>
                      </p:stCondLst>
                      <p:childTnLst>
                        <p:par>
                          <p:cTn id="221" fill="hold">
                            <p:stCondLst>
                              <p:cond delay="0"/>
                            </p:stCondLst>
                            <p:childTnLst>
                              <p:par>
                                <p:cTn id="222" presetID="22" presetClass="entr" presetSubtype="2" fill="hold" grpId="0" nodeType="clickEffect">
                                  <p:stCondLst>
                                    <p:cond delay="0"/>
                                  </p:stCondLst>
                                  <p:childTnLst>
                                    <p:set>
                                      <p:cBhvr>
                                        <p:cTn id="223" dur="1" fill="hold">
                                          <p:stCondLst>
                                            <p:cond delay="0"/>
                                          </p:stCondLst>
                                        </p:cTn>
                                        <p:tgtEl>
                                          <p:spTgt spid="137236"/>
                                        </p:tgtEl>
                                        <p:attrNameLst>
                                          <p:attrName>style.visibility</p:attrName>
                                        </p:attrNameLst>
                                      </p:cBhvr>
                                      <p:to>
                                        <p:strVal val="visible"/>
                                      </p:to>
                                    </p:set>
                                    <p:animEffect transition="in" filter="wipe(right)">
                                      <p:cBhvr>
                                        <p:cTn id="224" dur="500"/>
                                        <p:tgtEl>
                                          <p:spTgt spid="137236"/>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12" presetClass="entr" presetSubtype="4" fill="hold" grpId="0" nodeType="clickEffect">
                                  <p:stCondLst>
                                    <p:cond delay="0"/>
                                  </p:stCondLst>
                                  <p:childTnLst>
                                    <p:set>
                                      <p:cBhvr>
                                        <p:cTn id="228" dur="1" fill="hold">
                                          <p:stCondLst>
                                            <p:cond delay="0"/>
                                          </p:stCondLst>
                                        </p:cTn>
                                        <p:tgtEl>
                                          <p:spTgt spid="137274"/>
                                        </p:tgtEl>
                                        <p:attrNameLst>
                                          <p:attrName>style.visibility</p:attrName>
                                        </p:attrNameLst>
                                      </p:cBhvr>
                                      <p:to>
                                        <p:strVal val="visible"/>
                                      </p:to>
                                    </p:set>
                                    <p:anim calcmode="lin" valueType="num">
                                      <p:cBhvr additive="base">
                                        <p:cTn id="229" dur="500"/>
                                        <p:tgtEl>
                                          <p:spTgt spid="137274"/>
                                        </p:tgtEl>
                                        <p:attrNameLst>
                                          <p:attrName>ppt_y</p:attrName>
                                        </p:attrNameLst>
                                      </p:cBhvr>
                                      <p:tavLst>
                                        <p:tav tm="0">
                                          <p:val>
                                            <p:strVal val="#ppt_y+#ppt_h*1.125000"/>
                                          </p:val>
                                        </p:tav>
                                        <p:tav tm="100000">
                                          <p:val>
                                            <p:strVal val="#ppt_y"/>
                                          </p:val>
                                        </p:tav>
                                      </p:tavLst>
                                    </p:anim>
                                    <p:animEffect transition="in" filter="wipe(up)">
                                      <p:cBhvr>
                                        <p:cTn id="230" dur="500"/>
                                        <p:tgtEl>
                                          <p:spTgt spid="137274"/>
                                        </p:tgtEl>
                                      </p:cBhvr>
                                    </p:animEffect>
                                  </p:childTnLst>
                                </p:cTn>
                              </p:par>
                            </p:childTnLst>
                          </p:cTn>
                        </p:par>
                      </p:childTnLst>
                    </p:cTn>
                  </p:par>
                  <p:par>
                    <p:cTn id="231" fill="hold">
                      <p:stCondLst>
                        <p:cond delay="indefinite"/>
                      </p:stCondLst>
                      <p:childTnLst>
                        <p:par>
                          <p:cTn id="232" fill="hold">
                            <p:stCondLst>
                              <p:cond delay="0"/>
                            </p:stCondLst>
                            <p:childTnLst>
                              <p:par>
                                <p:cTn id="233" presetID="22" presetClass="entr" presetSubtype="1" fill="hold" grpId="0" nodeType="clickEffect">
                                  <p:stCondLst>
                                    <p:cond delay="0"/>
                                  </p:stCondLst>
                                  <p:childTnLst>
                                    <p:set>
                                      <p:cBhvr>
                                        <p:cTn id="234" dur="1" fill="hold">
                                          <p:stCondLst>
                                            <p:cond delay="0"/>
                                          </p:stCondLst>
                                        </p:cTn>
                                        <p:tgtEl>
                                          <p:spTgt spid="137283"/>
                                        </p:tgtEl>
                                        <p:attrNameLst>
                                          <p:attrName>style.visibility</p:attrName>
                                        </p:attrNameLst>
                                      </p:cBhvr>
                                      <p:to>
                                        <p:strVal val="visible"/>
                                      </p:to>
                                    </p:set>
                                    <p:animEffect transition="in" filter="wipe(up)">
                                      <p:cBhvr>
                                        <p:cTn id="235" dur="500"/>
                                        <p:tgtEl>
                                          <p:spTgt spid="137283"/>
                                        </p:tgtEl>
                                      </p:cBhvr>
                                    </p:animEffect>
                                  </p:childTnLst>
                                </p:cTn>
                              </p:par>
                            </p:childTnLst>
                          </p:cTn>
                        </p:par>
                      </p:childTnLst>
                    </p:cTn>
                  </p:par>
                  <p:par>
                    <p:cTn id="236" fill="hold">
                      <p:stCondLst>
                        <p:cond delay="indefinite"/>
                      </p:stCondLst>
                      <p:childTnLst>
                        <p:par>
                          <p:cTn id="237" fill="hold">
                            <p:stCondLst>
                              <p:cond delay="0"/>
                            </p:stCondLst>
                            <p:childTnLst>
                              <p:par>
                                <p:cTn id="238" presetID="22" presetClass="entr" presetSubtype="1" fill="hold" grpId="0" nodeType="clickEffect">
                                  <p:stCondLst>
                                    <p:cond delay="0"/>
                                  </p:stCondLst>
                                  <p:childTnLst>
                                    <p:set>
                                      <p:cBhvr>
                                        <p:cTn id="239" dur="1" fill="hold">
                                          <p:stCondLst>
                                            <p:cond delay="0"/>
                                          </p:stCondLst>
                                        </p:cTn>
                                        <p:tgtEl>
                                          <p:spTgt spid="137237"/>
                                        </p:tgtEl>
                                        <p:attrNameLst>
                                          <p:attrName>style.visibility</p:attrName>
                                        </p:attrNameLst>
                                      </p:cBhvr>
                                      <p:to>
                                        <p:strVal val="visible"/>
                                      </p:to>
                                    </p:set>
                                    <p:animEffect transition="in" filter="wipe(up)">
                                      <p:cBhvr>
                                        <p:cTn id="240" dur="500"/>
                                        <p:tgtEl>
                                          <p:spTgt spid="137237"/>
                                        </p:tgtEl>
                                      </p:cBhvr>
                                    </p:animEffect>
                                  </p:childTnLst>
                                </p:cTn>
                              </p:par>
                            </p:childTnLst>
                          </p:cTn>
                        </p:par>
                      </p:childTnLst>
                    </p:cTn>
                  </p:par>
                  <p:par>
                    <p:cTn id="241" fill="hold">
                      <p:stCondLst>
                        <p:cond delay="indefinite"/>
                      </p:stCondLst>
                      <p:childTnLst>
                        <p:par>
                          <p:cTn id="242" fill="hold">
                            <p:stCondLst>
                              <p:cond delay="0"/>
                            </p:stCondLst>
                            <p:childTnLst>
                              <p:par>
                                <p:cTn id="243" presetID="22" presetClass="entr" presetSubtype="1" fill="hold" grpId="0" nodeType="clickEffect">
                                  <p:stCondLst>
                                    <p:cond delay="0"/>
                                  </p:stCondLst>
                                  <p:childTnLst>
                                    <p:set>
                                      <p:cBhvr>
                                        <p:cTn id="244" dur="1" fill="hold">
                                          <p:stCondLst>
                                            <p:cond delay="0"/>
                                          </p:stCondLst>
                                        </p:cTn>
                                        <p:tgtEl>
                                          <p:spTgt spid="137284"/>
                                        </p:tgtEl>
                                        <p:attrNameLst>
                                          <p:attrName>style.visibility</p:attrName>
                                        </p:attrNameLst>
                                      </p:cBhvr>
                                      <p:to>
                                        <p:strVal val="visible"/>
                                      </p:to>
                                    </p:set>
                                    <p:animEffect transition="in" filter="wipe(up)">
                                      <p:cBhvr>
                                        <p:cTn id="245" dur="500"/>
                                        <p:tgtEl>
                                          <p:spTgt spid="137284"/>
                                        </p:tgtEl>
                                      </p:cBhvr>
                                    </p:animEffect>
                                  </p:childTnLst>
                                </p:cTn>
                              </p:par>
                            </p:childTnLst>
                          </p:cTn>
                        </p:par>
                      </p:childTnLst>
                    </p:cTn>
                  </p:par>
                  <p:par>
                    <p:cTn id="246" fill="hold" nodeType="clickPar">
                      <p:stCondLst>
                        <p:cond delay="indefinite"/>
                      </p:stCondLst>
                      <p:childTnLst>
                        <p:par>
                          <p:cTn id="247" fill="hold" nodeType="withGroup">
                            <p:stCondLst>
                              <p:cond delay="0"/>
                            </p:stCondLst>
                            <p:childTnLst>
                              <p:par>
                                <p:cTn id="248" presetID="12" presetClass="entr" presetSubtype="4" fill="hold" grpId="0" nodeType="clickEffect">
                                  <p:stCondLst>
                                    <p:cond delay="0"/>
                                  </p:stCondLst>
                                  <p:childTnLst>
                                    <p:set>
                                      <p:cBhvr>
                                        <p:cTn id="249" dur="1" fill="hold">
                                          <p:stCondLst>
                                            <p:cond delay="0"/>
                                          </p:stCondLst>
                                        </p:cTn>
                                        <p:tgtEl>
                                          <p:spTgt spid="137275"/>
                                        </p:tgtEl>
                                        <p:attrNameLst>
                                          <p:attrName>style.visibility</p:attrName>
                                        </p:attrNameLst>
                                      </p:cBhvr>
                                      <p:to>
                                        <p:strVal val="visible"/>
                                      </p:to>
                                    </p:set>
                                    <p:anim calcmode="lin" valueType="num">
                                      <p:cBhvr additive="base">
                                        <p:cTn id="250" dur="500"/>
                                        <p:tgtEl>
                                          <p:spTgt spid="137275"/>
                                        </p:tgtEl>
                                        <p:attrNameLst>
                                          <p:attrName>ppt_y</p:attrName>
                                        </p:attrNameLst>
                                      </p:cBhvr>
                                      <p:tavLst>
                                        <p:tav tm="0">
                                          <p:val>
                                            <p:strVal val="#ppt_y+#ppt_h*1.125000"/>
                                          </p:val>
                                        </p:tav>
                                        <p:tav tm="100000">
                                          <p:val>
                                            <p:strVal val="#ppt_y"/>
                                          </p:val>
                                        </p:tav>
                                      </p:tavLst>
                                    </p:anim>
                                    <p:animEffect transition="in" filter="wipe(up)">
                                      <p:cBhvr>
                                        <p:cTn id="251" dur="500"/>
                                        <p:tgtEl>
                                          <p:spTgt spid="137275"/>
                                        </p:tgtEl>
                                      </p:cBhvr>
                                    </p:animEffect>
                                  </p:childTnLst>
                                </p:cTn>
                              </p:par>
                            </p:childTnLst>
                          </p:cTn>
                        </p:par>
                      </p:childTnLst>
                    </p:cTn>
                  </p:par>
                  <p:par>
                    <p:cTn id="252" fill="hold">
                      <p:stCondLst>
                        <p:cond delay="indefinite"/>
                      </p:stCondLst>
                      <p:childTnLst>
                        <p:par>
                          <p:cTn id="253" fill="hold">
                            <p:stCondLst>
                              <p:cond delay="0"/>
                            </p:stCondLst>
                            <p:childTnLst>
                              <p:par>
                                <p:cTn id="254" presetID="22" presetClass="entr" presetSubtype="2" fill="hold" grpId="0" nodeType="clickEffect">
                                  <p:stCondLst>
                                    <p:cond delay="0"/>
                                  </p:stCondLst>
                                  <p:childTnLst>
                                    <p:set>
                                      <p:cBhvr>
                                        <p:cTn id="255" dur="1" fill="hold">
                                          <p:stCondLst>
                                            <p:cond delay="0"/>
                                          </p:stCondLst>
                                        </p:cTn>
                                        <p:tgtEl>
                                          <p:spTgt spid="137238"/>
                                        </p:tgtEl>
                                        <p:attrNameLst>
                                          <p:attrName>style.visibility</p:attrName>
                                        </p:attrNameLst>
                                      </p:cBhvr>
                                      <p:to>
                                        <p:strVal val="visible"/>
                                      </p:to>
                                    </p:set>
                                    <p:animEffect transition="in" filter="wipe(right)">
                                      <p:cBhvr>
                                        <p:cTn id="256" dur="500"/>
                                        <p:tgtEl>
                                          <p:spTgt spid="137238"/>
                                        </p:tgtEl>
                                      </p:cBhvr>
                                    </p:animEffect>
                                  </p:childTnLst>
                                </p:cTn>
                              </p:par>
                            </p:childTnLst>
                          </p:cTn>
                        </p:par>
                      </p:childTnLst>
                    </p:cTn>
                  </p:par>
                  <p:par>
                    <p:cTn id="257" fill="hold" nodeType="clickPar">
                      <p:stCondLst>
                        <p:cond delay="indefinite"/>
                      </p:stCondLst>
                      <p:childTnLst>
                        <p:par>
                          <p:cTn id="258" fill="hold" nodeType="withGroup">
                            <p:stCondLst>
                              <p:cond delay="0"/>
                            </p:stCondLst>
                            <p:childTnLst>
                              <p:par>
                                <p:cTn id="259" presetID="22" presetClass="entr" presetSubtype="1" fill="hold" grpId="0" nodeType="clickEffect">
                                  <p:stCondLst>
                                    <p:cond delay="0"/>
                                  </p:stCondLst>
                                  <p:childTnLst>
                                    <p:set>
                                      <p:cBhvr>
                                        <p:cTn id="260" dur="1" fill="hold">
                                          <p:stCondLst>
                                            <p:cond delay="0"/>
                                          </p:stCondLst>
                                        </p:cTn>
                                        <p:tgtEl>
                                          <p:spTgt spid="137285"/>
                                        </p:tgtEl>
                                        <p:attrNameLst>
                                          <p:attrName>style.visibility</p:attrName>
                                        </p:attrNameLst>
                                      </p:cBhvr>
                                      <p:to>
                                        <p:strVal val="visible"/>
                                      </p:to>
                                    </p:set>
                                    <p:animEffect transition="in" filter="wipe(up)">
                                      <p:cBhvr>
                                        <p:cTn id="261" dur="500"/>
                                        <p:tgtEl>
                                          <p:spTgt spid="137285"/>
                                        </p:tgtEl>
                                      </p:cBhvr>
                                    </p:animEffect>
                                  </p:childTnLst>
                                </p:cTn>
                              </p:par>
                            </p:childTnLst>
                          </p:cTn>
                        </p:par>
                      </p:childTnLst>
                    </p:cTn>
                  </p:par>
                  <p:par>
                    <p:cTn id="262" fill="hold">
                      <p:stCondLst>
                        <p:cond delay="indefinite"/>
                      </p:stCondLst>
                      <p:childTnLst>
                        <p:par>
                          <p:cTn id="263" fill="hold">
                            <p:stCondLst>
                              <p:cond delay="0"/>
                            </p:stCondLst>
                            <p:childTnLst>
                              <p:par>
                                <p:cTn id="264" presetID="12" presetClass="entr" presetSubtype="4" fill="hold" grpId="0" nodeType="clickEffect">
                                  <p:stCondLst>
                                    <p:cond delay="0"/>
                                  </p:stCondLst>
                                  <p:childTnLst>
                                    <p:set>
                                      <p:cBhvr>
                                        <p:cTn id="265" dur="1" fill="hold">
                                          <p:stCondLst>
                                            <p:cond delay="0"/>
                                          </p:stCondLst>
                                        </p:cTn>
                                        <p:tgtEl>
                                          <p:spTgt spid="137276"/>
                                        </p:tgtEl>
                                        <p:attrNameLst>
                                          <p:attrName>style.visibility</p:attrName>
                                        </p:attrNameLst>
                                      </p:cBhvr>
                                      <p:to>
                                        <p:strVal val="visible"/>
                                      </p:to>
                                    </p:set>
                                    <p:anim calcmode="lin" valueType="num">
                                      <p:cBhvr additive="base">
                                        <p:cTn id="266" dur="500"/>
                                        <p:tgtEl>
                                          <p:spTgt spid="137276"/>
                                        </p:tgtEl>
                                        <p:attrNameLst>
                                          <p:attrName>ppt_y</p:attrName>
                                        </p:attrNameLst>
                                      </p:cBhvr>
                                      <p:tavLst>
                                        <p:tav tm="0">
                                          <p:val>
                                            <p:strVal val="#ppt_y+#ppt_h*1.125000"/>
                                          </p:val>
                                        </p:tav>
                                        <p:tav tm="100000">
                                          <p:val>
                                            <p:strVal val="#ppt_y"/>
                                          </p:val>
                                        </p:tav>
                                      </p:tavLst>
                                    </p:anim>
                                    <p:animEffect transition="in" filter="wipe(up)">
                                      <p:cBhvr>
                                        <p:cTn id="267" dur="500"/>
                                        <p:tgtEl>
                                          <p:spTgt spid="137276"/>
                                        </p:tgtEl>
                                      </p:cBhvr>
                                    </p:animEffect>
                                  </p:childTnLst>
                                </p:cTn>
                              </p:par>
                            </p:childTnLst>
                          </p:cTn>
                        </p:par>
                      </p:childTnLst>
                    </p:cTn>
                  </p:par>
                  <p:par>
                    <p:cTn id="268" fill="hold">
                      <p:stCondLst>
                        <p:cond delay="indefinite"/>
                      </p:stCondLst>
                      <p:childTnLst>
                        <p:par>
                          <p:cTn id="269" fill="hold">
                            <p:stCondLst>
                              <p:cond delay="0"/>
                            </p:stCondLst>
                            <p:childTnLst>
                              <p:par>
                                <p:cTn id="270" presetID="22" presetClass="entr" presetSubtype="2" fill="hold" grpId="0" nodeType="clickEffect">
                                  <p:stCondLst>
                                    <p:cond delay="0"/>
                                  </p:stCondLst>
                                  <p:childTnLst>
                                    <p:set>
                                      <p:cBhvr>
                                        <p:cTn id="271" dur="1" fill="hold">
                                          <p:stCondLst>
                                            <p:cond delay="0"/>
                                          </p:stCondLst>
                                        </p:cTn>
                                        <p:tgtEl>
                                          <p:spTgt spid="137239"/>
                                        </p:tgtEl>
                                        <p:attrNameLst>
                                          <p:attrName>style.visibility</p:attrName>
                                        </p:attrNameLst>
                                      </p:cBhvr>
                                      <p:to>
                                        <p:strVal val="visible"/>
                                      </p:to>
                                    </p:set>
                                    <p:animEffect transition="in" filter="wipe(right)">
                                      <p:cBhvr>
                                        <p:cTn id="272" dur="500"/>
                                        <p:tgtEl>
                                          <p:spTgt spid="137239"/>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2" presetClass="entr" presetSubtype="2" fill="hold" grpId="0" nodeType="clickEffect">
                                  <p:stCondLst>
                                    <p:cond delay="0"/>
                                  </p:stCondLst>
                                  <p:childTnLst>
                                    <p:set>
                                      <p:cBhvr>
                                        <p:cTn id="276" dur="1" fill="hold">
                                          <p:stCondLst>
                                            <p:cond delay="0"/>
                                          </p:stCondLst>
                                        </p:cTn>
                                        <p:tgtEl>
                                          <p:spTgt spid="137240"/>
                                        </p:tgtEl>
                                        <p:attrNameLst>
                                          <p:attrName>style.visibility</p:attrName>
                                        </p:attrNameLst>
                                      </p:cBhvr>
                                      <p:to>
                                        <p:strVal val="visible"/>
                                      </p:to>
                                    </p:set>
                                    <p:animEffect transition="in" filter="wipe(right)">
                                      <p:cBhvr>
                                        <p:cTn id="277" dur="500"/>
                                        <p:tgtEl>
                                          <p:spTgt spid="137240"/>
                                        </p:tgtEl>
                                      </p:cBhvr>
                                    </p:animEffect>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2" presetClass="entr" presetSubtype="1" fill="hold" grpId="0" nodeType="clickEffect">
                                  <p:stCondLst>
                                    <p:cond delay="0"/>
                                  </p:stCondLst>
                                  <p:childTnLst>
                                    <p:set>
                                      <p:cBhvr>
                                        <p:cTn id="281" dur="1" fill="hold">
                                          <p:stCondLst>
                                            <p:cond delay="0"/>
                                          </p:stCondLst>
                                        </p:cTn>
                                        <p:tgtEl>
                                          <p:spTgt spid="137277"/>
                                        </p:tgtEl>
                                        <p:attrNameLst>
                                          <p:attrName>style.visibility</p:attrName>
                                        </p:attrNameLst>
                                      </p:cBhvr>
                                      <p:to>
                                        <p:strVal val="visible"/>
                                      </p:to>
                                    </p:set>
                                    <p:anim calcmode="lin" valueType="num">
                                      <p:cBhvr additive="base">
                                        <p:cTn id="282" dur="500"/>
                                        <p:tgtEl>
                                          <p:spTgt spid="137277"/>
                                        </p:tgtEl>
                                        <p:attrNameLst>
                                          <p:attrName>ppt_y</p:attrName>
                                        </p:attrNameLst>
                                      </p:cBhvr>
                                      <p:tavLst>
                                        <p:tav tm="0">
                                          <p:val>
                                            <p:strVal val="#ppt_y-#ppt_h*1.125000"/>
                                          </p:val>
                                        </p:tav>
                                        <p:tav tm="100000">
                                          <p:val>
                                            <p:strVal val="#ppt_y"/>
                                          </p:val>
                                        </p:tav>
                                      </p:tavLst>
                                    </p:anim>
                                    <p:animEffect transition="in" filter="wipe(down)">
                                      <p:cBhvr>
                                        <p:cTn id="283" dur="500"/>
                                        <p:tgtEl>
                                          <p:spTgt spid="137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autoUpdateAnimBg="0"/>
      <p:bldP spid="137220" grpId="0" autoUpdateAnimBg="0"/>
      <p:bldP spid="137221" grpId="0" autoUpdateAnimBg="0"/>
      <p:bldP spid="137222" grpId="0" autoUpdateAnimBg="0"/>
      <p:bldP spid="137223" grpId="0" autoUpdateAnimBg="0"/>
      <p:bldP spid="137224" grpId="0" autoUpdateAnimBg="0"/>
      <p:bldP spid="137225" grpId="0" autoUpdateAnimBg="0"/>
      <p:bldP spid="137226" grpId="0" autoUpdateAnimBg="0"/>
      <p:bldP spid="137227" grpId="0" autoUpdateAnimBg="0"/>
      <p:bldP spid="137228" grpId="0" autoUpdateAnimBg="0"/>
      <p:bldP spid="137229" grpId="0" autoUpdateAnimBg="0"/>
      <p:bldP spid="137230" grpId="0" autoUpdateAnimBg="0"/>
      <p:bldP spid="137231" grpId="0" animBg="1"/>
      <p:bldP spid="137232" grpId="0" animBg="1"/>
      <p:bldP spid="137233" grpId="0" animBg="1"/>
      <p:bldP spid="137234" grpId="0" animBg="1"/>
      <p:bldP spid="137235" grpId="0" animBg="1"/>
      <p:bldP spid="137236" grpId="0" animBg="1"/>
      <p:bldP spid="137237" grpId="0" animBg="1"/>
      <p:bldP spid="137238" grpId="0" animBg="1"/>
      <p:bldP spid="137239" grpId="0" animBg="1"/>
      <p:bldP spid="137240" grpId="0" autoUpdateAnimBg="0"/>
      <p:bldP spid="137245" grpId="0" autoUpdateAnimBg="0"/>
      <p:bldP spid="137258" grpId="0" autoUpdateAnimBg="0"/>
      <p:bldP spid="137259" grpId="0" autoUpdateAnimBg="0"/>
      <p:bldP spid="137260" grpId="0" autoUpdateAnimBg="0"/>
      <p:bldP spid="137261" grpId="0" autoUpdateAnimBg="0"/>
      <p:bldP spid="137262" grpId="0" autoUpdateAnimBg="0"/>
      <p:bldP spid="137263" grpId="0" autoUpdateAnimBg="0"/>
      <p:bldP spid="137264" grpId="0" autoUpdateAnimBg="0"/>
      <p:bldP spid="137265" grpId="0" autoUpdateAnimBg="0"/>
      <p:bldP spid="137266" grpId="0" autoUpdateAnimBg="0"/>
      <p:bldP spid="137267" grpId="0" autoUpdateAnimBg="0"/>
      <p:bldP spid="137268" grpId="0" autoUpdateAnimBg="0"/>
      <p:bldP spid="137269" grpId="0" animBg="1"/>
      <p:bldP spid="137270" grpId="0" animBg="1"/>
      <p:bldP spid="137271" grpId="0" animBg="1"/>
      <p:bldP spid="137272" grpId="0" animBg="1"/>
      <p:bldP spid="137273" grpId="0" animBg="1"/>
      <p:bldP spid="137274" grpId="0" animBg="1"/>
      <p:bldP spid="137275" grpId="0" animBg="1"/>
      <p:bldP spid="137276" grpId="0" animBg="1"/>
      <p:bldP spid="137277" grpId="0" animBg="1" autoUpdateAnimBg="0"/>
      <p:bldP spid="137278" grpId="0" autoUpdateAnimBg="0"/>
      <p:bldP spid="137279" grpId="0" autoUpdateAnimBg="0"/>
      <p:bldP spid="137280" grpId="0" autoUpdateAnimBg="0"/>
      <p:bldP spid="137281" grpId="0" autoUpdateAnimBg="0"/>
      <p:bldP spid="137282" grpId="0" autoUpdateAnimBg="0"/>
      <p:bldP spid="137283" grpId="0" autoUpdateAnimBg="0"/>
      <p:bldP spid="137284" grpId="0" autoUpdateAnimBg="0"/>
      <p:bldP spid="13728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399D753-CE71-4642-AB34-27E257FAA668}"/>
              </a:ext>
            </a:extLst>
          </p:cNvPr>
          <p:cNvSpPr/>
          <p:nvPr/>
        </p:nvSpPr>
        <p:spPr>
          <a:xfrm>
            <a:off x="0" y="4941168"/>
            <a:ext cx="9144000" cy="1152128"/>
          </a:xfrm>
          <a:prstGeom prst="rect">
            <a:avLst/>
          </a:prstGeom>
          <a:solidFill>
            <a:srgbClr val="99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399D753-CE71-4642-AB34-27E257FAA668}"/>
              </a:ext>
            </a:extLst>
          </p:cNvPr>
          <p:cNvSpPr/>
          <p:nvPr/>
        </p:nvSpPr>
        <p:spPr>
          <a:xfrm>
            <a:off x="0" y="3140968"/>
            <a:ext cx="9144000" cy="1800200"/>
          </a:xfrm>
          <a:prstGeom prst="rect">
            <a:avLst/>
          </a:prstGeom>
          <a:solidFill>
            <a:srgbClr val="FFFFCC"/>
          </a:solidFill>
          <a:ln>
            <a:no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399D753-CE71-4642-AB34-27E257FAA668}"/>
              </a:ext>
            </a:extLst>
          </p:cNvPr>
          <p:cNvSpPr/>
          <p:nvPr/>
        </p:nvSpPr>
        <p:spPr>
          <a:xfrm>
            <a:off x="0" y="1340768"/>
            <a:ext cx="9144000" cy="1440160"/>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107504" y="188640"/>
            <a:ext cx="9013493" cy="6597352"/>
          </a:xfrm>
        </p:spPr>
        <p:txBody>
          <a:bodyPr>
            <a:noAutofit/>
          </a:bodyPr>
          <a:lstStyle/>
          <a:p>
            <a:pPr marL="0" indent="0">
              <a:spcBef>
                <a:spcPts val="0"/>
              </a:spcBef>
              <a:buNone/>
            </a:pPr>
            <a:r>
              <a:rPr lang="zh-CN" altLang="en-US" sz="2400" dirty="0"/>
              <a:t>设定当前位置的初值为入口位置；</a:t>
            </a:r>
          </a:p>
          <a:p>
            <a:pPr marL="0" indent="0">
              <a:spcBef>
                <a:spcPts val="0"/>
              </a:spcBef>
              <a:buNone/>
            </a:pPr>
            <a:r>
              <a:rPr lang="zh-CN" altLang="en-US" sz="2400" dirty="0"/>
              <a:t> </a:t>
            </a:r>
            <a:r>
              <a:rPr lang="en-US" altLang="zh-CN" sz="2400" dirty="0"/>
              <a:t>do</a:t>
            </a:r>
            <a:r>
              <a:rPr lang="zh-CN" altLang="en-US" sz="2400" b="1" dirty="0">
                <a:solidFill>
                  <a:srgbClr val="0000CC"/>
                </a:solidFill>
              </a:rPr>
              <a:t>｛</a:t>
            </a:r>
          </a:p>
          <a:p>
            <a:pPr marL="0" indent="0">
              <a:spcBef>
                <a:spcPts val="0"/>
              </a:spcBef>
              <a:buNone/>
            </a:pPr>
            <a:r>
              <a:rPr lang="zh-CN" altLang="en-US" sz="2400" dirty="0"/>
              <a:t>   若</a:t>
            </a:r>
            <a:r>
              <a:rPr lang="zh-CN" altLang="en-US" sz="2400" b="1" dirty="0">
                <a:solidFill>
                  <a:srgbClr val="C00000"/>
                </a:solidFill>
              </a:rPr>
              <a:t>当前位置可通</a:t>
            </a:r>
            <a:r>
              <a:rPr lang="zh-CN" altLang="en-US" sz="2400" dirty="0"/>
              <a:t>，</a:t>
            </a:r>
          </a:p>
          <a:p>
            <a:pPr marL="0" indent="0">
              <a:spcBef>
                <a:spcPts val="0"/>
              </a:spcBef>
              <a:buNone/>
            </a:pPr>
            <a:r>
              <a:rPr lang="zh-CN" altLang="en-US" sz="2400" dirty="0"/>
              <a:t>   则｛</a:t>
            </a:r>
            <a:r>
              <a:rPr lang="zh-CN" altLang="en-US" sz="2400" b="1" dirty="0"/>
              <a:t>在迷宫标记该块被走过，将</a:t>
            </a:r>
            <a:r>
              <a:rPr lang="zh-CN" altLang="en-US" sz="2400" b="1" dirty="0">
                <a:solidFill>
                  <a:srgbClr val="0000CC"/>
                </a:solidFill>
              </a:rPr>
              <a:t>当前位置</a:t>
            </a:r>
            <a:r>
              <a:rPr lang="zh-CN" altLang="en-US" sz="2400" b="1" dirty="0"/>
              <a:t>插入</a:t>
            </a:r>
            <a:r>
              <a:rPr lang="zh-CN" altLang="en-US" sz="2400" b="1" dirty="0">
                <a:solidFill>
                  <a:schemeClr val="accent1"/>
                </a:solidFill>
              </a:rPr>
              <a:t>栈顶</a:t>
            </a:r>
            <a:r>
              <a:rPr lang="zh-CN" altLang="en-US" sz="2400" dirty="0"/>
              <a:t>； </a:t>
            </a:r>
          </a:p>
          <a:p>
            <a:pPr marL="0" indent="0">
              <a:spcBef>
                <a:spcPts val="0"/>
              </a:spcBef>
              <a:buNone/>
            </a:pPr>
            <a:r>
              <a:rPr lang="zh-CN" altLang="en-US" sz="2400" dirty="0"/>
              <a:t>           若该位置是出口位置，则算法结束；            </a:t>
            </a:r>
          </a:p>
          <a:p>
            <a:pPr marL="0" indent="0">
              <a:spcBef>
                <a:spcPts val="0"/>
              </a:spcBef>
              <a:buNone/>
            </a:pPr>
            <a:r>
              <a:rPr lang="zh-CN" altLang="en-US" sz="2400" dirty="0"/>
              <a:t>           否则</a:t>
            </a:r>
            <a:r>
              <a:rPr lang="zh-CN" altLang="en-US" sz="2400" b="1" dirty="0"/>
              <a:t>切换当前位置的东邻方块为</a:t>
            </a:r>
            <a:r>
              <a:rPr lang="zh-CN" altLang="en-US" sz="2400" b="1" dirty="0">
                <a:solidFill>
                  <a:srgbClr val="0000FF"/>
                </a:solidFill>
              </a:rPr>
              <a:t>新的当前位置</a:t>
            </a:r>
            <a:r>
              <a:rPr lang="zh-CN" altLang="en-US" sz="2400" dirty="0"/>
              <a:t>；</a:t>
            </a:r>
          </a:p>
          <a:p>
            <a:pPr marL="0" indent="0">
              <a:spcBef>
                <a:spcPts val="0"/>
              </a:spcBef>
              <a:buNone/>
            </a:pPr>
            <a:r>
              <a:rPr lang="zh-CN" altLang="en-US" sz="2400" dirty="0"/>
              <a:t>           ｝</a:t>
            </a:r>
          </a:p>
          <a:p>
            <a:pPr marL="0" indent="0">
              <a:spcBef>
                <a:spcPts val="0"/>
              </a:spcBef>
              <a:buNone/>
            </a:pPr>
            <a:r>
              <a:rPr lang="zh-CN" altLang="en-US" sz="2400" dirty="0"/>
              <a:t>   否则 </a:t>
            </a:r>
            <a:r>
              <a:rPr lang="zh-CN" altLang="en-US" sz="2400" b="1" dirty="0">
                <a:solidFill>
                  <a:srgbClr val="C00000"/>
                </a:solidFill>
              </a:rPr>
              <a:t>｛</a:t>
            </a:r>
            <a:r>
              <a:rPr lang="en-US" altLang="zh-CN" sz="2400" dirty="0"/>
              <a:t>//</a:t>
            </a:r>
            <a:r>
              <a:rPr lang="zh-CN" altLang="en-US" sz="2400" dirty="0"/>
              <a:t>当前位置不通</a:t>
            </a:r>
            <a:endParaRPr lang="en-US" altLang="zh-CN" sz="2400" dirty="0"/>
          </a:p>
          <a:p>
            <a:pPr marL="0" indent="0">
              <a:spcBef>
                <a:spcPts val="0"/>
              </a:spcBef>
              <a:buNone/>
            </a:pPr>
            <a:r>
              <a:rPr lang="zh-CN" altLang="en-US" sz="2400" dirty="0"/>
              <a:t>         若</a:t>
            </a:r>
            <a:r>
              <a:rPr lang="zh-CN" altLang="en-US" sz="2400" b="1" dirty="0">
                <a:solidFill>
                  <a:schemeClr val="accent1"/>
                </a:solidFill>
              </a:rPr>
              <a:t>栈不空</a:t>
            </a:r>
            <a:r>
              <a:rPr lang="zh-CN" altLang="en-US" sz="2400" dirty="0"/>
              <a:t>但</a:t>
            </a:r>
            <a:r>
              <a:rPr lang="zh-CN" altLang="en-US" sz="2400" b="1" dirty="0">
                <a:solidFill>
                  <a:schemeClr val="accent1"/>
                </a:solidFill>
              </a:rPr>
              <a:t>栈顶位置的四周</a:t>
            </a:r>
            <a:r>
              <a:rPr lang="zh-CN" altLang="en-US" sz="2400" dirty="0"/>
              <a:t>均不可通，</a:t>
            </a:r>
          </a:p>
          <a:p>
            <a:pPr marL="0" indent="0">
              <a:spcBef>
                <a:spcPts val="0"/>
              </a:spcBef>
              <a:buNone/>
            </a:pPr>
            <a:r>
              <a:rPr lang="en-US" altLang="zh-CN" sz="2400" dirty="0"/>
              <a:t>		</a:t>
            </a:r>
            <a:r>
              <a:rPr lang="zh-CN" altLang="en-US" sz="2400" dirty="0"/>
              <a:t>则｛</a:t>
            </a:r>
            <a:r>
              <a:rPr lang="zh-CN" altLang="en-US" sz="2400" b="1" dirty="0"/>
              <a:t>删去</a:t>
            </a:r>
            <a:r>
              <a:rPr lang="zh-CN" altLang="en-US" sz="2400" b="1" dirty="0">
                <a:solidFill>
                  <a:schemeClr val="accent1"/>
                </a:solidFill>
              </a:rPr>
              <a:t>栈顶位置</a:t>
            </a:r>
            <a:r>
              <a:rPr lang="zh-CN" altLang="en-US" sz="2400" dirty="0"/>
              <a:t>，并</a:t>
            </a:r>
            <a:r>
              <a:rPr lang="zh-CN" altLang="en-US" sz="2400" b="1" dirty="0"/>
              <a:t>在迷宫标记该块“不通”</a:t>
            </a:r>
            <a:r>
              <a:rPr lang="zh-CN" altLang="en-US" sz="2400" dirty="0"/>
              <a:t>；</a:t>
            </a:r>
          </a:p>
          <a:p>
            <a:pPr marL="0" indent="0">
              <a:spcBef>
                <a:spcPts val="0"/>
              </a:spcBef>
              <a:buNone/>
            </a:pPr>
            <a:r>
              <a:rPr lang="en-US" altLang="zh-CN" sz="2400" dirty="0"/>
              <a:t>	</a:t>
            </a:r>
            <a:r>
              <a:rPr lang="zh-CN" altLang="en-US" sz="2400" dirty="0"/>
              <a:t>        </a:t>
            </a:r>
            <a:r>
              <a:rPr lang="en-US" altLang="zh-CN" sz="2400" dirty="0"/>
              <a:t>	</a:t>
            </a:r>
            <a:r>
              <a:rPr lang="zh-CN" altLang="en-US" sz="2400" dirty="0"/>
              <a:t>若</a:t>
            </a:r>
            <a:r>
              <a:rPr lang="zh-CN" altLang="en-US" sz="2400" b="1" dirty="0">
                <a:solidFill>
                  <a:schemeClr val="accent1"/>
                </a:solidFill>
              </a:rPr>
              <a:t>栈不空</a:t>
            </a:r>
            <a:r>
              <a:rPr lang="zh-CN" altLang="en-US" sz="2400" dirty="0"/>
              <a:t>，则重新测试</a:t>
            </a:r>
            <a:r>
              <a:rPr lang="zh-CN" altLang="en-US" sz="2400" b="1" dirty="0">
                <a:solidFill>
                  <a:schemeClr val="accent1"/>
                </a:solidFill>
              </a:rPr>
              <a:t>新的栈顶位置</a:t>
            </a:r>
            <a:r>
              <a:rPr lang="zh-CN" altLang="en-US" sz="2400" dirty="0"/>
              <a:t>，</a:t>
            </a:r>
          </a:p>
          <a:p>
            <a:pPr marL="0" indent="0">
              <a:spcBef>
                <a:spcPts val="0"/>
              </a:spcBef>
              <a:buNone/>
            </a:pPr>
            <a:r>
              <a:rPr lang="zh-CN" altLang="en-US" sz="2400" dirty="0"/>
              <a:t>        </a:t>
            </a:r>
            <a:r>
              <a:rPr lang="en-US" altLang="zh-CN" sz="2400" dirty="0"/>
              <a:t>		</a:t>
            </a:r>
            <a:r>
              <a:rPr lang="zh-CN" altLang="en-US" sz="2400" dirty="0"/>
              <a:t>直至找到一个可通的相邻块或</a:t>
            </a:r>
            <a:r>
              <a:rPr lang="zh-CN" altLang="en-US" sz="2400" b="1" dirty="0">
                <a:solidFill>
                  <a:schemeClr val="accent1"/>
                </a:solidFill>
              </a:rPr>
              <a:t>出栈</a:t>
            </a:r>
            <a:r>
              <a:rPr lang="zh-CN" altLang="en-US" sz="2400" dirty="0"/>
              <a:t>至</a:t>
            </a:r>
            <a:r>
              <a:rPr lang="zh-CN" altLang="en-US" sz="2400" b="1" dirty="0">
                <a:solidFill>
                  <a:schemeClr val="accent1"/>
                </a:solidFill>
              </a:rPr>
              <a:t>栈空</a:t>
            </a:r>
            <a:r>
              <a:rPr lang="zh-CN" altLang="en-US" sz="2400" dirty="0"/>
              <a:t>；</a:t>
            </a:r>
          </a:p>
          <a:p>
            <a:pPr marL="0" indent="0">
              <a:spcBef>
                <a:spcPts val="0"/>
              </a:spcBef>
              <a:buNone/>
            </a:pPr>
            <a:r>
              <a:rPr lang="en-US" altLang="zh-CN" sz="2400" dirty="0"/>
              <a:t>		</a:t>
            </a:r>
            <a:r>
              <a:rPr lang="zh-CN" altLang="en-US" sz="2400" dirty="0"/>
              <a:t>｝</a:t>
            </a:r>
            <a:endParaRPr lang="en-US" altLang="zh-CN" sz="2400" dirty="0"/>
          </a:p>
          <a:p>
            <a:pPr marL="0" indent="0">
              <a:spcBef>
                <a:spcPts val="0"/>
              </a:spcBef>
              <a:buNone/>
            </a:pPr>
            <a:r>
              <a:rPr lang="en-US" altLang="zh-CN" sz="2400" dirty="0"/>
              <a:t>         </a:t>
            </a:r>
            <a:r>
              <a:rPr lang="zh-CN" altLang="en-US" sz="2400" dirty="0"/>
              <a:t>若</a:t>
            </a:r>
            <a:r>
              <a:rPr lang="zh-CN" altLang="en-US" sz="2400" b="1" dirty="0">
                <a:solidFill>
                  <a:schemeClr val="accent1"/>
                </a:solidFill>
              </a:rPr>
              <a:t>栈不空</a:t>
            </a:r>
            <a:r>
              <a:rPr lang="zh-CN" altLang="en-US" sz="2400" dirty="0"/>
              <a:t>且</a:t>
            </a:r>
            <a:r>
              <a:rPr lang="zh-CN" altLang="en-US" sz="2400" b="1" dirty="0">
                <a:solidFill>
                  <a:schemeClr val="accent1"/>
                </a:solidFill>
              </a:rPr>
              <a:t>栈顶位置尚有其他方向</a:t>
            </a:r>
            <a:r>
              <a:rPr lang="zh-CN" altLang="en-US" sz="2400" dirty="0"/>
              <a:t>未被探索，则设定</a:t>
            </a:r>
            <a:r>
              <a:rPr lang="zh-CN" altLang="en-US" sz="2400" b="1" dirty="0">
                <a:solidFill>
                  <a:srgbClr val="0000FF"/>
                </a:solidFill>
              </a:rPr>
              <a:t>新的</a:t>
            </a:r>
            <a:endParaRPr lang="en-US" altLang="zh-CN" sz="2400" b="1" dirty="0">
              <a:solidFill>
                <a:srgbClr val="0000FF"/>
              </a:solidFill>
            </a:endParaRPr>
          </a:p>
          <a:p>
            <a:pPr marL="0" indent="0">
              <a:spcBef>
                <a:spcPts val="0"/>
              </a:spcBef>
              <a:buNone/>
            </a:pPr>
            <a:r>
              <a:rPr lang="en-US" altLang="zh-CN" sz="2400" b="1" dirty="0">
                <a:solidFill>
                  <a:srgbClr val="0000FF"/>
                </a:solidFill>
              </a:rPr>
              <a:t>         </a:t>
            </a:r>
            <a:r>
              <a:rPr lang="zh-CN" altLang="en-US" sz="2400" b="1" dirty="0">
                <a:solidFill>
                  <a:srgbClr val="0000FF"/>
                </a:solidFill>
              </a:rPr>
              <a:t>当前位置</a:t>
            </a:r>
            <a:r>
              <a:rPr lang="zh-CN" altLang="en-US" sz="2400" dirty="0"/>
              <a:t>为</a:t>
            </a:r>
            <a:r>
              <a:rPr lang="zh-CN" altLang="en-US" sz="2400" b="1" dirty="0"/>
              <a:t>沿顺时针方向旋转找到的栈顶位置的下一相邻块</a:t>
            </a:r>
            <a:r>
              <a:rPr lang="zh-CN" altLang="en-US" sz="2400" dirty="0"/>
              <a:t>；</a:t>
            </a:r>
          </a:p>
          <a:p>
            <a:pPr marL="0" indent="0">
              <a:spcBef>
                <a:spcPts val="0"/>
              </a:spcBef>
              <a:buNone/>
            </a:pPr>
            <a:r>
              <a:rPr lang="en-US" altLang="zh-CN" sz="2400" dirty="0"/>
              <a:t>          </a:t>
            </a:r>
            <a:r>
              <a:rPr lang="zh-CN" altLang="en-US" sz="2400" b="1" dirty="0">
                <a:solidFill>
                  <a:srgbClr val="C00000"/>
                </a:solidFill>
              </a:rPr>
              <a:t>｝</a:t>
            </a:r>
          </a:p>
          <a:p>
            <a:pPr marL="0" indent="0">
              <a:spcBef>
                <a:spcPts val="0"/>
              </a:spcBef>
              <a:buNone/>
            </a:pPr>
            <a:r>
              <a:rPr lang="zh-CN" altLang="en-US" sz="2400" b="1" dirty="0">
                <a:solidFill>
                  <a:srgbClr val="0000CC"/>
                </a:solidFill>
              </a:rPr>
              <a:t>｝</a:t>
            </a:r>
            <a:r>
              <a:rPr lang="en-US" altLang="zh-CN" sz="2400" dirty="0"/>
              <a:t>while (</a:t>
            </a:r>
            <a:r>
              <a:rPr lang="zh-CN" altLang="en-US" sz="2400" b="1" dirty="0">
                <a:solidFill>
                  <a:schemeClr val="accent1"/>
                </a:solidFill>
              </a:rPr>
              <a:t>栈不空</a:t>
            </a:r>
            <a:r>
              <a:rPr lang="en-US" altLang="zh-CN" sz="2400" dirty="0"/>
              <a:t>)</a:t>
            </a:r>
            <a:r>
              <a:rPr lang="zh-CN" altLang="en-US" sz="2400" dirty="0"/>
              <a:t>；</a:t>
            </a:r>
            <a:endParaRPr lang="en-US" altLang="zh-CN" sz="2400" dirty="0"/>
          </a:p>
          <a:p>
            <a:pPr marL="0" indent="0">
              <a:spcBef>
                <a:spcPts val="0"/>
              </a:spcBef>
              <a:buNone/>
            </a:pPr>
            <a:r>
              <a:rPr lang="zh-CN" altLang="en-US" sz="2400" dirty="0"/>
              <a:t>若</a:t>
            </a:r>
            <a:r>
              <a:rPr lang="zh-CN" altLang="en-US" sz="2400" b="1" dirty="0">
                <a:solidFill>
                  <a:schemeClr val="accent1"/>
                </a:solidFill>
              </a:rPr>
              <a:t>栈空</a:t>
            </a:r>
            <a:r>
              <a:rPr lang="zh-CN" altLang="en-US" sz="2400" dirty="0"/>
              <a:t>，则表明迷宫没有通路</a:t>
            </a:r>
            <a:endParaRPr lang="en-US" sz="2400"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44</a:t>
            </a:fld>
            <a:endParaRPr lang="zh-CN" altLang="en-US"/>
          </a:p>
        </p:txBody>
      </p:sp>
    </p:spTree>
    <p:extLst>
      <p:ext uri="{BB962C8B-B14F-4D97-AF65-F5344CB8AC3E}">
        <p14:creationId xmlns:p14="http://schemas.microsoft.com/office/powerpoint/2010/main" val="562285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p:nvPr>
        </p:nvSpPr>
        <p:spPr/>
        <p:txBody>
          <a:bodyPr>
            <a:normAutofit fontScale="92500" lnSpcReduction="10000"/>
          </a:bodyPr>
          <a:lstStyle/>
          <a:p>
            <a:pPr marL="0" indent="0">
              <a:buNone/>
            </a:pPr>
            <a:r>
              <a:rPr lang="en-US" altLang="zh-CN" dirty="0" err="1"/>
              <a:t>t</a:t>
            </a:r>
            <a:r>
              <a:rPr lang="en-US" dirty="0" err="1"/>
              <a:t>ypedef</a:t>
            </a:r>
            <a:r>
              <a:rPr lang="en-US" dirty="0"/>
              <a:t> </a:t>
            </a:r>
            <a:r>
              <a:rPr lang="en-US" dirty="0" err="1"/>
              <a:t>struct</a:t>
            </a:r>
            <a:r>
              <a:rPr lang="en-US" dirty="0"/>
              <a:t> Maze { //</a:t>
            </a:r>
            <a:r>
              <a:rPr lang="zh-CN" altLang="en-US" dirty="0"/>
              <a:t>表示迷宫</a:t>
            </a:r>
            <a:endParaRPr lang="en-US" dirty="0"/>
          </a:p>
          <a:p>
            <a:pPr marL="457200" lvl="1" indent="0">
              <a:buNone/>
            </a:pPr>
            <a:r>
              <a:rPr lang="en-US" altLang="zh-CN" dirty="0"/>
              <a:t>c</a:t>
            </a:r>
            <a:r>
              <a:rPr lang="en-US" dirty="0"/>
              <a:t>har array[10][10]; </a:t>
            </a:r>
          </a:p>
          <a:p>
            <a:pPr marL="457200" lvl="1" indent="0">
              <a:buNone/>
            </a:pPr>
            <a:r>
              <a:rPr lang="en-US" dirty="0"/>
              <a:t>//</a:t>
            </a:r>
            <a:r>
              <a:rPr lang="zh-CN" altLang="en-US" dirty="0"/>
              <a:t>迷宫的墙：</a:t>
            </a:r>
            <a:r>
              <a:rPr lang="en-US" altLang="zh-CN" dirty="0"/>
              <a:t>X</a:t>
            </a:r>
            <a:r>
              <a:rPr lang="zh-CN" altLang="en-US" dirty="0"/>
              <a:t>；没有走过的通道块：空格；</a:t>
            </a:r>
            <a:endParaRPr lang="en-US" altLang="zh-CN" dirty="0"/>
          </a:p>
          <a:p>
            <a:pPr marL="457200" lvl="1" indent="0">
              <a:buNone/>
            </a:pPr>
            <a:r>
              <a:rPr lang="en-US" altLang="zh-CN" dirty="0"/>
              <a:t>//</a:t>
            </a:r>
            <a:r>
              <a:rPr lang="zh-CN" altLang="en-US" dirty="0"/>
              <a:t>走过标记：*；走不通：</a:t>
            </a:r>
            <a:r>
              <a:rPr lang="en-US" dirty="0"/>
              <a:t>!</a:t>
            </a:r>
          </a:p>
          <a:p>
            <a:pPr marL="0" indent="0">
              <a:buNone/>
            </a:pPr>
            <a:r>
              <a:rPr lang="en-US" dirty="0"/>
              <a:t>} </a:t>
            </a:r>
            <a:r>
              <a:rPr lang="en-US" b="1" dirty="0" err="1">
                <a:solidFill>
                  <a:srgbClr val="0000CC"/>
                </a:solidFill>
              </a:rPr>
              <a:t>MazeType</a:t>
            </a:r>
            <a:r>
              <a:rPr lang="en-US" dirty="0"/>
              <a:t>;</a:t>
            </a:r>
          </a:p>
          <a:p>
            <a:pPr marL="0" indent="0">
              <a:buNone/>
            </a:pPr>
            <a:r>
              <a:rPr lang="en-US" altLang="zh-CN" dirty="0" err="1"/>
              <a:t>t</a:t>
            </a:r>
            <a:r>
              <a:rPr lang="en-US" dirty="0" err="1"/>
              <a:t>ypedef</a:t>
            </a:r>
            <a:r>
              <a:rPr lang="en-US" dirty="0"/>
              <a:t> </a:t>
            </a:r>
            <a:r>
              <a:rPr lang="en-US" altLang="zh-CN" dirty="0" err="1"/>
              <a:t>s</a:t>
            </a:r>
            <a:r>
              <a:rPr lang="en-US" dirty="0" err="1"/>
              <a:t>truct</a:t>
            </a:r>
            <a:r>
              <a:rPr lang="en-US" dirty="0"/>
              <a:t> { //</a:t>
            </a:r>
            <a:r>
              <a:rPr lang="zh-CN" altLang="en-US" b="1" dirty="0">
                <a:solidFill>
                  <a:srgbClr val="0000CC"/>
                </a:solidFill>
              </a:rPr>
              <a:t>迷宫的坐标</a:t>
            </a:r>
            <a:endParaRPr lang="en-US" b="1" dirty="0">
              <a:solidFill>
                <a:srgbClr val="0000CC"/>
              </a:solidFill>
            </a:endParaRPr>
          </a:p>
          <a:p>
            <a:pPr marL="457200" lvl="1" indent="0">
              <a:buNone/>
            </a:pPr>
            <a:r>
              <a:rPr lang="en-US" altLang="zh-CN" dirty="0" err="1"/>
              <a:t>i</a:t>
            </a:r>
            <a:r>
              <a:rPr lang="en-US" dirty="0" err="1"/>
              <a:t>nt</a:t>
            </a:r>
            <a:r>
              <a:rPr lang="en-US" dirty="0"/>
              <a:t> r, c; //r </a:t>
            </a:r>
            <a:r>
              <a:rPr lang="zh-CN" altLang="en-US" dirty="0"/>
              <a:t>表示行，</a:t>
            </a:r>
            <a:r>
              <a:rPr lang="en-US" altLang="zh-CN" dirty="0"/>
              <a:t>c</a:t>
            </a:r>
            <a:r>
              <a:rPr lang="zh-CN" altLang="en-US" dirty="0"/>
              <a:t>表示列</a:t>
            </a:r>
            <a:endParaRPr lang="en-US" dirty="0"/>
          </a:p>
          <a:p>
            <a:pPr marL="0" indent="0">
              <a:buNone/>
            </a:pPr>
            <a:r>
              <a:rPr lang="en-US" dirty="0"/>
              <a:t>}</a:t>
            </a:r>
            <a:r>
              <a:rPr lang="en-US" b="1" dirty="0" err="1">
                <a:solidFill>
                  <a:srgbClr val="7030A0"/>
                </a:solidFill>
              </a:rPr>
              <a:t>PosType</a:t>
            </a:r>
            <a:r>
              <a:rPr lang="en-US" dirty="0"/>
              <a:t>;</a:t>
            </a:r>
          </a:p>
          <a:p>
            <a:pPr marL="0" indent="0">
              <a:buNone/>
            </a:pPr>
            <a:r>
              <a:rPr lang="en-US" dirty="0" err="1"/>
              <a:t>Typedef</a:t>
            </a:r>
            <a:r>
              <a:rPr lang="en-US" dirty="0"/>
              <a:t> </a:t>
            </a:r>
            <a:r>
              <a:rPr lang="en-US" dirty="0" err="1"/>
              <a:t>struct</a:t>
            </a:r>
            <a:r>
              <a:rPr lang="en-US" dirty="0"/>
              <a:t> { //</a:t>
            </a:r>
            <a:r>
              <a:rPr lang="zh-CN" altLang="en-US" b="1" dirty="0">
                <a:solidFill>
                  <a:srgbClr val="0000CC"/>
                </a:solidFill>
              </a:rPr>
              <a:t>表示路径中的一通道块</a:t>
            </a:r>
            <a:endParaRPr lang="en-US" b="1" dirty="0">
              <a:solidFill>
                <a:srgbClr val="0000CC"/>
              </a:solidFill>
            </a:endParaRPr>
          </a:p>
          <a:p>
            <a:pPr marL="457200" lvl="1" indent="0">
              <a:buNone/>
            </a:pPr>
            <a:r>
              <a:rPr lang="en-US" altLang="zh-CN" dirty="0" err="1"/>
              <a:t>i</a:t>
            </a:r>
            <a:r>
              <a:rPr lang="en-US" dirty="0" err="1"/>
              <a:t>nt</a:t>
            </a:r>
            <a:r>
              <a:rPr lang="en-US" dirty="0"/>
              <a:t> </a:t>
            </a:r>
            <a:r>
              <a:rPr lang="en-US" dirty="0" err="1"/>
              <a:t>ord</a:t>
            </a:r>
            <a:r>
              <a:rPr lang="en-US" dirty="0"/>
              <a:t>; //</a:t>
            </a:r>
            <a:r>
              <a:rPr lang="zh-CN" altLang="en-US" dirty="0"/>
              <a:t>表示该通道块在路径上的序号</a:t>
            </a:r>
            <a:r>
              <a:rPr lang="en-US" dirty="0"/>
              <a:t> </a:t>
            </a:r>
          </a:p>
          <a:p>
            <a:pPr marL="457200" lvl="1" indent="0">
              <a:buNone/>
            </a:pPr>
            <a:r>
              <a:rPr lang="en-US" b="1" dirty="0" err="1">
                <a:solidFill>
                  <a:srgbClr val="7030A0"/>
                </a:solidFill>
              </a:rPr>
              <a:t>PosType</a:t>
            </a:r>
            <a:r>
              <a:rPr lang="en-US" dirty="0"/>
              <a:t> seat; //</a:t>
            </a:r>
            <a:r>
              <a:rPr lang="zh-CN" altLang="en-US" dirty="0"/>
              <a:t>通道块在迷宫中的坐标位置</a:t>
            </a:r>
            <a:endParaRPr lang="en-US" dirty="0"/>
          </a:p>
          <a:p>
            <a:pPr marL="457200" lvl="1" indent="0">
              <a:buNone/>
            </a:pPr>
            <a:r>
              <a:rPr lang="en-US" altLang="zh-CN" b="1" dirty="0" err="1">
                <a:solidFill>
                  <a:srgbClr val="00B050"/>
                </a:solidFill>
              </a:rPr>
              <a:t>i</a:t>
            </a:r>
            <a:r>
              <a:rPr lang="en-US" b="1" dirty="0" err="1">
                <a:solidFill>
                  <a:srgbClr val="00B050"/>
                </a:solidFill>
              </a:rPr>
              <a:t>nt</a:t>
            </a:r>
            <a:r>
              <a:rPr lang="en-US" b="1" dirty="0">
                <a:solidFill>
                  <a:srgbClr val="00B050"/>
                </a:solidFill>
              </a:rPr>
              <a:t> di;//</a:t>
            </a:r>
            <a:r>
              <a:rPr lang="zh-CN" altLang="en-US" b="1" dirty="0">
                <a:solidFill>
                  <a:srgbClr val="00B050"/>
                </a:solidFill>
              </a:rPr>
              <a:t>从此通道块走向下一个通道块的方向</a:t>
            </a:r>
            <a:endParaRPr lang="en-US" b="1" dirty="0">
              <a:solidFill>
                <a:srgbClr val="00B050"/>
              </a:solidFill>
            </a:endParaRPr>
          </a:p>
          <a:p>
            <a:pPr marL="0" indent="0">
              <a:buNone/>
            </a:pPr>
            <a:r>
              <a:rPr lang="en-US" dirty="0"/>
              <a:t>} </a:t>
            </a:r>
            <a:r>
              <a:rPr lang="en-US" dirty="0" err="1">
                <a:solidFill>
                  <a:srgbClr val="C00000"/>
                </a:solidFill>
              </a:rPr>
              <a:t>ElemType</a:t>
            </a:r>
            <a:r>
              <a:rPr lang="en-US" dirty="0"/>
              <a:t>; //</a:t>
            </a:r>
            <a:r>
              <a:rPr lang="zh-CN" altLang="en-US" dirty="0"/>
              <a:t>保存在栈中的元素类型</a:t>
            </a:r>
            <a:endParaRPr lang="en-US" altLang="zh-CN" dirty="0"/>
          </a:p>
          <a:p>
            <a:pPr marL="0" indent="0">
              <a:buNone/>
            </a:pPr>
            <a:r>
              <a:rPr lang="en-US" altLang="zh-CN" b="1" dirty="0" err="1">
                <a:solidFill>
                  <a:srgbClr val="0000CC"/>
                </a:solidFill>
              </a:rPr>
              <a:t>SqStack</a:t>
            </a:r>
            <a:r>
              <a:rPr lang="en-US" altLang="zh-CN" dirty="0"/>
              <a:t> s; //</a:t>
            </a:r>
            <a:r>
              <a:rPr lang="zh-CN" altLang="en-US" dirty="0"/>
              <a:t>记录从入口到当前位置的路径</a:t>
            </a:r>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45</a:t>
            </a:fld>
            <a:endParaRPr lang="zh-CN" alt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221" y="1700808"/>
            <a:ext cx="2219275" cy="219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481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8712968" cy="6741368"/>
          </a:xfrm>
        </p:spPr>
        <p:txBody>
          <a:bodyPr>
            <a:noAutofit/>
          </a:bodyPr>
          <a:lstStyle/>
          <a:p>
            <a:pPr marL="0" indent="0">
              <a:spcBef>
                <a:spcPts val="0"/>
              </a:spcBef>
              <a:buNone/>
            </a:pPr>
            <a:r>
              <a:rPr lang="en-US" sz="2600" dirty="0"/>
              <a:t>// </a:t>
            </a:r>
            <a:r>
              <a:rPr lang="zh-CN" altLang="en-US" sz="2600" dirty="0"/>
              <a:t>判定迷宫的当前位置是否可通过</a:t>
            </a:r>
            <a:r>
              <a:rPr lang="en-US" altLang="zh-CN" sz="2600" dirty="0"/>
              <a:t>(</a:t>
            </a:r>
            <a:r>
              <a:rPr lang="zh-CN" altLang="en-US" sz="2600" dirty="0"/>
              <a:t>即未曾走到过的通道块</a:t>
            </a:r>
            <a:r>
              <a:rPr lang="en-US" altLang="zh-CN" sz="2600" dirty="0"/>
              <a:t>)</a:t>
            </a:r>
            <a:endParaRPr lang="en-US" sz="2600" dirty="0"/>
          </a:p>
          <a:p>
            <a:pPr marL="0" indent="0">
              <a:spcBef>
                <a:spcPts val="0"/>
              </a:spcBef>
              <a:buNone/>
            </a:pPr>
            <a:r>
              <a:rPr lang="en-US" sz="2600" dirty="0">
                <a:solidFill>
                  <a:srgbClr val="339933"/>
                </a:solidFill>
              </a:rPr>
              <a:t>Status</a:t>
            </a:r>
            <a:r>
              <a:rPr lang="en-US" sz="2600" dirty="0">
                <a:solidFill>
                  <a:srgbClr val="0000CC"/>
                </a:solidFill>
              </a:rPr>
              <a:t> Pass(</a:t>
            </a:r>
            <a:r>
              <a:rPr lang="en-US" sz="2600" dirty="0" err="1">
                <a:solidFill>
                  <a:srgbClr val="0000CC"/>
                </a:solidFill>
              </a:rPr>
              <a:t>MazeType</a:t>
            </a:r>
            <a:r>
              <a:rPr lang="en-US" sz="2600" dirty="0">
                <a:solidFill>
                  <a:srgbClr val="0000CC"/>
                </a:solidFill>
              </a:rPr>
              <a:t> </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p>
          <a:p>
            <a:pPr marL="0" indent="0">
              <a:spcBef>
                <a:spcPts val="0"/>
              </a:spcBef>
              <a:buNone/>
            </a:pPr>
            <a:r>
              <a:rPr lang="en-US" sz="2600" dirty="0"/>
              <a:t>	Status Pass( </a:t>
            </a:r>
            <a:r>
              <a:rPr lang="en-US" sz="2600" dirty="0" err="1"/>
              <a:t>MazeType</a:t>
            </a:r>
            <a:r>
              <a:rPr lang="en-US" sz="2600" dirty="0"/>
              <a:t> </a:t>
            </a:r>
            <a:r>
              <a:rPr lang="en-US" sz="2600" dirty="0" err="1"/>
              <a:t>MyMaze,PosType</a:t>
            </a:r>
            <a:r>
              <a:rPr lang="en-US" sz="2600" dirty="0"/>
              <a:t> </a:t>
            </a:r>
            <a:r>
              <a:rPr lang="en-US" sz="2600" dirty="0" err="1"/>
              <a:t>CurPos</a:t>
            </a:r>
            <a:r>
              <a:rPr lang="en-US" sz="2600" dirty="0"/>
              <a:t>) { </a:t>
            </a:r>
          </a:p>
          <a:p>
            <a:pPr marL="0" indent="0">
              <a:spcBef>
                <a:spcPts val="0"/>
              </a:spcBef>
              <a:buNone/>
            </a:pPr>
            <a:r>
              <a:rPr lang="en-US" sz="2600" dirty="0"/>
              <a:t>	if (</a:t>
            </a:r>
            <a:r>
              <a:rPr lang="en-US" sz="2600" dirty="0" err="1"/>
              <a:t>MyMaze.arr</a:t>
            </a:r>
            <a:r>
              <a:rPr lang="en-US" sz="2600" dirty="0"/>
              <a:t>[</a:t>
            </a:r>
            <a:r>
              <a:rPr lang="en-US" sz="2600" dirty="0" err="1"/>
              <a:t>CurPos.r</a:t>
            </a:r>
            <a:r>
              <a:rPr lang="en-US" sz="2600" dirty="0"/>
              <a:t>][</a:t>
            </a:r>
            <a:r>
              <a:rPr lang="en-US" sz="2600" dirty="0" err="1"/>
              <a:t>CurPos.c</a:t>
            </a:r>
            <a:r>
              <a:rPr lang="en-US" sz="2600" dirty="0"/>
              <a:t>]==' ') </a:t>
            </a:r>
          </a:p>
          <a:p>
            <a:pPr marL="0" indent="0">
              <a:spcBef>
                <a:spcPts val="0"/>
              </a:spcBef>
              <a:buNone/>
            </a:pPr>
            <a:r>
              <a:rPr lang="en-US" sz="2600" dirty="0"/>
              <a:t>	    return </a:t>
            </a:r>
            <a:r>
              <a:rPr lang="en-US" altLang="zh-CN" sz="2600" dirty="0">
                <a:solidFill>
                  <a:srgbClr val="339933"/>
                </a:solidFill>
              </a:rPr>
              <a:t>OK</a:t>
            </a:r>
            <a:r>
              <a:rPr lang="en-US" sz="2600" dirty="0"/>
              <a:t>; // </a:t>
            </a:r>
            <a:r>
              <a:rPr lang="zh-CN" altLang="en-US" sz="2600" dirty="0"/>
              <a:t>如果当前位置是</a:t>
            </a:r>
            <a:r>
              <a:rPr lang="zh-CN" altLang="en-US" sz="2600" dirty="0">
                <a:solidFill>
                  <a:srgbClr val="339933"/>
                </a:solidFill>
              </a:rPr>
              <a:t>空格</a:t>
            </a:r>
            <a:r>
              <a:rPr lang="zh-CN" altLang="en-US" sz="2600" dirty="0"/>
              <a:t>，则可以通过</a:t>
            </a:r>
            <a:endParaRPr lang="en-US" altLang="zh-CN" sz="2600" dirty="0"/>
          </a:p>
          <a:p>
            <a:pPr marL="0" indent="0">
              <a:spcBef>
                <a:spcPts val="0"/>
              </a:spcBef>
              <a:buNone/>
            </a:pPr>
            <a:r>
              <a:rPr lang="en-US" sz="2600" dirty="0"/>
              <a:t>	else return </a:t>
            </a:r>
            <a:r>
              <a:rPr lang="en-US" altLang="zh-CN" sz="2600" dirty="0">
                <a:solidFill>
                  <a:srgbClr val="339933"/>
                </a:solidFill>
              </a:rPr>
              <a:t>ERROR</a:t>
            </a:r>
            <a:r>
              <a:rPr lang="en-US" sz="2600" dirty="0"/>
              <a:t>;    // </a:t>
            </a:r>
            <a:r>
              <a:rPr lang="zh-CN" altLang="en-US" sz="2600" b="1" dirty="0">
                <a:solidFill>
                  <a:srgbClr val="0000CC"/>
                </a:solidFill>
              </a:rPr>
              <a:t>可能是墙，可能已经走过：</a:t>
            </a:r>
            <a:endParaRPr lang="en-US" altLang="zh-CN" sz="2600" b="1" dirty="0">
              <a:solidFill>
                <a:srgbClr val="0000CC"/>
              </a:solidFill>
            </a:endParaRPr>
          </a:p>
          <a:p>
            <a:pPr marL="0" indent="0">
              <a:spcBef>
                <a:spcPts val="0"/>
              </a:spcBef>
              <a:buNone/>
            </a:pPr>
            <a:r>
              <a:rPr lang="en-US" altLang="zh-CN" sz="2600" dirty="0"/>
              <a:t>		//</a:t>
            </a:r>
            <a:r>
              <a:rPr lang="zh-CN" altLang="en-US" sz="2600" b="1" dirty="0">
                <a:solidFill>
                  <a:srgbClr val="0000CC"/>
                </a:solidFill>
              </a:rPr>
              <a:t> 包括当前的路径和被标记为走不通的通道块</a:t>
            </a:r>
            <a:endParaRPr lang="en-US" altLang="zh-CN" sz="2600" b="1" dirty="0">
              <a:solidFill>
                <a:srgbClr val="0000CC"/>
              </a:solidFill>
            </a:endParaRPr>
          </a:p>
          <a:p>
            <a:pPr marL="0" indent="0">
              <a:spcBef>
                <a:spcPts val="0"/>
              </a:spcBef>
              <a:buNone/>
            </a:pPr>
            <a:r>
              <a:rPr lang="en-US" altLang="zh-CN" sz="2600" dirty="0"/>
              <a:t>	} </a:t>
            </a:r>
          </a:p>
          <a:p>
            <a:pPr marL="0" indent="0">
              <a:spcBef>
                <a:spcPts val="0"/>
              </a:spcBef>
              <a:buNone/>
            </a:pPr>
            <a:r>
              <a:rPr lang="en-US" sz="2600" dirty="0"/>
              <a:t>//</a:t>
            </a:r>
            <a:r>
              <a:rPr lang="zh-CN" altLang="en-US" sz="2600" dirty="0"/>
              <a:t>在迷宫的当前位置留下走过标记</a:t>
            </a:r>
            <a:r>
              <a:rPr lang="en-US" altLang="zh-CN" sz="2600" dirty="0"/>
              <a:t>(*)</a:t>
            </a:r>
            <a:endParaRPr lang="en-US" sz="2600" dirty="0"/>
          </a:p>
          <a:p>
            <a:pPr marL="0" indent="0">
              <a:spcBef>
                <a:spcPts val="0"/>
              </a:spcBef>
              <a:buNone/>
            </a:pPr>
            <a:r>
              <a:rPr lang="en-US" sz="2600" dirty="0">
                <a:solidFill>
                  <a:srgbClr val="0000CC"/>
                </a:solidFill>
              </a:rPr>
              <a:t>void </a:t>
            </a:r>
            <a:r>
              <a:rPr lang="en-US" sz="2600" dirty="0" err="1">
                <a:solidFill>
                  <a:srgbClr val="0000CC"/>
                </a:solidFill>
              </a:rPr>
              <a:t>FootPrint</a:t>
            </a:r>
            <a:r>
              <a:rPr lang="en-US" sz="2600" dirty="0">
                <a:solidFill>
                  <a:srgbClr val="0000CC"/>
                </a:solidFill>
              </a:rPr>
              <a:t>(</a:t>
            </a:r>
            <a:r>
              <a:rPr lang="en-US" sz="2600" dirty="0" err="1">
                <a:solidFill>
                  <a:srgbClr val="0000CC"/>
                </a:solidFill>
              </a:rPr>
              <a:t>MazeType</a:t>
            </a:r>
            <a:r>
              <a:rPr lang="en-US" sz="2600" dirty="0">
                <a:solidFill>
                  <a:srgbClr val="0000CC"/>
                </a:solidFill>
              </a:rPr>
              <a:t> &amp;</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p>
          <a:p>
            <a:pPr marL="0" indent="0">
              <a:spcBef>
                <a:spcPts val="0"/>
              </a:spcBef>
              <a:buNone/>
            </a:pPr>
            <a:r>
              <a:rPr lang="en-US" sz="2600" dirty="0"/>
              <a:t>	void </a:t>
            </a:r>
            <a:r>
              <a:rPr lang="en-US" sz="2600" dirty="0" err="1"/>
              <a:t>FootPrint</a:t>
            </a:r>
            <a:r>
              <a:rPr lang="en-US" sz="2600" dirty="0"/>
              <a:t>(</a:t>
            </a:r>
            <a:r>
              <a:rPr lang="en-US" sz="2600" dirty="0" err="1"/>
              <a:t>MazeType</a:t>
            </a:r>
            <a:r>
              <a:rPr lang="en-US" sz="2600" dirty="0"/>
              <a:t> &amp;</a:t>
            </a:r>
            <a:r>
              <a:rPr lang="en-US" sz="2600" dirty="0" err="1"/>
              <a:t>MyMaze,PosType</a:t>
            </a:r>
            <a:r>
              <a:rPr lang="en-US" sz="2600" dirty="0"/>
              <a:t> </a:t>
            </a:r>
            <a:r>
              <a:rPr lang="en-US" sz="2600" dirty="0" err="1"/>
              <a:t>CurPos</a:t>
            </a:r>
            <a:r>
              <a:rPr lang="en-US" sz="2600" dirty="0"/>
              <a:t>) { </a:t>
            </a:r>
          </a:p>
          <a:p>
            <a:pPr marL="0" indent="0">
              <a:spcBef>
                <a:spcPts val="0"/>
              </a:spcBef>
              <a:buNone/>
            </a:pPr>
            <a:r>
              <a:rPr lang="en-US" sz="2600" dirty="0"/>
              <a:t>	</a:t>
            </a:r>
            <a:r>
              <a:rPr lang="en-US" sz="2600" dirty="0" err="1"/>
              <a:t>MyMaze.arr</a:t>
            </a:r>
            <a:r>
              <a:rPr lang="en-US" sz="2600" dirty="0"/>
              <a:t>[</a:t>
            </a:r>
            <a:r>
              <a:rPr lang="en-US" sz="2600" dirty="0" err="1"/>
              <a:t>CurPos.r</a:t>
            </a:r>
            <a:r>
              <a:rPr lang="en-US" sz="2600" dirty="0"/>
              <a:t>][</a:t>
            </a:r>
            <a:r>
              <a:rPr lang="en-US" sz="2600" dirty="0" err="1"/>
              <a:t>CurPos.c</a:t>
            </a:r>
            <a:r>
              <a:rPr lang="en-US" sz="2600" dirty="0"/>
              <a:t>]='*'; } </a:t>
            </a:r>
          </a:p>
          <a:p>
            <a:pPr marL="0" indent="0">
              <a:spcBef>
                <a:spcPts val="0"/>
              </a:spcBef>
              <a:buNone/>
            </a:pPr>
            <a:r>
              <a:rPr lang="en-US" sz="2600" dirty="0"/>
              <a:t>//</a:t>
            </a:r>
            <a:r>
              <a:rPr lang="zh-CN" altLang="en-US" sz="2600" dirty="0"/>
              <a:t>在迷宫的当前位置留下走不通标记</a:t>
            </a:r>
            <a:r>
              <a:rPr lang="en-US" altLang="zh-CN" sz="2600" dirty="0"/>
              <a:t>(!)</a:t>
            </a:r>
            <a:endParaRPr lang="en-US" sz="2600" dirty="0"/>
          </a:p>
          <a:p>
            <a:pPr marL="0" indent="0">
              <a:spcBef>
                <a:spcPts val="0"/>
              </a:spcBef>
              <a:buNone/>
            </a:pPr>
            <a:r>
              <a:rPr lang="en-US" sz="2600" dirty="0">
                <a:solidFill>
                  <a:srgbClr val="0000CC"/>
                </a:solidFill>
              </a:rPr>
              <a:t>void </a:t>
            </a:r>
            <a:r>
              <a:rPr lang="en-US" sz="2600" dirty="0" err="1">
                <a:solidFill>
                  <a:srgbClr val="0000CC"/>
                </a:solidFill>
              </a:rPr>
              <a:t>MarkPrint</a:t>
            </a:r>
            <a:r>
              <a:rPr lang="en-US" sz="2600" dirty="0">
                <a:solidFill>
                  <a:srgbClr val="0000CC"/>
                </a:solidFill>
              </a:rPr>
              <a:t>(</a:t>
            </a:r>
            <a:r>
              <a:rPr lang="en-US" sz="2600" dirty="0" err="1">
                <a:solidFill>
                  <a:srgbClr val="0000CC"/>
                </a:solidFill>
              </a:rPr>
              <a:t>MazeType</a:t>
            </a:r>
            <a:r>
              <a:rPr lang="en-US" sz="2600" dirty="0">
                <a:solidFill>
                  <a:srgbClr val="0000CC"/>
                </a:solidFill>
              </a:rPr>
              <a:t> &amp;</a:t>
            </a:r>
            <a:r>
              <a:rPr lang="en-US" sz="2600" dirty="0" err="1">
                <a:solidFill>
                  <a:srgbClr val="0000CC"/>
                </a:solidFill>
              </a:rPr>
              <a:t>MyMaze</a:t>
            </a:r>
            <a:r>
              <a:rPr lang="en-US" sz="2600" dirty="0">
                <a:solidFill>
                  <a:srgbClr val="0000CC"/>
                </a:solidFill>
              </a:rPr>
              <a:t>, </a:t>
            </a:r>
            <a:r>
              <a:rPr lang="en-US" sz="2600" dirty="0" err="1">
                <a:solidFill>
                  <a:srgbClr val="0000CC"/>
                </a:solidFill>
              </a:rPr>
              <a:t>PosType</a:t>
            </a:r>
            <a:r>
              <a:rPr lang="en-US" sz="2600" dirty="0">
                <a:solidFill>
                  <a:srgbClr val="0000CC"/>
                </a:solidFill>
              </a:rPr>
              <a:t> </a:t>
            </a:r>
            <a:r>
              <a:rPr lang="en-US" sz="2600" dirty="0" err="1">
                <a:solidFill>
                  <a:srgbClr val="0000CC"/>
                </a:solidFill>
              </a:rPr>
              <a:t>CurPos</a:t>
            </a:r>
            <a:r>
              <a:rPr lang="en-US" sz="2600" dirty="0">
                <a:solidFill>
                  <a:srgbClr val="0000CC"/>
                </a:solidFill>
              </a:rPr>
              <a:t>); </a:t>
            </a:r>
          </a:p>
          <a:p>
            <a:pPr marL="0" indent="0">
              <a:spcBef>
                <a:spcPts val="0"/>
              </a:spcBef>
              <a:buNone/>
            </a:pPr>
            <a:r>
              <a:rPr lang="en-US" sz="2600" dirty="0"/>
              <a:t>	void </a:t>
            </a:r>
            <a:r>
              <a:rPr lang="en-US" sz="2600" dirty="0" err="1"/>
              <a:t>MarkPrint</a:t>
            </a:r>
            <a:r>
              <a:rPr lang="en-US" sz="2600" dirty="0"/>
              <a:t>(</a:t>
            </a:r>
            <a:r>
              <a:rPr lang="en-US" sz="2600" dirty="0" err="1"/>
              <a:t>MazeType</a:t>
            </a:r>
            <a:r>
              <a:rPr lang="en-US" sz="2600" dirty="0"/>
              <a:t> &amp;</a:t>
            </a:r>
            <a:r>
              <a:rPr lang="en-US" sz="2600" dirty="0" err="1"/>
              <a:t>MyMaze,PosType</a:t>
            </a:r>
            <a:r>
              <a:rPr lang="en-US" sz="2600" dirty="0"/>
              <a:t> </a:t>
            </a:r>
            <a:r>
              <a:rPr lang="en-US" sz="2600" dirty="0" err="1"/>
              <a:t>CurPos</a:t>
            </a:r>
            <a:r>
              <a:rPr lang="en-US" sz="2600" dirty="0"/>
              <a:t>) { </a:t>
            </a:r>
          </a:p>
          <a:p>
            <a:pPr marL="0" indent="0">
              <a:spcBef>
                <a:spcPts val="0"/>
              </a:spcBef>
              <a:buNone/>
            </a:pPr>
            <a:r>
              <a:rPr lang="en-US" sz="2600" dirty="0"/>
              <a:t>	</a:t>
            </a:r>
            <a:r>
              <a:rPr lang="en-US" sz="2600" dirty="0" err="1"/>
              <a:t>MyMaze.arr</a:t>
            </a:r>
            <a:r>
              <a:rPr lang="en-US" sz="2600" dirty="0"/>
              <a:t>[</a:t>
            </a:r>
            <a:r>
              <a:rPr lang="en-US" sz="2600" dirty="0" err="1"/>
              <a:t>CurPos.r</a:t>
            </a:r>
            <a:r>
              <a:rPr lang="en-US" sz="2600" dirty="0"/>
              <a:t>][</a:t>
            </a:r>
            <a:r>
              <a:rPr lang="en-US" sz="2600" dirty="0" err="1"/>
              <a:t>CurPos.c</a:t>
            </a:r>
            <a:r>
              <a:rPr lang="en-US" sz="2600" dirty="0"/>
              <a:t>]='!'; }</a:t>
            </a: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46</a:t>
            </a:fld>
            <a:endParaRPr lang="zh-CN" altLang="en-US"/>
          </a:p>
        </p:txBody>
      </p:sp>
    </p:spTree>
    <p:extLst>
      <p:ext uri="{BB962C8B-B14F-4D97-AF65-F5344CB8AC3E}">
        <p14:creationId xmlns:p14="http://schemas.microsoft.com/office/powerpoint/2010/main" val="317245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normAutofit fontScale="92500" lnSpcReduction="20000"/>
          </a:bodyPr>
          <a:lstStyle/>
          <a:p>
            <a:pPr marL="0" indent="0">
              <a:buNone/>
            </a:pPr>
            <a:r>
              <a:rPr lang="en-US" dirty="0"/>
              <a:t>//</a:t>
            </a:r>
            <a:r>
              <a:rPr lang="zh-CN" altLang="en-US" dirty="0">
                <a:solidFill>
                  <a:srgbClr val="0000CC"/>
                </a:solidFill>
              </a:rPr>
              <a:t>返回当前位置的</a:t>
            </a:r>
            <a:r>
              <a:rPr lang="en-US" altLang="zh-CN" dirty="0">
                <a:solidFill>
                  <a:srgbClr val="0000CC"/>
                </a:solidFill>
              </a:rPr>
              <a:t>Dir</a:t>
            </a:r>
            <a:r>
              <a:rPr lang="zh-CN" altLang="en-US" dirty="0">
                <a:solidFill>
                  <a:srgbClr val="0000CC"/>
                </a:solidFill>
              </a:rPr>
              <a:t>方向所指示的位置</a:t>
            </a:r>
            <a:br>
              <a:rPr lang="en-US" dirty="0">
                <a:solidFill>
                  <a:srgbClr val="0000CC"/>
                </a:solidFill>
              </a:rPr>
            </a:br>
            <a:r>
              <a:rPr lang="en-US" dirty="0" err="1">
                <a:solidFill>
                  <a:srgbClr val="0000CC"/>
                </a:solidFill>
              </a:rPr>
              <a:t>PosType</a:t>
            </a:r>
            <a:r>
              <a:rPr lang="en-US" dirty="0">
                <a:solidFill>
                  <a:srgbClr val="0000CC"/>
                </a:solidFill>
              </a:rPr>
              <a:t> </a:t>
            </a:r>
            <a:r>
              <a:rPr lang="en-US" dirty="0" err="1">
                <a:solidFill>
                  <a:srgbClr val="0000CC"/>
                </a:solidFill>
              </a:rPr>
              <a:t>NextPos</a:t>
            </a:r>
            <a:r>
              <a:rPr lang="en-US" dirty="0">
                <a:solidFill>
                  <a:srgbClr val="0000CC"/>
                </a:solidFill>
              </a:rPr>
              <a:t>(</a:t>
            </a:r>
            <a:r>
              <a:rPr lang="en-US" dirty="0" err="1">
                <a:solidFill>
                  <a:srgbClr val="0000CC"/>
                </a:solidFill>
              </a:rPr>
              <a:t>PosType</a:t>
            </a:r>
            <a:r>
              <a:rPr lang="en-US" dirty="0">
                <a:solidFill>
                  <a:srgbClr val="0000CC"/>
                </a:solidFill>
              </a:rPr>
              <a:t> </a:t>
            </a:r>
            <a:r>
              <a:rPr lang="en-US" dirty="0" err="1">
                <a:solidFill>
                  <a:srgbClr val="0000CC"/>
                </a:solidFill>
              </a:rPr>
              <a:t>CurPos</a:t>
            </a:r>
            <a:r>
              <a:rPr lang="en-US" dirty="0">
                <a:solidFill>
                  <a:srgbClr val="0000CC"/>
                </a:solidFill>
              </a:rPr>
              <a:t>, </a:t>
            </a:r>
            <a:r>
              <a:rPr lang="en-US" dirty="0" err="1">
                <a:solidFill>
                  <a:srgbClr val="0000CC"/>
                </a:solidFill>
              </a:rPr>
              <a:t>int</a:t>
            </a:r>
            <a:r>
              <a:rPr lang="en-US" dirty="0">
                <a:solidFill>
                  <a:srgbClr val="0000CC"/>
                </a:solidFill>
              </a:rPr>
              <a:t> Dir);</a:t>
            </a:r>
          </a:p>
          <a:p>
            <a:pPr marL="0" indent="0">
              <a:buNone/>
            </a:pPr>
            <a:r>
              <a:rPr lang="en-US" dirty="0"/>
              <a:t>      </a:t>
            </a:r>
            <a:r>
              <a:rPr lang="en-US" dirty="0" err="1"/>
              <a:t>PosType</a:t>
            </a:r>
            <a:r>
              <a:rPr lang="en-US" dirty="0"/>
              <a:t> </a:t>
            </a:r>
            <a:r>
              <a:rPr lang="en-US" dirty="0" err="1"/>
              <a:t>NextPos</a:t>
            </a:r>
            <a:r>
              <a:rPr lang="en-US" dirty="0"/>
              <a:t>(</a:t>
            </a:r>
            <a:r>
              <a:rPr lang="en-US" dirty="0" err="1"/>
              <a:t>PosType</a:t>
            </a:r>
            <a:r>
              <a:rPr lang="en-US" dirty="0"/>
              <a:t> </a:t>
            </a:r>
            <a:r>
              <a:rPr lang="en-US" dirty="0" err="1"/>
              <a:t>CurPos</a:t>
            </a:r>
            <a:r>
              <a:rPr lang="en-US" dirty="0"/>
              <a:t>, </a:t>
            </a:r>
            <a:r>
              <a:rPr lang="en-US" dirty="0" err="1"/>
              <a:t>int</a:t>
            </a:r>
            <a:r>
              <a:rPr lang="en-US" dirty="0"/>
              <a:t> </a:t>
            </a:r>
            <a:r>
              <a:rPr lang="en-US" dirty="0">
                <a:solidFill>
                  <a:srgbClr val="C00000"/>
                </a:solidFill>
              </a:rPr>
              <a:t>Dir</a:t>
            </a:r>
            <a:r>
              <a:rPr lang="en-US" dirty="0"/>
              <a:t>) { </a:t>
            </a:r>
          </a:p>
          <a:p>
            <a:pPr marL="0" indent="0">
              <a:buNone/>
            </a:pPr>
            <a:r>
              <a:rPr lang="en-US" dirty="0"/>
              <a:t>	</a:t>
            </a:r>
            <a:r>
              <a:rPr lang="en-US" dirty="0" err="1"/>
              <a:t>PosType</a:t>
            </a:r>
            <a:r>
              <a:rPr lang="en-US" dirty="0"/>
              <a:t> </a:t>
            </a:r>
            <a:r>
              <a:rPr lang="en-US" dirty="0" err="1">
                <a:solidFill>
                  <a:srgbClr val="0000CC"/>
                </a:solidFill>
              </a:rPr>
              <a:t>ReturnPos</a:t>
            </a:r>
            <a:r>
              <a:rPr lang="en-US" dirty="0"/>
              <a:t>; </a:t>
            </a:r>
          </a:p>
          <a:p>
            <a:pPr marL="0" indent="0">
              <a:buNone/>
            </a:pPr>
            <a:r>
              <a:rPr lang="en-US" dirty="0"/>
              <a:t>	switch (</a:t>
            </a:r>
            <a:r>
              <a:rPr lang="en-US" dirty="0">
                <a:solidFill>
                  <a:srgbClr val="C00000"/>
                </a:solidFill>
              </a:rPr>
              <a:t>Dir</a:t>
            </a:r>
            <a:r>
              <a:rPr lang="en-US" dirty="0"/>
              <a:t>) { </a:t>
            </a:r>
          </a:p>
          <a:p>
            <a:pPr marL="0" indent="0">
              <a:buNone/>
            </a:pPr>
            <a:r>
              <a:rPr lang="en-US" dirty="0"/>
              <a:t>	case </a:t>
            </a:r>
            <a:r>
              <a:rPr lang="en-US" b="1" dirty="0">
                <a:solidFill>
                  <a:srgbClr val="C00000"/>
                </a:solidFill>
              </a:rPr>
              <a:t>1</a:t>
            </a:r>
            <a:r>
              <a:rPr lang="en-US" dirty="0"/>
              <a:t>: </a:t>
            </a:r>
            <a:r>
              <a:rPr lang="en-US" dirty="0" err="1"/>
              <a:t>ReturnPos.r</a:t>
            </a:r>
            <a:r>
              <a:rPr lang="en-US" dirty="0"/>
              <a:t>=</a:t>
            </a:r>
            <a:r>
              <a:rPr lang="en-US" dirty="0" err="1"/>
              <a:t>CurPos.r</a:t>
            </a:r>
            <a:r>
              <a:rPr lang="en-US" dirty="0"/>
              <a:t>; 				</a:t>
            </a:r>
            <a:r>
              <a:rPr lang="en-US" dirty="0" err="1"/>
              <a:t>ReturnPos.c</a:t>
            </a:r>
            <a:r>
              <a:rPr lang="en-US" dirty="0"/>
              <a:t>=CurPos.c+1; break; </a:t>
            </a:r>
          </a:p>
          <a:p>
            <a:pPr marL="0" indent="0">
              <a:buNone/>
            </a:pPr>
            <a:r>
              <a:rPr lang="en-US" dirty="0"/>
              <a:t>	case </a:t>
            </a:r>
            <a:r>
              <a:rPr lang="en-US" b="1" dirty="0">
                <a:solidFill>
                  <a:srgbClr val="C00000"/>
                </a:solidFill>
              </a:rPr>
              <a:t>2</a:t>
            </a:r>
            <a:r>
              <a:rPr lang="en-US" dirty="0"/>
              <a:t>: </a:t>
            </a:r>
            <a:r>
              <a:rPr lang="en-US" dirty="0" err="1"/>
              <a:t>ReturnPos.r</a:t>
            </a:r>
            <a:r>
              <a:rPr lang="en-US" dirty="0"/>
              <a:t>=CurPos.r+1; 				</a:t>
            </a:r>
            <a:r>
              <a:rPr lang="en-US" dirty="0" err="1"/>
              <a:t>ReturnPos.c</a:t>
            </a:r>
            <a:r>
              <a:rPr lang="en-US" dirty="0"/>
              <a:t>=</a:t>
            </a:r>
            <a:r>
              <a:rPr lang="en-US" dirty="0" err="1"/>
              <a:t>CurPos.c</a:t>
            </a:r>
            <a:r>
              <a:rPr lang="en-US" dirty="0"/>
              <a:t>; break; </a:t>
            </a:r>
          </a:p>
          <a:p>
            <a:pPr marL="0" indent="0">
              <a:buNone/>
            </a:pPr>
            <a:r>
              <a:rPr lang="en-US" dirty="0"/>
              <a:t>	case </a:t>
            </a:r>
            <a:r>
              <a:rPr lang="en-US" b="1" dirty="0">
                <a:solidFill>
                  <a:srgbClr val="C00000"/>
                </a:solidFill>
              </a:rPr>
              <a:t>3</a:t>
            </a:r>
            <a:r>
              <a:rPr lang="en-US" dirty="0"/>
              <a:t>: </a:t>
            </a:r>
            <a:r>
              <a:rPr lang="en-US" dirty="0" err="1"/>
              <a:t>ReturnPos.r</a:t>
            </a:r>
            <a:r>
              <a:rPr lang="en-US" dirty="0"/>
              <a:t>=</a:t>
            </a:r>
            <a:r>
              <a:rPr lang="en-US" dirty="0" err="1"/>
              <a:t>CurPos.r</a:t>
            </a:r>
            <a:r>
              <a:rPr lang="en-US" dirty="0"/>
              <a:t>; 				</a:t>
            </a:r>
            <a:r>
              <a:rPr lang="en-US" dirty="0" err="1"/>
              <a:t>ReturnPos.c</a:t>
            </a:r>
            <a:r>
              <a:rPr lang="en-US" dirty="0"/>
              <a:t>=CurPos.c-1; break; </a:t>
            </a:r>
          </a:p>
          <a:p>
            <a:pPr marL="0" indent="0">
              <a:buNone/>
            </a:pPr>
            <a:r>
              <a:rPr lang="en-US" dirty="0"/>
              <a:t>	case </a:t>
            </a:r>
            <a:r>
              <a:rPr lang="en-US" b="1" dirty="0">
                <a:solidFill>
                  <a:srgbClr val="C00000"/>
                </a:solidFill>
              </a:rPr>
              <a:t>4</a:t>
            </a:r>
            <a:r>
              <a:rPr lang="en-US" dirty="0"/>
              <a:t>: </a:t>
            </a:r>
            <a:r>
              <a:rPr lang="en-US" dirty="0" err="1"/>
              <a:t>ReturnPos.r</a:t>
            </a:r>
            <a:r>
              <a:rPr lang="en-US" dirty="0"/>
              <a:t>=CurPos.r-1; 				</a:t>
            </a:r>
            <a:r>
              <a:rPr lang="en-US" dirty="0" err="1"/>
              <a:t>ReturnPos.c</a:t>
            </a:r>
            <a:r>
              <a:rPr lang="en-US" dirty="0"/>
              <a:t>=</a:t>
            </a:r>
            <a:r>
              <a:rPr lang="en-US" dirty="0" err="1"/>
              <a:t>CurPos.c</a:t>
            </a:r>
            <a:r>
              <a:rPr lang="en-US" dirty="0"/>
              <a:t>; break; </a:t>
            </a:r>
          </a:p>
          <a:p>
            <a:pPr marL="0" indent="0">
              <a:buNone/>
            </a:pPr>
            <a:r>
              <a:rPr lang="en-US" dirty="0"/>
              <a:t>            } </a:t>
            </a:r>
          </a:p>
          <a:p>
            <a:pPr marL="0" indent="0">
              <a:buNone/>
            </a:pPr>
            <a:r>
              <a:rPr lang="en-US" dirty="0"/>
              <a:t>	return </a:t>
            </a:r>
            <a:r>
              <a:rPr lang="en-US" dirty="0" err="1"/>
              <a:t>ReturnPos</a:t>
            </a:r>
            <a:r>
              <a:rPr lang="en-US" dirty="0"/>
              <a:t>;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4692308"/>
            <a:ext cx="2219275" cy="2193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47</a:t>
            </a:fld>
            <a:endParaRPr lang="zh-CN" altLang="en-US"/>
          </a:p>
        </p:txBody>
      </p:sp>
    </p:spTree>
    <p:extLst>
      <p:ext uri="{BB962C8B-B14F-4D97-AF65-F5344CB8AC3E}">
        <p14:creationId xmlns:p14="http://schemas.microsoft.com/office/powerpoint/2010/main" val="1728776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0"/>
            <a:ext cx="8229600" cy="6858000"/>
          </a:xfrm>
        </p:spPr>
        <p:txBody>
          <a:bodyPr>
            <a:noAutofit/>
          </a:bodyPr>
          <a:lstStyle/>
          <a:p>
            <a:pPr marL="0" indent="0">
              <a:spcBef>
                <a:spcPts val="0"/>
              </a:spcBef>
              <a:buNone/>
            </a:pPr>
            <a:r>
              <a:rPr lang="en-US" altLang="zh-CN" sz="2800" dirty="0"/>
              <a:t>// </a:t>
            </a:r>
            <a:r>
              <a:rPr lang="zh-CN" altLang="en-US" sz="2800" dirty="0"/>
              <a:t>若迷宫</a:t>
            </a:r>
            <a:r>
              <a:rPr lang="en-US" sz="2800" dirty="0"/>
              <a:t>maze</a:t>
            </a:r>
            <a:r>
              <a:rPr lang="zh-CN" altLang="en-US" sz="2800" dirty="0"/>
              <a:t>中存在从入口 </a:t>
            </a:r>
            <a:r>
              <a:rPr lang="en-US" sz="2800" dirty="0"/>
              <a:t>start</a:t>
            </a:r>
            <a:r>
              <a:rPr lang="zh-CN" altLang="en-US" sz="2800" dirty="0"/>
              <a:t>到出口 </a:t>
            </a:r>
            <a:r>
              <a:rPr lang="en-US" sz="2800" dirty="0"/>
              <a:t>end</a:t>
            </a:r>
            <a:r>
              <a:rPr lang="zh-CN" altLang="en-US" sz="2800" dirty="0"/>
              <a:t>的通道，则求得一条通路存放在栈</a:t>
            </a:r>
            <a:r>
              <a:rPr lang="en-US" altLang="zh-CN" sz="2800" dirty="0"/>
              <a:t>S</a:t>
            </a:r>
            <a:r>
              <a:rPr lang="zh-CN" altLang="en-US" sz="2800" dirty="0"/>
              <a:t>中</a:t>
            </a:r>
            <a:endParaRPr lang="en-US" sz="2800" dirty="0"/>
          </a:p>
          <a:p>
            <a:pPr marL="0" indent="0">
              <a:spcBef>
                <a:spcPts val="0"/>
              </a:spcBef>
              <a:buNone/>
            </a:pPr>
            <a:r>
              <a:rPr lang="en-US" sz="2800" b="1" dirty="0">
                <a:solidFill>
                  <a:srgbClr val="339933"/>
                </a:solidFill>
              </a:rPr>
              <a:t>Status</a:t>
            </a:r>
            <a:r>
              <a:rPr lang="en-US" sz="2800" b="1" dirty="0">
                <a:solidFill>
                  <a:srgbClr val="0000CC"/>
                </a:solidFill>
              </a:rPr>
              <a:t> </a:t>
            </a:r>
            <a:r>
              <a:rPr lang="en-US" sz="2800" b="1" dirty="0" err="1">
                <a:solidFill>
                  <a:srgbClr val="0000CC"/>
                </a:solidFill>
              </a:rPr>
              <a:t>MazePath</a:t>
            </a:r>
            <a:r>
              <a:rPr lang="en-US" sz="2800" b="1" dirty="0">
                <a:solidFill>
                  <a:srgbClr val="0000CC"/>
                </a:solidFill>
              </a:rPr>
              <a:t>(</a:t>
            </a:r>
            <a:r>
              <a:rPr lang="en-US" sz="2800" b="1" dirty="0" err="1">
                <a:solidFill>
                  <a:srgbClr val="0000CC"/>
                </a:solidFill>
              </a:rPr>
              <a:t>MazeType</a:t>
            </a:r>
            <a:r>
              <a:rPr lang="en-US" sz="2800" b="1" dirty="0">
                <a:solidFill>
                  <a:srgbClr val="0000CC"/>
                </a:solidFill>
              </a:rPr>
              <a:t> &amp;maze, </a:t>
            </a:r>
            <a:r>
              <a:rPr lang="en-US" sz="2800" b="1" dirty="0" err="1">
                <a:solidFill>
                  <a:srgbClr val="0000CC"/>
                </a:solidFill>
              </a:rPr>
              <a:t>PosType</a:t>
            </a:r>
            <a:r>
              <a:rPr lang="en-US" sz="2800" b="1" dirty="0">
                <a:solidFill>
                  <a:srgbClr val="0000CC"/>
                </a:solidFill>
              </a:rPr>
              <a:t> start, </a:t>
            </a:r>
            <a:r>
              <a:rPr lang="en-US" sz="2800" b="1" dirty="0" err="1">
                <a:solidFill>
                  <a:srgbClr val="0000CC"/>
                </a:solidFill>
              </a:rPr>
              <a:t>PosType</a:t>
            </a:r>
            <a:r>
              <a:rPr lang="en-US" sz="2800" b="1" dirty="0">
                <a:solidFill>
                  <a:srgbClr val="0000CC"/>
                </a:solidFill>
              </a:rPr>
              <a:t> end, Stack &amp;S)</a:t>
            </a:r>
            <a:r>
              <a:rPr lang="en-US" sz="2800" dirty="0"/>
              <a:t> {</a:t>
            </a:r>
            <a:r>
              <a:rPr lang="zh-CN" altLang="en-US" sz="2800" dirty="0"/>
              <a:t> </a:t>
            </a:r>
            <a:endParaRPr lang="en-US" altLang="zh-CN" sz="2800" dirty="0"/>
          </a:p>
          <a:p>
            <a:pPr marL="0" indent="0">
              <a:spcBef>
                <a:spcPts val="0"/>
              </a:spcBef>
              <a:buNone/>
            </a:pPr>
            <a:r>
              <a:rPr lang="en-US" sz="2800" dirty="0" err="1"/>
              <a:t>PosType</a:t>
            </a:r>
            <a:r>
              <a:rPr lang="en-US" sz="2800" dirty="0"/>
              <a:t> </a:t>
            </a:r>
            <a:r>
              <a:rPr lang="en-US" sz="2800" dirty="0" err="1"/>
              <a:t>curpos</a:t>
            </a:r>
            <a:r>
              <a:rPr lang="en-US" sz="2800" dirty="0"/>
              <a:t>; int </a:t>
            </a:r>
            <a:r>
              <a:rPr lang="en-US" sz="2800" dirty="0" err="1"/>
              <a:t>curstep</a:t>
            </a:r>
            <a:r>
              <a:rPr lang="en-US" sz="2800" dirty="0"/>
              <a:t>; </a:t>
            </a:r>
            <a:r>
              <a:rPr lang="en-US" sz="2800" dirty="0" err="1"/>
              <a:t>ElemType</a:t>
            </a:r>
            <a:r>
              <a:rPr lang="en-US" sz="2800" dirty="0"/>
              <a:t> </a:t>
            </a:r>
            <a:r>
              <a:rPr lang="en-US" sz="2800" b="1" dirty="0">
                <a:solidFill>
                  <a:srgbClr val="7030A0"/>
                </a:solidFill>
              </a:rPr>
              <a:t>e</a:t>
            </a:r>
            <a:r>
              <a:rPr lang="en-US" sz="2800" dirty="0"/>
              <a:t>; </a:t>
            </a:r>
          </a:p>
          <a:p>
            <a:pPr marL="0" indent="0">
              <a:spcBef>
                <a:spcPts val="0"/>
              </a:spcBef>
              <a:buNone/>
            </a:pPr>
            <a:r>
              <a:rPr lang="en-US" sz="2800" dirty="0" err="1"/>
              <a:t>curpos</a:t>
            </a:r>
            <a:r>
              <a:rPr lang="en-US" sz="2800" dirty="0"/>
              <a:t> = start; // </a:t>
            </a:r>
            <a:r>
              <a:rPr lang="zh-CN" altLang="en-US" sz="2800" dirty="0"/>
              <a:t>设定</a:t>
            </a:r>
            <a:r>
              <a:rPr lang="en-US" altLang="zh-CN" sz="2800" dirty="0"/>
              <a:t>"</a:t>
            </a:r>
            <a:r>
              <a:rPr lang="zh-CN" altLang="en-US" sz="2800" dirty="0"/>
              <a:t>当前位置</a:t>
            </a:r>
            <a:r>
              <a:rPr lang="en-US" altLang="zh-CN" sz="2800" dirty="0"/>
              <a:t>"</a:t>
            </a:r>
            <a:r>
              <a:rPr lang="zh-CN" altLang="en-US" sz="2800" dirty="0"/>
              <a:t>为</a:t>
            </a:r>
            <a:r>
              <a:rPr lang="en-US" altLang="zh-CN" sz="2800" dirty="0"/>
              <a:t>"</a:t>
            </a:r>
            <a:r>
              <a:rPr lang="zh-CN" altLang="en-US" sz="2800" dirty="0"/>
              <a:t>入口位置</a:t>
            </a:r>
            <a:r>
              <a:rPr lang="en-US" altLang="zh-CN" sz="2800" dirty="0"/>
              <a:t>" </a:t>
            </a:r>
          </a:p>
          <a:p>
            <a:pPr marL="0" indent="0">
              <a:spcBef>
                <a:spcPts val="0"/>
              </a:spcBef>
              <a:buNone/>
            </a:pPr>
            <a:r>
              <a:rPr lang="en-US" sz="2800" dirty="0" err="1"/>
              <a:t>curstep</a:t>
            </a:r>
            <a:r>
              <a:rPr lang="en-US" sz="2800" dirty="0"/>
              <a:t> = 1; // </a:t>
            </a:r>
            <a:r>
              <a:rPr lang="zh-CN" altLang="en-US" sz="2800" dirty="0"/>
              <a:t>探索第一步 </a:t>
            </a:r>
            <a:endParaRPr lang="en-US" altLang="zh-CN" sz="2800" dirty="0"/>
          </a:p>
          <a:p>
            <a:pPr marL="0" indent="0">
              <a:spcBef>
                <a:spcPts val="0"/>
              </a:spcBef>
              <a:buNone/>
            </a:pPr>
            <a:r>
              <a:rPr lang="en-US" sz="2800" dirty="0"/>
              <a:t>do { </a:t>
            </a:r>
          </a:p>
          <a:p>
            <a:pPr marL="457200" lvl="1" indent="0">
              <a:spcBef>
                <a:spcPts val="0"/>
              </a:spcBef>
              <a:buNone/>
            </a:pPr>
            <a:r>
              <a:rPr lang="en-US" dirty="0"/>
              <a:t>if (</a:t>
            </a:r>
            <a:r>
              <a:rPr lang="en-US" dirty="0">
                <a:solidFill>
                  <a:srgbClr val="C00000"/>
                </a:solidFill>
              </a:rPr>
              <a:t>Pass</a:t>
            </a:r>
            <a:r>
              <a:rPr lang="en-US" dirty="0"/>
              <a:t>(maze, </a:t>
            </a:r>
            <a:r>
              <a:rPr lang="en-US" dirty="0" err="1"/>
              <a:t>curpos</a:t>
            </a:r>
            <a:r>
              <a:rPr lang="en-US" dirty="0"/>
              <a:t>)) { </a:t>
            </a:r>
            <a:r>
              <a:rPr lang="en-US" b="1" dirty="0">
                <a:solidFill>
                  <a:srgbClr val="0000CC"/>
                </a:solidFill>
              </a:rPr>
              <a:t>// </a:t>
            </a:r>
            <a:r>
              <a:rPr lang="zh-CN" altLang="en-US" b="1" dirty="0">
                <a:solidFill>
                  <a:srgbClr val="0000CC"/>
                </a:solidFill>
              </a:rPr>
              <a:t>当前位置可通过</a:t>
            </a:r>
            <a:endParaRPr lang="en-US" altLang="zh-CN" b="1" dirty="0">
              <a:solidFill>
                <a:srgbClr val="0000CC"/>
              </a:solidFill>
            </a:endParaRPr>
          </a:p>
          <a:p>
            <a:pPr marL="914400" lvl="2" indent="0">
              <a:spcBef>
                <a:spcPts val="0"/>
              </a:spcBef>
              <a:buNone/>
            </a:pPr>
            <a:r>
              <a:rPr lang="en-US" altLang="zh-CN" dirty="0"/>
              <a:t>… … </a:t>
            </a:r>
          </a:p>
          <a:p>
            <a:pPr marL="457200" lvl="1" indent="0">
              <a:spcBef>
                <a:spcPts val="0"/>
              </a:spcBef>
              <a:buNone/>
            </a:pPr>
            <a:r>
              <a:rPr lang="en-US" altLang="zh-CN" dirty="0"/>
              <a:t>} </a:t>
            </a:r>
          </a:p>
          <a:p>
            <a:pPr marL="457200" lvl="1" indent="0">
              <a:spcBef>
                <a:spcPts val="0"/>
              </a:spcBef>
              <a:buNone/>
            </a:pPr>
            <a:r>
              <a:rPr lang="en-US" dirty="0"/>
              <a:t>else { </a:t>
            </a:r>
            <a:r>
              <a:rPr lang="en-US" b="1" dirty="0">
                <a:solidFill>
                  <a:srgbClr val="0000CC"/>
                </a:solidFill>
              </a:rPr>
              <a:t>// </a:t>
            </a:r>
            <a:r>
              <a:rPr lang="zh-CN" altLang="en-US" b="1" dirty="0">
                <a:solidFill>
                  <a:srgbClr val="0000CC"/>
                </a:solidFill>
              </a:rPr>
              <a:t>当前位置不能通过</a:t>
            </a:r>
            <a:endParaRPr lang="en-US" altLang="zh-CN" b="1" dirty="0">
              <a:solidFill>
                <a:srgbClr val="0000CC"/>
              </a:solidFill>
            </a:endParaRPr>
          </a:p>
          <a:p>
            <a:pPr marL="914400" lvl="2" indent="0">
              <a:spcBef>
                <a:spcPts val="0"/>
              </a:spcBef>
              <a:buNone/>
            </a:pPr>
            <a:r>
              <a:rPr lang="en-US" altLang="zh-CN" dirty="0"/>
              <a:t>… … </a:t>
            </a:r>
          </a:p>
          <a:p>
            <a:pPr marL="457200" lvl="1" indent="0">
              <a:spcBef>
                <a:spcPts val="0"/>
              </a:spcBef>
              <a:buNone/>
            </a:pPr>
            <a:r>
              <a:rPr lang="zh-CN" altLang="en-US" dirty="0"/>
              <a:t> </a:t>
            </a:r>
            <a:r>
              <a:rPr lang="en-US" dirty="0"/>
              <a:t>} // else </a:t>
            </a:r>
          </a:p>
          <a:p>
            <a:pPr marL="0" indent="0">
              <a:spcBef>
                <a:spcPts val="0"/>
              </a:spcBef>
              <a:buNone/>
            </a:pPr>
            <a:r>
              <a:rPr lang="en-US" sz="2800" dirty="0"/>
              <a:t>} while (!</a:t>
            </a:r>
            <a:r>
              <a:rPr lang="en-US" sz="2800" dirty="0" err="1"/>
              <a:t>StackEmpty</a:t>
            </a:r>
            <a:r>
              <a:rPr lang="en-US" sz="2800" dirty="0"/>
              <a:t>(S) );</a:t>
            </a:r>
          </a:p>
          <a:p>
            <a:pPr marL="0" indent="0">
              <a:spcBef>
                <a:spcPts val="0"/>
              </a:spcBef>
              <a:buNone/>
            </a:pPr>
            <a:r>
              <a:rPr lang="en-US" sz="2800" dirty="0"/>
              <a:t>return </a:t>
            </a:r>
            <a:r>
              <a:rPr lang="en-US" sz="2800" b="1" dirty="0">
                <a:solidFill>
                  <a:srgbClr val="339933"/>
                </a:solidFill>
              </a:rPr>
              <a:t>FALSE</a:t>
            </a:r>
            <a:r>
              <a:rPr lang="en-US" sz="2800" dirty="0"/>
              <a:t>; } // </a:t>
            </a:r>
            <a:r>
              <a:rPr lang="en-US" sz="2800" dirty="0" err="1"/>
              <a:t>MazePath</a:t>
            </a:r>
            <a:endParaRPr lang="en-US" sz="2800" dirty="0"/>
          </a:p>
        </p:txBody>
      </p:sp>
      <p:sp>
        <p:nvSpPr>
          <p:cNvPr id="4" name="流程图: 可选过程 3"/>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3.3</a:t>
            </a: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48</a:t>
            </a:fld>
            <a:endParaRPr lang="zh-CN" altLang="en-US"/>
          </a:p>
        </p:txBody>
      </p:sp>
    </p:spTree>
    <p:extLst>
      <p:ext uri="{BB962C8B-B14F-4D97-AF65-F5344CB8AC3E}">
        <p14:creationId xmlns:p14="http://schemas.microsoft.com/office/powerpoint/2010/main" val="1426808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栈的特性</a:t>
            </a:r>
            <a:endParaRPr 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n</a:t>
                </a:r>
                <a:r>
                  <a:rPr lang="zh-CN" altLang="en-US" dirty="0"/>
                  <a:t>个元素进栈，可能的出站序列有多少种？</a:t>
                </a:r>
                <a:endParaRPr lang="en-US" altLang="zh-CN" dirty="0"/>
              </a:p>
              <a:p>
                <a:r>
                  <a:rPr lang="en-US" altLang="zh-CN" dirty="0"/>
                  <a:t>n</a:t>
                </a:r>
                <a:r>
                  <a:rPr lang="zh-CN" altLang="en-US" dirty="0"/>
                  <a:t>个元素</a:t>
                </a:r>
                <a:endParaRPr lang="en-US" altLang="zh-CN" dirty="0"/>
              </a:p>
              <a:p>
                <a:pPr lvl="1"/>
                <a:r>
                  <a:rPr lang="en-US" altLang="zh-CN" dirty="0"/>
                  <a:t>…(</a:t>
                </a:r>
                <a:r>
                  <a:rPr lang="en-US" altLang="zh-CN" dirty="0" err="1"/>
                  <a:t>i</a:t>
                </a:r>
                <a:r>
                  <a:rPr lang="zh-CN" altLang="en-US" dirty="0"/>
                  <a:t>个元素</a:t>
                </a:r>
                <a:r>
                  <a:rPr lang="en-US" altLang="zh-CN" dirty="0"/>
                  <a:t>)…</a:t>
                </a:r>
                <a:r>
                  <a:rPr lang="zh-CN" altLang="en-US" dirty="0"/>
                  <a:t>第</a:t>
                </a:r>
                <a:r>
                  <a:rPr lang="en-US" altLang="zh-CN" dirty="0"/>
                  <a:t>i+1</a:t>
                </a:r>
                <a:r>
                  <a:rPr lang="zh-CN" altLang="en-US" dirty="0"/>
                  <a:t>个元素</a:t>
                </a:r>
                <a:r>
                  <a:rPr lang="en-US" altLang="zh-CN" dirty="0"/>
                  <a:t>…(n-i-1</a:t>
                </a:r>
                <a:r>
                  <a:rPr lang="zh-CN" altLang="en-US" dirty="0"/>
                  <a:t>个元素</a:t>
                </a:r>
                <a:r>
                  <a:rPr lang="en-US" altLang="zh-CN" dirty="0"/>
                  <a:t>)… </a:t>
                </a:r>
              </a:p>
              <a:p>
                <a:pPr lvl="1"/>
                <a:r>
                  <a:rPr lang="en-US" altLang="zh-CN" dirty="0"/>
                  <a:t>(0 &lt;= </a:t>
                </a:r>
                <a:r>
                  <a:rPr lang="en-US" altLang="zh-CN" dirty="0" err="1"/>
                  <a:t>i</a:t>
                </a:r>
                <a:r>
                  <a:rPr lang="en-US" altLang="zh-CN" dirty="0"/>
                  <a:t> &lt;=n-1)</a:t>
                </a:r>
              </a:p>
              <a:p>
                <a14:m>
                  <m:oMath xmlns:m="http://schemas.openxmlformats.org/officeDocument/2006/math">
                    <m:sSub>
                      <m:sSubPr>
                        <m:ctrlPr>
                          <a:rPr lang="en-US" altLang="zh-CN" i="1" smtClean="0">
                            <a:solidFill>
                              <a:srgbClr val="0000CC"/>
                            </a:solidFill>
                            <a:latin typeface="Cambria Math" panose="02040503050406030204" pitchFamily="18" charset="0"/>
                          </a:rPr>
                        </m:ctrlPr>
                      </m:sSubPr>
                      <m:e>
                        <m:r>
                          <a:rPr lang="en-US" altLang="zh-CN" b="0" i="1" smtClean="0">
                            <a:solidFill>
                              <a:srgbClr val="0000CC"/>
                            </a:solidFill>
                            <a:latin typeface="Cambria Math"/>
                          </a:rPr>
                          <m:t>h</m:t>
                        </m:r>
                      </m:e>
                      <m:sub>
                        <m:r>
                          <a:rPr lang="en-US" altLang="zh-CN" b="0" i="1" smtClean="0">
                            <a:solidFill>
                              <a:srgbClr val="0000CC"/>
                            </a:solidFill>
                            <a:latin typeface="Cambria Math"/>
                          </a:rPr>
                          <m:t>𝑛</m:t>
                        </m:r>
                      </m:sub>
                    </m:sSub>
                    <m:r>
                      <a:rPr lang="en-US" altLang="zh-CN" b="0" i="1" smtClean="0">
                        <a:solidFill>
                          <a:srgbClr val="0000CC"/>
                        </a:solidFill>
                        <a:latin typeface="Cambria Math"/>
                      </a:rPr>
                      <m:t>=</m:t>
                    </m:r>
                    <m:nary>
                      <m:naryPr>
                        <m:chr m:val="∑"/>
                        <m:ctrlPr>
                          <a:rPr lang="en-US" altLang="zh-CN" b="0" i="1" smtClean="0">
                            <a:solidFill>
                              <a:srgbClr val="0000CC"/>
                            </a:solidFill>
                            <a:latin typeface="Cambria Math" panose="02040503050406030204" pitchFamily="18" charset="0"/>
                          </a:rPr>
                        </m:ctrlPr>
                      </m:naryPr>
                      <m:sub>
                        <m:r>
                          <m:rPr>
                            <m:brk m:alnAt="23"/>
                          </m:rPr>
                          <a:rPr lang="en-US" altLang="zh-CN" b="0" i="1" smtClean="0">
                            <a:solidFill>
                              <a:srgbClr val="0000CC"/>
                            </a:solidFill>
                            <a:latin typeface="Cambria Math"/>
                          </a:rPr>
                          <m:t>𝑖</m:t>
                        </m:r>
                        <m:r>
                          <a:rPr lang="en-US" altLang="zh-CN" b="0" i="1" smtClean="0">
                            <a:solidFill>
                              <a:srgbClr val="0000CC"/>
                            </a:solidFill>
                            <a:latin typeface="Cambria Math"/>
                          </a:rPr>
                          <m:t>=0</m:t>
                        </m:r>
                      </m:sub>
                      <m:sup>
                        <m:r>
                          <a:rPr lang="en-US" altLang="zh-CN" b="0" i="1" smtClean="0">
                            <a:solidFill>
                              <a:srgbClr val="0000CC"/>
                            </a:solidFill>
                            <a:latin typeface="Cambria Math"/>
                          </a:rPr>
                          <m:t>𝑛</m:t>
                        </m:r>
                        <m:r>
                          <a:rPr lang="en-US" altLang="zh-CN" b="0" i="1" smtClean="0">
                            <a:solidFill>
                              <a:srgbClr val="0000CC"/>
                            </a:solidFill>
                            <a:latin typeface="Cambria Math"/>
                          </a:rPr>
                          <m:t>−1</m:t>
                        </m:r>
                      </m:sup>
                      <m:e>
                        <m:sSub>
                          <m:sSubPr>
                            <m:ctrlPr>
                              <a:rPr lang="en-US" altLang="zh-CN" b="0" i="1" smtClean="0">
                                <a:solidFill>
                                  <a:srgbClr val="0000CC"/>
                                </a:solidFill>
                                <a:latin typeface="Cambria Math" panose="02040503050406030204" pitchFamily="18" charset="0"/>
                              </a:rPr>
                            </m:ctrlPr>
                          </m:sSubPr>
                          <m:e>
                            <m:r>
                              <a:rPr lang="en-US" altLang="zh-CN" b="0" i="1" smtClean="0">
                                <a:solidFill>
                                  <a:srgbClr val="0000CC"/>
                                </a:solidFill>
                                <a:latin typeface="Cambria Math"/>
                              </a:rPr>
                              <m:t>h</m:t>
                            </m:r>
                          </m:e>
                          <m:sub>
                            <m:r>
                              <a:rPr lang="en-US" altLang="zh-CN" b="0" i="1" smtClean="0">
                                <a:solidFill>
                                  <a:srgbClr val="0000CC"/>
                                </a:solidFill>
                                <a:latin typeface="Cambria Math"/>
                              </a:rPr>
                              <m:t>𝑖</m:t>
                            </m:r>
                          </m:sub>
                        </m:sSub>
                        <m:sSub>
                          <m:sSubPr>
                            <m:ctrlPr>
                              <a:rPr lang="en-US" altLang="zh-CN" b="0" i="1" smtClean="0">
                                <a:solidFill>
                                  <a:srgbClr val="0000CC"/>
                                </a:solidFill>
                                <a:latin typeface="Cambria Math" panose="02040503050406030204" pitchFamily="18" charset="0"/>
                              </a:rPr>
                            </m:ctrlPr>
                          </m:sSubPr>
                          <m:e>
                            <m:r>
                              <a:rPr lang="en-US" altLang="zh-CN" b="0" i="1" smtClean="0">
                                <a:solidFill>
                                  <a:srgbClr val="0000CC"/>
                                </a:solidFill>
                                <a:latin typeface="Cambria Math"/>
                              </a:rPr>
                              <m:t>h</m:t>
                            </m:r>
                          </m:e>
                          <m:sub>
                            <m:r>
                              <a:rPr lang="en-US" altLang="zh-CN" b="0" i="1" smtClean="0">
                                <a:solidFill>
                                  <a:srgbClr val="0000CC"/>
                                </a:solidFill>
                                <a:latin typeface="Cambria Math"/>
                              </a:rPr>
                              <m:t>𝑛</m:t>
                            </m:r>
                            <m:r>
                              <a:rPr lang="en-US" altLang="zh-CN" b="0" i="1" smtClean="0">
                                <a:solidFill>
                                  <a:srgbClr val="0000CC"/>
                                </a:solidFill>
                                <a:latin typeface="Cambria Math"/>
                              </a:rPr>
                              <m:t>−</m:t>
                            </m:r>
                            <m:r>
                              <a:rPr lang="en-US" altLang="zh-CN" b="0" i="1" smtClean="0">
                                <a:solidFill>
                                  <a:srgbClr val="0000CC"/>
                                </a:solidFill>
                                <a:latin typeface="Cambria Math"/>
                              </a:rPr>
                              <m:t>𝑖</m:t>
                            </m:r>
                            <m:r>
                              <a:rPr lang="en-US" altLang="zh-CN" b="0" i="1" smtClean="0">
                                <a:solidFill>
                                  <a:srgbClr val="0000CC"/>
                                </a:solidFill>
                                <a:latin typeface="Cambria Math"/>
                              </a:rPr>
                              <m:t>−1</m:t>
                            </m:r>
                          </m:sub>
                        </m:sSub>
                      </m:e>
                    </m:nary>
                  </m:oMath>
                </a14:m>
                <a:endParaRPr lang="en-US" altLang="zh-CN" dirty="0"/>
              </a:p>
              <a:p>
                <a:r>
                  <a:rPr lang="en-US" altLang="zh-CN" dirty="0"/>
                  <a:t>h(n)=h(0)*h(h-1)+h(1)*h(n-2)+… +h(n-1)*h(0)</a:t>
                </a:r>
              </a:p>
              <a:p>
                <a:pPr lvl="1"/>
                <a:r>
                  <a:rPr lang="zh-CN" altLang="en-US" dirty="0"/>
                  <a:t>其中：</a:t>
                </a:r>
                <a:r>
                  <a:rPr lang="en-US" altLang="zh-CN" dirty="0"/>
                  <a:t>h(0)=1; h(1)=1</a:t>
                </a:r>
              </a:p>
              <a:p>
                <a14:m>
                  <m:oMath xmlns:m="http://schemas.openxmlformats.org/officeDocument/2006/math">
                    <m:sSub>
                      <m:sSubPr>
                        <m:ctrlPr>
                          <a:rPr lang="en-US" i="1">
                            <a:latin typeface="Cambria Math" panose="02040503050406030204" pitchFamily="18" charset="0"/>
                          </a:rPr>
                        </m:ctrlPr>
                      </m:sSubPr>
                      <m:e>
                        <m:r>
                          <a:rPr lang="en-US" i="1">
                            <a:latin typeface="Cambria Math"/>
                          </a:rPr>
                          <m:t>h</m:t>
                        </m:r>
                      </m:e>
                      <m:sub>
                        <m:r>
                          <a:rPr lang="en-US" i="1">
                            <a:latin typeface="Cambria Math"/>
                          </a:rPr>
                          <m:t>𝑛</m:t>
                        </m:r>
                      </m:sub>
                    </m:sSub>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r>
                          <a:rPr lang="en-US" i="1">
                            <a:latin typeface="Cambria Math"/>
                          </a:rPr>
                          <m:t>+1</m:t>
                        </m:r>
                      </m:den>
                    </m:f>
                    <m:sSubSup>
                      <m:sSubSupPr>
                        <m:ctrlPr>
                          <a:rPr lang="en-US" i="1">
                            <a:latin typeface="Cambria Math" panose="02040503050406030204" pitchFamily="18" charset="0"/>
                          </a:rPr>
                        </m:ctrlPr>
                      </m:sSubSupPr>
                      <m:e>
                        <m:r>
                          <a:rPr lang="en-US" i="1">
                            <a:latin typeface="Cambria Math"/>
                          </a:rPr>
                          <m:t>𝐶</m:t>
                        </m:r>
                      </m:e>
                      <m:sub>
                        <m:r>
                          <a:rPr lang="en-US" i="1">
                            <a:latin typeface="Cambria Math"/>
                          </a:rPr>
                          <m:t>2</m:t>
                        </m:r>
                        <m:r>
                          <a:rPr lang="en-US" i="1">
                            <a:latin typeface="Cambria Math"/>
                          </a:rPr>
                          <m:t>𝑛</m:t>
                        </m:r>
                      </m:sub>
                      <m:sup>
                        <m:r>
                          <a:rPr lang="en-US" i="1">
                            <a:latin typeface="Cambria Math"/>
                          </a:rPr>
                          <m:t>𝑛</m:t>
                        </m:r>
                      </m:sup>
                    </m:sSubSup>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𝑛</m:t>
                        </m:r>
                        <m:r>
                          <a:rPr lang="en-US" i="1">
                            <a:latin typeface="Cambria Math"/>
                          </a:rPr>
                          <m:t>+1</m:t>
                        </m:r>
                      </m:den>
                    </m:f>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a:rPr>
                              <m:t>2</m:t>
                            </m:r>
                            <m:r>
                              <a:rPr lang="en-US" i="1">
                                <a:latin typeface="Cambria Math"/>
                              </a:rPr>
                              <m:t>𝑛</m:t>
                            </m:r>
                          </m:e>
                        </m:d>
                        <m:r>
                          <a:rPr lang="en-US" i="1">
                            <a:latin typeface="Cambria Math"/>
                          </a:rPr>
                          <m:t>!</m:t>
                        </m:r>
                      </m:num>
                      <m:den>
                        <m:r>
                          <a:rPr lang="en-US" i="1">
                            <a:latin typeface="Cambria Math"/>
                          </a:rPr>
                          <m:t>𝑛</m:t>
                        </m:r>
                        <m:r>
                          <a:rPr lang="en-US" i="1">
                            <a:latin typeface="Cambria Math"/>
                          </a:rPr>
                          <m:t>!</m:t>
                        </m:r>
                        <m:r>
                          <a:rPr lang="en-US" i="1">
                            <a:latin typeface="Cambria Math"/>
                          </a:rPr>
                          <m:t>𝑛</m:t>
                        </m:r>
                        <m:r>
                          <a:rPr lang="en-US" i="1">
                            <a:latin typeface="Cambria Math"/>
                          </a:rPr>
                          <m:t>!</m:t>
                        </m:r>
                      </m:den>
                    </m:f>
                  </m:oMath>
                </a14:m>
                <a:r>
                  <a:rPr lang="en-US" altLang="zh-CN" dirty="0"/>
                  <a:t>=</a:t>
                </a:r>
                <a14:m>
                  <m:oMath xmlns:m="http://schemas.openxmlformats.org/officeDocument/2006/math">
                    <m:f>
                      <m:fPr>
                        <m:ctrlPr>
                          <a:rPr lang="en-US" altLang="zh-CN" i="1" dirty="0" smtClean="0">
                            <a:latin typeface="Cambria Math" panose="02040503050406030204" pitchFamily="18" charset="0"/>
                          </a:rPr>
                        </m:ctrlPr>
                      </m:fPr>
                      <m:num>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𝑛</m:t>
                            </m:r>
                          </m:e>
                        </m:d>
                        <m:r>
                          <a:rPr lang="en-US" altLang="zh-CN" b="0" i="1" dirty="0" smtClean="0">
                            <a:latin typeface="Cambria Math" panose="02040503050406030204" pitchFamily="18" charset="0"/>
                          </a:rPr>
                          <m:t>!</m:t>
                        </m:r>
                      </m:num>
                      <m:den>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 </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+1</m:t>
                            </m:r>
                          </m:e>
                        </m:d>
                        <m:r>
                          <a:rPr lang="en-US" altLang="zh-CN" b="0" i="1" dirty="0" smtClean="0">
                            <a:latin typeface="Cambria Math" panose="02040503050406030204" pitchFamily="18" charset="0"/>
                          </a:rPr>
                          <m:t>!</m:t>
                        </m:r>
                      </m:den>
                    </m:f>
                  </m:oMath>
                </a14:m>
                <a:endParaRPr lang="en-US" dirty="0"/>
              </a:p>
              <a:p>
                <a:r>
                  <a:rPr lang="en-US" altLang="zh-CN" dirty="0"/>
                  <a:t>h</a:t>
                </a:r>
                <a:r>
                  <a:rPr lang="en-US" altLang="zh-CN" baseline="-25000" dirty="0"/>
                  <a:t>2</a:t>
                </a:r>
                <a:r>
                  <a:rPr lang="en-US" altLang="zh-CN" dirty="0"/>
                  <a:t>=2; h</a:t>
                </a:r>
                <a:r>
                  <a:rPr lang="en-US" altLang="zh-CN" baseline="-25000" dirty="0"/>
                  <a:t>3</a:t>
                </a:r>
                <a:r>
                  <a:rPr lang="en-US" altLang="zh-CN" dirty="0"/>
                  <a:t>=5; h</a:t>
                </a:r>
                <a:r>
                  <a:rPr lang="en-US" altLang="zh-CN" baseline="-25000" dirty="0"/>
                  <a:t>4</a:t>
                </a:r>
                <a:r>
                  <a:rPr lang="en-US" altLang="zh-CN" dirty="0"/>
                  <a:t>=14; h</a:t>
                </a:r>
                <a:r>
                  <a:rPr lang="en-US" altLang="zh-CN" baseline="-25000" dirty="0"/>
                  <a:t>5</a:t>
                </a:r>
                <a:r>
                  <a:rPr lang="en-US" altLang="zh-CN" dirty="0"/>
                  <a:t>=42; h</a:t>
                </a:r>
                <a:r>
                  <a:rPr lang="en-US" altLang="zh-CN" baseline="-25000" dirty="0"/>
                  <a:t>6</a:t>
                </a:r>
                <a:r>
                  <a:rPr lang="en-US" altLang="zh-CN" dirty="0"/>
                  <a:t>=132… </a:t>
                </a:r>
                <a:endParaRPr 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1704" t="-1822"/>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0C913308-F349-4B6D-A68A-DD1791B4A57B}" type="slidenum">
              <a:rPr lang="zh-CN" altLang="en-US" smtClean="0"/>
              <a:t>4</a:t>
            </a:fld>
            <a:endParaRPr lang="zh-CN" altLang="en-US" dirty="0"/>
          </a:p>
        </p:txBody>
      </p:sp>
      <p:grpSp>
        <p:nvGrpSpPr>
          <p:cNvPr id="7" name="组合 6"/>
          <p:cNvGrpSpPr/>
          <p:nvPr/>
        </p:nvGrpSpPr>
        <p:grpSpPr>
          <a:xfrm>
            <a:off x="6516216" y="4653136"/>
            <a:ext cx="2376264" cy="1512168"/>
            <a:chOff x="6732240" y="2276872"/>
            <a:chExt cx="2376264" cy="1512168"/>
          </a:xfrm>
        </p:grpSpPr>
        <p:sp>
          <p:nvSpPr>
            <p:cNvPr id="5" name="爆炸形 2 4"/>
            <p:cNvSpPr/>
            <p:nvPr/>
          </p:nvSpPr>
          <p:spPr>
            <a:xfrm>
              <a:off x="6732240" y="2276872"/>
              <a:ext cx="2376264" cy="1512168"/>
            </a:xfrm>
            <a:prstGeom prst="irregularSeal2">
              <a:avLst/>
            </a:prstGeom>
            <a:solidFill>
              <a:srgbClr val="52CAE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400">
                <a:solidFill>
                  <a:srgbClr val="0000CC"/>
                </a:solidFill>
              </a:endParaRPr>
            </a:p>
          </p:txBody>
        </p:sp>
        <p:sp>
          <p:nvSpPr>
            <p:cNvPr id="6" name="TextBox 5"/>
            <p:cNvSpPr txBox="1"/>
            <p:nvPr/>
          </p:nvSpPr>
          <p:spPr>
            <a:xfrm>
              <a:off x="7030032" y="2806539"/>
              <a:ext cx="1632498" cy="523220"/>
            </a:xfrm>
            <a:prstGeom prst="rect">
              <a:avLst/>
            </a:prstGeom>
            <a:noFill/>
          </p:spPr>
          <p:txBody>
            <a:bodyPr wrap="none" rtlCol="0">
              <a:spAutoFit/>
            </a:bodyPr>
            <a:lstStyle/>
            <a:p>
              <a:r>
                <a:rPr lang="en-US" altLang="zh-CN" sz="2800">
                  <a:solidFill>
                    <a:srgbClr val="0000CC"/>
                  </a:solidFill>
                </a:rPr>
                <a:t>Catalan</a:t>
              </a:r>
              <a:r>
                <a:rPr lang="zh-CN" altLang="en-US" sz="2800">
                  <a:solidFill>
                    <a:srgbClr val="0000CC"/>
                  </a:solidFill>
                </a:rPr>
                <a:t>数</a:t>
              </a:r>
              <a:endParaRPr lang="en-US" sz="2800"/>
            </a:p>
          </p:txBody>
        </p:sp>
      </p:grpSp>
    </p:spTree>
    <p:extLst>
      <p:ext uri="{BB962C8B-B14F-4D97-AF65-F5344CB8AC3E}">
        <p14:creationId xmlns:p14="http://schemas.microsoft.com/office/powerpoint/2010/main" val="413114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a:xfrm>
            <a:off x="323528" y="980728"/>
            <a:ext cx="8686800" cy="5877272"/>
          </a:xfrm>
        </p:spPr>
        <p:txBody>
          <a:bodyPr>
            <a:normAutofit/>
          </a:bodyPr>
          <a:lstStyle/>
          <a:p>
            <a:pPr marL="57150" indent="0">
              <a:spcBef>
                <a:spcPts val="0"/>
              </a:spcBef>
              <a:buNone/>
            </a:pPr>
            <a:r>
              <a:rPr lang="en-US" b="1" dirty="0">
                <a:solidFill>
                  <a:srgbClr val="0000CC"/>
                </a:solidFill>
              </a:rPr>
              <a:t>// </a:t>
            </a:r>
            <a:r>
              <a:rPr lang="zh-CN" altLang="en-US" b="1" dirty="0">
                <a:solidFill>
                  <a:srgbClr val="0000CC"/>
                </a:solidFill>
              </a:rPr>
              <a:t>当前通道块可通过</a:t>
            </a:r>
            <a:endParaRPr lang="en-US" altLang="zh-CN" b="1" dirty="0">
              <a:solidFill>
                <a:srgbClr val="0000CC"/>
              </a:solidFill>
            </a:endParaRPr>
          </a:p>
          <a:p>
            <a:pPr marL="0" indent="0">
              <a:buNone/>
            </a:pPr>
            <a:r>
              <a:rPr lang="en-US" dirty="0" err="1">
                <a:solidFill>
                  <a:srgbClr val="C00000"/>
                </a:solidFill>
              </a:rPr>
              <a:t>FootPrint</a:t>
            </a:r>
            <a:r>
              <a:rPr lang="en-US" dirty="0"/>
              <a:t>(</a:t>
            </a:r>
            <a:r>
              <a:rPr lang="en-US" dirty="0" err="1"/>
              <a:t>maze,curpos</a:t>
            </a:r>
            <a:r>
              <a:rPr lang="en-US" dirty="0"/>
              <a:t>); // </a:t>
            </a:r>
            <a:r>
              <a:rPr lang="zh-CN" altLang="en-US" dirty="0"/>
              <a:t>留下足迹 </a:t>
            </a:r>
            <a:endParaRPr lang="en-US" altLang="zh-CN" dirty="0"/>
          </a:p>
          <a:p>
            <a:pPr marL="0" indent="0">
              <a:buNone/>
            </a:pPr>
            <a:r>
              <a:rPr lang="en-US" dirty="0" err="1"/>
              <a:t>e.ord</a:t>
            </a:r>
            <a:r>
              <a:rPr lang="en-US" dirty="0"/>
              <a:t> = </a:t>
            </a:r>
            <a:r>
              <a:rPr lang="en-US" dirty="0" err="1"/>
              <a:t>curstep</a:t>
            </a:r>
            <a:r>
              <a:rPr lang="en-US" dirty="0"/>
              <a:t>; </a:t>
            </a:r>
            <a:r>
              <a:rPr lang="en-US" dirty="0" err="1"/>
              <a:t>e.seat</a:t>
            </a:r>
            <a:r>
              <a:rPr lang="en-US" dirty="0"/>
              <a:t>= </a:t>
            </a:r>
            <a:r>
              <a:rPr lang="en-US" dirty="0" err="1"/>
              <a:t>curpos</a:t>
            </a:r>
            <a:r>
              <a:rPr lang="en-US" dirty="0"/>
              <a:t>; </a:t>
            </a:r>
            <a:r>
              <a:rPr lang="en-US" dirty="0" err="1"/>
              <a:t>e.di</a:t>
            </a:r>
            <a:r>
              <a:rPr lang="en-US" dirty="0"/>
              <a:t> =1;//</a:t>
            </a:r>
            <a:r>
              <a:rPr lang="zh-CN" altLang="en-US" dirty="0"/>
              <a:t>从东开始</a:t>
            </a:r>
            <a:r>
              <a:rPr lang="en-US" dirty="0"/>
              <a:t> </a:t>
            </a:r>
          </a:p>
          <a:p>
            <a:pPr marL="0" indent="0">
              <a:buNone/>
            </a:pPr>
            <a:r>
              <a:rPr lang="en-US" dirty="0"/>
              <a:t>Push(S, </a:t>
            </a:r>
            <a:r>
              <a:rPr lang="en-US" b="1" dirty="0">
                <a:solidFill>
                  <a:srgbClr val="7030A0"/>
                </a:solidFill>
              </a:rPr>
              <a:t>e</a:t>
            </a:r>
            <a:r>
              <a:rPr lang="en-US" dirty="0"/>
              <a:t>); // </a:t>
            </a:r>
            <a:r>
              <a:rPr lang="zh-CN" altLang="en-US" dirty="0"/>
              <a:t>将当前通道块加入路径 </a:t>
            </a:r>
            <a:endParaRPr lang="en-US" altLang="zh-CN" dirty="0"/>
          </a:p>
          <a:p>
            <a:pPr marL="0" indent="0">
              <a:buNone/>
            </a:pPr>
            <a:r>
              <a:rPr lang="en-US" dirty="0"/>
              <a:t>if (</a:t>
            </a:r>
            <a:r>
              <a:rPr lang="en-US" dirty="0" err="1"/>
              <a:t>curpos.r</a:t>
            </a:r>
            <a:r>
              <a:rPr lang="en-US" dirty="0"/>
              <a:t> == </a:t>
            </a:r>
            <a:r>
              <a:rPr lang="en-US" dirty="0" err="1"/>
              <a:t>end.r</a:t>
            </a:r>
            <a:r>
              <a:rPr lang="en-US" dirty="0"/>
              <a:t> &amp;&amp; </a:t>
            </a:r>
            <a:r>
              <a:rPr lang="en-US" dirty="0" err="1"/>
              <a:t>curpos.c</a:t>
            </a:r>
            <a:r>
              <a:rPr lang="en-US" dirty="0"/>
              <a:t>==</a:t>
            </a:r>
            <a:r>
              <a:rPr lang="en-US" dirty="0" err="1"/>
              <a:t>end.c</a:t>
            </a:r>
            <a:r>
              <a:rPr lang="en-US" dirty="0"/>
              <a:t>) </a:t>
            </a:r>
          </a:p>
          <a:p>
            <a:pPr marL="457200" lvl="1" indent="0">
              <a:buNone/>
            </a:pPr>
            <a:r>
              <a:rPr lang="en-US" sz="3200" dirty="0">
                <a:solidFill>
                  <a:srgbClr val="0000CC"/>
                </a:solidFill>
              </a:rPr>
              <a:t>return (TRUE); </a:t>
            </a:r>
            <a:r>
              <a:rPr lang="en-US" sz="3200" dirty="0"/>
              <a:t>// </a:t>
            </a:r>
            <a:r>
              <a:rPr lang="zh-CN" altLang="en-US" sz="3200" dirty="0"/>
              <a:t>到达出口</a:t>
            </a:r>
            <a:endParaRPr lang="en-US" altLang="zh-CN" sz="3200" dirty="0"/>
          </a:p>
          <a:p>
            <a:pPr marL="0" indent="0">
              <a:buNone/>
            </a:pPr>
            <a:r>
              <a:rPr lang="en-US" dirty="0"/>
              <a:t>//</a:t>
            </a:r>
            <a:r>
              <a:rPr lang="zh-CN" altLang="en-US" dirty="0"/>
              <a:t>准备探索下一通道块</a:t>
            </a:r>
            <a:endParaRPr lang="en-US" altLang="zh-CN" dirty="0"/>
          </a:p>
          <a:p>
            <a:pPr marL="0" indent="0">
              <a:buNone/>
            </a:pPr>
            <a:r>
              <a:rPr lang="en-US" altLang="zh-CN" dirty="0"/>
              <a:t>//</a:t>
            </a:r>
            <a:r>
              <a:rPr lang="zh-CN" altLang="en-US" dirty="0"/>
              <a:t>设置当前通道块为当前通道块的东邻</a:t>
            </a:r>
            <a:endParaRPr lang="en-US" dirty="0"/>
          </a:p>
          <a:p>
            <a:pPr marL="0" indent="0">
              <a:buNone/>
            </a:pPr>
            <a:r>
              <a:rPr lang="en-US" dirty="0" err="1"/>
              <a:t>curpos</a:t>
            </a:r>
            <a:r>
              <a:rPr lang="en-US" dirty="0"/>
              <a:t> = </a:t>
            </a:r>
            <a:r>
              <a:rPr lang="en-US" dirty="0" err="1">
                <a:solidFill>
                  <a:srgbClr val="C00000"/>
                </a:solidFill>
              </a:rPr>
              <a:t>NextPos</a:t>
            </a:r>
            <a:r>
              <a:rPr lang="en-US" dirty="0"/>
              <a:t>(</a:t>
            </a:r>
            <a:r>
              <a:rPr lang="en-US" dirty="0" err="1"/>
              <a:t>curpos</a:t>
            </a:r>
            <a:r>
              <a:rPr lang="en-US" dirty="0"/>
              <a:t>, 1); </a:t>
            </a:r>
            <a:endParaRPr lang="en-US" altLang="zh-CN" dirty="0"/>
          </a:p>
          <a:p>
            <a:pPr marL="0" indent="0">
              <a:buNone/>
            </a:pPr>
            <a:r>
              <a:rPr lang="en-US" dirty="0" err="1"/>
              <a:t>curstep</a:t>
            </a:r>
            <a:r>
              <a:rPr lang="en-US" dirty="0"/>
              <a:t>++; </a:t>
            </a:r>
            <a:endParaRPr lang="en-US" altLang="zh-CN" dirty="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49</a:t>
            </a:fld>
            <a:endParaRPr lang="zh-CN" altLang="en-US"/>
          </a:p>
        </p:txBody>
      </p:sp>
    </p:spTree>
    <p:extLst>
      <p:ext uri="{BB962C8B-B14F-4D97-AF65-F5344CB8AC3E}">
        <p14:creationId xmlns:p14="http://schemas.microsoft.com/office/powerpoint/2010/main" val="2025415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399D753-CE71-4642-AB34-27E257FAA668}"/>
              </a:ext>
            </a:extLst>
          </p:cNvPr>
          <p:cNvSpPr/>
          <p:nvPr/>
        </p:nvSpPr>
        <p:spPr>
          <a:xfrm>
            <a:off x="0" y="3645024"/>
            <a:ext cx="9144000" cy="2448272"/>
          </a:xfrm>
          <a:prstGeom prst="rect">
            <a:avLst/>
          </a:prstGeom>
          <a:solidFill>
            <a:srgbClr val="CCFFF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399D753-CE71-4642-AB34-27E257FAA668}"/>
              </a:ext>
            </a:extLst>
          </p:cNvPr>
          <p:cNvSpPr/>
          <p:nvPr/>
        </p:nvSpPr>
        <p:spPr>
          <a:xfrm>
            <a:off x="0" y="1628800"/>
            <a:ext cx="9144000" cy="2016224"/>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57200" y="260648"/>
            <a:ext cx="8229600" cy="6597352"/>
          </a:xfrm>
        </p:spPr>
        <p:txBody>
          <a:bodyPr>
            <a:normAutofit fontScale="92500" lnSpcReduction="20000"/>
          </a:bodyPr>
          <a:lstStyle/>
          <a:p>
            <a:pPr marL="57150" indent="0">
              <a:spcBef>
                <a:spcPts val="0"/>
              </a:spcBef>
              <a:buNone/>
            </a:pPr>
            <a:r>
              <a:rPr lang="en-US" sz="3400" b="1" dirty="0">
                <a:solidFill>
                  <a:srgbClr val="0000CC"/>
                </a:solidFill>
              </a:rPr>
              <a:t>// </a:t>
            </a:r>
            <a:r>
              <a:rPr lang="zh-CN" altLang="en-US" sz="3400" b="1" dirty="0">
                <a:solidFill>
                  <a:srgbClr val="0000CC"/>
                </a:solidFill>
              </a:rPr>
              <a:t>当前位置不能通过</a:t>
            </a:r>
            <a:endParaRPr lang="en-US" sz="3400" b="1" dirty="0">
              <a:solidFill>
                <a:srgbClr val="0000CC"/>
              </a:solidFill>
            </a:endParaRPr>
          </a:p>
          <a:p>
            <a:pPr marL="0" indent="0">
              <a:buNone/>
            </a:pPr>
            <a:r>
              <a:rPr lang="en-US" sz="3500" dirty="0"/>
              <a:t>if (!</a:t>
            </a:r>
            <a:r>
              <a:rPr lang="en-US" sz="3500" dirty="0" err="1"/>
              <a:t>StackEmpty</a:t>
            </a:r>
            <a:r>
              <a:rPr lang="en-US" sz="3500" dirty="0"/>
              <a:t>(S)) { </a:t>
            </a:r>
          </a:p>
          <a:p>
            <a:pPr marL="457200" lvl="1" indent="0">
              <a:buNone/>
            </a:pPr>
            <a:r>
              <a:rPr lang="en-US" sz="3500" dirty="0"/>
              <a:t>Pop(</a:t>
            </a:r>
            <a:r>
              <a:rPr lang="en-US" sz="3500" dirty="0" err="1"/>
              <a:t>S,e</a:t>
            </a:r>
            <a:r>
              <a:rPr lang="en-US" sz="3500" dirty="0"/>
              <a:t>); </a:t>
            </a:r>
          </a:p>
          <a:p>
            <a:pPr marL="457200" lvl="1" indent="0">
              <a:buNone/>
            </a:pPr>
            <a:r>
              <a:rPr lang="en-US" sz="3500" dirty="0"/>
              <a:t>while (</a:t>
            </a:r>
            <a:r>
              <a:rPr lang="en-US" sz="3500" dirty="0" err="1"/>
              <a:t>e.di</a:t>
            </a:r>
            <a:r>
              <a:rPr lang="en-US" sz="3500" dirty="0"/>
              <a:t>==4 &amp;&amp; !</a:t>
            </a:r>
            <a:r>
              <a:rPr lang="en-US" sz="3500" dirty="0" err="1"/>
              <a:t>StackEmpty</a:t>
            </a:r>
            <a:r>
              <a:rPr lang="en-US" sz="3500" dirty="0"/>
              <a:t>(S)) </a:t>
            </a:r>
            <a:r>
              <a:rPr lang="en-US" sz="3500" b="1" dirty="0">
                <a:solidFill>
                  <a:srgbClr val="7030A0"/>
                </a:solidFill>
              </a:rPr>
              <a:t>{</a:t>
            </a:r>
          </a:p>
          <a:p>
            <a:pPr marL="914400" lvl="2" indent="0">
              <a:buNone/>
            </a:pPr>
            <a:r>
              <a:rPr lang="en-US" sz="3500" dirty="0"/>
              <a:t>// </a:t>
            </a:r>
            <a:r>
              <a:rPr lang="zh-CN" altLang="en-US" sz="3500" dirty="0"/>
              <a:t>留下不能通过的标记，并退回一步</a:t>
            </a:r>
            <a:endParaRPr lang="en-US" sz="3500" dirty="0"/>
          </a:p>
          <a:p>
            <a:pPr marL="914400" lvl="2" indent="0">
              <a:buNone/>
            </a:pPr>
            <a:r>
              <a:rPr lang="en-US" sz="3500" dirty="0" err="1">
                <a:solidFill>
                  <a:srgbClr val="C00000"/>
                </a:solidFill>
              </a:rPr>
              <a:t>MarkPrint</a:t>
            </a:r>
            <a:r>
              <a:rPr lang="en-US" sz="3500" dirty="0"/>
              <a:t>(</a:t>
            </a:r>
            <a:r>
              <a:rPr lang="en-US" sz="3500" dirty="0" err="1"/>
              <a:t>maze,e.seat</a:t>
            </a:r>
            <a:r>
              <a:rPr lang="en-US" sz="3500" dirty="0"/>
              <a:t>); Pop(</a:t>
            </a:r>
            <a:r>
              <a:rPr lang="en-US" sz="3500" dirty="0" err="1"/>
              <a:t>S,e</a:t>
            </a:r>
            <a:r>
              <a:rPr lang="en-US" sz="3500" dirty="0"/>
              <a:t>); </a:t>
            </a:r>
            <a:endParaRPr lang="en-US" altLang="zh-CN" sz="3500" dirty="0"/>
          </a:p>
          <a:p>
            <a:pPr marL="457200" lvl="1" indent="0">
              <a:buNone/>
            </a:pPr>
            <a:r>
              <a:rPr lang="en-US" altLang="zh-CN" sz="3500" dirty="0"/>
              <a:t> </a:t>
            </a:r>
            <a:r>
              <a:rPr lang="en-US" altLang="zh-CN" sz="3500" b="1" dirty="0">
                <a:solidFill>
                  <a:srgbClr val="7030A0"/>
                </a:solidFill>
              </a:rPr>
              <a:t>}</a:t>
            </a:r>
            <a:r>
              <a:rPr lang="en-US" altLang="zh-CN" sz="3500" dirty="0"/>
              <a:t> // </a:t>
            </a:r>
            <a:r>
              <a:rPr lang="en-US" sz="3500" dirty="0"/>
              <a:t>while</a:t>
            </a:r>
          </a:p>
          <a:p>
            <a:pPr marL="457200" lvl="1" indent="0">
              <a:buNone/>
            </a:pPr>
            <a:r>
              <a:rPr lang="en-US" sz="3500" dirty="0"/>
              <a:t>if (</a:t>
            </a:r>
            <a:r>
              <a:rPr lang="en-US" sz="3500" dirty="0" err="1"/>
              <a:t>e.di</a:t>
            </a:r>
            <a:r>
              <a:rPr lang="en-US" sz="3500" dirty="0"/>
              <a:t>&lt;4) { </a:t>
            </a:r>
          </a:p>
          <a:p>
            <a:pPr marL="914400" lvl="2" indent="0">
              <a:buNone/>
            </a:pPr>
            <a:r>
              <a:rPr lang="en-US" sz="3500" dirty="0" err="1">
                <a:solidFill>
                  <a:srgbClr val="0000CC"/>
                </a:solidFill>
              </a:rPr>
              <a:t>e.di</a:t>
            </a:r>
            <a:r>
              <a:rPr lang="en-US" sz="3500" dirty="0">
                <a:solidFill>
                  <a:srgbClr val="0000CC"/>
                </a:solidFill>
              </a:rPr>
              <a:t>++</a:t>
            </a:r>
            <a:r>
              <a:rPr lang="en-US" sz="3500" dirty="0"/>
              <a:t>; Push(S, e); // </a:t>
            </a:r>
            <a:r>
              <a:rPr lang="zh-CN" altLang="en-US" sz="3500" dirty="0"/>
              <a:t>换下一个方向探索</a:t>
            </a:r>
            <a:endParaRPr lang="en-US" altLang="zh-CN" sz="3500" dirty="0"/>
          </a:p>
          <a:p>
            <a:pPr marL="914400" lvl="2" indent="0">
              <a:buNone/>
            </a:pPr>
            <a:r>
              <a:rPr lang="en-US" sz="3500" dirty="0"/>
              <a:t>// </a:t>
            </a:r>
            <a:r>
              <a:rPr lang="zh-CN" altLang="en-US" sz="3500" dirty="0"/>
              <a:t>当前位置设为新方向的相邻块</a:t>
            </a:r>
            <a:endParaRPr lang="en-US" altLang="zh-CN" sz="3500" dirty="0"/>
          </a:p>
          <a:p>
            <a:pPr marL="914400" lvl="2" indent="0">
              <a:buNone/>
            </a:pPr>
            <a:r>
              <a:rPr lang="en-US" sz="3500" dirty="0" err="1">
                <a:solidFill>
                  <a:srgbClr val="0000CC"/>
                </a:solidFill>
              </a:rPr>
              <a:t>curpos</a:t>
            </a:r>
            <a:r>
              <a:rPr lang="en-US" sz="3500" dirty="0">
                <a:solidFill>
                  <a:srgbClr val="0000CC"/>
                </a:solidFill>
              </a:rPr>
              <a:t> = </a:t>
            </a:r>
            <a:r>
              <a:rPr lang="en-US" sz="3500" dirty="0" err="1">
                <a:solidFill>
                  <a:srgbClr val="C00000"/>
                </a:solidFill>
              </a:rPr>
              <a:t>NextPos</a:t>
            </a:r>
            <a:r>
              <a:rPr lang="en-US" sz="3500" dirty="0">
                <a:solidFill>
                  <a:srgbClr val="0000CC"/>
                </a:solidFill>
              </a:rPr>
              <a:t>(</a:t>
            </a:r>
            <a:r>
              <a:rPr lang="en-US" sz="3500" dirty="0" err="1">
                <a:solidFill>
                  <a:srgbClr val="0000CC"/>
                </a:solidFill>
              </a:rPr>
              <a:t>e.seat</a:t>
            </a:r>
            <a:r>
              <a:rPr lang="en-US" sz="3500" dirty="0">
                <a:solidFill>
                  <a:srgbClr val="0000CC"/>
                </a:solidFill>
              </a:rPr>
              <a:t>, </a:t>
            </a:r>
            <a:r>
              <a:rPr lang="en-US" sz="3500" dirty="0" err="1">
                <a:solidFill>
                  <a:srgbClr val="0000CC"/>
                </a:solidFill>
              </a:rPr>
              <a:t>e.di</a:t>
            </a:r>
            <a:r>
              <a:rPr lang="en-US" sz="3500" dirty="0">
                <a:solidFill>
                  <a:srgbClr val="0000CC"/>
                </a:solidFill>
              </a:rPr>
              <a:t>); </a:t>
            </a:r>
            <a:endParaRPr lang="en-US" altLang="zh-CN" sz="3500" dirty="0">
              <a:solidFill>
                <a:srgbClr val="0000CC"/>
              </a:solidFill>
            </a:endParaRPr>
          </a:p>
          <a:p>
            <a:pPr marL="457200" lvl="1" indent="0">
              <a:buNone/>
            </a:pPr>
            <a:r>
              <a:rPr lang="en-US" altLang="zh-CN" sz="3500" dirty="0"/>
              <a:t>} // </a:t>
            </a:r>
            <a:r>
              <a:rPr lang="en-US" sz="3500" dirty="0"/>
              <a:t>if </a:t>
            </a:r>
          </a:p>
          <a:p>
            <a:pPr marL="0" indent="0">
              <a:buNone/>
            </a:pPr>
            <a:r>
              <a:rPr lang="en-US" sz="3500" dirty="0"/>
              <a:t>} // if</a:t>
            </a:r>
          </a:p>
          <a:p>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50</a:t>
            </a:fld>
            <a:endParaRPr lang="zh-CN" altLang="en-US"/>
          </a:p>
        </p:txBody>
      </p:sp>
      <p:sp>
        <p:nvSpPr>
          <p:cNvPr id="6" name="流程图: 可选过程 5">
            <a:extLst>
              <a:ext uri="{FF2B5EF4-FFF2-40B4-BE49-F238E27FC236}">
                <a16:creationId xmlns:a16="http://schemas.microsoft.com/office/drawing/2014/main" id="{BF261475-4099-4E64-B696-043991966EFF}"/>
              </a:ext>
            </a:extLst>
          </p:cNvPr>
          <p:cNvSpPr/>
          <p:nvPr/>
        </p:nvSpPr>
        <p:spPr>
          <a:xfrm>
            <a:off x="6228184" y="476672"/>
            <a:ext cx="2915816" cy="576064"/>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r>
              <a:rPr lang="zh-CN" altLang="en-US" sz="2400" dirty="0"/>
              <a:t>能否找到最短路径？</a:t>
            </a:r>
            <a:endParaRPr lang="en-US" altLang="zh-CN" sz="2400" dirty="0"/>
          </a:p>
        </p:txBody>
      </p:sp>
    </p:spTree>
    <p:extLst>
      <p:ext uri="{BB962C8B-B14F-4D97-AF65-F5344CB8AC3E}">
        <p14:creationId xmlns:p14="http://schemas.microsoft.com/office/powerpoint/2010/main" val="169716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a:xfrm>
            <a:off x="386178" y="0"/>
            <a:ext cx="8290278" cy="836712"/>
          </a:xfrm>
        </p:spPr>
        <p:txBody>
          <a:bodyPr/>
          <a:lstStyle/>
          <a:p>
            <a:r>
              <a:rPr lang="zh-CN" altLang="en-US"/>
              <a:t>例：</a:t>
            </a:r>
            <a:r>
              <a:rPr lang="en-US" altLang="en-US"/>
              <a:t>递归</a:t>
            </a:r>
            <a:r>
              <a:rPr lang="zh-CN" altLang="en-US"/>
              <a:t>的实现</a:t>
            </a:r>
            <a:endParaRPr lang="en-US" altLang="en-US" dirty="0"/>
          </a:p>
        </p:txBody>
      </p:sp>
      <p:sp>
        <p:nvSpPr>
          <p:cNvPr id="172035" name="Rectangle 3"/>
          <p:cNvSpPr>
            <a:spLocks noGrp="1" noChangeArrowheads="1"/>
          </p:cNvSpPr>
          <p:nvPr>
            <p:ph idx="1"/>
          </p:nvPr>
        </p:nvSpPr>
        <p:spPr>
          <a:xfrm>
            <a:off x="395536" y="836712"/>
            <a:ext cx="8424936" cy="6021288"/>
          </a:xfrm>
        </p:spPr>
        <p:txBody>
          <a:bodyPr>
            <a:normAutofit/>
          </a:bodyPr>
          <a:lstStyle/>
          <a:p>
            <a:r>
              <a:rPr lang="en-US" altLang="en-US" dirty="0" err="1"/>
              <a:t>栈的一个重要应用是在程序设计语言中实现递归调用</a:t>
            </a:r>
            <a:endParaRPr lang="en-US" altLang="en-US" dirty="0"/>
          </a:p>
          <a:p>
            <a:pPr lvl="1"/>
            <a:r>
              <a:rPr lang="zh-CN" altLang="en-US" dirty="0"/>
              <a:t>编译器依靠“栈”来管理递归函数的调用</a:t>
            </a:r>
            <a:endParaRPr lang="en-US" altLang="en-US" dirty="0"/>
          </a:p>
          <a:p>
            <a:endParaRPr lang="en-US" altLang="en-US" dirty="0"/>
          </a:p>
          <a:p>
            <a:r>
              <a:rPr lang="en-US" altLang="en-US" dirty="0"/>
              <a:t>递归调用：一个函数(</a:t>
            </a:r>
            <a:r>
              <a:rPr lang="en-US" altLang="en-US" dirty="0" err="1"/>
              <a:t>或过程</a:t>
            </a:r>
            <a:r>
              <a:rPr lang="en-US" altLang="en-US" dirty="0"/>
              <a:t>)</a:t>
            </a:r>
            <a:r>
              <a:rPr lang="en-US" altLang="en-US" dirty="0" err="1"/>
              <a:t>直接或间接地调用自己本身，简称递归</a:t>
            </a:r>
            <a:r>
              <a:rPr lang="en-US" altLang="en-US" dirty="0"/>
              <a:t>(Recursive)</a:t>
            </a:r>
          </a:p>
          <a:p>
            <a:pPr lvl="1"/>
            <a:r>
              <a:rPr lang="zh-CN" altLang="en-US" dirty="0"/>
              <a:t>直接递归，间接递归</a:t>
            </a:r>
            <a:endParaRPr lang="en-US" altLang="zh-CN" dirty="0"/>
          </a:p>
          <a:p>
            <a:pPr lvl="1"/>
            <a:r>
              <a:rPr lang="zh-CN" altLang="en-US" dirty="0"/>
              <a:t>尾递归：一个递归函数</a:t>
            </a:r>
            <a:r>
              <a:rPr lang="en-US" altLang="zh-CN" dirty="0"/>
              <a:t>(</a:t>
            </a:r>
            <a:r>
              <a:rPr lang="zh-CN" altLang="en-US" dirty="0"/>
              <a:t>或过程</a:t>
            </a:r>
            <a:r>
              <a:rPr lang="en-US" altLang="zh-CN" dirty="0"/>
              <a:t>)</a:t>
            </a:r>
            <a:r>
              <a:rPr lang="zh-CN" altLang="en-US" dirty="0"/>
              <a:t>中，递归调用语句是最后一条执行语句</a:t>
            </a:r>
            <a:endParaRPr lang="en-US" altLang="zh-CN" dirty="0"/>
          </a:p>
          <a:p>
            <a:pPr lvl="1"/>
            <a:r>
              <a:rPr lang="zh-CN" altLang="en-US" dirty="0"/>
              <a:t>单向递归：指程序中的递归语句，在本程序操作执行前，都已经完成，如</a:t>
            </a:r>
            <a:r>
              <a:rPr lang="en-US" altLang="zh-CN" dirty="0"/>
              <a:t>Fibonacci</a:t>
            </a:r>
            <a:r>
              <a:rPr lang="zh-CN" altLang="en-US" dirty="0"/>
              <a:t>数列</a:t>
            </a:r>
            <a:endParaRPr lang="en-US" altLang="zh-CN" dirty="0"/>
          </a:p>
          <a:p>
            <a:endParaRPr lang="en-US" altLang="en-US" dirty="0"/>
          </a:p>
          <a:p>
            <a:endParaRPr lang="en-US" altLang="en-US" dirty="0"/>
          </a:p>
          <a:p>
            <a:endParaRPr lang="en-US"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t>51</a:t>
            </a:fld>
            <a:endParaRPr lang="zh-CN" altLang="en-US"/>
          </a:p>
        </p:txBody>
      </p:sp>
    </p:spTree>
    <p:extLst>
      <p:ext uri="{BB962C8B-B14F-4D97-AF65-F5344CB8AC3E}">
        <p14:creationId xmlns:p14="http://schemas.microsoft.com/office/powerpoint/2010/main" val="259853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035">
                                            <p:txEl>
                                              <p:pRg st="4" end="4"/>
                                            </p:txEl>
                                          </p:spTgt>
                                        </p:tgtEl>
                                        <p:attrNameLst>
                                          <p:attrName>style.visibility</p:attrName>
                                        </p:attrNameLst>
                                      </p:cBhvr>
                                      <p:to>
                                        <p:strVal val="visible"/>
                                      </p:to>
                                    </p:set>
                                    <p:animEffect transition="in" filter="fade">
                                      <p:cBhvr>
                                        <p:cTn id="7" dur="500"/>
                                        <p:tgtEl>
                                          <p:spTgt spid="172035">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2035">
                                            <p:txEl>
                                              <p:pRg st="5" end="5"/>
                                            </p:txEl>
                                          </p:spTgt>
                                        </p:tgtEl>
                                        <p:attrNameLst>
                                          <p:attrName>style.visibility</p:attrName>
                                        </p:attrNameLst>
                                      </p:cBhvr>
                                      <p:to>
                                        <p:strVal val="visible"/>
                                      </p:to>
                                    </p:set>
                                    <p:animEffect transition="in" filter="fade">
                                      <p:cBhvr>
                                        <p:cTn id="12" dur="500"/>
                                        <p:tgtEl>
                                          <p:spTgt spid="17203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2035">
                                            <p:txEl>
                                              <p:pRg st="6" end="6"/>
                                            </p:txEl>
                                          </p:spTgt>
                                        </p:tgtEl>
                                        <p:attrNameLst>
                                          <p:attrName>style.visibility</p:attrName>
                                        </p:attrNameLst>
                                      </p:cBhvr>
                                      <p:to>
                                        <p:strVal val="visible"/>
                                      </p:to>
                                    </p:set>
                                    <p:animEffect transition="in" filter="fade">
                                      <p:cBhvr>
                                        <p:cTn id="17" dur="500"/>
                                        <p:tgtEl>
                                          <p:spTgt spid="172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递归举例：尾递归</a:t>
            </a:r>
            <a:endParaRPr lang="en-US" dirty="0"/>
          </a:p>
        </p:txBody>
      </p:sp>
      <p:sp>
        <p:nvSpPr>
          <p:cNvPr id="3" name="内容占位符 2"/>
          <p:cNvSpPr>
            <a:spLocks noGrp="1"/>
          </p:cNvSpPr>
          <p:nvPr>
            <p:ph sz="half" idx="1"/>
          </p:nvPr>
        </p:nvSpPr>
        <p:spPr>
          <a:xfrm>
            <a:off x="323528" y="836712"/>
            <a:ext cx="4038600" cy="5904656"/>
          </a:xfrm>
        </p:spPr>
        <p:txBody>
          <a:bodyPr>
            <a:normAutofit fontScale="85000" lnSpcReduction="10000"/>
          </a:bodyPr>
          <a:lstStyle/>
          <a:p>
            <a:r>
              <a:rPr lang="en-US" altLang="en-US" dirty="0"/>
              <a:t>求</a:t>
            </a:r>
            <a:r>
              <a:rPr lang="zh-CN" altLang="en-US" dirty="0"/>
              <a:t>阶乘函数 </a:t>
            </a:r>
            <a:r>
              <a:rPr lang="en-US" altLang="en-US" dirty="0"/>
              <a:t>n!</a:t>
            </a:r>
            <a:endParaRPr lang="en-US" dirty="0"/>
          </a:p>
          <a:p>
            <a:pPr marL="0" indent="0">
              <a:buNone/>
            </a:pPr>
            <a:r>
              <a:rPr lang="en-US" dirty="0"/>
              <a:t>Factorial(n)  =  </a:t>
            </a:r>
          </a:p>
          <a:p>
            <a:pPr marL="0" indent="0">
              <a:buNone/>
            </a:pPr>
            <a:r>
              <a:rPr lang="en-US" dirty="0"/>
              <a:t>       1 		          </a:t>
            </a:r>
            <a:r>
              <a:rPr lang="zh-CN" altLang="en-US" dirty="0"/>
              <a:t>当</a:t>
            </a:r>
            <a:r>
              <a:rPr lang="en-US" altLang="zh-CN" dirty="0"/>
              <a:t>n=0</a:t>
            </a:r>
            <a:r>
              <a:rPr lang="zh-CN" altLang="en-US" dirty="0"/>
              <a:t>时</a:t>
            </a:r>
            <a:endParaRPr lang="en-US" dirty="0"/>
          </a:p>
          <a:p>
            <a:pPr marL="0" indent="0">
              <a:buNone/>
            </a:pPr>
            <a:r>
              <a:rPr lang="en-US" dirty="0"/>
              <a:t>       n*Factorial(n-1) </a:t>
            </a:r>
            <a:r>
              <a:rPr lang="zh-CN" altLang="en-US" dirty="0"/>
              <a:t>当</a:t>
            </a:r>
            <a:r>
              <a:rPr lang="en-US" altLang="zh-CN" dirty="0"/>
              <a:t>n&gt;0</a:t>
            </a:r>
            <a:r>
              <a:rPr lang="zh-CN" altLang="en-US" dirty="0"/>
              <a:t>时</a:t>
            </a:r>
            <a:endParaRPr lang="en-US" dirty="0"/>
          </a:p>
          <a:p>
            <a:endParaRPr lang="en-US" dirty="0"/>
          </a:p>
          <a:p>
            <a:endParaRPr lang="en-US" altLang="zh-CN" dirty="0"/>
          </a:p>
          <a:p>
            <a:pPr marL="0" indent="0">
              <a:buNone/>
            </a:pPr>
            <a:r>
              <a:rPr lang="en-US" altLang="zh-CN" dirty="0"/>
              <a:t>int Factorial ( int n ) {</a:t>
            </a:r>
          </a:p>
          <a:p>
            <a:pPr marL="0" indent="0">
              <a:buNone/>
            </a:pPr>
            <a:r>
              <a:rPr lang="en-US" altLang="zh-CN" dirty="0"/>
              <a:t>    if ( n == 0 ) return 1;</a:t>
            </a:r>
          </a:p>
          <a:p>
            <a:pPr marL="0" indent="0">
              <a:buNone/>
            </a:pPr>
            <a:r>
              <a:rPr lang="en-US" altLang="zh-CN" dirty="0"/>
              <a:t>    else </a:t>
            </a:r>
          </a:p>
          <a:p>
            <a:pPr marL="0" indent="0">
              <a:buNone/>
            </a:pPr>
            <a:r>
              <a:rPr lang="en-US" altLang="zh-CN" dirty="0"/>
              <a:t>	return n*Factorial (n-1);</a:t>
            </a:r>
          </a:p>
          <a:p>
            <a:pPr marL="0" indent="0">
              <a:buNone/>
            </a:pPr>
            <a:r>
              <a:rPr lang="en-US" altLang="zh-CN" dirty="0"/>
              <a:t>}</a:t>
            </a:r>
          </a:p>
        </p:txBody>
      </p:sp>
      <p:sp>
        <p:nvSpPr>
          <p:cNvPr id="10" name="内容占位符 9"/>
          <p:cNvSpPr>
            <a:spLocks noGrp="1"/>
          </p:cNvSpPr>
          <p:nvPr>
            <p:ph sz="half" idx="2"/>
          </p:nvPr>
        </p:nvSpPr>
        <p:spPr>
          <a:xfrm>
            <a:off x="4499992" y="836712"/>
            <a:ext cx="4464496" cy="5904656"/>
          </a:xfrm>
        </p:spPr>
        <p:txBody>
          <a:bodyPr>
            <a:normAutofit fontScale="85000" lnSpcReduction="10000"/>
          </a:bodyPr>
          <a:lstStyle/>
          <a:p>
            <a:r>
              <a:rPr lang="zh-CN" altLang="en-US"/>
              <a:t>求单链表表尾的数据元素</a:t>
            </a:r>
            <a:endParaRPr lang="en-US" altLang="zh-CN"/>
          </a:p>
          <a:p>
            <a:pPr marL="0" indent="0">
              <a:buNone/>
            </a:pPr>
            <a:r>
              <a:rPr lang="en-US" altLang="zh-CN"/>
              <a:t>struct  LNode {</a:t>
            </a:r>
          </a:p>
          <a:p>
            <a:pPr marL="0" indent="0">
              <a:buNone/>
            </a:pPr>
            <a:r>
              <a:rPr lang="en-US" altLang="zh-CN"/>
              <a:t>      ElemType      data;      // </a:t>
            </a:r>
            <a:r>
              <a:rPr lang="zh-CN" altLang="en-US"/>
              <a:t>数据域</a:t>
            </a:r>
          </a:p>
          <a:p>
            <a:pPr marL="0" indent="0">
              <a:buNone/>
            </a:pPr>
            <a:r>
              <a:rPr lang="zh-CN" altLang="en-US"/>
              <a:t>      </a:t>
            </a:r>
            <a:r>
              <a:rPr lang="en-US" altLang="zh-CN"/>
              <a:t>struct Lnode   *next;  //</a:t>
            </a:r>
            <a:r>
              <a:rPr lang="zh-CN" altLang="en-US"/>
              <a:t>指针域</a:t>
            </a:r>
          </a:p>
          <a:p>
            <a:pPr marL="0" indent="0">
              <a:buNone/>
            </a:pPr>
            <a:r>
              <a:rPr lang="zh-CN" altLang="en-US"/>
              <a:t>  }; </a:t>
            </a:r>
            <a:endParaRPr lang="en-US" altLang="zh-CN"/>
          </a:p>
          <a:p>
            <a:pPr marL="0" indent="0">
              <a:buNone/>
            </a:pPr>
            <a:r>
              <a:rPr lang="en-US" altLang="zh-CN"/>
              <a:t>LNode*  L;</a:t>
            </a:r>
          </a:p>
          <a:p>
            <a:pPr marL="0" indent="0">
              <a:buNone/>
            </a:pPr>
            <a:endParaRPr lang="en-US" altLang="zh-CN"/>
          </a:p>
          <a:p>
            <a:pPr marL="0" indent="0">
              <a:buNone/>
            </a:pPr>
            <a:r>
              <a:rPr lang="en-US" altLang="zh-CN"/>
              <a:t>ElemType FoundTail(LNode *L)</a:t>
            </a:r>
          </a:p>
          <a:p>
            <a:pPr marL="0" indent="0">
              <a:buNone/>
            </a:pPr>
            <a:r>
              <a:rPr lang="en-US" altLang="zh-CN"/>
              <a:t>{</a:t>
            </a:r>
          </a:p>
          <a:p>
            <a:pPr marL="0" indent="0">
              <a:buNone/>
            </a:pPr>
            <a:r>
              <a:rPr lang="en-US" altLang="zh-CN"/>
              <a:t>    if ( L-&gt;next == NULL )</a:t>
            </a:r>
          </a:p>
          <a:p>
            <a:pPr marL="0" indent="0">
              <a:buNone/>
            </a:pPr>
            <a:r>
              <a:rPr lang="en-US" altLang="zh-CN"/>
              <a:t>        return L.data;</a:t>
            </a:r>
          </a:p>
          <a:p>
            <a:pPr marL="0" indent="0">
              <a:buNone/>
            </a:pPr>
            <a:r>
              <a:rPr lang="en-US" altLang="zh-CN"/>
              <a:t>    else</a:t>
            </a:r>
          </a:p>
          <a:p>
            <a:pPr marL="0" indent="0">
              <a:buNone/>
            </a:pPr>
            <a:r>
              <a:rPr lang="en-US" altLang="zh-CN"/>
              <a:t>        return FoundTail(L-&gt;next);</a:t>
            </a:r>
          </a:p>
          <a:p>
            <a:pPr marL="0" indent="0">
              <a:buNone/>
            </a:pPr>
            <a:r>
              <a:rPr lang="en-US" altLang="zh-CN"/>
              <a:t>}</a:t>
            </a:r>
          </a:p>
          <a:p>
            <a:pPr marL="0" indent="0">
              <a:buNone/>
            </a:pPr>
            <a:endParaRPr lang="en-US"/>
          </a:p>
        </p:txBody>
      </p:sp>
      <p:sp>
        <p:nvSpPr>
          <p:cNvPr id="9" name="灯片编号占位符 8"/>
          <p:cNvSpPr>
            <a:spLocks noGrp="1"/>
          </p:cNvSpPr>
          <p:nvPr>
            <p:ph type="sldNum" sz="quarter" idx="10"/>
          </p:nvPr>
        </p:nvSpPr>
        <p:spPr/>
        <p:txBody>
          <a:bodyPr/>
          <a:lstStyle/>
          <a:p>
            <a:fld id="{0C913308-F349-4B6D-A68A-DD1791B4A57B}" type="slidenum">
              <a:rPr lang="zh-CN" altLang="en-US" smtClean="0"/>
              <a:pPr/>
              <a:t>52</a:t>
            </a:fld>
            <a:endParaRPr lang="zh-CN" altLang="en-US"/>
          </a:p>
        </p:txBody>
      </p:sp>
      <p:sp>
        <p:nvSpPr>
          <p:cNvPr id="11" name="左大括号 10"/>
          <p:cNvSpPr/>
          <p:nvPr/>
        </p:nvSpPr>
        <p:spPr>
          <a:xfrm>
            <a:off x="611560" y="1700808"/>
            <a:ext cx="216024" cy="648072"/>
          </a:xfrm>
          <a:prstGeom prst="leftBrace">
            <a:avLst/>
          </a:prstGeom>
          <a:ln w="25400">
            <a:solidFill>
              <a:srgbClr val="0000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流程图: 可选过程 12"/>
          <p:cNvSpPr/>
          <p:nvPr/>
        </p:nvSpPr>
        <p:spPr>
          <a:xfrm>
            <a:off x="3240360" y="3933056"/>
            <a:ext cx="1259632" cy="43204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t>终止条件</a:t>
            </a:r>
            <a:endParaRPr lang="en-US" altLang="zh-CN" sz="2000" dirty="0"/>
          </a:p>
        </p:txBody>
      </p:sp>
      <p:sp>
        <p:nvSpPr>
          <p:cNvPr id="14" name="流程图: 可选过程 13"/>
          <p:cNvSpPr/>
          <p:nvPr/>
        </p:nvSpPr>
        <p:spPr>
          <a:xfrm>
            <a:off x="3240360" y="4941168"/>
            <a:ext cx="1259632" cy="43204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t>递推规则</a:t>
            </a:r>
            <a:endParaRPr lang="en-US" altLang="zh-CN" sz="2000" dirty="0"/>
          </a:p>
        </p:txBody>
      </p:sp>
    </p:spTree>
    <p:extLst>
      <p:ext uri="{BB962C8B-B14F-4D97-AF65-F5344CB8AC3E}">
        <p14:creationId xmlns:p14="http://schemas.microsoft.com/office/powerpoint/2010/main" val="410364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
                                            <p:txEl>
                                              <p:pRg st="7" end="7"/>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xEl>
                                              <p:pRg st="8" end="8"/>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
                                            <p:txEl>
                                              <p:pRg st="9" end="9"/>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
                                            <p:txEl>
                                              <p:pRg st="10" end="10"/>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0">
                                            <p:txEl>
                                              <p:pRg st="11" end="11"/>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
                                            <p:txEl>
                                              <p:pRg st="12" end="12"/>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a:t>递归举例：不</a:t>
            </a:r>
            <a:r>
              <a:rPr lang="zh-CN" altLang="en-US" dirty="0"/>
              <a:t>终止的递归函数</a:t>
            </a:r>
            <a:endParaRPr lang="en-US" dirty="0"/>
          </a:p>
        </p:txBody>
      </p:sp>
      <p:sp>
        <p:nvSpPr>
          <p:cNvPr id="9" name="内容占位符 8"/>
          <p:cNvSpPr>
            <a:spLocks noGrp="1"/>
          </p:cNvSpPr>
          <p:nvPr>
            <p:ph sz="half" idx="1"/>
          </p:nvPr>
        </p:nvSpPr>
        <p:spPr>
          <a:xfrm>
            <a:off x="231154" y="836712"/>
            <a:ext cx="3949502" cy="5904656"/>
          </a:xfrm>
        </p:spPr>
        <p:txBody>
          <a:bodyPr>
            <a:normAutofit lnSpcReduction="10000"/>
          </a:bodyPr>
          <a:lstStyle/>
          <a:p>
            <a:pPr>
              <a:lnSpc>
                <a:spcPct val="120000"/>
              </a:lnSpc>
              <a:spcBef>
                <a:spcPts val="0"/>
              </a:spcBef>
            </a:pPr>
            <a:r>
              <a:rPr lang="en-US" altLang="en-US" sz="3000" dirty="0"/>
              <a:t>为了使递归调用不至于无终止地进行下去，有效的递归调用函数(</a:t>
            </a:r>
            <a:r>
              <a:rPr lang="en-US" altLang="en-US" sz="3000" dirty="0" err="1"/>
              <a:t>或过程</a:t>
            </a:r>
            <a:r>
              <a:rPr lang="en-US" altLang="en-US" sz="3000" dirty="0"/>
              <a:t>)</a:t>
            </a:r>
            <a:r>
              <a:rPr lang="en-US" altLang="en-US" sz="3000" dirty="0" err="1"/>
              <a:t>应包括两部分</a:t>
            </a:r>
            <a:r>
              <a:rPr lang="en-US" altLang="en-US" sz="3000" dirty="0"/>
              <a:t>：</a:t>
            </a:r>
          </a:p>
          <a:p>
            <a:pPr lvl="1">
              <a:lnSpc>
                <a:spcPct val="120000"/>
              </a:lnSpc>
              <a:spcBef>
                <a:spcPts val="0"/>
              </a:spcBef>
            </a:pPr>
            <a:r>
              <a:rPr lang="en-US" altLang="en-US" sz="2600" dirty="0" err="1"/>
              <a:t>递推规则</a:t>
            </a:r>
            <a:r>
              <a:rPr lang="en-US" altLang="en-US" sz="2600" dirty="0"/>
              <a:t>(</a:t>
            </a:r>
            <a:r>
              <a:rPr lang="en-US" altLang="en-US" sz="2600" dirty="0" err="1"/>
              <a:t>方法</a:t>
            </a:r>
            <a:r>
              <a:rPr lang="en-US" altLang="en-US" sz="2600" dirty="0"/>
              <a:t>)</a:t>
            </a:r>
          </a:p>
          <a:p>
            <a:pPr lvl="1">
              <a:lnSpc>
                <a:spcPct val="120000"/>
              </a:lnSpc>
              <a:spcBef>
                <a:spcPts val="0"/>
              </a:spcBef>
            </a:pPr>
            <a:r>
              <a:rPr lang="en-US" altLang="en-US" sz="2600" dirty="0" err="1"/>
              <a:t>终止条件</a:t>
            </a:r>
            <a:endParaRPr lang="en-US" altLang="en-US" sz="2600" dirty="0"/>
          </a:p>
          <a:p>
            <a:endParaRPr lang="en-US" dirty="0"/>
          </a:p>
        </p:txBody>
      </p:sp>
      <p:sp>
        <p:nvSpPr>
          <p:cNvPr id="10" name="内容占位符 9"/>
          <p:cNvSpPr>
            <a:spLocks noGrp="1"/>
          </p:cNvSpPr>
          <p:nvPr>
            <p:ph sz="half" idx="2"/>
          </p:nvPr>
        </p:nvSpPr>
        <p:spPr>
          <a:xfrm>
            <a:off x="4417046" y="836712"/>
            <a:ext cx="4495800" cy="5904656"/>
          </a:xfrm>
        </p:spPr>
        <p:txBody>
          <a:bodyPr>
            <a:normAutofit lnSpcReduction="10000"/>
          </a:bodyPr>
          <a:lstStyle/>
          <a:p>
            <a:pPr marL="0" indent="0">
              <a:buNone/>
            </a:pPr>
            <a:r>
              <a:rPr lang="en-US" altLang="zh-CN" dirty="0"/>
              <a:t>int bad(int n) {</a:t>
            </a:r>
          </a:p>
          <a:p>
            <a:pPr marL="0" indent="0">
              <a:buNone/>
            </a:pPr>
            <a:r>
              <a:rPr lang="en-US" altLang="zh-CN" dirty="0"/>
              <a:t>    if ( n == 0)</a:t>
            </a:r>
          </a:p>
          <a:p>
            <a:pPr marL="0" indent="0">
              <a:buNone/>
            </a:pPr>
            <a:r>
              <a:rPr lang="en-US" altLang="zh-CN" dirty="0"/>
              <a:t>       return 0;</a:t>
            </a:r>
          </a:p>
          <a:p>
            <a:pPr marL="0" indent="0">
              <a:buNone/>
            </a:pPr>
            <a:r>
              <a:rPr lang="en-US" altLang="zh-CN" dirty="0"/>
              <a:t>    else</a:t>
            </a:r>
          </a:p>
          <a:p>
            <a:pPr marL="0" indent="0">
              <a:buNone/>
            </a:pPr>
            <a:r>
              <a:rPr lang="en-US" altLang="zh-CN" dirty="0"/>
              <a:t>       return  bad(n/3 + 1) + n-1;</a:t>
            </a:r>
          </a:p>
          <a:p>
            <a:pPr marL="0" indent="0">
              <a:buNone/>
            </a:pPr>
            <a:r>
              <a:rPr lang="en-US" altLang="zh-CN" dirty="0"/>
              <a:t>}</a:t>
            </a:r>
          </a:p>
          <a:p>
            <a:endParaRPr lang="en-US" altLang="zh-CN" dirty="0"/>
          </a:p>
          <a:p>
            <a:pPr marL="0" indent="0">
              <a:buNone/>
            </a:pPr>
            <a:r>
              <a:rPr lang="zh-CN" altLang="en-US" dirty="0"/>
              <a:t>初始输入</a:t>
            </a:r>
            <a:r>
              <a:rPr lang="en-US" dirty="0"/>
              <a:t> n = 10</a:t>
            </a:r>
          </a:p>
          <a:p>
            <a:pPr marL="0" indent="0">
              <a:buNone/>
            </a:pPr>
            <a:r>
              <a:rPr lang="en-US" dirty="0"/>
              <a:t>bad(10) </a:t>
            </a:r>
            <a:r>
              <a:rPr lang="zh-CN" altLang="en-US" dirty="0"/>
              <a:t>：</a:t>
            </a:r>
            <a:r>
              <a:rPr lang="en-US" dirty="0"/>
              <a:t> bad(4) + 9</a:t>
            </a:r>
          </a:p>
          <a:p>
            <a:pPr marL="0" indent="0">
              <a:buNone/>
            </a:pPr>
            <a:r>
              <a:rPr lang="en-US" dirty="0"/>
              <a:t>bad(4) </a:t>
            </a:r>
            <a:r>
              <a:rPr lang="zh-CN" altLang="en-US" dirty="0"/>
              <a:t>：</a:t>
            </a:r>
            <a:r>
              <a:rPr lang="en-US" dirty="0"/>
              <a:t> bad(2) + 3</a:t>
            </a:r>
          </a:p>
          <a:p>
            <a:pPr marL="0" indent="0">
              <a:buNone/>
            </a:pPr>
            <a:r>
              <a:rPr lang="en-US" dirty="0"/>
              <a:t>bad(2) </a:t>
            </a:r>
            <a:r>
              <a:rPr lang="zh-CN" altLang="en-US" dirty="0"/>
              <a:t>：</a:t>
            </a:r>
            <a:r>
              <a:rPr lang="en-US" dirty="0"/>
              <a:t> bad(1) + 1</a:t>
            </a:r>
          </a:p>
          <a:p>
            <a:pPr marL="0" indent="0">
              <a:buNone/>
            </a:pPr>
            <a:r>
              <a:rPr lang="en-US" dirty="0"/>
              <a:t>bad(1) </a:t>
            </a:r>
            <a:r>
              <a:rPr lang="zh-CN" altLang="en-US" dirty="0"/>
              <a:t>：</a:t>
            </a:r>
            <a:r>
              <a:rPr lang="en-US" dirty="0"/>
              <a:t> bad(1)</a:t>
            </a:r>
          </a:p>
          <a:p>
            <a:endParaRPr 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53</a:t>
            </a:fld>
            <a:endParaRPr lang="zh-CN" altLang="en-US" dirty="0"/>
          </a:p>
        </p:txBody>
      </p:sp>
      <p:sp>
        <p:nvSpPr>
          <p:cNvPr id="11" name="TextBox 10"/>
          <p:cNvSpPr txBox="1"/>
          <p:nvPr/>
        </p:nvSpPr>
        <p:spPr>
          <a:xfrm>
            <a:off x="408889" y="5661248"/>
            <a:ext cx="4134465" cy="954107"/>
          </a:xfrm>
          <a:prstGeom prst="rect">
            <a:avLst/>
          </a:prstGeom>
          <a:noFill/>
        </p:spPr>
        <p:txBody>
          <a:bodyPr wrap="none" rtlCol="0">
            <a:spAutoFit/>
          </a:bodyPr>
          <a:lstStyle/>
          <a:p>
            <a:r>
              <a:rPr lang="zh-CN" altLang="en-US" sz="2800" dirty="0"/>
              <a:t>变量</a:t>
            </a:r>
            <a:r>
              <a:rPr lang="en-US" altLang="zh-CN" sz="2800" dirty="0"/>
              <a:t>n</a:t>
            </a:r>
            <a:r>
              <a:rPr lang="zh-CN" altLang="en-US" sz="2800" dirty="0"/>
              <a:t>永远不会变成</a:t>
            </a:r>
            <a:r>
              <a:rPr lang="en-US" altLang="zh-CN" sz="2800" dirty="0"/>
              <a:t>0</a:t>
            </a:r>
            <a:r>
              <a:rPr lang="zh-CN" altLang="en-US" sz="2800" dirty="0"/>
              <a:t>！</a:t>
            </a:r>
            <a:endParaRPr lang="en-US" altLang="zh-CN" sz="2800" dirty="0"/>
          </a:p>
          <a:p>
            <a:r>
              <a:rPr lang="zh-CN" altLang="en-US" sz="2800" dirty="0"/>
              <a:t>永远不会执行基线情况！</a:t>
            </a:r>
            <a:endParaRPr lang="en-US" sz="2800" dirty="0"/>
          </a:p>
        </p:txBody>
      </p:sp>
      <p:sp>
        <p:nvSpPr>
          <p:cNvPr id="12" name="流程图: 可选过程 11">
            <a:extLst>
              <a:ext uri="{FF2B5EF4-FFF2-40B4-BE49-F238E27FC236}">
                <a16:creationId xmlns:a16="http://schemas.microsoft.com/office/drawing/2014/main" id="{9663CB01-50EB-4674-A084-DA4DF71C0173}"/>
              </a:ext>
            </a:extLst>
          </p:cNvPr>
          <p:cNvSpPr/>
          <p:nvPr/>
        </p:nvSpPr>
        <p:spPr>
          <a:xfrm>
            <a:off x="7427168" y="1340768"/>
            <a:ext cx="1259632" cy="43204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t>终止条件</a:t>
            </a:r>
            <a:endParaRPr lang="en-US" altLang="zh-CN" sz="2000" dirty="0"/>
          </a:p>
        </p:txBody>
      </p:sp>
      <p:sp>
        <p:nvSpPr>
          <p:cNvPr id="13" name="流程图: 可选过程 12">
            <a:extLst>
              <a:ext uri="{FF2B5EF4-FFF2-40B4-BE49-F238E27FC236}">
                <a16:creationId xmlns:a16="http://schemas.microsoft.com/office/drawing/2014/main" id="{C0EB426F-7D09-4968-8D02-2BA8D3758E1D}"/>
              </a:ext>
            </a:extLst>
          </p:cNvPr>
          <p:cNvSpPr/>
          <p:nvPr/>
        </p:nvSpPr>
        <p:spPr>
          <a:xfrm>
            <a:off x="7505922" y="3212976"/>
            <a:ext cx="1259632" cy="432048"/>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000" dirty="0"/>
              <a:t>递推规则</a:t>
            </a:r>
            <a:endParaRPr lang="en-US" altLang="zh-CN" sz="2000" dirty="0"/>
          </a:p>
        </p:txBody>
      </p:sp>
    </p:spTree>
    <p:extLst>
      <p:ext uri="{BB962C8B-B14F-4D97-AF65-F5344CB8AC3E}">
        <p14:creationId xmlns:p14="http://schemas.microsoft.com/office/powerpoint/2010/main" val="3051245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animEffect transition="in" filter="fade">
                                      <p:cBhvr>
                                        <p:cTn id="43" dur="500"/>
                                        <p:tgtEl>
                                          <p:spTgt spid="10">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399D753-CE71-4642-AB34-27E257FAA668}"/>
              </a:ext>
            </a:extLst>
          </p:cNvPr>
          <p:cNvSpPr/>
          <p:nvPr/>
        </p:nvSpPr>
        <p:spPr>
          <a:xfrm>
            <a:off x="0" y="2708920"/>
            <a:ext cx="9144000" cy="2952328"/>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a:t>递归举例：求迷宫的路径</a:t>
            </a:r>
            <a:endParaRPr lang="en-US" dirty="0"/>
          </a:p>
        </p:txBody>
      </p:sp>
      <p:sp>
        <p:nvSpPr>
          <p:cNvPr id="3" name="内容占位符 2"/>
          <p:cNvSpPr>
            <a:spLocks noGrp="1"/>
          </p:cNvSpPr>
          <p:nvPr>
            <p:ph idx="1"/>
          </p:nvPr>
        </p:nvSpPr>
        <p:spPr/>
        <p:txBody>
          <a:bodyPr>
            <a:noAutofit/>
          </a:bodyPr>
          <a:lstStyle/>
          <a:p>
            <a:pPr marL="0" indent="0">
              <a:spcBef>
                <a:spcPts val="0"/>
              </a:spcBef>
              <a:buNone/>
            </a:pPr>
            <a:r>
              <a:rPr lang="en-US" altLang="zh-CN" sz="2400" b="1" dirty="0">
                <a:solidFill>
                  <a:srgbClr val="339933"/>
                </a:solidFill>
              </a:rPr>
              <a:t>Status</a:t>
            </a:r>
            <a:r>
              <a:rPr lang="en-US" altLang="zh-CN" sz="2400" dirty="0"/>
              <a:t> </a:t>
            </a:r>
            <a:r>
              <a:rPr lang="en-US" altLang="zh-CN" sz="2400" b="1" dirty="0" err="1">
                <a:solidFill>
                  <a:srgbClr val="0000CC"/>
                </a:solidFill>
              </a:rPr>
              <a:t>SeekPath</a:t>
            </a:r>
            <a:r>
              <a:rPr lang="en-US" altLang="zh-CN" sz="2400" dirty="0"/>
              <a:t>(</a:t>
            </a:r>
            <a:r>
              <a:rPr lang="en-US" altLang="zh-CN" sz="2400" dirty="0" err="1"/>
              <a:t>PosType</a:t>
            </a:r>
            <a:r>
              <a:rPr lang="en-US" altLang="zh-CN" sz="2400" dirty="0"/>
              <a:t> </a:t>
            </a:r>
            <a:r>
              <a:rPr lang="en-US" altLang="zh-CN" sz="2400" dirty="0" err="1"/>
              <a:t>curPos,PosType</a:t>
            </a:r>
            <a:r>
              <a:rPr lang="en-US" altLang="zh-CN" sz="2400" dirty="0"/>
              <a:t> </a:t>
            </a:r>
            <a:r>
              <a:rPr lang="en-US" altLang="zh-CN" sz="2400" dirty="0" err="1"/>
              <a:t>endPoint</a:t>
            </a:r>
            <a:r>
              <a:rPr lang="en-US" altLang="zh-CN" sz="2400" dirty="0"/>
              <a:t>) {</a:t>
            </a:r>
          </a:p>
          <a:p>
            <a:pPr marL="0" indent="0">
              <a:spcBef>
                <a:spcPts val="0"/>
              </a:spcBef>
              <a:buNone/>
            </a:pPr>
            <a:r>
              <a:rPr lang="zh-CN" altLang="en-US" sz="2400" dirty="0"/>
              <a:t>//从迷宫中坐标点</a:t>
            </a:r>
            <a:r>
              <a:rPr lang="en-US" altLang="zh-CN" sz="2400" dirty="0" err="1"/>
              <a:t>curPos</a:t>
            </a:r>
            <a:r>
              <a:rPr lang="zh-CN" altLang="en-US" sz="2400" dirty="0"/>
              <a:t>的位置寻找通向终点</a:t>
            </a:r>
            <a:r>
              <a:rPr lang="en-US" altLang="zh-CN" sz="2400" dirty="0" err="1"/>
              <a:t>endPoint</a:t>
            </a:r>
            <a:r>
              <a:rPr lang="zh-CN" altLang="en-US" sz="2400" dirty="0"/>
              <a:t>的路径</a:t>
            </a:r>
            <a:endParaRPr lang="en-US" altLang="zh-CN" sz="2400" dirty="0"/>
          </a:p>
          <a:p>
            <a:pPr marL="0" indent="0">
              <a:spcBef>
                <a:spcPts val="0"/>
              </a:spcBef>
              <a:buNone/>
            </a:pPr>
            <a:r>
              <a:rPr lang="zh-CN" altLang="en-US" sz="2400" dirty="0"/>
              <a:t>//若找到则返回</a:t>
            </a:r>
            <a:r>
              <a:rPr lang="en-US" altLang="zh-CN" sz="2400" dirty="0"/>
              <a:t>OK，</a:t>
            </a:r>
            <a:r>
              <a:rPr lang="zh-CN" altLang="en-US" sz="2400" dirty="0"/>
              <a:t>否则返回</a:t>
            </a:r>
            <a:r>
              <a:rPr lang="en-US" altLang="zh-CN" sz="2400" dirty="0"/>
              <a:t>ERROR</a:t>
            </a:r>
          </a:p>
          <a:p>
            <a:pPr marL="0" indent="0">
              <a:spcBef>
                <a:spcPts val="0"/>
              </a:spcBef>
              <a:buNone/>
            </a:pPr>
            <a:r>
              <a:rPr lang="en-US" altLang="zh-CN" sz="2400" dirty="0"/>
              <a:t>if ((</a:t>
            </a:r>
            <a:r>
              <a:rPr lang="en-US" altLang="zh-CN" sz="2400" dirty="0" err="1"/>
              <a:t>curPos.r</a:t>
            </a:r>
            <a:r>
              <a:rPr lang="en-US" altLang="zh-CN" sz="2400" dirty="0"/>
              <a:t>==</a:t>
            </a:r>
            <a:r>
              <a:rPr lang="en-US" altLang="zh-CN" sz="2400" dirty="0" err="1"/>
              <a:t>endPoint.r</a:t>
            </a:r>
            <a:r>
              <a:rPr lang="en-US" altLang="zh-CN" sz="2400" dirty="0"/>
              <a:t>) &amp;&amp; (</a:t>
            </a:r>
            <a:r>
              <a:rPr lang="en-US" altLang="zh-CN" sz="2400" dirty="0" err="1"/>
              <a:t>curPos.c</a:t>
            </a:r>
            <a:r>
              <a:rPr lang="en-US" altLang="zh-CN" sz="2400" dirty="0"/>
              <a:t>==</a:t>
            </a:r>
            <a:r>
              <a:rPr lang="en-US" altLang="zh-CN" sz="2400" dirty="0" err="1"/>
              <a:t>endPoint.c</a:t>
            </a:r>
            <a:r>
              <a:rPr lang="en-US" altLang="zh-CN" sz="2400" dirty="0"/>
              <a:t>)) return  </a:t>
            </a:r>
            <a:r>
              <a:rPr lang="en-US" altLang="zh-CN" sz="2400" b="1" dirty="0">
                <a:solidFill>
                  <a:srgbClr val="339933"/>
                </a:solidFill>
              </a:rPr>
              <a:t>OK</a:t>
            </a:r>
            <a:r>
              <a:rPr lang="en-US" altLang="zh-CN" sz="2400" dirty="0"/>
              <a:t>;</a:t>
            </a:r>
          </a:p>
          <a:p>
            <a:pPr marL="0" indent="0">
              <a:spcBef>
                <a:spcPts val="0"/>
              </a:spcBef>
              <a:buNone/>
            </a:pPr>
            <a:r>
              <a:rPr lang="en-US" altLang="zh-CN" sz="2400" dirty="0"/>
              <a:t>for(int </a:t>
            </a:r>
            <a:r>
              <a:rPr lang="en-US" altLang="zh-CN" sz="2400" dirty="0" err="1"/>
              <a:t>i</a:t>
            </a:r>
            <a:r>
              <a:rPr lang="en-US" altLang="zh-CN" sz="2400" dirty="0"/>
              <a:t>=0; </a:t>
            </a:r>
            <a:r>
              <a:rPr lang="en-US" altLang="zh-CN" sz="2400" dirty="0" err="1"/>
              <a:t>i</a:t>
            </a:r>
            <a:r>
              <a:rPr lang="en-US" altLang="zh-CN" sz="2400" dirty="0"/>
              <a:t>&lt;4; </a:t>
            </a:r>
            <a:r>
              <a:rPr lang="en-US" altLang="zh-CN" sz="2400" dirty="0" err="1"/>
              <a:t>i</a:t>
            </a:r>
            <a:r>
              <a:rPr lang="en-US" altLang="zh-CN" sz="2400" dirty="0"/>
              <a:t>++)  </a:t>
            </a:r>
            <a:r>
              <a:rPr lang="en-US" altLang="zh-CN" sz="2400" b="1" dirty="0">
                <a:solidFill>
                  <a:srgbClr val="C00000"/>
                </a:solidFill>
              </a:rPr>
              <a:t>{</a:t>
            </a:r>
          </a:p>
          <a:p>
            <a:pPr marL="0" indent="0">
              <a:spcBef>
                <a:spcPts val="0"/>
              </a:spcBef>
              <a:buNone/>
            </a:pPr>
            <a:r>
              <a:rPr lang="en-US" altLang="zh-CN" sz="2400" dirty="0"/>
              <a:t>    </a:t>
            </a:r>
            <a:r>
              <a:rPr lang="en-US" altLang="zh-CN" sz="2400" dirty="0" err="1"/>
              <a:t>PosType</a:t>
            </a:r>
            <a:r>
              <a:rPr lang="en-US" altLang="zh-CN" sz="2400" dirty="0"/>
              <a:t> pos = </a:t>
            </a:r>
            <a:r>
              <a:rPr lang="en-US" altLang="zh-CN" sz="2400" dirty="0" err="1"/>
              <a:t>NextPos</a:t>
            </a:r>
            <a:r>
              <a:rPr lang="en-US" altLang="zh-CN" sz="2400" dirty="0"/>
              <a:t>(</a:t>
            </a:r>
            <a:r>
              <a:rPr lang="en-US" altLang="zh-CN" sz="2400" dirty="0" err="1"/>
              <a:t>curPos</a:t>
            </a:r>
            <a:r>
              <a:rPr lang="en-US" altLang="zh-CN" sz="2400" dirty="0"/>
              <a:t>, i+1);</a:t>
            </a:r>
          </a:p>
          <a:p>
            <a:pPr marL="0" indent="0">
              <a:spcBef>
                <a:spcPts val="0"/>
              </a:spcBef>
              <a:buNone/>
            </a:pPr>
            <a:r>
              <a:rPr lang="en-US" altLang="zh-CN" sz="2400" dirty="0"/>
              <a:t>    if (Pass(pos)) </a:t>
            </a:r>
            <a:r>
              <a:rPr lang="en-US" altLang="zh-CN" sz="2400" b="1" dirty="0">
                <a:solidFill>
                  <a:srgbClr val="339933"/>
                </a:solidFill>
              </a:rPr>
              <a:t>{</a:t>
            </a:r>
          </a:p>
          <a:p>
            <a:pPr marL="0" indent="0">
              <a:spcBef>
                <a:spcPts val="0"/>
              </a:spcBef>
              <a:buNone/>
            </a:pPr>
            <a:r>
              <a:rPr lang="en-US" altLang="zh-CN" sz="2400" dirty="0"/>
              <a:t>       </a:t>
            </a:r>
            <a:r>
              <a:rPr lang="en-US" altLang="zh-CN" sz="2400" dirty="0" err="1"/>
              <a:t>FootPrint</a:t>
            </a:r>
            <a:r>
              <a:rPr lang="en-US" altLang="zh-CN" sz="2400" dirty="0"/>
              <a:t>(pos); // </a:t>
            </a:r>
            <a:r>
              <a:rPr lang="zh-CN" altLang="en-US" sz="2400" dirty="0"/>
              <a:t>留下足迹</a:t>
            </a:r>
          </a:p>
          <a:p>
            <a:pPr marL="0" indent="0">
              <a:spcBef>
                <a:spcPts val="0"/>
              </a:spcBef>
              <a:buNone/>
            </a:pPr>
            <a:r>
              <a:rPr lang="zh-CN" altLang="en-US" sz="2400" dirty="0"/>
              <a:t>       </a:t>
            </a:r>
            <a:r>
              <a:rPr lang="en-US" altLang="zh-CN" sz="2400" dirty="0"/>
              <a:t>if(</a:t>
            </a:r>
            <a:r>
              <a:rPr lang="en-US" altLang="zh-CN" sz="2400" b="1" dirty="0" err="1">
                <a:solidFill>
                  <a:srgbClr val="0000CC"/>
                </a:solidFill>
              </a:rPr>
              <a:t>SeekPath</a:t>
            </a:r>
            <a:r>
              <a:rPr lang="en-US" altLang="zh-CN" sz="2400" dirty="0"/>
              <a:t>(pos, </a:t>
            </a:r>
            <a:r>
              <a:rPr lang="en-US" altLang="zh-CN" sz="2400" dirty="0" err="1"/>
              <a:t>endPoint</a:t>
            </a:r>
            <a:r>
              <a:rPr lang="en-US" altLang="zh-CN" sz="2400" dirty="0"/>
              <a:t>)){</a:t>
            </a:r>
          </a:p>
          <a:p>
            <a:pPr marL="0" indent="0">
              <a:spcBef>
                <a:spcPts val="0"/>
              </a:spcBef>
              <a:buNone/>
            </a:pPr>
            <a:r>
              <a:rPr lang="en-US" altLang="zh-CN" sz="2400"/>
              <a:t>	printf("(%d %d)", pos.r, pos.c);</a:t>
            </a:r>
            <a:endParaRPr lang="en-US" altLang="zh-CN" sz="2400" dirty="0"/>
          </a:p>
          <a:p>
            <a:pPr marL="0" indent="0">
              <a:spcBef>
                <a:spcPts val="0"/>
              </a:spcBef>
              <a:buNone/>
            </a:pPr>
            <a:r>
              <a:rPr lang="en-US" altLang="zh-CN" sz="2400"/>
              <a:t>             return </a:t>
            </a:r>
            <a:r>
              <a:rPr lang="en-US" altLang="zh-CN" sz="2400" b="1" dirty="0">
                <a:solidFill>
                  <a:srgbClr val="339933"/>
                </a:solidFill>
              </a:rPr>
              <a:t>OK</a:t>
            </a:r>
            <a:r>
              <a:rPr lang="en-US" altLang="zh-CN" sz="2400" dirty="0"/>
              <a:t>;</a:t>
            </a:r>
          </a:p>
          <a:p>
            <a:pPr marL="0" indent="0">
              <a:spcBef>
                <a:spcPts val="0"/>
              </a:spcBef>
              <a:buNone/>
            </a:pPr>
            <a:r>
              <a:rPr lang="en-US" altLang="zh-CN" sz="2400" dirty="0"/>
              <a:t>            }</a:t>
            </a:r>
          </a:p>
          <a:p>
            <a:pPr marL="0" indent="0">
              <a:spcBef>
                <a:spcPts val="0"/>
              </a:spcBef>
              <a:buNone/>
            </a:pPr>
            <a:r>
              <a:rPr lang="en-US" altLang="zh-CN" sz="2400" dirty="0"/>
              <a:t>        </a:t>
            </a:r>
            <a:r>
              <a:rPr lang="en-US" altLang="zh-CN" sz="2400" b="1" dirty="0">
                <a:solidFill>
                  <a:srgbClr val="339933"/>
                </a:solidFill>
              </a:rPr>
              <a:t>}</a:t>
            </a:r>
          </a:p>
          <a:p>
            <a:pPr marL="0" indent="0">
              <a:spcBef>
                <a:spcPts val="0"/>
              </a:spcBef>
              <a:buNone/>
            </a:pPr>
            <a:r>
              <a:rPr lang="en-US" altLang="zh-CN" sz="2400" b="1" dirty="0">
                <a:solidFill>
                  <a:srgbClr val="C00000"/>
                </a:solidFill>
              </a:rPr>
              <a:t>}</a:t>
            </a:r>
            <a:r>
              <a:rPr lang="en-US" altLang="zh-CN" sz="2400" dirty="0"/>
              <a:t> //for</a:t>
            </a:r>
          </a:p>
          <a:p>
            <a:pPr marL="0" indent="0">
              <a:spcBef>
                <a:spcPts val="0"/>
              </a:spcBef>
              <a:buNone/>
            </a:pPr>
            <a:r>
              <a:rPr lang="en-US" altLang="zh-CN" sz="2400" dirty="0"/>
              <a:t>return </a:t>
            </a:r>
            <a:r>
              <a:rPr lang="en-US" altLang="zh-CN" sz="2400" b="1" dirty="0">
                <a:solidFill>
                  <a:srgbClr val="339933"/>
                </a:solidFill>
              </a:rPr>
              <a:t>ERROR</a:t>
            </a:r>
            <a:r>
              <a:rPr lang="en-US" altLang="zh-CN" sz="2400" dirty="0"/>
              <a:t>;}</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54</a:t>
            </a:fld>
            <a:endParaRPr lang="zh-CN" altLang="en-US"/>
          </a:p>
        </p:txBody>
      </p:sp>
    </p:spTree>
    <p:extLst>
      <p:ext uri="{BB962C8B-B14F-4D97-AF65-F5344CB8AC3E}">
        <p14:creationId xmlns:p14="http://schemas.microsoft.com/office/powerpoint/2010/main" val="929852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递归举例：汉诺塔</a:t>
            </a:r>
            <a:r>
              <a:rPr lang="en-US" altLang="zh-CN" dirty="0"/>
              <a:t>(Tower of Hanoi)</a:t>
            </a:r>
            <a:endParaRPr lang="en-US" dirty="0"/>
          </a:p>
        </p:txBody>
      </p:sp>
      <p:sp>
        <p:nvSpPr>
          <p:cNvPr id="3" name="内容占位符 2"/>
          <p:cNvSpPr>
            <a:spLocks noGrp="1"/>
          </p:cNvSpPr>
          <p:nvPr>
            <p:ph idx="1"/>
          </p:nvPr>
        </p:nvSpPr>
        <p:spPr>
          <a:xfrm>
            <a:off x="457200" y="836712"/>
            <a:ext cx="8229600" cy="4104456"/>
          </a:xfrm>
        </p:spPr>
        <p:txBody>
          <a:bodyPr>
            <a:normAutofit lnSpcReduction="10000"/>
          </a:bodyPr>
          <a:lstStyle/>
          <a:p>
            <a:r>
              <a:rPr lang="zh-CN" altLang="en-US" dirty="0"/>
              <a:t>假设有三个分别命名为</a:t>
            </a:r>
            <a:r>
              <a:rPr lang="en-US" altLang="zh-CN" dirty="0"/>
              <a:t>X</a:t>
            </a:r>
            <a:r>
              <a:rPr lang="zh-CN" altLang="en-US" dirty="0"/>
              <a:t>、</a:t>
            </a:r>
            <a:r>
              <a:rPr lang="en-US" altLang="zh-CN" dirty="0"/>
              <a:t>Y</a:t>
            </a:r>
            <a:r>
              <a:rPr lang="zh-CN" altLang="en-US" dirty="0"/>
              <a:t>和</a:t>
            </a:r>
            <a:r>
              <a:rPr lang="en-US" altLang="zh-CN" dirty="0"/>
              <a:t>Z</a:t>
            </a:r>
            <a:r>
              <a:rPr lang="zh-CN" altLang="en-US" dirty="0"/>
              <a:t>的柱子，在柱子</a:t>
            </a:r>
            <a:r>
              <a:rPr lang="en-US" altLang="zh-CN" dirty="0"/>
              <a:t>X</a:t>
            </a:r>
            <a:r>
              <a:rPr lang="zh-CN" altLang="en-US" dirty="0"/>
              <a:t>上插有</a:t>
            </a:r>
            <a:r>
              <a:rPr lang="en-US" altLang="zh-CN" dirty="0"/>
              <a:t>n</a:t>
            </a:r>
            <a:r>
              <a:rPr lang="zh-CN" altLang="en-US" dirty="0"/>
              <a:t>个直径大小各不相同、从小到大编号分别为1, 2, …</a:t>
            </a:r>
            <a:r>
              <a:rPr lang="en-US" altLang="zh-CN" dirty="0"/>
              <a:t>n</a:t>
            </a:r>
            <a:r>
              <a:rPr lang="zh-CN" altLang="en-US" dirty="0"/>
              <a:t>的圆盘。现要求将</a:t>
            </a:r>
            <a:r>
              <a:rPr lang="en-US" altLang="zh-CN" dirty="0"/>
              <a:t>X</a:t>
            </a:r>
            <a:r>
              <a:rPr lang="zh-CN" altLang="en-US" dirty="0"/>
              <a:t>柱上的</a:t>
            </a:r>
            <a:r>
              <a:rPr lang="en-US" altLang="zh-CN" dirty="0"/>
              <a:t>n</a:t>
            </a:r>
            <a:r>
              <a:rPr lang="zh-CN" altLang="en-US" dirty="0"/>
              <a:t>个圆盘移至</a:t>
            </a:r>
            <a:r>
              <a:rPr lang="en-US" altLang="zh-CN" dirty="0"/>
              <a:t>Z</a:t>
            </a:r>
            <a:r>
              <a:rPr lang="zh-CN" altLang="en-US" dirty="0"/>
              <a:t>柱上并仍按同样顺序叠排，圆盘移动时必须遵循下列规则：</a:t>
            </a:r>
          </a:p>
          <a:p>
            <a:pPr lvl="1"/>
            <a:r>
              <a:rPr lang="zh-CN" altLang="en-US" dirty="0"/>
              <a:t>每次只能移动一个圆盘</a:t>
            </a:r>
          </a:p>
          <a:p>
            <a:pPr lvl="1"/>
            <a:r>
              <a:rPr lang="zh-CN" altLang="en-US" dirty="0"/>
              <a:t>圆盘可以插在</a:t>
            </a:r>
            <a:r>
              <a:rPr lang="en-US" altLang="zh-CN" dirty="0"/>
              <a:t>X</a:t>
            </a:r>
            <a:r>
              <a:rPr lang="zh-CN" altLang="en-US" dirty="0"/>
              <a:t>、</a:t>
            </a:r>
            <a:r>
              <a:rPr lang="en-US" altLang="zh-CN" dirty="0"/>
              <a:t>Y</a:t>
            </a:r>
            <a:r>
              <a:rPr lang="zh-CN" altLang="en-US" dirty="0"/>
              <a:t>和</a:t>
            </a:r>
            <a:r>
              <a:rPr lang="en-US" altLang="zh-CN" dirty="0"/>
              <a:t>Z</a:t>
            </a:r>
            <a:r>
              <a:rPr lang="zh-CN" altLang="en-US" dirty="0"/>
              <a:t>中的任一柱之上</a:t>
            </a:r>
          </a:p>
          <a:p>
            <a:pPr lvl="1"/>
            <a:r>
              <a:rPr lang="zh-CN" altLang="en-US" dirty="0"/>
              <a:t>任何时刻都不能将一个较大的圆盘压在较小的圆盘之上</a:t>
            </a:r>
          </a:p>
          <a:p>
            <a:endParaRPr lang="en-US" dirty="0"/>
          </a:p>
        </p:txBody>
      </p:sp>
      <p:sp>
        <p:nvSpPr>
          <p:cNvPr id="8" name="灯片编号占位符 7"/>
          <p:cNvSpPr>
            <a:spLocks noGrp="1"/>
          </p:cNvSpPr>
          <p:nvPr>
            <p:ph type="sldNum" sz="quarter" idx="10"/>
          </p:nvPr>
        </p:nvSpPr>
        <p:spPr/>
        <p:txBody>
          <a:bodyPr/>
          <a:lstStyle/>
          <a:p>
            <a:fld id="{0C913308-F349-4B6D-A68A-DD1791B4A57B}" type="slidenum">
              <a:rPr lang="zh-CN" altLang="en-US" smtClean="0"/>
              <a:pPr/>
              <a:t>55</a:t>
            </a:fld>
            <a:endParaRPr lang="zh-CN" altLang="en-US"/>
          </a:p>
        </p:txBody>
      </p:sp>
      <p:grpSp>
        <p:nvGrpSpPr>
          <p:cNvPr id="4" name="组合 3"/>
          <p:cNvGrpSpPr/>
          <p:nvPr/>
        </p:nvGrpSpPr>
        <p:grpSpPr>
          <a:xfrm>
            <a:off x="686897" y="4941168"/>
            <a:ext cx="7699375" cy="1803435"/>
            <a:chOff x="686897" y="4941168"/>
            <a:chExt cx="7699375" cy="180343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897" y="4941168"/>
              <a:ext cx="7699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6"/>
            <p:cNvSpPr txBox="1">
              <a:spLocks noChangeArrowheads="1"/>
            </p:cNvSpPr>
            <p:nvPr/>
          </p:nvSpPr>
          <p:spPr bwMode="auto">
            <a:xfrm>
              <a:off x="1835696" y="6319093"/>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X</a:t>
              </a:r>
            </a:p>
          </p:txBody>
        </p:sp>
        <p:sp>
          <p:nvSpPr>
            <p:cNvPr id="6" name="Text Box 7"/>
            <p:cNvSpPr txBox="1">
              <a:spLocks noChangeArrowheads="1"/>
            </p:cNvSpPr>
            <p:nvPr/>
          </p:nvSpPr>
          <p:spPr bwMode="auto">
            <a:xfrm>
              <a:off x="4543971" y="634449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Y</a:t>
              </a:r>
            </a:p>
          </p:txBody>
        </p:sp>
        <p:sp>
          <p:nvSpPr>
            <p:cNvPr id="7" name="Text Box 8"/>
            <p:cNvSpPr txBox="1">
              <a:spLocks noChangeArrowheads="1"/>
            </p:cNvSpPr>
            <p:nvPr/>
          </p:nvSpPr>
          <p:spPr bwMode="auto">
            <a:xfrm>
              <a:off x="7149059" y="6344493"/>
              <a:ext cx="306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Z</a:t>
              </a:r>
            </a:p>
          </p:txBody>
        </p:sp>
      </p:grpSp>
    </p:spTree>
    <p:extLst>
      <p:ext uri="{BB962C8B-B14F-4D97-AF65-F5344CB8AC3E}">
        <p14:creationId xmlns:p14="http://schemas.microsoft.com/office/powerpoint/2010/main" val="39485265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递归举例：汉诺塔</a:t>
            </a:r>
            <a:endParaRPr lang="en-US" dirty="0"/>
          </a:p>
        </p:txBody>
      </p:sp>
      <p:sp>
        <p:nvSpPr>
          <p:cNvPr id="3" name="内容占位符 2"/>
          <p:cNvSpPr>
            <a:spLocks noGrp="1"/>
          </p:cNvSpPr>
          <p:nvPr>
            <p:ph idx="1"/>
          </p:nvPr>
        </p:nvSpPr>
        <p:spPr/>
        <p:txBody>
          <a:bodyPr/>
          <a:lstStyle/>
          <a:p>
            <a:pPr marL="0" indent="0">
              <a:buNone/>
            </a:pPr>
            <a:r>
              <a:rPr lang="zh-CN" altLang="en-US" dirty="0"/>
              <a:t>算法思想：</a:t>
            </a:r>
            <a:endParaRPr lang="en-US" altLang="zh-CN" dirty="0"/>
          </a:p>
          <a:p>
            <a:r>
              <a:rPr lang="zh-CN" altLang="en-US" dirty="0"/>
              <a:t>如果 </a:t>
            </a:r>
            <a:r>
              <a:rPr lang="en-US" altLang="zh-CN" dirty="0"/>
              <a:t>n = 1，</a:t>
            </a:r>
            <a:r>
              <a:rPr lang="zh-CN" altLang="en-US" dirty="0"/>
              <a:t>则将这一个盘子直接从</a:t>
            </a:r>
            <a:r>
              <a:rPr lang="en-US" altLang="zh-CN" dirty="0"/>
              <a:t>X </a:t>
            </a:r>
            <a:r>
              <a:rPr lang="zh-CN" altLang="en-US" dirty="0"/>
              <a:t>柱移到</a:t>
            </a:r>
            <a:r>
              <a:rPr lang="en-US" altLang="zh-CN" dirty="0"/>
              <a:t>Z </a:t>
            </a:r>
            <a:r>
              <a:rPr lang="zh-CN" altLang="en-US" dirty="0"/>
              <a:t>柱上</a:t>
            </a:r>
            <a:endParaRPr lang="en-US" altLang="zh-CN" dirty="0"/>
          </a:p>
          <a:p>
            <a:r>
              <a:rPr lang="zh-CN" altLang="en-US" dirty="0"/>
              <a:t>否则，执行以下三步：</a:t>
            </a:r>
          </a:p>
          <a:p>
            <a:pPr lvl="1"/>
            <a:r>
              <a:rPr lang="zh-CN" altLang="en-US" dirty="0"/>
              <a:t>用</a:t>
            </a:r>
            <a:r>
              <a:rPr lang="en-US" altLang="zh-CN" dirty="0"/>
              <a:t>Z</a:t>
            </a:r>
            <a:r>
              <a:rPr lang="zh-CN" altLang="en-US" dirty="0"/>
              <a:t>柱做过渡，将</a:t>
            </a:r>
            <a:r>
              <a:rPr lang="en-US" altLang="zh-CN" dirty="0"/>
              <a:t>X </a:t>
            </a:r>
            <a:r>
              <a:rPr lang="zh-CN" altLang="en-US" dirty="0"/>
              <a:t>柱上的 (</a:t>
            </a:r>
            <a:r>
              <a:rPr lang="en-US" altLang="zh-CN" dirty="0"/>
              <a:t>n-1) </a:t>
            </a:r>
            <a:r>
              <a:rPr lang="zh-CN" altLang="en-US" dirty="0"/>
              <a:t>个盘子移到 </a:t>
            </a:r>
            <a:r>
              <a:rPr lang="en-US" altLang="zh-CN" dirty="0"/>
              <a:t>Y </a:t>
            </a:r>
            <a:r>
              <a:rPr lang="zh-CN" altLang="en-US" dirty="0"/>
              <a:t>柱上</a:t>
            </a:r>
          </a:p>
          <a:p>
            <a:pPr lvl="1"/>
            <a:r>
              <a:rPr lang="zh-CN" altLang="en-US" dirty="0"/>
              <a:t>将</a:t>
            </a:r>
            <a:r>
              <a:rPr lang="en-US" altLang="zh-CN" dirty="0"/>
              <a:t>X </a:t>
            </a:r>
            <a:r>
              <a:rPr lang="zh-CN" altLang="en-US" dirty="0"/>
              <a:t>柱上最后一个盘子直接移到</a:t>
            </a:r>
            <a:r>
              <a:rPr lang="en-US" altLang="zh-CN" dirty="0"/>
              <a:t>Z </a:t>
            </a:r>
            <a:r>
              <a:rPr lang="zh-CN" altLang="en-US" dirty="0"/>
              <a:t>柱上</a:t>
            </a:r>
          </a:p>
          <a:p>
            <a:pPr lvl="1"/>
            <a:r>
              <a:rPr lang="zh-CN" altLang="en-US" dirty="0"/>
              <a:t>用</a:t>
            </a:r>
            <a:r>
              <a:rPr lang="en-US" altLang="zh-CN" dirty="0"/>
              <a:t>X </a:t>
            </a:r>
            <a:r>
              <a:rPr lang="zh-CN" altLang="en-US" dirty="0"/>
              <a:t>柱做过渡，将</a:t>
            </a:r>
            <a:r>
              <a:rPr lang="en-US" altLang="zh-CN" dirty="0"/>
              <a:t>Y </a:t>
            </a:r>
            <a:r>
              <a:rPr lang="zh-CN" altLang="en-US" dirty="0"/>
              <a:t>柱上的 (</a:t>
            </a:r>
            <a:r>
              <a:rPr lang="en-US" altLang="zh-CN" dirty="0"/>
              <a:t>n-1) </a:t>
            </a:r>
            <a:r>
              <a:rPr lang="zh-CN" altLang="en-US" dirty="0"/>
              <a:t>个盘子移到</a:t>
            </a:r>
            <a:r>
              <a:rPr lang="en-US" altLang="zh-CN" dirty="0"/>
              <a:t>Z </a:t>
            </a:r>
            <a:r>
              <a:rPr lang="zh-CN" altLang="en-US" dirty="0"/>
              <a:t>柱上</a:t>
            </a:r>
            <a:endParaRPr lang="en-US" altLang="zh-CN" dirty="0"/>
          </a:p>
          <a:p>
            <a:endParaRPr lang="en-US" sz="3600" dirty="0"/>
          </a:p>
        </p:txBody>
      </p:sp>
      <p:sp>
        <p:nvSpPr>
          <p:cNvPr id="4" name="TextBox 3"/>
          <p:cNvSpPr txBox="1"/>
          <p:nvPr/>
        </p:nvSpPr>
        <p:spPr>
          <a:xfrm>
            <a:off x="4067944" y="5877272"/>
            <a:ext cx="5033012" cy="954107"/>
          </a:xfrm>
          <a:prstGeom prst="rect">
            <a:avLst/>
          </a:prstGeom>
          <a:noFill/>
        </p:spPr>
        <p:txBody>
          <a:bodyPr wrap="square" rtlCol="0">
            <a:spAutoFit/>
          </a:bodyPr>
          <a:lstStyle/>
          <a:p>
            <a:r>
              <a:rPr lang="zh-CN" altLang="en-US" sz="2800" dirty="0"/>
              <a:t>递归思想：将大问题化为规模小一些的</a:t>
            </a:r>
            <a:r>
              <a:rPr lang="zh-CN" altLang="en-US" sz="2800" dirty="0">
                <a:solidFill>
                  <a:srgbClr val="0000CC"/>
                </a:solidFill>
              </a:rPr>
              <a:t>同等问题</a:t>
            </a:r>
            <a:r>
              <a:rPr lang="zh-CN" altLang="en-US" sz="2800" dirty="0"/>
              <a:t>来解决</a:t>
            </a:r>
            <a:endParaRPr lang="en-US" sz="2800" dirty="0"/>
          </a:p>
        </p:txBody>
      </p:sp>
      <p:sp>
        <p:nvSpPr>
          <p:cNvPr id="5" name="灯片编号占位符 4"/>
          <p:cNvSpPr>
            <a:spLocks noGrp="1"/>
          </p:cNvSpPr>
          <p:nvPr>
            <p:ph type="sldNum" sz="quarter" idx="10"/>
          </p:nvPr>
        </p:nvSpPr>
        <p:spPr>
          <a:xfrm>
            <a:off x="8676456" y="6381328"/>
            <a:ext cx="467544" cy="474133"/>
          </a:xfrm>
        </p:spPr>
        <p:txBody>
          <a:bodyPr/>
          <a:lstStyle/>
          <a:p>
            <a:fld id="{0C913308-F349-4B6D-A68A-DD1791B4A57B}" type="slidenum">
              <a:rPr lang="zh-CN" altLang="en-US" smtClean="0"/>
              <a:t>56</a:t>
            </a:fld>
            <a:endParaRPr lang="zh-CN" altLang="en-US"/>
          </a:p>
        </p:txBody>
      </p:sp>
      <p:grpSp>
        <p:nvGrpSpPr>
          <p:cNvPr id="6" name="组合 5">
            <a:extLst>
              <a:ext uri="{FF2B5EF4-FFF2-40B4-BE49-F238E27FC236}">
                <a16:creationId xmlns:a16="http://schemas.microsoft.com/office/drawing/2014/main" id="{D92BD072-28CC-40A8-BA23-B4CB158BAED0}"/>
              </a:ext>
            </a:extLst>
          </p:cNvPr>
          <p:cNvGrpSpPr/>
          <p:nvPr/>
        </p:nvGrpSpPr>
        <p:grpSpPr>
          <a:xfrm>
            <a:off x="315785" y="5437395"/>
            <a:ext cx="3338003" cy="954107"/>
            <a:chOff x="686897" y="4941168"/>
            <a:chExt cx="7699375" cy="1803435"/>
          </a:xfrm>
        </p:grpSpPr>
        <p:pic>
          <p:nvPicPr>
            <p:cNvPr id="7" name="Picture 2">
              <a:extLst>
                <a:ext uri="{FF2B5EF4-FFF2-40B4-BE49-F238E27FC236}">
                  <a16:creationId xmlns:a16="http://schemas.microsoft.com/office/drawing/2014/main" id="{DD94B59E-3929-4F46-A85E-9BD71EFD8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6897" y="4941168"/>
              <a:ext cx="7699375"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6">
              <a:extLst>
                <a:ext uri="{FF2B5EF4-FFF2-40B4-BE49-F238E27FC236}">
                  <a16:creationId xmlns:a16="http://schemas.microsoft.com/office/drawing/2014/main" id="{FBD28631-C878-47BE-91D5-D344B74171EF}"/>
                </a:ext>
              </a:extLst>
            </p:cNvPr>
            <p:cNvSpPr txBox="1">
              <a:spLocks noChangeArrowheads="1"/>
            </p:cNvSpPr>
            <p:nvPr/>
          </p:nvSpPr>
          <p:spPr bwMode="auto">
            <a:xfrm>
              <a:off x="1835696" y="6319093"/>
              <a:ext cx="32573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X</a:t>
              </a:r>
            </a:p>
          </p:txBody>
        </p:sp>
        <p:sp>
          <p:nvSpPr>
            <p:cNvPr id="9" name="Text Box 7">
              <a:extLst>
                <a:ext uri="{FF2B5EF4-FFF2-40B4-BE49-F238E27FC236}">
                  <a16:creationId xmlns:a16="http://schemas.microsoft.com/office/drawing/2014/main" id="{026025FB-6477-4E91-94C6-A656703C68DD}"/>
                </a:ext>
              </a:extLst>
            </p:cNvPr>
            <p:cNvSpPr txBox="1">
              <a:spLocks noChangeArrowheads="1"/>
            </p:cNvSpPr>
            <p:nvPr/>
          </p:nvSpPr>
          <p:spPr bwMode="auto">
            <a:xfrm>
              <a:off x="4543971" y="6344493"/>
              <a:ext cx="31771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Y</a:t>
              </a:r>
            </a:p>
          </p:txBody>
        </p:sp>
        <p:sp>
          <p:nvSpPr>
            <p:cNvPr id="10" name="Text Box 8">
              <a:extLst>
                <a:ext uri="{FF2B5EF4-FFF2-40B4-BE49-F238E27FC236}">
                  <a16:creationId xmlns:a16="http://schemas.microsoft.com/office/drawing/2014/main" id="{EBFC1FFD-482B-48DB-8DD4-09E2A0A36D2D}"/>
                </a:ext>
              </a:extLst>
            </p:cNvPr>
            <p:cNvSpPr txBox="1">
              <a:spLocks noChangeArrowheads="1"/>
            </p:cNvSpPr>
            <p:nvPr/>
          </p:nvSpPr>
          <p:spPr bwMode="auto">
            <a:xfrm>
              <a:off x="7149059" y="6344493"/>
              <a:ext cx="3064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b="1" dirty="0"/>
                <a:t>Z</a:t>
              </a:r>
            </a:p>
          </p:txBody>
        </p:sp>
      </p:grpSp>
    </p:spTree>
    <p:extLst>
      <p:ext uri="{BB962C8B-B14F-4D97-AF65-F5344CB8AC3E}">
        <p14:creationId xmlns:p14="http://schemas.microsoft.com/office/powerpoint/2010/main" val="351317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1399D753-CE71-4642-AB34-27E257FAA668}"/>
              </a:ext>
            </a:extLst>
          </p:cNvPr>
          <p:cNvSpPr/>
          <p:nvPr/>
        </p:nvSpPr>
        <p:spPr>
          <a:xfrm>
            <a:off x="10344" y="3212976"/>
            <a:ext cx="9144000" cy="3024336"/>
          </a:xfrm>
          <a:prstGeom prst="rect">
            <a:avLst/>
          </a:prstGeom>
          <a:solidFill>
            <a:schemeClr val="accent5">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 name="内容占位符 2"/>
          <p:cNvSpPr>
            <a:spLocks noGrp="1"/>
          </p:cNvSpPr>
          <p:nvPr>
            <p:ph idx="1"/>
          </p:nvPr>
        </p:nvSpPr>
        <p:spPr>
          <a:xfrm>
            <a:off x="467544" y="180020"/>
            <a:ext cx="8229600" cy="6677980"/>
          </a:xfrm>
        </p:spPr>
        <p:txBody>
          <a:bodyPr>
            <a:noAutofit/>
          </a:bodyPr>
          <a:lstStyle/>
          <a:p>
            <a:pPr marL="0" indent="0">
              <a:spcBef>
                <a:spcPts val="0"/>
              </a:spcBef>
              <a:buNone/>
            </a:pPr>
            <a:r>
              <a:rPr lang="en-US" sz="2800" dirty="0" err="1"/>
              <a:t>int</a:t>
            </a:r>
            <a:r>
              <a:rPr lang="en-US" sz="2800" dirty="0"/>
              <a:t> Count=0; //</a:t>
            </a:r>
            <a:r>
              <a:rPr lang="zh-CN" altLang="en-US" sz="2800" dirty="0"/>
              <a:t>计数</a:t>
            </a:r>
            <a:endParaRPr lang="en-US" sz="2800" dirty="0"/>
          </a:p>
          <a:p>
            <a:pPr marL="0" indent="0">
              <a:spcBef>
                <a:spcPts val="0"/>
              </a:spcBef>
              <a:buNone/>
            </a:pPr>
            <a:r>
              <a:rPr lang="en-US" sz="2800" dirty="0"/>
              <a:t>void </a:t>
            </a:r>
            <a:r>
              <a:rPr lang="en-US" sz="2800" dirty="0">
                <a:solidFill>
                  <a:srgbClr val="C00000"/>
                </a:solidFill>
              </a:rPr>
              <a:t>move</a:t>
            </a:r>
            <a:r>
              <a:rPr lang="en-US" sz="2800" dirty="0"/>
              <a:t>(char x, </a:t>
            </a:r>
            <a:r>
              <a:rPr lang="en-US" sz="2800" dirty="0" err="1"/>
              <a:t>int</a:t>
            </a:r>
            <a:r>
              <a:rPr lang="en-US" sz="2800" dirty="0"/>
              <a:t> n, char z) { </a:t>
            </a:r>
          </a:p>
          <a:p>
            <a:pPr marL="457200" lvl="1" indent="0">
              <a:spcBef>
                <a:spcPts val="0"/>
              </a:spcBef>
              <a:buNone/>
            </a:pPr>
            <a:r>
              <a:rPr lang="en-US" dirty="0" err="1"/>
              <a:t>printf</a:t>
            </a:r>
            <a:r>
              <a:rPr lang="en-US" dirty="0"/>
              <a:t>(" %2i. Move disk %</a:t>
            </a:r>
            <a:r>
              <a:rPr lang="en-US" dirty="0" err="1"/>
              <a:t>i</a:t>
            </a:r>
            <a:r>
              <a:rPr lang="en-US" dirty="0"/>
              <a:t> from %c to </a:t>
            </a:r>
            <a:r>
              <a:rPr lang="en-US" altLang="zh-CN" dirty="0"/>
              <a:t>%</a:t>
            </a:r>
            <a:r>
              <a:rPr lang="en-US" dirty="0"/>
              <a:t>c\n", ++Count, n, x, z); }</a:t>
            </a:r>
          </a:p>
          <a:p>
            <a:pPr marL="0" indent="0">
              <a:spcBef>
                <a:spcPts val="0"/>
              </a:spcBef>
              <a:buNone/>
            </a:pPr>
            <a:endParaRPr lang="en-US" dirty="0"/>
          </a:p>
          <a:p>
            <a:pPr marL="0" indent="0">
              <a:spcBef>
                <a:spcPts val="0"/>
              </a:spcBef>
              <a:buNone/>
            </a:pPr>
            <a:r>
              <a:rPr lang="en-US" sz="2800" dirty="0"/>
              <a:t>//</a:t>
            </a:r>
            <a:r>
              <a:rPr lang="zh-CN" altLang="en-US" sz="2800" dirty="0"/>
              <a:t>将</a:t>
            </a:r>
            <a:r>
              <a:rPr lang="en-US" altLang="zh-CN" sz="2800" dirty="0"/>
              <a:t>n</a:t>
            </a:r>
            <a:r>
              <a:rPr lang="zh-CN" altLang="en-US" sz="2800" dirty="0"/>
              <a:t>个圆盘从</a:t>
            </a:r>
            <a:r>
              <a:rPr lang="en-US" altLang="zh-CN" sz="2800" dirty="0"/>
              <a:t>x</a:t>
            </a:r>
            <a:r>
              <a:rPr lang="zh-CN" altLang="en-US" sz="2800" dirty="0"/>
              <a:t>移动到</a:t>
            </a:r>
            <a:r>
              <a:rPr lang="en-US" altLang="zh-CN" sz="2800" dirty="0"/>
              <a:t>z</a:t>
            </a:r>
            <a:r>
              <a:rPr lang="zh-CN" altLang="en-US" sz="2800" dirty="0"/>
              <a:t>，</a:t>
            </a:r>
            <a:r>
              <a:rPr lang="en-US" altLang="zh-CN" sz="2800" dirty="0"/>
              <a:t>y</a:t>
            </a:r>
            <a:r>
              <a:rPr lang="zh-CN" altLang="en-US" sz="2800" dirty="0"/>
              <a:t>作为辅助塔</a:t>
            </a:r>
            <a:endParaRPr lang="en-US" sz="2800" dirty="0"/>
          </a:p>
          <a:p>
            <a:pPr marL="0" indent="0">
              <a:spcBef>
                <a:spcPts val="0"/>
              </a:spcBef>
              <a:buNone/>
            </a:pPr>
            <a:r>
              <a:rPr lang="en-US" sz="2800" dirty="0"/>
              <a:t>void </a:t>
            </a:r>
            <a:r>
              <a:rPr lang="en-US" sz="2800" b="1" dirty="0">
                <a:solidFill>
                  <a:srgbClr val="0000CC"/>
                </a:solidFill>
              </a:rPr>
              <a:t>hanoi</a:t>
            </a:r>
            <a:r>
              <a:rPr lang="en-US" sz="2800" dirty="0"/>
              <a:t> (int n, char x, char y, char z) </a:t>
            </a:r>
            <a:r>
              <a:rPr lang="en-US" sz="2800" dirty="0">
                <a:solidFill>
                  <a:srgbClr val="C00000"/>
                </a:solidFill>
              </a:rPr>
              <a:t>{</a:t>
            </a:r>
          </a:p>
          <a:p>
            <a:pPr marL="0" indent="0">
              <a:spcBef>
                <a:spcPts val="0"/>
              </a:spcBef>
              <a:buNone/>
            </a:pPr>
            <a:r>
              <a:rPr lang="en-US" sz="2800" dirty="0"/>
              <a:t>if (n==1) </a:t>
            </a:r>
          </a:p>
          <a:p>
            <a:pPr marL="457200" lvl="1" indent="0">
              <a:spcBef>
                <a:spcPts val="0"/>
              </a:spcBef>
              <a:buNone/>
            </a:pPr>
            <a:r>
              <a:rPr lang="en-US" dirty="0"/>
              <a:t>	</a:t>
            </a:r>
            <a:r>
              <a:rPr lang="en-US" dirty="0">
                <a:solidFill>
                  <a:srgbClr val="C00000"/>
                </a:solidFill>
              </a:rPr>
              <a:t>move</a:t>
            </a:r>
            <a:r>
              <a:rPr lang="en-US" dirty="0"/>
              <a:t>(x, 1, z); //</a:t>
            </a:r>
            <a:r>
              <a:rPr lang="zh-CN" altLang="en-US" dirty="0"/>
              <a:t>将编号为</a:t>
            </a:r>
            <a:r>
              <a:rPr lang="en-US" altLang="zh-CN" dirty="0"/>
              <a:t>1</a:t>
            </a:r>
            <a:r>
              <a:rPr lang="zh-CN" altLang="en-US" dirty="0"/>
              <a:t>的圆盘从</a:t>
            </a:r>
            <a:r>
              <a:rPr lang="en-US" dirty="0"/>
              <a:t>x</a:t>
            </a:r>
            <a:r>
              <a:rPr lang="zh-CN" altLang="en-US" dirty="0"/>
              <a:t>移到</a:t>
            </a:r>
            <a:r>
              <a:rPr lang="en-US" dirty="0"/>
              <a:t>z </a:t>
            </a:r>
          </a:p>
          <a:p>
            <a:pPr marL="0" indent="0">
              <a:spcBef>
                <a:spcPts val="0"/>
              </a:spcBef>
              <a:buNone/>
            </a:pPr>
            <a:r>
              <a:rPr lang="en-US" sz="2800" dirty="0"/>
              <a:t>else { </a:t>
            </a:r>
          </a:p>
          <a:p>
            <a:pPr marL="0" indent="0">
              <a:spcBef>
                <a:spcPts val="0"/>
              </a:spcBef>
              <a:buNone/>
            </a:pPr>
            <a:r>
              <a:rPr lang="en-US" sz="2800" b="1" dirty="0">
                <a:solidFill>
                  <a:srgbClr val="0000CC"/>
                </a:solidFill>
              </a:rPr>
              <a:t>	hanoi</a:t>
            </a:r>
            <a:r>
              <a:rPr lang="en-US" sz="2800" dirty="0"/>
              <a:t>(n-1,x,z,y); </a:t>
            </a:r>
          </a:p>
          <a:p>
            <a:pPr marL="457200" lvl="1" indent="0">
              <a:spcBef>
                <a:spcPts val="0"/>
              </a:spcBef>
              <a:buNone/>
            </a:pPr>
            <a:r>
              <a:rPr lang="en-US" dirty="0"/>
              <a:t>	</a:t>
            </a:r>
            <a:r>
              <a:rPr lang="en-US" dirty="0">
                <a:solidFill>
                  <a:srgbClr val="C00000"/>
                </a:solidFill>
              </a:rPr>
              <a:t>move</a:t>
            </a:r>
            <a:r>
              <a:rPr lang="en-US" dirty="0"/>
              <a:t>(x, n, z); //</a:t>
            </a:r>
            <a:r>
              <a:rPr lang="zh-CN" altLang="en-US" dirty="0"/>
              <a:t>将编号为</a:t>
            </a:r>
            <a:r>
              <a:rPr lang="en-US" dirty="0"/>
              <a:t>n</a:t>
            </a:r>
            <a:r>
              <a:rPr lang="zh-CN" altLang="en-US" dirty="0"/>
              <a:t>的圆盘从</a:t>
            </a:r>
            <a:r>
              <a:rPr lang="en-US" dirty="0"/>
              <a:t>x</a:t>
            </a:r>
            <a:r>
              <a:rPr lang="zh-CN" altLang="en-US" dirty="0"/>
              <a:t>移到</a:t>
            </a:r>
            <a:r>
              <a:rPr lang="en-US" dirty="0"/>
              <a:t>z </a:t>
            </a:r>
          </a:p>
          <a:p>
            <a:pPr marL="457200" lvl="1" indent="0">
              <a:spcBef>
                <a:spcPts val="0"/>
              </a:spcBef>
              <a:buNone/>
            </a:pPr>
            <a:r>
              <a:rPr lang="en-US" dirty="0"/>
              <a:t>	//</a:t>
            </a:r>
            <a:r>
              <a:rPr lang="zh-CN" altLang="en-US" dirty="0"/>
              <a:t>将</a:t>
            </a:r>
            <a:r>
              <a:rPr lang="en-US" dirty="0"/>
              <a:t>y</a:t>
            </a:r>
            <a:r>
              <a:rPr lang="zh-CN" altLang="en-US" dirty="0"/>
              <a:t>上编号为</a:t>
            </a:r>
            <a:r>
              <a:rPr lang="en-US" altLang="zh-CN" dirty="0"/>
              <a:t>1</a:t>
            </a:r>
            <a:r>
              <a:rPr lang="zh-CN" altLang="en-US" dirty="0"/>
              <a:t>至</a:t>
            </a:r>
            <a:r>
              <a:rPr lang="en-US" dirty="0"/>
              <a:t>n-1</a:t>
            </a:r>
            <a:r>
              <a:rPr lang="zh-CN" altLang="en-US" dirty="0"/>
              <a:t>的圆盘移到</a:t>
            </a:r>
            <a:r>
              <a:rPr lang="en-US" dirty="0"/>
              <a:t>z, x</a:t>
            </a:r>
            <a:r>
              <a:rPr lang="zh-CN" altLang="en-US" dirty="0"/>
              <a:t>作辅助塔</a:t>
            </a:r>
            <a:endParaRPr lang="en-US" dirty="0"/>
          </a:p>
          <a:p>
            <a:pPr marL="457200" lvl="1" indent="0">
              <a:spcBef>
                <a:spcPts val="0"/>
              </a:spcBef>
              <a:buNone/>
            </a:pPr>
            <a:r>
              <a:rPr lang="en-US" dirty="0"/>
              <a:t>	</a:t>
            </a:r>
            <a:r>
              <a:rPr lang="en-US" b="1" dirty="0">
                <a:solidFill>
                  <a:srgbClr val="0000CC"/>
                </a:solidFill>
              </a:rPr>
              <a:t>hanoi</a:t>
            </a:r>
            <a:r>
              <a:rPr lang="en-US" dirty="0"/>
              <a:t>(n-1, y, x, z); </a:t>
            </a:r>
            <a:r>
              <a:rPr lang="en-US" altLang="zh-CN" dirty="0"/>
              <a:t>} </a:t>
            </a:r>
          </a:p>
          <a:p>
            <a:pPr marL="0" indent="0">
              <a:spcBef>
                <a:spcPts val="0"/>
              </a:spcBef>
              <a:buNone/>
            </a:pPr>
            <a:r>
              <a:rPr lang="en-US" altLang="zh-CN" sz="2800" dirty="0">
                <a:solidFill>
                  <a:srgbClr val="C00000"/>
                </a:solidFill>
              </a:rPr>
              <a:t>}</a:t>
            </a:r>
            <a:endParaRPr lang="en-US" sz="2800" dirty="0">
              <a:solidFill>
                <a:srgbClr val="C00000"/>
              </a:solidFill>
            </a:endParaRPr>
          </a:p>
        </p:txBody>
      </p:sp>
      <p:sp>
        <p:nvSpPr>
          <p:cNvPr id="4" name="流程图: 可选过程 3"/>
          <p:cNvSpPr/>
          <p:nvPr/>
        </p:nvSpPr>
        <p:spPr>
          <a:xfrm>
            <a:off x="8460432" y="0"/>
            <a:ext cx="683568" cy="360040"/>
          </a:xfrm>
          <a:prstGeom prst="flowChartAlternateProcess">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3.5</a:t>
            </a:r>
          </a:p>
        </p:txBody>
      </p:sp>
      <p:sp>
        <p:nvSpPr>
          <p:cNvPr id="10" name="流程图: 可选过程 9"/>
          <p:cNvSpPr/>
          <p:nvPr/>
        </p:nvSpPr>
        <p:spPr>
          <a:xfrm>
            <a:off x="7092280" y="2204864"/>
            <a:ext cx="2037200" cy="576064"/>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dirty="0"/>
              <a:t>时间复杂度？</a:t>
            </a:r>
            <a:endParaRPr lang="en-US" sz="2400"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57</a:t>
            </a:fld>
            <a:endParaRPr lang="zh-CN" altLang="en-US"/>
          </a:p>
        </p:txBody>
      </p:sp>
    </p:spTree>
    <p:extLst>
      <p:ext uri="{BB962C8B-B14F-4D97-AF65-F5344CB8AC3E}">
        <p14:creationId xmlns:p14="http://schemas.microsoft.com/office/powerpoint/2010/main" val="306439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时间复杂度计算</a:t>
            </a:r>
            <a:endParaRPr lang="en-US" dirty="0"/>
          </a:p>
        </p:txBody>
      </p:sp>
      <p:sp>
        <p:nvSpPr>
          <p:cNvPr id="3" name="内容占位符 2"/>
          <p:cNvSpPr>
            <a:spLocks noGrp="1"/>
          </p:cNvSpPr>
          <p:nvPr>
            <p:ph idx="1"/>
          </p:nvPr>
        </p:nvSpPr>
        <p:spPr/>
        <p:txBody>
          <a:bodyPr/>
          <a:lstStyle/>
          <a:p>
            <a:r>
              <a:rPr lang="zh-CN" altLang="en-US" dirty="0"/>
              <a:t>基本操作：移动一次圆盘</a:t>
            </a:r>
            <a:endParaRPr lang="en-US" altLang="zh-CN" dirty="0"/>
          </a:p>
          <a:p>
            <a:r>
              <a:rPr lang="zh-CN" altLang="en-US" dirty="0"/>
              <a:t>基本操作的频度：</a:t>
            </a:r>
            <a:endParaRPr lang="en-US" altLang="zh-CN" dirty="0"/>
          </a:p>
          <a:p>
            <a:pPr lvl="1"/>
            <a:r>
              <a:rPr lang="en-US" altLang="zh-CN" dirty="0"/>
              <a:t>n</a:t>
            </a:r>
            <a:r>
              <a:rPr lang="zh-CN" altLang="en-US" dirty="0"/>
              <a:t>个圆盘，需要</a:t>
            </a:r>
            <a:r>
              <a:rPr lang="en-US" altLang="zh-CN" dirty="0"/>
              <a:t>f(n)</a:t>
            </a:r>
            <a:r>
              <a:rPr lang="zh-CN" altLang="en-US" dirty="0"/>
              <a:t>次移动圆盘</a:t>
            </a:r>
            <a:endParaRPr lang="en-US" altLang="zh-CN" dirty="0"/>
          </a:p>
          <a:p>
            <a:endParaRPr lang="en-US" dirty="0"/>
          </a:p>
          <a:p>
            <a:r>
              <a:rPr lang="en-US" altLang="zh-CN" dirty="0"/>
              <a:t>f(1) =1</a:t>
            </a:r>
          </a:p>
          <a:p>
            <a:r>
              <a:rPr lang="en-US" dirty="0"/>
              <a:t>f(n) = 2*f(n-1) +1</a:t>
            </a:r>
          </a:p>
          <a:p>
            <a:endParaRPr lang="en-US" dirty="0"/>
          </a:p>
          <a:p>
            <a:r>
              <a:rPr lang="en-US" altLang="zh-CN" dirty="0"/>
              <a:t>f</a:t>
            </a:r>
            <a:r>
              <a:rPr lang="en-US" dirty="0"/>
              <a:t>(n)= 2</a:t>
            </a:r>
            <a:r>
              <a:rPr lang="en-US" baseline="30000" dirty="0"/>
              <a:t>n-1</a:t>
            </a:r>
            <a:r>
              <a:rPr lang="en-US" dirty="0"/>
              <a:t> *f(1) + </a:t>
            </a:r>
            <a:r>
              <a:rPr lang="en-US" dirty="0" err="1"/>
              <a:t>Const</a:t>
            </a:r>
            <a:endParaRPr lang="en-US" dirty="0"/>
          </a:p>
          <a:p>
            <a:r>
              <a:rPr lang="zh-CN" altLang="en-US" dirty="0"/>
              <a:t>汉诺塔：</a:t>
            </a:r>
            <a:r>
              <a:rPr lang="en-US" altLang="zh-CN" dirty="0"/>
              <a:t>O(</a:t>
            </a:r>
            <a:r>
              <a:rPr lang="en-US" altLang="zh-CN" dirty="0">
                <a:solidFill>
                  <a:srgbClr val="C00000"/>
                </a:solidFill>
              </a:rPr>
              <a:t>2</a:t>
            </a:r>
            <a:r>
              <a:rPr lang="en-US" altLang="zh-CN" baseline="30000" dirty="0">
                <a:solidFill>
                  <a:srgbClr val="C00000"/>
                </a:solidFill>
              </a:rPr>
              <a:t>n</a:t>
            </a:r>
            <a:r>
              <a:rPr lang="en-US" altLang="zh-CN" dirty="0"/>
              <a:t>)</a:t>
            </a:r>
            <a:r>
              <a:rPr lang="zh-CN" altLang="en-US" dirty="0"/>
              <a:t>，</a:t>
            </a:r>
            <a:r>
              <a:rPr lang="en-US" altLang="zh-CN" dirty="0">
                <a:solidFill>
                  <a:srgbClr val="C00000"/>
                </a:solidFill>
              </a:rPr>
              <a:t>n</a:t>
            </a:r>
            <a:r>
              <a:rPr lang="zh-CN" altLang="en-US" dirty="0">
                <a:solidFill>
                  <a:srgbClr val="C00000"/>
                </a:solidFill>
              </a:rPr>
              <a:t>是圆盘个数</a:t>
            </a:r>
            <a:endParaRPr lang="en-US" dirty="0">
              <a:solidFill>
                <a:srgbClr val="C00000"/>
              </a:solidFill>
            </a:endParaRPr>
          </a:p>
          <a:p>
            <a:endParaRPr lang="en-US" dirty="0"/>
          </a:p>
          <a:p>
            <a:endParaRPr lang="en-US"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58</a:t>
            </a:fld>
            <a:endParaRPr lang="zh-CN" altLang="en-US"/>
          </a:p>
        </p:txBody>
      </p:sp>
    </p:spTree>
    <p:extLst>
      <p:ext uri="{BB962C8B-B14F-4D97-AF65-F5344CB8AC3E}">
        <p14:creationId xmlns:p14="http://schemas.microsoft.com/office/powerpoint/2010/main" val="323753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a:t>栈的设计</a:t>
            </a:r>
            <a:endParaRPr lang="en-US"/>
          </a:p>
        </p:txBody>
      </p:sp>
      <p:sp>
        <p:nvSpPr>
          <p:cNvPr id="7" name="内容占位符 6"/>
          <p:cNvSpPr>
            <a:spLocks noGrp="1"/>
          </p:cNvSpPr>
          <p:nvPr>
            <p:ph idx="1"/>
          </p:nvPr>
        </p:nvSpPr>
        <p:spPr/>
        <p:txBody>
          <a:bodyPr>
            <a:normAutofit fontScale="92500" lnSpcReduction="20000"/>
          </a:bodyPr>
          <a:lstStyle/>
          <a:p>
            <a:r>
              <a:rPr lang="zh-CN" altLang="en-US" dirty="0"/>
              <a:t>栈顶，可以用一个指针</a:t>
            </a:r>
            <a:r>
              <a:rPr lang="zh-CN" altLang="en-US" dirty="0">
                <a:solidFill>
                  <a:srgbClr val="0000CC"/>
                </a:solidFill>
              </a:rPr>
              <a:t>指向或找到</a:t>
            </a:r>
            <a:r>
              <a:rPr lang="zh-CN" altLang="en-US" dirty="0"/>
              <a:t>栈顶元素</a:t>
            </a:r>
            <a:endParaRPr lang="en-US" altLang="zh-CN" dirty="0"/>
          </a:p>
          <a:p>
            <a:r>
              <a:rPr lang="zh-CN" altLang="en-US" dirty="0"/>
              <a:t>栈底，可以用一个指针指向或找到栈底元素</a:t>
            </a:r>
            <a:endParaRPr lang="en-US" altLang="zh-CN" dirty="0"/>
          </a:p>
          <a:p>
            <a:r>
              <a:rPr lang="zh-CN" altLang="en-US" dirty="0"/>
              <a:t>栈的大小：栈占据的空间</a:t>
            </a:r>
            <a:endParaRPr lang="en-US" altLang="zh-CN" dirty="0"/>
          </a:p>
          <a:p>
            <a:endParaRPr lang="en-US" dirty="0"/>
          </a:p>
          <a:p>
            <a:r>
              <a:rPr lang="zh-CN" altLang="en-US" dirty="0"/>
              <a:t>初始化栈</a:t>
            </a:r>
            <a:r>
              <a:rPr lang="en-US" altLang="zh-CN" dirty="0"/>
              <a:t>(</a:t>
            </a:r>
            <a:r>
              <a:rPr lang="zh-CN" altLang="en-US" dirty="0"/>
              <a:t>构造一个空栈</a:t>
            </a:r>
            <a:r>
              <a:rPr lang="en-US" altLang="zh-CN" dirty="0"/>
              <a:t>)</a:t>
            </a:r>
          </a:p>
          <a:p>
            <a:r>
              <a:rPr lang="zh-CN" altLang="en-US" dirty="0"/>
              <a:t>销毁栈</a:t>
            </a:r>
            <a:endParaRPr lang="en-US" altLang="zh-CN" dirty="0"/>
          </a:p>
          <a:p>
            <a:r>
              <a:rPr lang="zh-CN" altLang="en-US" dirty="0"/>
              <a:t>判断栈是否为空</a:t>
            </a:r>
            <a:endParaRPr lang="en-US" altLang="zh-CN" dirty="0"/>
          </a:p>
          <a:p>
            <a:r>
              <a:rPr lang="zh-CN" altLang="en-US" dirty="0"/>
              <a:t>返回栈的长度</a:t>
            </a:r>
            <a:r>
              <a:rPr lang="en-US" altLang="zh-CN" dirty="0"/>
              <a:t>(</a:t>
            </a:r>
            <a:r>
              <a:rPr lang="zh-CN" altLang="en-US" dirty="0"/>
              <a:t>即元素个数</a:t>
            </a:r>
            <a:r>
              <a:rPr lang="en-US" altLang="zh-CN" dirty="0"/>
              <a:t>)</a:t>
            </a:r>
          </a:p>
          <a:p>
            <a:r>
              <a:rPr lang="en-US" altLang="zh-CN" dirty="0"/>
              <a:t>(Push)</a:t>
            </a:r>
            <a:r>
              <a:rPr lang="zh-CN" altLang="en-US" dirty="0"/>
              <a:t>元素进栈，成为栈顶元素</a:t>
            </a:r>
          </a:p>
          <a:p>
            <a:r>
              <a:rPr lang="en-US" altLang="zh-CN" dirty="0"/>
              <a:t>(Pop)</a:t>
            </a:r>
            <a:r>
              <a:rPr lang="zh-CN" altLang="en-US" dirty="0"/>
              <a:t>栈顶元素出栈，并返回其值</a:t>
            </a:r>
            <a:endParaRPr lang="en-US" altLang="zh-CN" dirty="0"/>
          </a:p>
          <a:p>
            <a:r>
              <a:rPr lang="zh-CN" altLang="en-US" dirty="0"/>
              <a:t>取栈顶元素，</a:t>
            </a:r>
            <a:r>
              <a:rPr lang="en-US" altLang="zh-CN" dirty="0"/>
              <a:t> </a:t>
            </a:r>
            <a:r>
              <a:rPr lang="zh-CN" altLang="en-US" dirty="0"/>
              <a:t>但并不在栈里删除该元素</a:t>
            </a:r>
            <a:endParaRPr lang="en-US" altLang="zh-CN" dirty="0"/>
          </a:p>
          <a:p>
            <a:r>
              <a:rPr lang="zh-CN" altLang="en-US" dirty="0"/>
              <a:t>从栈底到栈顶依次对栈的每个元素调用</a:t>
            </a:r>
            <a:r>
              <a:rPr lang="en-US" altLang="zh-CN" dirty="0"/>
              <a:t>visit() </a:t>
            </a:r>
          </a:p>
          <a:p>
            <a:endParaRPr lang="en-US" altLang="zh-CN" sz="3200" b="1" dirty="0">
              <a:solidFill>
                <a:srgbClr val="0000CC"/>
              </a:solidFill>
            </a:endParaRPr>
          </a:p>
          <a:p>
            <a:endParaRPr lang="en-US" altLang="zh-CN" sz="3200" dirty="0"/>
          </a:p>
          <a:p>
            <a:endParaRPr lang="en-US" dirty="0"/>
          </a:p>
        </p:txBody>
      </p:sp>
      <p:sp>
        <p:nvSpPr>
          <p:cNvPr id="5" name="灯片编号占位符 4"/>
          <p:cNvSpPr>
            <a:spLocks noGrp="1"/>
          </p:cNvSpPr>
          <p:nvPr>
            <p:ph type="sldNum" sz="quarter" idx="10"/>
          </p:nvPr>
        </p:nvSpPr>
        <p:spPr/>
        <p:txBody>
          <a:bodyPr/>
          <a:lstStyle/>
          <a:p>
            <a:fld id="{0C913308-F349-4B6D-A68A-DD1791B4A57B}" type="slidenum">
              <a:rPr lang="zh-CN" altLang="en-US" smtClean="0"/>
              <a:t>5</a:t>
            </a:fld>
            <a:endParaRPr lang="zh-CN" altLang="en-US" dirty="0"/>
          </a:p>
        </p:txBody>
      </p:sp>
    </p:spTree>
    <p:extLst>
      <p:ext uri="{BB962C8B-B14F-4D97-AF65-F5344CB8AC3E}">
        <p14:creationId xmlns:p14="http://schemas.microsoft.com/office/powerpoint/2010/main" val="12338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animEffect transition="in" filter="fade">
                                      <p:cBhvr>
                                        <p:cTn id="11" dur="500"/>
                                        <p:tgtEl>
                                          <p:spTgt spid="7">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8" end="8"/>
                                            </p:txEl>
                                          </p:spTgt>
                                        </p:tgtEl>
                                        <p:attrNameLst>
                                          <p:attrName>style.visibility</p:attrName>
                                        </p:attrNameLst>
                                      </p:cBhvr>
                                      <p:to>
                                        <p:strVal val="visible"/>
                                      </p:to>
                                    </p:set>
                                    <p:animEffect transition="in" filter="fade">
                                      <p:cBhvr>
                                        <p:cTn id="26" dur="500"/>
                                        <p:tgtEl>
                                          <p:spTgt spid="7">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animEffect transition="in" filter="fade">
                                      <p:cBhvr>
                                        <p:cTn id="31" dur="500"/>
                                        <p:tgtEl>
                                          <p:spTgt spid="7">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
                                            <p:txEl>
                                              <p:pRg st="10" end="10"/>
                                            </p:txEl>
                                          </p:spTgt>
                                        </p:tgtEl>
                                        <p:attrNameLst>
                                          <p:attrName>style.visibility</p:attrName>
                                        </p:attrNameLst>
                                      </p:cBhvr>
                                      <p:to>
                                        <p:strVal val="visible"/>
                                      </p:to>
                                    </p:set>
                                    <p:animEffect transition="in" filter="fade">
                                      <p:cBhvr>
                                        <p:cTn id="36" dur="500"/>
                                        <p:tgtEl>
                                          <p:spTgt spid="7">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11" end="11"/>
                                            </p:txEl>
                                          </p:spTgt>
                                        </p:tgtEl>
                                        <p:attrNameLst>
                                          <p:attrName>style.visibility</p:attrName>
                                        </p:attrNameLst>
                                      </p:cBhvr>
                                      <p:to>
                                        <p:strVal val="visible"/>
                                      </p:to>
                                    </p:set>
                                    <p:animEffect transition="in" filter="fade">
                                      <p:cBhvr>
                                        <p:cTn id="41"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递归算法</a:t>
            </a:r>
            <a:endParaRPr lang="en-US" dirty="0"/>
          </a:p>
        </p:txBody>
      </p:sp>
      <p:sp>
        <p:nvSpPr>
          <p:cNvPr id="3" name="内容占位符 2"/>
          <p:cNvSpPr>
            <a:spLocks noGrp="1"/>
          </p:cNvSpPr>
          <p:nvPr>
            <p:ph idx="1"/>
          </p:nvPr>
        </p:nvSpPr>
        <p:spPr/>
        <p:txBody>
          <a:bodyPr>
            <a:normAutofit fontScale="92500" lnSpcReduction="10000"/>
          </a:bodyPr>
          <a:lstStyle/>
          <a:p>
            <a:pPr>
              <a:lnSpc>
                <a:spcPct val="120000"/>
              </a:lnSpc>
            </a:pPr>
            <a:r>
              <a:rPr lang="zh-CN" altLang="en-US" sz="2200" dirty="0">
                <a:solidFill>
                  <a:srgbClr val="000000"/>
                </a:solidFill>
                <a:latin typeface="TT192ECo00"/>
              </a:rPr>
              <a:t>思路</a:t>
            </a:r>
            <a:endParaRPr lang="en-US" altLang="zh-CN" sz="2200" dirty="0">
              <a:solidFill>
                <a:srgbClr val="000000"/>
              </a:solidFill>
              <a:latin typeface="TT192ECo00"/>
            </a:endParaRPr>
          </a:p>
          <a:p>
            <a:pPr lvl="1">
              <a:lnSpc>
                <a:spcPct val="120000"/>
              </a:lnSpc>
            </a:pPr>
            <a:r>
              <a:rPr lang="zh-CN" altLang="en-US" sz="2000" dirty="0">
                <a:solidFill>
                  <a:srgbClr val="000000"/>
                </a:solidFill>
                <a:latin typeface="TT192ECo00"/>
              </a:rPr>
              <a:t>把一个不能或不</a:t>
            </a:r>
            <a:r>
              <a:rPr lang="zh-CN" altLang="en-US" sz="2000" dirty="0">
                <a:solidFill>
                  <a:srgbClr val="000000"/>
                </a:solidFill>
                <a:latin typeface="TT192ECo01"/>
              </a:rPr>
              <a:t>好</a:t>
            </a:r>
            <a:r>
              <a:rPr lang="zh-CN" altLang="en-US" sz="2000" dirty="0">
                <a:solidFill>
                  <a:srgbClr val="000000"/>
                </a:solidFill>
                <a:latin typeface="TT192ECo00"/>
              </a:rPr>
              <a:t>直接求</a:t>
            </a:r>
            <a:r>
              <a:rPr lang="zh-CN" altLang="en-US" sz="2000" dirty="0">
                <a:solidFill>
                  <a:srgbClr val="000000"/>
                </a:solidFill>
                <a:latin typeface="TT192ECo01"/>
              </a:rPr>
              <a:t>解</a:t>
            </a:r>
            <a:r>
              <a:rPr lang="zh-CN" altLang="en-US" sz="2000" dirty="0">
                <a:solidFill>
                  <a:srgbClr val="000000"/>
                </a:solidFill>
                <a:latin typeface="TT192ECo00"/>
              </a:rPr>
              <a:t>的“大</a:t>
            </a:r>
            <a:r>
              <a:rPr lang="zh-CN" altLang="en-US" sz="2000" dirty="0">
                <a:solidFill>
                  <a:srgbClr val="000000"/>
                </a:solidFill>
                <a:latin typeface="TT192ECo01"/>
              </a:rPr>
              <a:t>问题</a:t>
            </a:r>
            <a:r>
              <a:rPr lang="zh-CN" altLang="en-US" sz="2000" dirty="0">
                <a:solidFill>
                  <a:srgbClr val="000000"/>
                </a:solidFill>
                <a:latin typeface="TT192ECo00"/>
              </a:rPr>
              <a:t>”</a:t>
            </a:r>
            <a:r>
              <a:rPr lang="zh-CN" altLang="en-US" sz="2000" dirty="0">
                <a:solidFill>
                  <a:srgbClr val="000000"/>
                </a:solidFill>
                <a:latin typeface="TT192ECo02"/>
              </a:rPr>
              <a:t>转</a:t>
            </a:r>
            <a:r>
              <a:rPr lang="zh-CN" altLang="en-US" sz="2000" dirty="0">
                <a:solidFill>
                  <a:srgbClr val="000000"/>
                </a:solidFill>
                <a:latin typeface="TT192ECo00"/>
              </a:rPr>
              <a:t>化成一个或</a:t>
            </a:r>
            <a:r>
              <a:rPr lang="zh-CN" altLang="en-US" sz="2000" dirty="0">
                <a:solidFill>
                  <a:srgbClr val="000000"/>
                </a:solidFill>
                <a:latin typeface="TT192ECo01"/>
              </a:rPr>
              <a:t>几</a:t>
            </a:r>
            <a:r>
              <a:rPr lang="zh-CN" altLang="en-US" sz="2000" dirty="0">
                <a:solidFill>
                  <a:srgbClr val="000000"/>
                </a:solidFill>
                <a:latin typeface="TT192ECo00"/>
              </a:rPr>
              <a:t>个“小</a:t>
            </a:r>
            <a:r>
              <a:rPr lang="zh-CN" altLang="en-US" sz="2000" dirty="0">
                <a:solidFill>
                  <a:srgbClr val="000000"/>
                </a:solidFill>
                <a:latin typeface="TT192ECo01"/>
              </a:rPr>
              <a:t>问题</a:t>
            </a:r>
            <a:r>
              <a:rPr lang="zh-CN" altLang="en-US" sz="2000" dirty="0">
                <a:solidFill>
                  <a:srgbClr val="000000"/>
                </a:solidFill>
                <a:latin typeface="TT192ECo00"/>
              </a:rPr>
              <a:t>”来</a:t>
            </a:r>
            <a:r>
              <a:rPr lang="zh-CN" altLang="en-US" sz="2000" dirty="0">
                <a:solidFill>
                  <a:srgbClr val="000000"/>
                </a:solidFill>
                <a:latin typeface="TT192ECo01"/>
              </a:rPr>
              <a:t>解决</a:t>
            </a:r>
            <a:r>
              <a:rPr lang="zh-CN" altLang="en-US" sz="2000" dirty="0">
                <a:solidFill>
                  <a:srgbClr val="000000"/>
                </a:solidFill>
                <a:latin typeface="TT192ECo00"/>
              </a:rPr>
              <a:t>，</a:t>
            </a:r>
            <a:r>
              <a:rPr lang="zh-CN" altLang="en-US" sz="2000" dirty="0">
                <a:solidFill>
                  <a:srgbClr val="000000"/>
                </a:solidFill>
                <a:latin typeface="TT192ECo01"/>
              </a:rPr>
              <a:t>再</a:t>
            </a:r>
            <a:r>
              <a:rPr lang="zh-CN" altLang="en-US" sz="2000" dirty="0">
                <a:solidFill>
                  <a:srgbClr val="000000"/>
                </a:solidFill>
                <a:latin typeface="TT192ECo00"/>
              </a:rPr>
              <a:t>把这</a:t>
            </a:r>
            <a:r>
              <a:rPr lang="zh-CN" altLang="en-US" sz="2000" dirty="0">
                <a:solidFill>
                  <a:srgbClr val="000000"/>
                </a:solidFill>
                <a:latin typeface="TT192ECo01"/>
              </a:rPr>
              <a:t>些</a:t>
            </a:r>
            <a:r>
              <a:rPr lang="zh-CN" altLang="en-US" sz="2000" dirty="0">
                <a:solidFill>
                  <a:srgbClr val="000000"/>
                </a:solidFill>
                <a:latin typeface="TT192ECo00"/>
              </a:rPr>
              <a:t>“小</a:t>
            </a:r>
            <a:r>
              <a:rPr lang="zh-CN" altLang="en-US" sz="2000" dirty="0">
                <a:solidFill>
                  <a:srgbClr val="000000"/>
                </a:solidFill>
                <a:latin typeface="TT192ECo01"/>
              </a:rPr>
              <a:t>问题</a:t>
            </a:r>
            <a:r>
              <a:rPr lang="zh-CN" altLang="en-US" sz="2000" dirty="0">
                <a:solidFill>
                  <a:srgbClr val="000000"/>
                </a:solidFill>
                <a:latin typeface="TT192ECo00"/>
              </a:rPr>
              <a:t>”进一</a:t>
            </a:r>
            <a:r>
              <a:rPr lang="zh-CN" altLang="en-US" sz="2000" dirty="0">
                <a:solidFill>
                  <a:srgbClr val="000000"/>
                </a:solidFill>
                <a:latin typeface="TT192ECo01"/>
              </a:rPr>
              <a:t>步</a:t>
            </a:r>
            <a:r>
              <a:rPr lang="zh-CN" altLang="en-US" sz="2000" dirty="0">
                <a:solidFill>
                  <a:srgbClr val="000000"/>
                </a:solidFill>
                <a:latin typeface="TT192ECo00"/>
              </a:rPr>
              <a:t>分</a:t>
            </a:r>
            <a:r>
              <a:rPr lang="zh-CN" altLang="en-US" sz="2000" dirty="0">
                <a:solidFill>
                  <a:srgbClr val="000000"/>
                </a:solidFill>
                <a:latin typeface="TT192ECo01"/>
              </a:rPr>
              <a:t>解</a:t>
            </a:r>
            <a:r>
              <a:rPr lang="zh-CN" altLang="en-US" sz="2000" dirty="0">
                <a:solidFill>
                  <a:srgbClr val="000000"/>
                </a:solidFill>
                <a:latin typeface="TT192ECo00"/>
              </a:rPr>
              <a:t>成</a:t>
            </a:r>
            <a:r>
              <a:rPr lang="zh-CN" altLang="en-US" sz="2000" dirty="0">
                <a:solidFill>
                  <a:srgbClr val="000000"/>
                </a:solidFill>
                <a:latin typeface="TT192ECo02"/>
              </a:rPr>
              <a:t>更</a:t>
            </a:r>
            <a:r>
              <a:rPr lang="zh-CN" altLang="en-US" sz="2000" dirty="0">
                <a:solidFill>
                  <a:srgbClr val="000000"/>
                </a:solidFill>
                <a:latin typeface="TT192ECo00"/>
              </a:rPr>
              <a:t>小的“小</a:t>
            </a:r>
            <a:r>
              <a:rPr lang="zh-CN" altLang="en-US" sz="2000" dirty="0">
                <a:solidFill>
                  <a:srgbClr val="000000"/>
                </a:solidFill>
                <a:latin typeface="TT192ECo01"/>
              </a:rPr>
              <a:t>问题</a:t>
            </a:r>
            <a:r>
              <a:rPr lang="zh-CN" altLang="en-US" sz="2000" dirty="0">
                <a:solidFill>
                  <a:srgbClr val="000000"/>
                </a:solidFill>
                <a:latin typeface="TT192ECo00"/>
              </a:rPr>
              <a:t>”来</a:t>
            </a:r>
            <a:r>
              <a:rPr lang="zh-CN" altLang="en-US" sz="2000" dirty="0">
                <a:solidFill>
                  <a:srgbClr val="000000"/>
                </a:solidFill>
                <a:latin typeface="TT192ECo01"/>
              </a:rPr>
              <a:t>解决</a:t>
            </a:r>
            <a:r>
              <a:rPr lang="zh-CN" altLang="en-US" sz="2000" dirty="0">
                <a:solidFill>
                  <a:srgbClr val="000000"/>
                </a:solidFill>
                <a:latin typeface="TT192ECo00"/>
              </a:rPr>
              <a:t>，如此分</a:t>
            </a:r>
            <a:r>
              <a:rPr lang="zh-CN" altLang="en-US" sz="2000" dirty="0">
                <a:solidFill>
                  <a:srgbClr val="000000"/>
                </a:solidFill>
                <a:latin typeface="TT192ECo01"/>
              </a:rPr>
              <a:t>解</a:t>
            </a:r>
            <a:r>
              <a:rPr lang="zh-CN" altLang="en-US" sz="2000" dirty="0">
                <a:solidFill>
                  <a:srgbClr val="000000"/>
                </a:solidFill>
                <a:latin typeface="TT192ECo00"/>
              </a:rPr>
              <a:t>，直</a:t>
            </a:r>
            <a:r>
              <a:rPr lang="zh-CN" altLang="en-US" sz="2000" dirty="0">
                <a:solidFill>
                  <a:srgbClr val="000000"/>
                </a:solidFill>
                <a:latin typeface="TT192ECo01"/>
              </a:rPr>
              <a:t>至</a:t>
            </a:r>
            <a:r>
              <a:rPr lang="zh-CN" altLang="en-US" sz="2000" dirty="0">
                <a:solidFill>
                  <a:srgbClr val="000000"/>
                </a:solidFill>
                <a:latin typeface="TT192ECo00"/>
              </a:rPr>
              <a:t>每个“小</a:t>
            </a:r>
            <a:r>
              <a:rPr lang="zh-CN" altLang="en-US" sz="2000" dirty="0">
                <a:solidFill>
                  <a:srgbClr val="000000"/>
                </a:solidFill>
                <a:latin typeface="TT192ECo01"/>
              </a:rPr>
              <a:t>问题</a:t>
            </a:r>
            <a:r>
              <a:rPr lang="zh-CN" altLang="en-US" sz="2000" dirty="0">
                <a:solidFill>
                  <a:srgbClr val="000000"/>
                </a:solidFill>
                <a:latin typeface="TT192ECo00"/>
              </a:rPr>
              <a:t>”都可以直接</a:t>
            </a:r>
            <a:r>
              <a:rPr lang="zh-CN" altLang="en-US" sz="2000" dirty="0">
                <a:solidFill>
                  <a:srgbClr val="000000"/>
                </a:solidFill>
                <a:latin typeface="TT192ECo01"/>
              </a:rPr>
              <a:t>解决</a:t>
            </a:r>
            <a:r>
              <a:rPr lang="en-US" altLang="zh-CN" sz="2000" dirty="0">
                <a:solidFill>
                  <a:srgbClr val="000000"/>
                </a:solidFill>
                <a:latin typeface="TT192ECo00"/>
              </a:rPr>
              <a:t>(</a:t>
            </a:r>
            <a:r>
              <a:rPr lang="zh-CN" altLang="en-US" sz="2000" dirty="0">
                <a:solidFill>
                  <a:srgbClr val="000000"/>
                </a:solidFill>
                <a:latin typeface="TT192ECo00"/>
              </a:rPr>
              <a:t>此时分</a:t>
            </a:r>
            <a:r>
              <a:rPr lang="zh-CN" altLang="en-US" sz="2000" dirty="0">
                <a:solidFill>
                  <a:srgbClr val="000000"/>
                </a:solidFill>
                <a:latin typeface="TT192ECo01"/>
              </a:rPr>
              <a:t>解</a:t>
            </a:r>
            <a:r>
              <a:rPr lang="zh-CN" altLang="en-US" sz="2000" dirty="0">
                <a:solidFill>
                  <a:srgbClr val="000000"/>
                </a:solidFill>
                <a:latin typeface="TT192ECo00"/>
              </a:rPr>
              <a:t>到</a:t>
            </a:r>
            <a:r>
              <a:rPr lang="zh-CN" altLang="en-US" sz="2000" dirty="0">
                <a:solidFill>
                  <a:srgbClr val="000000"/>
                </a:solidFill>
                <a:latin typeface="TT192ECo01"/>
              </a:rPr>
              <a:t>递</a:t>
            </a:r>
            <a:r>
              <a:rPr lang="zh-CN" altLang="en-US" sz="2000" dirty="0">
                <a:solidFill>
                  <a:srgbClr val="000000"/>
                </a:solidFill>
                <a:latin typeface="TT192ECo00"/>
              </a:rPr>
              <a:t>归出</a:t>
            </a:r>
            <a:r>
              <a:rPr lang="zh-CN" altLang="en-US" sz="2000" dirty="0">
                <a:solidFill>
                  <a:srgbClr val="000000"/>
                </a:solidFill>
                <a:latin typeface="TT192ECo02"/>
              </a:rPr>
              <a:t>口</a:t>
            </a:r>
            <a:r>
              <a:rPr lang="en-US" altLang="zh-CN" sz="2000" dirty="0">
                <a:solidFill>
                  <a:srgbClr val="000000"/>
                </a:solidFill>
                <a:latin typeface="TT192ECo02"/>
              </a:rPr>
              <a:t>)</a:t>
            </a:r>
          </a:p>
          <a:p>
            <a:pPr lvl="1">
              <a:lnSpc>
                <a:spcPct val="120000"/>
              </a:lnSpc>
            </a:pPr>
            <a:r>
              <a:rPr lang="zh-CN" altLang="en-US" sz="2000" b="1" dirty="0">
                <a:solidFill>
                  <a:srgbClr val="0000CC"/>
                </a:solidFill>
                <a:latin typeface="TT192ECo01"/>
              </a:rPr>
              <a:t>递</a:t>
            </a:r>
            <a:r>
              <a:rPr lang="zh-CN" altLang="en-US" sz="2000" b="1" dirty="0">
                <a:solidFill>
                  <a:srgbClr val="0000CC"/>
                </a:solidFill>
                <a:latin typeface="TT192ECo00"/>
              </a:rPr>
              <a:t>归分</a:t>
            </a:r>
            <a:r>
              <a:rPr lang="zh-CN" altLang="en-US" sz="2000" b="1" dirty="0">
                <a:solidFill>
                  <a:srgbClr val="0000CC"/>
                </a:solidFill>
                <a:latin typeface="TT192ECo01"/>
              </a:rPr>
              <a:t>解</a:t>
            </a:r>
            <a:r>
              <a:rPr lang="zh-CN" altLang="en-US" sz="2000" b="1" dirty="0">
                <a:solidFill>
                  <a:srgbClr val="0000CC"/>
                </a:solidFill>
                <a:latin typeface="TT192ECo00"/>
              </a:rPr>
              <a:t>要</a:t>
            </a:r>
            <a:r>
              <a:rPr lang="zh-CN" altLang="en-US" sz="2000" b="1" dirty="0">
                <a:solidFill>
                  <a:srgbClr val="0000CC"/>
                </a:solidFill>
                <a:latin typeface="TT192ECo01"/>
              </a:rPr>
              <a:t>保</a:t>
            </a:r>
            <a:r>
              <a:rPr lang="zh-CN" altLang="en-US" sz="2000" b="1" dirty="0">
                <a:solidFill>
                  <a:srgbClr val="0000CC"/>
                </a:solidFill>
                <a:latin typeface="TT192ECo02"/>
              </a:rPr>
              <a:t>证</a:t>
            </a:r>
            <a:r>
              <a:rPr lang="zh-CN" altLang="en-US" sz="2000" b="1" dirty="0">
                <a:solidFill>
                  <a:srgbClr val="0000CC"/>
                </a:solidFill>
                <a:latin typeface="TT192ECo00"/>
              </a:rPr>
              <a:t>“大</a:t>
            </a:r>
            <a:r>
              <a:rPr lang="zh-CN" altLang="en-US" sz="2000" b="1" dirty="0">
                <a:solidFill>
                  <a:srgbClr val="0000CC"/>
                </a:solidFill>
                <a:latin typeface="TT192ECo01"/>
              </a:rPr>
              <a:t>问题</a:t>
            </a:r>
            <a:r>
              <a:rPr lang="zh-CN" altLang="en-US" sz="2000" b="1" dirty="0">
                <a:solidFill>
                  <a:srgbClr val="0000CC"/>
                </a:solidFill>
                <a:latin typeface="TT192ECo00"/>
              </a:rPr>
              <a:t>”与“小</a:t>
            </a:r>
            <a:r>
              <a:rPr lang="zh-CN" altLang="en-US" sz="2000" b="1" dirty="0">
                <a:solidFill>
                  <a:srgbClr val="0000CC"/>
                </a:solidFill>
                <a:latin typeface="TT192ECo01"/>
              </a:rPr>
              <a:t>问题</a:t>
            </a:r>
            <a:r>
              <a:rPr lang="zh-CN" altLang="en-US" sz="2000" b="1" dirty="0">
                <a:solidFill>
                  <a:srgbClr val="0000CC"/>
                </a:solidFill>
                <a:latin typeface="TT192ECo00"/>
              </a:rPr>
              <a:t>”相</a:t>
            </a:r>
            <a:r>
              <a:rPr lang="zh-CN" altLang="en-US" sz="2000" b="1" dirty="0">
                <a:solidFill>
                  <a:srgbClr val="0000CC"/>
                </a:solidFill>
                <a:latin typeface="TT192ECo01"/>
              </a:rPr>
              <a:t>似</a:t>
            </a:r>
            <a:r>
              <a:rPr lang="zh-CN" altLang="en-US" sz="2000" b="1" dirty="0">
                <a:solidFill>
                  <a:srgbClr val="0000CC"/>
                </a:solidFill>
                <a:latin typeface="TT192ECo00"/>
              </a:rPr>
              <a:t>，即，求</a:t>
            </a:r>
            <a:r>
              <a:rPr lang="zh-CN" altLang="en-US" sz="2000" b="1" dirty="0">
                <a:solidFill>
                  <a:srgbClr val="0000CC"/>
                </a:solidFill>
                <a:latin typeface="TT192ECo01"/>
              </a:rPr>
              <a:t>解</a:t>
            </a:r>
            <a:r>
              <a:rPr lang="zh-CN" altLang="en-US" sz="2000" b="1" dirty="0">
                <a:solidFill>
                  <a:srgbClr val="0000CC"/>
                </a:solidFill>
                <a:latin typeface="TT192ECo00"/>
              </a:rPr>
              <a:t>过程与</a:t>
            </a:r>
            <a:r>
              <a:rPr lang="zh-CN" altLang="en-US" sz="2000" b="1" dirty="0">
                <a:solidFill>
                  <a:srgbClr val="0000CC"/>
                </a:solidFill>
                <a:latin typeface="TT192ECo01"/>
              </a:rPr>
              <a:t>环境</a:t>
            </a:r>
            <a:r>
              <a:rPr lang="zh-CN" altLang="en-US" sz="2000" b="1" dirty="0">
                <a:solidFill>
                  <a:srgbClr val="0000CC"/>
                </a:solidFill>
                <a:latin typeface="TT192ECo00"/>
              </a:rPr>
              <a:t>都相</a:t>
            </a:r>
            <a:r>
              <a:rPr lang="zh-CN" altLang="en-US" sz="2000" b="1" dirty="0">
                <a:solidFill>
                  <a:srgbClr val="0000CC"/>
                </a:solidFill>
                <a:latin typeface="TT192ECo01"/>
              </a:rPr>
              <a:t>似</a:t>
            </a:r>
            <a:endParaRPr lang="en-US" altLang="zh-CN" sz="2000" b="1" dirty="0">
              <a:solidFill>
                <a:srgbClr val="0000CC"/>
              </a:solidFill>
              <a:latin typeface="TT192ECo01"/>
            </a:endParaRPr>
          </a:p>
          <a:p>
            <a:pPr lvl="1">
              <a:lnSpc>
                <a:spcPct val="120000"/>
              </a:lnSpc>
            </a:pPr>
            <a:r>
              <a:rPr lang="zh-CN" altLang="en-US" sz="2000" dirty="0">
                <a:solidFill>
                  <a:srgbClr val="000000"/>
                </a:solidFill>
                <a:latin typeface="TT192ECo00"/>
              </a:rPr>
              <a:t>一</a:t>
            </a:r>
            <a:r>
              <a:rPr lang="zh-CN" altLang="en-US" sz="2000" dirty="0">
                <a:solidFill>
                  <a:srgbClr val="000000"/>
                </a:solidFill>
                <a:latin typeface="TT192ECo02"/>
              </a:rPr>
              <a:t>旦遇</a:t>
            </a:r>
            <a:r>
              <a:rPr lang="zh-CN" altLang="en-US" sz="2000" dirty="0">
                <a:solidFill>
                  <a:srgbClr val="000000"/>
                </a:solidFill>
                <a:latin typeface="TT192ECo00"/>
              </a:rPr>
              <a:t>到</a:t>
            </a:r>
            <a:r>
              <a:rPr lang="zh-CN" altLang="en-US" sz="2000" dirty="0">
                <a:solidFill>
                  <a:srgbClr val="000000"/>
                </a:solidFill>
                <a:latin typeface="TT192ECo01"/>
              </a:rPr>
              <a:t>递</a:t>
            </a:r>
            <a:r>
              <a:rPr lang="zh-CN" altLang="en-US" sz="2000" dirty="0">
                <a:solidFill>
                  <a:srgbClr val="000000"/>
                </a:solidFill>
                <a:latin typeface="TT192ECo00"/>
              </a:rPr>
              <a:t>归出</a:t>
            </a:r>
            <a:r>
              <a:rPr lang="zh-CN" altLang="en-US" sz="2000" dirty="0">
                <a:solidFill>
                  <a:srgbClr val="000000"/>
                </a:solidFill>
                <a:latin typeface="TT192ECo02"/>
              </a:rPr>
              <a:t>口</a:t>
            </a:r>
            <a:r>
              <a:rPr lang="zh-CN" altLang="en-US" sz="2000" dirty="0">
                <a:solidFill>
                  <a:srgbClr val="000000"/>
                </a:solidFill>
                <a:latin typeface="TT192ECo00"/>
              </a:rPr>
              <a:t>，分</a:t>
            </a:r>
            <a:r>
              <a:rPr lang="zh-CN" altLang="en-US" sz="2000" dirty="0">
                <a:solidFill>
                  <a:srgbClr val="000000"/>
                </a:solidFill>
                <a:latin typeface="TT192ECo01"/>
              </a:rPr>
              <a:t>解</a:t>
            </a:r>
            <a:r>
              <a:rPr lang="zh-CN" altLang="en-US" sz="2000" dirty="0">
                <a:solidFill>
                  <a:srgbClr val="000000"/>
                </a:solidFill>
                <a:latin typeface="TT192ECo00"/>
              </a:rPr>
              <a:t>过程结</a:t>
            </a:r>
            <a:r>
              <a:rPr lang="zh-CN" altLang="en-US" sz="2000" dirty="0">
                <a:solidFill>
                  <a:srgbClr val="000000"/>
                </a:solidFill>
                <a:latin typeface="TT192ECo01"/>
              </a:rPr>
              <a:t>束</a:t>
            </a:r>
            <a:r>
              <a:rPr lang="zh-CN" altLang="en-US" sz="2000" dirty="0">
                <a:solidFill>
                  <a:srgbClr val="000000"/>
                </a:solidFill>
                <a:latin typeface="TT192ECo00"/>
              </a:rPr>
              <a:t>，开始求</a:t>
            </a:r>
            <a:r>
              <a:rPr lang="zh-CN" altLang="en-US" sz="2000" dirty="0">
                <a:solidFill>
                  <a:srgbClr val="000000"/>
                </a:solidFill>
                <a:latin typeface="TT192ECo01"/>
              </a:rPr>
              <a:t>值</a:t>
            </a:r>
            <a:r>
              <a:rPr lang="zh-CN" altLang="en-US" sz="2000" dirty="0">
                <a:solidFill>
                  <a:srgbClr val="000000"/>
                </a:solidFill>
                <a:latin typeface="TT192ECo00"/>
              </a:rPr>
              <a:t>过程</a:t>
            </a:r>
            <a:endParaRPr lang="en-US" altLang="zh-CN" sz="2000" dirty="0">
              <a:solidFill>
                <a:srgbClr val="000000"/>
              </a:solidFill>
              <a:latin typeface="TT192ECo00"/>
            </a:endParaRPr>
          </a:p>
          <a:p>
            <a:pPr>
              <a:lnSpc>
                <a:spcPct val="120000"/>
              </a:lnSpc>
            </a:pPr>
            <a:r>
              <a:rPr lang="zh-CN" altLang="en-US" sz="2200" dirty="0">
                <a:solidFill>
                  <a:srgbClr val="000000"/>
                </a:solidFill>
                <a:latin typeface="TT192ECo00"/>
              </a:rPr>
              <a:t>优点</a:t>
            </a:r>
          </a:p>
          <a:p>
            <a:pPr lvl="1">
              <a:lnSpc>
                <a:spcPct val="120000"/>
              </a:lnSpc>
            </a:pPr>
            <a:r>
              <a:rPr lang="zh-CN" altLang="en-US" sz="2000" dirty="0"/>
              <a:t>结构清晰，程序易读</a:t>
            </a:r>
          </a:p>
          <a:p>
            <a:pPr lvl="1">
              <a:lnSpc>
                <a:spcPct val="120000"/>
              </a:lnSpc>
            </a:pPr>
            <a:r>
              <a:rPr lang="zh-CN" altLang="en-US" sz="2000" dirty="0"/>
              <a:t>编写容易，因为编译程序代替用户完成了栈的管理</a:t>
            </a:r>
          </a:p>
          <a:p>
            <a:pPr lvl="1">
              <a:lnSpc>
                <a:spcPct val="120000"/>
              </a:lnSpc>
            </a:pPr>
            <a:r>
              <a:rPr lang="zh-CN" altLang="en-US" sz="2000" dirty="0"/>
              <a:t>正确性容易得到证明</a:t>
            </a:r>
          </a:p>
          <a:p>
            <a:pPr>
              <a:lnSpc>
                <a:spcPct val="120000"/>
              </a:lnSpc>
            </a:pPr>
            <a:r>
              <a:rPr lang="zh-CN" altLang="en-US" sz="2200" dirty="0">
                <a:solidFill>
                  <a:srgbClr val="000000"/>
                </a:solidFill>
                <a:latin typeface="TT192ECo00"/>
              </a:rPr>
              <a:t>缺点</a:t>
            </a:r>
          </a:p>
          <a:p>
            <a:pPr lvl="1">
              <a:lnSpc>
                <a:spcPct val="120000"/>
              </a:lnSpc>
            </a:pPr>
            <a:r>
              <a:rPr lang="zh-CN" altLang="en-US" sz="2000" dirty="0"/>
              <a:t>往往比较</a:t>
            </a:r>
            <a:r>
              <a:rPr lang="zh-CN" altLang="en-US" sz="2000" dirty="0">
                <a:solidFill>
                  <a:srgbClr val="C00000"/>
                </a:solidFill>
              </a:rPr>
              <a:t>耗时间耗空间</a:t>
            </a:r>
            <a:r>
              <a:rPr lang="zh-CN" altLang="en-US" sz="2000" dirty="0"/>
              <a:t>。这是由于递归函数会不断进行函数的调用操作，而函数的调用是比较消耗资源的</a:t>
            </a:r>
            <a:endParaRPr lang="en-US" altLang="zh-CN" sz="2000" dirty="0"/>
          </a:p>
          <a:p>
            <a:pPr lvl="1">
              <a:lnSpc>
                <a:spcPct val="120000"/>
              </a:lnSpc>
              <a:spcBef>
                <a:spcPts val="0"/>
              </a:spcBef>
            </a:pPr>
            <a:r>
              <a:rPr lang="zh-CN" altLang="en-US" sz="2000" b="1" dirty="0"/>
              <a:t>可将递归函数转化为非递归函数</a:t>
            </a:r>
            <a:endParaRPr lang="en-US" sz="2000"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59</a:t>
            </a:fld>
            <a:endParaRPr lang="zh-CN" altLang="en-US"/>
          </a:p>
        </p:txBody>
      </p:sp>
    </p:spTree>
    <p:extLst>
      <p:ext uri="{BB962C8B-B14F-4D97-AF65-F5344CB8AC3E}">
        <p14:creationId xmlns:p14="http://schemas.microsoft.com/office/powerpoint/2010/main" val="20994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856" y="-27384"/>
            <a:ext cx="8229600" cy="864096"/>
          </a:xfrm>
        </p:spPr>
        <p:txBody>
          <a:bodyPr/>
          <a:lstStyle/>
          <a:p>
            <a:r>
              <a:rPr lang="zh-CN" altLang="en-US" dirty="0"/>
              <a:t>递归实现：函数调用</a:t>
            </a:r>
            <a:endParaRPr lang="en-US" dirty="0"/>
          </a:p>
        </p:txBody>
      </p:sp>
      <p:sp>
        <p:nvSpPr>
          <p:cNvPr id="3" name="内容占位符 2"/>
          <p:cNvSpPr>
            <a:spLocks noGrp="1"/>
          </p:cNvSpPr>
          <p:nvPr>
            <p:ph idx="1"/>
          </p:nvPr>
        </p:nvSpPr>
        <p:spPr>
          <a:xfrm>
            <a:off x="457200" y="836712"/>
            <a:ext cx="8229600" cy="5877272"/>
          </a:xfrm>
        </p:spPr>
        <p:txBody>
          <a:bodyPr>
            <a:normAutofit lnSpcReduction="10000"/>
          </a:bodyPr>
          <a:lstStyle/>
          <a:p>
            <a:pPr>
              <a:spcBef>
                <a:spcPts val="0"/>
              </a:spcBef>
            </a:pPr>
            <a:r>
              <a:rPr lang="zh-CN" altLang="en-US" dirty="0"/>
              <a:t>在一个函数的运行期间调用另一个函数时，</a:t>
            </a:r>
            <a:r>
              <a:rPr lang="zh-CN" altLang="en-US" dirty="0">
                <a:solidFill>
                  <a:srgbClr val="0000CC"/>
                </a:solidFill>
              </a:rPr>
              <a:t>在运行该被调用函数之前</a:t>
            </a:r>
            <a:r>
              <a:rPr lang="zh-CN" altLang="en-US" dirty="0"/>
              <a:t>，需先完成三项任务：</a:t>
            </a:r>
            <a:endParaRPr lang="en-US" altLang="zh-CN" dirty="0"/>
          </a:p>
          <a:p>
            <a:pPr lvl="1">
              <a:spcBef>
                <a:spcPts val="0"/>
              </a:spcBef>
            </a:pPr>
            <a:r>
              <a:rPr lang="zh-CN" altLang="en-US" dirty="0"/>
              <a:t>将所有的实参、返回地址等信息传递给被调用函数保存；</a:t>
            </a:r>
            <a:endParaRPr lang="en-US" altLang="zh-CN" dirty="0"/>
          </a:p>
          <a:p>
            <a:pPr lvl="1">
              <a:spcBef>
                <a:spcPts val="0"/>
              </a:spcBef>
            </a:pPr>
            <a:r>
              <a:rPr lang="zh-CN" altLang="en-US" dirty="0"/>
              <a:t>为被调用函数的局部变量分配存储区；</a:t>
            </a:r>
            <a:endParaRPr lang="en-US" altLang="zh-CN" dirty="0"/>
          </a:p>
          <a:p>
            <a:pPr lvl="1">
              <a:spcBef>
                <a:spcPts val="0"/>
              </a:spcBef>
            </a:pPr>
            <a:r>
              <a:rPr lang="zh-CN" altLang="en-US" dirty="0"/>
              <a:t>将控制转移到被调用函数的入口；</a:t>
            </a:r>
            <a:endParaRPr lang="en-US" altLang="zh-CN" dirty="0"/>
          </a:p>
          <a:p>
            <a:pPr>
              <a:spcBef>
                <a:spcPts val="0"/>
              </a:spcBef>
            </a:pPr>
            <a:r>
              <a:rPr lang="zh-CN" altLang="en-US" dirty="0">
                <a:solidFill>
                  <a:srgbClr val="0000CC"/>
                </a:solidFill>
              </a:rPr>
              <a:t>从被调用函数返回调用函数之前</a:t>
            </a:r>
            <a:r>
              <a:rPr lang="zh-CN" altLang="en-US" dirty="0"/>
              <a:t>，要完成下列三项任务：</a:t>
            </a:r>
            <a:endParaRPr lang="en-US" altLang="zh-CN" dirty="0"/>
          </a:p>
          <a:p>
            <a:pPr lvl="1">
              <a:spcBef>
                <a:spcPts val="0"/>
              </a:spcBef>
            </a:pPr>
            <a:r>
              <a:rPr lang="zh-CN" altLang="en-US" dirty="0"/>
              <a:t>保存被调用函数的计算结果；</a:t>
            </a:r>
            <a:endParaRPr lang="en-US" altLang="zh-CN" dirty="0"/>
          </a:p>
          <a:p>
            <a:pPr lvl="1">
              <a:spcBef>
                <a:spcPts val="0"/>
              </a:spcBef>
            </a:pPr>
            <a:r>
              <a:rPr lang="zh-CN" altLang="en-US" dirty="0"/>
              <a:t>释放被调用函数的数据区；</a:t>
            </a:r>
            <a:endParaRPr lang="en-US" altLang="zh-CN" dirty="0"/>
          </a:p>
          <a:p>
            <a:pPr lvl="1">
              <a:spcBef>
                <a:spcPts val="0"/>
              </a:spcBef>
            </a:pPr>
            <a:r>
              <a:rPr lang="zh-CN" altLang="en-US" dirty="0"/>
              <a:t>依照被调函数保存的返回地址将控制转移到调用函数</a:t>
            </a:r>
          </a:p>
          <a:p>
            <a:endParaRPr lang="zh-CN" altLang="en-US" dirty="0"/>
          </a:p>
          <a:p>
            <a:endParaRPr lang="en-US" dirty="0"/>
          </a:p>
        </p:txBody>
      </p:sp>
      <p:sp>
        <p:nvSpPr>
          <p:cNvPr id="6" name="TextBox 5"/>
          <p:cNvSpPr txBox="1"/>
          <p:nvPr/>
        </p:nvSpPr>
        <p:spPr>
          <a:xfrm>
            <a:off x="3643156" y="5931277"/>
            <a:ext cx="5537356" cy="954107"/>
          </a:xfrm>
          <a:prstGeom prst="rect">
            <a:avLst/>
          </a:prstGeom>
          <a:noFill/>
        </p:spPr>
        <p:txBody>
          <a:bodyPr wrap="square" rtlCol="0">
            <a:spAutoFit/>
          </a:bodyPr>
          <a:lstStyle/>
          <a:p>
            <a:r>
              <a:rPr lang="zh-CN" altLang="en-US" sz="2800" dirty="0">
                <a:ea typeface="楷体_GB2312" pitchFamily="49" charset="-122"/>
              </a:rPr>
              <a:t>多个函数嵌套调用的规则是“后调用先返回”，用</a:t>
            </a:r>
            <a:r>
              <a:rPr lang="zh-CN" altLang="en-US" sz="2800" b="1" dirty="0">
                <a:solidFill>
                  <a:srgbClr val="0000CC"/>
                </a:solidFill>
                <a:ea typeface="楷体_GB2312" pitchFamily="49" charset="-122"/>
              </a:rPr>
              <a:t>栈</a:t>
            </a:r>
            <a:r>
              <a:rPr lang="zh-CN" altLang="en-US" sz="2800" dirty="0">
                <a:ea typeface="楷体_GB2312" pitchFamily="49" charset="-122"/>
              </a:rPr>
              <a:t>来完成上述任务</a:t>
            </a:r>
            <a:endParaRPr lang="en-US" sz="2800" dirty="0"/>
          </a:p>
        </p:txBody>
      </p:sp>
      <p:sp>
        <p:nvSpPr>
          <p:cNvPr id="4" name="灯片编号占位符 3"/>
          <p:cNvSpPr>
            <a:spLocks noGrp="1"/>
          </p:cNvSpPr>
          <p:nvPr>
            <p:ph type="sldNum" sz="quarter" idx="10"/>
          </p:nvPr>
        </p:nvSpPr>
        <p:spPr>
          <a:xfrm>
            <a:off x="8676456" y="6381328"/>
            <a:ext cx="467544" cy="474133"/>
          </a:xfrm>
        </p:spPr>
        <p:txBody>
          <a:bodyPr/>
          <a:lstStyle/>
          <a:p>
            <a:fld id="{0C913308-F349-4B6D-A68A-DD1791B4A57B}" type="slidenum">
              <a:rPr lang="zh-CN" altLang="en-US" smtClean="0"/>
              <a:t>60</a:t>
            </a:fld>
            <a:endParaRPr lang="zh-CN" altLang="en-US"/>
          </a:p>
        </p:txBody>
      </p:sp>
    </p:spTree>
    <p:extLst>
      <p:ext uri="{BB962C8B-B14F-4D97-AF65-F5344CB8AC3E}">
        <p14:creationId xmlns:p14="http://schemas.microsoft.com/office/powerpoint/2010/main" val="22200192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7" name="Rectangle 7"/>
          <p:cNvSpPr>
            <a:spLocks noChangeArrowheads="1"/>
          </p:cNvSpPr>
          <p:nvPr/>
        </p:nvSpPr>
        <p:spPr bwMode="auto">
          <a:xfrm>
            <a:off x="152400" y="1196975"/>
            <a:ext cx="8839200" cy="4464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400">
                <a:solidFill>
                  <a:schemeClr val="tx1"/>
                </a:solidFill>
                <a:latin typeface="Times New Roman" pitchFamily="18" charset="0"/>
                <a:ea typeface="宋体" pitchFamily="2" charset="-122"/>
              </a:defRPr>
            </a:lvl1pPr>
            <a:lvl2pPr marL="533400" eaLnBrk="0" hangingPunct="0">
              <a:defRPr sz="2400">
                <a:solidFill>
                  <a:schemeClr val="tx1"/>
                </a:solidFill>
                <a:latin typeface="Times New Roman" pitchFamily="18" charset="0"/>
                <a:ea typeface="宋体" pitchFamily="2" charset="-122"/>
              </a:defRPr>
            </a:lvl2pPr>
            <a:lvl3pPr marL="1854200" indent="-457200" eaLnBrk="0" hangingPunct="0">
              <a:defRPr sz="2400">
                <a:solidFill>
                  <a:schemeClr val="tx1"/>
                </a:solidFill>
                <a:latin typeface="Times New Roman" pitchFamily="18" charset="0"/>
                <a:ea typeface="宋体" pitchFamily="2" charset="-122"/>
              </a:defRPr>
            </a:lvl3pPr>
            <a:lvl4pPr marL="2501900" indent="-457200" eaLnBrk="0" hangingPunct="0">
              <a:defRPr sz="2400">
                <a:solidFill>
                  <a:schemeClr val="tx1"/>
                </a:solidFill>
                <a:latin typeface="Times New Roman" pitchFamily="18" charset="0"/>
                <a:ea typeface="宋体" pitchFamily="2" charset="-122"/>
              </a:defRPr>
            </a:lvl4pPr>
            <a:lvl5pPr marL="3073400" indent="-457200" eaLnBrk="0" hangingPunct="0">
              <a:defRPr sz="2400">
                <a:solidFill>
                  <a:schemeClr val="tx1"/>
                </a:solidFill>
                <a:latin typeface="Times New Roman" pitchFamily="18" charset="0"/>
                <a:ea typeface="宋体" pitchFamily="2" charset="-122"/>
              </a:defRPr>
            </a:lvl5pPr>
            <a:lvl6pPr marL="3530600" indent="-457200" eaLnBrk="0" fontAlgn="base" hangingPunct="0">
              <a:spcBef>
                <a:spcPct val="0"/>
              </a:spcBef>
              <a:spcAft>
                <a:spcPct val="0"/>
              </a:spcAft>
              <a:defRPr sz="2400">
                <a:solidFill>
                  <a:schemeClr val="tx1"/>
                </a:solidFill>
                <a:latin typeface="Times New Roman" pitchFamily="18" charset="0"/>
                <a:ea typeface="宋体" pitchFamily="2" charset="-122"/>
              </a:defRPr>
            </a:lvl6pPr>
            <a:lvl7pPr marL="3987800" indent="-457200" eaLnBrk="0" fontAlgn="base" hangingPunct="0">
              <a:spcBef>
                <a:spcPct val="0"/>
              </a:spcBef>
              <a:spcAft>
                <a:spcPct val="0"/>
              </a:spcAft>
              <a:defRPr sz="2400">
                <a:solidFill>
                  <a:schemeClr val="tx1"/>
                </a:solidFill>
                <a:latin typeface="Times New Roman" pitchFamily="18" charset="0"/>
                <a:ea typeface="宋体" pitchFamily="2" charset="-122"/>
              </a:defRPr>
            </a:lvl7pPr>
            <a:lvl8pPr marL="4445000" indent="-457200" eaLnBrk="0" fontAlgn="base" hangingPunct="0">
              <a:spcBef>
                <a:spcPct val="0"/>
              </a:spcBef>
              <a:spcAft>
                <a:spcPct val="0"/>
              </a:spcAft>
              <a:defRPr sz="2400">
                <a:solidFill>
                  <a:schemeClr val="tx1"/>
                </a:solidFill>
                <a:latin typeface="Times New Roman" pitchFamily="18" charset="0"/>
                <a:ea typeface="宋体" pitchFamily="2" charset="-122"/>
              </a:defRPr>
            </a:lvl8pPr>
            <a:lvl9pPr marL="4902200" indent="-4572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0000"/>
              </a:lnSpc>
              <a:spcBef>
                <a:spcPct val="20000"/>
              </a:spcBef>
              <a:buClr>
                <a:schemeClr val="accent2"/>
              </a:buClr>
              <a:buSzPct val="80000"/>
              <a:buFont typeface="Wingdings" pitchFamily="2" charset="2"/>
              <a:buNone/>
            </a:pPr>
            <a:r>
              <a:rPr lang="zh-CN" altLang="en-US" sz="3200" dirty="0">
                <a:latin typeface="宋体" pitchFamily="2" charset="-122"/>
              </a:rPr>
              <a:t>   </a:t>
            </a:r>
            <a:endParaRPr lang="zh-CN" altLang="en-US" sz="2800" b="1" dirty="0"/>
          </a:p>
        </p:txBody>
      </p:sp>
      <p:sp>
        <p:nvSpPr>
          <p:cNvPr id="6" name="标题 5"/>
          <p:cNvSpPr>
            <a:spLocks noGrp="1"/>
          </p:cNvSpPr>
          <p:nvPr>
            <p:ph type="title"/>
          </p:nvPr>
        </p:nvSpPr>
        <p:spPr/>
        <p:txBody>
          <a:bodyPr/>
          <a:lstStyle/>
          <a:p>
            <a:r>
              <a:rPr lang="zh-CN" altLang="en-US" dirty="0"/>
              <a:t>递归的实现</a:t>
            </a:r>
            <a:endParaRPr lang="en-US" dirty="0"/>
          </a:p>
        </p:txBody>
      </p:sp>
      <p:sp>
        <p:nvSpPr>
          <p:cNvPr id="4" name="内容占位符 3"/>
          <p:cNvSpPr>
            <a:spLocks noGrp="1"/>
          </p:cNvSpPr>
          <p:nvPr>
            <p:ph idx="1"/>
          </p:nvPr>
        </p:nvSpPr>
        <p:spPr/>
        <p:txBody>
          <a:bodyPr>
            <a:normAutofit lnSpcReduction="10000"/>
          </a:bodyPr>
          <a:lstStyle/>
          <a:p>
            <a:r>
              <a:rPr lang="zh-CN" altLang="en-US" dirty="0"/>
              <a:t>递归函数的执行过程可视为同一函数进行嵌套调用</a:t>
            </a:r>
            <a:endParaRPr lang="en-US" altLang="zh-CN" dirty="0"/>
          </a:p>
          <a:p>
            <a:pPr lvl="1"/>
            <a:r>
              <a:rPr lang="zh-CN" altLang="en-US" dirty="0"/>
              <a:t>调用层次</a:t>
            </a:r>
            <a:endParaRPr lang="en-US" altLang="zh-CN" dirty="0"/>
          </a:p>
          <a:p>
            <a:r>
              <a:rPr lang="zh-CN" altLang="en-US" dirty="0">
                <a:solidFill>
                  <a:srgbClr val="0000CC"/>
                </a:solidFill>
              </a:rPr>
              <a:t>递归工作栈</a:t>
            </a:r>
            <a:r>
              <a:rPr lang="zh-CN" altLang="en-US" dirty="0"/>
              <a:t>：整个递归调用过程期间使用的数据存储区</a:t>
            </a:r>
          </a:p>
          <a:p>
            <a:pPr lvl="1"/>
            <a:r>
              <a:rPr lang="zh-CN" altLang="en-US" dirty="0">
                <a:solidFill>
                  <a:srgbClr val="0000CC"/>
                </a:solidFill>
              </a:rPr>
              <a:t>递归工作记录</a:t>
            </a:r>
            <a:r>
              <a:rPr lang="zh-CN" altLang="en-US" dirty="0"/>
              <a:t>：每一层递归所需的信息</a:t>
            </a:r>
            <a:r>
              <a:rPr lang="en-US" altLang="zh-CN" dirty="0"/>
              <a:t>(</a:t>
            </a:r>
            <a:r>
              <a:rPr lang="zh-CN" altLang="en-US" dirty="0"/>
              <a:t>包括：实参、局部变量和上一层的返回地址</a:t>
            </a:r>
            <a:r>
              <a:rPr lang="en-US" altLang="zh-CN" dirty="0"/>
              <a:t>)</a:t>
            </a:r>
            <a:r>
              <a:rPr lang="zh-CN" altLang="en-US" dirty="0"/>
              <a:t>合成一个记录</a:t>
            </a:r>
            <a:endParaRPr lang="en-US" altLang="zh-CN" dirty="0"/>
          </a:p>
          <a:p>
            <a:pPr lvl="2"/>
            <a:r>
              <a:rPr lang="zh-CN" altLang="en-US" dirty="0"/>
              <a:t>每进入一层递归，就产生一个新的工作记录压入栈顶；每退出一层递归，就从栈顶弹出一个工作记录</a:t>
            </a:r>
            <a:endParaRPr lang="en-US" altLang="zh-CN" dirty="0"/>
          </a:p>
          <a:p>
            <a:pPr lvl="1"/>
            <a:r>
              <a:rPr lang="zh-CN" altLang="en-US" dirty="0">
                <a:solidFill>
                  <a:srgbClr val="0000CC"/>
                </a:solidFill>
              </a:rPr>
              <a:t>当前活动记录</a:t>
            </a:r>
            <a:r>
              <a:rPr lang="zh-CN" altLang="en-US" dirty="0"/>
              <a:t>：栈顶记录，指示当前层的执行情况</a:t>
            </a:r>
            <a:endParaRPr lang="en-US" altLang="zh-CN" dirty="0"/>
          </a:p>
          <a:p>
            <a:pPr lvl="1"/>
            <a:r>
              <a:rPr lang="zh-CN" altLang="en-US" dirty="0">
                <a:solidFill>
                  <a:srgbClr val="0000CC"/>
                </a:solidFill>
              </a:rPr>
              <a:t>当前环境指针</a:t>
            </a:r>
            <a:r>
              <a:rPr lang="zh-CN" altLang="en-US" dirty="0"/>
              <a:t>：递归工作栈的栈顶指针</a:t>
            </a:r>
          </a:p>
          <a:p>
            <a:endParaRPr lang="en-US" altLang="zh-CN" dirty="0"/>
          </a:p>
          <a:p>
            <a:endParaRPr lang="en-US" dirty="0"/>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61</a:t>
            </a:fld>
            <a:endParaRPr lang="zh-CN" altLang="en-US"/>
          </a:p>
        </p:txBody>
      </p:sp>
    </p:spTree>
    <p:extLst>
      <p:ext uri="{BB962C8B-B14F-4D97-AF65-F5344CB8AC3E}">
        <p14:creationId xmlns:p14="http://schemas.microsoft.com/office/powerpoint/2010/main" val="30334821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递归的实现</a:t>
            </a:r>
            <a:endParaRPr lang="en-US" dirty="0"/>
          </a:p>
        </p:txBody>
      </p:sp>
      <p:sp>
        <p:nvSpPr>
          <p:cNvPr id="3" name="内容占位符 2"/>
          <p:cNvSpPr>
            <a:spLocks noGrp="1"/>
          </p:cNvSpPr>
          <p:nvPr>
            <p:ph idx="1"/>
          </p:nvPr>
        </p:nvSpPr>
        <p:spPr/>
        <p:txBody>
          <a:bodyPr/>
          <a:lstStyle/>
          <a:p>
            <a:r>
              <a:rPr lang="zh-CN" altLang="en-US" dirty="0"/>
              <a:t> 从被调函数返回调用函数的一般步骤：</a:t>
            </a:r>
          </a:p>
          <a:p>
            <a:pPr lvl="1"/>
            <a:r>
              <a:rPr lang="zh-CN" altLang="en-US" sz="3200" dirty="0">
                <a:latin typeface="+mn-ea"/>
              </a:rPr>
              <a:t>若栈为空，则执行正常返回</a:t>
            </a:r>
          </a:p>
          <a:p>
            <a:pPr lvl="1"/>
            <a:r>
              <a:rPr lang="zh-CN" altLang="en-US" sz="3200" dirty="0">
                <a:latin typeface="+mn-ea"/>
              </a:rPr>
              <a:t>从栈顶弹出一个工作记录</a:t>
            </a:r>
          </a:p>
          <a:p>
            <a:pPr lvl="1"/>
            <a:r>
              <a:rPr lang="zh-CN" altLang="en-US" sz="3200" dirty="0">
                <a:latin typeface="+mn-ea"/>
              </a:rPr>
              <a:t>将“工作记录”中的参数值、局部变量值赋给相应的变量；读取返回地址</a:t>
            </a:r>
          </a:p>
          <a:p>
            <a:pPr lvl="1"/>
            <a:r>
              <a:rPr lang="zh-CN" altLang="en-US" sz="3200" dirty="0">
                <a:latin typeface="+mn-ea"/>
              </a:rPr>
              <a:t>将函数值赋给相应的变量</a:t>
            </a:r>
          </a:p>
          <a:p>
            <a:pPr lvl="1"/>
            <a:r>
              <a:rPr lang="zh-CN" altLang="en-US" sz="3200" dirty="0">
                <a:latin typeface="+mn-ea"/>
              </a:rPr>
              <a:t>转移到返回地址</a:t>
            </a:r>
            <a:endParaRPr lang="en-US" sz="3200" dirty="0">
              <a:latin typeface="+mn-ea"/>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62</a:t>
            </a:fld>
            <a:endParaRPr lang="zh-CN" altLang="en-US"/>
          </a:p>
        </p:txBody>
      </p:sp>
    </p:spTree>
    <p:extLst>
      <p:ext uri="{BB962C8B-B14F-4D97-AF65-F5344CB8AC3E}">
        <p14:creationId xmlns:p14="http://schemas.microsoft.com/office/powerpoint/2010/main" val="36412854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a:t>递归工作栈</a:t>
            </a:r>
            <a:endParaRPr lang="en-US" dirty="0"/>
          </a:p>
        </p:txBody>
      </p:sp>
      <p:sp>
        <p:nvSpPr>
          <p:cNvPr id="3" name="内容占位符 2"/>
          <p:cNvSpPr>
            <a:spLocks noGrp="1"/>
          </p:cNvSpPr>
          <p:nvPr>
            <p:ph sz="half" idx="1"/>
          </p:nvPr>
        </p:nvSpPr>
        <p:spPr>
          <a:xfrm>
            <a:off x="251520" y="836712"/>
            <a:ext cx="4038600" cy="5976664"/>
          </a:xfrm>
        </p:spPr>
        <p:txBody>
          <a:bodyPr>
            <a:normAutofit fontScale="92500" lnSpcReduction="20000"/>
          </a:bodyPr>
          <a:lstStyle/>
          <a:p>
            <a:pPr marL="0" indent="0" eaLnBrk="0" hangingPunct="0">
              <a:buNone/>
            </a:pPr>
            <a:r>
              <a:rPr kumimoji="1" lang="en-US" altLang="zh-CN" b="1" dirty="0"/>
              <a:t>main()</a:t>
            </a:r>
          </a:p>
          <a:p>
            <a:pPr marL="0" indent="0" eaLnBrk="0" hangingPunct="0">
              <a:buNone/>
            </a:pPr>
            <a:r>
              <a:rPr kumimoji="1" lang="en-US" altLang="zh-CN" b="1" dirty="0"/>
              <a:t>{ hanoi(3,a, b, c); return;}</a:t>
            </a:r>
          </a:p>
          <a:p>
            <a:pPr marL="0" indent="0" eaLnBrk="0" hangingPunct="0">
              <a:buNone/>
            </a:pPr>
            <a:endParaRPr kumimoji="1" lang="en-US" altLang="zh-CN" b="1" dirty="0"/>
          </a:p>
          <a:p>
            <a:pPr marL="0" indent="0" eaLnBrk="0" hangingPunct="0">
              <a:buNone/>
            </a:pPr>
            <a:r>
              <a:rPr kumimoji="1" lang="en-US" altLang="zh-CN" b="1" dirty="0"/>
              <a:t>void </a:t>
            </a:r>
            <a:r>
              <a:rPr kumimoji="1" lang="en-US" altLang="zh-CN" dirty="0">
                <a:solidFill>
                  <a:srgbClr val="0000CC"/>
                </a:solidFill>
              </a:rPr>
              <a:t>hanoi</a:t>
            </a:r>
            <a:r>
              <a:rPr kumimoji="1" lang="en-US" altLang="zh-CN" dirty="0"/>
              <a:t> (</a:t>
            </a:r>
            <a:r>
              <a:rPr kumimoji="1" lang="en-US" altLang="zh-CN" b="1" dirty="0"/>
              <a:t>int</a:t>
            </a:r>
            <a:r>
              <a:rPr kumimoji="1" lang="en-US" altLang="zh-CN" dirty="0"/>
              <a:t> n, </a:t>
            </a:r>
            <a:r>
              <a:rPr kumimoji="1" lang="en-US" altLang="zh-CN" b="1" dirty="0"/>
              <a:t>char</a:t>
            </a:r>
            <a:r>
              <a:rPr kumimoji="1" lang="en-US" altLang="zh-CN" dirty="0"/>
              <a:t> x, </a:t>
            </a:r>
            <a:r>
              <a:rPr kumimoji="1" lang="en-US" altLang="zh-CN" b="1" dirty="0"/>
              <a:t>char</a:t>
            </a:r>
            <a:r>
              <a:rPr kumimoji="1" lang="en-US" altLang="zh-CN" dirty="0"/>
              <a:t> y, </a:t>
            </a:r>
            <a:r>
              <a:rPr kumimoji="1" lang="en-US" altLang="zh-CN" b="1" dirty="0"/>
              <a:t>char </a:t>
            </a:r>
            <a:r>
              <a:rPr kumimoji="1" lang="en-US" altLang="zh-CN" dirty="0"/>
              <a:t>z ) </a:t>
            </a:r>
          </a:p>
          <a:p>
            <a:pPr marL="514350" indent="-514350" eaLnBrk="0" hangingPunct="0">
              <a:buFont typeface="+mj-lt"/>
              <a:buAutoNum type="arabicPeriod"/>
            </a:pPr>
            <a:r>
              <a:rPr kumimoji="1" lang="en-US" altLang="zh-CN" b="1" dirty="0"/>
              <a:t>{</a:t>
            </a:r>
            <a:endParaRPr kumimoji="1" lang="en-US" altLang="zh-CN" dirty="0"/>
          </a:p>
          <a:p>
            <a:pPr marL="514350" indent="-514350" eaLnBrk="0" hangingPunct="0">
              <a:buFont typeface="+mj-lt"/>
              <a:buAutoNum type="arabicPeriod"/>
            </a:pPr>
            <a:r>
              <a:rPr kumimoji="1" lang="en-US" altLang="zh-CN" b="1" dirty="0"/>
              <a:t>if </a:t>
            </a:r>
            <a:r>
              <a:rPr kumimoji="1" lang="en-US" altLang="zh-CN" dirty="0"/>
              <a:t>(n</a:t>
            </a:r>
            <a:r>
              <a:rPr kumimoji="1" lang="en-US" altLang="zh-CN" b="1" dirty="0"/>
              <a:t>==</a:t>
            </a:r>
            <a:r>
              <a:rPr kumimoji="1" lang="en-US" altLang="zh-CN" dirty="0"/>
              <a:t>1)</a:t>
            </a:r>
          </a:p>
          <a:p>
            <a:pPr marL="514350" indent="-514350" eaLnBrk="0" hangingPunct="0">
              <a:buFont typeface="+mj-lt"/>
              <a:buAutoNum type="arabicPeriod"/>
            </a:pPr>
            <a:r>
              <a:rPr kumimoji="1" lang="en-US" altLang="zh-CN" dirty="0"/>
              <a:t>    move</a:t>
            </a:r>
            <a:r>
              <a:rPr lang="en-US" dirty="0"/>
              <a:t>(x, 1, z); </a:t>
            </a:r>
            <a:r>
              <a:rPr kumimoji="1" lang="en-US" altLang="zh-CN" dirty="0"/>
              <a:t>;   </a:t>
            </a:r>
          </a:p>
          <a:p>
            <a:pPr marL="514350" indent="-514350" eaLnBrk="0" hangingPunct="0">
              <a:buFont typeface="+mj-lt"/>
              <a:buAutoNum type="arabicPeriod"/>
            </a:pPr>
            <a:r>
              <a:rPr kumimoji="1" lang="en-US" altLang="zh-CN" b="1" dirty="0"/>
              <a:t>else {</a:t>
            </a:r>
          </a:p>
          <a:p>
            <a:pPr marL="514350" indent="-514350" eaLnBrk="0" hangingPunct="0">
              <a:buFont typeface="+mj-lt"/>
              <a:buAutoNum type="arabicPeriod"/>
            </a:pPr>
            <a:r>
              <a:rPr kumimoji="1" lang="en-US" altLang="zh-CN" dirty="0"/>
              <a:t>  </a:t>
            </a:r>
            <a:r>
              <a:rPr kumimoji="1" lang="en-US" altLang="zh-CN" dirty="0">
                <a:solidFill>
                  <a:srgbClr val="0000CC"/>
                </a:solidFill>
              </a:rPr>
              <a:t>hanoi</a:t>
            </a:r>
            <a:r>
              <a:rPr kumimoji="1" lang="en-US" altLang="zh-CN" dirty="0"/>
              <a:t>(n-1, x, z, y); </a:t>
            </a:r>
            <a:endParaRPr kumimoji="1" lang="en-US" altLang="zh-CN" dirty="0">
              <a:solidFill>
                <a:srgbClr val="A50021"/>
              </a:solidFill>
            </a:endParaRPr>
          </a:p>
          <a:p>
            <a:pPr marL="514350" indent="-514350" eaLnBrk="0" hangingPunct="0">
              <a:buFont typeface="+mj-lt"/>
              <a:buAutoNum type="arabicPeriod"/>
            </a:pPr>
            <a:r>
              <a:rPr kumimoji="1" lang="en-US" altLang="zh-CN" dirty="0"/>
              <a:t>  move(x, n, z);     </a:t>
            </a:r>
          </a:p>
          <a:p>
            <a:pPr marL="514350" indent="-514350" eaLnBrk="0" hangingPunct="0">
              <a:buFont typeface="+mj-lt"/>
              <a:buAutoNum type="arabicPeriod"/>
            </a:pPr>
            <a:r>
              <a:rPr kumimoji="1" lang="en-US" altLang="zh-CN" dirty="0"/>
              <a:t>  </a:t>
            </a:r>
            <a:r>
              <a:rPr kumimoji="1" lang="en-US" altLang="zh-CN" dirty="0">
                <a:solidFill>
                  <a:srgbClr val="0000CC"/>
                </a:solidFill>
              </a:rPr>
              <a:t>hanoi</a:t>
            </a:r>
            <a:r>
              <a:rPr kumimoji="1" lang="en-US" altLang="zh-CN" dirty="0"/>
              <a:t>(n-1, y, x, z); </a:t>
            </a:r>
          </a:p>
          <a:p>
            <a:pPr marL="514350" indent="-514350" eaLnBrk="0" hangingPunct="0">
              <a:buFont typeface="+mj-lt"/>
              <a:buAutoNum type="arabicPeriod"/>
            </a:pPr>
            <a:r>
              <a:rPr kumimoji="1" lang="en-US" altLang="zh-CN" b="1" dirty="0"/>
              <a:t>}</a:t>
            </a:r>
          </a:p>
          <a:p>
            <a:pPr marL="514350" indent="-514350" eaLnBrk="0" hangingPunct="0">
              <a:buFont typeface="+mj-lt"/>
              <a:buAutoNum type="arabicPeriod"/>
            </a:pPr>
            <a:r>
              <a:rPr kumimoji="1" lang="en-US" altLang="zh-CN" b="1" dirty="0"/>
              <a:t>}</a:t>
            </a:r>
          </a:p>
          <a:p>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3334594255"/>
              </p:ext>
            </p:extLst>
          </p:nvPr>
        </p:nvGraphicFramePr>
        <p:xfrm>
          <a:off x="4040746" y="1224216"/>
          <a:ext cx="4968552" cy="5633784"/>
        </p:xfrm>
        <a:graphic>
          <a:graphicData uri="http://schemas.openxmlformats.org/drawingml/2006/table">
            <a:tbl>
              <a:tblPr firstRow="1" firstCol="1" bandRow="1">
                <a:tableStyleId>{9D7B26C5-4107-4FEC-AEDC-1716B250A1EF}</a:tableStyleId>
              </a:tblPr>
              <a:tblGrid>
                <a:gridCol w="1080120">
                  <a:extLst>
                    <a:ext uri="{9D8B030D-6E8A-4147-A177-3AD203B41FA5}">
                      <a16:colId xmlns:a16="http://schemas.microsoft.com/office/drawing/2014/main" val="20000"/>
                    </a:ext>
                  </a:extLst>
                </a:gridCol>
                <a:gridCol w="1414852">
                  <a:extLst>
                    <a:ext uri="{9D8B030D-6E8A-4147-A177-3AD203B41FA5}">
                      <a16:colId xmlns:a16="http://schemas.microsoft.com/office/drawing/2014/main" val="20001"/>
                    </a:ext>
                  </a:extLst>
                </a:gridCol>
                <a:gridCol w="1085599">
                  <a:extLst>
                    <a:ext uri="{9D8B030D-6E8A-4147-A177-3AD203B41FA5}">
                      <a16:colId xmlns:a16="http://schemas.microsoft.com/office/drawing/2014/main" val="20002"/>
                    </a:ext>
                  </a:extLst>
                </a:gridCol>
                <a:gridCol w="1387981">
                  <a:extLst>
                    <a:ext uri="{9D8B030D-6E8A-4147-A177-3AD203B41FA5}">
                      <a16:colId xmlns:a16="http://schemas.microsoft.com/office/drawing/2014/main" val="20003"/>
                    </a:ext>
                  </a:extLst>
                </a:gridCol>
              </a:tblGrid>
              <a:tr h="654001">
                <a:tc>
                  <a:txBody>
                    <a:bodyPr/>
                    <a:lstStyle/>
                    <a:p>
                      <a:pPr marL="0" marR="0" indent="0">
                        <a:spcBef>
                          <a:spcPts val="0"/>
                        </a:spcBef>
                        <a:spcAft>
                          <a:spcPts val="0"/>
                        </a:spcAft>
                      </a:pPr>
                      <a:r>
                        <a:rPr lang="zh-CN" sz="1800" dirty="0">
                          <a:effectLst/>
                        </a:rPr>
                        <a:t>递归层次</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dirty="0">
                          <a:effectLst/>
                        </a:rPr>
                        <a:t>递归工作栈</a:t>
                      </a:r>
                      <a:endParaRPr lang="en-US" sz="1800" dirty="0">
                        <a:effectLst/>
                      </a:endParaRPr>
                    </a:p>
                    <a:p>
                      <a:pPr marL="0" marR="0" indent="0">
                        <a:spcBef>
                          <a:spcPts val="0"/>
                        </a:spcBef>
                        <a:spcAft>
                          <a:spcPts val="0"/>
                        </a:spcAft>
                      </a:pPr>
                      <a:r>
                        <a:rPr lang="en-US" sz="1800" dirty="0">
                          <a:effectLst/>
                        </a:rPr>
                        <a:t>(</a:t>
                      </a:r>
                      <a:r>
                        <a:rPr lang="zh-CN" sz="1800" dirty="0">
                          <a:effectLst/>
                        </a:rPr>
                        <a:t>返址</a:t>
                      </a:r>
                      <a:r>
                        <a:rPr lang="en-US" sz="1800" dirty="0">
                          <a:effectLst/>
                        </a:rPr>
                        <a:t>,</a:t>
                      </a:r>
                      <a:r>
                        <a:rPr lang="en-US" sz="1800" dirty="0" err="1">
                          <a:effectLst/>
                        </a:rPr>
                        <a:t>n,x,y,z</a:t>
                      </a:r>
                      <a:r>
                        <a:rPr lang="en-US" sz="1800" dirty="0">
                          <a:effectLst/>
                        </a:rPr>
                        <a:t>)</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a:effectLst/>
                        </a:rPr>
                        <a:t>运行语句行号</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zh-CN" sz="1800" dirty="0">
                          <a:effectLst/>
                        </a:rPr>
                        <a:t>开始执行</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0"/>
                  </a:ext>
                </a:extLst>
              </a:tr>
              <a:tr h="858167">
                <a:tc>
                  <a:txBody>
                    <a:bodyPr/>
                    <a:lstStyle/>
                    <a:p>
                      <a:pPr marL="0" marR="0" indent="0">
                        <a:spcBef>
                          <a:spcPts val="0"/>
                        </a:spcBef>
                        <a:spcAft>
                          <a:spcPts val="0"/>
                        </a:spcAft>
                      </a:pPr>
                      <a:r>
                        <a:rPr lang="en-US" sz="1800" dirty="0">
                          <a:effectLst/>
                        </a:rPr>
                        <a:t>1-H(3,a,b,c)</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0,3,a,b,c</a:t>
                      </a:r>
                    </a:p>
                    <a:p>
                      <a:pPr marL="0" marR="0" indent="0">
                        <a:spcBef>
                          <a:spcPts val="0"/>
                        </a:spcBef>
                        <a:spcAft>
                          <a:spcPts val="0"/>
                        </a:spcAft>
                      </a:pPr>
                      <a:r>
                        <a:rPr lang="en-US" sz="1800" dirty="0">
                          <a:effectLst/>
                        </a:rPr>
                        <a:t>0</a:t>
                      </a:r>
                      <a:r>
                        <a:rPr lang="zh-CN" sz="1800" dirty="0">
                          <a:effectLst/>
                        </a:rPr>
                        <a:t>：</a:t>
                      </a:r>
                      <a:r>
                        <a:rPr lang="en-US" sz="1800" dirty="0">
                          <a:effectLst/>
                        </a:rPr>
                        <a:t>main</a:t>
                      </a:r>
                      <a:r>
                        <a:rPr lang="zh-CN" sz="1800" dirty="0">
                          <a:effectLst/>
                        </a:rPr>
                        <a:t>的返回地址</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1,2,4,5</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H(2,a,c,b)</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1"/>
                  </a:ext>
                </a:extLst>
              </a:tr>
              <a:tr h="648072">
                <a:tc>
                  <a:txBody>
                    <a:bodyPr/>
                    <a:lstStyle/>
                    <a:p>
                      <a:pPr marL="0" marR="0" indent="0">
                        <a:spcBef>
                          <a:spcPts val="0"/>
                        </a:spcBef>
                        <a:spcAft>
                          <a:spcPts val="0"/>
                        </a:spcAft>
                      </a:pPr>
                      <a:r>
                        <a:rPr lang="en-US" sz="1800">
                          <a:effectLst/>
                        </a:rPr>
                        <a:t>2- H(2,a,c,b)</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1,2,4,5</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H(1,a,b,c)</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2"/>
                  </a:ext>
                </a:extLst>
              </a:tr>
              <a:tr h="1224136">
                <a:tc>
                  <a:txBody>
                    <a:bodyPr/>
                    <a:lstStyle/>
                    <a:p>
                      <a:pPr marL="0" marR="0" indent="0">
                        <a:spcBef>
                          <a:spcPts val="0"/>
                        </a:spcBef>
                        <a:spcAft>
                          <a:spcPts val="0"/>
                        </a:spcAft>
                      </a:pPr>
                      <a:r>
                        <a:rPr lang="en-US" sz="1800">
                          <a:effectLst/>
                        </a:rPr>
                        <a:t>3- H(1,a,b,c)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6,1,a,b,c</a:t>
                      </a:r>
                    </a:p>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1,2,3,9</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solidFill>
                            <a:srgbClr val="C00000"/>
                          </a:solidFill>
                          <a:effectLst/>
                        </a:rPr>
                        <a:t>Move(a,1,c)</a:t>
                      </a:r>
                    </a:p>
                    <a:p>
                      <a:pPr marL="0" marR="0" indent="0">
                        <a:spcBef>
                          <a:spcPts val="0"/>
                        </a:spcBef>
                        <a:spcAft>
                          <a:spcPts val="0"/>
                        </a:spcAft>
                      </a:pPr>
                      <a:r>
                        <a:rPr lang="zh-CN" sz="1800" dirty="0">
                          <a:effectLst/>
                        </a:rPr>
                        <a:t>退出第</a:t>
                      </a:r>
                      <a:r>
                        <a:rPr lang="en-US" sz="1800" dirty="0">
                          <a:effectLst/>
                        </a:rPr>
                        <a:t>3</a:t>
                      </a:r>
                      <a:r>
                        <a:rPr lang="zh-CN" sz="1800" dirty="0">
                          <a:effectLst/>
                        </a:rPr>
                        <a:t>层递归，返回第</a:t>
                      </a:r>
                      <a:r>
                        <a:rPr lang="en-US" sz="1800" dirty="0">
                          <a:effectLst/>
                        </a:rPr>
                        <a:t>2</a:t>
                      </a:r>
                      <a:r>
                        <a:rPr lang="zh-CN" sz="1800" dirty="0">
                          <a:effectLst/>
                        </a:rPr>
                        <a:t>层的</a:t>
                      </a:r>
                      <a:r>
                        <a:rPr lang="en-US" sz="1800" dirty="0">
                          <a:effectLst/>
                        </a:rPr>
                        <a:t>6</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3"/>
                  </a:ext>
                </a:extLst>
              </a:tr>
              <a:tr h="1152128">
                <a:tc>
                  <a:txBody>
                    <a:bodyPr/>
                    <a:lstStyle/>
                    <a:p>
                      <a:pPr marL="0" marR="0" indent="0">
                        <a:spcBef>
                          <a:spcPts val="0"/>
                        </a:spcBef>
                        <a:spcAft>
                          <a:spcPts val="0"/>
                        </a:spcAft>
                      </a:pPr>
                      <a:r>
                        <a:rPr lang="en-US" sz="1800" dirty="0">
                          <a:effectLst/>
                        </a:rPr>
                        <a:t>2- H(2,a,c,b) </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6,2,a,c,b</a:t>
                      </a:r>
                    </a:p>
                    <a:p>
                      <a:pPr marL="0" marR="0" indent="0">
                        <a:spcBef>
                          <a:spcPts val="0"/>
                        </a:spcBef>
                        <a:spcAft>
                          <a:spcPts val="0"/>
                        </a:spcAft>
                      </a:pPr>
                      <a:r>
                        <a:rPr lang="en-US" sz="1800">
                          <a:effectLst/>
                        </a:rPr>
                        <a:t>0,3,a,b,c</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6,7</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altLang="zh-CN" sz="1800" dirty="0">
                          <a:solidFill>
                            <a:srgbClr val="C00000"/>
                          </a:solidFill>
                          <a:effectLst/>
                        </a:rPr>
                        <a:t>Move(a, 2, b)</a:t>
                      </a:r>
                    </a:p>
                    <a:p>
                      <a:pPr marL="0" marR="0" indent="0">
                        <a:spcBef>
                          <a:spcPts val="0"/>
                        </a:spcBef>
                        <a:spcAft>
                          <a:spcPts val="0"/>
                        </a:spcAft>
                      </a:pPr>
                      <a:r>
                        <a:rPr lang="en-US" sz="1800" dirty="0">
                          <a:effectLst/>
                        </a:rPr>
                        <a:t>H(1,c,a,b)</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4"/>
                  </a:ext>
                </a:extLst>
              </a:tr>
              <a:tr h="1080120">
                <a:tc>
                  <a:txBody>
                    <a:bodyPr/>
                    <a:lstStyle/>
                    <a:p>
                      <a:pPr marL="0" marR="0" indent="0">
                        <a:spcBef>
                          <a:spcPts val="0"/>
                        </a:spcBef>
                        <a:spcAft>
                          <a:spcPts val="0"/>
                        </a:spcAft>
                      </a:pPr>
                      <a:r>
                        <a:rPr lang="en-US" sz="1800">
                          <a:effectLst/>
                        </a:rPr>
                        <a:t>3-H(1,c,a,b)</a:t>
                      </a:r>
                    </a:p>
                    <a:p>
                      <a:pPr marL="0" marR="0" indent="0">
                        <a:spcBef>
                          <a:spcPts val="0"/>
                        </a:spcBef>
                        <a:spcAft>
                          <a:spcPts val="0"/>
                        </a:spcAft>
                      </a:pPr>
                      <a:r>
                        <a:rPr lang="en-US" sz="1800">
                          <a:effectLst/>
                        </a:rPr>
                        <a:t> </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effectLst/>
                        </a:rPr>
                        <a:t>8,1,c,a,b</a:t>
                      </a:r>
                    </a:p>
                    <a:p>
                      <a:pPr marL="0" marR="0" indent="0">
                        <a:spcBef>
                          <a:spcPts val="0"/>
                        </a:spcBef>
                        <a:spcAft>
                          <a:spcPts val="0"/>
                        </a:spcAft>
                      </a:pPr>
                      <a:r>
                        <a:rPr lang="en-US" sz="1800" dirty="0">
                          <a:effectLst/>
                        </a:rPr>
                        <a:t>6,2,a,c,b</a:t>
                      </a:r>
                    </a:p>
                    <a:p>
                      <a:pPr marL="0" marR="0" indent="0">
                        <a:spcBef>
                          <a:spcPts val="0"/>
                        </a:spcBef>
                        <a:spcAft>
                          <a:spcPts val="0"/>
                        </a:spcAft>
                      </a:pPr>
                      <a:r>
                        <a:rPr lang="en-US" sz="1800" dirty="0">
                          <a:effectLst/>
                        </a:rPr>
                        <a:t>0,3,a,b,c</a:t>
                      </a:r>
                      <a:endParaRPr lang="en-US" sz="1800" dirty="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a:effectLst/>
                        </a:rPr>
                        <a:t>1,2,3,9</a:t>
                      </a:r>
                      <a:endParaRPr lang="en-US" sz="1800">
                        <a:effectLst/>
                        <a:latin typeface="Calibri"/>
                        <a:ea typeface="宋体"/>
                        <a:cs typeface="Times New Roman"/>
                      </a:endParaRPr>
                    </a:p>
                  </a:txBody>
                  <a:tcPr marL="68580" marR="68580" marT="0" marB="0"/>
                </a:tc>
                <a:tc>
                  <a:txBody>
                    <a:bodyPr/>
                    <a:lstStyle/>
                    <a:p>
                      <a:pPr marL="0" marR="0" indent="0">
                        <a:spcBef>
                          <a:spcPts val="0"/>
                        </a:spcBef>
                        <a:spcAft>
                          <a:spcPts val="0"/>
                        </a:spcAft>
                      </a:pPr>
                      <a:r>
                        <a:rPr lang="en-US" sz="1800" dirty="0">
                          <a:solidFill>
                            <a:srgbClr val="C00000"/>
                          </a:solidFill>
                          <a:effectLst/>
                        </a:rPr>
                        <a:t>Move(c,1,b)</a:t>
                      </a:r>
                      <a:r>
                        <a:rPr lang="en-US" sz="1800" dirty="0">
                          <a:effectLst/>
                        </a:rPr>
                        <a:t>,</a:t>
                      </a:r>
                    </a:p>
                    <a:p>
                      <a:pPr marL="0" marR="0" indent="0">
                        <a:spcBef>
                          <a:spcPts val="0"/>
                        </a:spcBef>
                        <a:spcAft>
                          <a:spcPts val="0"/>
                        </a:spcAft>
                      </a:pPr>
                      <a:r>
                        <a:rPr lang="zh-CN" sz="1800" dirty="0">
                          <a:effectLst/>
                        </a:rPr>
                        <a:t>退出第</a:t>
                      </a:r>
                      <a:r>
                        <a:rPr lang="en-US" sz="1800" dirty="0">
                          <a:effectLst/>
                        </a:rPr>
                        <a:t>3</a:t>
                      </a:r>
                      <a:r>
                        <a:rPr lang="zh-CN" sz="1800" dirty="0">
                          <a:effectLst/>
                        </a:rPr>
                        <a:t>层的递归，返回第</a:t>
                      </a:r>
                      <a:r>
                        <a:rPr lang="en-US" sz="1800" dirty="0">
                          <a:effectLst/>
                        </a:rPr>
                        <a:t>2</a:t>
                      </a:r>
                      <a:r>
                        <a:rPr lang="zh-CN" sz="1800" dirty="0">
                          <a:effectLst/>
                        </a:rPr>
                        <a:t>层的</a:t>
                      </a:r>
                      <a:endParaRPr lang="en-US" sz="1800" dirty="0">
                        <a:effectLst/>
                        <a:latin typeface="Calibri"/>
                        <a:ea typeface="宋体"/>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5" name="灯片编号占位符 4"/>
          <p:cNvSpPr>
            <a:spLocks noGrp="1"/>
          </p:cNvSpPr>
          <p:nvPr>
            <p:ph type="sldNum" sz="quarter" idx="10"/>
          </p:nvPr>
        </p:nvSpPr>
        <p:spPr/>
        <p:txBody>
          <a:bodyPr/>
          <a:lstStyle/>
          <a:p>
            <a:fld id="{0C913308-F349-4B6D-A68A-DD1791B4A57B}" type="slidenum">
              <a:rPr lang="zh-CN" altLang="en-US" smtClean="0"/>
              <a:t>63</a:t>
            </a:fld>
            <a:endParaRPr lang="zh-CN" altLang="en-US" dirty="0"/>
          </a:p>
        </p:txBody>
      </p:sp>
      <p:sp>
        <p:nvSpPr>
          <p:cNvPr id="6" name="文本框 5">
            <a:extLst>
              <a:ext uri="{FF2B5EF4-FFF2-40B4-BE49-F238E27FC236}">
                <a16:creationId xmlns:a16="http://schemas.microsoft.com/office/drawing/2014/main" id="{50085EBF-EEAC-4906-A04B-C9A767A211C5}"/>
              </a:ext>
            </a:extLst>
          </p:cNvPr>
          <p:cNvSpPr txBox="1"/>
          <p:nvPr/>
        </p:nvSpPr>
        <p:spPr>
          <a:xfrm>
            <a:off x="4067944" y="47625"/>
            <a:ext cx="4709864" cy="1200329"/>
          </a:xfrm>
          <a:prstGeom prst="rect">
            <a:avLst/>
          </a:prstGeom>
          <a:noFill/>
        </p:spPr>
        <p:txBody>
          <a:bodyPr wrap="square" rtlCol="0">
            <a:spAutoFit/>
          </a:bodyPr>
          <a:lstStyle/>
          <a:p>
            <a:r>
              <a:rPr lang="zh-CN" altLang="en-US" b="1" dirty="0">
                <a:solidFill>
                  <a:srgbClr val="C00000"/>
                </a:solidFill>
              </a:rPr>
              <a:t>盘子移动记录</a:t>
            </a:r>
            <a:r>
              <a:rPr lang="zh-CN" altLang="en-US" dirty="0"/>
              <a:t>：第</a:t>
            </a:r>
            <a:r>
              <a:rPr lang="en-US" altLang="zh-CN" dirty="0"/>
              <a:t>1</a:t>
            </a:r>
            <a:r>
              <a:rPr lang="zh-CN" altLang="en-US" dirty="0"/>
              <a:t>次  </a:t>
            </a:r>
            <a:r>
              <a:rPr lang="en-US" altLang="zh-CN" dirty="0"/>
              <a:t>1</a:t>
            </a:r>
            <a:r>
              <a:rPr lang="zh-CN" altLang="en-US" dirty="0"/>
              <a:t>号盘  </a:t>
            </a:r>
            <a:r>
              <a:rPr lang="en-US" altLang="zh-CN" dirty="0"/>
              <a:t>A----&gt;C</a:t>
            </a:r>
            <a:r>
              <a:rPr lang="zh-CN" altLang="en-US" dirty="0"/>
              <a:t>；</a:t>
            </a:r>
            <a:endParaRPr lang="en-US" altLang="zh-CN" dirty="0"/>
          </a:p>
          <a:p>
            <a:r>
              <a:rPr lang="zh-CN" altLang="en-US" dirty="0"/>
              <a:t>第</a:t>
            </a:r>
            <a:r>
              <a:rPr lang="en-US" altLang="zh-CN" dirty="0"/>
              <a:t>2</a:t>
            </a:r>
            <a:r>
              <a:rPr lang="zh-CN" altLang="en-US" dirty="0"/>
              <a:t>次  </a:t>
            </a:r>
            <a:r>
              <a:rPr lang="en-US" altLang="zh-CN" dirty="0"/>
              <a:t>2</a:t>
            </a:r>
            <a:r>
              <a:rPr lang="zh-CN" altLang="en-US" dirty="0"/>
              <a:t>号盘  </a:t>
            </a:r>
            <a:r>
              <a:rPr lang="en-US" altLang="zh-CN" dirty="0"/>
              <a:t>A----&gt;B</a:t>
            </a:r>
            <a:r>
              <a:rPr lang="zh-CN" altLang="en-US" dirty="0"/>
              <a:t>；第</a:t>
            </a:r>
            <a:r>
              <a:rPr lang="en-US" altLang="zh-CN" dirty="0"/>
              <a:t>3</a:t>
            </a:r>
            <a:r>
              <a:rPr lang="zh-CN" altLang="en-US" dirty="0"/>
              <a:t>次  </a:t>
            </a:r>
            <a:r>
              <a:rPr lang="en-US" altLang="zh-CN" dirty="0"/>
              <a:t>1</a:t>
            </a:r>
            <a:r>
              <a:rPr lang="zh-CN" altLang="en-US" dirty="0"/>
              <a:t>号盘  </a:t>
            </a:r>
            <a:r>
              <a:rPr lang="en-US" altLang="zh-CN" dirty="0"/>
              <a:t>C----&gt;B</a:t>
            </a:r>
            <a:r>
              <a:rPr lang="zh-CN" altLang="en-US" dirty="0"/>
              <a:t>；</a:t>
            </a:r>
            <a:endParaRPr lang="en-US" altLang="zh-CN" dirty="0"/>
          </a:p>
          <a:p>
            <a:r>
              <a:rPr lang="zh-CN" altLang="en-US" dirty="0"/>
              <a:t>第</a:t>
            </a:r>
            <a:r>
              <a:rPr lang="en-US" altLang="zh-CN" dirty="0"/>
              <a:t>4</a:t>
            </a:r>
            <a:r>
              <a:rPr lang="zh-CN" altLang="en-US" dirty="0"/>
              <a:t>次  </a:t>
            </a:r>
            <a:r>
              <a:rPr lang="en-US" altLang="zh-CN" dirty="0"/>
              <a:t>3</a:t>
            </a:r>
            <a:r>
              <a:rPr lang="zh-CN" altLang="en-US" dirty="0"/>
              <a:t>号盘  </a:t>
            </a:r>
            <a:r>
              <a:rPr lang="en-US" altLang="zh-CN" dirty="0"/>
              <a:t>A----&gt;C</a:t>
            </a:r>
            <a:r>
              <a:rPr lang="zh-CN" altLang="en-US" dirty="0"/>
              <a:t>；第</a:t>
            </a:r>
            <a:r>
              <a:rPr lang="en-US" altLang="zh-CN" dirty="0"/>
              <a:t>5</a:t>
            </a:r>
            <a:r>
              <a:rPr lang="zh-CN" altLang="en-US" dirty="0"/>
              <a:t>次  </a:t>
            </a:r>
            <a:r>
              <a:rPr lang="en-US" altLang="zh-CN" dirty="0"/>
              <a:t>1</a:t>
            </a:r>
            <a:r>
              <a:rPr lang="zh-CN" altLang="en-US" dirty="0"/>
              <a:t>号盘  </a:t>
            </a:r>
            <a:r>
              <a:rPr lang="en-US" altLang="zh-CN" dirty="0"/>
              <a:t>B----&gt;A</a:t>
            </a:r>
            <a:r>
              <a:rPr lang="zh-CN" altLang="en-US" dirty="0"/>
              <a:t>；第</a:t>
            </a:r>
            <a:r>
              <a:rPr lang="en-US" altLang="zh-CN" dirty="0"/>
              <a:t>6</a:t>
            </a:r>
            <a:r>
              <a:rPr lang="zh-CN" altLang="en-US" dirty="0"/>
              <a:t>次  </a:t>
            </a:r>
            <a:r>
              <a:rPr lang="en-US" altLang="zh-CN" dirty="0"/>
              <a:t>2</a:t>
            </a:r>
            <a:r>
              <a:rPr lang="zh-CN" altLang="en-US" dirty="0"/>
              <a:t>号盘  </a:t>
            </a:r>
            <a:r>
              <a:rPr lang="en-US" altLang="zh-CN" dirty="0"/>
              <a:t>B----&gt;C</a:t>
            </a:r>
            <a:r>
              <a:rPr lang="zh-CN" altLang="en-US" dirty="0"/>
              <a:t>；第</a:t>
            </a:r>
            <a:r>
              <a:rPr lang="en-US" altLang="zh-CN" dirty="0"/>
              <a:t>7</a:t>
            </a:r>
            <a:r>
              <a:rPr lang="zh-CN" altLang="en-US" dirty="0"/>
              <a:t>次  </a:t>
            </a:r>
            <a:r>
              <a:rPr lang="en-US" altLang="zh-CN" dirty="0"/>
              <a:t>1</a:t>
            </a:r>
            <a:r>
              <a:rPr lang="zh-CN" altLang="en-US" dirty="0"/>
              <a:t>号盘  </a:t>
            </a:r>
            <a:r>
              <a:rPr lang="en-US" altLang="zh-CN" dirty="0"/>
              <a:t>A----&gt;C</a:t>
            </a:r>
            <a:endParaRPr lang="zh-CN" altLang="en-US" dirty="0"/>
          </a:p>
        </p:txBody>
      </p:sp>
    </p:spTree>
    <p:extLst>
      <p:ext uri="{BB962C8B-B14F-4D97-AF65-F5344CB8AC3E}">
        <p14:creationId xmlns:p14="http://schemas.microsoft.com/office/powerpoint/2010/main" val="232955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0000C14-DF59-45A3-94BC-B32A665669D4}"/>
              </a:ext>
            </a:extLst>
          </p:cNvPr>
          <p:cNvSpPr>
            <a:spLocks noGrp="1"/>
          </p:cNvSpPr>
          <p:nvPr>
            <p:ph type="title"/>
          </p:nvPr>
        </p:nvSpPr>
        <p:spPr/>
        <p:txBody>
          <a:bodyPr/>
          <a:lstStyle/>
          <a:p>
            <a:r>
              <a:rPr lang="zh-CN" altLang="en-US" dirty="0"/>
              <a:t>递归非递归转换</a:t>
            </a:r>
          </a:p>
        </p:txBody>
      </p:sp>
      <p:sp>
        <p:nvSpPr>
          <p:cNvPr id="7" name="内容占位符 6">
            <a:extLst>
              <a:ext uri="{FF2B5EF4-FFF2-40B4-BE49-F238E27FC236}">
                <a16:creationId xmlns:a16="http://schemas.microsoft.com/office/drawing/2014/main" id="{5C69343F-0F9D-4A04-84E1-4DD238FF4B81}"/>
              </a:ext>
            </a:extLst>
          </p:cNvPr>
          <p:cNvSpPr>
            <a:spLocks noGrp="1"/>
          </p:cNvSpPr>
          <p:nvPr>
            <p:ph idx="1"/>
          </p:nvPr>
        </p:nvSpPr>
        <p:spPr>
          <a:xfrm>
            <a:off x="457200" y="836712"/>
            <a:ext cx="8229600" cy="2592288"/>
          </a:xfrm>
        </p:spPr>
        <p:txBody>
          <a:bodyPr>
            <a:normAutofit fontScale="92500"/>
          </a:bodyPr>
          <a:lstStyle/>
          <a:p>
            <a:r>
              <a:rPr lang="zh-CN" altLang="en-US" dirty="0"/>
              <a:t>对于尾递归和单向递归的算法，可用循环结构的算法替代</a:t>
            </a:r>
          </a:p>
          <a:p>
            <a:r>
              <a:rPr lang="zh-CN" altLang="en-US" dirty="0"/>
              <a:t>利用栈模拟系统的运行，通过分析，只保存必要的信息，从而用非递归算法替代递归算法</a:t>
            </a:r>
            <a:br>
              <a:rPr lang="zh-CN" altLang="en-US" dirty="0"/>
            </a:br>
            <a:endParaRPr lang="zh-CN" altLang="en-US" dirty="0"/>
          </a:p>
          <a:p>
            <a:endParaRPr lang="zh-CN" altLang="en-US" dirty="0"/>
          </a:p>
        </p:txBody>
      </p:sp>
      <p:sp>
        <p:nvSpPr>
          <p:cNvPr id="5" name="灯片编号占位符 4">
            <a:extLst>
              <a:ext uri="{FF2B5EF4-FFF2-40B4-BE49-F238E27FC236}">
                <a16:creationId xmlns:a16="http://schemas.microsoft.com/office/drawing/2014/main" id="{6E6A66BD-EEAE-4F29-A77C-95D1E24778F8}"/>
              </a:ext>
            </a:extLst>
          </p:cNvPr>
          <p:cNvSpPr>
            <a:spLocks noGrp="1"/>
          </p:cNvSpPr>
          <p:nvPr>
            <p:ph type="sldNum" sz="quarter" idx="10"/>
          </p:nvPr>
        </p:nvSpPr>
        <p:spPr/>
        <p:txBody>
          <a:bodyPr/>
          <a:lstStyle/>
          <a:p>
            <a:fld id="{0C913308-F349-4B6D-A68A-DD1791B4A57B}" type="slidenum">
              <a:rPr lang="zh-CN" altLang="en-US" smtClean="0"/>
              <a:t>64</a:t>
            </a:fld>
            <a:endParaRPr lang="zh-CN" altLang="en-US" dirty="0"/>
          </a:p>
        </p:txBody>
      </p:sp>
      <p:sp>
        <p:nvSpPr>
          <p:cNvPr id="8" name="文本框 7">
            <a:extLst>
              <a:ext uri="{FF2B5EF4-FFF2-40B4-BE49-F238E27FC236}">
                <a16:creationId xmlns:a16="http://schemas.microsoft.com/office/drawing/2014/main" id="{EE7157DA-A5C0-4821-858C-D07829A09B43}"/>
              </a:ext>
            </a:extLst>
          </p:cNvPr>
          <p:cNvSpPr txBox="1"/>
          <p:nvPr/>
        </p:nvSpPr>
        <p:spPr>
          <a:xfrm>
            <a:off x="474665" y="2996952"/>
            <a:ext cx="4098238" cy="2215991"/>
          </a:xfrm>
          <a:prstGeom prst="rect">
            <a:avLst/>
          </a:prstGeom>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2400" dirty="0"/>
              <a:t>int Factorial ( int n ) {</a:t>
            </a:r>
          </a:p>
          <a:p>
            <a:r>
              <a:rPr lang="en-US" altLang="zh-CN" sz="2400" dirty="0"/>
              <a:t>    if ( n == 0 ) return 1;</a:t>
            </a:r>
          </a:p>
          <a:p>
            <a:r>
              <a:rPr lang="en-US" altLang="zh-CN" sz="2400" dirty="0"/>
              <a:t>    else </a:t>
            </a:r>
          </a:p>
          <a:p>
            <a:r>
              <a:rPr lang="en-US" altLang="zh-CN" sz="2400" dirty="0"/>
              <a:t>	return n*Factorial (n-1);</a:t>
            </a:r>
          </a:p>
          <a:p>
            <a:r>
              <a:rPr lang="en-US" altLang="zh-CN" sz="2400" dirty="0"/>
              <a:t>}</a:t>
            </a:r>
          </a:p>
          <a:p>
            <a:endParaRPr lang="zh-CN" altLang="en-US" dirty="0"/>
          </a:p>
        </p:txBody>
      </p:sp>
      <p:sp>
        <p:nvSpPr>
          <p:cNvPr id="9" name="文本框 8">
            <a:extLst>
              <a:ext uri="{FF2B5EF4-FFF2-40B4-BE49-F238E27FC236}">
                <a16:creationId xmlns:a16="http://schemas.microsoft.com/office/drawing/2014/main" id="{9BE4307B-5E73-4827-AC2E-B2256373EDB9}"/>
              </a:ext>
            </a:extLst>
          </p:cNvPr>
          <p:cNvSpPr txBox="1"/>
          <p:nvPr/>
        </p:nvSpPr>
        <p:spPr>
          <a:xfrm>
            <a:off x="5002411" y="4215793"/>
            <a:ext cx="3240360" cy="2308324"/>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altLang="zh-CN" sz="2400" dirty="0"/>
              <a:t>int Factorial ( int n ) {</a:t>
            </a:r>
          </a:p>
          <a:p>
            <a:r>
              <a:rPr lang="en-US" altLang="zh-CN" sz="2400" dirty="0"/>
              <a:t>Int f=1,i;</a:t>
            </a:r>
          </a:p>
          <a:p>
            <a:r>
              <a:rPr lang="en-US" altLang="zh-CN" sz="2400" dirty="0"/>
              <a:t>for(</a:t>
            </a:r>
            <a:r>
              <a:rPr lang="en-US" altLang="zh-CN" sz="2400" dirty="0" err="1"/>
              <a:t>i</a:t>
            </a:r>
            <a:r>
              <a:rPr lang="en-US" altLang="zh-CN" sz="2400" dirty="0"/>
              <a:t>=2;i&lt;=</a:t>
            </a:r>
            <a:r>
              <a:rPr lang="en-US" altLang="zh-CN" sz="2400" dirty="0" err="1"/>
              <a:t>n;i</a:t>
            </a:r>
            <a:r>
              <a:rPr lang="en-US" altLang="zh-CN" sz="2400" dirty="0"/>
              <a:t>++)</a:t>
            </a:r>
          </a:p>
          <a:p>
            <a:r>
              <a:rPr lang="en-US" altLang="zh-CN" sz="2400" dirty="0"/>
              <a:t>	f=f*n;</a:t>
            </a:r>
          </a:p>
          <a:p>
            <a:r>
              <a:rPr lang="en-US" altLang="zh-CN" sz="2400" dirty="0"/>
              <a:t>return (f);</a:t>
            </a:r>
          </a:p>
          <a:p>
            <a:r>
              <a:rPr lang="en-US" altLang="zh-CN" sz="2400" dirty="0"/>
              <a:t>}</a:t>
            </a:r>
          </a:p>
        </p:txBody>
      </p:sp>
    </p:spTree>
    <p:extLst>
      <p:ext uri="{BB962C8B-B14F-4D97-AF65-F5344CB8AC3E}">
        <p14:creationId xmlns:p14="http://schemas.microsoft.com/office/powerpoint/2010/main" val="20324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栈的具体实现</a:t>
            </a:r>
            <a:endParaRPr lang="en-US" dirty="0"/>
          </a:p>
        </p:txBody>
      </p:sp>
      <p:sp>
        <p:nvSpPr>
          <p:cNvPr id="5" name="内容占位符 4"/>
          <p:cNvSpPr>
            <a:spLocks noGrp="1"/>
          </p:cNvSpPr>
          <p:nvPr>
            <p:ph idx="1"/>
          </p:nvPr>
        </p:nvSpPr>
        <p:spPr/>
        <p:txBody>
          <a:bodyPr>
            <a:normAutofit/>
          </a:bodyPr>
          <a:lstStyle/>
          <a:p>
            <a:r>
              <a:rPr lang="zh-CN" altLang="en-US" sz="4000" b="1" dirty="0">
                <a:solidFill>
                  <a:srgbClr val="0000CC"/>
                </a:solidFill>
              </a:rPr>
              <a:t>顺序栈</a:t>
            </a:r>
            <a:r>
              <a:rPr lang="zh-CN" altLang="en-US" sz="4000" dirty="0"/>
              <a:t>，也就是栈的顺序存储结构</a:t>
            </a:r>
            <a:endParaRPr lang="en-US" altLang="zh-CN" sz="4000" dirty="0"/>
          </a:p>
          <a:p>
            <a:pPr lvl="1"/>
            <a:r>
              <a:rPr lang="zh-CN" altLang="en-US" sz="3600" dirty="0"/>
              <a:t>和线性表相类似，用一维数组来存储栈</a:t>
            </a:r>
            <a:endParaRPr lang="en-US" altLang="zh-CN" sz="3600" dirty="0"/>
          </a:p>
          <a:p>
            <a:pPr lvl="1"/>
            <a:r>
              <a:rPr lang="zh-CN" altLang="en-US" sz="3600" dirty="0"/>
              <a:t>根据数组是否可以根据需要增大，又可分为：</a:t>
            </a:r>
            <a:endParaRPr lang="en-US" altLang="zh-CN" sz="3600" dirty="0"/>
          </a:p>
          <a:p>
            <a:pPr lvl="2"/>
            <a:r>
              <a:rPr lang="zh-CN" altLang="en-US" sz="3600" b="1" dirty="0">
                <a:solidFill>
                  <a:srgbClr val="0000CC"/>
                </a:solidFill>
              </a:rPr>
              <a:t>动态顺序栈</a:t>
            </a:r>
            <a:endParaRPr lang="en-US" altLang="zh-CN" sz="3600" b="1" dirty="0">
              <a:solidFill>
                <a:srgbClr val="0000CC"/>
              </a:solidFill>
            </a:endParaRPr>
          </a:p>
          <a:p>
            <a:pPr lvl="2"/>
            <a:r>
              <a:rPr lang="zh-CN" altLang="en-US" sz="3600" b="1" dirty="0">
                <a:solidFill>
                  <a:srgbClr val="0000CC"/>
                </a:solidFill>
              </a:rPr>
              <a:t>静态顺序栈</a:t>
            </a:r>
            <a:endParaRPr lang="en-US" altLang="zh-CN" sz="3600" b="1" dirty="0">
              <a:solidFill>
                <a:srgbClr val="0000CC"/>
              </a:solidFill>
            </a:endParaRPr>
          </a:p>
          <a:p>
            <a:pPr lvl="2"/>
            <a:endParaRPr lang="zh-CN" altLang="en-US" sz="3600" b="1" dirty="0">
              <a:solidFill>
                <a:schemeClr val="accent6"/>
              </a:solidFill>
            </a:endParaRPr>
          </a:p>
          <a:p>
            <a:r>
              <a:rPr lang="zh-CN" altLang="en-US" sz="4000" b="1" dirty="0">
                <a:solidFill>
                  <a:srgbClr val="0000CC"/>
                </a:solidFill>
              </a:rPr>
              <a:t>链式栈</a:t>
            </a:r>
            <a:endParaRPr lang="en-US" sz="4000" b="1" dirty="0">
              <a:solidFill>
                <a:srgbClr val="0000CC"/>
              </a:solidFill>
            </a:endParaRPr>
          </a:p>
        </p:txBody>
      </p:sp>
      <p:sp>
        <p:nvSpPr>
          <p:cNvPr id="2" name="灯片编号占位符 1"/>
          <p:cNvSpPr>
            <a:spLocks noGrp="1"/>
          </p:cNvSpPr>
          <p:nvPr>
            <p:ph type="sldNum" sz="quarter" idx="10"/>
          </p:nvPr>
        </p:nvSpPr>
        <p:spPr>
          <a:xfrm>
            <a:off x="8676456" y="6381328"/>
            <a:ext cx="467544" cy="474133"/>
          </a:xfrm>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249741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title"/>
          </p:nvPr>
        </p:nvSpPr>
        <p:spPr/>
        <p:txBody>
          <a:bodyPr/>
          <a:lstStyle/>
          <a:p>
            <a:r>
              <a:rPr lang="en-US" altLang="en-US" dirty="0">
                <a:latin typeface="+mn-lt"/>
                <a:ea typeface="宋体" panose="02010600030101010101" pitchFamily="2" charset="-122"/>
              </a:rPr>
              <a:t>2. </a:t>
            </a:r>
            <a:r>
              <a:rPr lang="zh-CN" altLang="en-US" dirty="0">
                <a:latin typeface="+mn-lt"/>
                <a:ea typeface="宋体" panose="02010600030101010101" pitchFamily="2" charset="-122"/>
              </a:rPr>
              <a:t>顺序</a:t>
            </a:r>
            <a:r>
              <a:rPr lang="en-US" altLang="en-US" dirty="0">
                <a:latin typeface="+mn-lt"/>
                <a:ea typeface="宋体" panose="02010600030101010101" pitchFamily="2" charset="-122"/>
              </a:rPr>
              <a:t>栈</a:t>
            </a:r>
          </a:p>
        </p:txBody>
      </p:sp>
      <p:sp>
        <p:nvSpPr>
          <p:cNvPr id="144386" name="Rectangle 2"/>
          <p:cNvSpPr>
            <a:spLocks noGrp="1" noChangeArrowheads="1"/>
          </p:cNvSpPr>
          <p:nvPr>
            <p:ph idx="1"/>
          </p:nvPr>
        </p:nvSpPr>
        <p:spPr/>
        <p:txBody>
          <a:bodyPr>
            <a:noAutofit/>
          </a:bodyPr>
          <a:lstStyle/>
          <a:p>
            <a:r>
              <a:rPr lang="zh-CN" altLang="en-US" sz="3600" dirty="0">
                <a:ea typeface="宋体" panose="02010600030101010101" pitchFamily="2" charset="-122"/>
              </a:rPr>
              <a:t>动态顺序栈：</a:t>
            </a:r>
            <a:r>
              <a:rPr lang="en-US" altLang="en-US" sz="3600" dirty="0" err="1">
                <a:ea typeface="宋体" panose="02010600030101010101" pitchFamily="2" charset="-122"/>
              </a:rPr>
              <a:t>采用</a:t>
            </a:r>
            <a:r>
              <a:rPr lang="en-US" altLang="en-US" sz="3600" b="1" dirty="0" err="1">
                <a:solidFill>
                  <a:srgbClr val="0000CC"/>
                </a:solidFill>
                <a:ea typeface="宋体" panose="02010600030101010101" pitchFamily="2" charset="-122"/>
              </a:rPr>
              <a:t>动态一维数组</a:t>
            </a:r>
            <a:r>
              <a:rPr lang="en-US" altLang="en-US" sz="3600" dirty="0" err="1">
                <a:ea typeface="宋体" panose="02010600030101010101" pitchFamily="2" charset="-122"/>
              </a:rPr>
              <a:t>来存储栈</a:t>
            </a:r>
            <a:endParaRPr lang="en-US" altLang="en-US" sz="3600" dirty="0">
              <a:ea typeface="宋体" panose="02010600030101010101" pitchFamily="2" charset="-122"/>
            </a:endParaRPr>
          </a:p>
          <a:p>
            <a:pPr lvl="1"/>
            <a:r>
              <a:rPr lang="en-US" altLang="en-US" sz="3200" dirty="0" err="1">
                <a:ea typeface="宋体" panose="02010600030101010101" pitchFamily="2" charset="-122"/>
              </a:rPr>
              <a:t>所谓动态指的是栈的大小可以根据需要增加</a:t>
            </a:r>
            <a:endParaRPr lang="en-US" altLang="en-US" sz="3200" dirty="0">
              <a:ea typeface="宋体" panose="02010600030101010101" pitchFamily="2" charset="-122"/>
            </a:endParaRPr>
          </a:p>
          <a:p>
            <a:pPr lvl="1"/>
            <a:r>
              <a:rPr lang="en-US" altLang="en-US" sz="3200" dirty="0" err="1">
                <a:ea typeface="宋体" panose="02010600030101010101" pitchFamily="2" charset="-122"/>
              </a:rPr>
              <a:t>用</a:t>
            </a:r>
            <a:r>
              <a:rPr lang="en-US" altLang="zh-CN" sz="3200" dirty="0" err="1">
                <a:solidFill>
                  <a:srgbClr val="C00000"/>
                </a:solidFill>
                <a:ea typeface="宋体" panose="02010600030101010101" pitchFamily="2" charset="-122"/>
              </a:rPr>
              <a:t>base</a:t>
            </a:r>
            <a:r>
              <a:rPr lang="en-US" altLang="en-US" sz="3200" dirty="0" err="1">
                <a:ea typeface="宋体" panose="02010600030101010101" pitchFamily="2" charset="-122"/>
              </a:rPr>
              <a:t>表示栈底指针，栈底固定不变的</a:t>
            </a:r>
            <a:endParaRPr lang="en-US" altLang="en-US" sz="3200" dirty="0">
              <a:ea typeface="宋体" panose="02010600030101010101" pitchFamily="2" charset="-122"/>
            </a:endParaRPr>
          </a:p>
          <a:p>
            <a:pPr lvl="1"/>
            <a:r>
              <a:rPr lang="en-US" altLang="en-US" sz="3200" dirty="0" err="1">
                <a:ea typeface="宋体" panose="02010600030101010101" pitchFamily="2" charset="-122"/>
              </a:rPr>
              <a:t>栈顶则随着进栈和退栈操作而变化</a:t>
            </a:r>
            <a:r>
              <a:rPr lang="zh-CN" altLang="en-US" sz="3200" dirty="0">
                <a:ea typeface="宋体" panose="02010600030101010101" pitchFamily="2" charset="-122"/>
              </a:rPr>
              <a:t>，</a:t>
            </a:r>
            <a:r>
              <a:rPr lang="en-US" altLang="en-US" sz="3200" dirty="0" err="1">
                <a:ea typeface="宋体" panose="02010600030101010101" pitchFamily="2" charset="-122"/>
              </a:rPr>
              <a:t>用</a:t>
            </a:r>
            <a:r>
              <a:rPr lang="en-US" altLang="en-US" sz="3200" dirty="0" err="1">
                <a:solidFill>
                  <a:srgbClr val="C00000"/>
                </a:solidFill>
                <a:ea typeface="宋体" panose="02010600030101010101" pitchFamily="2" charset="-122"/>
              </a:rPr>
              <a:t>top</a:t>
            </a:r>
            <a:r>
              <a:rPr lang="en-US" altLang="en-US" sz="3200" dirty="0">
                <a:ea typeface="宋体" panose="02010600030101010101" pitchFamily="2" charset="-122"/>
              </a:rPr>
              <a:t>(</a:t>
            </a:r>
            <a:r>
              <a:rPr lang="en-US" altLang="en-US" sz="3200" dirty="0" err="1">
                <a:ea typeface="宋体" panose="02010600030101010101" pitchFamily="2" charset="-122"/>
              </a:rPr>
              <a:t>称为栈顶指针</a:t>
            </a:r>
            <a:r>
              <a:rPr lang="en-US" altLang="en-US" sz="3200" dirty="0">
                <a:ea typeface="宋体" panose="02010600030101010101" pitchFamily="2" charset="-122"/>
              </a:rPr>
              <a:t>)</a:t>
            </a:r>
            <a:r>
              <a:rPr lang="en-US" altLang="en-US" sz="3200" b="1" dirty="0" err="1">
                <a:solidFill>
                  <a:srgbClr val="0000CC"/>
                </a:solidFill>
              </a:rPr>
              <a:t>指向数组中的下一个</a:t>
            </a:r>
            <a:r>
              <a:rPr lang="zh-CN" altLang="en-US" sz="3200" b="1" dirty="0">
                <a:solidFill>
                  <a:srgbClr val="0000CC"/>
                </a:solidFill>
              </a:rPr>
              <a:t>空闲</a:t>
            </a:r>
            <a:r>
              <a:rPr lang="en-US" altLang="en-US" sz="3200" b="1" dirty="0" err="1">
                <a:solidFill>
                  <a:srgbClr val="0000CC"/>
                </a:solidFill>
              </a:rPr>
              <a:t>存储位置</a:t>
            </a:r>
            <a:endParaRPr lang="en-US" altLang="en-US" sz="3200" b="1" dirty="0">
              <a:solidFill>
                <a:srgbClr val="0000CC"/>
              </a:solidFill>
            </a:endParaRPr>
          </a:p>
          <a:p>
            <a:pPr lvl="1"/>
            <a:r>
              <a:rPr lang="en-US" altLang="en-US" sz="3200" dirty="0" err="1">
                <a:ea typeface="宋体" panose="02010600030101010101" pitchFamily="2" charset="-122"/>
              </a:rPr>
              <a:t>用</a:t>
            </a:r>
            <a:r>
              <a:rPr lang="en-US" altLang="en-US" sz="3200" dirty="0" err="1">
                <a:solidFill>
                  <a:srgbClr val="C00000"/>
                </a:solidFill>
                <a:ea typeface="宋体" panose="02010600030101010101" pitchFamily="2" charset="-122"/>
              </a:rPr>
              <a:t>top</a:t>
            </a:r>
            <a:r>
              <a:rPr lang="en-US" altLang="en-US" sz="3200" dirty="0">
                <a:solidFill>
                  <a:srgbClr val="C00000"/>
                </a:solidFill>
                <a:ea typeface="宋体" panose="02010600030101010101" pitchFamily="2" charset="-122"/>
              </a:rPr>
              <a:t>==</a:t>
            </a:r>
            <a:r>
              <a:rPr lang="en-US" altLang="zh-CN" sz="3200" dirty="0" err="1">
                <a:solidFill>
                  <a:srgbClr val="C00000"/>
                </a:solidFill>
                <a:ea typeface="宋体" panose="02010600030101010101" pitchFamily="2" charset="-122"/>
              </a:rPr>
              <a:t>base</a:t>
            </a:r>
            <a:r>
              <a:rPr lang="en-US" altLang="en-US" sz="3200" dirty="0" err="1">
                <a:ea typeface="宋体" panose="02010600030101010101" pitchFamily="2" charset="-122"/>
              </a:rPr>
              <a:t>作为栈空的标记</a:t>
            </a:r>
            <a:endParaRPr lang="en-US" altLang="en-US" sz="3200" dirty="0">
              <a:ea typeface="宋体" panose="02010600030101010101" pitchFamily="2" charset="-122"/>
            </a:endParaRPr>
          </a:p>
        </p:txBody>
      </p:sp>
      <p:sp>
        <p:nvSpPr>
          <p:cNvPr id="2" name="灯片编号占位符 1"/>
          <p:cNvSpPr>
            <a:spLocks noGrp="1"/>
          </p:cNvSpPr>
          <p:nvPr>
            <p:ph type="sldNum" sz="quarter" idx="10"/>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27459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数据元素进</a:t>
            </a:r>
            <a:r>
              <a:rPr lang="en-US" altLang="en-US"/>
              <a:t>出栈</a:t>
            </a:r>
            <a:endParaRPr lang="en-US" dirty="0"/>
          </a:p>
        </p:txBody>
      </p:sp>
      <p:sp>
        <p:nvSpPr>
          <p:cNvPr id="145410" name="Rectangle 2"/>
          <p:cNvSpPr>
            <a:spLocks noGrp="1" noChangeArrowheads="1"/>
          </p:cNvSpPr>
          <p:nvPr>
            <p:ph sz="half" idx="1"/>
          </p:nvPr>
        </p:nvSpPr>
        <p:spPr>
          <a:xfrm>
            <a:off x="179511" y="980728"/>
            <a:ext cx="2520281" cy="5616624"/>
          </a:xfrm>
        </p:spPr>
        <p:txBody>
          <a:bodyPr>
            <a:normAutofit fontScale="92500" lnSpcReduction="10000"/>
          </a:bodyPr>
          <a:lstStyle/>
          <a:p>
            <a:r>
              <a:rPr lang="en-US" altLang="en-US" b="1" dirty="0" err="1">
                <a:solidFill>
                  <a:srgbClr val="C00000"/>
                </a:solidFill>
              </a:rPr>
              <a:t>进栈</a:t>
            </a:r>
            <a:r>
              <a:rPr lang="en-US" altLang="en-US" dirty="0" err="1"/>
              <a:t>：首先将数据元素</a:t>
            </a:r>
            <a:r>
              <a:rPr lang="en-US" altLang="en-US" dirty="0" err="1">
                <a:solidFill>
                  <a:srgbClr val="0000CC"/>
                </a:solidFill>
              </a:rPr>
              <a:t>保存</a:t>
            </a:r>
            <a:r>
              <a:rPr lang="en-US" altLang="en-US" dirty="0" err="1"/>
              <a:t>到栈顶</a:t>
            </a:r>
            <a:r>
              <a:rPr lang="en-US" altLang="en-US" dirty="0"/>
              <a:t>(</a:t>
            </a:r>
            <a:r>
              <a:rPr lang="en-US" altLang="en-US" dirty="0" err="1"/>
              <a:t>top所指的当前位置</a:t>
            </a:r>
            <a:r>
              <a:rPr lang="en-US" altLang="en-US" dirty="0"/>
              <a:t>)，</a:t>
            </a:r>
            <a:r>
              <a:rPr lang="en-US" altLang="en-US" dirty="0" err="1"/>
              <a:t>然后</a:t>
            </a:r>
            <a:r>
              <a:rPr lang="zh-CN" altLang="en-US" dirty="0"/>
              <a:t>，</a:t>
            </a:r>
            <a:r>
              <a:rPr lang="en-US" altLang="en-US" dirty="0"/>
              <a:t>执行top加1，</a:t>
            </a:r>
            <a:r>
              <a:rPr lang="en-US" altLang="en-US" dirty="0">
                <a:solidFill>
                  <a:srgbClr val="0000CC"/>
                </a:solidFill>
              </a:rPr>
              <a:t>使top指向栈顶的下一个存储位置</a:t>
            </a:r>
          </a:p>
          <a:p>
            <a:r>
              <a:rPr lang="en-US" altLang="en-US" b="1" dirty="0" err="1">
                <a:solidFill>
                  <a:srgbClr val="C00000"/>
                </a:solidFill>
              </a:rPr>
              <a:t>出栈</a:t>
            </a:r>
            <a:r>
              <a:rPr lang="zh-CN" altLang="en-US" dirty="0"/>
              <a:t>：</a:t>
            </a:r>
            <a:r>
              <a:rPr lang="en-US" altLang="en-US" dirty="0"/>
              <a:t>首先执行top减1，使top</a:t>
            </a:r>
            <a:r>
              <a:rPr lang="zh-CN" altLang="en-US" dirty="0"/>
              <a:t>指向栈顶元素的存储位置，然后将栈顶元素取出</a:t>
            </a:r>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8</a:t>
            </a:fld>
            <a:endParaRPr lang="zh-CN" altLang="en-US" dirty="0"/>
          </a:p>
        </p:txBody>
      </p:sp>
      <p:grpSp>
        <p:nvGrpSpPr>
          <p:cNvPr id="145411" name="Group 3"/>
          <p:cNvGrpSpPr>
            <a:grpSpLocks/>
          </p:cNvGrpSpPr>
          <p:nvPr/>
        </p:nvGrpSpPr>
        <p:grpSpPr bwMode="auto">
          <a:xfrm>
            <a:off x="2556321" y="1754511"/>
            <a:ext cx="6480175" cy="4897438"/>
            <a:chOff x="0" y="0"/>
            <a:chExt cx="4082" cy="3085"/>
          </a:xfrm>
        </p:grpSpPr>
        <p:sp>
          <p:nvSpPr>
            <p:cNvPr id="145412" name="Rectangle 4"/>
            <p:cNvSpPr>
              <a:spLocks noChangeArrowheads="1"/>
            </p:cNvSpPr>
            <p:nvPr/>
          </p:nvSpPr>
          <p:spPr bwMode="auto">
            <a:xfrm>
              <a:off x="1043" y="2858"/>
              <a:ext cx="218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zh-CN" altLang="en-US" sz="2000" b="1" dirty="0">
                  <a:latin typeface="楷体_GB2312" pitchFamily="49" charset="-122"/>
                  <a:ea typeface="楷体_GB2312" pitchFamily="49" charset="-122"/>
                </a:rPr>
                <a:t>动态堆栈变化示意图</a:t>
              </a:r>
            </a:p>
          </p:txBody>
        </p:sp>
        <p:grpSp>
          <p:nvGrpSpPr>
            <p:cNvPr id="145413" name="Group 5"/>
            <p:cNvGrpSpPr>
              <a:grpSpLocks/>
            </p:cNvGrpSpPr>
            <p:nvPr/>
          </p:nvGrpSpPr>
          <p:grpSpPr bwMode="auto">
            <a:xfrm>
              <a:off x="0" y="0"/>
              <a:ext cx="1066" cy="1315"/>
              <a:chOff x="0" y="0"/>
              <a:chExt cx="1066" cy="1315"/>
            </a:xfrm>
          </p:grpSpPr>
          <p:sp>
            <p:nvSpPr>
              <p:cNvPr id="145414" name="Rectangle 6"/>
              <p:cNvSpPr>
                <a:spLocks noChangeArrowheads="1"/>
              </p:cNvSpPr>
              <p:nvPr/>
            </p:nvSpPr>
            <p:spPr bwMode="auto">
              <a:xfrm>
                <a:off x="613" y="1088"/>
                <a:ext cx="453"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空栈</a:t>
                </a:r>
              </a:p>
            </p:txBody>
          </p:sp>
          <p:grpSp>
            <p:nvGrpSpPr>
              <p:cNvPr id="145415" name="Group 7"/>
              <p:cNvGrpSpPr>
                <a:grpSpLocks/>
              </p:cNvGrpSpPr>
              <p:nvPr/>
            </p:nvGrpSpPr>
            <p:grpSpPr bwMode="auto">
              <a:xfrm>
                <a:off x="0" y="0"/>
                <a:ext cx="1039" cy="1171"/>
                <a:chOff x="0" y="0"/>
                <a:chExt cx="1039" cy="1171"/>
              </a:xfrm>
            </p:grpSpPr>
            <p:sp>
              <p:nvSpPr>
                <p:cNvPr id="145416" name="Rectangle 8"/>
                <p:cNvSpPr>
                  <a:spLocks noChangeArrowheads="1"/>
                </p:cNvSpPr>
                <p:nvPr/>
              </p:nvSpPr>
              <p:spPr bwMode="auto">
                <a:xfrm>
                  <a:off x="586" y="814"/>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17" name="Rectangle 9"/>
                <p:cNvSpPr>
                  <a:spLocks noChangeArrowheads="1"/>
                </p:cNvSpPr>
                <p:nvPr/>
              </p:nvSpPr>
              <p:spPr bwMode="auto">
                <a:xfrm>
                  <a:off x="586" y="609"/>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baseline="-25000"/>
                </a:p>
              </p:txBody>
            </p:sp>
            <p:sp>
              <p:nvSpPr>
                <p:cNvPr id="145418" name="Rectangle 10"/>
                <p:cNvSpPr>
                  <a:spLocks noChangeArrowheads="1"/>
                </p:cNvSpPr>
                <p:nvPr/>
              </p:nvSpPr>
              <p:spPr bwMode="auto">
                <a:xfrm>
                  <a:off x="586" y="404"/>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19" name="Rectangle 11"/>
                <p:cNvSpPr>
                  <a:spLocks noChangeArrowheads="1"/>
                </p:cNvSpPr>
                <p:nvPr/>
              </p:nvSpPr>
              <p:spPr bwMode="auto">
                <a:xfrm>
                  <a:off x="586" y="201"/>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20" name="Rectangle 12"/>
                <p:cNvSpPr>
                  <a:spLocks noChangeArrowheads="1"/>
                </p:cNvSpPr>
                <p:nvPr/>
              </p:nvSpPr>
              <p:spPr bwMode="auto">
                <a:xfrm>
                  <a:off x="586" y="0"/>
                  <a:ext cx="453"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grpSp>
              <p:nvGrpSpPr>
                <p:cNvPr id="145421" name="Group 13"/>
                <p:cNvGrpSpPr>
                  <a:grpSpLocks/>
                </p:cNvGrpSpPr>
                <p:nvPr/>
              </p:nvGrpSpPr>
              <p:grpSpPr bwMode="auto">
                <a:xfrm>
                  <a:off x="10" y="944"/>
                  <a:ext cx="574" cy="227"/>
                  <a:chOff x="0" y="0"/>
                  <a:chExt cx="574" cy="227"/>
                </a:xfrm>
              </p:grpSpPr>
              <p:sp>
                <p:nvSpPr>
                  <p:cNvPr id="145422" name="Rectangle 14"/>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b</a:t>
                    </a:r>
                    <a:r>
                      <a:rPr lang="en-US" altLang="zh-CN" sz="2000" dirty="0"/>
                      <a:t>ase</a:t>
                    </a:r>
                    <a:endParaRPr lang="en-US" altLang="en-US" sz="2000" dirty="0"/>
                  </a:p>
                </p:txBody>
              </p:sp>
              <p:sp>
                <p:nvSpPr>
                  <p:cNvPr id="145423" name="Line 15"/>
                  <p:cNvSpPr>
                    <a:spLocks noChangeShapeType="1"/>
                  </p:cNvSpPr>
                  <p:nvPr/>
                </p:nvSpPr>
                <p:spPr bwMode="auto">
                  <a:xfrm>
                    <a:off x="211" y="44"/>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24" name="Group 16"/>
                <p:cNvGrpSpPr>
                  <a:grpSpLocks/>
                </p:cNvGrpSpPr>
                <p:nvPr/>
              </p:nvGrpSpPr>
              <p:grpSpPr bwMode="auto">
                <a:xfrm>
                  <a:off x="0" y="730"/>
                  <a:ext cx="580" cy="227"/>
                  <a:chOff x="0" y="0"/>
                  <a:chExt cx="580" cy="227"/>
                </a:xfrm>
              </p:grpSpPr>
              <p:sp>
                <p:nvSpPr>
                  <p:cNvPr id="145425" name="Rectangle 17"/>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26" name="Line 18"/>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grpSp>
        <p:grpSp>
          <p:nvGrpSpPr>
            <p:cNvPr id="145427" name="Group 19"/>
            <p:cNvGrpSpPr>
              <a:grpSpLocks/>
            </p:cNvGrpSpPr>
            <p:nvPr/>
          </p:nvGrpSpPr>
          <p:grpSpPr bwMode="auto">
            <a:xfrm>
              <a:off x="1357" y="19"/>
              <a:ext cx="1274" cy="1381"/>
              <a:chOff x="0" y="0"/>
              <a:chExt cx="1274" cy="1381"/>
            </a:xfrm>
          </p:grpSpPr>
          <p:sp>
            <p:nvSpPr>
              <p:cNvPr id="145428" name="Rectangle 20"/>
              <p:cNvSpPr>
                <a:spLocks noChangeArrowheads="1"/>
              </p:cNvSpPr>
              <p:nvPr/>
            </p:nvSpPr>
            <p:spPr bwMode="auto">
              <a:xfrm>
                <a:off x="322" y="1099"/>
                <a:ext cx="952" cy="28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dirty="0"/>
                  <a:t>元素</a:t>
                </a:r>
                <a:r>
                  <a:rPr lang="en-US" altLang="en-US" sz="2000" b="1" dirty="0"/>
                  <a:t>a</a:t>
                </a:r>
                <a:r>
                  <a:rPr lang="zh-CN" altLang="en-US" sz="2000" b="1" dirty="0"/>
                  <a:t>进栈</a:t>
                </a:r>
              </a:p>
            </p:txBody>
          </p:sp>
          <p:grpSp>
            <p:nvGrpSpPr>
              <p:cNvPr id="145429" name="Group 21"/>
              <p:cNvGrpSpPr>
                <a:grpSpLocks/>
              </p:cNvGrpSpPr>
              <p:nvPr/>
            </p:nvGrpSpPr>
            <p:grpSpPr bwMode="auto">
              <a:xfrm>
                <a:off x="0" y="0"/>
                <a:ext cx="1061" cy="1122"/>
                <a:chOff x="0" y="0"/>
                <a:chExt cx="1061" cy="1122"/>
              </a:xfrm>
            </p:grpSpPr>
            <p:grpSp>
              <p:nvGrpSpPr>
                <p:cNvPr id="145430" name="Group 22"/>
                <p:cNvGrpSpPr>
                  <a:grpSpLocks/>
                </p:cNvGrpSpPr>
                <p:nvPr/>
              </p:nvGrpSpPr>
              <p:grpSpPr bwMode="auto">
                <a:xfrm>
                  <a:off x="0" y="895"/>
                  <a:ext cx="610" cy="227"/>
                  <a:chOff x="0" y="0"/>
                  <a:chExt cx="610" cy="227"/>
                </a:xfrm>
              </p:grpSpPr>
              <p:sp>
                <p:nvSpPr>
                  <p:cNvPr id="145431" name="Rectangle 23"/>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b</a:t>
                    </a:r>
                    <a:r>
                      <a:rPr lang="en-US" altLang="zh-CN" sz="2000" dirty="0"/>
                      <a:t>ase</a:t>
                    </a:r>
                    <a:endParaRPr lang="en-US" altLang="en-US" sz="2000" dirty="0"/>
                  </a:p>
                </p:txBody>
              </p:sp>
              <p:sp>
                <p:nvSpPr>
                  <p:cNvPr id="145432" name="Line 24"/>
                  <p:cNvSpPr>
                    <a:spLocks noChangeShapeType="1"/>
                  </p:cNvSpPr>
                  <p:nvPr/>
                </p:nvSpPr>
                <p:spPr bwMode="auto">
                  <a:xfrm>
                    <a:off x="247" y="30"/>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33" name="Group 25"/>
                <p:cNvGrpSpPr>
                  <a:grpSpLocks/>
                </p:cNvGrpSpPr>
                <p:nvPr/>
              </p:nvGrpSpPr>
              <p:grpSpPr bwMode="auto">
                <a:xfrm>
                  <a:off x="109" y="567"/>
                  <a:ext cx="509" cy="227"/>
                  <a:chOff x="0" y="0"/>
                  <a:chExt cx="580" cy="227"/>
                </a:xfrm>
              </p:grpSpPr>
              <p:sp>
                <p:nvSpPr>
                  <p:cNvPr id="145434" name="Rectangle 26"/>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35" name="Line 27"/>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36" name="Rectangle 28"/>
                <p:cNvSpPr>
                  <a:spLocks noChangeArrowheads="1"/>
                </p:cNvSpPr>
                <p:nvPr/>
              </p:nvSpPr>
              <p:spPr bwMode="auto">
                <a:xfrm>
                  <a:off x="623" y="61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7" name="Rectangle 29"/>
                <p:cNvSpPr>
                  <a:spLocks noChangeArrowheads="1"/>
                </p:cNvSpPr>
                <p:nvPr/>
              </p:nvSpPr>
              <p:spPr bwMode="auto">
                <a:xfrm>
                  <a:off x="623" y="406"/>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8" name="Rectangle 30"/>
                <p:cNvSpPr>
                  <a:spLocks noChangeArrowheads="1"/>
                </p:cNvSpPr>
                <p:nvPr/>
              </p:nvSpPr>
              <p:spPr bwMode="auto">
                <a:xfrm>
                  <a:off x="623" y="202"/>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39" name="Rectangle 31"/>
                <p:cNvSpPr>
                  <a:spLocks noChangeArrowheads="1"/>
                </p:cNvSpPr>
                <p:nvPr/>
              </p:nvSpPr>
              <p:spPr bwMode="auto">
                <a:xfrm>
                  <a:off x="623" y="0"/>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40" name="Rectangle 32"/>
                <p:cNvSpPr>
                  <a:spLocks noChangeArrowheads="1"/>
                </p:cNvSpPr>
                <p:nvPr/>
              </p:nvSpPr>
              <p:spPr bwMode="auto">
                <a:xfrm>
                  <a:off x="621" y="813"/>
                  <a:ext cx="438"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grpSp>
        </p:grpSp>
        <p:grpSp>
          <p:nvGrpSpPr>
            <p:cNvPr id="145441" name="Group 33"/>
            <p:cNvGrpSpPr>
              <a:grpSpLocks/>
            </p:cNvGrpSpPr>
            <p:nvPr/>
          </p:nvGrpSpPr>
          <p:grpSpPr bwMode="auto">
            <a:xfrm>
              <a:off x="2767" y="21"/>
              <a:ext cx="1315" cy="1379"/>
              <a:chOff x="0" y="0"/>
              <a:chExt cx="1315" cy="1379"/>
            </a:xfrm>
          </p:grpSpPr>
          <p:sp>
            <p:nvSpPr>
              <p:cNvPr id="145442" name="Rectangle 34"/>
              <p:cNvSpPr>
                <a:spLocks noChangeArrowheads="1"/>
              </p:cNvSpPr>
              <p:nvPr/>
            </p:nvSpPr>
            <p:spPr bwMode="auto">
              <a:xfrm>
                <a:off x="363" y="1112"/>
                <a:ext cx="952" cy="26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b</a:t>
                </a:r>
                <a:r>
                  <a:rPr lang="zh-CN" altLang="en-US" sz="2000" b="1"/>
                  <a:t>，</a:t>
                </a:r>
                <a:r>
                  <a:rPr lang="en-US" altLang="en-US" sz="2000" b="1"/>
                  <a:t>c</a:t>
                </a:r>
                <a:r>
                  <a:rPr lang="zh-CN" altLang="en-US" sz="2000" b="1"/>
                  <a:t>进栈</a:t>
                </a:r>
              </a:p>
            </p:txBody>
          </p:sp>
          <p:grpSp>
            <p:nvGrpSpPr>
              <p:cNvPr id="145443" name="Group 35"/>
              <p:cNvGrpSpPr>
                <a:grpSpLocks/>
              </p:cNvGrpSpPr>
              <p:nvPr/>
            </p:nvGrpSpPr>
            <p:grpSpPr bwMode="auto">
              <a:xfrm>
                <a:off x="0" y="0"/>
                <a:ext cx="1065" cy="1133"/>
                <a:chOff x="0" y="0"/>
                <a:chExt cx="1065" cy="1133"/>
              </a:xfrm>
            </p:grpSpPr>
            <p:grpSp>
              <p:nvGrpSpPr>
                <p:cNvPr id="145444" name="Group 36"/>
                <p:cNvGrpSpPr>
                  <a:grpSpLocks/>
                </p:cNvGrpSpPr>
                <p:nvPr/>
              </p:nvGrpSpPr>
              <p:grpSpPr bwMode="auto">
                <a:xfrm>
                  <a:off x="0" y="906"/>
                  <a:ext cx="605" cy="227"/>
                  <a:chOff x="0" y="0"/>
                  <a:chExt cx="605" cy="227"/>
                </a:xfrm>
              </p:grpSpPr>
              <p:sp>
                <p:nvSpPr>
                  <p:cNvPr id="145445" name="Rectangle 37"/>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b</a:t>
                    </a:r>
                    <a:r>
                      <a:rPr lang="en-US" altLang="zh-CN" sz="2000" dirty="0"/>
                      <a:t>ase</a:t>
                    </a:r>
                    <a:endParaRPr lang="en-US" altLang="en-US" sz="2000" dirty="0"/>
                  </a:p>
                </p:txBody>
              </p:sp>
              <p:sp>
                <p:nvSpPr>
                  <p:cNvPr id="145446" name="Line 38"/>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47" name="Group 39"/>
                <p:cNvGrpSpPr>
                  <a:grpSpLocks/>
                </p:cNvGrpSpPr>
                <p:nvPr/>
              </p:nvGrpSpPr>
              <p:grpSpPr bwMode="auto">
                <a:xfrm>
                  <a:off x="28" y="168"/>
                  <a:ext cx="580" cy="227"/>
                  <a:chOff x="0" y="0"/>
                  <a:chExt cx="580" cy="227"/>
                </a:xfrm>
              </p:grpSpPr>
              <p:sp>
                <p:nvSpPr>
                  <p:cNvPr id="145448" name="Rectangle 40"/>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49" name="Line 41"/>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50" name="Rectangle 42"/>
                <p:cNvSpPr>
                  <a:spLocks noChangeArrowheads="1"/>
                </p:cNvSpPr>
                <p:nvPr/>
              </p:nvSpPr>
              <p:spPr bwMode="auto">
                <a:xfrm>
                  <a:off x="610" y="20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51" name="Rectangle 43"/>
                <p:cNvSpPr>
                  <a:spLocks noChangeArrowheads="1"/>
                </p:cNvSpPr>
                <p:nvPr/>
              </p:nvSpPr>
              <p:spPr bwMode="auto">
                <a:xfrm>
                  <a:off x="614"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52" name="Rectangle 44"/>
                <p:cNvSpPr>
                  <a:spLocks noChangeArrowheads="1"/>
                </p:cNvSpPr>
                <p:nvPr/>
              </p:nvSpPr>
              <p:spPr bwMode="auto">
                <a:xfrm>
                  <a:off x="612" y="8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53" name="Rectangle 45"/>
                <p:cNvSpPr>
                  <a:spLocks noChangeArrowheads="1"/>
                </p:cNvSpPr>
                <p:nvPr/>
              </p:nvSpPr>
              <p:spPr bwMode="auto">
                <a:xfrm>
                  <a:off x="612" y="604"/>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45454" name="Rectangle 46"/>
                <p:cNvSpPr>
                  <a:spLocks noChangeArrowheads="1"/>
                </p:cNvSpPr>
                <p:nvPr/>
              </p:nvSpPr>
              <p:spPr bwMode="auto">
                <a:xfrm>
                  <a:off x="612" y="397"/>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c</a:t>
                  </a:r>
                </a:p>
              </p:txBody>
            </p:sp>
          </p:grpSp>
        </p:grpSp>
        <p:grpSp>
          <p:nvGrpSpPr>
            <p:cNvPr id="145455" name="Group 47"/>
            <p:cNvGrpSpPr>
              <a:grpSpLocks/>
            </p:cNvGrpSpPr>
            <p:nvPr/>
          </p:nvGrpSpPr>
          <p:grpSpPr bwMode="auto">
            <a:xfrm>
              <a:off x="454" y="1452"/>
              <a:ext cx="1224" cy="1368"/>
              <a:chOff x="0" y="0"/>
              <a:chExt cx="1224" cy="1368"/>
            </a:xfrm>
          </p:grpSpPr>
          <p:sp>
            <p:nvSpPr>
              <p:cNvPr id="145456" name="Rectangle 48"/>
              <p:cNvSpPr>
                <a:spLocks noChangeArrowheads="1"/>
              </p:cNvSpPr>
              <p:nvPr/>
            </p:nvSpPr>
            <p:spPr bwMode="auto">
              <a:xfrm>
                <a:off x="408" y="1119"/>
                <a:ext cx="816" cy="249"/>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c</a:t>
                </a:r>
                <a:r>
                  <a:rPr lang="zh-CN" altLang="en-US" sz="2000" b="1"/>
                  <a:t>退栈</a:t>
                </a:r>
              </a:p>
            </p:txBody>
          </p:sp>
          <p:grpSp>
            <p:nvGrpSpPr>
              <p:cNvPr id="145457" name="Group 49"/>
              <p:cNvGrpSpPr>
                <a:grpSpLocks/>
              </p:cNvGrpSpPr>
              <p:nvPr/>
            </p:nvGrpSpPr>
            <p:grpSpPr bwMode="auto">
              <a:xfrm>
                <a:off x="0" y="0"/>
                <a:ext cx="1069" cy="1141"/>
                <a:chOff x="0" y="0"/>
                <a:chExt cx="1069" cy="1141"/>
              </a:xfrm>
            </p:grpSpPr>
            <p:grpSp>
              <p:nvGrpSpPr>
                <p:cNvPr id="145458" name="Group 50"/>
                <p:cNvGrpSpPr>
                  <a:grpSpLocks/>
                </p:cNvGrpSpPr>
                <p:nvPr/>
              </p:nvGrpSpPr>
              <p:grpSpPr bwMode="auto">
                <a:xfrm>
                  <a:off x="0" y="914"/>
                  <a:ext cx="605" cy="227"/>
                  <a:chOff x="0" y="0"/>
                  <a:chExt cx="605" cy="227"/>
                </a:xfrm>
              </p:grpSpPr>
              <p:sp>
                <p:nvSpPr>
                  <p:cNvPr id="145459" name="Rectangle 51"/>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b</a:t>
                    </a:r>
                    <a:r>
                      <a:rPr lang="en-US" altLang="zh-CN" sz="2000" dirty="0"/>
                      <a:t>ase</a:t>
                    </a:r>
                    <a:endParaRPr lang="en-US" altLang="en-US" sz="2000" dirty="0"/>
                  </a:p>
                </p:txBody>
              </p:sp>
              <p:sp>
                <p:nvSpPr>
                  <p:cNvPr id="145460" name="Line 52"/>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61" name="Group 53"/>
                <p:cNvGrpSpPr>
                  <a:grpSpLocks/>
                </p:cNvGrpSpPr>
                <p:nvPr/>
              </p:nvGrpSpPr>
              <p:grpSpPr bwMode="auto">
                <a:xfrm>
                  <a:off x="28" y="370"/>
                  <a:ext cx="580" cy="227"/>
                  <a:chOff x="0" y="0"/>
                  <a:chExt cx="580" cy="227"/>
                </a:xfrm>
              </p:grpSpPr>
              <p:sp>
                <p:nvSpPr>
                  <p:cNvPr id="145462" name="Rectangle 54"/>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63" name="Line 55"/>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64" name="Rectangle 56"/>
                <p:cNvSpPr>
                  <a:spLocks noChangeArrowheads="1"/>
                </p:cNvSpPr>
                <p:nvPr/>
              </p:nvSpPr>
              <p:spPr bwMode="auto">
                <a:xfrm>
                  <a:off x="618" y="208"/>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00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65" name="Rectangle 57"/>
                <p:cNvSpPr>
                  <a:spLocks noChangeArrowheads="1"/>
                </p:cNvSpPr>
                <p:nvPr/>
              </p:nvSpPr>
              <p:spPr bwMode="auto">
                <a:xfrm>
                  <a:off x="614" y="0"/>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baseline="-25000"/>
                </a:p>
              </p:txBody>
            </p:sp>
            <p:sp>
              <p:nvSpPr>
                <p:cNvPr id="145466" name="Rectangle 58"/>
                <p:cNvSpPr>
                  <a:spLocks noChangeArrowheads="1"/>
                </p:cNvSpPr>
                <p:nvPr/>
              </p:nvSpPr>
              <p:spPr bwMode="auto">
                <a:xfrm>
                  <a:off x="612" y="8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67" name="Rectangle 59"/>
                <p:cNvSpPr>
                  <a:spLocks noChangeArrowheads="1"/>
                </p:cNvSpPr>
                <p:nvPr/>
              </p:nvSpPr>
              <p:spPr bwMode="auto">
                <a:xfrm>
                  <a:off x="612" y="61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b</a:t>
                  </a:r>
                </a:p>
              </p:txBody>
            </p:sp>
            <p:sp>
              <p:nvSpPr>
                <p:cNvPr id="145468" name="Rectangle 60"/>
                <p:cNvSpPr>
                  <a:spLocks noChangeArrowheads="1"/>
                </p:cNvSpPr>
                <p:nvPr/>
              </p:nvSpPr>
              <p:spPr bwMode="auto">
                <a:xfrm>
                  <a:off x="612" y="413"/>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grpSp>
        <p:grpSp>
          <p:nvGrpSpPr>
            <p:cNvPr id="145469" name="Group 61"/>
            <p:cNvGrpSpPr>
              <a:grpSpLocks/>
            </p:cNvGrpSpPr>
            <p:nvPr/>
          </p:nvGrpSpPr>
          <p:grpSpPr bwMode="auto">
            <a:xfrm>
              <a:off x="2200" y="1293"/>
              <a:ext cx="1383" cy="1543"/>
              <a:chOff x="0" y="0"/>
              <a:chExt cx="1383" cy="1543"/>
            </a:xfrm>
          </p:grpSpPr>
          <p:grpSp>
            <p:nvGrpSpPr>
              <p:cNvPr id="145470" name="Group 62"/>
              <p:cNvGrpSpPr>
                <a:grpSpLocks/>
              </p:cNvGrpSpPr>
              <p:nvPr/>
            </p:nvGrpSpPr>
            <p:grpSpPr bwMode="auto">
              <a:xfrm>
                <a:off x="0" y="0"/>
                <a:ext cx="1063" cy="1360"/>
                <a:chOff x="0" y="0"/>
                <a:chExt cx="1063" cy="1360"/>
              </a:xfrm>
            </p:grpSpPr>
            <p:grpSp>
              <p:nvGrpSpPr>
                <p:cNvPr id="145471" name="Group 63"/>
                <p:cNvGrpSpPr>
                  <a:grpSpLocks/>
                </p:cNvGrpSpPr>
                <p:nvPr/>
              </p:nvGrpSpPr>
              <p:grpSpPr bwMode="auto">
                <a:xfrm>
                  <a:off x="0" y="1133"/>
                  <a:ext cx="605" cy="227"/>
                  <a:chOff x="0" y="0"/>
                  <a:chExt cx="605" cy="227"/>
                </a:xfrm>
              </p:grpSpPr>
              <p:sp>
                <p:nvSpPr>
                  <p:cNvPr id="145472" name="Rectangle 64"/>
                  <p:cNvSpPr>
                    <a:spLocks noChangeArrowheads="1"/>
                  </p:cNvSpPr>
                  <p:nvPr/>
                </p:nvSpPr>
                <p:spPr bwMode="auto">
                  <a:xfrm>
                    <a:off x="0" y="0"/>
                    <a:ext cx="499"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dirty="0"/>
                      <a:t>b</a:t>
                    </a:r>
                    <a:r>
                      <a:rPr lang="en-US" altLang="zh-CN" sz="2000" dirty="0"/>
                      <a:t>ase</a:t>
                    </a:r>
                    <a:endParaRPr lang="en-US" altLang="en-US" sz="2000" dirty="0"/>
                  </a:p>
                </p:txBody>
              </p:sp>
              <p:sp>
                <p:nvSpPr>
                  <p:cNvPr id="145473" name="Line 65"/>
                  <p:cNvSpPr>
                    <a:spLocks noChangeShapeType="1"/>
                  </p:cNvSpPr>
                  <p:nvPr/>
                </p:nvSpPr>
                <p:spPr bwMode="auto">
                  <a:xfrm>
                    <a:off x="242" y="29"/>
                    <a:ext cx="363"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45474" name="Group 66"/>
                <p:cNvGrpSpPr>
                  <a:grpSpLocks/>
                </p:cNvGrpSpPr>
                <p:nvPr/>
              </p:nvGrpSpPr>
              <p:grpSpPr bwMode="auto">
                <a:xfrm>
                  <a:off x="28" y="0"/>
                  <a:ext cx="580" cy="227"/>
                  <a:chOff x="0" y="0"/>
                  <a:chExt cx="580" cy="227"/>
                </a:xfrm>
              </p:grpSpPr>
              <p:sp>
                <p:nvSpPr>
                  <p:cNvPr id="145475" name="Rectangle 67"/>
                  <p:cNvSpPr>
                    <a:spLocks noChangeArrowheads="1"/>
                  </p:cNvSpPr>
                  <p:nvPr/>
                </p:nvSpPr>
                <p:spPr bwMode="auto">
                  <a:xfrm>
                    <a:off x="0" y="0"/>
                    <a:ext cx="31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a:t>top</a:t>
                    </a:r>
                  </a:p>
                </p:txBody>
              </p:sp>
              <p:sp>
                <p:nvSpPr>
                  <p:cNvPr id="145476" name="Line 68"/>
                  <p:cNvSpPr>
                    <a:spLocks noChangeShapeType="1"/>
                  </p:cNvSpPr>
                  <p:nvPr/>
                </p:nvSpPr>
                <p:spPr bwMode="auto">
                  <a:xfrm>
                    <a:off x="340" y="131"/>
                    <a:ext cx="24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45477" name="Rectangle 69"/>
                <p:cNvSpPr>
                  <a:spLocks noChangeArrowheads="1"/>
                </p:cNvSpPr>
                <p:nvPr/>
              </p:nvSpPr>
              <p:spPr bwMode="auto">
                <a:xfrm>
                  <a:off x="612" y="103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a</a:t>
                  </a:r>
                </a:p>
              </p:txBody>
            </p:sp>
            <p:sp>
              <p:nvSpPr>
                <p:cNvPr id="145478" name="Rectangle 70"/>
                <p:cNvSpPr>
                  <a:spLocks noChangeArrowheads="1"/>
                </p:cNvSpPr>
                <p:nvPr/>
              </p:nvSpPr>
              <p:spPr bwMode="auto">
                <a:xfrm>
                  <a:off x="612" y="831"/>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dirty="0"/>
                    <a:t>b</a:t>
                  </a:r>
                </a:p>
              </p:txBody>
            </p:sp>
            <p:sp>
              <p:nvSpPr>
                <p:cNvPr id="145479" name="Rectangle 71"/>
                <p:cNvSpPr>
                  <a:spLocks noChangeArrowheads="1"/>
                </p:cNvSpPr>
                <p:nvPr/>
              </p:nvSpPr>
              <p:spPr bwMode="auto">
                <a:xfrm>
                  <a:off x="612" y="632"/>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d</a:t>
                  </a:r>
                </a:p>
              </p:txBody>
            </p:sp>
            <p:sp>
              <p:nvSpPr>
                <p:cNvPr id="145480" name="Rectangle 72"/>
                <p:cNvSpPr>
                  <a:spLocks noChangeArrowheads="1"/>
                </p:cNvSpPr>
                <p:nvPr/>
              </p:nvSpPr>
              <p:spPr bwMode="auto">
                <a:xfrm>
                  <a:off x="611" y="433"/>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e</a:t>
                  </a:r>
                </a:p>
              </p:txBody>
            </p:sp>
            <p:sp>
              <p:nvSpPr>
                <p:cNvPr id="145481" name="Rectangle 73"/>
                <p:cNvSpPr>
                  <a:spLocks noChangeArrowheads="1"/>
                </p:cNvSpPr>
                <p:nvPr/>
              </p:nvSpPr>
              <p:spPr bwMode="auto">
                <a:xfrm>
                  <a:off x="611" y="227"/>
                  <a:ext cx="451" cy="2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a:t>f</a:t>
                  </a:r>
                </a:p>
              </p:txBody>
            </p:sp>
          </p:grpSp>
          <p:sp>
            <p:nvSpPr>
              <p:cNvPr id="145482" name="Rectangle 74"/>
              <p:cNvSpPr>
                <a:spLocks noChangeArrowheads="1"/>
              </p:cNvSpPr>
              <p:nvPr/>
            </p:nvSpPr>
            <p:spPr bwMode="auto">
              <a:xfrm>
                <a:off x="249" y="1316"/>
                <a:ext cx="1134" cy="227"/>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t>元素</a:t>
                </a:r>
                <a:r>
                  <a:rPr lang="en-US" altLang="en-US" sz="2000" b="1"/>
                  <a:t>d</a:t>
                </a:r>
                <a:r>
                  <a:rPr lang="zh-CN" altLang="en-US" sz="2000" b="1"/>
                  <a:t>，</a:t>
                </a:r>
                <a:r>
                  <a:rPr lang="en-US" altLang="en-US" sz="2000" b="1"/>
                  <a:t>e</a:t>
                </a:r>
                <a:r>
                  <a:rPr lang="zh-CN" altLang="en-US" sz="2000" b="1"/>
                  <a:t>，</a:t>
                </a:r>
                <a:r>
                  <a:rPr lang="en-US" altLang="en-US" sz="2000" b="1"/>
                  <a:t>f</a:t>
                </a:r>
                <a:r>
                  <a:rPr lang="zh-CN" altLang="en-US" sz="2000" b="1"/>
                  <a:t>进栈</a:t>
                </a:r>
              </a:p>
            </p:txBody>
          </p:sp>
        </p:grpSp>
      </p:grpSp>
    </p:spTree>
    <p:extLst>
      <p:ext uri="{BB962C8B-B14F-4D97-AF65-F5344CB8AC3E}">
        <p14:creationId xmlns:p14="http://schemas.microsoft.com/office/powerpoint/2010/main" val="2131202153"/>
      </p:ext>
    </p:extLst>
  </p:cSld>
  <p:clrMapOvr>
    <a:masterClrMapping/>
  </p:clrMapOvr>
</p:sld>
</file>

<file path=ppt/theme/theme1.xml><?xml version="1.0" encoding="utf-8"?>
<a:theme xmlns:a="http://schemas.openxmlformats.org/drawingml/2006/main" name="Office 主题">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5197</TotalTime>
  <Words>7597</Words>
  <Application>Microsoft Office PowerPoint</Application>
  <PresentationFormat>全屏显示(4:3)</PresentationFormat>
  <Paragraphs>1254</Paragraphs>
  <Slides>65</Slides>
  <Notes>48</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65</vt:i4>
      </vt:variant>
    </vt:vector>
  </HeadingPairs>
  <TitlesOfParts>
    <vt:vector size="78" baseType="lpstr">
      <vt:lpstr>Arial Unicode MS</vt:lpstr>
      <vt:lpstr>TT192ECo00</vt:lpstr>
      <vt:lpstr>TT192ECo01</vt:lpstr>
      <vt:lpstr>TT192ECo02</vt:lpstr>
      <vt:lpstr>楷体_GB2312</vt:lpstr>
      <vt:lpstr>宋体</vt:lpstr>
      <vt:lpstr>Arial</vt:lpstr>
      <vt:lpstr>Calibri</vt:lpstr>
      <vt:lpstr>Cambria Math</vt:lpstr>
      <vt:lpstr>Symbol</vt:lpstr>
      <vt:lpstr>Wingdings</vt:lpstr>
      <vt:lpstr>Office 主题</vt:lpstr>
      <vt:lpstr>Document</vt:lpstr>
      <vt:lpstr>第三章 栈和队列</vt:lpstr>
      <vt:lpstr>目录</vt:lpstr>
      <vt:lpstr>1. 栈的基本概念</vt:lpstr>
      <vt:lpstr>栈的示意图</vt:lpstr>
      <vt:lpstr>栈的特性</vt:lpstr>
      <vt:lpstr>栈的设计</vt:lpstr>
      <vt:lpstr>栈的具体实现</vt:lpstr>
      <vt:lpstr>2. 顺序栈</vt:lpstr>
      <vt:lpstr>数据元素进出栈</vt:lpstr>
      <vt:lpstr>动态顺序栈</vt:lpstr>
      <vt:lpstr>动态顺序栈的基本操作</vt:lpstr>
      <vt:lpstr>动态顺序栈的基本操作-1, 2, 3</vt:lpstr>
      <vt:lpstr>动态顺序栈的基本操作-4,5</vt:lpstr>
      <vt:lpstr>动态顺序栈的基本操作-6,7</vt:lpstr>
      <vt:lpstr>例：数制转换</vt:lpstr>
      <vt:lpstr>数制转换：采用动态顺序栈</vt:lpstr>
      <vt:lpstr>例：括号匹配问题</vt:lpstr>
      <vt:lpstr>检查括号是否匹配</vt:lpstr>
      <vt:lpstr>算法思想</vt:lpstr>
      <vt:lpstr>PowerPoint 演示文稿</vt:lpstr>
      <vt:lpstr>静态顺序栈</vt:lpstr>
      <vt:lpstr>数据元素进出栈</vt:lpstr>
      <vt:lpstr>3. 链式栈</vt:lpstr>
      <vt:lpstr>PowerPoint 演示文稿</vt:lpstr>
      <vt:lpstr>PowerPoint 演示文稿</vt:lpstr>
      <vt:lpstr>例：行编辑程序问题</vt:lpstr>
      <vt:lpstr>PowerPoint 演示文稿</vt:lpstr>
      <vt:lpstr>PowerPoint 演示文稿</vt:lpstr>
      <vt:lpstr>4. 栈的应用举例</vt:lpstr>
      <vt:lpstr>例：四则运算/算术表达式求值</vt:lpstr>
      <vt:lpstr>算术表达式求值：算符优先法</vt:lpstr>
      <vt:lpstr>例如：2*3+4*5#</vt:lpstr>
      <vt:lpstr>PowerPoint 演示文稿</vt:lpstr>
      <vt:lpstr>PowerPoint 演示文稿</vt:lpstr>
      <vt:lpstr>PowerPoint 演示文稿</vt:lpstr>
      <vt:lpstr>PowerPoint 演示文稿</vt:lpstr>
      <vt:lpstr>实现问题</vt:lpstr>
      <vt:lpstr>表达式的不同表示</vt:lpstr>
      <vt:lpstr>表达式的不同表示</vt:lpstr>
      <vt:lpstr>将中缀表达式转换成后缀表达式</vt:lpstr>
      <vt:lpstr>将中缀表达式转换成后缀表达式</vt:lpstr>
      <vt:lpstr>例：迷宫寻路/寻找从入口到出口的路</vt:lpstr>
      <vt:lpstr>迷宫路径算法的基本思想</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例：递归的实现</vt:lpstr>
      <vt:lpstr>递归举例：尾递归</vt:lpstr>
      <vt:lpstr>递归举例：不终止的递归函数</vt:lpstr>
      <vt:lpstr>递归举例：求迷宫的路径</vt:lpstr>
      <vt:lpstr>递归举例：汉诺塔(Tower of Hanoi)</vt:lpstr>
      <vt:lpstr>递归举例：汉诺塔</vt:lpstr>
      <vt:lpstr>PowerPoint 演示文稿</vt:lpstr>
      <vt:lpstr>时间复杂度计算</vt:lpstr>
      <vt:lpstr>递归算法</vt:lpstr>
      <vt:lpstr>递归实现：函数调用</vt:lpstr>
      <vt:lpstr>递归的实现</vt:lpstr>
      <vt:lpstr>递归的实现</vt:lpstr>
      <vt:lpstr>递归工作栈</vt:lpstr>
      <vt:lpstr>递归非递归转换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栈和队列</dc:title>
  <dc:creator>Beihong</dc:creator>
  <cp:lastModifiedBy>BH Jin</cp:lastModifiedBy>
  <cp:revision>505</cp:revision>
  <cp:lastPrinted>2017-03-04T13:02:57Z</cp:lastPrinted>
  <dcterms:created xsi:type="dcterms:W3CDTF">2015-07-19T07:07:01Z</dcterms:created>
  <dcterms:modified xsi:type="dcterms:W3CDTF">2025-03-09T14:10:27Z</dcterms:modified>
</cp:coreProperties>
</file>