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292" r:id="rId3"/>
    <p:sldId id="332" r:id="rId4"/>
    <p:sldId id="259" r:id="rId5"/>
    <p:sldId id="334" r:id="rId6"/>
    <p:sldId id="328" r:id="rId7"/>
    <p:sldId id="301" r:id="rId8"/>
    <p:sldId id="302" r:id="rId9"/>
    <p:sldId id="306" r:id="rId10"/>
    <p:sldId id="307" r:id="rId11"/>
    <p:sldId id="260" r:id="rId12"/>
    <p:sldId id="335" r:id="rId13"/>
    <p:sldId id="336" r:id="rId14"/>
    <p:sldId id="264" r:id="rId15"/>
    <p:sldId id="294" r:id="rId16"/>
    <p:sldId id="316" r:id="rId17"/>
    <p:sldId id="337" r:id="rId18"/>
    <p:sldId id="295" r:id="rId19"/>
    <p:sldId id="329" r:id="rId20"/>
    <p:sldId id="296" r:id="rId21"/>
    <p:sldId id="297" r:id="rId22"/>
    <p:sldId id="333" r:id="rId23"/>
    <p:sldId id="281" r:id="rId24"/>
    <p:sldId id="318" r:id="rId25"/>
    <p:sldId id="346" r:id="rId26"/>
    <p:sldId id="319" r:id="rId27"/>
    <p:sldId id="311" r:id="rId28"/>
    <p:sldId id="331" r:id="rId29"/>
    <p:sldId id="287" r:id="rId30"/>
    <p:sldId id="286" r:id="rId31"/>
    <p:sldId id="345" r:id="rId32"/>
    <p:sldId id="288" r:id="rId33"/>
    <p:sldId id="309" r:id="rId34"/>
    <p:sldId id="289" r:id="rId35"/>
    <p:sldId id="310" r:id="rId36"/>
    <p:sldId id="320" r:id="rId37"/>
    <p:sldId id="344" r:id="rId38"/>
    <p:sldId id="338" r:id="rId39"/>
    <p:sldId id="325" r:id="rId40"/>
    <p:sldId id="326" r:id="rId41"/>
    <p:sldId id="339" r:id="rId42"/>
    <p:sldId id="340" r:id="rId43"/>
    <p:sldId id="341" r:id="rId44"/>
    <p:sldId id="342" r:id="rId45"/>
    <p:sldId id="330" r:id="rId46"/>
    <p:sldId id="343" r:id="rId47"/>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BE6B53-0E81-7F57-AD50-C4C4FE68F608}" name="首赫 朱" initials="首朱" userId="26070b139d58b82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664" autoAdjust="0"/>
  </p:normalViewPr>
  <p:slideViewPr>
    <p:cSldViewPr>
      <p:cViewPr varScale="1">
        <p:scale>
          <a:sx n="71" d="100"/>
          <a:sy n="71" d="100"/>
        </p:scale>
        <p:origin x="52" y="584"/>
      </p:cViewPr>
      <p:guideLst>
        <p:guide orient="horz" pos="2160"/>
        <p:guide pos="2880"/>
      </p:guideLst>
    </p:cSldViewPr>
  </p:slideViewPr>
  <p:notesTextViewPr>
    <p:cViewPr>
      <p:scale>
        <a:sx n="3" d="2"/>
        <a:sy n="3" d="2"/>
      </p:scale>
      <p:origin x="0" y="0"/>
    </p:cViewPr>
  </p:notesTextViewPr>
  <p:sorterViewPr>
    <p:cViewPr>
      <p:scale>
        <a:sx n="100" d="100"/>
        <a:sy n="100" d="100"/>
      </p:scale>
      <p:origin x="0" y="-82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6" y="0"/>
            <a:ext cx="4302231"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4/22/2025</a:t>
            </a:fld>
            <a:endParaRPr lang="en-US"/>
          </a:p>
        </p:txBody>
      </p:sp>
      <p:sp>
        <p:nvSpPr>
          <p:cNvPr id="4" name="页脚占位符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6" y="6456612"/>
            <a:ext cx="4302231"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6" y="0"/>
            <a:ext cx="4302231"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4/22/2025</a:t>
            </a:fld>
            <a:endParaRPr 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5"/>
            <a:ext cx="7942580" cy="30589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6" y="6456612"/>
            <a:ext cx="4302231"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8</a:t>
            </a:fld>
            <a:endParaRPr lang="en-US"/>
          </a:p>
        </p:txBody>
      </p:sp>
    </p:spTree>
    <p:extLst>
      <p:ext uri="{BB962C8B-B14F-4D97-AF65-F5344CB8AC3E}">
        <p14:creationId xmlns:p14="http://schemas.microsoft.com/office/powerpoint/2010/main" val="3543764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22</a:t>
            </a:fld>
            <a:endParaRPr lang="en-US"/>
          </a:p>
        </p:txBody>
      </p:sp>
    </p:spTree>
    <p:extLst>
      <p:ext uri="{BB962C8B-B14F-4D97-AF65-F5344CB8AC3E}">
        <p14:creationId xmlns:p14="http://schemas.microsoft.com/office/powerpoint/2010/main" val="956537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24</a:t>
            </a:fld>
            <a:endParaRPr lang="en-US"/>
          </a:p>
        </p:txBody>
      </p:sp>
    </p:spTree>
    <p:extLst>
      <p:ext uri="{BB962C8B-B14F-4D97-AF65-F5344CB8AC3E}">
        <p14:creationId xmlns:p14="http://schemas.microsoft.com/office/powerpoint/2010/main" val="2987245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25</a:t>
            </a:fld>
            <a:endParaRPr lang="en-US"/>
          </a:p>
        </p:txBody>
      </p:sp>
    </p:spTree>
    <p:extLst>
      <p:ext uri="{BB962C8B-B14F-4D97-AF65-F5344CB8AC3E}">
        <p14:creationId xmlns:p14="http://schemas.microsoft.com/office/powerpoint/2010/main" val="3735931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c</a:t>
            </a:r>
            <a:r>
              <a:rPr lang="zh-CN" altLang="en-US" dirty="0"/>
              <a:t>行有</a:t>
            </a:r>
            <a:r>
              <a:rPr lang="en-US" altLang="zh-CN" dirty="0"/>
              <a:t>c+1 </a:t>
            </a:r>
            <a:r>
              <a:rPr lang="zh-CN" altLang="en-US" dirty="0"/>
              <a:t>个元素值</a:t>
            </a:r>
            <a:endParaRPr lang="en-US" altLang="zh-CN" dirty="0"/>
          </a:p>
          <a:p>
            <a:r>
              <a:rPr lang="zh-CN" altLang="en-US" dirty="0"/>
              <a:t>第</a:t>
            </a:r>
            <a:r>
              <a:rPr lang="en-US" altLang="zh-CN" dirty="0"/>
              <a:t>10</a:t>
            </a:r>
            <a:r>
              <a:rPr lang="zh-CN" altLang="en-US" dirty="0"/>
              <a:t>行，有</a:t>
            </a:r>
            <a:r>
              <a:rPr lang="en-US" altLang="zh-CN" dirty="0"/>
              <a:t>11</a:t>
            </a:r>
            <a:r>
              <a:rPr lang="zh-CN" altLang="en-US" dirty="0"/>
              <a:t>个值，加上表示一行结束的</a:t>
            </a:r>
            <a:r>
              <a:rPr lang="en-US" altLang="zh-CN" dirty="0"/>
              <a:t>0</a:t>
            </a:r>
            <a:r>
              <a:rPr lang="zh-CN" altLang="en-US" dirty="0"/>
              <a:t>，需要队列长：</a:t>
            </a:r>
            <a:r>
              <a:rPr lang="en-US" dirty="0"/>
              <a:t>12</a:t>
            </a:r>
          </a:p>
        </p:txBody>
      </p:sp>
      <p:sp>
        <p:nvSpPr>
          <p:cNvPr id="4" name="灯片编号占位符 3"/>
          <p:cNvSpPr>
            <a:spLocks noGrp="1"/>
          </p:cNvSpPr>
          <p:nvPr>
            <p:ph type="sldNum" sz="quarter" idx="10"/>
          </p:nvPr>
        </p:nvSpPr>
        <p:spPr/>
        <p:txBody>
          <a:bodyPr/>
          <a:lstStyle/>
          <a:p>
            <a:fld id="{A2A1643A-76C6-4418-8C90-D4A34E557575}" type="slidenum">
              <a:rPr lang="en-US" smtClean="0"/>
              <a:t>26</a:t>
            </a:fld>
            <a:endParaRPr lang="en-US"/>
          </a:p>
        </p:txBody>
      </p:sp>
    </p:spTree>
    <p:extLst>
      <p:ext uri="{BB962C8B-B14F-4D97-AF65-F5344CB8AC3E}">
        <p14:creationId xmlns:p14="http://schemas.microsoft.com/office/powerpoint/2010/main" val="1729208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27</a:t>
            </a:fld>
            <a:endParaRPr lang="en-US"/>
          </a:p>
        </p:txBody>
      </p:sp>
    </p:spTree>
    <p:extLst>
      <p:ext uri="{BB962C8B-B14F-4D97-AF65-F5344CB8AC3E}">
        <p14:creationId xmlns:p14="http://schemas.microsoft.com/office/powerpoint/2010/main" val="80547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28</a:t>
            </a:fld>
            <a:endParaRPr lang="en-US"/>
          </a:p>
        </p:txBody>
      </p:sp>
    </p:spTree>
    <p:extLst>
      <p:ext uri="{BB962C8B-B14F-4D97-AF65-F5344CB8AC3E}">
        <p14:creationId xmlns:p14="http://schemas.microsoft.com/office/powerpoint/2010/main" val="2493786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29</a:t>
            </a:fld>
            <a:endParaRPr lang="en-US"/>
          </a:p>
        </p:txBody>
      </p:sp>
    </p:spTree>
    <p:extLst>
      <p:ext uri="{BB962C8B-B14F-4D97-AF65-F5344CB8AC3E}">
        <p14:creationId xmlns:p14="http://schemas.microsoft.com/office/powerpoint/2010/main" val="1373902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30</a:t>
            </a:fld>
            <a:endParaRPr lang="en-US"/>
          </a:p>
        </p:txBody>
      </p:sp>
    </p:spTree>
    <p:extLst>
      <p:ext uri="{BB962C8B-B14F-4D97-AF65-F5344CB8AC3E}">
        <p14:creationId xmlns:p14="http://schemas.microsoft.com/office/powerpoint/2010/main" val="318847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31</a:t>
            </a:fld>
            <a:endParaRPr lang="en-US"/>
          </a:p>
        </p:txBody>
      </p:sp>
    </p:spTree>
    <p:extLst>
      <p:ext uri="{BB962C8B-B14F-4D97-AF65-F5344CB8AC3E}">
        <p14:creationId xmlns:p14="http://schemas.microsoft.com/office/powerpoint/2010/main" val="1005036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32</a:t>
            </a:fld>
            <a:endParaRPr lang="en-US"/>
          </a:p>
        </p:txBody>
      </p:sp>
    </p:spTree>
    <p:extLst>
      <p:ext uri="{BB962C8B-B14F-4D97-AF65-F5344CB8AC3E}">
        <p14:creationId xmlns:p14="http://schemas.microsoft.com/office/powerpoint/2010/main" val="325338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10</a:t>
            </a:fld>
            <a:endParaRPr lang="en-US"/>
          </a:p>
        </p:txBody>
      </p:sp>
    </p:spTree>
    <p:extLst>
      <p:ext uri="{BB962C8B-B14F-4D97-AF65-F5344CB8AC3E}">
        <p14:creationId xmlns:p14="http://schemas.microsoft.com/office/powerpoint/2010/main" val="3899260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33</a:t>
            </a:fld>
            <a:endParaRPr lang="en-US"/>
          </a:p>
        </p:txBody>
      </p:sp>
    </p:spTree>
    <p:extLst>
      <p:ext uri="{BB962C8B-B14F-4D97-AF65-F5344CB8AC3E}">
        <p14:creationId xmlns:p14="http://schemas.microsoft.com/office/powerpoint/2010/main" val="3809326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36</a:t>
            </a:fld>
            <a:endParaRPr lang="en-US"/>
          </a:p>
        </p:txBody>
      </p:sp>
    </p:spTree>
    <p:extLst>
      <p:ext uri="{BB962C8B-B14F-4D97-AF65-F5344CB8AC3E}">
        <p14:creationId xmlns:p14="http://schemas.microsoft.com/office/powerpoint/2010/main" val="3134427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37</a:t>
            </a:fld>
            <a:endParaRPr lang="en-US"/>
          </a:p>
        </p:txBody>
      </p:sp>
    </p:spTree>
    <p:extLst>
      <p:ext uri="{BB962C8B-B14F-4D97-AF65-F5344CB8AC3E}">
        <p14:creationId xmlns:p14="http://schemas.microsoft.com/office/powerpoint/2010/main" val="2486911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客户到达事件的</a:t>
            </a:r>
            <a:r>
              <a:rPr lang="en-US" altLang="zh-CN" dirty="0" err="1"/>
              <a:t>OccurTime</a:t>
            </a:r>
            <a:r>
              <a:rPr lang="zh-CN" altLang="en-US" dirty="0"/>
              <a:t>和其在客户队列中的</a:t>
            </a:r>
            <a:r>
              <a:rPr lang="en-US" altLang="zh-CN" dirty="0" err="1"/>
              <a:t>ArrivalTime</a:t>
            </a:r>
            <a:r>
              <a:rPr lang="zh-CN" altLang="en-US" dirty="0"/>
              <a:t>一致</a:t>
            </a:r>
            <a:endParaRPr lang="en-US" altLang="zh-CN" dirty="0"/>
          </a:p>
          <a:p>
            <a:r>
              <a:rPr lang="zh-CN" altLang="en-US" dirty="0"/>
              <a:t>客户离开事件的</a:t>
            </a:r>
            <a:r>
              <a:rPr lang="en-US" altLang="zh-CN" dirty="0" err="1"/>
              <a:t>OccurTime</a:t>
            </a:r>
            <a:r>
              <a:rPr lang="en-US" altLang="zh-CN" dirty="0"/>
              <a:t>=</a:t>
            </a:r>
            <a:r>
              <a:rPr lang="zh-CN" altLang="en-US" dirty="0"/>
              <a:t>当前</a:t>
            </a:r>
            <a:r>
              <a:rPr lang="en-US" altLang="zh-CN" dirty="0"/>
              <a:t>(</a:t>
            </a:r>
            <a:r>
              <a:rPr lang="zh-CN" altLang="en-US" dirty="0"/>
              <a:t>离开</a:t>
            </a:r>
            <a:r>
              <a:rPr lang="en-US" altLang="zh-CN" dirty="0"/>
              <a:t>)</a:t>
            </a:r>
            <a:r>
              <a:rPr lang="zh-CN" altLang="en-US" dirty="0"/>
              <a:t>事件的发生时间</a:t>
            </a:r>
            <a:r>
              <a:rPr lang="en-US" altLang="zh-CN" dirty="0"/>
              <a:t>+</a:t>
            </a:r>
            <a:r>
              <a:rPr lang="zh-CN" altLang="en-US" dirty="0"/>
              <a:t>当前队列中队头客户的</a:t>
            </a:r>
            <a:r>
              <a:rPr lang="en-US" altLang="zh-CN" dirty="0"/>
              <a:t>Duration</a:t>
            </a: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38</a:t>
            </a:fld>
            <a:endParaRPr lang="en-US"/>
          </a:p>
        </p:txBody>
      </p:sp>
    </p:spTree>
    <p:extLst>
      <p:ext uri="{BB962C8B-B14F-4D97-AF65-F5344CB8AC3E}">
        <p14:creationId xmlns:p14="http://schemas.microsoft.com/office/powerpoint/2010/main" val="3554813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A2A1643A-76C6-4418-8C90-D4A34E557575}" type="slidenum">
              <a:rPr lang="en-US" smtClean="0"/>
              <a:t>39</a:t>
            </a:fld>
            <a:endParaRPr lang="en-US"/>
          </a:p>
        </p:txBody>
      </p:sp>
    </p:spTree>
    <p:extLst>
      <p:ext uri="{BB962C8B-B14F-4D97-AF65-F5344CB8AC3E}">
        <p14:creationId xmlns:p14="http://schemas.microsoft.com/office/powerpoint/2010/main" val="914262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40</a:t>
            </a:fld>
            <a:endParaRPr lang="en-US"/>
          </a:p>
        </p:txBody>
      </p:sp>
    </p:spTree>
    <p:extLst>
      <p:ext uri="{BB962C8B-B14F-4D97-AF65-F5344CB8AC3E}">
        <p14:creationId xmlns:p14="http://schemas.microsoft.com/office/powerpoint/2010/main" val="2666689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产生</a:t>
            </a:r>
            <a:r>
              <a:rPr lang="en-US" altLang="zh-CN" dirty="0"/>
              <a:t>10</a:t>
            </a:r>
            <a:r>
              <a:rPr lang="zh-CN" altLang="en-US" dirty="0"/>
              <a:t>以内的随机整数</a:t>
            </a:r>
          </a:p>
        </p:txBody>
      </p:sp>
      <p:sp>
        <p:nvSpPr>
          <p:cNvPr id="4" name="灯片编号占位符 3"/>
          <p:cNvSpPr>
            <a:spLocks noGrp="1"/>
          </p:cNvSpPr>
          <p:nvPr>
            <p:ph type="sldNum" sz="quarter" idx="5"/>
          </p:nvPr>
        </p:nvSpPr>
        <p:spPr/>
        <p:txBody>
          <a:bodyPr/>
          <a:lstStyle/>
          <a:p>
            <a:fld id="{A2A1643A-76C6-4418-8C90-D4A34E557575}" type="slidenum">
              <a:rPr lang="en-US" smtClean="0"/>
              <a:t>42</a:t>
            </a:fld>
            <a:endParaRPr lang="en-US"/>
          </a:p>
        </p:txBody>
      </p:sp>
    </p:spTree>
    <p:extLst>
      <p:ext uri="{BB962C8B-B14F-4D97-AF65-F5344CB8AC3E}">
        <p14:creationId xmlns:p14="http://schemas.microsoft.com/office/powerpoint/2010/main" val="6596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solidFill>
                  <a:srgbClr val="0000FF"/>
                </a:solidFill>
              </a:rPr>
              <a:t>RoundRobin</a:t>
            </a:r>
            <a:r>
              <a:rPr lang="zh-CN" altLang="en-US" sz="1200" dirty="0">
                <a:solidFill>
                  <a:srgbClr val="0000FF"/>
                </a:solidFill>
              </a:rPr>
              <a:t>：</a:t>
            </a:r>
            <a:r>
              <a:rPr lang="zh-CN" altLang="en-US" sz="1200" b="0" i="0" kern="1200" dirty="0">
                <a:solidFill>
                  <a:schemeClr val="tx1"/>
                </a:solidFill>
                <a:effectLst/>
                <a:latin typeface="+mn-lt"/>
                <a:ea typeface="+mn-ea"/>
                <a:cs typeface="+mn-cs"/>
              </a:rPr>
              <a:t>一种调度方式：轮流</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轮询</a:t>
            </a:r>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45</a:t>
            </a:fld>
            <a:endParaRPr lang="en-US"/>
          </a:p>
        </p:txBody>
      </p:sp>
    </p:spTree>
    <p:extLst>
      <p:ext uri="{BB962C8B-B14F-4D97-AF65-F5344CB8AC3E}">
        <p14:creationId xmlns:p14="http://schemas.microsoft.com/office/powerpoint/2010/main" val="511928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46</a:t>
            </a:fld>
            <a:endParaRPr lang="en-US"/>
          </a:p>
        </p:txBody>
      </p:sp>
    </p:spTree>
    <p:extLst>
      <p:ext uri="{BB962C8B-B14F-4D97-AF65-F5344CB8AC3E}">
        <p14:creationId xmlns:p14="http://schemas.microsoft.com/office/powerpoint/2010/main" val="2095906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11</a:t>
            </a:fld>
            <a:endParaRPr lang="en-US"/>
          </a:p>
        </p:txBody>
      </p:sp>
    </p:spTree>
    <p:extLst>
      <p:ext uri="{BB962C8B-B14F-4D97-AF65-F5344CB8AC3E}">
        <p14:creationId xmlns:p14="http://schemas.microsoft.com/office/powerpoint/2010/main" val="4101207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t>动态顺序队列也有假溢出</a:t>
            </a:r>
            <a:endParaRPr lang="en-US" sz="1200" b="0" dirty="0"/>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13</a:t>
            </a:fld>
            <a:endParaRPr lang="en-US"/>
          </a:p>
        </p:txBody>
      </p:sp>
    </p:spTree>
    <p:extLst>
      <p:ext uri="{BB962C8B-B14F-4D97-AF65-F5344CB8AC3E}">
        <p14:creationId xmlns:p14="http://schemas.microsoft.com/office/powerpoint/2010/main" val="47067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158903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在非空队列里，队头指针始终指向队头元素，而队尾指针始终指向队尾元素的下一位置</a:t>
            </a:r>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15</a:t>
            </a:fld>
            <a:endParaRPr lang="en-US"/>
          </a:p>
        </p:txBody>
      </p:sp>
    </p:spTree>
    <p:extLst>
      <p:ext uri="{BB962C8B-B14F-4D97-AF65-F5344CB8AC3E}">
        <p14:creationId xmlns:p14="http://schemas.microsoft.com/office/powerpoint/2010/main" val="83542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1200"/>
              <a:t>增加一个计数器，</a:t>
            </a:r>
            <a:r>
              <a:rPr lang="zh-CN" altLang="en-US" sz="2600" b="1">
                <a:solidFill>
                  <a:srgbClr val="0000FF"/>
                </a:solidFill>
              </a:rPr>
              <a:t>不一定可行</a:t>
            </a:r>
            <a:r>
              <a:rPr lang="zh-CN" altLang="en-US" sz="2600"/>
              <a:t>，取决于队列长度的计算方式。</a:t>
            </a:r>
            <a:endParaRPr lang="en-US" sz="2600"/>
          </a:p>
        </p:txBody>
      </p:sp>
      <p:sp>
        <p:nvSpPr>
          <p:cNvPr id="4" name="灯片编号占位符 3"/>
          <p:cNvSpPr>
            <a:spLocks noGrp="1"/>
          </p:cNvSpPr>
          <p:nvPr>
            <p:ph type="sldNum" sz="quarter" idx="10"/>
          </p:nvPr>
        </p:nvSpPr>
        <p:spPr/>
        <p:txBody>
          <a:bodyPr/>
          <a:lstStyle/>
          <a:p>
            <a:fld id="{A2A1643A-76C6-4418-8C90-D4A34E557575}" type="slidenum">
              <a:rPr lang="en-US" smtClean="0"/>
              <a:t>16</a:t>
            </a:fld>
            <a:endParaRPr lang="en-US"/>
          </a:p>
        </p:txBody>
      </p:sp>
    </p:spTree>
    <p:extLst>
      <p:ext uri="{BB962C8B-B14F-4D97-AF65-F5344CB8AC3E}">
        <p14:creationId xmlns:p14="http://schemas.microsoft.com/office/powerpoint/2010/main" val="85995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20</a:t>
            </a:fld>
            <a:endParaRPr lang="en-US"/>
          </a:p>
        </p:txBody>
      </p:sp>
    </p:spTree>
    <p:extLst>
      <p:ext uri="{BB962C8B-B14F-4D97-AF65-F5344CB8AC3E}">
        <p14:creationId xmlns:p14="http://schemas.microsoft.com/office/powerpoint/2010/main" val="1983565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21</a:t>
            </a:fld>
            <a:endParaRPr lang="en-US"/>
          </a:p>
        </p:txBody>
      </p:sp>
    </p:spTree>
    <p:extLst>
      <p:ext uri="{BB962C8B-B14F-4D97-AF65-F5344CB8AC3E}">
        <p14:creationId xmlns:p14="http://schemas.microsoft.com/office/powerpoint/2010/main" val="4249193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3" name="日期占位符 2"/>
          <p:cNvSpPr>
            <a:spLocks noGrp="1"/>
          </p:cNvSpPr>
          <p:nvPr>
            <p:ph type="dt" sz="half" idx="10"/>
          </p:nvPr>
        </p:nvSpPr>
        <p:spPr>
          <a:xfrm>
            <a:off x="457200" y="6243638"/>
            <a:ext cx="2133600" cy="457200"/>
          </a:xfrm>
          <a:prstGeom prst="rect">
            <a:avLst/>
          </a:prstGeom>
        </p:spPr>
        <p:txBody>
          <a:bodyPr/>
          <a:lstStyle>
            <a:lvl1pPr>
              <a:defRPr/>
            </a:lvl1pPr>
          </a:lstStyle>
          <a:p>
            <a:fld id="{E27DB8ED-EECF-4F54-A3DC-B14DCF7DE2A5}" type="datetime1">
              <a:rPr lang="zh-CN" altLang="en-US" smtClean="0"/>
              <a:t>2025/4/22</a:t>
            </a:fld>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3638"/>
            <a:ext cx="2133600" cy="457200"/>
          </a:xfrm>
          <a:prstGeom prst="rect">
            <a:avLst/>
          </a:prstGeom>
        </p:spPr>
        <p:txBody>
          <a:bodyPr/>
          <a:lstStyle>
            <a:lvl1pPr>
              <a:defRPr/>
            </a:lvl1pPr>
          </a:lstStyle>
          <a:p>
            <a:fld id="{A857C33E-AB51-4732-B7FC-4FD6F0F3FE8D}" type="slidenum">
              <a:rPr lang="zh-CN" altLang="en-US"/>
              <a:pPr/>
              <a:t>‹#›</a:t>
            </a:fld>
            <a:endParaRPr lang="en-US" altLang="zh-CN"/>
          </a:p>
        </p:txBody>
      </p:sp>
    </p:spTree>
    <p:extLst>
      <p:ext uri="{BB962C8B-B14F-4D97-AF65-F5344CB8AC3E}">
        <p14:creationId xmlns:p14="http://schemas.microsoft.com/office/powerpoint/2010/main" val="276863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vl1pPr>
          </a:lstStyle>
          <a:p>
            <a:r>
              <a:rPr lang="zh-CN" altLang="en-US" dirty="0"/>
              <a:t>单击此处编辑母版标题样式</a:t>
            </a:r>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499992" y="908720"/>
            <a:ext cx="4186808"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89A4FBB-8608-4DA1-9CC7-2B93F4B6FB74}" type="datetime1">
              <a:rPr lang="zh-CN" altLang="en-US" smtClean="0"/>
              <a:t>2025/4/22</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9BC0FD3-7E1B-464B-91E3-271B2FD6D44F}" type="datetime1">
              <a:rPr lang="zh-CN" altLang="en-US" smtClean="0"/>
              <a:t>2025/4/22</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3EFA495-27E1-4B80-A733-DA8F705253CF}" type="datetime1">
              <a:rPr lang="zh-CN" altLang="en-US" smtClean="0"/>
              <a:t>2025/4/22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5A10FAE-EBAA-4484-AB98-8A8084DD7BBD}" type="datetime1">
              <a:rPr lang="zh-CN" altLang="en-US" smtClean="0"/>
              <a:t>2025/4/22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93610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908720"/>
            <a:ext cx="8229600" cy="583264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Ongoing-Teaching\Data Structure\课件\其他\图片素材\3D小白人-书-排着放.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539504"/>
            <a:ext cx="7272808" cy="327387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721804" y="1025153"/>
            <a:ext cx="7772400" cy="1470025"/>
          </a:xfrm>
        </p:spPr>
        <p:txBody>
          <a:bodyPr/>
          <a:lstStyle/>
          <a:p>
            <a:r>
              <a:rPr lang="zh-CN" altLang="en-US" b="1" dirty="0"/>
              <a:t>第三章 栈和队列</a:t>
            </a:r>
            <a:endParaRPr lang="en-US" b="1" dirty="0"/>
          </a:p>
        </p:txBody>
      </p:sp>
      <p:sp>
        <p:nvSpPr>
          <p:cNvPr id="3" name="副标题 2"/>
          <p:cNvSpPr>
            <a:spLocks noGrp="1"/>
          </p:cNvSpPr>
          <p:nvPr>
            <p:ph type="subTitle" idx="1"/>
          </p:nvPr>
        </p:nvSpPr>
        <p:spPr>
          <a:xfrm>
            <a:off x="1407604" y="2276872"/>
            <a:ext cx="6400800" cy="1752600"/>
          </a:xfrm>
        </p:spPr>
        <p:txBody>
          <a:bodyPr/>
          <a:lstStyle/>
          <a:p>
            <a:r>
              <a:rPr lang="en-US" altLang="zh-CN" b="1" dirty="0">
                <a:solidFill>
                  <a:schemeClr val="tx1"/>
                </a:solidFill>
              </a:rPr>
              <a:t>Part II-</a:t>
            </a:r>
            <a:r>
              <a:rPr lang="zh-CN" altLang="en-US" b="1" dirty="0">
                <a:solidFill>
                  <a:schemeClr val="tx1"/>
                </a:solidFill>
              </a:rPr>
              <a:t>队列</a:t>
            </a:r>
            <a:endParaRPr lang="en-US" b="1" dirty="0">
              <a:solidFill>
                <a:schemeClr val="tx1"/>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spTree>
    <p:extLst>
      <p:ext uri="{BB962C8B-B14F-4D97-AF65-F5344CB8AC3E}">
        <p14:creationId xmlns:p14="http://schemas.microsoft.com/office/powerpoint/2010/main" val="137766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F7D485C-76D5-4B9B-886B-C81A5ED8BFEE}"/>
              </a:ext>
            </a:extLst>
          </p:cNvPr>
          <p:cNvSpPr/>
          <p:nvPr/>
        </p:nvSpPr>
        <p:spPr>
          <a:xfrm>
            <a:off x="23896" y="3356992"/>
            <a:ext cx="9120104" cy="2520280"/>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链队列的基本</a:t>
            </a:r>
            <a:r>
              <a:rPr lang="zh-CN" altLang="en-US"/>
              <a:t>操作</a:t>
            </a:r>
            <a:r>
              <a:rPr lang="en-US" altLang="zh-CN"/>
              <a:t>-6</a:t>
            </a:r>
            <a:endParaRPr 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a:t>
            </a:r>
            <a:r>
              <a:rPr lang="zh-CN" altLang="en-US" dirty="0"/>
              <a:t>出队：若队列不空，则删除队列的队头元素，</a:t>
            </a:r>
          </a:p>
          <a:p>
            <a:pPr marL="0" indent="0">
              <a:buNone/>
            </a:pPr>
            <a:r>
              <a:rPr lang="en-US" altLang="zh-CN" dirty="0"/>
              <a:t>//</a:t>
            </a:r>
            <a:r>
              <a:rPr lang="zh-CN" altLang="en-US" dirty="0"/>
              <a:t>用 </a:t>
            </a:r>
            <a:r>
              <a:rPr lang="en-US" altLang="zh-CN" dirty="0"/>
              <a:t>e </a:t>
            </a:r>
            <a:r>
              <a:rPr lang="zh-CN" altLang="en-US" dirty="0"/>
              <a:t>返回其值，并返回</a:t>
            </a:r>
            <a:r>
              <a:rPr lang="en-US" altLang="zh-CN" dirty="0"/>
              <a:t>OK</a:t>
            </a:r>
            <a:r>
              <a:rPr lang="zh-CN" altLang="en-US" dirty="0"/>
              <a:t>；否则返回</a:t>
            </a:r>
            <a:r>
              <a:rPr lang="en-US" altLang="zh-CN" dirty="0"/>
              <a:t>ERROR</a:t>
            </a:r>
          </a:p>
          <a:p>
            <a:pPr marL="0" indent="0">
              <a:buNone/>
            </a:pPr>
            <a:r>
              <a:rPr lang="en-US" altLang="zh-CN" dirty="0"/>
              <a:t>Status </a:t>
            </a:r>
            <a:r>
              <a:rPr lang="en-US" altLang="zh-CN" dirty="0">
                <a:solidFill>
                  <a:srgbClr val="0000FF"/>
                </a:solidFill>
              </a:rPr>
              <a:t>Dequeue</a:t>
            </a:r>
            <a:r>
              <a:rPr lang="en-US" altLang="zh-CN" dirty="0"/>
              <a:t>(</a:t>
            </a:r>
            <a:r>
              <a:rPr lang="en-US" altLang="zh-CN" dirty="0" err="1"/>
              <a:t>LinkedQueue</a:t>
            </a:r>
            <a:r>
              <a:rPr lang="en-US" altLang="zh-CN" dirty="0"/>
              <a:t> *</a:t>
            </a:r>
            <a:r>
              <a:rPr lang="en-US" altLang="zh-CN" dirty="0" err="1"/>
              <a:t>lq</a:t>
            </a:r>
            <a:r>
              <a:rPr lang="en-US" altLang="zh-CN" dirty="0"/>
              <a:t>, </a:t>
            </a:r>
            <a:r>
              <a:rPr lang="en-US" altLang="zh-CN" dirty="0" err="1"/>
              <a:t>ElemType</a:t>
            </a:r>
            <a:r>
              <a:rPr lang="en-US" altLang="zh-CN" dirty="0"/>
              <a:t> *e) {</a:t>
            </a:r>
          </a:p>
          <a:p>
            <a:pPr marL="0" indent="0">
              <a:buNone/>
            </a:pPr>
            <a:r>
              <a:rPr lang="en-US" altLang="zh-CN" dirty="0" err="1"/>
              <a:t>QNode</a:t>
            </a:r>
            <a:r>
              <a:rPr lang="en-US" altLang="zh-CN" dirty="0"/>
              <a:t> *p;</a:t>
            </a:r>
          </a:p>
          <a:p>
            <a:pPr marL="0" indent="0">
              <a:buNone/>
            </a:pPr>
            <a:r>
              <a:rPr lang="en-US" altLang="zh-CN" dirty="0"/>
              <a:t>if (</a:t>
            </a:r>
            <a:r>
              <a:rPr lang="en-US" altLang="zh-CN" dirty="0" err="1"/>
              <a:t>lq</a:t>
            </a:r>
            <a:r>
              <a:rPr lang="en-US" altLang="zh-CN" dirty="0"/>
              <a:t>-&gt;front == </a:t>
            </a:r>
            <a:r>
              <a:rPr lang="en-US" altLang="zh-CN" dirty="0" err="1"/>
              <a:t>lq</a:t>
            </a:r>
            <a:r>
              <a:rPr lang="en-US" altLang="zh-CN" dirty="0"/>
              <a:t>-&gt;rear) return ERROR; </a:t>
            </a:r>
          </a:p>
          <a:p>
            <a:pPr marL="0" indent="0">
              <a:buNone/>
            </a:pPr>
            <a:r>
              <a:rPr lang="en-US" altLang="zh-CN" dirty="0"/>
              <a:t>		    	       //</a:t>
            </a:r>
            <a:r>
              <a:rPr lang="zh-CN" altLang="en-US" dirty="0"/>
              <a:t>空队列的话，则出错</a:t>
            </a:r>
          </a:p>
          <a:p>
            <a:pPr marL="0" indent="0">
              <a:buNone/>
            </a:pPr>
            <a:r>
              <a:rPr lang="en-US" altLang="zh-CN" dirty="0"/>
              <a:t>p = </a:t>
            </a:r>
            <a:r>
              <a:rPr lang="en-US" altLang="zh-CN" dirty="0" err="1"/>
              <a:t>lq</a:t>
            </a:r>
            <a:r>
              <a:rPr lang="en-US" altLang="zh-CN" dirty="0"/>
              <a:t>-&gt;front-&gt;next;  //p</a:t>
            </a:r>
            <a:r>
              <a:rPr lang="zh-CN" altLang="en-US" dirty="0"/>
              <a:t>指向第一个结点</a:t>
            </a:r>
          </a:p>
          <a:p>
            <a:pPr marL="0" indent="0">
              <a:buNone/>
            </a:pPr>
            <a:r>
              <a:rPr lang="zh-CN" altLang="en-US" dirty="0"/>
              <a:t>*</a:t>
            </a:r>
            <a:r>
              <a:rPr lang="en-US" altLang="zh-CN" dirty="0"/>
              <a:t>e = p-&gt;data;</a:t>
            </a:r>
          </a:p>
          <a:p>
            <a:pPr marL="0" indent="0">
              <a:buNone/>
            </a:pPr>
            <a:r>
              <a:rPr lang="en-US" altLang="zh-CN" dirty="0" err="1">
                <a:solidFill>
                  <a:srgbClr val="0000FF"/>
                </a:solidFill>
              </a:rPr>
              <a:t>lq</a:t>
            </a:r>
            <a:r>
              <a:rPr lang="en-US" altLang="zh-CN" dirty="0">
                <a:solidFill>
                  <a:srgbClr val="0000FF"/>
                </a:solidFill>
              </a:rPr>
              <a:t>-&gt;front-&gt;next =p-&gt;next; </a:t>
            </a:r>
            <a:r>
              <a:rPr lang="en-US" altLang="zh-CN" dirty="0"/>
              <a:t>//</a:t>
            </a:r>
            <a:r>
              <a:rPr lang="zh-CN" altLang="en-US" dirty="0"/>
              <a:t>修改头结点的指针</a:t>
            </a:r>
            <a:endParaRPr lang="en-US" altLang="zh-CN" dirty="0"/>
          </a:p>
          <a:p>
            <a:pPr marL="0" indent="0">
              <a:buNone/>
            </a:pPr>
            <a:r>
              <a:rPr lang="en-US" altLang="zh-CN" dirty="0">
                <a:solidFill>
                  <a:srgbClr val="0000FF"/>
                </a:solidFill>
              </a:rPr>
              <a:t>if(</a:t>
            </a:r>
            <a:r>
              <a:rPr lang="en-US" altLang="zh-CN" dirty="0" err="1">
                <a:solidFill>
                  <a:srgbClr val="0000FF"/>
                </a:solidFill>
              </a:rPr>
              <a:t>lq</a:t>
            </a:r>
            <a:r>
              <a:rPr lang="en-US" altLang="zh-CN" dirty="0">
                <a:solidFill>
                  <a:srgbClr val="0000FF"/>
                </a:solidFill>
              </a:rPr>
              <a:t>-&gt;rear==p) </a:t>
            </a:r>
            <a:r>
              <a:rPr lang="en-US" altLang="zh-CN" dirty="0"/>
              <a:t>//</a:t>
            </a:r>
            <a:r>
              <a:rPr lang="zh-CN" altLang="en-US" dirty="0"/>
              <a:t>删仅有的一个元素时，需修改尾指针</a:t>
            </a:r>
            <a:endParaRPr lang="en-US" altLang="zh-CN" dirty="0">
              <a:solidFill>
                <a:srgbClr val="0000FF"/>
              </a:solidFill>
            </a:endParaRPr>
          </a:p>
          <a:p>
            <a:pPr marL="0" indent="0">
              <a:buNone/>
            </a:pPr>
            <a:r>
              <a:rPr lang="en-US" altLang="zh-CN" dirty="0">
                <a:solidFill>
                  <a:srgbClr val="0000FF"/>
                </a:solidFill>
              </a:rPr>
              <a:t>	</a:t>
            </a:r>
            <a:r>
              <a:rPr lang="en-US" altLang="zh-CN" dirty="0" err="1">
                <a:solidFill>
                  <a:srgbClr val="0000FF"/>
                </a:solidFill>
              </a:rPr>
              <a:t>lq</a:t>
            </a:r>
            <a:r>
              <a:rPr lang="en-US" altLang="zh-CN" dirty="0">
                <a:solidFill>
                  <a:srgbClr val="0000FF"/>
                </a:solidFill>
              </a:rPr>
              <a:t>-&gt;rear=</a:t>
            </a:r>
            <a:r>
              <a:rPr lang="en-US" altLang="zh-CN" dirty="0" err="1">
                <a:solidFill>
                  <a:srgbClr val="0000FF"/>
                </a:solidFill>
              </a:rPr>
              <a:t>lq</a:t>
            </a:r>
            <a:r>
              <a:rPr lang="en-US" altLang="zh-CN" dirty="0">
                <a:solidFill>
                  <a:srgbClr val="0000FF"/>
                </a:solidFill>
              </a:rPr>
              <a:t>-&gt;front; </a:t>
            </a:r>
            <a:r>
              <a:rPr lang="en-US" altLang="zh-CN" dirty="0"/>
              <a:t>//</a:t>
            </a:r>
            <a:r>
              <a:rPr lang="zh-CN" altLang="en-US" dirty="0"/>
              <a:t>删成了空队列</a:t>
            </a:r>
          </a:p>
          <a:p>
            <a:pPr marL="0" indent="0">
              <a:buNone/>
            </a:pPr>
            <a:r>
              <a:rPr lang="en-US" altLang="zh-CN" dirty="0"/>
              <a:t>free(p);</a:t>
            </a:r>
          </a:p>
          <a:p>
            <a:pPr marL="0" indent="0">
              <a:buNone/>
            </a:pPr>
            <a:r>
              <a:rPr lang="en-US" altLang="zh-CN" dirty="0"/>
              <a:t>return OK;</a:t>
            </a:r>
          </a:p>
          <a:p>
            <a:pPr marL="0" indent="0">
              <a:buNone/>
            </a:pPr>
            <a:r>
              <a:rPr lang="en-US" altLang="zh-CN" dirty="0"/>
              <a:t>}</a:t>
            </a:r>
          </a:p>
          <a:p>
            <a:pPr marL="0" indent="0">
              <a:buNone/>
            </a:pPr>
            <a:endParaRPr lang="en-US" altLang="zh-CN"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val="395631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normAutofit/>
          </a:bodyPr>
          <a:lstStyle/>
          <a:p>
            <a:r>
              <a:rPr lang="en-US" altLang="zh-CN" dirty="0"/>
              <a:t>3. </a:t>
            </a:r>
            <a:r>
              <a:rPr lang="zh-CN" altLang="en-US" dirty="0"/>
              <a:t>队列的顺序表示和实现</a:t>
            </a:r>
            <a:endParaRPr lang="en-US" altLang="en-US" dirty="0"/>
          </a:p>
        </p:txBody>
      </p:sp>
      <p:sp>
        <p:nvSpPr>
          <p:cNvPr id="3" name="内容占位符 2"/>
          <p:cNvSpPr>
            <a:spLocks noGrp="1"/>
          </p:cNvSpPr>
          <p:nvPr>
            <p:ph idx="1"/>
          </p:nvPr>
        </p:nvSpPr>
        <p:spPr>
          <a:xfrm>
            <a:off x="457200" y="908720"/>
            <a:ext cx="8435280" cy="5949280"/>
          </a:xfrm>
        </p:spPr>
        <p:txBody>
          <a:bodyPr>
            <a:normAutofit/>
          </a:bodyPr>
          <a:lstStyle/>
          <a:p>
            <a:r>
              <a:rPr lang="zh-CN" altLang="en-US" dirty="0"/>
              <a:t>顺序队列：利用一组连续的存储单元</a:t>
            </a:r>
            <a:r>
              <a:rPr lang="en-US" altLang="en-US" dirty="0"/>
              <a:t>(</a:t>
            </a:r>
            <a:r>
              <a:rPr lang="zh-CN" altLang="en-US" dirty="0"/>
              <a:t>一维数组</a:t>
            </a:r>
            <a:r>
              <a:rPr lang="en-US" altLang="en-US" dirty="0"/>
              <a:t>) </a:t>
            </a:r>
            <a:r>
              <a:rPr lang="zh-CN" altLang="en-US" dirty="0"/>
              <a:t>依次存放从队头到队尾的各个元素</a:t>
            </a:r>
          </a:p>
          <a:p>
            <a:r>
              <a:rPr lang="zh-CN" altLang="en-US" dirty="0">
                <a:solidFill>
                  <a:srgbClr val="0000CC"/>
                </a:solidFill>
              </a:rPr>
              <a:t>静态顺序队列</a:t>
            </a:r>
            <a:r>
              <a:rPr lang="zh-CN" altLang="en-US" dirty="0"/>
              <a:t>的定义：</a:t>
            </a:r>
          </a:p>
          <a:p>
            <a:pPr marL="0" indent="0">
              <a:buNone/>
            </a:pPr>
            <a:r>
              <a:rPr lang="en-US" altLang="en-US" dirty="0"/>
              <a:t>#define </a:t>
            </a:r>
            <a:r>
              <a:rPr lang="en-US" altLang="zh-CN" dirty="0"/>
              <a:t>MAXQUEUESIZE</a:t>
            </a:r>
            <a:r>
              <a:rPr lang="en-US" altLang="en-US" dirty="0"/>
              <a:t>   100</a:t>
            </a:r>
          </a:p>
          <a:p>
            <a:pPr marL="0" indent="0">
              <a:buNone/>
            </a:pPr>
            <a:r>
              <a:rPr lang="en-US" altLang="en-US" dirty="0" err="1"/>
              <a:t>typedef</a:t>
            </a:r>
            <a:r>
              <a:rPr lang="en-US" altLang="en-US" dirty="0"/>
              <a:t>  </a:t>
            </a:r>
            <a:r>
              <a:rPr lang="en-US" altLang="en-US" dirty="0" err="1"/>
              <a:t>struct</a:t>
            </a:r>
            <a:r>
              <a:rPr lang="en-US" altLang="en-US" dirty="0"/>
              <a:t>  queue </a:t>
            </a:r>
            <a:r>
              <a:rPr lang="en-US" altLang="zh-CN" dirty="0"/>
              <a:t>{</a:t>
            </a:r>
            <a:endParaRPr lang="en-US" altLang="en-US" dirty="0"/>
          </a:p>
          <a:p>
            <a:pPr marL="457200" lvl="1" indent="0">
              <a:buNone/>
            </a:pPr>
            <a:r>
              <a:rPr lang="en-US" altLang="en-US" dirty="0" err="1"/>
              <a:t>ElemType</a:t>
            </a:r>
            <a:r>
              <a:rPr lang="en-US" altLang="en-US" dirty="0"/>
              <a:t>  </a:t>
            </a:r>
            <a:r>
              <a:rPr lang="en-US" altLang="en-US" dirty="0" err="1"/>
              <a:t>Queue_array</a:t>
            </a:r>
            <a:r>
              <a:rPr lang="en-US" altLang="en-US" dirty="0"/>
              <a:t>[</a:t>
            </a:r>
            <a:r>
              <a:rPr lang="en-US" altLang="zh-CN" dirty="0"/>
              <a:t>MAXQUEUESIZE</a:t>
            </a:r>
            <a:r>
              <a:rPr lang="en-US" altLang="en-US" dirty="0"/>
              <a:t>] ;</a:t>
            </a:r>
          </a:p>
          <a:p>
            <a:pPr marL="457200" lvl="1" indent="0">
              <a:buNone/>
            </a:pPr>
            <a:r>
              <a:rPr lang="en-US" altLang="zh-CN" dirty="0" err="1"/>
              <a:t>int</a:t>
            </a:r>
            <a:r>
              <a:rPr lang="en-US" altLang="zh-CN" dirty="0"/>
              <a:t>  </a:t>
            </a:r>
            <a:r>
              <a:rPr lang="en-US" altLang="zh-CN" dirty="0" err="1"/>
              <a:t>queueSize</a:t>
            </a:r>
            <a:r>
              <a:rPr lang="en-US" altLang="zh-CN" dirty="0"/>
              <a:t>; //</a:t>
            </a:r>
            <a:r>
              <a:rPr lang="zh-CN" altLang="en-US" dirty="0"/>
              <a:t>队列空间的大小</a:t>
            </a:r>
            <a:endParaRPr lang="en-US" altLang="zh-CN" dirty="0"/>
          </a:p>
          <a:p>
            <a:pPr marL="457200" lvl="1" indent="0">
              <a:buNone/>
            </a:pPr>
            <a:r>
              <a:rPr lang="en-US" altLang="en-US" dirty="0" err="1"/>
              <a:t>int</a:t>
            </a:r>
            <a:r>
              <a:rPr lang="en-US" altLang="en-US" dirty="0"/>
              <a:t>  front; // </a:t>
            </a:r>
            <a:r>
              <a:rPr lang="zh-CN" altLang="en-US" dirty="0"/>
              <a:t>队头指针</a:t>
            </a:r>
            <a:endParaRPr lang="en-US" altLang="en-US" dirty="0"/>
          </a:p>
          <a:p>
            <a:pPr marL="457200" lvl="1" indent="0">
              <a:buNone/>
            </a:pPr>
            <a:r>
              <a:rPr lang="en-US" altLang="en-US" dirty="0" err="1"/>
              <a:t>int</a:t>
            </a:r>
            <a:r>
              <a:rPr lang="en-US" altLang="en-US" dirty="0"/>
              <a:t>  rear;  // </a:t>
            </a:r>
            <a:r>
              <a:rPr lang="zh-CN" altLang="en-US" dirty="0"/>
              <a:t>队尾指针</a:t>
            </a:r>
            <a:endParaRPr lang="en-US" altLang="zh-CN" dirty="0"/>
          </a:p>
          <a:p>
            <a:pPr marL="0" indent="0">
              <a:buNone/>
            </a:pPr>
            <a:r>
              <a:rPr lang="en-US" altLang="en-US" dirty="0"/>
              <a:t>}</a:t>
            </a:r>
            <a:r>
              <a:rPr lang="en-US" altLang="en-US" dirty="0" err="1">
                <a:solidFill>
                  <a:srgbClr val="0000FF"/>
                </a:solidFill>
              </a:rPr>
              <a:t>SqQueue</a:t>
            </a:r>
            <a:r>
              <a:rPr lang="en-US" altLang="en-US" dirty="0"/>
              <a:t>;</a:t>
            </a:r>
          </a:p>
          <a:p>
            <a:endParaRPr lang="en-US"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11</a:t>
            </a:fld>
            <a:endParaRPr lang="en-US" altLang="zh-CN"/>
          </a:p>
        </p:txBody>
      </p:sp>
    </p:spTree>
    <p:extLst>
      <p:ext uri="{BB962C8B-B14F-4D97-AF65-F5344CB8AC3E}">
        <p14:creationId xmlns:p14="http://schemas.microsoft.com/office/powerpoint/2010/main" val="3863705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静态顺序队列的基本操作</a:t>
            </a:r>
            <a:endParaRPr lang="en-US"/>
          </a:p>
        </p:txBody>
      </p:sp>
      <p:sp>
        <p:nvSpPr>
          <p:cNvPr id="3" name="内容占位符 2"/>
          <p:cNvSpPr>
            <a:spLocks noGrp="1"/>
          </p:cNvSpPr>
          <p:nvPr>
            <p:ph idx="1"/>
          </p:nvPr>
        </p:nvSpPr>
        <p:spPr>
          <a:xfrm>
            <a:off x="914400" y="908720"/>
            <a:ext cx="8229600" cy="5832648"/>
          </a:xfrm>
        </p:spPr>
        <p:txBody>
          <a:bodyPr>
            <a:normAutofit/>
          </a:bodyPr>
          <a:lstStyle/>
          <a:p>
            <a:r>
              <a:rPr lang="zh-CN" altLang="en-US" b="1" dirty="0"/>
              <a:t>在非空队列里，</a:t>
            </a:r>
            <a:r>
              <a:rPr lang="zh-CN" altLang="en-US" b="1" dirty="0">
                <a:solidFill>
                  <a:srgbClr val="0000FF"/>
                </a:solidFill>
              </a:rPr>
              <a:t>队头指针</a:t>
            </a:r>
            <a:r>
              <a:rPr lang="zh-CN" altLang="en-US" b="1" dirty="0"/>
              <a:t>始终指向</a:t>
            </a:r>
            <a:r>
              <a:rPr lang="zh-CN" altLang="en-US" b="1" dirty="0">
                <a:solidFill>
                  <a:srgbClr val="0000FF"/>
                </a:solidFill>
              </a:rPr>
              <a:t>队头元素</a:t>
            </a:r>
            <a:r>
              <a:rPr lang="zh-CN" altLang="en-US" b="1" dirty="0"/>
              <a:t>，而</a:t>
            </a:r>
            <a:r>
              <a:rPr lang="zh-CN" altLang="en-US" b="1" dirty="0">
                <a:solidFill>
                  <a:srgbClr val="0000FF"/>
                </a:solidFill>
              </a:rPr>
              <a:t>队尾指针</a:t>
            </a:r>
            <a:r>
              <a:rPr lang="zh-CN" altLang="en-US" b="1" dirty="0"/>
              <a:t>始终指向</a:t>
            </a:r>
            <a:r>
              <a:rPr lang="zh-CN" altLang="en-US" b="1" dirty="0">
                <a:solidFill>
                  <a:srgbClr val="0000FF"/>
                </a:solidFill>
              </a:rPr>
              <a:t>队尾元素的下一位置</a:t>
            </a:r>
            <a:endParaRPr lang="en-US" altLang="zh-CN" b="1" dirty="0">
              <a:solidFill>
                <a:srgbClr val="0000FF"/>
              </a:solidFill>
            </a:endParaRPr>
          </a:p>
          <a:p>
            <a:pPr lvl="1"/>
            <a:r>
              <a:rPr lang="zh-CN" altLang="en-US" dirty="0"/>
              <a:t>初始化：</a:t>
            </a:r>
            <a:r>
              <a:rPr lang="en-US" altLang="en-US" dirty="0"/>
              <a:t>front=rear=</a:t>
            </a:r>
            <a:r>
              <a:rPr lang="en-US" altLang="en-US" b="1" dirty="0">
                <a:solidFill>
                  <a:srgbClr val="0000FF"/>
                </a:solidFill>
              </a:rPr>
              <a:t>0</a:t>
            </a:r>
            <a:endParaRPr lang="zh-CN" altLang="en-US" b="1" dirty="0">
              <a:solidFill>
                <a:srgbClr val="0000FF"/>
              </a:solidFill>
            </a:endParaRPr>
          </a:p>
          <a:p>
            <a:pPr lvl="1"/>
            <a:r>
              <a:rPr lang="zh-CN" altLang="en-US" dirty="0"/>
              <a:t>判队列为空：</a:t>
            </a:r>
            <a:r>
              <a:rPr lang="en-US" altLang="en-US" dirty="0"/>
              <a:t>front=</a:t>
            </a:r>
            <a:r>
              <a:rPr lang="en-US" altLang="zh-CN" dirty="0"/>
              <a:t>=</a:t>
            </a:r>
            <a:r>
              <a:rPr lang="en-US" altLang="en-US" dirty="0"/>
              <a:t>rear</a:t>
            </a:r>
            <a:endParaRPr lang="zh-CN" altLang="en-US" dirty="0"/>
          </a:p>
          <a:p>
            <a:pPr lvl="1"/>
            <a:r>
              <a:rPr lang="zh-CN" altLang="en-US" b="1" dirty="0">
                <a:solidFill>
                  <a:srgbClr val="0000FF"/>
                </a:solidFill>
              </a:rPr>
              <a:t>判队列满：</a:t>
            </a:r>
            <a:r>
              <a:rPr lang="en-US" altLang="en-US" b="1" dirty="0">
                <a:solidFill>
                  <a:srgbClr val="0000FF"/>
                </a:solidFill>
              </a:rPr>
              <a:t>rear=</a:t>
            </a:r>
            <a:r>
              <a:rPr lang="en-US" altLang="zh-CN" b="1" dirty="0">
                <a:solidFill>
                  <a:srgbClr val="0000FF"/>
                </a:solidFill>
              </a:rPr>
              <a:t>=</a:t>
            </a:r>
            <a:r>
              <a:rPr lang="en-US" altLang="en-US" b="1" dirty="0">
                <a:solidFill>
                  <a:srgbClr val="0000FF"/>
                </a:solidFill>
              </a:rPr>
              <a:t>MAXQUEUESIZE</a:t>
            </a:r>
          </a:p>
          <a:p>
            <a:endParaRPr lang="en-US" altLang="zh-CN" dirty="0"/>
          </a:p>
          <a:p>
            <a:pPr lvl="1"/>
            <a:r>
              <a:rPr lang="zh-CN" altLang="en-US" dirty="0">
                <a:solidFill>
                  <a:srgbClr val="0000FF"/>
                </a:solidFill>
              </a:rPr>
              <a:t>入队</a:t>
            </a:r>
            <a:r>
              <a:rPr lang="zh-CN" altLang="en-US" dirty="0"/>
              <a:t>：将新元素插入</a:t>
            </a:r>
            <a:r>
              <a:rPr lang="en-US" altLang="en-US" dirty="0"/>
              <a:t>rear</a:t>
            </a:r>
            <a:r>
              <a:rPr lang="zh-CN" altLang="en-US" dirty="0"/>
              <a:t>所指的位置，然后</a:t>
            </a:r>
            <a:r>
              <a:rPr lang="en-US" altLang="en-US" dirty="0">
                <a:solidFill>
                  <a:srgbClr val="C00000"/>
                </a:solidFill>
              </a:rPr>
              <a:t>rear</a:t>
            </a:r>
            <a:r>
              <a:rPr lang="zh-CN" altLang="en-US" dirty="0">
                <a:solidFill>
                  <a:srgbClr val="C00000"/>
                </a:solidFill>
              </a:rPr>
              <a:t>加</a:t>
            </a:r>
            <a:r>
              <a:rPr lang="en-US" altLang="en-US" dirty="0">
                <a:solidFill>
                  <a:srgbClr val="C00000"/>
                </a:solidFill>
              </a:rPr>
              <a:t>1</a:t>
            </a:r>
            <a:r>
              <a:rPr lang="en-US" altLang="en-US" dirty="0"/>
              <a:t> </a:t>
            </a:r>
            <a:endParaRPr lang="zh-CN" altLang="en-US" dirty="0"/>
          </a:p>
          <a:p>
            <a:pPr lvl="1"/>
            <a:r>
              <a:rPr lang="zh-CN" altLang="en-US" dirty="0">
                <a:solidFill>
                  <a:srgbClr val="0000FF"/>
                </a:solidFill>
              </a:rPr>
              <a:t>出队</a:t>
            </a:r>
            <a:r>
              <a:rPr lang="zh-CN" altLang="en-US" dirty="0"/>
              <a:t>：删去</a:t>
            </a:r>
            <a:r>
              <a:rPr lang="en-US" altLang="en-US" dirty="0"/>
              <a:t>front</a:t>
            </a:r>
            <a:r>
              <a:rPr lang="zh-CN" altLang="en-US" dirty="0"/>
              <a:t>所指的元素，然后</a:t>
            </a:r>
            <a:r>
              <a:rPr lang="en-US" altLang="zh-CN" dirty="0">
                <a:solidFill>
                  <a:srgbClr val="C00000"/>
                </a:solidFill>
              </a:rPr>
              <a:t>front</a:t>
            </a:r>
            <a:r>
              <a:rPr lang="zh-CN" altLang="en-US" dirty="0">
                <a:solidFill>
                  <a:srgbClr val="C00000"/>
                </a:solidFill>
              </a:rPr>
              <a:t>加</a:t>
            </a:r>
            <a:r>
              <a:rPr lang="en-US" altLang="en-US" dirty="0">
                <a:solidFill>
                  <a:srgbClr val="C00000"/>
                </a:solidFill>
              </a:rPr>
              <a:t>1</a:t>
            </a:r>
            <a:r>
              <a:rPr lang="zh-CN" altLang="en-US" dirty="0"/>
              <a:t>并返回被删元素</a:t>
            </a:r>
            <a:endParaRPr lang="en-US" altLang="zh-CN"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extLst>
      <p:ext uri="{BB962C8B-B14F-4D97-AF65-F5344CB8AC3E}">
        <p14:creationId xmlns:p14="http://schemas.microsoft.com/office/powerpoint/2010/main" val="393039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静态顺序队列的假溢出</a:t>
            </a:r>
            <a:endParaRPr lang="en-US"/>
          </a:p>
        </p:txBody>
      </p:sp>
      <p:sp>
        <p:nvSpPr>
          <p:cNvPr id="3" name="内容占位符 2"/>
          <p:cNvSpPr>
            <a:spLocks noGrp="1"/>
          </p:cNvSpPr>
          <p:nvPr>
            <p:ph idx="1"/>
          </p:nvPr>
        </p:nvSpPr>
        <p:spPr>
          <a:xfrm>
            <a:off x="457200" y="692696"/>
            <a:ext cx="8229600" cy="3452986"/>
          </a:xfrm>
        </p:spPr>
        <p:txBody>
          <a:bodyPr>
            <a:normAutofit fontScale="92500" lnSpcReduction="20000"/>
          </a:bodyPr>
          <a:lstStyle/>
          <a:p>
            <a:pPr>
              <a:lnSpc>
                <a:spcPct val="120000"/>
              </a:lnSpc>
              <a:spcBef>
                <a:spcPts val="0"/>
              </a:spcBef>
            </a:pPr>
            <a:r>
              <a:rPr lang="zh-CN" altLang="en-US" sz="3600" b="1" dirty="0">
                <a:latin typeface="+mn-ea"/>
              </a:rPr>
              <a:t>队列的</a:t>
            </a:r>
            <a:r>
              <a:rPr lang="zh-CN" altLang="en-US" sz="3600" b="1" dirty="0">
                <a:solidFill>
                  <a:srgbClr val="C00000"/>
                </a:solidFill>
                <a:latin typeface="+mn-ea"/>
              </a:rPr>
              <a:t>假溢出</a:t>
            </a:r>
            <a:r>
              <a:rPr lang="zh-CN" altLang="en-US" sz="3600" b="1" dirty="0">
                <a:latin typeface="+mn-ea"/>
              </a:rPr>
              <a:t>：</a:t>
            </a:r>
            <a:r>
              <a:rPr lang="zh-CN" altLang="en-US" sz="3500" dirty="0"/>
              <a:t>数据元素入队会由于尾指针到达数组的上界而不能成功，但</a:t>
            </a:r>
            <a:r>
              <a:rPr lang="zh-CN" altLang="en-US" sz="3500" b="1" dirty="0"/>
              <a:t>队列中实际元素个数可能远远小于数组大小</a:t>
            </a:r>
            <a:endParaRPr lang="en-US" altLang="en-US" sz="3500" b="1" dirty="0"/>
          </a:p>
          <a:p>
            <a:pPr lvl="1">
              <a:lnSpc>
                <a:spcPct val="120000"/>
              </a:lnSpc>
              <a:spcBef>
                <a:spcPts val="0"/>
              </a:spcBef>
            </a:pPr>
            <a:r>
              <a:rPr lang="zh-CN" altLang="en-US" sz="3000" dirty="0"/>
              <a:t>假：指队列的实际可用空间并未占满</a:t>
            </a:r>
            <a:endParaRPr lang="en-US" altLang="zh-CN" sz="3000" dirty="0"/>
          </a:p>
          <a:p>
            <a:pPr lvl="1">
              <a:lnSpc>
                <a:spcPct val="120000"/>
              </a:lnSpc>
              <a:spcBef>
                <a:spcPts val="0"/>
              </a:spcBef>
            </a:pPr>
            <a:r>
              <a:rPr lang="zh-CN" altLang="en-US" sz="3200" dirty="0"/>
              <a:t>原因：</a:t>
            </a:r>
            <a:r>
              <a:rPr lang="zh-CN" altLang="en-US" sz="3200" b="1" dirty="0"/>
              <a:t>在入队和出队操作中，头、尾指针只增加不减小，致使被删除元素的空间永远无法重新利用</a:t>
            </a:r>
          </a:p>
          <a:p>
            <a:pPr lvl="1">
              <a:lnSpc>
                <a:spcPct val="120000"/>
              </a:lnSpc>
              <a:spcBef>
                <a:spcPts val="0"/>
              </a:spcBef>
            </a:pP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grpSp>
        <p:nvGrpSpPr>
          <p:cNvPr id="6" name="Group 4"/>
          <p:cNvGrpSpPr>
            <a:grpSpLocks/>
          </p:cNvGrpSpPr>
          <p:nvPr/>
        </p:nvGrpSpPr>
        <p:grpSpPr bwMode="auto">
          <a:xfrm>
            <a:off x="315217" y="3645742"/>
            <a:ext cx="8577263" cy="2662239"/>
            <a:chOff x="0" y="-106"/>
            <a:chExt cx="5403" cy="1677"/>
          </a:xfrm>
        </p:grpSpPr>
        <p:grpSp>
          <p:nvGrpSpPr>
            <p:cNvPr id="8" name="Group 5"/>
            <p:cNvGrpSpPr>
              <a:grpSpLocks/>
            </p:cNvGrpSpPr>
            <p:nvPr/>
          </p:nvGrpSpPr>
          <p:grpSpPr bwMode="auto">
            <a:xfrm>
              <a:off x="0" y="144"/>
              <a:ext cx="1139" cy="1404"/>
              <a:chOff x="0" y="0"/>
              <a:chExt cx="1139" cy="1404"/>
            </a:xfrm>
          </p:grpSpPr>
          <p:sp>
            <p:nvSpPr>
              <p:cNvPr id="51" name="Rectangle 6"/>
              <p:cNvSpPr>
                <a:spLocks noChangeArrowheads="1"/>
              </p:cNvSpPr>
              <p:nvPr/>
            </p:nvSpPr>
            <p:spPr bwMode="auto">
              <a:xfrm>
                <a:off x="360" y="1177"/>
                <a:ext cx="77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(a)  </a:t>
                </a:r>
                <a:r>
                  <a:rPr lang="zh-CN" altLang="en-US" sz="2000" b="1"/>
                  <a:t>空队列</a:t>
                </a:r>
              </a:p>
            </p:txBody>
          </p:sp>
          <p:grpSp>
            <p:nvGrpSpPr>
              <p:cNvPr id="52" name="Group 7"/>
              <p:cNvGrpSpPr>
                <a:grpSpLocks/>
              </p:cNvGrpSpPr>
              <p:nvPr/>
            </p:nvGrpSpPr>
            <p:grpSpPr bwMode="auto">
              <a:xfrm>
                <a:off x="651" y="0"/>
                <a:ext cx="488" cy="1020"/>
                <a:chOff x="2" y="0"/>
                <a:chExt cx="488" cy="1020"/>
              </a:xfrm>
            </p:grpSpPr>
            <p:sp>
              <p:nvSpPr>
                <p:cNvPr id="59" name="Rectangle 8"/>
                <p:cNvSpPr>
                  <a:spLocks noChangeArrowheads="1"/>
                </p:cNvSpPr>
                <p:nvPr/>
              </p:nvSpPr>
              <p:spPr bwMode="auto">
                <a:xfrm>
                  <a:off x="15" y="0"/>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60" name="Rectangle 9"/>
                <p:cNvSpPr>
                  <a:spLocks noChangeArrowheads="1"/>
                </p:cNvSpPr>
                <p:nvPr/>
              </p:nvSpPr>
              <p:spPr bwMode="auto">
                <a:xfrm>
                  <a:off x="6" y="20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61" name="Rectangle 10"/>
                <p:cNvSpPr>
                  <a:spLocks noChangeArrowheads="1"/>
                </p:cNvSpPr>
                <p:nvPr/>
              </p:nvSpPr>
              <p:spPr bwMode="auto">
                <a:xfrm>
                  <a:off x="3" y="402"/>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62" name="Rectangle 11"/>
                <p:cNvSpPr>
                  <a:spLocks noChangeArrowheads="1"/>
                </p:cNvSpPr>
                <p:nvPr/>
              </p:nvSpPr>
              <p:spPr bwMode="auto">
                <a:xfrm>
                  <a:off x="2" y="609"/>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63" name="Rectangle 12"/>
                <p:cNvSpPr>
                  <a:spLocks noChangeArrowheads="1"/>
                </p:cNvSpPr>
                <p:nvPr/>
              </p:nvSpPr>
              <p:spPr bwMode="auto">
                <a:xfrm>
                  <a:off x="2" y="816"/>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grpSp>
          <p:grpSp>
            <p:nvGrpSpPr>
              <p:cNvPr id="53" name="Group 13"/>
              <p:cNvGrpSpPr>
                <a:grpSpLocks/>
              </p:cNvGrpSpPr>
              <p:nvPr/>
            </p:nvGrpSpPr>
            <p:grpSpPr bwMode="auto">
              <a:xfrm>
                <a:off x="0" y="951"/>
                <a:ext cx="639" cy="227"/>
                <a:chOff x="0" y="0"/>
                <a:chExt cx="639" cy="227"/>
              </a:xfrm>
            </p:grpSpPr>
            <p:sp>
              <p:nvSpPr>
                <p:cNvPr id="57" name="Rectangle 14"/>
                <p:cNvSpPr>
                  <a:spLocks noChangeArrowheads="1"/>
                </p:cNvSpPr>
                <p:nvPr/>
              </p:nvSpPr>
              <p:spPr bwMode="auto">
                <a:xfrm>
                  <a:off x="0" y="0"/>
                  <a:ext cx="4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Q.front</a:t>
                  </a:r>
                </a:p>
              </p:txBody>
            </p:sp>
            <p:sp>
              <p:nvSpPr>
                <p:cNvPr id="58" name="Line 15"/>
                <p:cNvSpPr>
                  <a:spLocks noChangeShapeType="1"/>
                </p:cNvSpPr>
                <p:nvPr/>
              </p:nvSpPr>
              <p:spPr bwMode="auto">
                <a:xfrm>
                  <a:off x="72" y="17"/>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4" name="Group 16"/>
              <p:cNvGrpSpPr>
                <a:grpSpLocks/>
              </p:cNvGrpSpPr>
              <p:nvPr/>
            </p:nvGrpSpPr>
            <p:grpSpPr bwMode="auto">
              <a:xfrm>
                <a:off x="27" y="639"/>
                <a:ext cx="615" cy="227"/>
                <a:chOff x="0" y="0"/>
                <a:chExt cx="615" cy="227"/>
              </a:xfrm>
            </p:grpSpPr>
            <p:sp>
              <p:nvSpPr>
                <p:cNvPr id="55" name="Rectangle 17"/>
                <p:cNvSpPr>
                  <a:spLocks noChangeArrowheads="1"/>
                </p:cNvSpPr>
                <p:nvPr/>
              </p:nvSpPr>
              <p:spPr bwMode="auto">
                <a:xfrm>
                  <a:off x="0" y="0"/>
                  <a:ext cx="45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err="1"/>
                    <a:t>Q.rear</a:t>
                  </a:r>
                  <a:endParaRPr lang="en-US" altLang="en-US" sz="2000" dirty="0"/>
                </a:p>
              </p:txBody>
            </p:sp>
            <p:sp>
              <p:nvSpPr>
                <p:cNvPr id="56" name="Line 18"/>
                <p:cNvSpPr>
                  <a:spLocks noChangeShapeType="1"/>
                </p:cNvSpPr>
                <p:nvPr/>
              </p:nvSpPr>
              <p:spPr bwMode="auto">
                <a:xfrm>
                  <a:off x="48" y="219"/>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9" name="Group 19"/>
            <p:cNvGrpSpPr>
              <a:grpSpLocks/>
            </p:cNvGrpSpPr>
            <p:nvPr/>
          </p:nvGrpSpPr>
          <p:grpSpPr bwMode="auto">
            <a:xfrm>
              <a:off x="1278" y="153"/>
              <a:ext cx="1437" cy="1418"/>
              <a:chOff x="0" y="0"/>
              <a:chExt cx="1437" cy="1418"/>
            </a:xfrm>
          </p:grpSpPr>
          <p:sp>
            <p:nvSpPr>
              <p:cNvPr id="38" name="Rectangle 20"/>
              <p:cNvSpPr>
                <a:spLocks noChangeArrowheads="1"/>
              </p:cNvSpPr>
              <p:nvPr/>
            </p:nvSpPr>
            <p:spPr bwMode="auto">
              <a:xfrm>
                <a:off x="258" y="1191"/>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buFontTx/>
                  <a:buAutoNum type="alphaLcParenBoth" startAt="2"/>
                </a:pPr>
                <a:r>
                  <a:rPr lang="zh-CN" altLang="en-US" sz="2000" b="1"/>
                  <a:t>入队</a:t>
                </a:r>
                <a:r>
                  <a:rPr lang="en-US" altLang="en-US" sz="2000" b="1"/>
                  <a:t>3</a:t>
                </a:r>
                <a:r>
                  <a:rPr lang="zh-CN" altLang="en-US" sz="2000" b="1"/>
                  <a:t>个元素</a:t>
                </a:r>
              </a:p>
            </p:txBody>
          </p:sp>
          <p:grpSp>
            <p:nvGrpSpPr>
              <p:cNvPr id="39" name="Group 21"/>
              <p:cNvGrpSpPr>
                <a:grpSpLocks/>
              </p:cNvGrpSpPr>
              <p:nvPr/>
            </p:nvGrpSpPr>
            <p:grpSpPr bwMode="auto">
              <a:xfrm>
                <a:off x="640" y="0"/>
                <a:ext cx="481" cy="1011"/>
                <a:chOff x="0" y="0"/>
                <a:chExt cx="481" cy="1011"/>
              </a:xfrm>
            </p:grpSpPr>
            <p:sp>
              <p:nvSpPr>
                <p:cNvPr id="46" name="Rectangle 22"/>
                <p:cNvSpPr>
                  <a:spLocks noChangeArrowheads="1"/>
                </p:cNvSpPr>
                <p:nvPr/>
              </p:nvSpPr>
              <p:spPr bwMode="auto">
                <a:xfrm>
                  <a:off x="0" y="0"/>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47" name="Rectangle 23"/>
                <p:cNvSpPr>
                  <a:spLocks noChangeArrowheads="1"/>
                </p:cNvSpPr>
                <p:nvPr/>
              </p:nvSpPr>
              <p:spPr bwMode="auto">
                <a:xfrm>
                  <a:off x="6" y="20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48" name="Rectangle 24"/>
                <p:cNvSpPr>
                  <a:spLocks noChangeArrowheads="1"/>
                </p:cNvSpPr>
                <p:nvPr/>
              </p:nvSpPr>
              <p:spPr bwMode="auto">
                <a:xfrm>
                  <a:off x="3" y="41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3</a:t>
                  </a:r>
                </a:p>
              </p:txBody>
            </p:sp>
            <p:sp>
              <p:nvSpPr>
                <p:cNvPr id="49" name="Rectangle 25"/>
                <p:cNvSpPr>
                  <a:spLocks noChangeArrowheads="1"/>
                </p:cNvSpPr>
                <p:nvPr/>
              </p:nvSpPr>
              <p:spPr bwMode="auto">
                <a:xfrm>
                  <a:off x="2" y="609"/>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2</a:t>
                  </a:r>
                </a:p>
              </p:txBody>
            </p:sp>
            <p:sp>
              <p:nvSpPr>
                <p:cNvPr id="50" name="Rectangle 26"/>
                <p:cNvSpPr>
                  <a:spLocks noChangeArrowheads="1"/>
                </p:cNvSpPr>
                <p:nvPr/>
              </p:nvSpPr>
              <p:spPr bwMode="auto">
                <a:xfrm>
                  <a:off x="2" y="807"/>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1</a:t>
                  </a:r>
                </a:p>
              </p:txBody>
            </p:sp>
          </p:grpSp>
          <p:grpSp>
            <p:nvGrpSpPr>
              <p:cNvPr id="40" name="Group 27"/>
              <p:cNvGrpSpPr>
                <a:grpSpLocks/>
              </p:cNvGrpSpPr>
              <p:nvPr/>
            </p:nvGrpSpPr>
            <p:grpSpPr bwMode="auto">
              <a:xfrm>
                <a:off x="0" y="942"/>
                <a:ext cx="639" cy="227"/>
                <a:chOff x="0" y="0"/>
                <a:chExt cx="639" cy="227"/>
              </a:xfrm>
            </p:grpSpPr>
            <p:sp>
              <p:nvSpPr>
                <p:cNvPr id="44" name="Rectangle 28"/>
                <p:cNvSpPr>
                  <a:spLocks noChangeArrowheads="1"/>
                </p:cNvSpPr>
                <p:nvPr/>
              </p:nvSpPr>
              <p:spPr bwMode="auto">
                <a:xfrm>
                  <a:off x="0" y="0"/>
                  <a:ext cx="4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Q.front</a:t>
                  </a:r>
                </a:p>
              </p:txBody>
            </p:sp>
            <p:sp>
              <p:nvSpPr>
                <p:cNvPr id="45" name="Line 29"/>
                <p:cNvSpPr>
                  <a:spLocks noChangeShapeType="1"/>
                </p:cNvSpPr>
                <p:nvPr/>
              </p:nvSpPr>
              <p:spPr bwMode="auto">
                <a:xfrm>
                  <a:off x="72" y="17"/>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1" name="Group 30"/>
              <p:cNvGrpSpPr>
                <a:grpSpLocks/>
              </p:cNvGrpSpPr>
              <p:nvPr/>
            </p:nvGrpSpPr>
            <p:grpSpPr bwMode="auto">
              <a:xfrm>
                <a:off x="18" y="87"/>
                <a:ext cx="615" cy="227"/>
                <a:chOff x="0" y="0"/>
                <a:chExt cx="615" cy="227"/>
              </a:xfrm>
            </p:grpSpPr>
            <p:sp>
              <p:nvSpPr>
                <p:cNvPr id="42" name="Rectangle 31"/>
                <p:cNvSpPr>
                  <a:spLocks noChangeArrowheads="1"/>
                </p:cNvSpPr>
                <p:nvPr/>
              </p:nvSpPr>
              <p:spPr bwMode="auto">
                <a:xfrm>
                  <a:off x="0" y="0"/>
                  <a:ext cx="45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Q.rear</a:t>
                  </a:r>
                </a:p>
              </p:txBody>
            </p:sp>
            <p:sp>
              <p:nvSpPr>
                <p:cNvPr id="43" name="Line 32"/>
                <p:cNvSpPr>
                  <a:spLocks noChangeShapeType="1"/>
                </p:cNvSpPr>
                <p:nvPr/>
              </p:nvSpPr>
              <p:spPr bwMode="auto">
                <a:xfrm>
                  <a:off x="48" y="219"/>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0" name="Group 33"/>
            <p:cNvGrpSpPr>
              <a:grpSpLocks/>
            </p:cNvGrpSpPr>
            <p:nvPr/>
          </p:nvGrpSpPr>
          <p:grpSpPr bwMode="auto">
            <a:xfrm>
              <a:off x="2574" y="144"/>
              <a:ext cx="1437" cy="1427"/>
              <a:chOff x="0" y="0"/>
              <a:chExt cx="1437" cy="1427"/>
            </a:xfrm>
          </p:grpSpPr>
          <p:sp>
            <p:nvSpPr>
              <p:cNvPr id="25" name="Rectangle 34"/>
              <p:cNvSpPr>
                <a:spLocks noChangeArrowheads="1"/>
              </p:cNvSpPr>
              <p:nvPr/>
            </p:nvSpPr>
            <p:spPr bwMode="auto">
              <a:xfrm>
                <a:off x="258" y="1200"/>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en-US" altLang="en-US" sz="2000" b="1"/>
                  <a:t>(c)  </a:t>
                </a:r>
                <a:r>
                  <a:rPr lang="zh-CN" altLang="en-US" sz="2000" b="1"/>
                  <a:t>出队</a:t>
                </a:r>
                <a:r>
                  <a:rPr lang="en-US" altLang="en-US" sz="2000" b="1"/>
                  <a:t>3</a:t>
                </a:r>
                <a:r>
                  <a:rPr lang="zh-CN" altLang="en-US" sz="2000" b="1"/>
                  <a:t>个元素</a:t>
                </a:r>
              </a:p>
            </p:txBody>
          </p:sp>
          <p:grpSp>
            <p:nvGrpSpPr>
              <p:cNvPr id="26" name="Group 35"/>
              <p:cNvGrpSpPr>
                <a:grpSpLocks/>
              </p:cNvGrpSpPr>
              <p:nvPr/>
            </p:nvGrpSpPr>
            <p:grpSpPr bwMode="auto">
              <a:xfrm>
                <a:off x="640" y="0"/>
                <a:ext cx="481" cy="1020"/>
                <a:chOff x="0" y="0"/>
                <a:chExt cx="481" cy="1020"/>
              </a:xfrm>
            </p:grpSpPr>
            <p:sp>
              <p:nvSpPr>
                <p:cNvPr id="33" name="Rectangle 36"/>
                <p:cNvSpPr>
                  <a:spLocks noChangeArrowheads="1"/>
                </p:cNvSpPr>
                <p:nvPr/>
              </p:nvSpPr>
              <p:spPr bwMode="auto">
                <a:xfrm>
                  <a:off x="0" y="0"/>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34" name="Rectangle 37"/>
                <p:cNvSpPr>
                  <a:spLocks noChangeArrowheads="1"/>
                </p:cNvSpPr>
                <p:nvPr/>
              </p:nvSpPr>
              <p:spPr bwMode="auto">
                <a:xfrm>
                  <a:off x="6" y="20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35" name="Rectangle 38"/>
                <p:cNvSpPr>
                  <a:spLocks noChangeArrowheads="1"/>
                </p:cNvSpPr>
                <p:nvPr/>
              </p:nvSpPr>
              <p:spPr bwMode="auto">
                <a:xfrm>
                  <a:off x="3" y="41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sp>
              <p:nvSpPr>
                <p:cNvPr id="36" name="Rectangle 39"/>
                <p:cNvSpPr>
                  <a:spLocks noChangeArrowheads="1"/>
                </p:cNvSpPr>
                <p:nvPr/>
              </p:nvSpPr>
              <p:spPr bwMode="auto">
                <a:xfrm>
                  <a:off x="2" y="609"/>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sp>
              <p:nvSpPr>
                <p:cNvPr id="37" name="Rectangle 40"/>
                <p:cNvSpPr>
                  <a:spLocks noChangeArrowheads="1"/>
                </p:cNvSpPr>
                <p:nvPr/>
              </p:nvSpPr>
              <p:spPr bwMode="auto">
                <a:xfrm>
                  <a:off x="2" y="816"/>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grpSp>
          <p:grpSp>
            <p:nvGrpSpPr>
              <p:cNvPr id="27" name="Group 41"/>
              <p:cNvGrpSpPr>
                <a:grpSpLocks/>
              </p:cNvGrpSpPr>
              <p:nvPr/>
            </p:nvGrpSpPr>
            <p:grpSpPr bwMode="auto">
              <a:xfrm>
                <a:off x="0" y="336"/>
                <a:ext cx="639" cy="227"/>
                <a:chOff x="0" y="0"/>
                <a:chExt cx="639" cy="227"/>
              </a:xfrm>
            </p:grpSpPr>
            <p:sp>
              <p:nvSpPr>
                <p:cNvPr id="31" name="Rectangle 42"/>
                <p:cNvSpPr>
                  <a:spLocks noChangeArrowheads="1"/>
                </p:cNvSpPr>
                <p:nvPr/>
              </p:nvSpPr>
              <p:spPr bwMode="auto">
                <a:xfrm>
                  <a:off x="0" y="0"/>
                  <a:ext cx="4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Q.front</a:t>
                  </a:r>
                </a:p>
              </p:txBody>
            </p:sp>
            <p:sp>
              <p:nvSpPr>
                <p:cNvPr id="32" name="Line 43"/>
                <p:cNvSpPr>
                  <a:spLocks noChangeShapeType="1"/>
                </p:cNvSpPr>
                <p:nvPr/>
              </p:nvSpPr>
              <p:spPr bwMode="auto">
                <a:xfrm>
                  <a:off x="72" y="17"/>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8" name="Group 44"/>
              <p:cNvGrpSpPr>
                <a:grpSpLocks/>
              </p:cNvGrpSpPr>
              <p:nvPr/>
            </p:nvGrpSpPr>
            <p:grpSpPr bwMode="auto">
              <a:xfrm>
                <a:off x="18" y="30"/>
                <a:ext cx="615" cy="227"/>
                <a:chOff x="0" y="0"/>
                <a:chExt cx="615" cy="227"/>
              </a:xfrm>
            </p:grpSpPr>
            <p:sp>
              <p:nvSpPr>
                <p:cNvPr id="29" name="Rectangle 45"/>
                <p:cNvSpPr>
                  <a:spLocks noChangeArrowheads="1"/>
                </p:cNvSpPr>
                <p:nvPr/>
              </p:nvSpPr>
              <p:spPr bwMode="auto">
                <a:xfrm>
                  <a:off x="0" y="0"/>
                  <a:ext cx="45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Q.rear</a:t>
                  </a:r>
                </a:p>
              </p:txBody>
            </p:sp>
            <p:sp>
              <p:nvSpPr>
                <p:cNvPr id="30" name="Line 46"/>
                <p:cNvSpPr>
                  <a:spLocks noChangeShapeType="1"/>
                </p:cNvSpPr>
                <p:nvPr/>
              </p:nvSpPr>
              <p:spPr bwMode="auto">
                <a:xfrm>
                  <a:off x="48" y="219"/>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1" name="Group 47"/>
            <p:cNvGrpSpPr>
              <a:grpSpLocks/>
            </p:cNvGrpSpPr>
            <p:nvPr/>
          </p:nvGrpSpPr>
          <p:grpSpPr bwMode="auto">
            <a:xfrm>
              <a:off x="3966" y="-106"/>
              <a:ext cx="1437" cy="1629"/>
              <a:chOff x="0" y="-106"/>
              <a:chExt cx="1437" cy="1629"/>
            </a:xfrm>
          </p:grpSpPr>
          <p:sp>
            <p:nvSpPr>
              <p:cNvPr id="12" name="Rectangle 48"/>
              <p:cNvSpPr>
                <a:spLocks noChangeArrowheads="1"/>
              </p:cNvSpPr>
              <p:nvPr/>
            </p:nvSpPr>
            <p:spPr bwMode="auto">
              <a:xfrm>
                <a:off x="258" y="1296"/>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en-US" altLang="en-US" sz="2000" b="1"/>
                  <a:t>(d)  </a:t>
                </a:r>
                <a:r>
                  <a:rPr lang="zh-CN" altLang="en-US" sz="2000" b="1"/>
                  <a:t>入队</a:t>
                </a:r>
                <a:r>
                  <a:rPr lang="en-US" altLang="en-US" sz="2000" b="1"/>
                  <a:t>2</a:t>
                </a:r>
                <a:r>
                  <a:rPr lang="zh-CN" altLang="en-US" sz="2000" b="1"/>
                  <a:t>个元素</a:t>
                </a:r>
              </a:p>
            </p:txBody>
          </p:sp>
          <p:grpSp>
            <p:nvGrpSpPr>
              <p:cNvPr id="13" name="Group 49"/>
              <p:cNvGrpSpPr>
                <a:grpSpLocks/>
              </p:cNvGrpSpPr>
              <p:nvPr/>
            </p:nvGrpSpPr>
            <p:grpSpPr bwMode="auto">
              <a:xfrm>
                <a:off x="640" y="144"/>
                <a:ext cx="481" cy="1020"/>
                <a:chOff x="0" y="0"/>
                <a:chExt cx="481" cy="1020"/>
              </a:xfrm>
            </p:grpSpPr>
            <p:sp>
              <p:nvSpPr>
                <p:cNvPr id="20" name="Rectangle 50"/>
                <p:cNvSpPr>
                  <a:spLocks noChangeArrowheads="1"/>
                </p:cNvSpPr>
                <p:nvPr/>
              </p:nvSpPr>
              <p:spPr bwMode="auto">
                <a:xfrm>
                  <a:off x="0" y="0"/>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5</a:t>
                  </a:r>
                </a:p>
              </p:txBody>
            </p:sp>
            <p:sp>
              <p:nvSpPr>
                <p:cNvPr id="21" name="Rectangle 51"/>
                <p:cNvSpPr>
                  <a:spLocks noChangeArrowheads="1"/>
                </p:cNvSpPr>
                <p:nvPr/>
              </p:nvSpPr>
              <p:spPr bwMode="auto">
                <a:xfrm>
                  <a:off x="6" y="20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4</a:t>
                  </a:r>
                </a:p>
              </p:txBody>
            </p:sp>
            <p:sp>
              <p:nvSpPr>
                <p:cNvPr id="22" name="Rectangle 52"/>
                <p:cNvSpPr>
                  <a:spLocks noChangeArrowheads="1"/>
                </p:cNvSpPr>
                <p:nvPr/>
              </p:nvSpPr>
              <p:spPr bwMode="auto">
                <a:xfrm>
                  <a:off x="3" y="402"/>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sp>
              <p:nvSpPr>
                <p:cNvPr id="23" name="Rectangle 53"/>
                <p:cNvSpPr>
                  <a:spLocks noChangeArrowheads="1"/>
                </p:cNvSpPr>
                <p:nvPr/>
              </p:nvSpPr>
              <p:spPr bwMode="auto">
                <a:xfrm>
                  <a:off x="2" y="609"/>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sp>
              <p:nvSpPr>
                <p:cNvPr id="24" name="Rectangle 54"/>
                <p:cNvSpPr>
                  <a:spLocks noChangeArrowheads="1"/>
                </p:cNvSpPr>
                <p:nvPr/>
              </p:nvSpPr>
              <p:spPr bwMode="auto">
                <a:xfrm>
                  <a:off x="2" y="816"/>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grpSp>
          <p:grpSp>
            <p:nvGrpSpPr>
              <p:cNvPr id="14" name="Group 55"/>
              <p:cNvGrpSpPr>
                <a:grpSpLocks/>
              </p:cNvGrpSpPr>
              <p:nvPr/>
            </p:nvGrpSpPr>
            <p:grpSpPr bwMode="auto">
              <a:xfrm>
                <a:off x="0" y="453"/>
                <a:ext cx="639" cy="227"/>
                <a:chOff x="0" y="0"/>
                <a:chExt cx="639" cy="227"/>
              </a:xfrm>
            </p:grpSpPr>
            <p:sp>
              <p:nvSpPr>
                <p:cNvPr id="18" name="Rectangle 56"/>
                <p:cNvSpPr>
                  <a:spLocks noChangeArrowheads="1"/>
                </p:cNvSpPr>
                <p:nvPr/>
              </p:nvSpPr>
              <p:spPr bwMode="auto">
                <a:xfrm>
                  <a:off x="0" y="0"/>
                  <a:ext cx="4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err="1"/>
                    <a:t>Q.front</a:t>
                  </a:r>
                  <a:endParaRPr lang="en-US" altLang="en-US" sz="2000" dirty="0"/>
                </a:p>
              </p:txBody>
            </p:sp>
            <p:sp>
              <p:nvSpPr>
                <p:cNvPr id="19" name="Line 57"/>
                <p:cNvSpPr>
                  <a:spLocks noChangeShapeType="1"/>
                </p:cNvSpPr>
                <p:nvPr/>
              </p:nvSpPr>
              <p:spPr bwMode="auto">
                <a:xfrm>
                  <a:off x="72" y="17"/>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 name="Group 58"/>
              <p:cNvGrpSpPr>
                <a:grpSpLocks/>
              </p:cNvGrpSpPr>
              <p:nvPr/>
            </p:nvGrpSpPr>
            <p:grpSpPr bwMode="auto">
              <a:xfrm>
                <a:off x="18" y="-106"/>
                <a:ext cx="615" cy="227"/>
                <a:chOff x="0" y="-106"/>
                <a:chExt cx="615" cy="227"/>
              </a:xfrm>
            </p:grpSpPr>
            <p:sp>
              <p:nvSpPr>
                <p:cNvPr id="16" name="Rectangle 59"/>
                <p:cNvSpPr>
                  <a:spLocks noChangeArrowheads="1"/>
                </p:cNvSpPr>
                <p:nvPr/>
              </p:nvSpPr>
              <p:spPr bwMode="auto">
                <a:xfrm>
                  <a:off x="0" y="-106"/>
                  <a:ext cx="45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err="1"/>
                    <a:t>Q.rear</a:t>
                  </a:r>
                  <a:endParaRPr lang="en-US" altLang="en-US" sz="2000" dirty="0"/>
                </a:p>
              </p:txBody>
            </p:sp>
            <p:sp>
              <p:nvSpPr>
                <p:cNvPr id="17" name="Line 60"/>
                <p:cNvSpPr>
                  <a:spLocks noChangeShapeType="1"/>
                </p:cNvSpPr>
                <p:nvPr/>
              </p:nvSpPr>
              <p:spPr bwMode="auto">
                <a:xfrm>
                  <a:off x="48" y="113"/>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64" name="TextBox 63"/>
          <p:cNvSpPr txBox="1"/>
          <p:nvPr/>
        </p:nvSpPr>
        <p:spPr>
          <a:xfrm>
            <a:off x="4572000" y="6362164"/>
            <a:ext cx="4587666" cy="523220"/>
          </a:xfrm>
          <a:prstGeom prst="rect">
            <a:avLst/>
          </a:prstGeom>
          <a:noFill/>
        </p:spPr>
        <p:txBody>
          <a:bodyPr wrap="none" rtlCol="0">
            <a:spAutoFit/>
          </a:bodyPr>
          <a:lstStyle/>
          <a:p>
            <a:r>
              <a:rPr lang="en-US" altLang="zh-CN" sz="2800" b="1" dirty="0" err="1"/>
              <a:t>Realloc</a:t>
            </a:r>
            <a:r>
              <a:rPr lang="en-US" altLang="zh-CN" sz="2800" b="1" dirty="0"/>
              <a:t> </a:t>
            </a:r>
            <a:r>
              <a:rPr lang="zh-CN" altLang="en-US" sz="2800" b="1" dirty="0"/>
              <a:t>不能解决假溢出问题</a:t>
            </a:r>
            <a:endParaRPr lang="en-US" sz="2800" b="1" dirty="0"/>
          </a:p>
        </p:txBody>
      </p:sp>
    </p:spTree>
    <p:extLst>
      <p:ext uri="{BB962C8B-B14F-4D97-AF65-F5344CB8AC3E}">
        <p14:creationId xmlns:p14="http://schemas.microsoft.com/office/powerpoint/2010/main" val="317067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zh-CN" altLang="en-US"/>
              <a:t>循环队列</a:t>
            </a:r>
            <a:r>
              <a:rPr lang="en-US" altLang="zh-CN"/>
              <a:t>(</a:t>
            </a:r>
            <a:r>
              <a:rPr lang="en-US" altLang="en-US"/>
              <a:t>Circular Queue)</a:t>
            </a:r>
          </a:p>
        </p:txBody>
      </p:sp>
      <p:sp>
        <p:nvSpPr>
          <p:cNvPr id="3" name="内容占位符 2"/>
          <p:cNvSpPr>
            <a:spLocks noGrp="1"/>
          </p:cNvSpPr>
          <p:nvPr>
            <p:ph idx="1"/>
          </p:nvPr>
        </p:nvSpPr>
        <p:spPr/>
        <p:txBody>
          <a:bodyPr/>
          <a:lstStyle/>
          <a:p>
            <a:r>
              <a:rPr lang="zh-CN" altLang="en-US" dirty="0"/>
              <a:t>循环队列：将为队列分配的向量空间看成为一个</a:t>
            </a:r>
            <a:r>
              <a:rPr lang="zh-CN" altLang="en-US" b="1" dirty="0">
                <a:solidFill>
                  <a:srgbClr val="0000FF"/>
                </a:solidFill>
              </a:rPr>
              <a:t>首尾相接的圆环</a:t>
            </a:r>
          </a:p>
          <a:p>
            <a:r>
              <a:rPr lang="zh-CN" altLang="en-US" dirty="0"/>
              <a:t>在循环队列中进行出队、入队操作时，队头、队尾指针仍要加</a:t>
            </a:r>
            <a:r>
              <a:rPr lang="en-US" altLang="en-US" dirty="0"/>
              <a:t>1</a:t>
            </a:r>
          </a:p>
          <a:p>
            <a:r>
              <a:rPr lang="zh-CN" altLang="en-US" dirty="0"/>
              <a:t>但</a:t>
            </a:r>
            <a:r>
              <a:rPr lang="zh-CN" altLang="en-US" dirty="0">
                <a:solidFill>
                  <a:srgbClr val="0000FF"/>
                </a:solidFill>
              </a:rPr>
              <a:t>当队头、队尾指针到达</a:t>
            </a:r>
            <a:r>
              <a:rPr lang="en-US" altLang="en-US" dirty="0">
                <a:solidFill>
                  <a:srgbClr val="0000FF"/>
                </a:solidFill>
              </a:rPr>
              <a:t>MAXQUEUESIZE</a:t>
            </a:r>
            <a:r>
              <a:rPr lang="en-US" altLang="zh-CN" dirty="0">
                <a:solidFill>
                  <a:srgbClr val="0000FF"/>
                </a:solidFill>
              </a:rPr>
              <a:t>-1</a:t>
            </a:r>
            <a:r>
              <a:rPr lang="zh-CN" altLang="en-US" dirty="0">
                <a:solidFill>
                  <a:srgbClr val="0000FF"/>
                </a:solidFill>
              </a:rPr>
              <a:t>时，其加</a:t>
            </a:r>
            <a:r>
              <a:rPr lang="en-US" altLang="en-US" dirty="0">
                <a:solidFill>
                  <a:srgbClr val="0000FF"/>
                </a:solidFill>
              </a:rPr>
              <a:t>1</a:t>
            </a:r>
            <a:r>
              <a:rPr lang="zh-CN" altLang="en-US" dirty="0">
                <a:solidFill>
                  <a:srgbClr val="0000FF"/>
                </a:solidFill>
              </a:rPr>
              <a:t>操作的结果是指向</a:t>
            </a:r>
            <a:r>
              <a:rPr lang="en-US" altLang="en-US" dirty="0">
                <a:solidFill>
                  <a:srgbClr val="0000FF"/>
                </a:solidFill>
              </a:rPr>
              <a:t>0</a:t>
            </a:r>
            <a:endParaRPr lang="en-US" altLang="zh-CN" dirty="0">
              <a:solidFill>
                <a:srgbClr val="0000FF"/>
              </a:solidFill>
            </a:endParaRPr>
          </a:p>
          <a:p>
            <a:pPr lvl="1"/>
            <a:r>
              <a:rPr lang="en-US" altLang="en-US" dirty="0"/>
              <a:t>//</a:t>
            </a:r>
            <a:r>
              <a:rPr lang="zh-CN" altLang="en-US" dirty="0"/>
              <a:t> </a:t>
            </a:r>
            <a:r>
              <a:rPr lang="en-US" altLang="en-US" dirty="0" err="1"/>
              <a:t>i</a:t>
            </a:r>
            <a:r>
              <a:rPr lang="zh-CN" altLang="en-US" dirty="0"/>
              <a:t>代表</a:t>
            </a:r>
            <a:r>
              <a:rPr lang="en-US" altLang="en-US" dirty="0"/>
              <a:t>front</a:t>
            </a:r>
            <a:r>
              <a:rPr lang="zh-CN" altLang="en-US" dirty="0"/>
              <a:t>或</a:t>
            </a:r>
            <a:r>
              <a:rPr lang="en-US" altLang="en-US" dirty="0"/>
              <a:t>rear </a:t>
            </a:r>
          </a:p>
          <a:p>
            <a:pPr lvl="1"/>
            <a:r>
              <a:rPr lang="en-US" altLang="en-US" dirty="0"/>
              <a:t>if  (i+1==MAXQUEUESIZE)   </a:t>
            </a:r>
            <a:r>
              <a:rPr lang="en-US" altLang="en-US" dirty="0" err="1"/>
              <a:t>i</a:t>
            </a:r>
            <a:r>
              <a:rPr lang="en-US" altLang="en-US" dirty="0"/>
              <a:t>=0;</a:t>
            </a:r>
          </a:p>
          <a:p>
            <a:pPr lvl="1"/>
            <a:r>
              <a:rPr lang="en-US" altLang="en-US" dirty="0"/>
              <a:t>else </a:t>
            </a:r>
            <a:r>
              <a:rPr lang="en-US" altLang="en-US" dirty="0" err="1"/>
              <a:t>i</a:t>
            </a:r>
            <a:r>
              <a:rPr lang="en-US" altLang="en-US" dirty="0"/>
              <a:t>++ ; </a:t>
            </a:r>
          </a:p>
          <a:p>
            <a:r>
              <a:rPr lang="zh-CN" altLang="en-US" dirty="0"/>
              <a:t>这种循环意义下的加</a:t>
            </a:r>
            <a:r>
              <a:rPr lang="en-US" altLang="en-US" dirty="0"/>
              <a:t>1</a:t>
            </a:r>
            <a:r>
              <a:rPr lang="zh-CN" altLang="en-US" dirty="0"/>
              <a:t>操作可以用</a:t>
            </a:r>
            <a:r>
              <a:rPr lang="zh-CN" altLang="en-US" b="1" dirty="0">
                <a:solidFill>
                  <a:srgbClr val="0000FF"/>
                </a:solidFill>
              </a:rPr>
              <a:t>取模运算</a:t>
            </a:r>
            <a:r>
              <a:rPr lang="zh-CN" altLang="en-US" dirty="0"/>
              <a:t>来实现</a:t>
            </a:r>
            <a:endParaRPr lang="en-US" altLang="zh-CN" dirty="0"/>
          </a:p>
          <a:p>
            <a:endParaRPr lang="en-US"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14</a:t>
            </a:fld>
            <a:endParaRPr lang="en-US" altLang="zh-CN"/>
          </a:p>
        </p:txBody>
      </p:sp>
    </p:spTree>
    <p:extLst>
      <p:ext uri="{BB962C8B-B14F-4D97-AF65-F5344CB8AC3E}">
        <p14:creationId xmlns:p14="http://schemas.microsoft.com/office/powerpoint/2010/main" val="125760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循环队列操作及指针变化情况</a:t>
            </a:r>
            <a:endParaRPr lang="en-US" dirty="0"/>
          </a:p>
        </p:txBody>
      </p:sp>
      <p:sp>
        <p:nvSpPr>
          <p:cNvPr id="3" name="内容占位符 2"/>
          <p:cNvSpPr>
            <a:spLocks noGrp="1"/>
          </p:cNvSpPr>
          <p:nvPr>
            <p:ph idx="1"/>
          </p:nvPr>
        </p:nvSpPr>
        <p:spPr/>
        <p:txBody>
          <a:bodyPr>
            <a:normAutofit/>
          </a:bodyPr>
          <a:lstStyle/>
          <a:p>
            <a:r>
              <a:rPr lang="zh-CN" altLang="en-US" dirty="0">
                <a:solidFill>
                  <a:srgbClr val="0000FF"/>
                </a:solidFill>
              </a:rPr>
              <a:t>进队</a:t>
            </a:r>
            <a:r>
              <a:rPr lang="zh-CN" altLang="en-US" dirty="0"/>
              <a:t>：在队尾加元素，然后</a:t>
            </a:r>
            <a:r>
              <a:rPr lang="en-US" altLang="zh-CN" dirty="0">
                <a:solidFill>
                  <a:srgbClr val="C00000"/>
                </a:solidFill>
              </a:rPr>
              <a:t>rear = (rear+1) % </a:t>
            </a:r>
            <a:r>
              <a:rPr lang="en-US" altLang="en-US" dirty="0">
                <a:solidFill>
                  <a:srgbClr val="C00000"/>
                </a:solidFill>
              </a:rPr>
              <a:t>MAXQUEUESIZE</a:t>
            </a:r>
            <a:endParaRPr lang="zh-CN" altLang="en-US" dirty="0">
              <a:solidFill>
                <a:srgbClr val="C00000"/>
              </a:solidFill>
            </a:endParaRPr>
          </a:p>
          <a:p>
            <a:r>
              <a:rPr lang="zh-CN" altLang="en-US" dirty="0">
                <a:solidFill>
                  <a:srgbClr val="0000FF"/>
                </a:solidFill>
              </a:rPr>
              <a:t>出队</a:t>
            </a:r>
            <a:r>
              <a:rPr lang="zh-CN" altLang="en-US" dirty="0"/>
              <a:t>：取队头元素，然后，</a:t>
            </a:r>
            <a:r>
              <a:rPr lang="en-US" altLang="zh-CN" dirty="0">
                <a:solidFill>
                  <a:srgbClr val="C00000"/>
                </a:solidFill>
              </a:rPr>
              <a:t>front = (front+1) % </a:t>
            </a:r>
            <a:r>
              <a:rPr lang="en-US" altLang="en-US" dirty="0">
                <a:solidFill>
                  <a:srgbClr val="C00000"/>
                </a:solidFill>
              </a:rPr>
              <a:t>MAXQUEUESIZE</a:t>
            </a:r>
            <a:endParaRPr lang="zh-CN" altLang="en-US" dirty="0">
              <a:solidFill>
                <a:srgbClr val="C00000"/>
              </a:solidFill>
            </a:endParaRPr>
          </a:p>
          <a:p>
            <a:r>
              <a:rPr lang="zh-CN" altLang="en-US" dirty="0">
                <a:solidFill>
                  <a:srgbClr val="0000FF"/>
                </a:solidFill>
              </a:rPr>
              <a:t>判断队空</a:t>
            </a:r>
            <a:r>
              <a:rPr lang="zh-CN" altLang="en-US" dirty="0"/>
              <a:t>的条件：</a:t>
            </a:r>
            <a:r>
              <a:rPr lang="en-US" altLang="zh-CN" dirty="0"/>
              <a:t>real == front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grpSp>
        <p:nvGrpSpPr>
          <p:cNvPr id="5" name="组合 4"/>
          <p:cNvGrpSpPr/>
          <p:nvPr/>
        </p:nvGrpSpPr>
        <p:grpSpPr>
          <a:xfrm>
            <a:off x="201488" y="3828305"/>
            <a:ext cx="8763000" cy="2913063"/>
            <a:chOff x="201488" y="188640"/>
            <a:chExt cx="8763000" cy="2913063"/>
          </a:xfrm>
        </p:grpSpPr>
        <p:sp>
          <p:nvSpPr>
            <p:cNvPr id="6" name="流程图: 联系 5"/>
            <p:cNvSpPr/>
            <p:nvPr/>
          </p:nvSpPr>
          <p:spPr>
            <a:xfrm>
              <a:off x="223713" y="188640"/>
              <a:ext cx="1590032" cy="1057277"/>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7" name="Group 3"/>
            <p:cNvGrpSpPr>
              <a:grpSpLocks/>
            </p:cNvGrpSpPr>
            <p:nvPr/>
          </p:nvGrpSpPr>
          <p:grpSpPr bwMode="auto">
            <a:xfrm>
              <a:off x="201488" y="188640"/>
              <a:ext cx="8763000" cy="2913063"/>
              <a:chOff x="0" y="0"/>
              <a:chExt cx="5520" cy="1835"/>
            </a:xfrm>
          </p:grpSpPr>
          <p:grpSp>
            <p:nvGrpSpPr>
              <p:cNvPr id="8" name="Group 4"/>
              <p:cNvGrpSpPr>
                <a:grpSpLocks/>
              </p:cNvGrpSpPr>
              <p:nvPr/>
            </p:nvGrpSpPr>
            <p:grpSpPr bwMode="auto">
              <a:xfrm>
                <a:off x="0" y="0"/>
                <a:ext cx="1593" cy="1835"/>
                <a:chOff x="0" y="0"/>
                <a:chExt cx="1593" cy="1835"/>
              </a:xfrm>
            </p:grpSpPr>
            <p:grpSp>
              <p:nvGrpSpPr>
                <p:cNvPr id="69" name="Group 5"/>
                <p:cNvGrpSpPr>
                  <a:grpSpLocks/>
                </p:cNvGrpSpPr>
                <p:nvPr/>
              </p:nvGrpSpPr>
              <p:grpSpPr bwMode="auto">
                <a:xfrm>
                  <a:off x="323" y="338"/>
                  <a:ext cx="1270" cy="1225"/>
                  <a:chOff x="0" y="0"/>
                  <a:chExt cx="1270" cy="1225"/>
                </a:xfrm>
              </p:grpSpPr>
              <p:grpSp>
                <p:nvGrpSpPr>
                  <p:cNvPr id="79" name="Group 6"/>
                  <p:cNvGrpSpPr>
                    <a:grpSpLocks/>
                  </p:cNvGrpSpPr>
                  <p:nvPr/>
                </p:nvGrpSpPr>
                <p:grpSpPr bwMode="auto">
                  <a:xfrm>
                    <a:off x="0" y="0"/>
                    <a:ext cx="1270" cy="1225"/>
                    <a:chOff x="0" y="0"/>
                    <a:chExt cx="1270" cy="1225"/>
                  </a:xfrm>
                </p:grpSpPr>
                <p:sp>
                  <p:nvSpPr>
                    <p:cNvPr id="86" name="Oval 7"/>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7" name="Group 8"/>
                    <p:cNvGrpSpPr>
                      <a:grpSpLocks/>
                    </p:cNvGrpSpPr>
                    <p:nvPr/>
                  </p:nvGrpSpPr>
                  <p:grpSpPr bwMode="auto">
                    <a:xfrm>
                      <a:off x="0" y="0"/>
                      <a:ext cx="1270" cy="1225"/>
                      <a:chOff x="0" y="0"/>
                      <a:chExt cx="1225" cy="1188"/>
                    </a:xfrm>
                  </p:grpSpPr>
                  <p:sp>
                    <p:nvSpPr>
                      <p:cNvPr id="88" name="Oval 9"/>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10"/>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 name="Line 11"/>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1" name="Line 12"/>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 name="Line 13"/>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 name="Line 14"/>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4" name="Line 15"/>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80" name="Rectangle 16"/>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81" name="Rectangle 17"/>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82" name="Rectangle 18"/>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83" name="Rectangle 19"/>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84" name="Rectangle 20"/>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85" name="Rectangle 21"/>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0</a:t>
                    </a:r>
                  </a:p>
                </p:txBody>
              </p:sp>
            </p:grpSp>
            <p:sp>
              <p:nvSpPr>
                <p:cNvPr id="70" name="Rectangle 22"/>
                <p:cNvSpPr>
                  <a:spLocks noChangeArrowheads="1"/>
                </p:cNvSpPr>
                <p:nvPr/>
              </p:nvSpPr>
              <p:spPr bwMode="auto">
                <a:xfrm>
                  <a:off x="505" y="1608"/>
                  <a:ext cx="86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(a)  </a:t>
                  </a:r>
                  <a:r>
                    <a:rPr lang="zh-CN" altLang="en-US" sz="2000" b="1">
                      <a:ea typeface="楷体_GB2312" pitchFamily="49" charset="-122"/>
                    </a:rPr>
                    <a:t>空队列</a:t>
                  </a:r>
                </a:p>
              </p:txBody>
            </p:sp>
            <p:grpSp>
              <p:nvGrpSpPr>
                <p:cNvPr id="71" name="Group 23"/>
                <p:cNvGrpSpPr>
                  <a:grpSpLocks/>
                </p:cNvGrpSpPr>
                <p:nvPr/>
              </p:nvGrpSpPr>
              <p:grpSpPr bwMode="auto">
                <a:xfrm>
                  <a:off x="0" y="178"/>
                  <a:ext cx="454" cy="408"/>
                  <a:chOff x="0" y="0"/>
                  <a:chExt cx="454" cy="408"/>
                </a:xfrm>
              </p:grpSpPr>
              <p:sp>
                <p:nvSpPr>
                  <p:cNvPr id="76" name="Rectangle 24"/>
                  <p:cNvSpPr>
                    <a:spLocks noChangeArrowheads="1"/>
                  </p:cNvSpPr>
                  <p:nvPr/>
                </p:nvSpPr>
                <p:spPr bwMode="auto">
                  <a:xfrm>
                    <a:off x="0"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front</a:t>
                    </a:r>
                  </a:p>
                </p:txBody>
              </p:sp>
              <p:sp>
                <p:nvSpPr>
                  <p:cNvPr id="77" name="Line 25"/>
                  <p:cNvSpPr>
                    <a:spLocks noChangeShapeType="1"/>
                  </p:cNvSpPr>
                  <p:nvPr/>
                </p:nvSpPr>
                <p:spPr bwMode="auto">
                  <a:xfrm>
                    <a:off x="14" y="198"/>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 name="Line 26"/>
                  <p:cNvSpPr>
                    <a:spLocks noChangeShapeType="1"/>
                  </p:cNvSpPr>
                  <p:nvPr/>
                </p:nvSpPr>
                <p:spPr bwMode="auto">
                  <a:xfrm>
                    <a:off x="417" y="198"/>
                    <a:ext cx="37" cy="21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2" name="Group 27"/>
                <p:cNvGrpSpPr>
                  <a:grpSpLocks/>
                </p:cNvGrpSpPr>
                <p:nvPr/>
              </p:nvGrpSpPr>
              <p:grpSpPr bwMode="auto">
                <a:xfrm>
                  <a:off x="654" y="0"/>
                  <a:ext cx="363" cy="408"/>
                  <a:chOff x="0" y="0"/>
                  <a:chExt cx="363" cy="408"/>
                </a:xfrm>
              </p:grpSpPr>
              <p:sp>
                <p:nvSpPr>
                  <p:cNvPr id="73" name="Rectangle 28"/>
                  <p:cNvSpPr>
                    <a:spLocks noChangeArrowheads="1"/>
                  </p:cNvSpPr>
                  <p:nvPr/>
                </p:nvSpPr>
                <p:spPr bwMode="auto">
                  <a:xfrm>
                    <a:off x="0" y="0"/>
                    <a:ext cx="36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rear</a:t>
                    </a:r>
                  </a:p>
                </p:txBody>
              </p:sp>
              <p:sp>
                <p:nvSpPr>
                  <p:cNvPr id="74" name="Line 29"/>
                  <p:cNvSpPr>
                    <a:spLocks noChangeShapeType="1"/>
                  </p:cNvSpPr>
                  <p:nvPr/>
                </p:nvSpPr>
                <p:spPr bwMode="auto">
                  <a:xfrm>
                    <a:off x="0" y="227"/>
                    <a:ext cx="31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5" name="Line 30"/>
                  <p:cNvSpPr>
                    <a:spLocks noChangeShapeType="1"/>
                  </p:cNvSpPr>
                  <p:nvPr/>
                </p:nvSpPr>
                <p:spPr bwMode="auto">
                  <a:xfrm>
                    <a:off x="0" y="227"/>
                    <a:ext cx="0" cy="1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9" name="Group 31"/>
              <p:cNvGrpSpPr>
                <a:grpSpLocks/>
              </p:cNvGrpSpPr>
              <p:nvPr/>
            </p:nvGrpSpPr>
            <p:grpSpPr bwMode="auto">
              <a:xfrm>
                <a:off x="1748" y="158"/>
                <a:ext cx="1593" cy="1657"/>
                <a:chOff x="0" y="0"/>
                <a:chExt cx="1593" cy="1657"/>
              </a:xfrm>
            </p:grpSpPr>
            <p:grpSp>
              <p:nvGrpSpPr>
                <p:cNvPr id="39" name="Group 32"/>
                <p:cNvGrpSpPr>
                  <a:grpSpLocks/>
                </p:cNvGrpSpPr>
                <p:nvPr/>
              </p:nvGrpSpPr>
              <p:grpSpPr bwMode="auto">
                <a:xfrm>
                  <a:off x="323" y="160"/>
                  <a:ext cx="1270" cy="1225"/>
                  <a:chOff x="0" y="0"/>
                  <a:chExt cx="1270" cy="1225"/>
                </a:xfrm>
              </p:grpSpPr>
              <p:grpSp>
                <p:nvGrpSpPr>
                  <p:cNvPr id="53" name="Group 33"/>
                  <p:cNvGrpSpPr>
                    <a:grpSpLocks/>
                  </p:cNvGrpSpPr>
                  <p:nvPr/>
                </p:nvGrpSpPr>
                <p:grpSpPr bwMode="auto">
                  <a:xfrm>
                    <a:off x="0" y="0"/>
                    <a:ext cx="1270" cy="1225"/>
                    <a:chOff x="0" y="0"/>
                    <a:chExt cx="1270" cy="1225"/>
                  </a:xfrm>
                </p:grpSpPr>
                <p:sp>
                  <p:nvSpPr>
                    <p:cNvPr id="60" name="Oval 34"/>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 name="Group 35"/>
                    <p:cNvGrpSpPr>
                      <a:grpSpLocks/>
                    </p:cNvGrpSpPr>
                    <p:nvPr/>
                  </p:nvGrpSpPr>
                  <p:grpSpPr bwMode="auto">
                    <a:xfrm>
                      <a:off x="0" y="0"/>
                      <a:ext cx="1270" cy="1225"/>
                      <a:chOff x="0" y="0"/>
                      <a:chExt cx="1225" cy="1188"/>
                    </a:xfrm>
                  </p:grpSpPr>
                  <p:sp>
                    <p:nvSpPr>
                      <p:cNvPr id="62" name="Oval 36"/>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37"/>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 name="Line 38"/>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 name="Line 39"/>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 name="Line 40"/>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Line 41"/>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 name="Line 42"/>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4" name="Rectangle 43"/>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55" name="Rectangle 44"/>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56" name="Rectangle 45"/>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57" name="Rectangle 46"/>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58" name="Rectangle 47"/>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59" name="Rectangle 48"/>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40" name="Rectangle 49"/>
                <p:cNvSpPr>
                  <a:spLocks noChangeArrowheads="1"/>
                </p:cNvSpPr>
                <p:nvPr/>
              </p:nvSpPr>
              <p:spPr bwMode="auto">
                <a:xfrm>
                  <a:off x="414" y="1430"/>
                  <a:ext cx="113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(b)  d, e, b, g</a:t>
                  </a:r>
                  <a:r>
                    <a:rPr lang="zh-CN" altLang="en-US" sz="2000" b="1"/>
                    <a:t>入</a:t>
                  </a:r>
                  <a:r>
                    <a:rPr lang="zh-CN" altLang="en-US" sz="2000" b="1">
                      <a:ea typeface="楷体_GB2312" pitchFamily="49" charset="-122"/>
                    </a:rPr>
                    <a:t>队</a:t>
                  </a:r>
                </a:p>
              </p:txBody>
            </p:sp>
            <p:grpSp>
              <p:nvGrpSpPr>
                <p:cNvPr id="41" name="Group 50"/>
                <p:cNvGrpSpPr>
                  <a:grpSpLocks/>
                </p:cNvGrpSpPr>
                <p:nvPr/>
              </p:nvGrpSpPr>
              <p:grpSpPr bwMode="auto">
                <a:xfrm>
                  <a:off x="0" y="0"/>
                  <a:ext cx="454" cy="408"/>
                  <a:chOff x="0" y="0"/>
                  <a:chExt cx="454" cy="408"/>
                </a:xfrm>
              </p:grpSpPr>
              <p:sp>
                <p:nvSpPr>
                  <p:cNvPr id="50" name="Rectangle 51"/>
                  <p:cNvSpPr>
                    <a:spLocks noChangeArrowheads="1"/>
                  </p:cNvSpPr>
                  <p:nvPr/>
                </p:nvSpPr>
                <p:spPr bwMode="auto">
                  <a:xfrm>
                    <a:off x="0"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front</a:t>
                    </a:r>
                  </a:p>
                </p:txBody>
              </p:sp>
              <p:sp>
                <p:nvSpPr>
                  <p:cNvPr id="51" name="Line 52"/>
                  <p:cNvSpPr>
                    <a:spLocks noChangeShapeType="1"/>
                  </p:cNvSpPr>
                  <p:nvPr/>
                </p:nvSpPr>
                <p:spPr bwMode="auto">
                  <a:xfrm>
                    <a:off x="14" y="198"/>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 name="Line 53"/>
                  <p:cNvSpPr>
                    <a:spLocks noChangeShapeType="1"/>
                  </p:cNvSpPr>
                  <p:nvPr/>
                </p:nvSpPr>
                <p:spPr bwMode="auto">
                  <a:xfrm>
                    <a:off x="417" y="198"/>
                    <a:ext cx="37" cy="21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2" name="Rectangle 54"/>
                <p:cNvSpPr>
                  <a:spLocks noChangeArrowheads="1"/>
                </p:cNvSpPr>
                <p:nvPr/>
              </p:nvSpPr>
              <p:spPr bwMode="auto">
                <a:xfrm>
                  <a:off x="550" y="275"/>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folHlink"/>
                      </a:solidFill>
                    </a:rPr>
                    <a:t>d</a:t>
                  </a:r>
                </a:p>
              </p:txBody>
            </p:sp>
            <p:sp>
              <p:nvSpPr>
                <p:cNvPr id="43" name="Rectangle 55"/>
                <p:cNvSpPr>
                  <a:spLocks noChangeArrowheads="1"/>
                </p:cNvSpPr>
                <p:nvPr/>
              </p:nvSpPr>
              <p:spPr bwMode="auto">
                <a:xfrm>
                  <a:off x="1094" y="2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e</a:t>
                  </a:r>
                </a:p>
              </p:txBody>
            </p:sp>
            <p:sp>
              <p:nvSpPr>
                <p:cNvPr id="44" name="Rectangle 56"/>
                <p:cNvSpPr>
                  <a:spLocks noChangeArrowheads="1"/>
                </p:cNvSpPr>
                <p:nvPr/>
              </p:nvSpPr>
              <p:spPr bwMode="auto">
                <a:xfrm>
                  <a:off x="1321" y="704"/>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b</a:t>
                  </a:r>
                </a:p>
              </p:txBody>
            </p:sp>
            <p:sp>
              <p:nvSpPr>
                <p:cNvPr id="45" name="Rectangle 57"/>
                <p:cNvSpPr>
                  <a:spLocks noChangeArrowheads="1"/>
                </p:cNvSpPr>
                <p:nvPr/>
              </p:nvSpPr>
              <p:spPr bwMode="auto">
                <a:xfrm>
                  <a:off x="1049" y="1067"/>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g</a:t>
                  </a:r>
                </a:p>
              </p:txBody>
            </p:sp>
            <p:grpSp>
              <p:nvGrpSpPr>
                <p:cNvPr id="46" name="Group 58"/>
                <p:cNvGrpSpPr>
                  <a:grpSpLocks/>
                </p:cNvGrpSpPr>
                <p:nvPr/>
              </p:nvGrpSpPr>
              <p:grpSpPr bwMode="auto">
                <a:xfrm>
                  <a:off x="44" y="1094"/>
                  <a:ext cx="500" cy="230"/>
                  <a:chOff x="0" y="0"/>
                  <a:chExt cx="500" cy="230"/>
                </a:xfrm>
              </p:grpSpPr>
              <p:sp>
                <p:nvSpPr>
                  <p:cNvPr id="47" name="Rectangle 59"/>
                  <p:cNvSpPr>
                    <a:spLocks noChangeArrowheads="1"/>
                  </p:cNvSpPr>
                  <p:nvPr/>
                </p:nvSpPr>
                <p:spPr bwMode="auto">
                  <a:xfrm>
                    <a:off x="66" y="0"/>
                    <a:ext cx="31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0000FF"/>
                        </a:solidFill>
                      </a:rPr>
                      <a:t>rear</a:t>
                    </a:r>
                  </a:p>
                </p:txBody>
              </p:sp>
              <p:sp>
                <p:nvSpPr>
                  <p:cNvPr id="48" name="Line 60"/>
                  <p:cNvSpPr>
                    <a:spLocks noChangeShapeType="1"/>
                  </p:cNvSpPr>
                  <p:nvPr/>
                </p:nvSpPr>
                <p:spPr bwMode="auto">
                  <a:xfrm>
                    <a:off x="0" y="230"/>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 name="Line 61"/>
                  <p:cNvSpPr>
                    <a:spLocks noChangeShapeType="1"/>
                  </p:cNvSpPr>
                  <p:nvPr/>
                </p:nvSpPr>
                <p:spPr bwMode="auto">
                  <a:xfrm flipV="1">
                    <a:off x="409" y="137"/>
                    <a:ext cx="91" cy="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0" name="Group 62"/>
              <p:cNvGrpSpPr>
                <a:grpSpLocks/>
              </p:cNvGrpSpPr>
              <p:nvPr/>
            </p:nvGrpSpPr>
            <p:grpSpPr bwMode="auto">
              <a:xfrm>
                <a:off x="3508" y="326"/>
                <a:ext cx="2012" cy="1497"/>
                <a:chOff x="0" y="0"/>
                <a:chExt cx="2012" cy="1497"/>
              </a:xfrm>
            </p:grpSpPr>
            <p:grpSp>
              <p:nvGrpSpPr>
                <p:cNvPr id="11" name="Group 63"/>
                <p:cNvGrpSpPr>
                  <a:grpSpLocks/>
                </p:cNvGrpSpPr>
                <p:nvPr/>
              </p:nvGrpSpPr>
              <p:grpSpPr bwMode="auto">
                <a:xfrm>
                  <a:off x="310" y="0"/>
                  <a:ext cx="1270" cy="1225"/>
                  <a:chOff x="0" y="0"/>
                  <a:chExt cx="1270" cy="1225"/>
                </a:xfrm>
              </p:grpSpPr>
              <p:grpSp>
                <p:nvGrpSpPr>
                  <p:cNvPr id="23" name="Group 64"/>
                  <p:cNvGrpSpPr>
                    <a:grpSpLocks/>
                  </p:cNvGrpSpPr>
                  <p:nvPr/>
                </p:nvGrpSpPr>
                <p:grpSpPr bwMode="auto">
                  <a:xfrm>
                    <a:off x="0" y="0"/>
                    <a:ext cx="1270" cy="1225"/>
                    <a:chOff x="0" y="0"/>
                    <a:chExt cx="1270" cy="1225"/>
                  </a:xfrm>
                </p:grpSpPr>
                <p:sp>
                  <p:nvSpPr>
                    <p:cNvPr id="30" name="Oval 65"/>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 name="Group 66"/>
                    <p:cNvGrpSpPr>
                      <a:grpSpLocks/>
                    </p:cNvGrpSpPr>
                    <p:nvPr/>
                  </p:nvGrpSpPr>
                  <p:grpSpPr bwMode="auto">
                    <a:xfrm>
                      <a:off x="0" y="0"/>
                      <a:ext cx="1270" cy="1225"/>
                      <a:chOff x="0" y="0"/>
                      <a:chExt cx="1225" cy="1188"/>
                    </a:xfrm>
                  </p:grpSpPr>
                  <p:sp>
                    <p:nvSpPr>
                      <p:cNvPr id="32" name="Oval 67"/>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68"/>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Line 69"/>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 name="Line 70"/>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Line 71"/>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72"/>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Line 73"/>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24" name="Rectangle 74"/>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25" name="Rectangle 75"/>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26" name="Rectangle 76"/>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27" name="Rectangle 77"/>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28" name="Rectangle 78"/>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29" name="Rectangle 79"/>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12" name="Rectangle 80"/>
                <p:cNvSpPr>
                  <a:spLocks noChangeArrowheads="1"/>
                </p:cNvSpPr>
                <p:nvPr/>
              </p:nvSpPr>
              <p:spPr bwMode="auto">
                <a:xfrm>
                  <a:off x="537" y="1270"/>
                  <a:ext cx="99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(c)   d, e</a:t>
                  </a:r>
                  <a:r>
                    <a:rPr lang="zh-CN" altLang="en-US" sz="2000" b="1">
                      <a:ea typeface="楷体_GB2312" pitchFamily="49" charset="-122"/>
                    </a:rPr>
                    <a:t>出队</a:t>
                  </a:r>
                </a:p>
              </p:txBody>
            </p:sp>
            <p:sp>
              <p:nvSpPr>
                <p:cNvPr id="13" name="Rectangle 81"/>
                <p:cNvSpPr>
                  <a:spLocks noChangeArrowheads="1"/>
                </p:cNvSpPr>
                <p:nvPr/>
              </p:nvSpPr>
              <p:spPr bwMode="auto">
                <a:xfrm>
                  <a:off x="1308" y="544"/>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b</a:t>
                  </a:r>
                </a:p>
              </p:txBody>
            </p:sp>
            <p:sp>
              <p:nvSpPr>
                <p:cNvPr id="14" name="Rectangle 82"/>
                <p:cNvSpPr>
                  <a:spLocks noChangeArrowheads="1"/>
                </p:cNvSpPr>
                <p:nvPr/>
              </p:nvSpPr>
              <p:spPr bwMode="auto">
                <a:xfrm>
                  <a:off x="1036" y="907"/>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g</a:t>
                  </a:r>
                </a:p>
              </p:txBody>
            </p:sp>
            <p:grpSp>
              <p:nvGrpSpPr>
                <p:cNvPr id="15" name="Group 83"/>
                <p:cNvGrpSpPr>
                  <a:grpSpLocks/>
                </p:cNvGrpSpPr>
                <p:nvPr/>
              </p:nvGrpSpPr>
              <p:grpSpPr bwMode="auto">
                <a:xfrm>
                  <a:off x="1558" y="129"/>
                  <a:ext cx="454" cy="301"/>
                  <a:chOff x="0" y="0"/>
                  <a:chExt cx="454" cy="301"/>
                </a:xfrm>
              </p:grpSpPr>
              <p:sp>
                <p:nvSpPr>
                  <p:cNvPr id="20" name="Rectangle 84"/>
                  <p:cNvSpPr>
                    <a:spLocks noChangeArrowheads="1"/>
                  </p:cNvSpPr>
                  <p:nvPr/>
                </p:nvSpPr>
                <p:spPr bwMode="auto">
                  <a:xfrm>
                    <a:off x="32"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0000FF"/>
                        </a:solidFill>
                      </a:rPr>
                      <a:t>front</a:t>
                    </a:r>
                  </a:p>
                </p:txBody>
              </p:sp>
              <p:sp>
                <p:nvSpPr>
                  <p:cNvPr id="21" name="Line 85"/>
                  <p:cNvSpPr>
                    <a:spLocks noChangeShapeType="1"/>
                  </p:cNvSpPr>
                  <p:nvPr/>
                </p:nvSpPr>
                <p:spPr bwMode="auto">
                  <a:xfrm>
                    <a:off x="46" y="20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Line 86"/>
                  <p:cNvSpPr>
                    <a:spLocks noChangeShapeType="1"/>
                  </p:cNvSpPr>
                  <p:nvPr/>
                </p:nvSpPr>
                <p:spPr bwMode="auto">
                  <a:xfrm flipH="1">
                    <a:off x="0" y="211"/>
                    <a:ext cx="46" cy="9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6" name="Group 87"/>
                <p:cNvGrpSpPr>
                  <a:grpSpLocks/>
                </p:cNvGrpSpPr>
                <p:nvPr/>
              </p:nvGrpSpPr>
              <p:grpSpPr bwMode="auto">
                <a:xfrm>
                  <a:off x="0" y="937"/>
                  <a:ext cx="514" cy="231"/>
                  <a:chOff x="0" y="0"/>
                  <a:chExt cx="514" cy="231"/>
                </a:xfrm>
              </p:grpSpPr>
              <p:sp>
                <p:nvSpPr>
                  <p:cNvPr id="17" name="Rectangle 88"/>
                  <p:cNvSpPr>
                    <a:spLocks noChangeArrowheads="1"/>
                  </p:cNvSpPr>
                  <p:nvPr/>
                </p:nvSpPr>
                <p:spPr bwMode="auto">
                  <a:xfrm>
                    <a:off x="58" y="0"/>
                    <a:ext cx="31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FF0000"/>
                        </a:solidFill>
                      </a:rPr>
                      <a:t>rear</a:t>
                    </a:r>
                  </a:p>
                </p:txBody>
              </p:sp>
              <p:sp>
                <p:nvSpPr>
                  <p:cNvPr id="18" name="Line 89"/>
                  <p:cNvSpPr>
                    <a:spLocks noChangeShapeType="1"/>
                  </p:cNvSpPr>
                  <p:nvPr/>
                </p:nvSpPr>
                <p:spPr bwMode="auto">
                  <a:xfrm>
                    <a:off x="0" y="230"/>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90"/>
                  <p:cNvSpPr>
                    <a:spLocks noChangeShapeType="1"/>
                  </p:cNvSpPr>
                  <p:nvPr/>
                </p:nvSpPr>
                <p:spPr bwMode="auto">
                  <a:xfrm flipV="1">
                    <a:off x="401" y="118"/>
                    <a:ext cx="113" cy="11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spTree>
    <p:extLst>
      <p:ext uri="{BB962C8B-B14F-4D97-AF65-F5344CB8AC3E}">
        <p14:creationId xmlns:p14="http://schemas.microsoft.com/office/powerpoint/2010/main" val="173646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循环队列操作及指针变化情况</a:t>
            </a:r>
            <a:endParaRPr lang="en-US" dirty="0"/>
          </a:p>
        </p:txBody>
      </p:sp>
      <p:sp>
        <p:nvSpPr>
          <p:cNvPr id="3" name="内容占位符 2"/>
          <p:cNvSpPr>
            <a:spLocks noGrp="1"/>
          </p:cNvSpPr>
          <p:nvPr>
            <p:ph sz="half" idx="1"/>
          </p:nvPr>
        </p:nvSpPr>
        <p:spPr/>
        <p:txBody>
          <a:bodyPr>
            <a:normAutofit/>
          </a:bodyPr>
          <a:lstStyle/>
          <a:p>
            <a:r>
              <a:rPr lang="zh-CN" altLang="en-US" sz="3200"/>
              <a:t>判断队满的条件：</a:t>
            </a:r>
          </a:p>
          <a:p>
            <a:pPr lvl="1"/>
            <a:r>
              <a:rPr lang="zh-CN" altLang="en-US" sz="2800"/>
              <a:t>队空和队满时，头尾指针均相等</a:t>
            </a:r>
          </a:p>
          <a:p>
            <a:pPr lvl="1"/>
            <a:r>
              <a:rPr lang="zh-CN" altLang="en-US" sz="2800"/>
              <a:t>无法通过</a:t>
            </a:r>
            <a:r>
              <a:rPr lang="en-US" altLang="zh-CN" sz="2800"/>
              <a:t>front==rear</a:t>
            </a:r>
            <a:r>
              <a:rPr lang="zh-CN" altLang="en-US" sz="2800"/>
              <a:t>来判断队列“空”还是“满”</a:t>
            </a:r>
          </a:p>
          <a:p>
            <a:pPr>
              <a:lnSpc>
                <a:spcPct val="120000"/>
              </a:lnSpc>
            </a:pPr>
            <a:endParaRPr lang="en-US" altLang="en-US" sz="3000" dirty="0"/>
          </a:p>
        </p:txBody>
      </p:sp>
      <p:sp>
        <p:nvSpPr>
          <p:cNvPr id="106" name="内容占位符 105"/>
          <p:cNvSpPr>
            <a:spLocks noGrp="1"/>
          </p:cNvSpPr>
          <p:nvPr>
            <p:ph sz="half" idx="2"/>
          </p:nvPr>
        </p:nvSpPr>
        <p:spPr/>
        <p:txBody>
          <a:bodyPr>
            <a:normAutofit/>
          </a:bodyPr>
          <a:lstStyle/>
          <a:p>
            <a:r>
              <a:rPr lang="zh-CN" altLang="en-US" dirty="0"/>
              <a:t>解决方案：</a:t>
            </a:r>
          </a:p>
          <a:p>
            <a:pPr lvl="1"/>
            <a:r>
              <a:rPr lang="zh-CN" altLang="en-US" sz="2800" dirty="0"/>
              <a:t>增加一个计数器，记录队列中的元素个数</a:t>
            </a:r>
            <a:r>
              <a:rPr lang="en-US" altLang="zh-CN" sz="2800" dirty="0"/>
              <a:t>(</a:t>
            </a:r>
            <a:r>
              <a:rPr lang="zh-CN" altLang="en-US" sz="2800" dirty="0"/>
              <a:t>即队列长度</a:t>
            </a:r>
            <a:r>
              <a:rPr lang="en-US" altLang="zh-CN" sz="2800" dirty="0"/>
              <a:t>)</a:t>
            </a:r>
          </a:p>
          <a:p>
            <a:pPr lvl="1"/>
            <a:r>
              <a:rPr lang="zh-CN" altLang="en-US" sz="2800" dirty="0"/>
              <a:t>增加一个标志位，区分队列是“空”还是“满”</a:t>
            </a:r>
          </a:p>
          <a:p>
            <a:pPr lvl="1"/>
            <a:r>
              <a:rPr lang="zh-CN" altLang="en-US" sz="2800" dirty="0"/>
              <a:t>少用一个元素空间，</a:t>
            </a:r>
            <a:r>
              <a:rPr lang="zh-CN" altLang="en-US" sz="2800" b="1" dirty="0">
                <a:solidFill>
                  <a:srgbClr val="C00000"/>
                </a:solidFill>
              </a:rPr>
              <a:t>约定</a:t>
            </a:r>
            <a:r>
              <a:rPr lang="zh-CN" altLang="en-US" sz="2800" dirty="0"/>
              <a:t>：以“队列头指针在队尾指针的下一个位置上”为队满的标志</a:t>
            </a:r>
          </a:p>
          <a:p>
            <a:endParaRPr lang="zh-CN" altLang="en-US" dirty="0"/>
          </a:p>
          <a:p>
            <a:endParaRPr lang="en-US" dirty="0"/>
          </a:p>
        </p:txBody>
      </p:sp>
      <p:sp>
        <p:nvSpPr>
          <p:cNvPr id="5" name="灯片编号占位符 1"/>
          <p:cNvSpPr txBox="1">
            <a:spLocks/>
          </p:cNvSpPr>
          <p:nvPr/>
        </p:nvSpPr>
        <p:spPr>
          <a:xfrm>
            <a:off x="6553200" y="7105166"/>
            <a:ext cx="2133600" cy="4572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57C33E-AB51-4732-B7FC-4FD6F0F3FE8D}" type="slidenum">
              <a:rPr lang="zh-CN" altLang="en-US" smtClean="0"/>
              <a:pPr/>
              <a:t>16</a:t>
            </a:fld>
            <a:endParaRPr lang="en-US" altLang="zh-CN"/>
          </a:p>
        </p:txBody>
      </p:sp>
      <p:grpSp>
        <p:nvGrpSpPr>
          <p:cNvPr id="38" name="组合 37"/>
          <p:cNvGrpSpPr/>
          <p:nvPr/>
        </p:nvGrpSpPr>
        <p:grpSpPr>
          <a:xfrm>
            <a:off x="1115270" y="4171998"/>
            <a:ext cx="3021656" cy="2389188"/>
            <a:chOff x="467544" y="3382691"/>
            <a:chExt cx="3021656" cy="2389188"/>
          </a:xfrm>
        </p:grpSpPr>
        <p:sp>
          <p:nvSpPr>
            <p:cNvPr id="39" name="流程图: 联系 38"/>
            <p:cNvSpPr/>
            <p:nvPr/>
          </p:nvSpPr>
          <p:spPr>
            <a:xfrm>
              <a:off x="2292587" y="3585891"/>
              <a:ext cx="1196613" cy="1155539"/>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0" name="Group 5"/>
            <p:cNvGrpSpPr>
              <a:grpSpLocks/>
            </p:cNvGrpSpPr>
            <p:nvPr/>
          </p:nvGrpSpPr>
          <p:grpSpPr bwMode="auto">
            <a:xfrm>
              <a:off x="467544" y="3382691"/>
              <a:ext cx="2016125" cy="1944688"/>
              <a:chOff x="0" y="0"/>
              <a:chExt cx="1270" cy="1225"/>
            </a:xfrm>
          </p:grpSpPr>
          <p:grpSp>
            <p:nvGrpSpPr>
              <p:cNvPr id="56" name="Group 6"/>
              <p:cNvGrpSpPr>
                <a:grpSpLocks/>
              </p:cNvGrpSpPr>
              <p:nvPr/>
            </p:nvGrpSpPr>
            <p:grpSpPr bwMode="auto">
              <a:xfrm>
                <a:off x="0" y="0"/>
                <a:ext cx="1270" cy="1225"/>
                <a:chOff x="0" y="0"/>
                <a:chExt cx="1270" cy="1225"/>
              </a:xfrm>
            </p:grpSpPr>
            <p:sp>
              <p:nvSpPr>
                <p:cNvPr id="63" name="Oval 7"/>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4" name="Group 8"/>
                <p:cNvGrpSpPr>
                  <a:grpSpLocks/>
                </p:cNvGrpSpPr>
                <p:nvPr/>
              </p:nvGrpSpPr>
              <p:grpSpPr bwMode="auto">
                <a:xfrm>
                  <a:off x="0" y="0"/>
                  <a:ext cx="1270" cy="1225"/>
                  <a:chOff x="0" y="0"/>
                  <a:chExt cx="1225" cy="1188"/>
                </a:xfrm>
              </p:grpSpPr>
              <p:sp>
                <p:nvSpPr>
                  <p:cNvPr id="65" name="Oval 9"/>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0"/>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Line 11"/>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 name="Line 12"/>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 name="Line 13"/>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 name="Line 14"/>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 name="Line 15"/>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7" name="Rectangle 16"/>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58" name="Rectangle 17"/>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59" name="Rectangle 18"/>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3</a:t>
                </a:r>
              </a:p>
            </p:txBody>
          </p:sp>
          <p:sp>
            <p:nvSpPr>
              <p:cNvPr id="60" name="Rectangle 19"/>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61" name="Rectangle 20"/>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62" name="Rectangle 21"/>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41" name="Rectangle 22"/>
            <p:cNvSpPr>
              <a:spLocks noChangeArrowheads="1"/>
            </p:cNvSpPr>
            <p:nvPr/>
          </p:nvSpPr>
          <p:spPr bwMode="auto">
            <a:xfrm>
              <a:off x="726307" y="5411516"/>
              <a:ext cx="16541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(d)   </a:t>
              </a:r>
              <a:r>
                <a:rPr lang="en-US" altLang="en-US" sz="2000" b="1" dirty="0" err="1"/>
                <a:t>i</a:t>
              </a:r>
              <a:r>
                <a:rPr lang="en-US" altLang="en-US" sz="2000" b="1" dirty="0"/>
                <a:t>, j, k, x</a:t>
              </a:r>
              <a:r>
                <a:rPr lang="zh-CN" altLang="en-US" sz="2000" b="1" dirty="0"/>
                <a:t>入</a:t>
              </a:r>
              <a:r>
                <a:rPr lang="zh-CN" altLang="en-US" sz="2000" b="1" dirty="0">
                  <a:ea typeface="楷体_GB2312" pitchFamily="49" charset="-122"/>
                </a:rPr>
                <a:t>队</a:t>
              </a:r>
            </a:p>
          </p:txBody>
        </p:sp>
        <p:sp>
          <p:nvSpPr>
            <p:cNvPr id="42" name="Rectangle 23"/>
            <p:cNvSpPr>
              <a:spLocks noChangeArrowheads="1"/>
            </p:cNvSpPr>
            <p:nvPr/>
          </p:nvSpPr>
          <p:spPr bwMode="auto">
            <a:xfrm>
              <a:off x="2051869" y="42462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b</a:t>
              </a:r>
            </a:p>
          </p:txBody>
        </p:sp>
        <p:sp>
          <p:nvSpPr>
            <p:cNvPr id="43" name="Rectangle 24"/>
            <p:cNvSpPr>
              <a:spLocks noChangeArrowheads="1"/>
            </p:cNvSpPr>
            <p:nvPr/>
          </p:nvSpPr>
          <p:spPr bwMode="auto">
            <a:xfrm>
              <a:off x="1620069" y="4822553"/>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g</a:t>
              </a:r>
            </a:p>
          </p:txBody>
        </p:sp>
        <p:grpSp>
          <p:nvGrpSpPr>
            <p:cNvPr id="44" name="Group 25"/>
            <p:cNvGrpSpPr>
              <a:grpSpLocks/>
            </p:cNvGrpSpPr>
            <p:nvPr/>
          </p:nvGrpSpPr>
          <p:grpSpPr bwMode="auto">
            <a:xfrm>
              <a:off x="2483123" y="4103290"/>
              <a:ext cx="720725" cy="477838"/>
              <a:chOff x="0" y="0"/>
              <a:chExt cx="454" cy="301"/>
            </a:xfrm>
          </p:grpSpPr>
          <p:sp>
            <p:nvSpPr>
              <p:cNvPr id="53" name="Rectangle 26"/>
              <p:cNvSpPr>
                <a:spLocks noChangeArrowheads="1"/>
              </p:cNvSpPr>
              <p:nvPr/>
            </p:nvSpPr>
            <p:spPr bwMode="auto">
              <a:xfrm>
                <a:off x="32"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front</a:t>
                </a:r>
              </a:p>
            </p:txBody>
          </p:sp>
          <p:sp>
            <p:nvSpPr>
              <p:cNvPr id="54" name="Line 27"/>
              <p:cNvSpPr>
                <a:spLocks noChangeShapeType="1"/>
              </p:cNvSpPr>
              <p:nvPr/>
            </p:nvSpPr>
            <p:spPr bwMode="auto">
              <a:xfrm>
                <a:off x="46" y="20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 name="Line 28"/>
              <p:cNvSpPr>
                <a:spLocks noChangeShapeType="1"/>
              </p:cNvSpPr>
              <p:nvPr/>
            </p:nvSpPr>
            <p:spPr bwMode="auto">
              <a:xfrm flipH="1">
                <a:off x="0" y="211"/>
                <a:ext cx="46" cy="9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 name="Rectangle 29"/>
            <p:cNvSpPr>
              <a:spLocks noChangeArrowheads="1"/>
            </p:cNvSpPr>
            <p:nvPr/>
          </p:nvSpPr>
          <p:spPr bwMode="auto">
            <a:xfrm>
              <a:off x="932682" y="4847953"/>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i</a:t>
              </a:r>
            </a:p>
          </p:txBody>
        </p:sp>
        <p:sp>
          <p:nvSpPr>
            <p:cNvPr id="46" name="Rectangle 30"/>
            <p:cNvSpPr>
              <a:spLocks noChangeArrowheads="1"/>
            </p:cNvSpPr>
            <p:nvPr/>
          </p:nvSpPr>
          <p:spPr bwMode="auto">
            <a:xfrm>
              <a:off x="538982" y="4247878"/>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j</a:t>
              </a:r>
            </a:p>
          </p:txBody>
        </p:sp>
        <p:sp>
          <p:nvSpPr>
            <p:cNvPr id="47" name="Rectangle 31"/>
            <p:cNvSpPr>
              <a:spLocks noChangeArrowheads="1"/>
            </p:cNvSpPr>
            <p:nvPr/>
          </p:nvSpPr>
          <p:spPr bwMode="auto">
            <a:xfrm>
              <a:off x="897757" y="3527153"/>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folHlink"/>
                  </a:solidFill>
                </a:rPr>
                <a:t>k</a:t>
              </a:r>
            </a:p>
          </p:txBody>
        </p:sp>
        <p:grpSp>
          <p:nvGrpSpPr>
            <p:cNvPr id="48" name="Group 32"/>
            <p:cNvGrpSpPr>
              <a:grpSpLocks/>
            </p:cNvGrpSpPr>
            <p:nvPr/>
          </p:nvGrpSpPr>
          <p:grpSpPr bwMode="auto">
            <a:xfrm>
              <a:off x="2449515" y="3607695"/>
              <a:ext cx="792163" cy="504825"/>
              <a:chOff x="0" y="0"/>
              <a:chExt cx="499" cy="318"/>
            </a:xfrm>
          </p:grpSpPr>
          <p:sp>
            <p:nvSpPr>
              <p:cNvPr id="50" name="Rectangle 33"/>
              <p:cNvSpPr>
                <a:spLocks noChangeArrowheads="1"/>
              </p:cNvSpPr>
              <p:nvPr/>
            </p:nvSpPr>
            <p:spPr bwMode="auto">
              <a:xfrm>
                <a:off x="117" y="0"/>
                <a:ext cx="36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FF0000"/>
                    </a:solidFill>
                  </a:rPr>
                  <a:t>rear</a:t>
                </a:r>
              </a:p>
            </p:txBody>
          </p:sp>
          <p:sp>
            <p:nvSpPr>
              <p:cNvPr id="51" name="Line 34"/>
              <p:cNvSpPr>
                <a:spLocks noChangeShapeType="1"/>
              </p:cNvSpPr>
              <p:nvPr/>
            </p:nvSpPr>
            <p:spPr bwMode="auto">
              <a:xfrm>
                <a:off x="91" y="230"/>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 name="Line 35"/>
              <p:cNvSpPr>
                <a:spLocks noChangeShapeType="1"/>
              </p:cNvSpPr>
              <p:nvPr/>
            </p:nvSpPr>
            <p:spPr bwMode="auto">
              <a:xfrm flipH="1">
                <a:off x="0" y="227"/>
                <a:ext cx="91" cy="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9" name="Rectangle 31"/>
            <p:cNvSpPr>
              <a:spLocks noChangeArrowheads="1"/>
            </p:cNvSpPr>
            <p:nvPr/>
          </p:nvSpPr>
          <p:spPr bwMode="auto">
            <a:xfrm>
              <a:off x="1635794" y="3586683"/>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folHlink"/>
                  </a:solidFill>
                </a:rPr>
                <a:t>x</a:t>
              </a:r>
            </a:p>
          </p:txBody>
        </p:sp>
      </p:grpSp>
    </p:spTree>
    <p:extLst>
      <p:ext uri="{BB962C8B-B14F-4D97-AF65-F5344CB8AC3E}">
        <p14:creationId xmlns:p14="http://schemas.microsoft.com/office/powerpoint/2010/main" val="126986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fade">
                                      <p:cBhvr>
                                        <p:cTn id="7" dur="500"/>
                                        <p:tgtEl>
                                          <p:spTgt spid="10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animEffect transition="in" filter="fade">
                                      <p:cBhvr>
                                        <p:cTn id="11" dur="500"/>
                                        <p:tgtEl>
                                          <p:spTgt spid="10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6">
                                            <p:txEl>
                                              <p:pRg st="2" end="2"/>
                                            </p:txEl>
                                          </p:spTgt>
                                        </p:tgtEl>
                                        <p:attrNameLst>
                                          <p:attrName>style.visibility</p:attrName>
                                        </p:attrNameLst>
                                      </p:cBhvr>
                                      <p:to>
                                        <p:strVal val="visible"/>
                                      </p:to>
                                    </p:set>
                                    <p:animEffect transition="in" filter="fade">
                                      <p:cBhvr>
                                        <p:cTn id="16" dur="500"/>
                                        <p:tgtEl>
                                          <p:spTgt spid="10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6">
                                            <p:txEl>
                                              <p:pRg st="3" end="3"/>
                                            </p:txEl>
                                          </p:spTgt>
                                        </p:tgtEl>
                                        <p:attrNameLst>
                                          <p:attrName>style.visibility</p:attrName>
                                        </p:attrNameLst>
                                      </p:cBhvr>
                                      <p:to>
                                        <p:strVal val="visible"/>
                                      </p:to>
                                    </p:set>
                                    <p:animEffect transition="in" filter="fade">
                                      <p:cBhvr>
                                        <p:cTn id="21" dur="500"/>
                                        <p:tgtEl>
                                          <p:spTgt spid="1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循环队列操作及指针变化情况</a:t>
            </a:r>
            <a:endParaRPr lang="en-US"/>
          </a:p>
        </p:txBody>
      </p:sp>
      <p:sp>
        <p:nvSpPr>
          <p:cNvPr id="7" name="内容占位符 6"/>
          <p:cNvSpPr>
            <a:spLocks noGrp="1"/>
          </p:cNvSpPr>
          <p:nvPr>
            <p:ph idx="1"/>
          </p:nvPr>
        </p:nvSpPr>
        <p:spPr/>
        <p:txBody>
          <a:bodyPr/>
          <a:lstStyle/>
          <a:p>
            <a:r>
              <a:rPr lang="zh-CN" altLang="en-US" dirty="0">
                <a:solidFill>
                  <a:srgbClr val="0000FF"/>
                </a:solidFill>
              </a:rPr>
              <a:t>判断队满的条件</a:t>
            </a:r>
            <a:r>
              <a:rPr lang="zh-CN" altLang="en-US" dirty="0"/>
              <a:t>：</a:t>
            </a:r>
          </a:p>
          <a:p>
            <a:pPr lvl="1"/>
            <a:r>
              <a:rPr lang="en-US" altLang="zh-CN" dirty="0">
                <a:solidFill>
                  <a:srgbClr val="0000FF"/>
                </a:solidFill>
              </a:rPr>
              <a:t>(rear+1) % MAXQUEUESIZE == front</a:t>
            </a:r>
          </a:p>
          <a:p>
            <a:pPr lvl="1"/>
            <a:r>
              <a:rPr lang="zh-CN" altLang="en-US" dirty="0"/>
              <a:t>数据元素入队前，测试尾指针在循环意义下加</a:t>
            </a:r>
            <a:r>
              <a:rPr lang="en-US" altLang="zh-CN" dirty="0"/>
              <a:t>1</a:t>
            </a:r>
            <a:r>
              <a:rPr lang="zh-CN" altLang="en-US" dirty="0"/>
              <a:t>后是否等于头指针，若相等则认为队满</a:t>
            </a:r>
          </a:p>
          <a:p>
            <a:pPr lvl="1"/>
            <a:r>
              <a:rPr lang="zh-CN" altLang="en-US" dirty="0"/>
              <a:t>让</a:t>
            </a:r>
            <a:r>
              <a:rPr lang="en-US" altLang="zh-CN" dirty="0"/>
              <a:t>rear</a:t>
            </a:r>
            <a:r>
              <a:rPr lang="zh-CN" altLang="en-US" dirty="0"/>
              <a:t>所指的单元始终为空</a:t>
            </a:r>
          </a:p>
          <a:p>
            <a:endParaRPr lang="en-US" dirty="0"/>
          </a:p>
          <a:p>
            <a:endParaRPr 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grpSp>
        <p:nvGrpSpPr>
          <p:cNvPr id="8" name="组合 7"/>
          <p:cNvGrpSpPr/>
          <p:nvPr/>
        </p:nvGrpSpPr>
        <p:grpSpPr>
          <a:xfrm>
            <a:off x="4319549" y="3933056"/>
            <a:ext cx="4324274" cy="2555887"/>
            <a:chOff x="5792105" y="3390628"/>
            <a:chExt cx="4324274" cy="2555887"/>
          </a:xfrm>
        </p:grpSpPr>
        <p:grpSp>
          <p:nvGrpSpPr>
            <p:cNvPr id="9" name="Group 67"/>
            <p:cNvGrpSpPr>
              <a:grpSpLocks/>
            </p:cNvGrpSpPr>
            <p:nvPr/>
          </p:nvGrpSpPr>
          <p:grpSpPr bwMode="auto">
            <a:xfrm>
              <a:off x="6314307" y="3390628"/>
              <a:ext cx="2016125" cy="1944688"/>
              <a:chOff x="0" y="0"/>
              <a:chExt cx="1270" cy="1225"/>
            </a:xfrm>
          </p:grpSpPr>
          <p:grpSp>
            <p:nvGrpSpPr>
              <p:cNvPr id="23" name="Group 68"/>
              <p:cNvGrpSpPr>
                <a:grpSpLocks/>
              </p:cNvGrpSpPr>
              <p:nvPr/>
            </p:nvGrpSpPr>
            <p:grpSpPr bwMode="auto">
              <a:xfrm>
                <a:off x="0" y="0"/>
                <a:ext cx="1270" cy="1225"/>
                <a:chOff x="0" y="0"/>
                <a:chExt cx="1270" cy="1225"/>
              </a:xfrm>
            </p:grpSpPr>
            <p:sp>
              <p:nvSpPr>
                <p:cNvPr id="30" name="Oval 69"/>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 name="Group 70"/>
                <p:cNvGrpSpPr>
                  <a:grpSpLocks/>
                </p:cNvGrpSpPr>
                <p:nvPr/>
              </p:nvGrpSpPr>
              <p:grpSpPr bwMode="auto">
                <a:xfrm>
                  <a:off x="0" y="0"/>
                  <a:ext cx="1270" cy="1225"/>
                  <a:chOff x="0" y="0"/>
                  <a:chExt cx="1225" cy="1188"/>
                </a:xfrm>
              </p:grpSpPr>
              <p:sp>
                <p:nvSpPr>
                  <p:cNvPr id="32" name="Oval 71"/>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72"/>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Line 73"/>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 name="Line 74"/>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Line 75"/>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76"/>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Line 77"/>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24" name="Rectangle 78"/>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25" name="Rectangle 79"/>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26" name="Rectangle 80"/>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27" name="Rectangle 81"/>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28" name="Rectangle 82"/>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29" name="Rectangle 83"/>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10" name="Rectangle 84"/>
            <p:cNvSpPr>
              <a:spLocks noChangeArrowheads="1"/>
            </p:cNvSpPr>
            <p:nvPr/>
          </p:nvSpPr>
          <p:spPr bwMode="auto">
            <a:xfrm>
              <a:off x="5792105" y="5586152"/>
              <a:ext cx="4324274"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t>(</a:t>
              </a:r>
              <a:r>
                <a:rPr lang="en-US" altLang="en-US" sz="2000" b="1" dirty="0"/>
                <a:t>f) p, </a:t>
              </a:r>
              <a:r>
                <a:rPr lang="en-US" altLang="en-US" sz="2000" b="1"/>
                <a:t>s </a:t>
              </a:r>
              <a:r>
                <a:rPr lang="zh-CN" altLang="en-US" sz="2000" b="1">
                  <a:ea typeface="楷体_GB2312" pitchFamily="49" charset="-122"/>
                </a:rPr>
                <a:t>入队</a:t>
              </a:r>
              <a:r>
                <a:rPr lang="zh-CN" altLang="en-US" sz="2000" b="1" dirty="0">
                  <a:ea typeface="楷体_GB2312" pitchFamily="49" charset="-122"/>
                </a:rPr>
                <a:t>，造成</a:t>
              </a:r>
              <a:r>
                <a:rPr lang="zh-CN" altLang="en-US" sz="2000" b="1">
                  <a:ea typeface="楷体_GB2312" pitchFamily="49" charset="-122"/>
                </a:rPr>
                <a:t>队满，结果</a:t>
              </a:r>
              <a:r>
                <a:rPr lang="en-US" altLang="zh-CN" sz="2000" b="1">
                  <a:ea typeface="楷体_GB2312" pitchFamily="49" charset="-122"/>
                </a:rPr>
                <a:t>s</a:t>
              </a:r>
              <a:r>
                <a:rPr lang="zh-CN" altLang="en-US" sz="2000" b="1">
                  <a:ea typeface="楷体_GB2312" pitchFamily="49" charset="-122"/>
                </a:rPr>
                <a:t>未入队</a:t>
              </a:r>
              <a:endParaRPr lang="zh-CN" altLang="en-US" sz="2000" b="1" dirty="0">
                <a:ea typeface="楷体_GB2312" pitchFamily="49" charset="-122"/>
              </a:endParaRPr>
            </a:p>
          </p:txBody>
        </p:sp>
        <p:sp>
          <p:nvSpPr>
            <p:cNvPr id="11" name="Rectangle 85"/>
            <p:cNvSpPr>
              <a:spLocks noChangeArrowheads="1"/>
            </p:cNvSpPr>
            <p:nvPr/>
          </p:nvSpPr>
          <p:spPr bwMode="auto">
            <a:xfrm>
              <a:off x="6779445" y="48558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i</a:t>
              </a:r>
            </a:p>
          </p:txBody>
        </p:sp>
        <p:sp>
          <p:nvSpPr>
            <p:cNvPr id="12" name="Rectangle 86"/>
            <p:cNvSpPr>
              <a:spLocks noChangeArrowheads="1"/>
            </p:cNvSpPr>
            <p:nvPr/>
          </p:nvSpPr>
          <p:spPr bwMode="auto">
            <a:xfrm>
              <a:off x="6385745" y="425581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j</a:t>
              </a:r>
            </a:p>
          </p:txBody>
        </p:sp>
        <p:sp>
          <p:nvSpPr>
            <p:cNvPr id="13" name="Rectangle 87"/>
            <p:cNvSpPr>
              <a:spLocks noChangeArrowheads="1"/>
            </p:cNvSpPr>
            <p:nvPr/>
          </p:nvSpPr>
          <p:spPr bwMode="auto">
            <a:xfrm>
              <a:off x="6744520" y="35350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k</a:t>
              </a:r>
            </a:p>
          </p:txBody>
        </p:sp>
        <p:grpSp>
          <p:nvGrpSpPr>
            <p:cNvPr id="14" name="Group 88"/>
            <p:cNvGrpSpPr>
              <a:grpSpLocks/>
            </p:cNvGrpSpPr>
            <p:nvPr/>
          </p:nvGrpSpPr>
          <p:grpSpPr bwMode="auto">
            <a:xfrm>
              <a:off x="5828532" y="5000353"/>
              <a:ext cx="884238" cy="358775"/>
              <a:chOff x="0" y="0"/>
              <a:chExt cx="557" cy="226"/>
            </a:xfrm>
          </p:grpSpPr>
          <p:sp>
            <p:nvSpPr>
              <p:cNvPr id="20" name="Rectangle 89"/>
              <p:cNvSpPr>
                <a:spLocks noChangeArrowheads="1"/>
              </p:cNvSpPr>
              <p:nvPr/>
            </p:nvSpPr>
            <p:spPr bwMode="auto">
              <a:xfrm>
                <a:off x="0"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front</a:t>
                </a:r>
              </a:p>
            </p:txBody>
          </p:sp>
          <p:sp>
            <p:nvSpPr>
              <p:cNvPr id="21" name="Line 90"/>
              <p:cNvSpPr>
                <a:spLocks noChangeShapeType="1"/>
              </p:cNvSpPr>
              <p:nvPr/>
            </p:nvSpPr>
            <p:spPr bwMode="auto">
              <a:xfrm>
                <a:off x="14" y="20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Line 91"/>
              <p:cNvSpPr>
                <a:spLocks noChangeShapeType="1"/>
              </p:cNvSpPr>
              <p:nvPr/>
            </p:nvSpPr>
            <p:spPr bwMode="auto">
              <a:xfrm flipV="1">
                <a:off x="421" y="74"/>
                <a:ext cx="136"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 name="Rectangle 92"/>
            <p:cNvSpPr>
              <a:spLocks noChangeArrowheads="1"/>
            </p:cNvSpPr>
            <p:nvPr/>
          </p:nvSpPr>
          <p:spPr bwMode="auto">
            <a:xfrm>
              <a:off x="7538270" y="360811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solidFill>
                    <a:schemeClr val="folHlink"/>
                  </a:solidFill>
                </a:rPr>
                <a:t>x</a:t>
              </a:r>
              <a:endParaRPr lang="en-US" altLang="en-US" sz="2400" b="1" dirty="0">
                <a:solidFill>
                  <a:schemeClr val="folHlink"/>
                </a:solidFill>
              </a:endParaRPr>
            </a:p>
          </p:txBody>
        </p:sp>
        <p:sp>
          <p:nvSpPr>
            <p:cNvPr id="16" name="Rectangle 93"/>
            <p:cNvSpPr>
              <a:spLocks noChangeArrowheads="1"/>
            </p:cNvSpPr>
            <p:nvPr/>
          </p:nvSpPr>
          <p:spPr bwMode="auto">
            <a:xfrm>
              <a:off x="7898632" y="425581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folHlink"/>
                  </a:solidFill>
                </a:rPr>
                <a:t>p</a:t>
              </a:r>
            </a:p>
          </p:txBody>
        </p:sp>
        <p:sp>
          <p:nvSpPr>
            <p:cNvPr id="17" name="Rectangle 95"/>
            <p:cNvSpPr>
              <a:spLocks noChangeArrowheads="1"/>
            </p:cNvSpPr>
            <p:nvPr/>
          </p:nvSpPr>
          <p:spPr bwMode="auto">
            <a:xfrm>
              <a:off x="8317805" y="5158457"/>
              <a:ext cx="5746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rear</a:t>
              </a:r>
            </a:p>
          </p:txBody>
        </p:sp>
        <p:sp>
          <p:nvSpPr>
            <p:cNvPr id="18" name="Line 96"/>
            <p:cNvSpPr>
              <a:spLocks noChangeShapeType="1"/>
            </p:cNvSpPr>
            <p:nvPr/>
          </p:nvSpPr>
          <p:spPr bwMode="auto">
            <a:xfrm flipH="1">
              <a:off x="8316416" y="5517232"/>
              <a:ext cx="5511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97"/>
            <p:cNvSpPr>
              <a:spLocks noChangeShapeType="1"/>
            </p:cNvSpPr>
            <p:nvPr/>
          </p:nvSpPr>
          <p:spPr bwMode="auto">
            <a:xfrm flipH="1" flipV="1">
              <a:off x="8027069" y="5075272"/>
              <a:ext cx="289719" cy="4419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9" name="组合 38"/>
          <p:cNvGrpSpPr/>
          <p:nvPr/>
        </p:nvGrpSpPr>
        <p:grpSpPr>
          <a:xfrm>
            <a:off x="813747" y="3994175"/>
            <a:ext cx="3187377" cy="1968500"/>
            <a:chOff x="2967857" y="3441428"/>
            <a:chExt cx="3187377" cy="1968500"/>
          </a:xfrm>
        </p:grpSpPr>
        <p:grpSp>
          <p:nvGrpSpPr>
            <p:cNvPr id="40" name="Group 37"/>
            <p:cNvGrpSpPr>
              <a:grpSpLocks/>
            </p:cNvGrpSpPr>
            <p:nvPr/>
          </p:nvGrpSpPr>
          <p:grpSpPr bwMode="auto">
            <a:xfrm>
              <a:off x="3453632" y="3441428"/>
              <a:ext cx="2016125" cy="1944688"/>
              <a:chOff x="0" y="0"/>
              <a:chExt cx="1270" cy="1225"/>
            </a:xfrm>
          </p:grpSpPr>
          <p:grpSp>
            <p:nvGrpSpPr>
              <p:cNvPr id="53" name="Group 38"/>
              <p:cNvGrpSpPr>
                <a:grpSpLocks/>
              </p:cNvGrpSpPr>
              <p:nvPr/>
            </p:nvGrpSpPr>
            <p:grpSpPr bwMode="auto">
              <a:xfrm>
                <a:off x="0" y="0"/>
                <a:ext cx="1270" cy="1225"/>
                <a:chOff x="0" y="0"/>
                <a:chExt cx="1270" cy="1225"/>
              </a:xfrm>
            </p:grpSpPr>
            <p:sp>
              <p:nvSpPr>
                <p:cNvPr id="60" name="Oval 39"/>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 name="Group 40"/>
                <p:cNvGrpSpPr>
                  <a:grpSpLocks/>
                </p:cNvGrpSpPr>
                <p:nvPr/>
              </p:nvGrpSpPr>
              <p:grpSpPr bwMode="auto">
                <a:xfrm>
                  <a:off x="0" y="0"/>
                  <a:ext cx="1270" cy="1225"/>
                  <a:chOff x="0" y="0"/>
                  <a:chExt cx="1225" cy="1188"/>
                </a:xfrm>
              </p:grpSpPr>
              <p:sp>
                <p:nvSpPr>
                  <p:cNvPr id="62" name="Oval 41"/>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42"/>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 name="Line 43"/>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 name="Line 44"/>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 name="Line 45"/>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Line 46"/>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 name="Line 47"/>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4" name="Rectangle 48"/>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1</a:t>
                </a:r>
              </a:p>
            </p:txBody>
          </p:sp>
          <p:sp>
            <p:nvSpPr>
              <p:cNvPr id="55" name="Rectangle 49"/>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56" name="Rectangle 50"/>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57" name="Rectangle 51"/>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58" name="Rectangle 52"/>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5</a:t>
                </a:r>
              </a:p>
            </p:txBody>
          </p:sp>
          <p:sp>
            <p:nvSpPr>
              <p:cNvPr id="59" name="Rectangle 53"/>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41" name="Rectangle 55"/>
            <p:cNvSpPr>
              <a:spLocks noChangeArrowheads="1"/>
            </p:cNvSpPr>
            <p:nvPr/>
          </p:nvSpPr>
          <p:spPr bwMode="auto">
            <a:xfrm>
              <a:off x="3918770" y="49066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i</a:t>
              </a:r>
            </a:p>
          </p:txBody>
        </p:sp>
        <p:sp>
          <p:nvSpPr>
            <p:cNvPr id="42" name="Rectangle 56"/>
            <p:cNvSpPr>
              <a:spLocks noChangeArrowheads="1"/>
            </p:cNvSpPr>
            <p:nvPr/>
          </p:nvSpPr>
          <p:spPr bwMode="auto">
            <a:xfrm>
              <a:off x="3525070" y="430661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j</a:t>
              </a:r>
            </a:p>
          </p:txBody>
        </p:sp>
        <p:sp>
          <p:nvSpPr>
            <p:cNvPr id="43" name="Rectangle 57"/>
            <p:cNvSpPr>
              <a:spLocks noChangeArrowheads="1"/>
            </p:cNvSpPr>
            <p:nvPr/>
          </p:nvSpPr>
          <p:spPr bwMode="auto">
            <a:xfrm>
              <a:off x="3883845" y="35858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folHlink"/>
                  </a:solidFill>
                </a:rPr>
                <a:t>k</a:t>
              </a:r>
            </a:p>
          </p:txBody>
        </p:sp>
        <p:grpSp>
          <p:nvGrpSpPr>
            <p:cNvPr id="44" name="Group 58"/>
            <p:cNvGrpSpPr>
              <a:grpSpLocks/>
            </p:cNvGrpSpPr>
            <p:nvPr/>
          </p:nvGrpSpPr>
          <p:grpSpPr bwMode="auto">
            <a:xfrm>
              <a:off x="5436096" y="3643238"/>
              <a:ext cx="719138" cy="577850"/>
              <a:chOff x="0" y="0"/>
              <a:chExt cx="453" cy="364"/>
            </a:xfrm>
          </p:grpSpPr>
          <p:sp>
            <p:nvSpPr>
              <p:cNvPr id="50" name="Rectangle 59"/>
              <p:cNvSpPr>
                <a:spLocks noChangeArrowheads="1"/>
              </p:cNvSpPr>
              <p:nvPr/>
            </p:nvSpPr>
            <p:spPr bwMode="auto">
              <a:xfrm>
                <a:off x="71" y="0"/>
                <a:ext cx="36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rear</a:t>
                </a:r>
              </a:p>
            </p:txBody>
          </p:sp>
          <p:sp>
            <p:nvSpPr>
              <p:cNvPr id="51" name="Line 60"/>
              <p:cNvSpPr>
                <a:spLocks noChangeShapeType="1"/>
              </p:cNvSpPr>
              <p:nvPr/>
            </p:nvSpPr>
            <p:spPr bwMode="auto">
              <a:xfrm>
                <a:off x="45" y="230"/>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 name="Line 61"/>
              <p:cNvSpPr>
                <a:spLocks noChangeShapeType="1"/>
              </p:cNvSpPr>
              <p:nvPr/>
            </p:nvSpPr>
            <p:spPr bwMode="auto">
              <a:xfrm flipH="1">
                <a:off x="0" y="227"/>
                <a:ext cx="46" cy="13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 name="Group 62"/>
            <p:cNvGrpSpPr>
              <a:grpSpLocks/>
            </p:cNvGrpSpPr>
            <p:nvPr/>
          </p:nvGrpSpPr>
          <p:grpSpPr bwMode="auto">
            <a:xfrm>
              <a:off x="2967857" y="5051153"/>
              <a:ext cx="884238" cy="358775"/>
              <a:chOff x="0" y="0"/>
              <a:chExt cx="557" cy="226"/>
            </a:xfrm>
          </p:grpSpPr>
          <p:sp>
            <p:nvSpPr>
              <p:cNvPr id="47" name="Rectangle 63"/>
              <p:cNvSpPr>
                <a:spLocks noChangeArrowheads="1"/>
              </p:cNvSpPr>
              <p:nvPr/>
            </p:nvSpPr>
            <p:spPr bwMode="auto">
              <a:xfrm>
                <a:off x="0"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front</a:t>
                </a:r>
              </a:p>
            </p:txBody>
          </p:sp>
          <p:sp>
            <p:nvSpPr>
              <p:cNvPr id="48" name="Line 64"/>
              <p:cNvSpPr>
                <a:spLocks noChangeShapeType="1"/>
              </p:cNvSpPr>
              <p:nvPr/>
            </p:nvSpPr>
            <p:spPr bwMode="auto">
              <a:xfrm>
                <a:off x="14" y="20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 name="Line 65"/>
              <p:cNvSpPr>
                <a:spLocks noChangeShapeType="1"/>
              </p:cNvSpPr>
              <p:nvPr/>
            </p:nvSpPr>
            <p:spPr bwMode="auto">
              <a:xfrm flipV="1">
                <a:off x="421" y="74"/>
                <a:ext cx="136"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6" name="Rectangle 31"/>
            <p:cNvSpPr>
              <a:spLocks noChangeArrowheads="1"/>
            </p:cNvSpPr>
            <p:nvPr/>
          </p:nvSpPr>
          <p:spPr bwMode="auto">
            <a:xfrm>
              <a:off x="4670783" y="366290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folHlink"/>
                  </a:solidFill>
                </a:rPr>
                <a:t>x</a:t>
              </a:r>
            </a:p>
          </p:txBody>
        </p:sp>
      </p:grpSp>
      <p:sp>
        <p:nvSpPr>
          <p:cNvPr id="69" name="Rectangle 54"/>
          <p:cNvSpPr>
            <a:spLocks noChangeArrowheads="1"/>
          </p:cNvSpPr>
          <p:nvPr/>
        </p:nvSpPr>
        <p:spPr bwMode="auto">
          <a:xfrm>
            <a:off x="1259819" y="6175415"/>
            <a:ext cx="2177730" cy="42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(e)   </a:t>
            </a:r>
            <a:r>
              <a:rPr lang="zh-CN" altLang="en-US" sz="2000" b="1" dirty="0"/>
              <a:t>正常情况</a:t>
            </a:r>
            <a:endParaRPr lang="zh-CN" altLang="en-US" sz="2000" b="1" dirty="0">
              <a:ea typeface="楷体_GB2312" pitchFamily="49" charset="-122"/>
            </a:endParaRPr>
          </a:p>
        </p:txBody>
      </p:sp>
    </p:spTree>
    <p:extLst>
      <p:ext uri="{BB962C8B-B14F-4D97-AF65-F5344CB8AC3E}">
        <p14:creationId xmlns:p14="http://schemas.microsoft.com/office/powerpoint/2010/main" val="136282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循环队列的定义</a:t>
            </a:r>
            <a:endParaRPr lang="en-US" dirty="0"/>
          </a:p>
        </p:txBody>
      </p:sp>
      <p:sp>
        <p:nvSpPr>
          <p:cNvPr id="3" name="内容占位符 2"/>
          <p:cNvSpPr>
            <a:spLocks noGrp="1"/>
          </p:cNvSpPr>
          <p:nvPr>
            <p:ph idx="1"/>
          </p:nvPr>
        </p:nvSpPr>
        <p:spPr/>
        <p:txBody>
          <a:bodyPr/>
          <a:lstStyle/>
          <a:p>
            <a:pPr marL="0" indent="0">
              <a:buNone/>
            </a:pPr>
            <a:r>
              <a:rPr lang="en-US" altLang="en-US" dirty="0"/>
              <a:t>#define </a:t>
            </a:r>
            <a:r>
              <a:rPr lang="en-US" altLang="zh-CN" dirty="0"/>
              <a:t>MAXQUEUESIZE</a:t>
            </a:r>
            <a:r>
              <a:rPr lang="en-US" altLang="en-US" dirty="0"/>
              <a:t>   100</a:t>
            </a:r>
          </a:p>
          <a:p>
            <a:pPr marL="0" indent="0">
              <a:buNone/>
            </a:pPr>
            <a:r>
              <a:rPr lang="en-US" altLang="en-US" dirty="0" err="1"/>
              <a:t>typedef</a:t>
            </a:r>
            <a:r>
              <a:rPr lang="en-US" altLang="en-US" dirty="0"/>
              <a:t>  </a:t>
            </a:r>
            <a:r>
              <a:rPr lang="en-US" altLang="en-US" dirty="0" err="1"/>
              <a:t>struct</a:t>
            </a:r>
            <a:r>
              <a:rPr lang="en-US" altLang="en-US" dirty="0"/>
              <a:t>  queue </a:t>
            </a:r>
            <a:r>
              <a:rPr lang="en-US" altLang="zh-CN" dirty="0"/>
              <a:t>{</a:t>
            </a:r>
            <a:endParaRPr lang="en-US" altLang="en-US" dirty="0"/>
          </a:p>
          <a:p>
            <a:pPr marL="457200" lvl="1" indent="0">
              <a:buNone/>
            </a:pPr>
            <a:r>
              <a:rPr lang="en-US" altLang="en-US" dirty="0" err="1"/>
              <a:t>ElemType</a:t>
            </a:r>
            <a:r>
              <a:rPr lang="en-US" altLang="en-US" dirty="0"/>
              <a:t> </a:t>
            </a:r>
            <a:r>
              <a:rPr lang="en-US" altLang="zh-CN" dirty="0"/>
              <a:t>*base;  // </a:t>
            </a:r>
            <a:r>
              <a:rPr lang="zh-CN" altLang="en-US" dirty="0"/>
              <a:t>动态分配的存储空间</a:t>
            </a:r>
            <a:endParaRPr lang="en-US" altLang="en-US" dirty="0"/>
          </a:p>
          <a:p>
            <a:pPr marL="457200" lvl="1" indent="0">
              <a:buNone/>
            </a:pPr>
            <a:r>
              <a:rPr lang="en-US" altLang="en-US" dirty="0" err="1"/>
              <a:t>int</a:t>
            </a:r>
            <a:r>
              <a:rPr lang="en-US" altLang="en-US" dirty="0"/>
              <a:t>  front; // </a:t>
            </a:r>
            <a:r>
              <a:rPr lang="zh-CN" altLang="en-US" dirty="0"/>
              <a:t>队头指针，</a:t>
            </a:r>
            <a:endParaRPr lang="en-US" altLang="zh-CN" dirty="0"/>
          </a:p>
          <a:p>
            <a:pPr marL="457200" lvl="1" indent="0">
              <a:buNone/>
            </a:pPr>
            <a:r>
              <a:rPr lang="en-US" altLang="zh-CN" dirty="0">
                <a:solidFill>
                  <a:srgbClr val="800000"/>
                </a:solidFill>
              </a:rPr>
              <a:t>		 </a:t>
            </a:r>
            <a:r>
              <a:rPr lang="en-US" altLang="zh-CN" dirty="0"/>
              <a:t>//</a:t>
            </a:r>
            <a:r>
              <a:rPr lang="zh-CN" altLang="en-US" dirty="0"/>
              <a:t>若队列不空，</a:t>
            </a:r>
            <a:r>
              <a:rPr lang="zh-CN" altLang="en-US" dirty="0">
                <a:solidFill>
                  <a:srgbClr val="800000"/>
                </a:solidFill>
              </a:rPr>
              <a:t>指向队头元素</a:t>
            </a:r>
            <a:endParaRPr lang="en-US" altLang="en-US" dirty="0"/>
          </a:p>
          <a:p>
            <a:pPr marL="457200" lvl="1" indent="0">
              <a:buNone/>
            </a:pPr>
            <a:r>
              <a:rPr lang="en-US" altLang="en-US" dirty="0" err="1"/>
              <a:t>int</a:t>
            </a:r>
            <a:r>
              <a:rPr lang="en-US" altLang="en-US" dirty="0"/>
              <a:t>  rear;  // </a:t>
            </a:r>
            <a:r>
              <a:rPr lang="zh-CN" altLang="en-US" dirty="0"/>
              <a:t>队尾指针，若队列不空，</a:t>
            </a:r>
            <a:endParaRPr lang="en-US" altLang="zh-CN" dirty="0"/>
          </a:p>
          <a:p>
            <a:pPr marL="457200" lvl="1" indent="0">
              <a:buNone/>
            </a:pPr>
            <a:r>
              <a:rPr lang="en-US" altLang="zh-CN" dirty="0"/>
              <a:t>		//</a:t>
            </a:r>
            <a:r>
              <a:rPr lang="zh-CN" altLang="en-US" dirty="0">
                <a:solidFill>
                  <a:srgbClr val="800000"/>
                </a:solidFill>
              </a:rPr>
              <a:t>指向队列尾元素 的下一个位置</a:t>
            </a:r>
            <a:endParaRPr lang="zh-CN" altLang="en-US" dirty="0"/>
          </a:p>
          <a:p>
            <a:pPr marL="0" indent="0">
              <a:buNone/>
            </a:pPr>
            <a:r>
              <a:rPr lang="en-US" altLang="en-US" dirty="0"/>
              <a:t>} </a:t>
            </a:r>
            <a:r>
              <a:rPr lang="en-US" altLang="en-US" dirty="0" err="1">
                <a:solidFill>
                  <a:srgbClr val="0000FF"/>
                </a:solidFill>
              </a:rPr>
              <a:t>CircularQueue</a:t>
            </a:r>
            <a:r>
              <a:rPr lang="en-US" altLang="en-US" dirty="0"/>
              <a:t>;</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877201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循环队列的基本操作</a:t>
            </a:r>
            <a:endParaRPr lang="en-US"/>
          </a:p>
        </p:txBody>
      </p:sp>
      <p:sp>
        <p:nvSpPr>
          <p:cNvPr id="3" name="内容占位符 2"/>
          <p:cNvSpPr>
            <a:spLocks noGrp="1"/>
          </p:cNvSpPr>
          <p:nvPr>
            <p:ph idx="1"/>
          </p:nvPr>
        </p:nvSpPr>
        <p:spPr/>
        <p:txBody>
          <a:bodyPr>
            <a:normAutofit fontScale="92500" lnSpcReduction="20000"/>
          </a:bodyPr>
          <a:lstStyle/>
          <a:p>
            <a:pPr marL="0" indent="0">
              <a:buNone/>
            </a:pPr>
            <a:r>
              <a:rPr lang="en-US" altLang="zh-CN"/>
              <a:t>// 1. </a:t>
            </a:r>
            <a:r>
              <a:rPr lang="zh-CN" altLang="en-US"/>
              <a:t>链队列的初始化，构造一个空队列</a:t>
            </a:r>
            <a:endParaRPr lang="en-US" altLang="zh-CN"/>
          </a:p>
          <a:p>
            <a:pPr marL="0" indent="0">
              <a:buNone/>
            </a:pPr>
            <a:r>
              <a:rPr lang="en-US"/>
              <a:t>Status InitQueue(CircularQueue *cq);</a:t>
            </a:r>
          </a:p>
          <a:p>
            <a:pPr marL="0" indent="0">
              <a:buNone/>
            </a:pPr>
            <a:r>
              <a:rPr lang="en-US"/>
              <a:t>// 2. </a:t>
            </a:r>
            <a:r>
              <a:rPr lang="zh-CN" altLang="en-US"/>
              <a:t>取队列的长度</a:t>
            </a:r>
            <a:endParaRPr lang="en-US"/>
          </a:p>
          <a:p>
            <a:pPr marL="0" indent="0">
              <a:buNone/>
            </a:pPr>
            <a:r>
              <a:rPr lang="en-US"/>
              <a:t>int GetLen(CircularQueue *cq);</a:t>
            </a:r>
          </a:p>
          <a:p>
            <a:pPr marL="0" indent="0">
              <a:buNone/>
            </a:pPr>
            <a:r>
              <a:rPr lang="en-US"/>
              <a:t>// 3. </a:t>
            </a:r>
            <a:r>
              <a:rPr lang="zh-CN" altLang="en-US"/>
              <a:t>判断队列是否为空</a:t>
            </a:r>
            <a:endParaRPr lang="en-US"/>
          </a:p>
          <a:p>
            <a:pPr marL="0" indent="0">
              <a:buNone/>
            </a:pPr>
            <a:r>
              <a:rPr lang="en-US"/>
              <a:t>int IsQueueEmpty(CircularQueue *cq);</a:t>
            </a:r>
          </a:p>
          <a:p>
            <a:pPr marL="0" indent="0">
              <a:buNone/>
            </a:pPr>
            <a:r>
              <a:rPr lang="en-US"/>
              <a:t>// 4. </a:t>
            </a:r>
            <a:r>
              <a:rPr lang="zh-CN" altLang="en-US"/>
              <a:t>查看队头元素</a:t>
            </a:r>
            <a:endParaRPr lang="en-US"/>
          </a:p>
          <a:p>
            <a:pPr marL="0" indent="0">
              <a:buNone/>
            </a:pPr>
            <a:r>
              <a:rPr lang="en-US"/>
              <a:t>Status GetFront(CircularQueue *cq,ElemType *e);</a:t>
            </a:r>
          </a:p>
          <a:p>
            <a:pPr marL="0" indent="0">
              <a:buNone/>
            </a:pPr>
            <a:r>
              <a:rPr lang="en-US"/>
              <a:t>// 5. </a:t>
            </a:r>
            <a:r>
              <a:rPr lang="zh-CN" altLang="en-US"/>
              <a:t>元素入队</a:t>
            </a:r>
            <a:r>
              <a:rPr lang="en-US" altLang="zh-CN"/>
              <a:t>(</a:t>
            </a:r>
            <a:r>
              <a:rPr lang="zh-CN" altLang="en-US"/>
              <a:t>尾</a:t>
            </a:r>
            <a:r>
              <a:rPr lang="en-US" altLang="zh-CN"/>
              <a:t>)</a:t>
            </a:r>
            <a:endParaRPr lang="en-US"/>
          </a:p>
          <a:p>
            <a:pPr marL="0" indent="0">
              <a:buNone/>
            </a:pPr>
            <a:r>
              <a:rPr lang="en-US"/>
              <a:t>Status Enqueue(CircularQueue *cq,ElemType e);</a:t>
            </a:r>
          </a:p>
          <a:p>
            <a:pPr marL="0" indent="0">
              <a:buNone/>
            </a:pPr>
            <a:r>
              <a:rPr lang="en-US"/>
              <a:t>//6.  (</a:t>
            </a:r>
            <a:r>
              <a:rPr lang="zh-CN" altLang="en-US"/>
              <a:t>队头</a:t>
            </a:r>
            <a:r>
              <a:rPr lang="en-US"/>
              <a:t>)</a:t>
            </a:r>
            <a:r>
              <a:rPr lang="zh-CN" altLang="en-US"/>
              <a:t>元素出队</a:t>
            </a:r>
            <a:endParaRPr lang="en-US"/>
          </a:p>
          <a:p>
            <a:pPr marL="0" indent="0">
              <a:buNone/>
            </a:pPr>
            <a:r>
              <a:rPr lang="en-US"/>
              <a:t>Status Dequeue(CircularQueue *cq,ElemType *e);</a:t>
            </a:r>
          </a:p>
          <a:p>
            <a:pPr marL="0" indent="0">
              <a:buNone/>
            </a:pP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493979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目录</a:t>
            </a:r>
          </a:p>
        </p:txBody>
      </p:sp>
      <p:sp>
        <p:nvSpPr>
          <p:cNvPr id="2" name="内容占位符 1"/>
          <p:cNvSpPr>
            <a:spLocks noGrp="1"/>
          </p:cNvSpPr>
          <p:nvPr>
            <p:ph sz="half" idx="1"/>
          </p:nvPr>
        </p:nvSpPr>
        <p:spPr/>
        <p:txBody>
          <a:bodyPr/>
          <a:lstStyle/>
          <a:p>
            <a:r>
              <a:rPr lang="zh-CN" altLang="en-US" sz="3200"/>
              <a:t>栈</a:t>
            </a:r>
            <a:endParaRPr lang="en-US" altLang="en-US" sz="3200"/>
          </a:p>
          <a:p>
            <a:pPr marL="514350" indent="-514350">
              <a:buFont typeface="+mj-lt"/>
              <a:buAutoNum type="arabicPeriod"/>
            </a:pPr>
            <a:r>
              <a:rPr lang="zh-CN" altLang="en-US" sz="3200"/>
              <a:t>栈的基本概念</a:t>
            </a:r>
          </a:p>
          <a:p>
            <a:pPr marL="514350" indent="-514350">
              <a:buFont typeface="+mj-lt"/>
              <a:buAutoNum type="arabicPeriod"/>
            </a:pPr>
            <a:r>
              <a:rPr lang="zh-CN" altLang="en-US" sz="3200"/>
              <a:t>顺序栈</a:t>
            </a:r>
          </a:p>
          <a:p>
            <a:pPr marL="514350" indent="-514350">
              <a:buFont typeface="+mj-lt"/>
              <a:buAutoNum type="arabicPeriod"/>
            </a:pPr>
            <a:r>
              <a:rPr lang="zh-CN" altLang="en-US" sz="3200"/>
              <a:t>链式栈</a:t>
            </a:r>
          </a:p>
          <a:p>
            <a:pPr marL="514350" indent="-514350">
              <a:buFont typeface="+mj-lt"/>
              <a:buAutoNum type="arabicPeriod"/>
            </a:pPr>
            <a:r>
              <a:rPr lang="zh-CN" altLang="en-US" sz="3200"/>
              <a:t>栈的应用举例</a:t>
            </a:r>
          </a:p>
          <a:p>
            <a:pPr lvl="1"/>
            <a:endParaRPr lang="zh-CN" altLang="en-US"/>
          </a:p>
          <a:p>
            <a:endParaRPr lang="en-US" dirty="0"/>
          </a:p>
        </p:txBody>
      </p:sp>
      <p:sp>
        <p:nvSpPr>
          <p:cNvPr id="4" name="内容占位符 3"/>
          <p:cNvSpPr>
            <a:spLocks noGrp="1"/>
          </p:cNvSpPr>
          <p:nvPr>
            <p:ph sz="half" idx="2"/>
          </p:nvPr>
        </p:nvSpPr>
        <p:spPr/>
        <p:txBody>
          <a:bodyPr/>
          <a:lstStyle/>
          <a:p>
            <a:r>
              <a:rPr lang="zh-CN" altLang="en-US" sz="3200" b="1" dirty="0"/>
              <a:t>队列</a:t>
            </a:r>
            <a:endParaRPr lang="en-US" altLang="zh-CN" sz="3200" b="1" dirty="0"/>
          </a:p>
          <a:p>
            <a:pPr marL="514350" indent="-514350">
              <a:buFont typeface="+mj-lt"/>
              <a:buAutoNum type="arabicPeriod"/>
            </a:pPr>
            <a:r>
              <a:rPr lang="zh-CN" altLang="en-US" sz="3200" b="1" dirty="0"/>
              <a:t>队列的基本概念</a:t>
            </a:r>
            <a:endParaRPr lang="en-US" altLang="zh-CN" sz="3200" b="1" dirty="0"/>
          </a:p>
          <a:p>
            <a:pPr marL="514350" indent="-514350">
              <a:buFont typeface="+mj-lt"/>
              <a:buAutoNum type="arabicPeriod"/>
            </a:pPr>
            <a:r>
              <a:rPr lang="zh-CN" altLang="en-US" sz="3200" b="1" dirty="0"/>
              <a:t>链队列</a:t>
            </a:r>
            <a:endParaRPr lang="en-US" altLang="zh-CN" sz="3200" b="1" dirty="0"/>
          </a:p>
          <a:p>
            <a:pPr marL="514350" indent="-514350">
              <a:buFont typeface="+mj-lt"/>
              <a:buAutoNum type="arabicPeriod"/>
            </a:pPr>
            <a:r>
              <a:rPr lang="zh-CN" altLang="en-US" sz="3200" b="1" dirty="0"/>
              <a:t>顺序队列和循环队列</a:t>
            </a:r>
            <a:endParaRPr lang="en-US" altLang="zh-CN" sz="3200" b="1" dirty="0"/>
          </a:p>
          <a:p>
            <a:pPr marL="514350" indent="-514350">
              <a:buFont typeface="+mj-lt"/>
              <a:buAutoNum type="arabicPeriod"/>
            </a:pPr>
            <a:r>
              <a:rPr lang="zh-CN" altLang="en-US" sz="3200" b="1" dirty="0"/>
              <a:t>队列的应用举例</a:t>
            </a:r>
            <a:endParaRPr lang="en-US" altLang="zh-CN" sz="3200" b="1" dirty="0"/>
          </a:p>
          <a:p>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1683673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zh-CN" altLang="en-US"/>
              <a:t>循环队列的基本</a:t>
            </a:r>
            <a:r>
              <a:rPr lang="zh-CN" altLang="en-US" dirty="0"/>
              <a:t>操作</a:t>
            </a:r>
            <a:r>
              <a:rPr lang="en-US" altLang="zh-CN"/>
              <a:t>-1,2</a:t>
            </a:r>
            <a:endParaRPr lang="en-US" dirty="0"/>
          </a:p>
        </p:txBody>
      </p:sp>
      <p:sp>
        <p:nvSpPr>
          <p:cNvPr id="3" name="内容占位符 2"/>
          <p:cNvSpPr>
            <a:spLocks noGrp="1"/>
          </p:cNvSpPr>
          <p:nvPr>
            <p:ph idx="1"/>
          </p:nvPr>
        </p:nvSpPr>
        <p:spPr>
          <a:xfrm>
            <a:off x="457200" y="908720"/>
            <a:ext cx="8507288" cy="5832648"/>
          </a:xfrm>
        </p:spPr>
        <p:txBody>
          <a:bodyPr>
            <a:normAutofit fontScale="85000" lnSpcReduction="20000"/>
          </a:bodyPr>
          <a:lstStyle/>
          <a:p>
            <a:pPr marL="0" indent="0">
              <a:buNone/>
            </a:pPr>
            <a:r>
              <a:rPr lang="en-US" altLang="zh-CN" dirty="0"/>
              <a:t>// </a:t>
            </a:r>
            <a:r>
              <a:rPr lang="zh-CN" altLang="en-US" dirty="0"/>
              <a:t>队列初始化，构造一个空循环队列 </a:t>
            </a:r>
            <a:endParaRPr lang="en-US" altLang="zh-CN" dirty="0"/>
          </a:p>
          <a:p>
            <a:pPr marL="0" indent="0">
              <a:buNone/>
            </a:pPr>
            <a:r>
              <a:rPr lang="en-US" altLang="zh-CN" dirty="0"/>
              <a:t>Status </a:t>
            </a:r>
            <a:r>
              <a:rPr lang="en-US" altLang="zh-CN" dirty="0" err="1">
                <a:solidFill>
                  <a:srgbClr val="0000FF"/>
                </a:solidFill>
              </a:rPr>
              <a:t>InitQueue</a:t>
            </a:r>
            <a:r>
              <a:rPr lang="en-US" altLang="zh-CN" dirty="0"/>
              <a:t>(</a:t>
            </a:r>
            <a:r>
              <a:rPr lang="en-US" altLang="zh-CN" dirty="0" err="1"/>
              <a:t>CircularQueue</a:t>
            </a:r>
            <a:r>
              <a:rPr lang="en-US" altLang="zh-CN" dirty="0"/>
              <a:t> *</a:t>
            </a:r>
            <a:r>
              <a:rPr lang="en-US" altLang="zh-CN" dirty="0" err="1"/>
              <a:t>cq</a:t>
            </a:r>
            <a:r>
              <a:rPr lang="en-US" altLang="zh-CN" dirty="0"/>
              <a:t>){</a:t>
            </a:r>
          </a:p>
          <a:p>
            <a:pPr marL="0" indent="0">
              <a:buNone/>
            </a:pPr>
            <a:r>
              <a:rPr lang="en-US" altLang="zh-CN" dirty="0" err="1"/>
              <a:t>cq</a:t>
            </a:r>
            <a:r>
              <a:rPr lang="en-US" altLang="zh-CN" dirty="0"/>
              <a:t>-&gt;base = (</a:t>
            </a:r>
            <a:r>
              <a:rPr lang="en-US" altLang="zh-CN" dirty="0" err="1"/>
              <a:t>ElemType</a:t>
            </a:r>
            <a:r>
              <a:rPr lang="en-US" altLang="zh-CN" dirty="0"/>
              <a:t> *)malloc 			(MAXQUEUESIZE*</a:t>
            </a:r>
            <a:r>
              <a:rPr lang="en-US" altLang="zh-CN" dirty="0" err="1"/>
              <a:t>sizeof</a:t>
            </a:r>
            <a:r>
              <a:rPr lang="en-US" altLang="zh-CN" dirty="0"/>
              <a:t>(</a:t>
            </a:r>
            <a:r>
              <a:rPr lang="en-US" altLang="zh-CN" dirty="0" err="1"/>
              <a:t>ElemType</a:t>
            </a:r>
            <a:r>
              <a:rPr lang="en-US" altLang="zh-CN" dirty="0"/>
              <a:t>));</a:t>
            </a:r>
          </a:p>
          <a:p>
            <a:pPr marL="0" indent="0">
              <a:buNone/>
            </a:pPr>
            <a:r>
              <a:rPr lang="en-US" altLang="zh-CN" dirty="0"/>
              <a:t>if(!</a:t>
            </a:r>
            <a:r>
              <a:rPr lang="en-US" altLang="zh-CN" dirty="0" err="1"/>
              <a:t>cq</a:t>
            </a:r>
            <a:r>
              <a:rPr lang="en-US" altLang="zh-CN" dirty="0"/>
              <a:t>-&gt;base) return ERROR;</a:t>
            </a:r>
          </a:p>
          <a:p>
            <a:pPr marL="0" indent="0">
              <a:buNone/>
            </a:pPr>
            <a:r>
              <a:rPr lang="en-US" altLang="zh-CN" dirty="0" err="1"/>
              <a:t>cq</a:t>
            </a:r>
            <a:r>
              <a:rPr lang="en-US" altLang="zh-CN" dirty="0"/>
              <a:t>-&gt;front=</a:t>
            </a:r>
            <a:r>
              <a:rPr lang="en-US" altLang="zh-CN" dirty="0" err="1"/>
              <a:t>cq</a:t>
            </a:r>
            <a:r>
              <a:rPr lang="en-US" altLang="zh-CN" dirty="0"/>
              <a:t>-&gt;rear=0;</a:t>
            </a:r>
          </a:p>
          <a:p>
            <a:pPr marL="0" indent="0">
              <a:buNone/>
            </a:pPr>
            <a:r>
              <a:rPr lang="en-US" altLang="zh-CN" dirty="0"/>
              <a:t>return OK;</a:t>
            </a:r>
          </a:p>
          <a:p>
            <a:pPr marL="0" indent="0">
              <a:buNone/>
            </a:pPr>
            <a:r>
              <a:rPr lang="en-US" altLang="zh-CN" dirty="0"/>
              <a:t>}</a:t>
            </a:r>
          </a:p>
          <a:p>
            <a:pPr marL="0" indent="0">
              <a:buNone/>
            </a:pPr>
            <a:endParaRPr lang="en-US" altLang="zh-CN" dirty="0"/>
          </a:p>
          <a:p>
            <a:pPr marL="0" indent="0">
              <a:buNone/>
            </a:pPr>
            <a:r>
              <a:rPr lang="en-US" altLang="zh-CN" dirty="0"/>
              <a:t>// </a:t>
            </a:r>
            <a:r>
              <a:rPr lang="zh-CN" altLang="en-US" dirty="0"/>
              <a:t>返回队列的元素个数，即队列的长度</a:t>
            </a:r>
            <a:endParaRPr lang="en-US" altLang="zh-CN" dirty="0"/>
          </a:p>
          <a:p>
            <a:pPr marL="0" indent="0">
              <a:buNone/>
            </a:pPr>
            <a:r>
              <a:rPr lang="en-US" altLang="zh-CN" dirty="0"/>
              <a:t>int </a:t>
            </a:r>
            <a:r>
              <a:rPr lang="en-US" altLang="zh-CN" dirty="0" err="1">
                <a:solidFill>
                  <a:srgbClr val="0000FF"/>
                </a:solidFill>
              </a:rPr>
              <a:t>GetLen</a:t>
            </a:r>
            <a:r>
              <a:rPr lang="en-US" altLang="zh-CN" dirty="0"/>
              <a:t>(</a:t>
            </a:r>
            <a:r>
              <a:rPr lang="en-US" altLang="zh-CN" dirty="0" err="1"/>
              <a:t>CircularQueue</a:t>
            </a:r>
            <a:r>
              <a:rPr lang="en-US" altLang="zh-CN" dirty="0"/>
              <a:t> *</a:t>
            </a:r>
            <a:r>
              <a:rPr lang="en-US" altLang="zh-CN" dirty="0" err="1"/>
              <a:t>cq</a:t>
            </a:r>
            <a:r>
              <a:rPr lang="en-US" altLang="zh-CN" dirty="0"/>
              <a:t>) {</a:t>
            </a:r>
          </a:p>
          <a:p>
            <a:pPr marL="0" indent="0">
              <a:buNone/>
            </a:pPr>
            <a:r>
              <a:rPr lang="en-US" altLang="zh-CN" dirty="0"/>
              <a:t>return (</a:t>
            </a:r>
            <a:r>
              <a:rPr lang="en-US" altLang="zh-CN" dirty="0">
                <a:solidFill>
                  <a:srgbClr val="C00000"/>
                </a:solidFill>
              </a:rPr>
              <a:t>(</a:t>
            </a:r>
            <a:r>
              <a:rPr lang="en-US" altLang="zh-CN" dirty="0" err="1">
                <a:solidFill>
                  <a:srgbClr val="C00000"/>
                </a:solidFill>
              </a:rPr>
              <a:t>cq</a:t>
            </a:r>
            <a:r>
              <a:rPr lang="en-US" altLang="zh-CN" dirty="0">
                <a:solidFill>
                  <a:srgbClr val="C00000"/>
                </a:solidFill>
              </a:rPr>
              <a:t>-&gt;rear - </a:t>
            </a:r>
            <a:r>
              <a:rPr lang="en-US" altLang="zh-CN" dirty="0" err="1">
                <a:solidFill>
                  <a:srgbClr val="C00000"/>
                </a:solidFill>
              </a:rPr>
              <a:t>cq</a:t>
            </a:r>
            <a:r>
              <a:rPr lang="en-US" altLang="zh-CN" dirty="0">
                <a:solidFill>
                  <a:srgbClr val="C00000"/>
                </a:solidFill>
              </a:rPr>
              <a:t>-&gt;front + 				MAXQUEUESIZE)%MAXQUEUESIZE</a:t>
            </a:r>
            <a:r>
              <a:rPr lang="en-US" altLang="zh-CN" dirty="0"/>
              <a:t>);</a:t>
            </a:r>
          </a:p>
          <a:p>
            <a:pPr marL="0" indent="0">
              <a:buNone/>
            </a:pPr>
            <a:r>
              <a:rPr lang="en-US" altLang="zh-CN" dirty="0"/>
              <a:t>}</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extLst>
      <p:ext uri="{BB962C8B-B14F-4D97-AF65-F5344CB8AC3E}">
        <p14:creationId xmlns:p14="http://schemas.microsoft.com/office/powerpoint/2010/main" val="336876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循环队列的基本操作</a:t>
            </a:r>
            <a:r>
              <a:rPr lang="en-US" altLang="zh-CN"/>
              <a:t>-5,6</a:t>
            </a:r>
            <a:endParaRPr 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 </a:t>
            </a:r>
            <a:r>
              <a:rPr lang="zh-CN" altLang="en-US" dirty="0"/>
              <a:t>插入元素</a:t>
            </a:r>
            <a:r>
              <a:rPr lang="en-US" altLang="zh-CN" dirty="0"/>
              <a:t>e</a:t>
            </a:r>
            <a:r>
              <a:rPr lang="zh-CN" altLang="en-US" dirty="0"/>
              <a:t>为</a:t>
            </a:r>
            <a:r>
              <a:rPr lang="en-US" altLang="zh-CN" dirty="0"/>
              <a:t>Q</a:t>
            </a:r>
            <a:r>
              <a:rPr lang="zh-CN" altLang="en-US" dirty="0"/>
              <a:t>的新的队尾元素</a:t>
            </a:r>
          </a:p>
          <a:p>
            <a:pPr marL="0" indent="0">
              <a:buNone/>
            </a:pPr>
            <a:r>
              <a:rPr lang="en-US" altLang="zh-CN" dirty="0"/>
              <a:t>Status </a:t>
            </a:r>
            <a:r>
              <a:rPr lang="en-US" altLang="zh-CN" dirty="0">
                <a:solidFill>
                  <a:srgbClr val="0000FF"/>
                </a:solidFill>
              </a:rPr>
              <a:t>Enqueue</a:t>
            </a:r>
            <a:r>
              <a:rPr lang="en-US" altLang="zh-CN" dirty="0"/>
              <a:t>(</a:t>
            </a:r>
            <a:r>
              <a:rPr lang="en-US" altLang="zh-CN" dirty="0" err="1"/>
              <a:t>CircularQueue</a:t>
            </a:r>
            <a:r>
              <a:rPr lang="en-US" altLang="zh-CN" dirty="0"/>
              <a:t> *</a:t>
            </a:r>
            <a:r>
              <a:rPr lang="en-US" altLang="zh-CN" dirty="0" err="1"/>
              <a:t>cq,ElemType</a:t>
            </a:r>
            <a:r>
              <a:rPr lang="en-US" altLang="zh-CN" dirty="0"/>
              <a:t> e) {</a:t>
            </a:r>
          </a:p>
          <a:p>
            <a:pPr marL="0" indent="0">
              <a:buNone/>
            </a:pPr>
            <a:r>
              <a:rPr lang="en-US" altLang="zh-CN" dirty="0"/>
              <a:t>if((</a:t>
            </a:r>
            <a:r>
              <a:rPr lang="en-US" altLang="zh-CN" dirty="0" err="1"/>
              <a:t>cq</a:t>
            </a:r>
            <a:r>
              <a:rPr lang="en-US" altLang="zh-CN" dirty="0"/>
              <a:t>-&gt;rear+1)%MAXQUEUESIZE == </a:t>
            </a:r>
            <a:r>
              <a:rPr lang="en-US" altLang="zh-CN" dirty="0" err="1"/>
              <a:t>cq</a:t>
            </a:r>
            <a:r>
              <a:rPr lang="en-US" altLang="zh-CN" dirty="0"/>
              <a:t>-&gt;front) return ERROR; //</a:t>
            </a:r>
            <a:r>
              <a:rPr lang="zh-CN" altLang="en-US" dirty="0"/>
              <a:t>队列满</a:t>
            </a:r>
            <a:endParaRPr lang="en-US" altLang="zh-CN" dirty="0"/>
          </a:p>
          <a:p>
            <a:pPr marL="0" indent="0">
              <a:buNone/>
            </a:pPr>
            <a:r>
              <a:rPr lang="en-US" altLang="zh-CN" dirty="0" err="1"/>
              <a:t>cq</a:t>
            </a:r>
            <a:r>
              <a:rPr lang="en-US" altLang="zh-CN" dirty="0"/>
              <a:t>-&gt;base[</a:t>
            </a:r>
            <a:r>
              <a:rPr lang="en-US" altLang="zh-CN" dirty="0" err="1"/>
              <a:t>cq</a:t>
            </a:r>
            <a:r>
              <a:rPr lang="en-US" altLang="zh-CN" dirty="0"/>
              <a:t>-&gt;rear]=e;</a:t>
            </a:r>
          </a:p>
          <a:p>
            <a:pPr marL="0" indent="0">
              <a:buNone/>
            </a:pPr>
            <a:r>
              <a:rPr lang="en-US" altLang="zh-CN" dirty="0" err="1">
                <a:solidFill>
                  <a:srgbClr val="C00000"/>
                </a:solidFill>
              </a:rPr>
              <a:t>cq</a:t>
            </a:r>
            <a:r>
              <a:rPr lang="en-US" altLang="zh-CN" dirty="0">
                <a:solidFill>
                  <a:srgbClr val="C00000"/>
                </a:solidFill>
              </a:rPr>
              <a:t>-&gt;rear=(</a:t>
            </a:r>
            <a:r>
              <a:rPr lang="en-US" altLang="zh-CN" dirty="0" err="1">
                <a:solidFill>
                  <a:srgbClr val="C00000"/>
                </a:solidFill>
              </a:rPr>
              <a:t>cq</a:t>
            </a:r>
            <a:r>
              <a:rPr lang="en-US" altLang="zh-CN" dirty="0">
                <a:solidFill>
                  <a:srgbClr val="C00000"/>
                </a:solidFill>
              </a:rPr>
              <a:t>-&gt;rear+1)%MAXQUEUESIZE</a:t>
            </a:r>
            <a:r>
              <a:rPr lang="en-US" altLang="zh-CN" dirty="0"/>
              <a:t>;</a:t>
            </a:r>
          </a:p>
          <a:p>
            <a:pPr marL="0" indent="0">
              <a:buNone/>
            </a:pPr>
            <a:r>
              <a:rPr lang="en-US" altLang="zh-CN" dirty="0"/>
              <a:t>return OK;</a:t>
            </a:r>
          </a:p>
          <a:p>
            <a:pPr marL="0" indent="0">
              <a:buNone/>
            </a:pPr>
            <a:r>
              <a:rPr lang="en-US" altLang="zh-CN" dirty="0"/>
              <a:t>}</a:t>
            </a:r>
          </a:p>
          <a:p>
            <a:pPr marL="0" indent="0">
              <a:buNone/>
            </a:pPr>
            <a:endParaRPr lang="en-US" altLang="zh-CN" dirty="0"/>
          </a:p>
          <a:p>
            <a:pPr marL="0" indent="0">
              <a:buNone/>
            </a:pPr>
            <a:r>
              <a:rPr lang="en-US" altLang="zh-CN" dirty="0"/>
              <a:t>// </a:t>
            </a:r>
            <a:r>
              <a:rPr lang="zh-CN" altLang="en-US" dirty="0"/>
              <a:t>若队列不空，则删除</a:t>
            </a:r>
            <a:r>
              <a:rPr lang="en-US" altLang="zh-CN" dirty="0"/>
              <a:t>Q</a:t>
            </a:r>
            <a:r>
              <a:rPr lang="zh-CN" altLang="en-US" dirty="0"/>
              <a:t>的队头元素，</a:t>
            </a:r>
          </a:p>
          <a:p>
            <a:pPr marL="0" indent="0">
              <a:buNone/>
            </a:pPr>
            <a:r>
              <a:rPr lang="en-US" altLang="zh-CN" dirty="0"/>
              <a:t>// </a:t>
            </a:r>
            <a:r>
              <a:rPr lang="zh-CN" altLang="en-US" dirty="0"/>
              <a:t>用</a:t>
            </a:r>
            <a:r>
              <a:rPr lang="en-US" altLang="zh-CN" dirty="0"/>
              <a:t>e</a:t>
            </a:r>
            <a:r>
              <a:rPr lang="zh-CN" altLang="en-US" dirty="0"/>
              <a:t>返回其值，并返回</a:t>
            </a:r>
            <a:r>
              <a:rPr lang="en-US" altLang="zh-CN" dirty="0"/>
              <a:t>OK;  </a:t>
            </a:r>
            <a:r>
              <a:rPr lang="zh-CN" altLang="en-US" dirty="0"/>
              <a:t>否则返回</a:t>
            </a:r>
            <a:r>
              <a:rPr lang="en-US" altLang="zh-CN" dirty="0"/>
              <a:t>ERROR</a:t>
            </a:r>
          </a:p>
          <a:p>
            <a:pPr marL="0" indent="0">
              <a:buNone/>
            </a:pPr>
            <a:r>
              <a:rPr lang="en-US" altLang="zh-CN" dirty="0"/>
              <a:t>Status </a:t>
            </a:r>
            <a:r>
              <a:rPr lang="en-US" altLang="zh-CN" dirty="0">
                <a:solidFill>
                  <a:srgbClr val="0000FF"/>
                </a:solidFill>
              </a:rPr>
              <a:t>Dequeue</a:t>
            </a:r>
            <a:r>
              <a:rPr lang="en-US" altLang="zh-CN" dirty="0"/>
              <a:t>(</a:t>
            </a:r>
            <a:r>
              <a:rPr lang="en-US" altLang="zh-CN" dirty="0" err="1"/>
              <a:t>CircularQueue</a:t>
            </a:r>
            <a:r>
              <a:rPr lang="en-US" altLang="zh-CN" dirty="0"/>
              <a:t> *</a:t>
            </a:r>
            <a:r>
              <a:rPr lang="en-US" altLang="zh-CN" dirty="0" err="1"/>
              <a:t>cq,ElemType</a:t>
            </a:r>
            <a:r>
              <a:rPr lang="en-US" altLang="zh-CN" dirty="0"/>
              <a:t> *e) {</a:t>
            </a:r>
          </a:p>
          <a:p>
            <a:pPr marL="0" indent="0">
              <a:buNone/>
            </a:pPr>
            <a:r>
              <a:rPr lang="en-US" altLang="zh-CN" dirty="0"/>
              <a:t>if(</a:t>
            </a:r>
            <a:r>
              <a:rPr lang="en-US" altLang="zh-CN" dirty="0" err="1"/>
              <a:t>cq</a:t>
            </a:r>
            <a:r>
              <a:rPr lang="en-US" altLang="zh-CN" dirty="0"/>
              <a:t>-&gt;front == </a:t>
            </a:r>
            <a:r>
              <a:rPr lang="en-US" altLang="zh-CN" dirty="0" err="1"/>
              <a:t>cq</a:t>
            </a:r>
            <a:r>
              <a:rPr lang="en-US" altLang="zh-CN" dirty="0"/>
              <a:t>-&gt;rear) return ERROR;</a:t>
            </a:r>
          </a:p>
          <a:p>
            <a:pPr marL="0" indent="0">
              <a:buNone/>
            </a:pPr>
            <a:r>
              <a:rPr lang="en-US" altLang="zh-CN" dirty="0"/>
              <a:t>*e=</a:t>
            </a:r>
            <a:r>
              <a:rPr lang="en-US" altLang="zh-CN" dirty="0" err="1"/>
              <a:t>cq</a:t>
            </a:r>
            <a:r>
              <a:rPr lang="en-US" altLang="zh-CN" dirty="0"/>
              <a:t>-&gt;base[</a:t>
            </a:r>
            <a:r>
              <a:rPr lang="en-US" altLang="zh-CN" dirty="0" err="1"/>
              <a:t>cq</a:t>
            </a:r>
            <a:r>
              <a:rPr lang="en-US" altLang="zh-CN" dirty="0"/>
              <a:t>-&gt;front];</a:t>
            </a:r>
          </a:p>
          <a:p>
            <a:pPr marL="0" indent="0">
              <a:buNone/>
            </a:pPr>
            <a:r>
              <a:rPr lang="en-US" altLang="zh-CN" dirty="0" err="1">
                <a:solidFill>
                  <a:srgbClr val="C00000"/>
                </a:solidFill>
              </a:rPr>
              <a:t>cq</a:t>
            </a:r>
            <a:r>
              <a:rPr lang="en-US" altLang="zh-CN" dirty="0">
                <a:solidFill>
                  <a:srgbClr val="C00000"/>
                </a:solidFill>
              </a:rPr>
              <a:t>-&gt;front=(</a:t>
            </a:r>
            <a:r>
              <a:rPr lang="en-US" altLang="zh-CN" dirty="0" err="1">
                <a:solidFill>
                  <a:srgbClr val="C00000"/>
                </a:solidFill>
              </a:rPr>
              <a:t>cq</a:t>
            </a:r>
            <a:r>
              <a:rPr lang="en-US" altLang="zh-CN" dirty="0">
                <a:solidFill>
                  <a:srgbClr val="C00000"/>
                </a:solidFill>
              </a:rPr>
              <a:t>-&gt;front +1)%MAXQUEUESIZE</a:t>
            </a:r>
            <a:r>
              <a:rPr lang="en-US" altLang="zh-CN" dirty="0"/>
              <a:t>;</a:t>
            </a:r>
          </a:p>
          <a:p>
            <a:pPr marL="0" indent="0">
              <a:buNone/>
            </a:pPr>
            <a:r>
              <a:rPr lang="en-US" altLang="zh-CN" dirty="0"/>
              <a:t>return OK;</a:t>
            </a:r>
          </a:p>
          <a:p>
            <a:pPr marL="0" indent="0">
              <a:buNone/>
            </a:pPr>
            <a:r>
              <a:rPr lang="en-US" altLang="zh-CN" dirty="0"/>
              <a:t>}</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2677553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与队列有关的</a:t>
            </a:r>
            <a:r>
              <a:rPr lang="en-US" altLang="zh-CN"/>
              <a:t>… …</a:t>
            </a:r>
            <a:endParaRPr lang="en-US"/>
          </a:p>
        </p:txBody>
      </p:sp>
      <p:sp>
        <p:nvSpPr>
          <p:cNvPr id="3" name="内容占位符 2"/>
          <p:cNvSpPr>
            <a:spLocks noGrp="1"/>
          </p:cNvSpPr>
          <p:nvPr>
            <p:ph idx="1"/>
          </p:nvPr>
        </p:nvSpPr>
        <p:spPr/>
        <p:txBody>
          <a:bodyPr/>
          <a:lstStyle/>
          <a:p>
            <a:r>
              <a:rPr lang="zh-CN" altLang="en-US" dirty="0"/>
              <a:t>检测生活中的排队现象</a:t>
            </a:r>
          </a:p>
          <a:p>
            <a:r>
              <a:rPr lang="zh-CN" altLang="en-US" dirty="0"/>
              <a:t>模拟生活中的排队 </a:t>
            </a:r>
          </a:p>
          <a:p>
            <a:pPr lvl="1"/>
            <a:r>
              <a:rPr lang="zh-CN" altLang="en-US" dirty="0"/>
              <a:t>通过离散事件模拟</a:t>
            </a:r>
          </a:p>
          <a:p>
            <a:r>
              <a:rPr lang="zh-CN" altLang="en-US" dirty="0"/>
              <a:t>申请资源的请求排队</a:t>
            </a:r>
          </a:p>
          <a:p>
            <a:pPr lvl="1"/>
            <a:r>
              <a:rPr lang="zh-CN" altLang="en-US" dirty="0"/>
              <a:t>操作系统中的作业排队</a:t>
            </a:r>
          </a:p>
          <a:p>
            <a:pPr lvl="1"/>
            <a:r>
              <a:rPr lang="zh-CN" altLang="en-US" dirty="0"/>
              <a:t>网络请求队列</a:t>
            </a:r>
          </a:p>
          <a:p>
            <a:pPr lvl="1"/>
            <a:r>
              <a:rPr lang="en-US" altLang="zh-CN" dirty="0"/>
              <a:t>I/O</a:t>
            </a:r>
            <a:r>
              <a:rPr lang="zh-CN" altLang="en-US" dirty="0"/>
              <a:t>请求队列</a:t>
            </a:r>
          </a:p>
          <a:p>
            <a:r>
              <a:rPr lang="zh-CN" altLang="en-US" dirty="0"/>
              <a:t>消息队列中间件</a:t>
            </a:r>
            <a:r>
              <a:rPr lang="en-US" altLang="zh-CN" dirty="0"/>
              <a:t>(Message Queue, Message oriented Middleware)</a:t>
            </a:r>
          </a:p>
          <a:p>
            <a:r>
              <a:rPr lang="zh-CN" altLang="en-US" dirty="0"/>
              <a:t>排队论</a:t>
            </a:r>
            <a:r>
              <a:rPr lang="en-US" altLang="zh-CN" dirty="0"/>
              <a:t>(Queuing Theory)</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611316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 </a:t>
            </a:r>
            <a:r>
              <a:rPr lang="zh-CN" altLang="en-US" dirty="0"/>
              <a:t>队列的应用举例</a:t>
            </a:r>
            <a:endParaRPr lang="en-US" altLang="zh-CN" dirty="0"/>
          </a:p>
        </p:txBody>
      </p:sp>
      <p:sp>
        <p:nvSpPr>
          <p:cNvPr id="4" name="内容占位符 3"/>
          <p:cNvSpPr>
            <a:spLocks noGrp="1"/>
          </p:cNvSpPr>
          <p:nvPr>
            <p:ph idx="1"/>
          </p:nvPr>
        </p:nvSpPr>
        <p:spPr/>
        <p:txBody>
          <a:bodyPr>
            <a:normAutofit/>
          </a:bodyPr>
          <a:lstStyle/>
          <a:p>
            <a:r>
              <a:rPr lang="zh-CN" altLang="en-US" dirty="0"/>
              <a:t>杨辉三角</a:t>
            </a:r>
            <a:r>
              <a:rPr lang="en-US" altLang="zh-CN" dirty="0"/>
              <a:t>/</a:t>
            </a:r>
            <a:r>
              <a:rPr lang="zh-CN" altLang="en-US" dirty="0"/>
              <a:t>二项式系数生成</a:t>
            </a:r>
            <a:endParaRPr lang="en-US" altLang="zh-CN" dirty="0"/>
          </a:p>
          <a:p>
            <a:r>
              <a:rPr lang="zh-CN" altLang="en-US" dirty="0"/>
              <a:t>迷宫寻路  </a:t>
            </a:r>
            <a:endParaRPr lang="en-US" altLang="zh-CN" dirty="0"/>
          </a:p>
          <a:p>
            <a:pPr lvl="1"/>
            <a:r>
              <a:rPr lang="zh-CN" altLang="en-US" dirty="0"/>
              <a:t>搜索问题，寻找从入口到出口的最短路径</a:t>
            </a:r>
            <a:endParaRPr lang="en-US" altLang="zh-CN" dirty="0"/>
          </a:p>
          <a:p>
            <a:pPr>
              <a:spcBef>
                <a:spcPct val="50000"/>
              </a:spcBef>
            </a:pPr>
            <a:r>
              <a:rPr lang="zh-CN" altLang="en-US" dirty="0"/>
              <a:t>运动会日程安排 </a:t>
            </a:r>
            <a:endParaRPr lang="en-US" altLang="zh-CN" dirty="0"/>
          </a:p>
          <a:p>
            <a:pPr lvl="1">
              <a:spcBef>
                <a:spcPct val="50000"/>
              </a:spcBef>
            </a:pPr>
            <a:r>
              <a:rPr lang="zh-CN" altLang="en-US" dirty="0"/>
              <a:t>子集划分问题，将集合划分成无冲突的子集</a:t>
            </a:r>
          </a:p>
          <a:p>
            <a:endParaRPr lang="en-US" altLang="zh-CN" dirty="0"/>
          </a:p>
          <a:p>
            <a:r>
              <a:rPr lang="zh-CN" altLang="en-US" dirty="0"/>
              <a:t>请求处理，资源的轮询调度</a:t>
            </a:r>
            <a:r>
              <a:rPr lang="en-US" altLang="zh-CN" dirty="0"/>
              <a:t>(Round Robin Scheduling)</a:t>
            </a:r>
          </a:p>
          <a:p>
            <a:r>
              <a:rPr lang="zh-CN" altLang="en-US" dirty="0"/>
              <a:t>离散事件模拟</a:t>
            </a:r>
            <a:endParaRPr lang="en-US" altLang="zh-CN" dirty="0"/>
          </a:p>
          <a:p>
            <a:endParaRPr lang="en-US" altLang="zh-CN" dirty="0"/>
          </a:p>
          <a:p>
            <a:endParaRPr lang="zh-CN" altLang="en-US" dirty="0"/>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5" name="波形 4">
            <a:extLst>
              <a:ext uri="{FF2B5EF4-FFF2-40B4-BE49-F238E27FC236}">
                <a16:creationId xmlns:a16="http://schemas.microsoft.com/office/drawing/2014/main" id="{4B5D3B93-9F2A-463D-96C7-F952F5A50050}"/>
              </a:ext>
            </a:extLst>
          </p:cNvPr>
          <p:cNvSpPr/>
          <p:nvPr/>
        </p:nvSpPr>
        <p:spPr>
          <a:xfrm>
            <a:off x="-2976" y="15466"/>
            <a:ext cx="1584176" cy="576064"/>
          </a:xfrm>
          <a:prstGeom prst="wav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断点续讲</a:t>
            </a:r>
          </a:p>
        </p:txBody>
      </p:sp>
    </p:spTree>
    <p:extLst>
      <p:ext uri="{BB962C8B-B14F-4D97-AF65-F5344CB8AC3E}">
        <p14:creationId xmlns:p14="http://schemas.microsoft.com/office/powerpoint/2010/main" val="1941003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0" y="-27384"/>
            <a:ext cx="9144000" cy="936104"/>
          </a:xfrm>
        </p:spPr>
        <p:txBody>
          <a:bodyPr>
            <a:normAutofit fontScale="90000"/>
          </a:bodyPr>
          <a:lstStyle/>
          <a:p>
            <a:r>
              <a:rPr lang="zh-CN" altLang="en-US" dirty="0"/>
              <a:t>例：杨辉三角</a:t>
            </a:r>
            <a:r>
              <a:rPr lang="en-US" altLang="zh-CN" dirty="0"/>
              <a:t>/Pascal's triangle/</a:t>
            </a:r>
            <a:r>
              <a:rPr lang="zh-CN" altLang="en-US" dirty="0"/>
              <a:t>二项式系数生成</a:t>
            </a:r>
            <a:endParaRPr lang="en-US" dirty="0"/>
          </a:p>
        </p:txBody>
      </p:sp>
      <p:sp>
        <p:nvSpPr>
          <p:cNvPr id="8" name="内容占位符 7"/>
          <p:cNvSpPr>
            <a:spLocks noGrp="1"/>
          </p:cNvSpPr>
          <p:nvPr>
            <p:ph sz="half" idx="2"/>
          </p:nvPr>
        </p:nvSpPr>
        <p:spPr>
          <a:xfrm>
            <a:off x="4648200" y="908720"/>
            <a:ext cx="4100264" cy="5832648"/>
          </a:xfrm>
        </p:spPr>
        <p:txBody>
          <a:bodyPr/>
          <a:lstStyle/>
          <a:p>
            <a:r>
              <a:rPr lang="zh-CN" altLang="en-US" dirty="0"/>
              <a:t>设第</a:t>
            </a:r>
            <a:r>
              <a:rPr lang="en-US" altLang="zh-CN" dirty="0">
                <a:solidFill>
                  <a:srgbClr val="C00000"/>
                </a:solidFill>
              </a:rPr>
              <a:t>n-1</a:t>
            </a:r>
            <a:r>
              <a:rPr lang="zh-CN" altLang="en-US" dirty="0"/>
              <a:t>行有 </a:t>
            </a:r>
            <a:r>
              <a:rPr lang="en-US" altLang="zh-CN" dirty="0" err="1">
                <a:solidFill>
                  <a:srgbClr val="0000FF"/>
                </a:solidFill>
              </a:rPr>
              <a:t>i</a:t>
            </a:r>
            <a:r>
              <a:rPr lang="en-US" altLang="zh-CN" dirty="0">
                <a:solidFill>
                  <a:srgbClr val="0000FF"/>
                </a:solidFill>
              </a:rPr>
              <a:t> </a:t>
            </a:r>
            <a:r>
              <a:rPr lang="zh-CN" altLang="en-US" dirty="0"/>
              <a:t>个值，值分别为：</a:t>
            </a:r>
            <a:endParaRPr lang="en-US" altLang="zh-CN" dirty="0"/>
          </a:p>
          <a:p>
            <a:pPr marL="400050" lvl="1" indent="0">
              <a:buNone/>
            </a:pPr>
            <a:r>
              <a:rPr lang="en-US" altLang="zh-CN" sz="2800" dirty="0">
                <a:solidFill>
                  <a:srgbClr val="FF0000"/>
                </a:solidFill>
              </a:rPr>
              <a:t>a[0]=0</a:t>
            </a:r>
            <a:r>
              <a:rPr lang="en-US" altLang="zh-CN" sz="2800" dirty="0"/>
              <a:t>, </a:t>
            </a:r>
          </a:p>
          <a:p>
            <a:pPr marL="400050" lvl="1" indent="0">
              <a:buNone/>
            </a:pPr>
            <a:r>
              <a:rPr lang="en-US" altLang="zh-CN" sz="2800" b="1" dirty="0">
                <a:solidFill>
                  <a:srgbClr val="0000FF"/>
                </a:solidFill>
              </a:rPr>
              <a:t>a[1],…a[</a:t>
            </a:r>
            <a:r>
              <a:rPr lang="en-US" altLang="zh-CN" sz="2800" b="1" dirty="0" err="1">
                <a:solidFill>
                  <a:srgbClr val="0000FF"/>
                </a:solidFill>
              </a:rPr>
              <a:t>i</a:t>
            </a:r>
            <a:r>
              <a:rPr lang="en-US" altLang="zh-CN" sz="2800" b="1" dirty="0">
                <a:solidFill>
                  <a:srgbClr val="0000FF"/>
                </a:solidFill>
              </a:rPr>
              <a:t>], </a:t>
            </a:r>
          </a:p>
          <a:p>
            <a:pPr marL="400050" lvl="1" indent="0">
              <a:buNone/>
            </a:pPr>
            <a:r>
              <a:rPr lang="en-US" altLang="zh-CN" sz="2800" dirty="0">
                <a:solidFill>
                  <a:srgbClr val="FF0000"/>
                </a:solidFill>
              </a:rPr>
              <a:t>a[i+1]=0</a:t>
            </a:r>
          </a:p>
          <a:p>
            <a:r>
              <a:rPr lang="zh-CN" altLang="en-US" dirty="0"/>
              <a:t>那么，第</a:t>
            </a:r>
            <a:r>
              <a:rPr lang="en-US" altLang="zh-CN" dirty="0">
                <a:solidFill>
                  <a:srgbClr val="C00000"/>
                </a:solidFill>
              </a:rPr>
              <a:t>n</a:t>
            </a:r>
            <a:r>
              <a:rPr lang="zh-CN" altLang="en-US" dirty="0"/>
              <a:t>行有</a:t>
            </a:r>
            <a:r>
              <a:rPr lang="en-US" altLang="zh-CN" dirty="0">
                <a:solidFill>
                  <a:srgbClr val="0000FF"/>
                </a:solidFill>
              </a:rPr>
              <a:t>i+1</a:t>
            </a:r>
            <a:r>
              <a:rPr lang="zh-CN" altLang="en-US" dirty="0"/>
              <a:t>个值，</a:t>
            </a:r>
            <a:endParaRPr lang="en-US" altLang="zh-CN" dirty="0"/>
          </a:p>
          <a:p>
            <a:r>
              <a:rPr lang="zh-CN" altLang="en-US" dirty="0"/>
              <a:t>值为</a:t>
            </a:r>
            <a:r>
              <a:rPr lang="en-US" altLang="zh-CN" dirty="0"/>
              <a:t>B[j]=a[j-1]+a[j]</a:t>
            </a:r>
            <a:r>
              <a:rPr lang="zh-CN" altLang="en-US" dirty="0"/>
              <a:t>，</a:t>
            </a:r>
            <a:endParaRPr lang="en-US" altLang="zh-CN" dirty="0"/>
          </a:p>
          <a:p>
            <a:r>
              <a:rPr lang="en-US" altLang="zh-CN" dirty="0"/>
              <a:t>j=1,…,i+1</a:t>
            </a:r>
          </a:p>
          <a:p>
            <a:endParaRPr lang="en-US" altLang="zh-CN" dirty="0"/>
          </a:p>
          <a:p>
            <a:r>
              <a:rPr lang="zh-CN" altLang="en-US" dirty="0"/>
              <a:t>如何利用队列生成？</a:t>
            </a:r>
            <a:endParaRPr lang="en-US" altLang="zh-CN" dirty="0"/>
          </a:p>
          <a:p>
            <a:pPr lvl="1"/>
            <a:endParaRPr lang="en-US" altLang="zh-CN" dirty="0"/>
          </a:p>
          <a:p>
            <a:endParaRPr lang="en-US" altLang="zh-CN"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221088"/>
            <a:ext cx="4172271"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8"/>
          <p:cNvSpPr>
            <a:spLocks noGrp="1"/>
          </p:cNvSpPr>
          <p:nvPr>
            <p:ph sz="half" idx="1"/>
          </p:nvPr>
        </p:nvSpPr>
        <p:spPr>
          <a:xfrm>
            <a:off x="323528" y="908720"/>
            <a:ext cx="4172272" cy="5832648"/>
          </a:xfrm>
        </p:spPr>
        <p:txBody>
          <a:bodyPr/>
          <a:lstStyle/>
          <a:p>
            <a:r>
              <a:rPr lang="zh-CN" altLang="en-US" dirty="0"/>
              <a:t>杨辉三角：每个数字等于上一行的左右两个数字之和</a:t>
            </a:r>
            <a:endParaRPr lang="en-US" altLang="zh-CN" dirty="0"/>
          </a:p>
          <a:p>
            <a:r>
              <a:rPr lang="zh-CN" altLang="en-US" dirty="0"/>
              <a:t>第</a:t>
            </a:r>
            <a:r>
              <a:rPr lang="en-US" altLang="zh-CN" dirty="0">
                <a:solidFill>
                  <a:srgbClr val="C00000"/>
                </a:solidFill>
              </a:rPr>
              <a:t>n</a:t>
            </a:r>
            <a:r>
              <a:rPr lang="zh-CN" altLang="en-US" dirty="0"/>
              <a:t>行的第</a:t>
            </a:r>
            <a:r>
              <a:rPr lang="en-US" altLang="zh-CN" dirty="0" err="1">
                <a:solidFill>
                  <a:srgbClr val="0000FF"/>
                </a:solidFill>
              </a:rPr>
              <a:t>i</a:t>
            </a:r>
            <a:r>
              <a:rPr lang="zh-CN" altLang="en-US" dirty="0"/>
              <a:t>个数等于第</a:t>
            </a:r>
            <a:r>
              <a:rPr lang="en-US" altLang="zh-CN" dirty="0"/>
              <a:t>n-1</a:t>
            </a:r>
            <a:r>
              <a:rPr lang="zh-CN" altLang="en-US" dirty="0"/>
              <a:t>行的第</a:t>
            </a:r>
            <a:r>
              <a:rPr lang="en-US" altLang="zh-CN" dirty="0"/>
              <a:t>i-1</a:t>
            </a:r>
            <a:r>
              <a:rPr lang="zh-CN" altLang="en-US" dirty="0"/>
              <a:t>个数和第</a:t>
            </a:r>
            <a:r>
              <a:rPr lang="en-US" altLang="zh-CN" dirty="0" err="1"/>
              <a:t>i</a:t>
            </a:r>
            <a:r>
              <a:rPr lang="zh-CN" altLang="en-US" dirty="0"/>
              <a:t>个数之和</a:t>
            </a:r>
            <a:endParaRPr lang="en-US" altLang="zh-CN" dirty="0"/>
          </a:p>
          <a:p>
            <a:r>
              <a:rPr lang="en-US" altLang="zh-CN" i="1" dirty="0"/>
              <a:t>C(</a:t>
            </a:r>
            <a:r>
              <a:rPr lang="en-US" altLang="zh-CN" i="1" dirty="0" err="1">
                <a:solidFill>
                  <a:srgbClr val="C00000"/>
                </a:solidFill>
              </a:rPr>
              <a:t>n</a:t>
            </a:r>
            <a:r>
              <a:rPr lang="en-US" altLang="zh-CN" i="1" dirty="0" err="1"/>
              <a:t>,</a:t>
            </a:r>
            <a:r>
              <a:rPr lang="en-US" altLang="zh-CN" i="1" dirty="0" err="1">
                <a:solidFill>
                  <a:srgbClr val="0000FF"/>
                </a:solidFill>
              </a:rPr>
              <a:t>i</a:t>
            </a:r>
            <a:r>
              <a:rPr lang="en-US" altLang="zh-CN" i="1" dirty="0"/>
              <a:t>)=C(n-1,i)+C(n-1,i-1)</a:t>
            </a:r>
            <a:endParaRPr lang="en-US" dirty="0"/>
          </a:p>
        </p:txBody>
      </p:sp>
      <p:cxnSp>
        <p:nvCxnSpPr>
          <p:cNvPr id="3" name="直接连接符 2"/>
          <p:cNvCxnSpPr/>
          <p:nvPr/>
        </p:nvCxnSpPr>
        <p:spPr>
          <a:xfrm>
            <a:off x="1512403" y="5348312"/>
            <a:ext cx="251285" cy="294934"/>
          </a:xfrm>
          <a:prstGeom prst="line">
            <a:avLst/>
          </a:prstGeom>
        </p:spPr>
        <p:style>
          <a:lnRef idx="2">
            <a:schemeClr val="accent6"/>
          </a:lnRef>
          <a:fillRef idx="0">
            <a:schemeClr val="accent6"/>
          </a:fillRef>
          <a:effectRef idx="1">
            <a:schemeClr val="accent6"/>
          </a:effectRef>
          <a:fontRef idx="minor">
            <a:schemeClr val="tx1"/>
          </a:fontRef>
        </p:style>
      </p:cxnSp>
      <p:cxnSp>
        <p:nvCxnSpPr>
          <p:cNvPr id="10" name="直接连接符 9"/>
          <p:cNvCxnSpPr/>
          <p:nvPr/>
        </p:nvCxnSpPr>
        <p:spPr>
          <a:xfrm flipH="1">
            <a:off x="1883794" y="5348312"/>
            <a:ext cx="95918" cy="294934"/>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直接连接符 11"/>
          <p:cNvCxnSpPr/>
          <p:nvPr/>
        </p:nvCxnSpPr>
        <p:spPr>
          <a:xfrm>
            <a:off x="2051720" y="5348312"/>
            <a:ext cx="182257" cy="294934"/>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直接连接符 12"/>
          <p:cNvCxnSpPr/>
          <p:nvPr/>
        </p:nvCxnSpPr>
        <p:spPr>
          <a:xfrm>
            <a:off x="2675647" y="5390397"/>
            <a:ext cx="171128" cy="317955"/>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直接连接符 15"/>
          <p:cNvCxnSpPr/>
          <p:nvPr/>
        </p:nvCxnSpPr>
        <p:spPr>
          <a:xfrm flipH="1">
            <a:off x="3069454" y="5348312"/>
            <a:ext cx="179020" cy="294934"/>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直接连接符 16"/>
          <p:cNvCxnSpPr/>
          <p:nvPr/>
        </p:nvCxnSpPr>
        <p:spPr>
          <a:xfrm flipH="1">
            <a:off x="2490197" y="5373216"/>
            <a:ext cx="137587" cy="240066"/>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4850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fade">
                                      <p:cBhvr>
                                        <p:cTn id="30" dur="500"/>
                                        <p:tgtEl>
                                          <p:spTgt spid="8">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fade">
                                      <p:cBhvr>
                                        <p:cTn id="33" dur="500"/>
                                        <p:tgtEl>
                                          <p:spTgt spid="8">
                                            <p:txEl>
                                              <p:pRg st="2" end="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fade">
                                      <p:cBhvr>
                                        <p:cTn id="36" dur="500"/>
                                        <p:tgtEl>
                                          <p:spTgt spid="8">
                                            <p:txEl>
                                              <p:pRg st="3" end="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animEffect transition="in" filter="fade">
                                      <p:cBhvr>
                                        <p:cTn id="39" dur="500"/>
                                        <p:tgtEl>
                                          <p:spTgt spid="8">
                                            <p:txEl>
                                              <p:pRg st="4" end="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500"/>
                                        <p:tgtEl>
                                          <p:spTgt spid="8">
                                            <p:txEl>
                                              <p:pRg st="5" end="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animEffect transition="in" filter="fade">
                                      <p:cBhvr>
                                        <p:cTn id="45" dur="500"/>
                                        <p:tgtEl>
                                          <p:spTgt spid="8">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
                                            <p:txEl>
                                              <p:pRg st="8" end="8"/>
                                            </p:txEl>
                                          </p:spTgt>
                                        </p:tgtEl>
                                        <p:attrNameLst>
                                          <p:attrName>style.visibility</p:attrName>
                                        </p:attrNameLst>
                                      </p:cBhvr>
                                      <p:to>
                                        <p:strVal val="visible"/>
                                      </p:to>
                                    </p:set>
                                    <p:animEffect transition="in" filter="fade">
                                      <p:cBhvr>
                                        <p:cTn id="50"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杨辉三角</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7" name="矩形 6"/>
          <p:cNvSpPr/>
          <p:nvPr/>
        </p:nvSpPr>
        <p:spPr>
          <a:xfrm>
            <a:off x="1043608" y="3212976"/>
            <a:ext cx="53572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1</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1691680" y="3212976"/>
            <a:ext cx="53572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1</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2241386" y="3212976"/>
            <a:ext cx="53572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0</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2987824" y="3212976"/>
            <a:ext cx="53572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1</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3552628" y="3212976"/>
            <a:ext cx="53572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2</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p:cNvSpPr/>
          <p:nvPr/>
        </p:nvSpPr>
        <p:spPr>
          <a:xfrm>
            <a:off x="4122766" y="3212976"/>
            <a:ext cx="53572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1</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389"/>
            <a:ext cx="3096344" cy="220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4655813" y="3212976"/>
            <a:ext cx="53572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0</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5364544" y="3212976"/>
            <a:ext cx="720080" cy="923330"/>
          </a:xfrm>
          <a:prstGeom prst="rect">
            <a:avLst/>
          </a:prstGeom>
          <a:noFill/>
        </p:spPr>
        <p:txBody>
          <a:bodyPr wrap="squar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1</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6" name="矩形 15"/>
          <p:cNvSpPr/>
          <p:nvPr/>
        </p:nvSpPr>
        <p:spPr>
          <a:xfrm>
            <a:off x="6048164" y="3212976"/>
            <a:ext cx="720080" cy="923330"/>
          </a:xfrm>
          <a:prstGeom prst="rect">
            <a:avLst/>
          </a:prstGeom>
          <a:noFill/>
        </p:spPr>
        <p:txBody>
          <a:bodyPr wrap="squar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3</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矩形 16"/>
          <p:cNvSpPr/>
          <p:nvPr/>
        </p:nvSpPr>
        <p:spPr>
          <a:xfrm>
            <a:off x="6731784" y="3247912"/>
            <a:ext cx="720080" cy="923330"/>
          </a:xfrm>
          <a:prstGeom prst="rect">
            <a:avLst/>
          </a:prstGeom>
          <a:noFill/>
        </p:spPr>
        <p:txBody>
          <a:bodyPr wrap="squar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3</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8" name="矩形 17"/>
          <p:cNvSpPr/>
          <p:nvPr/>
        </p:nvSpPr>
        <p:spPr>
          <a:xfrm>
            <a:off x="7374786" y="3212976"/>
            <a:ext cx="720080" cy="923330"/>
          </a:xfrm>
          <a:prstGeom prst="rect">
            <a:avLst/>
          </a:prstGeom>
          <a:noFill/>
        </p:spPr>
        <p:txBody>
          <a:bodyPr wrap="squar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1</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19" name="矩形 18"/>
          <p:cNvSpPr/>
          <p:nvPr/>
        </p:nvSpPr>
        <p:spPr>
          <a:xfrm>
            <a:off x="8058406" y="3229173"/>
            <a:ext cx="535724"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0</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0" name="矩形 19"/>
          <p:cNvSpPr/>
          <p:nvPr/>
        </p:nvSpPr>
        <p:spPr>
          <a:xfrm>
            <a:off x="402527" y="3247912"/>
            <a:ext cx="535724" cy="923330"/>
          </a:xfrm>
          <a:prstGeom prst="rect">
            <a:avLst/>
          </a:prstGeom>
          <a:noFill/>
        </p:spPr>
        <p:txBody>
          <a:bodyPr wrap="none" lIns="91440" tIns="45720" rIns="91440" bIns="45720">
            <a:spAutoFit/>
          </a:bodyPr>
          <a:lstStyle/>
          <a:p>
            <a:pPr algn="ctr"/>
            <a:r>
              <a:rPr lang="en-US" altLang="zh-CN" sz="5400" b="0" cap="none" spc="0" dirty="0">
                <a:ln w="0"/>
                <a:solidFill>
                  <a:srgbClr val="FF0000"/>
                </a:solidFill>
                <a:effectLst>
                  <a:outerShdw blurRad="38100" dist="19050" dir="2700000" algn="tl" rotWithShape="0">
                    <a:schemeClr val="dk1">
                      <a:alpha val="40000"/>
                    </a:schemeClr>
                  </a:outerShdw>
                </a:effectLst>
              </a:rPr>
              <a:t>0</a:t>
            </a:r>
            <a:endParaRPr lang="zh-CN" altLang="en-US" sz="5400" b="0" cap="none" spc="0" dirty="0">
              <a:ln w="0"/>
              <a:solidFill>
                <a:srgbClr val="FF0000"/>
              </a:solidFill>
              <a:effectLst>
                <a:outerShdw blurRad="38100" dist="19050" dir="2700000" algn="tl" rotWithShape="0">
                  <a:schemeClr val="dk1">
                    <a:alpha val="40000"/>
                  </a:schemeClr>
                </a:outerShdw>
              </a:effectLst>
            </a:endParaRPr>
          </a:p>
        </p:txBody>
      </p:sp>
      <p:sp>
        <p:nvSpPr>
          <p:cNvPr id="22" name="文本框 21"/>
          <p:cNvSpPr txBox="1"/>
          <p:nvPr/>
        </p:nvSpPr>
        <p:spPr>
          <a:xfrm>
            <a:off x="462067" y="1150938"/>
            <a:ext cx="5014514" cy="646331"/>
          </a:xfrm>
          <a:prstGeom prst="rect">
            <a:avLst/>
          </a:prstGeom>
          <a:noFill/>
        </p:spPr>
        <p:txBody>
          <a:bodyPr wrap="none" rtlCol="0">
            <a:spAutoFit/>
          </a:bodyPr>
          <a:lstStyle/>
          <a:p>
            <a:r>
              <a:rPr lang="en-US" altLang="zh-CN" sz="3600" i="1" dirty="0"/>
              <a:t>C(</a:t>
            </a:r>
            <a:r>
              <a:rPr lang="en-US" altLang="zh-CN" sz="3600" i="1" dirty="0" err="1"/>
              <a:t>n,i</a:t>
            </a:r>
            <a:r>
              <a:rPr lang="en-US" altLang="zh-CN" sz="3600" i="1" dirty="0"/>
              <a:t>)= C(n-1,i-1) + C(n-1,i)</a:t>
            </a:r>
            <a:endParaRPr lang="zh-CN" altLang="en-US" dirty="0"/>
          </a:p>
        </p:txBody>
      </p:sp>
      <mc:AlternateContent xmlns:mc="http://schemas.openxmlformats.org/markup-compatibility/2006" xmlns:a14="http://schemas.microsoft.com/office/drawing/2010/main">
        <mc:Choice Requires="a14">
          <p:sp>
            <p:nvSpPr>
              <p:cNvPr id="23" name="文本框 22"/>
              <p:cNvSpPr txBox="1"/>
              <p:nvPr/>
            </p:nvSpPr>
            <p:spPr>
              <a:xfrm>
                <a:off x="534918" y="2201938"/>
                <a:ext cx="7118744" cy="646331"/>
              </a:xfrm>
              <a:prstGeom prst="rect">
                <a:avLst/>
              </a:prstGeom>
              <a:noFill/>
            </p:spPr>
            <p:txBody>
              <a:bodyPr wrap="none" rtlCol="0">
                <a:spAutoFit/>
              </a:bodyPr>
              <a:lstStyle/>
              <a:p>
                <a14:m>
                  <m:oMath xmlns:m="http://schemas.openxmlformats.org/officeDocument/2006/math">
                    <m:sSub>
                      <m:sSubPr>
                        <m:ctrlPr>
                          <a:rPr lang="en-US" altLang="zh-CN" sz="3600" i="1" smtClean="0">
                            <a:latin typeface="Cambria Math" panose="02040503050406030204" pitchFamily="18" charset="0"/>
                          </a:rPr>
                        </m:ctrlPr>
                      </m:sSubPr>
                      <m:e>
                        <m:r>
                          <a:rPr lang="en-US" altLang="zh-CN" sz="3600" b="0" i="1" smtClean="0">
                            <a:latin typeface="Cambria Math" panose="02040503050406030204" pitchFamily="18" charset="0"/>
                          </a:rPr>
                          <m:t>𝑁𝑒𝑥𝑡𝑅𝑜𝑤</m:t>
                        </m:r>
                      </m:e>
                      <m:sub>
                        <m:r>
                          <a:rPr lang="en-US" altLang="zh-CN" sz="3600" b="0" i="1" smtClean="0">
                            <a:latin typeface="Cambria Math" panose="02040503050406030204" pitchFamily="18" charset="0"/>
                          </a:rPr>
                          <m:t>𝑖</m:t>
                        </m:r>
                      </m:sub>
                    </m:sSub>
                    <m:r>
                      <a:rPr lang="en-US" altLang="zh-CN" sz="3600" b="0" i="1" smtClean="0">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b="0" i="1" smtClean="0">
                            <a:latin typeface="Cambria Math" panose="02040503050406030204" pitchFamily="18" charset="0"/>
                          </a:rPr>
                          <m:t>𝐶𝑢𝑟</m:t>
                        </m:r>
                        <m:r>
                          <a:rPr lang="en-US" altLang="zh-CN" sz="3600" i="1">
                            <a:latin typeface="Cambria Math" panose="02040503050406030204" pitchFamily="18" charset="0"/>
                          </a:rPr>
                          <m:t>𝑅𝑜𝑤</m:t>
                        </m:r>
                      </m:e>
                      <m:sub>
                        <m:r>
                          <a:rPr lang="en-US" altLang="zh-CN" sz="3600" i="1">
                            <a:latin typeface="Cambria Math" panose="02040503050406030204" pitchFamily="18" charset="0"/>
                          </a:rPr>
                          <m:t>𝑖</m:t>
                        </m:r>
                        <m:r>
                          <a:rPr lang="en-US" altLang="zh-CN" sz="3600" b="0" i="1" smtClean="0">
                            <a:latin typeface="Cambria Math" panose="02040503050406030204" pitchFamily="18" charset="0"/>
                          </a:rPr>
                          <m:t>−1</m:t>
                        </m:r>
                      </m:sub>
                    </m:sSub>
                  </m:oMath>
                </a14:m>
                <a:r>
                  <a:rPr lang="en-US" altLang="zh-CN" sz="3600" i="1" dirty="0"/>
                  <a:t>+</a:t>
                </a:r>
                <a14:m>
                  <m:oMath xmlns:m="http://schemas.openxmlformats.org/officeDocument/2006/math">
                    <m:r>
                      <a:rPr lang="en-US" altLang="zh-CN" sz="3600" b="0" i="1" smtClean="0">
                        <a:latin typeface="Cambria Math" panose="02040503050406030204" pitchFamily="18" charset="0"/>
                      </a:rPr>
                      <m:t> </m:t>
                    </m:r>
                    <m:sSub>
                      <m:sSubPr>
                        <m:ctrlPr>
                          <a:rPr lang="en-US" altLang="zh-CN" sz="3600" i="1">
                            <a:latin typeface="Cambria Math" panose="02040503050406030204" pitchFamily="18" charset="0"/>
                          </a:rPr>
                        </m:ctrlPr>
                      </m:sSubPr>
                      <m:e>
                        <m:r>
                          <a:rPr lang="en-US" altLang="zh-CN" sz="3600" b="0" i="1" smtClean="0">
                            <a:latin typeface="Cambria Math" panose="02040503050406030204" pitchFamily="18" charset="0"/>
                          </a:rPr>
                          <m:t>𝐶𝑢𝑟</m:t>
                        </m:r>
                        <m:r>
                          <a:rPr lang="en-US" altLang="zh-CN" sz="3600" i="1">
                            <a:latin typeface="Cambria Math" panose="02040503050406030204" pitchFamily="18" charset="0"/>
                          </a:rPr>
                          <m:t>𝑅𝑜𝑤</m:t>
                        </m:r>
                      </m:e>
                      <m:sub>
                        <m:r>
                          <a:rPr lang="en-US" altLang="zh-CN" sz="3600" i="1">
                            <a:latin typeface="Cambria Math" panose="02040503050406030204" pitchFamily="18" charset="0"/>
                          </a:rPr>
                          <m:t>𝑖</m:t>
                        </m:r>
                      </m:sub>
                    </m:sSub>
                  </m:oMath>
                </a14:m>
                <a:endParaRPr lang="zh-CN" altLang="en-US" sz="36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534918" y="2201938"/>
                <a:ext cx="7118744" cy="646331"/>
              </a:xfrm>
              <a:prstGeom prst="rect">
                <a:avLst/>
              </a:prstGeom>
              <a:blipFill>
                <a:blip r:embed="rId4"/>
                <a:stretch>
                  <a:fillRect t="-14151" b="-349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402527" y="5062376"/>
                <a:ext cx="4709238" cy="1200329"/>
              </a:xfrm>
              <a:prstGeom prst="rect">
                <a:avLst/>
              </a:prstGeom>
              <a:noFill/>
            </p:spPr>
            <p:txBody>
              <a:bodyPr wrap="none" rtlCol="0">
                <a:spAutoFit/>
              </a:bodyPr>
              <a:lstStyle/>
              <a:p>
                <a:r>
                  <a:rPr lang="zh-CN" altLang="en-US" sz="3600" dirty="0"/>
                  <a:t>用变量保存</a:t>
                </a:r>
                <a14:m>
                  <m:oMath xmlns:m="http://schemas.openxmlformats.org/officeDocument/2006/math">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𝐶𝑢𝑟𝑅𝑜𝑤</m:t>
                        </m:r>
                      </m:e>
                      <m:sub>
                        <m:r>
                          <a:rPr lang="en-US" altLang="zh-CN" sz="3600" i="1">
                            <a:latin typeface="Cambria Math" panose="02040503050406030204" pitchFamily="18" charset="0"/>
                          </a:rPr>
                          <m:t>𝑖</m:t>
                        </m:r>
                        <m:r>
                          <a:rPr lang="en-US" altLang="zh-CN" sz="3600" i="1">
                            <a:latin typeface="Cambria Math" panose="02040503050406030204" pitchFamily="18" charset="0"/>
                          </a:rPr>
                          <m:t>−1</m:t>
                        </m:r>
                      </m:sub>
                    </m:sSub>
                  </m:oMath>
                </a14:m>
                <a:endParaRPr lang="en-US" altLang="zh-CN" sz="3600" i="1" dirty="0"/>
              </a:p>
              <a:p>
                <a:r>
                  <a:rPr lang="zh-CN" altLang="en-US" sz="3600" dirty="0"/>
                  <a:t>队头为</a:t>
                </a:r>
                <a14:m>
                  <m:oMath xmlns:m="http://schemas.openxmlformats.org/officeDocument/2006/math">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𝐶𝑢𝑟𝑅𝑜𝑤</m:t>
                        </m:r>
                      </m:e>
                      <m:sub>
                        <m:r>
                          <a:rPr lang="en-US" altLang="zh-CN" sz="3600" i="1">
                            <a:latin typeface="Cambria Math" panose="02040503050406030204" pitchFamily="18" charset="0"/>
                          </a:rPr>
                          <m:t>𝑖</m:t>
                        </m:r>
                      </m:sub>
                    </m:sSub>
                  </m:oMath>
                </a14:m>
                <a:endParaRPr lang="zh-CN" altLang="en-US" sz="36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402527" y="5062376"/>
                <a:ext cx="4709238" cy="1200329"/>
              </a:xfrm>
              <a:prstGeom prst="rect">
                <a:avLst/>
              </a:prstGeom>
              <a:blipFill>
                <a:blip r:embed="rId5"/>
                <a:stretch>
                  <a:fillRect l="-3881" t="-10152" b="-15736"/>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5368856" y="4680341"/>
            <a:ext cx="3775144" cy="2177659"/>
          </a:xfrm>
          <a:prstGeom prst="rect">
            <a:avLst/>
          </a:prstGeom>
        </p:spPr>
      </p:pic>
      <p:cxnSp>
        <p:nvCxnSpPr>
          <p:cNvPr id="4" name="直接连接符 3"/>
          <p:cNvCxnSpPr/>
          <p:nvPr/>
        </p:nvCxnSpPr>
        <p:spPr>
          <a:xfrm>
            <a:off x="402527" y="4132887"/>
            <a:ext cx="2374583"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a:off x="2365336" y="4342463"/>
            <a:ext cx="2746429"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26" name="直接连接符 25"/>
          <p:cNvCxnSpPr/>
          <p:nvPr/>
        </p:nvCxnSpPr>
        <p:spPr>
          <a:xfrm>
            <a:off x="4788024" y="4509120"/>
            <a:ext cx="3806106"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5529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8"/>
                                        </p:tgtEl>
                                      </p:cBhvr>
                                    </p:animEffect>
                                    <p:set>
                                      <p:cBhvr>
                                        <p:cTn id="53" dur="1" fill="hold">
                                          <p:stCondLst>
                                            <p:cond delay="499"/>
                                          </p:stCondLst>
                                        </p:cTn>
                                        <p:tgtEl>
                                          <p:spTgt spid="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9"/>
                                        </p:tgtEl>
                                      </p:cBhvr>
                                    </p:animEffect>
                                    <p:set>
                                      <p:cBhvr>
                                        <p:cTn id="72" dur="1" fill="hold">
                                          <p:stCondLst>
                                            <p:cond delay="499"/>
                                          </p:stCondLst>
                                        </p:cTn>
                                        <p:tgtEl>
                                          <p:spTgt spid="9"/>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10"/>
                                        </p:tgtEl>
                                      </p:cBhvr>
                                    </p:animEffect>
                                    <p:set>
                                      <p:cBhvr>
                                        <p:cTn id="82" dur="1" fill="hold">
                                          <p:stCondLst>
                                            <p:cond delay="499"/>
                                          </p:stCondLst>
                                        </p:cTn>
                                        <p:tgtEl>
                                          <p:spTgt spid="1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fade">
                                      <p:cBhvr>
                                        <p:cTn id="97" dur="500"/>
                                        <p:tgtEl>
                                          <p:spTgt spid="1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12"/>
                                        </p:tgtEl>
                                      </p:cBhvr>
                                    </p:animEffect>
                                    <p:set>
                                      <p:cBhvr>
                                        <p:cTn id="102" dur="1" fill="hold">
                                          <p:stCondLst>
                                            <p:cond delay="499"/>
                                          </p:stCondLst>
                                        </p:cTn>
                                        <p:tgtEl>
                                          <p:spTgt spid="1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500"/>
                                        <p:tgtEl>
                                          <p:spTgt spid="1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fade">
                                      <p:cBhvr>
                                        <p:cTn id="112" dur="500"/>
                                        <p:tgtEl>
                                          <p:spTgt spid="2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fade">
                                      <p:cBhvr>
                                        <p:cTn id="117" dur="500"/>
                                        <p:tgtEl>
                                          <p:spTgt spid="2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3"/>
                                        </p:tgtEl>
                                        <p:attrNameLst>
                                          <p:attrName>style.visibility</p:attrName>
                                        </p:attrNameLst>
                                      </p:cBhvr>
                                      <p:to>
                                        <p:strVal val="visible"/>
                                      </p:to>
                                    </p:set>
                                    <p:animEffect transition="in" filter="fade">
                                      <p:cBhvr>
                                        <p:cTn id="1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P spid="10" grpId="0"/>
      <p:bldP spid="10" grpId="1"/>
      <p:bldP spid="11" grpId="0"/>
      <p:bldP spid="11" grpId="1"/>
      <p:bldP spid="12" grpId="0"/>
      <p:bldP spid="12" grpId="1"/>
      <p:bldP spid="14" grpId="0"/>
      <p:bldP spid="15" grpId="0"/>
      <p:bldP spid="16" grpId="0"/>
      <p:bldP spid="17" grpId="0"/>
      <p:bldP spid="18" grpId="0"/>
      <p:bldP spid="19" grpId="0"/>
      <p:bldP spid="20" grpId="0"/>
      <p:bldP spid="20" grpId="1"/>
      <p:bldP spid="23"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F7D485C-76D5-4B9B-886B-C81A5ED8BFEE}"/>
              </a:ext>
            </a:extLst>
          </p:cNvPr>
          <p:cNvSpPr/>
          <p:nvPr/>
        </p:nvSpPr>
        <p:spPr>
          <a:xfrm>
            <a:off x="-17303" y="2636912"/>
            <a:ext cx="9144000" cy="3756174"/>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标题 5"/>
          <p:cNvSpPr>
            <a:spLocks noGrp="1"/>
          </p:cNvSpPr>
          <p:nvPr>
            <p:ph type="title"/>
          </p:nvPr>
        </p:nvSpPr>
        <p:spPr/>
        <p:txBody>
          <a:bodyPr/>
          <a:lstStyle/>
          <a:p>
            <a:pPr algn="r"/>
            <a:r>
              <a:rPr lang="zh-CN" altLang="en-US" dirty="0"/>
              <a:t>生成</a:t>
            </a:r>
            <a:r>
              <a:rPr lang="en-US" altLang="zh-CN" dirty="0" err="1"/>
              <a:t>total_row</a:t>
            </a:r>
            <a:r>
              <a:rPr lang="zh-CN" altLang="en-US" dirty="0"/>
              <a:t>行的杨辉三角值</a:t>
            </a:r>
            <a:endParaRPr lang="en-US" dirty="0"/>
          </a:p>
        </p:txBody>
      </p:sp>
      <p:sp>
        <p:nvSpPr>
          <p:cNvPr id="7" name="内容占位符 6"/>
          <p:cNvSpPr>
            <a:spLocks noGrp="1"/>
          </p:cNvSpPr>
          <p:nvPr>
            <p:ph idx="1"/>
          </p:nvPr>
        </p:nvSpPr>
        <p:spPr>
          <a:xfrm>
            <a:off x="457200" y="908720"/>
            <a:ext cx="8686800" cy="5949280"/>
          </a:xfrm>
        </p:spPr>
        <p:txBody>
          <a:bodyPr>
            <a:normAutofit fontScale="70000" lnSpcReduction="20000"/>
          </a:bodyPr>
          <a:lstStyle/>
          <a:p>
            <a:pPr marL="0" indent="0">
              <a:buNone/>
            </a:pPr>
            <a:r>
              <a:rPr lang="en-US" sz="3400" dirty="0"/>
              <a:t>//</a:t>
            </a:r>
            <a:r>
              <a:rPr lang="zh-CN" altLang="en-US" sz="3400" dirty="0"/>
              <a:t>生成总共</a:t>
            </a:r>
            <a:r>
              <a:rPr lang="en-US" altLang="zh-CN" sz="3400" dirty="0" err="1"/>
              <a:t>total_row</a:t>
            </a:r>
            <a:r>
              <a:rPr lang="zh-CN" altLang="en-US" sz="3400" dirty="0"/>
              <a:t>行的杨辉三角值</a:t>
            </a:r>
            <a:endParaRPr lang="en-US" altLang="zh-CN" sz="3400" dirty="0"/>
          </a:p>
          <a:p>
            <a:pPr marL="0" indent="0">
              <a:buNone/>
            </a:pPr>
            <a:r>
              <a:rPr lang="en-US" sz="3400" dirty="0" err="1"/>
              <a:t>CircularQueue</a:t>
            </a:r>
            <a:r>
              <a:rPr lang="en-US" sz="3400" dirty="0"/>
              <a:t> q; </a:t>
            </a:r>
            <a:r>
              <a:rPr lang="en-US" sz="3400" dirty="0" err="1"/>
              <a:t>ElemType</a:t>
            </a:r>
            <a:r>
              <a:rPr lang="en-US" sz="3400" dirty="0"/>
              <a:t> e; </a:t>
            </a:r>
          </a:p>
          <a:p>
            <a:pPr marL="0" indent="0">
              <a:buNone/>
            </a:pPr>
            <a:r>
              <a:rPr lang="en-US" sz="3400" dirty="0"/>
              <a:t>int </a:t>
            </a:r>
            <a:r>
              <a:rPr lang="en-US" sz="3400" dirty="0" err="1"/>
              <a:t>r,total_row</a:t>
            </a:r>
            <a:r>
              <a:rPr lang="en-US" sz="3400" dirty="0"/>
              <a:t>, cur_row_i_1=0, </a:t>
            </a:r>
            <a:r>
              <a:rPr lang="en-US" sz="3400" dirty="0" err="1"/>
              <a:t>cur_row_i</a:t>
            </a:r>
            <a:r>
              <a:rPr lang="en-US" sz="3400" dirty="0"/>
              <a:t>=0,next_row_i;</a:t>
            </a:r>
          </a:p>
          <a:p>
            <a:pPr marL="0" indent="0">
              <a:buNone/>
            </a:pPr>
            <a:r>
              <a:rPr lang="en-US" sz="3400" dirty="0" err="1">
                <a:solidFill>
                  <a:srgbClr val="00B050"/>
                </a:solidFill>
              </a:rPr>
              <a:t>InitQueue</a:t>
            </a:r>
            <a:r>
              <a:rPr lang="en-US" sz="3400" dirty="0">
                <a:solidFill>
                  <a:srgbClr val="00B050"/>
                </a:solidFill>
              </a:rPr>
              <a:t>(&amp;q);</a:t>
            </a:r>
            <a:r>
              <a:rPr lang="en-US" sz="3400" dirty="0"/>
              <a:t> </a:t>
            </a:r>
            <a:r>
              <a:rPr lang="en-US" sz="3400" dirty="0">
                <a:solidFill>
                  <a:srgbClr val="C00000"/>
                </a:solidFill>
              </a:rPr>
              <a:t>Enqueue(&amp;q,1); Enqueue(&amp;q,1);</a:t>
            </a:r>
          </a:p>
          <a:p>
            <a:pPr marL="0" indent="0">
              <a:buNone/>
            </a:pPr>
            <a:r>
              <a:rPr lang="en-US" sz="3400" dirty="0"/>
              <a:t>for(r=1; r&lt;</a:t>
            </a:r>
            <a:r>
              <a:rPr lang="en-US" sz="3400" dirty="0" err="1"/>
              <a:t>total_row;r</a:t>
            </a:r>
            <a:r>
              <a:rPr lang="en-US" sz="3400" dirty="0"/>
              <a:t>++){ //</a:t>
            </a:r>
            <a:r>
              <a:rPr lang="zh-CN" altLang="en-US" sz="3400" dirty="0"/>
              <a:t>输出第</a:t>
            </a:r>
            <a:r>
              <a:rPr lang="en-US" altLang="zh-CN" sz="3400" dirty="0"/>
              <a:t>r</a:t>
            </a:r>
            <a:r>
              <a:rPr lang="zh-CN" altLang="en-US" sz="3400" dirty="0"/>
              <a:t>行，准备第</a:t>
            </a:r>
            <a:r>
              <a:rPr lang="en-US" altLang="zh-CN" sz="3400" dirty="0"/>
              <a:t>r+1</a:t>
            </a:r>
            <a:r>
              <a:rPr lang="zh-CN" altLang="en-US" sz="3400" dirty="0"/>
              <a:t>行数据</a:t>
            </a:r>
            <a:endParaRPr lang="en-US" sz="3400" dirty="0"/>
          </a:p>
          <a:p>
            <a:pPr marL="0" indent="0">
              <a:buNone/>
            </a:pPr>
            <a:r>
              <a:rPr lang="en-US" sz="3400" dirty="0"/>
              <a:t>    </a:t>
            </a:r>
            <a:r>
              <a:rPr lang="en-US" sz="3400" dirty="0">
                <a:solidFill>
                  <a:srgbClr val="C00000"/>
                </a:solidFill>
              </a:rPr>
              <a:t>Enqueue(&amp;q,0); //</a:t>
            </a:r>
            <a:r>
              <a:rPr lang="zh-CN" altLang="en-US" sz="3400" dirty="0">
                <a:solidFill>
                  <a:srgbClr val="C00000"/>
                </a:solidFill>
              </a:rPr>
              <a:t>第</a:t>
            </a:r>
            <a:r>
              <a:rPr lang="en-US" altLang="zh-CN" sz="3400" dirty="0">
                <a:solidFill>
                  <a:srgbClr val="C00000"/>
                </a:solidFill>
              </a:rPr>
              <a:t>r</a:t>
            </a:r>
            <a:r>
              <a:rPr lang="zh-CN" altLang="en-US" sz="3400" dirty="0">
                <a:solidFill>
                  <a:srgbClr val="C00000"/>
                </a:solidFill>
              </a:rPr>
              <a:t>行的最后一个元素，也是第</a:t>
            </a:r>
            <a:r>
              <a:rPr lang="en-US" altLang="zh-CN" sz="3400" dirty="0">
                <a:solidFill>
                  <a:srgbClr val="C00000"/>
                </a:solidFill>
              </a:rPr>
              <a:t>r+1</a:t>
            </a:r>
            <a:r>
              <a:rPr lang="zh-CN" altLang="en-US" sz="3400" dirty="0">
                <a:solidFill>
                  <a:srgbClr val="C00000"/>
                </a:solidFill>
              </a:rPr>
              <a:t>行的开始</a:t>
            </a:r>
            <a:endParaRPr lang="en-US" sz="3400" dirty="0">
              <a:solidFill>
                <a:srgbClr val="C00000"/>
              </a:solidFill>
            </a:endParaRPr>
          </a:p>
          <a:p>
            <a:pPr marL="0" indent="0">
              <a:buNone/>
            </a:pPr>
            <a:r>
              <a:rPr lang="en-US" sz="3400" dirty="0"/>
              <a:t>    for(int c=1;c&lt;=r+2;c++) </a:t>
            </a:r>
            <a:r>
              <a:rPr lang="en-US" sz="3400" b="1" dirty="0">
                <a:solidFill>
                  <a:srgbClr val="0000FF"/>
                </a:solidFill>
              </a:rPr>
              <a:t>{</a:t>
            </a:r>
          </a:p>
          <a:p>
            <a:pPr marL="0" indent="0">
              <a:buNone/>
            </a:pPr>
            <a:r>
              <a:rPr lang="en-US" sz="3400" dirty="0"/>
              <a:t>        </a:t>
            </a:r>
            <a:r>
              <a:rPr lang="en-US" sz="3400" dirty="0">
                <a:solidFill>
                  <a:srgbClr val="0000FF"/>
                </a:solidFill>
              </a:rPr>
              <a:t>Dequeue(&amp;</a:t>
            </a:r>
            <a:r>
              <a:rPr lang="en-US" sz="3400" dirty="0" err="1">
                <a:solidFill>
                  <a:srgbClr val="0000FF"/>
                </a:solidFill>
              </a:rPr>
              <a:t>q,&amp;e</a:t>
            </a:r>
            <a:r>
              <a:rPr lang="en-US" sz="3400" dirty="0">
                <a:solidFill>
                  <a:srgbClr val="0000FF"/>
                </a:solidFill>
              </a:rPr>
              <a:t>);</a:t>
            </a:r>
          </a:p>
          <a:p>
            <a:pPr marL="0" indent="0">
              <a:buNone/>
            </a:pPr>
            <a:r>
              <a:rPr lang="en-US" sz="3400" dirty="0"/>
              <a:t>        </a:t>
            </a:r>
            <a:r>
              <a:rPr lang="en-US" sz="3400" dirty="0" err="1"/>
              <a:t>cur_row_i</a:t>
            </a:r>
            <a:r>
              <a:rPr lang="en-US" sz="3400" dirty="0"/>
              <a:t> = e;</a:t>
            </a:r>
          </a:p>
          <a:p>
            <a:pPr marL="0" indent="0">
              <a:buNone/>
            </a:pPr>
            <a:r>
              <a:rPr lang="en-US" sz="3400" dirty="0"/>
              <a:t>        if (e) </a:t>
            </a:r>
            <a:r>
              <a:rPr lang="en-US" sz="3400" dirty="0" err="1"/>
              <a:t>printf</a:t>
            </a:r>
            <a:r>
              <a:rPr lang="en-US" sz="3400" dirty="0"/>
              <a:t>("%d ", </a:t>
            </a:r>
            <a:r>
              <a:rPr lang="en-US" sz="3400" dirty="0" err="1"/>
              <a:t>cur_row_i</a:t>
            </a:r>
            <a:r>
              <a:rPr lang="en-US" sz="3400" dirty="0"/>
              <a:t>);</a:t>
            </a:r>
          </a:p>
          <a:p>
            <a:pPr marL="0" indent="0">
              <a:buNone/>
            </a:pPr>
            <a:r>
              <a:rPr lang="en-US" sz="3400" dirty="0"/>
              <a:t>        </a:t>
            </a:r>
            <a:r>
              <a:rPr lang="en-US" sz="3400" b="1" dirty="0" err="1">
                <a:solidFill>
                  <a:schemeClr val="accent6">
                    <a:lumMod val="50000"/>
                  </a:schemeClr>
                </a:solidFill>
              </a:rPr>
              <a:t>next_row_i</a:t>
            </a:r>
            <a:r>
              <a:rPr lang="en-US" sz="3400" dirty="0"/>
              <a:t> = </a:t>
            </a:r>
            <a:r>
              <a:rPr lang="en-US" sz="3400" dirty="0" err="1"/>
              <a:t>cur_row_i</a:t>
            </a:r>
            <a:r>
              <a:rPr lang="en-US" sz="3400" dirty="0"/>
              <a:t> + cur_row_i_1;</a:t>
            </a:r>
          </a:p>
          <a:p>
            <a:pPr marL="0" indent="0">
              <a:buNone/>
            </a:pPr>
            <a:r>
              <a:rPr lang="en-US" sz="3400" dirty="0"/>
              <a:t>        </a:t>
            </a:r>
            <a:r>
              <a:rPr lang="en-US" sz="3400" dirty="0">
                <a:solidFill>
                  <a:srgbClr val="0000FF"/>
                </a:solidFill>
              </a:rPr>
              <a:t>Enqueue(&amp;q, </a:t>
            </a:r>
            <a:r>
              <a:rPr lang="en-US" sz="3400" b="1" dirty="0" err="1">
                <a:solidFill>
                  <a:schemeClr val="accent6">
                    <a:lumMod val="50000"/>
                  </a:schemeClr>
                </a:solidFill>
              </a:rPr>
              <a:t>next_row_i</a:t>
            </a:r>
            <a:r>
              <a:rPr lang="en-US" sz="3400" dirty="0">
                <a:solidFill>
                  <a:srgbClr val="0000FF"/>
                </a:solidFill>
              </a:rPr>
              <a:t>)</a:t>
            </a:r>
            <a:r>
              <a:rPr lang="en-US" sz="3400" dirty="0"/>
              <a:t>;</a:t>
            </a:r>
          </a:p>
          <a:p>
            <a:pPr marL="0" indent="0">
              <a:buNone/>
            </a:pPr>
            <a:r>
              <a:rPr lang="en-US" sz="3400" dirty="0"/>
              <a:t>        cur_row_i_1=</a:t>
            </a:r>
            <a:r>
              <a:rPr lang="en-US" sz="3400" dirty="0" err="1"/>
              <a:t>cur_row_i</a:t>
            </a:r>
            <a:r>
              <a:rPr lang="en-US" sz="3400" dirty="0"/>
              <a:t>;</a:t>
            </a:r>
          </a:p>
          <a:p>
            <a:pPr marL="0" indent="0">
              <a:buNone/>
            </a:pPr>
            <a:r>
              <a:rPr lang="en-US" sz="3400" dirty="0"/>
              <a:t>        </a:t>
            </a:r>
            <a:r>
              <a:rPr lang="en-US" sz="3400" b="1" dirty="0">
                <a:solidFill>
                  <a:srgbClr val="0000FF"/>
                </a:solidFill>
              </a:rPr>
              <a:t>}</a:t>
            </a:r>
          </a:p>
          <a:p>
            <a:pPr marL="0" indent="0">
              <a:buNone/>
            </a:pPr>
            <a:r>
              <a:rPr lang="en-US" sz="3400" dirty="0"/>
              <a:t>    </a:t>
            </a:r>
            <a:r>
              <a:rPr lang="en-US" sz="3400" dirty="0" err="1"/>
              <a:t>printf</a:t>
            </a:r>
            <a:r>
              <a:rPr lang="en-US" sz="3400" dirty="0"/>
              <a:t>("\n");</a:t>
            </a:r>
          </a:p>
          <a:p>
            <a:pPr marL="0" indent="0">
              <a:buNone/>
            </a:pPr>
            <a:r>
              <a:rPr lang="en-US" sz="3400" dirty="0"/>
              <a:t>} … //</a:t>
            </a:r>
            <a:r>
              <a:rPr lang="zh-CN" altLang="en-US" sz="3400" dirty="0"/>
              <a:t>输出第</a:t>
            </a:r>
            <a:r>
              <a:rPr lang="en-US" altLang="zh-CN" sz="3400" dirty="0" err="1"/>
              <a:t>total_row</a:t>
            </a:r>
            <a:r>
              <a:rPr lang="zh-CN" altLang="en-US" sz="3400" dirty="0"/>
              <a:t>行</a:t>
            </a:r>
            <a:endParaRPr 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8" name="TextBox 7"/>
          <p:cNvSpPr txBox="1"/>
          <p:nvPr/>
        </p:nvSpPr>
        <p:spPr>
          <a:xfrm>
            <a:off x="5868144" y="4975299"/>
            <a:ext cx="3347863" cy="1384995"/>
          </a:xfrm>
          <a:prstGeom prst="rect">
            <a:avLst/>
          </a:prstGeom>
          <a:noFill/>
        </p:spPr>
        <p:txBody>
          <a:bodyPr wrap="square" rtlCol="0">
            <a:spAutoFit/>
          </a:bodyPr>
          <a:lstStyle/>
          <a:p>
            <a:r>
              <a:rPr lang="zh-CN" altLang="en-US" sz="2800" b="1" dirty="0"/>
              <a:t>需要第</a:t>
            </a:r>
            <a:r>
              <a:rPr lang="en-US" altLang="zh-CN" sz="2800" b="1" dirty="0"/>
              <a:t>10</a:t>
            </a:r>
            <a:r>
              <a:rPr lang="zh-CN" altLang="en-US" sz="2800" b="1" dirty="0"/>
              <a:t>行的杨辉三角值，那么队列</a:t>
            </a:r>
            <a:r>
              <a:rPr lang="en-US" altLang="zh-CN" sz="2800" b="1" dirty="0"/>
              <a:t>Q</a:t>
            </a:r>
            <a:r>
              <a:rPr lang="zh-CN" altLang="en-US" sz="2800" b="1" dirty="0"/>
              <a:t>需要多长就足够了？</a:t>
            </a:r>
            <a:endParaRPr lang="en-US" altLang="zh-CN" sz="2800" b="1" dirty="0"/>
          </a:p>
        </p:txBody>
      </p:sp>
    </p:spTree>
    <p:extLst>
      <p:ext uri="{BB962C8B-B14F-4D97-AF65-F5344CB8AC3E}">
        <p14:creationId xmlns:p14="http://schemas.microsoft.com/office/powerpoint/2010/main" val="184902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例：迷宫寻路</a:t>
            </a:r>
            <a:endParaRPr lang="en-US" dirty="0"/>
          </a:p>
        </p:txBody>
      </p:sp>
      <p:sp>
        <p:nvSpPr>
          <p:cNvPr id="3" name="内容占位符 2"/>
          <p:cNvSpPr>
            <a:spLocks noGrp="1"/>
          </p:cNvSpPr>
          <p:nvPr>
            <p:ph sz="half" idx="1"/>
          </p:nvPr>
        </p:nvSpPr>
        <p:spPr>
          <a:xfrm>
            <a:off x="179512" y="908720"/>
            <a:ext cx="4212976" cy="5832648"/>
          </a:xfrm>
        </p:spPr>
        <p:txBody>
          <a:bodyPr>
            <a:noAutofit/>
          </a:bodyPr>
          <a:lstStyle/>
          <a:p>
            <a:pPr marL="0" indent="0">
              <a:spcBef>
                <a:spcPts val="0"/>
              </a:spcBef>
              <a:buNone/>
            </a:pPr>
            <a:r>
              <a:rPr lang="zh-CN" altLang="en-US" sz="2200" dirty="0"/>
              <a:t>寻找从入口到出口的</a:t>
            </a:r>
            <a:r>
              <a:rPr lang="zh-CN" altLang="en-US" sz="2200" b="1" dirty="0">
                <a:solidFill>
                  <a:srgbClr val="C00000"/>
                </a:solidFill>
              </a:rPr>
              <a:t>最短</a:t>
            </a:r>
            <a:r>
              <a:rPr lang="zh-CN" altLang="en-US" sz="2200" dirty="0"/>
              <a:t>路径</a:t>
            </a:r>
            <a:endParaRPr lang="en-US" altLang="zh-CN" sz="2200" dirty="0"/>
          </a:p>
          <a:p>
            <a:pPr marL="457200" lvl="1" indent="0">
              <a:spcBef>
                <a:spcPts val="0"/>
              </a:spcBef>
              <a:buNone/>
            </a:pPr>
            <a:r>
              <a:rPr lang="zh-CN" altLang="en-US" sz="2200" dirty="0"/>
              <a:t>修改栈版迷宫算法</a:t>
            </a:r>
            <a:endParaRPr lang="en-US" altLang="zh-CN" sz="2200" dirty="0"/>
          </a:p>
          <a:p>
            <a:pPr marL="457200" lvl="1" indent="0">
              <a:spcBef>
                <a:spcPts val="0"/>
              </a:spcBef>
              <a:buNone/>
            </a:pPr>
            <a:r>
              <a:rPr lang="zh-CN" altLang="en-US" sz="2200" dirty="0"/>
              <a:t>利用</a:t>
            </a:r>
            <a:r>
              <a:rPr lang="zh-CN" altLang="en-US" sz="2200" dirty="0">
                <a:solidFill>
                  <a:srgbClr val="0000FF"/>
                </a:solidFill>
              </a:rPr>
              <a:t>队列</a:t>
            </a:r>
            <a:r>
              <a:rPr lang="zh-CN" altLang="en-US" sz="2200" dirty="0"/>
              <a:t>针对迷宫进行</a:t>
            </a:r>
            <a:r>
              <a:rPr lang="zh-CN" altLang="en-US" sz="2200" dirty="0">
                <a:solidFill>
                  <a:srgbClr val="0000FF"/>
                </a:solidFill>
              </a:rPr>
              <a:t>广度优先搜索</a:t>
            </a:r>
            <a:endParaRPr lang="en-US" altLang="zh-CN" sz="2200" dirty="0">
              <a:solidFill>
                <a:srgbClr val="0000FF"/>
              </a:solidFill>
            </a:endParaRPr>
          </a:p>
          <a:p>
            <a:pPr marL="0" indent="0">
              <a:spcBef>
                <a:spcPts val="0"/>
              </a:spcBef>
              <a:buNone/>
            </a:pPr>
            <a:r>
              <a:rPr lang="zh-CN" altLang="en-US" sz="2200" dirty="0"/>
              <a:t>迷宫：用</a:t>
            </a:r>
            <a:r>
              <a:rPr lang="en-US" altLang="zh-CN" sz="2200" dirty="0"/>
              <a:t>2</a:t>
            </a:r>
            <a:r>
              <a:rPr lang="zh-CN" altLang="en-US" sz="2200" dirty="0"/>
              <a:t>维数组表示</a:t>
            </a:r>
            <a:endParaRPr lang="en-US" altLang="zh-CN" sz="2200" dirty="0"/>
          </a:p>
          <a:p>
            <a:pPr marL="0" indent="0">
              <a:spcBef>
                <a:spcPts val="0"/>
              </a:spcBef>
              <a:buNone/>
            </a:pPr>
            <a:r>
              <a:rPr lang="zh-CN" altLang="en-US" sz="2200" dirty="0">
                <a:solidFill>
                  <a:srgbClr val="0000FF"/>
                </a:solidFill>
              </a:rPr>
              <a:t>有待搜索的通道块：用队列表示</a:t>
            </a:r>
            <a:endParaRPr lang="en-US" altLang="zh-CN" sz="2200" dirty="0">
              <a:solidFill>
                <a:srgbClr val="0000FF"/>
              </a:solidFill>
            </a:endParaRPr>
          </a:p>
          <a:p>
            <a:pPr marL="0" indent="0">
              <a:spcBef>
                <a:spcPts val="0"/>
              </a:spcBef>
              <a:buNone/>
            </a:pPr>
            <a:r>
              <a:rPr lang="zh-CN" altLang="en-US" sz="2200" dirty="0">
                <a:solidFill>
                  <a:srgbClr val="C00000"/>
                </a:solidFill>
              </a:rPr>
              <a:t>轨迹</a:t>
            </a:r>
            <a:r>
              <a:rPr lang="en-US" altLang="zh-CN" sz="2200" dirty="0">
                <a:solidFill>
                  <a:srgbClr val="C00000"/>
                </a:solidFill>
              </a:rPr>
              <a:t>(</a:t>
            </a:r>
            <a:r>
              <a:rPr lang="zh-CN" altLang="en-US" sz="2200" dirty="0">
                <a:solidFill>
                  <a:srgbClr val="C00000"/>
                </a:solidFill>
              </a:rPr>
              <a:t>搜索过的块</a:t>
            </a:r>
            <a:r>
              <a:rPr lang="en-US" altLang="zh-CN" sz="2200" dirty="0">
                <a:solidFill>
                  <a:srgbClr val="C00000"/>
                </a:solidFill>
              </a:rPr>
              <a:t>)</a:t>
            </a:r>
            <a:r>
              <a:rPr lang="zh-CN" altLang="en-US" sz="2200" dirty="0">
                <a:solidFill>
                  <a:srgbClr val="C00000"/>
                </a:solidFill>
              </a:rPr>
              <a:t>：</a:t>
            </a:r>
            <a:r>
              <a:rPr lang="en-US" altLang="zh-CN" sz="2200" dirty="0">
                <a:solidFill>
                  <a:srgbClr val="C00000"/>
                </a:solidFill>
              </a:rPr>
              <a:t>trajectories</a:t>
            </a:r>
          </a:p>
          <a:p>
            <a:pPr marL="0" indent="0">
              <a:spcBef>
                <a:spcPts val="0"/>
              </a:spcBef>
              <a:buNone/>
            </a:pPr>
            <a:endParaRPr lang="en-US" altLang="zh-CN" sz="2200" dirty="0"/>
          </a:p>
          <a:p>
            <a:pPr marL="0" indent="0">
              <a:spcBef>
                <a:spcPts val="0"/>
              </a:spcBef>
              <a:buNone/>
            </a:pPr>
            <a:r>
              <a:rPr lang="en-US" altLang="zh-CN" sz="2200" dirty="0"/>
              <a:t>typedef struct Node {</a:t>
            </a:r>
          </a:p>
          <a:p>
            <a:pPr marL="0" indent="0">
              <a:spcBef>
                <a:spcPts val="0"/>
              </a:spcBef>
              <a:buNone/>
            </a:pPr>
            <a:r>
              <a:rPr lang="en-US" altLang="zh-CN" sz="2200" dirty="0"/>
              <a:t>    </a:t>
            </a:r>
            <a:r>
              <a:rPr lang="en-US" altLang="zh-CN" sz="2200" dirty="0" err="1">
                <a:solidFill>
                  <a:srgbClr val="0000FF"/>
                </a:solidFill>
              </a:rPr>
              <a:t>ElemType</a:t>
            </a:r>
            <a:r>
              <a:rPr lang="en-US" altLang="zh-CN" sz="2200" dirty="0"/>
              <a:t> data;</a:t>
            </a:r>
          </a:p>
          <a:p>
            <a:pPr marL="0" indent="0">
              <a:spcBef>
                <a:spcPts val="0"/>
              </a:spcBef>
              <a:buNone/>
            </a:pPr>
            <a:r>
              <a:rPr lang="en-US" altLang="zh-CN" sz="2200" dirty="0"/>
              <a:t>    struct Node *next;</a:t>
            </a:r>
          </a:p>
          <a:p>
            <a:pPr marL="0" indent="0">
              <a:spcBef>
                <a:spcPts val="0"/>
              </a:spcBef>
              <a:buNone/>
            </a:pPr>
            <a:r>
              <a:rPr lang="en-US" altLang="zh-CN" sz="2200" dirty="0"/>
              <a:t>}</a:t>
            </a:r>
            <a:r>
              <a:rPr lang="en-US" altLang="zh-CN" sz="2200" dirty="0" err="1">
                <a:solidFill>
                  <a:srgbClr val="0000FF"/>
                </a:solidFill>
              </a:rPr>
              <a:t>QNode</a:t>
            </a:r>
            <a:r>
              <a:rPr lang="en-US" altLang="zh-CN" sz="2200" dirty="0"/>
              <a:t>;</a:t>
            </a:r>
          </a:p>
          <a:p>
            <a:pPr marL="0" indent="0">
              <a:spcBef>
                <a:spcPts val="0"/>
              </a:spcBef>
              <a:buNone/>
            </a:pPr>
            <a:endParaRPr lang="en-US" altLang="zh-CN" sz="2200" dirty="0"/>
          </a:p>
          <a:p>
            <a:pPr marL="0" indent="0">
              <a:spcBef>
                <a:spcPts val="0"/>
              </a:spcBef>
              <a:buNone/>
            </a:pPr>
            <a:r>
              <a:rPr lang="en-US" altLang="zh-CN" sz="2200" dirty="0"/>
              <a:t>typedef struct {</a:t>
            </a:r>
          </a:p>
          <a:p>
            <a:pPr marL="0" indent="0">
              <a:spcBef>
                <a:spcPts val="0"/>
              </a:spcBef>
              <a:buNone/>
            </a:pPr>
            <a:r>
              <a:rPr lang="en-US" altLang="zh-CN" sz="2200" dirty="0"/>
              <a:t>    </a:t>
            </a:r>
            <a:r>
              <a:rPr lang="en-US" altLang="zh-CN" sz="2200" dirty="0" err="1"/>
              <a:t>QNode</a:t>
            </a:r>
            <a:r>
              <a:rPr lang="en-US" altLang="zh-CN" sz="2200" dirty="0"/>
              <a:t> *front;</a:t>
            </a:r>
          </a:p>
          <a:p>
            <a:pPr marL="0" indent="0">
              <a:spcBef>
                <a:spcPts val="0"/>
              </a:spcBef>
              <a:buNone/>
            </a:pPr>
            <a:r>
              <a:rPr lang="en-US" altLang="zh-CN" sz="2200" dirty="0"/>
              <a:t>    </a:t>
            </a:r>
            <a:r>
              <a:rPr lang="en-US" altLang="zh-CN" sz="2200" dirty="0" err="1"/>
              <a:t>QNode</a:t>
            </a:r>
            <a:r>
              <a:rPr lang="en-US" altLang="zh-CN" sz="2200" dirty="0"/>
              <a:t> *rear;</a:t>
            </a:r>
          </a:p>
          <a:p>
            <a:pPr marL="0" indent="0">
              <a:spcBef>
                <a:spcPts val="0"/>
              </a:spcBef>
              <a:buNone/>
            </a:pPr>
            <a:r>
              <a:rPr lang="en-US" altLang="zh-CN" sz="2200" dirty="0"/>
              <a:t>}</a:t>
            </a:r>
            <a:r>
              <a:rPr lang="en-US" altLang="zh-CN" sz="2200" dirty="0" err="1">
                <a:solidFill>
                  <a:srgbClr val="0000FF"/>
                </a:solidFill>
              </a:rPr>
              <a:t>LinkedQueue</a:t>
            </a:r>
            <a:r>
              <a:rPr lang="en-US" altLang="zh-CN" sz="2200" dirty="0"/>
              <a:t>;</a:t>
            </a:r>
          </a:p>
          <a:p>
            <a:pPr marL="0" indent="0">
              <a:spcBef>
                <a:spcPts val="0"/>
              </a:spcBef>
              <a:buNone/>
            </a:pPr>
            <a:endParaRPr lang="en-US" altLang="zh-CN" sz="2200" dirty="0"/>
          </a:p>
        </p:txBody>
      </p:sp>
      <p:sp>
        <p:nvSpPr>
          <p:cNvPr id="15" name="内容占位符 14"/>
          <p:cNvSpPr>
            <a:spLocks noGrp="1"/>
          </p:cNvSpPr>
          <p:nvPr>
            <p:ph sz="half" idx="2"/>
          </p:nvPr>
        </p:nvSpPr>
        <p:spPr>
          <a:xfrm>
            <a:off x="4244798" y="850404"/>
            <a:ext cx="4824536" cy="5949280"/>
          </a:xfrm>
        </p:spPr>
        <p:txBody>
          <a:bodyPr>
            <a:noAutofit/>
          </a:bodyPr>
          <a:lstStyle/>
          <a:p>
            <a:pPr marL="0" indent="0">
              <a:lnSpc>
                <a:spcPct val="120000"/>
              </a:lnSpc>
              <a:spcBef>
                <a:spcPts val="0"/>
              </a:spcBef>
              <a:buNone/>
            </a:pPr>
            <a:r>
              <a:rPr lang="en-US" altLang="zh-CN" sz="1800" dirty="0"/>
              <a:t>char maze[10][10];</a:t>
            </a:r>
          </a:p>
          <a:p>
            <a:pPr marL="0" indent="0">
              <a:lnSpc>
                <a:spcPct val="120000"/>
              </a:lnSpc>
              <a:spcBef>
                <a:spcPts val="0"/>
              </a:spcBef>
              <a:buNone/>
            </a:pPr>
            <a:r>
              <a:rPr lang="en-US" altLang="zh-CN" sz="1800" dirty="0"/>
              <a:t>//</a:t>
            </a:r>
            <a:r>
              <a:rPr lang="zh-CN" altLang="en-US" sz="1800" dirty="0"/>
              <a:t>迷宫的墙：</a:t>
            </a:r>
            <a:r>
              <a:rPr lang="en-US" altLang="zh-CN" sz="1800" dirty="0"/>
              <a:t>X</a:t>
            </a:r>
            <a:r>
              <a:rPr lang="zh-CN" altLang="en-US" sz="1800" dirty="0"/>
              <a:t>；</a:t>
            </a:r>
            <a:endParaRPr lang="en-US" altLang="zh-CN" sz="1800" dirty="0"/>
          </a:p>
          <a:p>
            <a:pPr marL="0" indent="0">
              <a:lnSpc>
                <a:spcPct val="120000"/>
              </a:lnSpc>
              <a:spcBef>
                <a:spcPts val="0"/>
              </a:spcBef>
              <a:buNone/>
            </a:pPr>
            <a:r>
              <a:rPr lang="en-US" altLang="zh-CN" sz="1800" dirty="0"/>
              <a:t>//</a:t>
            </a:r>
            <a:r>
              <a:rPr lang="zh-CN" altLang="en-US" sz="1800" dirty="0"/>
              <a:t>没有走过的通道块：空格；</a:t>
            </a:r>
          </a:p>
          <a:p>
            <a:pPr marL="0" indent="0">
              <a:lnSpc>
                <a:spcPct val="120000"/>
              </a:lnSpc>
              <a:spcBef>
                <a:spcPts val="0"/>
              </a:spcBef>
              <a:buNone/>
            </a:pPr>
            <a:r>
              <a:rPr lang="en-US" altLang="zh-CN" sz="1800" dirty="0"/>
              <a:t>//</a:t>
            </a:r>
            <a:r>
              <a:rPr lang="zh-CN" altLang="en-US" sz="1800" dirty="0"/>
              <a:t>走过标记：*；路径：</a:t>
            </a:r>
            <a:r>
              <a:rPr lang="en-US" altLang="zh-CN" sz="1800" dirty="0"/>
              <a:t>+</a:t>
            </a:r>
          </a:p>
          <a:p>
            <a:pPr marL="0" indent="0">
              <a:lnSpc>
                <a:spcPct val="120000"/>
              </a:lnSpc>
              <a:buNone/>
            </a:pPr>
            <a:r>
              <a:rPr lang="en-US" altLang="zh-CN" sz="1800" dirty="0" err="1"/>
              <a:t>typedef</a:t>
            </a:r>
            <a:r>
              <a:rPr lang="en-US" altLang="zh-CN" sz="1800" dirty="0"/>
              <a:t> struct{ //</a:t>
            </a:r>
            <a:r>
              <a:rPr lang="zh-CN" altLang="en-US" sz="1800" dirty="0"/>
              <a:t>迷宫的坐标</a:t>
            </a:r>
          </a:p>
          <a:p>
            <a:pPr marL="0" indent="0">
              <a:lnSpc>
                <a:spcPct val="120000"/>
              </a:lnSpc>
              <a:buNone/>
            </a:pPr>
            <a:r>
              <a:rPr lang="zh-CN" altLang="en-US" sz="1800" dirty="0"/>
              <a:t>    </a:t>
            </a:r>
            <a:r>
              <a:rPr lang="en-US" altLang="zh-CN" sz="1800" dirty="0"/>
              <a:t>int </a:t>
            </a:r>
            <a:r>
              <a:rPr lang="en-US" altLang="zh-CN" sz="1800" dirty="0" err="1"/>
              <a:t>r,c</a:t>
            </a:r>
            <a:r>
              <a:rPr lang="en-US" altLang="zh-CN" sz="1800" dirty="0"/>
              <a:t>; //r </a:t>
            </a:r>
            <a:r>
              <a:rPr lang="zh-CN" altLang="en-US" sz="1800" dirty="0"/>
              <a:t>表示行，</a:t>
            </a:r>
            <a:r>
              <a:rPr lang="en-US" altLang="zh-CN" sz="1800" dirty="0"/>
              <a:t>c</a:t>
            </a:r>
            <a:r>
              <a:rPr lang="zh-CN" altLang="en-US" sz="1800" dirty="0"/>
              <a:t>表示列</a:t>
            </a:r>
          </a:p>
          <a:p>
            <a:pPr marL="0" indent="0">
              <a:lnSpc>
                <a:spcPct val="120000"/>
              </a:lnSpc>
              <a:buNone/>
            </a:pPr>
            <a:r>
              <a:rPr lang="en-US" altLang="zh-CN" sz="1800" dirty="0"/>
              <a:t>} </a:t>
            </a:r>
            <a:r>
              <a:rPr lang="en-US" altLang="zh-CN" sz="1800" dirty="0" err="1"/>
              <a:t>PosType</a:t>
            </a:r>
            <a:r>
              <a:rPr lang="en-US" altLang="zh-CN" sz="1800" dirty="0"/>
              <a:t>;</a:t>
            </a:r>
          </a:p>
          <a:p>
            <a:pPr marL="0" indent="0">
              <a:lnSpc>
                <a:spcPct val="120000"/>
              </a:lnSpc>
              <a:spcBef>
                <a:spcPts val="0"/>
              </a:spcBef>
              <a:buNone/>
            </a:pPr>
            <a:r>
              <a:rPr lang="en-US" altLang="zh-CN" sz="1800" dirty="0"/>
              <a:t>//</a:t>
            </a:r>
            <a:r>
              <a:rPr lang="zh-CN" altLang="en-US" sz="1800" dirty="0"/>
              <a:t>表示路径中的一通道块</a:t>
            </a:r>
            <a:endParaRPr lang="en-US" altLang="zh-CN" sz="1800" dirty="0"/>
          </a:p>
          <a:p>
            <a:pPr marL="0" indent="0">
              <a:lnSpc>
                <a:spcPct val="120000"/>
              </a:lnSpc>
              <a:spcBef>
                <a:spcPts val="0"/>
              </a:spcBef>
              <a:buNone/>
            </a:pPr>
            <a:r>
              <a:rPr lang="en-US" altLang="zh-CN" sz="1800" dirty="0"/>
              <a:t>typedef struct{  </a:t>
            </a:r>
          </a:p>
          <a:p>
            <a:pPr marL="0" indent="0">
              <a:lnSpc>
                <a:spcPct val="120000"/>
              </a:lnSpc>
              <a:spcBef>
                <a:spcPts val="0"/>
              </a:spcBef>
              <a:buNone/>
            </a:pPr>
            <a:r>
              <a:rPr lang="en-US" altLang="zh-CN" sz="1800" dirty="0"/>
              <a:t>     </a:t>
            </a:r>
            <a:r>
              <a:rPr lang="en-US" altLang="zh-CN" sz="1800" dirty="0" err="1"/>
              <a:t>PosType</a:t>
            </a:r>
            <a:r>
              <a:rPr lang="en-US" altLang="zh-CN" sz="1800" dirty="0"/>
              <a:t> seat;</a:t>
            </a:r>
          </a:p>
          <a:p>
            <a:pPr marL="0" indent="0">
              <a:lnSpc>
                <a:spcPct val="120000"/>
              </a:lnSpc>
              <a:spcBef>
                <a:spcPts val="0"/>
              </a:spcBef>
              <a:buNone/>
            </a:pPr>
            <a:r>
              <a:rPr lang="en-US" altLang="zh-CN" sz="1800" dirty="0"/>
              <a:t>    //</a:t>
            </a:r>
            <a:r>
              <a:rPr lang="zh-CN" altLang="en-US" sz="1800" dirty="0"/>
              <a:t>通道块在迷宫中的坐标位置</a:t>
            </a:r>
          </a:p>
          <a:p>
            <a:pPr marL="0" indent="0">
              <a:lnSpc>
                <a:spcPct val="120000"/>
              </a:lnSpc>
              <a:spcBef>
                <a:spcPts val="0"/>
              </a:spcBef>
              <a:buNone/>
            </a:pPr>
            <a:r>
              <a:rPr lang="zh-CN" altLang="en-US" sz="1800" dirty="0"/>
              <a:t>    </a:t>
            </a:r>
            <a:r>
              <a:rPr lang="en-US" altLang="zh-CN" sz="1800" dirty="0" err="1">
                <a:solidFill>
                  <a:srgbClr val="C00000"/>
                </a:solidFill>
              </a:rPr>
              <a:t>PosType</a:t>
            </a:r>
            <a:r>
              <a:rPr lang="en-US" altLang="zh-CN" sz="1800" dirty="0">
                <a:solidFill>
                  <a:srgbClr val="C00000"/>
                </a:solidFill>
              </a:rPr>
              <a:t> former;      //</a:t>
            </a:r>
            <a:r>
              <a:rPr lang="zh-CN" altLang="en-US" sz="1800" dirty="0">
                <a:solidFill>
                  <a:srgbClr val="C00000"/>
                </a:solidFill>
              </a:rPr>
              <a:t>从哪个块走过来的</a:t>
            </a:r>
          </a:p>
          <a:p>
            <a:pPr marL="0" indent="0">
              <a:lnSpc>
                <a:spcPct val="120000"/>
              </a:lnSpc>
              <a:spcBef>
                <a:spcPts val="0"/>
              </a:spcBef>
              <a:buNone/>
            </a:pPr>
            <a:r>
              <a:rPr lang="zh-CN" altLang="en-US" sz="1800" dirty="0"/>
              <a:t>    </a:t>
            </a:r>
            <a:r>
              <a:rPr lang="en-US" altLang="zh-CN" sz="1800" dirty="0"/>
              <a:t>int di; //</a:t>
            </a:r>
            <a:r>
              <a:rPr lang="zh-CN" altLang="en-US" sz="1800" dirty="0"/>
              <a:t>从此通道块走向下一个通道块的方向</a:t>
            </a:r>
          </a:p>
          <a:p>
            <a:pPr marL="0" indent="0">
              <a:lnSpc>
                <a:spcPct val="120000"/>
              </a:lnSpc>
              <a:spcBef>
                <a:spcPts val="0"/>
              </a:spcBef>
              <a:buNone/>
            </a:pPr>
            <a:r>
              <a:rPr lang="en-US" altLang="zh-CN" sz="1800" dirty="0"/>
              <a:t>} </a:t>
            </a:r>
            <a:r>
              <a:rPr lang="en-US" altLang="zh-CN" sz="1800" dirty="0" err="1">
                <a:solidFill>
                  <a:srgbClr val="0000FF"/>
                </a:solidFill>
              </a:rPr>
              <a:t>ElemType</a:t>
            </a:r>
            <a:r>
              <a:rPr lang="en-US" altLang="zh-CN" sz="1800" dirty="0"/>
              <a:t>;</a:t>
            </a:r>
          </a:p>
          <a:p>
            <a:pPr marL="0" indent="0">
              <a:lnSpc>
                <a:spcPct val="120000"/>
              </a:lnSpc>
              <a:spcBef>
                <a:spcPts val="0"/>
              </a:spcBef>
              <a:buNone/>
            </a:pPr>
            <a:endParaRPr lang="en-US" altLang="zh-CN" sz="1800" dirty="0"/>
          </a:p>
          <a:p>
            <a:pPr marL="0" indent="0">
              <a:lnSpc>
                <a:spcPct val="120000"/>
              </a:lnSpc>
              <a:buNone/>
            </a:pPr>
            <a:r>
              <a:rPr lang="en-US" altLang="zh-CN" sz="1800" dirty="0" err="1">
                <a:solidFill>
                  <a:srgbClr val="C00000"/>
                </a:solidFill>
              </a:rPr>
              <a:t>ElemType</a:t>
            </a:r>
            <a:r>
              <a:rPr lang="en-US" altLang="zh-CN" sz="1800" dirty="0">
                <a:solidFill>
                  <a:srgbClr val="C00000"/>
                </a:solidFill>
              </a:rPr>
              <a:t> trajectories[1000]</a:t>
            </a:r>
            <a:r>
              <a:rPr lang="en-US" altLang="zh-CN" sz="1800" dirty="0"/>
              <a:t>; </a:t>
            </a:r>
          </a:p>
          <a:p>
            <a:pPr marL="0" indent="0">
              <a:lnSpc>
                <a:spcPct val="120000"/>
              </a:lnSpc>
              <a:buNone/>
            </a:pPr>
            <a:r>
              <a:rPr lang="en-US" altLang="zh-CN" sz="1800" dirty="0"/>
              <a:t>int </a:t>
            </a:r>
            <a:r>
              <a:rPr lang="en-US" altLang="zh-CN" sz="1800" dirty="0" err="1"/>
              <a:t>traP</a:t>
            </a:r>
            <a:r>
              <a:rPr lang="en-US" altLang="zh-CN" sz="1800" dirty="0"/>
              <a:t>=0; </a:t>
            </a:r>
            <a:endParaRPr 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5" name="TextBox 4"/>
          <p:cNvSpPr txBox="1"/>
          <p:nvPr/>
        </p:nvSpPr>
        <p:spPr>
          <a:xfrm>
            <a:off x="6804248" y="6013"/>
            <a:ext cx="2339752" cy="707886"/>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dirty="0"/>
              <a:t>为什么广度优先搜索能获得最短路径？</a:t>
            </a:r>
            <a:endParaRPr lang="en-US" sz="2000" dirty="0"/>
          </a:p>
        </p:txBody>
      </p:sp>
    </p:spTree>
    <p:extLst>
      <p:ext uri="{BB962C8B-B14F-4D97-AF65-F5344CB8AC3E}">
        <p14:creationId xmlns:p14="http://schemas.microsoft.com/office/powerpoint/2010/main" val="46777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Effect transition="in" filter="fade">
                                      <p:cBhvr>
                                        <p:cTn id="20" dur="500"/>
                                        <p:tgtEl>
                                          <p:spTgt spid="15">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animEffect transition="in" filter="fade">
                                      <p:cBhvr>
                                        <p:cTn id="23" dur="500"/>
                                        <p:tgtEl>
                                          <p:spTgt spid="15">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xEl>
                                              <p:pRg st="3" end="3"/>
                                            </p:txEl>
                                          </p:spTgt>
                                        </p:tgtEl>
                                        <p:attrNameLst>
                                          <p:attrName>style.visibility</p:attrName>
                                        </p:attrNameLst>
                                      </p:cBhvr>
                                      <p:to>
                                        <p:strVal val="visible"/>
                                      </p:to>
                                    </p:set>
                                    <p:animEffect transition="in" filter="fade">
                                      <p:cBhvr>
                                        <p:cTn id="26" dur="500"/>
                                        <p:tgtEl>
                                          <p:spTgt spid="1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Effect transition="in" filter="fade">
                                      <p:cBhvr>
                                        <p:cTn id="31" dur="500"/>
                                        <p:tgtEl>
                                          <p:spTgt spid="15">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xEl>
                                              <p:pRg st="5" end="5"/>
                                            </p:txEl>
                                          </p:spTgt>
                                        </p:tgtEl>
                                        <p:attrNameLst>
                                          <p:attrName>style.visibility</p:attrName>
                                        </p:attrNameLst>
                                      </p:cBhvr>
                                      <p:to>
                                        <p:strVal val="visible"/>
                                      </p:to>
                                    </p:set>
                                    <p:animEffect transition="in" filter="fade">
                                      <p:cBhvr>
                                        <p:cTn id="34" dur="500"/>
                                        <p:tgtEl>
                                          <p:spTgt spid="15">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5">
                                            <p:txEl>
                                              <p:pRg st="7" end="7"/>
                                            </p:txEl>
                                          </p:spTgt>
                                        </p:tgtEl>
                                        <p:attrNameLst>
                                          <p:attrName>style.visibility</p:attrName>
                                        </p:attrNameLst>
                                      </p:cBhvr>
                                      <p:to>
                                        <p:strVal val="visible"/>
                                      </p:to>
                                    </p:set>
                                    <p:animEffect transition="in" filter="fade">
                                      <p:cBhvr>
                                        <p:cTn id="41" dur="500"/>
                                        <p:tgtEl>
                                          <p:spTgt spid="15">
                                            <p:txEl>
                                              <p:pRg st="7" end="7"/>
                                            </p:txEl>
                                          </p:spTgt>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15">
                                            <p:txEl>
                                              <p:pRg st="8" end="8"/>
                                            </p:txEl>
                                          </p:spTgt>
                                        </p:tgtEl>
                                        <p:attrNameLst>
                                          <p:attrName>style.visibility</p:attrName>
                                        </p:attrNameLst>
                                      </p:cBhvr>
                                      <p:to>
                                        <p:strVal val="visible"/>
                                      </p:to>
                                    </p:set>
                                    <p:animEffect transition="in" filter="fade">
                                      <p:cBhvr>
                                        <p:cTn id="45" dur="500"/>
                                        <p:tgtEl>
                                          <p:spTgt spid="15">
                                            <p:txEl>
                                              <p:pRg st="8" end="8"/>
                                            </p:txEl>
                                          </p:spTgt>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15">
                                            <p:txEl>
                                              <p:pRg st="9" end="9"/>
                                            </p:txEl>
                                          </p:spTgt>
                                        </p:tgtEl>
                                        <p:attrNameLst>
                                          <p:attrName>style.visibility</p:attrName>
                                        </p:attrNameLst>
                                      </p:cBhvr>
                                      <p:to>
                                        <p:strVal val="visible"/>
                                      </p:to>
                                    </p:set>
                                    <p:animEffect transition="in" filter="fade">
                                      <p:cBhvr>
                                        <p:cTn id="49" dur="500"/>
                                        <p:tgtEl>
                                          <p:spTgt spid="15">
                                            <p:txEl>
                                              <p:pRg st="9" end="9"/>
                                            </p:txEl>
                                          </p:spTgt>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15">
                                            <p:txEl>
                                              <p:pRg st="10" end="10"/>
                                            </p:txEl>
                                          </p:spTgt>
                                        </p:tgtEl>
                                        <p:attrNameLst>
                                          <p:attrName>style.visibility</p:attrName>
                                        </p:attrNameLst>
                                      </p:cBhvr>
                                      <p:to>
                                        <p:strVal val="visible"/>
                                      </p:to>
                                    </p:set>
                                    <p:animEffect transition="in" filter="fade">
                                      <p:cBhvr>
                                        <p:cTn id="53" dur="500"/>
                                        <p:tgtEl>
                                          <p:spTgt spid="15">
                                            <p:txEl>
                                              <p:pRg st="10" end="10"/>
                                            </p:txEl>
                                          </p:spTgt>
                                        </p:tgtEl>
                                      </p:cBhvr>
                                    </p:animEffect>
                                  </p:childTnLst>
                                </p:cTn>
                              </p:par>
                            </p:childTnLst>
                          </p:cTn>
                        </p:par>
                        <p:par>
                          <p:cTn id="54" fill="hold">
                            <p:stCondLst>
                              <p:cond delay="2500"/>
                            </p:stCondLst>
                            <p:childTnLst>
                              <p:par>
                                <p:cTn id="55" presetID="10" presetClass="entr" presetSubtype="0" fill="hold" nodeType="afterEffect">
                                  <p:stCondLst>
                                    <p:cond delay="0"/>
                                  </p:stCondLst>
                                  <p:childTnLst>
                                    <p:set>
                                      <p:cBhvr>
                                        <p:cTn id="56" dur="1" fill="hold">
                                          <p:stCondLst>
                                            <p:cond delay="0"/>
                                          </p:stCondLst>
                                        </p:cTn>
                                        <p:tgtEl>
                                          <p:spTgt spid="15">
                                            <p:txEl>
                                              <p:pRg st="11" end="11"/>
                                            </p:txEl>
                                          </p:spTgt>
                                        </p:tgtEl>
                                        <p:attrNameLst>
                                          <p:attrName>style.visibility</p:attrName>
                                        </p:attrNameLst>
                                      </p:cBhvr>
                                      <p:to>
                                        <p:strVal val="visible"/>
                                      </p:to>
                                    </p:set>
                                    <p:animEffect transition="in" filter="fade">
                                      <p:cBhvr>
                                        <p:cTn id="57" dur="500"/>
                                        <p:tgtEl>
                                          <p:spTgt spid="15">
                                            <p:txEl>
                                              <p:pRg st="11" end="11"/>
                                            </p:txEl>
                                          </p:spTgt>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15">
                                            <p:txEl>
                                              <p:pRg st="12" end="12"/>
                                            </p:txEl>
                                          </p:spTgt>
                                        </p:tgtEl>
                                        <p:attrNameLst>
                                          <p:attrName>style.visibility</p:attrName>
                                        </p:attrNameLst>
                                      </p:cBhvr>
                                      <p:to>
                                        <p:strVal val="visible"/>
                                      </p:to>
                                    </p:set>
                                    <p:animEffect transition="in" filter="fade">
                                      <p:cBhvr>
                                        <p:cTn id="61" dur="500"/>
                                        <p:tgtEl>
                                          <p:spTgt spid="15">
                                            <p:txEl>
                                              <p:pRg st="12" end="12"/>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5">
                                            <p:txEl>
                                              <p:pRg st="13" end="13"/>
                                            </p:txEl>
                                          </p:spTgt>
                                        </p:tgtEl>
                                        <p:attrNameLst>
                                          <p:attrName>style.visibility</p:attrName>
                                        </p:attrNameLst>
                                      </p:cBhvr>
                                      <p:to>
                                        <p:strVal val="visible"/>
                                      </p:to>
                                    </p:set>
                                    <p:animEffect transition="in" filter="fade">
                                      <p:cBhvr>
                                        <p:cTn id="64" dur="500"/>
                                        <p:tgtEl>
                                          <p:spTgt spid="15">
                                            <p:txEl>
                                              <p:pRg st="13" end="1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animEffect transition="in" filter="fade">
                                      <p:cBhvr>
                                        <p:cTn id="69" dur="500"/>
                                        <p:tgtEl>
                                          <p:spTgt spid="3">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5">
                                            <p:txEl>
                                              <p:pRg st="15" end="15"/>
                                            </p:txEl>
                                          </p:spTgt>
                                        </p:tgtEl>
                                        <p:attrNameLst>
                                          <p:attrName>style.visibility</p:attrName>
                                        </p:attrNameLst>
                                      </p:cBhvr>
                                      <p:to>
                                        <p:strVal val="visible"/>
                                      </p:to>
                                    </p:set>
                                    <p:animEffect transition="in" filter="fade">
                                      <p:cBhvr>
                                        <p:cTn id="74" dur="500"/>
                                        <p:tgtEl>
                                          <p:spTgt spid="15">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fade">
                                      <p:cBhvr>
                                        <p:cTn id="79" dur="500"/>
                                        <p:tgtEl>
                                          <p:spTgt spid="3">
                                            <p:txEl>
                                              <p:pRg st="4" end="4"/>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7" end="7"/>
                                            </p:txEl>
                                          </p:spTgt>
                                        </p:tgtEl>
                                        <p:attrNameLst>
                                          <p:attrName>style.visibility</p:attrName>
                                        </p:attrNameLst>
                                      </p:cBhvr>
                                      <p:to>
                                        <p:strVal val="visible"/>
                                      </p:to>
                                    </p:set>
                                    <p:animEffect transition="in" filter="fade">
                                      <p:cBhvr>
                                        <p:cTn id="84" dur="500"/>
                                        <p:tgtEl>
                                          <p:spTgt spid="3">
                                            <p:txEl>
                                              <p:pRg st="7" end="7"/>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3">
                                            <p:txEl>
                                              <p:pRg st="8" end="8"/>
                                            </p:txEl>
                                          </p:spTgt>
                                        </p:tgtEl>
                                        <p:attrNameLst>
                                          <p:attrName>style.visibility</p:attrName>
                                        </p:attrNameLst>
                                      </p:cBhvr>
                                      <p:to>
                                        <p:strVal val="visible"/>
                                      </p:to>
                                    </p:set>
                                    <p:animEffect transition="in" filter="fade">
                                      <p:cBhvr>
                                        <p:cTn id="87" dur="500"/>
                                        <p:tgtEl>
                                          <p:spTgt spid="3">
                                            <p:txEl>
                                              <p:pRg st="8" end="8"/>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500"/>
                                        <p:tgtEl>
                                          <p:spTgt spid="3">
                                            <p:txEl>
                                              <p:pRg st="9" end="9"/>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3">
                                            <p:txEl>
                                              <p:pRg st="10" end="10"/>
                                            </p:txEl>
                                          </p:spTgt>
                                        </p:tgtEl>
                                        <p:attrNameLst>
                                          <p:attrName>style.visibility</p:attrName>
                                        </p:attrNameLst>
                                      </p:cBhvr>
                                      <p:to>
                                        <p:strVal val="visible"/>
                                      </p:to>
                                    </p:set>
                                    <p:animEffect transition="in" filter="fade">
                                      <p:cBhvr>
                                        <p:cTn id="93" dur="500"/>
                                        <p:tgtEl>
                                          <p:spTgt spid="3">
                                            <p:txEl>
                                              <p:pRg st="10" end="10"/>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3">
                                            <p:txEl>
                                              <p:pRg st="12" end="12"/>
                                            </p:txEl>
                                          </p:spTgt>
                                        </p:tgtEl>
                                        <p:attrNameLst>
                                          <p:attrName>style.visibility</p:attrName>
                                        </p:attrNameLst>
                                      </p:cBhvr>
                                      <p:to>
                                        <p:strVal val="visible"/>
                                      </p:to>
                                    </p:set>
                                    <p:animEffect transition="in" filter="fade">
                                      <p:cBhvr>
                                        <p:cTn id="96" dur="500"/>
                                        <p:tgtEl>
                                          <p:spTgt spid="3">
                                            <p:txEl>
                                              <p:pRg st="12" end="12"/>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3">
                                            <p:txEl>
                                              <p:pRg st="13" end="13"/>
                                            </p:txEl>
                                          </p:spTgt>
                                        </p:tgtEl>
                                        <p:attrNameLst>
                                          <p:attrName>style.visibility</p:attrName>
                                        </p:attrNameLst>
                                      </p:cBhvr>
                                      <p:to>
                                        <p:strVal val="visible"/>
                                      </p:to>
                                    </p:set>
                                    <p:animEffect transition="in" filter="fade">
                                      <p:cBhvr>
                                        <p:cTn id="99" dur="500"/>
                                        <p:tgtEl>
                                          <p:spTgt spid="3">
                                            <p:txEl>
                                              <p:pRg st="13" end="13"/>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3">
                                            <p:txEl>
                                              <p:pRg st="14" end="14"/>
                                            </p:txEl>
                                          </p:spTgt>
                                        </p:tgtEl>
                                        <p:attrNameLst>
                                          <p:attrName>style.visibility</p:attrName>
                                        </p:attrNameLst>
                                      </p:cBhvr>
                                      <p:to>
                                        <p:strVal val="visible"/>
                                      </p:to>
                                    </p:set>
                                    <p:animEffect transition="in" filter="fade">
                                      <p:cBhvr>
                                        <p:cTn id="102" dur="500"/>
                                        <p:tgtEl>
                                          <p:spTgt spid="3">
                                            <p:txEl>
                                              <p:pRg st="14" end="14"/>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3">
                                            <p:txEl>
                                              <p:pRg st="15" end="15"/>
                                            </p:txEl>
                                          </p:spTgt>
                                        </p:tgtEl>
                                        <p:attrNameLst>
                                          <p:attrName>style.visibility</p:attrName>
                                        </p:attrNameLst>
                                      </p:cBhvr>
                                      <p:to>
                                        <p:strVal val="visible"/>
                                      </p:to>
                                    </p:set>
                                    <p:animEffect transition="in" filter="fade">
                                      <p:cBhvr>
                                        <p:cTn id="105" dur="500"/>
                                        <p:tgtEl>
                                          <p:spTgt spid="3">
                                            <p:txEl>
                                              <p:pRg st="15" end="15"/>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15">
                                            <p:txEl>
                                              <p:pRg st="16" end="16"/>
                                            </p:txEl>
                                          </p:spTgt>
                                        </p:tgtEl>
                                        <p:attrNameLst>
                                          <p:attrName>style.visibility</p:attrName>
                                        </p:attrNameLst>
                                      </p:cBhvr>
                                      <p:to>
                                        <p:strVal val="visible"/>
                                      </p:to>
                                    </p:set>
                                    <p:animEffect transition="in" filter="fade">
                                      <p:cBhvr>
                                        <p:cTn id="108" dur="500"/>
                                        <p:tgtEl>
                                          <p:spTgt spid="1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算法思想</a:t>
            </a:r>
            <a:endParaRPr lang="en-US" dirty="0"/>
          </a:p>
        </p:txBody>
      </p:sp>
      <p:sp>
        <p:nvSpPr>
          <p:cNvPr id="3" name="内容占位符 2"/>
          <p:cNvSpPr>
            <a:spLocks noGrp="1"/>
          </p:cNvSpPr>
          <p:nvPr>
            <p:ph idx="1"/>
          </p:nvPr>
        </p:nvSpPr>
        <p:spPr/>
        <p:txBody>
          <a:bodyPr>
            <a:normAutofit fontScale="77500" lnSpcReduction="20000"/>
          </a:bodyPr>
          <a:lstStyle/>
          <a:p>
            <a:pPr marL="0" indent="0">
              <a:lnSpc>
                <a:spcPct val="120000"/>
              </a:lnSpc>
              <a:spcBef>
                <a:spcPts val="0"/>
              </a:spcBef>
              <a:buNone/>
            </a:pPr>
            <a:r>
              <a:rPr lang="zh-CN" altLang="en-US" sz="3000" dirty="0"/>
              <a:t>起始方块</a:t>
            </a:r>
            <a:r>
              <a:rPr lang="zh-CN" altLang="en-US" sz="3000" dirty="0">
                <a:solidFill>
                  <a:srgbClr val="C00000"/>
                </a:solidFill>
              </a:rPr>
              <a:t>入队列</a:t>
            </a:r>
            <a:r>
              <a:rPr lang="en-US" altLang="zh-CN" sz="3000" dirty="0">
                <a:solidFill>
                  <a:srgbClr val="C00000"/>
                </a:solidFill>
              </a:rPr>
              <a:t>Q</a:t>
            </a:r>
            <a:r>
              <a:rPr lang="zh-CN" altLang="en-US" sz="3000" dirty="0"/>
              <a:t>；</a:t>
            </a:r>
            <a:endParaRPr lang="en-US" altLang="zh-CN" sz="3000" dirty="0"/>
          </a:p>
          <a:p>
            <a:pPr marL="0" indent="0">
              <a:lnSpc>
                <a:spcPct val="120000"/>
              </a:lnSpc>
              <a:spcBef>
                <a:spcPts val="0"/>
              </a:spcBef>
              <a:buNone/>
            </a:pPr>
            <a:r>
              <a:rPr lang="en-US" altLang="zh-CN" sz="3000" dirty="0"/>
              <a:t>while</a:t>
            </a:r>
            <a:r>
              <a:rPr lang="zh-CN" altLang="en-US" sz="3000" dirty="0"/>
              <a:t> </a:t>
            </a:r>
            <a:r>
              <a:rPr lang="en-US" altLang="zh-CN" sz="3000" dirty="0"/>
              <a:t>(</a:t>
            </a:r>
            <a:r>
              <a:rPr lang="zh-CN" altLang="en-US" sz="3000" dirty="0">
                <a:solidFill>
                  <a:srgbClr val="C00000"/>
                </a:solidFill>
              </a:rPr>
              <a:t>队列</a:t>
            </a:r>
            <a:r>
              <a:rPr lang="en-US" altLang="zh-CN" sz="3000" dirty="0">
                <a:solidFill>
                  <a:srgbClr val="C00000"/>
                </a:solidFill>
              </a:rPr>
              <a:t>Q</a:t>
            </a:r>
            <a:r>
              <a:rPr lang="zh-CN" altLang="en-US" sz="3000" dirty="0">
                <a:solidFill>
                  <a:srgbClr val="C00000"/>
                </a:solidFill>
              </a:rPr>
              <a:t>非空</a:t>
            </a:r>
            <a:r>
              <a:rPr lang="en-US" altLang="zh-CN" sz="3000" dirty="0"/>
              <a:t>) </a:t>
            </a:r>
            <a:r>
              <a:rPr lang="en-US" altLang="zh-CN" sz="3000" b="1" dirty="0">
                <a:solidFill>
                  <a:srgbClr val="0000FF"/>
                </a:solidFill>
              </a:rPr>
              <a:t>{</a:t>
            </a:r>
          </a:p>
          <a:p>
            <a:pPr marL="457200" lvl="1" indent="0">
              <a:lnSpc>
                <a:spcPct val="120000"/>
              </a:lnSpc>
              <a:spcBef>
                <a:spcPts val="0"/>
              </a:spcBef>
              <a:buNone/>
            </a:pPr>
            <a:r>
              <a:rPr lang="zh-CN" altLang="en-US" sz="3000" dirty="0">
                <a:solidFill>
                  <a:srgbClr val="C00000"/>
                </a:solidFill>
              </a:rPr>
              <a:t>取</a:t>
            </a:r>
            <a:r>
              <a:rPr lang="en-US" altLang="zh-CN" sz="3000" dirty="0">
                <a:solidFill>
                  <a:srgbClr val="C00000"/>
                </a:solidFill>
              </a:rPr>
              <a:t>Q</a:t>
            </a:r>
            <a:r>
              <a:rPr lang="zh-CN" altLang="en-US" sz="3000" dirty="0">
                <a:solidFill>
                  <a:srgbClr val="C00000"/>
                </a:solidFill>
              </a:rPr>
              <a:t>的队头</a:t>
            </a:r>
            <a:r>
              <a:rPr lang="en-US" altLang="zh-CN" sz="3000" dirty="0">
                <a:solidFill>
                  <a:srgbClr val="C00000"/>
                </a:solidFill>
              </a:rPr>
              <a:t>e</a:t>
            </a:r>
            <a:r>
              <a:rPr lang="zh-CN" altLang="en-US" sz="3000" dirty="0"/>
              <a:t>；</a:t>
            </a:r>
            <a:endParaRPr lang="en-US" altLang="zh-CN" sz="3000" dirty="0"/>
          </a:p>
          <a:p>
            <a:pPr marL="457200" lvl="1" indent="0">
              <a:lnSpc>
                <a:spcPct val="120000"/>
              </a:lnSpc>
              <a:spcBef>
                <a:spcPts val="0"/>
              </a:spcBef>
              <a:buNone/>
            </a:pPr>
            <a:r>
              <a:rPr lang="zh-CN" altLang="en-US" sz="3000" dirty="0"/>
              <a:t>若</a:t>
            </a:r>
            <a:r>
              <a:rPr lang="en-US" altLang="zh-CN" sz="3000" dirty="0"/>
              <a:t>e</a:t>
            </a:r>
            <a:r>
              <a:rPr lang="zh-CN" altLang="en-US" sz="3000" dirty="0"/>
              <a:t>是终点，则</a:t>
            </a:r>
            <a:r>
              <a:rPr lang="en-US" altLang="zh-CN" sz="3000" dirty="0"/>
              <a:t> {</a:t>
            </a:r>
          </a:p>
          <a:p>
            <a:pPr marL="457200" lvl="1" indent="0">
              <a:lnSpc>
                <a:spcPct val="120000"/>
              </a:lnSpc>
              <a:spcBef>
                <a:spcPts val="0"/>
              </a:spcBef>
              <a:buNone/>
            </a:pPr>
            <a:r>
              <a:rPr lang="en-US" altLang="zh-CN" sz="3000" dirty="0"/>
              <a:t>	</a:t>
            </a:r>
            <a:r>
              <a:rPr lang="zh-CN" altLang="en-US" sz="3000" dirty="0">
                <a:solidFill>
                  <a:srgbClr val="0000FF"/>
                </a:solidFill>
              </a:rPr>
              <a:t>从轨迹中回溯路径</a:t>
            </a:r>
            <a:r>
              <a:rPr lang="zh-CN" altLang="en-US" sz="3000" dirty="0"/>
              <a:t>，</a:t>
            </a:r>
            <a:endParaRPr lang="en-US" altLang="zh-CN" sz="3000" dirty="0"/>
          </a:p>
          <a:p>
            <a:pPr marL="457200" lvl="1" indent="0">
              <a:lnSpc>
                <a:spcPct val="120000"/>
              </a:lnSpc>
              <a:spcBef>
                <a:spcPts val="0"/>
              </a:spcBef>
              <a:buNone/>
            </a:pPr>
            <a:r>
              <a:rPr lang="en-US" altLang="zh-CN" sz="3000" b="1" dirty="0">
                <a:solidFill>
                  <a:srgbClr val="0000FF"/>
                </a:solidFill>
              </a:rPr>
              <a:t>	</a:t>
            </a:r>
            <a:r>
              <a:rPr lang="zh-CN" altLang="en-US" sz="3000" dirty="0"/>
              <a:t>打印路径，</a:t>
            </a:r>
            <a:endParaRPr lang="en-US" altLang="zh-CN" sz="3000" dirty="0"/>
          </a:p>
          <a:p>
            <a:pPr marL="457200" lvl="1" indent="0">
              <a:lnSpc>
                <a:spcPct val="120000"/>
              </a:lnSpc>
              <a:spcBef>
                <a:spcPts val="0"/>
              </a:spcBef>
              <a:buNone/>
            </a:pPr>
            <a:r>
              <a:rPr lang="en-US" altLang="zh-CN" sz="3000" dirty="0"/>
              <a:t>	</a:t>
            </a:r>
            <a:r>
              <a:rPr lang="zh-CN" altLang="en-US" sz="3000" dirty="0"/>
              <a:t>返回</a:t>
            </a:r>
            <a:r>
              <a:rPr lang="en-US" altLang="zh-CN" sz="3000" dirty="0"/>
              <a:t>True}</a:t>
            </a:r>
          </a:p>
          <a:p>
            <a:pPr marL="457200" lvl="1" indent="0">
              <a:lnSpc>
                <a:spcPct val="120000"/>
              </a:lnSpc>
              <a:spcBef>
                <a:spcPts val="0"/>
              </a:spcBef>
              <a:buNone/>
            </a:pPr>
            <a:r>
              <a:rPr lang="zh-CN" altLang="en-US" sz="3000" dirty="0"/>
              <a:t>否则，</a:t>
            </a:r>
            <a:r>
              <a:rPr lang="zh-CN" altLang="en-US" sz="3000" dirty="0">
                <a:solidFill>
                  <a:srgbClr val="0000FF"/>
                </a:solidFill>
              </a:rPr>
              <a:t>将该方块记录到轨迹</a:t>
            </a:r>
            <a:r>
              <a:rPr lang="zh-CN" altLang="en-US" sz="3000" dirty="0"/>
              <a:t>；</a:t>
            </a:r>
            <a:endParaRPr lang="en-US" altLang="zh-CN" sz="3000" dirty="0"/>
          </a:p>
          <a:p>
            <a:pPr marL="457200" lvl="1" indent="0">
              <a:lnSpc>
                <a:spcPct val="120000"/>
              </a:lnSpc>
              <a:spcBef>
                <a:spcPts val="0"/>
              </a:spcBef>
              <a:buNone/>
            </a:pPr>
            <a:r>
              <a:rPr lang="zh-CN" altLang="en-US" sz="3000" b="1" dirty="0">
                <a:solidFill>
                  <a:srgbClr val="00B050"/>
                </a:solidFill>
              </a:rPr>
              <a:t>依次</a:t>
            </a:r>
            <a:r>
              <a:rPr lang="zh-CN" altLang="en-US" sz="3000" dirty="0">
                <a:solidFill>
                  <a:srgbClr val="00B050"/>
                </a:solidFill>
              </a:rPr>
              <a:t>取</a:t>
            </a:r>
            <a:r>
              <a:rPr lang="en-US" altLang="zh-CN" sz="3000" dirty="0">
                <a:solidFill>
                  <a:srgbClr val="00B050"/>
                </a:solidFill>
              </a:rPr>
              <a:t> e</a:t>
            </a:r>
            <a:r>
              <a:rPr lang="zh-CN" altLang="en-US" sz="3000" dirty="0">
                <a:solidFill>
                  <a:srgbClr val="00B050"/>
                </a:solidFill>
              </a:rPr>
              <a:t>的下一步可以走到的方块</a:t>
            </a:r>
            <a:r>
              <a:rPr lang="en-US" altLang="zh-CN" sz="3000" dirty="0">
                <a:solidFill>
                  <a:srgbClr val="00B050"/>
                </a:solidFill>
              </a:rPr>
              <a:t>s</a:t>
            </a:r>
            <a:r>
              <a:rPr lang="zh-CN" altLang="en-US" sz="3000" dirty="0"/>
              <a:t>；</a:t>
            </a:r>
            <a:endParaRPr lang="en-US" altLang="zh-CN" sz="3000" dirty="0"/>
          </a:p>
          <a:p>
            <a:pPr marL="457200" lvl="1" indent="0">
              <a:lnSpc>
                <a:spcPct val="120000"/>
              </a:lnSpc>
              <a:spcBef>
                <a:spcPts val="0"/>
              </a:spcBef>
              <a:buNone/>
            </a:pPr>
            <a:r>
              <a:rPr lang="zh-CN" altLang="en-US" sz="3000" dirty="0"/>
              <a:t>如果</a:t>
            </a:r>
            <a:r>
              <a:rPr lang="en-US" altLang="zh-CN" sz="3000" dirty="0"/>
              <a:t> s</a:t>
            </a:r>
            <a:r>
              <a:rPr lang="zh-CN" altLang="en-US" sz="3000" dirty="0"/>
              <a:t>是</a:t>
            </a:r>
            <a:r>
              <a:rPr lang="zh-CN" altLang="en-US" sz="3000" dirty="0">
                <a:solidFill>
                  <a:srgbClr val="00B050"/>
                </a:solidFill>
              </a:rPr>
              <a:t>可通的</a:t>
            </a:r>
            <a:r>
              <a:rPr lang="zh-CN" altLang="en-US" sz="3000" dirty="0"/>
              <a:t>方块 ，则 </a:t>
            </a:r>
            <a:r>
              <a:rPr lang="en-US" altLang="zh-CN" sz="3000" b="1" dirty="0">
                <a:solidFill>
                  <a:schemeClr val="accent6">
                    <a:lumMod val="75000"/>
                  </a:schemeClr>
                </a:solidFill>
              </a:rPr>
              <a:t>{</a:t>
            </a:r>
          </a:p>
          <a:p>
            <a:pPr marL="457200" lvl="1" indent="0">
              <a:lnSpc>
                <a:spcPct val="120000"/>
              </a:lnSpc>
              <a:spcBef>
                <a:spcPts val="0"/>
              </a:spcBef>
              <a:buNone/>
            </a:pPr>
            <a:r>
              <a:rPr lang="en-US" altLang="zh-CN" sz="3000" b="1" dirty="0"/>
              <a:t>	</a:t>
            </a:r>
            <a:r>
              <a:rPr lang="zh-CN" altLang="en-US" sz="3000" dirty="0"/>
              <a:t>则</a:t>
            </a:r>
            <a:r>
              <a:rPr lang="zh-CN" altLang="en-US" sz="3000" dirty="0">
                <a:solidFill>
                  <a:srgbClr val="0000FF"/>
                </a:solidFill>
              </a:rPr>
              <a:t>在该方块中记录该方块的前一个 位置</a:t>
            </a:r>
            <a:r>
              <a:rPr lang="zh-CN" altLang="en-US" sz="3000" dirty="0"/>
              <a:t>，</a:t>
            </a:r>
            <a:endParaRPr lang="en-US" altLang="zh-CN" sz="3000" dirty="0"/>
          </a:p>
          <a:p>
            <a:pPr marL="457200" lvl="1" indent="0">
              <a:lnSpc>
                <a:spcPct val="120000"/>
              </a:lnSpc>
              <a:spcBef>
                <a:spcPts val="0"/>
              </a:spcBef>
              <a:buNone/>
            </a:pPr>
            <a:r>
              <a:rPr lang="en-US" altLang="zh-CN" sz="3000" dirty="0"/>
              <a:t>	</a:t>
            </a:r>
            <a:r>
              <a:rPr lang="zh-CN" altLang="en-US" sz="3000" dirty="0">
                <a:solidFill>
                  <a:srgbClr val="C00000"/>
                </a:solidFill>
              </a:rPr>
              <a:t>将该方块入队</a:t>
            </a:r>
            <a:r>
              <a:rPr lang="zh-CN" altLang="en-US" sz="3000" dirty="0"/>
              <a:t>，</a:t>
            </a:r>
            <a:endParaRPr lang="en-US" altLang="zh-CN" sz="3000" dirty="0"/>
          </a:p>
          <a:p>
            <a:pPr marL="457200" lvl="1" indent="0">
              <a:lnSpc>
                <a:spcPct val="120000"/>
              </a:lnSpc>
              <a:spcBef>
                <a:spcPts val="0"/>
              </a:spcBef>
              <a:buNone/>
            </a:pPr>
            <a:r>
              <a:rPr lang="en-US" altLang="zh-CN" sz="3000" dirty="0"/>
              <a:t>	</a:t>
            </a:r>
            <a:r>
              <a:rPr lang="zh-CN" altLang="en-US" sz="3000" dirty="0"/>
              <a:t>将该点设置为</a:t>
            </a:r>
            <a:r>
              <a:rPr lang="zh-CN" altLang="en-US" sz="3000" dirty="0">
                <a:solidFill>
                  <a:srgbClr val="00B050"/>
                </a:solidFill>
              </a:rPr>
              <a:t>走过</a:t>
            </a:r>
            <a:r>
              <a:rPr lang="en-US" altLang="zh-CN" sz="3000" dirty="0"/>
              <a:t>// </a:t>
            </a:r>
            <a:r>
              <a:rPr lang="en-US" altLang="zh-CN" sz="3000" dirty="0" err="1"/>
              <a:t>FootPrint</a:t>
            </a:r>
            <a:r>
              <a:rPr lang="en-US" altLang="zh-CN" sz="3000" dirty="0"/>
              <a:t>(s)</a:t>
            </a:r>
            <a:r>
              <a:rPr lang="zh-CN" altLang="en-US" sz="3000" dirty="0"/>
              <a:t>；</a:t>
            </a:r>
          </a:p>
          <a:p>
            <a:pPr marL="457200" lvl="1" indent="0">
              <a:lnSpc>
                <a:spcPct val="120000"/>
              </a:lnSpc>
              <a:spcBef>
                <a:spcPts val="0"/>
              </a:spcBef>
              <a:buNone/>
            </a:pPr>
            <a:r>
              <a:rPr lang="en-US" altLang="zh-CN" sz="3000" dirty="0"/>
              <a:t>       </a:t>
            </a:r>
            <a:r>
              <a:rPr lang="en-US" altLang="zh-CN" sz="3000" b="1" dirty="0">
                <a:solidFill>
                  <a:schemeClr val="accent6">
                    <a:lumMod val="75000"/>
                  </a:schemeClr>
                </a:solidFill>
              </a:rPr>
              <a:t>}</a:t>
            </a:r>
          </a:p>
          <a:p>
            <a:pPr marL="0" indent="0">
              <a:lnSpc>
                <a:spcPct val="120000"/>
              </a:lnSpc>
              <a:spcBef>
                <a:spcPts val="0"/>
              </a:spcBef>
              <a:buNone/>
            </a:pPr>
            <a:r>
              <a:rPr lang="en-US" altLang="zh-CN" sz="3000" b="1" dirty="0">
                <a:solidFill>
                  <a:srgbClr val="0000FF"/>
                </a:solidFill>
              </a:rPr>
              <a:t>}</a:t>
            </a:r>
          </a:p>
          <a:p>
            <a:pPr marL="0" indent="0">
              <a:lnSpc>
                <a:spcPct val="120000"/>
              </a:lnSpc>
              <a:spcBef>
                <a:spcPts val="0"/>
              </a:spcBef>
              <a:buNone/>
            </a:pPr>
            <a:r>
              <a:rPr lang="zh-CN" altLang="en-US" sz="3000" dirty="0"/>
              <a:t>返回</a:t>
            </a:r>
            <a:r>
              <a:rPr lang="en-US" altLang="zh-CN" sz="3000" dirty="0"/>
              <a:t>False //</a:t>
            </a:r>
            <a:r>
              <a:rPr lang="zh-CN" altLang="en-US" sz="3000" dirty="0"/>
              <a:t>没有到达目的地的路径</a:t>
            </a:r>
            <a:endParaRPr lang="en-US" sz="3000"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789043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例：运动会日程安排</a:t>
            </a:r>
            <a:endParaRPr lang="en-US" dirty="0"/>
          </a:p>
        </p:txBody>
      </p:sp>
      <p:sp>
        <p:nvSpPr>
          <p:cNvPr id="4" name="内容占位符 3"/>
          <p:cNvSpPr>
            <a:spLocks noGrp="1"/>
          </p:cNvSpPr>
          <p:nvPr>
            <p:ph idx="1"/>
          </p:nvPr>
        </p:nvSpPr>
        <p:spPr>
          <a:xfrm>
            <a:off x="457200" y="908720"/>
            <a:ext cx="8229600" cy="5832648"/>
          </a:xfrm>
        </p:spPr>
        <p:txBody>
          <a:bodyPr>
            <a:normAutofit fontScale="85000" lnSpcReduction="20000"/>
          </a:bodyPr>
          <a:lstStyle/>
          <a:p>
            <a:pPr>
              <a:lnSpc>
                <a:spcPct val="120000"/>
              </a:lnSpc>
              <a:spcBef>
                <a:spcPts val="0"/>
              </a:spcBef>
            </a:pPr>
            <a:r>
              <a:rPr lang="zh-CN" altLang="en-US" sz="3300" dirty="0"/>
              <a:t>某运动会设立 </a:t>
            </a:r>
            <a:r>
              <a:rPr lang="en-US" altLang="zh-CN" sz="3300" dirty="0"/>
              <a:t>n </a:t>
            </a:r>
            <a:r>
              <a:rPr lang="zh-CN" altLang="en-US" sz="3300" dirty="0"/>
              <a:t>个比赛项目，每个运动员可以参加一至三个项目。试问如何安排比赛日程可以使同一运动员参加的项目不安排在同一单位时间进行</a:t>
            </a:r>
            <a:endParaRPr lang="en-US" altLang="zh-CN" sz="3300" dirty="0"/>
          </a:p>
          <a:p>
            <a:pPr>
              <a:lnSpc>
                <a:spcPct val="120000"/>
              </a:lnSpc>
              <a:spcBef>
                <a:spcPts val="0"/>
              </a:spcBef>
            </a:pPr>
            <a:r>
              <a:rPr lang="zh-CN" altLang="en-US" sz="3300" dirty="0"/>
              <a:t>某运动会设有 </a:t>
            </a:r>
            <a:r>
              <a:rPr lang="en-US" altLang="zh-CN" sz="3300" dirty="0"/>
              <a:t>9 </a:t>
            </a:r>
            <a:r>
              <a:rPr lang="zh-CN" altLang="en-US" sz="3300" dirty="0"/>
              <a:t>个项目：</a:t>
            </a:r>
            <a:endParaRPr lang="en-US" altLang="zh-CN" sz="3300" dirty="0"/>
          </a:p>
          <a:p>
            <a:pPr marL="0" indent="0">
              <a:lnSpc>
                <a:spcPct val="120000"/>
              </a:lnSpc>
              <a:spcBef>
                <a:spcPts val="0"/>
              </a:spcBef>
              <a:buNone/>
            </a:pPr>
            <a:r>
              <a:rPr lang="en-US" altLang="zh-CN" sz="3300" dirty="0"/>
              <a:t>    A = { 0</a:t>
            </a:r>
            <a:r>
              <a:rPr lang="zh-CN" altLang="en-US" sz="3300" dirty="0"/>
              <a:t>，</a:t>
            </a:r>
            <a:r>
              <a:rPr lang="en-US" altLang="zh-CN" sz="3300" dirty="0"/>
              <a:t>1</a:t>
            </a:r>
            <a:r>
              <a:rPr lang="zh-CN" altLang="en-US" sz="3300" dirty="0"/>
              <a:t>，</a:t>
            </a:r>
            <a:r>
              <a:rPr lang="en-US" altLang="zh-CN" sz="3300" dirty="0"/>
              <a:t>2</a:t>
            </a:r>
            <a:r>
              <a:rPr lang="zh-CN" altLang="en-US" sz="3300" dirty="0"/>
              <a:t>，</a:t>
            </a:r>
            <a:r>
              <a:rPr lang="en-US" altLang="zh-CN" sz="3300" dirty="0"/>
              <a:t>3</a:t>
            </a:r>
            <a:r>
              <a:rPr lang="zh-CN" altLang="en-US" sz="3300" dirty="0"/>
              <a:t>，</a:t>
            </a:r>
            <a:r>
              <a:rPr lang="en-US" altLang="zh-CN" sz="3300" dirty="0"/>
              <a:t>4</a:t>
            </a:r>
            <a:r>
              <a:rPr lang="zh-CN" altLang="en-US" sz="3300" dirty="0"/>
              <a:t>，</a:t>
            </a:r>
            <a:r>
              <a:rPr lang="en-US" altLang="zh-CN" sz="3300" dirty="0"/>
              <a:t>5</a:t>
            </a:r>
            <a:r>
              <a:rPr lang="zh-CN" altLang="en-US" sz="3300" dirty="0"/>
              <a:t>，</a:t>
            </a:r>
            <a:r>
              <a:rPr lang="en-US" altLang="zh-CN" sz="3300" dirty="0"/>
              <a:t>6</a:t>
            </a:r>
            <a:r>
              <a:rPr lang="zh-CN" altLang="en-US" sz="3300" dirty="0"/>
              <a:t>，</a:t>
            </a:r>
            <a:r>
              <a:rPr lang="en-US" altLang="zh-CN" sz="3300" dirty="0"/>
              <a:t>7</a:t>
            </a:r>
            <a:r>
              <a:rPr lang="zh-CN" altLang="en-US" sz="3300" dirty="0"/>
              <a:t>，</a:t>
            </a:r>
            <a:r>
              <a:rPr lang="en-US" altLang="zh-CN" sz="3300" dirty="0"/>
              <a:t>8 }</a:t>
            </a:r>
          </a:p>
          <a:p>
            <a:pPr>
              <a:lnSpc>
                <a:spcPct val="120000"/>
              </a:lnSpc>
              <a:spcBef>
                <a:spcPts val="0"/>
              </a:spcBef>
            </a:pPr>
            <a:r>
              <a:rPr lang="zh-CN" altLang="en-US" sz="3300" b="1" dirty="0">
                <a:solidFill>
                  <a:srgbClr val="C00000"/>
                </a:solidFill>
              </a:rPr>
              <a:t>运动会</a:t>
            </a:r>
            <a:r>
              <a:rPr lang="en-US" altLang="zh-CN" sz="3300" b="1" dirty="0">
                <a:solidFill>
                  <a:srgbClr val="C00000"/>
                </a:solidFill>
              </a:rPr>
              <a:t>n </a:t>
            </a:r>
            <a:r>
              <a:rPr lang="zh-CN" altLang="en-US" sz="3300" b="1" dirty="0">
                <a:solidFill>
                  <a:srgbClr val="C00000"/>
                </a:solidFill>
              </a:rPr>
              <a:t>个比赛项目构成一个大小为 </a:t>
            </a:r>
            <a:r>
              <a:rPr lang="en-US" altLang="zh-CN" sz="3300" b="1" dirty="0">
                <a:solidFill>
                  <a:srgbClr val="C00000"/>
                </a:solidFill>
              </a:rPr>
              <a:t>n </a:t>
            </a:r>
            <a:r>
              <a:rPr lang="zh-CN" altLang="en-US" sz="3300" b="1" dirty="0">
                <a:solidFill>
                  <a:srgbClr val="C00000"/>
                </a:solidFill>
              </a:rPr>
              <a:t>的集合</a:t>
            </a:r>
            <a:r>
              <a:rPr lang="en-US" altLang="zh-CN" sz="3300" b="1" dirty="0">
                <a:solidFill>
                  <a:srgbClr val="C00000"/>
                </a:solidFill>
              </a:rPr>
              <a:t>A</a:t>
            </a:r>
            <a:endParaRPr lang="zh-CN" altLang="en-US" sz="3300" b="1" dirty="0">
              <a:solidFill>
                <a:srgbClr val="C00000"/>
              </a:solidFill>
            </a:endParaRPr>
          </a:p>
          <a:p>
            <a:pPr>
              <a:lnSpc>
                <a:spcPct val="120000"/>
              </a:lnSpc>
              <a:spcBef>
                <a:spcPts val="0"/>
              </a:spcBef>
            </a:pPr>
            <a:r>
              <a:rPr lang="en-US" altLang="zh-CN" sz="3300" dirty="0"/>
              <a:t>7</a:t>
            </a:r>
            <a:r>
              <a:rPr lang="zh-CN" altLang="en-US" sz="3300" dirty="0"/>
              <a:t>名运动员报名参加的项目分别为：</a:t>
            </a:r>
          </a:p>
          <a:p>
            <a:pPr marL="0" indent="0">
              <a:lnSpc>
                <a:spcPct val="120000"/>
              </a:lnSpc>
              <a:spcBef>
                <a:spcPts val="0"/>
              </a:spcBef>
              <a:buNone/>
            </a:pPr>
            <a:r>
              <a:rPr lang="zh-CN" altLang="en-US" sz="3300" dirty="0">
                <a:solidFill>
                  <a:srgbClr val="C00000"/>
                </a:solidFill>
              </a:rPr>
              <a:t>（</a:t>
            </a:r>
            <a:r>
              <a:rPr lang="en-US" altLang="zh-CN" sz="3300" dirty="0">
                <a:solidFill>
                  <a:srgbClr val="C00000"/>
                </a:solidFill>
              </a:rPr>
              <a:t>1</a:t>
            </a:r>
            <a:r>
              <a:rPr lang="zh-CN" altLang="en-US" sz="3300" dirty="0">
                <a:solidFill>
                  <a:srgbClr val="C00000"/>
                </a:solidFill>
              </a:rPr>
              <a:t>，</a:t>
            </a:r>
            <a:r>
              <a:rPr lang="en-US" altLang="zh-CN" sz="3300" dirty="0">
                <a:solidFill>
                  <a:srgbClr val="C00000"/>
                </a:solidFill>
              </a:rPr>
              <a:t>4</a:t>
            </a:r>
            <a:r>
              <a:rPr lang="zh-CN" altLang="en-US" sz="3300" dirty="0">
                <a:solidFill>
                  <a:srgbClr val="C00000"/>
                </a:solidFill>
              </a:rPr>
              <a:t>，</a:t>
            </a:r>
            <a:r>
              <a:rPr lang="en-US" altLang="zh-CN" sz="3300" dirty="0">
                <a:solidFill>
                  <a:srgbClr val="C00000"/>
                </a:solidFill>
              </a:rPr>
              <a:t>8</a:t>
            </a:r>
            <a:r>
              <a:rPr lang="zh-CN" altLang="en-US" sz="3300" dirty="0">
                <a:solidFill>
                  <a:srgbClr val="C00000"/>
                </a:solidFill>
              </a:rPr>
              <a:t>）</a:t>
            </a:r>
            <a:r>
              <a:rPr lang="en-US" altLang="zh-CN" sz="3300" dirty="0"/>
              <a:t>,</a:t>
            </a:r>
            <a:r>
              <a:rPr lang="zh-CN" altLang="en-US" sz="3300" dirty="0"/>
              <a:t>（</a:t>
            </a:r>
            <a:r>
              <a:rPr lang="en-US" altLang="zh-CN" sz="3300" dirty="0"/>
              <a:t>1</a:t>
            </a:r>
            <a:r>
              <a:rPr lang="zh-CN" altLang="en-US" sz="3300" dirty="0"/>
              <a:t>，</a:t>
            </a:r>
            <a:r>
              <a:rPr lang="en-US" altLang="zh-CN" sz="3300" dirty="0"/>
              <a:t>7</a:t>
            </a:r>
            <a:r>
              <a:rPr lang="zh-CN" altLang="en-US" sz="3300" dirty="0"/>
              <a:t>）</a:t>
            </a:r>
            <a:r>
              <a:rPr lang="en-US" altLang="zh-CN" sz="3300" dirty="0"/>
              <a:t>,</a:t>
            </a:r>
            <a:r>
              <a:rPr lang="zh-CN" altLang="en-US" sz="3300" dirty="0"/>
              <a:t>（</a:t>
            </a:r>
            <a:r>
              <a:rPr lang="en-US" altLang="zh-CN" sz="3300" dirty="0"/>
              <a:t>8</a:t>
            </a:r>
            <a:r>
              <a:rPr lang="zh-CN" altLang="en-US" sz="3300" dirty="0"/>
              <a:t>，</a:t>
            </a:r>
            <a:r>
              <a:rPr lang="en-US" altLang="zh-CN" sz="3300" dirty="0"/>
              <a:t>3</a:t>
            </a:r>
            <a:r>
              <a:rPr lang="zh-CN" altLang="en-US" sz="3300" dirty="0"/>
              <a:t>）</a:t>
            </a:r>
            <a:r>
              <a:rPr lang="en-US" altLang="zh-CN" sz="3300" dirty="0"/>
              <a:t>,</a:t>
            </a:r>
            <a:endParaRPr lang="zh-CN" altLang="en-US" sz="3300" dirty="0"/>
          </a:p>
          <a:p>
            <a:pPr marL="0" indent="0">
              <a:lnSpc>
                <a:spcPct val="120000"/>
              </a:lnSpc>
              <a:spcBef>
                <a:spcPts val="0"/>
              </a:spcBef>
              <a:buNone/>
            </a:pPr>
            <a:r>
              <a:rPr lang="zh-CN" altLang="en-US" sz="3300" dirty="0"/>
              <a:t>（</a:t>
            </a:r>
            <a:r>
              <a:rPr lang="en-US" altLang="zh-CN" sz="3300" dirty="0"/>
              <a:t>1</a:t>
            </a:r>
            <a:r>
              <a:rPr lang="zh-CN" altLang="en-US" sz="3300" dirty="0"/>
              <a:t>，</a:t>
            </a:r>
            <a:r>
              <a:rPr lang="en-US" altLang="zh-CN" sz="3300" dirty="0"/>
              <a:t>0</a:t>
            </a:r>
            <a:r>
              <a:rPr lang="zh-CN" altLang="en-US" sz="3300" dirty="0"/>
              <a:t>，</a:t>
            </a:r>
            <a:r>
              <a:rPr lang="en-US" altLang="zh-CN" sz="3300" dirty="0"/>
              <a:t>5</a:t>
            </a:r>
            <a:r>
              <a:rPr lang="zh-CN" altLang="en-US" sz="3300" dirty="0"/>
              <a:t>）</a:t>
            </a:r>
            <a:r>
              <a:rPr lang="en-US" altLang="zh-CN" sz="3300" dirty="0"/>
              <a:t>,</a:t>
            </a:r>
            <a:r>
              <a:rPr lang="zh-CN" altLang="en-US" sz="3300" dirty="0"/>
              <a:t>（</a:t>
            </a:r>
            <a:r>
              <a:rPr lang="en-US" altLang="zh-CN" sz="3300" dirty="0"/>
              <a:t>3</a:t>
            </a:r>
            <a:r>
              <a:rPr lang="zh-CN" altLang="en-US" sz="3300" dirty="0"/>
              <a:t>，</a:t>
            </a:r>
            <a:r>
              <a:rPr lang="en-US" altLang="zh-CN" sz="3300" dirty="0"/>
              <a:t>4</a:t>
            </a:r>
            <a:r>
              <a:rPr lang="zh-CN" altLang="en-US" sz="3300" dirty="0"/>
              <a:t>）</a:t>
            </a:r>
            <a:r>
              <a:rPr lang="en-US" altLang="zh-CN" sz="3300" dirty="0"/>
              <a:t>,</a:t>
            </a:r>
            <a:r>
              <a:rPr lang="zh-CN" altLang="en-US" sz="3300" dirty="0">
                <a:solidFill>
                  <a:srgbClr val="0000FF"/>
                </a:solidFill>
              </a:rPr>
              <a:t>（</a:t>
            </a:r>
            <a:r>
              <a:rPr lang="en-US" altLang="zh-CN" sz="3300" dirty="0">
                <a:solidFill>
                  <a:srgbClr val="0000FF"/>
                </a:solidFill>
              </a:rPr>
              <a:t>5</a:t>
            </a:r>
            <a:r>
              <a:rPr lang="zh-CN" altLang="en-US" sz="3300" dirty="0">
                <a:solidFill>
                  <a:srgbClr val="0000FF"/>
                </a:solidFill>
              </a:rPr>
              <a:t>，</a:t>
            </a:r>
            <a:r>
              <a:rPr lang="en-US" altLang="zh-CN" sz="3300" dirty="0">
                <a:solidFill>
                  <a:srgbClr val="0000FF"/>
                </a:solidFill>
              </a:rPr>
              <a:t>6</a:t>
            </a:r>
            <a:r>
              <a:rPr lang="zh-CN" altLang="en-US" sz="3300" dirty="0">
                <a:solidFill>
                  <a:srgbClr val="0000FF"/>
                </a:solidFill>
              </a:rPr>
              <a:t>，</a:t>
            </a:r>
            <a:r>
              <a:rPr lang="en-US" altLang="zh-CN" sz="3300" dirty="0">
                <a:solidFill>
                  <a:srgbClr val="0000FF"/>
                </a:solidFill>
              </a:rPr>
              <a:t>2</a:t>
            </a:r>
            <a:r>
              <a:rPr lang="zh-CN" altLang="en-US" sz="3300" dirty="0">
                <a:solidFill>
                  <a:srgbClr val="0000FF"/>
                </a:solidFill>
              </a:rPr>
              <a:t>）</a:t>
            </a:r>
            <a:r>
              <a:rPr lang="en-US" altLang="zh-CN" sz="3300" dirty="0"/>
              <a:t>,</a:t>
            </a:r>
            <a:r>
              <a:rPr lang="zh-CN" altLang="en-US" sz="3300" dirty="0"/>
              <a:t>（</a:t>
            </a:r>
            <a:r>
              <a:rPr lang="en-US" altLang="zh-CN" sz="3300" dirty="0"/>
              <a:t>6</a:t>
            </a:r>
            <a:r>
              <a:rPr lang="zh-CN" altLang="en-US" sz="3300" dirty="0"/>
              <a:t>，</a:t>
            </a:r>
            <a:r>
              <a:rPr lang="en-US" altLang="zh-CN" sz="3300" dirty="0"/>
              <a:t>4</a:t>
            </a:r>
            <a:r>
              <a:rPr lang="zh-CN" altLang="en-US" sz="3300" dirty="0"/>
              <a:t>）</a:t>
            </a:r>
            <a:endParaRPr lang="en-US" altLang="zh-CN" sz="3300" dirty="0"/>
          </a:p>
          <a:p>
            <a:pPr>
              <a:lnSpc>
                <a:spcPct val="120000"/>
              </a:lnSpc>
              <a:spcBef>
                <a:spcPts val="0"/>
              </a:spcBef>
            </a:pPr>
            <a:r>
              <a:rPr lang="zh-CN" altLang="en-US" sz="3300" dirty="0"/>
              <a:t>问：哪些项目可以同时进行？</a:t>
            </a:r>
            <a:endParaRPr lang="en-US" altLang="zh-CN" sz="3300" dirty="0"/>
          </a:p>
          <a:p>
            <a:pPr>
              <a:lnSpc>
                <a:spcPct val="120000"/>
              </a:lnSpc>
              <a:spcBef>
                <a:spcPts val="0"/>
              </a:spcBef>
            </a:pPr>
            <a:r>
              <a:rPr lang="zh-CN" altLang="en-US" sz="3300" b="1" dirty="0">
                <a:solidFill>
                  <a:srgbClr val="C00000"/>
                </a:solidFill>
              </a:rPr>
              <a:t>把集合</a:t>
            </a:r>
            <a:r>
              <a:rPr lang="en-US" altLang="zh-CN" sz="3300" b="1" dirty="0">
                <a:solidFill>
                  <a:srgbClr val="C00000"/>
                </a:solidFill>
              </a:rPr>
              <a:t>A</a:t>
            </a:r>
            <a:r>
              <a:rPr lang="zh-CN" altLang="en-US" sz="3300" b="1" dirty="0">
                <a:solidFill>
                  <a:srgbClr val="C00000"/>
                </a:solidFill>
              </a:rPr>
              <a:t>划分成互不相交的子集，</a:t>
            </a:r>
            <a:r>
              <a:rPr lang="zh-CN" altLang="en-US" sz="3300" b="1" dirty="0">
                <a:solidFill>
                  <a:srgbClr val="0000FF"/>
                </a:solidFill>
              </a:rPr>
              <a:t>同一子集的项目为可以同时进行的项目</a:t>
            </a:r>
            <a:endParaRPr lang="en-US" altLang="zh-CN" sz="3300" b="1" dirty="0">
              <a:solidFill>
                <a:srgbClr val="0000FF"/>
              </a:solidFill>
            </a:endParaRPr>
          </a:p>
          <a:p>
            <a:endParaRPr lang="zh-CN" altLang="en-US" dirty="0"/>
          </a:p>
          <a:p>
            <a:endParaRPr lang="en-US" altLang="zh-CN"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75414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队列的基本概念</a:t>
            </a:r>
            <a:endParaRPr lang="en-US" dirty="0"/>
          </a:p>
        </p:txBody>
      </p:sp>
      <p:sp>
        <p:nvSpPr>
          <p:cNvPr id="3" name="内容占位符 2"/>
          <p:cNvSpPr>
            <a:spLocks noGrp="1"/>
          </p:cNvSpPr>
          <p:nvPr>
            <p:ph idx="1"/>
          </p:nvPr>
        </p:nvSpPr>
        <p:spPr/>
        <p:txBody>
          <a:bodyPr>
            <a:normAutofit fontScale="85000" lnSpcReduction="20000"/>
          </a:bodyPr>
          <a:lstStyle/>
          <a:p>
            <a:pPr>
              <a:lnSpc>
                <a:spcPct val="120000"/>
              </a:lnSpc>
              <a:spcBef>
                <a:spcPts val="0"/>
              </a:spcBef>
            </a:pPr>
            <a:r>
              <a:rPr lang="zh-CN" altLang="en-US" dirty="0"/>
              <a:t>与栈类似，</a:t>
            </a:r>
            <a:r>
              <a:rPr lang="zh-CN" altLang="en-US" dirty="0">
                <a:solidFill>
                  <a:srgbClr val="C00000"/>
                </a:solidFill>
              </a:rPr>
              <a:t>队列</a:t>
            </a:r>
            <a:r>
              <a:rPr lang="en-US" altLang="zh-CN" dirty="0">
                <a:solidFill>
                  <a:srgbClr val="C00000"/>
                </a:solidFill>
              </a:rPr>
              <a:t>(Queue)</a:t>
            </a:r>
            <a:r>
              <a:rPr lang="en-US" altLang="zh-CN" dirty="0"/>
              <a:t> </a:t>
            </a:r>
            <a:r>
              <a:rPr lang="zh-CN" altLang="en-US" dirty="0"/>
              <a:t>也是运算受限的线性表</a:t>
            </a:r>
          </a:p>
          <a:p>
            <a:pPr lvl="1">
              <a:lnSpc>
                <a:spcPct val="120000"/>
              </a:lnSpc>
              <a:spcBef>
                <a:spcPts val="0"/>
              </a:spcBef>
            </a:pPr>
            <a:r>
              <a:rPr lang="zh-CN" altLang="en-US" dirty="0"/>
              <a:t>只允许在表的一端进行插入，而在另一端进行删除 </a:t>
            </a:r>
          </a:p>
          <a:p>
            <a:pPr lvl="1">
              <a:lnSpc>
                <a:spcPct val="120000"/>
              </a:lnSpc>
              <a:spcBef>
                <a:spcPts val="0"/>
              </a:spcBef>
            </a:pPr>
            <a:r>
              <a:rPr lang="zh-CN" altLang="en-US" dirty="0">
                <a:solidFill>
                  <a:srgbClr val="0000FF"/>
                </a:solidFill>
              </a:rPr>
              <a:t>队头</a:t>
            </a:r>
            <a:r>
              <a:rPr lang="en-US" altLang="zh-CN" dirty="0">
                <a:solidFill>
                  <a:srgbClr val="0000FF"/>
                </a:solidFill>
              </a:rPr>
              <a:t>(front) </a:t>
            </a:r>
            <a:r>
              <a:rPr lang="zh-CN" altLang="en-US" dirty="0"/>
              <a:t>：允许进行删除的一端</a:t>
            </a:r>
          </a:p>
          <a:p>
            <a:pPr lvl="1">
              <a:lnSpc>
                <a:spcPct val="120000"/>
              </a:lnSpc>
              <a:spcBef>
                <a:spcPts val="0"/>
              </a:spcBef>
            </a:pPr>
            <a:r>
              <a:rPr lang="zh-CN" altLang="en-US" dirty="0">
                <a:solidFill>
                  <a:srgbClr val="0000FF"/>
                </a:solidFill>
              </a:rPr>
              <a:t>队尾</a:t>
            </a:r>
            <a:r>
              <a:rPr lang="en-US" altLang="zh-CN" dirty="0">
                <a:solidFill>
                  <a:srgbClr val="0000FF"/>
                </a:solidFill>
              </a:rPr>
              <a:t>(rear) </a:t>
            </a:r>
            <a:r>
              <a:rPr lang="zh-CN" altLang="en-US" dirty="0"/>
              <a:t>：允许进行插入的一端</a:t>
            </a:r>
          </a:p>
          <a:p>
            <a:pPr>
              <a:lnSpc>
                <a:spcPct val="120000"/>
              </a:lnSpc>
              <a:spcBef>
                <a:spcPts val="0"/>
              </a:spcBef>
            </a:pPr>
            <a:r>
              <a:rPr lang="zh-CN" altLang="en-US" dirty="0"/>
              <a:t>空队列：队列中没有元素</a:t>
            </a:r>
          </a:p>
          <a:p>
            <a:pPr>
              <a:lnSpc>
                <a:spcPct val="120000"/>
              </a:lnSpc>
              <a:spcBef>
                <a:spcPts val="0"/>
              </a:spcBef>
            </a:pPr>
            <a:r>
              <a:rPr lang="zh-CN" altLang="en-US" dirty="0"/>
              <a:t>特性：</a:t>
            </a:r>
            <a:r>
              <a:rPr lang="zh-CN" altLang="en-US" b="1" dirty="0">
                <a:solidFill>
                  <a:srgbClr val="0000FF"/>
                </a:solidFill>
              </a:rPr>
              <a:t>先进先出</a:t>
            </a:r>
            <a:r>
              <a:rPr lang="en-US" altLang="zh-CN" b="1" dirty="0">
                <a:solidFill>
                  <a:srgbClr val="0000FF"/>
                </a:solidFill>
              </a:rPr>
              <a:t>(First In First Out</a:t>
            </a:r>
            <a:r>
              <a:rPr lang="zh-CN" altLang="en-US" b="1" dirty="0">
                <a:solidFill>
                  <a:srgbClr val="0000FF"/>
                </a:solidFill>
              </a:rPr>
              <a:t>，</a:t>
            </a:r>
            <a:r>
              <a:rPr lang="en-US" altLang="zh-CN" b="1" dirty="0">
                <a:solidFill>
                  <a:srgbClr val="0000FF"/>
                </a:solidFill>
              </a:rPr>
              <a:t>FIFO)</a:t>
            </a:r>
            <a:r>
              <a:rPr lang="zh-CN" altLang="en-US" dirty="0"/>
              <a:t>，先进入队列的成员总是先离开队列</a:t>
            </a:r>
          </a:p>
          <a:p>
            <a:pPr>
              <a:lnSpc>
                <a:spcPct val="120000"/>
              </a:lnSpc>
              <a:spcBef>
                <a:spcPts val="0"/>
              </a:spcBef>
            </a:pPr>
            <a:r>
              <a:rPr lang="zh-CN" altLang="en-US" dirty="0"/>
              <a:t>在空队列中依次加入元素</a:t>
            </a:r>
            <a:r>
              <a:rPr lang="en-US" altLang="zh-CN" dirty="0"/>
              <a:t>a1, a2, …, an</a:t>
            </a:r>
            <a:r>
              <a:rPr lang="zh-CN" altLang="en-US" dirty="0"/>
              <a:t>之后，</a:t>
            </a:r>
            <a:r>
              <a:rPr lang="en-US" altLang="zh-CN" dirty="0"/>
              <a:t>a1</a:t>
            </a:r>
            <a:r>
              <a:rPr lang="zh-CN" altLang="en-US" dirty="0"/>
              <a:t>是队头元素，</a:t>
            </a:r>
            <a:r>
              <a:rPr lang="en-US" altLang="zh-CN" dirty="0"/>
              <a:t>an</a:t>
            </a:r>
            <a:r>
              <a:rPr lang="zh-CN" altLang="en-US" dirty="0"/>
              <a:t>是队尾元素，而退出队列的次序只能是</a:t>
            </a:r>
            <a:r>
              <a:rPr lang="en-US" altLang="zh-CN" dirty="0"/>
              <a:t>a1, a2, …, an</a:t>
            </a:r>
          </a:p>
          <a:p>
            <a:endParaRPr lang="en-US" altLang="zh-CN" dirty="0"/>
          </a:p>
          <a:p>
            <a:endParaRPr lang="en-US" altLang="zh-CN" dirty="0"/>
          </a:p>
          <a:p>
            <a:endParaRPr lang="en-US" altLang="zh-CN" dirty="0"/>
          </a:p>
          <a:p>
            <a:pPr marL="0" indent="0">
              <a:buNone/>
            </a:pPr>
            <a:r>
              <a:rPr lang="zh-CN" altLang="en-US" dirty="0"/>
              <a:t>　　</a:t>
            </a:r>
          </a:p>
          <a:p>
            <a:endParaRPr lang="en-US" dirty="0"/>
          </a:p>
        </p:txBody>
      </p:sp>
      <p:sp>
        <p:nvSpPr>
          <p:cNvPr id="4" name="灯片编号占位符 3"/>
          <p:cNvSpPr>
            <a:spLocks noGrp="1"/>
          </p:cNvSpPr>
          <p:nvPr>
            <p:ph type="sldNum" sz="quarter" idx="12"/>
          </p:nvPr>
        </p:nvSpPr>
        <p:spPr>
          <a:xfrm>
            <a:off x="8748464" y="6447325"/>
            <a:ext cx="395536" cy="365125"/>
          </a:xfrm>
        </p:spPr>
        <p:txBody>
          <a:bodyPr/>
          <a:lstStyle/>
          <a:p>
            <a:fld id="{0C913308-F349-4B6D-A68A-DD1791B4A57B}" type="slidenum">
              <a:rPr lang="zh-CN" altLang="en-US" smtClean="0"/>
              <a:t>3</a:t>
            </a:fld>
            <a:endParaRPr lang="zh-CN" altLang="en-US"/>
          </a:p>
        </p:txBody>
      </p:sp>
      <p:grpSp>
        <p:nvGrpSpPr>
          <p:cNvPr id="43" name="Group 3"/>
          <p:cNvGrpSpPr>
            <a:grpSpLocks/>
          </p:cNvGrpSpPr>
          <p:nvPr/>
        </p:nvGrpSpPr>
        <p:grpSpPr bwMode="auto">
          <a:xfrm>
            <a:off x="3275856" y="4986338"/>
            <a:ext cx="5592762" cy="1871662"/>
            <a:chOff x="0" y="0"/>
            <a:chExt cx="3523" cy="1179"/>
          </a:xfrm>
        </p:grpSpPr>
        <p:grpSp>
          <p:nvGrpSpPr>
            <p:cNvPr id="44" name="Group 4"/>
            <p:cNvGrpSpPr>
              <a:grpSpLocks/>
            </p:cNvGrpSpPr>
            <p:nvPr/>
          </p:nvGrpSpPr>
          <p:grpSpPr bwMode="auto">
            <a:xfrm>
              <a:off x="0" y="0"/>
              <a:ext cx="3523" cy="829"/>
              <a:chOff x="0" y="0"/>
              <a:chExt cx="3523" cy="829"/>
            </a:xfrm>
          </p:grpSpPr>
          <p:grpSp>
            <p:nvGrpSpPr>
              <p:cNvPr id="46" name="Group 5"/>
              <p:cNvGrpSpPr>
                <a:grpSpLocks/>
              </p:cNvGrpSpPr>
              <p:nvPr/>
            </p:nvGrpSpPr>
            <p:grpSpPr bwMode="auto">
              <a:xfrm>
                <a:off x="960" y="0"/>
                <a:ext cx="1632" cy="336"/>
                <a:chOff x="0" y="0"/>
                <a:chExt cx="1480" cy="336"/>
              </a:xfrm>
            </p:grpSpPr>
            <p:sp>
              <p:nvSpPr>
                <p:cNvPr id="59" name="Rectangle 6"/>
                <p:cNvSpPr>
                  <a:spLocks noChangeArrowheads="1"/>
                </p:cNvSpPr>
                <p:nvPr/>
              </p:nvSpPr>
              <p:spPr bwMode="auto">
                <a:xfrm>
                  <a:off x="114" y="0"/>
                  <a:ext cx="129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t>a</a:t>
                  </a:r>
                  <a:r>
                    <a:rPr lang="en-US" altLang="en-US" sz="2800" baseline="-20000"/>
                    <a:t>1 </a:t>
                  </a:r>
                  <a:r>
                    <a:rPr lang="en-US" altLang="en-US" sz="2800"/>
                    <a:t>, a</a:t>
                  </a:r>
                  <a:r>
                    <a:rPr lang="en-US" altLang="en-US" sz="2800" baseline="-20000"/>
                    <a:t>2 </a:t>
                  </a:r>
                  <a:r>
                    <a:rPr lang="en-US" altLang="en-US" sz="2800"/>
                    <a:t>, … ,  a</a:t>
                  </a:r>
                  <a:r>
                    <a:rPr lang="en-US" altLang="en-US" sz="2800" baseline="-20000"/>
                    <a:t>n</a:t>
                  </a:r>
                </a:p>
              </p:txBody>
            </p:sp>
            <p:sp>
              <p:nvSpPr>
                <p:cNvPr id="60" name="Line 7"/>
                <p:cNvSpPr>
                  <a:spLocks noChangeShapeType="1"/>
                </p:cNvSpPr>
                <p:nvPr/>
              </p:nvSpPr>
              <p:spPr bwMode="auto">
                <a:xfrm>
                  <a:off x="6" y="0"/>
                  <a:ext cx="147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 name="Line 8"/>
                <p:cNvSpPr>
                  <a:spLocks noChangeShapeType="1"/>
                </p:cNvSpPr>
                <p:nvPr/>
              </p:nvSpPr>
              <p:spPr bwMode="auto">
                <a:xfrm>
                  <a:off x="0" y="336"/>
                  <a:ext cx="147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7" name="Group 9"/>
              <p:cNvGrpSpPr>
                <a:grpSpLocks/>
              </p:cNvGrpSpPr>
              <p:nvPr/>
            </p:nvGrpSpPr>
            <p:grpSpPr bwMode="auto">
              <a:xfrm>
                <a:off x="0" y="0"/>
                <a:ext cx="1134" cy="272"/>
                <a:chOff x="0" y="0"/>
                <a:chExt cx="1134" cy="272"/>
              </a:xfrm>
            </p:grpSpPr>
            <p:sp>
              <p:nvSpPr>
                <p:cNvPr id="57" name="Rectangle 10"/>
                <p:cNvSpPr>
                  <a:spLocks noChangeArrowheads="1"/>
                </p:cNvSpPr>
                <p:nvPr/>
              </p:nvSpPr>
              <p:spPr bwMode="auto">
                <a:xfrm>
                  <a:off x="0" y="0"/>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solidFill>
                        <a:srgbClr val="0000FF"/>
                      </a:solidFill>
                    </a:rPr>
                    <a:t>出队</a:t>
                  </a:r>
                  <a:endParaRPr lang="en-US" altLang="zh-CN" sz="2400" b="1" dirty="0">
                    <a:solidFill>
                      <a:srgbClr val="0000FF"/>
                    </a:solidFill>
                  </a:endParaRPr>
                </a:p>
                <a:p>
                  <a:pPr algn="ctr"/>
                  <a:r>
                    <a:rPr lang="en-US" altLang="zh-CN" sz="2400" b="1" dirty="0">
                      <a:solidFill>
                        <a:srgbClr val="0000FF"/>
                      </a:solidFill>
                    </a:rPr>
                    <a:t>(</a:t>
                  </a:r>
                  <a:r>
                    <a:rPr lang="en-US" altLang="zh-CN" sz="2400" b="1" dirty="0" err="1">
                      <a:solidFill>
                        <a:srgbClr val="0000FF"/>
                      </a:solidFill>
                    </a:rPr>
                    <a:t>Dequeue</a:t>
                  </a:r>
                  <a:r>
                    <a:rPr lang="en-US" altLang="zh-CN" sz="2400" b="1" dirty="0">
                      <a:solidFill>
                        <a:srgbClr val="0000FF"/>
                      </a:solidFill>
                    </a:rPr>
                    <a:t>)</a:t>
                  </a:r>
                  <a:endParaRPr lang="zh-CN" altLang="en-US" sz="2400" b="1" dirty="0">
                    <a:solidFill>
                      <a:srgbClr val="0000FF"/>
                    </a:solidFill>
                  </a:endParaRPr>
                </a:p>
              </p:txBody>
            </p:sp>
            <p:sp>
              <p:nvSpPr>
                <p:cNvPr id="58" name="Line 11"/>
                <p:cNvSpPr>
                  <a:spLocks noChangeShapeType="1"/>
                </p:cNvSpPr>
                <p:nvPr/>
              </p:nvSpPr>
              <p:spPr bwMode="auto">
                <a:xfrm flipH="1">
                  <a:off x="726" y="156"/>
                  <a:ext cx="40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48" name="Group 12"/>
              <p:cNvGrpSpPr>
                <a:grpSpLocks/>
              </p:cNvGrpSpPr>
              <p:nvPr/>
            </p:nvGrpSpPr>
            <p:grpSpPr bwMode="auto">
              <a:xfrm>
                <a:off x="2540" y="48"/>
                <a:ext cx="983" cy="272"/>
                <a:chOff x="-100" y="0"/>
                <a:chExt cx="983" cy="272"/>
              </a:xfrm>
            </p:grpSpPr>
            <p:sp>
              <p:nvSpPr>
                <p:cNvPr id="55" name="Rectangle 13"/>
                <p:cNvSpPr>
                  <a:spLocks noChangeArrowheads="1"/>
                </p:cNvSpPr>
                <p:nvPr/>
              </p:nvSpPr>
              <p:spPr bwMode="auto">
                <a:xfrm>
                  <a:off x="384" y="0"/>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solidFill>
                        <a:srgbClr val="0000FF"/>
                      </a:solidFill>
                    </a:rPr>
                    <a:t>入队</a:t>
                  </a:r>
                  <a:endParaRPr lang="en-US" altLang="zh-CN" sz="2400" b="1" dirty="0">
                    <a:solidFill>
                      <a:srgbClr val="0000FF"/>
                    </a:solidFill>
                  </a:endParaRPr>
                </a:p>
                <a:p>
                  <a:pPr algn="ctr"/>
                  <a:r>
                    <a:rPr lang="en-US" altLang="zh-CN" sz="2400" b="1" dirty="0">
                      <a:solidFill>
                        <a:srgbClr val="0000FF"/>
                      </a:solidFill>
                    </a:rPr>
                    <a:t>(</a:t>
                  </a:r>
                  <a:r>
                    <a:rPr lang="en-US" altLang="zh-CN" sz="2400" b="1" dirty="0" err="1">
                      <a:solidFill>
                        <a:srgbClr val="0000FF"/>
                      </a:solidFill>
                    </a:rPr>
                    <a:t>Enqueue</a:t>
                  </a:r>
                  <a:r>
                    <a:rPr lang="en-US" altLang="zh-CN" sz="2400" b="1" dirty="0">
                      <a:solidFill>
                        <a:srgbClr val="0000FF"/>
                      </a:solidFill>
                    </a:rPr>
                    <a:t>)</a:t>
                  </a:r>
                  <a:endParaRPr lang="zh-CN" altLang="en-US" sz="2400" b="1" dirty="0">
                    <a:solidFill>
                      <a:srgbClr val="0000FF"/>
                    </a:solidFill>
                  </a:endParaRPr>
                </a:p>
              </p:txBody>
            </p:sp>
            <p:sp>
              <p:nvSpPr>
                <p:cNvPr id="56" name="Line 14"/>
                <p:cNvSpPr>
                  <a:spLocks noChangeShapeType="1"/>
                </p:cNvSpPr>
                <p:nvPr/>
              </p:nvSpPr>
              <p:spPr bwMode="auto">
                <a:xfrm flipH="1">
                  <a:off x="-100" y="105"/>
                  <a:ext cx="40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9" name="Group 15"/>
              <p:cNvGrpSpPr>
                <a:grpSpLocks/>
              </p:cNvGrpSpPr>
              <p:nvPr/>
            </p:nvGrpSpPr>
            <p:grpSpPr bwMode="auto">
              <a:xfrm>
                <a:off x="2112" y="336"/>
                <a:ext cx="912" cy="493"/>
                <a:chOff x="0" y="0"/>
                <a:chExt cx="912" cy="493"/>
              </a:xfrm>
            </p:grpSpPr>
            <p:sp>
              <p:nvSpPr>
                <p:cNvPr id="53" name="Rectangle 16"/>
                <p:cNvSpPr>
                  <a:spLocks noChangeArrowheads="1"/>
                </p:cNvSpPr>
                <p:nvPr/>
              </p:nvSpPr>
              <p:spPr bwMode="auto">
                <a:xfrm>
                  <a:off x="0" y="221"/>
                  <a:ext cx="91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t>队尾</a:t>
                  </a:r>
                  <a:r>
                    <a:rPr lang="en-US" altLang="zh-CN" sz="2400" b="1" dirty="0"/>
                    <a:t>(rear)</a:t>
                  </a:r>
                  <a:endParaRPr lang="zh-CN" altLang="en-US" sz="2400" b="1" dirty="0"/>
                </a:p>
              </p:txBody>
            </p:sp>
            <p:sp>
              <p:nvSpPr>
                <p:cNvPr id="54" name="Line 17"/>
                <p:cNvSpPr>
                  <a:spLocks noChangeShapeType="1"/>
                </p:cNvSpPr>
                <p:nvPr/>
              </p:nvSpPr>
              <p:spPr bwMode="auto">
                <a:xfrm flipV="1">
                  <a:off x="258" y="0"/>
                  <a:ext cx="0" cy="227"/>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0" name="Group 18"/>
              <p:cNvGrpSpPr>
                <a:grpSpLocks/>
              </p:cNvGrpSpPr>
              <p:nvPr/>
            </p:nvGrpSpPr>
            <p:grpSpPr bwMode="auto">
              <a:xfrm>
                <a:off x="820" y="336"/>
                <a:ext cx="951" cy="493"/>
                <a:chOff x="-188" y="0"/>
                <a:chExt cx="951" cy="493"/>
              </a:xfrm>
            </p:grpSpPr>
            <p:sp>
              <p:nvSpPr>
                <p:cNvPr id="51" name="Rectangle 19"/>
                <p:cNvSpPr>
                  <a:spLocks noChangeArrowheads="1"/>
                </p:cNvSpPr>
                <p:nvPr/>
              </p:nvSpPr>
              <p:spPr bwMode="auto">
                <a:xfrm>
                  <a:off x="-188" y="221"/>
                  <a:ext cx="95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t>队头</a:t>
                  </a:r>
                  <a:r>
                    <a:rPr lang="en-US" altLang="zh-CN" sz="2400" b="1" dirty="0"/>
                    <a:t>(front)</a:t>
                  </a:r>
                  <a:endParaRPr lang="zh-CN" altLang="en-US" sz="2400" b="1" dirty="0"/>
                </a:p>
              </p:txBody>
            </p:sp>
            <p:sp>
              <p:nvSpPr>
                <p:cNvPr id="52" name="Line 20"/>
                <p:cNvSpPr>
                  <a:spLocks noChangeShapeType="1"/>
                </p:cNvSpPr>
                <p:nvPr/>
              </p:nvSpPr>
              <p:spPr bwMode="auto">
                <a:xfrm flipV="1">
                  <a:off x="258" y="0"/>
                  <a:ext cx="0" cy="227"/>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5" name="Rectangle 21"/>
            <p:cNvSpPr>
              <a:spLocks noChangeArrowheads="1"/>
            </p:cNvSpPr>
            <p:nvPr/>
          </p:nvSpPr>
          <p:spPr bwMode="auto">
            <a:xfrm>
              <a:off x="931" y="907"/>
              <a:ext cx="168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zh-CN" altLang="en-US" sz="2000" b="1" dirty="0">
                  <a:latin typeface="楷体_GB2312" pitchFamily="49" charset="-122"/>
                  <a:ea typeface="楷体_GB2312" pitchFamily="49" charset="-122"/>
                </a:rPr>
                <a:t>队列示意图</a:t>
              </a:r>
            </a:p>
          </p:txBody>
        </p:sp>
      </p:grpSp>
    </p:spTree>
    <p:extLst>
      <p:ext uri="{BB962C8B-B14F-4D97-AF65-F5344CB8AC3E}">
        <p14:creationId xmlns:p14="http://schemas.microsoft.com/office/powerpoint/2010/main" val="3803285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运动会日程安排</a:t>
            </a:r>
            <a:endParaRPr lang="en-US" dirty="0"/>
          </a:p>
        </p:txBody>
      </p:sp>
      <p:sp>
        <p:nvSpPr>
          <p:cNvPr id="3" name="内容占位符 2"/>
          <p:cNvSpPr>
            <a:spLocks noGrp="1"/>
          </p:cNvSpPr>
          <p:nvPr>
            <p:ph idx="1"/>
          </p:nvPr>
        </p:nvSpPr>
        <p:spPr/>
        <p:txBody>
          <a:bodyPr>
            <a:normAutofit/>
          </a:bodyPr>
          <a:lstStyle/>
          <a:p>
            <a:r>
              <a:rPr lang="zh-CN" altLang="en-US" dirty="0"/>
              <a:t>有同一运动员参加的项目抽象为“冲突”关系</a:t>
            </a:r>
            <a:endParaRPr lang="en-US" altLang="zh-CN" dirty="0"/>
          </a:p>
          <a:p>
            <a:r>
              <a:rPr lang="zh-CN" altLang="en-US" dirty="0"/>
              <a:t>项目之间的冲突关系为</a:t>
            </a:r>
            <a:r>
              <a:rPr lang="en-US" altLang="zh-CN" dirty="0"/>
              <a:t>: R = </a:t>
            </a:r>
          </a:p>
          <a:p>
            <a:pPr marL="0" indent="0">
              <a:buNone/>
            </a:pPr>
            <a:r>
              <a:rPr lang="en-US" altLang="zh-CN" dirty="0"/>
              <a:t>{</a:t>
            </a:r>
            <a:r>
              <a:rPr lang="zh-CN" altLang="en-US" dirty="0">
                <a:solidFill>
                  <a:srgbClr val="C00000"/>
                </a:solidFill>
              </a:rPr>
              <a:t>（</a:t>
            </a:r>
            <a:r>
              <a:rPr lang="en-US" altLang="zh-CN" dirty="0">
                <a:solidFill>
                  <a:srgbClr val="C00000"/>
                </a:solidFill>
              </a:rPr>
              <a:t>1</a:t>
            </a:r>
            <a:r>
              <a:rPr lang="zh-CN" altLang="en-US" dirty="0">
                <a:solidFill>
                  <a:srgbClr val="C00000"/>
                </a:solidFill>
              </a:rPr>
              <a:t>，</a:t>
            </a:r>
            <a:r>
              <a:rPr lang="en-US" altLang="zh-CN" dirty="0">
                <a:solidFill>
                  <a:srgbClr val="C00000"/>
                </a:solidFill>
              </a:rPr>
              <a:t>4</a:t>
            </a:r>
            <a:r>
              <a:rPr lang="zh-CN" altLang="en-US" dirty="0">
                <a:solidFill>
                  <a:srgbClr val="C00000"/>
                </a:solidFill>
              </a:rPr>
              <a:t>）</a:t>
            </a:r>
            <a:r>
              <a:rPr lang="en-US" altLang="zh-CN" dirty="0">
                <a:solidFill>
                  <a:srgbClr val="C00000"/>
                </a:solidFill>
              </a:rPr>
              <a:t>,</a:t>
            </a:r>
            <a:r>
              <a:rPr lang="zh-CN" altLang="en-US" dirty="0">
                <a:solidFill>
                  <a:srgbClr val="C00000"/>
                </a:solidFill>
              </a:rPr>
              <a:t>（</a:t>
            </a:r>
            <a:r>
              <a:rPr lang="en-US" altLang="zh-CN" dirty="0">
                <a:solidFill>
                  <a:srgbClr val="C00000"/>
                </a:solidFill>
              </a:rPr>
              <a:t>4</a:t>
            </a:r>
            <a:r>
              <a:rPr lang="zh-CN" altLang="en-US" dirty="0">
                <a:solidFill>
                  <a:srgbClr val="C00000"/>
                </a:solidFill>
              </a:rPr>
              <a:t>，</a:t>
            </a:r>
            <a:r>
              <a:rPr lang="en-US" altLang="zh-CN" dirty="0">
                <a:solidFill>
                  <a:srgbClr val="C00000"/>
                </a:solidFill>
              </a:rPr>
              <a:t>8</a:t>
            </a:r>
            <a:r>
              <a:rPr lang="zh-CN" altLang="en-US" dirty="0">
                <a:solidFill>
                  <a:srgbClr val="C00000"/>
                </a:solidFill>
              </a:rPr>
              <a:t>）</a:t>
            </a:r>
            <a:r>
              <a:rPr lang="en-US" altLang="zh-CN" dirty="0">
                <a:solidFill>
                  <a:srgbClr val="C00000"/>
                </a:solidFill>
              </a:rPr>
              <a:t>,</a:t>
            </a:r>
            <a:r>
              <a:rPr lang="zh-CN" altLang="en-US" dirty="0">
                <a:solidFill>
                  <a:srgbClr val="C00000"/>
                </a:solidFill>
              </a:rPr>
              <a:t>（</a:t>
            </a:r>
            <a:r>
              <a:rPr lang="en-US" altLang="zh-CN" dirty="0">
                <a:solidFill>
                  <a:srgbClr val="C00000"/>
                </a:solidFill>
              </a:rPr>
              <a:t>1</a:t>
            </a:r>
            <a:r>
              <a:rPr lang="zh-CN" altLang="en-US" dirty="0">
                <a:solidFill>
                  <a:srgbClr val="C00000"/>
                </a:solidFill>
              </a:rPr>
              <a:t>，</a:t>
            </a:r>
            <a:r>
              <a:rPr lang="en-US" altLang="zh-CN" dirty="0">
                <a:solidFill>
                  <a:srgbClr val="C00000"/>
                </a:solidFill>
              </a:rPr>
              <a:t>8</a:t>
            </a:r>
            <a:r>
              <a:rPr lang="zh-CN" altLang="en-US" dirty="0">
                <a:solidFill>
                  <a:srgbClr val="C00000"/>
                </a:solidFill>
              </a:rPr>
              <a:t>）</a:t>
            </a:r>
            <a:r>
              <a:rPr lang="en-US" altLang="zh-CN" dirty="0">
                <a:solidFill>
                  <a:srgbClr val="C00000"/>
                </a:solidFill>
              </a:rPr>
              <a:t>,</a:t>
            </a:r>
            <a:r>
              <a:rPr lang="zh-CN" altLang="en-US" dirty="0"/>
              <a:t>（</a:t>
            </a:r>
            <a:r>
              <a:rPr lang="en-US" altLang="zh-CN" dirty="0"/>
              <a:t>1</a:t>
            </a:r>
            <a:r>
              <a:rPr lang="zh-CN" altLang="en-US" dirty="0"/>
              <a:t>，</a:t>
            </a:r>
            <a:r>
              <a:rPr lang="en-US" altLang="zh-CN" dirty="0"/>
              <a:t>7</a:t>
            </a:r>
            <a:r>
              <a:rPr lang="zh-CN" altLang="en-US" dirty="0"/>
              <a:t>）</a:t>
            </a:r>
            <a:r>
              <a:rPr lang="en-US" altLang="zh-CN" dirty="0"/>
              <a:t>,</a:t>
            </a:r>
            <a:r>
              <a:rPr lang="zh-CN" altLang="en-US" dirty="0"/>
              <a:t>（</a:t>
            </a:r>
            <a:r>
              <a:rPr lang="en-US" altLang="zh-CN" dirty="0"/>
              <a:t>8</a:t>
            </a:r>
            <a:r>
              <a:rPr lang="zh-CN" altLang="en-US" dirty="0"/>
              <a:t>，</a:t>
            </a:r>
            <a:r>
              <a:rPr lang="en-US" altLang="zh-CN" dirty="0"/>
              <a:t>3</a:t>
            </a:r>
            <a:r>
              <a:rPr lang="zh-CN" altLang="en-US" dirty="0"/>
              <a:t>）</a:t>
            </a:r>
            <a:r>
              <a:rPr lang="en-US" altLang="zh-CN" dirty="0"/>
              <a:t>,</a:t>
            </a:r>
            <a:r>
              <a:rPr lang="zh-CN" altLang="en-US" dirty="0"/>
              <a:t>（</a:t>
            </a:r>
            <a:r>
              <a:rPr lang="en-US" altLang="zh-CN" dirty="0"/>
              <a:t>1</a:t>
            </a:r>
            <a:r>
              <a:rPr lang="zh-CN" altLang="en-US" dirty="0"/>
              <a:t>，</a:t>
            </a:r>
            <a:r>
              <a:rPr lang="en-US" altLang="zh-CN" dirty="0"/>
              <a:t>0</a:t>
            </a:r>
            <a:r>
              <a:rPr lang="zh-CN" altLang="en-US" dirty="0"/>
              <a:t>）</a:t>
            </a:r>
            <a:r>
              <a:rPr lang="en-US" altLang="zh-CN" dirty="0"/>
              <a:t>,</a:t>
            </a:r>
            <a:r>
              <a:rPr lang="zh-CN" altLang="en-US" dirty="0"/>
              <a:t>（</a:t>
            </a:r>
            <a:r>
              <a:rPr lang="en-US" altLang="zh-CN" dirty="0"/>
              <a:t>0</a:t>
            </a:r>
            <a:r>
              <a:rPr lang="zh-CN" altLang="en-US" dirty="0"/>
              <a:t>，</a:t>
            </a:r>
            <a:r>
              <a:rPr lang="en-US" altLang="zh-CN" dirty="0"/>
              <a:t>5</a:t>
            </a:r>
            <a:r>
              <a:rPr lang="zh-CN" altLang="en-US" dirty="0"/>
              <a:t>）</a:t>
            </a:r>
            <a:r>
              <a:rPr lang="en-US" altLang="zh-CN" dirty="0"/>
              <a:t>,</a:t>
            </a:r>
            <a:r>
              <a:rPr lang="zh-CN" altLang="en-US" dirty="0"/>
              <a:t>（</a:t>
            </a:r>
            <a:r>
              <a:rPr lang="en-US" altLang="zh-CN" dirty="0"/>
              <a:t>1</a:t>
            </a:r>
            <a:r>
              <a:rPr lang="zh-CN" altLang="en-US" dirty="0"/>
              <a:t>，</a:t>
            </a:r>
            <a:r>
              <a:rPr lang="en-US" altLang="zh-CN" dirty="0"/>
              <a:t>5</a:t>
            </a:r>
            <a:r>
              <a:rPr lang="zh-CN" altLang="en-US" dirty="0"/>
              <a:t>）</a:t>
            </a:r>
            <a:r>
              <a:rPr lang="en-US" altLang="zh-CN" dirty="0"/>
              <a:t>,</a:t>
            </a:r>
            <a:r>
              <a:rPr lang="zh-CN" altLang="en-US" dirty="0"/>
              <a:t>（</a:t>
            </a:r>
            <a:r>
              <a:rPr lang="en-US" altLang="zh-CN" dirty="0"/>
              <a:t>3</a:t>
            </a:r>
            <a:r>
              <a:rPr lang="zh-CN" altLang="en-US" dirty="0"/>
              <a:t>，</a:t>
            </a:r>
            <a:r>
              <a:rPr lang="en-US" altLang="zh-CN" dirty="0"/>
              <a:t>4</a:t>
            </a:r>
            <a:r>
              <a:rPr lang="zh-CN" altLang="en-US" dirty="0"/>
              <a:t>）</a:t>
            </a:r>
            <a:r>
              <a:rPr lang="en-US" altLang="zh-CN" dirty="0"/>
              <a:t>,</a:t>
            </a:r>
            <a:r>
              <a:rPr lang="zh-CN" altLang="en-US" dirty="0">
                <a:solidFill>
                  <a:srgbClr val="0000FF"/>
                </a:solidFill>
              </a:rPr>
              <a:t>（</a:t>
            </a:r>
            <a:r>
              <a:rPr lang="en-US" altLang="zh-CN" dirty="0">
                <a:solidFill>
                  <a:srgbClr val="0000FF"/>
                </a:solidFill>
              </a:rPr>
              <a:t>5</a:t>
            </a:r>
            <a:r>
              <a:rPr lang="zh-CN" altLang="en-US" dirty="0">
                <a:solidFill>
                  <a:srgbClr val="0000FF"/>
                </a:solidFill>
              </a:rPr>
              <a:t>，</a:t>
            </a:r>
            <a:r>
              <a:rPr lang="en-US" altLang="zh-CN" dirty="0">
                <a:solidFill>
                  <a:srgbClr val="0000FF"/>
                </a:solidFill>
              </a:rPr>
              <a:t>6</a:t>
            </a:r>
            <a:r>
              <a:rPr lang="zh-CN" altLang="en-US" dirty="0">
                <a:solidFill>
                  <a:srgbClr val="0000FF"/>
                </a:solidFill>
              </a:rPr>
              <a:t>）</a:t>
            </a:r>
            <a:r>
              <a:rPr lang="en-US" altLang="zh-CN" dirty="0">
                <a:solidFill>
                  <a:srgbClr val="0000FF"/>
                </a:solidFill>
              </a:rPr>
              <a:t>,</a:t>
            </a:r>
            <a:r>
              <a:rPr lang="zh-CN" altLang="en-US" dirty="0">
                <a:solidFill>
                  <a:srgbClr val="0000FF"/>
                </a:solidFill>
              </a:rPr>
              <a:t>（</a:t>
            </a:r>
            <a:r>
              <a:rPr lang="en-US" altLang="zh-CN" dirty="0">
                <a:solidFill>
                  <a:srgbClr val="0000FF"/>
                </a:solidFill>
              </a:rPr>
              <a:t>5</a:t>
            </a:r>
            <a:r>
              <a:rPr lang="zh-CN" altLang="en-US" dirty="0">
                <a:solidFill>
                  <a:srgbClr val="0000FF"/>
                </a:solidFill>
              </a:rPr>
              <a:t>，</a:t>
            </a:r>
            <a:r>
              <a:rPr lang="en-US" altLang="zh-CN" dirty="0">
                <a:solidFill>
                  <a:srgbClr val="0000FF"/>
                </a:solidFill>
              </a:rPr>
              <a:t>2</a:t>
            </a:r>
            <a:r>
              <a:rPr lang="zh-CN" altLang="en-US" dirty="0">
                <a:solidFill>
                  <a:srgbClr val="0000FF"/>
                </a:solidFill>
              </a:rPr>
              <a:t>）</a:t>
            </a:r>
            <a:r>
              <a:rPr lang="en-US" altLang="zh-CN" dirty="0">
                <a:solidFill>
                  <a:srgbClr val="0000FF"/>
                </a:solidFill>
              </a:rPr>
              <a:t>,</a:t>
            </a:r>
            <a:r>
              <a:rPr lang="zh-CN" altLang="en-US" dirty="0">
                <a:solidFill>
                  <a:srgbClr val="0000FF"/>
                </a:solidFill>
              </a:rPr>
              <a:t>（</a:t>
            </a:r>
            <a:r>
              <a:rPr lang="en-US" altLang="zh-CN" dirty="0">
                <a:solidFill>
                  <a:srgbClr val="0000FF"/>
                </a:solidFill>
              </a:rPr>
              <a:t>6</a:t>
            </a:r>
            <a:r>
              <a:rPr lang="zh-CN" altLang="en-US" dirty="0">
                <a:solidFill>
                  <a:srgbClr val="0000FF"/>
                </a:solidFill>
              </a:rPr>
              <a:t>，</a:t>
            </a:r>
            <a:r>
              <a:rPr lang="en-US" altLang="zh-CN" dirty="0">
                <a:solidFill>
                  <a:srgbClr val="0000FF"/>
                </a:solidFill>
              </a:rPr>
              <a:t>2</a:t>
            </a:r>
            <a:r>
              <a:rPr lang="zh-CN" altLang="en-US" dirty="0">
                <a:solidFill>
                  <a:srgbClr val="0000FF"/>
                </a:solidFill>
              </a:rPr>
              <a:t>）</a:t>
            </a:r>
            <a:r>
              <a:rPr lang="en-US" altLang="zh-CN" dirty="0">
                <a:solidFill>
                  <a:srgbClr val="0000FF"/>
                </a:solidFill>
              </a:rPr>
              <a:t>,</a:t>
            </a:r>
            <a:r>
              <a:rPr lang="zh-CN" altLang="en-US" dirty="0"/>
              <a:t>（</a:t>
            </a:r>
            <a:r>
              <a:rPr lang="en-US" altLang="zh-CN" dirty="0"/>
              <a:t>6</a:t>
            </a:r>
            <a:r>
              <a:rPr lang="zh-CN" altLang="en-US" dirty="0"/>
              <a:t>，</a:t>
            </a:r>
            <a:r>
              <a:rPr lang="en-US" altLang="zh-CN" dirty="0"/>
              <a:t>4</a:t>
            </a:r>
            <a:r>
              <a:rPr lang="zh-CN" altLang="en-US" dirty="0"/>
              <a:t>）</a:t>
            </a:r>
            <a:r>
              <a:rPr lang="en-US" altLang="zh-CN" dirty="0"/>
              <a:t>} </a:t>
            </a:r>
          </a:p>
          <a:p>
            <a:pPr marL="0" indent="0">
              <a:buNone/>
            </a:pPr>
            <a:endParaRPr lang="en-US" altLang="zh-CN" dirty="0"/>
          </a:p>
          <a:p>
            <a:pPr marL="0" indent="0">
              <a:buNone/>
            </a:pPr>
            <a:r>
              <a:rPr lang="zh-CN" altLang="en-US" dirty="0"/>
              <a:t>子集划分问题：将</a:t>
            </a:r>
            <a:r>
              <a:rPr lang="en-US" altLang="zh-CN" dirty="0"/>
              <a:t>n</a:t>
            </a:r>
            <a:r>
              <a:rPr lang="zh-CN" altLang="en-US" dirty="0"/>
              <a:t>个元素组成的集合</a:t>
            </a:r>
            <a:r>
              <a:rPr lang="en-US" altLang="zh-CN" dirty="0"/>
              <a:t>A</a:t>
            </a:r>
            <a:r>
              <a:rPr lang="zh-CN" altLang="en-US" dirty="0"/>
              <a:t>划分成</a:t>
            </a:r>
            <a:r>
              <a:rPr lang="en-US" altLang="zh-CN" i="1" dirty="0">
                <a:solidFill>
                  <a:srgbClr val="FF0000"/>
                </a:solidFill>
              </a:rPr>
              <a:t>k</a:t>
            </a:r>
            <a:r>
              <a:rPr lang="zh-CN" altLang="en-US" dirty="0"/>
              <a:t>个</a:t>
            </a:r>
            <a:r>
              <a:rPr lang="zh-CN" altLang="en-US" b="1" dirty="0">
                <a:solidFill>
                  <a:srgbClr val="0000FF"/>
                </a:solidFill>
              </a:rPr>
              <a:t>互不相交的子集</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k </a:t>
            </a:r>
            <a:r>
              <a:rPr lang="en-US" altLang="zh-CN" dirty="0"/>
              <a:t>(</a:t>
            </a:r>
            <a:r>
              <a:rPr lang="en-US" altLang="zh-CN" dirty="0" err="1"/>
              <a:t>k≤n</a:t>
            </a:r>
            <a:r>
              <a:rPr lang="en-US" altLang="zh-CN" dirty="0"/>
              <a:t>)</a:t>
            </a:r>
            <a:r>
              <a:rPr lang="zh-CN" altLang="en-US" dirty="0"/>
              <a:t>，使</a:t>
            </a:r>
            <a:r>
              <a:rPr lang="zh-CN" altLang="en-US" dirty="0">
                <a:solidFill>
                  <a:srgbClr val="C00000"/>
                </a:solidFill>
              </a:rPr>
              <a:t>同一子集中的元素</a:t>
            </a:r>
            <a:r>
              <a:rPr lang="zh-CN" altLang="en-US" dirty="0"/>
              <a:t>均</a:t>
            </a:r>
            <a:r>
              <a:rPr lang="zh-CN" altLang="en-US" b="1" dirty="0">
                <a:solidFill>
                  <a:srgbClr val="0000FF"/>
                </a:solidFill>
              </a:rPr>
              <a:t>无冲突关系</a:t>
            </a:r>
            <a:endParaRPr lang="en-US" altLang="zh-CN" b="1" dirty="0">
              <a:solidFill>
                <a:srgbClr val="0000FF"/>
              </a:solidFill>
            </a:endParaRPr>
          </a:p>
          <a:p>
            <a:pPr marL="0" indent="0">
              <a:buNone/>
            </a:pPr>
            <a:endParaRPr lang="en-US" altLang="zh-CN" dirty="0"/>
          </a:p>
          <a:p>
            <a:pPr marL="0" indent="0">
              <a:buNone/>
            </a:pPr>
            <a:endParaRPr lang="en-US" altLang="zh-CN"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5" name="圆角矩形标注 4"/>
          <p:cNvSpPr/>
          <p:nvPr/>
        </p:nvSpPr>
        <p:spPr>
          <a:xfrm>
            <a:off x="7164288" y="5952682"/>
            <a:ext cx="1728192" cy="720080"/>
          </a:xfrm>
          <a:prstGeom prst="wedgeRoundRectCallout">
            <a:avLst>
              <a:gd name="adj1" fmla="val -53899"/>
              <a:gd name="adj2" fmla="val -8587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a:solidFill>
                  <a:srgbClr val="C00000"/>
                </a:solidFill>
              </a:rPr>
              <a:t>k</a:t>
            </a:r>
            <a:r>
              <a:rPr lang="zh-CN" altLang="en-US" sz="2400" dirty="0">
                <a:solidFill>
                  <a:srgbClr val="C00000"/>
                </a:solidFill>
              </a:rPr>
              <a:t>事先未知</a:t>
            </a:r>
          </a:p>
        </p:txBody>
      </p:sp>
    </p:spTree>
    <p:extLst>
      <p:ext uri="{BB962C8B-B14F-4D97-AF65-F5344CB8AC3E}">
        <p14:creationId xmlns:p14="http://schemas.microsoft.com/office/powerpoint/2010/main" val="217441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E553080-5998-4E3B-9EFA-887E2B0F4B9B}"/>
              </a:ext>
            </a:extLst>
          </p:cNvPr>
          <p:cNvSpPr>
            <a:spLocks noGrp="1"/>
          </p:cNvSpPr>
          <p:nvPr>
            <p:ph type="title"/>
          </p:nvPr>
        </p:nvSpPr>
        <p:spPr/>
        <p:txBody>
          <a:bodyPr/>
          <a:lstStyle/>
          <a:p>
            <a:r>
              <a:rPr lang="zh-CN" altLang="en-US" dirty="0"/>
              <a:t>运动会日程安排</a:t>
            </a:r>
          </a:p>
        </p:txBody>
      </p:sp>
      <p:sp>
        <p:nvSpPr>
          <p:cNvPr id="4" name="灯片编号占位符 3">
            <a:extLst>
              <a:ext uri="{FF2B5EF4-FFF2-40B4-BE49-F238E27FC236}">
                <a16:creationId xmlns:a16="http://schemas.microsoft.com/office/drawing/2014/main" id="{CFF7F5DE-CBCA-45AB-8024-DFB4052F363A}"/>
              </a:ext>
            </a:extLst>
          </p:cNvPr>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6" name="矩形 5">
            <a:extLst>
              <a:ext uri="{FF2B5EF4-FFF2-40B4-BE49-F238E27FC236}">
                <a16:creationId xmlns:a16="http://schemas.microsoft.com/office/drawing/2014/main" id="{64174E0E-4956-4DEA-8376-F256B5688724}"/>
              </a:ext>
            </a:extLst>
          </p:cNvPr>
          <p:cNvSpPr/>
          <p:nvPr/>
        </p:nvSpPr>
        <p:spPr>
          <a:xfrm>
            <a:off x="1519180" y="3453623"/>
            <a:ext cx="444352"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0</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5D50365B-AA02-4507-9F8E-CE82D20F25D1}"/>
              </a:ext>
            </a:extLst>
          </p:cNvPr>
          <p:cNvSpPr/>
          <p:nvPr/>
        </p:nvSpPr>
        <p:spPr>
          <a:xfrm>
            <a:off x="2035540" y="3453623"/>
            <a:ext cx="444352"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1</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矩形 7">
            <a:extLst>
              <a:ext uri="{FF2B5EF4-FFF2-40B4-BE49-F238E27FC236}">
                <a16:creationId xmlns:a16="http://schemas.microsoft.com/office/drawing/2014/main" id="{71D5C97B-7A1D-4481-A1A1-28BB8BFFD10C}"/>
              </a:ext>
            </a:extLst>
          </p:cNvPr>
          <p:cNvSpPr/>
          <p:nvPr/>
        </p:nvSpPr>
        <p:spPr>
          <a:xfrm>
            <a:off x="2568564" y="3453623"/>
            <a:ext cx="444352"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2</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E0F9E02C-A241-4739-BCC2-E2954632EEE7}"/>
              </a:ext>
            </a:extLst>
          </p:cNvPr>
          <p:cNvSpPr/>
          <p:nvPr/>
        </p:nvSpPr>
        <p:spPr>
          <a:xfrm>
            <a:off x="3144628" y="3453623"/>
            <a:ext cx="444352"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3</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10" name="矩形 9">
            <a:extLst>
              <a:ext uri="{FF2B5EF4-FFF2-40B4-BE49-F238E27FC236}">
                <a16:creationId xmlns:a16="http://schemas.microsoft.com/office/drawing/2014/main" id="{5A11E638-6D0D-4BD7-BAF3-3E6F1D85EF4C}"/>
              </a:ext>
            </a:extLst>
          </p:cNvPr>
          <p:cNvSpPr/>
          <p:nvPr/>
        </p:nvSpPr>
        <p:spPr>
          <a:xfrm>
            <a:off x="3669796" y="3453623"/>
            <a:ext cx="444352"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4</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11" name="矩形 10">
            <a:extLst>
              <a:ext uri="{FF2B5EF4-FFF2-40B4-BE49-F238E27FC236}">
                <a16:creationId xmlns:a16="http://schemas.microsoft.com/office/drawing/2014/main" id="{9748CF67-D63C-4396-BC68-5F008E3A9F00}"/>
              </a:ext>
            </a:extLst>
          </p:cNvPr>
          <p:cNvSpPr/>
          <p:nvPr/>
        </p:nvSpPr>
        <p:spPr>
          <a:xfrm>
            <a:off x="4186156" y="3453623"/>
            <a:ext cx="444352" cy="707886"/>
          </a:xfrm>
          <a:prstGeom prst="rect">
            <a:avLst/>
          </a:prstGeom>
          <a:noFill/>
        </p:spPr>
        <p:txBody>
          <a:bodyPr wrap="none" lIns="91440" tIns="45720" rIns="91440" bIns="45720">
            <a:spAutoFit/>
          </a:bodyPr>
          <a:lstStyle/>
          <a:p>
            <a:pPr algn="ctr"/>
            <a:r>
              <a:rPr lang="en-US" altLang="zh-CN" sz="4000" dirty="0">
                <a:ln w="0"/>
                <a:effectLst>
                  <a:outerShdw blurRad="38100" dist="19050" dir="2700000" algn="tl" rotWithShape="0">
                    <a:schemeClr val="dk1">
                      <a:alpha val="40000"/>
                    </a:schemeClr>
                  </a:outerShdw>
                </a:effectLst>
              </a:rPr>
              <a:t>5</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12" name="矩形 11">
            <a:extLst>
              <a:ext uri="{FF2B5EF4-FFF2-40B4-BE49-F238E27FC236}">
                <a16:creationId xmlns:a16="http://schemas.microsoft.com/office/drawing/2014/main" id="{95326E1D-BC1E-4E76-8F8A-E1AB23E31CDA}"/>
              </a:ext>
            </a:extLst>
          </p:cNvPr>
          <p:cNvSpPr/>
          <p:nvPr/>
        </p:nvSpPr>
        <p:spPr>
          <a:xfrm>
            <a:off x="4719180" y="3453623"/>
            <a:ext cx="444352" cy="707886"/>
          </a:xfrm>
          <a:prstGeom prst="rect">
            <a:avLst/>
          </a:prstGeom>
          <a:noFill/>
        </p:spPr>
        <p:txBody>
          <a:bodyPr wrap="none" lIns="91440" tIns="45720" rIns="91440" bIns="45720">
            <a:spAutoFit/>
          </a:bodyPr>
          <a:lstStyle/>
          <a:p>
            <a:pPr algn="ctr"/>
            <a:r>
              <a:rPr lang="en-US" altLang="zh-CN" sz="4000" dirty="0">
                <a:ln w="0"/>
                <a:effectLst>
                  <a:outerShdw blurRad="38100" dist="19050" dir="2700000" algn="tl" rotWithShape="0">
                    <a:schemeClr val="dk1">
                      <a:alpha val="40000"/>
                    </a:schemeClr>
                  </a:outerShdw>
                </a:effectLst>
              </a:rPr>
              <a:t>6</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13" name="矩形 12">
            <a:extLst>
              <a:ext uri="{FF2B5EF4-FFF2-40B4-BE49-F238E27FC236}">
                <a16:creationId xmlns:a16="http://schemas.microsoft.com/office/drawing/2014/main" id="{F37F6844-7AEE-4F95-953A-7B662894BE02}"/>
              </a:ext>
            </a:extLst>
          </p:cNvPr>
          <p:cNvSpPr/>
          <p:nvPr/>
        </p:nvSpPr>
        <p:spPr>
          <a:xfrm>
            <a:off x="5295244" y="3453623"/>
            <a:ext cx="444352" cy="707886"/>
          </a:xfrm>
          <a:prstGeom prst="rect">
            <a:avLst/>
          </a:prstGeom>
          <a:noFill/>
        </p:spPr>
        <p:txBody>
          <a:bodyPr wrap="none" lIns="91440" tIns="45720" rIns="91440" bIns="45720">
            <a:spAutoFit/>
          </a:bodyPr>
          <a:lstStyle/>
          <a:p>
            <a:pPr algn="ctr"/>
            <a:r>
              <a:rPr lang="en-US" altLang="zh-CN" sz="4000" dirty="0">
                <a:ln w="0"/>
                <a:effectLst>
                  <a:outerShdw blurRad="38100" dist="19050" dir="2700000" algn="tl" rotWithShape="0">
                    <a:schemeClr val="dk1">
                      <a:alpha val="40000"/>
                    </a:schemeClr>
                  </a:outerShdw>
                </a:effectLst>
              </a:rPr>
              <a:t>7</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14" name="矩形 13">
            <a:extLst>
              <a:ext uri="{FF2B5EF4-FFF2-40B4-BE49-F238E27FC236}">
                <a16:creationId xmlns:a16="http://schemas.microsoft.com/office/drawing/2014/main" id="{38C54469-17B4-4A3C-8348-4BAD19510F3A}"/>
              </a:ext>
            </a:extLst>
          </p:cNvPr>
          <p:cNvSpPr/>
          <p:nvPr/>
        </p:nvSpPr>
        <p:spPr>
          <a:xfrm>
            <a:off x="5820412" y="3453623"/>
            <a:ext cx="444352" cy="707886"/>
          </a:xfrm>
          <a:prstGeom prst="rect">
            <a:avLst/>
          </a:prstGeom>
          <a:noFill/>
        </p:spPr>
        <p:txBody>
          <a:bodyPr wrap="none" lIns="91440" tIns="45720" rIns="91440" bIns="45720">
            <a:spAutoFit/>
          </a:bodyPr>
          <a:lstStyle/>
          <a:p>
            <a:pPr algn="ctr"/>
            <a:r>
              <a:rPr lang="en-US" altLang="zh-CN" sz="4000" dirty="0">
                <a:ln w="0"/>
                <a:effectLst>
                  <a:outerShdw blurRad="38100" dist="19050" dir="2700000" algn="tl" rotWithShape="0">
                    <a:schemeClr val="dk1">
                      <a:alpha val="40000"/>
                    </a:schemeClr>
                  </a:outerShdw>
                </a:effectLst>
              </a:rPr>
              <a:t>8</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15" name="文本框 14">
            <a:extLst>
              <a:ext uri="{FF2B5EF4-FFF2-40B4-BE49-F238E27FC236}">
                <a16:creationId xmlns:a16="http://schemas.microsoft.com/office/drawing/2014/main" id="{BF447A5F-40DA-47E7-A602-0B1CB4CC4DF9}"/>
              </a:ext>
            </a:extLst>
          </p:cNvPr>
          <p:cNvSpPr txBox="1"/>
          <p:nvPr/>
        </p:nvSpPr>
        <p:spPr>
          <a:xfrm>
            <a:off x="458200" y="3374382"/>
            <a:ext cx="961256" cy="954107"/>
          </a:xfrm>
          <a:prstGeom prst="rect">
            <a:avLst/>
          </a:prstGeom>
          <a:noFill/>
        </p:spPr>
        <p:txBody>
          <a:bodyPr wrap="square" rtlCol="0">
            <a:spAutoFit/>
          </a:bodyPr>
          <a:lstStyle/>
          <a:p>
            <a:r>
              <a:rPr lang="zh-CN" altLang="en-US" sz="2800" b="1" dirty="0"/>
              <a:t>运动项目</a:t>
            </a:r>
          </a:p>
        </p:txBody>
      </p:sp>
      <p:sp>
        <p:nvSpPr>
          <p:cNvPr id="16" name="文本框 15">
            <a:extLst>
              <a:ext uri="{FF2B5EF4-FFF2-40B4-BE49-F238E27FC236}">
                <a16:creationId xmlns:a16="http://schemas.microsoft.com/office/drawing/2014/main" id="{72ADB375-10A6-499D-9617-75FCFCABA6BA}"/>
              </a:ext>
            </a:extLst>
          </p:cNvPr>
          <p:cNvSpPr txBox="1"/>
          <p:nvPr/>
        </p:nvSpPr>
        <p:spPr>
          <a:xfrm>
            <a:off x="445634" y="4807592"/>
            <a:ext cx="961256" cy="954107"/>
          </a:xfrm>
          <a:prstGeom prst="rect">
            <a:avLst/>
          </a:prstGeom>
          <a:noFill/>
        </p:spPr>
        <p:txBody>
          <a:bodyPr wrap="square" rtlCol="0">
            <a:spAutoFit/>
          </a:bodyPr>
          <a:lstStyle/>
          <a:p>
            <a:r>
              <a:rPr lang="zh-CN" altLang="en-US" sz="2800" b="1" dirty="0"/>
              <a:t>分组组别</a:t>
            </a:r>
          </a:p>
        </p:txBody>
      </p:sp>
      <p:sp>
        <p:nvSpPr>
          <p:cNvPr id="17" name="箭头: 下 16">
            <a:extLst>
              <a:ext uri="{FF2B5EF4-FFF2-40B4-BE49-F238E27FC236}">
                <a16:creationId xmlns:a16="http://schemas.microsoft.com/office/drawing/2014/main" id="{33B20F6C-EB03-47F5-A40A-3163EB52CD56}"/>
              </a:ext>
            </a:extLst>
          </p:cNvPr>
          <p:cNvSpPr/>
          <p:nvPr/>
        </p:nvSpPr>
        <p:spPr>
          <a:xfrm>
            <a:off x="1619672" y="4192977"/>
            <a:ext cx="272664" cy="79208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80689AC-0B2B-4A00-A3BB-D684A28FA7C8}"/>
              </a:ext>
            </a:extLst>
          </p:cNvPr>
          <p:cNvSpPr/>
          <p:nvPr/>
        </p:nvSpPr>
        <p:spPr>
          <a:xfrm>
            <a:off x="1498490" y="5053813"/>
            <a:ext cx="481222" cy="707886"/>
          </a:xfrm>
          <a:prstGeom prst="rect">
            <a:avLst/>
          </a:prstGeom>
          <a:noFill/>
        </p:spPr>
        <p:txBody>
          <a:bodyPr wrap="squar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A</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1B35AA48-9DE7-446C-9B01-3E95395F6DC6}"/>
              </a:ext>
            </a:extLst>
          </p:cNvPr>
          <p:cNvSpPr/>
          <p:nvPr/>
        </p:nvSpPr>
        <p:spPr>
          <a:xfrm>
            <a:off x="6281384" y="3453623"/>
            <a:ext cx="444352"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1</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20" name="箭头: 下 19">
            <a:extLst>
              <a:ext uri="{FF2B5EF4-FFF2-40B4-BE49-F238E27FC236}">
                <a16:creationId xmlns:a16="http://schemas.microsoft.com/office/drawing/2014/main" id="{9CBFD4A4-256C-48CC-8628-1700EE3934D7}"/>
              </a:ext>
            </a:extLst>
          </p:cNvPr>
          <p:cNvSpPr/>
          <p:nvPr/>
        </p:nvSpPr>
        <p:spPr>
          <a:xfrm>
            <a:off x="2643152" y="4192977"/>
            <a:ext cx="272664" cy="79208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箭头: 下 20">
            <a:extLst>
              <a:ext uri="{FF2B5EF4-FFF2-40B4-BE49-F238E27FC236}">
                <a16:creationId xmlns:a16="http://schemas.microsoft.com/office/drawing/2014/main" id="{DC79064D-DE4B-423A-9FC9-C4AA023EE7E5}"/>
              </a:ext>
            </a:extLst>
          </p:cNvPr>
          <p:cNvSpPr/>
          <p:nvPr/>
        </p:nvSpPr>
        <p:spPr>
          <a:xfrm>
            <a:off x="3275856" y="4192977"/>
            <a:ext cx="272664" cy="79208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1926CD2-C2D7-4657-BA8D-ED18D10499BB}"/>
              </a:ext>
            </a:extLst>
          </p:cNvPr>
          <p:cNvSpPr/>
          <p:nvPr/>
        </p:nvSpPr>
        <p:spPr>
          <a:xfrm>
            <a:off x="2578610" y="5053813"/>
            <a:ext cx="481222"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A</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23" name="矩形 22">
            <a:extLst>
              <a:ext uri="{FF2B5EF4-FFF2-40B4-BE49-F238E27FC236}">
                <a16:creationId xmlns:a16="http://schemas.microsoft.com/office/drawing/2014/main" id="{02705A6C-EAF1-4E83-A849-40A2C6A58DE0}"/>
              </a:ext>
            </a:extLst>
          </p:cNvPr>
          <p:cNvSpPr/>
          <p:nvPr/>
        </p:nvSpPr>
        <p:spPr>
          <a:xfrm>
            <a:off x="3226682" y="5053813"/>
            <a:ext cx="481222"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A</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24" name="矩形 23">
            <a:extLst>
              <a:ext uri="{FF2B5EF4-FFF2-40B4-BE49-F238E27FC236}">
                <a16:creationId xmlns:a16="http://schemas.microsoft.com/office/drawing/2014/main" id="{3A9E0143-F144-41B9-A13C-B6A7FB5205F3}"/>
              </a:ext>
            </a:extLst>
          </p:cNvPr>
          <p:cNvSpPr/>
          <p:nvPr/>
        </p:nvSpPr>
        <p:spPr>
          <a:xfrm>
            <a:off x="6725736" y="3453623"/>
            <a:ext cx="444352"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4</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25" name="矩形 24">
            <a:extLst>
              <a:ext uri="{FF2B5EF4-FFF2-40B4-BE49-F238E27FC236}">
                <a16:creationId xmlns:a16="http://schemas.microsoft.com/office/drawing/2014/main" id="{02B99224-DBE4-484A-9EBC-8AC6F56AA6CB}"/>
              </a:ext>
            </a:extLst>
          </p:cNvPr>
          <p:cNvSpPr/>
          <p:nvPr/>
        </p:nvSpPr>
        <p:spPr>
          <a:xfrm>
            <a:off x="7182128" y="3453623"/>
            <a:ext cx="444352" cy="707886"/>
          </a:xfrm>
          <a:prstGeom prst="rect">
            <a:avLst/>
          </a:prstGeom>
          <a:noFill/>
        </p:spPr>
        <p:txBody>
          <a:bodyPr wrap="none" lIns="91440" tIns="45720" rIns="91440" bIns="45720">
            <a:spAutoFit/>
          </a:bodyPr>
          <a:lstStyle/>
          <a:p>
            <a:pPr algn="ctr"/>
            <a:r>
              <a:rPr lang="en-US" altLang="zh-CN" sz="4000" dirty="0">
                <a:ln w="0"/>
                <a:effectLst>
                  <a:outerShdw blurRad="38100" dist="19050" dir="2700000" algn="tl" rotWithShape="0">
                    <a:schemeClr val="dk1">
                      <a:alpha val="40000"/>
                    </a:schemeClr>
                  </a:outerShdw>
                </a:effectLst>
              </a:rPr>
              <a:t>5</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26" name="矩形 25">
            <a:extLst>
              <a:ext uri="{FF2B5EF4-FFF2-40B4-BE49-F238E27FC236}">
                <a16:creationId xmlns:a16="http://schemas.microsoft.com/office/drawing/2014/main" id="{A1B42CD0-28B8-4F84-A254-7F202278EE18}"/>
              </a:ext>
            </a:extLst>
          </p:cNvPr>
          <p:cNvSpPr/>
          <p:nvPr/>
        </p:nvSpPr>
        <p:spPr>
          <a:xfrm>
            <a:off x="7610352" y="3453623"/>
            <a:ext cx="444352" cy="707886"/>
          </a:xfrm>
          <a:prstGeom prst="rect">
            <a:avLst/>
          </a:prstGeom>
          <a:noFill/>
        </p:spPr>
        <p:txBody>
          <a:bodyPr wrap="none" lIns="91440" tIns="45720" rIns="91440" bIns="45720">
            <a:spAutoFit/>
          </a:bodyPr>
          <a:lstStyle/>
          <a:p>
            <a:pPr algn="ctr"/>
            <a:r>
              <a:rPr lang="en-US" altLang="zh-CN" sz="4000" dirty="0">
                <a:ln w="0"/>
                <a:effectLst>
                  <a:outerShdw blurRad="38100" dist="19050" dir="2700000" algn="tl" rotWithShape="0">
                    <a:schemeClr val="dk1">
                      <a:alpha val="40000"/>
                    </a:schemeClr>
                  </a:outerShdw>
                </a:effectLst>
              </a:rPr>
              <a:t>6</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27" name="箭头: 下 26">
            <a:extLst>
              <a:ext uri="{FF2B5EF4-FFF2-40B4-BE49-F238E27FC236}">
                <a16:creationId xmlns:a16="http://schemas.microsoft.com/office/drawing/2014/main" id="{28072C86-D8AE-4241-9072-E0BD50221179}"/>
              </a:ext>
            </a:extLst>
          </p:cNvPr>
          <p:cNvSpPr/>
          <p:nvPr/>
        </p:nvSpPr>
        <p:spPr>
          <a:xfrm>
            <a:off x="5336800" y="4192977"/>
            <a:ext cx="272664" cy="79208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1510B20-7127-475A-A9E8-643A4F3E0AD9}"/>
              </a:ext>
            </a:extLst>
          </p:cNvPr>
          <p:cNvSpPr/>
          <p:nvPr/>
        </p:nvSpPr>
        <p:spPr>
          <a:xfrm>
            <a:off x="5299722" y="5053813"/>
            <a:ext cx="481222"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A</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29" name="矩形 28">
            <a:extLst>
              <a:ext uri="{FF2B5EF4-FFF2-40B4-BE49-F238E27FC236}">
                <a16:creationId xmlns:a16="http://schemas.microsoft.com/office/drawing/2014/main" id="{2C96FFCC-DD20-420D-854B-670F78DF0139}"/>
              </a:ext>
            </a:extLst>
          </p:cNvPr>
          <p:cNvSpPr/>
          <p:nvPr/>
        </p:nvSpPr>
        <p:spPr>
          <a:xfrm>
            <a:off x="8088088" y="3453623"/>
            <a:ext cx="444352" cy="707886"/>
          </a:xfrm>
          <a:prstGeom prst="rect">
            <a:avLst/>
          </a:prstGeom>
          <a:noFill/>
        </p:spPr>
        <p:txBody>
          <a:bodyPr wrap="none" lIns="91440" tIns="45720" rIns="91440" bIns="45720">
            <a:spAutoFit/>
          </a:bodyPr>
          <a:lstStyle/>
          <a:p>
            <a:pPr algn="ctr"/>
            <a:r>
              <a:rPr lang="en-US" altLang="zh-CN" sz="4000" dirty="0">
                <a:ln w="0"/>
                <a:effectLst>
                  <a:outerShdw blurRad="38100" dist="19050" dir="2700000" algn="tl" rotWithShape="0">
                    <a:schemeClr val="dk1">
                      <a:alpha val="40000"/>
                    </a:schemeClr>
                  </a:outerShdw>
                </a:effectLst>
              </a:rPr>
              <a:t>8</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30" name="文本框 29">
            <a:extLst>
              <a:ext uri="{FF2B5EF4-FFF2-40B4-BE49-F238E27FC236}">
                <a16:creationId xmlns:a16="http://schemas.microsoft.com/office/drawing/2014/main" id="{F000401D-9FBA-45BE-87AF-C90C6A6369BB}"/>
              </a:ext>
            </a:extLst>
          </p:cNvPr>
          <p:cNvSpPr txBox="1"/>
          <p:nvPr/>
        </p:nvSpPr>
        <p:spPr>
          <a:xfrm>
            <a:off x="423752" y="996006"/>
            <a:ext cx="7892664" cy="1569660"/>
          </a:xfrm>
          <a:prstGeom prst="rect">
            <a:avLst/>
          </a:prstGeom>
          <a:noFill/>
        </p:spPr>
        <p:txBody>
          <a:bodyPr wrap="square" rtlCol="0">
            <a:spAutoFit/>
          </a:bodyPr>
          <a:lstStyle/>
          <a:p>
            <a:r>
              <a:rPr lang="zh-CN" altLang="en-US" sz="3200" dirty="0"/>
              <a:t>冲突的项目：</a:t>
            </a:r>
            <a:r>
              <a:rPr lang="zh-CN" altLang="en-US" sz="3200" dirty="0">
                <a:solidFill>
                  <a:srgbClr val="C00000"/>
                </a:solidFill>
              </a:rPr>
              <a:t> （</a:t>
            </a:r>
            <a:r>
              <a:rPr lang="en-US" altLang="zh-CN" sz="3200" dirty="0">
                <a:solidFill>
                  <a:srgbClr val="C00000"/>
                </a:solidFill>
              </a:rPr>
              <a:t>1,4</a:t>
            </a:r>
            <a:r>
              <a:rPr lang="zh-CN" altLang="en-US" sz="3200" dirty="0">
                <a:solidFill>
                  <a:srgbClr val="C00000"/>
                </a:solidFill>
              </a:rPr>
              <a:t>）</a:t>
            </a:r>
            <a:r>
              <a:rPr lang="en-US" altLang="zh-CN" sz="3200" dirty="0">
                <a:solidFill>
                  <a:srgbClr val="C00000"/>
                </a:solidFill>
              </a:rPr>
              <a:t>,</a:t>
            </a:r>
            <a:r>
              <a:rPr lang="zh-CN" altLang="en-US" sz="3200" dirty="0">
                <a:solidFill>
                  <a:srgbClr val="C00000"/>
                </a:solidFill>
              </a:rPr>
              <a:t>（</a:t>
            </a:r>
            <a:r>
              <a:rPr lang="en-US" altLang="zh-CN" sz="3200" dirty="0">
                <a:solidFill>
                  <a:srgbClr val="C00000"/>
                </a:solidFill>
              </a:rPr>
              <a:t>4,8</a:t>
            </a:r>
            <a:r>
              <a:rPr lang="zh-CN" altLang="en-US" sz="3200" dirty="0">
                <a:solidFill>
                  <a:srgbClr val="C00000"/>
                </a:solidFill>
              </a:rPr>
              <a:t>）</a:t>
            </a:r>
            <a:r>
              <a:rPr lang="en-US" altLang="zh-CN" sz="3200" dirty="0">
                <a:solidFill>
                  <a:srgbClr val="C00000"/>
                </a:solidFill>
              </a:rPr>
              <a:t>,</a:t>
            </a:r>
            <a:r>
              <a:rPr lang="zh-CN" altLang="en-US" sz="3200" dirty="0">
                <a:solidFill>
                  <a:srgbClr val="C00000"/>
                </a:solidFill>
              </a:rPr>
              <a:t>（</a:t>
            </a:r>
            <a:r>
              <a:rPr lang="en-US" altLang="zh-CN" sz="3200" dirty="0">
                <a:solidFill>
                  <a:srgbClr val="C00000"/>
                </a:solidFill>
              </a:rPr>
              <a:t>1,8</a:t>
            </a:r>
            <a:r>
              <a:rPr lang="zh-CN" altLang="en-US" sz="3200" dirty="0">
                <a:solidFill>
                  <a:srgbClr val="C00000"/>
                </a:solidFill>
              </a:rPr>
              <a:t>）</a:t>
            </a:r>
            <a:r>
              <a:rPr lang="en-US" altLang="zh-CN" sz="3200" dirty="0">
                <a:solidFill>
                  <a:srgbClr val="C00000"/>
                </a:solidFill>
              </a:rPr>
              <a:t>,</a:t>
            </a:r>
            <a:r>
              <a:rPr lang="zh-CN" altLang="en-US" sz="3200" dirty="0"/>
              <a:t>（</a:t>
            </a:r>
            <a:r>
              <a:rPr lang="en-US" altLang="zh-CN" sz="3200" dirty="0"/>
              <a:t>1,7</a:t>
            </a:r>
            <a:r>
              <a:rPr lang="zh-CN" altLang="en-US" sz="3200" dirty="0"/>
              <a:t>）</a:t>
            </a:r>
            <a:r>
              <a:rPr lang="en-US" altLang="zh-CN" sz="3200" dirty="0"/>
              <a:t>,</a:t>
            </a:r>
            <a:r>
              <a:rPr lang="zh-CN" altLang="en-US" sz="3200" dirty="0"/>
              <a:t>（</a:t>
            </a:r>
            <a:r>
              <a:rPr lang="en-US" altLang="zh-CN" sz="3200" dirty="0"/>
              <a:t>8,3</a:t>
            </a:r>
            <a:r>
              <a:rPr lang="zh-CN" altLang="en-US" sz="3200" dirty="0"/>
              <a:t>）</a:t>
            </a:r>
            <a:r>
              <a:rPr lang="en-US" altLang="zh-CN" sz="3200" dirty="0"/>
              <a:t>,</a:t>
            </a:r>
            <a:r>
              <a:rPr lang="zh-CN" altLang="en-US" sz="3200" dirty="0"/>
              <a:t>（</a:t>
            </a:r>
            <a:r>
              <a:rPr lang="en-US" altLang="zh-CN" sz="3200" dirty="0"/>
              <a:t>1,0</a:t>
            </a:r>
            <a:r>
              <a:rPr lang="zh-CN" altLang="en-US" sz="3200" dirty="0"/>
              <a:t>）</a:t>
            </a:r>
            <a:r>
              <a:rPr lang="en-US" altLang="zh-CN" sz="3200" dirty="0"/>
              <a:t>,</a:t>
            </a:r>
            <a:r>
              <a:rPr lang="zh-CN" altLang="en-US" sz="3200" dirty="0"/>
              <a:t>（</a:t>
            </a:r>
            <a:r>
              <a:rPr lang="en-US" altLang="zh-CN" sz="3200" dirty="0"/>
              <a:t>0,5</a:t>
            </a:r>
            <a:r>
              <a:rPr lang="zh-CN" altLang="en-US" sz="3200" dirty="0"/>
              <a:t>）</a:t>
            </a:r>
            <a:r>
              <a:rPr lang="en-US" altLang="zh-CN" sz="3200" dirty="0"/>
              <a:t>,</a:t>
            </a:r>
            <a:r>
              <a:rPr lang="zh-CN" altLang="en-US" sz="3200" dirty="0"/>
              <a:t>（</a:t>
            </a:r>
            <a:r>
              <a:rPr lang="en-US" altLang="zh-CN" sz="3200" dirty="0"/>
              <a:t>1,5</a:t>
            </a:r>
            <a:r>
              <a:rPr lang="zh-CN" altLang="en-US" sz="3200" dirty="0"/>
              <a:t>）</a:t>
            </a:r>
            <a:r>
              <a:rPr lang="en-US" altLang="zh-CN" sz="3200" dirty="0"/>
              <a:t>,</a:t>
            </a:r>
            <a:r>
              <a:rPr lang="zh-CN" altLang="en-US" sz="3200" dirty="0"/>
              <a:t>（</a:t>
            </a:r>
            <a:r>
              <a:rPr lang="en-US" altLang="zh-CN" sz="3200" dirty="0"/>
              <a:t>3,4</a:t>
            </a:r>
            <a:r>
              <a:rPr lang="zh-CN" altLang="en-US" sz="3200" dirty="0"/>
              <a:t>）</a:t>
            </a:r>
            <a:r>
              <a:rPr lang="en-US" altLang="zh-CN" sz="3200" dirty="0"/>
              <a:t>,</a:t>
            </a:r>
            <a:r>
              <a:rPr lang="zh-CN" altLang="en-US" sz="3200" dirty="0">
                <a:solidFill>
                  <a:srgbClr val="0000FF"/>
                </a:solidFill>
              </a:rPr>
              <a:t>（</a:t>
            </a:r>
            <a:r>
              <a:rPr lang="en-US" altLang="zh-CN" sz="3200" dirty="0">
                <a:solidFill>
                  <a:srgbClr val="0000FF"/>
                </a:solidFill>
              </a:rPr>
              <a:t>5,6</a:t>
            </a:r>
            <a:r>
              <a:rPr lang="zh-CN" altLang="en-US" sz="3200" dirty="0">
                <a:solidFill>
                  <a:srgbClr val="0000FF"/>
                </a:solidFill>
              </a:rPr>
              <a:t>）</a:t>
            </a:r>
            <a:r>
              <a:rPr lang="en-US" altLang="zh-CN" sz="3200" dirty="0">
                <a:solidFill>
                  <a:srgbClr val="0000FF"/>
                </a:solidFill>
              </a:rPr>
              <a:t>,</a:t>
            </a:r>
            <a:r>
              <a:rPr lang="zh-CN" altLang="en-US" sz="3200" dirty="0">
                <a:solidFill>
                  <a:srgbClr val="0000FF"/>
                </a:solidFill>
              </a:rPr>
              <a:t>（</a:t>
            </a:r>
            <a:r>
              <a:rPr lang="en-US" altLang="zh-CN" sz="3200" dirty="0">
                <a:solidFill>
                  <a:srgbClr val="0000FF"/>
                </a:solidFill>
              </a:rPr>
              <a:t>5,2</a:t>
            </a:r>
            <a:r>
              <a:rPr lang="zh-CN" altLang="en-US" sz="3200" dirty="0">
                <a:solidFill>
                  <a:srgbClr val="0000FF"/>
                </a:solidFill>
              </a:rPr>
              <a:t>）</a:t>
            </a:r>
            <a:r>
              <a:rPr lang="en-US" altLang="zh-CN" sz="3200" dirty="0">
                <a:solidFill>
                  <a:srgbClr val="0000FF"/>
                </a:solidFill>
              </a:rPr>
              <a:t>,</a:t>
            </a:r>
            <a:r>
              <a:rPr lang="zh-CN" altLang="en-US" sz="3200" dirty="0">
                <a:solidFill>
                  <a:srgbClr val="0000FF"/>
                </a:solidFill>
              </a:rPr>
              <a:t>（</a:t>
            </a:r>
            <a:r>
              <a:rPr lang="en-US" altLang="zh-CN" sz="3200" dirty="0">
                <a:solidFill>
                  <a:srgbClr val="0000FF"/>
                </a:solidFill>
              </a:rPr>
              <a:t>6,2</a:t>
            </a:r>
            <a:r>
              <a:rPr lang="zh-CN" altLang="en-US" sz="3200" dirty="0">
                <a:solidFill>
                  <a:srgbClr val="0000FF"/>
                </a:solidFill>
              </a:rPr>
              <a:t>）</a:t>
            </a:r>
            <a:r>
              <a:rPr lang="en-US" altLang="zh-CN" sz="3200" dirty="0">
                <a:solidFill>
                  <a:srgbClr val="0000FF"/>
                </a:solidFill>
              </a:rPr>
              <a:t>,</a:t>
            </a:r>
            <a:r>
              <a:rPr lang="zh-CN" altLang="en-US" sz="3200" dirty="0"/>
              <a:t>（</a:t>
            </a:r>
            <a:r>
              <a:rPr lang="en-US" altLang="zh-CN" sz="3200" dirty="0"/>
              <a:t>6,4</a:t>
            </a:r>
            <a:r>
              <a:rPr lang="zh-CN" altLang="en-US" sz="3200" dirty="0"/>
              <a:t>）</a:t>
            </a:r>
          </a:p>
        </p:txBody>
      </p:sp>
      <p:sp>
        <p:nvSpPr>
          <p:cNvPr id="31" name="矩形 30">
            <a:extLst>
              <a:ext uri="{FF2B5EF4-FFF2-40B4-BE49-F238E27FC236}">
                <a16:creationId xmlns:a16="http://schemas.microsoft.com/office/drawing/2014/main" id="{35BA5260-675F-49A9-8FFA-6205FF547779}"/>
              </a:ext>
            </a:extLst>
          </p:cNvPr>
          <p:cNvSpPr/>
          <p:nvPr/>
        </p:nvSpPr>
        <p:spPr>
          <a:xfrm>
            <a:off x="6297511" y="3453623"/>
            <a:ext cx="67857" cy="2308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3AC6C398-0B47-41E6-A09B-7EB564066A07}"/>
              </a:ext>
            </a:extLst>
          </p:cNvPr>
          <p:cNvSpPr txBox="1"/>
          <p:nvPr/>
        </p:nvSpPr>
        <p:spPr>
          <a:xfrm>
            <a:off x="8108956" y="1364813"/>
            <a:ext cx="1005403" cy="584775"/>
          </a:xfrm>
          <a:prstGeom prst="rect">
            <a:avLst/>
          </a:prstGeom>
          <a:noFill/>
        </p:spPr>
        <p:txBody>
          <a:bodyPr wrap="none" rtlCol="0">
            <a:spAutoFit/>
          </a:bodyPr>
          <a:lstStyle/>
          <a:p>
            <a:r>
              <a:rPr lang="zh-CN" altLang="en-US" sz="3200" b="1" dirty="0">
                <a:solidFill>
                  <a:srgbClr val="000099"/>
                </a:solidFill>
              </a:rPr>
              <a:t>矩阵</a:t>
            </a:r>
          </a:p>
        </p:txBody>
      </p:sp>
      <p:sp>
        <p:nvSpPr>
          <p:cNvPr id="33" name="文本框 32">
            <a:extLst>
              <a:ext uri="{FF2B5EF4-FFF2-40B4-BE49-F238E27FC236}">
                <a16:creationId xmlns:a16="http://schemas.microsoft.com/office/drawing/2014/main" id="{44CF54B4-4D0A-482B-B488-6C49ABCCD0CC}"/>
              </a:ext>
            </a:extLst>
          </p:cNvPr>
          <p:cNvSpPr txBox="1"/>
          <p:nvPr/>
        </p:nvSpPr>
        <p:spPr>
          <a:xfrm>
            <a:off x="725045" y="6228601"/>
            <a:ext cx="1005403" cy="584775"/>
          </a:xfrm>
          <a:prstGeom prst="rect">
            <a:avLst/>
          </a:prstGeom>
          <a:noFill/>
        </p:spPr>
        <p:txBody>
          <a:bodyPr wrap="none" rtlCol="0">
            <a:spAutoFit/>
          </a:bodyPr>
          <a:lstStyle/>
          <a:p>
            <a:r>
              <a:rPr lang="zh-CN" altLang="en-US" sz="3200" b="1" dirty="0">
                <a:solidFill>
                  <a:srgbClr val="000099"/>
                </a:solidFill>
              </a:rPr>
              <a:t>数组</a:t>
            </a:r>
          </a:p>
        </p:txBody>
      </p:sp>
      <p:sp>
        <p:nvSpPr>
          <p:cNvPr id="34" name="文本框 33">
            <a:extLst>
              <a:ext uri="{FF2B5EF4-FFF2-40B4-BE49-F238E27FC236}">
                <a16:creationId xmlns:a16="http://schemas.microsoft.com/office/drawing/2014/main" id="{CCE8BB0A-4F3D-421D-80CB-B57C87FD1CD6}"/>
              </a:ext>
            </a:extLst>
          </p:cNvPr>
          <p:cNvSpPr txBox="1"/>
          <p:nvPr/>
        </p:nvSpPr>
        <p:spPr>
          <a:xfrm>
            <a:off x="8108956" y="4158648"/>
            <a:ext cx="1005403" cy="584775"/>
          </a:xfrm>
          <a:prstGeom prst="rect">
            <a:avLst/>
          </a:prstGeom>
          <a:noFill/>
        </p:spPr>
        <p:txBody>
          <a:bodyPr wrap="none" rtlCol="0">
            <a:spAutoFit/>
          </a:bodyPr>
          <a:lstStyle/>
          <a:p>
            <a:r>
              <a:rPr lang="zh-CN" altLang="en-US" sz="3200" b="1" dirty="0">
                <a:solidFill>
                  <a:srgbClr val="000099"/>
                </a:solidFill>
              </a:rPr>
              <a:t>队列</a:t>
            </a:r>
          </a:p>
        </p:txBody>
      </p:sp>
      <p:sp>
        <p:nvSpPr>
          <p:cNvPr id="35" name="箭头: 左 34">
            <a:extLst>
              <a:ext uri="{FF2B5EF4-FFF2-40B4-BE49-F238E27FC236}">
                <a16:creationId xmlns:a16="http://schemas.microsoft.com/office/drawing/2014/main" id="{38CD399F-F652-42E6-97D8-EF32AC74E0E5}"/>
              </a:ext>
            </a:extLst>
          </p:cNvPr>
          <p:cNvSpPr/>
          <p:nvPr/>
        </p:nvSpPr>
        <p:spPr>
          <a:xfrm>
            <a:off x="7629347" y="1482866"/>
            <a:ext cx="483888" cy="361958"/>
          </a:xfrm>
          <a:prstGeom prst="leftArrow">
            <a:avLst/>
          </a:prstGeom>
          <a:ln>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000099"/>
              </a:solidFill>
            </a:endParaRPr>
          </a:p>
        </p:txBody>
      </p:sp>
      <p:sp>
        <p:nvSpPr>
          <p:cNvPr id="36" name="箭头: 左 35">
            <a:extLst>
              <a:ext uri="{FF2B5EF4-FFF2-40B4-BE49-F238E27FC236}">
                <a16:creationId xmlns:a16="http://schemas.microsoft.com/office/drawing/2014/main" id="{8477DD6E-8C6E-4FB4-90C6-60023DBFDD4F}"/>
              </a:ext>
            </a:extLst>
          </p:cNvPr>
          <p:cNvSpPr/>
          <p:nvPr/>
        </p:nvSpPr>
        <p:spPr>
          <a:xfrm rot="2806319">
            <a:off x="971996" y="5745292"/>
            <a:ext cx="483888" cy="361958"/>
          </a:xfrm>
          <a:prstGeom prst="leftArrow">
            <a:avLst/>
          </a:prstGeom>
          <a:ln>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000099"/>
              </a:solidFill>
            </a:endParaRPr>
          </a:p>
        </p:txBody>
      </p:sp>
      <p:sp>
        <p:nvSpPr>
          <p:cNvPr id="38" name="箭头: 左 37">
            <a:extLst>
              <a:ext uri="{FF2B5EF4-FFF2-40B4-BE49-F238E27FC236}">
                <a16:creationId xmlns:a16="http://schemas.microsoft.com/office/drawing/2014/main" id="{AB5ED92A-3496-4DFF-A01B-A6777E9C8B88}"/>
              </a:ext>
            </a:extLst>
          </p:cNvPr>
          <p:cNvSpPr/>
          <p:nvPr/>
        </p:nvSpPr>
        <p:spPr>
          <a:xfrm rot="3686160">
            <a:off x="7661594" y="4109480"/>
            <a:ext cx="483888" cy="361958"/>
          </a:xfrm>
          <a:prstGeom prst="leftArrow">
            <a:avLst/>
          </a:prstGeom>
          <a:ln>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000099"/>
              </a:solidFill>
            </a:endParaRPr>
          </a:p>
        </p:txBody>
      </p:sp>
      <p:sp>
        <p:nvSpPr>
          <p:cNvPr id="37" name="文本框 36">
            <a:extLst>
              <a:ext uri="{FF2B5EF4-FFF2-40B4-BE49-F238E27FC236}">
                <a16:creationId xmlns:a16="http://schemas.microsoft.com/office/drawing/2014/main" id="{440D8B96-0757-4346-AFE5-F712698FD08C}"/>
              </a:ext>
            </a:extLst>
          </p:cNvPr>
          <p:cNvSpPr txBox="1"/>
          <p:nvPr/>
        </p:nvSpPr>
        <p:spPr>
          <a:xfrm>
            <a:off x="2695916" y="2942590"/>
            <a:ext cx="3552084" cy="584775"/>
          </a:xfrm>
          <a:prstGeom prst="rect">
            <a:avLst/>
          </a:prstGeom>
          <a:noFill/>
        </p:spPr>
        <p:txBody>
          <a:bodyPr wrap="square" rtlCol="0">
            <a:spAutoFit/>
          </a:bodyPr>
          <a:lstStyle/>
          <a:p>
            <a:r>
              <a:rPr lang="zh-CN" altLang="en-US" sz="3200" b="1" dirty="0">
                <a:solidFill>
                  <a:srgbClr val="000099"/>
                </a:solidFill>
              </a:rPr>
              <a:t>初始项目怎么选？</a:t>
            </a:r>
          </a:p>
        </p:txBody>
      </p:sp>
      <p:cxnSp>
        <p:nvCxnSpPr>
          <p:cNvPr id="40" name="直接连接符 39">
            <a:extLst>
              <a:ext uri="{FF2B5EF4-FFF2-40B4-BE49-F238E27FC236}">
                <a16:creationId xmlns:a16="http://schemas.microsoft.com/office/drawing/2014/main" id="{BB52920D-88A4-4391-AB54-4BF44B2A07BD}"/>
              </a:ext>
            </a:extLst>
          </p:cNvPr>
          <p:cNvCxnSpPr/>
          <p:nvPr/>
        </p:nvCxnSpPr>
        <p:spPr>
          <a:xfrm>
            <a:off x="1475656" y="4036181"/>
            <a:ext cx="4778331" cy="0"/>
          </a:xfrm>
          <a:prstGeom prst="line">
            <a:avLst/>
          </a:prstGeom>
        </p:spPr>
        <p:style>
          <a:lnRef idx="3">
            <a:schemeClr val="dk1"/>
          </a:lnRef>
          <a:fillRef idx="0">
            <a:schemeClr val="dk1"/>
          </a:fillRef>
          <a:effectRef idx="2">
            <a:schemeClr val="dk1"/>
          </a:effectRef>
          <a:fontRef idx="minor">
            <a:schemeClr val="tx1"/>
          </a:fontRef>
        </p:style>
      </p:cxnSp>
      <p:sp>
        <p:nvSpPr>
          <p:cNvPr id="41" name="箭头: 左 40">
            <a:extLst>
              <a:ext uri="{FF2B5EF4-FFF2-40B4-BE49-F238E27FC236}">
                <a16:creationId xmlns:a16="http://schemas.microsoft.com/office/drawing/2014/main" id="{0B6A1CA5-1F7A-42BD-8264-686D8C697398}"/>
              </a:ext>
            </a:extLst>
          </p:cNvPr>
          <p:cNvSpPr/>
          <p:nvPr/>
        </p:nvSpPr>
        <p:spPr>
          <a:xfrm rot="20501056">
            <a:off x="1727741" y="3073665"/>
            <a:ext cx="879562" cy="593769"/>
          </a:xfrm>
          <a:prstGeom prst="leftArrow">
            <a:avLst/>
          </a:prstGeom>
          <a:ln>
            <a:solidFill>
              <a:srgbClr val="00009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000099"/>
              </a:solidFill>
            </a:endParaRPr>
          </a:p>
        </p:txBody>
      </p:sp>
      <p:cxnSp>
        <p:nvCxnSpPr>
          <p:cNvPr id="39" name="直接连接符 38">
            <a:extLst>
              <a:ext uri="{FF2B5EF4-FFF2-40B4-BE49-F238E27FC236}">
                <a16:creationId xmlns:a16="http://schemas.microsoft.com/office/drawing/2014/main" id="{B4861DA1-2A48-4AFE-BD0F-FE4213DDB1B8}"/>
              </a:ext>
            </a:extLst>
          </p:cNvPr>
          <p:cNvCxnSpPr>
            <a:cxnSpLocks/>
          </p:cNvCxnSpPr>
          <p:nvPr/>
        </p:nvCxnSpPr>
        <p:spPr>
          <a:xfrm>
            <a:off x="6433864" y="4036181"/>
            <a:ext cx="217058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5630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0" nodeType="clickEffect">
                                  <p:stCondLst>
                                    <p:cond delay="0"/>
                                  </p:stCondLst>
                                  <p:childTnLst>
                                    <p:animEffect transition="out" filter="fade">
                                      <p:cBhvr>
                                        <p:cTn id="75" dur="500"/>
                                        <p:tgtEl>
                                          <p:spTgt spid="14"/>
                                        </p:tgtEl>
                                      </p:cBhvr>
                                    </p:animEffect>
                                    <p:set>
                                      <p:cBhvr>
                                        <p:cTn id="76" dur="1" fill="hold">
                                          <p:stCondLst>
                                            <p:cond delay="499"/>
                                          </p:stCondLst>
                                        </p:cTn>
                                        <p:tgtEl>
                                          <p:spTgt spid="1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1+#ppt_w/2"/>
                                          </p:val>
                                        </p:tav>
                                        <p:tav tm="100000">
                                          <p:val>
                                            <p:strVal val="#ppt_x"/>
                                          </p:val>
                                        </p:tav>
                                      </p:tavLst>
                                    </p:anim>
                                    <p:anim calcmode="lin" valueType="num">
                                      <p:cBhvr additive="base">
                                        <p:cTn id="92" dur="500" fill="hold"/>
                                        <p:tgtEl>
                                          <p:spTgt spid="32"/>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 calcmode="lin" valueType="num">
                                      <p:cBhvr additive="base">
                                        <p:cTn id="95" dur="500" fill="hold"/>
                                        <p:tgtEl>
                                          <p:spTgt spid="35"/>
                                        </p:tgtEl>
                                        <p:attrNameLst>
                                          <p:attrName>ppt_x</p:attrName>
                                        </p:attrNameLst>
                                      </p:cBhvr>
                                      <p:tavLst>
                                        <p:tav tm="0">
                                          <p:val>
                                            <p:strVal val="1+#ppt_w/2"/>
                                          </p:val>
                                        </p:tav>
                                        <p:tav tm="100000">
                                          <p:val>
                                            <p:strVal val="#ppt_x"/>
                                          </p:val>
                                        </p:tav>
                                      </p:tavLst>
                                    </p:anim>
                                    <p:anim calcmode="lin" valueType="num">
                                      <p:cBhvr additive="base">
                                        <p:cTn id="96"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38"/>
                                        </p:tgtEl>
                                        <p:attrNameLst>
                                          <p:attrName>style.visibility</p:attrName>
                                        </p:attrNameLst>
                                      </p:cBhvr>
                                      <p:to>
                                        <p:strVal val="visible"/>
                                      </p:to>
                                    </p:set>
                                    <p:anim calcmode="lin" valueType="num">
                                      <p:cBhvr additive="base">
                                        <p:cTn id="109" dur="500" fill="hold"/>
                                        <p:tgtEl>
                                          <p:spTgt spid="38"/>
                                        </p:tgtEl>
                                        <p:attrNameLst>
                                          <p:attrName>ppt_x</p:attrName>
                                        </p:attrNameLst>
                                      </p:cBhvr>
                                      <p:tavLst>
                                        <p:tav tm="0">
                                          <p:val>
                                            <p:strVal val="1+#ppt_w/2"/>
                                          </p:val>
                                        </p:tav>
                                        <p:tav tm="100000">
                                          <p:val>
                                            <p:strVal val="#ppt_x"/>
                                          </p:val>
                                        </p:tav>
                                      </p:tavLst>
                                    </p:anim>
                                    <p:anim calcmode="lin" valueType="num">
                                      <p:cBhvr additive="base">
                                        <p:cTn id="110" dur="500" fill="hold"/>
                                        <p:tgtEl>
                                          <p:spTgt spid="38"/>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additive="base">
                                        <p:cTn id="113" dur="500" fill="hold"/>
                                        <p:tgtEl>
                                          <p:spTgt spid="34"/>
                                        </p:tgtEl>
                                        <p:attrNameLst>
                                          <p:attrName>ppt_x</p:attrName>
                                        </p:attrNameLst>
                                      </p:cBhvr>
                                      <p:tavLst>
                                        <p:tav tm="0">
                                          <p:val>
                                            <p:strVal val="1+#ppt_w/2"/>
                                          </p:val>
                                        </p:tav>
                                        <p:tav tm="100000">
                                          <p:val>
                                            <p:strVal val="#ppt_x"/>
                                          </p:val>
                                        </p:tav>
                                      </p:tavLst>
                                    </p:anim>
                                    <p:anim calcmode="lin" valueType="num">
                                      <p:cBhvr additive="base">
                                        <p:cTn id="114"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anim calcmode="lin" valueType="num">
                                      <p:cBhvr additive="base">
                                        <p:cTn id="123" dur="500" fill="hold"/>
                                        <p:tgtEl>
                                          <p:spTgt spid="33"/>
                                        </p:tgtEl>
                                        <p:attrNameLst>
                                          <p:attrName>ppt_x</p:attrName>
                                        </p:attrNameLst>
                                      </p:cBhvr>
                                      <p:tavLst>
                                        <p:tav tm="0">
                                          <p:val>
                                            <p:strVal val="#ppt_x"/>
                                          </p:val>
                                        </p:tav>
                                        <p:tav tm="100000">
                                          <p:val>
                                            <p:strVal val="#ppt_x"/>
                                          </p:val>
                                        </p:tav>
                                      </p:tavLst>
                                    </p:anim>
                                    <p:anim calcmode="lin" valueType="num">
                                      <p:cBhvr additive="base">
                                        <p:cTn id="1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4" grpId="0"/>
      <p:bldP spid="17" grpId="0" animBg="1"/>
      <p:bldP spid="18" grpId="0"/>
      <p:bldP spid="19" grpId="0"/>
      <p:bldP spid="20" grpId="0" animBg="1"/>
      <p:bldP spid="21" grpId="0" animBg="1"/>
      <p:bldP spid="22" grpId="0"/>
      <p:bldP spid="23" grpId="0"/>
      <p:bldP spid="24" grpId="0"/>
      <p:bldP spid="25" grpId="0"/>
      <p:bldP spid="26" grpId="0"/>
      <p:bldP spid="27" grpId="0" animBg="1"/>
      <p:bldP spid="28" grpId="0"/>
      <p:bldP spid="29" grpId="0"/>
      <p:bldP spid="31" grpId="0" animBg="1"/>
      <p:bldP spid="32" grpId="0"/>
      <p:bldP spid="33" grpId="0"/>
      <p:bldP spid="34" grpId="0"/>
      <p:bldP spid="35" grpId="0" animBg="1"/>
      <p:bldP spid="36" grpId="0" animBg="1"/>
      <p:bldP spid="38" grpId="0" animBg="1"/>
      <p:bldP spid="37" grpId="0"/>
      <p:bldP spid="4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互不相交的子集划分</a:t>
            </a:r>
            <a:endParaRPr lang="en-US" dirty="0"/>
          </a:p>
        </p:txBody>
      </p:sp>
      <p:sp>
        <p:nvSpPr>
          <p:cNvPr id="6" name="内容占位符 5"/>
          <p:cNvSpPr>
            <a:spLocks noGrp="1"/>
          </p:cNvSpPr>
          <p:nvPr>
            <p:ph idx="1"/>
          </p:nvPr>
        </p:nvSpPr>
        <p:spPr>
          <a:xfrm>
            <a:off x="323528" y="908720"/>
            <a:ext cx="8640960" cy="5949280"/>
          </a:xfrm>
        </p:spPr>
        <p:txBody>
          <a:bodyPr>
            <a:normAutofit fontScale="92500"/>
          </a:bodyPr>
          <a:lstStyle/>
          <a:p>
            <a:r>
              <a:rPr lang="zh-CN" altLang="en-US" dirty="0"/>
              <a:t>数据结构：</a:t>
            </a:r>
            <a:endParaRPr lang="en-US" altLang="zh-CN" dirty="0"/>
          </a:p>
          <a:p>
            <a:pPr lvl="1"/>
            <a:r>
              <a:rPr lang="zh-CN" altLang="en-US" dirty="0"/>
              <a:t>设集合共有</a:t>
            </a:r>
            <a:r>
              <a:rPr lang="en-US" altLang="zh-CN" dirty="0"/>
              <a:t>n</a:t>
            </a:r>
            <a:r>
              <a:rPr lang="zh-CN" altLang="en-US" dirty="0"/>
              <a:t>个元素</a:t>
            </a:r>
            <a:endParaRPr lang="en-US" altLang="zh-CN" dirty="0"/>
          </a:p>
          <a:p>
            <a:pPr lvl="1"/>
            <a:r>
              <a:rPr lang="zh-CN" altLang="en-US" dirty="0"/>
              <a:t>用</a:t>
            </a:r>
            <a:r>
              <a:rPr lang="zh-CN" altLang="en-US" dirty="0">
                <a:solidFill>
                  <a:srgbClr val="0000FF"/>
                </a:solidFill>
              </a:rPr>
              <a:t>队列</a:t>
            </a:r>
            <a:r>
              <a:rPr lang="en-US" altLang="zh-CN" dirty="0" err="1"/>
              <a:t>sq</a:t>
            </a:r>
            <a:r>
              <a:rPr lang="zh-CN" altLang="en-US" dirty="0"/>
              <a:t>存放集合元素</a:t>
            </a:r>
            <a:endParaRPr lang="en-US" altLang="zh-CN" dirty="0"/>
          </a:p>
          <a:p>
            <a:pPr lvl="1"/>
            <a:r>
              <a:rPr lang="zh-CN" altLang="en-US" dirty="0"/>
              <a:t>用</a:t>
            </a:r>
            <a:r>
              <a:rPr lang="zh-CN" altLang="en-US" dirty="0">
                <a:solidFill>
                  <a:srgbClr val="0000FF"/>
                </a:solidFill>
              </a:rPr>
              <a:t>矩阵</a:t>
            </a:r>
            <a:r>
              <a:rPr lang="en-US" altLang="zh-CN" dirty="0" err="1"/>
              <a:t>conflictMatrix</a:t>
            </a:r>
            <a:r>
              <a:rPr lang="en-US" altLang="zh-CN" dirty="0"/>
              <a:t>[n][n]</a:t>
            </a:r>
            <a:r>
              <a:rPr lang="zh-CN" altLang="en-US" dirty="0"/>
              <a:t>表示元素之间的冲突关系：</a:t>
            </a:r>
            <a:endParaRPr lang="en-US" altLang="zh-CN" dirty="0"/>
          </a:p>
          <a:p>
            <a:pPr lvl="2"/>
            <a:r>
              <a:rPr lang="en-US" altLang="zh-CN" dirty="0" err="1"/>
              <a:t>conflictMatrix</a:t>
            </a:r>
            <a:r>
              <a:rPr lang="en-US" altLang="zh-CN" dirty="0"/>
              <a:t>[</a:t>
            </a:r>
            <a:r>
              <a:rPr lang="en-US" altLang="zh-CN" dirty="0" err="1"/>
              <a:t>i</a:t>
            </a:r>
            <a:r>
              <a:rPr lang="en-US" altLang="zh-CN" dirty="0"/>
              <a:t>][j]=1, </a:t>
            </a:r>
            <a:r>
              <a:rPr lang="zh-CN" altLang="en-US" dirty="0"/>
              <a:t>如果</a:t>
            </a:r>
            <a:r>
              <a:rPr lang="en-US" altLang="zh-CN" dirty="0" err="1"/>
              <a:t>i,j</a:t>
            </a:r>
            <a:r>
              <a:rPr lang="zh-CN" altLang="en-US" dirty="0"/>
              <a:t>有冲突</a:t>
            </a:r>
            <a:endParaRPr lang="en-US" altLang="zh-CN" dirty="0"/>
          </a:p>
          <a:p>
            <a:pPr lvl="2"/>
            <a:r>
              <a:rPr lang="en-US" altLang="zh-CN" dirty="0" err="1"/>
              <a:t>conflictMatrix</a:t>
            </a:r>
            <a:r>
              <a:rPr lang="en-US" altLang="zh-CN" dirty="0"/>
              <a:t>[</a:t>
            </a:r>
            <a:r>
              <a:rPr lang="en-US" altLang="zh-CN" dirty="0" err="1"/>
              <a:t>i</a:t>
            </a:r>
            <a:r>
              <a:rPr lang="en-US" altLang="zh-CN" dirty="0"/>
              <a:t>][j]=0, </a:t>
            </a:r>
            <a:r>
              <a:rPr lang="zh-CN" altLang="en-US" dirty="0"/>
              <a:t>如果</a:t>
            </a:r>
            <a:r>
              <a:rPr lang="en-US" altLang="zh-CN" dirty="0" err="1"/>
              <a:t>i,j</a:t>
            </a:r>
            <a:r>
              <a:rPr lang="zh-CN" altLang="en-US" dirty="0"/>
              <a:t>无冲突</a:t>
            </a:r>
            <a:endParaRPr lang="en-US" altLang="zh-CN" dirty="0"/>
          </a:p>
          <a:p>
            <a:pPr lvl="1"/>
            <a:r>
              <a:rPr lang="zh-CN" altLang="en-US" dirty="0"/>
              <a:t>用</a:t>
            </a:r>
            <a:r>
              <a:rPr lang="zh-CN" altLang="en-US" dirty="0">
                <a:solidFill>
                  <a:srgbClr val="C00000"/>
                </a:solidFill>
              </a:rPr>
              <a:t>数组</a:t>
            </a:r>
            <a:r>
              <a:rPr lang="en-US" altLang="zh-CN" dirty="0"/>
              <a:t>result[n]</a:t>
            </a:r>
            <a:r>
              <a:rPr lang="zh-CN" altLang="en-US" dirty="0"/>
              <a:t>存放每个元素的子集</a:t>
            </a:r>
            <a:r>
              <a:rPr lang="en-US" altLang="zh-CN" dirty="0"/>
              <a:t>/</a:t>
            </a:r>
            <a:r>
              <a:rPr lang="zh-CN" altLang="en-US" dirty="0"/>
              <a:t>分组编号</a:t>
            </a:r>
            <a:endParaRPr lang="en-US" altLang="zh-CN" dirty="0"/>
          </a:p>
          <a:p>
            <a:r>
              <a:rPr lang="zh-CN" altLang="en-US" dirty="0"/>
              <a:t>算法思想：利用循环筛选：</a:t>
            </a:r>
            <a:endParaRPr lang="en-US" altLang="zh-CN" dirty="0"/>
          </a:p>
          <a:p>
            <a:pPr lvl="1"/>
            <a:r>
              <a:rPr lang="zh-CN" altLang="en-US" dirty="0"/>
              <a:t>从第一个元素开始，</a:t>
            </a:r>
            <a:r>
              <a:rPr lang="zh-CN" altLang="en-US" dirty="0">
                <a:solidFill>
                  <a:srgbClr val="0000FF"/>
                </a:solidFill>
              </a:rPr>
              <a:t>无冲突的元素</a:t>
            </a:r>
            <a:r>
              <a:rPr lang="zh-CN" altLang="en-US" dirty="0"/>
              <a:t>划归为</a:t>
            </a:r>
            <a:r>
              <a:rPr lang="zh-CN" altLang="en-US" dirty="0">
                <a:solidFill>
                  <a:srgbClr val="0000FF"/>
                </a:solidFill>
              </a:rPr>
              <a:t>一个子集</a:t>
            </a:r>
            <a:r>
              <a:rPr lang="zh-CN" altLang="en-US" dirty="0"/>
              <a:t>；</a:t>
            </a:r>
            <a:endParaRPr lang="en-US" altLang="zh-CN" dirty="0"/>
          </a:p>
          <a:p>
            <a:pPr lvl="1"/>
            <a:r>
              <a:rPr lang="zh-CN" altLang="en-US" dirty="0"/>
              <a:t>再将剩下的元素重新找出互不冲突的元素，划归第二个子集</a:t>
            </a:r>
            <a:endParaRPr lang="en-US" altLang="zh-CN" dirty="0"/>
          </a:p>
          <a:p>
            <a:pPr lvl="1"/>
            <a:r>
              <a:rPr lang="zh-CN" altLang="en-US" dirty="0"/>
              <a:t>依次类推，直到所有元素都进入某个子集为止</a:t>
            </a:r>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extLst>
      <p:ext uri="{BB962C8B-B14F-4D97-AF65-F5344CB8AC3E}">
        <p14:creationId xmlns:p14="http://schemas.microsoft.com/office/powerpoint/2010/main" val="82015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数据结构改进</a:t>
            </a:r>
            <a:endParaRPr lang="en-US" dirty="0"/>
          </a:p>
        </p:txBody>
      </p:sp>
      <p:sp>
        <p:nvSpPr>
          <p:cNvPr id="3" name="内容占位符 2"/>
          <p:cNvSpPr>
            <a:spLocks noGrp="1"/>
          </p:cNvSpPr>
          <p:nvPr>
            <p:ph idx="1"/>
          </p:nvPr>
        </p:nvSpPr>
        <p:spPr/>
        <p:txBody>
          <a:bodyPr>
            <a:normAutofit/>
          </a:bodyPr>
          <a:lstStyle/>
          <a:p>
            <a:r>
              <a:rPr lang="zh-CN" altLang="en-US" dirty="0"/>
              <a:t>用</a:t>
            </a:r>
            <a:r>
              <a:rPr lang="zh-CN" altLang="en-US" dirty="0">
                <a:solidFill>
                  <a:srgbClr val="0000FF"/>
                </a:solidFill>
              </a:rPr>
              <a:t>工作数组</a:t>
            </a:r>
            <a:r>
              <a:rPr lang="en-US" dirty="0">
                <a:solidFill>
                  <a:srgbClr val="0000FF"/>
                </a:solidFill>
              </a:rPr>
              <a:t>clash[n]</a:t>
            </a:r>
            <a:r>
              <a:rPr lang="zh-CN" altLang="en-US" dirty="0"/>
              <a:t>记录与第</a:t>
            </a:r>
            <a:r>
              <a:rPr lang="en-US" altLang="zh-CN" dirty="0"/>
              <a:t>k</a:t>
            </a:r>
            <a:r>
              <a:rPr lang="zh-CN" altLang="en-US" dirty="0"/>
              <a:t>组已入组元素有冲突的元素情况</a:t>
            </a:r>
            <a:r>
              <a:rPr lang="en-US" altLang="zh-CN" dirty="0"/>
              <a:t>(</a:t>
            </a:r>
            <a:r>
              <a:rPr lang="zh-CN" altLang="en-US" dirty="0"/>
              <a:t>当组号为</a:t>
            </a:r>
            <a:r>
              <a:rPr lang="en-US" altLang="zh-CN" dirty="0"/>
              <a:t>k</a:t>
            </a:r>
            <a:r>
              <a:rPr lang="zh-CN" altLang="en-US" dirty="0"/>
              <a:t>时</a:t>
            </a:r>
            <a:r>
              <a:rPr lang="en-US" altLang="zh-CN" dirty="0"/>
              <a:t>)</a:t>
            </a:r>
          </a:p>
          <a:p>
            <a:pPr lvl="1"/>
            <a:r>
              <a:rPr lang="zh-CN" altLang="en-US" dirty="0"/>
              <a:t>每次新开辟一组时，令</a:t>
            </a:r>
            <a:r>
              <a:rPr lang="en-US" altLang="zh-CN" dirty="0"/>
              <a:t>clash</a:t>
            </a:r>
            <a:r>
              <a:rPr lang="zh-CN" altLang="en-US" dirty="0"/>
              <a:t>数组各分量的值均为</a:t>
            </a:r>
            <a:r>
              <a:rPr lang="en-US" altLang="zh-CN" dirty="0"/>
              <a:t>0</a:t>
            </a:r>
            <a:r>
              <a:rPr lang="zh-CN" altLang="en-US" dirty="0"/>
              <a:t>，当序号为 </a:t>
            </a:r>
            <a:r>
              <a:rPr lang="en-US" altLang="zh-CN" dirty="0"/>
              <a:t>head </a:t>
            </a:r>
            <a:r>
              <a:rPr lang="zh-CN" altLang="en-US" dirty="0"/>
              <a:t>的元素入组时，将和该元素发生冲突的信息记入</a:t>
            </a:r>
            <a:r>
              <a:rPr lang="en-US" altLang="zh-CN" dirty="0"/>
              <a:t>clash </a:t>
            </a:r>
            <a:r>
              <a:rPr lang="zh-CN" altLang="en-US" dirty="0"/>
              <a:t>数组</a:t>
            </a:r>
            <a:endParaRPr lang="en-US" altLang="zh-CN" dirty="0"/>
          </a:p>
          <a:p>
            <a:pPr lvl="1"/>
            <a:r>
              <a:rPr lang="en-US" altLang="zh-CN" dirty="0"/>
              <a:t>clash</a:t>
            </a:r>
            <a:r>
              <a:rPr lang="zh-CN" altLang="en-US" dirty="0"/>
              <a:t>的引入可以减少重复察看</a:t>
            </a:r>
            <a:r>
              <a:rPr lang="en-US" altLang="zh-CN" dirty="0" err="1"/>
              <a:t>conflictMatrix</a:t>
            </a:r>
            <a:r>
              <a:rPr lang="zh-CN" altLang="en-US" dirty="0"/>
              <a:t>数组的时间</a:t>
            </a:r>
            <a:endParaRPr lang="en-US" altLang="zh-CN" dirty="0"/>
          </a:p>
          <a:p>
            <a:endParaRPr lang="en-US" altLang="zh-CN"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2407829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329" name="Group 305"/>
          <p:cNvGrpSpPr>
            <a:grpSpLocks/>
          </p:cNvGrpSpPr>
          <p:nvPr/>
        </p:nvGrpSpPr>
        <p:grpSpPr bwMode="auto">
          <a:xfrm>
            <a:off x="152400" y="304800"/>
            <a:ext cx="5943600" cy="6105525"/>
            <a:chOff x="-3" y="-3"/>
            <a:chExt cx="2528" cy="3846"/>
          </a:xfrm>
        </p:grpSpPr>
        <p:grpSp>
          <p:nvGrpSpPr>
            <p:cNvPr id="129327" name="Group 303"/>
            <p:cNvGrpSpPr>
              <a:grpSpLocks/>
            </p:cNvGrpSpPr>
            <p:nvPr/>
          </p:nvGrpSpPr>
          <p:grpSpPr bwMode="auto">
            <a:xfrm>
              <a:off x="0" y="0"/>
              <a:ext cx="2522" cy="3840"/>
              <a:chOff x="0" y="0"/>
              <a:chExt cx="2522" cy="3840"/>
            </a:xfrm>
          </p:grpSpPr>
          <p:grpSp>
            <p:nvGrpSpPr>
              <p:cNvPr id="129128" name="Group 104"/>
              <p:cNvGrpSpPr>
                <a:grpSpLocks/>
              </p:cNvGrpSpPr>
              <p:nvPr/>
            </p:nvGrpSpPr>
            <p:grpSpPr bwMode="auto">
              <a:xfrm>
                <a:off x="0" y="0"/>
                <a:ext cx="236" cy="384"/>
                <a:chOff x="0" y="0"/>
                <a:chExt cx="236" cy="384"/>
              </a:xfrm>
            </p:grpSpPr>
            <p:sp>
              <p:nvSpPr>
                <p:cNvPr id="129027" name="Rectangle 3"/>
                <p:cNvSpPr>
                  <a:spLocks noChangeArrowheads="1"/>
                </p:cNvSpPr>
                <p:nvPr/>
              </p:nvSpPr>
              <p:spPr bwMode="auto">
                <a:xfrm>
                  <a:off x="43"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000"/>
                    <a:t> </a:t>
                  </a:r>
                </a:p>
                <a:p>
                  <a:pPr algn="just"/>
                  <a:endParaRPr lang="en-US" altLang="zh-CN" sz="2400"/>
                </a:p>
              </p:txBody>
            </p:sp>
            <p:sp>
              <p:nvSpPr>
                <p:cNvPr id="129127" name="Rectangle 103"/>
                <p:cNvSpPr>
                  <a:spLocks noChangeArrowheads="1"/>
                </p:cNvSpPr>
                <p:nvPr/>
              </p:nvSpPr>
              <p:spPr bwMode="auto">
                <a:xfrm>
                  <a:off x="0" y="0"/>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0" name="Group 106"/>
              <p:cNvGrpSpPr>
                <a:grpSpLocks/>
              </p:cNvGrpSpPr>
              <p:nvPr/>
            </p:nvGrpSpPr>
            <p:grpSpPr bwMode="auto">
              <a:xfrm>
                <a:off x="236" y="0"/>
                <a:ext cx="254" cy="384"/>
                <a:chOff x="236" y="0"/>
                <a:chExt cx="254" cy="384"/>
              </a:xfrm>
            </p:grpSpPr>
            <p:sp>
              <p:nvSpPr>
                <p:cNvPr id="129028" name="Rectangle 4"/>
                <p:cNvSpPr>
                  <a:spLocks noChangeArrowheads="1"/>
                </p:cNvSpPr>
                <p:nvPr/>
              </p:nvSpPr>
              <p:spPr bwMode="auto">
                <a:xfrm>
                  <a:off x="279"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0</a:t>
                  </a:r>
                  <a:endParaRPr lang="en-US" altLang="zh-CN" sz="2400">
                    <a:solidFill>
                      <a:srgbClr val="FF5050"/>
                    </a:solidFill>
                  </a:endParaRPr>
                </a:p>
              </p:txBody>
            </p:sp>
            <p:sp>
              <p:nvSpPr>
                <p:cNvPr id="129129" name="Rectangle 105"/>
                <p:cNvSpPr>
                  <a:spLocks noChangeArrowheads="1"/>
                </p:cNvSpPr>
                <p:nvPr/>
              </p:nvSpPr>
              <p:spPr bwMode="auto">
                <a:xfrm>
                  <a:off x="236"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2" name="Group 108"/>
              <p:cNvGrpSpPr>
                <a:grpSpLocks/>
              </p:cNvGrpSpPr>
              <p:nvPr/>
            </p:nvGrpSpPr>
            <p:grpSpPr bwMode="auto">
              <a:xfrm>
                <a:off x="490" y="0"/>
                <a:ext cx="254" cy="384"/>
                <a:chOff x="490" y="0"/>
                <a:chExt cx="254" cy="384"/>
              </a:xfrm>
            </p:grpSpPr>
            <p:sp>
              <p:nvSpPr>
                <p:cNvPr id="129029" name="Rectangle 5"/>
                <p:cNvSpPr>
                  <a:spLocks noChangeArrowheads="1"/>
                </p:cNvSpPr>
                <p:nvPr/>
              </p:nvSpPr>
              <p:spPr bwMode="auto">
                <a:xfrm>
                  <a:off x="533"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1</a:t>
                  </a:r>
                  <a:endParaRPr lang="en-US" altLang="zh-CN" sz="2400">
                    <a:solidFill>
                      <a:srgbClr val="FF5050"/>
                    </a:solidFill>
                  </a:endParaRPr>
                </a:p>
              </p:txBody>
            </p:sp>
            <p:sp>
              <p:nvSpPr>
                <p:cNvPr id="129131" name="Rectangle 107"/>
                <p:cNvSpPr>
                  <a:spLocks noChangeArrowheads="1"/>
                </p:cNvSpPr>
                <p:nvPr/>
              </p:nvSpPr>
              <p:spPr bwMode="auto">
                <a:xfrm>
                  <a:off x="490"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4" name="Group 110"/>
              <p:cNvGrpSpPr>
                <a:grpSpLocks/>
              </p:cNvGrpSpPr>
              <p:nvPr/>
            </p:nvGrpSpPr>
            <p:grpSpPr bwMode="auto">
              <a:xfrm>
                <a:off x="744" y="0"/>
                <a:ext cx="254" cy="384"/>
                <a:chOff x="744" y="0"/>
                <a:chExt cx="254" cy="384"/>
              </a:xfrm>
            </p:grpSpPr>
            <p:sp>
              <p:nvSpPr>
                <p:cNvPr id="129030" name="Rectangle 6"/>
                <p:cNvSpPr>
                  <a:spLocks noChangeArrowheads="1"/>
                </p:cNvSpPr>
                <p:nvPr/>
              </p:nvSpPr>
              <p:spPr bwMode="auto">
                <a:xfrm>
                  <a:off x="787"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2</a:t>
                  </a:r>
                  <a:endParaRPr lang="en-US" altLang="zh-CN" sz="2400">
                    <a:solidFill>
                      <a:srgbClr val="FF5050"/>
                    </a:solidFill>
                  </a:endParaRPr>
                </a:p>
              </p:txBody>
            </p:sp>
            <p:sp>
              <p:nvSpPr>
                <p:cNvPr id="129133" name="Rectangle 109"/>
                <p:cNvSpPr>
                  <a:spLocks noChangeArrowheads="1"/>
                </p:cNvSpPr>
                <p:nvPr/>
              </p:nvSpPr>
              <p:spPr bwMode="auto">
                <a:xfrm>
                  <a:off x="744"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6" name="Group 112"/>
              <p:cNvGrpSpPr>
                <a:grpSpLocks/>
              </p:cNvGrpSpPr>
              <p:nvPr/>
            </p:nvGrpSpPr>
            <p:grpSpPr bwMode="auto">
              <a:xfrm>
                <a:off x="998" y="0"/>
                <a:ext cx="254" cy="384"/>
                <a:chOff x="998" y="0"/>
                <a:chExt cx="254" cy="384"/>
              </a:xfrm>
            </p:grpSpPr>
            <p:sp>
              <p:nvSpPr>
                <p:cNvPr id="129031" name="Rectangle 7"/>
                <p:cNvSpPr>
                  <a:spLocks noChangeArrowheads="1"/>
                </p:cNvSpPr>
                <p:nvPr/>
              </p:nvSpPr>
              <p:spPr bwMode="auto">
                <a:xfrm>
                  <a:off x="1041"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dirty="0">
                      <a:solidFill>
                        <a:srgbClr val="FF5050"/>
                      </a:solidFill>
                    </a:rPr>
                    <a:t>3</a:t>
                  </a:r>
                </a:p>
              </p:txBody>
            </p:sp>
            <p:sp>
              <p:nvSpPr>
                <p:cNvPr id="129135" name="Rectangle 111"/>
                <p:cNvSpPr>
                  <a:spLocks noChangeArrowheads="1"/>
                </p:cNvSpPr>
                <p:nvPr/>
              </p:nvSpPr>
              <p:spPr bwMode="auto">
                <a:xfrm>
                  <a:off x="998"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8" name="Group 114"/>
              <p:cNvGrpSpPr>
                <a:grpSpLocks/>
              </p:cNvGrpSpPr>
              <p:nvPr/>
            </p:nvGrpSpPr>
            <p:grpSpPr bwMode="auto">
              <a:xfrm>
                <a:off x="1252" y="0"/>
                <a:ext cx="254" cy="384"/>
                <a:chOff x="1252" y="0"/>
                <a:chExt cx="254" cy="384"/>
              </a:xfrm>
            </p:grpSpPr>
            <p:sp>
              <p:nvSpPr>
                <p:cNvPr id="129032" name="Rectangle 8"/>
                <p:cNvSpPr>
                  <a:spLocks noChangeArrowheads="1"/>
                </p:cNvSpPr>
                <p:nvPr/>
              </p:nvSpPr>
              <p:spPr bwMode="auto">
                <a:xfrm>
                  <a:off x="1295"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4</a:t>
                  </a:r>
                </a:p>
              </p:txBody>
            </p:sp>
            <p:sp>
              <p:nvSpPr>
                <p:cNvPr id="129137" name="Rectangle 113"/>
                <p:cNvSpPr>
                  <a:spLocks noChangeArrowheads="1"/>
                </p:cNvSpPr>
                <p:nvPr/>
              </p:nvSpPr>
              <p:spPr bwMode="auto">
                <a:xfrm>
                  <a:off x="1252"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0" name="Group 116"/>
              <p:cNvGrpSpPr>
                <a:grpSpLocks/>
              </p:cNvGrpSpPr>
              <p:nvPr/>
            </p:nvGrpSpPr>
            <p:grpSpPr bwMode="auto">
              <a:xfrm>
                <a:off x="1506" y="0"/>
                <a:ext cx="254" cy="384"/>
                <a:chOff x="1506" y="0"/>
                <a:chExt cx="254" cy="384"/>
              </a:xfrm>
            </p:grpSpPr>
            <p:sp>
              <p:nvSpPr>
                <p:cNvPr id="129033" name="Rectangle 9"/>
                <p:cNvSpPr>
                  <a:spLocks noChangeArrowheads="1"/>
                </p:cNvSpPr>
                <p:nvPr/>
              </p:nvSpPr>
              <p:spPr bwMode="auto">
                <a:xfrm>
                  <a:off x="1549"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5</a:t>
                  </a:r>
                </a:p>
              </p:txBody>
            </p:sp>
            <p:sp>
              <p:nvSpPr>
                <p:cNvPr id="129139" name="Rectangle 115"/>
                <p:cNvSpPr>
                  <a:spLocks noChangeArrowheads="1"/>
                </p:cNvSpPr>
                <p:nvPr/>
              </p:nvSpPr>
              <p:spPr bwMode="auto">
                <a:xfrm>
                  <a:off x="1506"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2" name="Group 118"/>
              <p:cNvGrpSpPr>
                <a:grpSpLocks/>
              </p:cNvGrpSpPr>
              <p:nvPr/>
            </p:nvGrpSpPr>
            <p:grpSpPr bwMode="auto">
              <a:xfrm>
                <a:off x="1760" y="0"/>
                <a:ext cx="254" cy="384"/>
                <a:chOff x="1760" y="0"/>
                <a:chExt cx="254" cy="384"/>
              </a:xfrm>
            </p:grpSpPr>
            <p:sp>
              <p:nvSpPr>
                <p:cNvPr id="129034" name="Rectangle 10"/>
                <p:cNvSpPr>
                  <a:spLocks noChangeArrowheads="1"/>
                </p:cNvSpPr>
                <p:nvPr/>
              </p:nvSpPr>
              <p:spPr bwMode="auto">
                <a:xfrm>
                  <a:off x="1803"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6</a:t>
                  </a:r>
                </a:p>
              </p:txBody>
            </p:sp>
            <p:sp>
              <p:nvSpPr>
                <p:cNvPr id="129141" name="Rectangle 117"/>
                <p:cNvSpPr>
                  <a:spLocks noChangeArrowheads="1"/>
                </p:cNvSpPr>
                <p:nvPr/>
              </p:nvSpPr>
              <p:spPr bwMode="auto">
                <a:xfrm>
                  <a:off x="1760"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4" name="Group 120"/>
              <p:cNvGrpSpPr>
                <a:grpSpLocks/>
              </p:cNvGrpSpPr>
              <p:nvPr/>
            </p:nvGrpSpPr>
            <p:grpSpPr bwMode="auto">
              <a:xfrm>
                <a:off x="2014" y="0"/>
                <a:ext cx="254" cy="384"/>
                <a:chOff x="2014" y="0"/>
                <a:chExt cx="254" cy="384"/>
              </a:xfrm>
            </p:grpSpPr>
            <p:sp>
              <p:nvSpPr>
                <p:cNvPr id="129035" name="Rectangle 11"/>
                <p:cNvSpPr>
                  <a:spLocks noChangeArrowheads="1"/>
                </p:cNvSpPr>
                <p:nvPr/>
              </p:nvSpPr>
              <p:spPr bwMode="auto">
                <a:xfrm>
                  <a:off x="2057"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7</a:t>
                  </a:r>
                </a:p>
              </p:txBody>
            </p:sp>
            <p:sp>
              <p:nvSpPr>
                <p:cNvPr id="129143" name="Rectangle 119"/>
                <p:cNvSpPr>
                  <a:spLocks noChangeArrowheads="1"/>
                </p:cNvSpPr>
                <p:nvPr/>
              </p:nvSpPr>
              <p:spPr bwMode="auto">
                <a:xfrm>
                  <a:off x="2014"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6" name="Group 122"/>
              <p:cNvGrpSpPr>
                <a:grpSpLocks/>
              </p:cNvGrpSpPr>
              <p:nvPr/>
            </p:nvGrpSpPr>
            <p:grpSpPr bwMode="auto">
              <a:xfrm>
                <a:off x="2268" y="0"/>
                <a:ext cx="254" cy="384"/>
                <a:chOff x="2268" y="0"/>
                <a:chExt cx="254" cy="384"/>
              </a:xfrm>
            </p:grpSpPr>
            <p:sp>
              <p:nvSpPr>
                <p:cNvPr id="129036" name="Rectangle 12"/>
                <p:cNvSpPr>
                  <a:spLocks noChangeArrowheads="1"/>
                </p:cNvSpPr>
                <p:nvPr/>
              </p:nvSpPr>
              <p:spPr bwMode="auto">
                <a:xfrm>
                  <a:off x="2311"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8</a:t>
                  </a:r>
                </a:p>
              </p:txBody>
            </p:sp>
            <p:sp>
              <p:nvSpPr>
                <p:cNvPr id="129145" name="Rectangle 121"/>
                <p:cNvSpPr>
                  <a:spLocks noChangeArrowheads="1"/>
                </p:cNvSpPr>
                <p:nvPr/>
              </p:nvSpPr>
              <p:spPr bwMode="auto">
                <a:xfrm>
                  <a:off x="2268"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8" name="Group 124"/>
              <p:cNvGrpSpPr>
                <a:grpSpLocks/>
              </p:cNvGrpSpPr>
              <p:nvPr/>
            </p:nvGrpSpPr>
            <p:grpSpPr bwMode="auto">
              <a:xfrm>
                <a:off x="0" y="384"/>
                <a:ext cx="236" cy="384"/>
                <a:chOff x="0" y="384"/>
                <a:chExt cx="236" cy="384"/>
              </a:xfrm>
            </p:grpSpPr>
            <p:sp>
              <p:nvSpPr>
                <p:cNvPr id="129037" name="Rectangle 13"/>
                <p:cNvSpPr>
                  <a:spLocks noChangeArrowheads="1"/>
                </p:cNvSpPr>
                <p:nvPr/>
              </p:nvSpPr>
              <p:spPr bwMode="auto">
                <a:xfrm>
                  <a:off x="43"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0</a:t>
                  </a:r>
                  <a:endParaRPr lang="en-US" altLang="zh-CN" sz="2400">
                    <a:solidFill>
                      <a:srgbClr val="FF5050"/>
                    </a:solidFill>
                  </a:endParaRPr>
                </a:p>
              </p:txBody>
            </p:sp>
            <p:sp>
              <p:nvSpPr>
                <p:cNvPr id="129147" name="Rectangle 123"/>
                <p:cNvSpPr>
                  <a:spLocks noChangeArrowheads="1"/>
                </p:cNvSpPr>
                <p:nvPr/>
              </p:nvSpPr>
              <p:spPr bwMode="auto">
                <a:xfrm>
                  <a:off x="0" y="384"/>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0" name="Group 126"/>
              <p:cNvGrpSpPr>
                <a:grpSpLocks/>
              </p:cNvGrpSpPr>
              <p:nvPr/>
            </p:nvGrpSpPr>
            <p:grpSpPr bwMode="auto">
              <a:xfrm>
                <a:off x="236" y="384"/>
                <a:ext cx="254" cy="384"/>
                <a:chOff x="236" y="384"/>
                <a:chExt cx="254" cy="384"/>
              </a:xfrm>
            </p:grpSpPr>
            <p:sp>
              <p:nvSpPr>
                <p:cNvPr id="129038" name="Rectangle 14"/>
                <p:cNvSpPr>
                  <a:spLocks noChangeArrowheads="1"/>
                </p:cNvSpPr>
                <p:nvPr/>
              </p:nvSpPr>
              <p:spPr bwMode="auto">
                <a:xfrm>
                  <a:off x="279"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t>0</a:t>
                  </a:r>
                </a:p>
              </p:txBody>
            </p:sp>
            <p:sp>
              <p:nvSpPr>
                <p:cNvPr id="129149" name="Rectangle 125"/>
                <p:cNvSpPr>
                  <a:spLocks noChangeArrowheads="1"/>
                </p:cNvSpPr>
                <p:nvPr/>
              </p:nvSpPr>
              <p:spPr bwMode="auto">
                <a:xfrm>
                  <a:off x="236"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2" name="Group 128"/>
              <p:cNvGrpSpPr>
                <a:grpSpLocks/>
              </p:cNvGrpSpPr>
              <p:nvPr/>
            </p:nvGrpSpPr>
            <p:grpSpPr bwMode="auto">
              <a:xfrm>
                <a:off x="490" y="384"/>
                <a:ext cx="254" cy="384"/>
                <a:chOff x="490" y="384"/>
                <a:chExt cx="254" cy="384"/>
              </a:xfrm>
            </p:grpSpPr>
            <p:sp>
              <p:nvSpPr>
                <p:cNvPr id="129039" name="Rectangle 15"/>
                <p:cNvSpPr>
                  <a:spLocks noChangeArrowheads="1"/>
                </p:cNvSpPr>
                <p:nvPr/>
              </p:nvSpPr>
              <p:spPr bwMode="auto">
                <a:xfrm>
                  <a:off x="533"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2400"/>
                </a:p>
              </p:txBody>
            </p:sp>
            <p:sp>
              <p:nvSpPr>
                <p:cNvPr id="129151" name="Rectangle 127"/>
                <p:cNvSpPr>
                  <a:spLocks noChangeArrowheads="1"/>
                </p:cNvSpPr>
                <p:nvPr/>
              </p:nvSpPr>
              <p:spPr bwMode="auto">
                <a:xfrm>
                  <a:off x="490"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4" name="Group 130"/>
              <p:cNvGrpSpPr>
                <a:grpSpLocks/>
              </p:cNvGrpSpPr>
              <p:nvPr/>
            </p:nvGrpSpPr>
            <p:grpSpPr bwMode="auto">
              <a:xfrm>
                <a:off x="744" y="384"/>
                <a:ext cx="254" cy="384"/>
                <a:chOff x="744" y="384"/>
                <a:chExt cx="254" cy="384"/>
              </a:xfrm>
            </p:grpSpPr>
            <p:sp>
              <p:nvSpPr>
                <p:cNvPr id="129040" name="Rectangle 16"/>
                <p:cNvSpPr>
                  <a:spLocks noChangeArrowheads="1"/>
                </p:cNvSpPr>
                <p:nvPr/>
              </p:nvSpPr>
              <p:spPr bwMode="auto">
                <a:xfrm>
                  <a:off x="787"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53" name="Rectangle 129"/>
                <p:cNvSpPr>
                  <a:spLocks noChangeArrowheads="1"/>
                </p:cNvSpPr>
                <p:nvPr/>
              </p:nvSpPr>
              <p:spPr bwMode="auto">
                <a:xfrm>
                  <a:off x="744"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6" name="Group 132"/>
              <p:cNvGrpSpPr>
                <a:grpSpLocks/>
              </p:cNvGrpSpPr>
              <p:nvPr/>
            </p:nvGrpSpPr>
            <p:grpSpPr bwMode="auto">
              <a:xfrm>
                <a:off x="998" y="384"/>
                <a:ext cx="254" cy="384"/>
                <a:chOff x="998" y="384"/>
                <a:chExt cx="254" cy="384"/>
              </a:xfrm>
            </p:grpSpPr>
            <p:sp>
              <p:nvSpPr>
                <p:cNvPr id="129041" name="Rectangle 17"/>
                <p:cNvSpPr>
                  <a:spLocks noChangeArrowheads="1"/>
                </p:cNvSpPr>
                <p:nvPr/>
              </p:nvSpPr>
              <p:spPr bwMode="auto">
                <a:xfrm>
                  <a:off x="1041"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55" name="Rectangle 131"/>
                <p:cNvSpPr>
                  <a:spLocks noChangeArrowheads="1"/>
                </p:cNvSpPr>
                <p:nvPr/>
              </p:nvSpPr>
              <p:spPr bwMode="auto">
                <a:xfrm>
                  <a:off x="998"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8" name="Group 134"/>
              <p:cNvGrpSpPr>
                <a:grpSpLocks/>
              </p:cNvGrpSpPr>
              <p:nvPr/>
            </p:nvGrpSpPr>
            <p:grpSpPr bwMode="auto">
              <a:xfrm>
                <a:off x="1252" y="384"/>
                <a:ext cx="254" cy="384"/>
                <a:chOff x="1252" y="384"/>
                <a:chExt cx="254" cy="384"/>
              </a:xfrm>
            </p:grpSpPr>
            <p:sp>
              <p:nvSpPr>
                <p:cNvPr id="129042" name="Rectangle 18"/>
                <p:cNvSpPr>
                  <a:spLocks noChangeArrowheads="1"/>
                </p:cNvSpPr>
                <p:nvPr/>
              </p:nvSpPr>
              <p:spPr bwMode="auto">
                <a:xfrm>
                  <a:off x="1295"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57" name="Rectangle 133"/>
                <p:cNvSpPr>
                  <a:spLocks noChangeArrowheads="1"/>
                </p:cNvSpPr>
                <p:nvPr/>
              </p:nvSpPr>
              <p:spPr bwMode="auto">
                <a:xfrm>
                  <a:off x="1252"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0" name="Group 136"/>
              <p:cNvGrpSpPr>
                <a:grpSpLocks/>
              </p:cNvGrpSpPr>
              <p:nvPr/>
            </p:nvGrpSpPr>
            <p:grpSpPr bwMode="auto">
              <a:xfrm>
                <a:off x="1506" y="384"/>
                <a:ext cx="254" cy="384"/>
                <a:chOff x="1506" y="384"/>
                <a:chExt cx="254" cy="384"/>
              </a:xfrm>
            </p:grpSpPr>
            <p:sp>
              <p:nvSpPr>
                <p:cNvPr id="129043" name="Rectangle 19"/>
                <p:cNvSpPr>
                  <a:spLocks noChangeArrowheads="1"/>
                </p:cNvSpPr>
                <p:nvPr/>
              </p:nvSpPr>
              <p:spPr bwMode="auto">
                <a:xfrm>
                  <a:off x="1549"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59" name="Rectangle 135"/>
                <p:cNvSpPr>
                  <a:spLocks noChangeArrowheads="1"/>
                </p:cNvSpPr>
                <p:nvPr/>
              </p:nvSpPr>
              <p:spPr bwMode="auto">
                <a:xfrm>
                  <a:off x="1506"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2" name="Group 138"/>
              <p:cNvGrpSpPr>
                <a:grpSpLocks/>
              </p:cNvGrpSpPr>
              <p:nvPr/>
            </p:nvGrpSpPr>
            <p:grpSpPr bwMode="auto">
              <a:xfrm>
                <a:off x="1760" y="384"/>
                <a:ext cx="254" cy="384"/>
                <a:chOff x="1760" y="384"/>
                <a:chExt cx="254" cy="384"/>
              </a:xfrm>
            </p:grpSpPr>
            <p:sp>
              <p:nvSpPr>
                <p:cNvPr id="129044" name="Rectangle 20"/>
                <p:cNvSpPr>
                  <a:spLocks noChangeArrowheads="1"/>
                </p:cNvSpPr>
                <p:nvPr/>
              </p:nvSpPr>
              <p:spPr bwMode="auto">
                <a:xfrm>
                  <a:off x="1803"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61" name="Rectangle 137"/>
                <p:cNvSpPr>
                  <a:spLocks noChangeArrowheads="1"/>
                </p:cNvSpPr>
                <p:nvPr/>
              </p:nvSpPr>
              <p:spPr bwMode="auto">
                <a:xfrm>
                  <a:off x="1760"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4" name="Group 140"/>
              <p:cNvGrpSpPr>
                <a:grpSpLocks/>
              </p:cNvGrpSpPr>
              <p:nvPr/>
            </p:nvGrpSpPr>
            <p:grpSpPr bwMode="auto">
              <a:xfrm>
                <a:off x="2014" y="384"/>
                <a:ext cx="254" cy="384"/>
                <a:chOff x="2014" y="384"/>
                <a:chExt cx="254" cy="384"/>
              </a:xfrm>
            </p:grpSpPr>
            <p:sp>
              <p:nvSpPr>
                <p:cNvPr id="129045" name="Rectangle 21"/>
                <p:cNvSpPr>
                  <a:spLocks noChangeArrowheads="1"/>
                </p:cNvSpPr>
                <p:nvPr/>
              </p:nvSpPr>
              <p:spPr bwMode="auto">
                <a:xfrm>
                  <a:off x="2057"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63" name="Rectangle 139"/>
                <p:cNvSpPr>
                  <a:spLocks noChangeArrowheads="1"/>
                </p:cNvSpPr>
                <p:nvPr/>
              </p:nvSpPr>
              <p:spPr bwMode="auto">
                <a:xfrm>
                  <a:off x="2014"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6" name="Group 142"/>
              <p:cNvGrpSpPr>
                <a:grpSpLocks/>
              </p:cNvGrpSpPr>
              <p:nvPr/>
            </p:nvGrpSpPr>
            <p:grpSpPr bwMode="auto">
              <a:xfrm>
                <a:off x="2268" y="384"/>
                <a:ext cx="254" cy="384"/>
                <a:chOff x="2268" y="384"/>
                <a:chExt cx="254" cy="384"/>
              </a:xfrm>
            </p:grpSpPr>
            <p:sp>
              <p:nvSpPr>
                <p:cNvPr id="129046" name="Rectangle 22"/>
                <p:cNvSpPr>
                  <a:spLocks noChangeArrowheads="1"/>
                </p:cNvSpPr>
                <p:nvPr/>
              </p:nvSpPr>
              <p:spPr bwMode="auto">
                <a:xfrm>
                  <a:off x="2311"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65" name="Rectangle 141"/>
                <p:cNvSpPr>
                  <a:spLocks noChangeArrowheads="1"/>
                </p:cNvSpPr>
                <p:nvPr/>
              </p:nvSpPr>
              <p:spPr bwMode="auto">
                <a:xfrm>
                  <a:off x="2268"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8" name="Group 144"/>
              <p:cNvGrpSpPr>
                <a:grpSpLocks/>
              </p:cNvGrpSpPr>
              <p:nvPr/>
            </p:nvGrpSpPr>
            <p:grpSpPr bwMode="auto">
              <a:xfrm>
                <a:off x="0" y="768"/>
                <a:ext cx="236" cy="384"/>
                <a:chOff x="0" y="768"/>
                <a:chExt cx="236" cy="384"/>
              </a:xfrm>
            </p:grpSpPr>
            <p:sp>
              <p:nvSpPr>
                <p:cNvPr id="129047" name="Rectangle 23"/>
                <p:cNvSpPr>
                  <a:spLocks noChangeArrowheads="1"/>
                </p:cNvSpPr>
                <p:nvPr/>
              </p:nvSpPr>
              <p:spPr bwMode="auto">
                <a:xfrm>
                  <a:off x="43"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1</a:t>
                  </a:r>
                </a:p>
              </p:txBody>
            </p:sp>
            <p:sp>
              <p:nvSpPr>
                <p:cNvPr id="129167" name="Rectangle 143"/>
                <p:cNvSpPr>
                  <a:spLocks noChangeArrowheads="1"/>
                </p:cNvSpPr>
                <p:nvPr/>
              </p:nvSpPr>
              <p:spPr bwMode="auto">
                <a:xfrm>
                  <a:off x="0" y="768"/>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0" name="Group 146"/>
              <p:cNvGrpSpPr>
                <a:grpSpLocks/>
              </p:cNvGrpSpPr>
              <p:nvPr/>
            </p:nvGrpSpPr>
            <p:grpSpPr bwMode="auto">
              <a:xfrm>
                <a:off x="236" y="768"/>
                <a:ext cx="254" cy="384"/>
                <a:chOff x="236" y="768"/>
                <a:chExt cx="254" cy="384"/>
              </a:xfrm>
            </p:grpSpPr>
            <p:sp>
              <p:nvSpPr>
                <p:cNvPr id="129048" name="Rectangle 24"/>
                <p:cNvSpPr>
                  <a:spLocks noChangeArrowheads="1"/>
                </p:cNvSpPr>
                <p:nvPr/>
              </p:nvSpPr>
              <p:spPr bwMode="auto">
                <a:xfrm>
                  <a:off x="279"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69" name="Rectangle 145"/>
                <p:cNvSpPr>
                  <a:spLocks noChangeArrowheads="1"/>
                </p:cNvSpPr>
                <p:nvPr/>
              </p:nvSpPr>
              <p:spPr bwMode="auto">
                <a:xfrm>
                  <a:off x="236"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2" name="Group 148"/>
              <p:cNvGrpSpPr>
                <a:grpSpLocks/>
              </p:cNvGrpSpPr>
              <p:nvPr/>
            </p:nvGrpSpPr>
            <p:grpSpPr bwMode="auto">
              <a:xfrm>
                <a:off x="490" y="768"/>
                <a:ext cx="254" cy="384"/>
                <a:chOff x="490" y="768"/>
                <a:chExt cx="254" cy="384"/>
              </a:xfrm>
            </p:grpSpPr>
            <p:sp>
              <p:nvSpPr>
                <p:cNvPr id="129049" name="Rectangle 25"/>
                <p:cNvSpPr>
                  <a:spLocks noChangeArrowheads="1"/>
                </p:cNvSpPr>
                <p:nvPr/>
              </p:nvSpPr>
              <p:spPr bwMode="auto">
                <a:xfrm>
                  <a:off x="533"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71" name="Rectangle 147"/>
                <p:cNvSpPr>
                  <a:spLocks noChangeArrowheads="1"/>
                </p:cNvSpPr>
                <p:nvPr/>
              </p:nvSpPr>
              <p:spPr bwMode="auto">
                <a:xfrm>
                  <a:off x="490"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4" name="Group 150"/>
              <p:cNvGrpSpPr>
                <a:grpSpLocks/>
              </p:cNvGrpSpPr>
              <p:nvPr/>
            </p:nvGrpSpPr>
            <p:grpSpPr bwMode="auto">
              <a:xfrm>
                <a:off x="744" y="768"/>
                <a:ext cx="254" cy="384"/>
                <a:chOff x="744" y="768"/>
                <a:chExt cx="254" cy="384"/>
              </a:xfrm>
            </p:grpSpPr>
            <p:sp>
              <p:nvSpPr>
                <p:cNvPr id="129050" name="Rectangle 26"/>
                <p:cNvSpPr>
                  <a:spLocks noChangeArrowheads="1"/>
                </p:cNvSpPr>
                <p:nvPr/>
              </p:nvSpPr>
              <p:spPr bwMode="auto">
                <a:xfrm>
                  <a:off x="787"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73" name="Rectangle 149"/>
                <p:cNvSpPr>
                  <a:spLocks noChangeArrowheads="1"/>
                </p:cNvSpPr>
                <p:nvPr/>
              </p:nvSpPr>
              <p:spPr bwMode="auto">
                <a:xfrm>
                  <a:off x="744"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6" name="Group 152"/>
              <p:cNvGrpSpPr>
                <a:grpSpLocks/>
              </p:cNvGrpSpPr>
              <p:nvPr/>
            </p:nvGrpSpPr>
            <p:grpSpPr bwMode="auto">
              <a:xfrm>
                <a:off x="998" y="768"/>
                <a:ext cx="254" cy="384"/>
                <a:chOff x="998" y="768"/>
                <a:chExt cx="254" cy="384"/>
              </a:xfrm>
            </p:grpSpPr>
            <p:sp>
              <p:nvSpPr>
                <p:cNvPr id="129051" name="Rectangle 27"/>
                <p:cNvSpPr>
                  <a:spLocks noChangeArrowheads="1"/>
                </p:cNvSpPr>
                <p:nvPr/>
              </p:nvSpPr>
              <p:spPr bwMode="auto">
                <a:xfrm>
                  <a:off x="1041"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75" name="Rectangle 151"/>
                <p:cNvSpPr>
                  <a:spLocks noChangeArrowheads="1"/>
                </p:cNvSpPr>
                <p:nvPr/>
              </p:nvSpPr>
              <p:spPr bwMode="auto">
                <a:xfrm>
                  <a:off x="998"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8" name="Group 154"/>
              <p:cNvGrpSpPr>
                <a:grpSpLocks/>
              </p:cNvGrpSpPr>
              <p:nvPr/>
            </p:nvGrpSpPr>
            <p:grpSpPr bwMode="auto">
              <a:xfrm>
                <a:off x="1252" y="768"/>
                <a:ext cx="254" cy="384"/>
                <a:chOff x="1252" y="768"/>
                <a:chExt cx="254" cy="384"/>
              </a:xfrm>
            </p:grpSpPr>
            <p:sp>
              <p:nvSpPr>
                <p:cNvPr id="129052" name="Rectangle 28"/>
                <p:cNvSpPr>
                  <a:spLocks noChangeArrowheads="1"/>
                </p:cNvSpPr>
                <p:nvPr/>
              </p:nvSpPr>
              <p:spPr bwMode="auto">
                <a:xfrm>
                  <a:off x="1295"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77" name="Rectangle 153"/>
                <p:cNvSpPr>
                  <a:spLocks noChangeArrowheads="1"/>
                </p:cNvSpPr>
                <p:nvPr/>
              </p:nvSpPr>
              <p:spPr bwMode="auto">
                <a:xfrm>
                  <a:off x="1252"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0" name="Group 156"/>
              <p:cNvGrpSpPr>
                <a:grpSpLocks/>
              </p:cNvGrpSpPr>
              <p:nvPr/>
            </p:nvGrpSpPr>
            <p:grpSpPr bwMode="auto">
              <a:xfrm>
                <a:off x="1506" y="768"/>
                <a:ext cx="254" cy="384"/>
                <a:chOff x="1506" y="768"/>
                <a:chExt cx="254" cy="384"/>
              </a:xfrm>
            </p:grpSpPr>
            <p:sp>
              <p:nvSpPr>
                <p:cNvPr id="129053" name="Rectangle 29"/>
                <p:cNvSpPr>
                  <a:spLocks noChangeArrowheads="1"/>
                </p:cNvSpPr>
                <p:nvPr/>
              </p:nvSpPr>
              <p:spPr bwMode="auto">
                <a:xfrm>
                  <a:off x="1549"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79" name="Rectangle 155"/>
                <p:cNvSpPr>
                  <a:spLocks noChangeArrowheads="1"/>
                </p:cNvSpPr>
                <p:nvPr/>
              </p:nvSpPr>
              <p:spPr bwMode="auto">
                <a:xfrm>
                  <a:off x="1506"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2" name="Group 158"/>
              <p:cNvGrpSpPr>
                <a:grpSpLocks/>
              </p:cNvGrpSpPr>
              <p:nvPr/>
            </p:nvGrpSpPr>
            <p:grpSpPr bwMode="auto">
              <a:xfrm>
                <a:off x="1760" y="768"/>
                <a:ext cx="254" cy="384"/>
                <a:chOff x="1760" y="768"/>
                <a:chExt cx="254" cy="384"/>
              </a:xfrm>
            </p:grpSpPr>
            <p:sp>
              <p:nvSpPr>
                <p:cNvPr id="129054" name="Rectangle 30"/>
                <p:cNvSpPr>
                  <a:spLocks noChangeArrowheads="1"/>
                </p:cNvSpPr>
                <p:nvPr/>
              </p:nvSpPr>
              <p:spPr bwMode="auto">
                <a:xfrm>
                  <a:off x="1803"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81" name="Rectangle 157"/>
                <p:cNvSpPr>
                  <a:spLocks noChangeArrowheads="1"/>
                </p:cNvSpPr>
                <p:nvPr/>
              </p:nvSpPr>
              <p:spPr bwMode="auto">
                <a:xfrm>
                  <a:off x="1760"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4" name="Group 160"/>
              <p:cNvGrpSpPr>
                <a:grpSpLocks/>
              </p:cNvGrpSpPr>
              <p:nvPr/>
            </p:nvGrpSpPr>
            <p:grpSpPr bwMode="auto">
              <a:xfrm>
                <a:off x="2014" y="768"/>
                <a:ext cx="254" cy="384"/>
                <a:chOff x="2014" y="768"/>
                <a:chExt cx="254" cy="384"/>
              </a:xfrm>
            </p:grpSpPr>
            <p:sp>
              <p:nvSpPr>
                <p:cNvPr id="129055" name="Rectangle 31"/>
                <p:cNvSpPr>
                  <a:spLocks noChangeArrowheads="1"/>
                </p:cNvSpPr>
                <p:nvPr/>
              </p:nvSpPr>
              <p:spPr bwMode="auto">
                <a:xfrm>
                  <a:off x="2057"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83" name="Rectangle 159"/>
                <p:cNvSpPr>
                  <a:spLocks noChangeArrowheads="1"/>
                </p:cNvSpPr>
                <p:nvPr/>
              </p:nvSpPr>
              <p:spPr bwMode="auto">
                <a:xfrm>
                  <a:off x="2014"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6" name="Group 162"/>
              <p:cNvGrpSpPr>
                <a:grpSpLocks/>
              </p:cNvGrpSpPr>
              <p:nvPr/>
            </p:nvGrpSpPr>
            <p:grpSpPr bwMode="auto">
              <a:xfrm>
                <a:off x="2268" y="768"/>
                <a:ext cx="254" cy="384"/>
                <a:chOff x="2268" y="768"/>
                <a:chExt cx="254" cy="384"/>
              </a:xfrm>
            </p:grpSpPr>
            <p:sp>
              <p:nvSpPr>
                <p:cNvPr id="129056" name="Rectangle 32"/>
                <p:cNvSpPr>
                  <a:spLocks noChangeArrowheads="1"/>
                </p:cNvSpPr>
                <p:nvPr/>
              </p:nvSpPr>
              <p:spPr bwMode="auto">
                <a:xfrm>
                  <a:off x="2311"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85" name="Rectangle 161"/>
                <p:cNvSpPr>
                  <a:spLocks noChangeArrowheads="1"/>
                </p:cNvSpPr>
                <p:nvPr/>
              </p:nvSpPr>
              <p:spPr bwMode="auto">
                <a:xfrm>
                  <a:off x="2268"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8" name="Group 164"/>
              <p:cNvGrpSpPr>
                <a:grpSpLocks/>
              </p:cNvGrpSpPr>
              <p:nvPr/>
            </p:nvGrpSpPr>
            <p:grpSpPr bwMode="auto">
              <a:xfrm>
                <a:off x="0" y="1152"/>
                <a:ext cx="236" cy="384"/>
                <a:chOff x="0" y="1152"/>
                <a:chExt cx="236" cy="384"/>
              </a:xfrm>
            </p:grpSpPr>
            <p:sp>
              <p:nvSpPr>
                <p:cNvPr id="129057" name="Rectangle 33"/>
                <p:cNvSpPr>
                  <a:spLocks noChangeArrowheads="1"/>
                </p:cNvSpPr>
                <p:nvPr/>
              </p:nvSpPr>
              <p:spPr bwMode="auto">
                <a:xfrm>
                  <a:off x="43"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2</a:t>
                  </a:r>
                </a:p>
              </p:txBody>
            </p:sp>
            <p:sp>
              <p:nvSpPr>
                <p:cNvPr id="129187" name="Rectangle 163"/>
                <p:cNvSpPr>
                  <a:spLocks noChangeArrowheads="1"/>
                </p:cNvSpPr>
                <p:nvPr/>
              </p:nvSpPr>
              <p:spPr bwMode="auto">
                <a:xfrm>
                  <a:off x="0" y="1152"/>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0" name="Group 166"/>
              <p:cNvGrpSpPr>
                <a:grpSpLocks/>
              </p:cNvGrpSpPr>
              <p:nvPr/>
            </p:nvGrpSpPr>
            <p:grpSpPr bwMode="auto">
              <a:xfrm>
                <a:off x="236" y="1152"/>
                <a:ext cx="254" cy="384"/>
                <a:chOff x="236" y="1152"/>
                <a:chExt cx="254" cy="384"/>
              </a:xfrm>
            </p:grpSpPr>
            <p:sp>
              <p:nvSpPr>
                <p:cNvPr id="129058" name="Rectangle 34"/>
                <p:cNvSpPr>
                  <a:spLocks noChangeArrowheads="1"/>
                </p:cNvSpPr>
                <p:nvPr/>
              </p:nvSpPr>
              <p:spPr bwMode="auto">
                <a:xfrm>
                  <a:off x="279"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89" name="Rectangle 165"/>
                <p:cNvSpPr>
                  <a:spLocks noChangeArrowheads="1"/>
                </p:cNvSpPr>
                <p:nvPr/>
              </p:nvSpPr>
              <p:spPr bwMode="auto">
                <a:xfrm>
                  <a:off x="236"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2" name="Group 168"/>
              <p:cNvGrpSpPr>
                <a:grpSpLocks/>
              </p:cNvGrpSpPr>
              <p:nvPr/>
            </p:nvGrpSpPr>
            <p:grpSpPr bwMode="auto">
              <a:xfrm>
                <a:off x="490" y="1152"/>
                <a:ext cx="254" cy="384"/>
                <a:chOff x="490" y="1152"/>
                <a:chExt cx="254" cy="384"/>
              </a:xfrm>
            </p:grpSpPr>
            <p:sp>
              <p:nvSpPr>
                <p:cNvPr id="129059" name="Rectangle 35"/>
                <p:cNvSpPr>
                  <a:spLocks noChangeArrowheads="1"/>
                </p:cNvSpPr>
                <p:nvPr/>
              </p:nvSpPr>
              <p:spPr bwMode="auto">
                <a:xfrm>
                  <a:off x="533"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91" name="Rectangle 167"/>
                <p:cNvSpPr>
                  <a:spLocks noChangeArrowheads="1"/>
                </p:cNvSpPr>
                <p:nvPr/>
              </p:nvSpPr>
              <p:spPr bwMode="auto">
                <a:xfrm>
                  <a:off x="490"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4" name="Group 170"/>
              <p:cNvGrpSpPr>
                <a:grpSpLocks/>
              </p:cNvGrpSpPr>
              <p:nvPr/>
            </p:nvGrpSpPr>
            <p:grpSpPr bwMode="auto">
              <a:xfrm>
                <a:off x="744" y="1152"/>
                <a:ext cx="254" cy="384"/>
                <a:chOff x="744" y="1152"/>
                <a:chExt cx="254" cy="384"/>
              </a:xfrm>
            </p:grpSpPr>
            <p:sp>
              <p:nvSpPr>
                <p:cNvPr id="129060" name="Rectangle 36"/>
                <p:cNvSpPr>
                  <a:spLocks noChangeArrowheads="1"/>
                </p:cNvSpPr>
                <p:nvPr/>
              </p:nvSpPr>
              <p:spPr bwMode="auto">
                <a:xfrm>
                  <a:off x="787"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93" name="Rectangle 169"/>
                <p:cNvSpPr>
                  <a:spLocks noChangeArrowheads="1"/>
                </p:cNvSpPr>
                <p:nvPr/>
              </p:nvSpPr>
              <p:spPr bwMode="auto">
                <a:xfrm>
                  <a:off x="744"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6" name="Group 172"/>
              <p:cNvGrpSpPr>
                <a:grpSpLocks/>
              </p:cNvGrpSpPr>
              <p:nvPr/>
            </p:nvGrpSpPr>
            <p:grpSpPr bwMode="auto">
              <a:xfrm>
                <a:off x="998" y="1152"/>
                <a:ext cx="254" cy="384"/>
                <a:chOff x="998" y="1152"/>
                <a:chExt cx="254" cy="384"/>
              </a:xfrm>
            </p:grpSpPr>
            <p:sp>
              <p:nvSpPr>
                <p:cNvPr id="129061" name="Rectangle 37"/>
                <p:cNvSpPr>
                  <a:spLocks noChangeArrowheads="1"/>
                </p:cNvSpPr>
                <p:nvPr/>
              </p:nvSpPr>
              <p:spPr bwMode="auto">
                <a:xfrm>
                  <a:off x="1041"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95" name="Rectangle 171"/>
                <p:cNvSpPr>
                  <a:spLocks noChangeArrowheads="1"/>
                </p:cNvSpPr>
                <p:nvPr/>
              </p:nvSpPr>
              <p:spPr bwMode="auto">
                <a:xfrm>
                  <a:off x="998"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8" name="Group 174"/>
              <p:cNvGrpSpPr>
                <a:grpSpLocks/>
              </p:cNvGrpSpPr>
              <p:nvPr/>
            </p:nvGrpSpPr>
            <p:grpSpPr bwMode="auto">
              <a:xfrm>
                <a:off x="1252" y="1152"/>
                <a:ext cx="254" cy="384"/>
                <a:chOff x="1252" y="1152"/>
                <a:chExt cx="254" cy="384"/>
              </a:xfrm>
            </p:grpSpPr>
            <p:sp>
              <p:nvSpPr>
                <p:cNvPr id="129062" name="Rectangle 38"/>
                <p:cNvSpPr>
                  <a:spLocks noChangeArrowheads="1"/>
                </p:cNvSpPr>
                <p:nvPr/>
              </p:nvSpPr>
              <p:spPr bwMode="auto">
                <a:xfrm>
                  <a:off x="1295"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97" name="Rectangle 173"/>
                <p:cNvSpPr>
                  <a:spLocks noChangeArrowheads="1"/>
                </p:cNvSpPr>
                <p:nvPr/>
              </p:nvSpPr>
              <p:spPr bwMode="auto">
                <a:xfrm>
                  <a:off x="1252"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0" name="Group 176"/>
              <p:cNvGrpSpPr>
                <a:grpSpLocks/>
              </p:cNvGrpSpPr>
              <p:nvPr/>
            </p:nvGrpSpPr>
            <p:grpSpPr bwMode="auto">
              <a:xfrm>
                <a:off x="1506" y="1152"/>
                <a:ext cx="254" cy="384"/>
                <a:chOff x="1506" y="1152"/>
                <a:chExt cx="254" cy="384"/>
              </a:xfrm>
            </p:grpSpPr>
            <p:sp>
              <p:nvSpPr>
                <p:cNvPr id="129063" name="Rectangle 39"/>
                <p:cNvSpPr>
                  <a:spLocks noChangeArrowheads="1"/>
                </p:cNvSpPr>
                <p:nvPr/>
              </p:nvSpPr>
              <p:spPr bwMode="auto">
                <a:xfrm>
                  <a:off x="1549"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99" name="Rectangle 175"/>
                <p:cNvSpPr>
                  <a:spLocks noChangeArrowheads="1"/>
                </p:cNvSpPr>
                <p:nvPr/>
              </p:nvSpPr>
              <p:spPr bwMode="auto">
                <a:xfrm>
                  <a:off x="1506"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2" name="Group 178"/>
              <p:cNvGrpSpPr>
                <a:grpSpLocks/>
              </p:cNvGrpSpPr>
              <p:nvPr/>
            </p:nvGrpSpPr>
            <p:grpSpPr bwMode="auto">
              <a:xfrm>
                <a:off x="1760" y="1152"/>
                <a:ext cx="254" cy="384"/>
                <a:chOff x="1760" y="1152"/>
                <a:chExt cx="254" cy="384"/>
              </a:xfrm>
            </p:grpSpPr>
            <p:sp>
              <p:nvSpPr>
                <p:cNvPr id="129064" name="Rectangle 40"/>
                <p:cNvSpPr>
                  <a:spLocks noChangeArrowheads="1"/>
                </p:cNvSpPr>
                <p:nvPr/>
              </p:nvSpPr>
              <p:spPr bwMode="auto">
                <a:xfrm>
                  <a:off x="1803"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01" name="Rectangle 177"/>
                <p:cNvSpPr>
                  <a:spLocks noChangeArrowheads="1"/>
                </p:cNvSpPr>
                <p:nvPr/>
              </p:nvSpPr>
              <p:spPr bwMode="auto">
                <a:xfrm>
                  <a:off x="1760"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4" name="Group 180"/>
              <p:cNvGrpSpPr>
                <a:grpSpLocks/>
              </p:cNvGrpSpPr>
              <p:nvPr/>
            </p:nvGrpSpPr>
            <p:grpSpPr bwMode="auto">
              <a:xfrm>
                <a:off x="2014" y="1152"/>
                <a:ext cx="254" cy="384"/>
                <a:chOff x="2014" y="1152"/>
                <a:chExt cx="254" cy="384"/>
              </a:xfrm>
            </p:grpSpPr>
            <p:sp>
              <p:nvSpPr>
                <p:cNvPr id="129065" name="Rectangle 41"/>
                <p:cNvSpPr>
                  <a:spLocks noChangeArrowheads="1"/>
                </p:cNvSpPr>
                <p:nvPr/>
              </p:nvSpPr>
              <p:spPr bwMode="auto">
                <a:xfrm>
                  <a:off x="2057"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03" name="Rectangle 179"/>
                <p:cNvSpPr>
                  <a:spLocks noChangeArrowheads="1"/>
                </p:cNvSpPr>
                <p:nvPr/>
              </p:nvSpPr>
              <p:spPr bwMode="auto">
                <a:xfrm>
                  <a:off x="2014"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6" name="Group 182"/>
              <p:cNvGrpSpPr>
                <a:grpSpLocks/>
              </p:cNvGrpSpPr>
              <p:nvPr/>
            </p:nvGrpSpPr>
            <p:grpSpPr bwMode="auto">
              <a:xfrm>
                <a:off x="2268" y="1152"/>
                <a:ext cx="254" cy="384"/>
                <a:chOff x="2268" y="1152"/>
                <a:chExt cx="254" cy="384"/>
              </a:xfrm>
            </p:grpSpPr>
            <p:sp>
              <p:nvSpPr>
                <p:cNvPr id="129066" name="Rectangle 42"/>
                <p:cNvSpPr>
                  <a:spLocks noChangeArrowheads="1"/>
                </p:cNvSpPr>
                <p:nvPr/>
              </p:nvSpPr>
              <p:spPr bwMode="auto">
                <a:xfrm>
                  <a:off x="2311"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05" name="Rectangle 181"/>
                <p:cNvSpPr>
                  <a:spLocks noChangeArrowheads="1"/>
                </p:cNvSpPr>
                <p:nvPr/>
              </p:nvSpPr>
              <p:spPr bwMode="auto">
                <a:xfrm>
                  <a:off x="2268"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8" name="Group 184"/>
              <p:cNvGrpSpPr>
                <a:grpSpLocks/>
              </p:cNvGrpSpPr>
              <p:nvPr/>
            </p:nvGrpSpPr>
            <p:grpSpPr bwMode="auto">
              <a:xfrm>
                <a:off x="0" y="1536"/>
                <a:ext cx="236" cy="384"/>
                <a:chOff x="0" y="1536"/>
                <a:chExt cx="236" cy="384"/>
              </a:xfrm>
            </p:grpSpPr>
            <p:sp>
              <p:nvSpPr>
                <p:cNvPr id="129067" name="Rectangle 43"/>
                <p:cNvSpPr>
                  <a:spLocks noChangeArrowheads="1"/>
                </p:cNvSpPr>
                <p:nvPr/>
              </p:nvSpPr>
              <p:spPr bwMode="auto">
                <a:xfrm>
                  <a:off x="43" y="1536"/>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3</a:t>
                  </a:r>
                </a:p>
              </p:txBody>
            </p:sp>
            <p:sp>
              <p:nvSpPr>
                <p:cNvPr id="129207" name="Rectangle 183"/>
                <p:cNvSpPr>
                  <a:spLocks noChangeArrowheads="1"/>
                </p:cNvSpPr>
                <p:nvPr/>
              </p:nvSpPr>
              <p:spPr bwMode="auto">
                <a:xfrm>
                  <a:off x="0" y="1536"/>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0" name="Group 186"/>
              <p:cNvGrpSpPr>
                <a:grpSpLocks/>
              </p:cNvGrpSpPr>
              <p:nvPr/>
            </p:nvGrpSpPr>
            <p:grpSpPr bwMode="auto">
              <a:xfrm>
                <a:off x="236" y="1536"/>
                <a:ext cx="254" cy="384"/>
                <a:chOff x="236" y="1536"/>
                <a:chExt cx="254" cy="384"/>
              </a:xfrm>
            </p:grpSpPr>
            <p:sp>
              <p:nvSpPr>
                <p:cNvPr id="129068" name="Rectangle 44"/>
                <p:cNvSpPr>
                  <a:spLocks noChangeArrowheads="1"/>
                </p:cNvSpPr>
                <p:nvPr/>
              </p:nvSpPr>
              <p:spPr bwMode="auto">
                <a:xfrm>
                  <a:off x="279"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09" name="Rectangle 185"/>
                <p:cNvSpPr>
                  <a:spLocks noChangeArrowheads="1"/>
                </p:cNvSpPr>
                <p:nvPr/>
              </p:nvSpPr>
              <p:spPr bwMode="auto">
                <a:xfrm>
                  <a:off x="236"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2" name="Group 188"/>
              <p:cNvGrpSpPr>
                <a:grpSpLocks/>
              </p:cNvGrpSpPr>
              <p:nvPr/>
            </p:nvGrpSpPr>
            <p:grpSpPr bwMode="auto">
              <a:xfrm>
                <a:off x="490" y="1536"/>
                <a:ext cx="254" cy="384"/>
                <a:chOff x="490" y="1536"/>
                <a:chExt cx="254" cy="384"/>
              </a:xfrm>
            </p:grpSpPr>
            <p:sp>
              <p:nvSpPr>
                <p:cNvPr id="129069" name="Rectangle 45"/>
                <p:cNvSpPr>
                  <a:spLocks noChangeArrowheads="1"/>
                </p:cNvSpPr>
                <p:nvPr/>
              </p:nvSpPr>
              <p:spPr bwMode="auto">
                <a:xfrm>
                  <a:off x="533"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11" name="Rectangle 187"/>
                <p:cNvSpPr>
                  <a:spLocks noChangeArrowheads="1"/>
                </p:cNvSpPr>
                <p:nvPr/>
              </p:nvSpPr>
              <p:spPr bwMode="auto">
                <a:xfrm>
                  <a:off x="490"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4" name="Group 190"/>
              <p:cNvGrpSpPr>
                <a:grpSpLocks/>
              </p:cNvGrpSpPr>
              <p:nvPr/>
            </p:nvGrpSpPr>
            <p:grpSpPr bwMode="auto">
              <a:xfrm>
                <a:off x="744" y="1536"/>
                <a:ext cx="254" cy="384"/>
                <a:chOff x="744" y="1536"/>
                <a:chExt cx="254" cy="384"/>
              </a:xfrm>
            </p:grpSpPr>
            <p:sp>
              <p:nvSpPr>
                <p:cNvPr id="129070" name="Rectangle 46"/>
                <p:cNvSpPr>
                  <a:spLocks noChangeArrowheads="1"/>
                </p:cNvSpPr>
                <p:nvPr/>
              </p:nvSpPr>
              <p:spPr bwMode="auto">
                <a:xfrm>
                  <a:off x="787"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13" name="Rectangle 189"/>
                <p:cNvSpPr>
                  <a:spLocks noChangeArrowheads="1"/>
                </p:cNvSpPr>
                <p:nvPr/>
              </p:nvSpPr>
              <p:spPr bwMode="auto">
                <a:xfrm>
                  <a:off x="744"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6" name="Group 192"/>
              <p:cNvGrpSpPr>
                <a:grpSpLocks/>
              </p:cNvGrpSpPr>
              <p:nvPr/>
            </p:nvGrpSpPr>
            <p:grpSpPr bwMode="auto">
              <a:xfrm>
                <a:off x="998" y="1536"/>
                <a:ext cx="254" cy="384"/>
                <a:chOff x="998" y="1536"/>
                <a:chExt cx="254" cy="384"/>
              </a:xfrm>
            </p:grpSpPr>
            <p:sp>
              <p:nvSpPr>
                <p:cNvPr id="129071" name="Rectangle 47"/>
                <p:cNvSpPr>
                  <a:spLocks noChangeArrowheads="1"/>
                </p:cNvSpPr>
                <p:nvPr/>
              </p:nvSpPr>
              <p:spPr bwMode="auto">
                <a:xfrm>
                  <a:off x="1041"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15" name="Rectangle 191"/>
                <p:cNvSpPr>
                  <a:spLocks noChangeArrowheads="1"/>
                </p:cNvSpPr>
                <p:nvPr/>
              </p:nvSpPr>
              <p:spPr bwMode="auto">
                <a:xfrm>
                  <a:off x="998"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8" name="Group 194"/>
              <p:cNvGrpSpPr>
                <a:grpSpLocks/>
              </p:cNvGrpSpPr>
              <p:nvPr/>
            </p:nvGrpSpPr>
            <p:grpSpPr bwMode="auto">
              <a:xfrm>
                <a:off x="1252" y="1536"/>
                <a:ext cx="254" cy="384"/>
                <a:chOff x="1252" y="1536"/>
                <a:chExt cx="254" cy="384"/>
              </a:xfrm>
            </p:grpSpPr>
            <p:sp>
              <p:nvSpPr>
                <p:cNvPr id="129072" name="Rectangle 48"/>
                <p:cNvSpPr>
                  <a:spLocks noChangeArrowheads="1"/>
                </p:cNvSpPr>
                <p:nvPr/>
              </p:nvSpPr>
              <p:spPr bwMode="auto">
                <a:xfrm>
                  <a:off x="1295"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17" name="Rectangle 193"/>
                <p:cNvSpPr>
                  <a:spLocks noChangeArrowheads="1"/>
                </p:cNvSpPr>
                <p:nvPr/>
              </p:nvSpPr>
              <p:spPr bwMode="auto">
                <a:xfrm>
                  <a:off x="1252"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0" name="Group 196"/>
              <p:cNvGrpSpPr>
                <a:grpSpLocks/>
              </p:cNvGrpSpPr>
              <p:nvPr/>
            </p:nvGrpSpPr>
            <p:grpSpPr bwMode="auto">
              <a:xfrm>
                <a:off x="1506" y="1536"/>
                <a:ext cx="254" cy="384"/>
                <a:chOff x="1506" y="1536"/>
                <a:chExt cx="254" cy="384"/>
              </a:xfrm>
            </p:grpSpPr>
            <p:sp>
              <p:nvSpPr>
                <p:cNvPr id="129073" name="Rectangle 49"/>
                <p:cNvSpPr>
                  <a:spLocks noChangeArrowheads="1"/>
                </p:cNvSpPr>
                <p:nvPr/>
              </p:nvSpPr>
              <p:spPr bwMode="auto">
                <a:xfrm>
                  <a:off x="1549"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19" name="Rectangle 195"/>
                <p:cNvSpPr>
                  <a:spLocks noChangeArrowheads="1"/>
                </p:cNvSpPr>
                <p:nvPr/>
              </p:nvSpPr>
              <p:spPr bwMode="auto">
                <a:xfrm>
                  <a:off x="1506"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2" name="Group 198"/>
              <p:cNvGrpSpPr>
                <a:grpSpLocks/>
              </p:cNvGrpSpPr>
              <p:nvPr/>
            </p:nvGrpSpPr>
            <p:grpSpPr bwMode="auto">
              <a:xfrm>
                <a:off x="1760" y="1536"/>
                <a:ext cx="254" cy="384"/>
                <a:chOff x="1760" y="1536"/>
                <a:chExt cx="254" cy="384"/>
              </a:xfrm>
            </p:grpSpPr>
            <p:sp>
              <p:nvSpPr>
                <p:cNvPr id="129074" name="Rectangle 50"/>
                <p:cNvSpPr>
                  <a:spLocks noChangeArrowheads="1"/>
                </p:cNvSpPr>
                <p:nvPr/>
              </p:nvSpPr>
              <p:spPr bwMode="auto">
                <a:xfrm>
                  <a:off x="1803"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21" name="Rectangle 197"/>
                <p:cNvSpPr>
                  <a:spLocks noChangeArrowheads="1"/>
                </p:cNvSpPr>
                <p:nvPr/>
              </p:nvSpPr>
              <p:spPr bwMode="auto">
                <a:xfrm>
                  <a:off x="1760"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4" name="Group 200"/>
              <p:cNvGrpSpPr>
                <a:grpSpLocks/>
              </p:cNvGrpSpPr>
              <p:nvPr/>
            </p:nvGrpSpPr>
            <p:grpSpPr bwMode="auto">
              <a:xfrm>
                <a:off x="2014" y="1536"/>
                <a:ext cx="254" cy="384"/>
                <a:chOff x="2014" y="1536"/>
                <a:chExt cx="254" cy="384"/>
              </a:xfrm>
            </p:grpSpPr>
            <p:sp>
              <p:nvSpPr>
                <p:cNvPr id="129075" name="Rectangle 51"/>
                <p:cNvSpPr>
                  <a:spLocks noChangeArrowheads="1"/>
                </p:cNvSpPr>
                <p:nvPr/>
              </p:nvSpPr>
              <p:spPr bwMode="auto">
                <a:xfrm>
                  <a:off x="2057"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23" name="Rectangle 199"/>
                <p:cNvSpPr>
                  <a:spLocks noChangeArrowheads="1"/>
                </p:cNvSpPr>
                <p:nvPr/>
              </p:nvSpPr>
              <p:spPr bwMode="auto">
                <a:xfrm>
                  <a:off x="2014"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6" name="Group 202"/>
              <p:cNvGrpSpPr>
                <a:grpSpLocks/>
              </p:cNvGrpSpPr>
              <p:nvPr/>
            </p:nvGrpSpPr>
            <p:grpSpPr bwMode="auto">
              <a:xfrm>
                <a:off x="2268" y="1536"/>
                <a:ext cx="254" cy="384"/>
                <a:chOff x="2268" y="1536"/>
                <a:chExt cx="254" cy="384"/>
              </a:xfrm>
            </p:grpSpPr>
            <p:sp>
              <p:nvSpPr>
                <p:cNvPr id="129076" name="Rectangle 52"/>
                <p:cNvSpPr>
                  <a:spLocks noChangeArrowheads="1"/>
                </p:cNvSpPr>
                <p:nvPr/>
              </p:nvSpPr>
              <p:spPr bwMode="auto">
                <a:xfrm>
                  <a:off x="2311"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25" name="Rectangle 201"/>
                <p:cNvSpPr>
                  <a:spLocks noChangeArrowheads="1"/>
                </p:cNvSpPr>
                <p:nvPr/>
              </p:nvSpPr>
              <p:spPr bwMode="auto">
                <a:xfrm>
                  <a:off x="2268"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8" name="Group 204"/>
              <p:cNvGrpSpPr>
                <a:grpSpLocks/>
              </p:cNvGrpSpPr>
              <p:nvPr/>
            </p:nvGrpSpPr>
            <p:grpSpPr bwMode="auto">
              <a:xfrm>
                <a:off x="0" y="1920"/>
                <a:ext cx="236" cy="384"/>
                <a:chOff x="0" y="1920"/>
                <a:chExt cx="236" cy="384"/>
              </a:xfrm>
            </p:grpSpPr>
            <p:sp>
              <p:nvSpPr>
                <p:cNvPr id="129077" name="Rectangle 53"/>
                <p:cNvSpPr>
                  <a:spLocks noChangeArrowheads="1"/>
                </p:cNvSpPr>
                <p:nvPr/>
              </p:nvSpPr>
              <p:spPr bwMode="auto">
                <a:xfrm>
                  <a:off x="43" y="192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4</a:t>
                  </a:r>
                </a:p>
              </p:txBody>
            </p:sp>
            <p:sp>
              <p:nvSpPr>
                <p:cNvPr id="129227" name="Rectangle 203"/>
                <p:cNvSpPr>
                  <a:spLocks noChangeArrowheads="1"/>
                </p:cNvSpPr>
                <p:nvPr/>
              </p:nvSpPr>
              <p:spPr bwMode="auto">
                <a:xfrm>
                  <a:off x="0" y="1920"/>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0" name="Group 206"/>
              <p:cNvGrpSpPr>
                <a:grpSpLocks/>
              </p:cNvGrpSpPr>
              <p:nvPr/>
            </p:nvGrpSpPr>
            <p:grpSpPr bwMode="auto">
              <a:xfrm>
                <a:off x="236" y="1920"/>
                <a:ext cx="254" cy="384"/>
                <a:chOff x="236" y="1920"/>
                <a:chExt cx="254" cy="384"/>
              </a:xfrm>
            </p:grpSpPr>
            <p:sp>
              <p:nvSpPr>
                <p:cNvPr id="129078" name="Rectangle 54"/>
                <p:cNvSpPr>
                  <a:spLocks noChangeArrowheads="1"/>
                </p:cNvSpPr>
                <p:nvPr/>
              </p:nvSpPr>
              <p:spPr bwMode="auto">
                <a:xfrm>
                  <a:off x="279"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29" name="Rectangle 205"/>
                <p:cNvSpPr>
                  <a:spLocks noChangeArrowheads="1"/>
                </p:cNvSpPr>
                <p:nvPr/>
              </p:nvSpPr>
              <p:spPr bwMode="auto">
                <a:xfrm>
                  <a:off x="236"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2" name="Group 208"/>
              <p:cNvGrpSpPr>
                <a:grpSpLocks/>
              </p:cNvGrpSpPr>
              <p:nvPr/>
            </p:nvGrpSpPr>
            <p:grpSpPr bwMode="auto">
              <a:xfrm>
                <a:off x="490" y="1920"/>
                <a:ext cx="254" cy="384"/>
                <a:chOff x="490" y="1920"/>
                <a:chExt cx="254" cy="384"/>
              </a:xfrm>
            </p:grpSpPr>
            <p:sp>
              <p:nvSpPr>
                <p:cNvPr id="129079" name="Rectangle 55"/>
                <p:cNvSpPr>
                  <a:spLocks noChangeArrowheads="1"/>
                </p:cNvSpPr>
                <p:nvPr/>
              </p:nvSpPr>
              <p:spPr bwMode="auto">
                <a:xfrm>
                  <a:off x="533"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31" name="Rectangle 207"/>
                <p:cNvSpPr>
                  <a:spLocks noChangeArrowheads="1"/>
                </p:cNvSpPr>
                <p:nvPr/>
              </p:nvSpPr>
              <p:spPr bwMode="auto">
                <a:xfrm>
                  <a:off x="490"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4" name="Group 210"/>
              <p:cNvGrpSpPr>
                <a:grpSpLocks/>
              </p:cNvGrpSpPr>
              <p:nvPr/>
            </p:nvGrpSpPr>
            <p:grpSpPr bwMode="auto">
              <a:xfrm>
                <a:off x="744" y="1920"/>
                <a:ext cx="254" cy="384"/>
                <a:chOff x="744" y="1920"/>
                <a:chExt cx="254" cy="384"/>
              </a:xfrm>
            </p:grpSpPr>
            <p:sp>
              <p:nvSpPr>
                <p:cNvPr id="129080" name="Rectangle 56"/>
                <p:cNvSpPr>
                  <a:spLocks noChangeArrowheads="1"/>
                </p:cNvSpPr>
                <p:nvPr/>
              </p:nvSpPr>
              <p:spPr bwMode="auto">
                <a:xfrm>
                  <a:off x="787"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33" name="Rectangle 209"/>
                <p:cNvSpPr>
                  <a:spLocks noChangeArrowheads="1"/>
                </p:cNvSpPr>
                <p:nvPr/>
              </p:nvSpPr>
              <p:spPr bwMode="auto">
                <a:xfrm>
                  <a:off x="744"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6" name="Group 212"/>
              <p:cNvGrpSpPr>
                <a:grpSpLocks/>
              </p:cNvGrpSpPr>
              <p:nvPr/>
            </p:nvGrpSpPr>
            <p:grpSpPr bwMode="auto">
              <a:xfrm>
                <a:off x="998" y="1920"/>
                <a:ext cx="254" cy="384"/>
                <a:chOff x="998" y="1920"/>
                <a:chExt cx="254" cy="384"/>
              </a:xfrm>
            </p:grpSpPr>
            <p:sp>
              <p:nvSpPr>
                <p:cNvPr id="129081" name="Rectangle 57"/>
                <p:cNvSpPr>
                  <a:spLocks noChangeArrowheads="1"/>
                </p:cNvSpPr>
                <p:nvPr/>
              </p:nvSpPr>
              <p:spPr bwMode="auto">
                <a:xfrm>
                  <a:off x="1041"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35" name="Rectangle 211"/>
                <p:cNvSpPr>
                  <a:spLocks noChangeArrowheads="1"/>
                </p:cNvSpPr>
                <p:nvPr/>
              </p:nvSpPr>
              <p:spPr bwMode="auto">
                <a:xfrm>
                  <a:off x="998"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8" name="Group 214"/>
              <p:cNvGrpSpPr>
                <a:grpSpLocks/>
              </p:cNvGrpSpPr>
              <p:nvPr/>
            </p:nvGrpSpPr>
            <p:grpSpPr bwMode="auto">
              <a:xfrm>
                <a:off x="1252" y="1920"/>
                <a:ext cx="254" cy="384"/>
                <a:chOff x="1252" y="1920"/>
                <a:chExt cx="254" cy="384"/>
              </a:xfrm>
            </p:grpSpPr>
            <p:sp>
              <p:nvSpPr>
                <p:cNvPr id="129082" name="Rectangle 58"/>
                <p:cNvSpPr>
                  <a:spLocks noChangeArrowheads="1"/>
                </p:cNvSpPr>
                <p:nvPr/>
              </p:nvSpPr>
              <p:spPr bwMode="auto">
                <a:xfrm>
                  <a:off x="1295"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37" name="Rectangle 213"/>
                <p:cNvSpPr>
                  <a:spLocks noChangeArrowheads="1"/>
                </p:cNvSpPr>
                <p:nvPr/>
              </p:nvSpPr>
              <p:spPr bwMode="auto">
                <a:xfrm>
                  <a:off x="1252"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0" name="Group 216"/>
              <p:cNvGrpSpPr>
                <a:grpSpLocks/>
              </p:cNvGrpSpPr>
              <p:nvPr/>
            </p:nvGrpSpPr>
            <p:grpSpPr bwMode="auto">
              <a:xfrm>
                <a:off x="1506" y="1920"/>
                <a:ext cx="254" cy="384"/>
                <a:chOff x="1506" y="1920"/>
                <a:chExt cx="254" cy="384"/>
              </a:xfrm>
            </p:grpSpPr>
            <p:sp>
              <p:nvSpPr>
                <p:cNvPr id="129083" name="Rectangle 59"/>
                <p:cNvSpPr>
                  <a:spLocks noChangeArrowheads="1"/>
                </p:cNvSpPr>
                <p:nvPr/>
              </p:nvSpPr>
              <p:spPr bwMode="auto">
                <a:xfrm>
                  <a:off x="1549"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39" name="Rectangle 215"/>
                <p:cNvSpPr>
                  <a:spLocks noChangeArrowheads="1"/>
                </p:cNvSpPr>
                <p:nvPr/>
              </p:nvSpPr>
              <p:spPr bwMode="auto">
                <a:xfrm>
                  <a:off x="1506"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2" name="Group 218"/>
              <p:cNvGrpSpPr>
                <a:grpSpLocks/>
              </p:cNvGrpSpPr>
              <p:nvPr/>
            </p:nvGrpSpPr>
            <p:grpSpPr bwMode="auto">
              <a:xfrm>
                <a:off x="1760" y="1920"/>
                <a:ext cx="254" cy="384"/>
                <a:chOff x="1760" y="1920"/>
                <a:chExt cx="254" cy="384"/>
              </a:xfrm>
            </p:grpSpPr>
            <p:sp>
              <p:nvSpPr>
                <p:cNvPr id="129084" name="Rectangle 60"/>
                <p:cNvSpPr>
                  <a:spLocks noChangeArrowheads="1"/>
                </p:cNvSpPr>
                <p:nvPr/>
              </p:nvSpPr>
              <p:spPr bwMode="auto">
                <a:xfrm>
                  <a:off x="1803"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41" name="Rectangle 217"/>
                <p:cNvSpPr>
                  <a:spLocks noChangeArrowheads="1"/>
                </p:cNvSpPr>
                <p:nvPr/>
              </p:nvSpPr>
              <p:spPr bwMode="auto">
                <a:xfrm>
                  <a:off x="1760"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4" name="Group 220"/>
              <p:cNvGrpSpPr>
                <a:grpSpLocks/>
              </p:cNvGrpSpPr>
              <p:nvPr/>
            </p:nvGrpSpPr>
            <p:grpSpPr bwMode="auto">
              <a:xfrm>
                <a:off x="2014" y="1920"/>
                <a:ext cx="254" cy="384"/>
                <a:chOff x="2014" y="1920"/>
                <a:chExt cx="254" cy="384"/>
              </a:xfrm>
            </p:grpSpPr>
            <p:sp>
              <p:nvSpPr>
                <p:cNvPr id="129085" name="Rectangle 61"/>
                <p:cNvSpPr>
                  <a:spLocks noChangeArrowheads="1"/>
                </p:cNvSpPr>
                <p:nvPr/>
              </p:nvSpPr>
              <p:spPr bwMode="auto">
                <a:xfrm>
                  <a:off x="2057"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43" name="Rectangle 219"/>
                <p:cNvSpPr>
                  <a:spLocks noChangeArrowheads="1"/>
                </p:cNvSpPr>
                <p:nvPr/>
              </p:nvSpPr>
              <p:spPr bwMode="auto">
                <a:xfrm>
                  <a:off x="2014"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6" name="Group 222"/>
              <p:cNvGrpSpPr>
                <a:grpSpLocks/>
              </p:cNvGrpSpPr>
              <p:nvPr/>
            </p:nvGrpSpPr>
            <p:grpSpPr bwMode="auto">
              <a:xfrm>
                <a:off x="2268" y="1920"/>
                <a:ext cx="254" cy="384"/>
                <a:chOff x="2268" y="1920"/>
                <a:chExt cx="254" cy="384"/>
              </a:xfrm>
            </p:grpSpPr>
            <p:sp>
              <p:nvSpPr>
                <p:cNvPr id="129086" name="Rectangle 62"/>
                <p:cNvSpPr>
                  <a:spLocks noChangeArrowheads="1"/>
                </p:cNvSpPr>
                <p:nvPr/>
              </p:nvSpPr>
              <p:spPr bwMode="auto">
                <a:xfrm>
                  <a:off x="2311"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45" name="Rectangle 221"/>
                <p:cNvSpPr>
                  <a:spLocks noChangeArrowheads="1"/>
                </p:cNvSpPr>
                <p:nvPr/>
              </p:nvSpPr>
              <p:spPr bwMode="auto">
                <a:xfrm>
                  <a:off x="2268"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8" name="Group 224"/>
              <p:cNvGrpSpPr>
                <a:grpSpLocks/>
              </p:cNvGrpSpPr>
              <p:nvPr/>
            </p:nvGrpSpPr>
            <p:grpSpPr bwMode="auto">
              <a:xfrm>
                <a:off x="0" y="2304"/>
                <a:ext cx="236" cy="384"/>
                <a:chOff x="0" y="2304"/>
                <a:chExt cx="236" cy="384"/>
              </a:xfrm>
            </p:grpSpPr>
            <p:sp>
              <p:nvSpPr>
                <p:cNvPr id="129087" name="Rectangle 63"/>
                <p:cNvSpPr>
                  <a:spLocks noChangeArrowheads="1"/>
                </p:cNvSpPr>
                <p:nvPr/>
              </p:nvSpPr>
              <p:spPr bwMode="auto">
                <a:xfrm>
                  <a:off x="43" y="230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5</a:t>
                  </a:r>
                </a:p>
              </p:txBody>
            </p:sp>
            <p:sp>
              <p:nvSpPr>
                <p:cNvPr id="129247" name="Rectangle 223"/>
                <p:cNvSpPr>
                  <a:spLocks noChangeArrowheads="1"/>
                </p:cNvSpPr>
                <p:nvPr/>
              </p:nvSpPr>
              <p:spPr bwMode="auto">
                <a:xfrm>
                  <a:off x="0" y="2304"/>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0" name="Group 226"/>
              <p:cNvGrpSpPr>
                <a:grpSpLocks/>
              </p:cNvGrpSpPr>
              <p:nvPr/>
            </p:nvGrpSpPr>
            <p:grpSpPr bwMode="auto">
              <a:xfrm>
                <a:off x="236" y="2304"/>
                <a:ext cx="254" cy="384"/>
                <a:chOff x="236" y="2304"/>
                <a:chExt cx="254" cy="384"/>
              </a:xfrm>
            </p:grpSpPr>
            <p:sp>
              <p:nvSpPr>
                <p:cNvPr id="129088" name="Rectangle 64"/>
                <p:cNvSpPr>
                  <a:spLocks noChangeArrowheads="1"/>
                </p:cNvSpPr>
                <p:nvPr/>
              </p:nvSpPr>
              <p:spPr bwMode="auto">
                <a:xfrm>
                  <a:off x="279"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49" name="Rectangle 225"/>
                <p:cNvSpPr>
                  <a:spLocks noChangeArrowheads="1"/>
                </p:cNvSpPr>
                <p:nvPr/>
              </p:nvSpPr>
              <p:spPr bwMode="auto">
                <a:xfrm>
                  <a:off x="236"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2" name="Group 228"/>
              <p:cNvGrpSpPr>
                <a:grpSpLocks/>
              </p:cNvGrpSpPr>
              <p:nvPr/>
            </p:nvGrpSpPr>
            <p:grpSpPr bwMode="auto">
              <a:xfrm>
                <a:off x="490" y="2304"/>
                <a:ext cx="254" cy="384"/>
                <a:chOff x="490" y="2304"/>
                <a:chExt cx="254" cy="384"/>
              </a:xfrm>
            </p:grpSpPr>
            <p:sp>
              <p:nvSpPr>
                <p:cNvPr id="129089" name="Rectangle 65"/>
                <p:cNvSpPr>
                  <a:spLocks noChangeArrowheads="1"/>
                </p:cNvSpPr>
                <p:nvPr/>
              </p:nvSpPr>
              <p:spPr bwMode="auto">
                <a:xfrm>
                  <a:off x="533"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51" name="Rectangle 227"/>
                <p:cNvSpPr>
                  <a:spLocks noChangeArrowheads="1"/>
                </p:cNvSpPr>
                <p:nvPr/>
              </p:nvSpPr>
              <p:spPr bwMode="auto">
                <a:xfrm>
                  <a:off x="490"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4" name="Group 230"/>
              <p:cNvGrpSpPr>
                <a:grpSpLocks/>
              </p:cNvGrpSpPr>
              <p:nvPr/>
            </p:nvGrpSpPr>
            <p:grpSpPr bwMode="auto">
              <a:xfrm>
                <a:off x="744" y="2304"/>
                <a:ext cx="254" cy="384"/>
                <a:chOff x="744" y="2304"/>
                <a:chExt cx="254" cy="384"/>
              </a:xfrm>
            </p:grpSpPr>
            <p:sp>
              <p:nvSpPr>
                <p:cNvPr id="129090" name="Rectangle 66"/>
                <p:cNvSpPr>
                  <a:spLocks noChangeArrowheads="1"/>
                </p:cNvSpPr>
                <p:nvPr/>
              </p:nvSpPr>
              <p:spPr bwMode="auto">
                <a:xfrm>
                  <a:off x="787"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53" name="Rectangle 229"/>
                <p:cNvSpPr>
                  <a:spLocks noChangeArrowheads="1"/>
                </p:cNvSpPr>
                <p:nvPr/>
              </p:nvSpPr>
              <p:spPr bwMode="auto">
                <a:xfrm>
                  <a:off x="744"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6" name="Group 232"/>
              <p:cNvGrpSpPr>
                <a:grpSpLocks/>
              </p:cNvGrpSpPr>
              <p:nvPr/>
            </p:nvGrpSpPr>
            <p:grpSpPr bwMode="auto">
              <a:xfrm>
                <a:off x="998" y="2304"/>
                <a:ext cx="254" cy="384"/>
                <a:chOff x="998" y="2304"/>
                <a:chExt cx="254" cy="384"/>
              </a:xfrm>
            </p:grpSpPr>
            <p:sp>
              <p:nvSpPr>
                <p:cNvPr id="129091" name="Rectangle 67"/>
                <p:cNvSpPr>
                  <a:spLocks noChangeArrowheads="1"/>
                </p:cNvSpPr>
                <p:nvPr/>
              </p:nvSpPr>
              <p:spPr bwMode="auto">
                <a:xfrm>
                  <a:off x="1041"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55" name="Rectangle 231"/>
                <p:cNvSpPr>
                  <a:spLocks noChangeArrowheads="1"/>
                </p:cNvSpPr>
                <p:nvPr/>
              </p:nvSpPr>
              <p:spPr bwMode="auto">
                <a:xfrm>
                  <a:off x="998"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8" name="Group 234"/>
              <p:cNvGrpSpPr>
                <a:grpSpLocks/>
              </p:cNvGrpSpPr>
              <p:nvPr/>
            </p:nvGrpSpPr>
            <p:grpSpPr bwMode="auto">
              <a:xfrm>
                <a:off x="1252" y="2304"/>
                <a:ext cx="254" cy="384"/>
                <a:chOff x="1252" y="2304"/>
                <a:chExt cx="254" cy="384"/>
              </a:xfrm>
            </p:grpSpPr>
            <p:sp>
              <p:nvSpPr>
                <p:cNvPr id="129092" name="Rectangle 68"/>
                <p:cNvSpPr>
                  <a:spLocks noChangeArrowheads="1"/>
                </p:cNvSpPr>
                <p:nvPr/>
              </p:nvSpPr>
              <p:spPr bwMode="auto">
                <a:xfrm>
                  <a:off x="1295"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57" name="Rectangle 233"/>
                <p:cNvSpPr>
                  <a:spLocks noChangeArrowheads="1"/>
                </p:cNvSpPr>
                <p:nvPr/>
              </p:nvSpPr>
              <p:spPr bwMode="auto">
                <a:xfrm>
                  <a:off x="1252"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0" name="Group 236"/>
              <p:cNvGrpSpPr>
                <a:grpSpLocks/>
              </p:cNvGrpSpPr>
              <p:nvPr/>
            </p:nvGrpSpPr>
            <p:grpSpPr bwMode="auto">
              <a:xfrm>
                <a:off x="1506" y="2304"/>
                <a:ext cx="254" cy="384"/>
                <a:chOff x="1506" y="2304"/>
                <a:chExt cx="254" cy="384"/>
              </a:xfrm>
            </p:grpSpPr>
            <p:sp>
              <p:nvSpPr>
                <p:cNvPr id="129093" name="Rectangle 69"/>
                <p:cNvSpPr>
                  <a:spLocks noChangeArrowheads="1"/>
                </p:cNvSpPr>
                <p:nvPr/>
              </p:nvSpPr>
              <p:spPr bwMode="auto">
                <a:xfrm>
                  <a:off x="1549"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59" name="Rectangle 235"/>
                <p:cNvSpPr>
                  <a:spLocks noChangeArrowheads="1"/>
                </p:cNvSpPr>
                <p:nvPr/>
              </p:nvSpPr>
              <p:spPr bwMode="auto">
                <a:xfrm>
                  <a:off x="1506"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2" name="Group 238"/>
              <p:cNvGrpSpPr>
                <a:grpSpLocks/>
              </p:cNvGrpSpPr>
              <p:nvPr/>
            </p:nvGrpSpPr>
            <p:grpSpPr bwMode="auto">
              <a:xfrm>
                <a:off x="1760" y="2304"/>
                <a:ext cx="254" cy="384"/>
                <a:chOff x="1760" y="2304"/>
                <a:chExt cx="254" cy="384"/>
              </a:xfrm>
            </p:grpSpPr>
            <p:sp>
              <p:nvSpPr>
                <p:cNvPr id="129094" name="Rectangle 70"/>
                <p:cNvSpPr>
                  <a:spLocks noChangeArrowheads="1"/>
                </p:cNvSpPr>
                <p:nvPr/>
              </p:nvSpPr>
              <p:spPr bwMode="auto">
                <a:xfrm>
                  <a:off x="1803"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61" name="Rectangle 237"/>
                <p:cNvSpPr>
                  <a:spLocks noChangeArrowheads="1"/>
                </p:cNvSpPr>
                <p:nvPr/>
              </p:nvSpPr>
              <p:spPr bwMode="auto">
                <a:xfrm>
                  <a:off x="1760"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4" name="Group 240"/>
              <p:cNvGrpSpPr>
                <a:grpSpLocks/>
              </p:cNvGrpSpPr>
              <p:nvPr/>
            </p:nvGrpSpPr>
            <p:grpSpPr bwMode="auto">
              <a:xfrm>
                <a:off x="2014" y="2304"/>
                <a:ext cx="254" cy="384"/>
                <a:chOff x="2014" y="2304"/>
                <a:chExt cx="254" cy="384"/>
              </a:xfrm>
            </p:grpSpPr>
            <p:sp>
              <p:nvSpPr>
                <p:cNvPr id="129095" name="Rectangle 71"/>
                <p:cNvSpPr>
                  <a:spLocks noChangeArrowheads="1"/>
                </p:cNvSpPr>
                <p:nvPr/>
              </p:nvSpPr>
              <p:spPr bwMode="auto">
                <a:xfrm>
                  <a:off x="2057"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63" name="Rectangle 239"/>
                <p:cNvSpPr>
                  <a:spLocks noChangeArrowheads="1"/>
                </p:cNvSpPr>
                <p:nvPr/>
              </p:nvSpPr>
              <p:spPr bwMode="auto">
                <a:xfrm>
                  <a:off x="2014"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6" name="Group 242"/>
              <p:cNvGrpSpPr>
                <a:grpSpLocks/>
              </p:cNvGrpSpPr>
              <p:nvPr/>
            </p:nvGrpSpPr>
            <p:grpSpPr bwMode="auto">
              <a:xfrm>
                <a:off x="2268" y="2304"/>
                <a:ext cx="254" cy="384"/>
                <a:chOff x="2268" y="2304"/>
                <a:chExt cx="254" cy="384"/>
              </a:xfrm>
            </p:grpSpPr>
            <p:sp>
              <p:nvSpPr>
                <p:cNvPr id="129096" name="Rectangle 72"/>
                <p:cNvSpPr>
                  <a:spLocks noChangeArrowheads="1"/>
                </p:cNvSpPr>
                <p:nvPr/>
              </p:nvSpPr>
              <p:spPr bwMode="auto">
                <a:xfrm>
                  <a:off x="2311"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65" name="Rectangle 241"/>
                <p:cNvSpPr>
                  <a:spLocks noChangeArrowheads="1"/>
                </p:cNvSpPr>
                <p:nvPr/>
              </p:nvSpPr>
              <p:spPr bwMode="auto">
                <a:xfrm>
                  <a:off x="2268"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8" name="Group 244"/>
              <p:cNvGrpSpPr>
                <a:grpSpLocks/>
              </p:cNvGrpSpPr>
              <p:nvPr/>
            </p:nvGrpSpPr>
            <p:grpSpPr bwMode="auto">
              <a:xfrm>
                <a:off x="0" y="2688"/>
                <a:ext cx="236" cy="384"/>
                <a:chOff x="0" y="2688"/>
                <a:chExt cx="236" cy="384"/>
              </a:xfrm>
            </p:grpSpPr>
            <p:sp>
              <p:nvSpPr>
                <p:cNvPr id="129097" name="Rectangle 73"/>
                <p:cNvSpPr>
                  <a:spLocks noChangeArrowheads="1"/>
                </p:cNvSpPr>
                <p:nvPr/>
              </p:nvSpPr>
              <p:spPr bwMode="auto">
                <a:xfrm>
                  <a:off x="43" y="268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6</a:t>
                  </a:r>
                </a:p>
              </p:txBody>
            </p:sp>
            <p:sp>
              <p:nvSpPr>
                <p:cNvPr id="129267" name="Rectangle 243"/>
                <p:cNvSpPr>
                  <a:spLocks noChangeArrowheads="1"/>
                </p:cNvSpPr>
                <p:nvPr/>
              </p:nvSpPr>
              <p:spPr bwMode="auto">
                <a:xfrm>
                  <a:off x="0" y="2688"/>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0" name="Group 246"/>
              <p:cNvGrpSpPr>
                <a:grpSpLocks/>
              </p:cNvGrpSpPr>
              <p:nvPr/>
            </p:nvGrpSpPr>
            <p:grpSpPr bwMode="auto">
              <a:xfrm>
                <a:off x="236" y="2688"/>
                <a:ext cx="254" cy="384"/>
                <a:chOff x="236" y="2688"/>
                <a:chExt cx="254" cy="384"/>
              </a:xfrm>
            </p:grpSpPr>
            <p:sp>
              <p:nvSpPr>
                <p:cNvPr id="129098" name="Rectangle 74"/>
                <p:cNvSpPr>
                  <a:spLocks noChangeArrowheads="1"/>
                </p:cNvSpPr>
                <p:nvPr/>
              </p:nvSpPr>
              <p:spPr bwMode="auto">
                <a:xfrm>
                  <a:off x="279"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69" name="Rectangle 245"/>
                <p:cNvSpPr>
                  <a:spLocks noChangeArrowheads="1"/>
                </p:cNvSpPr>
                <p:nvPr/>
              </p:nvSpPr>
              <p:spPr bwMode="auto">
                <a:xfrm>
                  <a:off x="236"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2" name="Group 248"/>
              <p:cNvGrpSpPr>
                <a:grpSpLocks/>
              </p:cNvGrpSpPr>
              <p:nvPr/>
            </p:nvGrpSpPr>
            <p:grpSpPr bwMode="auto">
              <a:xfrm>
                <a:off x="490" y="2688"/>
                <a:ext cx="254" cy="384"/>
                <a:chOff x="490" y="2688"/>
                <a:chExt cx="254" cy="384"/>
              </a:xfrm>
            </p:grpSpPr>
            <p:sp>
              <p:nvSpPr>
                <p:cNvPr id="129099" name="Rectangle 75"/>
                <p:cNvSpPr>
                  <a:spLocks noChangeArrowheads="1"/>
                </p:cNvSpPr>
                <p:nvPr/>
              </p:nvSpPr>
              <p:spPr bwMode="auto">
                <a:xfrm>
                  <a:off x="533"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71" name="Rectangle 247"/>
                <p:cNvSpPr>
                  <a:spLocks noChangeArrowheads="1"/>
                </p:cNvSpPr>
                <p:nvPr/>
              </p:nvSpPr>
              <p:spPr bwMode="auto">
                <a:xfrm>
                  <a:off x="490"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4" name="Group 250"/>
              <p:cNvGrpSpPr>
                <a:grpSpLocks/>
              </p:cNvGrpSpPr>
              <p:nvPr/>
            </p:nvGrpSpPr>
            <p:grpSpPr bwMode="auto">
              <a:xfrm>
                <a:off x="744" y="2688"/>
                <a:ext cx="254" cy="384"/>
                <a:chOff x="744" y="2688"/>
                <a:chExt cx="254" cy="384"/>
              </a:xfrm>
            </p:grpSpPr>
            <p:sp>
              <p:nvSpPr>
                <p:cNvPr id="129100" name="Rectangle 76"/>
                <p:cNvSpPr>
                  <a:spLocks noChangeArrowheads="1"/>
                </p:cNvSpPr>
                <p:nvPr/>
              </p:nvSpPr>
              <p:spPr bwMode="auto">
                <a:xfrm>
                  <a:off x="787"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73" name="Rectangle 249"/>
                <p:cNvSpPr>
                  <a:spLocks noChangeArrowheads="1"/>
                </p:cNvSpPr>
                <p:nvPr/>
              </p:nvSpPr>
              <p:spPr bwMode="auto">
                <a:xfrm>
                  <a:off x="744"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6" name="Group 252"/>
              <p:cNvGrpSpPr>
                <a:grpSpLocks/>
              </p:cNvGrpSpPr>
              <p:nvPr/>
            </p:nvGrpSpPr>
            <p:grpSpPr bwMode="auto">
              <a:xfrm>
                <a:off x="998" y="2688"/>
                <a:ext cx="254" cy="384"/>
                <a:chOff x="998" y="2688"/>
                <a:chExt cx="254" cy="384"/>
              </a:xfrm>
            </p:grpSpPr>
            <p:sp>
              <p:nvSpPr>
                <p:cNvPr id="129101" name="Rectangle 77"/>
                <p:cNvSpPr>
                  <a:spLocks noChangeArrowheads="1"/>
                </p:cNvSpPr>
                <p:nvPr/>
              </p:nvSpPr>
              <p:spPr bwMode="auto">
                <a:xfrm>
                  <a:off x="1041"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75" name="Rectangle 251"/>
                <p:cNvSpPr>
                  <a:spLocks noChangeArrowheads="1"/>
                </p:cNvSpPr>
                <p:nvPr/>
              </p:nvSpPr>
              <p:spPr bwMode="auto">
                <a:xfrm>
                  <a:off x="998"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8" name="Group 254"/>
              <p:cNvGrpSpPr>
                <a:grpSpLocks/>
              </p:cNvGrpSpPr>
              <p:nvPr/>
            </p:nvGrpSpPr>
            <p:grpSpPr bwMode="auto">
              <a:xfrm>
                <a:off x="1252" y="2688"/>
                <a:ext cx="254" cy="384"/>
                <a:chOff x="1252" y="2688"/>
                <a:chExt cx="254" cy="384"/>
              </a:xfrm>
            </p:grpSpPr>
            <p:sp>
              <p:nvSpPr>
                <p:cNvPr id="129102" name="Rectangle 78"/>
                <p:cNvSpPr>
                  <a:spLocks noChangeArrowheads="1"/>
                </p:cNvSpPr>
                <p:nvPr/>
              </p:nvSpPr>
              <p:spPr bwMode="auto">
                <a:xfrm>
                  <a:off x="1295"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77" name="Rectangle 253"/>
                <p:cNvSpPr>
                  <a:spLocks noChangeArrowheads="1"/>
                </p:cNvSpPr>
                <p:nvPr/>
              </p:nvSpPr>
              <p:spPr bwMode="auto">
                <a:xfrm>
                  <a:off x="1252"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0" name="Group 256"/>
              <p:cNvGrpSpPr>
                <a:grpSpLocks/>
              </p:cNvGrpSpPr>
              <p:nvPr/>
            </p:nvGrpSpPr>
            <p:grpSpPr bwMode="auto">
              <a:xfrm>
                <a:off x="1506" y="2688"/>
                <a:ext cx="254" cy="384"/>
                <a:chOff x="1506" y="2688"/>
                <a:chExt cx="254" cy="384"/>
              </a:xfrm>
            </p:grpSpPr>
            <p:sp>
              <p:nvSpPr>
                <p:cNvPr id="129103" name="Rectangle 79"/>
                <p:cNvSpPr>
                  <a:spLocks noChangeArrowheads="1"/>
                </p:cNvSpPr>
                <p:nvPr/>
              </p:nvSpPr>
              <p:spPr bwMode="auto">
                <a:xfrm>
                  <a:off x="1549"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79" name="Rectangle 255"/>
                <p:cNvSpPr>
                  <a:spLocks noChangeArrowheads="1"/>
                </p:cNvSpPr>
                <p:nvPr/>
              </p:nvSpPr>
              <p:spPr bwMode="auto">
                <a:xfrm>
                  <a:off x="1506"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2" name="Group 258"/>
              <p:cNvGrpSpPr>
                <a:grpSpLocks/>
              </p:cNvGrpSpPr>
              <p:nvPr/>
            </p:nvGrpSpPr>
            <p:grpSpPr bwMode="auto">
              <a:xfrm>
                <a:off x="1760" y="2688"/>
                <a:ext cx="254" cy="384"/>
                <a:chOff x="1760" y="2688"/>
                <a:chExt cx="254" cy="384"/>
              </a:xfrm>
            </p:grpSpPr>
            <p:sp>
              <p:nvSpPr>
                <p:cNvPr id="129104" name="Rectangle 80"/>
                <p:cNvSpPr>
                  <a:spLocks noChangeArrowheads="1"/>
                </p:cNvSpPr>
                <p:nvPr/>
              </p:nvSpPr>
              <p:spPr bwMode="auto">
                <a:xfrm>
                  <a:off x="1803"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81" name="Rectangle 257"/>
                <p:cNvSpPr>
                  <a:spLocks noChangeArrowheads="1"/>
                </p:cNvSpPr>
                <p:nvPr/>
              </p:nvSpPr>
              <p:spPr bwMode="auto">
                <a:xfrm>
                  <a:off x="1760"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4" name="Group 260"/>
              <p:cNvGrpSpPr>
                <a:grpSpLocks/>
              </p:cNvGrpSpPr>
              <p:nvPr/>
            </p:nvGrpSpPr>
            <p:grpSpPr bwMode="auto">
              <a:xfrm>
                <a:off x="2014" y="2688"/>
                <a:ext cx="254" cy="384"/>
                <a:chOff x="2014" y="2688"/>
                <a:chExt cx="254" cy="384"/>
              </a:xfrm>
            </p:grpSpPr>
            <p:sp>
              <p:nvSpPr>
                <p:cNvPr id="129105" name="Rectangle 81"/>
                <p:cNvSpPr>
                  <a:spLocks noChangeArrowheads="1"/>
                </p:cNvSpPr>
                <p:nvPr/>
              </p:nvSpPr>
              <p:spPr bwMode="auto">
                <a:xfrm>
                  <a:off x="2057"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83" name="Rectangle 259"/>
                <p:cNvSpPr>
                  <a:spLocks noChangeArrowheads="1"/>
                </p:cNvSpPr>
                <p:nvPr/>
              </p:nvSpPr>
              <p:spPr bwMode="auto">
                <a:xfrm>
                  <a:off x="2014"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6" name="Group 262"/>
              <p:cNvGrpSpPr>
                <a:grpSpLocks/>
              </p:cNvGrpSpPr>
              <p:nvPr/>
            </p:nvGrpSpPr>
            <p:grpSpPr bwMode="auto">
              <a:xfrm>
                <a:off x="2268" y="2688"/>
                <a:ext cx="254" cy="384"/>
                <a:chOff x="2268" y="2688"/>
                <a:chExt cx="254" cy="384"/>
              </a:xfrm>
            </p:grpSpPr>
            <p:sp>
              <p:nvSpPr>
                <p:cNvPr id="129106" name="Rectangle 82"/>
                <p:cNvSpPr>
                  <a:spLocks noChangeArrowheads="1"/>
                </p:cNvSpPr>
                <p:nvPr/>
              </p:nvSpPr>
              <p:spPr bwMode="auto">
                <a:xfrm>
                  <a:off x="2311"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85" name="Rectangle 261"/>
                <p:cNvSpPr>
                  <a:spLocks noChangeArrowheads="1"/>
                </p:cNvSpPr>
                <p:nvPr/>
              </p:nvSpPr>
              <p:spPr bwMode="auto">
                <a:xfrm>
                  <a:off x="2268"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8" name="Group 264"/>
              <p:cNvGrpSpPr>
                <a:grpSpLocks/>
              </p:cNvGrpSpPr>
              <p:nvPr/>
            </p:nvGrpSpPr>
            <p:grpSpPr bwMode="auto">
              <a:xfrm>
                <a:off x="0" y="3072"/>
                <a:ext cx="236" cy="384"/>
                <a:chOff x="0" y="3072"/>
                <a:chExt cx="236" cy="384"/>
              </a:xfrm>
            </p:grpSpPr>
            <p:sp>
              <p:nvSpPr>
                <p:cNvPr id="129107" name="Rectangle 83"/>
                <p:cNvSpPr>
                  <a:spLocks noChangeArrowheads="1"/>
                </p:cNvSpPr>
                <p:nvPr/>
              </p:nvSpPr>
              <p:spPr bwMode="auto">
                <a:xfrm>
                  <a:off x="43" y="307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7</a:t>
                  </a:r>
                </a:p>
              </p:txBody>
            </p:sp>
            <p:sp>
              <p:nvSpPr>
                <p:cNvPr id="129287" name="Rectangle 263"/>
                <p:cNvSpPr>
                  <a:spLocks noChangeArrowheads="1"/>
                </p:cNvSpPr>
                <p:nvPr/>
              </p:nvSpPr>
              <p:spPr bwMode="auto">
                <a:xfrm>
                  <a:off x="0" y="3072"/>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0" name="Group 266"/>
              <p:cNvGrpSpPr>
                <a:grpSpLocks/>
              </p:cNvGrpSpPr>
              <p:nvPr/>
            </p:nvGrpSpPr>
            <p:grpSpPr bwMode="auto">
              <a:xfrm>
                <a:off x="236" y="3072"/>
                <a:ext cx="254" cy="384"/>
                <a:chOff x="236" y="3072"/>
                <a:chExt cx="254" cy="384"/>
              </a:xfrm>
            </p:grpSpPr>
            <p:sp>
              <p:nvSpPr>
                <p:cNvPr id="129108" name="Rectangle 84"/>
                <p:cNvSpPr>
                  <a:spLocks noChangeArrowheads="1"/>
                </p:cNvSpPr>
                <p:nvPr/>
              </p:nvSpPr>
              <p:spPr bwMode="auto">
                <a:xfrm>
                  <a:off x="279"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89" name="Rectangle 265"/>
                <p:cNvSpPr>
                  <a:spLocks noChangeArrowheads="1"/>
                </p:cNvSpPr>
                <p:nvPr/>
              </p:nvSpPr>
              <p:spPr bwMode="auto">
                <a:xfrm>
                  <a:off x="236"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2" name="Group 268"/>
              <p:cNvGrpSpPr>
                <a:grpSpLocks/>
              </p:cNvGrpSpPr>
              <p:nvPr/>
            </p:nvGrpSpPr>
            <p:grpSpPr bwMode="auto">
              <a:xfrm>
                <a:off x="490" y="3072"/>
                <a:ext cx="254" cy="384"/>
                <a:chOff x="490" y="3072"/>
                <a:chExt cx="254" cy="384"/>
              </a:xfrm>
            </p:grpSpPr>
            <p:sp>
              <p:nvSpPr>
                <p:cNvPr id="129109" name="Rectangle 85"/>
                <p:cNvSpPr>
                  <a:spLocks noChangeArrowheads="1"/>
                </p:cNvSpPr>
                <p:nvPr/>
              </p:nvSpPr>
              <p:spPr bwMode="auto">
                <a:xfrm>
                  <a:off x="533"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91" name="Rectangle 267"/>
                <p:cNvSpPr>
                  <a:spLocks noChangeArrowheads="1"/>
                </p:cNvSpPr>
                <p:nvPr/>
              </p:nvSpPr>
              <p:spPr bwMode="auto">
                <a:xfrm>
                  <a:off x="490"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4" name="Group 270"/>
              <p:cNvGrpSpPr>
                <a:grpSpLocks/>
              </p:cNvGrpSpPr>
              <p:nvPr/>
            </p:nvGrpSpPr>
            <p:grpSpPr bwMode="auto">
              <a:xfrm>
                <a:off x="744" y="3072"/>
                <a:ext cx="254" cy="384"/>
                <a:chOff x="744" y="3072"/>
                <a:chExt cx="254" cy="384"/>
              </a:xfrm>
            </p:grpSpPr>
            <p:sp>
              <p:nvSpPr>
                <p:cNvPr id="129110" name="Rectangle 86"/>
                <p:cNvSpPr>
                  <a:spLocks noChangeArrowheads="1"/>
                </p:cNvSpPr>
                <p:nvPr/>
              </p:nvSpPr>
              <p:spPr bwMode="auto">
                <a:xfrm>
                  <a:off x="787"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93" name="Rectangle 269"/>
                <p:cNvSpPr>
                  <a:spLocks noChangeArrowheads="1"/>
                </p:cNvSpPr>
                <p:nvPr/>
              </p:nvSpPr>
              <p:spPr bwMode="auto">
                <a:xfrm>
                  <a:off x="744"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6" name="Group 272"/>
              <p:cNvGrpSpPr>
                <a:grpSpLocks/>
              </p:cNvGrpSpPr>
              <p:nvPr/>
            </p:nvGrpSpPr>
            <p:grpSpPr bwMode="auto">
              <a:xfrm>
                <a:off x="998" y="3072"/>
                <a:ext cx="254" cy="384"/>
                <a:chOff x="998" y="3072"/>
                <a:chExt cx="254" cy="384"/>
              </a:xfrm>
            </p:grpSpPr>
            <p:sp>
              <p:nvSpPr>
                <p:cNvPr id="129111" name="Rectangle 87"/>
                <p:cNvSpPr>
                  <a:spLocks noChangeArrowheads="1"/>
                </p:cNvSpPr>
                <p:nvPr/>
              </p:nvSpPr>
              <p:spPr bwMode="auto">
                <a:xfrm>
                  <a:off x="1041"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95" name="Rectangle 271"/>
                <p:cNvSpPr>
                  <a:spLocks noChangeArrowheads="1"/>
                </p:cNvSpPr>
                <p:nvPr/>
              </p:nvSpPr>
              <p:spPr bwMode="auto">
                <a:xfrm>
                  <a:off x="998"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8" name="Group 274"/>
              <p:cNvGrpSpPr>
                <a:grpSpLocks/>
              </p:cNvGrpSpPr>
              <p:nvPr/>
            </p:nvGrpSpPr>
            <p:grpSpPr bwMode="auto">
              <a:xfrm>
                <a:off x="1252" y="3072"/>
                <a:ext cx="254" cy="384"/>
                <a:chOff x="1252" y="3072"/>
                <a:chExt cx="254" cy="384"/>
              </a:xfrm>
            </p:grpSpPr>
            <p:sp>
              <p:nvSpPr>
                <p:cNvPr id="129112" name="Rectangle 88"/>
                <p:cNvSpPr>
                  <a:spLocks noChangeArrowheads="1"/>
                </p:cNvSpPr>
                <p:nvPr/>
              </p:nvSpPr>
              <p:spPr bwMode="auto">
                <a:xfrm>
                  <a:off x="1295"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97" name="Rectangle 273"/>
                <p:cNvSpPr>
                  <a:spLocks noChangeArrowheads="1"/>
                </p:cNvSpPr>
                <p:nvPr/>
              </p:nvSpPr>
              <p:spPr bwMode="auto">
                <a:xfrm>
                  <a:off x="1252"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0" name="Group 276"/>
              <p:cNvGrpSpPr>
                <a:grpSpLocks/>
              </p:cNvGrpSpPr>
              <p:nvPr/>
            </p:nvGrpSpPr>
            <p:grpSpPr bwMode="auto">
              <a:xfrm>
                <a:off x="1506" y="3072"/>
                <a:ext cx="254" cy="384"/>
                <a:chOff x="1506" y="3072"/>
                <a:chExt cx="254" cy="384"/>
              </a:xfrm>
            </p:grpSpPr>
            <p:sp>
              <p:nvSpPr>
                <p:cNvPr id="129113" name="Rectangle 89"/>
                <p:cNvSpPr>
                  <a:spLocks noChangeArrowheads="1"/>
                </p:cNvSpPr>
                <p:nvPr/>
              </p:nvSpPr>
              <p:spPr bwMode="auto">
                <a:xfrm>
                  <a:off x="1549"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99" name="Rectangle 275"/>
                <p:cNvSpPr>
                  <a:spLocks noChangeArrowheads="1"/>
                </p:cNvSpPr>
                <p:nvPr/>
              </p:nvSpPr>
              <p:spPr bwMode="auto">
                <a:xfrm>
                  <a:off x="1506"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2" name="Group 278"/>
              <p:cNvGrpSpPr>
                <a:grpSpLocks/>
              </p:cNvGrpSpPr>
              <p:nvPr/>
            </p:nvGrpSpPr>
            <p:grpSpPr bwMode="auto">
              <a:xfrm>
                <a:off x="1760" y="3072"/>
                <a:ext cx="254" cy="384"/>
                <a:chOff x="1760" y="3072"/>
                <a:chExt cx="254" cy="384"/>
              </a:xfrm>
            </p:grpSpPr>
            <p:sp>
              <p:nvSpPr>
                <p:cNvPr id="129114" name="Rectangle 90"/>
                <p:cNvSpPr>
                  <a:spLocks noChangeArrowheads="1"/>
                </p:cNvSpPr>
                <p:nvPr/>
              </p:nvSpPr>
              <p:spPr bwMode="auto">
                <a:xfrm>
                  <a:off x="1803"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01" name="Rectangle 277"/>
                <p:cNvSpPr>
                  <a:spLocks noChangeArrowheads="1"/>
                </p:cNvSpPr>
                <p:nvPr/>
              </p:nvSpPr>
              <p:spPr bwMode="auto">
                <a:xfrm>
                  <a:off x="1760"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4" name="Group 280"/>
              <p:cNvGrpSpPr>
                <a:grpSpLocks/>
              </p:cNvGrpSpPr>
              <p:nvPr/>
            </p:nvGrpSpPr>
            <p:grpSpPr bwMode="auto">
              <a:xfrm>
                <a:off x="2014" y="3072"/>
                <a:ext cx="254" cy="384"/>
                <a:chOff x="2014" y="3072"/>
                <a:chExt cx="254" cy="384"/>
              </a:xfrm>
            </p:grpSpPr>
            <p:sp>
              <p:nvSpPr>
                <p:cNvPr id="129115" name="Rectangle 91"/>
                <p:cNvSpPr>
                  <a:spLocks noChangeArrowheads="1"/>
                </p:cNvSpPr>
                <p:nvPr/>
              </p:nvSpPr>
              <p:spPr bwMode="auto">
                <a:xfrm>
                  <a:off x="2057"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03" name="Rectangle 279"/>
                <p:cNvSpPr>
                  <a:spLocks noChangeArrowheads="1"/>
                </p:cNvSpPr>
                <p:nvPr/>
              </p:nvSpPr>
              <p:spPr bwMode="auto">
                <a:xfrm>
                  <a:off x="2014"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6" name="Group 282"/>
              <p:cNvGrpSpPr>
                <a:grpSpLocks/>
              </p:cNvGrpSpPr>
              <p:nvPr/>
            </p:nvGrpSpPr>
            <p:grpSpPr bwMode="auto">
              <a:xfrm>
                <a:off x="2268" y="3072"/>
                <a:ext cx="254" cy="384"/>
                <a:chOff x="2268" y="3072"/>
                <a:chExt cx="254" cy="384"/>
              </a:xfrm>
            </p:grpSpPr>
            <p:sp>
              <p:nvSpPr>
                <p:cNvPr id="129116" name="Rectangle 92"/>
                <p:cNvSpPr>
                  <a:spLocks noChangeArrowheads="1"/>
                </p:cNvSpPr>
                <p:nvPr/>
              </p:nvSpPr>
              <p:spPr bwMode="auto">
                <a:xfrm>
                  <a:off x="2311"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05" name="Rectangle 281"/>
                <p:cNvSpPr>
                  <a:spLocks noChangeArrowheads="1"/>
                </p:cNvSpPr>
                <p:nvPr/>
              </p:nvSpPr>
              <p:spPr bwMode="auto">
                <a:xfrm>
                  <a:off x="2268"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8" name="Group 284"/>
              <p:cNvGrpSpPr>
                <a:grpSpLocks/>
              </p:cNvGrpSpPr>
              <p:nvPr/>
            </p:nvGrpSpPr>
            <p:grpSpPr bwMode="auto">
              <a:xfrm>
                <a:off x="0" y="3456"/>
                <a:ext cx="236" cy="384"/>
                <a:chOff x="0" y="3456"/>
                <a:chExt cx="236" cy="384"/>
              </a:xfrm>
            </p:grpSpPr>
            <p:sp>
              <p:nvSpPr>
                <p:cNvPr id="129117" name="Rectangle 93"/>
                <p:cNvSpPr>
                  <a:spLocks noChangeArrowheads="1"/>
                </p:cNvSpPr>
                <p:nvPr/>
              </p:nvSpPr>
              <p:spPr bwMode="auto">
                <a:xfrm>
                  <a:off x="43" y="3456"/>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8</a:t>
                  </a:r>
                </a:p>
              </p:txBody>
            </p:sp>
            <p:sp>
              <p:nvSpPr>
                <p:cNvPr id="129307" name="Rectangle 283"/>
                <p:cNvSpPr>
                  <a:spLocks noChangeArrowheads="1"/>
                </p:cNvSpPr>
                <p:nvPr/>
              </p:nvSpPr>
              <p:spPr bwMode="auto">
                <a:xfrm>
                  <a:off x="0" y="3456"/>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0" name="Group 286"/>
              <p:cNvGrpSpPr>
                <a:grpSpLocks/>
              </p:cNvGrpSpPr>
              <p:nvPr/>
            </p:nvGrpSpPr>
            <p:grpSpPr bwMode="auto">
              <a:xfrm>
                <a:off x="236" y="3456"/>
                <a:ext cx="254" cy="384"/>
                <a:chOff x="236" y="3456"/>
                <a:chExt cx="254" cy="384"/>
              </a:xfrm>
            </p:grpSpPr>
            <p:sp>
              <p:nvSpPr>
                <p:cNvPr id="129118" name="Rectangle 94"/>
                <p:cNvSpPr>
                  <a:spLocks noChangeArrowheads="1"/>
                </p:cNvSpPr>
                <p:nvPr/>
              </p:nvSpPr>
              <p:spPr bwMode="auto">
                <a:xfrm>
                  <a:off x="279"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09" name="Rectangle 285"/>
                <p:cNvSpPr>
                  <a:spLocks noChangeArrowheads="1"/>
                </p:cNvSpPr>
                <p:nvPr/>
              </p:nvSpPr>
              <p:spPr bwMode="auto">
                <a:xfrm>
                  <a:off x="236"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2" name="Group 288"/>
              <p:cNvGrpSpPr>
                <a:grpSpLocks/>
              </p:cNvGrpSpPr>
              <p:nvPr/>
            </p:nvGrpSpPr>
            <p:grpSpPr bwMode="auto">
              <a:xfrm>
                <a:off x="490" y="3456"/>
                <a:ext cx="254" cy="384"/>
                <a:chOff x="490" y="3456"/>
                <a:chExt cx="254" cy="384"/>
              </a:xfrm>
            </p:grpSpPr>
            <p:sp>
              <p:nvSpPr>
                <p:cNvPr id="129119" name="Rectangle 95"/>
                <p:cNvSpPr>
                  <a:spLocks noChangeArrowheads="1"/>
                </p:cNvSpPr>
                <p:nvPr/>
              </p:nvSpPr>
              <p:spPr bwMode="auto">
                <a:xfrm>
                  <a:off x="533"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311" name="Rectangle 287"/>
                <p:cNvSpPr>
                  <a:spLocks noChangeArrowheads="1"/>
                </p:cNvSpPr>
                <p:nvPr/>
              </p:nvSpPr>
              <p:spPr bwMode="auto">
                <a:xfrm>
                  <a:off x="490"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4" name="Group 290"/>
              <p:cNvGrpSpPr>
                <a:grpSpLocks/>
              </p:cNvGrpSpPr>
              <p:nvPr/>
            </p:nvGrpSpPr>
            <p:grpSpPr bwMode="auto">
              <a:xfrm>
                <a:off x="744" y="3456"/>
                <a:ext cx="254" cy="384"/>
                <a:chOff x="744" y="3456"/>
                <a:chExt cx="254" cy="384"/>
              </a:xfrm>
            </p:grpSpPr>
            <p:sp>
              <p:nvSpPr>
                <p:cNvPr id="129120" name="Rectangle 96"/>
                <p:cNvSpPr>
                  <a:spLocks noChangeArrowheads="1"/>
                </p:cNvSpPr>
                <p:nvPr/>
              </p:nvSpPr>
              <p:spPr bwMode="auto">
                <a:xfrm>
                  <a:off x="787"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13" name="Rectangle 289"/>
                <p:cNvSpPr>
                  <a:spLocks noChangeArrowheads="1"/>
                </p:cNvSpPr>
                <p:nvPr/>
              </p:nvSpPr>
              <p:spPr bwMode="auto">
                <a:xfrm>
                  <a:off x="744"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6" name="Group 292"/>
              <p:cNvGrpSpPr>
                <a:grpSpLocks/>
              </p:cNvGrpSpPr>
              <p:nvPr/>
            </p:nvGrpSpPr>
            <p:grpSpPr bwMode="auto">
              <a:xfrm>
                <a:off x="998" y="3456"/>
                <a:ext cx="254" cy="384"/>
                <a:chOff x="998" y="3456"/>
                <a:chExt cx="254" cy="384"/>
              </a:xfrm>
            </p:grpSpPr>
            <p:sp>
              <p:nvSpPr>
                <p:cNvPr id="129121" name="Rectangle 97"/>
                <p:cNvSpPr>
                  <a:spLocks noChangeArrowheads="1"/>
                </p:cNvSpPr>
                <p:nvPr/>
              </p:nvSpPr>
              <p:spPr bwMode="auto">
                <a:xfrm>
                  <a:off x="1041"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315" name="Rectangle 291"/>
                <p:cNvSpPr>
                  <a:spLocks noChangeArrowheads="1"/>
                </p:cNvSpPr>
                <p:nvPr/>
              </p:nvSpPr>
              <p:spPr bwMode="auto">
                <a:xfrm>
                  <a:off x="998"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8" name="Group 294"/>
              <p:cNvGrpSpPr>
                <a:grpSpLocks/>
              </p:cNvGrpSpPr>
              <p:nvPr/>
            </p:nvGrpSpPr>
            <p:grpSpPr bwMode="auto">
              <a:xfrm>
                <a:off x="1252" y="3456"/>
                <a:ext cx="254" cy="384"/>
                <a:chOff x="1252" y="3456"/>
                <a:chExt cx="254" cy="384"/>
              </a:xfrm>
            </p:grpSpPr>
            <p:sp>
              <p:nvSpPr>
                <p:cNvPr id="129122" name="Rectangle 98"/>
                <p:cNvSpPr>
                  <a:spLocks noChangeArrowheads="1"/>
                </p:cNvSpPr>
                <p:nvPr/>
              </p:nvSpPr>
              <p:spPr bwMode="auto">
                <a:xfrm>
                  <a:off x="1295"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317" name="Rectangle 293"/>
                <p:cNvSpPr>
                  <a:spLocks noChangeArrowheads="1"/>
                </p:cNvSpPr>
                <p:nvPr/>
              </p:nvSpPr>
              <p:spPr bwMode="auto">
                <a:xfrm>
                  <a:off x="1252"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20" name="Group 296"/>
              <p:cNvGrpSpPr>
                <a:grpSpLocks/>
              </p:cNvGrpSpPr>
              <p:nvPr/>
            </p:nvGrpSpPr>
            <p:grpSpPr bwMode="auto">
              <a:xfrm>
                <a:off x="1506" y="3456"/>
                <a:ext cx="254" cy="384"/>
                <a:chOff x="1506" y="3456"/>
                <a:chExt cx="254" cy="384"/>
              </a:xfrm>
            </p:grpSpPr>
            <p:sp>
              <p:nvSpPr>
                <p:cNvPr id="129123" name="Rectangle 99"/>
                <p:cNvSpPr>
                  <a:spLocks noChangeArrowheads="1"/>
                </p:cNvSpPr>
                <p:nvPr/>
              </p:nvSpPr>
              <p:spPr bwMode="auto">
                <a:xfrm>
                  <a:off x="1549"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19" name="Rectangle 295"/>
                <p:cNvSpPr>
                  <a:spLocks noChangeArrowheads="1"/>
                </p:cNvSpPr>
                <p:nvPr/>
              </p:nvSpPr>
              <p:spPr bwMode="auto">
                <a:xfrm>
                  <a:off x="1506"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22" name="Group 298"/>
              <p:cNvGrpSpPr>
                <a:grpSpLocks/>
              </p:cNvGrpSpPr>
              <p:nvPr/>
            </p:nvGrpSpPr>
            <p:grpSpPr bwMode="auto">
              <a:xfrm>
                <a:off x="1760" y="3456"/>
                <a:ext cx="254" cy="384"/>
                <a:chOff x="1760" y="3456"/>
                <a:chExt cx="254" cy="384"/>
              </a:xfrm>
            </p:grpSpPr>
            <p:sp>
              <p:nvSpPr>
                <p:cNvPr id="129124" name="Rectangle 100"/>
                <p:cNvSpPr>
                  <a:spLocks noChangeArrowheads="1"/>
                </p:cNvSpPr>
                <p:nvPr/>
              </p:nvSpPr>
              <p:spPr bwMode="auto">
                <a:xfrm>
                  <a:off x="1803"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21" name="Rectangle 297"/>
                <p:cNvSpPr>
                  <a:spLocks noChangeArrowheads="1"/>
                </p:cNvSpPr>
                <p:nvPr/>
              </p:nvSpPr>
              <p:spPr bwMode="auto">
                <a:xfrm>
                  <a:off x="1760"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24" name="Group 300"/>
              <p:cNvGrpSpPr>
                <a:grpSpLocks/>
              </p:cNvGrpSpPr>
              <p:nvPr/>
            </p:nvGrpSpPr>
            <p:grpSpPr bwMode="auto">
              <a:xfrm>
                <a:off x="2014" y="3456"/>
                <a:ext cx="254" cy="384"/>
                <a:chOff x="2014" y="3456"/>
                <a:chExt cx="254" cy="384"/>
              </a:xfrm>
            </p:grpSpPr>
            <p:sp>
              <p:nvSpPr>
                <p:cNvPr id="129125" name="Rectangle 101"/>
                <p:cNvSpPr>
                  <a:spLocks noChangeArrowheads="1"/>
                </p:cNvSpPr>
                <p:nvPr/>
              </p:nvSpPr>
              <p:spPr bwMode="auto">
                <a:xfrm>
                  <a:off x="2057"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23" name="Rectangle 299"/>
                <p:cNvSpPr>
                  <a:spLocks noChangeArrowheads="1"/>
                </p:cNvSpPr>
                <p:nvPr/>
              </p:nvSpPr>
              <p:spPr bwMode="auto">
                <a:xfrm>
                  <a:off x="2014"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26" name="Group 302"/>
              <p:cNvGrpSpPr>
                <a:grpSpLocks/>
              </p:cNvGrpSpPr>
              <p:nvPr/>
            </p:nvGrpSpPr>
            <p:grpSpPr bwMode="auto">
              <a:xfrm>
                <a:off x="2268" y="3456"/>
                <a:ext cx="254" cy="384"/>
                <a:chOff x="2268" y="3456"/>
                <a:chExt cx="254" cy="384"/>
              </a:xfrm>
            </p:grpSpPr>
            <p:sp>
              <p:nvSpPr>
                <p:cNvPr id="129126" name="Rectangle 102"/>
                <p:cNvSpPr>
                  <a:spLocks noChangeArrowheads="1"/>
                </p:cNvSpPr>
                <p:nvPr/>
              </p:nvSpPr>
              <p:spPr bwMode="auto">
                <a:xfrm>
                  <a:off x="2311"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25" name="Rectangle 301"/>
                <p:cNvSpPr>
                  <a:spLocks noChangeArrowheads="1"/>
                </p:cNvSpPr>
                <p:nvPr/>
              </p:nvSpPr>
              <p:spPr bwMode="auto">
                <a:xfrm>
                  <a:off x="2268"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29328" name="Rectangle 304"/>
            <p:cNvSpPr>
              <a:spLocks noChangeArrowheads="1"/>
            </p:cNvSpPr>
            <p:nvPr/>
          </p:nvSpPr>
          <p:spPr bwMode="auto">
            <a:xfrm>
              <a:off x="-3" y="-3"/>
              <a:ext cx="2528" cy="3846"/>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9661" name="Rectangle 637"/>
          <p:cNvSpPr>
            <a:spLocks noChangeArrowheads="1"/>
          </p:cNvSpPr>
          <p:nvPr/>
        </p:nvSpPr>
        <p:spPr bwMode="auto">
          <a:xfrm>
            <a:off x="685800" y="5181600"/>
            <a:ext cx="5410200" cy="6096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644" name="Group 620"/>
          <p:cNvGrpSpPr>
            <a:grpSpLocks/>
          </p:cNvGrpSpPr>
          <p:nvPr/>
        </p:nvGrpSpPr>
        <p:grpSpPr bwMode="auto">
          <a:xfrm>
            <a:off x="6324600" y="914400"/>
            <a:ext cx="2819400" cy="609600"/>
            <a:chOff x="3984" y="576"/>
            <a:chExt cx="1776" cy="384"/>
          </a:xfrm>
        </p:grpSpPr>
        <p:sp>
          <p:nvSpPr>
            <p:cNvPr id="129633" name="Line 609"/>
            <p:cNvSpPr>
              <a:spLocks noChangeShapeType="1"/>
            </p:cNvSpPr>
            <p:nvPr/>
          </p:nvSpPr>
          <p:spPr bwMode="auto">
            <a:xfrm>
              <a:off x="3984" y="57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34" name="Line 610"/>
            <p:cNvSpPr>
              <a:spLocks noChangeShapeType="1"/>
            </p:cNvSpPr>
            <p:nvPr/>
          </p:nvSpPr>
          <p:spPr bwMode="auto">
            <a:xfrm>
              <a:off x="3984" y="960"/>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35" name="Text Box 611"/>
            <p:cNvSpPr txBox="1">
              <a:spLocks noChangeArrowheads="1"/>
            </p:cNvSpPr>
            <p:nvPr/>
          </p:nvSpPr>
          <p:spPr bwMode="auto">
            <a:xfrm>
              <a:off x="3984" y="576"/>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t>012345678</a:t>
              </a:r>
            </a:p>
          </p:txBody>
        </p:sp>
      </p:grpSp>
      <p:grpSp>
        <p:nvGrpSpPr>
          <p:cNvPr id="129643" name="Group 619"/>
          <p:cNvGrpSpPr>
            <a:grpSpLocks/>
          </p:cNvGrpSpPr>
          <p:nvPr/>
        </p:nvGrpSpPr>
        <p:grpSpPr bwMode="auto">
          <a:xfrm>
            <a:off x="6324600" y="1873250"/>
            <a:ext cx="2819400" cy="609600"/>
            <a:chOff x="3984" y="1132"/>
            <a:chExt cx="1776" cy="384"/>
          </a:xfrm>
        </p:grpSpPr>
        <p:sp>
          <p:nvSpPr>
            <p:cNvPr id="129636" name="Line 612"/>
            <p:cNvSpPr>
              <a:spLocks noChangeShapeType="1"/>
            </p:cNvSpPr>
            <p:nvPr/>
          </p:nvSpPr>
          <p:spPr bwMode="auto">
            <a:xfrm>
              <a:off x="3984" y="1132"/>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37" name="Line 613"/>
            <p:cNvSpPr>
              <a:spLocks noChangeShapeType="1"/>
            </p:cNvSpPr>
            <p:nvPr/>
          </p:nvSpPr>
          <p:spPr bwMode="auto">
            <a:xfrm>
              <a:off x="3984" y="151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38" name="Text Box 614"/>
            <p:cNvSpPr txBox="1">
              <a:spLocks noChangeArrowheads="1"/>
            </p:cNvSpPr>
            <p:nvPr/>
          </p:nvSpPr>
          <p:spPr bwMode="auto">
            <a:xfrm>
              <a:off x="3984" y="1132"/>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14568</a:t>
              </a:r>
            </a:p>
          </p:txBody>
        </p:sp>
      </p:grpSp>
      <p:grpSp>
        <p:nvGrpSpPr>
          <p:cNvPr id="129645" name="Group 621"/>
          <p:cNvGrpSpPr>
            <a:grpSpLocks/>
          </p:cNvGrpSpPr>
          <p:nvPr/>
        </p:nvGrpSpPr>
        <p:grpSpPr bwMode="auto">
          <a:xfrm>
            <a:off x="6324600" y="2787650"/>
            <a:ext cx="2819400" cy="609600"/>
            <a:chOff x="3984" y="1756"/>
            <a:chExt cx="1776" cy="384"/>
          </a:xfrm>
        </p:grpSpPr>
        <p:sp>
          <p:nvSpPr>
            <p:cNvPr id="129639" name="Line 615"/>
            <p:cNvSpPr>
              <a:spLocks noChangeShapeType="1"/>
            </p:cNvSpPr>
            <p:nvPr/>
          </p:nvSpPr>
          <p:spPr bwMode="auto">
            <a:xfrm>
              <a:off x="3984" y="175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40" name="Line 616"/>
            <p:cNvSpPr>
              <a:spLocks noChangeShapeType="1"/>
            </p:cNvSpPr>
            <p:nvPr/>
          </p:nvSpPr>
          <p:spPr bwMode="auto">
            <a:xfrm>
              <a:off x="3984" y="2140"/>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41" name="Text Box 617"/>
            <p:cNvSpPr txBox="1">
              <a:spLocks noChangeArrowheads="1"/>
            </p:cNvSpPr>
            <p:nvPr/>
          </p:nvSpPr>
          <p:spPr bwMode="auto">
            <a:xfrm>
              <a:off x="3984" y="1756"/>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458</a:t>
              </a:r>
            </a:p>
          </p:txBody>
        </p:sp>
      </p:grpSp>
      <p:grpSp>
        <p:nvGrpSpPr>
          <p:cNvPr id="129649" name="Group 625"/>
          <p:cNvGrpSpPr>
            <a:grpSpLocks/>
          </p:cNvGrpSpPr>
          <p:nvPr/>
        </p:nvGrpSpPr>
        <p:grpSpPr bwMode="auto">
          <a:xfrm>
            <a:off x="6324600" y="3702050"/>
            <a:ext cx="2819400" cy="609600"/>
            <a:chOff x="3984" y="2332"/>
            <a:chExt cx="1776" cy="384"/>
          </a:xfrm>
        </p:grpSpPr>
        <p:sp>
          <p:nvSpPr>
            <p:cNvPr id="129646" name="Line 622"/>
            <p:cNvSpPr>
              <a:spLocks noChangeShapeType="1"/>
            </p:cNvSpPr>
            <p:nvPr/>
          </p:nvSpPr>
          <p:spPr bwMode="auto">
            <a:xfrm>
              <a:off x="3984" y="2332"/>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47" name="Line 623"/>
            <p:cNvSpPr>
              <a:spLocks noChangeShapeType="1"/>
            </p:cNvSpPr>
            <p:nvPr/>
          </p:nvSpPr>
          <p:spPr bwMode="auto">
            <a:xfrm>
              <a:off x="3984" y="271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48" name="Text Box 624"/>
            <p:cNvSpPr txBox="1">
              <a:spLocks noChangeArrowheads="1"/>
            </p:cNvSpPr>
            <p:nvPr/>
          </p:nvSpPr>
          <p:spPr bwMode="auto">
            <a:xfrm>
              <a:off x="3984" y="2332"/>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8</a:t>
              </a:r>
            </a:p>
          </p:txBody>
        </p:sp>
      </p:grpSp>
      <p:sp>
        <p:nvSpPr>
          <p:cNvPr id="129651" name="Text Box 627"/>
          <p:cNvSpPr txBox="1">
            <a:spLocks noChangeArrowheads="1"/>
          </p:cNvSpPr>
          <p:nvPr/>
        </p:nvSpPr>
        <p:spPr bwMode="auto">
          <a:xfrm>
            <a:off x="685800" y="869950"/>
            <a:ext cx="5410200" cy="584775"/>
          </a:xfrm>
          <a:prstGeom prst="rect">
            <a:avLst/>
          </a:prstGeom>
          <a:solidFill>
            <a:srgbClr val="FFFF99"/>
          </a:solidFill>
          <a:ln w="127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en-US" altLang="zh-CN" sz="3200" dirty="0">
                <a:solidFill>
                  <a:srgbClr val="800000"/>
                </a:solidFill>
              </a:rPr>
              <a:t>0    1    0    0    0      1    0    0    0</a:t>
            </a:r>
          </a:p>
        </p:txBody>
      </p:sp>
      <p:sp>
        <p:nvSpPr>
          <p:cNvPr id="129653" name="Rectangle 629"/>
          <p:cNvSpPr>
            <a:spLocks noChangeArrowheads="1"/>
          </p:cNvSpPr>
          <p:nvPr/>
        </p:nvSpPr>
        <p:spPr bwMode="auto">
          <a:xfrm>
            <a:off x="685800" y="2133600"/>
            <a:ext cx="5410200" cy="6096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658" name="Rectangle 634"/>
          <p:cNvSpPr>
            <a:spLocks noChangeArrowheads="1"/>
          </p:cNvSpPr>
          <p:nvPr/>
        </p:nvSpPr>
        <p:spPr bwMode="auto">
          <a:xfrm>
            <a:off x="685800" y="2133600"/>
            <a:ext cx="5410200" cy="609600"/>
          </a:xfrm>
          <a:prstGeom prst="rect">
            <a:avLst/>
          </a:prstGeom>
          <a:noFill/>
          <a:ln w="2857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654" name="Rectangle 630"/>
          <p:cNvSpPr>
            <a:spLocks noChangeArrowheads="1"/>
          </p:cNvSpPr>
          <p:nvPr/>
        </p:nvSpPr>
        <p:spPr bwMode="auto">
          <a:xfrm>
            <a:off x="685800" y="2743200"/>
            <a:ext cx="5410200" cy="6096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657" name="Text Box 633"/>
          <p:cNvSpPr txBox="1">
            <a:spLocks noChangeArrowheads="1"/>
          </p:cNvSpPr>
          <p:nvPr/>
        </p:nvSpPr>
        <p:spPr bwMode="auto">
          <a:xfrm>
            <a:off x="696531" y="972017"/>
            <a:ext cx="5410200" cy="584775"/>
          </a:xfrm>
          <a:prstGeom prst="rect">
            <a:avLst/>
          </a:prstGeom>
          <a:solidFill>
            <a:srgbClr val="FFFF99"/>
          </a:solidFill>
          <a:ln w="127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en-US" altLang="zh-CN" sz="3200" dirty="0">
                <a:solidFill>
                  <a:srgbClr val="800000"/>
                </a:solidFill>
              </a:rPr>
              <a:t>0    1    0    0    0     2    1    0    0</a:t>
            </a:r>
          </a:p>
        </p:txBody>
      </p:sp>
      <p:sp>
        <p:nvSpPr>
          <p:cNvPr id="129656" name="Text Box 632"/>
          <p:cNvSpPr txBox="1">
            <a:spLocks noChangeArrowheads="1"/>
          </p:cNvSpPr>
          <p:nvPr/>
        </p:nvSpPr>
        <p:spPr bwMode="auto">
          <a:xfrm>
            <a:off x="745976" y="908720"/>
            <a:ext cx="5410200" cy="584775"/>
          </a:xfrm>
          <a:prstGeom prst="rect">
            <a:avLst/>
          </a:prstGeom>
          <a:solidFill>
            <a:srgbClr val="FFFF99"/>
          </a:solidFill>
          <a:ln w="127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en-US" altLang="zh-CN" sz="3200" dirty="0">
                <a:solidFill>
                  <a:srgbClr val="800000"/>
                </a:solidFill>
              </a:rPr>
              <a:t>0    1    0    0    1     2    1    0    1</a:t>
            </a:r>
          </a:p>
        </p:txBody>
      </p:sp>
      <p:sp>
        <p:nvSpPr>
          <p:cNvPr id="129659" name="Rectangle 635"/>
          <p:cNvSpPr>
            <a:spLocks noChangeArrowheads="1"/>
          </p:cNvSpPr>
          <p:nvPr/>
        </p:nvSpPr>
        <p:spPr bwMode="auto">
          <a:xfrm>
            <a:off x="685800" y="2743200"/>
            <a:ext cx="5410200" cy="609600"/>
          </a:xfrm>
          <a:prstGeom prst="rect">
            <a:avLst/>
          </a:prstGeom>
          <a:noFill/>
          <a:ln w="2857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652" name="Text Box 628"/>
          <p:cNvSpPr txBox="1">
            <a:spLocks noChangeArrowheads="1"/>
          </p:cNvSpPr>
          <p:nvPr/>
        </p:nvSpPr>
        <p:spPr bwMode="auto">
          <a:xfrm>
            <a:off x="745976" y="908720"/>
            <a:ext cx="5410200" cy="584775"/>
          </a:xfrm>
          <a:prstGeom prst="rect">
            <a:avLst/>
          </a:prstGeom>
          <a:solidFill>
            <a:srgbClr val="FFFF99"/>
          </a:solidFill>
          <a:ln w="127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en-US" altLang="zh-CN" sz="3200" dirty="0">
                <a:solidFill>
                  <a:srgbClr val="800000"/>
                </a:solidFill>
              </a:rPr>
              <a:t>0    2    0    0    1     2    1    0    1</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a:p>
        </p:txBody>
      </p:sp>
      <p:sp>
        <p:nvSpPr>
          <p:cNvPr id="3" name="TextBox 2"/>
          <p:cNvSpPr txBox="1"/>
          <p:nvPr/>
        </p:nvSpPr>
        <p:spPr>
          <a:xfrm>
            <a:off x="6444208" y="4566607"/>
            <a:ext cx="2698175" cy="2246769"/>
          </a:xfrm>
          <a:prstGeom prst="rect">
            <a:avLst/>
          </a:prstGeom>
          <a:noFill/>
        </p:spPr>
        <p:txBody>
          <a:bodyPr wrap="none" rtlCol="0">
            <a:spAutoFit/>
          </a:bodyPr>
          <a:lstStyle/>
          <a:p>
            <a:r>
              <a:rPr lang="zh-CN" altLang="en-US" sz="2800" dirty="0"/>
              <a:t>集合划分结果：</a:t>
            </a:r>
            <a:endParaRPr lang="en-US" altLang="zh-CN" sz="2800" dirty="0"/>
          </a:p>
          <a:p>
            <a:r>
              <a:rPr lang="zh-CN" altLang="en-US" sz="2800" dirty="0"/>
              <a:t>第</a:t>
            </a:r>
            <a:r>
              <a:rPr lang="en-US" sz="2800" dirty="0"/>
              <a:t>1</a:t>
            </a:r>
            <a:r>
              <a:rPr lang="zh-CN" altLang="en-US" sz="2800" dirty="0"/>
              <a:t>组</a:t>
            </a:r>
            <a:r>
              <a:rPr lang="en-US" altLang="zh-CN" sz="2800" dirty="0"/>
              <a:t>: </a:t>
            </a:r>
            <a:r>
              <a:rPr lang="en-US" sz="2800" dirty="0"/>
              <a:t>0237</a:t>
            </a:r>
          </a:p>
          <a:p>
            <a:r>
              <a:rPr lang="zh-CN" altLang="en-US" sz="2800" dirty="0"/>
              <a:t>第</a:t>
            </a:r>
            <a:r>
              <a:rPr lang="en-US" sz="2800" dirty="0"/>
              <a:t>2</a:t>
            </a:r>
            <a:r>
              <a:rPr lang="zh-CN" altLang="en-US" sz="2800" dirty="0"/>
              <a:t>组</a:t>
            </a:r>
            <a:r>
              <a:rPr lang="en-US" sz="2800" dirty="0"/>
              <a:t>: 16</a:t>
            </a:r>
          </a:p>
          <a:p>
            <a:r>
              <a:rPr lang="zh-CN" altLang="en-US" sz="2800" dirty="0"/>
              <a:t>第</a:t>
            </a:r>
            <a:r>
              <a:rPr lang="en-US" sz="2800" dirty="0"/>
              <a:t>3</a:t>
            </a:r>
            <a:r>
              <a:rPr lang="zh-CN" altLang="en-US" sz="2800" dirty="0"/>
              <a:t>组</a:t>
            </a:r>
            <a:r>
              <a:rPr lang="en-US" sz="2800" dirty="0"/>
              <a:t>: 45</a:t>
            </a:r>
          </a:p>
          <a:p>
            <a:r>
              <a:rPr lang="zh-CN" altLang="en-US" sz="2800" dirty="0"/>
              <a:t>第</a:t>
            </a:r>
            <a:r>
              <a:rPr lang="en-US" sz="2800" dirty="0"/>
              <a:t>4</a:t>
            </a:r>
            <a:r>
              <a:rPr lang="zh-CN" altLang="en-US" sz="2800" dirty="0"/>
              <a:t>组</a:t>
            </a:r>
            <a:r>
              <a:rPr lang="en-US" sz="2800" dirty="0"/>
              <a:t>: 8</a:t>
            </a:r>
          </a:p>
        </p:txBody>
      </p:sp>
      <p:sp>
        <p:nvSpPr>
          <p:cNvPr id="4" name="TextBox 3"/>
          <p:cNvSpPr txBox="1"/>
          <p:nvPr/>
        </p:nvSpPr>
        <p:spPr>
          <a:xfrm>
            <a:off x="6324600" y="241484"/>
            <a:ext cx="2698175" cy="523220"/>
          </a:xfrm>
          <a:prstGeom prst="rect">
            <a:avLst/>
          </a:prstGeom>
          <a:noFill/>
        </p:spPr>
        <p:txBody>
          <a:bodyPr wrap="none" rtlCol="0">
            <a:spAutoFit/>
          </a:bodyPr>
          <a:lstStyle/>
          <a:p>
            <a:r>
              <a:rPr lang="zh-CN" altLang="en-US" sz="2800" dirty="0"/>
              <a:t>队列元素情况：</a:t>
            </a:r>
            <a:endParaRPr lang="en-US" sz="2800" dirty="0"/>
          </a:p>
        </p:txBody>
      </p:sp>
    </p:spTree>
    <p:extLst>
      <p:ext uri="{BB962C8B-B14F-4D97-AF65-F5344CB8AC3E}">
        <p14:creationId xmlns:p14="http://schemas.microsoft.com/office/powerpoint/2010/main" val="877258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29644"/>
                                        </p:tgtEl>
                                        <p:attrNameLst>
                                          <p:attrName>style.visibility</p:attrName>
                                        </p:attrNameLst>
                                      </p:cBhvr>
                                      <p:to>
                                        <p:strVal val="visible"/>
                                      </p:to>
                                    </p:set>
                                    <p:anim calcmode="lin" valueType="num">
                                      <p:cBhvr additive="base">
                                        <p:cTn id="7" dur="500" fill="hold"/>
                                        <p:tgtEl>
                                          <p:spTgt spid="129644"/>
                                        </p:tgtEl>
                                        <p:attrNameLst>
                                          <p:attrName>ppt_x</p:attrName>
                                        </p:attrNameLst>
                                      </p:cBhvr>
                                      <p:tavLst>
                                        <p:tav tm="0">
                                          <p:val>
                                            <p:strVal val="1+#ppt_w/2"/>
                                          </p:val>
                                        </p:tav>
                                        <p:tav tm="100000">
                                          <p:val>
                                            <p:strVal val="#ppt_x"/>
                                          </p:val>
                                        </p:tav>
                                      </p:tavLst>
                                    </p:anim>
                                    <p:anim calcmode="lin" valueType="num">
                                      <p:cBhvr additive="base">
                                        <p:cTn id="8" dur="500" fill="hold"/>
                                        <p:tgtEl>
                                          <p:spTgt spid="1296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9651"/>
                                        </p:tgtEl>
                                        <p:attrNameLst>
                                          <p:attrName>style.visibility</p:attrName>
                                        </p:attrNameLst>
                                      </p:cBhvr>
                                      <p:to>
                                        <p:strVal val="visible"/>
                                      </p:to>
                                    </p:set>
                                    <p:anim calcmode="lin" valueType="num">
                                      <p:cBhvr additive="base">
                                        <p:cTn id="13" dur="500"/>
                                        <p:tgtEl>
                                          <p:spTgt spid="129651"/>
                                        </p:tgtEl>
                                        <p:attrNameLst>
                                          <p:attrName>ppt_y</p:attrName>
                                        </p:attrNameLst>
                                      </p:cBhvr>
                                      <p:tavLst>
                                        <p:tav tm="0">
                                          <p:val>
                                            <p:strVal val="#ppt_y-#ppt_h*1.125000"/>
                                          </p:val>
                                        </p:tav>
                                        <p:tav tm="100000">
                                          <p:val>
                                            <p:strVal val="#ppt_y"/>
                                          </p:val>
                                        </p:tav>
                                      </p:tavLst>
                                    </p:anim>
                                    <p:animEffect transition="in" filter="wipe(down)">
                                      <p:cBhvr>
                                        <p:cTn id="14" dur="500"/>
                                        <p:tgtEl>
                                          <p:spTgt spid="12965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9653"/>
                                        </p:tgtEl>
                                        <p:attrNameLst>
                                          <p:attrName>style.visibility</p:attrName>
                                        </p:attrNameLst>
                                      </p:cBhvr>
                                      <p:to>
                                        <p:strVal val="visible"/>
                                      </p:to>
                                    </p:set>
                                    <p:animEffect transition="in" filter="wipe(left)">
                                      <p:cBhvr>
                                        <p:cTn id="19" dur="500"/>
                                        <p:tgtEl>
                                          <p:spTgt spid="12965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29657"/>
                                        </p:tgtEl>
                                        <p:attrNameLst>
                                          <p:attrName>style.visibility</p:attrName>
                                        </p:attrNameLst>
                                      </p:cBhvr>
                                      <p:to>
                                        <p:strVal val="visible"/>
                                      </p:to>
                                    </p:set>
                                    <p:anim calcmode="lin" valueType="num">
                                      <p:cBhvr additive="base">
                                        <p:cTn id="24" dur="500"/>
                                        <p:tgtEl>
                                          <p:spTgt spid="129657"/>
                                        </p:tgtEl>
                                        <p:attrNameLst>
                                          <p:attrName>ppt_y</p:attrName>
                                        </p:attrNameLst>
                                      </p:cBhvr>
                                      <p:tavLst>
                                        <p:tav tm="0">
                                          <p:val>
                                            <p:strVal val="#ppt_y+#ppt_h*1.125000"/>
                                          </p:val>
                                        </p:tav>
                                        <p:tav tm="100000">
                                          <p:val>
                                            <p:strVal val="#ppt_y"/>
                                          </p:val>
                                        </p:tav>
                                      </p:tavLst>
                                    </p:anim>
                                    <p:animEffect transition="in" filter="wipe(up)">
                                      <p:cBhvr>
                                        <p:cTn id="25" dur="500"/>
                                        <p:tgtEl>
                                          <p:spTgt spid="12965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9658"/>
                                        </p:tgtEl>
                                        <p:attrNameLst>
                                          <p:attrName>style.visibility</p:attrName>
                                        </p:attrNameLst>
                                      </p:cBhvr>
                                      <p:to>
                                        <p:strVal val="visible"/>
                                      </p:to>
                                    </p:set>
                                    <p:animEffect transition="in" filter="wipe(up)">
                                      <p:cBhvr>
                                        <p:cTn id="30" dur="500"/>
                                        <p:tgtEl>
                                          <p:spTgt spid="129658"/>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29654"/>
                                        </p:tgtEl>
                                        <p:attrNameLst>
                                          <p:attrName>style.visibility</p:attrName>
                                        </p:attrNameLst>
                                      </p:cBhvr>
                                      <p:to>
                                        <p:strVal val="visible"/>
                                      </p:to>
                                    </p:set>
                                    <p:animEffect transition="in" filter="wipe(left)">
                                      <p:cBhvr>
                                        <p:cTn id="34" dur="500"/>
                                        <p:tgtEl>
                                          <p:spTgt spid="12965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29656"/>
                                        </p:tgtEl>
                                        <p:attrNameLst>
                                          <p:attrName>style.visibility</p:attrName>
                                        </p:attrNameLst>
                                      </p:cBhvr>
                                      <p:to>
                                        <p:strVal val="visible"/>
                                      </p:to>
                                    </p:set>
                                    <p:anim calcmode="lin" valueType="num">
                                      <p:cBhvr additive="base">
                                        <p:cTn id="39" dur="500"/>
                                        <p:tgtEl>
                                          <p:spTgt spid="129656"/>
                                        </p:tgtEl>
                                        <p:attrNameLst>
                                          <p:attrName>ppt_y</p:attrName>
                                        </p:attrNameLst>
                                      </p:cBhvr>
                                      <p:tavLst>
                                        <p:tav tm="0">
                                          <p:val>
                                            <p:strVal val="#ppt_y+#ppt_h*1.125000"/>
                                          </p:val>
                                        </p:tav>
                                        <p:tav tm="100000">
                                          <p:val>
                                            <p:strVal val="#ppt_y"/>
                                          </p:val>
                                        </p:tav>
                                      </p:tavLst>
                                    </p:anim>
                                    <p:animEffect transition="in" filter="wipe(up)">
                                      <p:cBhvr>
                                        <p:cTn id="40" dur="500"/>
                                        <p:tgtEl>
                                          <p:spTgt spid="1296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29659"/>
                                        </p:tgtEl>
                                        <p:attrNameLst>
                                          <p:attrName>style.visibility</p:attrName>
                                        </p:attrNameLst>
                                      </p:cBhvr>
                                      <p:to>
                                        <p:strVal val="visible"/>
                                      </p:to>
                                    </p:set>
                                    <p:animEffect transition="in" filter="wipe(up)">
                                      <p:cBhvr>
                                        <p:cTn id="45" dur="500"/>
                                        <p:tgtEl>
                                          <p:spTgt spid="129659"/>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29661"/>
                                        </p:tgtEl>
                                        <p:attrNameLst>
                                          <p:attrName>style.visibility</p:attrName>
                                        </p:attrNameLst>
                                      </p:cBhvr>
                                      <p:to>
                                        <p:strVal val="visible"/>
                                      </p:to>
                                    </p:set>
                                    <p:animEffect transition="in" filter="wipe(left)">
                                      <p:cBhvr>
                                        <p:cTn id="49" dur="500"/>
                                        <p:tgtEl>
                                          <p:spTgt spid="12966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129652"/>
                                        </p:tgtEl>
                                        <p:attrNameLst>
                                          <p:attrName>style.visibility</p:attrName>
                                        </p:attrNameLst>
                                      </p:cBhvr>
                                      <p:to>
                                        <p:strVal val="visible"/>
                                      </p:to>
                                    </p:set>
                                    <p:anim calcmode="lin" valueType="num">
                                      <p:cBhvr additive="base">
                                        <p:cTn id="54" dur="500"/>
                                        <p:tgtEl>
                                          <p:spTgt spid="129652"/>
                                        </p:tgtEl>
                                        <p:attrNameLst>
                                          <p:attrName>ppt_y</p:attrName>
                                        </p:attrNameLst>
                                      </p:cBhvr>
                                      <p:tavLst>
                                        <p:tav tm="0">
                                          <p:val>
                                            <p:strVal val="#ppt_y+#ppt_h*1.125000"/>
                                          </p:val>
                                        </p:tav>
                                        <p:tav tm="100000">
                                          <p:val>
                                            <p:strVal val="#ppt_y"/>
                                          </p:val>
                                        </p:tav>
                                      </p:tavLst>
                                    </p:anim>
                                    <p:animEffect transition="in" filter="wipe(up)">
                                      <p:cBhvr>
                                        <p:cTn id="55" dur="500"/>
                                        <p:tgtEl>
                                          <p:spTgt spid="12965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0" end="0"/>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29643"/>
                                        </p:tgtEl>
                                        <p:attrNameLst>
                                          <p:attrName>style.visibility</p:attrName>
                                        </p:attrNameLst>
                                      </p:cBhvr>
                                      <p:to>
                                        <p:strVal val="visible"/>
                                      </p:to>
                                    </p:set>
                                    <p:animEffect transition="in" filter="fade">
                                      <p:cBhvr>
                                        <p:cTn id="70" dur="500"/>
                                        <p:tgtEl>
                                          <p:spTgt spid="129643"/>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9645"/>
                                        </p:tgtEl>
                                        <p:attrNameLst>
                                          <p:attrName>style.visibility</p:attrName>
                                        </p:attrNameLst>
                                      </p:cBhvr>
                                      <p:to>
                                        <p:strVal val="visible"/>
                                      </p:to>
                                    </p:set>
                                    <p:animEffect transition="in" filter="fade">
                                      <p:cBhvr>
                                        <p:cTn id="79" dur="500"/>
                                        <p:tgtEl>
                                          <p:spTgt spid="129645"/>
                                        </p:tgtEl>
                                      </p:cBhvr>
                                    </p:animEffect>
                                  </p:childTnLst>
                                </p:cTn>
                              </p:par>
                              <p:par>
                                <p:cTn id="80" presetID="1" presetClass="entr" presetSubtype="0" fill="hold" nodeType="withEffect">
                                  <p:stCondLst>
                                    <p:cond delay="0"/>
                                  </p:stCondLst>
                                  <p:childTnLst>
                                    <p:set>
                                      <p:cBhvr>
                                        <p:cTn id="8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29649"/>
                                        </p:tgtEl>
                                        <p:attrNameLst>
                                          <p:attrName>style.visibility</p:attrName>
                                        </p:attrNameLst>
                                      </p:cBhvr>
                                      <p:to>
                                        <p:strVal val="visible"/>
                                      </p:to>
                                    </p:set>
                                    <p:animEffect transition="in" filter="fade">
                                      <p:cBhvr>
                                        <p:cTn id="86" dur="500"/>
                                        <p:tgtEl>
                                          <p:spTgt spid="129649"/>
                                        </p:tgtEl>
                                      </p:cBhvr>
                                    </p:animEffect>
                                  </p:childTnLst>
                                </p:cTn>
                              </p:par>
                              <p:par>
                                <p:cTn id="87" presetID="1" presetClass="entr" presetSubtype="0" fill="hold" nodeType="with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61" grpId="0" animBg="1"/>
      <p:bldP spid="129651" grpId="0" animBg="1" autoUpdateAnimBg="0"/>
      <p:bldP spid="129653" grpId="0" animBg="1"/>
      <p:bldP spid="129658" grpId="0" animBg="1"/>
      <p:bldP spid="129654" grpId="0" animBg="1"/>
      <p:bldP spid="129657" grpId="0" animBg="1" autoUpdateAnimBg="0"/>
      <p:bldP spid="129656" grpId="0" animBg="1" autoUpdateAnimBg="0"/>
      <p:bldP spid="129659" grpId="0" animBg="1"/>
      <p:bldP spid="129652" grpId="0" animBg="1" autoUpdateAnimBg="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算法流程</a:t>
            </a:r>
            <a:endParaRPr lang="en-US" dirty="0"/>
          </a:p>
        </p:txBody>
      </p:sp>
      <p:sp>
        <p:nvSpPr>
          <p:cNvPr id="4" name="内容占位符 3"/>
          <p:cNvSpPr>
            <a:spLocks noGrp="1"/>
          </p:cNvSpPr>
          <p:nvPr>
            <p:ph idx="1"/>
          </p:nvPr>
        </p:nvSpPr>
        <p:spPr>
          <a:xfrm>
            <a:off x="457200" y="836712"/>
            <a:ext cx="8229600" cy="5832648"/>
          </a:xfrm>
        </p:spPr>
        <p:txBody>
          <a:bodyPr>
            <a:noAutofit/>
          </a:bodyPr>
          <a:lstStyle/>
          <a:p>
            <a:pPr marL="0" indent="0">
              <a:spcBef>
                <a:spcPts val="0"/>
              </a:spcBef>
              <a:buNone/>
            </a:pPr>
            <a:r>
              <a:rPr lang="zh-CN" altLang="en-US" sz="2400" dirty="0">
                <a:solidFill>
                  <a:srgbClr val="C00000"/>
                </a:solidFill>
              </a:rPr>
              <a:t>初始化队列</a:t>
            </a:r>
            <a:r>
              <a:rPr lang="zh-CN" altLang="en-US" sz="2400" dirty="0"/>
              <a:t>；</a:t>
            </a:r>
            <a:r>
              <a:rPr lang="zh-CN" altLang="en-US" sz="2400" dirty="0">
                <a:solidFill>
                  <a:srgbClr val="C00000"/>
                </a:solidFill>
              </a:rPr>
              <a:t>全体集合元素入队列</a:t>
            </a:r>
            <a:r>
              <a:rPr lang="zh-CN" altLang="en-US" sz="2400" dirty="0"/>
              <a:t>；</a:t>
            </a:r>
            <a:endParaRPr lang="en-US" sz="2400" dirty="0"/>
          </a:p>
          <a:p>
            <a:pPr marL="0" indent="0">
              <a:spcBef>
                <a:spcPts val="0"/>
              </a:spcBef>
              <a:buNone/>
            </a:pPr>
            <a:r>
              <a:rPr lang="zh-CN" altLang="en-US" sz="2400" dirty="0">
                <a:solidFill>
                  <a:srgbClr val="C00000"/>
                </a:solidFill>
              </a:rPr>
              <a:t>取队头元素</a:t>
            </a:r>
            <a:r>
              <a:rPr lang="zh-CN" altLang="en-US" sz="2400" dirty="0"/>
              <a:t>，组号为</a:t>
            </a:r>
            <a:r>
              <a:rPr lang="en-US" sz="2400" dirty="0"/>
              <a:t>1</a:t>
            </a:r>
            <a:r>
              <a:rPr lang="zh-CN" altLang="en-US" sz="2400" dirty="0"/>
              <a:t>，</a:t>
            </a:r>
            <a:r>
              <a:rPr lang="en-US" sz="2400" dirty="0"/>
              <a:t>clash</a:t>
            </a:r>
            <a:r>
              <a:rPr lang="zh-CN" altLang="en-US" sz="2400" dirty="0"/>
              <a:t>的值被设置为队头元素在矩阵中的行值；</a:t>
            </a:r>
            <a:endParaRPr lang="en-US" sz="2400" dirty="0"/>
          </a:p>
          <a:p>
            <a:pPr marL="0" indent="0">
              <a:spcBef>
                <a:spcPts val="0"/>
              </a:spcBef>
              <a:buNone/>
            </a:pPr>
            <a:r>
              <a:rPr lang="en-US" sz="2400" dirty="0"/>
              <a:t>While(</a:t>
            </a:r>
            <a:r>
              <a:rPr lang="zh-CN" altLang="en-US" sz="2400" dirty="0">
                <a:solidFill>
                  <a:srgbClr val="C00000"/>
                </a:solidFill>
              </a:rPr>
              <a:t>队列不空</a:t>
            </a:r>
            <a:r>
              <a:rPr lang="en-US" sz="2400" dirty="0"/>
              <a:t>) </a:t>
            </a:r>
            <a:r>
              <a:rPr lang="en-US" sz="2400" b="1" dirty="0">
                <a:solidFill>
                  <a:srgbClr val="0000FF"/>
                </a:solidFill>
              </a:rPr>
              <a:t>{</a:t>
            </a:r>
          </a:p>
          <a:p>
            <a:pPr marL="0" indent="0">
              <a:spcBef>
                <a:spcPts val="0"/>
              </a:spcBef>
              <a:buNone/>
            </a:pPr>
            <a:r>
              <a:rPr lang="en-US" sz="2400" dirty="0"/>
              <a:t>  </a:t>
            </a:r>
            <a:r>
              <a:rPr lang="zh-CN" altLang="en-US" sz="2400" dirty="0">
                <a:solidFill>
                  <a:srgbClr val="C00000"/>
                </a:solidFill>
              </a:rPr>
              <a:t>取队头元素</a:t>
            </a:r>
            <a:r>
              <a:rPr lang="en-US" sz="2400" dirty="0">
                <a:solidFill>
                  <a:srgbClr val="C00000"/>
                </a:solidFill>
              </a:rPr>
              <a:t>x</a:t>
            </a:r>
            <a:r>
              <a:rPr lang="zh-CN" altLang="en-US" sz="2400" dirty="0"/>
              <a:t>；</a:t>
            </a:r>
            <a:endParaRPr lang="en-US" altLang="zh-CN" sz="2400" dirty="0"/>
          </a:p>
          <a:p>
            <a:pPr marL="0" indent="0">
              <a:spcBef>
                <a:spcPts val="0"/>
              </a:spcBef>
              <a:buNone/>
            </a:pPr>
            <a:r>
              <a:rPr lang="en-US" altLang="zh-CN" sz="2400" dirty="0"/>
              <a:t>  </a:t>
            </a:r>
            <a:r>
              <a:rPr lang="zh-CN" altLang="en-US" sz="2400" dirty="0"/>
              <a:t>若它与当前组的元素没有冲突，即</a:t>
            </a:r>
            <a:r>
              <a:rPr lang="en-US" altLang="zh-CN" sz="2400" dirty="0"/>
              <a:t>Clash[x]==0</a:t>
            </a:r>
            <a:r>
              <a:rPr lang="zh-CN" altLang="en-US" sz="2400" dirty="0"/>
              <a:t> </a:t>
            </a:r>
            <a:r>
              <a:rPr lang="en-US" altLang="zh-CN" sz="2400" dirty="0">
                <a:solidFill>
                  <a:srgbClr val="FF0000"/>
                </a:solidFill>
              </a:rPr>
              <a:t>{</a:t>
            </a:r>
          </a:p>
          <a:p>
            <a:pPr marL="0" indent="0">
              <a:spcBef>
                <a:spcPts val="0"/>
              </a:spcBef>
              <a:buNone/>
            </a:pPr>
            <a:r>
              <a:rPr lang="zh-CN" altLang="en-US" sz="2400" dirty="0"/>
              <a:t>  </a:t>
            </a:r>
            <a:r>
              <a:rPr lang="en-US" altLang="zh-CN" sz="2400" dirty="0"/>
              <a:t>    </a:t>
            </a:r>
            <a:r>
              <a:rPr lang="zh-CN" altLang="en-US" sz="2400" dirty="0"/>
              <a:t>在</a:t>
            </a:r>
            <a:r>
              <a:rPr lang="en-US" altLang="zh-CN" sz="2400" dirty="0"/>
              <a:t>result</a:t>
            </a:r>
            <a:r>
              <a:rPr lang="zh-CN" altLang="en-US" sz="2400" dirty="0"/>
              <a:t>中设置该元素对应的分组号；</a:t>
            </a:r>
            <a:endParaRPr lang="en-US" altLang="zh-CN" sz="2400" dirty="0"/>
          </a:p>
          <a:p>
            <a:pPr marL="0" indent="0">
              <a:spcBef>
                <a:spcPts val="0"/>
              </a:spcBef>
              <a:buNone/>
            </a:pPr>
            <a:r>
              <a:rPr lang="en-US" altLang="zh-CN" sz="2400" dirty="0"/>
              <a:t>      </a:t>
            </a:r>
            <a:r>
              <a:rPr lang="zh-CN" altLang="en-US" sz="2400" dirty="0"/>
              <a:t>修改</a:t>
            </a:r>
            <a:r>
              <a:rPr lang="en-US" sz="2400" dirty="0"/>
              <a:t>clash</a:t>
            </a:r>
            <a:r>
              <a:rPr lang="zh-CN" altLang="en-US" sz="2400" dirty="0"/>
              <a:t>记录 </a:t>
            </a:r>
            <a:r>
              <a:rPr lang="en-US" altLang="zh-CN" sz="2400" dirty="0"/>
              <a:t>(</a:t>
            </a:r>
            <a:r>
              <a:rPr lang="zh-CN" altLang="en-US" sz="2400" dirty="0"/>
              <a:t>即，在原</a:t>
            </a:r>
            <a:r>
              <a:rPr lang="en-US" sz="2400" dirty="0"/>
              <a:t>clash</a:t>
            </a:r>
            <a:r>
              <a:rPr lang="zh-CN" altLang="en-US" sz="2400" dirty="0"/>
              <a:t>记录之上叠加上该元素的</a:t>
            </a:r>
            <a:endParaRPr lang="en-US" altLang="zh-CN" sz="2400" dirty="0"/>
          </a:p>
          <a:p>
            <a:pPr marL="0" indent="0">
              <a:spcBef>
                <a:spcPts val="0"/>
              </a:spcBef>
              <a:buNone/>
            </a:pPr>
            <a:r>
              <a:rPr lang="en-US" altLang="zh-CN" sz="2400" dirty="0"/>
              <a:t>      </a:t>
            </a:r>
            <a:r>
              <a:rPr lang="zh-CN" altLang="en-US" sz="2400" dirty="0"/>
              <a:t>冲突情况</a:t>
            </a:r>
            <a:r>
              <a:rPr lang="en-US" altLang="zh-CN" sz="2400" dirty="0"/>
              <a:t>)</a:t>
            </a:r>
          </a:p>
          <a:p>
            <a:pPr marL="0" indent="0">
              <a:spcBef>
                <a:spcPts val="0"/>
              </a:spcBef>
              <a:buNone/>
            </a:pPr>
            <a:r>
              <a:rPr lang="en-US" sz="2400" dirty="0"/>
              <a:t>      </a:t>
            </a:r>
            <a:r>
              <a:rPr lang="en-US" sz="2400" dirty="0">
                <a:solidFill>
                  <a:srgbClr val="FF0000"/>
                </a:solidFill>
              </a:rPr>
              <a:t>}</a:t>
            </a:r>
          </a:p>
          <a:p>
            <a:pPr marL="0" indent="0">
              <a:spcBef>
                <a:spcPts val="0"/>
              </a:spcBef>
              <a:buNone/>
            </a:pPr>
            <a:r>
              <a:rPr lang="zh-CN" altLang="en-US" sz="2400" dirty="0"/>
              <a:t>  否则，</a:t>
            </a:r>
            <a:r>
              <a:rPr lang="zh-CN" altLang="en-US" sz="2400" dirty="0">
                <a:solidFill>
                  <a:srgbClr val="C00000"/>
                </a:solidFill>
              </a:rPr>
              <a:t>将</a:t>
            </a:r>
            <a:r>
              <a:rPr lang="en-US" sz="2400" dirty="0">
                <a:solidFill>
                  <a:srgbClr val="C00000"/>
                </a:solidFill>
              </a:rPr>
              <a:t>x</a:t>
            </a:r>
            <a:r>
              <a:rPr lang="zh-CN" altLang="en-US" sz="2400" dirty="0">
                <a:solidFill>
                  <a:srgbClr val="C00000"/>
                </a:solidFill>
              </a:rPr>
              <a:t>再次入队</a:t>
            </a:r>
            <a:endParaRPr lang="en-US" sz="2400" dirty="0">
              <a:solidFill>
                <a:srgbClr val="C00000"/>
              </a:solidFill>
            </a:endParaRPr>
          </a:p>
          <a:p>
            <a:pPr marL="0" indent="0">
              <a:spcBef>
                <a:spcPts val="0"/>
              </a:spcBef>
              <a:buNone/>
            </a:pPr>
            <a:r>
              <a:rPr lang="zh-CN" altLang="en-US" sz="2400" dirty="0"/>
              <a:t>  判断是否走完一轮 </a:t>
            </a:r>
            <a:r>
              <a:rPr lang="en-US" altLang="zh-CN" sz="2400" dirty="0"/>
              <a:t>(</a:t>
            </a:r>
            <a:r>
              <a:rPr lang="zh-CN" altLang="en-US" sz="2400" dirty="0"/>
              <a:t>即，若</a:t>
            </a:r>
            <a:r>
              <a:rPr lang="zh-CN" altLang="en-US" sz="2400" dirty="0">
                <a:solidFill>
                  <a:srgbClr val="C00000"/>
                </a:solidFill>
              </a:rPr>
              <a:t>当前队列的队头</a:t>
            </a:r>
            <a:r>
              <a:rPr lang="zh-CN" altLang="en-US" sz="2400" dirty="0"/>
              <a:t>的值小于</a:t>
            </a:r>
            <a:r>
              <a:rPr lang="zh-CN" altLang="en-US" sz="2400" dirty="0">
                <a:solidFill>
                  <a:srgbClr val="C00000"/>
                </a:solidFill>
              </a:rPr>
              <a:t>前次</a:t>
            </a:r>
            <a:endParaRPr lang="en-US" altLang="zh-CN" sz="2400" dirty="0">
              <a:solidFill>
                <a:srgbClr val="C00000"/>
              </a:solidFill>
            </a:endParaRPr>
          </a:p>
          <a:p>
            <a:pPr marL="0" indent="0">
              <a:spcBef>
                <a:spcPts val="0"/>
              </a:spcBef>
              <a:buNone/>
            </a:pPr>
            <a:r>
              <a:rPr lang="en-US" altLang="zh-CN" sz="2400" dirty="0">
                <a:solidFill>
                  <a:srgbClr val="C00000"/>
                </a:solidFill>
              </a:rPr>
              <a:t>  </a:t>
            </a:r>
            <a:r>
              <a:rPr lang="zh-CN" altLang="en-US" sz="2400" dirty="0">
                <a:solidFill>
                  <a:srgbClr val="C00000"/>
                </a:solidFill>
              </a:rPr>
              <a:t>取的队头</a:t>
            </a:r>
            <a:r>
              <a:rPr lang="zh-CN" altLang="en-US" sz="2400" dirty="0"/>
              <a:t>的值，那么 走完一轮</a:t>
            </a:r>
            <a:r>
              <a:rPr lang="en-US" altLang="zh-CN" sz="2400" dirty="0"/>
              <a:t>)</a:t>
            </a:r>
            <a:endParaRPr lang="en-US" sz="2400" dirty="0"/>
          </a:p>
          <a:p>
            <a:pPr marL="0" indent="0">
              <a:spcBef>
                <a:spcPts val="0"/>
              </a:spcBef>
              <a:buNone/>
            </a:pPr>
            <a:r>
              <a:rPr lang="zh-CN" altLang="en-US" sz="2400" dirty="0"/>
              <a:t>  若走完一轮，则：</a:t>
            </a:r>
            <a:endParaRPr lang="en-US" altLang="zh-CN" sz="2400" dirty="0"/>
          </a:p>
          <a:p>
            <a:pPr marL="0" indent="0">
              <a:spcBef>
                <a:spcPts val="0"/>
              </a:spcBef>
              <a:buNone/>
            </a:pPr>
            <a:r>
              <a:rPr lang="en-US" altLang="zh-CN" sz="2400" dirty="0"/>
              <a:t>	</a:t>
            </a:r>
            <a:r>
              <a:rPr lang="zh-CN" altLang="en-US" sz="2400" dirty="0">
                <a:solidFill>
                  <a:srgbClr val="C00000"/>
                </a:solidFill>
              </a:rPr>
              <a:t>取队头元素</a:t>
            </a:r>
            <a:r>
              <a:rPr lang="en-US" sz="2400" dirty="0">
                <a:solidFill>
                  <a:srgbClr val="C00000"/>
                </a:solidFill>
              </a:rPr>
              <a:t>x</a:t>
            </a:r>
            <a:r>
              <a:rPr lang="zh-CN" altLang="en-US" sz="2400" dirty="0"/>
              <a:t>，组号加</a:t>
            </a:r>
            <a:r>
              <a:rPr lang="en-US" sz="2400" dirty="0"/>
              <a:t>1</a:t>
            </a:r>
            <a:r>
              <a:rPr lang="zh-CN" altLang="en-US" sz="2400" dirty="0"/>
              <a:t>，数组</a:t>
            </a:r>
            <a:r>
              <a:rPr lang="en-US" sz="2400" dirty="0"/>
              <a:t>clash</a:t>
            </a:r>
            <a:r>
              <a:rPr lang="zh-CN" altLang="en-US" sz="2400" dirty="0"/>
              <a:t>初始化为全</a:t>
            </a:r>
            <a:r>
              <a:rPr lang="en-US" sz="2400" dirty="0"/>
              <a:t>0</a:t>
            </a:r>
          </a:p>
          <a:p>
            <a:pPr marL="0" indent="0">
              <a:spcBef>
                <a:spcPts val="0"/>
              </a:spcBef>
              <a:buNone/>
            </a:pPr>
            <a:r>
              <a:rPr lang="en-US" sz="2400" b="1" dirty="0">
                <a:solidFill>
                  <a:srgbClr val="0000FF"/>
                </a:solidFill>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extLst>
      <p:ext uri="{BB962C8B-B14F-4D97-AF65-F5344CB8AC3E}">
        <p14:creationId xmlns:p14="http://schemas.microsoft.com/office/powerpoint/2010/main" val="1488030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例：离散事件模拟</a:t>
            </a:r>
            <a:endParaRPr lang="en-US" sz="3600" dirty="0"/>
          </a:p>
        </p:txBody>
      </p:sp>
      <p:sp>
        <p:nvSpPr>
          <p:cNvPr id="3" name="内容占位符 2"/>
          <p:cNvSpPr>
            <a:spLocks noGrp="1"/>
          </p:cNvSpPr>
          <p:nvPr>
            <p:ph idx="1"/>
          </p:nvPr>
        </p:nvSpPr>
        <p:spPr>
          <a:xfrm>
            <a:off x="457200" y="764704"/>
            <a:ext cx="8229600" cy="6093296"/>
          </a:xfrm>
        </p:spPr>
        <p:txBody>
          <a:bodyPr>
            <a:normAutofit fontScale="92500"/>
          </a:bodyPr>
          <a:lstStyle/>
          <a:p>
            <a:r>
              <a:rPr lang="zh-CN" altLang="en-US" sz="2800" b="1" dirty="0">
                <a:solidFill>
                  <a:srgbClr val="C00000"/>
                </a:solidFill>
              </a:rPr>
              <a:t>事件驱动</a:t>
            </a:r>
            <a:r>
              <a:rPr lang="zh-CN" altLang="en-US" sz="2800" dirty="0"/>
              <a:t>的模拟程序：模拟银行业务流程</a:t>
            </a:r>
            <a:endParaRPr lang="en-US" altLang="zh-CN" sz="2800" dirty="0"/>
          </a:p>
          <a:p>
            <a:pPr lvl="1"/>
            <a:r>
              <a:rPr lang="zh-CN" altLang="en-US" sz="2400" dirty="0"/>
              <a:t>客户到达，客户排队等待，客户接受服务，客户离开</a:t>
            </a:r>
            <a:endParaRPr lang="en-US" altLang="zh-CN" sz="2400" dirty="0"/>
          </a:p>
          <a:p>
            <a:pPr lvl="1"/>
            <a:r>
              <a:rPr lang="zh-CN" altLang="en-US" sz="2400" dirty="0"/>
              <a:t>不断地生成事件，不断地处理事件，两种交织在一起</a:t>
            </a:r>
            <a:endParaRPr lang="en-US" altLang="zh-CN" sz="2400" dirty="0"/>
          </a:p>
          <a:p>
            <a:pPr lvl="1"/>
            <a:r>
              <a:rPr lang="zh-CN" altLang="en-US" sz="2400" dirty="0"/>
              <a:t>假设有</a:t>
            </a:r>
            <a:r>
              <a:rPr lang="en-US" altLang="zh-CN" sz="2400" dirty="0"/>
              <a:t>4</a:t>
            </a:r>
            <a:r>
              <a:rPr lang="zh-CN" altLang="en-US" sz="2400" dirty="0"/>
              <a:t>个客户接待窗口</a:t>
            </a:r>
            <a:endParaRPr lang="en-US" altLang="zh-CN" sz="2400" dirty="0"/>
          </a:p>
          <a:p>
            <a:r>
              <a:rPr lang="zh-CN" altLang="en-US" sz="2800" dirty="0"/>
              <a:t>数据结构设计</a:t>
            </a:r>
            <a:endParaRPr lang="en-US" altLang="zh-CN" sz="2800" dirty="0"/>
          </a:p>
          <a:p>
            <a:pPr lvl="1"/>
            <a:r>
              <a:rPr lang="zh-CN" altLang="en-US" sz="2400" dirty="0"/>
              <a:t>事件</a:t>
            </a:r>
            <a:endParaRPr lang="en-US" altLang="zh-CN" sz="2400" dirty="0"/>
          </a:p>
          <a:p>
            <a:pPr lvl="2"/>
            <a:r>
              <a:rPr lang="zh-CN" altLang="en-US" sz="2000" dirty="0">
                <a:solidFill>
                  <a:srgbClr val="0000CC"/>
                </a:solidFill>
              </a:rPr>
              <a:t>客户到达事件</a:t>
            </a:r>
            <a:endParaRPr lang="en-US" altLang="zh-CN" sz="2000" dirty="0">
              <a:solidFill>
                <a:srgbClr val="0000CC"/>
              </a:solidFill>
            </a:endParaRPr>
          </a:p>
          <a:p>
            <a:pPr lvl="2"/>
            <a:r>
              <a:rPr lang="zh-CN" altLang="en-US" sz="2100" dirty="0">
                <a:solidFill>
                  <a:srgbClr val="0000CC"/>
                </a:solidFill>
              </a:rPr>
              <a:t>客户离开事件</a:t>
            </a:r>
            <a:r>
              <a:rPr lang="zh-CN" altLang="en-US" sz="2000" dirty="0"/>
              <a:t>：</a:t>
            </a:r>
            <a:r>
              <a:rPr lang="en-US" altLang="zh-CN" sz="2000" dirty="0"/>
              <a:t>4</a:t>
            </a:r>
            <a:r>
              <a:rPr lang="zh-CN" altLang="en-US" sz="2000" dirty="0"/>
              <a:t>种，分别是从</a:t>
            </a:r>
            <a:r>
              <a:rPr lang="en-US" altLang="zh-CN" sz="2000" dirty="0"/>
              <a:t>4</a:t>
            </a:r>
            <a:r>
              <a:rPr lang="zh-CN" altLang="en-US" sz="2000" dirty="0"/>
              <a:t>个窗口离开</a:t>
            </a:r>
            <a:endParaRPr lang="en-US" altLang="zh-CN" sz="2000" dirty="0"/>
          </a:p>
          <a:p>
            <a:pPr lvl="1"/>
            <a:r>
              <a:rPr lang="zh-CN" altLang="en-US" sz="2400" dirty="0"/>
              <a:t>事件表：按时间排序记录事件的有序表</a:t>
            </a:r>
            <a:endParaRPr lang="en-US" altLang="zh-CN" sz="2400" dirty="0"/>
          </a:p>
          <a:p>
            <a:pPr lvl="1"/>
            <a:r>
              <a:rPr lang="zh-CN" altLang="en-US" sz="2400" dirty="0"/>
              <a:t>队列：</a:t>
            </a:r>
            <a:r>
              <a:rPr lang="en-US" altLang="zh-CN" sz="2400" dirty="0"/>
              <a:t>4</a:t>
            </a:r>
            <a:r>
              <a:rPr lang="zh-CN" altLang="en-US" sz="2400" dirty="0"/>
              <a:t>个客户排队的队列，客户到达后排到</a:t>
            </a:r>
            <a:r>
              <a:rPr lang="zh-CN" altLang="en-US" sz="2400" dirty="0">
                <a:solidFill>
                  <a:schemeClr val="accent6"/>
                </a:solidFill>
              </a:rPr>
              <a:t>最短的队列</a:t>
            </a:r>
            <a:endParaRPr lang="en-US" altLang="zh-CN" sz="2400" dirty="0">
              <a:solidFill>
                <a:schemeClr val="accent6"/>
              </a:solidFill>
            </a:endParaRPr>
          </a:p>
          <a:p>
            <a:r>
              <a:rPr lang="zh-CN" altLang="en-US" sz="2800" dirty="0"/>
              <a:t>操作流程设计</a:t>
            </a:r>
            <a:endParaRPr lang="en-US" altLang="zh-CN" sz="2800" dirty="0"/>
          </a:p>
          <a:p>
            <a:pPr lvl="1"/>
            <a:r>
              <a:rPr lang="zh-CN" altLang="en-US" sz="2400" b="1" dirty="0">
                <a:highlight>
                  <a:srgbClr val="FFFF00"/>
                </a:highlight>
              </a:rPr>
              <a:t>处理</a:t>
            </a:r>
            <a:r>
              <a:rPr lang="zh-CN" altLang="en-US" sz="2400" dirty="0">
                <a:solidFill>
                  <a:srgbClr val="0000CC"/>
                </a:solidFill>
              </a:rPr>
              <a:t>客户到达事件</a:t>
            </a:r>
            <a:r>
              <a:rPr lang="zh-CN" altLang="en-US" sz="2400" dirty="0"/>
              <a:t>：将客户排到当前最短的队，如排在队头，生成该客户离开事件；</a:t>
            </a:r>
            <a:r>
              <a:rPr lang="zh-CN" altLang="en-US" sz="2400" dirty="0">
                <a:solidFill>
                  <a:srgbClr val="C00000"/>
                </a:solidFill>
                <a:highlight>
                  <a:srgbClr val="FFFF00"/>
                </a:highlight>
              </a:rPr>
              <a:t>生成</a:t>
            </a:r>
            <a:r>
              <a:rPr lang="zh-CN" altLang="en-US" sz="2400" dirty="0">
                <a:solidFill>
                  <a:srgbClr val="C00000"/>
                </a:solidFill>
              </a:rPr>
              <a:t>下一客户到达事件</a:t>
            </a:r>
            <a:endParaRPr lang="en-US" altLang="zh-CN" sz="2400" dirty="0">
              <a:solidFill>
                <a:srgbClr val="C00000"/>
              </a:solidFill>
            </a:endParaRPr>
          </a:p>
          <a:p>
            <a:pPr lvl="1"/>
            <a:r>
              <a:rPr lang="zh-CN" altLang="en-US" sz="2400" dirty="0"/>
              <a:t>处理</a:t>
            </a:r>
            <a:r>
              <a:rPr lang="zh-CN" altLang="en-US" sz="2400" dirty="0">
                <a:solidFill>
                  <a:srgbClr val="0000CC"/>
                </a:solidFill>
              </a:rPr>
              <a:t>当前离开事件</a:t>
            </a:r>
            <a:r>
              <a:rPr lang="zh-CN" altLang="en-US" sz="2400" dirty="0"/>
              <a:t>：删除相应队列头，之后，为当前队列的</a:t>
            </a:r>
            <a:r>
              <a:rPr lang="zh-CN" altLang="en-US" sz="2400" dirty="0">
                <a:highlight>
                  <a:srgbClr val="FFFF00"/>
                </a:highlight>
              </a:rPr>
              <a:t>队头客户</a:t>
            </a:r>
            <a:r>
              <a:rPr lang="zh-CN" altLang="en-US" sz="2400" dirty="0">
                <a:solidFill>
                  <a:srgbClr val="C00000"/>
                </a:solidFill>
                <a:highlight>
                  <a:srgbClr val="FFFF00"/>
                </a:highlight>
              </a:rPr>
              <a:t>生成下一个的离开事件</a:t>
            </a:r>
            <a:endParaRPr lang="en-US" altLang="zh-CN" sz="2400" dirty="0">
              <a:solidFill>
                <a:srgbClr val="C00000"/>
              </a:solidFill>
              <a:highlight>
                <a:srgbClr val="FFFF00"/>
              </a:highlight>
            </a:endParaRPr>
          </a:p>
          <a:p>
            <a:endParaRPr lang="en-US" altLang="zh-CN" dirty="0">
              <a:highlight>
                <a:srgbClr val="FFFF00"/>
              </a:highlight>
            </a:endParaRP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428361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标题 54">
            <a:extLst>
              <a:ext uri="{FF2B5EF4-FFF2-40B4-BE49-F238E27FC236}">
                <a16:creationId xmlns:a16="http://schemas.microsoft.com/office/drawing/2014/main" id="{BE22D02D-D338-4B73-A722-4E316E51B022}"/>
              </a:ext>
            </a:extLst>
          </p:cNvPr>
          <p:cNvSpPr>
            <a:spLocks noGrp="1"/>
          </p:cNvSpPr>
          <p:nvPr>
            <p:ph type="title"/>
          </p:nvPr>
        </p:nvSpPr>
        <p:spPr>
          <a:xfrm>
            <a:off x="457200" y="-27384"/>
            <a:ext cx="8229600" cy="936104"/>
          </a:xfrm>
        </p:spPr>
        <p:txBody>
          <a:bodyPr/>
          <a:lstStyle/>
          <a:p>
            <a:r>
              <a:rPr lang="zh-CN" altLang="en-US" dirty="0"/>
              <a:t>离散事件模拟</a:t>
            </a:r>
          </a:p>
        </p:txBody>
      </p:sp>
      <p:sp>
        <p:nvSpPr>
          <p:cNvPr id="4" name="灯片编号占位符 3">
            <a:extLst>
              <a:ext uri="{FF2B5EF4-FFF2-40B4-BE49-F238E27FC236}">
                <a16:creationId xmlns:a16="http://schemas.microsoft.com/office/drawing/2014/main" id="{42AFE644-4C23-4DBB-AA6B-EB46EA057901}"/>
              </a:ext>
            </a:extLst>
          </p:cNvPr>
          <p:cNvSpPr>
            <a:spLocks noGrp="1"/>
          </p:cNvSpPr>
          <p:nvPr>
            <p:ph type="sldNum" sz="quarter" idx="12"/>
          </p:nvPr>
        </p:nvSpPr>
        <p:spPr/>
        <p:txBody>
          <a:bodyPr/>
          <a:lstStyle/>
          <a:p>
            <a:fld id="{0C913308-F349-4B6D-A68A-DD1791B4A57B}" type="slidenum">
              <a:rPr lang="zh-CN" altLang="en-US" smtClean="0"/>
              <a:t>37</a:t>
            </a:fld>
            <a:endParaRPr lang="zh-CN" altLang="en-US"/>
          </a:p>
        </p:txBody>
      </p:sp>
      <p:sp>
        <p:nvSpPr>
          <p:cNvPr id="6" name="文本框 5">
            <a:extLst>
              <a:ext uri="{FF2B5EF4-FFF2-40B4-BE49-F238E27FC236}">
                <a16:creationId xmlns:a16="http://schemas.microsoft.com/office/drawing/2014/main" id="{5FB9D7F9-D564-4042-A86A-0A081F08C26B}"/>
              </a:ext>
            </a:extLst>
          </p:cNvPr>
          <p:cNvSpPr txBox="1"/>
          <p:nvPr/>
        </p:nvSpPr>
        <p:spPr>
          <a:xfrm>
            <a:off x="736332" y="3203322"/>
            <a:ext cx="1107996" cy="369332"/>
          </a:xfrm>
          <a:prstGeom prst="rect">
            <a:avLst/>
          </a:prstGeom>
          <a:noFill/>
          <a:ln w="25400">
            <a:solidFill>
              <a:schemeClr val="tx1"/>
            </a:solidFill>
          </a:ln>
        </p:spPr>
        <p:txBody>
          <a:bodyPr wrap="none" rtlCol="0">
            <a:spAutoFit/>
          </a:bodyPr>
          <a:lstStyle/>
          <a:p>
            <a:r>
              <a:rPr lang="zh-CN" altLang="en-US" dirty="0"/>
              <a:t>事件</a:t>
            </a:r>
            <a:r>
              <a:rPr lang="zh-CN" altLang="en-US" b="1" dirty="0">
                <a:solidFill>
                  <a:srgbClr val="C00000"/>
                </a:solidFill>
              </a:rPr>
              <a:t>列表</a:t>
            </a:r>
          </a:p>
        </p:txBody>
      </p:sp>
      <p:sp>
        <p:nvSpPr>
          <p:cNvPr id="7" name="文本框 6">
            <a:extLst>
              <a:ext uri="{FF2B5EF4-FFF2-40B4-BE49-F238E27FC236}">
                <a16:creationId xmlns:a16="http://schemas.microsoft.com/office/drawing/2014/main" id="{CE5893B6-05B3-497F-892E-BD440F15B9E4}"/>
              </a:ext>
            </a:extLst>
          </p:cNvPr>
          <p:cNvSpPr txBox="1"/>
          <p:nvPr/>
        </p:nvSpPr>
        <p:spPr>
          <a:xfrm>
            <a:off x="2248500" y="3203322"/>
            <a:ext cx="1800493" cy="369332"/>
          </a:xfrm>
          <a:prstGeom prst="rect">
            <a:avLst/>
          </a:prstGeom>
          <a:noFill/>
        </p:spPr>
        <p:txBody>
          <a:bodyPr wrap="none" rtlCol="0">
            <a:spAutoFit/>
          </a:bodyPr>
          <a:lstStyle/>
          <a:p>
            <a:r>
              <a:rPr lang="zh-CN" altLang="en-US" dirty="0"/>
              <a:t>客户到达事件？</a:t>
            </a:r>
          </a:p>
        </p:txBody>
      </p:sp>
      <p:sp>
        <p:nvSpPr>
          <p:cNvPr id="8" name="文本框 7">
            <a:extLst>
              <a:ext uri="{FF2B5EF4-FFF2-40B4-BE49-F238E27FC236}">
                <a16:creationId xmlns:a16="http://schemas.microsoft.com/office/drawing/2014/main" id="{D5317CE5-7BF3-4DAC-B365-2A4F3C48F582}"/>
              </a:ext>
            </a:extLst>
          </p:cNvPr>
          <p:cNvSpPr txBox="1"/>
          <p:nvPr/>
        </p:nvSpPr>
        <p:spPr>
          <a:xfrm>
            <a:off x="2248500" y="4787498"/>
            <a:ext cx="1800493" cy="369332"/>
          </a:xfrm>
          <a:prstGeom prst="rect">
            <a:avLst/>
          </a:prstGeom>
          <a:noFill/>
        </p:spPr>
        <p:txBody>
          <a:bodyPr wrap="none" rtlCol="0">
            <a:spAutoFit/>
          </a:bodyPr>
          <a:lstStyle/>
          <a:p>
            <a:r>
              <a:rPr lang="zh-CN" altLang="en-US" dirty="0"/>
              <a:t>客户离开事件？</a:t>
            </a:r>
          </a:p>
        </p:txBody>
      </p:sp>
      <p:sp>
        <p:nvSpPr>
          <p:cNvPr id="9" name="文本框 8">
            <a:extLst>
              <a:ext uri="{FF2B5EF4-FFF2-40B4-BE49-F238E27FC236}">
                <a16:creationId xmlns:a16="http://schemas.microsoft.com/office/drawing/2014/main" id="{FCAF93A8-0A79-4E54-A61C-7F0A426D555E}"/>
              </a:ext>
            </a:extLst>
          </p:cNvPr>
          <p:cNvSpPr txBox="1"/>
          <p:nvPr/>
        </p:nvSpPr>
        <p:spPr>
          <a:xfrm>
            <a:off x="4264724" y="4797152"/>
            <a:ext cx="1338828" cy="369332"/>
          </a:xfrm>
          <a:prstGeom prst="rect">
            <a:avLst/>
          </a:prstGeom>
          <a:noFill/>
        </p:spPr>
        <p:txBody>
          <a:bodyPr wrap="none" rtlCol="0">
            <a:spAutoFit/>
          </a:bodyPr>
          <a:lstStyle/>
          <a:p>
            <a:r>
              <a:rPr lang="zh-CN" altLang="en-US" dirty="0"/>
              <a:t>客户出</a:t>
            </a:r>
            <a:r>
              <a:rPr lang="zh-CN" altLang="en-US" b="1" dirty="0">
                <a:solidFill>
                  <a:srgbClr val="C00000"/>
                </a:solidFill>
              </a:rPr>
              <a:t>队列</a:t>
            </a:r>
          </a:p>
        </p:txBody>
      </p:sp>
      <p:sp>
        <p:nvSpPr>
          <p:cNvPr id="10" name="文本框 9">
            <a:extLst>
              <a:ext uri="{FF2B5EF4-FFF2-40B4-BE49-F238E27FC236}">
                <a16:creationId xmlns:a16="http://schemas.microsoft.com/office/drawing/2014/main" id="{67D6FE3C-1839-44C4-9CE3-04AF1721D395}"/>
              </a:ext>
            </a:extLst>
          </p:cNvPr>
          <p:cNvSpPr txBox="1"/>
          <p:nvPr/>
        </p:nvSpPr>
        <p:spPr>
          <a:xfrm>
            <a:off x="6024641" y="4787498"/>
            <a:ext cx="2723823" cy="646331"/>
          </a:xfrm>
          <a:prstGeom prst="rect">
            <a:avLst/>
          </a:prstGeom>
          <a:noFill/>
        </p:spPr>
        <p:txBody>
          <a:bodyPr wrap="none" rtlCol="0">
            <a:spAutoFit/>
          </a:bodyPr>
          <a:lstStyle/>
          <a:p>
            <a:r>
              <a:rPr lang="zh-CN" altLang="en-US" dirty="0"/>
              <a:t>对非空队列，取队头，</a:t>
            </a:r>
            <a:endParaRPr lang="en-US" altLang="zh-CN" dirty="0"/>
          </a:p>
          <a:p>
            <a:r>
              <a:rPr lang="zh-CN" altLang="en-US" dirty="0"/>
              <a:t>生成下一个客户离开事件</a:t>
            </a:r>
          </a:p>
        </p:txBody>
      </p:sp>
      <p:sp>
        <p:nvSpPr>
          <p:cNvPr id="11" name="文本框 10">
            <a:extLst>
              <a:ext uri="{FF2B5EF4-FFF2-40B4-BE49-F238E27FC236}">
                <a16:creationId xmlns:a16="http://schemas.microsoft.com/office/drawing/2014/main" id="{E7D4E821-0A19-4296-8EEB-D28995442DBE}"/>
              </a:ext>
            </a:extLst>
          </p:cNvPr>
          <p:cNvSpPr txBox="1"/>
          <p:nvPr/>
        </p:nvSpPr>
        <p:spPr>
          <a:xfrm>
            <a:off x="4192716" y="3203322"/>
            <a:ext cx="1800493" cy="369332"/>
          </a:xfrm>
          <a:prstGeom prst="rect">
            <a:avLst/>
          </a:prstGeom>
          <a:noFill/>
        </p:spPr>
        <p:txBody>
          <a:bodyPr wrap="none" rtlCol="0">
            <a:spAutoFit/>
          </a:bodyPr>
          <a:lstStyle/>
          <a:p>
            <a:r>
              <a:rPr lang="zh-CN" altLang="en-US" dirty="0"/>
              <a:t>客户入最短</a:t>
            </a:r>
            <a:r>
              <a:rPr lang="zh-CN" altLang="en-US" b="1" dirty="0">
                <a:solidFill>
                  <a:srgbClr val="C00000"/>
                </a:solidFill>
              </a:rPr>
              <a:t>队列</a:t>
            </a:r>
          </a:p>
        </p:txBody>
      </p:sp>
      <p:sp>
        <p:nvSpPr>
          <p:cNvPr id="12" name="文本框 11">
            <a:extLst>
              <a:ext uri="{FF2B5EF4-FFF2-40B4-BE49-F238E27FC236}">
                <a16:creationId xmlns:a16="http://schemas.microsoft.com/office/drawing/2014/main" id="{FB8DE018-E145-4871-BE15-62620FB05782}"/>
              </a:ext>
            </a:extLst>
          </p:cNvPr>
          <p:cNvSpPr txBox="1"/>
          <p:nvPr/>
        </p:nvSpPr>
        <p:spPr>
          <a:xfrm>
            <a:off x="6496972" y="3203322"/>
            <a:ext cx="2031325" cy="646331"/>
          </a:xfrm>
          <a:prstGeom prst="rect">
            <a:avLst/>
          </a:prstGeom>
          <a:noFill/>
        </p:spPr>
        <p:txBody>
          <a:bodyPr wrap="none" rtlCol="0">
            <a:spAutoFit/>
          </a:bodyPr>
          <a:lstStyle/>
          <a:p>
            <a:r>
              <a:rPr lang="zh-CN" altLang="en-US" dirty="0"/>
              <a:t>若排队头，</a:t>
            </a:r>
            <a:endParaRPr lang="en-US" altLang="zh-CN" dirty="0"/>
          </a:p>
          <a:p>
            <a:r>
              <a:rPr lang="zh-CN" altLang="en-US" dirty="0"/>
              <a:t>生成客户离开事件</a:t>
            </a:r>
          </a:p>
        </p:txBody>
      </p:sp>
      <p:sp>
        <p:nvSpPr>
          <p:cNvPr id="13" name="文本框 12">
            <a:extLst>
              <a:ext uri="{FF2B5EF4-FFF2-40B4-BE49-F238E27FC236}">
                <a16:creationId xmlns:a16="http://schemas.microsoft.com/office/drawing/2014/main" id="{348E6ACA-7EA1-49C0-AFA7-DB5B045925B3}"/>
              </a:ext>
            </a:extLst>
          </p:cNvPr>
          <p:cNvSpPr txBox="1"/>
          <p:nvPr/>
        </p:nvSpPr>
        <p:spPr>
          <a:xfrm>
            <a:off x="4192716" y="2606642"/>
            <a:ext cx="2723823" cy="369332"/>
          </a:xfrm>
          <a:prstGeom prst="rect">
            <a:avLst/>
          </a:prstGeom>
          <a:noFill/>
        </p:spPr>
        <p:txBody>
          <a:bodyPr wrap="none" rtlCol="0">
            <a:spAutoFit/>
          </a:bodyPr>
          <a:lstStyle/>
          <a:p>
            <a:r>
              <a:rPr lang="zh-CN" altLang="en-US" dirty="0"/>
              <a:t>生成下一个客户到达事件</a:t>
            </a:r>
          </a:p>
        </p:txBody>
      </p:sp>
      <p:sp>
        <p:nvSpPr>
          <p:cNvPr id="14" name="文本框 13">
            <a:extLst>
              <a:ext uri="{FF2B5EF4-FFF2-40B4-BE49-F238E27FC236}">
                <a16:creationId xmlns:a16="http://schemas.microsoft.com/office/drawing/2014/main" id="{CA39D4E4-F658-439B-A1A4-36BFB18B0785}"/>
              </a:ext>
            </a:extLst>
          </p:cNvPr>
          <p:cNvSpPr txBox="1"/>
          <p:nvPr/>
        </p:nvSpPr>
        <p:spPr>
          <a:xfrm>
            <a:off x="509964" y="4972164"/>
            <a:ext cx="1338828" cy="646331"/>
          </a:xfrm>
          <a:prstGeom prst="rect">
            <a:avLst/>
          </a:prstGeom>
          <a:noFill/>
        </p:spPr>
        <p:txBody>
          <a:bodyPr wrap="none" rtlCol="0">
            <a:spAutoFit/>
          </a:bodyPr>
          <a:lstStyle/>
          <a:p>
            <a:r>
              <a:rPr lang="zh-CN" altLang="en-US" dirty="0"/>
              <a:t>第一个客户</a:t>
            </a:r>
            <a:endParaRPr lang="en-US" altLang="zh-CN" dirty="0"/>
          </a:p>
          <a:p>
            <a:r>
              <a:rPr lang="zh-CN" altLang="en-US" dirty="0"/>
              <a:t>到达事件</a:t>
            </a:r>
          </a:p>
        </p:txBody>
      </p:sp>
      <p:cxnSp>
        <p:nvCxnSpPr>
          <p:cNvPr id="16" name="直接箭头连接符 15">
            <a:extLst>
              <a:ext uri="{FF2B5EF4-FFF2-40B4-BE49-F238E27FC236}">
                <a16:creationId xmlns:a16="http://schemas.microsoft.com/office/drawing/2014/main" id="{DC7FEC70-ECD1-461C-B979-F7B960985479}"/>
              </a:ext>
            </a:extLst>
          </p:cNvPr>
          <p:cNvCxnSpPr>
            <a:stCxn id="6" idx="3"/>
            <a:endCxn id="7" idx="1"/>
          </p:cNvCxnSpPr>
          <p:nvPr/>
        </p:nvCxnSpPr>
        <p:spPr>
          <a:xfrm>
            <a:off x="1844328" y="3387988"/>
            <a:ext cx="40417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C97B4A2-D5F9-4981-AEC7-F521B1A7DFFC}"/>
              </a:ext>
            </a:extLst>
          </p:cNvPr>
          <p:cNvCxnSpPr>
            <a:cxnSpLocks/>
          </p:cNvCxnSpPr>
          <p:nvPr/>
        </p:nvCxnSpPr>
        <p:spPr>
          <a:xfrm>
            <a:off x="1719123" y="3648854"/>
            <a:ext cx="467796" cy="12471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E265D4B-CF96-4618-AB43-9091DEBB1F71}"/>
              </a:ext>
            </a:extLst>
          </p:cNvPr>
          <p:cNvCxnSpPr/>
          <p:nvPr/>
        </p:nvCxnSpPr>
        <p:spPr>
          <a:xfrm>
            <a:off x="3860997" y="3387988"/>
            <a:ext cx="40417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726A685-805B-42B9-837B-1288BE265F40}"/>
              </a:ext>
            </a:extLst>
          </p:cNvPr>
          <p:cNvCxnSpPr/>
          <p:nvPr/>
        </p:nvCxnSpPr>
        <p:spPr>
          <a:xfrm>
            <a:off x="5993209" y="3361189"/>
            <a:ext cx="40417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0BFE10B-FB5B-4830-B5CC-F31076F66816}"/>
              </a:ext>
            </a:extLst>
          </p:cNvPr>
          <p:cNvCxnSpPr/>
          <p:nvPr/>
        </p:nvCxnSpPr>
        <p:spPr>
          <a:xfrm>
            <a:off x="3923982" y="4972164"/>
            <a:ext cx="40417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C57D5B1E-EA35-4946-9051-DFC29D61AEB0}"/>
              </a:ext>
            </a:extLst>
          </p:cNvPr>
          <p:cNvCxnSpPr/>
          <p:nvPr/>
        </p:nvCxnSpPr>
        <p:spPr>
          <a:xfrm>
            <a:off x="5589037" y="5013176"/>
            <a:ext cx="40417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4CA92EFE-3EFD-4B5C-92E8-BF6C69FFBF41}"/>
              </a:ext>
            </a:extLst>
          </p:cNvPr>
          <p:cNvGrpSpPr/>
          <p:nvPr/>
        </p:nvGrpSpPr>
        <p:grpSpPr>
          <a:xfrm>
            <a:off x="1290330" y="1693238"/>
            <a:ext cx="7237967" cy="1833250"/>
            <a:chOff x="1290330" y="1693238"/>
            <a:chExt cx="7237967" cy="1833250"/>
          </a:xfrm>
        </p:grpSpPr>
        <p:cxnSp>
          <p:nvCxnSpPr>
            <p:cNvPr id="24" name="连接符: 肘形 23">
              <a:extLst>
                <a:ext uri="{FF2B5EF4-FFF2-40B4-BE49-F238E27FC236}">
                  <a16:creationId xmlns:a16="http://schemas.microsoft.com/office/drawing/2014/main" id="{C07F3004-B1CD-43D2-A63E-9935B02FD1AA}"/>
                </a:ext>
              </a:extLst>
            </p:cNvPr>
            <p:cNvCxnSpPr>
              <a:cxnSpLocks/>
              <a:stCxn id="12" idx="3"/>
            </p:cNvCxnSpPr>
            <p:nvPr/>
          </p:nvCxnSpPr>
          <p:spPr>
            <a:xfrm flipH="1" flipV="1">
              <a:off x="1290330" y="1693238"/>
              <a:ext cx="7237967" cy="1833250"/>
            </a:xfrm>
            <a:prstGeom prst="bentConnector3">
              <a:avLst>
                <a:gd name="adj1" fmla="val -3158"/>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D4627DD-4941-4C2C-841A-6E4609C13644}"/>
                </a:ext>
              </a:extLst>
            </p:cNvPr>
            <p:cNvCxnSpPr>
              <a:endCxn id="6" idx="0"/>
            </p:cNvCxnSpPr>
            <p:nvPr/>
          </p:nvCxnSpPr>
          <p:spPr>
            <a:xfrm>
              <a:off x="1290330" y="1693238"/>
              <a:ext cx="0" cy="151008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cxnSp>
        <p:nvCxnSpPr>
          <p:cNvPr id="33" name="连接符: 肘形 32">
            <a:extLst>
              <a:ext uri="{FF2B5EF4-FFF2-40B4-BE49-F238E27FC236}">
                <a16:creationId xmlns:a16="http://schemas.microsoft.com/office/drawing/2014/main" id="{C4568A58-4562-4C96-85FD-EB66EBA9D7DA}"/>
              </a:ext>
            </a:extLst>
          </p:cNvPr>
          <p:cNvCxnSpPr>
            <a:cxnSpLocks/>
          </p:cNvCxnSpPr>
          <p:nvPr/>
        </p:nvCxnSpPr>
        <p:spPr>
          <a:xfrm flipH="1" flipV="1">
            <a:off x="1719123" y="1885176"/>
            <a:ext cx="5197416" cy="976475"/>
          </a:xfrm>
          <a:prstGeom prst="bentConnector3">
            <a:avLst>
              <a:gd name="adj1" fmla="val -3158"/>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7E5D036B-8615-459E-AE4D-AB807D3A2F2B}"/>
              </a:ext>
            </a:extLst>
          </p:cNvPr>
          <p:cNvCxnSpPr>
            <a:cxnSpLocks/>
          </p:cNvCxnSpPr>
          <p:nvPr/>
        </p:nvCxnSpPr>
        <p:spPr>
          <a:xfrm>
            <a:off x="1719123" y="1885176"/>
            <a:ext cx="0" cy="131814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0" name="连接符: 肘形 39">
            <a:extLst>
              <a:ext uri="{FF2B5EF4-FFF2-40B4-BE49-F238E27FC236}">
                <a16:creationId xmlns:a16="http://schemas.microsoft.com/office/drawing/2014/main" id="{EBFE6075-5BD1-4461-AEE1-4888298AC8D0}"/>
              </a:ext>
            </a:extLst>
          </p:cNvPr>
          <p:cNvCxnSpPr>
            <a:cxnSpLocks/>
            <a:stCxn id="10" idx="3"/>
          </p:cNvCxnSpPr>
          <p:nvPr/>
        </p:nvCxnSpPr>
        <p:spPr>
          <a:xfrm flipH="1" flipV="1">
            <a:off x="1056906" y="1241539"/>
            <a:ext cx="7691558" cy="3869125"/>
          </a:xfrm>
          <a:prstGeom prst="bentConnector3">
            <a:avLst>
              <a:gd name="adj1" fmla="val -297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1C56ABE-93FB-4BEB-BB57-3B66E8517C2B}"/>
              </a:ext>
            </a:extLst>
          </p:cNvPr>
          <p:cNvCxnSpPr/>
          <p:nvPr/>
        </p:nvCxnSpPr>
        <p:spPr>
          <a:xfrm>
            <a:off x="1096372" y="1196752"/>
            <a:ext cx="0" cy="200657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511807BF-7133-4247-A3C0-C063AE28A25B}"/>
              </a:ext>
            </a:extLst>
          </p:cNvPr>
          <p:cNvCxnSpPr>
            <a:cxnSpLocks/>
          </p:cNvCxnSpPr>
          <p:nvPr/>
        </p:nvCxnSpPr>
        <p:spPr>
          <a:xfrm flipV="1">
            <a:off x="3573134" y="2701443"/>
            <a:ext cx="670840" cy="531476"/>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2720524F-EE50-4B52-80BC-22C4EF256CA7}"/>
              </a:ext>
            </a:extLst>
          </p:cNvPr>
          <p:cNvCxnSpPr>
            <a:cxnSpLocks/>
          </p:cNvCxnSpPr>
          <p:nvPr/>
        </p:nvCxnSpPr>
        <p:spPr>
          <a:xfrm flipV="1">
            <a:off x="736332" y="3648854"/>
            <a:ext cx="452904" cy="1323310"/>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7DD2E7E6-A100-4258-A4E7-00ACFBA17298}"/>
              </a:ext>
            </a:extLst>
          </p:cNvPr>
          <p:cNvSpPr txBox="1"/>
          <p:nvPr/>
        </p:nvSpPr>
        <p:spPr>
          <a:xfrm rot="20837184">
            <a:off x="2498365" y="1441543"/>
            <a:ext cx="4801314" cy="461665"/>
          </a:xfrm>
          <a:prstGeom prst="rect">
            <a:avLst/>
          </a:prstGeom>
          <a:noFill/>
        </p:spPr>
        <p:txBody>
          <a:bodyPr wrap="none" rtlCol="0">
            <a:spAutoFit/>
          </a:bodyPr>
          <a:lstStyle/>
          <a:p>
            <a:r>
              <a:rPr lang="zh-CN" altLang="en-US" sz="2400" dirty="0">
                <a:solidFill>
                  <a:srgbClr val="C00000"/>
                </a:solidFill>
              </a:rPr>
              <a:t>按事件发生时刻的次序插入事件表</a:t>
            </a:r>
            <a:endParaRPr lang="zh-CN" altLang="en-US" sz="2400" dirty="0"/>
          </a:p>
        </p:txBody>
      </p:sp>
    </p:spTree>
    <p:extLst>
      <p:ext uri="{BB962C8B-B14F-4D97-AF65-F5344CB8AC3E}">
        <p14:creationId xmlns:p14="http://schemas.microsoft.com/office/powerpoint/2010/main" val="147695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500"/>
                                        <p:tgtEl>
                                          <p:spTgt spid="4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fade">
                                      <p:cBhvr>
                                        <p:cTn id="85" dur="500"/>
                                        <p:tgtEl>
                                          <p:spTgt spid="1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fade">
                                      <p:cBhvr>
                                        <p:cTn id="93" dur="500"/>
                                        <p:tgtEl>
                                          <p:spTgt spid="13"/>
                                        </p:tgtEl>
                                      </p:cBhvr>
                                    </p:animEffect>
                                  </p:childTnLst>
                                </p:cTn>
                              </p:par>
                              <p:par>
                                <p:cTn id="94" presetID="10" presetClass="entr" presetSubtype="0" fill="hold"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500"/>
                                        <p:tgtEl>
                                          <p:spTgt spid="33"/>
                                        </p:tgtEl>
                                      </p:cBhvr>
                                    </p:animEffect>
                                  </p:childTnLst>
                                </p:cTn>
                              </p:par>
                              <p:par>
                                <p:cTn id="97" presetID="10" presetClass="entr" presetSubtype="0" fill="hold" nodeType="with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500"/>
                                        <p:tgtEl>
                                          <p:spTgt spid="3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fade">
                                      <p:cBhvr>
                                        <p:cTn id="10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5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7384"/>
            <a:ext cx="8229600" cy="720080"/>
          </a:xfrm>
        </p:spPr>
        <p:txBody>
          <a:bodyPr/>
          <a:lstStyle/>
          <a:p>
            <a:r>
              <a:rPr lang="zh-CN" altLang="en-US"/>
              <a:t>数据结构</a:t>
            </a:r>
            <a:endParaRPr lang="en-US"/>
          </a:p>
        </p:txBody>
      </p:sp>
      <p:sp>
        <p:nvSpPr>
          <p:cNvPr id="6" name="内容占位符 5"/>
          <p:cNvSpPr>
            <a:spLocks noGrp="1"/>
          </p:cNvSpPr>
          <p:nvPr>
            <p:ph idx="1"/>
          </p:nvPr>
        </p:nvSpPr>
        <p:spPr>
          <a:xfrm>
            <a:off x="467544" y="620688"/>
            <a:ext cx="8229600" cy="6237312"/>
          </a:xfrm>
        </p:spPr>
        <p:txBody>
          <a:bodyPr>
            <a:noAutofit/>
          </a:bodyPr>
          <a:lstStyle/>
          <a:p>
            <a:pPr marL="0" indent="0">
              <a:spcBef>
                <a:spcPts val="0"/>
              </a:spcBef>
              <a:buNone/>
            </a:pPr>
            <a:r>
              <a:rPr lang="en-US" sz="2400" dirty="0"/>
              <a:t>typedef struct {</a:t>
            </a:r>
          </a:p>
          <a:p>
            <a:pPr marL="0" indent="0">
              <a:spcBef>
                <a:spcPts val="0"/>
              </a:spcBef>
              <a:buNone/>
            </a:pPr>
            <a:r>
              <a:rPr lang="en-US" sz="2400" dirty="0"/>
              <a:t>	int </a:t>
            </a:r>
            <a:r>
              <a:rPr lang="en-US" sz="2400" dirty="0" err="1">
                <a:solidFill>
                  <a:srgbClr val="C00000"/>
                </a:solidFill>
              </a:rPr>
              <a:t>OccurTime</a:t>
            </a:r>
            <a:r>
              <a:rPr lang="en-US" sz="2400" dirty="0"/>
              <a:t>;  //</a:t>
            </a:r>
            <a:r>
              <a:rPr lang="zh-CN" altLang="en-US" sz="2400" dirty="0"/>
              <a:t>事件发生时间</a:t>
            </a:r>
            <a:endParaRPr lang="en-US" sz="2400" dirty="0"/>
          </a:p>
          <a:p>
            <a:pPr marL="0" indent="0">
              <a:spcBef>
                <a:spcPts val="0"/>
              </a:spcBef>
              <a:buNone/>
            </a:pPr>
            <a:r>
              <a:rPr lang="en-US" sz="2400" dirty="0"/>
              <a:t>	int </a:t>
            </a:r>
            <a:r>
              <a:rPr lang="en-US" sz="2400" dirty="0" err="1"/>
              <a:t>NType</a:t>
            </a:r>
            <a:r>
              <a:rPr lang="en-US" sz="2400" dirty="0"/>
              <a:t>; </a:t>
            </a:r>
          </a:p>
          <a:p>
            <a:pPr marL="0" indent="0">
              <a:spcBef>
                <a:spcPts val="0"/>
              </a:spcBef>
              <a:buNone/>
            </a:pPr>
            <a:r>
              <a:rPr lang="en-US" sz="2400" dirty="0"/>
              <a:t>	//0</a:t>
            </a:r>
            <a:r>
              <a:rPr lang="zh-CN" altLang="en-US" sz="2400" dirty="0"/>
              <a:t>表示到达事件，</a:t>
            </a:r>
            <a:r>
              <a:rPr lang="en-US" altLang="zh-CN" sz="2400" dirty="0"/>
              <a:t>1-4</a:t>
            </a:r>
            <a:r>
              <a:rPr lang="zh-CN" altLang="en-US" sz="2400" dirty="0"/>
              <a:t>表示从</a:t>
            </a:r>
            <a:r>
              <a:rPr lang="en-US" altLang="zh-CN" sz="2400" dirty="0"/>
              <a:t>4</a:t>
            </a:r>
            <a:r>
              <a:rPr lang="zh-CN" altLang="en-US" sz="2400" dirty="0"/>
              <a:t>个业务窗口的离开事件</a:t>
            </a:r>
          </a:p>
          <a:p>
            <a:pPr marL="0" indent="0">
              <a:spcBef>
                <a:spcPts val="0"/>
              </a:spcBef>
              <a:buNone/>
            </a:pPr>
            <a:r>
              <a:rPr lang="en-US" altLang="zh-CN" sz="2400" dirty="0"/>
              <a:t>} </a:t>
            </a:r>
            <a:r>
              <a:rPr lang="en-US" sz="2400" dirty="0">
                <a:solidFill>
                  <a:srgbClr val="0000FF"/>
                </a:solidFill>
              </a:rPr>
              <a:t>Event</a:t>
            </a:r>
            <a:r>
              <a:rPr lang="en-US" sz="2400" dirty="0"/>
              <a:t>, </a:t>
            </a:r>
            <a:r>
              <a:rPr lang="en-US" sz="2400" b="1" dirty="0" err="1">
                <a:solidFill>
                  <a:schemeClr val="accent6">
                    <a:lumMod val="75000"/>
                  </a:schemeClr>
                </a:solidFill>
              </a:rPr>
              <a:t>ElemType</a:t>
            </a:r>
            <a:r>
              <a:rPr lang="en-US" sz="2400" dirty="0"/>
              <a:t>;</a:t>
            </a:r>
          </a:p>
          <a:p>
            <a:pPr marL="0" indent="0">
              <a:spcBef>
                <a:spcPts val="0"/>
              </a:spcBef>
              <a:buNone/>
            </a:pPr>
            <a:endParaRPr lang="en-US" sz="2400" dirty="0"/>
          </a:p>
          <a:p>
            <a:pPr marL="0" indent="0">
              <a:spcBef>
                <a:spcPts val="0"/>
              </a:spcBef>
              <a:buNone/>
            </a:pPr>
            <a:r>
              <a:rPr lang="en-US" sz="2400" dirty="0"/>
              <a:t>typedef  struct  </a:t>
            </a:r>
            <a:r>
              <a:rPr lang="en-US" sz="2400" dirty="0" err="1"/>
              <a:t>LNode</a:t>
            </a:r>
            <a:r>
              <a:rPr lang="en-US" sz="2400" dirty="0"/>
              <a:t> {</a:t>
            </a:r>
          </a:p>
          <a:p>
            <a:pPr marL="0" indent="0">
              <a:spcBef>
                <a:spcPts val="0"/>
              </a:spcBef>
              <a:buNone/>
            </a:pPr>
            <a:r>
              <a:rPr lang="en-US" sz="2400" dirty="0"/>
              <a:t> 	</a:t>
            </a:r>
            <a:r>
              <a:rPr lang="en-US" sz="2400" b="1" dirty="0" err="1">
                <a:solidFill>
                  <a:schemeClr val="accent6">
                    <a:lumMod val="75000"/>
                  </a:schemeClr>
                </a:solidFill>
              </a:rPr>
              <a:t>ElemType</a:t>
            </a:r>
            <a:r>
              <a:rPr lang="en-US" sz="2400" dirty="0"/>
              <a:t>  data;     </a:t>
            </a:r>
          </a:p>
          <a:p>
            <a:pPr marL="0" indent="0">
              <a:spcBef>
                <a:spcPts val="0"/>
              </a:spcBef>
              <a:buNone/>
            </a:pPr>
            <a:r>
              <a:rPr lang="en-US" sz="2400" dirty="0"/>
              <a:t>	struct   </a:t>
            </a:r>
            <a:r>
              <a:rPr lang="en-US" sz="2400" dirty="0" err="1"/>
              <a:t>LNode</a:t>
            </a:r>
            <a:r>
              <a:rPr lang="en-US" sz="2400" dirty="0"/>
              <a:t>  *next;</a:t>
            </a:r>
          </a:p>
          <a:p>
            <a:pPr marL="0" indent="0">
              <a:spcBef>
                <a:spcPts val="0"/>
              </a:spcBef>
              <a:buNone/>
            </a:pPr>
            <a:r>
              <a:rPr lang="en-US" sz="2400" dirty="0"/>
              <a:t>} </a:t>
            </a:r>
            <a:r>
              <a:rPr lang="en-US" sz="2400" dirty="0" err="1">
                <a:solidFill>
                  <a:srgbClr val="0000FF"/>
                </a:solidFill>
              </a:rPr>
              <a:t>LNode</a:t>
            </a:r>
            <a:r>
              <a:rPr lang="en-US" sz="2400" dirty="0"/>
              <a:t>, </a:t>
            </a:r>
            <a:r>
              <a:rPr lang="en-US" sz="2400" dirty="0" err="1">
                <a:solidFill>
                  <a:srgbClr val="0000FF"/>
                </a:solidFill>
              </a:rPr>
              <a:t>LinkList</a:t>
            </a:r>
            <a:r>
              <a:rPr lang="en-US" sz="2400" dirty="0"/>
              <a:t>;</a:t>
            </a:r>
          </a:p>
          <a:p>
            <a:pPr marL="0" indent="0">
              <a:spcBef>
                <a:spcPts val="0"/>
              </a:spcBef>
              <a:buNone/>
            </a:pPr>
            <a:endParaRPr lang="en-US" sz="2400" dirty="0"/>
          </a:p>
          <a:p>
            <a:pPr marL="0" indent="0">
              <a:spcBef>
                <a:spcPts val="0"/>
              </a:spcBef>
              <a:buNone/>
            </a:pPr>
            <a:r>
              <a:rPr lang="en-US" sz="2400" dirty="0"/>
              <a:t>typedef </a:t>
            </a:r>
            <a:r>
              <a:rPr lang="en-US" sz="2400" dirty="0" err="1"/>
              <a:t>LinkList</a:t>
            </a:r>
            <a:r>
              <a:rPr lang="en-US" sz="2400" dirty="0"/>
              <a:t> </a:t>
            </a:r>
            <a:r>
              <a:rPr lang="en-US" sz="2400" dirty="0" err="1">
                <a:solidFill>
                  <a:srgbClr val="0000FF"/>
                </a:solidFill>
              </a:rPr>
              <a:t>EventList</a:t>
            </a:r>
            <a:r>
              <a:rPr lang="en-US" sz="2400" dirty="0"/>
              <a:t>;</a:t>
            </a:r>
          </a:p>
          <a:p>
            <a:pPr marL="0" indent="0">
              <a:spcBef>
                <a:spcPts val="0"/>
              </a:spcBef>
              <a:buNone/>
            </a:pPr>
            <a:endParaRPr 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
        <p:nvSpPr>
          <p:cNvPr id="8" name="TextBox 7"/>
          <p:cNvSpPr txBox="1"/>
          <p:nvPr/>
        </p:nvSpPr>
        <p:spPr>
          <a:xfrm>
            <a:off x="4256405" y="2361069"/>
            <a:ext cx="4887595" cy="4524315"/>
          </a:xfrm>
          <a:prstGeom prst="rect">
            <a:avLst/>
          </a:prstGeom>
          <a:noFill/>
          <a:ln>
            <a:solidFill>
              <a:schemeClr val="accent6">
                <a:lumMod val="75000"/>
              </a:schemeClr>
            </a:solidFill>
          </a:ln>
        </p:spPr>
        <p:txBody>
          <a:bodyPr wrap="square" rtlCol="0">
            <a:spAutoFit/>
          </a:bodyPr>
          <a:lstStyle/>
          <a:p>
            <a:r>
              <a:rPr lang="en-US" sz="2400" dirty="0"/>
              <a:t>typedef struct{</a:t>
            </a:r>
          </a:p>
          <a:p>
            <a:r>
              <a:rPr lang="en-US" sz="2400" dirty="0"/>
              <a:t>    int </a:t>
            </a:r>
            <a:r>
              <a:rPr lang="en-US" sz="2400" dirty="0" err="1">
                <a:solidFill>
                  <a:srgbClr val="C00000"/>
                </a:solidFill>
              </a:rPr>
              <a:t>ArrivalTime</a:t>
            </a:r>
            <a:r>
              <a:rPr lang="en-US" sz="2400" dirty="0"/>
              <a:t>;     //</a:t>
            </a:r>
            <a:r>
              <a:rPr lang="zh-CN" altLang="en-US" sz="2400" dirty="0"/>
              <a:t>客户到达时间</a:t>
            </a:r>
            <a:endParaRPr lang="en-US" sz="2400" dirty="0"/>
          </a:p>
          <a:p>
            <a:r>
              <a:rPr lang="en-US" sz="2400" dirty="0"/>
              <a:t>    int </a:t>
            </a:r>
            <a:r>
              <a:rPr lang="en-US" sz="2400" dirty="0">
                <a:solidFill>
                  <a:schemeClr val="accent6">
                    <a:lumMod val="75000"/>
                  </a:schemeClr>
                </a:solidFill>
              </a:rPr>
              <a:t>Duration</a:t>
            </a:r>
            <a:r>
              <a:rPr lang="en-US" sz="2400" dirty="0"/>
              <a:t>; </a:t>
            </a:r>
            <a:r>
              <a:rPr lang="en-US" altLang="zh-CN" sz="2400" dirty="0"/>
              <a:t> //</a:t>
            </a:r>
            <a:r>
              <a:rPr lang="zh-CN" altLang="en-US" sz="2400" dirty="0"/>
              <a:t>办理事务所需时间</a:t>
            </a:r>
            <a:endParaRPr lang="en-US" altLang="zh-CN" sz="2400" dirty="0"/>
          </a:p>
          <a:p>
            <a:r>
              <a:rPr lang="en-US" sz="2400" dirty="0"/>
              <a:t>} </a:t>
            </a:r>
            <a:r>
              <a:rPr lang="en-US" sz="2400" dirty="0" err="1">
                <a:solidFill>
                  <a:srgbClr val="0000FF"/>
                </a:solidFill>
              </a:rPr>
              <a:t>QElemType</a:t>
            </a:r>
            <a:r>
              <a:rPr lang="en-US" sz="2400" dirty="0"/>
              <a:t>;</a:t>
            </a:r>
          </a:p>
          <a:p>
            <a:r>
              <a:rPr lang="en-US" sz="2400" dirty="0"/>
              <a:t>typedef struct Node {</a:t>
            </a:r>
          </a:p>
          <a:p>
            <a:r>
              <a:rPr lang="en-US" sz="2400" dirty="0"/>
              <a:t>    </a:t>
            </a:r>
            <a:r>
              <a:rPr lang="en-US" sz="2400" dirty="0" err="1"/>
              <a:t>QElemType</a:t>
            </a:r>
            <a:r>
              <a:rPr lang="en-US" sz="2400" dirty="0"/>
              <a:t> data;</a:t>
            </a:r>
          </a:p>
          <a:p>
            <a:r>
              <a:rPr lang="en-US" sz="2400" dirty="0"/>
              <a:t>    struct Node *next;</a:t>
            </a:r>
          </a:p>
          <a:p>
            <a:r>
              <a:rPr lang="en-US" sz="2400" dirty="0"/>
              <a:t>} </a:t>
            </a:r>
            <a:r>
              <a:rPr lang="en-US" sz="2400" dirty="0" err="1">
                <a:solidFill>
                  <a:srgbClr val="0000FF"/>
                </a:solidFill>
              </a:rPr>
              <a:t>QNode</a:t>
            </a:r>
            <a:r>
              <a:rPr lang="en-US" sz="2400" dirty="0"/>
              <a:t>;</a:t>
            </a:r>
          </a:p>
          <a:p>
            <a:r>
              <a:rPr lang="en-US" sz="2400" dirty="0"/>
              <a:t>typedef struct {</a:t>
            </a:r>
          </a:p>
          <a:p>
            <a:r>
              <a:rPr lang="en-US" sz="2400" dirty="0"/>
              <a:t>    </a:t>
            </a:r>
            <a:r>
              <a:rPr lang="en-US" sz="2400" dirty="0" err="1"/>
              <a:t>QNode</a:t>
            </a:r>
            <a:r>
              <a:rPr lang="en-US" sz="2400" dirty="0"/>
              <a:t> *front;</a:t>
            </a:r>
          </a:p>
          <a:p>
            <a:r>
              <a:rPr lang="en-US" sz="2400" dirty="0"/>
              <a:t>    </a:t>
            </a:r>
            <a:r>
              <a:rPr lang="en-US" sz="2400" dirty="0" err="1"/>
              <a:t>QNode</a:t>
            </a:r>
            <a:r>
              <a:rPr lang="en-US" sz="2400" dirty="0"/>
              <a:t> *rear;</a:t>
            </a:r>
          </a:p>
          <a:p>
            <a:r>
              <a:rPr lang="en-US" sz="2400" dirty="0"/>
              <a:t>} </a:t>
            </a:r>
            <a:r>
              <a:rPr lang="en-US" sz="2400" dirty="0" err="1">
                <a:solidFill>
                  <a:srgbClr val="0000FF"/>
                </a:solidFill>
              </a:rPr>
              <a:t>LinkedQueue</a:t>
            </a:r>
            <a:r>
              <a:rPr lang="en-US" sz="2400" dirty="0"/>
              <a:t>;</a:t>
            </a:r>
            <a:endParaRPr lang="en-US" dirty="0"/>
          </a:p>
        </p:txBody>
      </p:sp>
      <p:sp>
        <p:nvSpPr>
          <p:cNvPr id="3" name="圆角矩形标注 2"/>
          <p:cNvSpPr/>
          <p:nvPr/>
        </p:nvSpPr>
        <p:spPr>
          <a:xfrm>
            <a:off x="467544" y="5733256"/>
            <a:ext cx="2448272" cy="942181"/>
          </a:xfrm>
          <a:prstGeom prst="wedgeRoundRectCallout">
            <a:avLst>
              <a:gd name="adj1" fmla="val 45972"/>
              <a:gd name="adj2" fmla="val -12261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err="1">
                <a:solidFill>
                  <a:srgbClr val="0000FF"/>
                </a:solidFill>
              </a:rPr>
              <a:t>EventList</a:t>
            </a:r>
            <a:r>
              <a:rPr lang="zh-CN" altLang="en-US" sz="2400" dirty="0">
                <a:solidFill>
                  <a:srgbClr val="0000FF"/>
                </a:solidFill>
              </a:rPr>
              <a:t>按事件发生时刻排列</a:t>
            </a:r>
          </a:p>
        </p:txBody>
      </p:sp>
    </p:spTree>
    <p:extLst>
      <p:ext uri="{BB962C8B-B14F-4D97-AF65-F5344CB8AC3E}">
        <p14:creationId xmlns:p14="http://schemas.microsoft.com/office/powerpoint/2010/main" val="182986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19432" y="2060848"/>
            <a:ext cx="4211960"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A857C33E-AB51-4732-B7FC-4FD6F0F3FE8D}" type="slidenum">
              <a:rPr lang="zh-CN" altLang="en-US" smtClean="0"/>
              <a:pPr/>
              <a:t>39</a:t>
            </a:fld>
            <a:endParaRPr lang="en-US" altLang="zh-CN"/>
          </a:p>
        </p:txBody>
      </p:sp>
      <p:pic>
        <p:nvPicPr>
          <p:cNvPr id="3074" name="Picture 2"/>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65034" y="476672"/>
            <a:ext cx="4939014" cy="6264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221609" y="539969"/>
            <a:ext cx="2244525" cy="584775"/>
          </a:xfrm>
          <a:prstGeom prst="rect">
            <a:avLst/>
          </a:prstGeom>
          <a:noFill/>
        </p:spPr>
        <p:txBody>
          <a:bodyPr wrap="none" rtlCol="0">
            <a:spAutoFit/>
          </a:bodyPr>
          <a:lstStyle/>
          <a:p>
            <a:r>
              <a:rPr lang="zh-CN" altLang="en-US" sz="3200" b="1" dirty="0"/>
              <a:t>运行示意图</a:t>
            </a:r>
            <a:endParaRPr lang="en-US" sz="3200" b="1" dirty="0"/>
          </a:p>
        </p:txBody>
      </p:sp>
      <p:sp>
        <p:nvSpPr>
          <p:cNvPr id="2" name="文本框 1">
            <a:extLst>
              <a:ext uri="{FF2B5EF4-FFF2-40B4-BE49-F238E27FC236}">
                <a16:creationId xmlns:a16="http://schemas.microsoft.com/office/drawing/2014/main" id="{B6A18779-1CA4-4161-92DD-A71D115E7C29}"/>
              </a:ext>
            </a:extLst>
          </p:cNvPr>
          <p:cNvSpPr txBox="1"/>
          <p:nvPr/>
        </p:nvSpPr>
        <p:spPr>
          <a:xfrm>
            <a:off x="94128" y="1556792"/>
            <a:ext cx="1199367" cy="369332"/>
          </a:xfrm>
          <a:prstGeom prst="rect">
            <a:avLst/>
          </a:prstGeom>
          <a:noFill/>
        </p:spPr>
        <p:txBody>
          <a:bodyPr wrap="none" rtlCol="0">
            <a:spAutoFit/>
          </a:bodyPr>
          <a:lstStyle/>
          <a:p>
            <a:r>
              <a:rPr lang="en-US" altLang="zh-CN" dirty="0" err="1">
                <a:solidFill>
                  <a:srgbClr val="0000FF"/>
                </a:solidFill>
              </a:rPr>
              <a:t>OccurTime</a:t>
            </a:r>
            <a:endParaRPr lang="zh-CN" altLang="en-US" dirty="0">
              <a:solidFill>
                <a:srgbClr val="0000FF"/>
              </a:solidFill>
            </a:endParaRPr>
          </a:p>
        </p:txBody>
      </p:sp>
      <p:sp>
        <p:nvSpPr>
          <p:cNvPr id="4" name="文本框 3">
            <a:extLst>
              <a:ext uri="{FF2B5EF4-FFF2-40B4-BE49-F238E27FC236}">
                <a16:creationId xmlns:a16="http://schemas.microsoft.com/office/drawing/2014/main" id="{20B334F1-AFDA-4272-B825-35D89FDC5AF2}"/>
              </a:ext>
            </a:extLst>
          </p:cNvPr>
          <p:cNvSpPr txBox="1"/>
          <p:nvPr/>
        </p:nvSpPr>
        <p:spPr>
          <a:xfrm>
            <a:off x="1346784" y="2060848"/>
            <a:ext cx="776944" cy="369332"/>
          </a:xfrm>
          <a:prstGeom prst="rect">
            <a:avLst/>
          </a:prstGeom>
          <a:noFill/>
        </p:spPr>
        <p:txBody>
          <a:bodyPr wrap="none" rtlCol="0">
            <a:spAutoFit/>
          </a:bodyPr>
          <a:lstStyle/>
          <a:p>
            <a:r>
              <a:rPr lang="en-US" altLang="zh-CN" dirty="0" err="1">
                <a:solidFill>
                  <a:srgbClr val="0000FF"/>
                </a:solidFill>
              </a:rPr>
              <a:t>NType</a:t>
            </a:r>
            <a:endParaRPr lang="zh-CN" altLang="en-US" dirty="0">
              <a:solidFill>
                <a:srgbClr val="0000FF"/>
              </a:solidFill>
            </a:endParaRPr>
          </a:p>
        </p:txBody>
      </p:sp>
      <p:sp>
        <p:nvSpPr>
          <p:cNvPr id="5" name="矩形 4">
            <a:extLst>
              <a:ext uri="{FF2B5EF4-FFF2-40B4-BE49-F238E27FC236}">
                <a16:creationId xmlns:a16="http://schemas.microsoft.com/office/drawing/2014/main" id="{39E63C75-B6AA-405F-8FB3-E60F4DA81BD3}"/>
              </a:ext>
            </a:extLst>
          </p:cNvPr>
          <p:cNvSpPr/>
          <p:nvPr/>
        </p:nvSpPr>
        <p:spPr>
          <a:xfrm>
            <a:off x="790620" y="3635732"/>
            <a:ext cx="1405116" cy="36933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9B61FCE-6599-4331-AF40-C86D701798C1}"/>
              </a:ext>
            </a:extLst>
          </p:cNvPr>
          <p:cNvSpPr/>
          <p:nvPr/>
        </p:nvSpPr>
        <p:spPr>
          <a:xfrm>
            <a:off x="4139952" y="2924944"/>
            <a:ext cx="864096" cy="36933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8A4190E-9827-4D8A-800A-C58352999BCF}"/>
              </a:ext>
            </a:extLst>
          </p:cNvPr>
          <p:cNvSpPr/>
          <p:nvPr/>
        </p:nvSpPr>
        <p:spPr>
          <a:xfrm>
            <a:off x="790620" y="4139788"/>
            <a:ext cx="1405116" cy="36933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FFBA941-4D81-43EA-AA27-7E30D2D0AA99}"/>
              </a:ext>
            </a:extLst>
          </p:cNvPr>
          <p:cNvSpPr/>
          <p:nvPr/>
        </p:nvSpPr>
        <p:spPr>
          <a:xfrm>
            <a:off x="751817" y="5400562"/>
            <a:ext cx="1405116" cy="36933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C20455D-AA62-42FA-B3F7-06558C8BFAAB}"/>
              </a:ext>
            </a:extLst>
          </p:cNvPr>
          <p:cNvSpPr/>
          <p:nvPr/>
        </p:nvSpPr>
        <p:spPr>
          <a:xfrm>
            <a:off x="4192188" y="5438412"/>
            <a:ext cx="864096" cy="36933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2DCA52D-0AB9-4F13-B57F-5E982307DC24}"/>
              </a:ext>
            </a:extLst>
          </p:cNvPr>
          <p:cNvSpPr/>
          <p:nvPr/>
        </p:nvSpPr>
        <p:spPr>
          <a:xfrm>
            <a:off x="751817" y="5886299"/>
            <a:ext cx="1405116" cy="36933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E78A425-5D6F-43B9-AB5D-6D756380C0BC}"/>
              </a:ext>
            </a:extLst>
          </p:cNvPr>
          <p:cNvSpPr/>
          <p:nvPr/>
        </p:nvSpPr>
        <p:spPr>
          <a:xfrm>
            <a:off x="5580112" y="3239688"/>
            <a:ext cx="1152128" cy="36933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91441AD-4233-46EE-A6ED-8ED9A144221A}"/>
              </a:ext>
            </a:extLst>
          </p:cNvPr>
          <p:cNvSpPr/>
          <p:nvPr/>
        </p:nvSpPr>
        <p:spPr>
          <a:xfrm>
            <a:off x="5580112" y="3707740"/>
            <a:ext cx="1152128" cy="297324"/>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4A65DEF-84C1-49C6-A6EB-9BE5D23309A0}"/>
              </a:ext>
            </a:extLst>
          </p:cNvPr>
          <p:cNvSpPr/>
          <p:nvPr/>
        </p:nvSpPr>
        <p:spPr>
          <a:xfrm>
            <a:off x="8387395" y="3424354"/>
            <a:ext cx="691571" cy="36933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CC2342B-4250-4B8B-89EC-29895960E022}"/>
              </a:ext>
            </a:extLst>
          </p:cNvPr>
          <p:cNvSpPr/>
          <p:nvPr/>
        </p:nvSpPr>
        <p:spPr>
          <a:xfrm>
            <a:off x="8392182" y="5289750"/>
            <a:ext cx="680569" cy="297324"/>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A437DBD-D60D-4BEB-B4EF-10125548D21A}"/>
              </a:ext>
            </a:extLst>
          </p:cNvPr>
          <p:cNvSpPr/>
          <p:nvPr/>
        </p:nvSpPr>
        <p:spPr>
          <a:xfrm>
            <a:off x="790620" y="1907540"/>
            <a:ext cx="1405116" cy="225316"/>
          </a:xfrm>
          <a:prstGeom prst="rect">
            <a:avLst/>
          </a:prstGeom>
          <a:noFill/>
          <a:ln w="5715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17B35B1-9842-4DF7-BE03-0C928C458A64}"/>
              </a:ext>
            </a:extLst>
          </p:cNvPr>
          <p:cNvSpPr/>
          <p:nvPr/>
        </p:nvSpPr>
        <p:spPr>
          <a:xfrm>
            <a:off x="788258" y="3631487"/>
            <a:ext cx="1405116" cy="369332"/>
          </a:xfrm>
          <a:prstGeom prst="rect">
            <a:avLst/>
          </a:prstGeom>
          <a:noFill/>
          <a:ln w="57150">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F2A44F9-ECE4-4229-BF86-655705EF20E5}"/>
              </a:ext>
            </a:extLst>
          </p:cNvPr>
          <p:cNvSpPr/>
          <p:nvPr/>
        </p:nvSpPr>
        <p:spPr>
          <a:xfrm>
            <a:off x="767592" y="5404807"/>
            <a:ext cx="1405116" cy="369332"/>
          </a:xfrm>
          <a:prstGeom prst="rect">
            <a:avLst/>
          </a:prstGeom>
          <a:noFill/>
          <a:ln w="57150">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138F4A9-6174-45F7-88AE-6065A8900276}"/>
              </a:ext>
            </a:extLst>
          </p:cNvPr>
          <p:cNvSpPr/>
          <p:nvPr/>
        </p:nvSpPr>
        <p:spPr>
          <a:xfrm>
            <a:off x="5593671" y="2771636"/>
            <a:ext cx="1152128" cy="369332"/>
          </a:xfrm>
          <a:prstGeom prst="rect">
            <a:avLst/>
          </a:prstGeom>
          <a:noFill/>
          <a:ln w="57150">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67615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队列的设计</a:t>
            </a:r>
            <a:endParaRPr lang="en-US" dirty="0"/>
          </a:p>
        </p:txBody>
      </p:sp>
      <p:sp>
        <p:nvSpPr>
          <p:cNvPr id="4" name="内容占位符 3"/>
          <p:cNvSpPr>
            <a:spLocks noGrp="1"/>
          </p:cNvSpPr>
          <p:nvPr>
            <p:ph idx="1"/>
          </p:nvPr>
        </p:nvSpPr>
        <p:spPr/>
        <p:txBody>
          <a:bodyPr>
            <a:normAutofit fontScale="85000" lnSpcReduction="10000"/>
          </a:bodyPr>
          <a:lstStyle/>
          <a:p>
            <a:r>
              <a:rPr lang="zh-CN" altLang="en-US" dirty="0"/>
              <a:t>队头</a:t>
            </a:r>
            <a:r>
              <a:rPr lang="en-US" altLang="zh-CN" dirty="0"/>
              <a:t>(front)</a:t>
            </a:r>
          </a:p>
          <a:p>
            <a:r>
              <a:rPr lang="zh-CN" altLang="en-US" dirty="0"/>
              <a:t>队尾</a:t>
            </a:r>
            <a:r>
              <a:rPr lang="en-US" altLang="zh-CN" dirty="0"/>
              <a:t>(rear)</a:t>
            </a:r>
          </a:p>
          <a:p>
            <a:endParaRPr lang="en-US" altLang="zh-CN" dirty="0"/>
          </a:p>
          <a:p>
            <a:r>
              <a:rPr lang="zh-CN" altLang="en-US" dirty="0"/>
              <a:t>创建一个空队列</a:t>
            </a:r>
            <a:endParaRPr lang="en-US" altLang="zh-CN" dirty="0"/>
          </a:p>
          <a:p>
            <a:r>
              <a:rPr lang="zh-CN" altLang="en-US" dirty="0"/>
              <a:t>销毁已存在的队列</a:t>
            </a:r>
            <a:endParaRPr lang="en-US" altLang="zh-CN" dirty="0"/>
          </a:p>
          <a:p>
            <a:r>
              <a:rPr lang="zh-CN" altLang="en-US" dirty="0"/>
              <a:t>将队列清为空队列</a:t>
            </a:r>
            <a:endParaRPr lang="en-US" altLang="en-US" dirty="0"/>
          </a:p>
          <a:p>
            <a:r>
              <a:rPr lang="zh-CN" altLang="en-US" dirty="0"/>
              <a:t>判断是否为空队列</a:t>
            </a:r>
            <a:endParaRPr lang="en-US" altLang="zh-CN" dirty="0"/>
          </a:p>
          <a:p>
            <a:r>
              <a:rPr lang="zh-CN" altLang="en-US" dirty="0"/>
              <a:t>返回队列的长度</a:t>
            </a:r>
            <a:endParaRPr lang="en-US" altLang="en-US" dirty="0"/>
          </a:p>
          <a:p>
            <a:r>
              <a:rPr lang="zh-CN" altLang="en-US" dirty="0"/>
              <a:t>返回队列的队头元素</a:t>
            </a:r>
            <a:r>
              <a:rPr lang="en-US" altLang="en-US" dirty="0"/>
              <a:t> </a:t>
            </a:r>
          </a:p>
          <a:p>
            <a:r>
              <a:rPr lang="zh-CN" altLang="en-US" dirty="0">
                <a:solidFill>
                  <a:srgbClr val="0000CC"/>
                </a:solidFill>
              </a:rPr>
              <a:t>入队</a:t>
            </a:r>
            <a:r>
              <a:rPr lang="en-US" altLang="zh-CN" dirty="0">
                <a:solidFill>
                  <a:srgbClr val="0000CC"/>
                </a:solidFill>
              </a:rPr>
              <a:t>/</a:t>
            </a:r>
            <a:r>
              <a:rPr lang="en-US" altLang="zh-CN" dirty="0" err="1">
                <a:solidFill>
                  <a:srgbClr val="0000CC"/>
                </a:solidFill>
              </a:rPr>
              <a:t>Enqueue</a:t>
            </a:r>
            <a:r>
              <a:rPr lang="zh-CN" altLang="en-US" dirty="0"/>
              <a:t>：向队列的队尾插入元素</a:t>
            </a:r>
            <a:r>
              <a:rPr lang="en-US" altLang="zh-CN" dirty="0"/>
              <a:t>e</a:t>
            </a:r>
          </a:p>
          <a:p>
            <a:r>
              <a:rPr lang="zh-CN" altLang="en-US" dirty="0">
                <a:solidFill>
                  <a:srgbClr val="0000CC"/>
                </a:solidFill>
              </a:rPr>
              <a:t>出队</a:t>
            </a:r>
            <a:r>
              <a:rPr lang="en-US" altLang="zh-CN" dirty="0">
                <a:solidFill>
                  <a:srgbClr val="0000CC"/>
                </a:solidFill>
              </a:rPr>
              <a:t>/</a:t>
            </a:r>
            <a:r>
              <a:rPr lang="en-US" altLang="zh-CN" dirty="0" err="1">
                <a:solidFill>
                  <a:srgbClr val="0000CC"/>
                </a:solidFill>
              </a:rPr>
              <a:t>Dequeue</a:t>
            </a:r>
            <a:r>
              <a:rPr lang="zh-CN" altLang="en-US" dirty="0"/>
              <a:t>：删除队头元素，并返回其值</a:t>
            </a:r>
            <a:endParaRPr lang="en-US" altLang="zh-CN" dirty="0"/>
          </a:p>
          <a:p>
            <a:r>
              <a:rPr lang="zh-CN" altLang="en-US" dirty="0"/>
              <a:t>从队头到队尾依次对队列的每个数据元素调用函数</a:t>
            </a:r>
            <a:r>
              <a:rPr lang="en-US" altLang="zh-CN" dirty="0"/>
              <a:t>visit()</a:t>
            </a:r>
          </a:p>
          <a:p>
            <a:endParaRPr lang="en-US" dirty="0"/>
          </a:p>
          <a:p>
            <a:endParaRPr lang="en-US"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4</a:t>
            </a:fld>
            <a:endParaRPr lang="en-US" altLang="zh-CN"/>
          </a:p>
        </p:txBody>
      </p:sp>
    </p:spTree>
    <p:extLst>
      <p:ext uri="{BB962C8B-B14F-4D97-AF65-F5344CB8AC3E}">
        <p14:creationId xmlns:p14="http://schemas.microsoft.com/office/powerpoint/2010/main" val="66715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fade">
                                      <p:cBhvr>
                                        <p:cTn id="4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全局变量和初始化</a:t>
            </a:r>
            <a:endParaRPr lang="en-US" dirty="0"/>
          </a:p>
        </p:txBody>
      </p:sp>
      <p:sp>
        <p:nvSpPr>
          <p:cNvPr id="5" name="内容占位符 4"/>
          <p:cNvSpPr>
            <a:spLocks noGrp="1"/>
          </p:cNvSpPr>
          <p:nvPr>
            <p:ph idx="1"/>
          </p:nvPr>
        </p:nvSpPr>
        <p:spPr/>
        <p:txBody>
          <a:bodyPr>
            <a:normAutofit fontScale="77500" lnSpcReduction="20000"/>
          </a:bodyPr>
          <a:lstStyle/>
          <a:p>
            <a:pPr marL="0" indent="0">
              <a:buNone/>
            </a:pPr>
            <a:r>
              <a:rPr lang="en-US" dirty="0"/>
              <a:t>#define CLOSETIME 100//</a:t>
            </a:r>
            <a:r>
              <a:rPr lang="zh-CN" altLang="en-US" dirty="0"/>
              <a:t>关门时间</a:t>
            </a:r>
            <a:endParaRPr lang="en-US" dirty="0"/>
          </a:p>
          <a:p>
            <a:pPr marL="0" indent="0">
              <a:buNone/>
            </a:pPr>
            <a:r>
              <a:rPr lang="en-US" dirty="0" err="1">
                <a:solidFill>
                  <a:srgbClr val="C00000"/>
                </a:solidFill>
              </a:rPr>
              <a:t>EventList</a:t>
            </a:r>
            <a:r>
              <a:rPr lang="en-US" dirty="0"/>
              <a:t> </a:t>
            </a:r>
            <a:r>
              <a:rPr lang="zh-CN" altLang="en-US" dirty="0"/>
              <a:t>*</a:t>
            </a:r>
            <a:r>
              <a:rPr lang="en-US" dirty="0" err="1">
                <a:solidFill>
                  <a:srgbClr val="C00000"/>
                </a:solidFill>
              </a:rPr>
              <a:t>ev</a:t>
            </a:r>
            <a:r>
              <a:rPr lang="en-US" dirty="0"/>
              <a:t>; //</a:t>
            </a:r>
            <a:r>
              <a:rPr lang="zh-CN" altLang="en-US" dirty="0"/>
              <a:t>事件列表 </a:t>
            </a:r>
            <a:endParaRPr lang="en-US" altLang="zh-CN" dirty="0"/>
          </a:p>
          <a:p>
            <a:pPr marL="0" indent="0">
              <a:buNone/>
            </a:pPr>
            <a:r>
              <a:rPr lang="en-US" dirty="0"/>
              <a:t>Event </a:t>
            </a:r>
            <a:r>
              <a:rPr lang="en-US" dirty="0" err="1"/>
              <a:t>en</a:t>
            </a:r>
            <a:r>
              <a:rPr lang="en-US" dirty="0"/>
              <a:t>; 	//</a:t>
            </a:r>
            <a:r>
              <a:rPr lang="zh-CN" altLang="en-US" dirty="0"/>
              <a:t>当前处理的事件 </a:t>
            </a:r>
            <a:endParaRPr lang="en-US" altLang="zh-CN" dirty="0"/>
          </a:p>
          <a:p>
            <a:pPr marL="0" indent="0">
              <a:buNone/>
            </a:pPr>
            <a:r>
              <a:rPr lang="en-US" dirty="0" err="1">
                <a:solidFill>
                  <a:srgbClr val="C00000"/>
                </a:solidFill>
              </a:rPr>
              <a:t>Link</a:t>
            </a:r>
            <a:r>
              <a:rPr lang="en-US" altLang="zh-CN" dirty="0" err="1">
                <a:solidFill>
                  <a:srgbClr val="C00000"/>
                </a:solidFill>
              </a:rPr>
              <a:t>ed</a:t>
            </a:r>
            <a:r>
              <a:rPr lang="en-US" dirty="0" err="1">
                <a:solidFill>
                  <a:srgbClr val="C00000"/>
                </a:solidFill>
              </a:rPr>
              <a:t>Queue</a:t>
            </a:r>
            <a:r>
              <a:rPr lang="en-US" dirty="0"/>
              <a:t> </a:t>
            </a:r>
            <a:r>
              <a:rPr lang="en-US" dirty="0">
                <a:solidFill>
                  <a:srgbClr val="C00000"/>
                </a:solidFill>
              </a:rPr>
              <a:t>q</a:t>
            </a:r>
            <a:r>
              <a:rPr lang="en-US" dirty="0"/>
              <a:t>[5]; // 4</a:t>
            </a:r>
            <a:r>
              <a:rPr lang="zh-CN" altLang="en-US" dirty="0"/>
              <a:t>个客户队列</a:t>
            </a:r>
            <a:r>
              <a:rPr lang="en-US" altLang="zh-CN" dirty="0"/>
              <a:t>,</a:t>
            </a:r>
            <a:r>
              <a:rPr lang="en-US" dirty="0"/>
              <a:t>q[0]</a:t>
            </a:r>
            <a:r>
              <a:rPr lang="zh-CN" altLang="en-US" dirty="0"/>
              <a:t>未用 </a:t>
            </a:r>
            <a:endParaRPr lang="en-US" altLang="zh-CN" dirty="0"/>
          </a:p>
          <a:p>
            <a:pPr marL="0" indent="0">
              <a:buNone/>
            </a:pPr>
            <a:r>
              <a:rPr lang="en-US" altLang="zh-CN" dirty="0"/>
              <a:t>int </a:t>
            </a:r>
            <a:r>
              <a:rPr lang="en-US" altLang="zh-CN" dirty="0" err="1"/>
              <a:t>Client</a:t>
            </a:r>
            <a:r>
              <a:rPr lang="en-US" dirty="0" err="1"/>
              <a:t>Num</a:t>
            </a:r>
            <a:r>
              <a:rPr lang="en-US" dirty="0"/>
              <a:t>;//</a:t>
            </a:r>
            <a:r>
              <a:rPr lang="zh-CN" altLang="en-US" dirty="0"/>
              <a:t>客户数</a:t>
            </a:r>
            <a:endParaRPr lang="en-US" dirty="0"/>
          </a:p>
          <a:p>
            <a:pPr marL="0" indent="0">
              <a:buNone/>
            </a:pPr>
            <a:r>
              <a:rPr lang="en-US" dirty="0"/>
              <a:t>int </a:t>
            </a:r>
            <a:r>
              <a:rPr lang="en-US" dirty="0" err="1"/>
              <a:t>TotalTime</a:t>
            </a:r>
            <a:r>
              <a:rPr lang="en-US" dirty="0"/>
              <a:t>; // </a:t>
            </a:r>
            <a:r>
              <a:rPr lang="zh-CN" altLang="en-US" dirty="0"/>
              <a:t>累计客户逗留时间</a:t>
            </a:r>
            <a:r>
              <a:rPr lang="en-US" altLang="zh-CN" dirty="0"/>
              <a:t> </a:t>
            </a:r>
          </a:p>
          <a:p>
            <a:pPr marL="0" indent="0">
              <a:buNone/>
            </a:pPr>
            <a:endParaRPr lang="en-US" dirty="0"/>
          </a:p>
          <a:p>
            <a:pPr marL="0" indent="0">
              <a:buNone/>
            </a:pPr>
            <a:r>
              <a:rPr lang="en-US" dirty="0"/>
              <a:t>void </a:t>
            </a:r>
            <a:r>
              <a:rPr lang="en-US" dirty="0" err="1">
                <a:solidFill>
                  <a:srgbClr val="0000FF"/>
                </a:solidFill>
              </a:rPr>
              <a:t>OpenForDay</a:t>
            </a:r>
            <a:r>
              <a:rPr lang="en-US" dirty="0"/>
              <a:t>() </a:t>
            </a:r>
            <a:r>
              <a:rPr lang="en-US" b="1" dirty="0">
                <a:solidFill>
                  <a:srgbClr val="C00000"/>
                </a:solidFill>
              </a:rPr>
              <a:t>{</a:t>
            </a:r>
          </a:p>
          <a:p>
            <a:pPr marL="0" indent="0">
              <a:buNone/>
            </a:pPr>
            <a:r>
              <a:rPr lang="en-US" dirty="0" err="1"/>
              <a:t>TotalTime</a:t>
            </a:r>
            <a:r>
              <a:rPr lang="en-US" dirty="0"/>
              <a:t>=0;ClientNum=0; </a:t>
            </a:r>
          </a:p>
          <a:p>
            <a:pPr marL="0" indent="0">
              <a:buNone/>
            </a:pPr>
            <a:r>
              <a:rPr lang="en-US" dirty="0" err="1"/>
              <a:t>ev</a:t>
            </a:r>
            <a:r>
              <a:rPr lang="en-US" dirty="0"/>
              <a:t>=</a:t>
            </a:r>
            <a:r>
              <a:rPr lang="en-US" dirty="0" err="1">
                <a:solidFill>
                  <a:srgbClr val="C00000"/>
                </a:solidFill>
              </a:rPr>
              <a:t>InitList</a:t>
            </a:r>
            <a:r>
              <a:rPr lang="en-US" dirty="0"/>
              <a:t>();</a:t>
            </a:r>
          </a:p>
          <a:p>
            <a:pPr marL="0" indent="0">
              <a:buNone/>
            </a:pPr>
            <a:r>
              <a:rPr lang="en-US" dirty="0" err="1"/>
              <a:t>en.NType</a:t>
            </a:r>
            <a:r>
              <a:rPr lang="en-US" dirty="0"/>
              <a:t>=0;en.OccurTime=0;</a:t>
            </a:r>
            <a:r>
              <a:rPr lang="zh-CN" altLang="en-US" dirty="0"/>
              <a:t> </a:t>
            </a:r>
            <a:r>
              <a:rPr lang="en-US" altLang="zh-CN" dirty="0"/>
              <a:t>// </a:t>
            </a:r>
            <a:r>
              <a:rPr lang="zh-CN" altLang="en-US" dirty="0"/>
              <a:t>设定第一个客户到达事件</a:t>
            </a:r>
            <a:endParaRPr lang="en-US" dirty="0"/>
          </a:p>
          <a:p>
            <a:pPr marL="0" indent="0">
              <a:buNone/>
            </a:pPr>
            <a:r>
              <a:rPr lang="en-US" dirty="0" err="1">
                <a:solidFill>
                  <a:srgbClr val="C00000"/>
                </a:solidFill>
              </a:rPr>
              <a:t>OrderInsert</a:t>
            </a:r>
            <a:r>
              <a:rPr lang="en-US" dirty="0"/>
              <a:t>(</a:t>
            </a:r>
            <a:r>
              <a:rPr lang="en-US" dirty="0" err="1"/>
              <a:t>ev,en</a:t>
            </a:r>
            <a:r>
              <a:rPr lang="en-US" dirty="0"/>
              <a:t>); //</a:t>
            </a:r>
            <a:r>
              <a:rPr lang="zh-CN" altLang="en-US" dirty="0">
                <a:solidFill>
                  <a:srgbClr val="C00000"/>
                </a:solidFill>
              </a:rPr>
              <a:t>按事件发生时刻的次序插入事件表</a:t>
            </a:r>
            <a:endParaRPr lang="en-US" dirty="0">
              <a:solidFill>
                <a:srgbClr val="C00000"/>
              </a:solidFill>
            </a:endParaRPr>
          </a:p>
          <a:p>
            <a:pPr marL="0" indent="0">
              <a:buNone/>
            </a:pPr>
            <a:r>
              <a:rPr lang="en-US" dirty="0"/>
              <a:t>for(int </a:t>
            </a:r>
            <a:r>
              <a:rPr lang="en-US" dirty="0" err="1"/>
              <a:t>i</a:t>
            </a:r>
            <a:r>
              <a:rPr lang="en-US" dirty="0"/>
              <a:t>=1;i&lt;=4;i++)</a:t>
            </a:r>
          </a:p>
          <a:p>
            <a:pPr marL="0" indent="0">
              <a:buNone/>
            </a:pPr>
            <a:r>
              <a:rPr lang="en-US" dirty="0"/>
              <a:t>    </a:t>
            </a:r>
            <a:r>
              <a:rPr lang="en-US" dirty="0" err="1">
                <a:solidFill>
                  <a:srgbClr val="C00000"/>
                </a:solidFill>
              </a:rPr>
              <a:t>InitQueue</a:t>
            </a:r>
            <a:r>
              <a:rPr lang="en-US" dirty="0"/>
              <a:t>(&amp;q[</a:t>
            </a:r>
            <a:r>
              <a:rPr lang="en-US" dirty="0" err="1"/>
              <a:t>i</a:t>
            </a:r>
            <a:r>
              <a:rPr lang="en-US" dirty="0"/>
              <a:t>]);</a:t>
            </a:r>
          </a:p>
          <a:p>
            <a:pPr marL="0" indent="0">
              <a:buNone/>
            </a:pPr>
            <a:r>
              <a:rPr lang="en-US" b="1" dirty="0">
                <a:solidFill>
                  <a:srgbClr val="C00000"/>
                </a:solidFill>
              </a:rPr>
              <a:t>}</a:t>
            </a:r>
          </a:p>
          <a:p>
            <a:endParaRPr 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extLst>
      <p:ext uri="{BB962C8B-B14F-4D97-AF65-F5344CB8AC3E}">
        <p14:creationId xmlns:p14="http://schemas.microsoft.com/office/powerpoint/2010/main" val="3118913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主程序</a:t>
            </a:r>
            <a:endParaRPr lang="en-US"/>
          </a:p>
        </p:txBody>
      </p:sp>
      <p:sp>
        <p:nvSpPr>
          <p:cNvPr id="3" name="内容占位符 2"/>
          <p:cNvSpPr>
            <a:spLocks noGrp="1"/>
          </p:cNvSpPr>
          <p:nvPr>
            <p:ph idx="1"/>
          </p:nvPr>
        </p:nvSpPr>
        <p:spPr/>
        <p:txBody>
          <a:bodyPr>
            <a:normAutofit fontScale="92500" lnSpcReduction="20000"/>
          </a:bodyPr>
          <a:lstStyle/>
          <a:p>
            <a:pPr marL="0" indent="0">
              <a:buNone/>
            </a:pPr>
            <a:r>
              <a:rPr lang="en-US" dirty="0" err="1"/>
              <a:t>srand</a:t>
            </a:r>
            <a:r>
              <a:rPr lang="en-US" dirty="0"/>
              <a:t>((unsigned)time(NULL)); //</a:t>
            </a:r>
            <a:r>
              <a:rPr lang="zh-CN" altLang="en-US" dirty="0"/>
              <a:t>随机数种子</a:t>
            </a:r>
            <a:endParaRPr lang="en-US" altLang="zh-CN" dirty="0"/>
          </a:p>
          <a:p>
            <a:pPr marL="0" indent="0">
              <a:buNone/>
            </a:pPr>
            <a:r>
              <a:rPr lang="en-US" dirty="0" err="1">
                <a:solidFill>
                  <a:srgbClr val="0000FF"/>
                </a:solidFill>
              </a:rPr>
              <a:t>OpenForDay</a:t>
            </a:r>
            <a:r>
              <a:rPr lang="en-US" dirty="0">
                <a:solidFill>
                  <a:srgbClr val="0000FF"/>
                </a:solidFill>
              </a:rPr>
              <a:t>()</a:t>
            </a:r>
            <a:r>
              <a:rPr lang="en-US" dirty="0"/>
              <a:t>;</a:t>
            </a:r>
          </a:p>
          <a:p>
            <a:pPr marL="0" indent="0">
              <a:buNone/>
            </a:pPr>
            <a:r>
              <a:rPr lang="en-US" dirty="0"/>
              <a:t>while(!</a:t>
            </a:r>
            <a:r>
              <a:rPr lang="en-US" dirty="0" err="1">
                <a:solidFill>
                  <a:srgbClr val="C00000"/>
                </a:solidFill>
              </a:rPr>
              <a:t>IsListEmpty</a:t>
            </a:r>
            <a:r>
              <a:rPr lang="en-US" dirty="0"/>
              <a:t>(</a:t>
            </a:r>
            <a:r>
              <a:rPr lang="en-US" dirty="0" err="1">
                <a:solidFill>
                  <a:srgbClr val="C00000"/>
                </a:solidFill>
              </a:rPr>
              <a:t>ev</a:t>
            </a:r>
            <a:r>
              <a:rPr lang="en-US" dirty="0"/>
              <a:t>)) </a:t>
            </a:r>
            <a:r>
              <a:rPr lang="en-US" dirty="0">
                <a:solidFill>
                  <a:srgbClr val="FF0000"/>
                </a:solidFill>
              </a:rPr>
              <a:t>{</a:t>
            </a:r>
          </a:p>
          <a:p>
            <a:pPr marL="0" indent="0">
              <a:buNone/>
            </a:pPr>
            <a:r>
              <a:rPr lang="en-US" dirty="0"/>
              <a:t>    </a:t>
            </a:r>
            <a:r>
              <a:rPr lang="en-US" dirty="0" err="1">
                <a:solidFill>
                  <a:srgbClr val="C00000"/>
                </a:solidFill>
              </a:rPr>
              <a:t>ListDelete_L</a:t>
            </a:r>
            <a:r>
              <a:rPr lang="en-US" dirty="0"/>
              <a:t>(ev,1,&amp;en);</a:t>
            </a:r>
          </a:p>
          <a:p>
            <a:pPr marL="0" indent="0">
              <a:buNone/>
            </a:pPr>
            <a:r>
              <a:rPr lang="en-US" dirty="0"/>
              <a:t>    if(</a:t>
            </a:r>
            <a:r>
              <a:rPr lang="en-US" dirty="0" err="1"/>
              <a:t>en.NType</a:t>
            </a:r>
            <a:r>
              <a:rPr lang="en-US" dirty="0"/>
              <a:t> ==0)</a:t>
            </a:r>
          </a:p>
          <a:p>
            <a:pPr marL="0" indent="0">
              <a:buNone/>
            </a:pPr>
            <a:r>
              <a:rPr lang="en-US" dirty="0"/>
              <a:t>        </a:t>
            </a:r>
            <a:r>
              <a:rPr lang="en-US" dirty="0" err="1">
                <a:solidFill>
                  <a:srgbClr val="0000FF"/>
                </a:solidFill>
              </a:rPr>
              <a:t>ClientArrived</a:t>
            </a:r>
            <a:r>
              <a:rPr lang="en-US" dirty="0"/>
              <a:t>();// </a:t>
            </a:r>
            <a:r>
              <a:rPr lang="zh-CN" altLang="en-US" dirty="0"/>
              <a:t>处理客户到达事件</a:t>
            </a:r>
          </a:p>
          <a:p>
            <a:pPr marL="0" indent="0">
              <a:buNone/>
            </a:pPr>
            <a:r>
              <a:rPr lang="zh-CN" altLang="en-US" dirty="0"/>
              <a:t>    </a:t>
            </a:r>
            <a:r>
              <a:rPr lang="en-US" dirty="0"/>
              <a:t>else </a:t>
            </a:r>
            <a:r>
              <a:rPr lang="en-US" dirty="0" err="1">
                <a:solidFill>
                  <a:srgbClr val="0000FF"/>
                </a:solidFill>
              </a:rPr>
              <a:t>ClientDeparture</a:t>
            </a:r>
            <a:r>
              <a:rPr lang="en-US" dirty="0"/>
              <a:t>();// </a:t>
            </a:r>
            <a:r>
              <a:rPr lang="zh-CN" altLang="en-US" dirty="0"/>
              <a:t>处理客户离开事件</a:t>
            </a:r>
          </a:p>
          <a:p>
            <a:pPr marL="0" indent="0">
              <a:buNone/>
            </a:pPr>
            <a:r>
              <a:rPr lang="zh-CN" altLang="en-US" dirty="0"/>
              <a:t> </a:t>
            </a:r>
            <a:r>
              <a:rPr lang="en-US" altLang="zh-CN" dirty="0">
                <a:solidFill>
                  <a:srgbClr val="FF0000"/>
                </a:solidFill>
              </a:rPr>
              <a:t>}</a:t>
            </a:r>
          </a:p>
          <a:p>
            <a:pPr marL="0" indent="0">
              <a:buNone/>
            </a:pPr>
            <a:r>
              <a:rPr lang="en-US" altLang="zh-CN" dirty="0"/>
              <a:t>// </a:t>
            </a:r>
            <a:r>
              <a:rPr lang="zh-CN" altLang="en-US" dirty="0"/>
              <a:t>计算并输出平均逗留时间 </a:t>
            </a:r>
          </a:p>
          <a:p>
            <a:pPr marL="0" indent="0">
              <a:buNone/>
            </a:pPr>
            <a:r>
              <a:rPr lang="en-US" dirty="0" err="1"/>
              <a:t>printf</a:t>
            </a:r>
            <a:r>
              <a:rPr lang="en-US" dirty="0"/>
              <a:t>("Total time is %d, Client number is %d\n, </a:t>
            </a:r>
          </a:p>
          <a:p>
            <a:pPr marL="0" indent="0">
              <a:buNone/>
            </a:pPr>
            <a:r>
              <a:rPr lang="en-US" dirty="0"/>
              <a:t>The average time is %f\n", </a:t>
            </a:r>
          </a:p>
          <a:p>
            <a:pPr marL="0" indent="0">
              <a:buNone/>
            </a:pPr>
            <a:r>
              <a:rPr lang="en-US" dirty="0" err="1"/>
              <a:t>TotalTime</a:t>
            </a:r>
            <a:r>
              <a:rPr lang="en-US" dirty="0"/>
              <a:t>, </a:t>
            </a:r>
            <a:r>
              <a:rPr lang="en-US" dirty="0" err="1"/>
              <a:t>ClientNum</a:t>
            </a:r>
            <a:r>
              <a:rPr lang="en-US" dirty="0"/>
              <a:t>, (float)</a:t>
            </a:r>
            <a:r>
              <a:rPr lang="en-US" dirty="0" err="1"/>
              <a:t>TotalTime</a:t>
            </a:r>
            <a:r>
              <a:rPr lang="en-US" dirty="0"/>
              <a:t>/</a:t>
            </a:r>
            <a:r>
              <a:rPr lang="en-US" dirty="0" err="1"/>
              <a:t>ClientNum</a:t>
            </a:r>
            <a:r>
              <a:rPr 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1091662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ClientArrived</a:t>
            </a:r>
            <a:r>
              <a:rPr lang="en-US" dirty="0"/>
              <a:t>()/</a:t>
            </a:r>
            <a:r>
              <a:rPr lang="zh-CN" altLang="en-US" dirty="0"/>
              <a:t>处理客户到达事件</a:t>
            </a:r>
            <a:r>
              <a:rPr lang="en-US" altLang="zh-CN" dirty="0"/>
              <a:t>-I</a:t>
            </a:r>
            <a:endParaRPr lang="en-US" dirty="0"/>
          </a:p>
        </p:txBody>
      </p:sp>
      <p:sp>
        <p:nvSpPr>
          <p:cNvPr id="3" name="内容占位符 2"/>
          <p:cNvSpPr>
            <a:spLocks noGrp="1"/>
          </p:cNvSpPr>
          <p:nvPr>
            <p:ph idx="1"/>
          </p:nvPr>
        </p:nvSpPr>
        <p:spPr/>
        <p:txBody>
          <a:bodyPr>
            <a:normAutofit fontScale="92500" lnSpcReduction="20000"/>
          </a:bodyPr>
          <a:lstStyle/>
          <a:p>
            <a:pPr marL="0" indent="0">
              <a:buNone/>
            </a:pPr>
            <a:r>
              <a:rPr lang="en-US" dirty="0"/>
              <a:t>//</a:t>
            </a:r>
            <a:r>
              <a:rPr lang="zh-CN" altLang="en-US" dirty="0">
                <a:solidFill>
                  <a:srgbClr val="7030A0"/>
                </a:solidFill>
              </a:rPr>
              <a:t>生成下一客户到达事件</a:t>
            </a:r>
            <a:r>
              <a:rPr lang="zh-CN" altLang="en-US" dirty="0"/>
              <a:t>，并</a:t>
            </a:r>
            <a:r>
              <a:rPr lang="zh-CN" altLang="en-US" dirty="0">
                <a:solidFill>
                  <a:srgbClr val="C00000"/>
                </a:solidFill>
              </a:rPr>
              <a:t>插入事件列表</a:t>
            </a:r>
            <a:endParaRPr lang="en-US" dirty="0">
              <a:solidFill>
                <a:srgbClr val="C00000"/>
              </a:solidFill>
            </a:endParaRPr>
          </a:p>
          <a:p>
            <a:pPr marL="0" indent="0">
              <a:buNone/>
            </a:pPr>
            <a:r>
              <a:rPr lang="fr-FR" dirty="0">
                <a:solidFill>
                  <a:srgbClr val="7030A0"/>
                </a:solidFill>
              </a:rPr>
              <a:t>Event nClient</a:t>
            </a:r>
            <a:r>
              <a:rPr lang="fr-FR" dirty="0"/>
              <a:t>; int nArrivalTime,intertime;</a:t>
            </a:r>
          </a:p>
          <a:p>
            <a:pPr marL="0" indent="0">
              <a:buNone/>
            </a:pPr>
            <a:r>
              <a:rPr lang="fr-FR" dirty="0"/>
              <a:t>ClientNum++;</a:t>
            </a:r>
          </a:p>
          <a:p>
            <a:pPr marL="0" indent="0">
              <a:buNone/>
            </a:pPr>
            <a:r>
              <a:rPr lang="en-US" dirty="0" err="1"/>
              <a:t>intertime</a:t>
            </a:r>
            <a:r>
              <a:rPr lang="en-US" dirty="0"/>
              <a:t>=rand()% 10;//</a:t>
            </a:r>
            <a:r>
              <a:rPr lang="zh-CN" altLang="en-US" dirty="0"/>
              <a:t>间隔时间</a:t>
            </a:r>
            <a:endParaRPr lang="en-US" altLang="zh-CN" dirty="0"/>
          </a:p>
          <a:p>
            <a:pPr marL="0" indent="0">
              <a:buNone/>
            </a:pPr>
            <a:r>
              <a:rPr lang="en-US" altLang="zh-CN" dirty="0"/>
              <a:t> //</a:t>
            </a:r>
            <a:r>
              <a:rPr lang="zh-CN" altLang="en-US" dirty="0"/>
              <a:t>设置下一个客户的到达时刻</a:t>
            </a:r>
            <a:endParaRPr lang="en-US" dirty="0"/>
          </a:p>
          <a:p>
            <a:pPr marL="0" indent="0">
              <a:buNone/>
            </a:pPr>
            <a:r>
              <a:rPr lang="en-US" dirty="0" err="1"/>
              <a:t>nArrivalTime</a:t>
            </a:r>
            <a:r>
              <a:rPr lang="en-US" dirty="0"/>
              <a:t>=</a:t>
            </a:r>
            <a:r>
              <a:rPr lang="en-US" dirty="0" err="1">
                <a:highlight>
                  <a:srgbClr val="FFFF00"/>
                </a:highlight>
              </a:rPr>
              <a:t>en</a:t>
            </a:r>
            <a:r>
              <a:rPr lang="en-US" dirty="0" err="1"/>
              <a:t>.OccurTime+intertime</a:t>
            </a:r>
            <a:r>
              <a:rPr lang="en-US" dirty="0"/>
              <a:t>; </a:t>
            </a:r>
          </a:p>
          <a:p>
            <a:pPr marL="0" indent="0">
              <a:buNone/>
            </a:pPr>
            <a:r>
              <a:rPr lang="en-US" dirty="0"/>
              <a:t>if(</a:t>
            </a:r>
            <a:r>
              <a:rPr lang="en-US" dirty="0" err="1"/>
              <a:t>nArrivalTime</a:t>
            </a:r>
            <a:r>
              <a:rPr lang="en-US" dirty="0"/>
              <a:t> &lt; CLOSETIME){</a:t>
            </a:r>
          </a:p>
          <a:p>
            <a:pPr marL="0" indent="0">
              <a:buNone/>
            </a:pPr>
            <a:r>
              <a:rPr lang="en-US" dirty="0"/>
              <a:t>    // </a:t>
            </a:r>
            <a:r>
              <a:rPr lang="zh-CN" altLang="en-US" dirty="0">
                <a:solidFill>
                  <a:srgbClr val="C00000"/>
                </a:solidFill>
              </a:rPr>
              <a:t>银行尚未关门，插入事件列表</a:t>
            </a:r>
            <a:endParaRPr lang="en-US" altLang="zh-CN" dirty="0">
              <a:solidFill>
                <a:srgbClr val="C00000"/>
              </a:solidFill>
            </a:endParaRPr>
          </a:p>
          <a:p>
            <a:pPr marL="0" indent="0">
              <a:buNone/>
            </a:pPr>
            <a:r>
              <a:rPr lang="en-US" dirty="0"/>
              <a:t>    </a:t>
            </a:r>
            <a:r>
              <a:rPr lang="en-US" dirty="0" err="1">
                <a:solidFill>
                  <a:srgbClr val="7030A0"/>
                </a:solidFill>
              </a:rPr>
              <a:t>nClient</a:t>
            </a:r>
            <a:r>
              <a:rPr lang="en-US" dirty="0" err="1"/>
              <a:t>.OccurTime</a:t>
            </a:r>
            <a:r>
              <a:rPr lang="en-US" dirty="0"/>
              <a:t> = </a:t>
            </a:r>
            <a:r>
              <a:rPr lang="en-US" dirty="0" err="1"/>
              <a:t>nArrivalTime</a:t>
            </a:r>
            <a:r>
              <a:rPr lang="en-US" dirty="0"/>
              <a:t>;</a:t>
            </a:r>
          </a:p>
          <a:p>
            <a:pPr marL="0" indent="0">
              <a:buNone/>
            </a:pPr>
            <a:r>
              <a:rPr lang="en-US" dirty="0"/>
              <a:t>    </a:t>
            </a:r>
            <a:r>
              <a:rPr lang="en-US" dirty="0" err="1">
                <a:solidFill>
                  <a:srgbClr val="7030A0"/>
                </a:solidFill>
              </a:rPr>
              <a:t>nClient.</a:t>
            </a:r>
            <a:r>
              <a:rPr lang="en-US" dirty="0" err="1"/>
              <a:t>NType</a:t>
            </a:r>
            <a:r>
              <a:rPr lang="en-US" dirty="0"/>
              <a:t>=0;</a:t>
            </a:r>
          </a:p>
          <a:p>
            <a:pPr marL="0" indent="0">
              <a:buNone/>
            </a:pPr>
            <a:r>
              <a:rPr lang="en-US" dirty="0">
                <a:solidFill>
                  <a:srgbClr val="C00000"/>
                </a:solidFill>
              </a:rPr>
              <a:t>    </a:t>
            </a:r>
            <a:r>
              <a:rPr lang="en-US" dirty="0" err="1">
                <a:solidFill>
                  <a:srgbClr val="C00000"/>
                </a:solidFill>
              </a:rPr>
              <a:t>OrderInsert</a:t>
            </a:r>
            <a:r>
              <a:rPr lang="en-US" dirty="0"/>
              <a:t>(</a:t>
            </a:r>
            <a:r>
              <a:rPr lang="en-US" dirty="0" err="1"/>
              <a:t>ev,</a:t>
            </a:r>
            <a:r>
              <a:rPr lang="en-US" dirty="0" err="1">
                <a:solidFill>
                  <a:srgbClr val="7030A0"/>
                </a:solidFill>
              </a:rPr>
              <a:t>nClient</a:t>
            </a:r>
            <a:r>
              <a:rPr lang="en-US" dirty="0"/>
              <a:t>);</a:t>
            </a:r>
          </a:p>
          <a:p>
            <a:pPr marL="0" indent="0">
              <a:buNone/>
            </a:pPr>
            <a:r>
              <a:rPr 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1930294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F9F2096-8BD2-4A29-89FC-B8F4CEABC3AE}"/>
              </a:ext>
            </a:extLst>
          </p:cNvPr>
          <p:cNvSpPr/>
          <p:nvPr/>
        </p:nvSpPr>
        <p:spPr>
          <a:xfrm>
            <a:off x="0" y="3212977"/>
            <a:ext cx="9144000" cy="1368152"/>
          </a:xfrm>
          <a:prstGeom prst="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F7D485C-76D5-4B9B-886B-C81A5ED8BFEE}"/>
              </a:ext>
            </a:extLst>
          </p:cNvPr>
          <p:cNvSpPr/>
          <p:nvPr/>
        </p:nvSpPr>
        <p:spPr>
          <a:xfrm>
            <a:off x="0" y="1556792"/>
            <a:ext cx="9144000" cy="1656184"/>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t>ClientArrived()/</a:t>
            </a:r>
            <a:r>
              <a:rPr lang="zh-CN" altLang="en-US"/>
              <a:t>处理客户到达事件</a:t>
            </a:r>
            <a:r>
              <a:rPr lang="en-US" altLang="zh-CN"/>
              <a:t>-II</a:t>
            </a:r>
            <a:endParaRPr lang="en-US"/>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a:t>
            </a:r>
            <a:r>
              <a:rPr lang="zh-CN" altLang="en-US" dirty="0"/>
              <a:t>处理当前事件，将该事件放入</a:t>
            </a:r>
            <a:r>
              <a:rPr lang="zh-CN" altLang="en-US" b="1" dirty="0">
                <a:solidFill>
                  <a:schemeClr val="accent5">
                    <a:lumMod val="50000"/>
                  </a:schemeClr>
                </a:solidFill>
              </a:rPr>
              <a:t>最短队列</a:t>
            </a:r>
          </a:p>
          <a:p>
            <a:pPr marL="0" indent="0">
              <a:buNone/>
            </a:pPr>
            <a:r>
              <a:rPr lang="en-US" dirty="0" err="1"/>
              <a:t>QElemType</a:t>
            </a:r>
            <a:r>
              <a:rPr lang="en-US" dirty="0"/>
              <a:t> </a:t>
            </a:r>
            <a:r>
              <a:rPr lang="en-US" dirty="0" err="1"/>
              <a:t>qe</a:t>
            </a:r>
            <a:r>
              <a:rPr lang="en-US" dirty="0"/>
              <a:t>; int </a:t>
            </a:r>
            <a:r>
              <a:rPr lang="en-US" dirty="0" err="1"/>
              <a:t>durtime</a:t>
            </a:r>
            <a:r>
              <a:rPr lang="en-US" dirty="0"/>
              <a:t>;</a:t>
            </a:r>
          </a:p>
          <a:p>
            <a:pPr marL="0" indent="0">
              <a:buNone/>
            </a:pPr>
            <a:r>
              <a:rPr lang="en-US" dirty="0"/>
              <a:t>int </a:t>
            </a:r>
            <a:r>
              <a:rPr lang="en-US" dirty="0" err="1"/>
              <a:t>minno,minlen</a:t>
            </a:r>
            <a:r>
              <a:rPr lang="en-US" dirty="0"/>
              <a:t>; //</a:t>
            </a:r>
            <a:r>
              <a:rPr lang="zh-CN" altLang="en-US" dirty="0"/>
              <a:t>求最短队列，用</a:t>
            </a:r>
            <a:r>
              <a:rPr lang="en-US" altLang="zh-CN" dirty="0" err="1"/>
              <a:t>minno</a:t>
            </a:r>
            <a:r>
              <a:rPr lang="zh-CN" altLang="en-US" dirty="0"/>
              <a:t>标记</a:t>
            </a:r>
          </a:p>
          <a:p>
            <a:pPr marL="0" indent="0">
              <a:buNone/>
            </a:pPr>
            <a:r>
              <a:rPr lang="en-US" dirty="0" err="1"/>
              <a:t>minlen</a:t>
            </a:r>
            <a:r>
              <a:rPr lang="en-US" dirty="0"/>
              <a:t>=</a:t>
            </a:r>
            <a:r>
              <a:rPr lang="en-US" dirty="0" err="1"/>
              <a:t>GetLen</a:t>
            </a:r>
            <a:r>
              <a:rPr lang="en-US" dirty="0"/>
              <a:t>(&amp;q[1]);</a:t>
            </a:r>
            <a:r>
              <a:rPr lang="en-US" dirty="0" err="1"/>
              <a:t>minno</a:t>
            </a:r>
            <a:r>
              <a:rPr lang="en-US" dirty="0"/>
              <a:t>=1;</a:t>
            </a:r>
          </a:p>
          <a:p>
            <a:pPr marL="0" indent="0">
              <a:buNone/>
            </a:pPr>
            <a:r>
              <a:rPr lang="en-US" dirty="0"/>
              <a:t>for(int </a:t>
            </a:r>
            <a:r>
              <a:rPr lang="en-US" dirty="0" err="1"/>
              <a:t>i</a:t>
            </a:r>
            <a:r>
              <a:rPr lang="en-US" dirty="0"/>
              <a:t>=2;i&lt;=4;i++) {</a:t>
            </a:r>
          </a:p>
          <a:p>
            <a:pPr marL="0" indent="0">
              <a:buNone/>
            </a:pPr>
            <a:r>
              <a:rPr lang="en-US" dirty="0"/>
              <a:t>    if(</a:t>
            </a:r>
            <a:r>
              <a:rPr lang="en-US" dirty="0" err="1"/>
              <a:t>minlen</a:t>
            </a:r>
            <a:r>
              <a:rPr lang="en-US" dirty="0"/>
              <a:t>&gt;</a:t>
            </a:r>
            <a:r>
              <a:rPr lang="en-US" dirty="0" err="1"/>
              <a:t>GetLen</a:t>
            </a:r>
            <a:r>
              <a:rPr lang="en-US" dirty="0"/>
              <a:t>(&amp;q[</a:t>
            </a:r>
            <a:r>
              <a:rPr lang="en-US" dirty="0" err="1"/>
              <a:t>i</a:t>
            </a:r>
            <a:r>
              <a:rPr lang="en-US" dirty="0"/>
              <a:t>])) {</a:t>
            </a:r>
            <a:r>
              <a:rPr lang="en-US" dirty="0" err="1"/>
              <a:t>minlen</a:t>
            </a:r>
            <a:r>
              <a:rPr lang="en-US" dirty="0"/>
              <a:t>=</a:t>
            </a:r>
            <a:r>
              <a:rPr lang="en-US" dirty="0" err="1"/>
              <a:t>GetLen</a:t>
            </a:r>
            <a:r>
              <a:rPr lang="en-US" dirty="0"/>
              <a:t>(&amp;q[</a:t>
            </a:r>
            <a:r>
              <a:rPr lang="en-US" dirty="0" err="1"/>
              <a:t>i</a:t>
            </a:r>
            <a:r>
              <a:rPr lang="en-US" dirty="0"/>
              <a:t>]);</a:t>
            </a:r>
            <a:r>
              <a:rPr lang="en-US" dirty="0" err="1"/>
              <a:t>minno</a:t>
            </a:r>
            <a:r>
              <a:rPr lang="en-US" dirty="0"/>
              <a:t>=</a:t>
            </a:r>
            <a:r>
              <a:rPr lang="en-US" dirty="0" err="1"/>
              <a:t>i</a:t>
            </a:r>
            <a:r>
              <a:rPr lang="en-US" dirty="0"/>
              <a:t>;}</a:t>
            </a:r>
          </a:p>
          <a:p>
            <a:pPr marL="0" indent="0">
              <a:buNone/>
            </a:pPr>
            <a:r>
              <a:rPr lang="en-US" dirty="0"/>
              <a:t>}</a:t>
            </a:r>
          </a:p>
          <a:p>
            <a:pPr marL="0" indent="0">
              <a:buNone/>
            </a:pPr>
            <a:r>
              <a:rPr lang="en-US" dirty="0" err="1"/>
              <a:t>durtime</a:t>
            </a:r>
            <a:r>
              <a:rPr lang="en-US" dirty="0"/>
              <a:t>=rand()% 300; //</a:t>
            </a:r>
            <a:r>
              <a:rPr lang="zh-CN" altLang="en-US" dirty="0"/>
              <a:t>产生</a:t>
            </a:r>
            <a:r>
              <a:rPr lang="en-US" altLang="zh-CN" dirty="0"/>
              <a:t>300</a:t>
            </a:r>
            <a:r>
              <a:rPr lang="zh-CN" altLang="en-US" dirty="0"/>
              <a:t>以内的随机整数</a:t>
            </a:r>
            <a:endParaRPr lang="en-US" altLang="zh-CN" dirty="0"/>
          </a:p>
          <a:p>
            <a:pPr marL="0" indent="0">
              <a:buNone/>
            </a:pPr>
            <a:r>
              <a:rPr lang="en-US" dirty="0" err="1"/>
              <a:t>qe.ArrivalTime</a:t>
            </a:r>
            <a:r>
              <a:rPr lang="en-US" dirty="0"/>
              <a:t>=</a:t>
            </a:r>
            <a:r>
              <a:rPr lang="en-US" dirty="0" err="1"/>
              <a:t>en.OccurTime</a:t>
            </a:r>
            <a:r>
              <a:rPr lang="en-US" dirty="0"/>
              <a:t>,</a:t>
            </a:r>
          </a:p>
          <a:p>
            <a:pPr marL="0" indent="0">
              <a:buNone/>
            </a:pPr>
            <a:r>
              <a:rPr lang="en-US" dirty="0" err="1"/>
              <a:t>qe.Duration</a:t>
            </a:r>
            <a:r>
              <a:rPr lang="en-US" dirty="0"/>
              <a:t>=</a:t>
            </a:r>
            <a:r>
              <a:rPr lang="en-US" dirty="0" err="1"/>
              <a:t>durtime</a:t>
            </a:r>
            <a:r>
              <a:rPr lang="en-US" dirty="0"/>
              <a:t>; // </a:t>
            </a:r>
            <a:r>
              <a:rPr lang="zh-CN" altLang="en-US" dirty="0"/>
              <a:t>服务客户所需的时间</a:t>
            </a:r>
            <a:endParaRPr lang="en-US" dirty="0"/>
          </a:p>
          <a:p>
            <a:pPr marL="0" indent="0">
              <a:buNone/>
            </a:pPr>
            <a:r>
              <a:rPr lang="en-US" dirty="0">
                <a:solidFill>
                  <a:srgbClr val="C00000"/>
                </a:solidFill>
              </a:rPr>
              <a:t>Enqueue(&amp;q[</a:t>
            </a:r>
            <a:r>
              <a:rPr lang="en-US" dirty="0" err="1">
                <a:solidFill>
                  <a:srgbClr val="C00000"/>
                </a:solidFill>
              </a:rPr>
              <a:t>minno</a:t>
            </a:r>
            <a:r>
              <a:rPr lang="en-US" dirty="0">
                <a:solidFill>
                  <a:srgbClr val="C00000"/>
                </a:solidFill>
              </a:rPr>
              <a:t>],</a:t>
            </a:r>
            <a:r>
              <a:rPr lang="en-US" dirty="0" err="1">
                <a:solidFill>
                  <a:srgbClr val="C00000"/>
                </a:solidFill>
              </a:rPr>
              <a:t>qe</a:t>
            </a:r>
            <a:r>
              <a:rPr lang="en-US" dirty="0">
                <a:solidFill>
                  <a:srgbClr val="C00000"/>
                </a:solidFill>
              </a:rPr>
              <a:t>)</a:t>
            </a:r>
            <a:r>
              <a:rPr lang="en-US" dirty="0"/>
              <a:t>;</a:t>
            </a:r>
          </a:p>
          <a:p>
            <a:pPr marL="0" indent="0">
              <a:buNone/>
            </a:pPr>
            <a:r>
              <a:rPr lang="en-US" dirty="0"/>
              <a:t>Event </a:t>
            </a:r>
            <a:r>
              <a:rPr lang="en-US" dirty="0" err="1"/>
              <a:t>lClient</a:t>
            </a:r>
            <a:r>
              <a:rPr lang="en-US" dirty="0"/>
              <a:t>;</a:t>
            </a:r>
          </a:p>
          <a:p>
            <a:pPr marL="0" indent="0">
              <a:buNone/>
            </a:pPr>
            <a:r>
              <a:rPr lang="en-US" dirty="0"/>
              <a:t>if(</a:t>
            </a:r>
            <a:r>
              <a:rPr lang="en-US" dirty="0" err="1"/>
              <a:t>GetLen</a:t>
            </a:r>
            <a:r>
              <a:rPr lang="en-US" dirty="0"/>
              <a:t>(&amp;q[</a:t>
            </a:r>
            <a:r>
              <a:rPr lang="en-US" dirty="0" err="1"/>
              <a:t>minno</a:t>
            </a:r>
            <a:r>
              <a:rPr lang="en-US" dirty="0"/>
              <a:t>])==1) { </a:t>
            </a:r>
            <a:r>
              <a:rPr lang="en-US" altLang="zh-CN" dirty="0"/>
              <a:t>//</a:t>
            </a:r>
            <a:r>
              <a:rPr lang="zh-CN" altLang="en-US" dirty="0"/>
              <a:t>若在队头，生成</a:t>
            </a:r>
            <a:r>
              <a:rPr lang="zh-CN" altLang="en-US" dirty="0">
                <a:solidFill>
                  <a:srgbClr val="C00000"/>
                </a:solidFill>
              </a:rPr>
              <a:t>客户离开事件</a:t>
            </a:r>
            <a:endParaRPr lang="en-US" dirty="0">
              <a:solidFill>
                <a:srgbClr val="C00000"/>
              </a:solidFill>
            </a:endParaRPr>
          </a:p>
          <a:p>
            <a:pPr marL="0" indent="0">
              <a:buNone/>
            </a:pPr>
            <a:r>
              <a:rPr lang="en-US" dirty="0"/>
              <a:t>   </a:t>
            </a:r>
            <a:r>
              <a:rPr lang="en-US" dirty="0" err="1"/>
              <a:t>lClient.NType</a:t>
            </a:r>
            <a:r>
              <a:rPr lang="en-US" dirty="0"/>
              <a:t>=</a:t>
            </a:r>
            <a:r>
              <a:rPr lang="en-US" dirty="0" err="1"/>
              <a:t>minno;lClient.OccurTime</a:t>
            </a:r>
            <a:r>
              <a:rPr lang="en-US" dirty="0"/>
              <a:t>=</a:t>
            </a:r>
            <a:r>
              <a:rPr lang="en-US" dirty="0" err="1"/>
              <a:t>en.OccurTime+durtime</a:t>
            </a:r>
            <a:r>
              <a:rPr lang="en-US" dirty="0"/>
              <a:t>;</a:t>
            </a:r>
          </a:p>
          <a:p>
            <a:pPr marL="0" indent="0">
              <a:buNone/>
            </a:pPr>
            <a:r>
              <a:rPr lang="en-US" dirty="0"/>
              <a:t>   </a:t>
            </a:r>
            <a:r>
              <a:rPr lang="en-US" dirty="0" err="1">
                <a:solidFill>
                  <a:srgbClr val="C00000"/>
                </a:solidFill>
              </a:rPr>
              <a:t>OrderInsert</a:t>
            </a:r>
            <a:r>
              <a:rPr lang="en-US" dirty="0">
                <a:solidFill>
                  <a:srgbClr val="C00000"/>
                </a:solidFill>
              </a:rPr>
              <a:t>(</a:t>
            </a:r>
            <a:r>
              <a:rPr lang="en-US" dirty="0" err="1">
                <a:solidFill>
                  <a:srgbClr val="C00000"/>
                </a:solidFill>
              </a:rPr>
              <a:t>ev,lClient</a:t>
            </a:r>
            <a:r>
              <a:rPr lang="en-US" dirty="0">
                <a:solidFill>
                  <a:srgbClr val="C00000"/>
                </a:solidFill>
              </a:rPr>
              <a:t>)</a:t>
            </a:r>
            <a:r>
              <a:rPr lang="en-US" dirty="0"/>
              <a:t>;</a:t>
            </a:r>
          </a:p>
          <a:p>
            <a:pPr marL="0" indent="0">
              <a:buNone/>
            </a:pPr>
            <a:r>
              <a:rPr lang="en-US" dirty="0"/>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274756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3C89836-E401-4B1C-A2EA-BA7D42AA26C6}"/>
              </a:ext>
            </a:extLst>
          </p:cNvPr>
          <p:cNvSpPr/>
          <p:nvPr/>
        </p:nvSpPr>
        <p:spPr>
          <a:xfrm>
            <a:off x="24730" y="3645024"/>
            <a:ext cx="9144000" cy="3096344"/>
          </a:xfrm>
          <a:prstGeom prst="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 name="标题 3"/>
          <p:cNvSpPr>
            <a:spLocks noGrp="1"/>
          </p:cNvSpPr>
          <p:nvPr>
            <p:ph type="title"/>
          </p:nvPr>
        </p:nvSpPr>
        <p:spPr/>
        <p:txBody>
          <a:bodyPr/>
          <a:lstStyle/>
          <a:p>
            <a:r>
              <a:rPr lang="en-US"/>
              <a:t>ClientDeparture()/</a:t>
            </a:r>
            <a:r>
              <a:rPr lang="zh-CN" altLang="en-US"/>
              <a:t>处理客户离开事件</a:t>
            </a:r>
            <a:endParaRPr lang="en-US"/>
          </a:p>
        </p:txBody>
      </p:sp>
      <p:sp>
        <p:nvSpPr>
          <p:cNvPr id="5" name="内容占位符 4"/>
          <p:cNvSpPr>
            <a:spLocks noGrp="1"/>
          </p:cNvSpPr>
          <p:nvPr>
            <p:ph idx="1"/>
          </p:nvPr>
        </p:nvSpPr>
        <p:spPr>
          <a:xfrm>
            <a:off x="457200" y="908720"/>
            <a:ext cx="8579296" cy="5832648"/>
          </a:xfrm>
        </p:spPr>
        <p:txBody>
          <a:bodyPr>
            <a:normAutofit fontScale="85000" lnSpcReduction="10000"/>
          </a:bodyPr>
          <a:lstStyle/>
          <a:p>
            <a:pPr marL="0" indent="0">
              <a:buNone/>
            </a:pPr>
            <a:r>
              <a:rPr lang="en-US" dirty="0" err="1"/>
              <a:t>QElemType</a:t>
            </a:r>
            <a:r>
              <a:rPr lang="en-US" dirty="0"/>
              <a:t> </a:t>
            </a:r>
            <a:r>
              <a:rPr lang="en-US" dirty="0" err="1"/>
              <a:t>lc,nlc</a:t>
            </a:r>
            <a:r>
              <a:rPr lang="en-US" dirty="0"/>
              <a:t>;</a:t>
            </a:r>
          </a:p>
          <a:p>
            <a:pPr marL="0" indent="0">
              <a:buNone/>
            </a:pPr>
            <a:r>
              <a:rPr lang="en-US" dirty="0"/>
              <a:t>Event ne;</a:t>
            </a:r>
          </a:p>
          <a:p>
            <a:pPr marL="0" indent="0">
              <a:buNone/>
            </a:pPr>
            <a:r>
              <a:rPr lang="en-US" dirty="0"/>
              <a:t>int </a:t>
            </a:r>
            <a:r>
              <a:rPr lang="en-US" dirty="0" err="1"/>
              <a:t>i</a:t>
            </a:r>
            <a:r>
              <a:rPr lang="en-US" dirty="0"/>
              <a:t>=</a:t>
            </a:r>
            <a:r>
              <a:rPr lang="en-US" dirty="0" err="1"/>
              <a:t>en.NType</a:t>
            </a:r>
            <a:r>
              <a:rPr lang="en-US" dirty="0"/>
              <a:t>;</a:t>
            </a:r>
          </a:p>
          <a:p>
            <a:pPr marL="0" indent="0">
              <a:buNone/>
            </a:pPr>
            <a:r>
              <a:rPr lang="en-US" dirty="0">
                <a:solidFill>
                  <a:srgbClr val="C00000"/>
                </a:solidFill>
              </a:rPr>
              <a:t>Dequeue(&amp;q[</a:t>
            </a:r>
            <a:r>
              <a:rPr lang="en-US" dirty="0" err="1">
                <a:solidFill>
                  <a:srgbClr val="C00000"/>
                </a:solidFill>
              </a:rPr>
              <a:t>i</a:t>
            </a:r>
            <a:r>
              <a:rPr lang="en-US" dirty="0">
                <a:solidFill>
                  <a:srgbClr val="C00000"/>
                </a:solidFill>
              </a:rPr>
              <a:t>],&amp;</a:t>
            </a:r>
            <a:r>
              <a:rPr lang="en-US" dirty="0" err="1">
                <a:solidFill>
                  <a:srgbClr val="C00000"/>
                </a:solidFill>
              </a:rPr>
              <a:t>lc</a:t>
            </a:r>
            <a:r>
              <a:rPr lang="en-US" dirty="0">
                <a:solidFill>
                  <a:srgbClr val="C00000"/>
                </a:solidFill>
              </a:rPr>
              <a:t>)</a:t>
            </a:r>
            <a:r>
              <a:rPr lang="en-US" dirty="0"/>
              <a:t>; //</a:t>
            </a:r>
            <a:r>
              <a:rPr lang="zh-CN" altLang="en-US" dirty="0"/>
              <a:t>第</a:t>
            </a:r>
            <a:r>
              <a:rPr lang="en-US" dirty="0" err="1"/>
              <a:t>i</a:t>
            </a:r>
            <a:r>
              <a:rPr lang="zh-CN" altLang="en-US" dirty="0"/>
              <a:t>窗口的排头客户离开 </a:t>
            </a:r>
            <a:endParaRPr lang="en-US" dirty="0"/>
          </a:p>
          <a:p>
            <a:pPr marL="0" indent="0">
              <a:buNone/>
            </a:pPr>
            <a:r>
              <a:rPr lang="en-US" dirty="0"/>
              <a:t>// </a:t>
            </a:r>
            <a:r>
              <a:rPr lang="zh-CN" altLang="en-US" dirty="0"/>
              <a:t>累计客户逗留时间 </a:t>
            </a:r>
            <a:endParaRPr lang="en-US" altLang="zh-CN" dirty="0"/>
          </a:p>
          <a:p>
            <a:pPr marL="0" indent="0">
              <a:buNone/>
            </a:pPr>
            <a:r>
              <a:rPr lang="en-US" dirty="0" err="1"/>
              <a:t>TotalTime</a:t>
            </a:r>
            <a:r>
              <a:rPr lang="en-US" dirty="0"/>
              <a:t> += </a:t>
            </a:r>
            <a:r>
              <a:rPr lang="en-US" dirty="0" err="1"/>
              <a:t>en.OccurTime</a:t>
            </a:r>
            <a:r>
              <a:rPr lang="en-US" dirty="0"/>
              <a:t> - </a:t>
            </a:r>
            <a:r>
              <a:rPr lang="en-US" dirty="0" err="1"/>
              <a:t>lc.ArrivalTime</a:t>
            </a:r>
            <a:r>
              <a:rPr lang="en-US" dirty="0"/>
              <a:t>;</a:t>
            </a:r>
          </a:p>
          <a:p>
            <a:pPr marL="0" indent="0">
              <a:buNone/>
            </a:pPr>
            <a:r>
              <a:rPr lang="en-US" dirty="0"/>
              <a:t>if(!</a:t>
            </a:r>
            <a:r>
              <a:rPr lang="en-US" dirty="0" err="1">
                <a:solidFill>
                  <a:srgbClr val="C00000"/>
                </a:solidFill>
              </a:rPr>
              <a:t>IsQueueEmpty</a:t>
            </a:r>
            <a:r>
              <a:rPr lang="en-US" dirty="0">
                <a:solidFill>
                  <a:srgbClr val="C00000"/>
                </a:solidFill>
              </a:rPr>
              <a:t>(&amp;q[</a:t>
            </a:r>
            <a:r>
              <a:rPr lang="en-US" dirty="0" err="1">
                <a:solidFill>
                  <a:srgbClr val="C00000"/>
                </a:solidFill>
              </a:rPr>
              <a:t>i</a:t>
            </a:r>
            <a:r>
              <a:rPr lang="en-US" dirty="0">
                <a:solidFill>
                  <a:srgbClr val="C00000"/>
                </a:solidFill>
              </a:rPr>
              <a:t>])</a:t>
            </a:r>
            <a:r>
              <a:rPr lang="en-US" dirty="0"/>
              <a:t>) {</a:t>
            </a:r>
          </a:p>
          <a:p>
            <a:pPr marL="0" indent="0">
              <a:buNone/>
            </a:pPr>
            <a:r>
              <a:rPr lang="en-US" dirty="0"/>
              <a:t>    // </a:t>
            </a:r>
            <a:r>
              <a:rPr lang="zh-CN" altLang="en-US" dirty="0"/>
              <a:t>取第</a:t>
            </a:r>
            <a:r>
              <a:rPr lang="en-US" dirty="0" err="1"/>
              <a:t>i</a:t>
            </a:r>
            <a:r>
              <a:rPr lang="zh-CN" altLang="en-US" dirty="0"/>
              <a:t>队列的队头，</a:t>
            </a:r>
            <a:endParaRPr lang="en-US" altLang="zh-CN" dirty="0"/>
          </a:p>
          <a:p>
            <a:pPr marL="0" indent="0">
              <a:buNone/>
            </a:pPr>
            <a:r>
              <a:rPr lang="en-US" dirty="0"/>
              <a:t>    </a:t>
            </a:r>
            <a:r>
              <a:rPr lang="en-US" dirty="0" err="1">
                <a:solidFill>
                  <a:srgbClr val="C00000"/>
                </a:solidFill>
              </a:rPr>
              <a:t>GetFront</a:t>
            </a:r>
            <a:r>
              <a:rPr lang="en-US" dirty="0">
                <a:solidFill>
                  <a:srgbClr val="C00000"/>
                </a:solidFill>
              </a:rPr>
              <a:t>(&amp;q[</a:t>
            </a:r>
            <a:r>
              <a:rPr lang="en-US" dirty="0" err="1">
                <a:solidFill>
                  <a:srgbClr val="C00000"/>
                </a:solidFill>
              </a:rPr>
              <a:t>i</a:t>
            </a:r>
            <a:r>
              <a:rPr lang="en-US" dirty="0">
                <a:solidFill>
                  <a:srgbClr val="C00000"/>
                </a:solidFill>
              </a:rPr>
              <a:t>],&amp;</a:t>
            </a:r>
            <a:r>
              <a:rPr lang="en-US" dirty="0" err="1">
                <a:solidFill>
                  <a:srgbClr val="C00000"/>
                </a:solidFill>
              </a:rPr>
              <a:t>nlc</a:t>
            </a:r>
            <a:r>
              <a:rPr lang="en-US" dirty="0">
                <a:solidFill>
                  <a:srgbClr val="C00000"/>
                </a:solidFill>
              </a:rPr>
              <a:t>)</a:t>
            </a:r>
            <a:r>
              <a:rPr lang="en-US" dirty="0"/>
              <a:t>;</a:t>
            </a:r>
          </a:p>
          <a:p>
            <a:pPr marL="0" indent="0">
              <a:buNone/>
            </a:pPr>
            <a:r>
              <a:rPr lang="en-US" dirty="0"/>
              <a:t>    </a:t>
            </a:r>
            <a:r>
              <a:rPr lang="en-US" dirty="0" err="1"/>
              <a:t>ne.OccurTime</a:t>
            </a:r>
            <a:r>
              <a:rPr lang="en-US" dirty="0"/>
              <a:t>=</a:t>
            </a:r>
            <a:r>
              <a:rPr lang="en-US" dirty="0" err="1"/>
              <a:t>en.OccurTime+nlc.Duration</a:t>
            </a:r>
            <a:r>
              <a:rPr lang="en-US" dirty="0"/>
              <a:t>;</a:t>
            </a:r>
          </a:p>
          <a:p>
            <a:pPr marL="0" indent="0">
              <a:buNone/>
            </a:pPr>
            <a:r>
              <a:rPr lang="en-US" dirty="0"/>
              <a:t>    </a:t>
            </a:r>
            <a:r>
              <a:rPr lang="en-US" dirty="0" err="1"/>
              <a:t>ne.NType</a:t>
            </a:r>
            <a:r>
              <a:rPr lang="en-US" dirty="0"/>
              <a:t>=</a:t>
            </a:r>
            <a:r>
              <a:rPr lang="en-US" dirty="0" err="1"/>
              <a:t>i</a:t>
            </a:r>
            <a:r>
              <a:rPr lang="en-US" dirty="0"/>
              <a:t>;</a:t>
            </a:r>
          </a:p>
          <a:p>
            <a:pPr marL="0" indent="0">
              <a:buNone/>
            </a:pPr>
            <a:r>
              <a:rPr lang="en-US" dirty="0"/>
              <a:t>    </a:t>
            </a:r>
            <a:r>
              <a:rPr lang="en-US" dirty="0" err="1">
                <a:solidFill>
                  <a:srgbClr val="C00000"/>
                </a:solidFill>
              </a:rPr>
              <a:t>OrderInsert</a:t>
            </a:r>
            <a:r>
              <a:rPr lang="en-US" dirty="0">
                <a:solidFill>
                  <a:srgbClr val="C00000"/>
                </a:solidFill>
              </a:rPr>
              <a:t>(</a:t>
            </a:r>
            <a:r>
              <a:rPr lang="en-US" dirty="0" err="1">
                <a:solidFill>
                  <a:srgbClr val="C00000"/>
                </a:solidFill>
              </a:rPr>
              <a:t>ev,ne</a:t>
            </a:r>
            <a:r>
              <a:rPr lang="en-US" dirty="0">
                <a:solidFill>
                  <a:srgbClr val="C00000"/>
                </a:solidFill>
              </a:rPr>
              <a:t>)</a:t>
            </a:r>
            <a:r>
              <a:rPr lang="en-US" dirty="0"/>
              <a:t>;</a:t>
            </a:r>
            <a:r>
              <a:rPr lang="en-US" altLang="zh-CN" dirty="0"/>
              <a:t> //</a:t>
            </a:r>
            <a:r>
              <a:rPr lang="zh-CN" altLang="en-US" dirty="0"/>
              <a:t>生成一个离开事件并插入事件表</a:t>
            </a:r>
            <a:r>
              <a:rPr lang="en-US" dirty="0"/>
              <a:t>   }</a:t>
            </a:r>
          </a:p>
        </p:txBody>
      </p:sp>
      <p:sp>
        <p:nvSpPr>
          <p:cNvPr id="3" name="灯片编号占位符 2"/>
          <p:cNvSpPr>
            <a:spLocks noGrp="1"/>
          </p:cNvSpPr>
          <p:nvPr>
            <p:ph type="sldNum" sz="quarter" idx="12"/>
          </p:nvPr>
        </p:nvSpPr>
        <p:spPr/>
        <p:txBody>
          <a:bodyPr/>
          <a:lstStyle/>
          <a:p>
            <a:fld id="{A857C33E-AB51-4732-B7FC-4FD6F0F3FE8D}" type="slidenum">
              <a:rPr lang="zh-CN" altLang="en-US" smtClean="0"/>
              <a:pPr/>
              <a:t>44</a:t>
            </a:fld>
            <a:endParaRPr lang="en-US" altLang="zh-CN"/>
          </a:p>
        </p:txBody>
      </p:sp>
    </p:spTree>
    <p:extLst>
      <p:ext uri="{BB962C8B-B14F-4D97-AF65-F5344CB8AC3E}">
        <p14:creationId xmlns:p14="http://schemas.microsoft.com/office/powerpoint/2010/main" val="258485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normAutofit/>
          </a:bodyPr>
          <a:lstStyle/>
          <a:p>
            <a:r>
              <a:rPr lang="zh-CN" altLang="en-US"/>
              <a:t>例：请求处理</a:t>
            </a:r>
            <a:endParaRPr lang="en-US" dirty="0"/>
          </a:p>
        </p:txBody>
      </p:sp>
      <p:sp>
        <p:nvSpPr>
          <p:cNvPr id="3" name="内容占位符 2"/>
          <p:cNvSpPr>
            <a:spLocks noGrp="1"/>
          </p:cNvSpPr>
          <p:nvPr>
            <p:ph idx="1"/>
          </p:nvPr>
        </p:nvSpPr>
        <p:spPr>
          <a:xfrm>
            <a:off x="457200" y="836712"/>
            <a:ext cx="8229600" cy="6021288"/>
          </a:xfrm>
        </p:spPr>
        <p:txBody>
          <a:bodyPr>
            <a:normAutofit fontScale="62500" lnSpcReduction="20000"/>
          </a:bodyPr>
          <a:lstStyle/>
          <a:p>
            <a:pPr>
              <a:lnSpc>
                <a:spcPct val="120000"/>
              </a:lnSpc>
              <a:spcBef>
                <a:spcPts val="0"/>
              </a:spcBef>
            </a:pPr>
            <a:r>
              <a:rPr lang="zh-CN" altLang="en-US" sz="4000" dirty="0"/>
              <a:t>服务请求处理：到达的请求排成队列，每次取队头，为之服务</a:t>
            </a:r>
            <a:endParaRPr lang="en-US" altLang="zh-CN" sz="4000" dirty="0"/>
          </a:p>
          <a:p>
            <a:pPr>
              <a:lnSpc>
                <a:spcPct val="120000"/>
              </a:lnSpc>
              <a:spcBef>
                <a:spcPts val="0"/>
              </a:spcBef>
            </a:pPr>
            <a:r>
              <a:rPr lang="zh-CN" altLang="en-US" sz="4000" dirty="0">
                <a:solidFill>
                  <a:srgbClr val="0000FF"/>
                </a:solidFill>
              </a:rPr>
              <a:t>调度</a:t>
            </a:r>
            <a:r>
              <a:rPr lang="zh-CN" altLang="en-US" sz="4000" dirty="0"/>
              <a:t>资源</a:t>
            </a:r>
            <a:r>
              <a:rPr lang="en-US" altLang="zh-CN" sz="4000" dirty="0"/>
              <a:t>/</a:t>
            </a:r>
            <a:r>
              <a:rPr lang="zh-CN" altLang="en-US" sz="4000" dirty="0">
                <a:solidFill>
                  <a:srgbClr val="0000FF"/>
                </a:solidFill>
              </a:rPr>
              <a:t>分时</a:t>
            </a:r>
            <a:r>
              <a:rPr lang="zh-CN" altLang="en-US" sz="4000" dirty="0"/>
              <a:t>服务：多个客户共享一个资源，如何使得资源使用兼顾公平和效率？循环为之服务</a:t>
            </a:r>
            <a:endParaRPr lang="en-US" altLang="zh-CN" dirty="0"/>
          </a:p>
          <a:p>
            <a:pPr marL="0" indent="0">
              <a:lnSpc>
                <a:spcPct val="120000"/>
              </a:lnSpc>
              <a:spcBef>
                <a:spcPts val="0"/>
              </a:spcBef>
              <a:buNone/>
            </a:pPr>
            <a:endParaRPr lang="en-US" altLang="zh-CN" sz="4000" dirty="0"/>
          </a:p>
          <a:p>
            <a:pPr marL="0" indent="0">
              <a:lnSpc>
                <a:spcPct val="120000"/>
              </a:lnSpc>
              <a:spcBef>
                <a:spcPts val="0"/>
              </a:spcBef>
              <a:buNone/>
            </a:pPr>
            <a:r>
              <a:rPr lang="en-US" altLang="zh-CN" sz="4000" dirty="0" err="1">
                <a:solidFill>
                  <a:srgbClr val="0000FF"/>
                </a:solidFill>
              </a:rPr>
              <a:t>RoundRobinScheduling</a:t>
            </a:r>
            <a:r>
              <a:rPr lang="en-US" altLang="zh-CN" sz="4000" dirty="0"/>
              <a:t>() {</a:t>
            </a:r>
          </a:p>
          <a:p>
            <a:pPr marL="0" indent="0">
              <a:lnSpc>
                <a:spcPct val="120000"/>
              </a:lnSpc>
              <a:spcBef>
                <a:spcPts val="0"/>
              </a:spcBef>
              <a:buNone/>
            </a:pPr>
            <a:r>
              <a:rPr lang="en-US" altLang="zh-CN" sz="4000" dirty="0" err="1"/>
              <a:t>InitQueue</a:t>
            </a:r>
            <a:r>
              <a:rPr lang="en-US" altLang="zh-CN" sz="4000" dirty="0"/>
              <a:t>(Q); </a:t>
            </a:r>
          </a:p>
          <a:p>
            <a:pPr marL="0" indent="0">
              <a:lnSpc>
                <a:spcPct val="120000"/>
              </a:lnSpc>
              <a:spcBef>
                <a:spcPts val="0"/>
              </a:spcBef>
              <a:buNone/>
            </a:pPr>
            <a:r>
              <a:rPr lang="en-US" altLang="zh-CN" sz="4000" dirty="0"/>
              <a:t>//</a:t>
            </a:r>
            <a:r>
              <a:rPr lang="zh-CN" altLang="en-US" sz="4000" dirty="0"/>
              <a:t>将参与资源分配的客户组成队列</a:t>
            </a:r>
            <a:r>
              <a:rPr lang="en-US" altLang="zh-CN" sz="4000" dirty="0"/>
              <a:t> </a:t>
            </a:r>
          </a:p>
          <a:p>
            <a:pPr marL="0" indent="0">
              <a:lnSpc>
                <a:spcPct val="120000"/>
              </a:lnSpc>
              <a:spcBef>
                <a:spcPts val="0"/>
              </a:spcBef>
              <a:buNone/>
            </a:pPr>
            <a:r>
              <a:rPr lang="en-US" altLang="zh-CN" sz="4000" dirty="0"/>
              <a:t>for (</a:t>
            </a:r>
            <a:r>
              <a:rPr lang="en-US" altLang="zh-CN" sz="4000" dirty="0" err="1"/>
              <a:t>int</a:t>
            </a:r>
            <a:r>
              <a:rPr lang="en-US" altLang="zh-CN" sz="4000" dirty="0"/>
              <a:t> </a:t>
            </a:r>
            <a:r>
              <a:rPr lang="en-US" altLang="zh-CN" sz="4000" dirty="0" err="1"/>
              <a:t>i</a:t>
            </a:r>
            <a:r>
              <a:rPr lang="en-US" altLang="zh-CN" sz="4000" dirty="0"/>
              <a:t>=1;i&lt;=</a:t>
            </a:r>
            <a:r>
              <a:rPr lang="en-US" altLang="zh-CN" sz="4000" dirty="0" err="1"/>
              <a:t>n;i</a:t>
            </a:r>
            <a:r>
              <a:rPr lang="en-US" altLang="zh-CN" sz="4000" dirty="0"/>
              <a:t>++) </a:t>
            </a:r>
            <a:r>
              <a:rPr lang="en-US" altLang="zh-CN" sz="4000" dirty="0" err="1"/>
              <a:t>EnQueue</a:t>
            </a:r>
            <a:r>
              <a:rPr lang="en-US" altLang="zh-CN" sz="4000" dirty="0"/>
              <a:t>(Q, client[</a:t>
            </a:r>
            <a:r>
              <a:rPr lang="en-US" altLang="zh-CN" sz="4000" dirty="0" err="1"/>
              <a:t>i</a:t>
            </a:r>
            <a:r>
              <a:rPr lang="en-US" altLang="zh-CN" sz="4000" dirty="0"/>
              <a:t>]);</a:t>
            </a:r>
          </a:p>
          <a:p>
            <a:pPr marL="0" indent="0">
              <a:lnSpc>
                <a:spcPct val="120000"/>
              </a:lnSpc>
              <a:spcBef>
                <a:spcPts val="0"/>
              </a:spcBef>
              <a:buNone/>
            </a:pPr>
            <a:r>
              <a:rPr lang="en-US" altLang="zh-CN" sz="4000" dirty="0"/>
              <a:t>while (!</a:t>
            </a:r>
            <a:r>
              <a:rPr lang="en-US" altLang="zh-CN" sz="4000" dirty="0" err="1"/>
              <a:t>ServiceClosed</a:t>
            </a:r>
            <a:r>
              <a:rPr lang="en-US" altLang="zh-CN" sz="4000" dirty="0"/>
              <a:t>()){ //</a:t>
            </a:r>
            <a:r>
              <a:rPr lang="zh-CN" altLang="en-US" sz="4000" dirty="0"/>
              <a:t>在服务关闭之前</a:t>
            </a:r>
            <a:endParaRPr lang="en-US" altLang="zh-CN" sz="4000" dirty="0"/>
          </a:p>
          <a:p>
            <a:pPr marL="0" indent="0">
              <a:lnSpc>
                <a:spcPct val="120000"/>
              </a:lnSpc>
              <a:spcBef>
                <a:spcPts val="0"/>
              </a:spcBef>
              <a:buNone/>
            </a:pPr>
            <a:r>
              <a:rPr lang="en-US" altLang="zh-CN" sz="4000" dirty="0"/>
              <a:t>	</a:t>
            </a:r>
            <a:r>
              <a:rPr lang="en-US" altLang="zh-CN" sz="4000" dirty="0" err="1"/>
              <a:t>DeQueue</a:t>
            </a:r>
            <a:r>
              <a:rPr lang="en-US" altLang="zh-CN" sz="4000" dirty="0"/>
              <a:t>(</a:t>
            </a:r>
            <a:r>
              <a:rPr lang="en-US" altLang="zh-CN" sz="4000" dirty="0" err="1"/>
              <a:t>Q,c</a:t>
            </a:r>
            <a:r>
              <a:rPr lang="en-US" altLang="zh-CN" sz="4000" dirty="0"/>
              <a:t>)//</a:t>
            </a:r>
            <a:r>
              <a:rPr lang="zh-CN" altLang="en-US" sz="4000" dirty="0"/>
              <a:t>队头客户出队列</a:t>
            </a:r>
            <a:endParaRPr lang="en-US" altLang="zh-CN" sz="4000" dirty="0"/>
          </a:p>
          <a:p>
            <a:pPr marL="0" indent="0">
              <a:lnSpc>
                <a:spcPct val="120000"/>
              </a:lnSpc>
              <a:spcBef>
                <a:spcPts val="0"/>
              </a:spcBef>
              <a:buNone/>
            </a:pPr>
            <a:r>
              <a:rPr lang="en-US" altLang="zh-CN" sz="4000" dirty="0"/>
              <a:t>	Serve(c);//</a:t>
            </a:r>
            <a:r>
              <a:rPr lang="zh-CN" altLang="en-US" sz="4000" dirty="0"/>
              <a:t>接受服务</a:t>
            </a:r>
            <a:endParaRPr lang="en-US" altLang="zh-CN" sz="4000" dirty="0"/>
          </a:p>
          <a:p>
            <a:pPr marL="0" indent="0">
              <a:lnSpc>
                <a:spcPct val="120000"/>
              </a:lnSpc>
              <a:spcBef>
                <a:spcPts val="0"/>
              </a:spcBef>
              <a:buNone/>
            </a:pPr>
            <a:r>
              <a:rPr lang="en-US" altLang="zh-CN" sz="4000" dirty="0"/>
              <a:t>	</a:t>
            </a:r>
            <a:r>
              <a:rPr lang="en-US" altLang="zh-CN" sz="4000" dirty="0" err="1"/>
              <a:t>EnQueue</a:t>
            </a:r>
            <a:r>
              <a:rPr lang="en-US" altLang="zh-CN" sz="4000" dirty="0"/>
              <a:t>(Q, c); //</a:t>
            </a:r>
            <a:r>
              <a:rPr lang="zh-CN" altLang="en-US" sz="4000" dirty="0"/>
              <a:t>重新入队</a:t>
            </a:r>
            <a:endParaRPr lang="en-US" altLang="zh-CN" sz="4000" dirty="0"/>
          </a:p>
          <a:p>
            <a:pPr marL="0" indent="0">
              <a:lnSpc>
                <a:spcPct val="120000"/>
              </a:lnSpc>
              <a:spcBef>
                <a:spcPts val="0"/>
              </a:spcBef>
              <a:buNone/>
            </a:pPr>
            <a:r>
              <a:rPr lang="en-US" altLang="zh-CN" sz="4000" dirty="0"/>
              <a:t>	}</a:t>
            </a:r>
          </a:p>
          <a:p>
            <a:pPr marL="0" indent="0">
              <a:lnSpc>
                <a:spcPct val="120000"/>
              </a:lnSpc>
              <a:spcBef>
                <a:spcPts val="0"/>
              </a:spcBef>
              <a:buNone/>
            </a:pPr>
            <a:r>
              <a:rPr lang="en-US" altLang="zh-CN" sz="4000" dirty="0"/>
              <a:t>}</a:t>
            </a:r>
            <a:endParaRPr lang="en-US" sz="4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2041556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72E1CAD-CD3A-46AF-AF71-FD6FD62CB844}"/>
              </a:ext>
            </a:extLst>
          </p:cNvPr>
          <p:cNvSpPr>
            <a:spLocks noGrp="1"/>
          </p:cNvSpPr>
          <p:nvPr>
            <p:ph type="title"/>
          </p:nvPr>
        </p:nvSpPr>
        <p:spPr/>
        <p:txBody>
          <a:bodyPr/>
          <a:lstStyle/>
          <a:p>
            <a:r>
              <a:rPr lang="zh-CN" altLang="en-US" dirty="0"/>
              <a:t>总结</a:t>
            </a:r>
          </a:p>
        </p:txBody>
      </p:sp>
      <p:sp>
        <p:nvSpPr>
          <p:cNvPr id="7" name="内容占位符 6">
            <a:extLst>
              <a:ext uri="{FF2B5EF4-FFF2-40B4-BE49-F238E27FC236}">
                <a16:creationId xmlns:a16="http://schemas.microsoft.com/office/drawing/2014/main" id="{AB1DC5A4-C1AD-45F6-9477-019F4B3CDC0A}"/>
              </a:ext>
            </a:extLst>
          </p:cNvPr>
          <p:cNvSpPr>
            <a:spLocks noGrp="1"/>
          </p:cNvSpPr>
          <p:nvPr>
            <p:ph idx="1"/>
          </p:nvPr>
        </p:nvSpPr>
        <p:spPr/>
        <p:txBody>
          <a:bodyPr/>
          <a:lstStyle/>
          <a:p>
            <a:r>
              <a:rPr lang="zh-CN" altLang="en-US" dirty="0"/>
              <a:t>了解</a:t>
            </a:r>
            <a:r>
              <a:rPr lang="zh-CN" altLang="zh-CN" dirty="0"/>
              <a:t>栈与队列的基本概念</a:t>
            </a:r>
            <a:r>
              <a:rPr lang="zh-CN" altLang="en-US" dirty="0"/>
              <a:t>和特点</a:t>
            </a:r>
            <a:endParaRPr lang="en-US" altLang="zh-CN" dirty="0"/>
          </a:p>
          <a:p>
            <a:r>
              <a:rPr lang="zh-CN" altLang="en-US" dirty="0"/>
              <a:t>掌握</a:t>
            </a:r>
            <a:r>
              <a:rPr lang="zh-CN" altLang="zh-CN" dirty="0"/>
              <a:t>栈的存储结构</a:t>
            </a:r>
            <a:r>
              <a:rPr lang="en-US" altLang="zh-CN" dirty="0"/>
              <a:t>(</a:t>
            </a:r>
            <a:r>
              <a:rPr lang="zh-CN" altLang="zh-CN" dirty="0"/>
              <a:t>包括顺序</a:t>
            </a:r>
            <a:r>
              <a:rPr lang="zh-CN" altLang="en-US" dirty="0"/>
              <a:t>栈</a:t>
            </a:r>
            <a:r>
              <a:rPr lang="zh-CN" altLang="zh-CN" dirty="0"/>
              <a:t>、链式</a:t>
            </a:r>
            <a:r>
              <a:rPr lang="zh-CN" altLang="en-US" dirty="0"/>
              <a:t>栈</a:t>
            </a:r>
            <a:r>
              <a:rPr lang="en-US" altLang="zh-CN" dirty="0"/>
              <a:t>)</a:t>
            </a:r>
            <a:r>
              <a:rPr lang="zh-CN" altLang="zh-CN" dirty="0"/>
              <a:t>及操作实现</a:t>
            </a:r>
            <a:endParaRPr lang="en-US" altLang="zh-CN" dirty="0"/>
          </a:p>
          <a:p>
            <a:pPr lvl="1"/>
            <a:r>
              <a:rPr lang="zh-CN" altLang="en-US" dirty="0"/>
              <a:t>掌握栈满和栈空的条件以及它们的描述方法</a:t>
            </a:r>
            <a:endParaRPr lang="en-US" altLang="zh-CN" dirty="0"/>
          </a:p>
          <a:p>
            <a:r>
              <a:rPr lang="zh-CN" altLang="en-US" dirty="0"/>
              <a:t>掌握</a:t>
            </a:r>
            <a:r>
              <a:rPr lang="zh-CN" altLang="zh-CN" dirty="0"/>
              <a:t>队列的存储结构</a:t>
            </a:r>
            <a:r>
              <a:rPr lang="en-US" altLang="zh-CN" dirty="0"/>
              <a:t>(</a:t>
            </a:r>
            <a:r>
              <a:rPr lang="zh-CN" altLang="zh-CN" dirty="0"/>
              <a:t>包括链</a:t>
            </a:r>
            <a:r>
              <a:rPr lang="zh-CN" altLang="en-US" dirty="0"/>
              <a:t>队列、</a:t>
            </a:r>
            <a:r>
              <a:rPr lang="zh-CN" altLang="zh-CN" dirty="0"/>
              <a:t>顺序</a:t>
            </a:r>
            <a:r>
              <a:rPr lang="zh-CN" altLang="en-US" dirty="0"/>
              <a:t>队列、循环队列</a:t>
            </a:r>
            <a:r>
              <a:rPr lang="en-US" altLang="zh-CN" dirty="0"/>
              <a:t>)</a:t>
            </a:r>
            <a:r>
              <a:rPr lang="zh-CN" altLang="zh-CN" dirty="0"/>
              <a:t>及操作实现</a:t>
            </a:r>
            <a:endParaRPr lang="en-US" altLang="zh-CN" dirty="0"/>
          </a:p>
          <a:p>
            <a:pPr lvl="1"/>
            <a:r>
              <a:rPr lang="zh-CN" altLang="en-US" dirty="0"/>
              <a:t>掌握</a:t>
            </a:r>
            <a:r>
              <a:rPr lang="en-US" altLang="zh-CN" dirty="0"/>
              <a:t>(</a:t>
            </a:r>
            <a:r>
              <a:rPr lang="zh-CN" altLang="en-US" dirty="0"/>
              <a:t>循环队列</a:t>
            </a:r>
            <a:r>
              <a:rPr lang="en-US" altLang="zh-CN"/>
              <a:t>)</a:t>
            </a:r>
            <a:r>
              <a:rPr lang="zh-CN" altLang="en-US" dirty="0"/>
              <a:t>队满和队空的描述方法</a:t>
            </a:r>
            <a:endParaRPr lang="en-US" altLang="zh-CN" dirty="0"/>
          </a:p>
          <a:p>
            <a:r>
              <a:rPr lang="zh-CN" altLang="en-US" dirty="0"/>
              <a:t>能在相应的应用问题中，正确地选用</a:t>
            </a:r>
            <a:r>
              <a:rPr lang="zh-CN" altLang="zh-CN" dirty="0"/>
              <a:t>栈</a:t>
            </a:r>
            <a:r>
              <a:rPr lang="zh-CN" altLang="en-US" dirty="0"/>
              <a:t>和</a:t>
            </a:r>
            <a:r>
              <a:rPr lang="zh-CN" altLang="zh-CN" dirty="0"/>
              <a:t>队列</a:t>
            </a:r>
            <a:endParaRPr lang="zh-CN" altLang="en-US" dirty="0"/>
          </a:p>
        </p:txBody>
      </p:sp>
      <p:sp>
        <p:nvSpPr>
          <p:cNvPr id="5" name="灯片编号占位符 4">
            <a:extLst>
              <a:ext uri="{FF2B5EF4-FFF2-40B4-BE49-F238E27FC236}">
                <a16:creationId xmlns:a16="http://schemas.microsoft.com/office/drawing/2014/main" id="{C3F3D928-B8BC-4166-BE56-13836BCB34F2}"/>
              </a:ext>
            </a:extLst>
          </p:cNvPr>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2229169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rPr>
              <a:t>2. </a:t>
            </a:r>
            <a:r>
              <a:rPr lang="zh-CN" altLang="en-US" dirty="0">
                <a:latin typeface="+mn-lt"/>
                <a:ea typeface="+mn-ea"/>
              </a:rPr>
              <a:t>队列的链式表示和实现</a:t>
            </a:r>
            <a:endParaRPr lang="en-US" dirty="0">
              <a:latin typeface="+mn-lt"/>
              <a:ea typeface="+mn-ea"/>
            </a:endParaRPr>
          </a:p>
        </p:txBody>
      </p:sp>
      <p:sp>
        <p:nvSpPr>
          <p:cNvPr id="3" name="内容占位符 2"/>
          <p:cNvSpPr>
            <a:spLocks noGrp="1"/>
          </p:cNvSpPr>
          <p:nvPr>
            <p:ph idx="1"/>
          </p:nvPr>
        </p:nvSpPr>
        <p:spPr/>
        <p:txBody>
          <a:bodyPr>
            <a:normAutofit fontScale="92500" lnSpcReduction="20000"/>
          </a:bodyPr>
          <a:lstStyle/>
          <a:p>
            <a:r>
              <a:rPr lang="zh-CN" altLang="en-US" dirty="0"/>
              <a:t>链队列：用链表表示的队列</a:t>
            </a:r>
          </a:p>
          <a:p>
            <a:pPr lvl="1"/>
            <a:r>
              <a:rPr lang="zh-CN" altLang="en-US" dirty="0"/>
              <a:t>数据元素结点，设有</a:t>
            </a:r>
            <a:r>
              <a:rPr lang="zh-CN" altLang="en-US" dirty="0">
                <a:solidFill>
                  <a:srgbClr val="0000FF"/>
                </a:solidFill>
              </a:rPr>
              <a:t>头结点</a:t>
            </a:r>
          </a:p>
          <a:p>
            <a:pPr lvl="1"/>
            <a:r>
              <a:rPr lang="zh-CN" altLang="en-US" dirty="0"/>
              <a:t>队列的</a:t>
            </a:r>
            <a:r>
              <a:rPr lang="zh-CN" altLang="en-US" dirty="0">
                <a:solidFill>
                  <a:srgbClr val="C00000"/>
                </a:solidFill>
              </a:rPr>
              <a:t>队头指针</a:t>
            </a:r>
            <a:r>
              <a:rPr lang="zh-CN" altLang="en-US" dirty="0"/>
              <a:t>和</a:t>
            </a:r>
            <a:r>
              <a:rPr lang="zh-CN" altLang="en-US" dirty="0">
                <a:solidFill>
                  <a:srgbClr val="C00000"/>
                </a:solidFill>
              </a:rPr>
              <a:t>队尾指针</a:t>
            </a:r>
          </a:p>
          <a:p>
            <a:endParaRPr lang="zh-CN" altLang="en-US" dirty="0"/>
          </a:p>
          <a:p>
            <a:pPr marL="0" indent="0">
              <a:buNone/>
            </a:pPr>
            <a:r>
              <a:rPr lang="en-US" dirty="0"/>
              <a:t>typedef struct Node {</a:t>
            </a:r>
          </a:p>
          <a:p>
            <a:pPr marL="0" indent="0">
              <a:buNone/>
            </a:pPr>
            <a:r>
              <a:rPr lang="en-US" dirty="0"/>
              <a:t>    	</a:t>
            </a:r>
            <a:r>
              <a:rPr lang="en-US" dirty="0" err="1"/>
              <a:t>ElemType</a:t>
            </a:r>
            <a:r>
              <a:rPr lang="en-US" dirty="0"/>
              <a:t> data;</a:t>
            </a:r>
          </a:p>
          <a:p>
            <a:pPr marL="0" indent="0">
              <a:buNone/>
            </a:pPr>
            <a:r>
              <a:rPr lang="en-US" dirty="0"/>
              <a:t>    	struct Node *next;</a:t>
            </a:r>
          </a:p>
          <a:p>
            <a:pPr marL="0" indent="0">
              <a:buNone/>
            </a:pPr>
            <a:r>
              <a:rPr lang="en-US" dirty="0"/>
              <a:t>} </a:t>
            </a:r>
            <a:r>
              <a:rPr lang="en-US" dirty="0" err="1">
                <a:solidFill>
                  <a:schemeClr val="accent6">
                    <a:lumMod val="75000"/>
                  </a:schemeClr>
                </a:solidFill>
              </a:rPr>
              <a:t>QNode</a:t>
            </a:r>
            <a:r>
              <a:rPr lang="en-US" dirty="0"/>
              <a:t>;</a:t>
            </a:r>
          </a:p>
          <a:p>
            <a:pPr marL="0" indent="0">
              <a:buNone/>
            </a:pPr>
            <a:r>
              <a:rPr lang="en-US" dirty="0"/>
              <a:t>typedef struct {</a:t>
            </a:r>
          </a:p>
          <a:p>
            <a:pPr marL="0" indent="0">
              <a:buNone/>
            </a:pPr>
            <a:r>
              <a:rPr lang="en-US" dirty="0"/>
              <a:t>	</a:t>
            </a:r>
            <a:r>
              <a:rPr lang="en-US" dirty="0" err="1">
                <a:solidFill>
                  <a:schemeClr val="accent6">
                    <a:lumMod val="75000"/>
                  </a:schemeClr>
                </a:solidFill>
              </a:rPr>
              <a:t>QNode</a:t>
            </a:r>
            <a:r>
              <a:rPr lang="en-US" dirty="0"/>
              <a:t> *</a:t>
            </a:r>
            <a:r>
              <a:rPr lang="en-US" dirty="0">
                <a:solidFill>
                  <a:srgbClr val="C00000"/>
                </a:solidFill>
              </a:rPr>
              <a:t>front</a:t>
            </a:r>
            <a:r>
              <a:rPr lang="en-US" dirty="0"/>
              <a:t>;</a:t>
            </a:r>
          </a:p>
          <a:p>
            <a:pPr marL="0" indent="0">
              <a:buNone/>
            </a:pPr>
            <a:r>
              <a:rPr lang="en-US" dirty="0"/>
              <a:t>	</a:t>
            </a:r>
            <a:r>
              <a:rPr lang="en-US" dirty="0" err="1">
                <a:solidFill>
                  <a:schemeClr val="accent6">
                    <a:lumMod val="75000"/>
                  </a:schemeClr>
                </a:solidFill>
              </a:rPr>
              <a:t>QNode</a:t>
            </a:r>
            <a:r>
              <a:rPr lang="en-US" dirty="0"/>
              <a:t> *</a:t>
            </a:r>
            <a:r>
              <a:rPr lang="en-US" dirty="0">
                <a:solidFill>
                  <a:srgbClr val="C00000"/>
                </a:solidFill>
              </a:rPr>
              <a:t>rear</a:t>
            </a:r>
            <a:r>
              <a:rPr lang="en-US" dirty="0"/>
              <a:t>;</a:t>
            </a:r>
          </a:p>
          <a:p>
            <a:pPr marL="0" indent="0">
              <a:buNone/>
            </a:pPr>
            <a:r>
              <a:rPr lang="en-US" dirty="0"/>
              <a:t>}</a:t>
            </a:r>
            <a:r>
              <a:rPr lang="en-US" dirty="0" err="1">
                <a:solidFill>
                  <a:srgbClr val="0000FF"/>
                </a:solidFill>
              </a:rPr>
              <a:t>LinkedQueue</a:t>
            </a:r>
            <a:r>
              <a:rPr lang="en-US" dirty="0"/>
              <a:t>;</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163228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链队列的基本操作</a:t>
            </a:r>
            <a:endParaRPr lang="en-US"/>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 1. </a:t>
            </a:r>
            <a:r>
              <a:rPr lang="zh-CN" altLang="en-US" dirty="0"/>
              <a:t>链队列的初始化，构造一个空队列</a:t>
            </a:r>
            <a:endParaRPr lang="en-US" altLang="zh-CN" dirty="0"/>
          </a:p>
          <a:p>
            <a:pPr marL="0" indent="0">
              <a:buNone/>
            </a:pPr>
            <a:r>
              <a:rPr lang="en-US" dirty="0"/>
              <a:t>Status </a:t>
            </a:r>
            <a:r>
              <a:rPr lang="en-US" dirty="0" err="1"/>
              <a:t>InitQueue</a:t>
            </a:r>
            <a:r>
              <a:rPr lang="en-US" dirty="0"/>
              <a:t>(</a:t>
            </a:r>
            <a:r>
              <a:rPr lang="en-US" dirty="0" err="1"/>
              <a:t>LinkedQueue</a:t>
            </a:r>
            <a:r>
              <a:rPr lang="en-US" dirty="0"/>
              <a:t> *</a:t>
            </a:r>
            <a:r>
              <a:rPr lang="en-US" dirty="0" err="1"/>
              <a:t>lq</a:t>
            </a:r>
            <a:r>
              <a:rPr lang="en-US" dirty="0"/>
              <a:t>);</a:t>
            </a:r>
          </a:p>
          <a:p>
            <a:pPr marL="0" indent="0">
              <a:buNone/>
            </a:pPr>
            <a:r>
              <a:rPr lang="en-US" dirty="0"/>
              <a:t>// 2. </a:t>
            </a:r>
            <a:r>
              <a:rPr lang="zh-CN" altLang="en-US" dirty="0"/>
              <a:t>取队列的长度</a:t>
            </a:r>
            <a:endParaRPr lang="en-US" dirty="0"/>
          </a:p>
          <a:p>
            <a:pPr marL="0" indent="0">
              <a:buNone/>
            </a:pPr>
            <a:r>
              <a:rPr lang="en-US" dirty="0"/>
              <a:t>int </a:t>
            </a:r>
            <a:r>
              <a:rPr lang="en-US" dirty="0" err="1"/>
              <a:t>GetLen</a:t>
            </a:r>
            <a:r>
              <a:rPr lang="en-US" dirty="0"/>
              <a:t>(</a:t>
            </a:r>
            <a:r>
              <a:rPr lang="en-US" dirty="0" err="1"/>
              <a:t>LinkedQueue</a:t>
            </a:r>
            <a:r>
              <a:rPr lang="en-US" dirty="0"/>
              <a:t> *</a:t>
            </a:r>
            <a:r>
              <a:rPr lang="en-US" dirty="0" err="1"/>
              <a:t>lq</a:t>
            </a:r>
            <a:r>
              <a:rPr lang="en-US" dirty="0"/>
              <a:t>);</a:t>
            </a:r>
          </a:p>
          <a:p>
            <a:pPr marL="0" indent="0">
              <a:buNone/>
            </a:pPr>
            <a:r>
              <a:rPr lang="en-US" dirty="0"/>
              <a:t>// 3. </a:t>
            </a:r>
            <a:r>
              <a:rPr lang="zh-CN" altLang="en-US" dirty="0"/>
              <a:t>判断队列是否为空</a:t>
            </a:r>
            <a:endParaRPr lang="en-US" dirty="0"/>
          </a:p>
          <a:p>
            <a:pPr marL="0" indent="0">
              <a:buNone/>
            </a:pPr>
            <a:r>
              <a:rPr lang="en-US" dirty="0"/>
              <a:t>int </a:t>
            </a:r>
            <a:r>
              <a:rPr lang="en-US" dirty="0" err="1"/>
              <a:t>IsQueueEmpty</a:t>
            </a:r>
            <a:r>
              <a:rPr lang="en-US" dirty="0"/>
              <a:t>(</a:t>
            </a:r>
            <a:r>
              <a:rPr lang="en-US" dirty="0" err="1"/>
              <a:t>LinkedQueue</a:t>
            </a:r>
            <a:r>
              <a:rPr lang="en-US" dirty="0"/>
              <a:t> *</a:t>
            </a:r>
            <a:r>
              <a:rPr lang="en-US" dirty="0" err="1"/>
              <a:t>lq</a:t>
            </a:r>
            <a:r>
              <a:rPr lang="en-US" dirty="0"/>
              <a:t>);</a:t>
            </a:r>
          </a:p>
          <a:p>
            <a:pPr marL="0" indent="0">
              <a:buNone/>
            </a:pPr>
            <a:r>
              <a:rPr lang="en-US" dirty="0"/>
              <a:t>// 4. </a:t>
            </a:r>
            <a:r>
              <a:rPr lang="zh-CN" altLang="en-US" dirty="0">
                <a:solidFill>
                  <a:schemeClr val="accent6"/>
                </a:solidFill>
              </a:rPr>
              <a:t>查看队头元素</a:t>
            </a:r>
            <a:endParaRPr lang="en-US" dirty="0">
              <a:solidFill>
                <a:schemeClr val="accent6"/>
              </a:solidFill>
            </a:endParaRPr>
          </a:p>
          <a:p>
            <a:pPr marL="0" indent="0">
              <a:buNone/>
            </a:pPr>
            <a:r>
              <a:rPr lang="en-US" dirty="0"/>
              <a:t>Status </a:t>
            </a:r>
            <a:r>
              <a:rPr lang="en-US" dirty="0" err="1">
                <a:solidFill>
                  <a:schemeClr val="accent6"/>
                </a:solidFill>
              </a:rPr>
              <a:t>GetFront</a:t>
            </a:r>
            <a:r>
              <a:rPr lang="en-US" dirty="0"/>
              <a:t>(</a:t>
            </a:r>
            <a:r>
              <a:rPr lang="en-US" dirty="0" err="1"/>
              <a:t>LinkedQueue</a:t>
            </a:r>
            <a:r>
              <a:rPr lang="en-US" dirty="0"/>
              <a:t> *</a:t>
            </a:r>
            <a:r>
              <a:rPr lang="en-US" dirty="0" err="1"/>
              <a:t>lq</a:t>
            </a:r>
            <a:r>
              <a:rPr lang="en-US" dirty="0"/>
              <a:t>, </a:t>
            </a:r>
            <a:r>
              <a:rPr lang="en-US" dirty="0" err="1"/>
              <a:t>ElemType</a:t>
            </a:r>
            <a:r>
              <a:rPr lang="en-US" dirty="0"/>
              <a:t> *e);</a:t>
            </a:r>
          </a:p>
          <a:p>
            <a:pPr marL="0" indent="0">
              <a:buNone/>
            </a:pPr>
            <a:r>
              <a:rPr lang="en-US" dirty="0"/>
              <a:t>// 5. </a:t>
            </a:r>
            <a:r>
              <a:rPr lang="zh-CN" altLang="en-US" dirty="0">
                <a:solidFill>
                  <a:srgbClr val="0000FF"/>
                </a:solidFill>
              </a:rPr>
              <a:t>元素入队</a:t>
            </a:r>
            <a:r>
              <a:rPr lang="en-US" altLang="zh-CN" dirty="0">
                <a:solidFill>
                  <a:srgbClr val="0000FF"/>
                </a:solidFill>
              </a:rPr>
              <a:t>(</a:t>
            </a:r>
            <a:r>
              <a:rPr lang="zh-CN" altLang="en-US" dirty="0">
                <a:solidFill>
                  <a:srgbClr val="0000FF"/>
                </a:solidFill>
              </a:rPr>
              <a:t>尾</a:t>
            </a:r>
            <a:r>
              <a:rPr lang="en-US" altLang="zh-CN" dirty="0">
                <a:solidFill>
                  <a:srgbClr val="0000FF"/>
                </a:solidFill>
              </a:rPr>
              <a:t>)</a:t>
            </a:r>
            <a:endParaRPr lang="en-US" dirty="0">
              <a:solidFill>
                <a:srgbClr val="0000FF"/>
              </a:solidFill>
            </a:endParaRPr>
          </a:p>
          <a:p>
            <a:pPr marL="0" indent="0">
              <a:buNone/>
            </a:pPr>
            <a:r>
              <a:rPr lang="en-US" dirty="0"/>
              <a:t>Status </a:t>
            </a:r>
            <a:r>
              <a:rPr lang="en-US" dirty="0">
                <a:solidFill>
                  <a:srgbClr val="0000FF"/>
                </a:solidFill>
              </a:rPr>
              <a:t>Enqueue</a:t>
            </a:r>
            <a:r>
              <a:rPr lang="en-US" dirty="0"/>
              <a:t>(</a:t>
            </a:r>
            <a:r>
              <a:rPr lang="en-US" dirty="0" err="1"/>
              <a:t>LinkedQueue</a:t>
            </a:r>
            <a:r>
              <a:rPr lang="en-US" dirty="0"/>
              <a:t> *</a:t>
            </a:r>
            <a:r>
              <a:rPr lang="en-US" dirty="0" err="1"/>
              <a:t>lq</a:t>
            </a:r>
            <a:r>
              <a:rPr lang="en-US" dirty="0"/>
              <a:t>, </a:t>
            </a:r>
            <a:r>
              <a:rPr lang="en-US" dirty="0" err="1"/>
              <a:t>ElemType</a:t>
            </a:r>
            <a:r>
              <a:rPr lang="en-US" dirty="0"/>
              <a:t> e);</a:t>
            </a:r>
          </a:p>
          <a:p>
            <a:pPr marL="0" indent="0">
              <a:buNone/>
            </a:pPr>
            <a:r>
              <a:rPr lang="en-US" dirty="0"/>
              <a:t>//6. </a:t>
            </a:r>
            <a:r>
              <a:rPr lang="en-US" dirty="0">
                <a:solidFill>
                  <a:srgbClr val="0000FF"/>
                </a:solidFill>
              </a:rPr>
              <a:t>(</a:t>
            </a:r>
            <a:r>
              <a:rPr lang="zh-CN" altLang="en-US" dirty="0">
                <a:solidFill>
                  <a:srgbClr val="0000FF"/>
                </a:solidFill>
              </a:rPr>
              <a:t>队头</a:t>
            </a:r>
            <a:r>
              <a:rPr lang="en-US" dirty="0">
                <a:solidFill>
                  <a:srgbClr val="0000FF"/>
                </a:solidFill>
              </a:rPr>
              <a:t>)</a:t>
            </a:r>
            <a:r>
              <a:rPr lang="zh-CN" altLang="en-US" dirty="0">
                <a:solidFill>
                  <a:srgbClr val="0000FF"/>
                </a:solidFill>
              </a:rPr>
              <a:t>元素出队</a:t>
            </a:r>
            <a:endParaRPr lang="en-US" dirty="0">
              <a:solidFill>
                <a:srgbClr val="0000FF"/>
              </a:solidFill>
            </a:endParaRPr>
          </a:p>
          <a:p>
            <a:pPr marL="0" indent="0">
              <a:buNone/>
            </a:pPr>
            <a:r>
              <a:rPr lang="en-US" dirty="0"/>
              <a:t>Status </a:t>
            </a:r>
            <a:r>
              <a:rPr lang="en-US" dirty="0">
                <a:solidFill>
                  <a:srgbClr val="0000FF"/>
                </a:solidFill>
              </a:rPr>
              <a:t>Dequeue</a:t>
            </a:r>
            <a:r>
              <a:rPr lang="en-US" dirty="0"/>
              <a:t>(</a:t>
            </a:r>
            <a:r>
              <a:rPr lang="en-US" dirty="0" err="1"/>
              <a:t>LinkedQueue</a:t>
            </a:r>
            <a:r>
              <a:rPr lang="en-US" dirty="0"/>
              <a:t> *</a:t>
            </a:r>
            <a:r>
              <a:rPr lang="en-US" dirty="0" err="1"/>
              <a:t>lq</a:t>
            </a:r>
            <a:r>
              <a:rPr lang="en-US" dirty="0"/>
              <a:t>, </a:t>
            </a:r>
            <a:r>
              <a:rPr lang="en-US" dirty="0" err="1"/>
              <a:t>ElemType</a:t>
            </a:r>
            <a:r>
              <a:rPr lang="en-US" dirty="0"/>
              <a:t> *e);</a:t>
            </a:r>
          </a:p>
          <a:p>
            <a:pPr marL="0" indent="0">
              <a:buNone/>
            </a:pP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3687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857C33E-AB51-4732-B7FC-4FD6F0F3FE8D}" type="slidenum">
              <a:rPr lang="zh-CN" altLang="en-US" smtClean="0"/>
              <a:pPr/>
              <a:t>7</a:t>
            </a:fld>
            <a:endParaRPr lang="en-US" altLang="zh-CN" dirty="0"/>
          </a:p>
        </p:txBody>
      </p:sp>
      <p:grpSp>
        <p:nvGrpSpPr>
          <p:cNvPr id="4" name="组合 3"/>
          <p:cNvGrpSpPr/>
          <p:nvPr/>
        </p:nvGrpSpPr>
        <p:grpSpPr>
          <a:xfrm>
            <a:off x="395536" y="402927"/>
            <a:ext cx="4344987" cy="6194425"/>
            <a:chOff x="2555776" y="402927"/>
            <a:chExt cx="4344987" cy="6194425"/>
          </a:xfrm>
        </p:grpSpPr>
        <p:grpSp>
          <p:nvGrpSpPr>
            <p:cNvPr id="191490" name="Group 2"/>
            <p:cNvGrpSpPr>
              <a:grpSpLocks/>
            </p:cNvGrpSpPr>
            <p:nvPr/>
          </p:nvGrpSpPr>
          <p:grpSpPr bwMode="auto">
            <a:xfrm>
              <a:off x="2555776" y="402927"/>
              <a:ext cx="4344987" cy="6194425"/>
              <a:chOff x="0" y="0"/>
              <a:chExt cx="2737" cy="3902"/>
            </a:xfrm>
          </p:grpSpPr>
          <p:sp>
            <p:nvSpPr>
              <p:cNvPr id="191491" name="Rectangle 3"/>
              <p:cNvSpPr>
                <a:spLocks noChangeArrowheads="1"/>
              </p:cNvSpPr>
              <p:nvPr/>
            </p:nvSpPr>
            <p:spPr bwMode="auto">
              <a:xfrm>
                <a:off x="137" y="3675"/>
                <a:ext cx="21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zh-CN" altLang="en-US" sz="2000" b="1" dirty="0">
                    <a:latin typeface="楷体_GB2312" pitchFamily="49" charset="-122"/>
                    <a:ea typeface="楷体_GB2312" pitchFamily="49" charset="-122"/>
                  </a:rPr>
                  <a:t>队列操作及指针变化</a:t>
                </a:r>
              </a:p>
            </p:txBody>
          </p:sp>
          <p:grpSp>
            <p:nvGrpSpPr>
              <p:cNvPr id="191492" name="Group 4"/>
              <p:cNvGrpSpPr>
                <a:grpSpLocks/>
              </p:cNvGrpSpPr>
              <p:nvPr/>
            </p:nvGrpSpPr>
            <p:grpSpPr bwMode="auto">
              <a:xfrm>
                <a:off x="182" y="0"/>
                <a:ext cx="1357" cy="729"/>
                <a:chOff x="0" y="0"/>
                <a:chExt cx="1357" cy="729"/>
              </a:xfrm>
            </p:grpSpPr>
            <p:sp>
              <p:nvSpPr>
                <p:cNvPr id="191493" name="Rectangle 5"/>
                <p:cNvSpPr>
                  <a:spLocks noChangeArrowheads="1"/>
                </p:cNvSpPr>
                <p:nvPr/>
              </p:nvSpPr>
              <p:spPr bwMode="auto">
                <a:xfrm>
                  <a:off x="336" y="480"/>
                  <a:ext cx="7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t>(a) </a:t>
                  </a:r>
                  <a:r>
                    <a:rPr lang="zh-CN" altLang="en-US" sz="2000" b="1"/>
                    <a:t>空队列</a:t>
                  </a:r>
                </a:p>
              </p:txBody>
            </p:sp>
            <p:grpSp>
              <p:nvGrpSpPr>
                <p:cNvPr id="191494" name="Group 6"/>
                <p:cNvGrpSpPr>
                  <a:grpSpLocks/>
                </p:cNvGrpSpPr>
                <p:nvPr/>
              </p:nvGrpSpPr>
              <p:grpSpPr bwMode="auto">
                <a:xfrm>
                  <a:off x="0" y="0"/>
                  <a:ext cx="771" cy="408"/>
                  <a:chOff x="0" y="0"/>
                  <a:chExt cx="768" cy="453"/>
                </a:xfrm>
              </p:grpSpPr>
              <p:grpSp>
                <p:nvGrpSpPr>
                  <p:cNvPr id="191495" name="Group 7"/>
                  <p:cNvGrpSpPr>
                    <a:grpSpLocks/>
                  </p:cNvGrpSpPr>
                  <p:nvPr/>
                </p:nvGrpSpPr>
                <p:grpSpPr bwMode="auto">
                  <a:xfrm>
                    <a:off x="0" y="0"/>
                    <a:ext cx="768" cy="227"/>
                    <a:chOff x="0" y="0"/>
                    <a:chExt cx="768" cy="227"/>
                  </a:xfrm>
                </p:grpSpPr>
                <p:sp>
                  <p:nvSpPr>
                    <p:cNvPr id="191496" name="Rectangle 8"/>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t>front</a:t>
                      </a:r>
                    </a:p>
                  </p:txBody>
                </p:sp>
                <p:sp>
                  <p:nvSpPr>
                    <p:cNvPr id="191497" name="Line 9"/>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498" name="Group 10"/>
                  <p:cNvGrpSpPr>
                    <a:grpSpLocks/>
                  </p:cNvGrpSpPr>
                  <p:nvPr/>
                </p:nvGrpSpPr>
                <p:grpSpPr bwMode="auto">
                  <a:xfrm>
                    <a:off x="0" y="226"/>
                    <a:ext cx="768" cy="227"/>
                    <a:chOff x="0" y="0"/>
                    <a:chExt cx="768" cy="227"/>
                  </a:xfrm>
                </p:grpSpPr>
                <p:sp>
                  <p:nvSpPr>
                    <p:cNvPr id="191499" name="Rectangle 11"/>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rear</a:t>
                      </a:r>
                    </a:p>
                  </p:txBody>
                </p:sp>
                <p:sp>
                  <p:nvSpPr>
                    <p:cNvPr id="191500" name="Line 12"/>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91501" name="Group 13"/>
                <p:cNvGrpSpPr>
                  <a:grpSpLocks/>
                </p:cNvGrpSpPr>
                <p:nvPr/>
              </p:nvGrpSpPr>
              <p:grpSpPr bwMode="auto">
                <a:xfrm>
                  <a:off x="768" y="67"/>
                  <a:ext cx="589" cy="317"/>
                  <a:chOff x="0" y="0"/>
                  <a:chExt cx="589" cy="317"/>
                </a:xfrm>
              </p:grpSpPr>
              <p:sp>
                <p:nvSpPr>
                  <p:cNvPr id="191502" name="Rectangle 14"/>
                  <p:cNvSpPr>
                    <a:spLocks noChangeArrowheads="1"/>
                  </p:cNvSpPr>
                  <p:nvPr/>
                </p:nvSpPr>
                <p:spPr bwMode="auto">
                  <a:xfrm>
                    <a:off x="0" y="0"/>
                    <a:ext cx="589"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zh-CN" altLang="en-US" sz="2400">
                        <a:ea typeface="Arial Unicode MS" pitchFamily="34" charset="-122"/>
                        <a:cs typeface="Arial Unicode MS" pitchFamily="34" charset="-122"/>
                      </a:rPr>
                      <a:t>∧</a:t>
                    </a:r>
                    <a:endParaRPr lang="zh-CN" altLang="en-US" sz="2400"/>
                  </a:p>
                </p:txBody>
              </p:sp>
              <p:sp>
                <p:nvSpPr>
                  <p:cNvPr id="191503" name="Line 15"/>
                  <p:cNvSpPr>
                    <a:spLocks noChangeShapeType="1"/>
                  </p:cNvSpPr>
                  <p:nvPr/>
                </p:nvSpPr>
                <p:spPr bwMode="auto">
                  <a:xfrm>
                    <a:off x="318" y="0"/>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91504" name="Group 16"/>
              <p:cNvGrpSpPr>
                <a:grpSpLocks/>
              </p:cNvGrpSpPr>
              <p:nvPr/>
            </p:nvGrpSpPr>
            <p:grpSpPr bwMode="auto">
              <a:xfrm>
                <a:off x="0" y="908"/>
                <a:ext cx="1996" cy="681"/>
                <a:chOff x="0" y="0"/>
                <a:chExt cx="1996" cy="681"/>
              </a:xfrm>
            </p:grpSpPr>
            <p:sp>
              <p:nvSpPr>
                <p:cNvPr id="191505" name="Rectangle 17"/>
                <p:cNvSpPr>
                  <a:spLocks noChangeArrowheads="1"/>
                </p:cNvSpPr>
                <p:nvPr/>
              </p:nvSpPr>
              <p:spPr bwMode="auto">
                <a:xfrm>
                  <a:off x="672" y="432"/>
                  <a:ext cx="7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t>(b)   x</a:t>
                  </a:r>
                  <a:r>
                    <a:rPr lang="zh-CN" altLang="en-US" sz="2000" b="1"/>
                    <a:t>入队</a:t>
                  </a:r>
                </a:p>
              </p:txBody>
            </p:sp>
            <p:grpSp>
              <p:nvGrpSpPr>
                <p:cNvPr id="191506" name="Group 18"/>
                <p:cNvGrpSpPr>
                  <a:grpSpLocks/>
                </p:cNvGrpSpPr>
                <p:nvPr/>
              </p:nvGrpSpPr>
              <p:grpSpPr bwMode="auto">
                <a:xfrm>
                  <a:off x="0" y="0"/>
                  <a:ext cx="1996" cy="408"/>
                  <a:chOff x="0" y="0"/>
                  <a:chExt cx="1996" cy="408"/>
                </a:xfrm>
              </p:grpSpPr>
              <p:grpSp>
                <p:nvGrpSpPr>
                  <p:cNvPr id="191507" name="Group 19"/>
                  <p:cNvGrpSpPr>
                    <a:grpSpLocks/>
                  </p:cNvGrpSpPr>
                  <p:nvPr/>
                </p:nvGrpSpPr>
                <p:grpSpPr bwMode="auto">
                  <a:xfrm>
                    <a:off x="1421" y="14"/>
                    <a:ext cx="575" cy="231"/>
                    <a:chOff x="0" y="0"/>
                    <a:chExt cx="575" cy="231"/>
                  </a:xfrm>
                </p:grpSpPr>
                <p:sp>
                  <p:nvSpPr>
                    <p:cNvPr id="191508" name="Rectangle 20"/>
                    <p:cNvSpPr>
                      <a:spLocks noChangeArrowheads="1"/>
                    </p:cNvSpPr>
                    <p:nvPr/>
                  </p:nvSpPr>
                  <p:spPr bwMode="auto">
                    <a:xfrm>
                      <a:off x="0" y="4"/>
                      <a:ext cx="575"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dirty="0"/>
                        <a:t>  </a:t>
                      </a:r>
                      <a:r>
                        <a:rPr lang="en-US" altLang="en-US" sz="2400" dirty="0"/>
                        <a:t>x    </a:t>
                      </a:r>
                      <a:r>
                        <a:rPr lang="en-US" altLang="en-US" sz="2400" dirty="0">
                          <a:ea typeface="Arial Unicode MS" pitchFamily="34" charset="-122"/>
                          <a:cs typeface="Arial Unicode MS" pitchFamily="34" charset="-122"/>
                        </a:rPr>
                        <a:t>∧</a:t>
                      </a:r>
                    </a:p>
                  </p:txBody>
                </p:sp>
                <p:sp>
                  <p:nvSpPr>
                    <p:cNvPr id="191509" name="Line 21"/>
                    <p:cNvSpPr>
                      <a:spLocks noChangeShapeType="1"/>
                    </p:cNvSpPr>
                    <p:nvPr/>
                  </p:nvSpPr>
                  <p:spPr bwMode="auto">
                    <a:xfrm>
                      <a:off x="333"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10" name="Group 22"/>
                  <p:cNvGrpSpPr>
                    <a:grpSpLocks/>
                  </p:cNvGrpSpPr>
                  <p:nvPr/>
                </p:nvGrpSpPr>
                <p:grpSpPr bwMode="auto">
                  <a:xfrm>
                    <a:off x="768" y="9"/>
                    <a:ext cx="645" cy="227"/>
                    <a:chOff x="0" y="0"/>
                    <a:chExt cx="645" cy="227"/>
                  </a:xfrm>
                </p:grpSpPr>
                <p:grpSp>
                  <p:nvGrpSpPr>
                    <p:cNvPr id="191511" name="Group 23"/>
                    <p:cNvGrpSpPr>
                      <a:grpSpLocks/>
                    </p:cNvGrpSpPr>
                    <p:nvPr/>
                  </p:nvGrpSpPr>
                  <p:grpSpPr bwMode="auto">
                    <a:xfrm>
                      <a:off x="0" y="0"/>
                      <a:ext cx="499" cy="227"/>
                      <a:chOff x="0" y="0"/>
                      <a:chExt cx="499" cy="227"/>
                    </a:xfrm>
                  </p:grpSpPr>
                  <p:sp>
                    <p:nvSpPr>
                      <p:cNvPr id="191512" name="Rectangle 24"/>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en-US" sz="2400"/>
                      </a:p>
                    </p:txBody>
                  </p:sp>
                  <p:sp>
                    <p:nvSpPr>
                      <p:cNvPr id="191513" name="Line 25"/>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91514" name="Line 26"/>
                    <p:cNvSpPr>
                      <a:spLocks noChangeShapeType="1"/>
                    </p:cNvSpPr>
                    <p:nvPr/>
                  </p:nvSpPr>
                  <p:spPr bwMode="auto">
                    <a:xfrm>
                      <a:off x="405" y="114"/>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15" name="Group 27"/>
                  <p:cNvGrpSpPr>
                    <a:grpSpLocks/>
                  </p:cNvGrpSpPr>
                  <p:nvPr/>
                </p:nvGrpSpPr>
                <p:grpSpPr bwMode="auto">
                  <a:xfrm>
                    <a:off x="0" y="0"/>
                    <a:ext cx="771" cy="204"/>
                    <a:chOff x="0" y="0"/>
                    <a:chExt cx="768" cy="227"/>
                  </a:xfrm>
                </p:grpSpPr>
                <p:sp>
                  <p:nvSpPr>
                    <p:cNvPr id="191516" name="Rectangle 28"/>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t>front</a:t>
                      </a:r>
                    </a:p>
                  </p:txBody>
                </p:sp>
                <p:sp>
                  <p:nvSpPr>
                    <p:cNvPr id="191517" name="Line 29"/>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18" name="Group 30"/>
                  <p:cNvGrpSpPr>
                    <a:grpSpLocks/>
                  </p:cNvGrpSpPr>
                  <p:nvPr/>
                </p:nvGrpSpPr>
                <p:grpSpPr bwMode="auto">
                  <a:xfrm>
                    <a:off x="0" y="204"/>
                    <a:ext cx="1544" cy="204"/>
                    <a:chOff x="0" y="0"/>
                    <a:chExt cx="1544" cy="204"/>
                  </a:xfrm>
                </p:grpSpPr>
                <p:sp>
                  <p:nvSpPr>
                    <p:cNvPr id="191519" name="Rectangle 31"/>
                    <p:cNvSpPr>
                      <a:spLocks noChangeArrowheads="1"/>
                    </p:cNvSpPr>
                    <p:nvPr/>
                  </p:nvSpPr>
                  <p:spPr bwMode="auto">
                    <a:xfrm>
                      <a:off x="0" y="0"/>
                      <a:ext cx="59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rear</a:t>
                      </a:r>
                    </a:p>
                  </p:txBody>
                </p:sp>
                <p:sp>
                  <p:nvSpPr>
                    <p:cNvPr id="191520" name="Line 32"/>
                    <p:cNvSpPr>
                      <a:spLocks noChangeShapeType="1"/>
                    </p:cNvSpPr>
                    <p:nvPr/>
                  </p:nvSpPr>
                  <p:spPr bwMode="auto">
                    <a:xfrm>
                      <a:off x="519" y="159"/>
                      <a:ext cx="102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21" name="Line 33"/>
                    <p:cNvSpPr>
                      <a:spLocks noChangeShapeType="1"/>
                    </p:cNvSpPr>
                    <p:nvPr/>
                  </p:nvSpPr>
                  <p:spPr bwMode="auto">
                    <a:xfrm flipV="1">
                      <a:off x="1544" y="45"/>
                      <a:ext cx="0" cy="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nvGrpSpPr>
              <p:cNvPr id="191522" name="Group 34"/>
              <p:cNvGrpSpPr>
                <a:grpSpLocks/>
              </p:cNvGrpSpPr>
              <p:nvPr/>
            </p:nvGrpSpPr>
            <p:grpSpPr bwMode="auto">
              <a:xfrm>
                <a:off x="0" y="1817"/>
                <a:ext cx="2625" cy="724"/>
                <a:chOff x="0" y="0"/>
                <a:chExt cx="2625" cy="724"/>
              </a:xfrm>
            </p:grpSpPr>
            <p:sp>
              <p:nvSpPr>
                <p:cNvPr id="191523" name="Rectangle 35"/>
                <p:cNvSpPr>
                  <a:spLocks noChangeArrowheads="1"/>
                </p:cNvSpPr>
                <p:nvPr/>
              </p:nvSpPr>
              <p:spPr bwMode="auto">
                <a:xfrm>
                  <a:off x="817" y="475"/>
                  <a:ext cx="8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dirty="0"/>
                    <a:t>(c</a:t>
                  </a:r>
                  <a:r>
                    <a:rPr lang="en-US" altLang="en-US" sz="2000" b="1"/>
                    <a:t>)  y</a:t>
                  </a:r>
                  <a:r>
                    <a:rPr lang="zh-CN" altLang="en-US" sz="2000" b="1"/>
                    <a:t>入队</a:t>
                  </a:r>
                  <a:endParaRPr lang="zh-CN" altLang="en-US" sz="2000" b="1" dirty="0"/>
                </a:p>
              </p:txBody>
            </p:sp>
            <p:grpSp>
              <p:nvGrpSpPr>
                <p:cNvPr id="191524" name="Group 36"/>
                <p:cNvGrpSpPr>
                  <a:grpSpLocks/>
                </p:cNvGrpSpPr>
                <p:nvPr/>
              </p:nvGrpSpPr>
              <p:grpSpPr bwMode="auto">
                <a:xfrm>
                  <a:off x="0" y="0"/>
                  <a:ext cx="2625" cy="408"/>
                  <a:chOff x="0" y="0"/>
                  <a:chExt cx="2625" cy="408"/>
                </a:xfrm>
              </p:grpSpPr>
              <p:grpSp>
                <p:nvGrpSpPr>
                  <p:cNvPr id="191525" name="Group 37"/>
                  <p:cNvGrpSpPr>
                    <a:grpSpLocks/>
                  </p:cNvGrpSpPr>
                  <p:nvPr/>
                </p:nvGrpSpPr>
                <p:grpSpPr bwMode="auto">
                  <a:xfrm>
                    <a:off x="2098" y="18"/>
                    <a:ext cx="527" cy="227"/>
                    <a:chOff x="0" y="0"/>
                    <a:chExt cx="527" cy="227"/>
                  </a:xfrm>
                </p:grpSpPr>
                <p:sp>
                  <p:nvSpPr>
                    <p:cNvPr id="191526" name="Rectangle 38"/>
                    <p:cNvSpPr>
                      <a:spLocks noChangeArrowheads="1"/>
                    </p:cNvSpPr>
                    <p:nvPr/>
                  </p:nvSpPr>
                  <p:spPr bwMode="auto">
                    <a:xfrm>
                      <a:off x="0" y="0"/>
                      <a:ext cx="5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dirty="0">
                          <a:ea typeface="Arial Unicode MS" pitchFamily="34" charset="-122"/>
                          <a:cs typeface="Arial Unicode MS" pitchFamily="34" charset="-122"/>
                        </a:rPr>
                        <a:t> </a:t>
                      </a:r>
                      <a:r>
                        <a:rPr lang="en-US" altLang="en-US" sz="2400" dirty="0">
                          <a:ea typeface="Arial Unicode MS" pitchFamily="34" charset="-122"/>
                          <a:cs typeface="Arial Unicode MS" pitchFamily="34" charset="-122"/>
                        </a:rPr>
                        <a:t>y    ∧</a:t>
                      </a:r>
                      <a:endParaRPr lang="en-US" altLang="en-US" sz="2400" dirty="0"/>
                    </a:p>
                  </p:txBody>
                </p:sp>
                <p:sp>
                  <p:nvSpPr>
                    <p:cNvPr id="191527" name="Line 39"/>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28" name="Group 40"/>
                  <p:cNvGrpSpPr>
                    <a:grpSpLocks/>
                  </p:cNvGrpSpPr>
                  <p:nvPr/>
                </p:nvGrpSpPr>
                <p:grpSpPr bwMode="auto">
                  <a:xfrm>
                    <a:off x="760" y="9"/>
                    <a:ext cx="645" cy="227"/>
                    <a:chOff x="0" y="0"/>
                    <a:chExt cx="645" cy="227"/>
                  </a:xfrm>
                </p:grpSpPr>
                <p:grpSp>
                  <p:nvGrpSpPr>
                    <p:cNvPr id="191529" name="Group 41"/>
                    <p:cNvGrpSpPr>
                      <a:grpSpLocks/>
                    </p:cNvGrpSpPr>
                    <p:nvPr/>
                  </p:nvGrpSpPr>
                  <p:grpSpPr bwMode="auto">
                    <a:xfrm>
                      <a:off x="0" y="0"/>
                      <a:ext cx="499" cy="227"/>
                      <a:chOff x="0" y="0"/>
                      <a:chExt cx="499" cy="227"/>
                    </a:xfrm>
                  </p:grpSpPr>
                  <p:sp>
                    <p:nvSpPr>
                      <p:cNvPr id="191530" name="Rectangle 42"/>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en-US" sz="2400"/>
                      </a:p>
                    </p:txBody>
                  </p:sp>
                  <p:sp>
                    <p:nvSpPr>
                      <p:cNvPr id="191531" name="Line 43"/>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91532" name="Line 44"/>
                    <p:cNvSpPr>
                      <a:spLocks noChangeShapeType="1"/>
                    </p:cNvSpPr>
                    <p:nvPr/>
                  </p:nvSpPr>
                  <p:spPr bwMode="auto">
                    <a:xfrm>
                      <a:off x="405" y="114"/>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33" name="Group 45"/>
                  <p:cNvGrpSpPr>
                    <a:grpSpLocks/>
                  </p:cNvGrpSpPr>
                  <p:nvPr/>
                </p:nvGrpSpPr>
                <p:grpSpPr bwMode="auto">
                  <a:xfrm>
                    <a:off x="0" y="0"/>
                    <a:ext cx="771" cy="204"/>
                    <a:chOff x="0" y="0"/>
                    <a:chExt cx="768" cy="227"/>
                  </a:xfrm>
                </p:grpSpPr>
                <p:sp>
                  <p:nvSpPr>
                    <p:cNvPr id="191534" name="Rectangle 46"/>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t>front</a:t>
                      </a:r>
                    </a:p>
                  </p:txBody>
                </p:sp>
                <p:sp>
                  <p:nvSpPr>
                    <p:cNvPr id="191535" name="Line 47"/>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36" name="Group 48"/>
                  <p:cNvGrpSpPr>
                    <a:grpSpLocks/>
                  </p:cNvGrpSpPr>
                  <p:nvPr/>
                </p:nvGrpSpPr>
                <p:grpSpPr bwMode="auto">
                  <a:xfrm>
                    <a:off x="0" y="204"/>
                    <a:ext cx="2239" cy="204"/>
                    <a:chOff x="0" y="0"/>
                    <a:chExt cx="2239" cy="204"/>
                  </a:xfrm>
                </p:grpSpPr>
                <p:sp>
                  <p:nvSpPr>
                    <p:cNvPr id="191537" name="Rectangle 49"/>
                    <p:cNvSpPr>
                      <a:spLocks noChangeArrowheads="1"/>
                    </p:cNvSpPr>
                    <p:nvPr/>
                  </p:nvSpPr>
                  <p:spPr bwMode="auto">
                    <a:xfrm>
                      <a:off x="0" y="0"/>
                      <a:ext cx="58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rear</a:t>
                      </a:r>
                    </a:p>
                  </p:txBody>
                </p:sp>
                <p:sp>
                  <p:nvSpPr>
                    <p:cNvPr id="191538" name="Line 50"/>
                    <p:cNvSpPr>
                      <a:spLocks noChangeShapeType="1"/>
                    </p:cNvSpPr>
                    <p:nvPr/>
                  </p:nvSpPr>
                  <p:spPr bwMode="auto">
                    <a:xfrm>
                      <a:off x="538" y="157"/>
                      <a:ext cx="17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39" name="Line 51"/>
                    <p:cNvSpPr>
                      <a:spLocks noChangeShapeType="1"/>
                    </p:cNvSpPr>
                    <p:nvPr/>
                  </p:nvSpPr>
                  <p:spPr bwMode="auto">
                    <a:xfrm flipV="1">
                      <a:off x="2239" y="43"/>
                      <a:ext cx="0" cy="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40" name="Group 52"/>
                  <p:cNvGrpSpPr>
                    <a:grpSpLocks/>
                  </p:cNvGrpSpPr>
                  <p:nvPr/>
                </p:nvGrpSpPr>
                <p:grpSpPr bwMode="auto">
                  <a:xfrm>
                    <a:off x="1413" y="18"/>
                    <a:ext cx="682" cy="231"/>
                    <a:chOff x="0" y="0"/>
                    <a:chExt cx="682" cy="231"/>
                  </a:xfrm>
                </p:grpSpPr>
                <p:sp>
                  <p:nvSpPr>
                    <p:cNvPr id="191541" name="Rectangle 53"/>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x</a:t>
                      </a:r>
                    </a:p>
                  </p:txBody>
                </p:sp>
                <p:sp>
                  <p:nvSpPr>
                    <p:cNvPr id="191542" name="Line 54"/>
                    <p:cNvSpPr>
                      <a:spLocks noChangeShapeType="1"/>
                    </p:cNvSpPr>
                    <p:nvPr/>
                  </p:nvSpPr>
                  <p:spPr bwMode="auto">
                    <a:xfrm>
                      <a:off x="341" y="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43" name="Line 55"/>
                    <p:cNvSpPr>
                      <a:spLocks noChangeShapeType="1"/>
                    </p:cNvSpPr>
                    <p:nvPr/>
                  </p:nvSpPr>
                  <p:spPr bwMode="auto">
                    <a:xfrm>
                      <a:off x="442" y="117"/>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nvGrpSpPr>
              <p:cNvPr id="191544" name="Group 56"/>
              <p:cNvGrpSpPr>
                <a:grpSpLocks/>
              </p:cNvGrpSpPr>
              <p:nvPr/>
            </p:nvGrpSpPr>
            <p:grpSpPr bwMode="auto">
              <a:xfrm>
                <a:off x="91" y="2745"/>
                <a:ext cx="2646" cy="794"/>
                <a:chOff x="0" y="0"/>
                <a:chExt cx="2646" cy="794"/>
              </a:xfrm>
            </p:grpSpPr>
            <p:sp>
              <p:nvSpPr>
                <p:cNvPr id="191545" name="Rectangle 57"/>
                <p:cNvSpPr>
                  <a:spLocks noChangeArrowheads="1"/>
                </p:cNvSpPr>
                <p:nvPr/>
              </p:nvSpPr>
              <p:spPr bwMode="auto">
                <a:xfrm>
                  <a:off x="998" y="545"/>
                  <a:ext cx="8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t>(d)    x</a:t>
                  </a:r>
                  <a:r>
                    <a:rPr lang="zh-CN" altLang="en-US" sz="2000" b="1"/>
                    <a:t>出队</a:t>
                  </a:r>
                </a:p>
              </p:txBody>
            </p:sp>
            <p:grpSp>
              <p:nvGrpSpPr>
                <p:cNvPr id="191546" name="Group 58"/>
                <p:cNvGrpSpPr>
                  <a:grpSpLocks/>
                </p:cNvGrpSpPr>
                <p:nvPr/>
              </p:nvGrpSpPr>
              <p:grpSpPr bwMode="auto">
                <a:xfrm>
                  <a:off x="0" y="0"/>
                  <a:ext cx="2646" cy="504"/>
                  <a:chOff x="0" y="0"/>
                  <a:chExt cx="2646" cy="504"/>
                </a:xfrm>
              </p:grpSpPr>
              <p:grpSp>
                <p:nvGrpSpPr>
                  <p:cNvPr id="191547" name="Group 59"/>
                  <p:cNvGrpSpPr>
                    <a:grpSpLocks/>
                  </p:cNvGrpSpPr>
                  <p:nvPr/>
                </p:nvGrpSpPr>
                <p:grpSpPr bwMode="auto">
                  <a:xfrm>
                    <a:off x="2106" y="114"/>
                    <a:ext cx="540" cy="227"/>
                    <a:chOff x="0" y="0"/>
                    <a:chExt cx="540" cy="227"/>
                  </a:xfrm>
                </p:grpSpPr>
                <p:sp>
                  <p:nvSpPr>
                    <p:cNvPr id="191548" name="Rectangle 60"/>
                    <p:cNvSpPr>
                      <a:spLocks noChangeArrowheads="1"/>
                    </p:cNvSpPr>
                    <p:nvPr/>
                  </p:nvSpPr>
                  <p:spPr bwMode="auto">
                    <a:xfrm>
                      <a:off x="0" y="0"/>
                      <a:ext cx="54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dirty="0">
                          <a:ea typeface="Arial Unicode MS" pitchFamily="34" charset="-122"/>
                          <a:cs typeface="Arial Unicode MS" pitchFamily="34" charset="-122"/>
                        </a:rPr>
                        <a:t> </a:t>
                      </a:r>
                      <a:r>
                        <a:rPr lang="en-US" altLang="en-US" sz="2400" dirty="0">
                          <a:ea typeface="Arial Unicode MS" pitchFamily="34" charset="-122"/>
                          <a:cs typeface="Arial Unicode MS" pitchFamily="34" charset="-122"/>
                        </a:rPr>
                        <a:t>y    ∧</a:t>
                      </a:r>
                      <a:endParaRPr lang="en-US" altLang="en-US" sz="2400" dirty="0"/>
                    </a:p>
                  </p:txBody>
                </p:sp>
                <p:sp>
                  <p:nvSpPr>
                    <p:cNvPr id="191549" name="Line 61"/>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50" name="Group 62"/>
                  <p:cNvGrpSpPr>
                    <a:grpSpLocks/>
                  </p:cNvGrpSpPr>
                  <p:nvPr/>
                </p:nvGrpSpPr>
                <p:grpSpPr bwMode="auto">
                  <a:xfrm>
                    <a:off x="1421" y="114"/>
                    <a:ext cx="545" cy="231"/>
                    <a:chOff x="0" y="0"/>
                    <a:chExt cx="499" cy="231"/>
                  </a:xfrm>
                </p:grpSpPr>
                <p:sp>
                  <p:nvSpPr>
                    <p:cNvPr id="191551" name="Rectangle 63"/>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x</a:t>
                      </a:r>
                    </a:p>
                  </p:txBody>
                </p:sp>
                <p:sp>
                  <p:nvSpPr>
                    <p:cNvPr id="191552" name="Line 64"/>
                    <p:cNvSpPr>
                      <a:spLocks noChangeShapeType="1"/>
                    </p:cNvSpPr>
                    <p:nvPr/>
                  </p:nvSpPr>
                  <p:spPr bwMode="auto">
                    <a:xfrm>
                      <a:off x="357" y="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53" name="Group 65"/>
                  <p:cNvGrpSpPr>
                    <a:grpSpLocks/>
                  </p:cNvGrpSpPr>
                  <p:nvPr/>
                </p:nvGrpSpPr>
                <p:grpSpPr bwMode="auto">
                  <a:xfrm>
                    <a:off x="0" y="96"/>
                    <a:ext cx="771" cy="204"/>
                    <a:chOff x="0" y="0"/>
                    <a:chExt cx="768" cy="227"/>
                  </a:xfrm>
                </p:grpSpPr>
                <p:sp>
                  <p:nvSpPr>
                    <p:cNvPr id="191554" name="Rectangle 66"/>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t>front</a:t>
                      </a:r>
                    </a:p>
                  </p:txBody>
                </p:sp>
                <p:sp>
                  <p:nvSpPr>
                    <p:cNvPr id="191555" name="Line 67"/>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56" name="Group 68"/>
                  <p:cNvGrpSpPr>
                    <a:grpSpLocks/>
                  </p:cNvGrpSpPr>
                  <p:nvPr/>
                </p:nvGrpSpPr>
                <p:grpSpPr bwMode="auto">
                  <a:xfrm>
                    <a:off x="0" y="300"/>
                    <a:ext cx="2228" cy="204"/>
                    <a:chOff x="0" y="0"/>
                    <a:chExt cx="2228" cy="204"/>
                  </a:xfrm>
                </p:grpSpPr>
                <p:sp>
                  <p:nvSpPr>
                    <p:cNvPr id="191557" name="Rectangle 69"/>
                    <p:cNvSpPr>
                      <a:spLocks noChangeArrowheads="1"/>
                    </p:cNvSpPr>
                    <p:nvPr/>
                  </p:nvSpPr>
                  <p:spPr bwMode="auto">
                    <a:xfrm>
                      <a:off x="0" y="0"/>
                      <a:ext cx="58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rear</a:t>
                      </a:r>
                    </a:p>
                  </p:txBody>
                </p:sp>
                <p:sp>
                  <p:nvSpPr>
                    <p:cNvPr id="191558" name="Line 70"/>
                    <p:cNvSpPr>
                      <a:spLocks noChangeShapeType="1"/>
                    </p:cNvSpPr>
                    <p:nvPr/>
                  </p:nvSpPr>
                  <p:spPr bwMode="auto">
                    <a:xfrm>
                      <a:off x="528" y="159"/>
                      <a:ext cx="17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59" name="Line 71"/>
                    <p:cNvSpPr>
                      <a:spLocks noChangeShapeType="1"/>
                    </p:cNvSpPr>
                    <p:nvPr/>
                  </p:nvSpPr>
                  <p:spPr bwMode="auto">
                    <a:xfrm flipV="1">
                      <a:off x="2221" y="45"/>
                      <a:ext cx="0" cy="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60" name="Group 72"/>
                  <p:cNvGrpSpPr>
                    <a:grpSpLocks/>
                  </p:cNvGrpSpPr>
                  <p:nvPr/>
                </p:nvGrpSpPr>
                <p:grpSpPr bwMode="auto">
                  <a:xfrm>
                    <a:off x="768" y="0"/>
                    <a:ext cx="1501" cy="332"/>
                    <a:chOff x="0" y="0"/>
                    <a:chExt cx="1501" cy="332"/>
                  </a:xfrm>
                </p:grpSpPr>
                <p:grpSp>
                  <p:nvGrpSpPr>
                    <p:cNvPr id="191561" name="Group 73"/>
                    <p:cNvGrpSpPr>
                      <a:grpSpLocks/>
                    </p:cNvGrpSpPr>
                    <p:nvPr/>
                  </p:nvGrpSpPr>
                  <p:grpSpPr bwMode="auto">
                    <a:xfrm>
                      <a:off x="0" y="105"/>
                      <a:ext cx="499" cy="227"/>
                      <a:chOff x="0" y="0"/>
                      <a:chExt cx="499" cy="227"/>
                    </a:xfrm>
                  </p:grpSpPr>
                  <p:sp>
                    <p:nvSpPr>
                      <p:cNvPr id="191562" name="Rectangle 74"/>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en-US" sz="2400"/>
                      </a:p>
                    </p:txBody>
                  </p:sp>
                  <p:sp>
                    <p:nvSpPr>
                      <p:cNvPr id="191563" name="Line 75"/>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91564" name="Line 76"/>
                    <p:cNvSpPr>
                      <a:spLocks noChangeShapeType="1"/>
                    </p:cNvSpPr>
                    <p:nvPr/>
                  </p:nvSpPr>
                  <p:spPr bwMode="auto">
                    <a:xfrm>
                      <a:off x="397" y="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65" name="Line 77"/>
                    <p:cNvSpPr>
                      <a:spLocks noChangeShapeType="1"/>
                    </p:cNvSpPr>
                    <p:nvPr/>
                  </p:nvSpPr>
                  <p:spPr bwMode="auto">
                    <a:xfrm>
                      <a:off x="397" y="0"/>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66" name="Line 78"/>
                    <p:cNvSpPr>
                      <a:spLocks noChangeShapeType="1"/>
                    </p:cNvSpPr>
                    <p:nvPr/>
                  </p:nvSpPr>
                  <p:spPr bwMode="auto">
                    <a:xfrm>
                      <a:off x="1501" y="0"/>
                      <a:ext cx="0" cy="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sp>
          <p:nvSpPr>
            <p:cNvPr id="3" name="矩形 2"/>
            <p:cNvSpPr/>
            <p:nvPr/>
          </p:nvSpPr>
          <p:spPr>
            <a:xfrm>
              <a:off x="4068663" y="530587"/>
              <a:ext cx="496887" cy="460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1" name="矩形 80"/>
            <p:cNvSpPr/>
            <p:nvPr/>
          </p:nvSpPr>
          <p:spPr>
            <a:xfrm>
              <a:off x="3787081" y="1844824"/>
              <a:ext cx="496887" cy="3540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2" name="矩形 81"/>
            <p:cNvSpPr/>
            <p:nvPr/>
          </p:nvSpPr>
          <p:spPr>
            <a:xfrm>
              <a:off x="3770214" y="3315990"/>
              <a:ext cx="496887" cy="3309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3" name="矩形 82"/>
            <p:cNvSpPr/>
            <p:nvPr/>
          </p:nvSpPr>
          <p:spPr>
            <a:xfrm>
              <a:off x="3923928" y="4940003"/>
              <a:ext cx="496887" cy="3309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sp>
        <p:nvSpPr>
          <p:cNvPr id="5" name="TextBox 4"/>
          <p:cNvSpPr txBox="1"/>
          <p:nvPr/>
        </p:nvSpPr>
        <p:spPr>
          <a:xfrm>
            <a:off x="4825007" y="433894"/>
            <a:ext cx="3634521" cy="3108543"/>
          </a:xfrm>
          <a:prstGeom prst="rect">
            <a:avLst/>
          </a:prstGeom>
          <a:noFill/>
        </p:spPr>
        <p:txBody>
          <a:bodyPr wrap="square" rtlCol="0">
            <a:spAutoFit/>
          </a:bodyPr>
          <a:lstStyle/>
          <a:p>
            <a:r>
              <a:rPr lang="en-US" altLang="en-US" sz="2800" dirty="0">
                <a:latin typeface="宋体" pitchFamily="2" charset="-122"/>
              </a:rPr>
              <a:t>链</a:t>
            </a:r>
            <a:r>
              <a:rPr lang="zh-CN" altLang="en-US" sz="2800" dirty="0">
                <a:latin typeface="宋体" pitchFamily="2" charset="-122"/>
              </a:rPr>
              <a:t>队列</a:t>
            </a:r>
            <a:r>
              <a:rPr lang="en-US" altLang="en-US" sz="2800" dirty="0" err="1">
                <a:latin typeface="宋体" pitchFamily="2" charset="-122"/>
              </a:rPr>
              <a:t>的操作实际上是单链表的操作，只不过是</a:t>
            </a:r>
            <a:r>
              <a:rPr lang="zh-CN" altLang="en-US" sz="2800" dirty="0">
                <a:latin typeface="宋体" pitchFamily="2" charset="-122"/>
              </a:rPr>
              <a:t>：</a:t>
            </a:r>
            <a:endParaRPr lang="en-US" altLang="zh-CN" sz="2800" dirty="0">
              <a:latin typeface="宋体" pitchFamily="2" charset="-122"/>
            </a:endParaRPr>
          </a:p>
          <a:p>
            <a:pPr marL="457200" indent="-457200">
              <a:buFont typeface="Arial" panose="020B0604020202020204" pitchFamily="34" charset="0"/>
              <a:buChar char="•"/>
            </a:pPr>
            <a:r>
              <a:rPr lang="en-US" altLang="en-US" sz="2800" dirty="0" err="1">
                <a:latin typeface="宋体" pitchFamily="2" charset="-122"/>
              </a:rPr>
              <a:t>删除在表头进行</a:t>
            </a:r>
            <a:r>
              <a:rPr lang="en-US" altLang="en-US" sz="2800" dirty="0">
                <a:latin typeface="宋体" pitchFamily="2" charset="-122"/>
              </a:rPr>
              <a:t>，</a:t>
            </a:r>
          </a:p>
          <a:p>
            <a:pPr marL="457200" indent="-457200">
              <a:buFont typeface="Arial" panose="020B0604020202020204" pitchFamily="34" charset="0"/>
              <a:buChar char="•"/>
            </a:pPr>
            <a:r>
              <a:rPr lang="en-US" altLang="en-US" sz="2800" dirty="0" err="1">
                <a:latin typeface="宋体" pitchFamily="2" charset="-122"/>
              </a:rPr>
              <a:t>插入在表尾进行</a:t>
            </a:r>
            <a:r>
              <a:rPr lang="zh-CN" altLang="en-US" sz="2800" dirty="0">
                <a:latin typeface="宋体" pitchFamily="2" charset="-122"/>
              </a:rPr>
              <a:t>，</a:t>
            </a:r>
            <a:endParaRPr lang="en-US" altLang="en-US" sz="2800" dirty="0">
              <a:latin typeface="宋体" pitchFamily="2" charset="-122"/>
            </a:endParaRPr>
          </a:p>
          <a:p>
            <a:pPr marL="457200" indent="-457200">
              <a:buFont typeface="Arial" panose="020B0604020202020204" pitchFamily="34" charset="0"/>
              <a:buChar char="•"/>
            </a:pPr>
            <a:r>
              <a:rPr lang="en-US" altLang="en-US" sz="2800" dirty="0" err="1">
                <a:latin typeface="宋体" pitchFamily="2" charset="-122"/>
              </a:rPr>
              <a:t>插入、删除时分别修改不同的指针</a:t>
            </a:r>
            <a:endParaRPr lang="en-US" sz="2800" dirty="0"/>
          </a:p>
        </p:txBody>
      </p:sp>
      <p:sp>
        <p:nvSpPr>
          <p:cNvPr id="6" name="TextBox 5"/>
          <p:cNvSpPr txBox="1"/>
          <p:nvPr/>
        </p:nvSpPr>
        <p:spPr>
          <a:xfrm>
            <a:off x="5724128" y="3662066"/>
            <a:ext cx="3384376" cy="461665"/>
          </a:xfrm>
          <a:prstGeom prst="rect">
            <a:avLst/>
          </a:prstGeom>
          <a:noFill/>
        </p:spPr>
        <p:txBody>
          <a:bodyPr wrap="square" rtlCol="0">
            <a:spAutoFit/>
          </a:bodyPr>
          <a:lstStyle/>
          <a:p>
            <a:r>
              <a:rPr lang="zh-CN" altLang="en-US" sz="2400" b="1" dirty="0">
                <a:solidFill>
                  <a:srgbClr val="0000FF"/>
                </a:solidFill>
              </a:rPr>
              <a:t>如何判队列</a:t>
            </a:r>
            <a:r>
              <a:rPr lang="en-US" altLang="zh-CN" sz="2400" b="1" dirty="0">
                <a:solidFill>
                  <a:srgbClr val="0000FF"/>
                </a:solidFill>
              </a:rPr>
              <a:t>Q</a:t>
            </a:r>
            <a:r>
              <a:rPr lang="zh-CN" altLang="en-US" sz="2400" b="1" dirty="0">
                <a:solidFill>
                  <a:srgbClr val="0000FF"/>
                </a:solidFill>
              </a:rPr>
              <a:t>是否为空？</a:t>
            </a:r>
            <a:endParaRPr lang="en-US" sz="2400" dirty="0"/>
          </a:p>
        </p:txBody>
      </p:sp>
      <p:sp>
        <p:nvSpPr>
          <p:cNvPr id="7" name="TextBox 6"/>
          <p:cNvSpPr txBox="1"/>
          <p:nvPr/>
        </p:nvSpPr>
        <p:spPr>
          <a:xfrm>
            <a:off x="7118819" y="4775200"/>
            <a:ext cx="2031325" cy="461665"/>
          </a:xfrm>
          <a:prstGeom prst="rect">
            <a:avLst/>
          </a:prstGeom>
          <a:noFill/>
        </p:spPr>
        <p:txBody>
          <a:bodyPr wrap="none" rtlCol="0">
            <a:spAutoFit/>
          </a:bodyPr>
          <a:lstStyle/>
          <a:p>
            <a:r>
              <a:rPr lang="zh-CN" altLang="en-US" sz="2400" b="1" dirty="0">
                <a:solidFill>
                  <a:srgbClr val="0000FF"/>
                </a:solidFill>
              </a:rPr>
              <a:t>队列会满吗？</a:t>
            </a:r>
            <a:endParaRPr lang="en-US" sz="2400" b="1" dirty="0">
              <a:solidFill>
                <a:srgbClr val="0000FF"/>
              </a:solidFill>
            </a:endParaRPr>
          </a:p>
        </p:txBody>
      </p:sp>
      <p:sp>
        <p:nvSpPr>
          <p:cNvPr id="8" name="TextBox 7"/>
          <p:cNvSpPr txBox="1"/>
          <p:nvPr/>
        </p:nvSpPr>
        <p:spPr>
          <a:xfrm>
            <a:off x="5549104" y="5214124"/>
            <a:ext cx="3608680"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不会，因为删除队列结点时会释放结点空间</a:t>
            </a:r>
            <a:endParaRPr lang="en-US" sz="2400" dirty="0"/>
          </a:p>
        </p:txBody>
      </p:sp>
      <p:sp>
        <p:nvSpPr>
          <p:cNvPr id="9" name="TextBox 8"/>
          <p:cNvSpPr txBox="1"/>
          <p:nvPr/>
        </p:nvSpPr>
        <p:spPr>
          <a:xfrm>
            <a:off x="5554730" y="6012805"/>
            <a:ext cx="2929893"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除非内存不足</a:t>
            </a:r>
            <a:endParaRPr lang="en-US" sz="2400" dirty="0"/>
          </a:p>
        </p:txBody>
      </p:sp>
      <p:sp>
        <p:nvSpPr>
          <p:cNvPr id="10" name="TextBox 9"/>
          <p:cNvSpPr txBox="1"/>
          <p:nvPr/>
        </p:nvSpPr>
        <p:spPr>
          <a:xfrm>
            <a:off x="5352652" y="4087545"/>
            <a:ext cx="3608680"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t>头尾指针都指向头结点</a:t>
            </a:r>
            <a:endParaRPr lang="en-US" sz="2400" dirty="0"/>
          </a:p>
        </p:txBody>
      </p:sp>
    </p:spTree>
    <p:extLst>
      <p:ext uri="{BB962C8B-B14F-4D97-AF65-F5344CB8AC3E}">
        <p14:creationId xmlns:p14="http://schemas.microsoft.com/office/powerpoint/2010/main" val="141407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链队列的基本操作</a:t>
            </a:r>
            <a:r>
              <a:rPr lang="en-US" altLang="zh-CN"/>
              <a:t>-1,3,4</a:t>
            </a:r>
            <a:endParaRPr lang="en-US" dirty="0"/>
          </a:p>
        </p:txBody>
      </p:sp>
      <p:sp>
        <p:nvSpPr>
          <p:cNvPr id="192514" name="Rectangle 2"/>
          <p:cNvSpPr>
            <a:spLocks noGrp="1" noChangeArrowheads="1"/>
          </p:cNvSpPr>
          <p:nvPr>
            <p:ph idx="1"/>
          </p:nvPr>
        </p:nvSpPr>
        <p:spPr>
          <a:xfrm>
            <a:off x="457200" y="836712"/>
            <a:ext cx="8229600" cy="5832648"/>
          </a:xfrm>
        </p:spPr>
        <p:txBody>
          <a:bodyPr>
            <a:noAutofit/>
          </a:bodyPr>
          <a:lstStyle/>
          <a:p>
            <a:pPr marL="0" indent="0">
              <a:spcBef>
                <a:spcPts val="0"/>
              </a:spcBef>
              <a:buNone/>
            </a:pPr>
            <a:r>
              <a:rPr lang="en-US" altLang="zh-CN" sz="2200" dirty="0"/>
              <a:t>// </a:t>
            </a:r>
            <a:r>
              <a:rPr lang="zh-CN" altLang="en-US" sz="2200" dirty="0"/>
              <a:t>链队列的初始化，构造一个空队列</a:t>
            </a:r>
            <a:r>
              <a:rPr lang="en-US" altLang="zh-CN" sz="2200" dirty="0"/>
              <a:t>(</a:t>
            </a:r>
            <a:r>
              <a:rPr lang="zh-CN" altLang="en-US" sz="2200" dirty="0"/>
              <a:t>含头结点</a:t>
            </a:r>
            <a:r>
              <a:rPr lang="en-US" altLang="zh-CN" sz="2200" dirty="0"/>
              <a:t>)</a:t>
            </a:r>
          </a:p>
          <a:p>
            <a:pPr marL="0" indent="0">
              <a:spcBef>
                <a:spcPts val="0"/>
              </a:spcBef>
              <a:buNone/>
            </a:pPr>
            <a:r>
              <a:rPr lang="en-US" altLang="zh-CN" sz="2200" dirty="0"/>
              <a:t>Status </a:t>
            </a:r>
            <a:r>
              <a:rPr lang="en-US" altLang="zh-CN" sz="2200" dirty="0" err="1">
                <a:solidFill>
                  <a:srgbClr val="0000FF"/>
                </a:solidFill>
              </a:rPr>
              <a:t>InitQueue</a:t>
            </a:r>
            <a:r>
              <a:rPr lang="en-US" altLang="zh-CN" sz="2200" dirty="0"/>
              <a:t>(</a:t>
            </a:r>
            <a:r>
              <a:rPr lang="en-US" altLang="zh-CN" sz="2200" dirty="0" err="1"/>
              <a:t>LinkedQueue</a:t>
            </a:r>
            <a:r>
              <a:rPr lang="en-US" altLang="zh-CN" sz="2200" dirty="0"/>
              <a:t> *</a:t>
            </a:r>
            <a:r>
              <a:rPr lang="en-US" altLang="zh-CN" sz="2200" dirty="0" err="1"/>
              <a:t>lq</a:t>
            </a:r>
            <a:r>
              <a:rPr lang="en-US" altLang="zh-CN" sz="2200" dirty="0"/>
              <a:t>){</a:t>
            </a:r>
          </a:p>
          <a:p>
            <a:pPr marL="0" indent="0">
              <a:spcBef>
                <a:spcPts val="0"/>
              </a:spcBef>
              <a:buNone/>
            </a:pPr>
            <a:r>
              <a:rPr lang="en-US" altLang="zh-CN" sz="2200" dirty="0" err="1"/>
              <a:t>lq</a:t>
            </a:r>
            <a:r>
              <a:rPr lang="en-US" altLang="zh-CN" sz="2200" dirty="0"/>
              <a:t>-&gt;front=</a:t>
            </a:r>
            <a:r>
              <a:rPr lang="en-US" altLang="zh-CN" sz="2200" dirty="0" err="1"/>
              <a:t>lq</a:t>
            </a:r>
            <a:r>
              <a:rPr lang="en-US" altLang="zh-CN" sz="2200" dirty="0"/>
              <a:t>-&gt;rear=(</a:t>
            </a:r>
            <a:r>
              <a:rPr lang="en-US" altLang="zh-CN" sz="2200" dirty="0" err="1"/>
              <a:t>QNode</a:t>
            </a:r>
            <a:r>
              <a:rPr lang="en-US" altLang="zh-CN" sz="2200" dirty="0"/>
              <a:t> *)malloc(</a:t>
            </a:r>
            <a:r>
              <a:rPr lang="en-US" altLang="zh-CN" sz="2200" dirty="0" err="1"/>
              <a:t>sizeof</a:t>
            </a:r>
            <a:r>
              <a:rPr lang="en-US" altLang="zh-CN" sz="2200" dirty="0"/>
              <a:t>(</a:t>
            </a:r>
            <a:r>
              <a:rPr lang="en-US" altLang="zh-CN" sz="2200" dirty="0" err="1"/>
              <a:t>QNode</a:t>
            </a:r>
            <a:r>
              <a:rPr lang="en-US" altLang="zh-CN" sz="2200" dirty="0"/>
              <a:t>));</a:t>
            </a:r>
          </a:p>
          <a:p>
            <a:pPr marL="0" indent="0">
              <a:spcBef>
                <a:spcPts val="0"/>
              </a:spcBef>
              <a:buNone/>
            </a:pPr>
            <a:r>
              <a:rPr lang="en-US" altLang="zh-CN" sz="2200" dirty="0"/>
              <a:t>if(!</a:t>
            </a:r>
            <a:r>
              <a:rPr lang="en-US" altLang="zh-CN" sz="2200" dirty="0" err="1"/>
              <a:t>lq</a:t>
            </a:r>
            <a:r>
              <a:rPr lang="en-US" altLang="zh-CN" sz="2200" dirty="0"/>
              <a:t>-&gt;front) return ERROR;</a:t>
            </a:r>
          </a:p>
          <a:p>
            <a:pPr marL="0" indent="0">
              <a:spcBef>
                <a:spcPts val="0"/>
              </a:spcBef>
              <a:buNone/>
            </a:pPr>
            <a:r>
              <a:rPr lang="en-US" altLang="zh-CN" sz="2200" dirty="0" err="1">
                <a:solidFill>
                  <a:srgbClr val="0000CC"/>
                </a:solidFill>
              </a:rPr>
              <a:t>lq</a:t>
            </a:r>
            <a:r>
              <a:rPr lang="en-US" altLang="zh-CN" sz="2200" dirty="0">
                <a:solidFill>
                  <a:srgbClr val="0000CC"/>
                </a:solidFill>
              </a:rPr>
              <a:t>-&gt;front-&gt;next=NULL;</a:t>
            </a:r>
          </a:p>
          <a:p>
            <a:pPr marL="0" indent="0">
              <a:spcBef>
                <a:spcPts val="0"/>
              </a:spcBef>
              <a:buNone/>
            </a:pPr>
            <a:r>
              <a:rPr lang="en-US" altLang="zh-CN" sz="2200" dirty="0"/>
              <a:t>return OK;</a:t>
            </a:r>
          </a:p>
          <a:p>
            <a:pPr marL="0" indent="0">
              <a:spcBef>
                <a:spcPts val="0"/>
              </a:spcBef>
              <a:buNone/>
            </a:pPr>
            <a:r>
              <a:rPr lang="en-US" altLang="zh-CN" sz="2200" dirty="0"/>
              <a:t>}</a:t>
            </a:r>
          </a:p>
          <a:p>
            <a:pPr marL="0" indent="0">
              <a:spcBef>
                <a:spcPts val="0"/>
              </a:spcBef>
              <a:buNone/>
            </a:pPr>
            <a:endParaRPr lang="en-US" altLang="zh-CN" sz="2200" dirty="0"/>
          </a:p>
          <a:p>
            <a:pPr marL="0" indent="0">
              <a:spcBef>
                <a:spcPts val="0"/>
              </a:spcBef>
              <a:buNone/>
            </a:pPr>
            <a:r>
              <a:rPr lang="en-US" altLang="zh-CN" sz="2200" b="1" dirty="0">
                <a:solidFill>
                  <a:srgbClr val="00B050"/>
                </a:solidFill>
              </a:rPr>
              <a:t>int</a:t>
            </a:r>
            <a:r>
              <a:rPr lang="en-US" altLang="zh-CN" sz="2200" dirty="0"/>
              <a:t> </a:t>
            </a:r>
            <a:r>
              <a:rPr lang="en-US" altLang="zh-CN" sz="2200" dirty="0" err="1">
                <a:solidFill>
                  <a:srgbClr val="0000FF"/>
                </a:solidFill>
              </a:rPr>
              <a:t>IsQueueEmpty</a:t>
            </a:r>
            <a:r>
              <a:rPr lang="en-US" altLang="zh-CN" sz="2200" dirty="0"/>
              <a:t>(</a:t>
            </a:r>
            <a:r>
              <a:rPr lang="en-US" altLang="zh-CN" sz="2200" dirty="0" err="1"/>
              <a:t>LinkedQueue</a:t>
            </a:r>
            <a:r>
              <a:rPr lang="en-US" altLang="zh-CN" sz="2200" dirty="0"/>
              <a:t> *</a:t>
            </a:r>
            <a:r>
              <a:rPr lang="en-US" altLang="zh-CN" sz="2200" dirty="0" err="1"/>
              <a:t>lq</a:t>
            </a:r>
            <a:r>
              <a:rPr lang="en-US" altLang="zh-CN" sz="2200" dirty="0"/>
              <a:t>){</a:t>
            </a:r>
          </a:p>
          <a:p>
            <a:pPr marL="0" indent="0">
              <a:spcBef>
                <a:spcPts val="0"/>
              </a:spcBef>
              <a:buNone/>
            </a:pPr>
            <a:r>
              <a:rPr lang="en-US" altLang="zh-CN" sz="2200" dirty="0"/>
              <a:t>if(</a:t>
            </a:r>
            <a:r>
              <a:rPr lang="en-US" altLang="zh-CN" sz="2200" dirty="0" err="1">
                <a:solidFill>
                  <a:srgbClr val="0000CC"/>
                </a:solidFill>
              </a:rPr>
              <a:t>lq</a:t>
            </a:r>
            <a:r>
              <a:rPr lang="en-US" altLang="zh-CN" sz="2200" dirty="0">
                <a:solidFill>
                  <a:srgbClr val="0000CC"/>
                </a:solidFill>
              </a:rPr>
              <a:t>-&gt;front == </a:t>
            </a:r>
            <a:r>
              <a:rPr lang="en-US" altLang="zh-CN" sz="2200" dirty="0" err="1">
                <a:solidFill>
                  <a:srgbClr val="0000CC"/>
                </a:solidFill>
              </a:rPr>
              <a:t>lq</a:t>
            </a:r>
            <a:r>
              <a:rPr lang="en-US" altLang="zh-CN" sz="2200" dirty="0">
                <a:solidFill>
                  <a:srgbClr val="0000CC"/>
                </a:solidFill>
              </a:rPr>
              <a:t>-&gt;rear</a:t>
            </a:r>
            <a:r>
              <a:rPr lang="en-US" altLang="zh-CN" sz="2200" dirty="0"/>
              <a:t>) return </a:t>
            </a:r>
            <a:r>
              <a:rPr lang="en-US" altLang="zh-CN" sz="2200" b="1" dirty="0">
                <a:solidFill>
                  <a:srgbClr val="00B050"/>
                </a:solidFill>
              </a:rPr>
              <a:t>1</a:t>
            </a:r>
            <a:r>
              <a:rPr lang="en-US" altLang="zh-CN" sz="2200" dirty="0"/>
              <a:t>;</a:t>
            </a:r>
          </a:p>
          <a:p>
            <a:pPr marL="0" indent="0">
              <a:spcBef>
                <a:spcPts val="0"/>
              </a:spcBef>
              <a:buNone/>
            </a:pPr>
            <a:r>
              <a:rPr lang="en-US" altLang="zh-CN" sz="2200" dirty="0"/>
              <a:t>else return </a:t>
            </a:r>
            <a:r>
              <a:rPr lang="en-US" altLang="zh-CN" sz="2200" b="1" dirty="0">
                <a:solidFill>
                  <a:srgbClr val="00B050"/>
                </a:solidFill>
              </a:rPr>
              <a:t>0</a:t>
            </a:r>
            <a:r>
              <a:rPr lang="en-US" altLang="zh-CN" sz="2200" dirty="0"/>
              <a:t>;</a:t>
            </a:r>
          </a:p>
          <a:p>
            <a:pPr marL="0" indent="0">
              <a:spcBef>
                <a:spcPts val="0"/>
              </a:spcBef>
              <a:buNone/>
            </a:pPr>
            <a:r>
              <a:rPr lang="en-US" altLang="zh-CN" sz="2200" dirty="0"/>
              <a:t>}</a:t>
            </a:r>
          </a:p>
          <a:p>
            <a:pPr marL="0" indent="0">
              <a:spcBef>
                <a:spcPts val="0"/>
              </a:spcBef>
              <a:buNone/>
            </a:pPr>
            <a:endParaRPr lang="en-US" altLang="zh-CN" sz="2200" dirty="0"/>
          </a:p>
          <a:p>
            <a:pPr marL="0" indent="0">
              <a:spcBef>
                <a:spcPts val="0"/>
              </a:spcBef>
              <a:buNone/>
            </a:pPr>
            <a:r>
              <a:rPr lang="en-US" altLang="zh-CN" sz="2200" b="1" dirty="0">
                <a:solidFill>
                  <a:srgbClr val="00B050"/>
                </a:solidFill>
              </a:rPr>
              <a:t>Status</a:t>
            </a:r>
            <a:r>
              <a:rPr lang="en-US" altLang="zh-CN" sz="2200" dirty="0"/>
              <a:t> </a:t>
            </a:r>
            <a:r>
              <a:rPr lang="en-US" altLang="zh-CN" sz="2200" dirty="0" err="1">
                <a:solidFill>
                  <a:srgbClr val="0000FF"/>
                </a:solidFill>
              </a:rPr>
              <a:t>GetFront</a:t>
            </a:r>
            <a:r>
              <a:rPr lang="en-US" altLang="zh-CN" sz="2200" dirty="0"/>
              <a:t>(</a:t>
            </a:r>
            <a:r>
              <a:rPr lang="en-US" altLang="zh-CN" sz="2200" dirty="0" err="1"/>
              <a:t>LinkedQueue</a:t>
            </a:r>
            <a:r>
              <a:rPr lang="en-US" altLang="zh-CN" sz="2200" dirty="0"/>
              <a:t> *</a:t>
            </a:r>
            <a:r>
              <a:rPr lang="en-US" altLang="zh-CN" sz="2200" dirty="0" err="1"/>
              <a:t>lq,ElemType</a:t>
            </a:r>
            <a:r>
              <a:rPr lang="en-US" altLang="zh-CN" sz="2200" dirty="0"/>
              <a:t> *e){</a:t>
            </a:r>
          </a:p>
          <a:p>
            <a:pPr marL="0" indent="0">
              <a:spcBef>
                <a:spcPts val="0"/>
              </a:spcBef>
              <a:buNone/>
            </a:pPr>
            <a:r>
              <a:rPr lang="en-US" altLang="zh-CN" sz="2200" dirty="0"/>
              <a:t>if(</a:t>
            </a:r>
            <a:r>
              <a:rPr lang="en-US" altLang="zh-CN" sz="2200" dirty="0" err="1"/>
              <a:t>lq</a:t>
            </a:r>
            <a:r>
              <a:rPr lang="en-US" altLang="zh-CN" sz="2200" dirty="0"/>
              <a:t>-&gt;front == </a:t>
            </a:r>
            <a:r>
              <a:rPr lang="en-US" altLang="zh-CN" sz="2200" dirty="0" err="1"/>
              <a:t>lq</a:t>
            </a:r>
            <a:r>
              <a:rPr lang="en-US" altLang="zh-CN" sz="2200" dirty="0"/>
              <a:t>-&gt;rear)  return </a:t>
            </a:r>
            <a:r>
              <a:rPr lang="en-US" altLang="zh-CN" sz="2200" b="1" dirty="0">
                <a:solidFill>
                  <a:srgbClr val="00B050"/>
                </a:solidFill>
              </a:rPr>
              <a:t>ERROR</a:t>
            </a:r>
            <a:r>
              <a:rPr lang="en-US" altLang="zh-CN" sz="2200" dirty="0"/>
              <a:t>;</a:t>
            </a:r>
          </a:p>
          <a:p>
            <a:pPr marL="0" indent="0">
              <a:spcBef>
                <a:spcPts val="0"/>
              </a:spcBef>
              <a:buNone/>
            </a:pPr>
            <a:r>
              <a:rPr lang="en-US" altLang="zh-CN" sz="2200" dirty="0">
                <a:solidFill>
                  <a:srgbClr val="0000FF"/>
                </a:solidFill>
              </a:rPr>
              <a:t>*e=</a:t>
            </a:r>
            <a:r>
              <a:rPr lang="en-US" altLang="zh-CN" sz="2200" dirty="0" err="1">
                <a:solidFill>
                  <a:srgbClr val="0000FF"/>
                </a:solidFill>
              </a:rPr>
              <a:t>lq</a:t>
            </a:r>
            <a:r>
              <a:rPr lang="en-US" altLang="zh-CN" sz="2200" dirty="0">
                <a:solidFill>
                  <a:srgbClr val="0000FF"/>
                </a:solidFill>
              </a:rPr>
              <a:t>-&gt;front-&gt;next-&gt;data</a:t>
            </a:r>
            <a:r>
              <a:rPr lang="en-US" altLang="zh-CN" sz="2200" dirty="0"/>
              <a:t>;</a:t>
            </a:r>
          </a:p>
          <a:p>
            <a:pPr marL="0" indent="0">
              <a:spcBef>
                <a:spcPts val="0"/>
              </a:spcBef>
              <a:buNone/>
            </a:pPr>
            <a:r>
              <a:rPr lang="en-US" altLang="zh-CN" sz="2200" dirty="0"/>
              <a:t>return </a:t>
            </a:r>
            <a:r>
              <a:rPr lang="en-US" altLang="zh-CN" sz="2200" b="1" dirty="0">
                <a:solidFill>
                  <a:srgbClr val="00B050"/>
                </a:solidFill>
              </a:rPr>
              <a:t>OK</a:t>
            </a:r>
            <a:r>
              <a:rPr lang="en-US" altLang="zh-CN" sz="2200" dirty="0"/>
              <a:t>; }</a:t>
            </a:r>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8</a:t>
            </a:fld>
            <a:endParaRPr lang="en-US" altLang="zh-CN"/>
          </a:p>
        </p:txBody>
      </p:sp>
    </p:spTree>
    <p:extLst>
      <p:ext uri="{BB962C8B-B14F-4D97-AF65-F5344CB8AC3E}">
        <p14:creationId xmlns:p14="http://schemas.microsoft.com/office/powerpoint/2010/main" val="318859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链队列的基本</a:t>
            </a:r>
            <a:r>
              <a:rPr lang="zh-CN" altLang="en-US"/>
              <a:t>操作</a:t>
            </a:r>
            <a:r>
              <a:rPr lang="en-US" altLang="zh-CN"/>
              <a:t>-5</a:t>
            </a:r>
            <a:endParaRPr lang="en-US" dirty="0"/>
          </a:p>
        </p:txBody>
      </p:sp>
      <p:sp>
        <p:nvSpPr>
          <p:cNvPr id="5" name="内容占位符 4"/>
          <p:cNvSpPr>
            <a:spLocks noGrp="1"/>
          </p:cNvSpPr>
          <p:nvPr>
            <p:ph idx="1"/>
          </p:nvPr>
        </p:nvSpPr>
        <p:spPr>
          <a:xfrm>
            <a:off x="457200" y="908720"/>
            <a:ext cx="8229600" cy="4248472"/>
          </a:xfrm>
        </p:spPr>
        <p:txBody>
          <a:bodyPr>
            <a:normAutofit fontScale="85000" lnSpcReduction="20000"/>
          </a:bodyPr>
          <a:lstStyle/>
          <a:p>
            <a:pPr marL="0" indent="0">
              <a:buNone/>
            </a:pPr>
            <a:r>
              <a:rPr lang="en-US" altLang="zh-CN" dirty="0"/>
              <a:t>// </a:t>
            </a:r>
            <a:r>
              <a:rPr lang="zh-CN" altLang="en-US" dirty="0"/>
              <a:t>入队：插入元素</a:t>
            </a:r>
            <a:r>
              <a:rPr lang="en-US" altLang="zh-CN" dirty="0"/>
              <a:t>e</a:t>
            </a:r>
            <a:r>
              <a:rPr lang="zh-CN" altLang="en-US" dirty="0"/>
              <a:t>为队列的新的队尾元素</a:t>
            </a:r>
          </a:p>
          <a:p>
            <a:pPr marL="0" indent="0">
              <a:buNone/>
            </a:pPr>
            <a:r>
              <a:rPr lang="en-US" altLang="zh-CN" dirty="0"/>
              <a:t>Status </a:t>
            </a:r>
            <a:r>
              <a:rPr lang="en-US" altLang="zh-CN" dirty="0">
                <a:solidFill>
                  <a:srgbClr val="0000FF"/>
                </a:solidFill>
              </a:rPr>
              <a:t>Enqueue</a:t>
            </a:r>
            <a:r>
              <a:rPr lang="en-US" altLang="zh-CN" dirty="0"/>
              <a:t>(</a:t>
            </a:r>
            <a:r>
              <a:rPr lang="en-US" altLang="zh-CN" dirty="0" err="1"/>
              <a:t>LinkedQueue</a:t>
            </a:r>
            <a:r>
              <a:rPr lang="en-US" altLang="zh-CN" dirty="0"/>
              <a:t> *</a:t>
            </a:r>
            <a:r>
              <a:rPr lang="en-US" altLang="zh-CN" dirty="0" err="1"/>
              <a:t>lq,ElemType</a:t>
            </a:r>
            <a:r>
              <a:rPr lang="en-US" altLang="zh-CN" dirty="0"/>
              <a:t> e){</a:t>
            </a:r>
          </a:p>
          <a:p>
            <a:pPr marL="0" indent="0">
              <a:buNone/>
            </a:pPr>
            <a:r>
              <a:rPr lang="en-US" altLang="zh-CN" dirty="0" err="1"/>
              <a:t>QNode</a:t>
            </a:r>
            <a:r>
              <a:rPr lang="en-US" altLang="zh-CN" dirty="0"/>
              <a:t> *p;</a:t>
            </a:r>
          </a:p>
          <a:p>
            <a:pPr marL="0" indent="0">
              <a:buNone/>
            </a:pPr>
            <a:r>
              <a:rPr lang="en-US" altLang="zh-CN" dirty="0"/>
              <a:t>p=(</a:t>
            </a:r>
            <a:r>
              <a:rPr lang="en-US" altLang="zh-CN" dirty="0" err="1"/>
              <a:t>QNode</a:t>
            </a:r>
            <a:r>
              <a:rPr lang="en-US" altLang="zh-CN" dirty="0"/>
              <a:t> *)malloc(</a:t>
            </a:r>
            <a:r>
              <a:rPr lang="en-US" altLang="zh-CN" dirty="0" err="1"/>
              <a:t>sizeof</a:t>
            </a:r>
            <a:r>
              <a:rPr lang="en-US" altLang="zh-CN" dirty="0"/>
              <a:t>(</a:t>
            </a:r>
            <a:r>
              <a:rPr lang="en-US" altLang="zh-CN" dirty="0" err="1"/>
              <a:t>QNode</a:t>
            </a:r>
            <a:r>
              <a:rPr lang="en-US" altLang="zh-CN" dirty="0"/>
              <a:t>));</a:t>
            </a:r>
          </a:p>
          <a:p>
            <a:pPr marL="0" indent="0">
              <a:buNone/>
            </a:pPr>
            <a:r>
              <a:rPr lang="en-US" altLang="zh-CN" dirty="0"/>
              <a:t>if(!p) return ERROR;</a:t>
            </a:r>
          </a:p>
          <a:p>
            <a:pPr marL="0" indent="0">
              <a:buNone/>
            </a:pPr>
            <a:r>
              <a:rPr lang="en-US" altLang="zh-CN" dirty="0"/>
              <a:t>p-&gt;data =e; p-&gt;next=NULL;</a:t>
            </a:r>
          </a:p>
          <a:p>
            <a:pPr marL="0" indent="0">
              <a:buNone/>
            </a:pPr>
            <a:r>
              <a:rPr lang="en-US" altLang="zh-CN" dirty="0" err="1">
                <a:solidFill>
                  <a:srgbClr val="0000FF"/>
                </a:solidFill>
              </a:rPr>
              <a:t>lq</a:t>
            </a:r>
            <a:r>
              <a:rPr lang="en-US" altLang="zh-CN" dirty="0">
                <a:solidFill>
                  <a:srgbClr val="0000FF"/>
                </a:solidFill>
              </a:rPr>
              <a:t>-&gt;rear-&gt;next=p</a:t>
            </a:r>
            <a:r>
              <a:rPr lang="en-US" altLang="zh-CN" dirty="0"/>
              <a:t>; //</a:t>
            </a:r>
            <a:r>
              <a:rPr lang="zh-CN" altLang="en-US" dirty="0"/>
              <a:t>修改尾指针</a:t>
            </a:r>
          </a:p>
          <a:p>
            <a:pPr marL="0" indent="0">
              <a:buNone/>
            </a:pPr>
            <a:r>
              <a:rPr lang="en-US" altLang="zh-CN" dirty="0" err="1">
                <a:solidFill>
                  <a:srgbClr val="0000FF"/>
                </a:solidFill>
              </a:rPr>
              <a:t>lq</a:t>
            </a:r>
            <a:r>
              <a:rPr lang="en-US" altLang="zh-CN" dirty="0">
                <a:solidFill>
                  <a:srgbClr val="0000FF"/>
                </a:solidFill>
              </a:rPr>
              <a:t>-&gt;rear=p</a:t>
            </a:r>
            <a:r>
              <a:rPr lang="en-US" altLang="zh-CN" dirty="0"/>
              <a:t>;</a:t>
            </a:r>
          </a:p>
          <a:p>
            <a:pPr marL="0" indent="0">
              <a:buNone/>
            </a:pPr>
            <a:r>
              <a:rPr lang="en-US" altLang="zh-CN" dirty="0"/>
              <a:t>return OK;</a:t>
            </a:r>
          </a:p>
          <a:p>
            <a:pPr marL="0" indent="0">
              <a:buNone/>
            </a:pPr>
            <a:r>
              <a:rPr lang="en-US" altLang="zh-CN" dirty="0"/>
              <a:t>} </a:t>
            </a:r>
          </a:p>
          <a:p>
            <a:endParaRPr lang="en-US" dirty="0"/>
          </a:p>
        </p:txBody>
      </p:sp>
      <p:sp>
        <p:nvSpPr>
          <p:cNvPr id="3" name="灯片编号占位符 2"/>
          <p:cNvSpPr>
            <a:spLocks noGrp="1"/>
          </p:cNvSpPr>
          <p:nvPr>
            <p:ph type="sldNum" sz="quarter" idx="12"/>
          </p:nvPr>
        </p:nvSpPr>
        <p:spPr/>
        <p:txBody>
          <a:bodyPr/>
          <a:lstStyle/>
          <a:p>
            <a:fld id="{A857C33E-AB51-4732-B7FC-4FD6F0F3FE8D}" type="slidenum">
              <a:rPr lang="zh-CN" altLang="en-US" smtClean="0"/>
              <a:pPr/>
              <a:t>9</a:t>
            </a:fld>
            <a:endParaRPr lang="en-US" altLang="zh-CN"/>
          </a:p>
        </p:txBody>
      </p:sp>
      <p:grpSp>
        <p:nvGrpSpPr>
          <p:cNvPr id="39" name="组合 38"/>
          <p:cNvGrpSpPr/>
          <p:nvPr/>
        </p:nvGrpSpPr>
        <p:grpSpPr>
          <a:xfrm>
            <a:off x="2438400" y="5562600"/>
            <a:ext cx="5029200" cy="609600"/>
            <a:chOff x="2438400" y="5562600"/>
            <a:chExt cx="5029200" cy="609600"/>
          </a:xfrm>
        </p:grpSpPr>
        <p:sp>
          <p:nvSpPr>
            <p:cNvPr id="10" name="Rectangle 3"/>
            <p:cNvSpPr>
              <a:spLocks noChangeArrowheads="1"/>
            </p:cNvSpPr>
            <p:nvPr/>
          </p:nvSpPr>
          <p:spPr bwMode="auto">
            <a:xfrm>
              <a:off x="3124200" y="55626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endParaRPr lang="en-US"/>
            </a:p>
          </p:txBody>
        </p:sp>
        <p:sp>
          <p:nvSpPr>
            <p:cNvPr id="11" name="Rectangle 4"/>
            <p:cNvSpPr>
              <a:spLocks noChangeArrowheads="1"/>
            </p:cNvSpPr>
            <p:nvPr/>
          </p:nvSpPr>
          <p:spPr bwMode="auto">
            <a:xfrm>
              <a:off x="2438400" y="5562600"/>
              <a:ext cx="685800" cy="609600"/>
            </a:xfrm>
            <a:prstGeom prst="rect">
              <a:avLst/>
            </a:prstGeom>
            <a:solidFill>
              <a:srgbClr val="FFCC99"/>
            </a:solidFill>
            <a:ln w="9525">
              <a:solidFill>
                <a:schemeClr val="tx1"/>
              </a:solidFill>
              <a:miter lim="800000"/>
              <a:headEnd/>
              <a:tailEnd/>
            </a:ln>
          </p:spPr>
          <p:txBody>
            <a:bodyPr wrap="none" anchor="ctr"/>
            <a:lstStyle/>
            <a:p>
              <a:endParaRPr lang="en-US"/>
            </a:p>
          </p:txBody>
        </p:sp>
        <p:sp>
          <p:nvSpPr>
            <p:cNvPr id="12" name="Rectangle 5"/>
            <p:cNvSpPr>
              <a:spLocks noChangeArrowheads="1"/>
            </p:cNvSpPr>
            <p:nvPr/>
          </p:nvSpPr>
          <p:spPr bwMode="auto">
            <a:xfrm>
              <a:off x="4648200" y="55626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endParaRPr lang="en-US"/>
            </a:p>
          </p:txBody>
        </p:sp>
        <p:sp>
          <p:nvSpPr>
            <p:cNvPr id="13" name="Rectangle 6"/>
            <p:cNvSpPr>
              <a:spLocks noChangeArrowheads="1"/>
            </p:cNvSpPr>
            <p:nvPr/>
          </p:nvSpPr>
          <p:spPr bwMode="auto">
            <a:xfrm>
              <a:off x="3962400" y="5562600"/>
              <a:ext cx="68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CC99"/>
                  </a:solidFill>
                </a14:hiddenFill>
              </a:ext>
            </a:extLst>
          </p:spPr>
          <p:txBody>
            <a:bodyPr wrap="none" anchor="ctr"/>
            <a:lstStyle/>
            <a:p>
              <a:pPr algn="ctr" eaLnBrk="1" hangingPunct="1"/>
              <a:r>
                <a:rPr lang="en-US" altLang="zh-CN" sz="4000"/>
                <a:t>a</a:t>
              </a:r>
              <a:r>
                <a:rPr lang="en-US" altLang="zh-CN" sz="4000" baseline="-25000"/>
                <a:t>1</a:t>
              </a:r>
              <a:endParaRPr lang="en-US" altLang="zh-CN" sz="4000"/>
            </a:p>
          </p:txBody>
        </p:sp>
        <p:sp>
          <p:nvSpPr>
            <p:cNvPr id="14" name="Rectangle 7"/>
            <p:cNvSpPr>
              <a:spLocks noChangeArrowheads="1"/>
            </p:cNvSpPr>
            <p:nvPr/>
          </p:nvSpPr>
          <p:spPr bwMode="auto">
            <a:xfrm>
              <a:off x="7162800" y="55626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pPr algn="ctr" eaLnBrk="1" hangingPunct="1"/>
              <a:endParaRPr lang="en-US" altLang="zh-CN" sz="4000" dirty="0"/>
            </a:p>
          </p:txBody>
        </p:sp>
        <p:sp>
          <p:nvSpPr>
            <p:cNvPr id="15" name="Rectangle 8"/>
            <p:cNvSpPr>
              <a:spLocks noChangeArrowheads="1"/>
            </p:cNvSpPr>
            <p:nvPr/>
          </p:nvSpPr>
          <p:spPr bwMode="auto">
            <a:xfrm>
              <a:off x="6477000" y="5562600"/>
              <a:ext cx="68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CC99"/>
                  </a:solidFill>
                </a14:hiddenFill>
              </a:ext>
            </a:extLst>
          </p:spPr>
          <p:txBody>
            <a:bodyPr wrap="none" anchor="ctr"/>
            <a:lstStyle/>
            <a:p>
              <a:pPr algn="ctr" eaLnBrk="1" hangingPunct="1"/>
              <a:r>
                <a:rPr lang="en-US" altLang="zh-CN" sz="4000" dirty="0"/>
                <a:t>a</a:t>
              </a:r>
              <a:r>
                <a:rPr lang="en-US" altLang="zh-CN" sz="4000" baseline="-25000" dirty="0"/>
                <a:t>n</a:t>
              </a:r>
              <a:endParaRPr lang="en-US" altLang="zh-CN" sz="4000" dirty="0"/>
            </a:p>
          </p:txBody>
        </p:sp>
        <p:sp>
          <p:nvSpPr>
            <p:cNvPr id="16" name="Line 9"/>
            <p:cNvSpPr>
              <a:spLocks noChangeShapeType="1"/>
            </p:cNvSpPr>
            <p:nvPr/>
          </p:nvSpPr>
          <p:spPr bwMode="auto">
            <a:xfrm>
              <a:off x="3276600" y="5867400"/>
              <a:ext cx="7620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0"/>
            <p:cNvSpPr>
              <a:spLocks noChangeShapeType="1"/>
            </p:cNvSpPr>
            <p:nvPr/>
          </p:nvSpPr>
          <p:spPr bwMode="auto">
            <a:xfrm>
              <a:off x="5715000" y="5867400"/>
              <a:ext cx="7620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 name="Group 11"/>
          <p:cNvGrpSpPr>
            <a:grpSpLocks/>
          </p:cNvGrpSpPr>
          <p:nvPr/>
        </p:nvGrpSpPr>
        <p:grpSpPr bwMode="auto">
          <a:xfrm>
            <a:off x="136525" y="5486400"/>
            <a:ext cx="2301875" cy="685800"/>
            <a:chOff x="86" y="2304"/>
            <a:chExt cx="1450" cy="432"/>
          </a:xfrm>
        </p:grpSpPr>
        <p:sp>
          <p:nvSpPr>
            <p:cNvPr id="19" name="Rectangle 12"/>
            <p:cNvSpPr>
              <a:spLocks noChangeArrowheads="1"/>
            </p:cNvSpPr>
            <p:nvPr/>
          </p:nvSpPr>
          <p:spPr bwMode="auto">
            <a:xfrm>
              <a:off x="960" y="2352"/>
              <a:ext cx="192" cy="384"/>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0" name="Line 13"/>
            <p:cNvSpPr>
              <a:spLocks noChangeShapeType="1"/>
            </p:cNvSpPr>
            <p:nvPr/>
          </p:nvSpPr>
          <p:spPr bwMode="auto">
            <a:xfrm>
              <a:off x="1056" y="2544"/>
              <a:ext cx="480" cy="0"/>
            </a:xfrm>
            <a:prstGeom prst="line">
              <a:avLst/>
            </a:prstGeom>
            <a:noFill/>
            <a:ln w="28575">
              <a:solidFill>
                <a:srgbClr val="FF505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1" name="Text Box 14"/>
            <p:cNvSpPr txBox="1">
              <a:spLocks noChangeArrowheads="1"/>
            </p:cNvSpPr>
            <p:nvPr/>
          </p:nvSpPr>
          <p:spPr bwMode="auto">
            <a:xfrm>
              <a:off x="86" y="2304"/>
              <a:ext cx="1042" cy="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lnSpc>
                  <a:spcPct val="110000"/>
                </a:lnSpc>
              </a:pPr>
              <a:r>
                <a:rPr lang="en-US" altLang="zh-CN" sz="3200">
                  <a:solidFill>
                    <a:srgbClr val="A50021"/>
                  </a:solidFill>
                </a:rPr>
                <a:t>lq-&gt;front</a:t>
              </a:r>
            </a:p>
          </p:txBody>
        </p:sp>
      </p:grpSp>
      <p:grpSp>
        <p:nvGrpSpPr>
          <p:cNvPr id="22" name="Group 30"/>
          <p:cNvGrpSpPr>
            <a:grpSpLocks/>
          </p:cNvGrpSpPr>
          <p:nvPr/>
        </p:nvGrpSpPr>
        <p:grpSpPr bwMode="auto">
          <a:xfrm>
            <a:off x="152400" y="6172200"/>
            <a:ext cx="6553200" cy="609600"/>
            <a:chOff x="96" y="3888"/>
            <a:chExt cx="4128" cy="384"/>
          </a:xfrm>
        </p:grpSpPr>
        <p:sp>
          <p:nvSpPr>
            <p:cNvPr id="23" name="Line 15"/>
            <p:cNvSpPr>
              <a:spLocks noChangeShapeType="1"/>
            </p:cNvSpPr>
            <p:nvPr/>
          </p:nvSpPr>
          <p:spPr bwMode="auto">
            <a:xfrm flipV="1">
              <a:off x="4224" y="3888"/>
              <a:ext cx="0" cy="192"/>
            </a:xfrm>
            <a:prstGeom prst="line">
              <a:avLst/>
            </a:prstGeom>
            <a:noFill/>
            <a:ln w="28575">
              <a:solidFill>
                <a:srgbClr val="FF505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4" name="Rectangle 16"/>
            <p:cNvSpPr>
              <a:spLocks noChangeArrowheads="1"/>
            </p:cNvSpPr>
            <p:nvPr/>
          </p:nvSpPr>
          <p:spPr bwMode="auto">
            <a:xfrm>
              <a:off x="960" y="3888"/>
              <a:ext cx="192" cy="384"/>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5" name="Line 17"/>
            <p:cNvSpPr>
              <a:spLocks noChangeShapeType="1"/>
            </p:cNvSpPr>
            <p:nvPr/>
          </p:nvSpPr>
          <p:spPr bwMode="auto">
            <a:xfrm>
              <a:off x="1056" y="4080"/>
              <a:ext cx="3168"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Rectangle 18"/>
            <p:cNvSpPr>
              <a:spLocks noChangeArrowheads="1"/>
            </p:cNvSpPr>
            <p:nvPr/>
          </p:nvSpPr>
          <p:spPr bwMode="auto">
            <a:xfrm>
              <a:off x="96" y="3888"/>
              <a:ext cx="94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A50021"/>
                  </a:solidFill>
                </a:rPr>
                <a:t>lq-&gt;rear</a:t>
              </a:r>
            </a:p>
          </p:txBody>
        </p:sp>
      </p:grpSp>
      <p:sp>
        <p:nvSpPr>
          <p:cNvPr id="27" name="Rectangle 21"/>
          <p:cNvSpPr>
            <a:spLocks noChangeArrowheads="1"/>
          </p:cNvSpPr>
          <p:nvPr/>
        </p:nvSpPr>
        <p:spPr bwMode="auto">
          <a:xfrm>
            <a:off x="8426450" y="5638800"/>
            <a:ext cx="4347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 ∧</a:t>
            </a:r>
          </a:p>
        </p:txBody>
      </p:sp>
      <p:grpSp>
        <p:nvGrpSpPr>
          <p:cNvPr id="28" name="Group 29"/>
          <p:cNvGrpSpPr>
            <a:grpSpLocks/>
          </p:cNvGrpSpPr>
          <p:nvPr/>
        </p:nvGrpSpPr>
        <p:grpSpPr bwMode="auto">
          <a:xfrm>
            <a:off x="7848600" y="4475164"/>
            <a:ext cx="1066800" cy="1697038"/>
            <a:chOff x="4944" y="2819"/>
            <a:chExt cx="672" cy="1069"/>
          </a:xfrm>
        </p:grpSpPr>
        <p:sp>
          <p:nvSpPr>
            <p:cNvPr id="29" name="Rectangle 19"/>
            <p:cNvSpPr>
              <a:spLocks noChangeArrowheads="1"/>
            </p:cNvSpPr>
            <p:nvPr/>
          </p:nvSpPr>
          <p:spPr bwMode="auto">
            <a:xfrm>
              <a:off x="5376" y="3504"/>
              <a:ext cx="192"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pPr algn="ctr" eaLnBrk="1" hangingPunct="1"/>
              <a:endParaRPr lang="en-US" altLang="en-US" sz="4000"/>
            </a:p>
          </p:txBody>
        </p:sp>
        <p:sp>
          <p:nvSpPr>
            <p:cNvPr id="30" name="Rectangle 20"/>
            <p:cNvSpPr>
              <a:spLocks noChangeArrowheads="1"/>
            </p:cNvSpPr>
            <p:nvPr/>
          </p:nvSpPr>
          <p:spPr bwMode="auto">
            <a:xfrm>
              <a:off x="4944" y="3504"/>
              <a:ext cx="432"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CC99"/>
                  </a:solidFill>
                </a14:hiddenFill>
              </a:ext>
            </a:extLst>
          </p:spPr>
          <p:txBody>
            <a:bodyPr wrap="none" anchor="ctr"/>
            <a:lstStyle/>
            <a:p>
              <a:pPr algn="ctr" eaLnBrk="1" hangingPunct="1"/>
              <a:r>
                <a:rPr lang="en-US" altLang="zh-CN" sz="4000"/>
                <a:t>e</a:t>
              </a:r>
            </a:p>
          </p:txBody>
        </p:sp>
        <p:sp>
          <p:nvSpPr>
            <p:cNvPr id="31" name="AutoShape 23"/>
            <p:cNvSpPr>
              <a:spLocks/>
            </p:cNvSpPr>
            <p:nvPr/>
          </p:nvSpPr>
          <p:spPr bwMode="auto">
            <a:xfrm>
              <a:off x="5278" y="2819"/>
              <a:ext cx="338" cy="384"/>
            </a:xfrm>
            <a:prstGeom prst="borderCallout2">
              <a:avLst>
                <a:gd name="adj1" fmla="val 65625"/>
                <a:gd name="adj2" fmla="val -6211"/>
                <a:gd name="adj3" fmla="val 67969"/>
                <a:gd name="adj4" fmla="val -70119"/>
                <a:gd name="adj5" fmla="val 172918"/>
                <a:gd name="adj6" fmla="val -60651"/>
              </a:avLst>
            </a:prstGeom>
            <a:solidFill>
              <a:srgbClr val="FFFFCC"/>
            </a:solidFill>
            <a:ln w="9525">
              <a:solidFill>
                <a:srgbClr val="800000"/>
              </a:solidFill>
              <a:miter lim="800000"/>
              <a:headEn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dirty="0"/>
                <a:t>p</a:t>
              </a:r>
              <a:endParaRPr lang="en-US" altLang="zh-CN" dirty="0"/>
            </a:p>
          </p:txBody>
        </p:sp>
      </p:grpSp>
      <p:sp>
        <p:nvSpPr>
          <p:cNvPr id="32" name="Line 24"/>
          <p:cNvSpPr>
            <a:spLocks noChangeShapeType="1"/>
          </p:cNvSpPr>
          <p:nvPr/>
        </p:nvSpPr>
        <p:spPr bwMode="auto">
          <a:xfrm>
            <a:off x="7308304" y="5877272"/>
            <a:ext cx="5334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useBgFill="1">
        <p:nvSpPr>
          <p:cNvPr id="33" name="Rectangle 25"/>
          <p:cNvSpPr>
            <a:spLocks noChangeArrowheads="1"/>
          </p:cNvSpPr>
          <p:nvPr/>
        </p:nvSpPr>
        <p:spPr bwMode="auto">
          <a:xfrm>
            <a:off x="6588224" y="6148536"/>
            <a:ext cx="228600" cy="304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 name="Group 31"/>
          <p:cNvGrpSpPr>
            <a:grpSpLocks/>
          </p:cNvGrpSpPr>
          <p:nvPr/>
        </p:nvGrpSpPr>
        <p:grpSpPr bwMode="auto">
          <a:xfrm>
            <a:off x="6705600" y="6172200"/>
            <a:ext cx="1447800" cy="304800"/>
            <a:chOff x="4224" y="3888"/>
            <a:chExt cx="912" cy="192"/>
          </a:xfrm>
        </p:grpSpPr>
        <p:sp>
          <p:nvSpPr>
            <p:cNvPr id="35" name="Line 26"/>
            <p:cNvSpPr>
              <a:spLocks noChangeShapeType="1"/>
            </p:cNvSpPr>
            <p:nvPr/>
          </p:nvSpPr>
          <p:spPr bwMode="auto">
            <a:xfrm>
              <a:off x="4224" y="4080"/>
              <a:ext cx="912" cy="0"/>
            </a:xfrm>
            <a:prstGeom prst="line">
              <a:avLst/>
            </a:prstGeom>
            <a:noFill/>
            <a:ln w="31750">
              <a:solidFill>
                <a:srgbClr val="FF6600"/>
              </a:solidFill>
              <a:miter lim="800000"/>
              <a:headEnd/>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Line 27"/>
            <p:cNvSpPr>
              <a:spLocks noChangeShapeType="1"/>
            </p:cNvSpPr>
            <p:nvPr/>
          </p:nvSpPr>
          <p:spPr bwMode="auto">
            <a:xfrm flipV="1">
              <a:off x="5136" y="3888"/>
              <a:ext cx="0" cy="192"/>
            </a:xfrm>
            <a:prstGeom prst="line">
              <a:avLst/>
            </a:prstGeom>
            <a:noFill/>
            <a:ln w="31750">
              <a:solidFill>
                <a:srgbClr val="FF66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8" name="Rectangle 21"/>
          <p:cNvSpPr>
            <a:spLocks noChangeArrowheads="1"/>
          </p:cNvSpPr>
          <p:nvPr/>
        </p:nvSpPr>
        <p:spPr bwMode="auto">
          <a:xfrm>
            <a:off x="7092280" y="5661248"/>
            <a:ext cx="262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t>∧</a:t>
            </a:r>
            <a:endParaRPr lang="en-US" altLang="zh-CN" sz="3200" dirty="0"/>
          </a:p>
        </p:txBody>
      </p:sp>
    </p:spTree>
    <p:extLst>
      <p:ext uri="{BB962C8B-B14F-4D97-AF65-F5344CB8AC3E}">
        <p14:creationId xmlns:p14="http://schemas.microsoft.com/office/powerpoint/2010/main" val="1215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8"/>
                                        </p:tgtEl>
                                      </p:cBhvr>
                                    </p:animEffect>
                                    <p:set>
                                      <p:cBhvr>
                                        <p:cTn id="34" dur="1" fill="hold">
                                          <p:stCondLst>
                                            <p:cond delay="499"/>
                                          </p:stCondLst>
                                        </p:cTn>
                                        <p:tgtEl>
                                          <p:spTgt spid="3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left)">
                                      <p:cBhvr>
                                        <p:cTn id="4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32" grpId="0" animBg="1"/>
      <p:bldP spid="33" grpId="0" animBg="1"/>
      <p:bldP spid="38" grpId="0"/>
      <p:bldP spid="38"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5263</TotalTime>
  <Words>5362</Words>
  <Application>Microsoft Office PowerPoint</Application>
  <PresentationFormat>全屏显示(4:3)</PresentationFormat>
  <Paragraphs>889</Paragraphs>
  <Slides>46</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Arial Unicode MS</vt:lpstr>
      <vt:lpstr>楷体_GB2312</vt:lpstr>
      <vt:lpstr>宋体</vt:lpstr>
      <vt:lpstr>Arial</vt:lpstr>
      <vt:lpstr>Calibri</vt:lpstr>
      <vt:lpstr>Cambria Math</vt:lpstr>
      <vt:lpstr>Office 主题</vt:lpstr>
      <vt:lpstr>第三章 栈和队列</vt:lpstr>
      <vt:lpstr>目录</vt:lpstr>
      <vt:lpstr>1. 队列的基本概念</vt:lpstr>
      <vt:lpstr>队列的设计</vt:lpstr>
      <vt:lpstr>2. 队列的链式表示和实现</vt:lpstr>
      <vt:lpstr>链队列的基本操作</vt:lpstr>
      <vt:lpstr>PowerPoint 演示文稿</vt:lpstr>
      <vt:lpstr>链队列的基本操作-1,3,4</vt:lpstr>
      <vt:lpstr>链队列的基本操作-5</vt:lpstr>
      <vt:lpstr>链队列的基本操作-6</vt:lpstr>
      <vt:lpstr>3. 队列的顺序表示和实现</vt:lpstr>
      <vt:lpstr>静态顺序队列的基本操作</vt:lpstr>
      <vt:lpstr>静态顺序队列的假溢出</vt:lpstr>
      <vt:lpstr>循环队列(Circular Queue)</vt:lpstr>
      <vt:lpstr>循环队列操作及指针变化情况</vt:lpstr>
      <vt:lpstr>循环队列操作及指针变化情况</vt:lpstr>
      <vt:lpstr>循环队列操作及指针变化情况</vt:lpstr>
      <vt:lpstr>循环队列的定义</vt:lpstr>
      <vt:lpstr>循环队列的基本操作</vt:lpstr>
      <vt:lpstr>循环队列的基本操作-1,2</vt:lpstr>
      <vt:lpstr>循环队列的基本操作-5,6</vt:lpstr>
      <vt:lpstr>与队列有关的… …</vt:lpstr>
      <vt:lpstr>4. 队列的应用举例</vt:lpstr>
      <vt:lpstr>例：杨辉三角/Pascal's triangle/二项式系数生成</vt:lpstr>
      <vt:lpstr>杨辉三角</vt:lpstr>
      <vt:lpstr>生成total_row行的杨辉三角值</vt:lpstr>
      <vt:lpstr>例：迷宫寻路</vt:lpstr>
      <vt:lpstr>算法思想</vt:lpstr>
      <vt:lpstr>例：运动会日程安排</vt:lpstr>
      <vt:lpstr>运动会日程安排</vt:lpstr>
      <vt:lpstr>运动会日程安排</vt:lpstr>
      <vt:lpstr>互不相交的子集划分</vt:lpstr>
      <vt:lpstr>数据结构改进</vt:lpstr>
      <vt:lpstr>PowerPoint 演示文稿</vt:lpstr>
      <vt:lpstr>算法流程</vt:lpstr>
      <vt:lpstr>例：离散事件模拟</vt:lpstr>
      <vt:lpstr>离散事件模拟</vt:lpstr>
      <vt:lpstr>数据结构</vt:lpstr>
      <vt:lpstr>PowerPoint 演示文稿</vt:lpstr>
      <vt:lpstr>全局变量和初始化</vt:lpstr>
      <vt:lpstr>主程序</vt:lpstr>
      <vt:lpstr>ClientArrived()/处理客户到达事件-I</vt:lpstr>
      <vt:lpstr>ClientArrived()/处理客户到达事件-II</vt:lpstr>
      <vt:lpstr>ClientDeparture()/处理客户离开事件</vt:lpstr>
      <vt:lpstr>例：请求处理</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首赫 朱</cp:lastModifiedBy>
  <cp:revision>421</cp:revision>
  <cp:lastPrinted>2019-03-27T13:30:39Z</cp:lastPrinted>
  <dcterms:created xsi:type="dcterms:W3CDTF">2015-07-19T09:35:25Z</dcterms:created>
  <dcterms:modified xsi:type="dcterms:W3CDTF">2025-04-22T09:15:03Z</dcterms:modified>
</cp:coreProperties>
</file>