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357" r:id="rId2"/>
    <p:sldId id="358" r:id="rId3"/>
    <p:sldId id="293" r:id="rId4"/>
    <p:sldId id="308" r:id="rId5"/>
    <p:sldId id="306" r:id="rId6"/>
    <p:sldId id="317" r:id="rId7"/>
    <p:sldId id="297" r:id="rId8"/>
    <p:sldId id="307" r:id="rId9"/>
    <p:sldId id="321" r:id="rId10"/>
    <p:sldId id="301" r:id="rId11"/>
    <p:sldId id="294" r:id="rId12"/>
    <p:sldId id="295" r:id="rId13"/>
    <p:sldId id="309" r:id="rId14"/>
    <p:sldId id="312" r:id="rId15"/>
    <p:sldId id="310" r:id="rId16"/>
    <p:sldId id="304" r:id="rId17"/>
    <p:sldId id="311" r:id="rId18"/>
    <p:sldId id="322" r:id="rId19"/>
    <p:sldId id="296" r:id="rId20"/>
    <p:sldId id="298" r:id="rId21"/>
    <p:sldId id="316" r:id="rId22"/>
    <p:sldId id="313" r:id="rId23"/>
    <p:sldId id="314" r:id="rId24"/>
    <p:sldId id="315" r:id="rId25"/>
    <p:sldId id="319" r:id="rId26"/>
    <p:sldId id="303" r:id="rId27"/>
    <p:sldId id="328" r:id="rId28"/>
    <p:sldId id="300" r:id="rId29"/>
    <p:sldId id="302" r:id="rId30"/>
    <p:sldId id="325" r:id="rId31"/>
    <p:sldId id="326" r:id="rId32"/>
    <p:sldId id="305" r:id="rId33"/>
    <p:sldId id="32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61" r:id="rId55"/>
    <p:sldId id="362" r:id="rId56"/>
    <p:sldId id="363" r:id="rId57"/>
    <p:sldId id="352" r:id="rId58"/>
    <p:sldId id="354" r:id="rId59"/>
    <p:sldId id="355" r:id="rId60"/>
    <p:sldId id="359" r:id="rId61"/>
    <p:sldId id="360" r:id="rId62"/>
    <p:sldId id="356" r:id="rId63"/>
    <p:sldId id="353" r:id="rId64"/>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FF6600"/>
    <a:srgbClr val="FFFF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0" autoAdjust="0"/>
    <p:restoredTop sz="83191" autoAdjust="0"/>
  </p:normalViewPr>
  <p:slideViewPr>
    <p:cSldViewPr>
      <p:cViewPr varScale="1">
        <p:scale>
          <a:sx n="79" d="100"/>
          <a:sy n="79" d="100"/>
        </p:scale>
        <p:origin x="1580" y="96"/>
      </p:cViewPr>
      <p:guideLst>
        <p:guide orient="horz" pos="2160"/>
        <p:guide pos="2880"/>
      </p:guideLst>
    </p:cSldViewPr>
  </p:slideViewPr>
  <p:notesTextViewPr>
    <p:cViewPr>
      <p:scale>
        <a:sx n="125" d="100"/>
        <a:sy n="125" d="100"/>
      </p:scale>
      <p:origin x="0" y="0"/>
    </p:cViewPr>
  </p:notesTextViewPr>
  <p:sorterViewPr>
    <p:cViewPr>
      <p:scale>
        <a:sx n="75" d="100"/>
        <a:sy n="75" d="100"/>
      </p:scale>
      <p:origin x="0" y="-703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4/4/2025</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4/4/2025</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1132909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若字符串超过</a:t>
            </a:r>
            <a:r>
              <a:rPr lang="en-US" altLang="zh-CN" dirty="0" err="1"/>
              <a:t>Maxstrlen</a:t>
            </a:r>
            <a:r>
              <a:rPr lang="zh-CN" altLang="en-US" dirty="0"/>
              <a:t>，则自动截断，因为静态数组存不进去</a:t>
            </a:r>
          </a:p>
          <a:p>
            <a:r>
              <a:rPr lang="zh-CN" altLang="en-US" dirty="0"/>
              <a:t>注意在串结尾处加‘</a:t>
            </a:r>
            <a:r>
              <a:rPr lang="en-US" altLang="zh-CN" dirty="0"/>
              <a:t>\0</a:t>
            </a:r>
            <a:r>
              <a:rPr lang="zh-CN" altLang="en-US" dirty="0"/>
              <a:t>’</a:t>
            </a:r>
            <a:endParaRPr lang="en-US" altLang="zh-CN" dirty="0"/>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3830150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Len </a:t>
            </a:r>
            <a:r>
              <a:rPr lang="zh-CN" altLang="en-US"/>
              <a:t>最小为</a:t>
            </a:r>
            <a:r>
              <a:rPr lang="en-US" altLang="zh-CN"/>
              <a:t>0</a:t>
            </a:r>
            <a:r>
              <a:rPr lang="zh-CN" altLang="en-US"/>
              <a:t>，最大</a:t>
            </a:r>
            <a:r>
              <a:rPr lang="zh-CN" altLang="en-US" dirty="0"/>
              <a:t>为 从</a:t>
            </a:r>
            <a:r>
              <a:rPr lang="en-US" altLang="zh-CN" dirty="0" err="1"/>
              <a:t>pos</a:t>
            </a:r>
            <a:r>
              <a:rPr lang="zh-CN" altLang="en-US" dirty="0"/>
              <a:t>位置开始到串未的字符个数</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233150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273793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现在的</a:t>
            </a:r>
            <a:r>
              <a:rPr lang="en-US" altLang="zh-CN" dirty="0" err="1"/>
              <a:t>i</a:t>
            </a:r>
            <a:r>
              <a:rPr lang="en-US" altLang="zh-CN" dirty="0"/>
              <a:t> = </a:t>
            </a:r>
            <a:r>
              <a:rPr lang="zh-CN" altLang="en-US" dirty="0"/>
              <a:t>开始的</a:t>
            </a:r>
            <a:r>
              <a:rPr lang="en-US" altLang="zh-CN" dirty="0" err="1"/>
              <a:t>i</a:t>
            </a:r>
            <a:r>
              <a:rPr lang="en-US" altLang="zh-CN" dirty="0"/>
              <a:t> +j -1</a:t>
            </a:r>
            <a:r>
              <a:rPr lang="zh-CN" altLang="en-US" dirty="0"/>
              <a:t>；</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16</a:t>
            </a:fld>
            <a:endParaRPr lang="en-US"/>
          </a:p>
        </p:txBody>
      </p:sp>
    </p:spTree>
    <p:extLst>
      <p:ext uri="{BB962C8B-B14F-4D97-AF65-F5344CB8AC3E}">
        <p14:creationId xmlns:p14="http://schemas.microsoft.com/office/powerpoint/2010/main" val="1600301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7595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51716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101578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大写字母的</a:t>
            </a:r>
            <a:r>
              <a:rPr lang="en-US" altLang="zh-CN"/>
              <a:t>ASCII</a:t>
            </a:r>
            <a:r>
              <a:rPr lang="zh-CN" altLang="en-US"/>
              <a:t>值 小于 同一小写字母的</a:t>
            </a:r>
            <a:r>
              <a:rPr lang="en-US" altLang="zh-CN"/>
              <a:t>ASCII</a:t>
            </a:r>
            <a:r>
              <a:rPr lang="zh-CN" altLang="en-US"/>
              <a:t>值</a:t>
            </a:r>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211155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串尾特征是</a:t>
            </a:r>
            <a:r>
              <a:rPr lang="en-US" dirty="0" err="1"/>
              <a:t>sc</a:t>
            </a:r>
            <a:r>
              <a:rPr lang="en-US" dirty="0"/>
              <a:t>[</a:t>
            </a:r>
            <a:r>
              <a:rPr lang="en-US" dirty="0" err="1"/>
              <a:t>i</a:t>
            </a:r>
            <a:r>
              <a:rPr lang="en-US" dirty="0"/>
              <a:t>]</a:t>
            </a:r>
            <a:r>
              <a:rPr lang="en-US" altLang="zh-CN" dirty="0"/>
              <a:t>=</a:t>
            </a:r>
            <a:r>
              <a:rPr lang="zh-CN" altLang="en-US" dirty="0"/>
              <a:t>‘</a:t>
            </a:r>
            <a:r>
              <a:rPr lang="en-US" altLang="zh-CN" dirty="0"/>
              <a:t>\0</a:t>
            </a:r>
            <a:r>
              <a:rPr lang="zh-CN" altLang="en-US" dirty="0"/>
              <a:t>’</a:t>
            </a:r>
            <a:r>
              <a:rPr lang="en-US" altLang="zh-CN" dirty="0"/>
              <a:t>=NULL=0</a:t>
            </a:r>
            <a:endParaRPr lang="en-US" dirty="0"/>
          </a:p>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470282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2805792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112338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700"/>
              </a:lnSpc>
              <a:buFont typeface="Wingdings" pitchFamily="2" charset="2"/>
              <a:buNone/>
            </a:pPr>
            <a:endParaRPr lang="zh-CN" altLang="en-US" sz="1200" dirty="0"/>
          </a:p>
        </p:txBody>
      </p:sp>
      <p:sp>
        <p:nvSpPr>
          <p:cNvPr id="4" name="灯片编号占位符 3"/>
          <p:cNvSpPr>
            <a:spLocks noGrp="1"/>
          </p:cNvSpPr>
          <p:nvPr>
            <p:ph type="sldNum" sz="quarter" idx="10"/>
          </p:nvPr>
        </p:nvSpPr>
        <p:spPr/>
        <p:txBody>
          <a:bodyPr/>
          <a:lstStyle/>
          <a:p>
            <a:fld id="{A2A1643A-76C6-4418-8C90-D4A34E557575}" type="slidenum">
              <a:rPr lang="en-US" smtClean="0"/>
              <a:t>24</a:t>
            </a:fld>
            <a:endParaRPr lang="en-US"/>
          </a:p>
        </p:txBody>
      </p:sp>
    </p:spTree>
    <p:extLst>
      <p:ext uri="{BB962C8B-B14F-4D97-AF65-F5344CB8AC3E}">
        <p14:creationId xmlns:p14="http://schemas.microsoft.com/office/powerpoint/2010/main" val="32969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25</a:t>
            </a:fld>
            <a:endParaRPr lang="en-US"/>
          </a:p>
        </p:txBody>
      </p:sp>
    </p:spTree>
    <p:extLst>
      <p:ext uri="{BB962C8B-B14F-4D97-AF65-F5344CB8AC3E}">
        <p14:creationId xmlns:p14="http://schemas.microsoft.com/office/powerpoint/2010/main" val="1799090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26</a:t>
            </a:fld>
            <a:endParaRPr lang="en-US"/>
          </a:p>
        </p:txBody>
      </p:sp>
    </p:spTree>
    <p:extLst>
      <p:ext uri="{BB962C8B-B14F-4D97-AF65-F5344CB8AC3E}">
        <p14:creationId xmlns:p14="http://schemas.microsoft.com/office/powerpoint/2010/main" val="425714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30</a:t>
            </a:fld>
            <a:endParaRPr lang="en-US"/>
          </a:p>
        </p:txBody>
      </p:sp>
    </p:spTree>
    <p:extLst>
      <p:ext uri="{BB962C8B-B14F-4D97-AF65-F5344CB8AC3E}">
        <p14:creationId xmlns:p14="http://schemas.microsoft.com/office/powerpoint/2010/main" val="3112960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1010338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1550341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3824813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543673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512135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备注占位符 2"/>
              <p:cNvSpPr>
                <a:spLocks noGrp="1"/>
              </p:cNvSpPr>
              <p:nvPr>
                <p:ph type="body" idx="1"/>
              </p:nvPr>
            </p:nvSpPr>
            <p:spPr/>
            <p:txBody>
              <a:bodyPr/>
              <a:lstStyle/>
              <a:p>
                <a:r>
                  <a:rPr lang="en-US" altLang="zh-CN" b="0" i="0">
                    <a:latin typeface="Cambria Math" panose="02040503050406030204" pitchFamily="18" charset="0"/>
                  </a:rPr>
                  <a:t>𝑃_0…𝑃_𝑘=𝑃_(𝑗−𝑘−1)…𝑃_(𝑗−1)</a:t>
                </a:r>
                <a:endParaRPr lang="zh-CN" altLang="en-US" dirty="0"/>
              </a:p>
            </p:txBody>
          </p:sp>
        </mc:Fallback>
      </mc:AlternateContent>
      <p:sp>
        <p:nvSpPr>
          <p:cNvPr id="4" name="灯片编号占位符 3"/>
          <p:cNvSpPr>
            <a:spLocks noGrp="1"/>
          </p:cNvSpPr>
          <p:nvPr>
            <p:ph type="sldNum" sz="quarter" idx="5"/>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74623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3602994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p>
        </p:txBody>
      </p:sp>
      <p:sp>
        <p:nvSpPr>
          <p:cNvPr id="4" name="灯片编号占位符 3"/>
          <p:cNvSpPr>
            <a:spLocks noGrp="1"/>
          </p:cNvSpPr>
          <p:nvPr>
            <p:ph type="sldNum" sz="quarter" idx="10"/>
          </p:nvPr>
        </p:nvSpPr>
        <p:spPr/>
        <p:txBody>
          <a:bodyPr/>
          <a:lstStyle/>
          <a:p>
            <a:fld id="{A2A1643A-76C6-4418-8C90-D4A34E557575}" type="slidenum">
              <a:rPr lang="en-US" smtClean="0"/>
              <a:t>40</a:t>
            </a:fld>
            <a:endParaRPr lang="en-US"/>
          </a:p>
        </p:txBody>
      </p:sp>
    </p:spTree>
    <p:extLst>
      <p:ext uri="{BB962C8B-B14F-4D97-AF65-F5344CB8AC3E}">
        <p14:creationId xmlns:p14="http://schemas.microsoft.com/office/powerpoint/2010/main" val="1363759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41</a:t>
            </a:fld>
            <a:endParaRPr lang="en-US"/>
          </a:p>
        </p:txBody>
      </p:sp>
    </p:spTree>
    <p:extLst>
      <p:ext uri="{BB962C8B-B14F-4D97-AF65-F5344CB8AC3E}">
        <p14:creationId xmlns:p14="http://schemas.microsoft.com/office/powerpoint/2010/main" val="2943437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a:t>这意味着，模式串移动距离最小。</a:t>
            </a:r>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42</a:t>
            </a:fld>
            <a:endParaRPr lang="en-US"/>
          </a:p>
        </p:txBody>
      </p:sp>
    </p:spTree>
    <p:extLst>
      <p:ext uri="{BB962C8B-B14F-4D97-AF65-F5344CB8AC3E}">
        <p14:creationId xmlns:p14="http://schemas.microsoft.com/office/powerpoint/2010/main" val="3161311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44</a:t>
            </a:fld>
            <a:endParaRPr lang="en-US"/>
          </a:p>
        </p:txBody>
      </p:sp>
    </p:spTree>
    <p:extLst>
      <p:ext uri="{BB962C8B-B14F-4D97-AF65-F5344CB8AC3E}">
        <p14:creationId xmlns:p14="http://schemas.microsoft.com/office/powerpoint/2010/main" val="1975127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2084020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46</a:t>
            </a:fld>
            <a:endParaRPr lang="en-US"/>
          </a:p>
        </p:txBody>
      </p:sp>
    </p:spTree>
    <p:extLst>
      <p:ext uri="{BB962C8B-B14F-4D97-AF65-F5344CB8AC3E}">
        <p14:creationId xmlns:p14="http://schemas.microsoft.com/office/powerpoint/2010/main" val="2222838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47</a:t>
            </a:fld>
            <a:endParaRPr lang="en-US"/>
          </a:p>
        </p:txBody>
      </p:sp>
    </p:spTree>
    <p:extLst>
      <p:ext uri="{BB962C8B-B14F-4D97-AF65-F5344CB8AC3E}">
        <p14:creationId xmlns:p14="http://schemas.microsoft.com/office/powerpoint/2010/main" val="2709156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next[j+1]=next[j]+1 </a:t>
            </a:r>
            <a:r>
              <a:rPr lang="zh-CN" altLang="en-US" dirty="0"/>
              <a:t>或者</a:t>
            </a:r>
            <a:r>
              <a:rPr lang="zh-CN" altLang="en-US" baseline="0" dirty="0"/>
              <a:t> </a:t>
            </a:r>
            <a:endParaRPr lang="en-US" altLang="zh-CN" baseline="0" dirty="0"/>
          </a:p>
          <a:p>
            <a:r>
              <a:rPr lang="en-US" altLang="zh-CN" baseline="0" dirty="0"/>
              <a:t>next[next[j]] + 1</a:t>
            </a:r>
            <a:r>
              <a:rPr lang="zh-CN" altLang="en-US" baseline="0" dirty="0"/>
              <a:t>或者 </a:t>
            </a:r>
            <a:r>
              <a:rPr lang="en-US" altLang="zh-CN" baseline="0" dirty="0"/>
              <a:t>next[next[next[j]]] +1(</a:t>
            </a:r>
            <a:r>
              <a:rPr lang="zh-CN" altLang="en-US" baseline="0" dirty="0"/>
              <a:t>要保证串的真前缀</a:t>
            </a:r>
            <a:r>
              <a:rPr lang="en-US" altLang="zh-CN" baseline="0" dirty="0"/>
              <a:t>=</a:t>
            </a:r>
            <a:r>
              <a:rPr lang="zh-CN" altLang="en-US" baseline="0" dirty="0"/>
              <a:t>真后缀</a:t>
            </a:r>
            <a:r>
              <a:rPr lang="en-US" altLang="zh-CN" baseline="0" dirty="0"/>
              <a:t>)</a:t>
            </a:r>
          </a:p>
          <a:p>
            <a:r>
              <a:rPr lang="zh-CN" altLang="en-US" baseline="0" dirty="0"/>
              <a:t>这个序列的值严格递减，并收敛于</a:t>
            </a:r>
            <a:r>
              <a:rPr lang="en-US" altLang="zh-CN" baseline="0" dirty="0"/>
              <a:t>next[0]+1 = 0</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48</a:t>
            </a:fld>
            <a:endParaRPr lang="en-US"/>
          </a:p>
        </p:txBody>
      </p:sp>
    </p:spTree>
    <p:extLst>
      <p:ext uri="{BB962C8B-B14F-4D97-AF65-F5344CB8AC3E}">
        <p14:creationId xmlns:p14="http://schemas.microsoft.com/office/powerpoint/2010/main" val="2413291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49</a:t>
            </a:fld>
            <a:endParaRPr lang="en-US"/>
          </a:p>
        </p:txBody>
      </p:sp>
    </p:spTree>
    <p:extLst>
      <p:ext uri="{BB962C8B-B14F-4D97-AF65-F5344CB8AC3E}">
        <p14:creationId xmlns:p14="http://schemas.microsoft.com/office/powerpoint/2010/main" val="1191848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j,k</a:t>
            </a:r>
            <a:r>
              <a:rPr lang="en-US" altLang="zh-CN" dirty="0"/>
              <a:t> </a:t>
            </a:r>
            <a:r>
              <a:rPr lang="zh-CN" altLang="en-US" dirty="0"/>
              <a:t>是比较后的值 </a:t>
            </a:r>
          </a:p>
        </p:txBody>
      </p:sp>
      <p:sp>
        <p:nvSpPr>
          <p:cNvPr id="4" name="灯片编号占位符 3"/>
          <p:cNvSpPr>
            <a:spLocks noGrp="1"/>
          </p:cNvSpPr>
          <p:nvPr>
            <p:ph type="sldNum" sz="quarter" idx="5"/>
          </p:nvPr>
        </p:nvSpPr>
        <p:spPr/>
        <p:txBody>
          <a:bodyPr/>
          <a:lstStyle/>
          <a:p>
            <a:fld id="{A2A1643A-76C6-4418-8C90-D4A34E557575}" type="slidenum">
              <a:rPr lang="en-US" smtClean="0"/>
              <a:t>50</a:t>
            </a:fld>
            <a:endParaRPr lang="en-US"/>
          </a:p>
        </p:txBody>
      </p:sp>
    </p:spTree>
    <p:extLst>
      <p:ext uri="{BB962C8B-B14F-4D97-AF65-F5344CB8AC3E}">
        <p14:creationId xmlns:p14="http://schemas.microsoft.com/office/powerpoint/2010/main" val="25028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1858776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51</a:t>
            </a:fld>
            <a:endParaRPr lang="en-US"/>
          </a:p>
        </p:txBody>
      </p:sp>
    </p:spTree>
    <p:extLst>
      <p:ext uri="{BB962C8B-B14F-4D97-AF65-F5344CB8AC3E}">
        <p14:creationId xmlns:p14="http://schemas.microsoft.com/office/powerpoint/2010/main" val="2803952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后一个表，</a:t>
            </a:r>
            <a:r>
              <a:rPr lang="en-US" altLang="zh-CN" dirty="0" err="1"/>
              <a:t>nextval</a:t>
            </a:r>
            <a:r>
              <a:rPr lang="zh-CN" altLang="en-US" dirty="0"/>
              <a:t>有个级联的更新</a:t>
            </a: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53</a:t>
            </a:fld>
            <a:endParaRPr lang="en-US"/>
          </a:p>
        </p:txBody>
      </p:sp>
    </p:spTree>
    <p:extLst>
      <p:ext uri="{BB962C8B-B14F-4D97-AF65-F5344CB8AC3E}">
        <p14:creationId xmlns:p14="http://schemas.microsoft.com/office/powerpoint/2010/main" val="2813689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54</a:t>
            </a:fld>
            <a:endParaRPr lang="en-US"/>
          </a:p>
        </p:txBody>
      </p:sp>
    </p:spTree>
    <p:extLst>
      <p:ext uri="{BB962C8B-B14F-4D97-AF65-F5344CB8AC3E}">
        <p14:creationId xmlns:p14="http://schemas.microsoft.com/office/powerpoint/2010/main" val="18666243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a:t>
            </a:r>
            <a:r>
              <a:rPr lang="en-US" altLang="zh-CN" dirty="0"/>
              <a:t>next[j] </a:t>
            </a:r>
            <a:r>
              <a:rPr lang="zh-CN" altLang="en-US" dirty="0"/>
              <a:t>从</a:t>
            </a:r>
            <a:r>
              <a:rPr lang="en-US" altLang="zh-CN" dirty="0"/>
              <a:t>-1</a:t>
            </a:r>
            <a:r>
              <a:rPr lang="zh-CN" altLang="en-US" dirty="0"/>
              <a:t>开始，书上从</a:t>
            </a:r>
            <a:r>
              <a:rPr lang="en-US" altLang="zh-CN" dirty="0"/>
              <a:t>0</a:t>
            </a:r>
            <a:r>
              <a:rPr lang="zh-CN" altLang="en-US" dirty="0"/>
              <a:t>开始。都可以。</a:t>
            </a:r>
          </a:p>
        </p:txBody>
      </p:sp>
      <p:sp>
        <p:nvSpPr>
          <p:cNvPr id="4" name="灯片编号占位符 3"/>
          <p:cNvSpPr>
            <a:spLocks noGrp="1"/>
          </p:cNvSpPr>
          <p:nvPr>
            <p:ph type="sldNum" sz="quarter" idx="10"/>
          </p:nvPr>
        </p:nvSpPr>
        <p:spPr/>
        <p:txBody>
          <a:bodyPr/>
          <a:lstStyle/>
          <a:p>
            <a:fld id="{A2A1643A-76C6-4418-8C90-D4A34E557575}" type="slidenum">
              <a:rPr lang="en-US" smtClean="0"/>
              <a:t>55</a:t>
            </a:fld>
            <a:endParaRPr lang="en-US"/>
          </a:p>
        </p:txBody>
      </p:sp>
    </p:spTree>
    <p:extLst>
      <p:ext uri="{BB962C8B-B14F-4D97-AF65-F5344CB8AC3E}">
        <p14:creationId xmlns:p14="http://schemas.microsoft.com/office/powerpoint/2010/main" val="40864863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-1,0,1,2,3,4,5,6</a:t>
            </a:r>
          </a:p>
          <a:p>
            <a:endParaRPr lang="en-US" altLang="zh-CN" dirty="0"/>
          </a:p>
          <a:p>
            <a:r>
              <a:rPr lang="en-US" altLang="zh-CN" dirty="0"/>
              <a:t>-1,0,0,0,0,1,2,3,4,5,6</a:t>
            </a:r>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57</a:t>
            </a:fld>
            <a:endParaRPr lang="en-US"/>
          </a:p>
        </p:txBody>
      </p:sp>
    </p:spTree>
    <p:extLst>
      <p:ext uri="{BB962C8B-B14F-4D97-AF65-F5344CB8AC3E}">
        <p14:creationId xmlns:p14="http://schemas.microsoft.com/office/powerpoint/2010/main" val="41302900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58</a:t>
            </a:fld>
            <a:endParaRPr lang="en-US"/>
          </a:p>
        </p:txBody>
      </p:sp>
    </p:spTree>
    <p:extLst>
      <p:ext uri="{BB962C8B-B14F-4D97-AF65-F5344CB8AC3E}">
        <p14:creationId xmlns:p14="http://schemas.microsoft.com/office/powerpoint/2010/main" val="1037460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60</a:t>
            </a:fld>
            <a:endParaRPr lang="en-US"/>
          </a:p>
        </p:txBody>
      </p:sp>
    </p:spTree>
    <p:extLst>
      <p:ext uri="{BB962C8B-B14F-4D97-AF65-F5344CB8AC3E}">
        <p14:creationId xmlns:p14="http://schemas.microsoft.com/office/powerpoint/2010/main" val="27793496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err="1">
                <a:solidFill>
                  <a:schemeClr val="tx1"/>
                </a:solidFill>
                <a:effectLst/>
                <a:latin typeface="+mn-lt"/>
                <a:ea typeface="+mn-ea"/>
                <a:cs typeface="+mn-cs"/>
              </a:rPr>
              <a:t>Tingjian</a:t>
            </a:r>
            <a:r>
              <a:rPr lang="en-US" altLang="zh-CN" sz="1200" b="1" i="0" kern="1200" dirty="0">
                <a:solidFill>
                  <a:schemeClr val="tx1"/>
                </a:solidFill>
                <a:effectLst/>
                <a:latin typeface="+mn-lt"/>
                <a:ea typeface="+mn-ea"/>
                <a:cs typeface="+mn-cs"/>
              </a:rPr>
              <a:t> Ge and Zheng Li. 2011. Approximate substring matching over uncertain strings. Proc. VLDB Endow. 4, 11 (August 2011), 772–782. </a:t>
            </a:r>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61</a:t>
            </a:fld>
            <a:endParaRPr lang="en-US"/>
          </a:p>
        </p:txBody>
      </p:sp>
    </p:spTree>
    <p:extLst>
      <p:ext uri="{BB962C8B-B14F-4D97-AF65-F5344CB8AC3E}">
        <p14:creationId xmlns:p14="http://schemas.microsoft.com/office/powerpoint/2010/main" val="3348392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给定一个模式串，求</a:t>
            </a:r>
            <a:r>
              <a:rPr lang="en-US" altLang="zh-CN" dirty="0"/>
              <a:t>next</a:t>
            </a:r>
            <a:r>
              <a:rPr lang="zh-CN" altLang="en-US" dirty="0"/>
              <a:t>数组，</a:t>
            </a:r>
            <a:r>
              <a:rPr lang="en-US" altLang="zh-CN" dirty="0" err="1"/>
              <a:t>nextval</a:t>
            </a:r>
            <a:r>
              <a:rPr lang="zh-CN" altLang="en-US" dirty="0"/>
              <a:t>数组。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给定一个主串，一个模式串，利用模式的</a:t>
            </a:r>
            <a:r>
              <a:rPr lang="en-US" altLang="zh-CN" dirty="0"/>
              <a:t>next</a:t>
            </a:r>
            <a:r>
              <a:rPr lang="zh-CN" altLang="en-US" dirty="0"/>
              <a:t>函数</a:t>
            </a:r>
            <a:r>
              <a:rPr lang="en-US" altLang="zh-CN" dirty="0"/>
              <a:t>/</a:t>
            </a:r>
            <a:r>
              <a:rPr lang="en-US" altLang="zh-CN" dirty="0" err="1"/>
              <a:t>nextval</a:t>
            </a:r>
            <a:r>
              <a:rPr lang="zh-CN" altLang="en-US" dirty="0"/>
              <a:t>函数，问：需要 几趟匹配或几次比较，匹配结束。</a:t>
            </a:r>
          </a:p>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62</a:t>
            </a:fld>
            <a:endParaRPr lang="en-US"/>
          </a:p>
        </p:txBody>
      </p:sp>
    </p:spTree>
    <p:extLst>
      <p:ext uri="{BB962C8B-B14F-4D97-AF65-F5344CB8AC3E}">
        <p14:creationId xmlns:p14="http://schemas.microsoft.com/office/powerpoint/2010/main" val="33774969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a:r>
              <a:rPr lang="en-US" altLang="zh-CN" dirty="0"/>
              <a:t>next</a:t>
            </a:r>
            <a:r>
              <a:rPr lang="zh-CN" altLang="en-US" dirty="0"/>
              <a:t>数组：</a:t>
            </a:r>
            <a:r>
              <a:rPr lang="en-US" altLang="zh-CN" dirty="0"/>
              <a:t>-1,0,1,2</a:t>
            </a:r>
          </a:p>
          <a:p>
            <a:pPr marL="0" lvl="1"/>
            <a:r>
              <a:rPr lang="en-US" altLang="zh-CN" dirty="0" err="1"/>
              <a:t>nextVal</a:t>
            </a:r>
            <a:r>
              <a:rPr lang="zh-CN" altLang="en-US" dirty="0"/>
              <a:t>数组：</a:t>
            </a:r>
            <a:r>
              <a:rPr lang="en-US" altLang="zh-CN" dirty="0"/>
              <a:t>-1,-1,-1,2</a:t>
            </a:r>
          </a:p>
          <a:p>
            <a:pPr marL="0" lvl="1"/>
            <a:r>
              <a:rPr lang="zh-CN" altLang="en-US" dirty="0"/>
              <a:t>四趟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63</a:t>
            </a:fld>
            <a:endParaRPr lang="en-US"/>
          </a:p>
        </p:txBody>
      </p:sp>
    </p:spTree>
    <p:extLst>
      <p:ext uri="{BB962C8B-B14F-4D97-AF65-F5344CB8AC3E}">
        <p14:creationId xmlns:p14="http://schemas.microsoft.com/office/powerpoint/2010/main" val="307840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264689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t>Strrchr</a:t>
            </a:r>
            <a:r>
              <a:rPr lang="zh-CN" altLang="en-US" sz="1200"/>
              <a:t>：</a:t>
            </a:r>
            <a:r>
              <a:rPr lang="zh-CN" altLang="en-US" sz="1200" b="0" i="0" kern="1200">
                <a:solidFill>
                  <a:schemeClr val="tx1"/>
                </a:solidFill>
                <a:effectLst/>
                <a:latin typeface="+mn-lt"/>
                <a:ea typeface="+mn-ea"/>
                <a:cs typeface="+mn-cs"/>
              </a:rPr>
              <a:t>从</a:t>
            </a:r>
            <a:r>
              <a:rPr lang="en-US" altLang="zh-CN" sz="1200" b="0" i="0" kern="1200">
                <a:solidFill>
                  <a:schemeClr val="tx1"/>
                </a:solidFill>
                <a:effectLst/>
                <a:latin typeface="+mn-lt"/>
                <a:ea typeface="+mn-ea"/>
                <a:cs typeface="+mn-cs"/>
              </a:rPr>
              <a:t>str</a:t>
            </a:r>
            <a:r>
              <a:rPr lang="zh-CN" altLang="en-US" sz="1200" b="0" i="0" kern="1200">
                <a:solidFill>
                  <a:schemeClr val="tx1"/>
                </a:solidFill>
                <a:effectLst/>
                <a:latin typeface="+mn-lt"/>
                <a:ea typeface="+mn-ea"/>
                <a:cs typeface="+mn-cs"/>
              </a:rPr>
              <a:t>的右侧开始查找字符</a:t>
            </a:r>
            <a:r>
              <a:rPr lang="en-US" altLang="zh-CN" sz="1200" b="0" i="0" kern="1200">
                <a:solidFill>
                  <a:schemeClr val="tx1"/>
                </a:solidFill>
                <a:effectLst/>
                <a:latin typeface="+mn-lt"/>
                <a:ea typeface="+mn-ea"/>
                <a:cs typeface="+mn-cs"/>
              </a:rPr>
              <a:t>c</a:t>
            </a:r>
            <a:r>
              <a:rPr lang="zh-CN" altLang="en-US" sz="1200" b="0" i="0" kern="1200">
                <a:solidFill>
                  <a:schemeClr val="tx1"/>
                </a:solidFill>
                <a:effectLst/>
                <a:latin typeface="+mn-lt"/>
                <a:ea typeface="+mn-ea"/>
                <a:cs typeface="+mn-cs"/>
              </a:rPr>
              <a:t>首次出现的位置</a:t>
            </a:r>
            <a:endParaRPr lang="en-US"/>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201058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回文</a:t>
            </a:r>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2350953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32623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274396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720080"/>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692696"/>
            <a:ext cx="4038600" cy="60486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389A4FBB-8608-4DA1-9CC7-2B93F4B6FB74}" type="datetime1">
              <a:rPr lang="zh-CN" altLang="en-US" smtClean="0"/>
              <a:t>2025/4/4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fld id="{69BC0FD3-7E1B-464B-91E3-271B2FD6D44F}" type="datetime1">
              <a:rPr lang="zh-CN" altLang="en-US" smtClean="0"/>
              <a:t>2025/4/4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63EFA495-27E1-4B80-A733-DA8F705253CF}" type="datetime1">
              <a:rPr lang="zh-CN" altLang="en-US" smtClean="0"/>
              <a:t>2025/4/4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E5A10FAE-EBAA-4484-AB98-8A8084DD7BBD}" type="datetime1">
              <a:rPr lang="zh-CN" altLang="en-US" smtClean="0"/>
              <a:t>2025/4/4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72008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692696"/>
            <a:ext cx="8229600" cy="61653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40.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going-Teaching\Data Structure\课件\其他\图片素材\3D小白人-推齿轮.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140968"/>
            <a:ext cx="5760640" cy="368680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5800" y="1916832"/>
            <a:ext cx="7772400" cy="1470025"/>
          </a:xfrm>
        </p:spPr>
        <p:txBody>
          <a:bodyPr/>
          <a:lstStyle/>
          <a:p>
            <a:r>
              <a:rPr lang="zh-CN" altLang="en-US" b="1" dirty="0">
                <a:latin typeface="宋体" pitchFamily="2" charset="-122"/>
              </a:rPr>
              <a:t>第四章 串</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72703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例：将串逆序保存</a:t>
            </a:r>
            <a:endParaRPr 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a:t>
            </a:r>
            <a:r>
              <a:rPr lang="zh-CN" altLang="en-US" dirty="0"/>
              <a:t>要求：不另设串存储空间</a:t>
            </a:r>
          </a:p>
          <a:p>
            <a:pPr marL="0" indent="0">
              <a:buNone/>
            </a:pPr>
            <a:r>
              <a:rPr lang="en-US" dirty="0"/>
              <a:t>void </a:t>
            </a:r>
            <a:r>
              <a:rPr lang="en-US" dirty="0" err="1">
                <a:solidFill>
                  <a:srgbClr val="0000FF"/>
                </a:solidFill>
              </a:rPr>
              <a:t>StrInvert</a:t>
            </a:r>
            <a:r>
              <a:rPr lang="en-US" dirty="0"/>
              <a:t> (char *s)</a:t>
            </a:r>
          </a:p>
          <a:p>
            <a:pPr marL="0" indent="0">
              <a:buNone/>
            </a:pPr>
            <a:r>
              <a:rPr lang="en-US" dirty="0"/>
              <a:t>{ char </a:t>
            </a:r>
            <a:r>
              <a:rPr lang="en-US" dirty="0" err="1"/>
              <a:t>tmp</a:t>
            </a:r>
            <a:r>
              <a:rPr lang="en-US" dirty="0"/>
              <a:t>; </a:t>
            </a:r>
            <a:r>
              <a:rPr lang="en-US" dirty="0">
                <a:solidFill>
                  <a:srgbClr val="0000FF"/>
                </a:solidFill>
              </a:rPr>
              <a:t>static</a:t>
            </a:r>
            <a:r>
              <a:rPr lang="en-US" dirty="0"/>
              <a:t> int </a:t>
            </a:r>
            <a:r>
              <a:rPr lang="en-US" dirty="0" err="1"/>
              <a:t>i</a:t>
            </a:r>
            <a:r>
              <a:rPr lang="en-US" dirty="0"/>
              <a:t>=0;</a:t>
            </a:r>
          </a:p>
          <a:p>
            <a:pPr marL="0" indent="0">
              <a:buNone/>
            </a:pPr>
            <a:r>
              <a:rPr lang="en-US" dirty="0"/>
              <a:t>int </a:t>
            </a:r>
            <a:r>
              <a:rPr lang="en-US" dirty="0" err="1"/>
              <a:t>len;len</a:t>
            </a:r>
            <a:r>
              <a:rPr lang="en-US" dirty="0"/>
              <a:t>=</a:t>
            </a:r>
            <a:r>
              <a:rPr lang="en-US" dirty="0" err="1"/>
              <a:t>strlen</a:t>
            </a:r>
            <a:r>
              <a:rPr lang="en-US" dirty="0"/>
              <a:t>(s);</a:t>
            </a:r>
          </a:p>
          <a:p>
            <a:pPr marL="0" indent="0">
              <a:buNone/>
            </a:pPr>
            <a:r>
              <a:rPr lang="en-US" dirty="0"/>
              <a:t>if(</a:t>
            </a:r>
            <a:r>
              <a:rPr lang="en-US" dirty="0" err="1"/>
              <a:t>i</a:t>
            </a:r>
            <a:r>
              <a:rPr lang="en-US" dirty="0"/>
              <a:t>&lt;</a:t>
            </a:r>
            <a:r>
              <a:rPr lang="en-US" dirty="0" err="1"/>
              <a:t>len</a:t>
            </a:r>
            <a:r>
              <a:rPr lang="en-US" dirty="0"/>
              <a:t>/2)</a:t>
            </a:r>
            <a:r>
              <a:rPr lang="en-US" b="1" dirty="0">
                <a:solidFill>
                  <a:srgbClr val="C00000"/>
                </a:solidFill>
              </a:rPr>
              <a:t>{</a:t>
            </a:r>
          </a:p>
          <a:p>
            <a:pPr marL="0" indent="0">
              <a:buNone/>
            </a:pPr>
            <a:r>
              <a:rPr lang="en-US" dirty="0"/>
              <a:t>    </a:t>
            </a:r>
            <a:r>
              <a:rPr lang="en-US" dirty="0" err="1"/>
              <a:t>tmp</a:t>
            </a:r>
            <a:r>
              <a:rPr lang="en-US" dirty="0"/>
              <a:t>=s[</a:t>
            </a:r>
            <a:r>
              <a:rPr lang="en-US" dirty="0" err="1"/>
              <a:t>i</a:t>
            </a:r>
            <a:r>
              <a:rPr lang="en-US" dirty="0"/>
              <a:t>];</a:t>
            </a:r>
          </a:p>
          <a:p>
            <a:pPr marL="0" indent="0">
              <a:buNone/>
            </a:pPr>
            <a:r>
              <a:rPr lang="en-US" dirty="0"/>
              <a:t>    s[</a:t>
            </a:r>
            <a:r>
              <a:rPr lang="en-US" dirty="0" err="1"/>
              <a:t>i</a:t>
            </a:r>
            <a:r>
              <a:rPr lang="en-US" dirty="0"/>
              <a:t>]=s[len-i-1];</a:t>
            </a:r>
          </a:p>
          <a:p>
            <a:pPr marL="0" indent="0">
              <a:buNone/>
            </a:pPr>
            <a:r>
              <a:rPr lang="en-US" dirty="0"/>
              <a:t>    s[len-i-1] = </a:t>
            </a:r>
            <a:r>
              <a:rPr lang="en-US" dirty="0" err="1"/>
              <a:t>tmp</a:t>
            </a:r>
            <a:r>
              <a:rPr lang="en-US" dirty="0"/>
              <a:t>;</a:t>
            </a:r>
          </a:p>
          <a:p>
            <a:pPr marL="0" indent="0">
              <a:buNone/>
            </a:pPr>
            <a:r>
              <a:rPr lang="en-US" dirty="0"/>
              <a:t>    </a:t>
            </a:r>
            <a:r>
              <a:rPr lang="en-US" dirty="0" err="1"/>
              <a:t>i</a:t>
            </a:r>
            <a:r>
              <a:rPr lang="en-US" dirty="0"/>
              <a:t>++;</a:t>
            </a:r>
          </a:p>
          <a:p>
            <a:pPr marL="0" indent="0">
              <a:buNone/>
            </a:pPr>
            <a:r>
              <a:rPr lang="en-US" dirty="0"/>
              <a:t>    </a:t>
            </a:r>
            <a:r>
              <a:rPr lang="en-US" dirty="0" err="1">
                <a:solidFill>
                  <a:srgbClr val="0000FF"/>
                </a:solidFill>
              </a:rPr>
              <a:t>StrInvert</a:t>
            </a:r>
            <a:r>
              <a:rPr lang="en-US" dirty="0"/>
              <a:t> (s);</a:t>
            </a:r>
          </a:p>
          <a:p>
            <a:pPr marL="0" indent="0">
              <a:buNone/>
            </a:pPr>
            <a:r>
              <a:rPr lang="en-US" dirty="0"/>
              <a:t>    </a:t>
            </a:r>
            <a:r>
              <a:rPr lang="en-US" b="1" dirty="0">
                <a:solidFill>
                  <a:srgbClr val="C00000"/>
                </a:solidFill>
              </a:rPr>
              <a:t>}</a:t>
            </a:r>
          </a:p>
          <a:p>
            <a:pPr marL="0" indent="0">
              <a:buNone/>
            </a:pP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5" name="TextBox 4"/>
          <p:cNvSpPr txBox="1"/>
          <p:nvPr/>
        </p:nvSpPr>
        <p:spPr>
          <a:xfrm>
            <a:off x="5724128" y="2420888"/>
            <a:ext cx="3409908" cy="461665"/>
          </a:xfrm>
          <a:prstGeom prst="rect">
            <a:avLst/>
          </a:prstGeom>
          <a:noFill/>
        </p:spPr>
        <p:txBody>
          <a:bodyPr wrap="none" rtlCol="0">
            <a:spAutoFit/>
          </a:bodyPr>
          <a:lstStyle/>
          <a:p>
            <a:r>
              <a:rPr lang="zh-CN" altLang="en-US" sz="2400"/>
              <a:t>输入：</a:t>
            </a:r>
            <a:r>
              <a:rPr lang="en-US" altLang="zh-CN" sz="2400"/>
              <a:t>Madam, I'm Adam</a:t>
            </a:r>
            <a:endParaRPr lang="en-US" sz="2400"/>
          </a:p>
        </p:txBody>
      </p:sp>
      <p:sp>
        <p:nvSpPr>
          <p:cNvPr id="6" name="TextBox 5"/>
          <p:cNvSpPr txBox="1"/>
          <p:nvPr/>
        </p:nvSpPr>
        <p:spPr>
          <a:xfrm>
            <a:off x="5724128" y="3356992"/>
            <a:ext cx="3419526" cy="461665"/>
          </a:xfrm>
          <a:prstGeom prst="rect">
            <a:avLst/>
          </a:prstGeom>
          <a:noFill/>
        </p:spPr>
        <p:txBody>
          <a:bodyPr wrap="none" rtlCol="0">
            <a:spAutoFit/>
          </a:bodyPr>
          <a:lstStyle/>
          <a:p>
            <a:r>
              <a:rPr lang="zh-CN" altLang="en-US" sz="2400"/>
              <a:t>输出：</a:t>
            </a:r>
            <a:r>
              <a:rPr lang="en-US" altLang="zh-CN" sz="2400"/>
              <a:t>madA m’I, madaM</a:t>
            </a:r>
            <a:endParaRPr lang="en-US" sz="2400"/>
          </a:p>
        </p:txBody>
      </p:sp>
    </p:spTree>
    <p:extLst>
      <p:ext uri="{BB962C8B-B14F-4D97-AF65-F5344CB8AC3E}">
        <p14:creationId xmlns:p14="http://schemas.microsoft.com/office/powerpoint/2010/main" val="60286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串的设计</a:t>
            </a:r>
            <a:endParaRPr lang="en-US"/>
          </a:p>
        </p:txBody>
      </p:sp>
      <p:sp>
        <p:nvSpPr>
          <p:cNvPr id="5" name="内容占位符 4"/>
          <p:cNvSpPr>
            <a:spLocks noGrp="1"/>
          </p:cNvSpPr>
          <p:nvPr>
            <p:ph sz="half" idx="1"/>
          </p:nvPr>
        </p:nvSpPr>
        <p:spPr/>
        <p:txBody>
          <a:bodyPr>
            <a:normAutofit lnSpcReduction="10000"/>
          </a:bodyPr>
          <a:lstStyle/>
          <a:p>
            <a:r>
              <a:rPr lang="zh-CN" altLang="en-US" b="1" dirty="0"/>
              <a:t>基本操作</a:t>
            </a:r>
            <a:endParaRPr lang="en-US" altLang="zh-CN" b="1" dirty="0"/>
          </a:p>
          <a:p>
            <a:r>
              <a:rPr lang="zh-CN" altLang="en-US" dirty="0"/>
              <a:t>加工型</a:t>
            </a:r>
            <a:endParaRPr lang="en-US" altLang="zh-CN" dirty="0"/>
          </a:p>
          <a:p>
            <a:pPr lvl="1"/>
            <a:r>
              <a:rPr lang="zh-CN" altLang="en-US" dirty="0"/>
              <a:t>初始化串</a:t>
            </a:r>
            <a:r>
              <a:rPr lang="en-US" altLang="zh-CN" dirty="0" err="1"/>
              <a:t>StrInit</a:t>
            </a:r>
            <a:endParaRPr lang="en-US" altLang="zh-CN" dirty="0"/>
          </a:p>
          <a:p>
            <a:pPr lvl="1"/>
            <a:r>
              <a:rPr lang="zh-CN" altLang="en-US" dirty="0"/>
              <a:t>销毁串</a:t>
            </a:r>
            <a:r>
              <a:rPr lang="en-US" altLang="zh-CN" dirty="0" err="1"/>
              <a:t>StrDestry</a:t>
            </a:r>
            <a:endParaRPr lang="en-US" altLang="zh-CN" dirty="0"/>
          </a:p>
          <a:p>
            <a:pPr lvl="1"/>
            <a:r>
              <a:rPr lang="zh-CN" altLang="en-US" dirty="0"/>
              <a:t>清空串</a:t>
            </a:r>
            <a:r>
              <a:rPr lang="en-US" altLang="zh-CN" dirty="0" err="1"/>
              <a:t>StrClear</a:t>
            </a:r>
            <a:endParaRPr lang="en-US" altLang="zh-CN" dirty="0"/>
          </a:p>
          <a:p>
            <a:pPr lvl="1"/>
            <a:r>
              <a:rPr lang="zh-CN" altLang="en-US" dirty="0"/>
              <a:t>串赋值</a:t>
            </a:r>
            <a:r>
              <a:rPr lang="en-US" altLang="zh-CN" dirty="0" err="1"/>
              <a:t>StrAssign</a:t>
            </a:r>
            <a:endParaRPr lang="en-US" altLang="zh-CN" dirty="0"/>
          </a:p>
          <a:p>
            <a:pPr lvl="1"/>
            <a:r>
              <a:rPr lang="zh-CN" altLang="en-US" dirty="0">
                <a:solidFill>
                  <a:srgbClr val="0000FF"/>
                </a:solidFill>
              </a:rPr>
              <a:t>串联接</a:t>
            </a:r>
            <a:r>
              <a:rPr lang="en-US" altLang="zh-CN" dirty="0" err="1">
                <a:solidFill>
                  <a:srgbClr val="0000FF"/>
                </a:solidFill>
              </a:rPr>
              <a:t>StrConcat</a:t>
            </a:r>
            <a:endParaRPr lang="en-US" altLang="zh-CN" dirty="0">
              <a:solidFill>
                <a:srgbClr val="0000FF"/>
              </a:solidFill>
            </a:endParaRPr>
          </a:p>
          <a:p>
            <a:pPr lvl="1"/>
            <a:r>
              <a:rPr lang="zh-CN" altLang="en-US" dirty="0">
                <a:solidFill>
                  <a:srgbClr val="0000FF"/>
                </a:solidFill>
              </a:rPr>
              <a:t>取子串</a:t>
            </a:r>
            <a:r>
              <a:rPr lang="en-US" altLang="zh-CN" dirty="0" err="1">
                <a:solidFill>
                  <a:srgbClr val="0000FF"/>
                </a:solidFill>
              </a:rPr>
              <a:t>StrSubstr</a:t>
            </a:r>
            <a:endParaRPr lang="en-US" altLang="zh-CN" dirty="0">
              <a:solidFill>
                <a:srgbClr val="0000FF"/>
              </a:solidFill>
            </a:endParaRPr>
          </a:p>
          <a:p>
            <a:r>
              <a:rPr lang="zh-CN" altLang="en-US" dirty="0"/>
              <a:t>引用型</a:t>
            </a:r>
            <a:endParaRPr lang="en-US" altLang="zh-CN" dirty="0"/>
          </a:p>
          <a:p>
            <a:pPr lvl="1"/>
            <a:r>
              <a:rPr lang="zh-CN" altLang="en-US" dirty="0"/>
              <a:t>求串长</a:t>
            </a:r>
            <a:r>
              <a:rPr lang="en-US" altLang="zh-CN" dirty="0" err="1"/>
              <a:t>StrLen</a:t>
            </a:r>
            <a:endParaRPr lang="en-US" altLang="zh-CN" dirty="0"/>
          </a:p>
          <a:p>
            <a:pPr lvl="1"/>
            <a:r>
              <a:rPr lang="zh-CN" altLang="en-US" dirty="0"/>
              <a:t>判串等</a:t>
            </a:r>
            <a:r>
              <a:rPr lang="en-US" altLang="zh-CN" dirty="0" err="1"/>
              <a:t>IsStrEqual</a:t>
            </a:r>
            <a:endParaRPr lang="en-US" altLang="zh-CN" dirty="0"/>
          </a:p>
          <a:p>
            <a:pPr lvl="1"/>
            <a:r>
              <a:rPr lang="zh-CN" altLang="en-US" dirty="0"/>
              <a:t>串比较</a:t>
            </a:r>
            <a:r>
              <a:rPr lang="en-US" altLang="zh-CN" dirty="0" err="1"/>
              <a:t>StrComp</a:t>
            </a:r>
            <a:endParaRPr lang="en-US" altLang="zh-CN" dirty="0"/>
          </a:p>
          <a:p>
            <a:pPr lvl="1"/>
            <a:endParaRPr lang="en-US" dirty="0"/>
          </a:p>
        </p:txBody>
      </p:sp>
      <p:sp>
        <p:nvSpPr>
          <p:cNvPr id="6" name="内容占位符 5"/>
          <p:cNvSpPr>
            <a:spLocks noGrp="1"/>
          </p:cNvSpPr>
          <p:nvPr>
            <p:ph sz="half" idx="2"/>
          </p:nvPr>
        </p:nvSpPr>
        <p:spPr>
          <a:xfrm>
            <a:off x="4211960" y="692696"/>
            <a:ext cx="4752528" cy="6048672"/>
          </a:xfrm>
        </p:spPr>
        <p:txBody>
          <a:bodyPr>
            <a:normAutofit lnSpcReduction="10000"/>
          </a:bodyPr>
          <a:lstStyle/>
          <a:p>
            <a:r>
              <a:rPr lang="zh-CN" altLang="en-US" b="1" dirty="0"/>
              <a:t>其他操作</a:t>
            </a:r>
            <a:endParaRPr lang="en-US" altLang="zh-CN" b="1" dirty="0"/>
          </a:p>
          <a:p>
            <a:r>
              <a:rPr lang="zh-CN" altLang="en-US" dirty="0"/>
              <a:t>加工型</a:t>
            </a:r>
            <a:endParaRPr lang="en-US" altLang="zh-CN" dirty="0"/>
          </a:p>
          <a:p>
            <a:pPr lvl="1"/>
            <a:r>
              <a:rPr lang="zh-CN" altLang="en-US" dirty="0"/>
              <a:t>串插入</a:t>
            </a:r>
            <a:r>
              <a:rPr lang="en-US" altLang="zh-CN" dirty="0" err="1"/>
              <a:t>StrInsert</a:t>
            </a:r>
            <a:endParaRPr lang="en-US" altLang="zh-CN" dirty="0"/>
          </a:p>
          <a:p>
            <a:pPr lvl="1"/>
            <a:r>
              <a:rPr lang="zh-CN" altLang="en-US" dirty="0"/>
              <a:t>串删除 </a:t>
            </a:r>
            <a:r>
              <a:rPr lang="en-US" altLang="zh-CN" dirty="0" err="1"/>
              <a:t>StrDelete</a:t>
            </a:r>
            <a:endParaRPr lang="en-US" altLang="zh-CN" dirty="0"/>
          </a:p>
          <a:p>
            <a:pPr lvl="1"/>
            <a:r>
              <a:rPr lang="zh-CN" altLang="en-US" dirty="0"/>
              <a:t>串复制</a:t>
            </a:r>
            <a:r>
              <a:rPr lang="en-US" altLang="zh-CN" dirty="0" err="1"/>
              <a:t>StrCopy</a:t>
            </a:r>
            <a:endParaRPr lang="en-US" altLang="zh-CN" dirty="0"/>
          </a:p>
          <a:p>
            <a:pPr lvl="1"/>
            <a:r>
              <a:rPr lang="zh-CN" altLang="en-US" dirty="0"/>
              <a:t>串替换</a:t>
            </a:r>
            <a:r>
              <a:rPr lang="en-US" altLang="zh-CN" dirty="0" err="1"/>
              <a:t>StrReplace</a:t>
            </a:r>
            <a:endParaRPr lang="en-US" altLang="zh-CN" dirty="0"/>
          </a:p>
          <a:p>
            <a:r>
              <a:rPr lang="zh-CN" altLang="en-US" dirty="0"/>
              <a:t>引用型</a:t>
            </a:r>
            <a:endParaRPr lang="en-US" altLang="zh-CN" dirty="0"/>
          </a:p>
          <a:p>
            <a:pPr lvl="1"/>
            <a:r>
              <a:rPr lang="zh-CN" altLang="en-US" dirty="0"/>
              <a:t>判是否空串</a:t>
            </a:r>
            <a:r>
              <a:rPr lang="en-US" altLang="zh-CN" dirty="0" err="1"/>
              <a:t>IsStrEmpty</a:t>
            </a:r>
            <a:endParaRPr lang="en-US" altLang="zh-CN" dirty="0"/>
          </a:p>
          <a:p>
            <a:pPr lvl="1"/>
            <a:r>
              <a:rPr lang="zh-CN" altLang="en-US" dirty="0">
                <a:solidFill>
                  <a:srgbClr val="0000FF"/>
                </a:solidFill>
              </a:rPr>
              <a:t>串查找</a:t>
            </a:r>
            <a:r>
              <a:rPr lang="en-US" altLang="zh-CN" dirty="0">
                <a:solidFill>
                  <a:srgbClr val="0000FF"/>
                </a:solidFill>
              </a:rPr>
              <a:t>/</a:t>
            </a:r>
            <a:r>
              <a:rPr lang="zh-CN" altLang="en-US" dirty="0">
                <a:solidFill>
                  <a:srgbClr val="0000FF"/>
                </a:solidFill>
              </a:rPr>
              <a:t>串匹配</a:t>
            </a:r>
            <a:r>
              <a:rPr lang="en-US" altLang="zh-CN" dirty="0" err="1">
                <a:solidFill>
                  <a:srgbClr val="0000FF"/>
                </a:solidFill>
              </a:rPr>
              <a:t>StrIndex</a:t>
            </a:r>
            <a:endParaRPr lang="en-US" altLang="zh-CN" dirty="0">
              <a:solidFill>
                <a:srgbClr val="0000FF"/>
              </a:solidFill>
            </a:endParaRPr>
          </a:p>
          <a:p>
            <a:pPr lvl="2">
              <a:lnSpc>
                <a:spcPct val="110000"/>
              </a:lnSpc>
            </a:pPr>
            <a:r>
              <a:rPr lang="zh-CN" altLang="en-US" dirty="0">
                <a:solidFill>
                  <a:srgbClr val="C00000"/>
                </a:solidFill>
              </a:rPr>
              <a:t>模式串是否在主串中出现</a:t>
            </a:r>
            <a:endParaRPr lang="en-US" altLang="zh-CN" dirty="0">
              <a:solidFill>
                <a:srgbClr val="C00000"/>
              </a:solidFill>
            </a:endParaRPr>
          </a:p>
          <a:p>
            <a:pPr lvl="2">
              <a:lnSpc>
                <a:spcPct val="110000"/>
              </a:lnSpc>
            </a:pPr>
            <a:r>
              <a:rPr lang="zh-CN" altLang="en-US" dirty="0">
                <a:solidFill>
                  <a:srgbClr val="C00000"/>
                </a:solidFill>
              </a:rPr>
              <a:t>模式串首次在哪里出现</a:t>
            </a:r>
            <a:endParaRPr lang="en-US" altLang="zh-CN" dirty="0">
              <a:solidFill>
                <a:srgbClr val="C00000"/>
              </a:solidFill>
            </a:endParaRPr>
          </a:p>
          <a:p>
            <a:pPr lvl="2">
              <a:lnSpc>
                <a:spcPct val="110000"/>
              </a:lnSpc>
            </a:pPr>
            <a:r>
              <a:rPr lang="zh-CN" altLang="en-US" dirty="0">
                <a:solidFill>
                  <a:srgbClr val="C00000"/>
                </a:solidFill>
              </a:rPr>
              <a:t>模式串分别出现在主串中的哪里</a:t>
            </a:r>
            <a:endParaRPr lang="en-US" altLang="zh-CN" dirty="0">
              <a:solidFill>
                <a:srgbClr val="C00000"/>
              </a:solidFill>
            </a:endParaRPr>
          </a:p>
          <a:p>
            <a:pPr lvl="2">
              <a:lnSpc>
                <a:spcPct val="110000"/>
              </a:lnSpc>
            </a:pPr>
            <a:r>
              <a:rPr lang="zh-CN" altLang="en-US" dirty="0">
                <a:solidFill>
                  <a:srgbClr val="C00000"/>
                </a:solidFill>
              </a:rPr>
              <a:t>模式串在主串中出现了几次</a:t>
            </a:r>
            <a:endParaRPr lang="en-US" altLang="zh-CN" dirty="0"/>
          </a:p>
          <a:p>
            <a:pPr lvl="1"/>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410574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pPr algn="l"/>
            <a:r>
              <a:rPr lang="en-US" altLang="zh-CN" dirty="0"/>
              <a:t>2.1 </a:t>
            </a:r>
            <a:r>
              <a:rPr lang="zh-CN" altLang="en-US" dirty="0"/>
              <a:t>串：顺序串</a:t>
            </a:r>
            <a:r>
              <a:rPr lang="en-US" altLang="zh-CN" dirty="0"/>
              <a:t>/</a:t>
            </a:r>
            <a:r>
              <a:rPr lang="zh-CN" altLang="en-US" dirty="0"/>
              <a:t>定长顺序存储</a:t>
            </a:r>
            <a:endParaRPr lang="en-US" dirty="0"/>
          </a:p>
        </p:txBody>
      </p:sp>
      <p:sp>
        <p:nvSpPr>
          <p:cNvPr id="7" name="内容占位符 6"/>
          <p:cNvSpPr>
            <a:spLocks noGrp="1"/>
          </p:cNvSpPr>
          <p:nvPr>
            <p:ph sz="half" idx="1"/>
          </p:nvPr>
        </p:nvSpPr>
        <p:spPr/>
        <p:txBody>
          <a:bodyPr>
            <a:normAutofit fontScale="92500" lnSpcReduction="10000"/>
          </a:bodyPr>
          <a:lstStyle/>
          <a:p>
            <a:r>
              <a:rPr lang="zh-CN" altLang="en-US" dirty="0">
                <a:solidFill>
                  <a:srgbClr val="0000FF"/>
                </a:solidFill>
              </a:rPr>
              <a:t>压缩存储</a:t>
            </a:r>
            <a:r>
              <a:rPr lang="zh-CN" altLang="en-US" dirty="0"/>
              <a:t>：</a:t>
            </a:r>
            <a:r>
              <a:rPr lang="en-US" altLang="zh-CN" dirty="0"/>
              <a:t>1</a:t>
            </a:r>
            <a:r>
              <a:rPr lang="zh-CN" altLang="en-US" dirty="0"/>
              <a:t>个</a:t>
            </a:r>
            <a:r>
              <a:rPr lang="en-US" altLang="zh-CN" dirty="0"/>
              <a:t>32</a:t>
            </a:r>
            <a:r>
              <a:rPr lang="zh-CN" altLang="en-US" dirty="0"/>
              <a:t>位的内存单元存储</a:t>
            </a:r>
            <a:r>
              <a:rPr lang="en-US" altLang="zh-CN" dirty="0"/>
              <a:t>4</a:t>
            </a:r>
            <a:r>
              <a:rPr lang="zh-CN" altLang="en-US" dirty="0"/>
              <a:t>个字符</a:t>
            </a:r>
            <a:endParaRPr lang="en-US" altLang="zh-CN" dirty="0"/>
          </a:p>
          <a:p>
            <a:pPr lvl="1"/>
            <a:r>
              <a:rPr lang="zh-CN" altLang="en-US" sz="2800" dirty="0"/>
              <a:t>串</a:t>
            </a:r>
            <a:r>
              <a:rPr lang="en-US" altLang="zh-CN" sz="2800" dirty="0"/>
              <a:t>s = “Data structure”</a:t>
            </a:r>
            <a:r>
              <a:rPr lang="zh-CN" altLang="en-US" sz="2800" dirty="0"/>
              <a:t>的串值连同结束符只需</a:t>
            </a:r>
            <a:r>
              <a:rPr lang="en-US" altLang="zh-CN" sz="2800" dirty="0"/>
              <a:t>4</a:t>
            </a:r>
            <a:r>
              <a:rPr lang="zh-CN" altLang="en-US" sz="2800" dirty="0"/>
              <a:t>个存储单元</a:t>
            </a:r>
            <a:r>
              <a:rPr lang="en-US" altLang="zh-CN" sz="2800" dirty="0"/>
              <a:t>(4</a:t>
            </a:r>
            <a:r>
              <a:rPr lang="zh-CN" altLang="en-US" sz="2800" dirty="0"/>
              <a:t>个字节为</a:t>
            </a:r>
            <a:r>
              <a:rPr lang="en-US" altLang="zh-CN" sz="2800" dirty="0"/>
              <a:t>1</a:t>
            </a:r>
            <a:r>
              <a:rPr lang="zh-CN" altLang="en-US" sz="2800" dirty="0"/>
              <a:t>个存储单元</a:t>
            </a:r>
            <a:r>
              <a:rPr lang="en-US" altLang="zh-CN" sz="2800" dirty="0"/>
              <a:t>)</a:t>
            </a:r>
          </a:p>
          <a:p>
            <a:endParaRPr lang="en-US" altLang="zh-CN" dirty="0"/>
          </a:p>
          <a:p>
            <a:pPr marL="0" indent="0">
              <a:buNone/>
            </a:pPr>
            <a:r>
              <a:rPr lang="en-US" altLang="zh-CN" sz="2000" dirty="0"/>
              <a:t>    </a:t>
            </a:r>
            <a:r>
              <a:rPr lang="en-US" altLang="zh-CN" sz="2000" dirty="0" err="1"/>
              <a:t>i</a:t>
            </a:r>
            <a:endParaRPr lang="en-US" altLang="zh-CN" sz="2000" dirty="0"/>
          </a:p>
          <a:p>
            <a:pPr marL="0" indent="0">
              <a:buNone/>
            </a:pPr>
            <a:r>
              <a:rPr lang="en-US" altLang="zh-CN" sz="2000" dirty="0"/>
              <a:t>    i+1</a:t>
            </a:r>
          </a:p>
          <a:p>
            <a:pPr marL="0" indent="0">
              <a:buNone/>
            </a:pPr>
            <a:r>
              <a:rPr lang="en-US" altLang="zh-CN" sz="2000" dirty="0"/>
              <a:t>    i+2</a:t>
            </a:r>
          </a:p>
          <a:p>
            <a:pPr marL="0" indent="0">
              <a:buNone/>
            </a:pPr>
            <a:r>
              <a:rPr lang="en-US" altLang="zh-CN" sz="2000" dirty="0"/>
              <a:t>    i+3</a:t>
            </a:r>
          </a:p>
          <a:p>
            <a:pPr lvl="1"/>
            <a:endParaRPr lang="en-US" altLang="zh-CN" dirty="0"/>
          </a:p>
          <a:p>
            <a:r>
              <a:rPr lang="zh-CN" altLang="en-US" dirty="0">
                <a:solidFill>
                  <a:srgbClr val="0000FF"/>
                </a:solidFill>
              </a:rPr>
              <a:t>非压缩储存</a:t>
            </a:r>
            <a:r>
              <a:rPr lang="zh-CN" altLang="en-US" dirty="0"/>
              <a:t>：</a:t>
            </a:r>
            <a:r>
              <a:rPr lang="en-US" altLang="zh-CN" dirty="0"/>
              <a:t>1</a:t>
            </a:r>
            <a:r>
              <a:rPr lang="zh-CN" altLang="en-US" dirty="0"/>
              <a:t>个</a:t>
            </a:r>
            <a:r>
              <a:rPr lang="en-US" altLang="zh-CN" dirty="0"/>
              <a:t>32</a:t>
            </a:r>
            <a:r>
              <a:rPr lang="zh-CN" altLang="en-US" dirty="0"/>
              <a:t>位的内存单元存储</a:t>
            </a:r>
            <a:r>
              <a:rPr lang="en-US" altLang="zh-CN" dirty="0"/>
              <a:t>1</a:t>
            </a:r>
            <a:r>
              <a:rPr lang="zh-CN" altLang="en-US" dirty="0"/>
              <a:t>个字符</a:t>
            </a:r>
            <a:endParaRPr lang="en-US" altLang="zh-CN" dirty="0"/>
          </a:p>
          <a:p>
            <a:endParaRPr lang="zh-CN" altLang="en-US" dirty="0"/>
          </a:p>
          <a:p>
            <a:pPr lvl="1"/>
            <a:endParaRPr lang="en-US" altLang="zh-CN" dirty="0"/>
          </a:p>
          <a:p>
            <a:endParaRPr lang="en-US" altLang="zh-CN" dirty="0"/>
          </a:p>
          <a:p>
            <a:endParaRPr lang="en-US" altLang="zh-CN" dirty="0"/>
          </a:p>
          <a:p>
            <a:endParaRPr lang="en-US" dirty="0"/>
          </a:p>
        </p:txBody>
      </p:sp>
      <p:sp>
        <p:nvSpPr>
          <p:cNvPr id="4" name="内容占位符 3"/>
          <p:cNvSpPr>
            <a:spLocks noGrp="1"/>
          </p:cNvSpPr>
          <p:nvPr>
            <p:ph sz="half" idx="2"/>
          </p:nvPr>
        </p:nvSpPr>
        <p:spPr/>
        <p:txBody>
          <a:bodyPr>
            <a:normAutofit fontScale="92500" lnSpcReduction="10000"/>
          </a:bodyPr>
          <a:lstStyle/>
          <a:p>
            <a:r>
              <a:rPr lang="en-US" altLang="zh-CN" dirty="0"/>
              <a:t>#define MAXSTRLEN 255</a:t>
            </a:r>
          </a:p>
          <a:p>
            <a:r>
              <a:rPr lang="en-US" altLang="zh-CN" dirty="0"/>
              <a:t>Typedef </a:t>
            </a:r>
            <a:r>
              <a:rPr lang="en-US" altLang="zh-CN" dirty="0">
                <a:solidFill>
                  <a:schemeClr val="accent6">
                    <a:lumMod val="75000"/>
                  </a:schemeClr>
                </a:solidFill>
              </a:rPr>
              <a:t>unsigned char </a:t>
            </a:r>
            <a:r>
              <a:rPr lang="en-US" altLang="zh-CN" dirty="0" err="1">
                <a:solidFill>
                  <a:srgbClr val="0000FF"/>
                </a:solidFill>
              </a:rPr>
              <a:t>SString</a:t>
            </a:r>
            <a:r>
              <a:rPr lang="en-US" altLang="zh-CN" dirty="0"/>
              <a:t>[MAXSTRLEN+1];</a:t>
            </a:r>
          </a:p>
          <a:p>
            <a:r>
              <a:rPr lang="zh-CN" altLang="en-US" dirty="0">
                <a:solidFill>
                  <a:schemeClr val="accent6">
                    <a:lumMod val="75000"/>
                  </a:schemeClr>
                </a:solidFill>
              </a:rPr>
              <a:t>串的最大长度不能超过</a:t>
            </a:r>
            <a:r>
              <a:rPr lang="en-US" altLang="zh-CN" dirty="0">
                <a:solidFill>
                  <a:schemeClr val="accent6">
                    <a:lumMod val="75000"/>
                  </a:schemeClr>
                </a:solidFill>
              </a:rPr>
              <a:t>255</a:t>
            </a:r>
          </a:p>
          <a:p>
            <a:r>
              <a:rPr lang="zh-CN" altLang="en-US" dirty="0"/>
              <a:t>如何标识串的实际长度？</a:t>
            </a:r>
            <a:endParaRPr lang="en-US" altLang="zh-CN" dirty="0"/>
          </a:p>
          <a:p>
            <a:pPr lvl="1"/>
            <a:r>
              <a:rPr lang="zh-CN" altLang="en-US" dirty="0">
                <a:solidFill>
                  <a:schemeClr val="accent6">
                    <a:lumMod val="75000"/>
                  </a:schemeClr>
                </a:solidFill>
              </a:rPr>
              <a:t>首字符存放串长度</a:t>
            </a:r>
          </a:p>
          <a:p>
            <a:pPr lvl="1"/>
            <a:r>
              <a:rPr lang="zh-CN" altLang="en-US" dirty="0">
                <a:solidFill>
                  <a:srgbClr val="0000FF"/>
                </a:solidFill>
              </a:rPr>
              <a:t>特殊字符</a:t>
            </a:r>
            <a:r>
              <a:rPr lang="en-US" altLang="zh-CN" dirty="0">
                <a:solidFill>
                  <a:srgbClr val="0000FF"/>
                </a:solidFill>
              </a:rPr>
              <a:t>(\0)</a:t>
            </a:r>
            <a:r>
              <a:rPr lang="zh-CN" altLang="en-US" dirty="0">
                <a:solidFill>
                  <a:srgbClr val="0000FF"/>
                </a:solidFill>
              </a:rPr>
              <a:t>作为串结束符</a:t>
            </a:r>
            <a:endParaRPr lang="en-US" altLang="zh-CN" dirty="0">
              <a:solidFill>
                <a:srgbClr val="0000FF"/>
              </a:solidFill>
            </a:endParaRPr>
          </a:p>
          <a:p>
            <a:pPr lvl="1"/>
            <a:r>
              <a:rPr lang="zh-CN" altLang="en-US" dirty="0">
                <a:solidFill>
                  <a:srgbClr val="C00000"/>
                </a:solidFill>
              </a:rPr>
              <a:t>用变量存储实际长度</a:t>
            </a:r>
            <a:endParaRPr lang="en-US" altLang="zh-CN" dirty="0">
              <a:solidFill>
                <a:srgbClr val="C00000"/>
              </a:solidFill>
            </a:endParaRPr>
          </a:p>
          <a:p>
            <a:pPr marL="0" lvl="1" indent="0">
              <a:spcBef>
                <a:spcPts val="0"/>
              </a:spcBef>
              <a:buNone/>
              <a:defRPr/>
            </a:pPr>
            <a:endParaRPr lang="en-US" altLang="zh-CN" sz="2800" dirty="0"/>
          </a:p>
          <a:p>
            <a:pPr marL="0" lvl="1" indent="0">
              <a:spcBef>
                <a:spcPts val="0"/>
              </a:spcBef>
              <a:buNone/>
              <a:defRPr/>
            </a:pPr>
            <a:r>
              <a:rPr lang="zh-CN" altLang="en-US" sz="2800" dirty="0"/>
              <a:t>按这种串的表示方法实现的串的运算时，其基本操作为 “</a:t>
            </a:r>
            <a:r>
              <a:rPr lang="zh-CN" altLang="en-US" sz="2800" dirty="0">
                <a:solidFill>
                  <a:srgbClr val="0000FF"/>
                </a:solidFill>
              </a:rPr>
              <a:t>字符序列的复制</a:t>
            </a:r>
            <a:r>
              <a:rPr lang="zh-CN" altLang="en-US" sz="2800" dirty="0"/>
              <a:t>”，操作的时间复杂度基于复制的字符序列的长度</a:t>
            </a:r>
          </a:p>
          <a:p>
            <a:pPr marL="0" lvl="1" indent="0">
              <a:spcBef>
                <a:spcPts val="0"/>
              </a:spcBef>
              <a:buNone/>
              <a:defRPr/>
            </a:pPr>
            <a:endParaRPr lang="en-US" altLang="zh-CN" dirty="0"/>
          </a:p>
          <a:p>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97325474"/>
              </p:ext>
            </p:extLst>
          </p:nvPr>
        </p:nvGraphicFramePr>
        <p:xfrm>
          <a:off x="1187624" y="3262104"/>
          <a:ext cx="1728192" cy="1463040"/>
        </p:xfrm>
        <a:graphic>
          <a:graphicData uri="http://schemas.openxmlformats.org/drawingml/2006/table">
            <a:tbl>
              <a:tblPr bandRow="1">
                <a:tableStyleId>{3C2FFA5D-87B4-456A-9821-1D502468CF0F}</a:tableStyleId>
              </a:tblPr>
              <a:tblGrid>
                <a:gridCol w="398359">
                  <a:extLst>
                    <a:ext uri="{9D8B030D-6E8A-4147-A177-3AD203B41FA5}">
                      <a16:colId xmlns:a16="http://schemas.microsoft.com/office/drawing/2014/main" val="20000"/>
                    </a:ext>
                  </a:extLst>
                </a:gridCol>
                <a:gridCol w="424589">
                  <a:extLst>
                    <a:ext uri="{9D8B030D-6E8A-4147-A177-3AD203B41FA5}">
                      <a16:colId xmlns:a16="http://schemas.microsoft.com/office/drawing/2014/main" val="20001"/>
                    </a:ext>
                  </a:extLst>
                </a:gridCol>
                <a:gridCol w="411474">
                  <a:extLst>
                    <a:ext uri="{9D8B030D-6E8A-4147-A177-3AD203B41FA5}">
                      <a16:colId xmlns:a16="http://schemas.microsoft.com/office/drawing/2014/main" val="20002"/>
                    </a:ext>
                  </a:extLst>
                </a:gridCol>
                <a:gridCol w="493770">
                  <a:extLst>
                    <a:ext uri="{9D8B030D-6E8A-4147-A177-3AD203B41FA5}">
                      <a16:colId xmlns:a16="http://schemas.microsoft.com/office/drawing/2014/main" val="20003"/>
                    </a:ext>
                  </a:extLst>
                </a:gridCol>
              </a:tblGrid>
              <a:tr h="342038">
                <a:tc>
                  <a:txBody>
                    <a:bodyPr/>
                    <a:lstStyle/>
                    <a:p>
                      <a:r>
                        <a:rPr lang="en-US" sz="1800"/>
                        <a:t>D</a:t>
                      </a:r>
                    </a:p>
                  </a:txBody>
                  <a:tcPr/>
                </a:tc>
                <a:tc>
                  <a:txBody>
                    <a:bodyPr/>
                    <a:lstStyle/>
                    <a:p>
                      <a:r>
                        <a:rPr lang="en-US" sz="1800"/>
                        <a:t>a</a:t>
                      </a:r>
                    </a:p>
                  </a:txBody>
                  <a:tcPr/>
                </a:tc>
                <a:tc>
                  <a:txBody>
                    <a:bodyPr/>
                    <a:lstStyle/>
                    <a:p>
                      <a:r>
                        <a:rPr lang="en-US" sz="1800"/>
                        <a:t>t</a:t>
                      </a:r>
                    </a:p>
                  </a:txBody>
                  <a:tcPr/>
                </a:tc>
                <a:tc>
                  <a:txBody>
                    <a:bodyPr/>
                    <a:lstStyle/>
                    <a:p>
                      <a:r>
                        <a:rPr lang="en-US" sz="1800" dirty="0"/>
                        <a:t>a</a:t>
                      </a:r>
                    </a:p>
                  </a:txBody>
                  <a:tcPr/>
                </a:tc>
                <a:extLst>
                  <a:ext uri="{0D108BD9-81ED-4DB2-BD59-A6C34878D82A}">
                    <a16:rowId xmlns:a16="http://schemas.microsoft.com/office/drawing/2014/main" val="10000"/>
                  </a:ext>
                </a:extLst>
              </a:tr>
              <a:tr h="342038">
                <a:tc>
                  <a:txBody>
                    <a:bodyPr/>
                    <a:lstStyle/>
                    <a:p>
                      <a:endParaRPr lang="en-US" sz="1800"/>
                    </a:p>
                  </a:txBody>
                  <a:tcPr/>
                </a:tc>
                <a:tc>
                  <a:txBody>
                    <a:bodyPr/>
                    <a:lstStyle/>
                    <a:p>
                      <a:r>
                        <a:rPr lang="en-US" sz="1800"/>
                        <a:t>S</a:t>
                      </a:r>
                    </a:p>
                  </a:txBody>
                  <a:tcPr/>
                </a:tc>
                <a:tc>
                  <a:txBody>
                    <a:bodyPr/>
                    <a:lstStyle/>
                    <a:p>
                      <a:r>
                        <a:rPr lang="en-US" sz="1800"/>
                        <a:t>t</a:t>
                      </a:r>
                    </a:p>
                  </a:txBody>
                  <a:tcPr/>
                </a:tc>
                <a:tc>
                  <a:txBody>
                    <a:bodyPr/>
                    <a:lstStyle/>
                    <a:p>
                      <a:r>
                        <a:rPr lang="en-US" sz="1800"/>
                        <a:t>r</a:t>
                      </a:r>
                    </a:p>
                  </a:txBody>
                  <a:tcPr/>
                </a:tc>
                <a:extLst>
                  <a:ext uri="{0D108BD9-81ED-4DB2-BD59-A6C34878D82A}">
                    <a16:rowId xmlns:a16="http://schemas.microsoft.com/office/drawing/2014/main" val="10001"/>
                  </a:ext>
                </a:extLst>
              </a:tr>
              <a:tr h="342038">
                <a:tc>
                  <a:txBody>
                    <a:bodyPr/>
                    <a:lstStyle/>
                    <a:p>
                      <a:r>
                        <a:rPr lang="en-US" sz="1800"/>
                        <a:t>u</a:t>
                      </a:r>
                    </a:p>
                  </a:txBody>
                  <a:tcPr/>
                </a:tc>
                <a:tc>
                  <a:txBody>
                    <a:bodyPr/>
                    <a:lstStyle/>
                    <a:p>
                      <a:r>
                        <a:rPr lang="en-US" sz="1800"/>
                        <a:t>c</a:t>
                      </a:r>
                    </a:p>
                  </a:txBody>
                  <a:tcPr/>
                </a:tc>
                <a:tc>
                  <a:txBody>
                    <a:bodyPr/>
                    <a:lstStyle/>
                    <a:p>
                      <a:r>
                        <a:rPr lang="en-US" sz="1800"/>
                        <a:t>t</a:t>
                      </a:r>
                    </a:p>
                  </a:txBody>
                  <a:tcPr/>
                </a:tc>
                <a:tc>
                  <a:txBody>
                    <a:bodyPr/>
                    <a:lstStyle/>
                    <a:p>
                      <a:r>
                        <a:rPr lang="en-US" sz="1800"/>
                        <a:t>u</a:t>
                      </a:r>
                    </a:p>
                  </a:txBody>
                  <a:tcPr/>
                </a:tc>
                <a:extLst>
                  <a:ext uri="{0D108BD9-81ED-4DB2-BD59-A6C34878D82A}">
                    <a16:rowId xmlns:a16="http://schemas.microsoft.com/office/drawing/2014/main" val="10002"/>
                  </a:ext>
                </a:extLst>
              </a:tr>
              <a:tr h="342038">
                <a:tc>
                  <a:txBody>
                    <a:bodyPr/>
                    <a:lstStyle/>
                    <a:p>
                      <a:r>
                        <a:rPr lang="en-US" sz="1800"/>
                        <a:t>r</a:t>
                      </a:r>
                    </a:p>
                  </a:txBody>
                  <a:tcPr/>
                </a:tc>
                <a:tc>
                  <a:txBody>
                    <a:bodyPr/>
                    <a:lstStyle/>
                    <a:p>
                      <a:r>
                        <a:rPr lang="en-US" sz="1800"/>
                        <a:t>e</a:t>
                      </a:r>
                    </a:p>
                  </a:txBody>
                  <a:tcPr/>
                </a:tc>
                <a:tc>
                  <a:txBody>
                    <a:bodyPr/>
                    <a:lstStyle/>
                    <a:p>
                      <a:r>
                        <a:rPr lang="en-US" sz="1800"/>
                        <a:t>\0</a:t>
                      </a:r>
                    </a:p>
                  </a:txBody>
                  <a:tcPr/>
                </a:tc>
                <a:tc>
                  <a:txBody>
                    <a:bodyPr/>
                    <a:lstStyle/>
                    <a:p>
                      <a:endParaRPr lang="en-US"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541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Effect transition="in" filter="fade">
                                      <p:cBhvr>
                                        <p:cTn id="25"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64FBF8-E5C8-4B86-AB1D-431E1CA210B7}"/>
              </a:ext>
            </a:extLst>
          </p:cNvPr>
          <p:cNvSpPr/>
          <p:nvPr/>
        </p:nvSpPr>
        <p:spPr>
          <a:xfrm>
            <a:off x="0" y="4437112"/>
            <a:ext cx="9144000" cy="1584176"/>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364FBF8-E5C8-4B86-AB1D-431E1CA210B7}"/>
              </a:ext>
            </a:extLst>
          </p:cNvPr>
          <p:cNvSpPr/>
          <p:nvPr/>
        </p:nvSpPr>
        <p:spPr>
          <a:xfrm>
            <a:off x="-14660" y="1377504"/>
            <a:ext cx="9144000" cy="1584176"/>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a:t>串拼接</a:t>
            </a:r>
            <a:r>
              <a:rPr lang="en-US" altLang="zh-CN"/>
              <a:t>/</a:t>
            </a:r>
            <a:r>
              <a:rPr lang="zh-CN" altLang="en-US"/>
              <a:t>将</a:t>
            </a:r>
            <a:r>
              <a:rPr lang="en-US" altLang="zh-CN"/>
              <a:t>s1</a:t>
            </a:r>
            <a:r>
              <a:rPr lang="zh-CN" altLang="en-US"/>
              <a:t>和</a:t>
            </a:r>
            <a:r>
              <a:rPr lang="en-US" altLang="zh-CN"/>
              <a:t> s2</a:t>
            </a:r>
            <a:r>
              <a:rPr lang="zh-CN" altLang="en-US"/>
              <a:t>拼接成</a:t>
            </a:r>
            <a:r>
              <a:rPr lang="en-US" altLang="zh-CN"/>
              <a:t>t</a:t>
            </a:r>
            <a:endParaRPr lang="en-US"/>
          </a:p>
        </p:txBody>
      </p:sp>
      <p:sp>
        <p:nvSpPr>
          <p:cNvPr id="3" name="内容占位符 2"/>
          <p:cNvSpPr>
            <a:spLocks noGrp="1"/>
          </p:cNvSpPr>
          <p:nvPr>
            <p:ph idx="1"/>
          </p:nvPr>
        </p:nvSpPr>
        <p:spPr/>
        <p:txBody>
          <a:bodyPr>
            <a:normAutofit fontScale="77500" lnSpcReduction="20000"/>
          </a:bodyPr>
          <a:lstStyle/>
          <a:p>
            <a:pPr marL="0" indent="0">
              <a:buNone/>
            </a:pPr>
            <a:r>
              <a:rPr lang="en-US" dirty="0"/>
              <a:t>int </a:t>
            </a:r>
            <a:r>
              <a:rPr lang="en-US" dirty="0" err="1">
                <a:solidFill>
                  <a:srgbClr val="0000FF"/>
                </a:solidFill>
              </a:rPr>
              <a:t>StrConcat</a:t>
            </a:r>
            <a:r>
              <a:rPr lang="en-US" dirty="0"/>
              <a:t>(</a:t>
            </a:r>
            <a:r>
              <a:rPr lang="en-US" dirty="0" err="1"/>
              <a:t>SString</a:t>
            </a:r>
            <a:r>
              <a:rPr lang="en-US" dirty="0"/>
              <a:t> </a:t>
            </a:r>
            <a:r>
              <a:rPr lang="en-US" dirty="0" err="1"/>
              <a:t>t,SString</a:t>
            </a:r>
            <a:r>
              <a:rPr lang="en-US" dirty="0"/>
              <a:t> s1,SString s2)</a:t>
            </a:r>
            <a:r>
              <a:rPr lang="en-US" b="1" dirty="0">
                <a:solidFill>
                  <a:srgbClr val="0000FF"/>
                </a:solidFill>
              </a:rPr>
              <a:t>{</a:t>
            </a:r>
          </a:p>
          <a:p>
            <a:pPr marL="0" indent="0">
              <a:buNone/>
            </a:pPr>
            <a:r>
              <a:rPr lang="en-US" dirty="0"/>
              <a:t>int uncut;</a:t>
            </a:r>
          </a:p>
          <a:p>
            <a:pPr marL="0" indent="0">
              <a:buNone/>
            </a:pPr>
            <a:r>
              <a:rPr lang="en-US" dirty="0"/>
              <a:t>if (</a:t>
            </a:r>
            <a:r>
              <a:rPr lang="en-US" dirty="0">
                <a:solidFill>
                  <a:srgbClr val="0000FF"/>
                </a:solidFill>
              </a:rPr>
              <a:t>s1[0]+s2[0] &lt;= MAXSTRLEN</a:t>
            </a:r>
            <a:r>
              <a:rPr lang="en-US" dirty="0"/>
              <a:t>) {</a:t>
            </a:r>
          </a:p>
          <a:p>
            <a:pPr marL="0" indent="0">
              <a:buNone/>
            </a:pPr>
            <a:r>
              <a:rPr lang="en-US" dirty="0"/>
              <a:t>    </a:t>
            </a:r>
            <a:r>
              <a:rPr lang="en-US" dirty="0" err="1">
                <a:solidFill>
                  <a:srgbClr val="C00000"/>
                </a:solidFill>
              </a:rPr>
              <a:t>strncpy</a:t>
            </a:r>
            <a:r>
              <a:rPr lang="en-US" dirty="0"/>
              <a:t>(&amp;t[1],&amp;s1[1],s1[0]);</a:t>
            </a:r>
          </a:p>
          <a:p>
            <a:pPr marL="0" indent="0">
              <a:buNone/>
            </a:pPr>
            <a:r>
              <a:rPr lang="en-US" dirty="0"/>
              <a:t>    </a:t>
            </a:r>
            <a:r>
              <a:rPr lang="en-US" dirty="0" err="1"/>
              <a:t>strncpy</a:t>
            </a:r>
            <a:r>
              <a:rPr lang="en-US" dirty="0"/>
              <a:t>(&amp;t[s1[0]+1],&amp;s2[1],s2[0]);</a:t>
            </a:r>
          </a:p>
          <a:p>
            <a:pPr marL="0" indent="0">
              <a:buNone/>
            </a:pPr>
            <a:r>
              <a:rPr lang="en-US" dirty="0"/>
              <a:t>    t[0]=s1[0]+s2[0];t[t[0]+1]=</a:t>
            </a:r>
            <a:r>
              <a:rPr lang="en-US" dirty="0">
                <a:solidFill>
                  <a:srgbClr val="C00000"/>
                </a:solidFill>
              </a:rPr>
              <a:t>'\0'</a:t>
            </a:r>
            <a:r>
              <a:rPr lang="en-US" dirty="0"/>
              <a:t>; uncut= TRUE;}</a:t>
            </a:r>
          </a:p>
          <a:p>
            <a:pPr marL="0" indent="0">
              <a:buNone/>
            </a:pPr>
            <a:r>
              <a:rPr lang="en-US" dirty="0"/>
              <a:t>else if(</a:t>
            </a:r>
            <a:r>
              <a:rPr lang="en-US" dirty="0">
                <a:solidFill>
                  <a:srgbClr val="0000FF"/>
                </a:solidFill>
              </a:rPr>
              <a:t>s1[0]&lt;MAXSTRLEN</a:t>
            </a:r>
            <a:r>
              <a:rPr lang="en-US" dirty="0"/>
              <a:t>) {// s2</a:t>
            </a:r>
            <a:r>
              <a:rPr lang="zh-CN" altLang="en-US" dirty="0"/>
              <a:t>被截断</a:t>
            </a:r>
            <a:endParaRPr lang="en-US" dirty="0"/>
          </a:p>
          <a:p>
            <a:pPr marL="0" indent="0">
              <a:buNone/>
            </a:pPr>
            <a:r>
              <a:rPr lang="en-US" dirty="0"/>
              <a:t>    </a:t>
            </a:r>
            <a:r>
              <a:rPr lang="en-US" dirty="0" err="1"/>
              <a:t>strncpy</a:t>
            </a:r>
            <a:r>
              <a:rPr lang="en-US" dirty="0"/>
              <a:t>(&amp;t[1],&amp;s1[1],s1[0]);</a:t>
            </a:r>
          </a:p>
          <a:p>
            <a:pPr marL="0" indent="0">
              <a:buNone/>
            </a:pPr>
            <a:r>
              <a:rPr lang="en-US" dirty="0"/>
              <a:t>    </a:t>
            </a:r>
            <a:r>
              <a:rPr lang="en-US" dirty="0" err="1"/>
              <a:t>strncpy</a:t>
            </a:r>
            <a:r>
              <a:rPr lang="en-US" dirty="0"/>
              <a:t>(&amp;t[s1[0]+1],&amp;s2[1],MAXSTRLEN-s1[0]);</a:t>
            </a:r>
          </a:p>
          <a:p>
            <a:pPr marL="0" indent="0">
              <a:buNone/>
            </a:pPr>
            <a:r>
              <a:rPr lang="en-US" dirty="0"/>
              <a:t>    t[0]=</a:t>
            </a:r>
            <a:r>
              <a:rPr lang="en-US" dirty="0" err="1"/>
              <a:t>MAXSTRLEN;t</a:t>
            </a:r>
            <a:r>
              <a:rPr lang="en-US" dirty="0"/>
              <a:t>[MAXSTRLEN+1]=</a:t>
            </a:r>
            <a:r>
              <a:rPr lang="en-US" dirty="0">
                <a:solidFill>
                  <a:srgbClr val="C00000"/>
                </a:solidFill>
              </a:rPr>
              <a:t>'\0'</a:t>
            </a:r>
            <a:r>
              <a:rPr lang="en-US" dirty="0"/>
              <a:t>; uncut=FALSE; }</a:t>
            </a:r>
          </a:p>
          <a:p>
            <a:pPr marL="0" indent="0">
              <a:buNone/>
            </a:pPr>
            <a:r>
              <a:rPr lang="en-US" dirty="0"/>
              <a:t>    else { //</a:t>
            </a:r>
            <a:r>
              <a:rPr lang="en-US" dirty="0">
                <a:solidFill>
                  <a:srgbClr val="0000FF"/>
                </a:solidFill>
              </a:rPr>
              <a:t>s1[0] &gt;= MAXSTRLEN</a:t>
            </a:r>
            <a:r>
              <a:rPr lang="zh-CN" altLang="en-US" dirty="0"/>
              <a:t>，故</a:t>
            </a:r>
            <a:r>
              <a:rPr lang="en-US" altLang="zh-CN" dirty="0"/>
              <a:t>s2</a:t>
            </a:r>
            <a:r>
              <a:rPr lang="zh-CN" altLang="en-US" dirty="0"/>
              <a:t>被截断，仅取</a:t>
            </a:r>
            <a:r>
              <a:rPr lang="en-US" altLang="zh-CN" dirty="0"/>
              <a:t>s1</a:t>
            </a:r>
            <a:endParaRPr lang="en-US" dirty="0"/>
          </a:p>
          <a:p>
            <a:pPr marL="0" indent="0">
              <a:buNone/>
            </a:pPr>
            <a:r>
              <a:rPr lang="en-US" dirty="0"/>
              <a:t>    	</a:t>
            </a:r>
            <a:r>
              <a:rPr lang="en-US" dirty="0" err="1"/>
              <a:t>strncpy</a:t>
            </a:r>
            <a:r>
              <a:rPr lang="en-US" dirty="0"/>
              <a:t>(&amp;t[1],&amp;s1[1],MAXSTRLEN);</a:t>
            </a:r>
          </a:p>
          <a:p>
            <a:pPr marL="0" indent="0">
              <a:buNone/>
            </a:pPr>
            <a:r>
              <a:rPr lang="en-US" dirty="0"/>
              <a:t>    	t[0]=</a:t>
            </a:r>
            <a:r>
              <a:rPr lang="en-US" dirty="0" err="1"/>
              <a:t>MAXSTRLEN;t</a:t>
            </a:r>
            <a:r>
              <a:rPr lang="en-US" dirty="0"/>
              <a:t>[MAXSTRLEN+1]=</a:t>
            </a:r>
            <a:r>
              <a:rPr lang="en-US" dirty="0">
                <a:solidFill>
                  <a:srgbClr val="C00000"/>
                </a:solidFill>
              </a:rPr>
              <a:t>'\0'</a:t>
            </a:r>
            <a:r>
              <a:rPr lang="en-US" dirty="0"/>
              <a:t>;</a:t>
            </a:r>
          </a:p>
          <a:p>
            <a:pPr marL="0" indent="0">
              <a:buNone/>
            </a:pPr>
            <a:r>
              <a:rPr lang="en-US" dirty="0"/>
              <a:t>    	uncut=FALSE; }</a:t>
            </a:r>
          </a:p>
          <a:p>
            <a:pPr marL="0" indent="0">
              <a:buNone/>
            </a:pPr>
            <a:r>
              <a:rPr lang="en-US" dirty="0"/>
              <a:t>return uncut;</a:t>
            </a:r>
          </a:p>
          <a:p>
            <a:pPr marL="0" indent="0">
              <a:buNone/>
            </a:pPr>
            <a:r>
              <a:rPr lang="en-US" b="1" dirty="0">
                <a:solidFill>
                  <a:srgbClr val="0000FF"/>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39252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64FBF8-E5C8-4B86-AB1D-431E1CA210B7}"/>
              </a:ext>
            </a:extLst>
          </p:cNvPr>
          <p:cNvSpPr/>
          <p:nvPr/>
        </p:nvSpPr>
        <p:spPr>
          <a:xfrm>
            <a:off x="9872" y="4077072"/>
            <a:ext cx="9144000" cy="1152128"/>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0" y="-27384"/>
            <a:ext cx="9144000" cy="720080"/>
          </a:xfrm>
        </p:spPr>
        <p:txBody>
          <a:bodyPr>
            <a:normAutofit/>
          </a:bodyPr>
          <a:lstStyle/>
          <a:p>
            <a:r>
              <a:rPr lang="zh-CN" altLang="en-US"/>
              <a:t>取子串</a:t>
            </a:r>
            <a:r>
              <a:rPr lang="en-US" altLang="zh-CN"/>
              <a:t>/StrSubStr</a:t>
            </a:r>
            <a:endParaRPr 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将</a:t>
            </a:r>
            <a:r>
              <a:rPr lang="en-US" altLang="zh-CN" dirty="0"/>
              <a:t>s</a:t>
            </a:r>
            <a:r>
              <a:rPr lang="zh-CN" altLang="en-US" dirty="0"/>
              <a:t>中从第</a:t>
            </a:r>
            <a:r>
              <a:rPr lang="en-US" altLang="zh-CN" dirty="0"/>
              <a:t>pos</a:t>
            </a:r>
            <a:r>
              <a:rPr lang="zh-CN" altLang="en-US" dirty="0"/>
              <a:t>个字符开始的连续</a:t>
            </a:r>
            <a:r>
              <a:rPr lang="en-US" altLang="zh-CN" dirty="0" err="1"/>
              <a:t>len</a:t>
            </a:r>
            <a:r>
              <a:rPr lang="zh-CN" altLang="en-US" dirty="0"/>
              <a:t>个字符放到</a:t>
            </a:r>
            <a:r>
              <a:rPr lang="en-US" altLang="zh-CN" dirty="0"/>
              <a:t>sub</a:t>
            </a:r>
            <a:r>
              <a:rPr lang="zh-CN" altLang="en-US" dirty="0"/>
              <a:t>中</a:t>
            </a:r>
            <a:endParaRPr lang="en-US" dirty="0"/>
          </a:p>
          <a:p>
            <a:pPr marL="0" indent="0">
              <a:buNone/>
            </a:pPr>
            <a:r>
              <a:rPr lang="en-US" dirty="0"/>
              <a:t>Status </a:t>
            </a:r>
            <a:r>
              <a:rPr lang="en-US" dirty="0" err="1">
                <a:solidFill>
                  <a:srgbClr val="0000FF"/>
                </a:solidFill>
              </a:rPr>
              <a:t>StrSubStr</a:t>
            </a:r>
            <a:r>
              <a:rPr lang="en-US" dirty="0"/>
              <a:t>(</a:t>
            </a:r>
            <a:r>
              <a:rPr lang="en-US" dirty="0" err="1"/>
              <a:t>SString</a:t>
            </a:r>
            <a:r>
              <a:rPr lang="en-US" dirty="0"/>
              <a:t> sub,</a:t>
            </a:r>
          </a:p>
          <a:p>
            <a:pPr marL="0" indent="0">
              <a:buNone/>
            </a:pPr>
            <a:r>
              <a:rPr lang="en-US" dirty="0"/>
              <a:t>			</a:t>
            </a:r>
            <a:r>
              <a:rPr lang="en-US" dirty="0" err="1"/>
              <a:t>SString</a:t>
            </a:r>
            <a:r>
              <a:rPr lang="en-US" dirty="0"/>
              <a:t> </a:t>
            </a:r>
            <a:r>
              <a:rPr lang="en-US" dirty="0" err="1"/>
              <a:t>s,int</a:t>
            </a:r>
            <a:r>
              <a:rPr lang="en-US" dirty="0"/>
              <a:t> </a:t>
            </a:r>
            <a:r>
              <a:rPr lang="en-US" dirty="0" err="1"/>
              <a:t>pos,int</a:t>
            </a:r>
            <a:r>
              <a:rPr lang="en-US" dirty="0"/>
              <a:t> </a:t>
            </a:r>
            <a:r>
              <a:rPr lang="en-US" dirty="0" err="1"/>
              <a:t>len</a:t>
            </a:r>
            <a:r>
              <a:rPr lang="en-US" dirty="0"/>
              <a:t>) {</a:t>
            </a:r>
          </a:p>
          <a:p>
            <a:pPr marL="0" indent="0">
              <a:buNone/>
            </a:pPr>
            <a:r>
              <a:rPr lang="en-US" dirty="0"/>
              <a:t> if(</a:t>
            </a:r>
            <a:r>
              <a:rPr lang="en-US" dirty="0">
                <a:solidFill>
                  <a:srgbClr val="0000FF"/>
                </a:solidFill>
              </a:rPr>
              <a:t>pos&lt;1 || pos&gt;s[0] || </a:t>
            </a:r>
            <a:r>
              <a:rPr lang="en-US" dirty="0" err="1">
                <a:solidFill>
                  <a:srgbClr val="0000FF"/>
                </a:solidFill>
              </a:rPr>
              <a:t>len</a:t>
            </a:r>
            <a:r>
              <a:rPr lang="en-US" dirty="0">
                <a:solidFill>
                  <a:srgbClr val="0000FF"/>
                </a:solidFill>
              </a:rPr>
              <a:t> &lt;0 || </a:t>
            </a:r>
          </a:p>
          <a:p>
            <a:pPr marL="0" indent="0">
              <a:buNone/>
            </a:pPr>
            <a:r>
              <a:rPr lang="en-US" dirty="0">
                <a:solidFill>
                  <a:srgbClr val="0000FF"/>
                </a:solidFill>
              </a:rPr>
              <a:t>			</a:t>
            </a:r>
            <a:r>
              <a:rPr lang="en-US" dirty="0" err="1">
                <a:solidFill>
                  <a:srgbClr val="0000FF"/>
                </a:solidFill>
              </a:rPr>
              <a:t>len</a:t>
            </a:r>
            <a:r>
              <a:rPr lang="en-US" dirty="0">
                <a:solidFill>
                  <a:srgbClr val="0000FF"/>
                </a:solidFill>
              </a:rPr>
              <a:t> &gt; s[0]-pos+1</a:t>
            </a:r>
            <a:r>
              <a:rPr lang="en-US" dirty="0"/>
              <a:t>) return ERROR;</a:t>
            </a:r>
          </a:p>
          <a:p>
            <a:pPr marL="0" indent="0">
              <a:buNone/>
            </a:pPr>
            <a:r>
              <a:rPr lang="en-US" dirty="0"/>
              <a:t>  </a:t>
            </a:r>
            <a:r>
              <a:rPr lang="en-US" dirty="0" err="1"/>
              <a:t>strncpy</a:t>
            </a:r>
            <a:r>
              <a:rPr lang="en-US" dirty="0"/>
              <a:t>(&amp;sub[1],&amp;s[pos],</a:t>
            </a:r>
            <a:r>
              <a:rPr lang="en-US" dirty="0" err="1"/>
              <a:t>len</a:t>
            </a:r>
            <a:r>
              <a:rPr lang="en-US" dirty="0"/>
              <a:t>);</a:t>
            </a:r>
          </a:p>
          <a:p>
            <a:pPr marL="0" indent="0">
              <a:buNone/>
            </a:pPr>
            <a:r>
              <a:rPr lang="en-US" dirty="0"/>
              <a:t>  sub[0]= </a:t>
            </a:r>
            <a:r>
              <a:rPr lang="en-US" dirty="0" err="1"/>
              <a:t>len</a:t>
            </a:r>
            <a:r>
              <a:rPr lang="en-US" dirty="0"/>
              <a:t>; sub[sub[0]+1]=</a:t>
            </a:r>
            <a:r>
              <a:rPr lang="en-US" dirty="0">
                <a:solidFill>
                  <a:srgbClr val="C00000"/>
                </a:solidFill>
              </a:rPr>
              <a:t>'\0'</a:t>
            </a:r>
            <a:r>
              <a:rPr lang="en-US" dirty="0"/>
              <a:t>;</a:t>
            </a:r>
          </a:p>
          <a:p>
            <a:pPr marL="0" indent="0">
              <a:buNone/>
            </a:pPr>
            <a:r>
              <a:rPr lang="en-US" dirty="0"/>
              <a:t>  return OK; </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53837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串匹配</a:t>
            </a:r>
            <a:r>
              <a:rPr lang="en-US" altLang="zh-CN" dirty="0"/>
              <a:t>/</a:t>
            </a:r>
            <a:r>
              <a:rPr lang="en-US" altLang="zh-CN" dirty="0" err="1"/>
              <a:t>int</a:t>
            </a:r>
            <a:r>
              <a:rPr lang="en-US" altLang="zh-CN" dirty="0"/>
              <a:t> </a:t>
            </a:r>
            <a:r>
              <a:rPr lang="en-US" altLang="zh-CN" dirty="0" err="1">
                <a:solidFill>
                  <a:srgbClr val="0000FF"/>
                </a:solidFill>
              </a:rPr>
              <a:t>StrIndex</a:t>
            </a:r>
            <a:r>
              <a:rPr lang="en-US" altLang="zh-CN" dirty="0"/>
              <a:t>(</a:t>
            </a:r>
            <a:r>
              <a:rPr lang="en-US" altLang="zh-CN" dirty="0" err="1"/>
              <a:t>SString</a:t>
            </a:r>
            <a:r>
              <a:rPr lang="en-US" altLang="zh-CN" dirty="0"/>
              <a:t> s, </a:t>
            </a:r>
            <a:r>
              <a:rPr lang="en-US" altLang="zh-CN" dirty="0" err="1"/>
              <a:t>SString</a:t>
            </a:r>
            <a:r>
              <a:rPr lang="en-US" altLang="zh-CN" dirty="0"/>
              <a:t> t, </a:t>
            </a:r>
            <a:r>
              <a:rPr lang="en-US" altLang="zh-CN" dirty="0" err="1"/>
              <a:t>int</a:t>
            </a:r>
            <a:r>
              <a:rPr lang="en-US" altLang="zh-CN" dirty="0"/>
              <a:t> </a:t>
            </a:r>
            <a:r>
              <a:rPr lang="en-US" altLang="zh-CN" dirty="0" err="1"/>
              <a:t>pos</a:t>
            </a:r>
            <a:r>
              <a:rPr lang="en-US" altLang="zh-CN" dirty="0"/>
              <a:t>)</a:t>
            </a:r>
            <a:endParaRPr lang="en-US" dirty="0"/>
          </a:p>
        </p:txBody>
      </p:sp>
      <p:sp>
        <p:nvSpPr>
          <p:cNvPr id="3" name="内容占位符 2"/>
          <p:cNvSpPr>
            <a:spLocks noGrp="1"/>
          </p:cNvSpPr>
          <p:nvPr>
            <p:ph idx="1"/>
          </p:nvPr>
        </p:nvSpPr>
        <p:spPr/>
        <p:txBody>
          <a:bodyPr>
            <a:normAutofit fontScale="85000" lnSpcReduction="10000"/>
          </a:bodyPr>
          <a:lstStyle/>
          <a:p>
            <a:r>
              <a:rPr lang="zh-CN" altLang="en-US" dirty="0"/>
              <a:t>在主串</a:t>
            </a:r>
            <a:r>
              <a:rPr lang="en-US" altLang="zh-CN" dirty="0"/>
              <a:t>s</a:t>
            </a:r>
            <a:r>
              <a:rPr lang="zh-CN" altLang="en-US" dirty="0"/>
              <a:t>的第</a:t>
            </a:r>
            <a:r>
              <a:rPr lang="en-US" altLang="zh-CN" dirty="0"/>
              <a:t>pos</a:t>
            </a:r>
            <a:r>
              <a:rPr lang="zh-CN" altLang="en-US" dirty="0"/>
              <a:t>个字符之后寻找与</a:t>
            </a:r>
            <a:r>
              <a:rPr lang="en-US" altLang="zh-CN" dirty="0"/>
              <a:t>t</a:t>
            </a:r>
            <a:r>
              <a:rPr lang="zh-CN" altLang="en-US" dirty="0"/>
              <a:t>相等的子串，找到则返回第一个这样的子串在</a:t>
            </a:r>
            <a:r>
              <a:rPr lang="en-US" altLang="zh-CN" dirty="0"/>
              <a:t>s</a:t>
            </a:r>
            <a:r>
              <a:rPr lang="zh-CN" altLang="en-US" dirty="0"/>
              <a:t>中的位置，否则返回</a:t>
            </a:r>
            <a:r>
              <a:rPr lang="en-US" altLang="zh-CN" dirty="0"/>
              <a:t>0</a:t>
            </a:r>
          </a:p>
          <a:p>
            <a:pPr lvl="1"/>
            <a:r>
              <a:rPr lang="zh-CN" altLang="en-US" dirty="0"/>
              <a:t>例如：</a:t>
            </a:r>
            <a:r>
              <a:rPr lang="en-US" altLang="zh-CN" dirty="0"/>
              <a:t>s=</a:t>
            </a:r>
            <a:r>
              <a:rPr lang="zh-CN" altLang="en-US" dirty="0"/>
              <a:t> </a:t>
            </a:r>
            <a:r>
              <a:rPr lang="en-US" altLang="zh-CN" dirty="0"/>
              <a:t>“</a:t>
            </a:r>
            <a:r>
              <a:rPr lang="en-US" altLang="zh-CN" dirty="0" err="1"/>
              <a:t>abcaabcaaabc</a:t>
            </a:r>
            <a:r>
              <a:rPr lang="en-US" altLang="zh-CN" dirty="0"/>
              <a:t>”</a:t>
            </a:r>
            <a:r>
              <a:rPr lang="zh-CN" altLang="en-US" dirty="0"/>
              <a:t> </a:t>
            </a:r>
            <a:r>
              <a:rPr lang="en-US" altLang="zh-CN" dirty="0"/>
              <a:t>, t=“</a:t>
            </a:r>
            <a:r>
              <a:rPr lang="en-US" altLang="zh-CN" dirty="0" err="1"/>
              <a:t>bca</a:t>
            </a:r>
            <a:r>
              <a:rPr lang="en-US" altLang="zh-CN" dirty="0"/>
              <a:t>”</a:t>
            </a:r>
          </a:p>
          <a:p>
            <a:pPr lvl="1"/>
            <a:r>
              <a:rPr lang="en-US" altLang="zh-CN" dirty="0" err="1"/>
              <a:t>StrIndex</a:t>
            </a:r>
            <a:r>
              <a:rPr lang="en-US" altLang="zh-CN" dirty="0"/>
              <a:t>(s,t,1)=2, </a:t>
            </a:r>
            <a:r>
              <a:rPr lang="en-US" altLang="zh-CN" dirty="0" err="1"/>
              <a:t>StrIndex</a:t>
            </a:r>
            <a:r>
              <a:rPr lang="en-US" altLang="zh-CN" dirty="0"/>
              <a:t>(s,t,3)=6, </a:t>
            </a:r>
            <a:r>
              <a:rPr lang="en-US" altLang="zh-CN" dirty="0" err="1"/>
              <a:t>StrIndex</a:t>
            </a:r>
            <a:r>
              <a:rPr lang="en-US" altLang="zh-CN" dirty="0"/>
              <a:t>(s,t,8)=0</a:t>
            </a:r>
          </a:p>
          <a:p>
            <a:endParaRPr lang="en-US" altLang="zh-CN" dirty="0"/>
          </a:p>
          <a:p>
            <a:pPr marL="0" indent="0">
              <a:buNone/>
            </a:pPr>
            <a:r>
              <a:rPr lang="zh-CN" altLang="en-US" dirty="0"/>
              <a:t>暴力求解</a:t>
            </a:r>
            <a:r>
              <a:rPr lang="en-US" altLang="zh-CN" dirty="0"/>
              <a:t>(Brute-force)</a:t>
            </a:r>
            <a:r>
              <a:rPr lang="zh-CN" altLang="en-US" dirty="0"/>
              <a:t>算法思想：</a:t>
            </a:r>
            <a:endParaRPr lang="en-US" altLang="zh-CN" dirty="0"/>
          </a:p>
          <a:p>
            <a:r>
              <a:rPr lang="zh-CN" altLang="en-US" dirty="0"/>
              <a:t>将主串</a:t>
            </a:r>
            <a:r>
              <a:rPr lang="en-US" altLang="zh-CN" dirty="0"/>
              <a:t>s</a:t>
            </a:r>
            <a:r>
              <a:rPr lang="zh-CN" altLang="en-US" dirty="0"/>
              <a:t>的第</a:t>
            </a:r>
            <a:r>
              <a:rPr lang="en-US" altLang="zh-CN" dirty="0"/>
              <a:t>pos</a:t>
            </a:r>
            <a:r>
              <a:rPr lang="zh-CN" altLang="en-US" dirty="0"/>
              <a:t>个字符和</a:t>
            </a:r>
            <a:r>
              <a:rPr lang="zh-CN" altLang="en-US" dirty="0">
                <a:solidFill>
                  <a:srgbClr val="C00000"/>
                </a:solidFill>
              </a:rPr>
              <a:t>模式</a:t>
            </a:r>
            <a:r>
              <a:rPr lang="en-US" altLang="zh-CN" dirty="0">
                <a:solidFill>
                  <a:srgbClr val="C00000"/>
                </a:solidFill>
              </a:rPr>
              <a:t>t</a:t>
            </a:r>
            <a:r>
              <a:rPr lang="zh-CN" altLang="en-US" dirty="0">
                <a:solidFill>
                  <a:srgbClr val="C00000"/>
                </a:solidFill>
              </a:rPr>
              <a:t>的第</a:t>
            </a:r>
            <a:r>
              <a:rPr lang="en-US" altLang="zh-CN" dirty="0">
                <a:solidFill>
                  <a:srgbClr val="C00000"/>
                </a:solidFill>
              </a:rPr>
              <a:t>1</a:t>
            </a:r>
            <a:r>
              <a:rPr lang="zh-CN" altLang="en-US" dirty="0">
                <a:solidFill>
                  <a:srgbClr val="C00000"/>
                </a:solidFill>
              </a:rPr>
              <a:t>个字符</a:t>
            </a:r>
            <a:r>
              <a:rPr lang="zh-CN" altLang="en-US" dirty="0"/>
              <a:t>比较</a:t>
            </a:r>
          </a:p>
          <a:p>
            <a:pPr lvl="1"/>
            <a:r>
              <a:rPr lang="zh-CN" altLang="en-US" dirty="0"/>
              <a:t>若相等，继续逐个比较后续字符；</a:t>
            </a:r>
          </a:p>
          <a:p>
            <a:pPr lvl="1"/>
            <a:r>
              <a:rPr lang="zh-CN" altLang="en-US" dirty="0"/>
              <a:t>若不等，则从</a:t>
            </a:r>
            <a:r>
              <a:rPr lang="zh-CN" altLang="en-US" dirty="0">
                <a:solidFill>
                  <a:srgbClr val="C00000"/>
                </a:solidFill>
              </a:rPr>
              <a:t>主串</a:t>
            </a:r>
            <a:r>
              <a:rPr lang="en-US" altLang="zh-CN" dirty="0">
                <a:solidFill>
                  <a:srgbClr val="C00000"/>
                </a:solidFill>
              </a:rPr>
              <a:t>s</a:t>
            </a:r>
            <a:r>
              <a:rPr lang="zh-CN" altLang="en-US" dirty="0">
                <a:solidFill>
                  <a:srgbClr val="C00000"/>
                </a:solidFill>
              </a:rPr>
              <a:t>的</a:t>
            </a:r>
            <a:r>
              <a:rPr lang="en-US" altLang="zh-CN" dirty="0">
                <a:solidFill>
                  <a:srgbClr val="C00000"/>
                </a:solidFill>
              </a:rPr>
              <a:t>(pos+1)</a:t>
            </a:r>
            <a:r>
              <a:rPr lang="zh-CN" altLang="en-US" dirty="0">
                <a:solidFill>
                  <a:srgbClr val="C00000"/>
                </a:solidFill>
              </a:rPr>
              <a:t>字符</a:t>
            </a:r>
            <a:r>
              <a:rPr lang="zh-CN" altLang="en-US" dirty="0"/>
              <a:t>起，重新与</a:t>
            </a:r>
            <a:r>
              <a:rPr lang="en-US" altLang="zh-CN" dirty="0">
                <a:solidFill>
                  <a:srgbClr val="C00000"/>
                </a:solidFill>
              </a:rPr>
              <a:t>t</a:t>
            </a:r>
            <a:r>
              <a:rPr lang="zh-CN" altLang="en-US" dirty="0">
                <a:solidFill>
                  <a:srgbClr val="C00000"/>
                </a:solidFill>
              </a:rPr>
              <a:t>第</a:t>
            </a:r>
            <a:r>
              <a:rPr lang="en-US" altLang="zh-CN" dirty="0">
                <a:solidFill>
                  <a:srgbClr val="C00000"/>
                </a:solidFill>
              </a:rPr>
              <a:t>1</a:t>
            </a:r>
            <a:r>
              <a:rPr lang="zh-CN" altLang="en-US" dirty="0">
                <a:solidFill>
                  <a:srgbClr val="C00000"/>
                </a:solidFill>
              </a:rPr>
              <a:t>个字符</a:t>
            </a:r>
            <a:r>
              <a:rPr lang="zh-CN" altLang="en-US" dirty="0"/>
              <a:t>比较。</a:t>
            </a:r>
            <a:endParaRPr lang="en-US" altLang="zh-CN" dirty="0"/>
          </a:p>
          <a:p>
            <a:r>
              <a:rPr lang="zh-CN" altLang="en-US" dirty="0"/>
              <a:t>直到主串</a:t>
            </a:r>
            <a:r>
              <a:rPr lang="en-US" altLang="zh-CN" dirty="0"/>
              <a:t>s</a:t>
            </a:r>
            <a:r>
              <a:rPr lang="zh-CN" altLang="en-US" dirty="0"/>
              <a:t>的一个连续子串字符序列与模式</a:t>
            </a:r>
            <a:r>
              <a:rPr lang="en-US" altLang="zh-CN" dirty="0"/>
              <a:t>t</a:t>
            </a:r>
            <a:r>
              <a:rPr lang="zh-CN" altLang="en-US" dirty="0"/>
              <a:t>相等。返回值为</a:t>
            </a:r>
            <a:r>
              <a:rPr lang="en-US" altLang="zh-CN" dirty="0"/>
              <a:t>s</a:t>
            </a:r>
            <a:r>
              <a:rPr lang="zh-CN" altLang="en-US" dirty="0"/>
              <a:t>中与</a:t>
            </a:r>
            <a:r>
              <a:rPr lang="en-US" altLang="zh-CN" dirty="0"/>
              <a:t>t</a:t>
            </a:r>
            <a:r>
              <a:rPr lang="zh-CN" altLang="en-US" dirty="0"/>
              <a:t>匹配的子序列第一个字符的</a:t>
            </a:r>
            <a:r>
              <a:rPr lang="zh-CN" altLang="en-US" dirty="0">
                <a:solidFill>
                  <a:srgbClr val="00B050"/>
                </a:solidFill>
              </a:rPr>
              <a:t>序号</a:t>
            </a:r>
            <a:r>
              <a:rPr lang="zh-CN" altLang="en-US" dirty="0"/>
              <a:t>，即匹配成功，否则，匹配失败，返回值 </a:t>
            </a:r>
            <a:r>
              <a:rPr lang="en-US" altLang="zh-CN" dirty="0">
                <a:solidFill>
                  <a:srgbClr val="00B050"/>
                </a:solidFill>
              </a:rPr>
              <a:t>0</a:t>
            </a:r>
            <a:r>
              <a:rPr lang="zh-CN" altLang="en-US" dirty="0"/>
              <a:t>。</a:t>
            </a:r>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331998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64FBF8-E5C8-4B86-AB1D-431E1CA210B7}"/>
              </a:ext>
            </a:extLst>
          </p:cNvPr>
          <p:cNvSpPr/>
          <p:nvPr/>
        </p:nvSpPr>
        <p:spPr>
          <a:xfrm>
            <a:off x="0" y="2276872"/>
            <a:ext cx="9144000" cy="1512168"/>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串匹配</a:t>
            </a:r>
            <a:r>
              <a:rPr lang="en-US" altLang="zh-CN"/>
              <a:t>/</a:t>
            </a:r>
            <a:r>
              <a:rPr lang="zh-CN" altLang="en-US"/>
              <a:t>模式匹配</a:t>
            </a:r>
            <a:endParaRPr lang="en-US"/>
          </a:p>
        </p:txBody>
      </p:sp>
      <p:sp>
        <p:nvSpPr>
          <p:cNvPr id="3" name="内容占位符 2"/>
          <p:cNvSpPr>
            <a:spLocks noGrp="1"/>
          </p:cNvSpPr>
          <p:nvPr>
            <p:ph idx="1"/>
          </p:nvPr>
        </p:nvSpPr>
        <p:spPr/>
        <p:txBody>
          <a:bodyPr>
            <a:normAutofit/>
          </a:bodyPr>
          <a:lstStyle/>
          <a:p>
            <a:pPr marL="0" lvl="1" indent="0">
              <a:buNone/>
            </a:pPr>
            <a:r>
              <a:rPr lang="en-US" altLang="zh-CN" dirty="0"/>
              <a:t>int </a:t>
            </a:r>
            <a:r>
              <a:rPr lang="en-US" altLang="zh-CN" dirty="0" err="1">
                <a:solidFill>
                  <a:srgbClr val="0000FF"/>
                </a:solidFill>
              </a:rPr>
              <a:t>StrIndex</a:t>
            </a:r>
            <a:r>
              <a:rPr lang="en-US" altLang="zh-CN" dirty="0"/>
              <a:t>(</a:t>
            </a:r>
            <a:r>
              <a:rPr lang="en-US" altLang="zh-CN" dirty="0" err="1"/>
              <a:t>SString</a:t>
            </a:r>
            <a:r>
              <a:rPr lang="en-US" altLang="zh-CN" dirty="0"/>
              <a:t> </a:t>
            </a:r>
            <a:r>
              <a:rPr lang="en-US" altLang="zh-CN" dirty="0" err="1"/>
              <a:t>s,SString</a:t>
            </a:r>
            <a:r>
              <a:rPr lang="en-US" altLang="zh-CN" dirty="0"/>
              <a:t> </a:t>
            </a:r>
            <a:r>
              <a:rPr lang="en-US" altLang="zh-CN" dirty="0" err="1"/>
              <a:t>t,int</a:t>
            </a:r>
            <a:r>
              <a:rPr lang="en-US" altLang="zh-CN" dirty="0"/>
              <a:t> pos){</a:t>
            </a:r>
          </a:p>
          <a:p>
            <a:pPr marL="0" lvl="1" indent="0">
              <a:buNone/>
            </a:pPr>
            <a:r>
              <a:rPr lang="en-US" altLang="zh-CN" dirty="0"/>
              <a:t>int </a:t>
            </a:r>
            <a:r>
              <a:rPr lang="en-US" altLang="zh-CN" dirty="0" err="1"/>
              <a:t>i,j</a:t>
            </a:r>
            <a:r>
              <a:rPr lang="en-US" altLang="zh-CN" dirty="0"/>
              <a:t>; </a:t>
            </a:r>
            <a:r>
              <a:rPr lang="en-US" altLang="zh-CN" dirty="0" err="1"/>
              <a:t>i</a:t>
            </a:r>
            <a:r>
              <a:rPr lang="en-US" altLang="zh-CN" dirty="0"/>
              <a:t>=</a:t>
            </a:r>
            <a:r>
              <a:rPr lang="en-US" altLang="zh-CN" dirty="0" err="1"/>
              <a:t>pos;j</a:t>
            </a:r>
            <a:r>
              <a:rPr lang="en-US" altLang="zh-CN" dirty="0"/>
              <a:t>=1;</a:t>
            </a:r>
          </a:p>
          <a:p>
            <a:pPr marL="0" lvl="1" indent="0">
              <a:buNone/>
            </a:pPr>
            <a:r>
              <a:rPr lang="en-US" altLang="zh-CN" dirty="0"/>
              <a:t>while(</a:t>
            </a:r>
            <a:r>
              <a:rPr lang="en-US" altLang="zh-CN" dirty="0" err="1"/>
              <a:t>i</a:t>
            </a:r>
            <a:r>
              <a:rPr lang="en-US" altLang="zh-CN" dirty="0"/>
              <a:t>&lt;=s[0] &amp;&amp; j&lt;=t[0])</a:t>
            </a:r>
            <a:r>
              <a:rPr lang="en-US" altLang="zh-CN" dirty="0">
                <a:solidFill>
                  <a:srgbClr val="C00000"/>
                </a:solidFill>
              </a:rPr>
              <a:t>{</a:t>
            </a:r>
          </a:p>
          <a:p>
            <a:pPr marL="0" lvl="1" indent="0">
              <a:buNone/>
            </a:pPr>
            <a:r>
              <a:rPr lang="en-US" altLang="zh-CN" dirty="0"/>
              <a:t>    if(s[</a:t>
            </a:r>
            <a:r>
              <a:rPr lang="en-US" altLang="zh-CN" dirty="0" err="1"/>
              <a:t>i</a:t>
            </a:r>
            <a:r>
              <a:rPr lang="en-US" altLang="zh-CN" dirty="0"/>
              <a:t>] == t[j]) {</a:t>
            </a:r>
            <a:r>
              <a:rPr lang="en-US" altLang="zh-CN" dirty="0" err="1"/>
              <a:t>i</a:t>
            </a:r>
            <a:r>
              <a:rPr lang="en-US" altLang="zh-CN" dirty="0"/>
              <a:t>++;</a:t>
            </a:r>
            <a:r>
              <a:rPr lang="en-US" altLang="zh-CN" dirty="0" err="1"/>
              <a:t>j++</a:t>
            </a:r>
            <a:r>
              <a:rPr lang="en-US" altLang="zh-CN" dirty="0"/>
              <a:t>;} //</a:t>
            </a:r>
            <a:r>
              <a:rPr lang="zh-CN" altLang="en-US" dirty="0"/>
              <a:t>继续比较后继字符</a:t>
            </a:r>
            <a:endParaRPr lang="en-US" altLang="zh-CN" dirty="0"/>
          </a:p>
          <a:p>
            <a:pPr marL="0" lvl="1" indent="0">
              <a:buNone/>
            </a:pPr>
            <a:r>
              <a:rPr lang="en-US" altLang="zh-CN" dirty="0"/>
              <a:t>    else {</a:t>
            </a:r>
            <a:r>
              <a:rPr lang="en-US" altLang="zh-CN" dirty="0" err="1">
                <a:solidFill>
                  <a:srgbClr val="C00000"/>
                </a:solidFill>
              </a:rPr>
              <a:t>i</a:t>
            </a:r>
            <a:r>
              <a:rPr lang="en-US" altLang="zh-CN" dirty="0">
                <a:solidFill>
                  <a:srgbClr val="C00000"/>
                </a:solidFill>
              </a:rPr>
              <a:t>=i-j+2</a:t>
            </a:r>
            <a:r>
              <a:rPr lang="en-US" altLang="zh-CN" dirty="0"/>
              <a:t>;j=1;}</a:t>
            </a:r>
          </a:p>
          <a:p>
            <a:pPr marL="0" lvl="1" indent="0">
              <a:buNone/>
            </a:pPr>
            <a:r>
              <a:rPr lang="en-US" altLang="zh-CN" dirty="0"/>
              <a:t>    //</a:t>
            </a:r>
            <a:r>
              <a:rPr lang="zh-CN" altLang="en-US" dirty="0"/>
              <a:t>指针</a:t>
            </a:r>
            <a:r>
              <a:rPr lang="en-US" altLang="zh-CN" dirty="0" err="1"/>
              <a:t>i</a:t>
            </a:r>
            <a:r>
              <a:rPr lang="zh-CN" altLang="en-US" dirty="0"/>
              <a:t>后退</a:t>
            </a:r>
            <a:r>
              <a:rPr lang="en-US" altLang="zh-CN" dirty="0"/>
              <a:t>(</a:t>
            </a:r>
            <a:r>
              <a:rPr lang="zh-CN" altLang="en-US" dirty="0"/>
              <a:t>至当前匹配起始位置的下一位置</a:t>
            </a:r>
            <a:r>
              <a:rPr lang="en-US" altLang="zh-CN" dirty="0"/>
              <a:t>)</a:t>
            </a:r>
          </a:p>
          <a:p>
            <a:pPr marL="0" lvl="1" indent="0">
              <a:buNone/>
            </a:pPr>
            <a:r>
              <a:rPr lang="en-US" altLang="zh-CN" dirty="0"/>
              <a:t>    </a:t>
            </a:r>
            <a:r>
              <a:rPr lang="en-US" altLang="zh-CN" dirty="0">
                <a:solidFill>
                  <a:srgbClr val="C00000"/>
                </a:solidFill>
              </a:rPr>
              <a:t>}</a:t>
            </a:r>
          </a:p>
          <a:p>
            <a:pPr marL="0" lvl="1" indent="0">
              <a:buNone/>
            </a:pPr>
            <a:r>
              <a:rPr lang="en-US" altLang="zh-CN" dirty="0"/>
              <a:t>    if(j&gt;t[0]) //</a:t>
            </a:r>
            <a:r>
              <a:rPr lang="zh-CN" altLang="en-US" dirty="0"/>
              <a:t>是否走完串</a:t>
            </a:r>
            <a:r>
              <a:rPr lang="en-US" altLang="zh-CN" dirty="0"/>
              <a:t>t</a:t>
            </a:r>
          </a:p>
          <a:p>
            <a:pPr marL="0" lvl="1" indent="0">
              <a:buNone/>
            </a:pPr>
            <a:r>
              <a:rPr lang="en-US" altLang="zh-CN" dirty="0"/>
              <a:t>	return </a:t>
            </a:r>
            <a:r>
              <a:rPr lang="en-US" altLang="zh-CN" dirty="0" err="1">
                <a:solidFill>
                  <a:srgbClr val="C00000"/>
                </a:solidFill>
              </a:rPr>
              <a:t>i</a:t>
            </a:r>
            <a:r>
              <a:rPr lang="en-US" altLang="zh-CN" dirty="0">
                <a:solidFill>
                  <a:srgbClr val="C00000"/>
                </a:solidFill>
              </a:rPr>
              <a:t>-t[0]</a:t>
            </a:r>
            <a:r>
              <a:rPr lang="en-US" altLang="zh-CN" dirty="0"/>
              <a:t>;</a:t>
            </a:r>
            <a:r>
              <a:rPr lang="zh-CN" altLang="en-US" dirty="0"/>
              <a:t> </a:t>
            </a:r>
            <a:endParaRPr lang="en-US" altLang="zh-CN" dirty="0"/>
          </a:p>
          <a:p>
            <a:pPr marL="0" lvl="1" indent="0">
              <a:buNone/>
            </a:pPr>
            <a:r>
              <a:rPr lang="en-US" altLang="zh-CN" dirty="0"/>
              <a:t>	//</a:t>
            </a:r>
            <a:r>
              <a:rPr lang="zh-CN" altLang="en-US" dirty="0"/>
              <a:t>匹配成功，返回子串</a:t>
            </a:r>
            <a:r>
              <a:rPr lang="en-US" altLang="zh-CN" dirty="0"/>
              <a:t>t</a:t>
            </a:r>
            <a:r>
              <a:rPr lang="zh-CN" altLang="en-US" dirty="0"/>
              <a:t>在串</a:t>
            </a:r>
            <a:r>
              <a:rPr lang="en-US" altLang="zh-CN" dirty="0"/>
              <a:t>s</a:t>
            </a:r>
            <a:r>
              <a:rPr lang="zh-CN" altLang="en-US" dirty="0"/>
              <a:t>的位置</a:t>
            </a:r>
            <a:endParaRPr lang="en-US" altLang="zh-CN" dirty="0"/>
          </a:p>
          <a:p>
            <a:pPr marL="0" lvl="1" indent="0">
              <a:buNone/>
            </a:pPr>
            <a:r>
              <a:rPr lang="en-US" altLang="zh-CN" dirty="0"/>
              <a:t>    else return 0;</a:t>
            </a:r>
          </a:p>
          <a:p>
            <a:pPr marL="0" lvl="1" indent="0">
              <a:buNone/>
            </a:pPr>
            <a:r>
              <a:rPr lang="en-US" altLang="zh-CN"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88886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42392"/>
            <a:ext cx="8229600" cy="1170384"/>
          </a:xfrm>
        </p:spPr>
        <p:txBody>
          <a:bodyPr>
            <a:normAutofit fontScale="90000"/>
          </a:bodyPr>
          <a:lstStyle/>
          <a:p>
            <a:r>
              <a:rPr lang="en-US" altLang="zh-CN"/>
              <a:t>s=“ababcabcacbab”, t=“abcac”, pos=1</a:t>
            </a:r>
            <a:br>
              <a:rPr lang="en-US" altLang="zh-CN"/>
            </a:br>
            <a:r>
              <a:rPr lang="en-US" altLang="zh-CN"/>
              <a:t>StrIndex(s,t,pos)</a:t>
            </a:r>
            <a:r>
              <a:rPr lang="zh-CN" altLang="en-US"/>
              <a:t>返回值为6</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grpSp>
        <p:nvGrpSpPr>
          <p:cNvPr id="6" name="Group 51"/>
          <p:cNvGrpSpPr>
            <a:grpSpLocks/>
          </p:cNvGrpSpPr>
          <p:nvPr/>
        </p:nvGrpSpPr>
        <p:grpSpPr bwMode="auto">
          <a:xfrm>
            <a:off x="0" y="1790947"/>
            <a:ext cx="5778500" cy="1281113"/>
            <a:chOff x="0" y="720"/>
            <a:chExt cx="3640" cy="807"/>
          </a:xfrm>
        </p:grpSpPr>
        <p:sp>
          <p:nvSpPr>
            <p:cNvPr id="7" name="Text Box 4"/>
            <p:cNvSpPr txBox="1">
              <a:spLocks noChangeArrowheads="1"/>
            </p:cNvSpPr>
            <p:nvPr/>
          </p:nvSpPr>
          <p:spPr bwMode="auto">
            <a:xfrm>
              <a:off x="0" y="919"/>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第一趟匹配      </a:t>
              </a:r>
              <a:r>
                <a:rPr kumimoji="1" lang="en-US" altLang="zh-CN" sz="2000" b="1">
                  <a:solidFill>
                    <a:srgbClr val="0D0B1B"/>
                  </a:solidFill>
                </a:rPr>
                <a:t>a b a b c a b c a c b a b</a:t>
              </a:r>
            </a:p>
          </p:txBody>
        </p:sp>
        <p:sp>
          <p:nvSpPr>
            <p:cNvPr id="8" name="Line 5"/>
            <p:cNvSpPr>
              <a:spLocks noChangeShapeType="1"/>
            </p:cNvSpPr>
            <p:nvPr/>
          </p:nvSpPr>
          <p:spPr bwMode="auto">
            <a:xfrm flipH="1">
              <a:off x="1338" y="768"/>
              <a:ext cx="0" cy="192"/>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1488" y="720"/>
              <a:ext cx="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i=3</a:t>
              </a:r>
            </a:p>
          </p:txBody>
        </p:sp>
        <p:sp>
          <p:nvSpPr>
            <p:cNvPr id="10" name="Text Box 7"/>
            <p:cNvSpPr txBox="1">
              <a:spLocks noChangeArrowheads="1"/>
            </p:cNvSpPr>
            <p:nvPr/>
          </p:nvSpPr>
          <p:spPr bwMode="auto">
            <a:xfrm>
              <a:off x="1008" y="110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a:t>
              </a:r>
            </a:p>
          </p:txBody>
        </p:sp>
        <p:sp>
          <p:nvSpPr>
            <p:cNvPr id="11" name="Line 8"/>
            <p:cNvSpPr>
              <a:spLocks noChangeShapeType="1"/>
            </p:cNvSpPr>
            <p:nvPr/>
          </p:nvSpPr>
          <p:spPr bwMode="auto">
            <a:xfrm rot="10800000">
              <a:off x="1383" y="134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p:cNvSpPr txBox="1">
              <a:spLocks noChangeArrowheads="1"/>
            </p:cNvSpPr>
            <p:nvPr/>
          </p:nvSpPr>
          <p:spPr bwMode="auto">
            <a:xfrm>
              <a:off x="1488" y="129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j=3</a:t>
              </a:r>
            </a:p>
          </p:txBody>
        </p:sp>
      </p:grpSp>
      <p:grpSp>
        <p:nvGrpSpPr>
          <p:cNvPr id="13" name="Group 52"/>
          <p:cNvGrpSpPr>
            <a:grpSpLocks/>
          </p:cNvGrpSpPr>
          <p:nvPr/>
        </p:nvGrpSpPr>
        <p:grpSpPr bwMode="auto">
          <a:xfrm>
            <a:off x="0" y="3285689"/>
            <a:ext cx="5778500" cy="1265921"/>
            <a:chOff x="0" y="1615"/>
            <a:chExt cx="3640" cy="836"/>
          </a:xfrm>
        </p:grpSpPr>
        <p:sp>
          <p:nvSpPr>
            <p:cNvPr id="14" name="Text Box 11"/>
            <p:cNvSpPr txBox="1">
              <a:spLocks noChangeArrowheads="1"/>
            </p:cNvSpPr>
            <p:nvPr/>
          </p:nvSpPr>
          <p:spPr bwMode="auto">
            <a:xfrm>
              <a:off x="0" y="1831"/>
              <a:ext cx="36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第二趟匹配      </a:t>
              </a:r>
              <a:r>
                <a:rPr kumimoji="1" lang="en-US" altLang="zh-CN" sz="2000" b="1">
                  <a:solidFill>
                    <a:srgbClr val="0D0B1B"/>
                  </a:solidFill>
                </a:rPr>
                <a:t>a b a b c a b c a c b a b</a:t>
              </a:r>
            </a:p>
          </p:txBody>
        </p:sp>
        <p:sp>
          <p:nvSpPr>
            <p:cNvPr id="15" name="Line 12"/>
            <p:cNvSpPr>
              <a:spLocks noChangeShapeType="1"/>
            </p:cNvSpPr>
            <p:nvPr/>
          </p:nvSpPr>
          <p:spPr bwMode="auto">
            <a:xfrm>
              <a:off x="1247" y="1680"/>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3"/>
            <p:cNvSpPr txBox="1">
              <a:spLocks noChangeArrowheads="1"/>
            </p:cNvSpPr>
            <p:nvPr/>
          </p:nvSpPr>
          <p:spPr bwMode="auto">
            <a:xfrm>
              <a:off x="1247" y="1615"/>
              <a:ext cx="4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17" name="Text Box 14"/>
            <p:cNvSpPr txBox="1">
              <a:spLocks noChangeArrowheads="1"/>
            </p:cNvSpPr>
            <p:nvPr/>
          </p:nvSpPr>
          <p:spPr bwMode="auto">
            <a:xfrm>
              <a:off x="1056" y="2016"/>
              <a:ext cx="6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a:t>
              </a:r>
            </a:p>
          </p:txBody>
        </p:sp>
        <p:sp>
          <p:nvSpPr>
            <p:cNvPr id="18" name="Line 15"/>
            <p:cNvSpPr>
              <a:spLocks noChangeShapeType="1"/>
            </p:cNvSpPr>
            <p:nvPr/>
          </p:nvSpPr>
          <p:spPr bwMode="auto">
            <a:xfrm rot="10800000">
              <a:off x="1202" y="22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1247" y="2208"/>
              <a:ext cx="46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nvGrpSpPr>
          <p:cNvPr id="20" name="Group 53"/>
          <p:cNvGrpSpPr>
            <a:grpSpLocks/>
          </p:cNvGrpSpPr>
          <p:nvPr/>
        </p:nvGrpSpPr>
        <p:grpSpPr bwMode="auto">
          <a:xfrm>
            <a:off x="0" y="4862760"/>
            <a:ext cx="5778500" cy="1169987"/>
            <a:chOff x="0" y="2655"/>
            <a:chExt cx="3640" cy="737"/>
          </a:xfrm>
        </p:grpSpPr>
        <p:sp>
          <p:nvSpPr>
            <p:cNvPr id="21" name="Text Box 18"/>
            <p:cNvSpPr txBox="1">
              <a:spLocks noChangeArrowheads="1"/>
            </p:cNvSpPr>
            <p:nvPr/>
          </p:nvSpPr>
          <p:spPr bwMode="auto">
            <a:xfrm>
              <a:off x="0" y="2784"/>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第三趟匹配      </a:t>
              </a:r>
              <a:r>
                <a:rPr kumimoji="1" lang="en-US" altLang="zh-CN" sz="2000" b="1">
                  <a:solidFill>
                    <a:srgbClr val="0D0B1B"/>
                  </a:solidFill>
                </a:rPr>
                <a:t>a b a b c a b c a c b a b</a:t>
              </a:r>
            </a:p>
          </p:txBody>
        </p:sp>
        <p:grpSp>
          <p:nvGrpSpPr>
            <p:cNvPr id="22" name="Group 19"/>
            <p:cNvGrpSpPr>
              <a:grpSpLocks/>
            </p:cNvGrpSpPr>
            <p:nvPr/>
          </p:nvGrpSpPr>
          <p:grpSpPr bwMode="auto">
            <a:xfrm>
              <a:off x="1794" y="2655"/>
              <a:ext cx="460" cy="231"/>
              <a:chOff x="1447" y="2710"/>
              <a:chExt cx="425" cy="231"/>
            </a:xfrm>
          </p:grpSpPr>
          <p:sp>
            <p:nvSpPr>
              <p:cNvPr id="27" name="Line 20"/>
              <p:cNvSpPr>
                <a:spLocks noChangeShapeType="1"/>
              </p:cNvSpPr>
              <p:nvPr/>
            </p:nvSpPr>
            <p:spPr bwMode="auto">
              <a:xfrm>
                <a:off x="1447" y="274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1"/>
              <p:cNvSpPr txBox="1">
                <a:spLocks noChangeArrowheads="1"/>
              </p:cNvSpPr>
              <p:nvPr/>
            </p:nvSpPr>
            <p:spPr bwMode="auto">
              <a:xfrm>
                <a:off x="1488"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i=7</a:t>
                </a:r>
              </a:p>
            </p:txBody>
          </p:sp>
        </p:grpSp>
        <p:sp>
          <p:nvSpPr>
            <p:cNvPr id="23" name="Text Box 22"/>
            <p:cNvSpPr txBox="1">
              <a:spLocks noChangeArrowheads="1"/>
            </p:cNvSpPr>
            <p:nvPr/>
          </p:nvSpPr>
          <p:spPr bwMode="auto">
            <a:xfrm>
              <a:off x="1202" y="2969"/>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 a c</a:t>
              </a:r>
            </a:p>
          </p:txBody>
        </p:sp>
        <p:grpSp>
          <p:nvGrpSpPr>
            <p:cNvPr id="24" name="Group 23"/>
            <p:cNvGrpSpPr>
              <a:grpSpLocks/>
            </p:cNvGrpSpPr>
            <p:nvPr/>
          </p:nvGrpSpPr>
          <p:grpSpPr bwMode="auto">
            <a:xfrm>
              <a:off x="1791" y="3161"/>
              <a:ext cx="462" cy="231"/>
              <a:chOff x="1473" y="3129"/>
              <a:chExt cx="427" cy="231"/>
            </a:xfrm>
          </p:grpSpPr>
          <p:sp>
            <p:nvSpPr>
              <p:cNvPr id="25" name="Line 24"/>
              <p:cNvSpPr>
                <a:spLocks noChangeShapeType="1"/>
              </p:cNvSpPr>
              <p:nvPr/>
            </p:nvSpPr>
            <p:spPr bwMode="auto">
              <a:xfrm rot="10800000">
                <a:off x="1473"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5"/>
              <p:cNvSpPr txBox="1">
                <a:spLocks noChangeArrowheads="1"/>
              </p:cNvSpPr>
              <p:nvPr/>
            </p:nvSpPr>
            <p:spPr bwMode="auto">
              <a:xfrm>
                <a:off x="1515" y="312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j=5</a:t>
                </a:r>
              </a:p>
            </p:txBody>
          </p:sp>
        </p:grpSp>
      </p:grpSp>
      <p:grpSp>
        <p:nvGrpSpPr>
          <p:cNvPr id="29" name="Group 54"/>
          <p:cNvGrpSpPr>
            <a:grpSpLocks/>
          </p:cNvGrpSpPr>
          <p:nvPr/>
        </p:nvGrpSpPr>
        <p:grpSpPr bwMode="auto">
          <a:xfrm>
            <a:off x="4211960" y="1838572"/>
            <a:ext cx="5778500" cy="1233488"/>
            <a:chOff x="3120" y="750"/>
            <a:chExt cx="3640" cy="777"/>
          </a:xfrm>
        </p:grpSpPr>
        <p:sp>
          <p:nvSpPr>
            <p:cNvPr id="30" name="Text Box 27"/>
            <p:cNvSpPr txBox="1">
              <a:spLocks noChangeArrowheads="1"/>
            </p:cNvSpPr>
            <p:nvPr/>
          </p:nvSpPr>
          <p:spPr bwMode="auto">
            <a:xfrm>
              <a:off x="3120" y="928"/>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第四趟匹配      </a:t>
              </a:r>
              <a:r>
                <a:rPr kumimoji="1" lang="en-US" altLang="zh-CN" sz="2000" b="1">
                  <a:solidFill>
                    <a:srgbClr val="0D0B1B"/>
                  </a:solidFill>
                </a:rPr>
                <a:t>a b a b c a b c a c b a b</a:t>
              </a:r>
            </a:p>
          </p:txBody>
        </p:sp>
        <p:grpSp>
          <p:nvGrpSpPr>
            <p:cNvPr id="31" name="Group 28"/>
            <p:cNvGrpSpPr>
              <a:grpSpLocks/>
            </p:cNvGrpSpPr>
            <p:nvPr/>
          </p:nvGrpSpPr>
          <p:grpSpPr bwMode="auto">
            <a:xfrm>
              <a:off x="4572" y="750"/>
              <a:ext cx="505" cy="231"/>
              <a:chOff x="1506" y="2670"/>
              <a:chExt cx="466" cy="231"/>
            </a:xfrm>
          </p:grpSpPr>
          <p:sp>
            <p:nvSpPr>
              <p:cNvPr id="36" name="Line 29"/>
              <p:cNvSpPr>
                <a:spLocks noChangeShapeType="1"/>
              </p:cNvSpPr>
              <p:nvPr/>
            </p:nvSpPr>
            <p:spPr bwMode="auto">
              <a:xfrm>
                <a:off x="1506" y="270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30"/>
              <p:cNvSpPr txBox="1">
                <a:spLocks noChangeArrowheads="1"/>
              </p:cNvSpPr>
              <p:nvPr/>
            </p:nvSpPr>
            <p:spPr bwMode="auto">
              <a:xfrm>
                <a:off x="1588" y="267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i=4</a:t>
                </a:r>
              </a:p>
            </p:txBody>
          </p:sp>
        </p:grpSp>
        <p:sp>
          <p:nvSpPr>
            <p:cNvPr id="32" name="Text Box 31"/>
            <p:cNvSpPr txBox="1">
              <a:spLocks noChangeArrowheads="1"/>
            </p:cNvSpPr>
            <p:nvPr/>
          </p:nvSpPr>
          <p:spPr bwMode="auto">
            <a:xfrm>
              <a:off x="4452" y="1104"/>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a:t>
              </a:r>
            </a:p>
          </p:txBody>
        </p:sp>
        <p:grpSp>
          <p:nvGrpSpPr>
            <p:cNvPr id="33" name="Group 32"/>
            <p:cNvGrpSpPr>
              <a:grpSpLocks/>
            </p:cNvGrpSpPr>
            <p:nvPr/>
          </p:nvGrpSpPr>
          <p:grpSpPr bwMode="auto">
            <a:xfrm>
              <a:off x="4572" y="1296"/>
              <a:ext cx="765" cy="231"/>
              <a:chOff x="1554" y="3129"/>
              <a:chExt cx="706" cy="231"/>
            </a:xfrm>
          </p:grpSpPr>
          <p:sp>
            <p:nvSpPr>
              <p:cNvPr id="34" name="Line 33"/>
              <p:cNvSpPr>
                <a:spLocks noChangeShapeType="1"/>
              </p:cNvSpPr>
              <p:nvPr/>
            </p:nvSpPr>
            <p:spPr bwMode="auto">
              <a:xfrm rot="10800000">
                <a:off x="1554"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Text Box 34"/>
              <p:cNvSpPr txBox="1">
                <a:spLocks noChangeArrowheads="1"/>
              </p:cNvSpPr>
              <p:nvPr/>
            </p:nvSpPr>
            <p:spPr bwMode="auto">
              <a:xfrm>
                <a:off x="1636"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grpSp>
        <p:nvGrpSpPr>
          <p:cNvPr id="38" name="Group 55"/>
          <p:cNvGrpSpPr>
            <a:grpSpLocks/>
          </p:cNvGrpSpPr>
          <p:nvPr/>
        </p:nvGrpSpPr>
        <p:grpSpPr bwMode="auto">
          <a:xfrm>
            <a:off x="4180210" y="3349873"/>
            <a:ext cx="5778500" cy="1246188"/>
            <a:chOff x="3120" y="1702"/>
            <a:chExt cx="3640" cy="785"/>
          </a:xfrm>
        </p:grpSpPr>
        <p:sp>
          <p:nvSpPr>
            <p:cNvPr id="39" name="Text Box 36"/>
            <p:cNvSpPr txBox="1">
              <a:spLocks noChangeArrowheads="1"/>
            </p:cNvSpPr>
            <p:nvPr/>
          </p:nvSpPr>
          <p:spPr bwMode="auto">
            <a:xfrm>
              <a:off x="3120" y="1822"/>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第五趟匹配      </a:t>
              </a:r>
              <a:r>
                <a:rPr kumimoji="1" lang="en-US" altLang="zh-CN" sz="2000" b="1">
                  <a:solidFill>
                    <a:srgbClr val="0D0B1B"/>
                  </a:solidFill>
                </a:rPr>
                <a:t>a b a b c a b c a c b a b</a:t>
              </a:r>
            </a:p>
          </p:txBody>
        </p:sp>
        <p:grpSp>
          <p:nvGrpSpPr>
            <p:cNvPr id="40" name="Group 37"/>
            <p:cNvGrpSpPr>
              <a:grpSpLocks/>
            </p:cNvGrpSpPr>
            <p:nvPr/>
          </p:nvGrpSpPr>
          <p:grpSpPr bwMode="auto">
            <a:xfrm>
              <a:off x="4729" y="1702"/>
              <a:ext cx="538" cy="231"/>
              <a:chOff x="1519" y="2710"/>
              <a:chExt cx="497" cy="231"/>
            </a:xfrm>
          </p:grpSpPr>
          <p:sp>
            <p:nvSpPr>
              <p:cNvPr id="45" name="Line 38"/>
              <p:cNvSpPr>
                <a:spLocks noChangeShapeType="1"/>
              </p:cNvSpPr>
              <p:nvPr/>
            </p:nvSpPr>
            <p:spPr bwMode="auto">
              <a:xfrm>
                <a:off x="1519" y="2748"/>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39"/>
              <p:cNvSpPr txBox="1">
                <a:spLocks noChangeArrowheads="1"/>
              </p:cNvSpPr>
              <p:nvPr/>
            </p:nvSpPr>
            <p:spPr bwMode="auto">
              <a:xfrm>
                <a:off x="1632"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i=5</a:t>
                </a:r>
              </a:p>
            </p:txBody>
          </p:sp>
        </p:grpSp>
        <p:sp>
          <p:nvSpPr>
            <p:cNvPr id="41" name="Text Box 40"/>
            <p:cNvSpPr txBox="1">
              <a:spLocks noChangeArrowheads="1"/>
            </p:cNvSpPr>
            <p:nvPr/>
          </p:nvSpPr>
          <p:spPr bwMode="auto">
            <a:xfrm>
              <a:off x="4591" y="2016"/>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a:t>
              </a:r>
            </a:p>
          </p:txBody>
        </p:sp>
        <p:grpSp>
          <p:nvGrpSpPr>
            <p:cNvPr id="42" name="Group 41"/>
            <p:cNvGrpSpPr>
              <a:grpSpLocks/>
            </p:cNvGrpSpPr>
            <p:nvPr/>
          </p:nvGrpSpPr>
          <p:grpSpPr bwMode="auto">
            <a:xfrm>
              <a:off x="4727" y="2251"/>
              <a:ext cx="677" cy="236"/>
              <a:chOff x="1544" y="3124"/>
              <a:chExt cx="624" cy="236"/>
            </a:xfrm>
          </p:grpSpPr>
          <p:sp>
            <p:nvSpPr>
              <p:cNvPr id="43" name="Line 42"/>
              <p:cNvSpPr>
                <a:spLocks noChangeShapeType="1"/>
              </p:cNvSpPr>
              <p:nvPr/>
            </p:nvSpPr>
            <p:spPr bwMode="auto">
              <a:xfrm rot="10800000">
                <a:off x="1544" y="312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43"/>
              <p:cNvSpPr txBox="1">
                <a:spLocks noChangeArrowheads="1"/>
              </p:cNvSpPr>
              <p:nvPr/>
            </p:nvSpPr>
            <p:spPr bwMode="auto">
              <a:xfrm>
                <a:off x="1544"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j=1</a:t>
                </a:r>
              </a:p>
            </p:txBody>
          </p:sp>
        </p:grpSp>
      </p:grpSp>
      <p:sp>
        <p:nvSpPr>
          <p:cNvPr id="47" name="Text Box 44"/>
          <p:cNvSpPr txBox="1">
            <a:spLocks noChangeArrowheads="1"/>
          </p:cNvSpPr>
          <p:nvPr/>
        </p:nvSpPr>
        <p:spPr bwMode="auto">
          <a:xfrm>
            <a:off x="4122092" y="5140572"/>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第六趟匹配      </a:t>
            </a:r>
            <a:r>
              <a:rPr kumimoji="1" lang="en-US" altLang="zh-CN" sz="2000" b="1">
                <a:solidFill>
                  <a:srgbClr val="0D0B1B"/>
                </a:solidFill>
              </a:rPr>
              <a:t>a b a b c a b c a c b a b</a:t>
            </a:r>
          </a:p>
        </p:txBody>
      </p:sp>
      <p:sp>
        <p:nvSpPr>
          <p:cNvPr id="48" name="Line 45"/>
          <p:cNvSpPr>
            <a:spLocks noChangeShapeType="1"/>
          </p:cNvSpPr>
          <p:nvPr/>
        </p:nvSpPr>
        <p:spPr bwMode="auto">
          <a:xfrm>
            <a:off x="7668344" y="4994125"/>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Text Box 46"/>
          <p:cNvSpPr txBox="1">
            <a:spLocks noChangeArrowheads="1"/>
          </p:cNvSpPr>
          <p:nvPr/>
        </p:nvSpPr>
        <p:spPr bwMode="auto">
          <a:xfrm>
            <a:off x="7725990" y="493437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i=11</a:t>
            </a:r>
          </a:p>
        </p:txBody>
      </p:sp>
      <p:sp>
        <p:nvSpPr>
          <p:cNvPr id="50" name="Text Box 47"/>
          <p:cNvSpPr txBox="1">
            <a:spLocks noChangeArrowheads="1"/>
          </p:cNvSpPr>
          <p:nvPr/>
        </p:nvSpPr>
        <p:spPr bwMode="auto">
          <a:xfrm>
            <a:off x="6614492" y="5448547"/>
            <a:ext cx="148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 a c</a:t>
            </a:r>
          </a:p>
        </p:txBody>
      </p:sp>
      <p:grpSp>
        <p:nvGrpSpPr>
          <p:cNvPr id="51" name="Group 48"/>
          <p:cNvGrpSpPr>
            <a:grpSpLocks/>
          </p:cNvGrpSpPr>
          <p:nvPr/>
        </p:nvGrpSpPr>
        <p:grpSpPr bwMode="auto">
          <a:xfrm>
            <a:off x="7668900" y="5798592"/>
            <a:ext cx="1124744" cy="366712"/>
            <a:chOff x="1650" y="3129"/>
            <a:chExt cx="654" cy="231"/>
          </a:xfrm>
        </p:grpSpPr>
        <p:sp>
          <p:nvSpPr>
            <p:cNvPr id="52" name="Line 49"/>
            <p:cNvSpPr>
              <a:spLocks noChangeShapeType="1"/>
            </p:cNvSpPr>
            <p:nvPr/>
          </p:nvSpPr>
          <p:spPr bwMode="auto">
            <a:xfrm rot="10800000">
              <a:off x="1650" y="31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50"/>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j=6</a:t>
              </a:r>
            </a:p>
          </p:txBody>
        </p:sp>
      </p:grpSp>
    </p:spTree>
    <p:extLst>
      <p:ext uri="{BB962C8B-B14F-4D97-AF65-F5344CB8AC3E}">
        <p14:creationId xmlns:p14="http://schemas.microsoft.com/office/powerpoint/2010/main" val="248009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暴力算法的时间复杂度</a:t>
            </a:r>
            <a:endParaRPr lang="en-US" dirty="0"/>
          </a:p>
        </p:txBody>
      </p:sp>
      <p:sp>
        <p:nvSpPr>
          <p:cNvPr id="5" name="内容占位符 4"/>
          <p:cNvSpPr>
            <a:spLocks noGrp="1"/>
          </p:cNvSpPr>
          <p:nvPr>
            <p:ph idx="1"/>
          </p:nvPr>
        </p:nvSpPr>
        <p:spPr/>
        <p:txBody>
          <a:bodyPr>
            <a:normAutofit lnSpcReduction="10000"/>
          </a:bodyPr>
          <a:lstStyle/>
          <a:p>
            <a:r>
              <a:rPr lang="zh-CN" altLang="en-US" dirty="0"/>
              <a:t>令主串</a:t>
            </a:r>
            <a:r>
              <a:rPr lang="en-US" altLang="zh-CN" dirty="0"/>
              <a:t>s</a:t>
            </a:r>
            <a:r>
              <a:rPr lang="zh-CN" altLang="en-US" dirty="0"/>
              <a:t>的长度</a:t>
            </a:r>
            <a:r>
              <a:rPr lang="en-US" altLang="zh-CN" dirty="0">
                <a:solidFill>
                  <a:srgbClr val="0000FF"/>
                </a:solidFill>
              </a:rPr>
              <a:t>n</a:t>
            </a:r>
            <a:r>
              <a:rPr lang="zh-CN" altLang="en-US" dirty="0"/>
              <a:t>，模式串</a:t>
            </a:r>
            <a:r>
              <a:rPr lang="en-US" altLang="zh-CN" dirty="0"/>
              <a:t>t</a:t>
            </a:r>
            <a:r>
              <a:rPr lang="zh-CN" altLang="en-US" dirty="0"/>
              <a:t>的长度</a:t>
            </a:r>
            <a:r>
              <a:rPr lang="en-US" altLang="zh-CN" dirty="0">
                <a:solidFill>
                  <a:srgbClr val="0000FF"/>
                </a:solidFill>
              </a:rPr>
              <a:t>m</a:t>
            </a:r>
          </a:p>
          <a:p>
            <a:r>
              <a:rPr lang="zh-CN" altLang="en-US" dirty="0">
                <a:solidFill>
                  <a:srgbClr val="0000FF"/>
                </a:solidFill>
              </a:rPr>
              <a:t>最好情况</a:t>
            </a:r>
            <a:r>
              <a:rPr lang="zh-CN" altLang="en-US" dirty="0"/>
              <a:t>：只经过一轮比对，即可确定匹配，匹配次数 </a:t>
            </a:r>
            <a:r>
              <a:rPr lang="en-US" altLang="zh-CN" dirty="0"/>
              <a:t>= m = </a:t>
            </a:r>
            <a:r>
              <a:rPr lang="en-US" altLang="zh-CN" dirty="0">
                <a:solidFill>
                  <a:srgbClr val="0000FF"/>
                </a:solidFill>
              </a:rPr>
              <a:t>O(m)</a:t>
            </a:r>
          </a:p>
          <a:p>
            <a:r>
              <a:rPr lang="zh-CN" altLang="en-US" dirty="0">
                <a:solidFill>
                  <a:srgbClr val="0000FF"/>
                </a:solidFill>
              </a:rPr>
              <a:t>最坏情况</a:t>
            </a:r>
            <a:r>
              <a:rPr lang="zh-CN" altLang="en-US" dirty="0"/>
              <a:t>：每轮都比对到模式串的最后一个字符</a:t>
            </a:r>
            <a:endParaRPr lang="en-US" altLang="zh-CN" dirty="0"/>
          </a:p>
          <a:p>
            <a:pPr lvl="1"/>
            <a:r>
              <a:rPr lang="zh-CN" altLang="en-US" dirty="0"/>
              <a:t>每轮循环，匹配次数 </a:t>
            </a:r>
            <a:r>
              <a:rPr lang="en-US" altLang="zh-CN" dirty="0"/>
              <a:t>= m (</a:t>
            </a:r>
            <a:r>
              <a:rPr lang="zh-CN" altLang="en-US" dirty="0"/>
              <a:t>前</a:t>
            </a:r>
            <a:r>
              <a:rPr lang="en-US" altLang="zh-CN" dirty="0"/>
              <a:t>m-1</a:t>
            </a:r>
            <a:r>
              <a:rPr lang="zh-CN" altLang="en-US" dirty="0"/>
              <a:t>次匹配，成功；最后一次失败</a:t>
            </a:r>
            <a:r>
              <a:rPr lang="en-US" altLang="zh-CN" dirty="0"/>
              <a:t>)</a:t>
            </a:r>
          </a:p>
          <a:p>
            <a:pPr lvl="1"/>
            <a:r>
              <a:rPr lang="zh-CN" altLang="en-US" dirty="0"/>
              <a:t>循环次数，</a:t>
            </a:r>
            <a:r>
              <a:rPr lang="en-US" altLang="zh-CN" dirty="0"/>
              <a:t>n-m+1</a:t>
            </a:r>
          </a:p>
          <a:p>
            <a:pPr lvl="1"/>
            <a:r>
              <a:rPr lang="zh-CN" altLang="en-US" dirty="0"/>
              <a:t>一般有</a:t>
            </a:r>
            <a:r>
              <a:rPr lang="en-US" altLang="zh-CN" dirty="0"/>
              <a:t>m  &lt;&lt; n</a:t>
            </a:r>
            <a:r>
              <a:rPr lang="zh-CN" altLang="en-US" dirty="0"/>
              <a:t>，所以，总的匹配次数</a:t>
            </a:r>
            <a:r>
              <a:rPr lang="en-US" altLang="zh-CN" dirty="0"/>
              <a:t>=m </a:t>
            </a:r>
            <a:r>
              <a:rPr lang="zh-CN" altLang="en-US" dirty="0"/>
              <a:t>* </a:t>
            </a:r>
            <a:r>
              <a:rPr lang="en-US" altLang="zh-CN" dirty="0"/>
              <a:t>(n-m+1) = </a:t>
            </a:r>
            <a:r>
              <a:rPr lang="en-US" altLang="zh-CN" dirty="0">
                <a:solidFill>
                  <a:srgbClr val="0000FF"/>
                </a:solidFill>
              </a:rPr>
              <a:t>O(n*m)</a:t>
            </a:r>
          </a:p>
          <a:p>
            <a:r>
              <a:rPr lang="zh-CN" altLang="en-US" dirty="0"/>
              <a:t>最坏情况举例</a:t>
            </a:r>
            <a:endParaRPr lang="en-US" altLang="zh-CN" dirty="0"/>
          </a:p>
          <a:p>
            <a:pPr lvl="1"/>
            <a:r>
              <a:rPr lang="zh-CN" altLang="en-US" dirty="0"/>
              <a:t>主串为 </a:t>
            </a:r>
            <a:r>
              <a:rPr lang="en-US" altLang="zh-CN" dirty="0"/>
              <a:t>0000… 00001</a:t>
            </a:r>
          </a:p>
          <a:p>
            <a:pPr lvl="1"/>
            <a:r>
              <a:rPr lang="zh-CN" altLang="en-US" dirty="0"/>
              <a:t>模式串为 </a:t>
            </a:r>
            <a:r>
              <a:rPr lang="en-US" altLang="zh-CN" dirty="0"/>
              <a:t>0001</a:t>
            </a:r>
          </a:p>
          <a:p>
            <a:endParaRPr 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170529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2.2 </a:t>
            </a:r>
            <a:r>
              <a:rPr lang="zh-CN" altLang="en-US" dirty="0"/>
              <a:t>串：顺序串</a:t>
            </a:r>
            <a:r>
              <a:rPr lang="en-US" altLang="zh-CN" dirty="0"/>
              <a:t>/</a:t>
            </a:r>
            <a:r>
              <a:rPr lang="zh-CN" altLang="en-US" dirty="0"/>
              <a:t>堆分配存储</a:t>
            </a:r>
            <a:endParaRPr lang="en-US" dirty="0"/>
          </a:p>
        </p:txBody>
      </p:sp>
      <p:sp>
        <p:nvSpPr>
          <p:cNvPr id="3" name="内容占位符 2"/>
          <p:cNvSpPr>
            <a:spLocks noGrp="1"/>
          </p:cNvSpPr>
          <p:nvPr>
            <p:ph idx="1"/>
          </p:nvPr>
        </p:nvSpPr>
        <p:spPr/>
        <p:txBody>
          <a:bodyPr>
            <a:normAutofit fontScale="85000" lnSpcReduction="10000"/>
          </a:bodyPr>
          <a:lstStyle/>
          <a:p>
            <a:pPr marL="0" indent="0">
              <a:buNone/>
            </a:pPr>
            <a:r>
              <a:rPr lang="en-US" dirty="0"/>
              <a:t>typedef struct {</a:t>
            </a:r>
          </a:p>
          <a:p>
            <a:pPr marL="0" indent="0">
              <a:buNone/>
            </a:pPr>
            <a:r>
              <a:rPr lang="en-US" dirty="0"/>
              <a:t>    char *</a:t>
            </a:r>
            <a:r>
              <a:rPr lang="en-US" dirty="0" err="1"/>
              <a:t>ch</a:t>
            </a:r>
            <a:r>
              <a:rPr lang="en-US" dirty="0"/>
              <a:t>;   //</a:t>
            </a:r>
            <a:r>
              <a:rPr lang="zh-CN" altLang="en-US" dirty="0"/>
              <a:t>若是非空串，则按</a:t>
            </a:r>
            <a:r>
              <a:rPr lang="zh-CN" altLang="en-US" dirty="0">
                <a:solidFill>
                  <a:srgbClr val="C00000"/>
                </a:solidFill>
              </a:rPr>
              <a:t>串长度</a:t>
            </a:r>
            <a:r>
              <a:rPr lang="en-US" altLang="zh-CN" dirty="0">
                <a:solidFill>
                  <a:srgbClr val="C00000"/>
                </a:solidFill>
              </a:rPr>
              <a:t>+1</a:t>
            </a:r>
            <a:r>
              <a:rPr lang="zh-CN" altLang="en-US" dirty="0"/>
              <a:t>分配存储区</a:t>
            </a:r>
            <a:endParaRPr lang="en-US" dirty="0"/>
          </a:p>
          <a:p>
            <a:pPr marL="0" indent="0">
              <a:buNone/>
            </a:pPr>
            <a:r>
              <a:rPr lang="en-US" altLang="zh-CN" dirty="0"/>
              <a:t>    </a:t>
            </a:r>
            <a:r>
              <a:rPr lang="en-US" dirty="0" err="1"/>
              <a:t>int</a:t>
            </a:r>
            <a:r>
              <a:rPr lang="en-US" dirty="0"/>
              <a:t> </a:t>
            </a:r>
            <a:r>
              <a:rPr lang="en-US" dirty="0" err="1">
                <a:solidFill>
                  <a:srgbClr val="C00000"/>
                </a:solidFill>
              </a:rPr>
              <a:t>strsize</a:t>
            </a:r>
            <a:r>
              <a:rPr lang="en-US" dirty="0"/>
              <a:t>; //</a:t>
            </a:r>
            <a:r>
              <a:rPr lang="zh-CN" altLang="en-US" dirty="0"/>
              <a:t>存储空间大小，包含串的结束符</a:t>
            </a:r>
            <a:endParaRPr lang="en-US" altLang="zh-CN" dirty="0"/>
          </a:p>
          <a:p>
            <a:pPr marL="0" indent="0">
              <a:buNone/>
            </a:pPr>
            <a:r>
              <a:rPr lang="en-US" altLang="zh-CN" dirty="0"/>
              <a:t>   </a:t>
            </a:r>
            <a:r>
              <a:rPr lang="en-US" altLang="zh-CN" dirty="0" err="1"/>
              <a:t>int</a:t>
            </a:r>
            <a:r>
              <a:rPr lang="en-US" altLang="zh-CN" dirty="0"/>
              <a:t> </a:t>
            </a:r>
            <a:r>
              <a:rPr lang="en-US" altLang="zh-CN" dirty="0">
                <a:solidFill>
                  <a:srgbClr val="C00000"/>
                </a:solidFill>
              </a:rPr>
              <a:t>length</a:t>
            </a:r>
            <a:r>
              <a:rPr lang="en-US" altLang="zh-CN" dirty="0"/>
              <a:t>; //</a:t>
            </a:r>
            <a:r>
              <a:rPr lang="zh-CN" altLang="en-US" dirty="0"/>
              <a:t>串长</a:t>
            </a:r>
            <a:endParaRPr lang="en-US" dirty="0"/>
          </a:p>
          <a:p>
            <a:pPr marL="0" indent="0">
              <a:buNone/>
            </a:pPr>
            <a:r>
              <a:rPr lang="en-US" dirty="0"/>
              <a:t>} </a:t>
            </a:r>
            <a:r>
              <a:rPr lang="en-US" dirty="0" err="1">
                <a:solidFill>
                  <a:srgbClr val="0000FF"/>
                </a:solidFill>
              </a:rPr>
              <a:t>HString</a:t>
            </a:r>
            <a:r>
              <a:rPr lang="en-US" dirty="0"/>
              <a:t>; </a:t>
            </a:r>
          </a:p>
          <a:p>
            <a:pPr marL="0" indent="0">
              <a:buNone/>
            </a:pPr>
            <a:r>
              <a:rPr lang="en-US" dirty="0"/>
              <a:t>// 1.</a:t>
            </a:r>
            <a:r>
              <a:rPr lang="zh-CN" altLang="en-US" dirty="0"/>
              <a:t>初始化串</a:t>
            </a:r>
            <a:endParaRPr lang="en-US" dirty="0"/>
          </a:p>
          <a:p>
            <a:pPr marL="0" indent="0">
              <a:buNone/>
            </a:pPr>
            <a:r>
              <a:rPr lang="en-US" dirty="0"/>
              <a:t>Status </a:t>
            </a:r>
            <a:r>
              <a:rPr lang="en-US" dirty="0" err="1"/>
              <a:t>StrInit</a:t>
            </a:r>
            <a:r>
              <a:rPr lang="en-US" dirty="0"/>
              <a:t> (</a:t>
            </a:r>
            <a:r>
              <a:rPr lang="en-US" dirty="0" err="1"/>
              <a:t>HString</a:t>
            </a:r>
            <a:r>
              <a:rPr lang="en-US" dirty="0"/>
              <a:t> *s);</a:t>
            </a:r>
          </a:p>
          <a:p>
            <a:pPr marL="0" indent="0">
              <a:buNone/>
            </a:pPr>
            <a:r>
              <a:rPr lang="en-US" dirty="0"/>
              <a:t>// 2. </a:t>
            </a:r>
            <a:r>
              <a:rPr lang="zh-CN" altLang="en-US" dirty="0"/>
              <a:t>获取串的长度</a:t>
            </a:r>
            <a:endParaRPr lang="en-US" dirty="0"/>
          </a:p>
          <a:p>
            <a:pPr marL="0" indent="0">
              <a:buNone/>
            </a:pPr>
            <a:r>
              <a:rPr lang="en-US" dirty="0"/>
              <a:t>int </a:t>
            </a:r>
            <a:r>
              <a:rPr lang="en-US" dirty="0" err="1"/>
              <a:t>StrLen</a:t>
            </a:r>
            <a:r>
              <a:rPr lang="en-US" dirty="0"/>
              <a:t>(</a:t>
            </a:r>
            <a:r>
              <a:rPr lang="en-US" dirty="0" err="1"/>
              <a:t>HString</a:t>
            </a:r>
            <a:r>
              <a:rPr lang="en-US" dirty="0"/>
              <a:t> *s); </a:t>
            </a:r>
          </a:p>
          <a:p>
            <a:pPr marL="0" indent="0">
              <a:buNone/>
            </a:pPr>
            <a:r>
              <a:rPr lang="en-US" dirty="0"/>
              <a:t>// 3. </a:t>
            </a:r>
            <a:r>
              <a:rPr lang="zh-CN" altLang="en-US" dirty="0"/>
              <a:t>比较两个串是否相等</a:t>
            </a:r>
            <a:endParaRPr lang="en-US" dirty="0"/>
          </a:p>
          <a:p>
            <a:pPr marL="0" indent="0">
              <a:buNone/>
            </a:pPr>
            <a:r>
              <a:rPr lang="en-US" dirty="0"/>
              <a:t>Status </a:t>
            </a:r>
            <a:r>
              <a:rPr lang="en-US" dirty="0" err="1"/>
              <a:t>IsStrEqual</a:t>
            </a:r>
            <a:r>
              <a:rPr lang="en-US" dirty="0"/>
              <a:t>(</a:t>
            </a:r>
            <a:r>
              <a:rPr lang="en-US" dirty="0" err="1"/>
              <a:t>HString</a:t>
            </a:r>
            <a:r>
              <a:rPr lang="en-US" dirty="0"/>
              <a:t> *</a:t>
            </a:r>
            <a:r>
              <a:rPr lang="en-US" dirty="0" err="1"/>
              <a:t>s,HString</a:t>
            </a:r>
            <a:r>
              <a:rPr lang="en-US" dirty="0"/>
              <a:t> *t);</a:t>
            </a:r>
          </a:p>
          <a:p>
            <a:pPr marL="0" indent="0">
              <a:buNone/>
            </a:pPr>
            <a:r>
              <a:rPr lang="en-US" dirty="0"/>
              <a:t>// 4. </a:t>
            </a:r>
            <a:r>
              <a:rPr lang="zh-CN" altLang="en-US" dirty="0"/>
              <a:t>比较两个串</a:t>
            </a:r>
            <a:endParaRPr lang="en-US" dirty="0"/>
          </a:p>
          <a:p>
            <a:pPr marL="0" indent="0">
              <a:buNone/>
            </a:pPr>
            <a:r>
              <a:rPr lang="en-US" dirty="0"/>
              <a:t>Int </a:t>
            </a:r>
            <a:r>
              <a:rPr lang="en-US" dirty="0" err="1"/>
              <a:t>StrComp</a:t>
            </a:r>
            <a:r>
              <a:rPr lang="en-US" dirty="0"/>
              <a:t>(</a:t>
            </a:r>
            <a:r>
              <a:rPr lang="en-US" dirty="0" err="1"/>
              <a:t>HString</a:t>
            </a:r>
            <a:r>
              <a:rPr lang="en-US" dirty="0"/>
              <a:t> *</a:t>
            </a:r>
            <a:r>
              <a:rPr lang="en-US" dirty="0" err="1"/>
              <a:t>s,HString</a:t>
            </a:r>
            <a:r>
              <a:rPr lang="en-US" dirty="0"/>
              <a:t> *t);</a:t>
            </a:r>
          </a:p>
          <a:p>
            <a:pPr marL="0" indent="0">
              <a:buNone/>
            </a:pPr>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50019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目录</a:t>
            </a:r>
            <a:endParaRPr lang="zh-CN" altLang="en-US" dirty="0"/>
          </a:p>
        </p:txBody>
      </p:sp>
      <p:sp>
        <p:nvSpPr>
          <p:cNvPr id="2" name="内容占位符 1"/>
          <p:cNvSpPr>
            <a:spLocks noGrp="1"/>
          </p:cNvSpPr>
          <p:nvPr>
            <p:ph idx="1"/>
          </p:nvPr>
        </p:nvSpPr>
        <p:spPr/>
        <p:txBody>
          <a:bodyPr/>
          <a:lstStyle/>
          <a:p>
            <a:r>
              <a:rPr lang="zh-CN" altLang="en-US" sz="3600" dirty="0"/>
              <a:t>串的基本概念</a:t>
            </a:r>
            <a:endParaRPr lang="en-US" altLang="zh-CN" sz="3600" dirty="0"/>
          </a:p>
          <a:p>
            <a:r>
              <a:rPr lang="zh-CN" altLang="en-US" sz="3600" dirty="0"/>
              <a:t>串的具体实现</a:t>
            </a:r>
            <a:endParaRPr lang="en-US" altLang="zh-CN" sz="3600" dirty="0"/>
          </a:p>
          <a:p>
            <a:pPr lvl="1"/>
            <a:r>
              <a:rPr lang="zh-CN" altLang="en-US" dirty="0"/>
              <a:t>顺序串</a:t>
            </a:r>
            <a:r>
              <a:rPr lang="en-US" altLang="zh-CN" dirty="0"/>
              <a:t>/</a:t>
            </a:r>
            <a:r>
              <a:rPr lang="zh-CN" altLang="en-US" dirty="0"/>
              <a:t>定长顺序存储：</a:t>
            </a:r>
            <a:r>
              <a:rPr lang="en-US" altLang="zh-CN" dirty="0" err="1">
                <a:solidFill>
                  <a:srgbClr val="0000FF"/>
                </a:solidFill>
              </a:rPr>
              <a:t>SString</a:t>
            </a:r>
            <a:endParaRPr lang="en-US" altLang="zh-CN" dirty="0"/>
          </a:p>
          <a:p>
            <a:pPr lvl="1"/>
            <a:r>
              <a:rPr lang="zh-CN" altLang="en-US" dirty="0"/>
              <a:t>顺序串</a:t>
            </a:r>
            <a:r>
              <a:rPr lang="en-US" altLang="zh-CN" dirty="0"/>
              <a:t>/</a:t>
            </a:r>
            <a:r>
              <a:rPr lang="zh-CN" altLang="en-US" dirty="0"/>
              <a:t>堆分配存储：</a:t>
            </a:r>
            <a:r>
              <a:rPr lang="en-US" altLang="zh-CN" dirty="0">
                <a:solidFill>
                  <a:srgbClr val="0000FF"/>
                </a:solidFill>
              </a:rPr>
              <a:t> </a:t>
            </a:r>
            <a:r>
              <a:rPr lang="en-US" altLang="zh-CN" dirty="0" err="1">
                <a:solidFill>
                  <a:srgbClr val="0000FF"/>
                </a:solidFill>
              </a:rPr>
              <a:t>HString</a:t>
            </a:r>
            <a:endParaRPr lang="en-US" altLang="zh-CN" dirty="0"/>
          </a:p>
          <a:p>
            <a:pPr lvl="1"/>
            <a:r>
              <a:rPr lang="zh-CN" altLang="en-US" dirty="0"/>
              <a:t>块链存储：</a:t>
            </a:r>
            <a:r>
              <a:rPr lang="en-US" altLang="zh-CN" dirty="0">
                <a:solidFill>
                  <a:srgbClr val="0000FF"/>
                </a:solidFill>
              </a:rPr>
              <a:t> </a:t>
            </a:r>
            <a:r>
              <a:rPr lang="en-US" altLang="zh-CN" dirty="0" err="1">
                <a:solidFill>
                  <a:srgbClr val="0000FF"/>
                </a:solidFill>
              </a:rPr>
              <a:t>LString</a:t>
            </a:r>
            <a:endParaRPr lang="en-US" altLang="zh-CN" dirty="0"/>
          </a:p>
          <a:p>
            <a:r>
              <a:rPr lang="zh-CN" altLang="en-US" sz="3600" dirty="0"/>
              <a:t>串的模式匹配：</a:t>
            </a:r>
            <a:r>
              <a:rPr lang="en-US" altLang="zh-CN" sz="3600" dirty="0">
                <a:solidFill>
                  <a:srgbClr val="C00000"/>
                </a:solidFill>
              </a:rPr>
              <a:t>KMP</a:t>
            </a:r>
            <a:r>
              <a:rPr lang="zh-CN" altLang="en-US" sz="3600" dirty="0">
                <a:solidFill>
                  <a:srgbClr val="C00000"/>
                </a:solidFill>
              </a:rPr>
              <a:t>算法</a:t>
            </a:r>
            <a:endParaRPr lang="en-US" altLang="zh-CN" sz="3600" dirty="0">
              <a:solidFill>
                <a:srgbClr val="C00000"/>
              </a:solidFill>
            </a:endParaRPr>
          </a:p>
          <a:p>
            <a:r>
              <a:rPr lang="zh-CN" altLang="en-US" sz="3600" dirty="0"/>
              <a:t>串操作应用举例</a:t>
            </a:r>
            <a:endParaRPr lang="en-US" altLang="zh-CN" sz="3600" dirty="0"/>
          </a:p>
          <a:p>
            <a:pPr lvl="1"/>
            <a:endParaRPr lang="zh-CN" altLang="en-US" dirty="0"/>
          </a:p>
          <a:p>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extLst>
      <p:ext uri="{BB962C8B-B14F-4D97-AF65-F5344CB8AC3E}">
        <p14:creationId xmlns:p14="http://schemas.microsoft.com/office/powerpoint/2010/main" val="2426673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364FBF8-E5C8-4B86-AB1D-431E1CA210B7}"/>
              </a:ext>
            </a:extLst>
          </p:cNvPr>
          <p:cNvSpPr/>
          <p:nvPr/>
        </p:nvSpPr>
        <p:spPr>
          <a:xfrm>
            <a:off x="3313" y="4653136"/>
            <a:ext cx="9144000" cy="792088"/>
          </a:xfrm>
          <a:prstGeom prst="rect">
            <a:avLst/>
          </a:prstGeom>
          <a:solidFill>
            <a:srgbClr val="FFFFCC"/>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标题 7"/>
          <p:cNvSpPr>
            <a:spLocks noGrp="1"/>
          </p:cNvSpPr>
          <p:nvPr>
            <p:ph type="title"/>
          </p:nvPr>
        </p:nvSpPr>
        <p:spPr/>
        <p:txBody>
          <a:bodyPr/>
          <a:lstStyle/>
          <a:p>
            <a:r>
              <a:rPr lang="zh-CN" altLang="en-US" dirty="0"/>
              <a:t>顺序串的基本操作</a:t>
            </a:r>
            <a:endParaRPr lang="en-US" dirty="0"/>
          </a:p>
        </p:txBody>
      </p:sp>
      <p:sp>
        <p:nvSpPr>
          <p:cNvPr id="3" name="内容占位符 2"/>
          <p:cNvSpPr>
            <a:spLocks noGrp="1"/>
          </p:cNvSpPr>
          <p:nvPr>
            <p:ph idx="1"/>
          </p:nvPr>
        </p:nvSpPr>
        <p:spPr>
          <a:xfrm>
            <a:off x="457200" y="692696"/>
            <a:ext cx="8363272" cy="6165304"/>
          </a:xfrm>
        </p:spPr>
        <p:txBody>
          <a:bodyPr>
            <a:normAutofit fontScale="85000" lnSpcReduction="10000"/>
          </a:bodyPr>
          <a:lstStyle/>
          <a:p>
            <a:pPr marL="0" indent="0">
              <a:buNone/>
            </a:pPr>
            <a:r>
              <a:rPr lang="en-US" altLang="zh-CN" sz="2800" dirty="0"/>
              <a:t>//5. </a:t>
            </a:r>
            <a:r>
              <a:rPr lang="zh-CN" altLang="en-US" sz="2800" dirty="0"/>
              <a:t>将字符串常量</a:t>
            </a:r>
            <a:r>
              <a:rPr lang="en-US" altLang="zh-CN" sz="2800" dirty="0" err="1"/>
              <a:t>sc</a:t>
            </a:r>
            <a:r>
              <a:rPr lang="zh-CN" altLang="en-US" sz="2800" dirty="0">
                <a:solidFill>
                  <a:srgbClr val="0000FF"/>
                </a:solidFill>
              </a:rPr>
              <a:t>赋</a:t>
            </a:r>
            <a:r>
              <a:rPr lang="zh-CN" altLang="en-US" sz="2800" dirty="0"/>
              <a:t>给字符串变量</a:t>
            </a:r>
            <a:r>
              <a:rPr lang="en-US" altLang="zh-CN" sz="2800" dirty="0"/>
              <a:t>s</a:t>
            </a:r>
          </a:p>
          <a:p>
            <a:pPr marL="0" indent="0">
              <a:buNone/>
            </a:pPr>
            <a:r>
              <a:rPr lang="en-US" sz="2800" dirty="0"/>
              <a:t>Status </a:t>
            </a:r>
            <a:r>
              <a:rPr lang="en-US" sz="2800" dirty="0" err="1"/>
              <a:t>StrAssign</a:t>
            </a:r>
            <a:r>
              <a:rPr lang="en-US" sz="2800" dirty="0"/>
              <a:t> (</a:t>
            </a:r>
            <a:r>
              <a:rPr lang="en-US" sz="2800" dirty="0" err="1"/>
              <a:t>HString</a:t>
            </a:r>
            <a:r>
              <a:rPr lang="en-US" sz="2800" dirty="0"/>
              <a:t> *</a:t>
            </a:r>
            <a:r>
              <a:rPr lang="en-US" sz="2800" dirty="0" err="1"/>
              <a:t>s,char</a:t>
            </a:r>
            <a:r>
              <a:rPr lang="en-US" sz="2800" dirty="0"/>
              <a:t> *</a:t>
            </a:r>
            <a:r>
              <a:rPr lang="en-US" sz="2800" dirty="0" err="1"/>
              <a:t>sc</a:t>
            </a:r>
            <a:r>
              <a:rPr lang="en-US" sz="2800" dirty="0"/>
              <a:t>);</a:t>
            </a:r>
            <a:r>
              <a:rPr lang="zh-CN" altLang="en-US" sz="2800" dirty="0"/>
              <a:t> </a:t>
            </a:r>
            <a:endParaRPr lang="en-US" altLang="zh-CN" sz="2800" dirty="0"/>
          </a:p>
          <a:p>
            <a:pPr marL="0" indent="0">
              <a:buNone/>
            </a:pPr>
            <a:r>
              <a:rPr lang="en-US" altLang="zh-CN" sz="2800" dirty="0"/>
              <a:t>//6. </a:t>
            </a:r>
            <a:r>
              <a:rPr lang="zh-CN" altLang="en-US" sz="2800" dirty="0"/>
              <a:t>将</a:t>
            </a:r>
            <a:r>
              <a:rPr lang="en-US" altLang="zh-CN" sz="2800" dirty="0"/>
              <a:t>s1</a:t>
            </a:r>
            <a:r>
              <a:rPr lang="zh-CN" altLang="en-US" sz="2800" dirty="0"/>
              <a:t>和</a:t>
            </a:r>
            <a:r>
              <a:rPr lang="en-US" altLang="zh-CN" sz="2800" dirty="0"/>
              <a:t> s2</a:t>
            </a:r>
            <a:r>
              <a:rPr lang="zh-CN" altLang="en-US" sz="2800" dirty="0">
                <a:solidFill>
                  <a:srgbClr val="0000FF"/>
                </a:solidFill>
              </a:rPr>
              <a:t>拼接</a:t>
            </a:r>
            <a:r>
              <a:rPr lang="zh-CN" altLang="en-US" sz="2800" dirty="0"/>
              <a:t>成</a:t>
            </a:r>
            <a:r>
              <a:rPr lang="en-US" altLang="zh-CN" sz="2800" dirty="0"/>
              <a:t>s</a:t>
            </a:r>
          </a:p>
          <a:p>
            <a:pPr marL="0" indent="0">
              <a:buNone/>
            </a:pPr>
            <a:r>
              <a:rPr lang="en-US" sz="2800" dirty="0"/>
              <a:t>Status</a:t>
            </a:r>
            <a:r>
              <a:rPr lang="en-US" altLang="zh-CN" sz="2800" dirty="0"/>
              <a:t> </a:t>
            </a:r>
            <a:r>
              <a:rPr lang="en-US" altLang="zh-CN" sz="2800" dirty="0" err="1"/>
              <a:t>StrConcat</a:t>
            </a:r>
            <a:r>
              <a:rPr lang="en-US" altLang="zh-CN" sz="2800" dirty="0"/>
              <a:t> (</a:t>
            </a:r>
            <a:r>
              <a:rPr lang="en-US" altLang="zh-CN" sz="2800" dirty="0" err="1"/>
              <a:t>HString</a:t>
            </a:r>
            <a:r>
              <a:rPr lang="en-US" altLang="zh-CN" sz="2800" dirty="0"/>
              <a:t> *</a:t>
            </a:r>
            <a:r>
              <a:rPr lang="en-US" altLang="zh-CN" sz="2800" dirty="0" err="1"/>
              <a:t>s,HString</a:t>
            </a:r>
            <a:r>
              <a:rPr lang="en-US" altLang="zh-CN" sz="2800" dirty="0"/>
              <a:t> *s1, </a:t>
            </a:r>
            <a:r>
              <a:rPr lang="en-US" altLang="zh-CN" sz="2800" dirty="0" err="1"/>
              <a:t>HString</a:t>
            </a:r>
            <a:r>
              <a:rPr lang="en-US" altLang="zh-CN" sz="2800" dirty="0"/>
              <a:t> *s2); </a:t>
            </a:r>
          </a:p>
          <a:p>
            <a:pPr marL="0" indent="0">
              <a:buNone/>
            </a:pPr>
            <a:r>
              <a:rPr lang="en-US" altLang="zh-CN" sz="2800" dirty="0"/>
              <a:t>//7. </a:t>
            </a:r>
            <a:r>
              <a:rPr lang="zh-CN" altLang="en-US" sz="2800" dirty="0">
                <a:solidFill>
                  <a:srgbClr val="0000FF"/>
                </a:solidFill>
              </a:rPr>
              <a:t>取子串</a:t>
            </a:r>
            <a:r>
              <a:rPr lang="zh-CN" altLang="en-US" sz="2800" dirty="0"/>
              <a:t>，将</a:t>
            </a:r>
            <a:r>
              <a:rPr lang="en-US" altLang="zh-CN" sz="2800" dirty="0"/>
              <a:t>s</a:t>
            </a:r>
            <a:r>
              <a:rPr lang="zh-CN" altLang="en-US" sz="2800" dirty="0"/>
              <a:t>中从第</a:t>
            </a:r>
            <a:r>
              <a:rPr lang="en-US" altLang="zh-CN" sz="2800" dirty="0" err="1"/>
              <a:t>i</a:t>
            </a:r>
            <a:r>
              <a:rPr lang="zh-CN" altLang="en-US" sz="2800" dirty="0"/>
              <a:t>个字符开始的连续</a:t>
            </a:r>
            <a:r>
              <a:rPr lang="en-US" altLang="zh-CN" sz="2800" dirty="0"/>
              <a:t>j</a:t>
            </a:r>
            <a:r>
              <a:rPr lang="zh-CN" altLang="en-US" sz="2800" dirty="0"/>
              <a:t>个字符放到</a:t>
            </a:r>
            <a:r>
              <a:rPr lang="en-US" altLang="zh-CN" sz="2800" dirty="0"/>
              <a:t>subs</a:t>
            </a:r>
          </a:p>
          <a:p>
            <a:pPr marL="0" indent="0">
              <a:buNone/>
            </a:pPr>
            <a:r>
              <a:rPr lang="en-US" altLang="zh-CN" sz="2800" dirty="0"/>
              <a:t>Status </a:t>
            </a:r>
            <a:r>
              <a:rPr lang="en-US" altLang="zh-CN" sz="2800" dirty="0" err="1"/>
              <a:t>StrSubstr</a:t>
            </a:r>
            <a:r>
              <a:rPr lang="en-US" altLang="zh-CN" sz="2800" dirty="0"/>
              <a:t>(</a:t>
            </a:r>
            <a:r>
              <a:rPr lang="en-US" altLang="zh-CN" sz="2800" dirty="0" err="1"/>
              <a:t>HString</a:t>
            </a:r>
            <a:r>
              <a:rPr lang="en-US" altLang="zh-CN" sz="2800" dirty="0"/>
              <a:t> *subs, </a:t>
            </a:r>
            <a:r>
              <a:rPr lang="en-US" altLang="zh-CN" sz="2800" dirty="0" err="1"/>
              <a:t>HString</a:t>
            </a:r>
            <a:r>
              <a:rPr lang="en-US" altLang="zh-CN" sz="2800" dirty="0"/>
              <a:t> *</a:t>
            </a:r>
            <a:r>
              <a:rPr lang="en-US" altLang="zh-CN" sz="2800" dirty="0" err="1"/>
              <a:t>s,int</a:t>
            </a:r>
            <a:r>
              <a:rPr lang="en-US" altLang="zh-CN" sz="2800" dirty="0"/>
              <a:t> </a:t>
            </a:r>
            <a:r>
              <a:rPr lang="en-US" altLang="zh-CN" sz="2800" dirty="0" err="1"/>
              <a:t>i,int</a:t>
            </a:r>
            <a:r>
              <a:rPr lang="en-US" altLang="zh-CN" sz="2800" dirty="0"/>
              <a:t> j); </a:t>
            </a:r>
          </a:p>
          <a:p>
            <a:pPr marL="0" indent="0">
              <a:buNone/>
            </a:pPr>
            <a:r>
              <a:rPr lang="en-US" altLang="zh-CN" sz="2800" dirty="0"/>
              <a:t>//8. </a:t>
            </a:r>
            <a:r>
              <a:rPr lang="zh-CN" altLang="en-US" sz="2800" dirty="0"/>
              <a:t>在</a:t>
            </a:r>
            <a:r>
              <a:rPr lang="en-US" altLang="zh-CN" sz="2800" dirty="0"/>
              <a:t>s</a:t>
            </a:r>
            <a:r>
              <a:rPr lang="zh-CN" altLang="en-US" sz="2800" dirty="0"/>
              <a:t>的第</a:t>
            </a:r>
            <a:r>
              <a:rPr lang="en-US" altLang="zh-CN" sz="2800" dirty="0" err="1"/>
              <a:t>i</a:t>
            </a:r>
            <a:r>
              <a:rPr lang="zh-CN" altLang="en-US" sz="2800" dirty="0"/>
              <a:t>个字符之前</a:t>
            </a:r>
            <a:r>
              <a:rPr lang="zh-CN" altLang="en-US" sz="2800" dirty="0">
                <a:solidFill>
                  <a:srgbClr val="0000FF"/>
                </a:solidFill>
              </a:rPr>
              <a:t>插入</a:t>
            </a:r>
            <a:r>
              <a:rPr lang="zh-CN" altLang="en-US" sz="2800" dirty="0"/>
              <a:t>字符串</a:t>
            </a:r>
            <a:r>
              <a:rPr lang="en-US" altLang="zh-CN" sz="2800" dirty="0"/>
              <a:t>t </a:t>
            </a:r>
          </a:p>
          <a:p>
            <a:pPr marL="0" indent="0">
              <a:buNone/>
            </a:pPr>
            <a:r>
              <a:rPr lang="en-US" altLang="zh-CN" sz="2800" dirty="0"/>
              <a:t>Status </a:t>
            </a:r>
            <a:r>
              <a:rPr lang="en-US" altLang="zh-CN" sz="2800" dirty="0" err="1"/>
              <a:t>StrInsert</a:t>
            </a:r>
            <a:r>
              <a:rPr lang="en-US" altLang="zh-CN" sz="2800" dirty="0"/>
              <a:t> (</a:t>
            </a:r>
            <a:r>
              <a:rPr lang="en-US" altLang="zh-CN" sz="2800" dirty="0" err="1"/>
              <a:t>HString</a:t>
            </a:r>
            <a:r>
              <a:rPr lang="en-US" altLang="zh-CN" sz="2800" dirty="0"/>
              <a:t> *</a:t>
            </a:r>
            <a:r>
              <a:rPr lang="en-US" altLang="zh-CN" sz="2800" dirty="0" err="1"/>
              <a:t>s,int</a:t>
            </a:r>
            <a:r>
              <a:rPr lang="en-US" altLang="zh-CN" sz="2800" dirty="0"/>
              <a:t> </a:t>
            </a:r>
            <a:r>
              <a:rPr lang="en-US" altLang="zh-CN" sz="2800" dirty="0" err="1"/>
              <a:t>i,HString</a:t>
            </a:r>
            <a:r>
              <a:rPr lang="en-US" altLang="zh-CN" sz="2800" dirty="0"/>
              <a:t> *t); </a:t>
            </a:r>
          </a:p>
          <a:p>
            <a:pPr marL="0" indent="0">
              <a:buNone/>
            </a:pPr>
            <a:r>
              <a:rPr lang="en-US" altLang="zh-CN" sz="2800" dirty="0"/>
              <a:t>//9. </a:t>
            </a:r>
            <a:r>
              <a:rPr lang="zh-CN" altLang="en-US" sz="2800" dirty="0">
                <a:solidFill>
                  <a:srgbClr val="0000FF"/>
                </a:solidFill>
              </a:rPr>
              <a:t>删除</a:t>
            </a:r>
            <a:r>
              <a:rPr lang="en-US" altLang="zh-CN" sz="2800" dirty="0"/>
              <a:t>s</a:t>
            </a:r>
            <a:r>
              <a:rPr lang="zh-CN" altLang="en-US" sz="2800" dirty="0"/>
              <a:t>的第</a:t>
            </a:r>
            <a:r>
              <a:rPr lang="en-US" altLang="zh-CN" sz="2800" dirty="0" err="1"/>
              <a:t>i</a:t>
            </a:r>
            <a:r>
              <a:rPr lang="zh-CN" altLang="en-US" sz="2800" dirty="0"/>
              <a:t>个字符开始的连续</a:t>
            </a:r>
            <a:r>
              <a:rPr lang="en-US" altLang="zh-CN" sz="2800" dirty="0"/>
              <a:t>j</a:t>
            </a:r>
            <a:r>
              <a:rPr lang="zh-CN" altLang="en-US" sz="2800" dirty="0"/>
              <a:t>个字符</a:t>
            </a:r>
            <a:endParaRPr lang="en-US" altLang="zh-CN" sz="2800" dirty="0"/>
          </a:p>
          <a:p>
            <a:pPr marL="0" indent="0">
              <a:buNone/>
            </a:pPr>
            <a:r>
              <a:rPr lang="en-US" altLang="zh-CN" sz="2800" dirty="0"/>
              <a:t>Status </a:t>
            </a:r>
            <a:r>
              <a:rPr lang="en-US" altLang="zh-CN" sz="2800" dirty="0" err="1"/>
              <a:t>StrDelete</a:t>
            </a:r>
            <a:r>
              <a:rPr lang="en-US" altLang="zh-CN" sz="2800" dirty="0"/>
              <a:t>(</a:t>
            </a:r>
            <a:r>
              <a:rPr lang="en-US" altLang="zh-CN" sz="2800" dirty="0" err="1"/>
              <a:t>HString</a:t>
            </a:r>
            <a:r>
              <a:rPr lang="en-US" altLang="zh-CN" sz="2800" dirty="0"/>
              <a:t> *</a:t>
            </a:r>
            <a:r>
              <a:rPr lang="en-US" altLang="zh-CN" sz="2800" dirty="0" err="1"/>
              <a:t>s,int</a:t>
            </a:r>
            <a:r>
              <a:rPr lang="en-US" altLang="zh-CN" sz="2800" dirty="0"/>
              <a:t> </a:t>
            </a:r>
            <a:r>
              <a:rPr lang="en-US" altLang="zh-CN" sz="2800" dirty="0" err="1"/>
              <a:t>i,int</a:t>
            </a:r>
            <a:r>
              <a:rPr lang="en-US" altLang="zh-CN" sz="2800" dirty="0"/>
              <a:t> j); </a:t>
            </a:r>
          </a:p>
          <a:p>
            <a:pPr marL="0" indent="0">
              <a:buNone/>
            </a:pPr>
            <a:r>
              <a:rPr lang="en-US" altLang="zh-CN" sz="2800" dirty="0"/>
              <a:t>//10. </a:t>
            </a:r>
            <a:r>
              <a:rPr lang="zh-CN" altLang="en-US" sz="2800" dirty="0"/>
              <a:t>串</a:t>
            </a:r>
            <a:r>
              <a:rPr lang="zh-CN" altLang="en-US" sz="2800" dirty="0">
                <a:solidFill>
                  <a:srgbClr val="0000FF"/>
                </a:solidFill>
              </a:rPr>
              <a:t>替换</a:t>
            </a:r>
            <a:r>
              <a:rPr lang="zh-CN" altLang="en-US" sz="2800" dirty="0"/>
              <a:t>，将</a:t>
            </a:r>
            <a:r>
              <a:rPr lang="en-US" altLang="zh-CN" sz="2800" dirty="0"/>
              <a:t>s</a:t>
            </a:r>
            <a:r>
              <a:rPr lang="zh-CN" altLang="en-US" sz="2800" dirty="0"/>
              <a:t>从第</a:t>
            </a:r>
            <a:r>
              <a:rPr lang="en-US" altLang="zh-CN" sz="2800" dirty="0" err="1"/>
              <a:t>i</a:t>
            </a:r>
            <a:r>
              <a:rPr lang="zh-CN" altLang="en-US" sz="2800" dirty="0"/>
              <a:t>个字符开始</a:t>
            </a:r>
            <a:r>
              <a:rPr lang="en-US" altLang="zh-CN" sz="2800" dirty="0"/>
              <a:t>j</a:t>
            </a:r>
            <a:r>
              <a:rPr lang="zh-CN" altLang="en-US" sz="2800" dirty="0"/>
              <a:t>个连续字符用字符串</a:t>
            </a:r>
            <a:r>
              <a:rPr lang="en-US" altLang="zh-CN" sz="2800" dirty="0"/>
              <a:t>t</a:t>
            </a:r>
            <a:r>
              <a:rPr lang="zh-CN" altLang="en-US" sz="2800" dirty="0"/>
              <a:t>替换</a:t>
            </a:r>
            <a:endParaRPr lang="en-US" altLang="zh-CN" sz="2800" dirty="0"/>
          </a:p>
          <a:p>
            <a:pPr marL="0" indent="0">
              <a:buNone/>
            </a:pPr>
            <a:r>
              <a:rPr lang="en-US" altLang="zh-CN" sz="2800" dirty="0"/>
              <a:t>Status </a:t>
            </a:r>
            <a:r>
              <a:rPr lang="en-US" altLang="zh-CN" sz="2800" dirty="0" err="1"/>
              <a:t>StrReplace</a:t>
            </a:r>
            <a:r>
              <a:rPr lang="en-US" altLang="zh-CN" sz="2800" dirty="0"/>
              <a:t> (</a:t>
            </a:r>
            <a:r>
              <a:rPr lang="en-US" altLang="zh-CN" sz="2800" dirty="0" err="1"/>
              <a:t>HString</a:t>
            </a:r>
            <a:r>
              <a:rPr lang="en-US" altLang="zh-CN" sz="2800" dirty="0"/>
              <a:t> *</a:t>
            </a:r>
            <a:r>
              <a:rPr lang="en-US" altLang="zh-CN" sz="2800" dirty="0" err="1"/>
              <a:t>s,int</a:t>
            </a:r>
            <a:r>
              <a:rPr lang="en-US" altLang="zh-CN" sz="2800" dirty="0"/>
              <a:t> </a:t>
            </a:r>
            <a:r>
              <a:rPr lang="en-US" altLang="zh-CN" sz="2800" dirty="0" err="1"/>
              <a:t>i,int</a:t>
            </a:r>
            <a:r>
              <a:rPr lang="en-US" altLang="zh-CN" sz="2800" dirty="0"/>
              <a:t> </a:t>
            </a:r>
            <a:r>
              <a:rPr lang="en-US" altLang="zh-CN" sz="2800" dirty="0" err="1"/>
              <a:t>j,HString</a:t>
            </a:r>
            <a:r>
              <a:rPr lang="en-US" altLang="zh-CN" sz="2800" dirty="0"/>
              <a:t> *t); </a:t>
            </a:r>
          </a:p>
          <a:p>
            <a:pPr marL="0" indent="0">
              <a:buNone/>
            </a:pPr>
            <a:r>
              <a:rPr lang="en-US" altLang="zh-CN" sz="2800" dirty="0"/>
              <a:t>//11. </a:t>
            </a:r>
            <a:r>
              <a:rPr lang="zh-CN" altLang="en-US" sz="2800" dirty="0"/>
              <a:t>将字符串变量的值赋给字符串变量</a:t>
            </a:r>
            <a:r>
              <a:rPr lang="en-US" altLang="zh-CN" sz="2800" dirty="0"/>
              <a:t>s</a:t>
            </a:r>
          </a:p>
          <a:p>
            <a:pPr marL="0" indent="0">
              <a:buNone/>
            </a:pPr>
            <a:r>
              <a:rPr lang="en-US" altLang="zh-CN" sz="2800" dirty="0"/>
              <a:t>Status </a:t>
            </a:r>
            <a:r>
              <a:rPr lang="en-US" altLang="zh-CN" sz="2800" dirty="0" err="1"/>
              <a:t>StrCopy</a:t>
            </a:r>
            <a:r>
              <a:rPr lang="en-US" altLang="zh-CN" sz="2800" dirty="0"/>
              <a:t>(</a:t>
            </a:r>
            <a:r>
              <a:rPr lang="en-US" altLang="zh-CN" sz="2800" dirty="0" err="1"/>
              <a:t>HString</a:t>
            </a:r>
            <a:r>
              <a:rPr lang="en-US" altLang="zh-CN" sz="2800" dirty="0"/>
              <a:t> *</a:t>
            </a:r>
            <a:r>
              <a:rPr lang="en-US" altLang="zh-CN" sz="2800" dirty="0" err="1"/>
              <a:t>s,HString</a:t>
            </a:r>
            <a:r>
              <a:rPr lang="en-US" altLang="zh-CN" sz="2800" dirty="0"/>
              <a:t> *t); </a:t>
            </a:r>
          </a:p>
          <a:p>
            <a:pPr marL="0" indent="0">
              <a:buNone/>
            </a:pP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380444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HString</a:t>
            </a:r>
            <a:r>
              <a:rPr lang="zh-CN" altLang="en-US"/>
              <a:t>的基本操作</a:t>
            </a:r>
            <a:r>
              <a:rPr lang="en-US" altLang="zh-CN"/>
              <a:t>-1,2,3,4</a:t>
            </a:r>
            <a:endParaRPr lang="en-US"/>
          </a:p>
        </p:txBody>
      </p:sp>
      <p:sp>
        <p:nvSpPr>
          <p:cNvPr id="3" name="内容占位符 2"/>
          <p:cNvSpPr>
            <a:spLocks noGrp="1"/>
          </p:cNvSpPr>
          <p:nvPr>
            <p:ph idx="1"/>
          </p:nvPr>
        </p:nvSpPr>
        <p:spPr/>
        <p:txBody>
          <a:bodyPr>
            <a:normAutofit fontScale="62500" lnSpcReduction="20000"/>
          </a:bodyPr>
          <a:lstStyle/>
          <a:p>
            <a:pPr marL="0" indent="0">
              <a:buNone/>
            </a:pPr>
            <a:r>
              <a:rPr lang="en-US" dirty="0"/>
              <a:t>Status </a:t>
            </a:r>
            <a:r>
              <a:rPr lang="en-US" dirty="0" err="1">
                <a:solidFill>
                  <a:srgbClr val="0000FF"/>
                </a:solidFill>
              </a:rPr>
              <a:t>StrInit</a:t>
            </a:r>
            <a:r>
              <a:rPr lang="en-US" dirty="0"/>
              <a:t>(</a:t>
            </a:r>
            <a:r>
              <a:rPr lang="en-US" dirty="0" err="1"/>
              <a:t>HString</a:t>
            </a:r>
            <a:r>
              <a:rPr lang="en-US" dirty="0"/>
              <a:t> *s){</a:t>
            </a:r>
          </a:p>
          <a:p>
            <a:pPr marL="0" indent="0">
              <a:buNone/>
            </a:pPr>
            <a:r>
              <a:rPr lang="en-US" dirty="0"/>
              <a:t>s-&gt;</a:t>
            </a:r>
            <a:r>
              <a:rPr lang="en-US" dirty="0" err="1"/>
              <a:t>ch</a:t>
            </a:r>
            <a:r>
              <a:rPr lang="en-US" dirty="0"/>
              <a:t> = (char *)malloc(INITSTRLEN *</a:t>
            </a:r>
            <a:r>
              <a:rPr lang="en-US" dirty="0" err="1"/>
              <a:t>sizeof</a:t>
            </a:r>
            <a:r>
              <a:rPr lang="en-US" dirty="0"/>
              <a:t>(char));</a:t>
            </a:r>
          </a:p>
          <a:p>
            <a:pPr marL="0" indent="0">
              <a:buNone/>
            </a:pPr>
            <a:r>
              <a:rPr lang="en-US" dirty="0"/>
              <a:t>if(!s-&gt;</a:t>
            </a:r>
            <a:r>
              <a:rPr lang="en-US" dirty="0" err="1"/>
              <a:t>ch</a:t>
            </a:r>
            <a:r>
              <a:rPr lang="en-US" dirty="0"/>
              <a:t>) return ERROR;</a:t>
            </a:r>
          </a:p>
          <a:p>
            <a:pPr marL="0" indent="0">
              <a:buNone/>
            </a:pPr>
            <a:r>
              <a:rPr lang="en-US" dirty="0">
                <a:solidFill>
                  <a:srgbClr val="C00000"/>
                </a:solidFill>
              </a:rPr>
              <a:t>s-&gt;</a:t>
            </a:r>
            <a:r>
              <a:rPr lang="en-US" dirty="0" err="1">
                <a:solidFill>
                  <a:srgbClr val="C00000"/>
                </a:solidFill>
              </a:rPr>
              <a:t>ch</a:t>
            </a:r>
            <a:r>
              <a:rPr lang="en-US" dirty="0">
                <a:solidFill>
                  <a:srgbClr val="C00000"/>
                </a:solidFill>
              </a:rPr>
              <a:t>[0]='\0';</a:t>
            </a:r>
            <a:r>
              <a:rPr lang="en-US" dirty="0"/>
              <a:t> s-&gt;length = 0; s-&gt;</a:t>
            </a:r>
            <a:r>
              <a:rPr lang="en-US" dirty="0" err="1"/>
              <a:t>strsize</a:t>
            </a:r>
            <a:r>
              <a:rPr lang="en-US" dirty="0"/>
              <a:t>= INITSTRLEN; return OK; }</a:t>
            </a:r>
          </a:p>
          <a:p>
            <a:pPr marL="0" indent="0">
              <a:buNone/>
            </a:pPr>
            <a:r>
              <a:rPr lang="en-US" dirty="0"/>
              <a:t> </a:t>
            </a:r>
          </a:p>
          <a:p>
            <a:pPr marL="0" indent="0">
              <a:buNone/>
            </a:pPr>
            <a:r>
              <a:rPr lang="en-US" dirty="0"/>
              <a:t>int </a:t>
            </a:r>
            <a:r>
              <a:rPr lang="en-US" dirty="0" err="1">
                <a:solidFill>
                  <a:srgbClr val="0000FF"/>
                </a:solidFill>
              </a:rPr>
              <a:t>StrLen</a:t>
            </a:r>
            <a:r>
              <a:rPr lang="en-US" dirty="0"/>
              <a:t>(</a:t>
            </a:r>
            <a:r>
              <a:rPr lang="en-US" dirty="0" err="1"/>
              <a:t>HString</a:t>
            </a:r>
            <a:r>
              <a:rPr lang="en-US" dirty="0"/>
              <a:t> *s){ return s-&gt;length; }</a:t>
            </a:r>
          </a:p>
          <a:p>
            <a:pPr marL="0" indent="0">
              <a:buNone/>
            </a:pPr>
            <a:endParaRPr lang="en-US" dirty="0"/>
          </a:p>
          <a:p>
            <a:pPr marL="0" indent="0">
              <a:buNone/>
            </a:pPr>
            <a:r>
              <a:rPr lang="en-US" dirty="0"/>
              <a:t>Status </a:t>
            </a:r>
            <a:r>
              <a:rPr lang="en-US" dirty="0" err="1">
                <a:solidFill>
                  <a:srgbClr val="0000FF"/>
                </a:solidFill>
              </a:rPr>
              <a:t>IsStrEqual</a:t>
            </a:r>
            <a:r>
              <a:rPr lang="en-US" dirty="0"/>
              <a:t>(</a:t>
            </a:r>
            <a:r>
              <a:rPr lang="en-US" dirty="0" err="1"/>
              <a:t>HString</a:t>
            </a:r>
            <a:r>
              <a:rPr lang="en-US" dirty="0"/>
              <a:t> *s1,HString *s2){ int </a:t>
            </a:r>
            <a:r>
              <a:rPr lang="en-US" dirty="0" err="1"/>
              <a:t>i</a:t>
            </a:r>
            <a:r>
              <a:rPr lang="en-US" dirty="0"/>
              <a:t>=0; </a:t>
            </a:r>
          </a:p>
          <a:p>
            <a:pPr marL="0" indent="0">
              <a:buNone/>
            </a:pPr>
            <a:r>
              <a:rPr lang="en-US" dirty="0"/>
              <a:t>for(</a:t>
            </a:r>
            <a:r>
              <a:rPr lang="en-US" dirty="0" err="1"/>
              <a:t>i</a:t>
            </a:r>
            <a:r>
              <a:rPr lang="en-US" dirty="0"/>
              <a:t>=0;i&lt;s1-&gt;length &amp;&amp; </a:t>
            </a:r>
            <a:r>
              <a:rPr lang="en-US" dirty="0" err="1"/>
              <a:t>i</a:t>
            </a:r>
            <a:r>
              <a:rPr lang="en-US" dirty="0"/>
              <a:t>&lt; s2-&gt;length; </a:t>
            </a:r>
            <a:r>
              <a:rPr lang="en-US" dirty="0" err="1"/>
              <a:t>i</a:t>
            </a:r>
            <a:r>
              <a:rPr lang="en-US" dirty="0"/>
              <a:t>++)</a:t>
            </a:r>
          </a:p>
          <a:p>
            <a:pPr marL="0" indent="0">
              <a:buNone/>
            </a:pPr>
            <a:r>
              <a:rPr lang="en-US" dirty="0"/>
              <a:t>    if(s1-&gt;</a:t>
            </a:r>
            <a:r>
              <a:rPr lang="en-US" dirty="0" err="1"/>
              <a:t>ch</a:t>
            </a:r>
            <a:r>
              <a:rPr lang="en-US" dirty="0"/>
              <a:t>[</a:t>
            </a:r>
            <a:r>
              <a:rPr lang="en-US" dirty="0" err="1"/>
              <a:t>i</a:t>
            </a:r>
            <a:r>
              <a:rPr lang="en-US" dirty="0"/>
              <a:t>]!= s2-&gt;</a:t>
            </a:r>
            <a:r>
              <a:rPr lang="en-US" dirty="0" err="1"/>
              <a:t>ch</a:t>
            </a:r>
            <a:r>
              <a:rPr lang="en-US" dirty="0"/>
              <a:t>[</a:t>
            </a:r>
            <a:r>
              <a:rPr lang="en-US" dirty="0" err="1"/>
              <a:t>i</a:t>
            </a:r>
            <a:r>
              <a:rPr lang="en-US" dirty="0"/>
              <a:t>]) return ERROR;</a:t>
            </a:r>
          </a:p>
          <a:p>
            <a:pPr marL="0" indent="0">
              <a:buNone/>
            </a:pPr>
            <a:r>
              <a:rPr lang="en-US" dirty="0"/>
              <a:t>if (</a:t>
            </a:r>
            <a:r>
              <a:rPr lang="en-US" dirty="0" err="1"/>
              <a:t>i</a:t>
            </a:r>
            <a:r>
              <a:rPr lang="en-US" dirty="0"/>
              <a:t>&lt;s1-&gt;length || </a:t>
            </a:r>
            <a:r>
              <a:rPr lang="en-US" dirty="0" err="1"/>
              <a:t>i</a:t>
            </a:r>
            <a:r>
              <a:rPr lang="en-US" dirty="0"/>
              <a:t>&lt;s2-&gt;length) return ERROR;</a:t>
            </a:r>
          </a:p>
          <a:p>
            <a:pPr marL="0" indent="0">
              <a:buNone/>
            </a:pPr>
            <a:r>
              <a:rPr lang="en-US" dirty="0"/>
              <a:t>else return OK; }</a:t>
            </a:r>
          </a:p>
          <a:p>
            <a:pPr marL="0" indent="0">
              <a:buNone/>
            </a:pPr>
            <a:endParaRPr lang="en-US" dirty="0"/>
          </a:p>
          <a:p>
            <a:pPr marL="0" indent="0">
              <a:buNone/>
            </a:pPr>
            <a:r>
              <a:rPr lang="en-US" altLang="zh-CN" dirty="0"/>
              <a:t>//</a:t>
            </a:r>
            <a:r>
              <a:rPr lang="en-US" altLang="zh-CN" dirty="0">
                <a:solidFill>
                  <a:srgbClr val="0000FF"/>
                </a:solidFill>
              </a:rPr>
              <a:t>s</a:t>
            </a:r>
            <a:r>
              <a:rPr lang="zh-CN" altLang="en-US" dirty="0">
                <a:solidFill>
                  <a:srgbClr val="0000FF"/>
                </a:solidFill>
              </a:rPr>
              <a:t>等于</a:t>
            </a:r>
            <a:r>
              <a:rPr lang="en-US" altLang="zh-CN" dirty="0">
                <a:solidFill>
                  <a:srgbClr val="0000FF"/>
                </a:solidFill>
              </a:rPr>
              <a:t>t</a:t>
            </a:r>
            <a:r>
              <a:rPr lang="zh-CN" altLang="en-US" dirty="0">
                <a:solidFill>
                  <a:srgbClr val="0000FF"/>
                </a:solidFill>
              </a:rPr>
              <a:t>，返回</a:t>
            </a:r>
            <a:r>
              <a:rPr lang="en-US" altLang="zh-CN" dirty="0">
                <a:solidFill>
                  <a:srgbClr val="0000FF"/>
                </a:solidFill>
              </a:rPr>
              <a:t>0</a:t>
            </a:r>
            <a:r>
              <a:rPr lang="zh-CN" altLang="en-US" dirty="0">
                <a:solidFill>
                  <a:srgbClr val="0000FF"/>
                </a:solidFill>
              </a:rPr>
              <a:t>；</a:t>
            </a:r>
            <a:r>
              <a:rPr lang="en-US" altLang="zh-CN" dirty="0">
                <a:solidFill>
                  <a:srgbClr val="0000FF"/>
                </a:solidFill>
              </a:rPr>
              <a:t>s</a:t>
            </a:r>
            <a:r>
              <a:rPr lang="zh-CN" altLang="en-US" dirty="0">
                <a:solidFill>
                  <a:srgbClr val="0000FF"/>
                </a:solidFill>
              </a:rPr>
              <a:t>大于</a:t>
            </a:r>
            <a:r>
              <a:rPr lang="en-US" altLang="zh-CN" dirty="0">
                <a:solidFill>
                  <a:srgbClr val="0000FF"/>
                </a:solidFill>
              </a:rPr>
              <a:t>t</a:t>
            </a:r>
            <a:r>
              <a:rPr lang="zh-CN" altLang="en-US" dirty="0">
                <a:solidFill>
                  <a:srgbClr val="0000FF"/>
                </a:solidFill>
              </a:rPr>
              <a:t>，返回值大于</a:t>
            </a:r>
            <a:r>
              <a:rPr lang="en-US" altLang="zh-CN" dirty="0">
                <a:solidFill>
                  <a:srgbClr val="0000FF"/>
                </a:solidFill>
              </a:rPr>
              <a:t>0</a:t>
            </a:r>
            <a:r>
              <a:rPr lang="zh-CN" altLang="en-US" dirty="0">
                <a:solidFill>
                  <a:srgbClr val="0000FF"/>
                </a:solidFill>
              </a:rPr>
              <a:t>；</a:t>
            </a:r>
            <a:r>
              <a:rPr lang="en-US" altLang="zh-CN" dirty="0">
                <a:solidFill>
                  <a:srgbClr val="0000FF"/>
                </a:solidFill>
              </a:rPr>
              <a:t>s</a:t>
            </a:r>
            <a:r>
              <a:rPr lang="zh-CN" altLang="en-US" dirty="0">
                <a:solidFill>
                  <a:srgbClr val="0000FF"/>
                </a:solidFill>
              </a:rPr>
              <a:t>小于</a:t>
            </a:r>
            <a:r>
              <a:rPr lang="en-US" altLang="zh-CN" dirty="0">
                <a:solidFill>
                  <a:srgbClr val="0000FF"/>
                </a:solidFill>
              </a:rPr>
              <a:t>t</a:t>
            </a:r>
            <a:r>
              <a:rPr lang="zh-CN" altLang="en-US" dirty="0">
                <a:solidFill>
                  <a:srgbClr val="0000FF"/>
                </a:solidFill>
              </a:rPr>
              <a:t>，返回值小于</a:t>
            </a:r>
            <a:r>
              <a:rPr lang="en-US" altLang="zh-CN" dirty="0">
                <a:solidFill>
                  <a:srgbClr val="0000FF"/>
                </a:solidFill>
              </a:rPr>
              <a:t>0</a:t>
            </a:r>
            <a:endParaRPr lang="en-US" dirty="0">
              <a:solidFill>
                <a:srgbClr val="0000FF"/>
              </a:solidFill>
            </a:endParaRPr>
          </a:p>
          <a:p>
            <a:pPr marL="0" indent="0">
              <a:buNone/>
            </a:pPr>
            <a:r>
              <a:rPr lang="en-US" dirty="0"/>
              <a:t>int </a:t>
            </a:r>
            <a:r>
              <a:rPr lang="en-US" dirty="0" err="1">
                <a:solidFill>
                  <a:srgbClr val="0000FF"/>
                </a:solidFill>
              </a:rPr>
              <a:t>StrComp</a:t>
            </a:r>
            <a:r>
              <a:rPr lang="en-US" dirty="0"/>
              <a:t>(</a:t>
            </a:r>
            <a:r>
              <a:rPr lang="en-US" dirty="0" err="1"/>
              <a:t>HString</a:t>
            </a:r>
            <a:r>
              <a:rPr lang="en-US" dirty="0"/>
              <a:t> *</a:t>
            </a:r>
            <a:r>
              <a:rPr lang="en-US" dirty="0" err="1"/>
              <a:t>s,HString</a:t>
            </a:r>
            <a:r>
              <a:rPr lang="en-US" dirty="0"/>
              <a:t> *t){</a:t>
            </a:r>
          </a:p>
          <a:p>
            <a:pPr marL="0" indent="0">
              <a:buNone/>
            </a:pPr>
            <a:r>
              <a:rPr lang="en-US" dirty="0"/>
              <a:t>for(</a:t>
            </a:r>
            <a:r>
              <a:rPr lang="en-US" dirty="0" err="1"/>
              <a:t>i</a:t>
            </a:r>
            <a:r>
              <a:rPr lang="en-US" dirty="0"/>
              <a:t>=0;i&lt;s-&gt;length &amp;&amp; </a:t>
            </a:r>
            <a:r>
              <a:rPr lang="en-US" dirty="0" err="1"/>
              <a:t>i</a:t>
            </a:r>
            <a:r>
              <a:rPr lang="en-US" dirty="0"/>
              <a:t>&lt;t-&gt;</a:t>
            </a:r>
            <a:r>
              <a:rPr lang="en-US" dirty="0" err="1"/>
              <a:t>length;i</a:t>
            </a:r>
            <a:r>
              <a:rPr lang="en-US" dirty="0"/>
              <a:t>++)</a:t>
            </a:r>
          </a:p>
          <a:p>
            <a:pPr marL="0" indent="0">
              <a:buNone/>
            </a:pPr>
            <a:r>
              <a:rPr lang="en-US" dirty="0"/>
              <a:t>    if(s-&gt;</a:t>
            </a:r>
            <a:r>
              <a:rPr lang="en-US" dirty="0" err="1"/>
              <a:t>ch</a:t>
            </a:r>
            <a:r>
              <a:rPr lang="en-US" dirty="0"/>
              <a:t>[</a:t>
            </a:r>
            <a:r>
              <a:rPr lang="en-US" dirty="0" err="1"/>
              <a:t>i</a:t>
            </a:r>
            <a:r>
              <a:rPr lang="en-US" dirty="0"/>
              <a:t>] !=t-&gt;</a:t>
            </a:r>
            <a:r>
              <a:rPr lang="en-US" dirty="0" err="1"/>
              <a:t>ch</a:t>
            </a:r>
            <a:r>
              <a:rPr lang="en-US" dirty="0"/>
              <a:t>[</a:t>
            </a:r>
            <a:r>
              <a:rPr lang="en-US" dirty="0" err="1"/>
              <a:t>i</a:t>
            </a:r>
            <a:r>
              <a:rPr lang="en-US" dirty="0"/>
              <a:t>]) return (</a:t>
            </a:r>
            <a:r>
              <a:rPr lang="en-US" dirty="0">
                <a:solidFill>
                  <a:srgbClr val="C00000"/>
                </a:solidFill>
              </a:rPr>
              <a:t>s-&gt;</a:t>
            </a:r>
            <a:r>
              <a:rPr lang="en-US" dirty="0" err="1">
                <a:solidFill>
                  <a:srgbClr val="C00000"/>
                </a:solidFill>
              </a:rPr>
              <a:t>ch</a:t>
            </a:r>
            <a:r>
              <a:rPr lang="en-US" dirty="0">
                <a:solidFill>
                  <a:srgbClr val="C00000"/>
                </a:solidFill>
              </a:rPr>
              <a:t>[</a:t>
            </a:r>
            <a:r>
              <a:rPr lang="en-US" dirty="0" err="1">
                <a:solidFill>
                  <a:srgbClr val="C00000"/>
                </a:solidFill>
              </a:rPr>
              <a:t>i</a:t>
            </a:r>
            <a:r>
              <a:rPr lang="en-US" dirty="0">
                <a:solidFill>
                  <a:srgbClr val="C00000"/>
                </a:solidFill>
              </a:rPr>
              <a:t>]-t-&gt;</a:t>
            </a:r>
            <a:r>
              <a:rPr lang="en-US" dirty="0" err="1">
                <a:solidFill>
                  <a:srgbClr val="C00000"/>
                </a:solidFill>
              </a:rPr>
              <a:t>ch</a:t>
            </a:r>
            <a:r>
              <a:rPr lang="en-US" dirty="0">
                <a:solidFill>
                  <a:srgbClr val="C00000"/>
                </a:solidFill>
              </a:rPr>
              <a:t>[</a:t>
            </a:r>
            <a:r>
              <a:rPr lang="en-US" dirty="0" err="1">
                <a:solidFill>
                  <a:srgbClr val="C00000"/>
                </a:solidFill>
              </a:rPr>
              <a:t>i</a:t>
            </a:r>
            <a:r>
              <a:rPr lang="en-US" dirty="0">
                <a:solidFill>
                  <a:srgbClr val="C00000"/>
                </a:solidFill>
              </a:rPr>
              <a:t>]</a:t>
            </a:r>
            <a:r>
              <a:rPr lang="en-US" dirty="0"/>
              <a:t>);</a:t>
            </a:r>
          </a:p>
          <a:p>
            <a:pPr marL="0" indent="0">
              <a:buNone/>
            </a:pPr>
            <a:r>
              <a:rPr lang="en-US" dirty="0"/>
              <a:t>return (</a:t>
            </a:r>
            <a:r>
              <a:rPr lang="en-US" dirty="0">
                <a:solidFill>
                  <a:srgbClr val="C00000"/>
                </a:solidFill>
              </a:rPr>
              <a:t>s-&gt;length-t-&gt;length</a:t>
            </a:r>
            <a:r>
              <a:rPr lang="en-US" dirty="0"/>
              <a:t>);</a:t>
            </a:r>
          </a:p>
          <a:p>
            <a:pPr marL="0" indent="0">
              <a:buNone/>
            </a:pPr>
            <a:r>
              <a:rPr lang="en-US" dirty="0"/>
              <a:t>}</a:t>
            </a:r>
          </a:p>
          <a:p>
            <a:pPr marL="0" indent="0">
              <a:buNone/>
            </a:pP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3883308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64FBF8-E5C8-4B86-AB1D-431E1CA210B7}"/>
              </a:ext>
            </a:extLst>
          </p:cNvPr>
          <p:cNvSpPr/>
          <p:nvPr/>
        </p:nvSpPr>
        <p:spPr>
          <a:xfrm>
            <a:off x="0" y="2708920"/>
            <a:ext cx="9144000" cy="1584176"/>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HString</a:t>
            </a:r>
            <a:r>
              <a:rPr lang="zh-CN" altLang="en-US"/>
              <a:t>的基本操作</a:t>
            </a:r>
            <a:r>
              <a:rPr lang="en-US" altLang="zh-CN"/>
              <a:t>-5</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altLang="zh-CN" sz="2600" dirty="0"/>
              <a:t>// </a:t>
            </a:r>
            <a:r>
              <a:rPr lang="zh-CN" altLang="en-US" sz="2600" dirty="0"/>
              <a:t>将</a:t>
            </a:r>
            <a:r>
              <a:rPr lang="zh-CN" altLang="en-US" sz="2600" dirty="0">
                <a:solidFill>
                  <a:srgbClr val="0000FF"/>
                </a:solidFill>
              </a:rPr>
              <a:t>字符串常量</a:t>
            </a:r>
            <a:r>
              <a:rPr lang="zh-CN" altLang="en-US" sz="2600" dirty="0"/>
              <a:t>赋给</a:t>
            </a:r>
            <a:r>
              <a:rPr lang="zh-CN" altLang="en-US" sz="2600" dirty="0">
                <a:solidFill>
                  <a:srgbClr val="0000FF"/>
                </a:solidFill>
              </a:rPr>
              <a:t>字符串变量</a:t>
            </a:r>
            <a:r>
              <a:rPr lang="en-US" sz="2600" dirty="0"/>
              <a:t>s</a:t>
            </a:r>
          </a:p>
          <a:p>
            <a:pPr marL="0" indent="0">
              <a:spcBef>
                <a:spcPts val="0"/>
              </a:spcBef>
              <a:buNone/>
            </a:pPr>
            <a:r>
              <a:rPr lang="en-US" sz="2600" dirty="0"/>
              <a:t>Status </a:t>
            </a:r>
            <a:r>
              <a:rPr lang="en-US" sz="2600" dirty="0" err="1">
                <a:solidFill>
                  <a:srgbClr val="0000FF"/>
                </a:solidFill>
              </a:rPr>
              <a:t>StrAssign</a:t>
            </a:r>
            <a:r>
              <a:rPr lang="en-US" sz="2600" dirty="0"/>
              <a:t>(</a:t>
            </a:r>
            <a:r>
              <a:rPr lang="en-US" sz="2600" dirty="0" err="1"/>
              <a:t>HString</a:t>
            </a:r>
            <a:r>
              <a:rPr lang="en-US" sz="2600" dirty="0"/>
              <a:t> *s, char *</a:t>
            </a:r>
            <a:r>
              <a:rPr lang="en-US" sz="2600" dirty="0" err="1"/>
              <a:t>sc</a:t>
            </a:r>
            <a:r>
              <a:rPr lang="en-US" sz="2600" dirty="0"/>
              <a:t>){</a:t>
            </a:r>
          </a:p>
          <a:p>
            <a:pPr marL="0" indent="0">
              <a:spcBef>
                <a:spcPts val="0"/>
              </a:spcBef>
              <a:buNone/>
            </a:pPr>
            <a:r>
              <a:rPr lang="en-US" sz="2600" dirty="0"/>
              <a:t>int </a:t>
            </a:r>
            <a:r>
              <a:rPr lang="en-US" sz="2600" dirty="0" err="1"/>
              <a:t>i</a:t>
            </a:r>
            <a:r>
              <a:rPr lang="en-US" sz="2600" dirty="0"/>
              <a:t>=0;</a:t>
            </a:r>
          </a:p>
          <a:p>
            <a:pPr marL="0" indent="0">
              <a:spcBef>
                <a:spcPts val="0"/>
              </a:spcBef>
              <a:buNone/>
            </a:pPr>
            <a:r>
              <a:rPr lang="en-US" sz="2600" dirty="0"/>
              <a:t>//</a:t>
            </a:r>
            <a:r>
              <a:rPr lang="zh-CN" altLang="en-US" sz="2600" dirty="0"/>
              <a:t>求</a:t>
            </a:r>
            <a:r>
              <a:rPr lang="en-US" altLang="zh-CN" sz="2600" dirty="0" err="1"/>
              <a:t>sc</a:t>
            </a:r>
            <a:r>
              <a:rPr lang="zh-CN" altLang="en-US" sz="2600" dirty="0"/>
              <a:t>的串长度</a:t>
            </a:r>
            <a:r>
              <a:rPr lang="en-US" altLang="zh-CN" sz="2600" dirty="0" err="1"/>
              <a:t>i</a:t>
            </a:r>
            <a:r>
              <a:rPr lang="zh-CN" altLang="en-US" sz="2600" dirty="0"/>
              <a:t>，串尾特征是</a:t>
            </a:r>
            <a:r>
              <a:rPr lang="en-US" sz="2600" dirty="0" err="1"/>
              <a:t>sc</a:t>
            </a:r>
            <a:r>
              <a:rPr lang="en-US" sz="2600" dirty="0"/>
              <a:t>[</a:t>
            </a:r>
            <a:r>
              <a:rPr lang="en-US" sz="2600" dirty="0" err="1"/>
              <a:t>i</a:t>
            </a:r>
            <a:r>
              <a:rPr lang="en-US" sz="2600" dirty="0"/>
              <a:t>]</a:t>
            </a:r>
            <a:r>
              <a:rPr lang="en-US" altLang="zh-CN" sz="2600" dirty="0"/>
              <a:t>=‘\0’</a:t>
            </a:r>
            <a:endParaRPr lang="en-US" sz="2600" dirty="0"/>
          </a:p>
          <a:p>
            <a:pPr marL="0" indent="0">
              <a:spcBef>
                <a:spcPts val="0"/>
              </a:spcBef>
              <a:buNone/>
            </a:pPr>
            <a:r>
              <a:rPr lang="en-US" sz="2600" dirty="0"/>
              <a:t>while(</a:t>
            </a:r>
            <a:r>
              <a:rPr lang="en-US" sz="2600" dirty="0" err="1">
                <a:solidFill>
                  <a:srgbClr val="C00000"/>
                </a:solidFill>
              </a:rPr>
              <a:t>sc</a:t>
            </a:r>
            <a:r>
              <a:rPr lang="en-US" sz="2600" dirty="0">
                <a:solidFill>
                  <a:srgbClr val="C00000"/>
                </a:solidFill>
              </a:rPr>
              <a:t>[</a:t>
            </a:r>
            <a:r>
              <a:rPr lang="en-US" sz="2600" dirty="0" err="1">
                <a:solidFill>
                  <a:srgbClr val="C00000"/>
                </a:solidFill>
              </a:rPr>
              <a:t>i</a:t>
            </a:r>
            <a:r>
              <a:rPr lang="en-US" sz="2600" dirty="0">
                <a:solidFill>
                  <a:srgbClr val="C00000"/>
                </a:solidFill>
              </a:rPr>
              <a:t>]!=‘\0’</a:t>
            </a:r>
            <a:r>
              <a:rPr lang="en-US" sz="2600" dirty="0"/>
              <a:t>) </a:t>
            </a:r>
            <a:r>
              <a:rPr lang="en-US" sz="2600" dirty="0" err="1"/>
              <a:t>i</a:t>
            </a:r>
            <a:r>
              <a:rPr lang="en-US" sz="2600" dirty="0"/>
              <a:t>++; </a:t>
            </a:r>
          </a:p>
          <a:p>
            <a:pPr marL="0" indent="0">
              <a:spcBef>
                <a:spcPts val="0"/>
              </a:spcBef>
              <a:buNone/>
            </a:pPr>
            <a:r>
              <a:rPr lang="en-US" sz="2600" dirty="0"/>
              <a:t>if(</a:t>
            </a:r>
            <a:r>
              <a:rPr lang="en-US" sz="2600" dirty="0" err="1"/>
              <a:t>i</a:t>
            </a:r>
            <a:r>
              <a:rPr lang="en-US" sz="2600" dirty="0"/>
              <a:t>&gt;= s-&gt;</a:t>
            </a:r>
            <a:r>
              <a:rPr lang="en-US" sz="2600" dirty="0" err="1"/>
              <a:t>strsize</a:t>
            </a:r>
            <a:r>
              <a:rPr lang="en-US" sz="2600" dirty="0"/>
              <a:t>) </a:t>
            </a:r>
            <a:r>
              <a:rPr lang="en-US" sz="2600" b="1" dirty="0">
                <a:solidFill>
                  <a:srgbClr val="C00000"/>
                </a:solidFill>
              </a:rPr>
              <a:t>{</a:t>
            </a:r>
          </a:p>
          <a:p>
            <a:pPr marL="0" indent="0">
              <a:spcBef>
                <a:spcPts val="0"/>
              </a:spcBef>
              <a:buNone/>
            </a:pPr>
            <a:r>
              <a:rPr lang="en-US" sz="2600" dirty="0"/>
              <a:t>    s-&gt;</a:t>
            </a:r>
            <a:r>
              <a:rPr lang="en-US" sz="2600" dirty="0" err="1"/>
              <a:t>ch</a:t>
            </a:r>
            <a:r>
              <a:rPr lang="en-US" sz="2600" dirty="0"/>
              <a:t> =(char *)</a:t>
            </a:r>
            <a:r>
              <a:rPr lang="en-US" sz="2600" dirty="0" err="1"/>
              <a:t>realloc</a:t>
            </a:r>
            <a:r>
              <a:rPr lang="en-US" sz="2600" dirty="0"/>
              <a:t>(s-&gt;</a:t>
            </a:r>
            <a:r>
              <a:rPr lang="en-US" sz="2600" dirty="0" err="1"/>
              <a:t>ch</a:t>
            </a:r>
            <a:r>
              <a:rPr lang="en-US" sz="2600" dirty="0"/>
              <a:t>, </a:t>
            </a:r>
            <a:r>
              <a:rPr lang="en-US" sz="2600" b="1" dirty="0">
                <a:solidFill>
                  <a:srgbClr val="00B050"/>
                </a:solidFill>
              </a:rPr>
              <a:t>(i+1)</a:t>
            </a:r>
            <a:r>
              <a:rPr lang="en-US" sz="2600" dirty="0"/>
              <a:t>*</a:t>
            </a:r>
            <a:r>
              <a:rPr lang="en-US" sz="2600" dirty="0" err="1"/>
              <a:t>sizeof</a:t>
            </a:r>
            <a:r>
              <a:rPr lang="en-US" sz="2600" dirty="0"/>
              <a:t>(char));</a:t>
            </a:r>
          </a:p>
          <a:p>
            <a:pPr marL="0" indent="0">
              <a:spcBef>
                <a:spcPts val="0"/>
              </a:spcBef>
              <a:buNone/>
            </a:pPr>
            <a:r>
              <a:rPr lang="en-US" sz="2600" dirty="0"/>
              <a:t>    if(!s-&gt;</a:t>
            </a:r>
            <a:r>
              <a:rPr lang="en-US" sz="2600" dirty="0" err="1"/>
              <a:t>ch</a:t>
            </a:r>
            <a:r>
              <a:rPr lang="en-US" sz="2600" dirty="0"/>
              <a:t>) return ERROR;</a:t>
            </a:r>
          </a:p>
          <a:p>
            <a:pPr marL="0" indent="0">
              <a:spcBef>
                <a:spcPts val="0"/>
              </a:spcBef>
              <a:buNone/>
            </a:pPr>
            <a:r>
              <a:rPr lang="en-US" sz="2600" dirty="0"/>
              <a:t>    s-&gt;</a:t>
            </a:r>
            <a:r>
              <a:rPr lang="en-US" sz="2600" dirty="0" err="1"/>
              <a:t>strsize</a:t>
            </a:r>
            <a:r>
              <a:rPr lang="en-US" sz="2600" dirty="0"/>
              <a:t> = i+1; </a:t>
            </a:r>
            <a:r>
              <a:rPr lang="en-US" sz="2600" b="1" dirty="0">
                <a:solidFill>
                  <a:srgbClr val="C00000"/>
                </a:solidFill>
              </a:rPr>
              <a:t>}</a:t>
            </a:r>
          </a:p>
          <a:p>
            <a:pPr marL="0" indent="0">
              <a:spcBef>
                <a:spcPts val="0"/>
              </a:spcBef>
              <a:buNone/>
            </a:pPr>
            <a:r>
              <a:rPr lang="en-US" sz="2600" dirty="0"/>
              <a:t>s-&gt;length = </a:t>
            </a:r>
            <a:r>
              <a:rPr lang="en-US" sz="2600" dirty="0" err="1"/>
              <a:t>i</a:t>
            </a:r>
            <a:r>
              <a:rPr lang="en-US" sz="2600" dirty="0"/>
              <a:t>;</a:t>
            </a:r>
          </a:p>
          <a:p>
            <a:pPr marL="0" indent="0">
              <a:spcBef>
                <a:spcPts val="0"/>
              </a:spcBef>
              <a:buNone/>
            </a:pPr>
            <a:r>
              <a:rPr lang="en-US" sz="2600" dirty="0"/>
              <a:t>for(</a:t>
            </a:r>
            <a:r>
              <a:rPr lang="en-US" sz="2600" dirty="0" err="1"/>
              <a:t>i</a:t>
            </a:r>
            <a:r>
              <a:rPr lang="en-US" sz="2600" dirty="0"/>
              <a:t>=0;i&lt;s-&gt;</a:t>
            </a:r>
            <a:r>
              <a:rPr lang="en-US" sz="2600" dirty="0" err="1"/>
              <a:t>length;i</a:t>
            </a:r>
            <a:r>
              <a:rPr lang="en-US" sz="2600" dirty="0"/>
              <a:t>++)</a:t>
            </a:r>
          </a:p>
          <a:p>
            <a:pPr marL="0" indent="0">
              <a:spcBef>
                <a:spcPts val="0"/>
              </a:spcBef>
              <a:buNone/>
            </a:pPr>
            <a:r>
              <a:rPr lang="en-US" sz="2600" dirty="0"/>
              <a:t>    s-&gt;</a:t>
            </a:r>
            <a:r>
              <a:rPr lang="en-US" sz="2600" dirty="0" err="1"/>
              <a:t>ch</a:t>
            </a:r>
            <a:r>
              <a:rPr lang="en-US" sz="2600" dirty="0"/>
              <a:t>[</a:t>
            </a:r>
            <a:r>
              <a:rPr lang="en-US" sz="2600" dirty="0" err="1"/>
              <a:t>i</a:t>
            </a:r>
            <a:r>
              <a:rPr lang="en-US" sz="2600" dirty="0"/>
              <a:t>] = </a:t>
            </a:r>
            <a:r>
              <a:rPr lang="en-US" sz="2600" dirty="0" err="1"/>
              <a:t>sc</a:t>
            </a:r>
            <a:r>
              <a:rPr lang="en-US" sz="2600" dirty="0"/>
              <a:t>[</a:t>
            </a:r>
            <a:r>
              <a:rPr lang="en-US" sz="2600" dirty="0" err="1"/>
              <a:t>i</a:t>
            </a:r>
            <a:r>
              <a:rPr lang="en-US" sz="2600" dirty="0"/>
              <a:t>];</a:t>
            </a:r>
          </a:p>
          <a:p>
            <a:pPr marL="0" indent="0">
              <a:spcBef>
                <a:spcPts val="0"/>
              </a:spcBef>
              <a:buNone/>
            </a:pPr>
            <a:r>
              <a:rPr lang="en-US" sz="2600" dirty="0">
                <a:solidFill>
                  <a:srgbClr val="C00000"/>
                </a:solidFill>
              </a:rPr>
              <a:t>s-&gt;</a:t>
            </a:r>
            <a:r>
              <a:rPr lang="en-US" sz="2600" dirty="0" err="1">
                <a:solidFill>
                  <a:srgbClr val="C00000"/>
                </a:solidFill>
              </a:rPr>
              <a:t>ch</a:t>
            </a:r>
            <a:r>
              <a:rPr lang="en-US" sz="2600" dirty="0">
                <a:solidFill>
                  <a:srgbClr val="C00000"/>
                </a:solidFill>
              </a:rPr>
              <a:t>[</a:t>
            </a:r>
            <a:r>
              <a:rPr lang="en-US" sz="2600" dirty="0" err="1">
                <a:solidFill>
                  <a:srgbClr val="C00000"/>
                </a:solidFill>
              </a:rPr>
              <a:t>i</a:t>
            </a:r>
            <a:r>
              <a:rPr lang="en-US" sz="2600" dirty="0">
                <a:solidFill>
                  <a:srgbClr val="C00000"/>
                </a:solidFill>
              </a:rPr>
              <a:t>]=‘\0’</a:t>
            </a:r>
            <a:r>
              <a:rPr lang="en-US" sz="2600" dirty="0"/>
              <a:t>;  //</a:t>
            </a:r>
            <a:r>
              <a:rPr lang="zh-CN" altLang="en-US" sz="2600" dirty="0"/>
              <a:t>显式地补上串结束标志</a:t>
            </a:r>
            <a:endParaRPr lang="en-US" sz="2600" dirty="0"/>
          </a:p>
          <a:p>
            <a:pPr marL="0" indent="0">
              <a:spcBef>
                <a:spcPts val="0"/>
              </a:spcBef>
              <a:buNone/>
            </a:pPr>
            <a:r>
              <a:rPr lang="en-US" sz="2600" dirty="0"/>
              <a:t>return OK;</a:t>
            </a:r>
          </a:p>
          <a:p>
            <a:pPr marL="0" indent="0">
              <a:spcBef>
                <a:spcPts val="0"/>
              </a:spcBef>
              <a:buNone/>
            </a:pPr>
            <a:r>
              <a:rPr lang="en-US" sz="26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129135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364FBF8-E5C8-4B86-AB1D-431E1CA210B7}"/>
              </a:ext>
            </a:extLst>
          </p:cNvPr>
          <p:cNvSpPr/>
          <p:nvPr/>
        </p:nvSpPr>
        <p:spPr>
          <a:xfrm>
            <a:off x="0" y="1863345"/>
            <a:ext cx="9144000" cy="2150979"/>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HString</a:t>
            </a:r>
            <a:r>
              <a:rPr lang="zh-CN" altLang="en-US"/>
              <a:t>的基本操作</a:t>
            </a:r>
            <a:r>
              <a:rPr lang="en-US" altLang="zh-CN"/>
              <a:t>-6</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sz="2400" dirty="0"/>
              <a:t>Status </a:t>
            </a:r>
            <a:r>
              <a:rPr lang="en-US" sz="2400" dirty="0" err="1">
                <a:solidFill>
                  <a:srgbClr val="0000FF"/>
                </a:solidFill>
              </a:rPr>
              <a:t>StrConcat</a:t>
            </a:r>
            <a:r>
              <a:rPr lang="en-US" sz="2400" dirty="0"/>
              <a:t>(</a:t>
            </a:r>
            <a:r>
              <a:rPr lang="en-US" sz="2400" dirty="0" err="1"/>
              <a:t>HString</a:t>
            </a:r>
            <a:r>
              <a:rPr lang="en-US" sz="2400" dirty="0"/>
              <a:t> *</a:t>
            </a:r>
            <a:r>
              <a:rPr lang="en-US" sz="2400" dirty="0" err="1"/>
              <a:t>s,HString</a:t>
            </a:r>
            <a:r>
              <a:rPr lang="en-US" sz="2400" dirty="0"/>
              <a:t> *s1, </a:t>
            </a:r>
            <a:r>
              <a:rPr lang="en-US" sz="2400" dirty="0" err="1"/>
              <a:t>HString</a:t>
            </a:r>
            <a:r>
              <a:rPr lang="en-US" sz="2400" dirty="0"/>
              <a:t> *s2) {</a:t>
            </a:r>
          </a:p>
          <a:p>
            <a:pPr marL="0" indent="0">
              <a:spcBef>
                <a:spcPts val="0"/>
              </a:spcBef>
              <a:buNone/>
            </a:pPr>
            <a:r>
              <a:rPr lang="en-US" altLang="zh-CN" sz="2400" dirty="0"/>
              <a:t>// </a:t>
            </a:r>
            <a:r>
              <a:rPr lang="zh-CN" altLang="en-US" sz="2400" dirty="0"/>
              <a:t>将</a:t>
            </a:r>
            <a:r>
              <a:rPr lang="en-US" sz="2400" dirty="0"/>
              <a:t>s1,s2</a:t>
            </a:r>
            <a:r>
              <a:rPr lang="zh-CN" altLang="en-US" sz="2400" dirty="0"/>
              <a:t>拼接成</a:t>
            </a:r>
            <a:r>
              <a:rPr lang="en-US" sz="2400" dirty="0"/>
              <a:t>s</a:t>
            </a:r>
          </a:p>
          <a:p>
            <a:pPr marL="0" indent="0">
              <a:spcBef>
                <a:spcPts val="0"/>
              </a:spcBef>
              <a:buNone/>
            </a:pPr>
            <a:r>
              <a:rPr lang="en-US" sz="2400" dirty="0"/>
              <a:t>int </a:t>
            </a:r>
            <a:r>
              <a:rPr lang="en-US" sz="2400" dirty="0" err="1"/>
              <a:t>i</a:t>
            </a:r>
            <a:r>
              <a:rPr lang="en-US" sz="2400" dirty="0"/>
              <a:t>;</a:t>
            </a:r>
          </a:p>
          <a:p>
            <a:pPr marL="0" indent="0">
              <a:spcBef>
                <a:spcPts val="0"/>
              </a:spcBef>
              <a:buNone/>
            </a:pPr>
            <a:r>
              <a:rPr lang="en-US" sz="2400" dirty="0"/>
              <a:t>if(s-&gt;</a:t>
            </a:r>
            <a:r>
              <a:rPr lang="en-US" sz="2400" dirty="0" err="1"/>
              <a:t>strsize</a:t>
            </a:r>
            <a:r>
              <a:rPr lang="en-US" sz="2400" dirty="0"/>
              <a:t> &lt; (s1-&gt;length + s2-&gt;length)) </a:t>
            </a:r>
            <a:r>
              <a:rPr lang="en-US" sz="2400" b="1" dirty="0">
                <a:solidFill>
                  <a:srgbClr val="C00000"/>
                </a:solidFill>
              </a:rPr>
              <a:t>{</a:t>
            </a:r>
          </a:p>
          <a:p>
            <a:pPr marL="0" indent="0">
              <a:spcBef>
                <a:spcPts val="0"/>
              </a:spcBef>
              <a:buNone/>
            </a:pPr>
            <a:r>
              <a:rPr lang="en-US" sz="2400" dirty="0"/>
              <a:t>    s-&gt;</a:t>
            </a:r>
            <a:r>
              <a:rPr lang="en-US" sz="2400" dirty="0" err="1"/>
              <a:t>ch</a:t>
            </a:r>
            <a:r>
              <a:rPr lang="en-US" sz="2400" dirty="0"/>
              <a:t> = (char *)</a:t>
            </a:r>
            <a:r>
              <a:rPr lang="en-US" sz="2400" dirty="0" err="1"/>
              <a:t>realloc</a:t>
            </a:r>
            <a:r>
              <a:rPr lang="en-US" sz="2400" dirty="0"/>
              <a:t>(s-&gt;</a:t>
            </a:r>
            <a:r>
              <a:rPr lang="en-US" sz="2400" dirty="0" err="1"/>
              <a:t>ch</a:t>
            </a:r>
            <a:r>
              <a:rPr lang="en-US" sz="2400" dirty="0"/>
              <a:t>, </a:t>
            </a:r>
          </a:p>
          <a:p>
            <a:pPr marL="0" indent="0">
              <a:spcBef>
                <a:spcPts val="0"/>
              </a:spcBef>
              <a:buNone/>
            </a:pPr>
            <a:r>
              <a:rPr lang="en-US" sz="2400" dirty="0"/>
              <a:t>			(</a:t>
            </a:r>
            <a:r>
              <a:rPr lang="en-US" sz="2400" dirty="0">
                <a:solidFill>
                  <a:srgbClr val="C00000"/>
                </a:solidFill>
              </a:rPr>
              <a:t>s1-&gt;length+s2-&gt;length+1</a:t>
            </a:r>
            <a:r>
              <a:rPr lang="en-US" sz="2400" dirty="0"/>
              <a:t>) * </a:t>
            </a:r>
            <a:r>
              <a:rPr lang="en-US" sz="2400" dirty="0" err="1"/>
              <a:t>sizeof</a:t>
            </a:r>
            <a:r>
              <a:rPr lang="en-US" sz="2400" dirty="0"/>
              <a:t>(char));</a:t>
            </a:r>
          </a:p>
          <a:p>
            <a:pPr marL="0" indent="0">
              <a:spcBef>
                <a:spcPts val="0"/>
              </a:spcBef>
              <a:buNone/>
            </a:pPr>
            <a:r>
              <a:rPr lang="en-US" sz="2400" dirty="0"/>
              <a:t>    if(!s-&gt;</a:t>
            </a:r>
            <a:r>
              <a:rPr lang="en-US" sz="2400" dirty="0" err="1"/>
              <a:t>ch</a:t>
            </a:r>
            <a:r>
              <a:rPr lang="en-US" sz="2400" dirty="0"/>
              <a:t>) return ERROR;</a:t>
            </a:r>
          </a:p>
          <a:p>
            <a:pPr marL="0" indent="0">
              <a:spcBef>
                <a:spcPts val="0"/>
              </a:spcBef>
              <a:buNone/>
            </a:pPr>
            <a:r>
              <a:rPr lang="en-US" sz="2400" dirty="0"/>
              <a:t>    </a:t>
            </a:r>
            <a:r>
              <a:rPr lang="en-US" sz="2400" dirty="0">
                <a:solidFill>
                  <a:srgbClr val="C00000"/>
                </a:solidFill>
              </a:rPr>
              <a:t>s-&gt;</a:t>
            </a:r>
            <a:r>
              <a:rPr lang="en-US" sz="2400" dirty="0" err="1">
                <a:solidFill>
                  <a:srgbClr val="C00000"/>
                </a:solidFill>
              </a:rPr>
              <a:t>strsize</a:t>
            </a:r>
            <a:r>
              <a:rPr lang="en-US" sz="2400" dirty="0">
                <a:solidFill>
                  <a:srgbClr val="C00000"/>
                </a:solidFill>
              </a:rPr>
              <a:t> = s1-&gt;length + s2-&gt;length+1</a:t>
            </a:r>
            <a:r>
              <a:rPr lang="en-US" sz="2400" dirty="0"/>
              <a:t>;</a:t>
            </a:r>
          </a:p>
          <a:p>
            <a:pPr marL="0" indent="0">
              <a:spcBef>
                <a:spcPts val="0"/>
              </a:spcBef>
              <a:buNone/>
            </a:pPr>
            <a:r>
              <a:rPr lang="en-US" sz="2400" dirty="0"/>
              <a:t>    </a:t>
            </a:r>
            <a:r>
              <a:rPr lang="en-US" sz="2400" b="1" dirty="0">
                <a:solidFill>
                  <a:srgbClr val="C00000"/>
                </a:solidFill>
              </a:rPr>
              <a:t>}</a:t>
            </a:r>
          </a:p>
          <a:p>
            <a:pPr marL="0" indent="0">
              <a:spcBef>
                <a:spcPts val="0"/>
              </a:spcBef>
              <a:buNone/>
            </a:pPr>
            <a:r>
              <a:rPr lang="en-US" sz="2400" dirty="0" err="1"/>
              <a:t>i</a:t>
            </a:r>
            <a:r>
              <a:rPr lang="en-US" sz="2400" dirty="0"/>
              <a:t>=0;</a:t>
            </a:r>
          </a:p>
          <a:p>
            <a:pPr marL="0" indent="0">
              <a:spcBef>
                <a:spcPts val="0"/>
              </a:spcBef>
              <a:buNone/>
            </a:pPr>
            <a:r>
              <a:rPr lang="en-US" sz="2400" dirty="0"/>
              <a:t>while(</a:t>
            </a:r>
            <a:r>
              <a:rPr lang="en-US" sz="2400" dirty="0" err="1"/>
              <a:t>i</a:t>
            </a:r>
            <a:r>
              <a:rPr lang="en-US" sz="2400" dirty="0"/>
              <a:t>&lt;s1-&gt;length) </a:t>
            </a:r>
            <a:r>
              <a:rPr lang="en-US" sz="2400" b="1" dirty="0">
                <a:solidFill>
                  <a:srgbClr val="C00000"/>
                </a:solidFill>
              </a:rPr>
              <a:t>{</a:t>
            </a:r>
            <a:r>
              <a:rPr lang="en-US" sz="2400" dirty="0"/>
              <a:t>s-&gt;</a:t>
            </a:r>
            <a:r>
              <a:rPr lang="en-US" sz="2400" dirty="0" err="1"/>
              <a:t>ch</a:t>
            </a:r>
            <a:r>
              <a:rPr lang="en-US" sz="2400" dirty="0"/>
              <a:t>[</a:t>
            </a:r>
            <a:r>
              <a:rPr lang="en-US" sz="2400" dirty="0" err="1"/>
              <a:t>i</a:t>
            </a:r>
            <a:r>
              <a:rPr lang="en-US" sz="2400" dirty="0"/>
              <a:t>]=s1-&gt;</a:t>
            </a:r>
            <a:r>
              <a:rPr lang="en-US" sz="2400" dirty="0" err="1"/>
              <a:t>ch</a:t>
            </a:r>
            <a:r>
              <a:rPr lang="en-US" sz="2400" dirty="0"/>
              <a:t>[</a:t>
            </a:r>
            <a:r>
              <a:rPr lang="en-US" sz="2400" dirty="0" err="1"/>
              <a:t>i</a:t>
            </a:r>
            <a:r>
              <a:rPr lang="en-US" sz="2400" dirty="0"/>
              <a:t>]; </a:t>
            </a:r>
            <a:r>
              <a:rPr lang="en-US" sz="2400" dirty="0" err="1"/>
              <a:t>i</a:t>
            </a:r>
            <a:r>
              <a:rPr lang="en-US" sz="2400" dirty="0"/>
              <a:t>++;</a:t>
            </a:r>
            <a:r>
              <a:rPr lang="en-US" sz="2400" b="1" dirty="0">
                <a:solidFill>
                  <a:srgbClr val="C00000"/>
                </a:solidFill>
              </a:rPr>
              <a:t>}</a:t>
            </a:r>
            <a:r>
              <a:rPr lang="en-US" sz="2400" dirty="0"/>
              <a:t> //</a:t>
            </a:r>
            <a:r>
              <a:rPr lang="zh-CN" altLang="en-US" sz="2400" dirty="0"/>
              <a:t>拷贝</a:t>
            </a:r>
            <a:r>
              <a:rPr lang="en-US" altLang="zh-CN" sz="2400" dirty="0"/>
              <a:t>s1</a:t>
            </a:r>
            <a:r>
              <a:rPr lang="zh-CN" altLang="en-US" sz="2400" dirty="0"/>
              <a:t>串</a:t>
            </a:r>
            <a:endParaRPr lang="en-US" sz="2400" dirty="0"/>
          </a:p>
          <a:p>
            <a:pPr marL="0" indent="0">
              <a:spcBef>
                <a:spcPts val="0"/>
              </a:spcBef>
              <a:buNone/>
            </a:pPr>
            <a:r>
              <a:rPr lang="en-US" sz="2400" dirty="0"/>
              <a:t>while(</a:t>
            </a:r>
            <a:r>
              <a:rPr lang="en-US" sz="2400" dirty="0" err="1"/>
              <a:t>i</a:t>
            </a:r>
            <a:r>
              <a:rPr lang="en-US" sz="2400" dirty="0"/>
              <a:t>&lt;s1-&gt;length+s2-&gt;length) </a:t>
            </a:r>
            <a:r>
              <a:rPr lang="en-US" sz="2400" b="1" dirty="0">
                <a:solidFill>
                  <a:srgbClr val="C00000"/>
                </a:solidFill>
              </a:rPr>
              <a:t>{</a:t>
            </a:r>
            <a:r>
              <a:rPr lang="en-US" sz="2400" dirty="0"/>
              <a:t> </a:t>
            </a:r>
          </a:p>
          <a:p>
            <a:pPr marL="0" indent="0">
              <a:spcBef>
                <a:spcPts val="0"/>
              </a:spcBef>
              <a:buNone/>
            </a:pPr>
            <a:r>
              <a:rPr lang="en-US" sz="2400" dirty="0"/>
              <a:t>	s-&gt;</a:t>
            </a:r>
            <a:r>
              <a:rPr lang="en-US" sz="2400" dirty="0" err="1"/>
              <a:t>ch</a:t>
            </a:r>
            <a:r>
              <a:rPr lang="en-US" sz="2400" dirty="0"/>
              <a:t>[</a:t>
            </a:r>
            <a:r>
              <a:rPr lang="en-US" sz="2400" dirty="0" err="1"/>
              <a:t>i</a:t>
            </a:r>
            <a:r>
              <a:rPr lang="en-US" sz="2400" dirty="0"/>
              <a:t>]=s2-&gt;</a:t>
            </a:r>
            <a:r>
              <a:rPr lang="en-US" sz="2400" dirty="0" err="1"/>
              <a:t>ch</a:t>
            </a:r>
            <a:r>
              <a:rPr lang="en-US" sz="2400" dirty="0"/>
              <a:t>[i-s1-&gt;length]; </a:t>
            </a:r>
            <a:r>
              <a:rPr lang="en-US" sz="2400" dirty="0" err="1"/>
              <a:t>i</a:t>
            </a:r>
            <a:r>
              <a:rPr lang="en-US" sz="2400" dirty="0"/>
              <a:t>++;</a:t>
            </a:r>
            <a:r>
              <a:rPr lang="en-US" sz="2400" b="1" dirty="0">
                <a:solidFill>
                  <a:srgbClr val="C00000"/>
                </a:solidFill>
              </a:rPr>
              <a:t>}</a:t>
            </a:r>
            <a:r>
              <a:rPr lang="en-US" altLang="zh-CN" sz="2400" b="1" dirty="0">
                <a:solidFill>
                  <a:srgbClr val="C00000"/>
                </a:solidFill>
              </a:rPr>
              <a:t> </a:t>
            </a:r>
            <a:r>
              <a:rPr lang="en-US" altLang="zh-CN" sz="2400" dirty="0"/>
              <a:t>//</a:t>
            </a:r>
            <a:r>
              <a:rPr lang="zh-CN" altLang="en-US" sz="2400" dirty="0"/>
              <a:t>拷贝</a:t>
            </a:r>
            <a:r>
              <a:rPr lang="en-US" altLang="zh-CN" sz="2400" dirty="0"/>
              <a:t>s2</a:t>
            </a:r>
            <a:r>
              <a:rPr lang="zh-CN" altLang="en-US" sz="2400" dirty="0"/>
              <a:t>串</a:t>
            </a:r>
            <a:endParaRPr lang="en-US" sz="2400" dirty="0"/>
          </a:p>
          <a:p>
            <a:pPr marL="0" indent="0">
              <a:spcBef>
                <a:spcPts val="0"/>
              </a:spcBef>
              <a:buNone/>
            </a:pPr>
            <a:r>
              <a:rPr lang="en-US" sz="2400" dirty="0"/>
              <a:t>s-&gt;</a:t>
            </a:r>
            <a:r>
              <a:rPr lang="en-US" sz="2400" dirty="0" err="1"/>
              <a:t>ch</a:t>
            </a:r>
            <a:r>
              <a:rPr lang="en-US" sz="2400" dirty="0"/>
              <a:t>[</a:t>
            </a:r>
            <a:r>
              <a:rPr lang="en-US" sz="2400" dirty="0" err="1"/>
              <a:t>i</a:t>
            </a:r>
            <a:r>
              <a:rPr lang="en-US" sz="2400" dirty="0"/>
              <a:t>]='\0'; </a:t>
            </a:r>
            <a:r>
              <a:rPr lang="en-US" sz="2400" dirty="0">
                <a:solidFill>
                  <a:srgbClr val="C00000"/>
                </a:solidFill>
              </a:rPr>
              <a:t>s-&gt;length = s1-&gt;length+s2-&gt;length</a:t>
            </a:r>
            <a:r>
              <a:rPr lang="en-US" sz="2400" dirty="0">
                <a:solidFill>
                  <a:srgbClr val="FF0000"/>
                </a:solidFill>
              </a:rPr>
              <a:t>;</a:t>
            </a:r>
          </a:p>
          <a:p>
            <a:pPr marL="0" indent="0">
              <a:spcBef>
                <a:spcPts val="0"/>
              </a:spcBef>
              <a:buNone/>
            </a:pPr>
            <a:r>
              <a:rPr lang="en-US" sz="2400" dirty="0"/>
              <a:t>return OK; </a:t>
            </a:r>
          </a:p>
          <a:p>
            <a:pPr marL="0" indent="0">
              <a:spcBef>
                <a:spcPts val="0"/>
              </a:spcBef>
              <a:buNone/>
            </a:pPr>
            <a:r>
              <a:rPr lang="en-US" sz="2400"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6" name="TextBox 5"/>
          <p:cNvSpPr txBox="1"/>
          <p:nvPr/>
        </p:nvSpPr>
        <p:spPr>
          <a:xfrm>
            <a:off x="2699792" y="6306105"/>
            <a:ext cx="3697422" cy="461665"/>
          </a:xfrm>
          <a:prstGeom prst="rect">
            <a:avLst/>
          </a:prstGeom>
          <a:noFill/>
        </p:spPr>
        <p:txBody>
          <a:bodyPr wrap="none" rtlCol="0">
            <a:spAutoFit/>
          </a:bodyPr>
          <a:lstStyle/>
          <a:p>
            <a:r>
              <a:rPr lang="en-US" sz="2400"/>
              <a:t>StrConcat(t, “</a:t>
            </a:r>
            <a:r>
              <a:rPr lang="en-US" altLang="zh-CN" sz="2400"/>
              <a:t>pine”</a:t>
            </a:r>
            <a:r>
              <a:rPr lang="en-US" sz="2400"/>
              <a:t>, </a:t>
            </a:r>
            <a:r>
              <a:rPr lang="en-US" altLang="zh-CN" sz="2400"/>
              <a:t>“apple”</a:t>
            </a:r>
            <a:r>
              <a:rPr lang="en-US" sz="2400"/>
              <a:t>)</a:t>
            </a:r>
          </a:p>
        </p:txBody>
      </p:sp>
      <p:sp>
        <p:nvSpPr>
          <p:cNvPr id="7" name="TextBox 6"/>
          <p:cNvSpPr txBox="1"/>
          <p:nvPr/>
        </p:nvSpPr>
        <p:spPr>
          <a:xfrm>
            <a:off x="6358446" y="6306105"/>
            <a:ext cx="2079415" cy="461665"/>
          </a:xfrm>
          <a:prstGeom prst="rect">
            <a:avLst/>
          </a:prstGeom>
          <a:noFill/>
        </p:spPr>
        <p:txBody>
          <a:bodyPr wrap="none" rtlCol="0">
            <a:spAutoFit/>
          </a:bodyPr>
          <a:lstStyle/>
          <a:p>
            <a:r>
              <a:rPr lang="en-US" altLang="zh-CN" sz="2400"/>
              <a:t>t = “pineapple”</a:t>
            </a:r>
            <a:endParaRPr lang="en-US" sz="2400"/>
          </a:p>
        </p:txBody>
      </p:sp>
    </p:spTree>
    <p:extLst>
      <p:ext uri="{BB962C8B-B14F-4D97-AF65-F5344CB8AC3E}">
        <p14:creationId xmlns:p14="http://schemas.microsoft.com/office/powerpoint/2010/main" val="30110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364FBF8-E5C8-4B86-AB1D-431E1CA210B7}"/>
              </a:ext>
            </a:extLst>
          </p:cNvPr>
          <p:cNvSpPr/>
          <p:nvPr/>
        </p:nvSpPr>
        <p:spPr>
          <a:xfrm>
            <a:off x="0" y="1772817"/>
            <a:ext cx="9144000" cy="2736304"/>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HString</a:t>
            </a:r>
            <a:r>
              <a:rPr lang="zh-CN" altLang="en-US"/>
              <a:t>的基本操作</a:t>
            </a:r>
            <a:r>
              <a:rPr lang="en-US" altLang="zh-CN"/>
              <a:t>-7</a:t>
            </a:r>
            <a:endParaRPr lang="en-US"/>
          </a:p>
        </p:txBody>
      </p:sp>
      <p:sp>
        <p:nvSpPr>
          <p:cNvPr id="3" name="内容占位符 2"/>
          <p:cNvSpPr>
            <a:spLocks noGrp="1"/>
          </p:cNvSpPr>
          <p:nvPr>
            <p:ph idx="1"/>
          </p:nvPr>
        </p:nvSpPr>
        <p:spPr>
          <a:xfrm>
            <a:off x="457200" y="692696"/>
            <a:ext cx="8686800" cy="6165304"/>
          </a:xfrm>
        </p:spPr>
        <p:txBody>
          <a:bodyPr>
            <a:normAutofit fontScale="77500" lnSpcReduction="20000"/>
          </a:bodyPr>
          <a:lstStyle/>
          <a:p>
            <a:pPr marL="0" indent="0">
              <a:buNone/>
            </a:pPr>
            <a:r>
              <a:rPr lang="en-US" altLang="zh-CN" dirty="0"/>
              <a:t>// </a:t>
            </a:r>
            <a:r>
              <a:rPr lang="zh-CN" altLang="en-US" dirty="0"/>
              <a:t>取子串，将</a:t>
            </a:r>
            <a:r>
              <a:rPr lang="en-US" dirty="0"/>
              <a:t>s</a:t>
            </a:r>
            <a:r>
              <a:rPr lang="zh-CN" altLang="en-US" dirty="0"/>
              <a:t>中</a:t>
            </a:r>
            <a:r>
              <a:rPr lang="zh-CN" altLang="en-US" dirty="0">
                <a:solidFill>
                  <a:srgbClr val="C00000"/>
                </a:solidFill>
              </a:rPr>
              <a:t>从第</a:t>
            </a:r>
            <a:r>
              <a:rPr lang="en-US" dirty="0" err="1">
                <a:solidFill>
                  <a:srgbClr val="C00000"/>
                </a:solidFill>
              </a:rPr>
              <a:t>i</a:t>
            </a:r>
            <a:r>
              <a:rPr lang="zh-CN" altLang="en-US" dirty="0">
                <a:solidFill>
                  <a:srgbClr val="C00000"/>
                </a:solidFill>
              </a:rPr>
              <a:t>个字符开始</a:t>
            </a:r>
            <a:r>
              <a:rPr lang="zh-CN" altLang="en-US" dirty="0"/>
              <a:t>的</a:t>
            </a:r>
            <a:r>
              <a:rPr lang="zh-CN" altLang="en-US" dirty="0">
                <a:solidFill>
                  <a:srgbClr val="C00000"/>
                </a:solidFill>
              </a:rPr>
              <a:t>连续</a:t>
            </a:r>
            <a:r>
              <a:rPr lang="en-US" dirty="0">
                <a:solidFill>
                  <a:srgbClr val="C00000"/>
                </a:solidFill>
              </a:rPr>
              <a:t>j</a:t>
            </a:r>
            <a:r>
              <a:rPr lang="zh-CN" altLang="en-US" dirty="0">
                <a:solidFill>
                  <a:srgbClr val="C00000"/>
                </a:solidFill>
              </a:rPr>
              <a:t>个字符</a:t>
            </a:r>
            <a:r>
              <a:rPr lang="zh-CN" altLang="en-US" dirty="0"/>
              <a:t>放到</a:t>
            </a:r>
            <a:r>
              <a:rPr lang="en-US" dirty="0"/>
              <a:t>subs</a:t>
            </a:r>
          </a:p>
          <a:p>
            <a:pPr marL="0" indent="0">
              <a:buNone/>
            </a:pPr>
            <a:r>
              <a:rPr lang="en-US" dirty="0"/>
              <a:t>Status </a:t>
            </a:r>
            <a:r>
              <a:rPr lang="en-US" dirty="0" err="1">
                <a:solidFill>
                  <a:srgbClr val="0000FF"/>
                </a:solidFill>
              </a:rPr>
              <a:t>StrSubstr</a:t>
            </a:r>
            <a:r>
              <a:rPr lang="en-US" dirty="0"/>
              <a:t>(</a:t>
            </a:r>
            <a:r>
              <a:rPr lang="en-US" dirty="0" err="1"/>
              <a:t>HString</a:t>
            </a:r>
            <a:r>
              <a:rPr lang="en-US" dirty="0"/>
              <a:t> *subs, </a:t>
            </a:r>
            <a:r>
              <a:rPr lang="en-US" dirty="0" err="1"/>
              <a:t>HString</a:t>
            </a:r>
            <a:r>
              <a:rPr lang="en-US" dirty="0"/>
              <a:t> *s, int </a:t>
            </a:r>
            <a:r>
              <a:rPr lang="en-US" dirty="0" err="1"/>
              <a:t>i</a:t>
            </a:r>
            <a:r>
              <a:rPr lang="en-US" dirty="0"/>
              <a:t>, int j){</a:t>
            </a:r>
          </a:p>
          <a:p>
            <a:pPr marL="0" indent="0">
              <a:buNone/>
            </a:pPr>
            <a:r>
              <a:rPr lang="en-US" dirty="0"/>
              <a:t>int k;</a:t>
            </a:r>
          </a:p>
          <a:p>
            <a:pPr marL="0" indent="0">
              <a:buNone/>
            </a:pPr>
            <a:r>
              <a:rPr lang="en-US" dirty="0"/>
              <a:t>if(</a:t>
            </a:r>
            <a:r>
              <a:rPr lang="en-US" dirty="0" err="1">
                <a:solidFill>
                  <a:srgbClr val="C00000"/>
                </a:solidFill>
              </a:rPr>
              <a:t>i</a:t>
            </a:r>
            <a:r>
              <a:rPr lang="en-US" dirty="0">
                <a:solidFill>
                  <a:srgbClr val="C00000"/>
                </a:solidFill>
              </a:rPr>
              <a:t>&lt;=0 || </a:t>
            </a:r>
            <a:r>
              <a:rPr lang="en-US" dirty="0" err="1">
                <a:solidFill>
                  <a:srgbClr val="C00000"/>
                </a:solidFill>
              </a:rPr>
              <a:t>i</a:t>
            </a:r>
            <a:r>
              <a:rPr lang="en-US" dirty="0">
                <a:solidFill>
                  <a:srgbClr val="C00000"/>
                </a:solidFill>
              </a:rPr>
              <a:t>&gt; s-&gt;length || j&lt;0 || j &gt; s-&gt;length -</a:t>
            </a:r>
            <a:r>
              <a:rPr lang="en-US" dirty="0" err="1">
                <a:solidFill>
                  <a:srgbClr val="C00000"/>
                </a:solidFill>
              </a:rPr>
              <a:t>i</a:t>
            </a:r>
            <a:r>
              <a:rPr lang="en-US" dirty="0">
                <a:solidFill>
                  <a:srgbClr val="C00000"/>
                </a:solidFill>
              </a:rPr>
              <a:t> +1</a:t>
            </a:r>
            <a:r>
              <a:rPr lang="en-US" dirty="0"/>
              <a:t>) </a:t>
            </a:r>
          </a:p>
          <a:p>
            <a:pPr marL="0" indent="0">
              <a:buNone/>
            </a:pPr>
            <a:r>
              <a:rPr lang="en-US" dirty="0"/>
              <a:t>	return ERROR;</a:t>
            </a:r>
          </a:p>
          <a:p>
            <a:pPr marL="0" indent="0">
              <a:buNone/>
            </a:pPr>
            <a:r>
              <a:rPr lang="en-US" dirty="0"/>
              <a:t>if(subs-&gt;</a:t>
            </a:r>
            <a:r>
              <a:rPr lang="en-US" dirty="0" err="1"/>
              <a:t>strsize</a:t>
            </a:r>
            <a:r>
              <a:rPr lang="en-US" dirty="0"/>
              <a:t> &lt; j) {</a:t>
            </a:r>
          </a:p>
          <a:p>
            <a:pPr marL="0" indent="0">
              <a:buNone/>
            </a:pPr>
            <a:r>
              <a:rPr lang="en-US" dirty="0"/>
              <a:t>    subs-&gt;</a:t>
            </a:r>
            <a:r>
              <a:rPr lang="en-US" dirty="0" err="1"/>
              <a:t>ch</a:t>
            </a:r>
            <a:r>
              <a:rPr lang="en-US" dirty="0"/>
              <a:t> =(char *) </a:t>
            </a:r>
            <a:r>
              <a:rPr lang="en-US" dirty="0" err="1"/>
              <a:t>realloc</a:t>
            </a:r>
            <a:r>
              <a:rPr lang="en-US" dirty="0"/>
              <a:t>(subs-&gt;</a:t>
            </a:r>
            <a:r>
              <a:rPr lang="en-US" dirty="0" err="1"/>
              <a:t>ch</a:t>
            </a:r>
            <a:r>
              <a:rPr lang="en-US" dirty="0"/>
              <a:t>,(j+1)*</a:t>
            </a:r>
            <a:r>
              <a:rPr lang="en-US" dirty="0" err="1"/>
              <a:t>sizeof</a:t>
            </a:r>
            <a:r>
              <a:rPr lang="en-US" dirty="0"/>
              <a:t>(char));</a:t>
            </a:r>
          </a:p>
          <a:p>
            <a:pPr marL="0" indent="0">
              <a:buNone/>
            </a:pPr>
            <a:r>
              <a:rPr lang="en-US" dirty="0"/>
              <a:t>    if(!subs-&gt;</a:t>
            </a:r>
            <a:r>
              <a:rPr lang="en-US" dirty="0" err="1"/>
              <a:t>ch</a:t>
            </a:r>
            <a:r>
              <a:rPr lang="en-US" dirty="0"/>
              <a:t>) return ERROR;</a:t>
            </a:r>
          </a:p>
          <a:p>
            <a:pPr marL="0" indent="0">
              <a:buNone/>
            </a:pPr>
            <a:r>
              <a:rPr lang="en-US" dirty="0"/>
              <a:t>    subs-&gt;</a:t>
            </a:r>
            <a:r>
              <a:rPr lang="en-US" dirty="0" err="1"/>
              <a:t>strsize</a:t>
            </a:r>
            <a:r>
              <a:rPr lang="en-US" dirty="0"/>
              <a:t> =j+1;</a:t>
            </a:r>
          </a:p>
          <a:p>
            <a:pPr marL="0" indent="0">
              <a:buNone/>
            </a:pPr>
            <a:r>
              <a:rPr lang="en-US" dirty="0"/>
              <a:t>}</a:t>
            </a:r>
          </a:p>
          <a:p>
            <a:pPr marL="0" indent="0">
              <a:buNone/>
            </a:pPr>
            <a:r>
              <a:rPr lang="en-US" dirty="0"/>
              <a:t>for(k=0;k&lt;</a:t>
            </a:r>
            <a:r>
              <a:rPr lang="en-US" dirty="0" err="1"/>
              <a:t>j;k</a:t>
            </a:r>
            <a:r>
              <a:rPr lang="en-US" dirty="0"/>
              <a:t>++) subs-&gt;</a:t>
            </a:r>
            <a:r>
              <a:rPr lang="en-US" dirty="0" err="1"/>
              <a:t>ch</a:t>
            </a:r>
            <a:r>
              <a:rPr lang="en-US" dirty="0"/>
              <a:t>[k] = s-&gt;</a:t>
            </a:r>
            <a:r>
              <a:rPr lang="en-US" dirty="0" err="1"/>
              <a:t>ch</a:t>
            </a:r>
            <a:r>
              <a:rPr lang="en-US" dirty="0"/>
              <a:t>[i-1+k];</a:t>
            </a:r>
          </a:p>
          <a:p>
            <a:pPr marL="0" indent="0">
              <a:buNone/>
            </a:pPr>
            <a:r>
              <a:rPr lang="en-US" dirty="0"/>
              <a:t>subs-&gt;</a:t>
            </a:r>
            <a:r>
              <a:rPr lang="en-US" dirty="0" err="1"/>
              <a:t>ch</a:t>
            </a:r>
            <a:r>
              <a:rPr lang="en-US" dirty="0"/>
              <a:t>[j]='\0';</a:t>
            </a:r>
          </a:p>
          <a:p>
            <a:pPr marL="0" indent="0">
              <a:buNone/>
            </a:pPr>
            <a:r>
              <a:rPr lang="en-US" dirty="0"/>
              <a:t>subs-&gt;length=j;</a:t>
            </a:r>
          </a:p>
          <a:p>
            <a:pPr marL="0" indent="0">
              <a:buNone/>
            </a:pPr>
            <a:r>
              <a:rPr lang="en-US" dirty="0"/>
              <a:t>return OK;</a:t>
            </a:r>
          </a:p>
          <a:p>
            <a:pPr marL="0" indent="0">
              <a:buNone/>
            </a:pP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5" name="TextBox 4"/>
          <p:cNvSpPr txBox="1"/>
          <p:nvPr/>
        </p:nvSpPr>
        <p:spPr>
          <a:xfrm>
            <a:off x="2160241" y="5732640"/>
            <a:ext cx="4441533" cy="461665"/>
          </a:xfrm>
          <a:prstGeom prst="rect">
            <a:avLst/>
          </a:prstGeom>
          <a:noFill/>
        </p:spPr>
        <p:txBody>
          <a:bodyPr wrap="square" rtlCol="0">
            <a:spAutoFit/>
          </a:bodyPr>
          <a:lstStyle/>
          <a:p>
            <a:r>
              <a:rPr lang="en-US" altLang="zh-CN" sz="2400"/>
              <a:t>StrSubStr (sub, </a:t>
            </a:r>
            <a:r>
              <a:rPr lang="en-US" altLang="zh-CN" sz="2400">
                <a:sym typeface="Symbol" pitchFamily="18" charset="2"/>
              </a:rPr>
              <a:t></a:t>
            </a:r>
            <a:r>
              <a:rPr lang="en-US" altLang="zh-CN" sz="2400"/>
              <a:t>commander</a:t>
            </a:r>
            <a:r>
              <a:rPr lang="en-US" altLang="zh-CN" sz="2400">
                <a:sym typeface="Symbol" pitchFamily="18" charset="2"/>
              </a:rPr>
              <a:t></a:t>
            </a:r>
            <a:r>
              <a:rPr lang="en-US" altLang="zh-CN" sz="2400"/>
              <a:t>, 1, 9)</a:t>
            </a:r>
            <a:endParaRPr lang="en-US" sz="2400"/>
          </a:p>
        </p:txBody>
      </p:sp>
      <p:sp>
        <p:nvSpPr>
          <p:cNvPr id="6" name="TextBox 5"/>
          <p:cNvSpPr txBox="1"/>
          <p:nvPr/>
        </p:nvSpPr>
        <p:spPr>
          <a:xfrm>
            <a:off x="6810077" y="5732640"/>
            <a:ext cx="2658467" cy="461665"/>
          </a:xfrm>
          <a:prstGeom prst="rect">
            <a:avLst/>
          </a:prstGeom>
          <a:noFill/>
        </p:spPr>
        <p:txBody>
          <a:bodyPr wrap="square" rtlCol="0">
            <a:spAutoFit/>
          </a:bodyPr>
          <a:lstStyle/>
          <a:p>
            <a:r>
              <a:rPr lang="en-US" altLang="zh-CN" sz="2400"/>
              <a:t>sub=</a:t>
            </a:r>
            <a:r>
              <a:rPr lang="en-US" altLang="zh-CN" sz="2400">
                <a:sym typeface="Symbol" pitchFamily="18" charset="2"/>
              </a:rPr>
              <a:t></a:t>
            </a:r>
            <a:r>
              <a:rPr lang="en-US" altLang="zh-CN" sz="2400"/>
              <a:t>commander</a:t>
            </a:r>
            <a:r>
              <a:rPr lang="en-US" altLang="zh-CN" sz="2400">
                <a:sym typeface="Symbol" pitchFamily="18" charset="2"/>
              </a:rPr>
              <a:t></a:t>
            </a:r>
            <a:endParaRPr lang="en-US" sz="2400"/>
          </a:p>
        </p:txBody>
      </p:sp>
      <p:sp>
        <p:nvSpPr>
          <p:cNvPr id="7" name="TextBox 6"/>
          <p:cNvSpPr txBox="1"/>
          <p:nvPr/>
        </p:nvSpPr>
        <p:spPr>
          <a:xfrm>
            <a:off x="2160241" y="6308209"/>
            <a:ext cx="4650635" cy="461665"/>
          </a:xfrm>
          <a:prstGeom prst="rect">
            <a:avLst/>
          </a:prstGeom>
          <a:noFill/>
        </p:spPr>
        <p:txBody>
          <a:bodyPr wrap="square" rtlCol="0">
            <a:spAutoFit/>
          </a:bodyPr>
          <a:lstStyle/>
          <a:p>
            <a:r>
              <a:rPr lang="en-US" altLang="zh-CN" sz="2400"/>
              <a:t>StrSubStr (sub, </a:t>
            </a:r>
            <a:r>
              <a:rPr lang="en-US" altLang="zh-CN" sz="2400">
                <a:sym typeface="Symbol" pitchFamily="18" charset="2"/>
              </a:rPr>
              <a:t></a:t>
            </a:r>
            <a:r>
              <a:rPr lang="en-US" altLang="zh-CN" sz="2400"/>
              <a:t>commander</a:t>
            </a:r>
            <a:r>
              <a:rPr lang="en-US" altLang="zh-CN" sz="2400">
                <a:sym typeface="Symbol" pitchFamily="18" charset="2"/>
              </a:rPr>
              <a:t></a:t>
            </a:r>
            <a:r>
              <a:rPr lang="en-US" altLang="zh-CN" sz="2400"/>
              <a:t>, 4, 0)</a:t>
            </a:r>
            <a:endParaRPr lang="en-US" sz="2400"/>
          </a:p>
        </p:txBody>
      </p:sp>
      <p:sp>
        <p:nvSpPr>
          <p:cNvPr id="8" name="TextBox 7"/>
          <p:cNvSpPr txBox="1"/>
          <p:nvPr/>
        </p:nvSpPr>
        <p:spPr>
          <a:xfrm>
            <a:off x="7105499" y="6314788"/>
            <a:ext cx="1125232" cy="461665"/>
          </a:xfrm>
          <a:prstGeom prst="rect">
            <a:avLst/>
          </a:prstGeom>
          <a:noFill/>
        </p:spPr>
        <p:txBody>
          <a:bodyPr wrap="square" rtlCol="0">
            <a:spAutoFit/>
          </a:bodyPr>
          <a:lstStyle/>
          <a:p>
            <a:r>
              <a:rPr lang="en-US" altLang="zh-CN" sz="2400"/>
              <a:t>sub = “”</a:t>
            </a:r>
            <a:endParaRPr lang="en-US" sz="2400"/>
          </a:p>
        </p:txBody>
      </p:sp>
    </p:spTree>
    <p:extLst>
      <p:ext uri="{BB962C8B-B14F-4D97-AF65-F5344CB8AC3E}">
        <p14:creationId xmlns:p14="http://schemas.microsoft.com/office/powerpoint/2010/main" val="354277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364FBF8-E5C8-4B86-AB1D-431E1CA210B7}"/>
              </a:ext>
            </a:extLst>
          </p:cNvPr>
          <p:cNvSpPr/>
          <p:nvPr/>
        </p:nvSpPr>
        <p:spPr>
          <a:xfrm>
            <a:off x="6759" y="1393007"/>
            <a:ext cx="9144000" cy="2324025"/>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HString</a:t>
            </a:r>
            <a:r>
              <a:rPr lang="zh-CN" altLang="en-US"/>
              <a:t>的基本操作</a:t>
            </a:r>
            <a:r>
              <a:rPr lang="en-US" altLang="zh-CN"/>
              <a:t>-8</a:t>
            </a:r>
            <a:endParaRPr lang="en-US"/>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a:t>
            </a:r>
            <a:r>
              <a:rPr lang="zh-CN" altLang="en-US" dirty="0"/>
              <a:t>在</a:t>
            </a:r>
            <a:r>
              <a:rPr lang="en-US" dirty="0"/>
              <a:t>s</a:t>
            </a:r>
            <a:r>
              <a:rPr lang="zh-CN" altLang="en-US" dirty="0"/>
              <a:t>的</a:t>
            </a:r>
            <a:r>
              <a:rPr lang="zh-CN" altLang="en-US" dirty="0">
                <a:solidFill>
                  <a:srgbClr val="C00000"/>
                </a:solidFill>
              </a:rPr>
              <a:t>第</a:t>
            </a:r>
            <a:r>
              <a:rPr lang="en-US" dirty="0" err="1">
                <a:solidFill>
                  <a:srgbClr val="C00000"/>
                </a:solidFill>
              </a:rPr>
              <a:t>i</a:t>
            </a:r>
            <a:r>
              <a:rPr lang="zh-CN" altLang="en-US" dirty="0">
                <a:solidFill>
                  <a:srgbClr val="C00000"/>
                </a:solidFill>
              </a:rPr>
              <a:t>个字符之前</a:t>
            </a:r>
            <a:r>
              <a:rPr lang="en-US" altLang="zh-CN" dirty="0"/>
              <a:t>(1&lt;=</a:t>
            </a:r>
            <a:r>
              <a:rPr lang="en-US" dirty="0" err="1"/>
              <a:t>i</a:t>
            </a:r>
            <a:r>
              <a:rPr lang="en-US" dirty="0"/>
              <a:t>&lt;=s-&gt;length+1)</a:t>
            </a:r>
            <a:r>
              <a:rPr lang="zh-CN" altLang="en-US" dirty="0"/>
              <a:t>插入字符串</a:t>
            </a:r>
            <a:r>
              <a:rPr lang="en-US" dirty="0"/>
              <a:t>t</a:t>
            </a:r>
          </a:p>
          <a:p>
            <a:pPr marL="0" indent="0">
              <a:buNone/>
            </a:pPr>
            <a:r>
              <a:rPr lang="en-US" dirty="0"/>
              <a:t>Status </a:t>
            </a:r>
            <a:r>
              <a:rPr lang="en-US" dirty="0" err="1">
                <a:solidFill>
                  <a:srgbClr val="0000FF"/>
                </a:solidFill>
              </a:rPr>
              <a:t>StrInsert</a:t>
            </a:r>
            <a:r>
              <a:rPr lang="en-US" dirty="0"/>
              <a:t>(</a:t>
            </a:r>
            <a:r>
              <a:rPr lang="en-US" dirty="0" err="1"/>
              <a:t>HString</a:t>
            </a:r>
            <a:r>
              <a:rPr lang="en-US" dirty="0"/>
              <a:t> *</a:t>
            </a:r>
            <a:r>
              <a:rPr lang="en-US" dirty="0" err="1"/>
              <a:t>s,int</a:t>
            </a:r>
            <a:r>
              <a:rPr lang="en-US" dirty="0"/>
              <a:t> </a:t>
            </a:r>
            <a:r>
              <a:rPr lang="en-US" dirty="0" err="1"/>
              <a:t>i,HString</a:t>
            </a:r>
            <a:r>
              <a:rPr lang="en-US" dirty="0"/>
              <a:t> *t) { int j;</a:t>
            </a:r>
          </a:p>
          <a:p>
            <a:pPr marL="0" indent="0">
              <a:buNone/>
            </a:pPr>
            <a:r>
              <a:rPr lang="en-US" dirty="0"/>
              <a:t>if(</a:t>
            </a:r>
            <a:r>
              <a:rPr lang="en-US" dirty="0" err="1"/>
              <a:t>i</a:t>
            </a:r>
            <a:r>
              <a:rPr lang="en-US" dirty="0"/>
              <a:t>&lt;=0 || </a:t>
            </a:r>
            <a:r>
              <a:rPr lang="en-US" dirty="0" err="1"/>
              <a:t>i</a:t>
            </a:r>
            <a:r>
              <a:rPr lang="en-US" dirty="0"/>
              <a:t>&gt;s-&gt;length+1) return ERROR; // </a:t>
            </a:r>
            <a:r>
              <a:rPr lang="zh-CN" altLang="en-US" dirty="0"/>
              <a:t>位置不合法出错</a:t>
            </a:r>
            <a:endParaRPr lang="en-US" dirty="0"/>
          </a:p>
          <a:p>
            <a:pPr marL="0" indent="0">
              <a:buNone/>
            </a:pPr>
            <a:r>
              <a:rPr lang="en-US" dirty="0"/>
              <a:t>if(s-&gt;</a:t>
            </a:r>
            <a:r>
              <a:rPr lang="en-US" dirty="0" err="1"/>
              <a:t>strsize</a:t>
            </a:r>
            <a:r>
              <a:rPr lang="en-US" dirty="0"/>
              <a:t> &lt; s-&gt;length + t-&gt;length)</a:t>
            </a:r>
            <a:r>
              <a:rPr lang="en-US" b="1" dirty="0">
                <a:solidFill>
                  <a:srgbClr val="C00000"/>
                </a:solidFill>
              </a:rPr>
              <a:t>{</a:t>
            </a:r>
            <a:r>
              <a:rPr lang="en-US" dirty="0"/>
              <a:t> //</a:t>
            </a:r>
            <a:r>
              <a:rPr lang="zh-CN" altLang="en-US" dirty="0"/>
              <a:t>空间不够</a:t>
            </a:r>
            <a:endParaRPr lang="en-US" dirty="0"/>
          </a:p>
          <a:p>
            <a:pPr marL="0" indent="0">
              <a:buNone/>
            </a:pPr>
            <a:r>
              <a:rPr lang="en-US" dirty="0"/>
              <a:t>    s-&gt;</a:t>
            </a:r>
            <a:r>
              <a:rPr lang="en-US" dirty="0" err="1"/>
              <a:t>ch</a:t>
            </a:r>
            <a:r>
              <a:rPr lang="en-US" dirty="0"/>
              <a:t> = (char *)</a:t>
            </a:r>
            <a:r>
              <a:rPr lang="en-US" dirty="0" err="1"/>
              <a:t>realloc</a:t>
            </a:r>
            <a:r>
              <a:rPr lang="en-US" dirty="0"/>
              <a:t>(s-&gt;</a:t>
            </a:r>
            <a:r>
              <a:rPr lang="en-US" dirty="0" err="1"/>
              <a:t>ch</a:t>
            </a:r>
            <a:r>
              <a:rPr lang="en-US" dirty="0"/>
              <a:t>,</a:t>
            </a:r>
          </a:p>
          <a:p>
            <a:pPr marL="0" indent="0">
              <a:buNone/>
            </a:pPr>
            <a:r>
              <a:rPr lang="en-US" dirty="0"/>
              <a:t>			(s-&gt;</a:t>
            </a:r>
            <a:r>
              <a:rPr lang="en-US" dirty="0" err="1"/>
              <a:t>length+t</a:t>
            </a:r>
            <a:r>
              <a:rPr lang="en-US" dirty="0"/>
              <a:t>-&gt;length</a:t>
            </a:r>
            <a:r>
              <a:rPr lang="en-US" altLang="zh-CN" dirty="0"/>
              <a:t>+1</a:t>
            </a:r>
            <a:r>
              <a:rPr lang="en-US" dirty="0"/>
              <a:t>)* </a:t>
            </a:r>
            <a:r>
              <a:rPr lang="en-US" dirty="0" err="1"/>
              <a:t>sizeof</a:t>
            </a:r>
            <a:r>
              <a:rPr lang="en-US" dirty="0"/>
              <a:t>(char));</a:t>
            </a:r>
          </a:p>
          <a:p>
            <a:pPr marL="0" indent="0">
              <a:buNone/>
            </a:pPr>
            <a:r>
              <a:rPr lang="en-US" dirty="0"/>
              <a:t>   if(!s-&gt;</a:t>
            </a:r>
            <a:r>
              <a:rPr lang="en-US" dirty="0" err="1"/>
              <a:t>ch</a:t>
            </a:r>
            <a:r>
              <a:rPr lang="en-US" dirty="0"/>
              <a:t>) return ERROR; </a:t>
            </a:r>
          </a:p>
          <a:p>
            <a:pPr marL="0" indent="0">
              <a:buNone/>
            </a:pPr>
            <a:r>
              <a:rPr lang="en-US" dirty="0"/>
              <a:t>    s-&gt;</a:t>
            </a:r>
            <a:r>
              <a:rPr lang="en-US" dirty="0" err="1"/>
              <a:t>strsize</a:t>
            </a:r>
            <a:r>
              <a:rPr lang="en-US" dirty="0"/>
              <a:t> = s-&gt;length + t-&gt;length; </a:t>
            </a:r>
            <a:r>
              <a:rPr lang="en-US" b="1" dirty="0">
                <a:solidFill>
                  <a:srgbClr val="C00000"/>
                </a:solidFill>
              </a:rPr>
              <a:t>}</a:t>
            </a:r>
          </a:p>
          <a:p>
            <a:pPr marL="0" indent="0">
              <a:buNone/>
            </a:pPr>
            <a:r>
              <a:rPr lang="en-US" dirty="0"/>
              <a:t>for(j=s-&gt;length-1;j&gt;=i-1;j--) //</a:t>
            </a:r>
            <a:r>
              <a:rPr lang="zh-CN" altLang="en-US" dirty="0"/>
              <a:t>字符后移，腾挪空间</a:t>
            </a:r>
          </a:p>
          <a:p>
            <a:pPr marL="0" indent="0">
              <a:buNone/>
            </a:pPr>
            <a:r>
              <a:rPr lang="zh-CN" altLang="en-US" dirty="0"/>
              <a:t>    </a:t>
            </a:r>
            <a:r>
              <a:rPr lang="en-US" dirty="0"/>
              <a:t>s-&gt;</a:t>
            </a:r>
            <a:r>
              <a:rPr lang="en-US" dirty="0" err="1"/>
              <a:t>ch</a:t>
            </a:r>
            <a:r>
              <a:rPr lang="en-US" dirty="0"/>
              <a:t>[</a:t>
            </a:r>
            <a:r>
              <a:rPr lang="en-US" dirty="0" err="1"/>
              <a:t>j+t</a:t>
            </a:r>
            <a:r>
              <a:rPr lang="en-US" dirty="0"/>
              <a:t>-&gt;length] = s-&gt;</a:t>
            </a:r>
            <a:r>
              <a:rPr lang="en-US" dirty="0" err="1"/>
              <a:t>ch</a:t>
            </a:r>
            <a:r>
              <a:rPr lang="en-US" dirty="0"/>
              <a:t>[j];</a:t>
            </a:r>
          </a:p>
          <a:p>
            <a:pPr marL="0" indent="0">
              <a:buNone/>
            </a:pPr>
            <a:r>
              <a:rPr lang="en-US" dirty="0"/>
              <a:t>for(j=0;j&lt;t-&gt;</a:t>
            </a:r>
            <a:r>
              <a:rPr lang="en-US" dirty="0" err="1"/>
              <a:t>length;j</a:t>
            </a:r>
            <a:r>
              <a:rPr lang="en-US" dirty="0"/>
              <a:t>++) // </a:t>
            </a:r>
            <a:r>
              <a:rPr lang="zh-CN" altLang="en-US" dirty="0"/>
              <a:t>插入</a:t>
            </a:r>
            <a:r>
              <a:rPr lang="en-US" altLang="zh-CN" dirty="0"/>
              <a:t>t</a:t>
            </a:r>
            <a:endParaRPr lang="en-US" dirty="0"/>
          </a:p>
          <a:p>
            <a:pPr marL="0" indent="0">
              <a:buNone/>
            </a:pPr>
            <a:r>
              <a:rPr lang="en-US" dirty="0"/>
              <a:t>    s-&gt;</a:t>
            </a:r>
            <a:r>
              <a:rPr lang="en-US" dirty="0" err="1"/>
              <a:t>ch</a:t>
            </a:r>
            <a:r>
              <a:rPr lang="en-US" dirty="0"/>
              <a:t>[i+j-1] = t-&gt;</a:t>
            </a:r>
            <a:r>
              <a:rPr lang="en-US" dirty="0" err="1"/>
              <a:t>ch</a:t>
            </a:r>
            <a:r>
              <a:rPr lang="en-US" dirty="0"/>
              <a:t>[j];</a:t>
            </a:r>
          </a:p>
          <a:p>
            <a:pPr marL="0" indent="0">
              <a:buNone/>
            </a:pPr>
            <a:r>
              <a:rPr lang="en-US" dirty="0"/>
              <a:t>s-&gt;length += t-&gt;length; </a:t>
            </a:r>
          </a:p>
          <a:p>
            <a:pPr marL="0" indent="0">
              <a:buNone/>
            </a:pPr>
            <a:r>
              <a:rPr lang="en-US" dirty="0"/>
              <a:t>return OK;</a:t>
            </a:r>
          </a:p>
          <a:p>
            <a:pPr marL="0" indent="0">
              <a:buNone/>
            </a:pPr>
            <a:r>
              <a:rPr 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5" name="TextBox 4"/>
          <p:cNvSpPr txBox="1"/>
          <p:nvPr/>
        </p:nvSpPr>
        <p:spPr>
          <a:xfrm>
            <a:off x="4962720" y="4460049"/>
            <a:ext cx="4196533" cy="461665"/>
          </a:xfrm>
          <a:prstGeom prst="rect">
            <a:avLst/>
          </a:prstGeom>
          <a:noFill/>
        </p:spPr>
        <p:txBody>
          <a:bodyPr wrap="none" rtlCol="0">
            <a:spAutoFit/>
          </a:bodyPr>
          <a:lstStyle/>
          <a:p>
            <a:r>
              <a:rPr lang="en-US" sz="2400"/>
              <a:t>StrInsert(“commander”,1,”xxx”) </a:t>
            </a:r>
          </a:p>
        </p:txBody>
      </p:sp>
      <p:sp>
        <p:nvSpPr>
          <p:cNvPr id="6" name="TextBox 5"/>
          <p:cNvSpPr txBox="1"/>
          <p:nvPr/>
        </p:nvSpPr>
        <p:spPr>
          <a:xfrm>
            <a:off x="5838150" y="4982769"/>
            <a:ext cx="3065664" cy="461665"/>
          </a:xfrm>
          <a:prstGeom prst="rect">
            <a:avLst/>
          </a:prstGeom>
          <a:noFill/>
        </p:spPr>
        <p:txBody>
          <a:bodyPr wrap="square" rtlCol="0">
            <a:spAutoFit/>
          </a:bodyPr>
          <a:lstStyle/>
          <a:p>
            <a:r>
              <a:rPr lang="en-US" sz="2400"/>
              <a:t>“xxxcommander”</a:t>
            </a:r>
          </a:p>
        </p:txBody>
      </p:sp>
      <p:sp>
        <p:nvSpPr>
          <p:cNvPr id="7" name="TextBox 6"/>
          <p:cNvSpPr txBox="1"/>
          <p:nvPr/>
        </p:nvSpPr>
        <p:spPr>
          <a:xfrm>
            <a:off x="4666123" y="5468161"/>
            <a:ext cx="4603055" cy="461665"/>
          </a:xfrm>
          <a:prstGeom prst="rect">
            <a:avLst/>
          </a:prstGeom>
          <a:noFill/>
        </p:spPr>
        <p:txBody>
          <a:bodyPr wrap="none" rtlCol="0">
            <a:spAutoFit/>
          </a:bodyPr>
          <a:lstStyle/>
          <a:p>
            <a:r>
              <a:rPr lang="en-US" sz="2400"/>
              <a:t>StrInsert(“xxxcommander”,6,”xxx”) </a:t>
            </a:r>
          </a:p>
        </p:txBody>
      </p:sp>
      <p:sp>
        <p:nvSpPr>
          <p:cNvPr id="8" name="TextBox 7"/>
          <p:cNvSpPr txBox="1"/>
          <p:nvPr/>
        </p:nvSpPr>
        <p:spPr>
          <a:xfrm>
            <a:off x="6876256" y="6453336"/>
            <a:ext cx="184731" cy="369332"/>
          </a:xfrm>
          <a:prstGeom prst="rect">
            <a:avLst/>
          </a:prstGeom>
          <a:noFill/>
        </p:spPr>
        <p:txBody>
          <a:bodyPr wrap="none" rtlCol="0">
            <a:spAutoFit/>
          </a:bodyPr>
          <a:lstStyle/>
          <a:p>
            <a:endParaRPr lang="en-US"/>
          </a:p>
        </p:txBody>
      </p:sp>
      <p:sp>
        <p:nvSpPr>
          <p:cNvPr id="10" name="TextBox 9"/>
          <p:cNvSpPr txBox="1"/>
          <p:nvPr/>
        </p:nvSpPr>
        <p:spPr>
          <a:xfrm>
            <a:off x="5898824" y="5972217"/>
            <a:ext cx="3004990" cy="461665"/>
          </a:xfrm>
          <a:prstGeom prst="rect">
            <a:avLst/>
          </a:prstGeom>
          <a:noFill/>
        </p:spPr>
        <p:txBody>
          <a:bodyPr wrap="square" rtlCol="0">
            <a:spAutoFit/>
          </a:bodyPr>
          <a:lstStyle/>
          <a:p>
            <a:r>
              <a:rPr lang="en-US" sz="2400"/>
              <a:t>“xxxcoxxxmmander”</a:t>
            </a:r>
          </a:p>
        </p:txBody>
      </p:sp>
    </p:spTree>
    <p:extLst>
      <p:ext uri="{BB962C8B-B14F-4D97-AF65-F5344CB8AC3E}">
        <p14:creationId xmlns:p14="http://schemas.microsoft.com/office/powerpoint/2010/main" val="189964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6" grpId="0"/>
      <p:bldP spid="7"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364FBF8-E5C8-4B86-AB1D-431E1CA210B7}"/>
              </a:ext>
            </a:extLst>
          </p:cNvPr>
          <p:cNvSpPr/>
          <p:nvPr/>
        </p:nvSpPr>
        <p:spPr>
          <a:xfrm>
            <a:off x="-11297" y="1556792"/>
            <a:ext cx="9144000" cy="352656"/>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364FBF8-E5C8-4B86-AB1D-431E1CA210B7}"/>
              </a:ext>
            </a:extLst>
          </p:cNvPr>
          <p:cNvSpPr/>
          <p:nvPr/>
        </p:nvSpPr>
        <p:spPr>
          <a:xfrm>
            <a:off x="-36512" y="2204864"/>
            <a:ext cx="9180512" cy="151328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HString</a:t>
            </a:r>
            <a:r>
              <a:rPr lang="zh-CN" altLang="en-US"/>
              <a:t>的基本操作</a:t>
            </a:r>
            <a:r>
              <a:rPr lang="en-US" altLang="zh-CN"/>
              <a:t>-10</a:t>
            </a:r>
            <a:endParaRPr lang="en-US"/>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t>//</a:t>
            </a:r>
            <a:r>
              <a:rPr lang="zh-CN" altLang="en-US" dirty="0"/>
              <a:t>串替换，将</a:t>
            </a:r>
            <a:r>
              <a:rPr lang="en-US" dirty="0"/>
              <a:t>s</a:t>
            </a:r>
            <a:r>
              <a:rPr lang="zh-CN" altLang="en-US" dirty="0"/>
              <a:t>从第</a:t>
            </a:r>
            <a:r>
              <a:rPr lang="en-US" dirty="0" err="1"/>
              <a:t>i</a:t>
            </a:r>
            <a:r>
              <a:rPr lang="zh-CN" altLang="en-US" dirty="0"/>
              <a:t>个字符开始</a:t>
            </a:r>
            <a:r>
              <a:rPr lang="en-US" dirty="0"/>
              <a:t>j</a:t>
            </a:r>
            <a:r>
              <a:rPr lang="zh-CN" altLang="en-US" dirty="0"/>
              <a:t>个连续字符用字符串</a:t>
            </a:r>
            <a:r>
              <a:rPr lang="en-US" dirty="0"/>
              <a:t>t</a:t>
            </a:r>
            <a:r>
              <a:rPr lang="zh-CN" altLang="en-US" dirty="0">
                <a:solidFill>
                  <a:srgbClr val="0000FF"/>
                </a:solidFill>
              </a:rPr>
              <a:t>替换</a:t>
            </a:r>
          </a:p>
          <a:p>
            <a:pPr marL="0" indent="0">
              <a:buNone/>
            </a:pPr>
            <a:r>
              <a:rPr lang="en-US" dirty="0"/>
              <a:t>Status </a:t>
            </a:r>
            <a:r>
              <a:rPr lang="en-US" dirty="0" err="1">
                <a:solidFill>
                  <a:srgbClr val="0000FF"/>
                </a:solidFill>
              </a:rPr>
              <a:t>StrReplace</a:t>
            </a:r>
            <a:r>
              <a:rPr lang="en-US" dirty="0"/>
              <a:t>(</a:t>
            </a:r>
            <a:r>
              <a:rPr lang="en-US" dirty="0" err="1"/>
              <a:t>HString</a:t>
            </a:r>
            <a:r>
              <a:rPr lang="en-US" dirty="0"/>
              <a:t> *s, int </a:t>
            </a:r>
            <a:r>
              <a:rPr lang="en-US" dirty="0" err="1"/>
              <a:t>i</a:t>
            </a:r>
            <a:r>
              <a:rPr lang="en-US" dirty="0"/>
              <a:t>, int j, </a:t>
            </a:r>
            <a:r>
              <a:rPr lang="en-US" dirty="0" err="1"/>
              <a:t>HString</a:t>
            </a:r>
            <a:r>
              <a:rPr lang="en-US" dirty="0"/>
              <a:t> *t){</a:t>
            </a:r>
          </a:p>
          <a:p>
            <a:pPr marL="0" indent="0">
              <a:buNone/>
            </a:pPr>
            <a:r>
              <a:rPr lang="en-US" dirty="0"/>
              <a:t>int k;</a:t>
            </a:r>
          </a:p>
          <a:p>
            <a:pPr marL="0" indent="0">
              <a:buNone/>
            </a:pPr>
            <a:r>
              <a:rPr lang="en-US" dirty="0"/>
              <a:t>if(</a:t>
            </a:r>
            <a:r>
              <a:rPr lang="en-US" dirty="0" err="1"/>
              <a:t>i</a:t>
            </a:r>
            <a:r>
              <a:rPr lang="en-US" dirty="0"/>
              <a:t>&lt;=0 || </a:t>
            </a:r>
            <a:r>
              <a:rPr lang="en-US" dirty="0" err="1"/>
              <a:t>i</a:t>
            </a:r>
            <a:r>
              <a:rPr lang="en-US" dirty="0"/>
              <a:t>&gt; s-&gt;length || j&lt;=</a:t>
            </a:r>
            <a:r>
              <a:rPr lang="en-US"/>
              <a:t>0 || j&gt;</a:t>
            </a:r>
            <a:r>
              <a:rPr lang="en-US">
                <a:solidFill>
                  <a:srgbClr val="C00000"/>
                </a:solidFill>
              </a:rPr>
              <a:t>s-&gt;length-i+1</a:t>
            </a:r>
            <a:r>
              <a:rPr lang="en-US"/>
              <a:t>) </a:t>
            </a:r>
            <a:r>
              <a:rPr lang="en-US" dirty="0"/>
              <a:t>return ERROR;</a:t>
            </a:r>
          </a:p>
          <a:p>
            <a:pPr marL="0" indent="0">
              <a:buNone/>
            </a:pPr>
            <a:r>
              <a:rPr lang="en-US" dirty="0"/>
              <a:t>if(</a:t>
            </a:r>
            <a:r>
              <a:rPr lang="en-US" dirty="0">
                <a:solidFill>
                  <a:schemeClr val="accent6">
                    <a:lumMod val="75000"/>
                  </a:schemeClr>
                </a:solidFill>
              </a:rPr>
              <a:t>j&lt;t-&gt;length</a:t>
            </a:r>
            <a:r>
              <a:rPr lang="en-US"/>
              <a:t>) </a:t>
            </a:r>
            <a:r>
              <a:rPr lang="en-US" b="1">
                <a:solidFill>
                  <a:srgbClr val="C00000"/>
                </a:solidFill>
              </a:rPr>
              <a:t>{</a:t>
            </a:r>
            <a:endParaRPr lang="en-US" b="1" dirty="0">
              <a:solidFill>
                <a:srgbClr val="C00000"/>
              </a:solidFill>
            </a:endParaRPr>
          </a:p>
          <a:p>
            <a:pPr marL="0" indent="0">
              <a:buNone/>
            </a:pPr>
            <a:r>
              <a:rPr lang="en-US" dirty="0"/>
              <a:t>    if(s-&gt;length + t-&gt;length-j &gt; s-&gt;</a:t>
            </a:r>
            <a:r>
              <a:rPr lang="en-US" dirty="0" err="1"/>
              <a:t>strsize</a:t>
            </a:r>
            <a:r>
              <a:rPr lang="en-US" dirty="0"/>
              <a:t>) </a:t>
            </a:r>
            <a:r>
              <a:rPr lang="en-US" b="1" dirty="0">
                <a:solidFill>
                  <a:schemeClr val="accent6">
                    <a:lumMod val="75000"/>
                  </a:schemeClr>
                </a:solidFill>
              </a:rPr>
              <a:t>{</a:t>
            </a:r>
          </a:p>
          <a:p>
            <a:pPr marL="0" indent="0">
              <a:buNone/>
            </a:pPr>
            <a:r>
              <a:rPr lang="en-US" dirty="0"/>
              <a:t>        s-&gt;</a:t>
            </a:r>
            <a:r>
              <a:rPr lang="en-US" dirty="0" err="1"/>
              <a:t>ch</a:t>
            </a:r>
            <a:r>
              <a:rPr lang="en-US" dirty="0"/>
              <a:t> =(char *) </a:t>
            </a:r>
            <a:r>
              <a:rPr lang="en-US" dirty="0" err="1"/>
              <a:t>realloc</a:t>
            </a:r>
            <a:r>
              <a:rPr lang="en-US" dirty="0"/>
              <a:t>(s-&gt;</a:t>
            </a:r>
            <a:r>
              <a:rPr lang="en-US" dirty="0" err="1"/>
              <a:t>ch</a:t>
            </a:r>
            <a:r>
              <a:rPr lang="en-US" dirty="0"/>
              <a:t>,(s-&gt;</a:t>
            </a:r>
            <a:r>
              <a:rPr lang="en-US" dirty="0" err="1"/>
              <a:t>length+t</a:t>
            </a:r>
            <a:r>
              <a:rPr lang="en-US" dirty="0"/>
              <a:t>-&gt;length-j</a:t>
            </a:r>
            <a:r>
              <a:rPr lang="en-US" altLang="zh-CN" dirty="0"/>
              <a:t>+1</a:t>
            </a:r>
            <a:r>
              <a:rPr lang="en-US" dirty="0"/>
              <a:t>)*</a:t>
            </a:r>
            <a:r>
              <a:rPr lang="en-US" dirty="0" err="1"/>
              <a:t>sizeof</a:t>
            </a:r>
            <a:r>
              <a:rPr lang="en-US" dirty="0"/>
              <a:t>(char));</a:t>
            </a:r>
          </a:p>
          <a:p>
            <a:pPr marL="0" indent="0">
              <a:buNone/>
            </a:pPr>
            <a:r>
              <a:rPr lang="en-US" dirty="0"/>
              <a:t>        if(!s-&gt;</a:t>
            </a:r>
            <a:r>
              <a:rPr lang="en-US" dirty="0" err="1"/>
              <a:t>ch</a:t>
            </a:r>
            <a:r>
              <a:rPr lang="en-US" dirty="0"/>
              <a:t>) return ERROR;</a:t>
            </a:r>
          </a:p>
          <a:p>
            <a:pPr marL="0" indent="0">
              <a:buNone/>
            </a:pPr>
            <a:r>
              <a:rPr lang="en-US" dirty="0"/>
              <a:t>        s-&gt;</a:t>
            </a:r>
            <a:r>
              <a:rPr lang="en-US" dirty="0" err="1"/>
              <a:t>strsize</a:t>
            </a:r>
            <a:r>
              <a:rPr lang="en-US" dirty="0"/>
              <a:t> = s-&gt;length + t-&gt;length –j</a:t>
            </a:r>
            <a:r>
              <a:rPr lang="en-US" altLang="zh-CN" dirty="0"/>
              <a:t>+1</a:t>
            </a:r>
            <a:r>
              <a:rPr lang="en-US" dirty="0"/>
              <a:t>;</a:t>
            </a:r>
          </a:p>
          <a:p>
            <a:pPr marL="0" indent="0">
              <a:buNone/>
            </a:pPr>
            <a:r>
              <a:rPr lang="en-US" dirty="0"/>
              <a:t>    </a:t>
            </a:r>
            <a:r>
              <a:rPr lang="en-US" b="1" dirty="0">
                <a:solidFill>
                  <a:schemeClr val="accent6">
                    <a:lumMod val="75000"/>
                  </a:schemeClr>
                </a:solidFill>
              </a:rPr>
              <a:t>}</a:t>
            </a:r>
          </a:p>
          <a:p>
            <a:pPr marL="0" indent="0">
              <a:buNone/>
            </a:pPr>
            <a:r>
              <a:rPr lang="en-US" dirty="0"/>
              <a:t>    for(</a:t>
            </a:r>
            <a:r>
              <a:rPr lang="en-US" dirty="0">
                <a:solidFill>
                  <a:srgbClr val="00B050"/>
                </a:solidFill>
              </a:rPr>
              <a:t>k</a:t>
            </a:r>
            <a:r>
              <a:rPr lang="en-US" dirty="0"/>
              <a:t>=s-&gt;length; k&gt;=i+j-1;k--) //</a:t>
            </a:r>
            <a:r>
              <a:rPr lang="zh-CN" altLang="en-US" dirty="0"/>
              <a:t>向后移，挪空间</a:t>
            </a:r>
          </a:p>
          <a:p>
            <a:pPr marL="0" indent="0">
              <a:buNone/>
            </a:pPr>
            <a:r>
              <a:rPr lang="zh-CN" altLang="en-US" dirty="0"/>
              <a:t>        </a:t>
            </a:r>
            <a:r>
              <a:rPr lang="en-US" dirty="0"/>
              <a:t>s-&gt;</a:t>
            </a:r>
            <a:r>
              <a:rPr lang="en-US" dirty="0" err="1"/>
              <a:t>ch</a:t>
            </a:r>
            <a:r>
              <a:rPr lang="en-US" dirty="0"/>
              <a:t>[</a:t>
            </a:r>
            <a:r>
              <a:rPr lang="en-US" dirty="0" err="1">
                <a:solidFill>
                  <a:srgbClr val="C00000"/>
                </a:solidFill>
              </a:rPr>
              <a:t>k-j+t</a:t>
            </a:r>
            <a:r>
              <a:rPr lang="en-US" dirty="0">
                <a:solidFill>
                  <a:srgbClr val="C00000"/>
                </a:solidFill>
              </a:rPr>
              <a:t>-&gt;length</a:t>
            </a:r>
            <a:r>
              <a:rPr lang="en-US" dirty="0"/>
              <a:t>] = s-&gt;</a:t>
            </a:r>
            <a:r>
              <a:rPr lang="en-US" dirty="0" err="1"/>
              <a:t>ch</a:t>
            </a:r>
            <a:r>
              <a:rPr lang="en-US" dirty="0"/>
              <a:t>[</a:t>
            </a:r>
            <a:r>
              <a:rPr lang="en-US" dirty="0">
                <a:solidFill>
                  <a:srgbClr val="C00000"/>
                </a:solidFill>
              </a:rPr>
              <a:t>k</a:t>
            </a:r>
            <a:r>
              <a:rPr lang="en-US" dirty="0"/>
              <a:t>];</a:t>
            </a:r>
          </a:p>
          <a:p>
            <a:pPr marL="0" indent="0">
              <a:buNone/>
            </a:pPr>
            <a:r>
              <a:rPr lang="en-US" b="1" dirty="0">
                <a:solidFill>
                  <a:srgbClr val="C00000"/>
                </a:solidFill>
              </a:rPr>
              <a:t>}</a:t>
            </a:r>
          </a:p>
          <a:p>
            <a:pPr marL="0" indent="0">
              <a:buNone/>
            </a:pPr>
            <a:r>
              <a:rPr lang="en-US"/>
              <a:t>else </a:t>
            </a:r>
          </a:p>
          <a:p>
            <a:pPr marL="0" indent="0">
              <a:buNone/>
            </a:pPr>
            <a:r>
              <a:rPr lang="en-US"/>
              <a:t> for(k=i-1+j;k&lt;s-</a:t>
            </a:r>
            <a:r>
              <a:rPr lang="en-US" dirty="0"/>
              <a:t>&gt;</a:t>
            </a:r>
            <a:r>
              <a:rPr lang="en-US" dirty="0" err="1"/>
              <a:t>length;k</a:t>
            </a:r>
            <a:r>
              <a:rPr lang="en-US" dirty="0"/>
              <a:t>++) s-&gt;</a:t>
            </a:r>
            <a:r>
              <a:rPr lang="en-US" dirty="0" err="1"/>
              <a:t>ch</a:t>
            </a:r>
            <a:r>
              <a:rPr lang="en-US" dirty="0"/>
              <a:t>[</a:t>
            </a:r>
            <a:r>
              <a:rPr lang="en-US" dirty="0" err="1">
                <a:solidFill>
                  <a:srgbClr val="C00000"/>
                </a:solidFill>
              </a:rPr>
              <a:t>k-j+t</a:t>
            </a:r>
            <a:r>
              <a:rPr lang="en-US" dirty="0">
                <a:solidFill>
                  <a:srgbClr val="C00000"/>
                </a:solidFill>
              </a:rPr>
              <a:t>-&gt;length</a:t>
            </a:r>
            <a:r>
              <a:rPr lang="en-US" dirty="0"/>
              <a:t>] = s-&gt;</a:t>
            </a:r>
            <a:r>
              <a:rPr lang="en-US" dirty="0" err="1"/>
              <a:t>ch</a:t>
            </a:r>
            <a:r>
              <a:rPr lang="en-US" dirty="0"/>
              <a:t>[</a:t>
            </a:r>
            <a:r>
              <a:rPr lang="en-US" dirty="0">
                <a:solidFill>
                  <a:srgbClr val="C00000"/>
                </a:solidFill>
              </a:rPr>
              <a:t>k</a:t>
            </a:r>
            <a:r>
              <a:rPr lang="en-US" dirty="0"/>
              <a:t>]; //</a:t>
            </a:r>
            <a:r>
              <a:rPr lang="zh-CN" altLang="en-US" dirty="0"/>
              <a:t>向前移</a:t>
            </a:r>
            <a:endParaRPr lang="en-US" dirty="0"/>
          </a:p>
          <a:p>
            <a:pPr marL="0" indent="0">
              <a:buNone/>
            </a:pPr>
            <a:r>
              <a:rPr lang="en-US" dirty="0"/>
              <a:t>s-&gt;length = s-&gt;length + t-&gt;length -j; s-&gt;</a:t>
            </a:r>
            <a:r>
              <a:rPr lang="en-US" dirty="0" err="1"/>
              <a:t>ch</a:t>
            </a:r>
            <a:r>
              <a:rPr lang="en-US" dirty="0"/>
              <a:t>[s-&gt;length+1]='\0';</a:t>
            </a:r>
          </a:p>
          <a:p>
            <a:pPr marL="0" indent="0">
              <a:buNone/>
            </a:pPr>
            <a:r>
              <a:rPr lang="en-US" dirty="0"/>
              <a:t>for(k=0;k&lt;t-&gt;</a:t>
            </a:r>
            <a:r>
              <a:rPr lang="en-US" dirty="0" err="1"/>
              <a:t>length;k</a:t>
            </a:r>
            <a:r>
              <a:rPr lang="en-US" dirty="0"/>
              <a:t>++)</a:t>
            </a:r>
          </a:p>
          <a:p>
            <a:pPr marL="0" indent="0">
              <a:buNone/>
            </a:pPr>
            <a:r>
              <a:rPr lang="en-US" dirty="0"/>
              <a:t>    s-&gt;</a:t>
            </a:r>
            <a:r>
              <a:rPr lang="en-US" dirty="0" err="1"/>
              <a:t>ch</a:t>
            </a:r>
            <a:r>
              <a:rPr lang="en-US" dirty="0"/>
              <a:t>[k+i-1] = t-&gt;</a:t>
            </a:r>
            <a:r>
              <a:rPr lang="en-US" dirty="0" err="1"/>
              <a:t>ch</a:t>
            </a:r>
            <a:r>
              <a:rPr lang="en-US" dirty="0"/>
              <a:t>[k];</a:t>
            </a:r>
          </a:p>
          <a:p>
            <a:pPr marL="0" indent="0">
              <a:buNone/>
            </a:pPr>
            <a:r>
              <a:rPr lang="en-US" dirty="0"/>
              <a:t>return OK;</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5" name="TextBox 4"/>
          <p:cNvSpPr txBox="1"/>
          <p:nvPr/>
        </p:nvSpPr>
        <p:spPr>
          <a:xfrm>
            <a:off x="5357475" y="3980384"/>
            <a:ext cx="3946080" cy="400110"/>
          </a:xfrm>
          <a:prstGeom prst="rect">
            <a:avLst/>
          </a:prstGeom>
          <a:noFill/>
        </p:spPr>
        <p:txBody>
          <a:bodyPr wrap="none" rtlCol="0">
            <a:spAutoFit/>
          </a:bodyPr>
          <a:lstStyle/>
          <a:p>
            <a:r>
              <a:rPr lang="en-US" altLang="zh-CN" sz="2000" dirty="0" err="1"/>
              <a:t>StrReplace</a:t>
            </a:r>
            <a:r>
              <a:rPr lang="en-US" altLang="zh-CN" sz="2000" dirty="0"/>
              <a:t>(“commander”,1,2,”xxx”) </a:t>
            </a:r>
            <a:endParaRPr lang="en-US" sz="2000" dirty="0"/>
          </a:p>
        </p:txBody>
      </p:sp>
      <p:sp>
        <p:nvSpPr>
          <p:cNvPr id="6" name="TextBox 5"/>
          <p:cNvSpPr txBox="1"/>
          <p:nvPr/>
        </p:nvSpPr>
        <p:spPr>
          <a:xfrm>
            <a:off x="7124708" y="4412432"/>
            <a:ext cx="1821524" cy="400110"/>
          </a:xfrm>
          <a:prstGeom prst="rect">
            <a:avLst/>
          </a:prstGeom>
          <a:noFill/>
        </p:spPr>
        <p:txBody>
          <a:bodyPr wrap="none" rtlCol="0">
            <a:spAutoFit/>
          </a:bodyPr>
          <a:lstStyle/>
          <a:p>
            <a:r>
              <a:rPr lang="en-US" altLang="zh-CN" sz="2000" dirty="0"/>
              <a:t>“</a:t>
            </a:r>
            <a:r>
              <a:rPr lang="en-US" altLang="zh-CN" sz="2000" dirty="0" err="1"/>
              <a:t>xxxmmander</a:t>
            </a:r>
            <a:r>
              <a:rPr lang="en-US" altLang="zh-CN" sz="2000" dirty="0"/>
              <a:t>” </a:t>
            </a:r>
            <a:endParaRPr lang="en-US" sz="2000" dirty="0"/>
          </a:p>
        </p:txBody>
      </p:sp>
      <p:sp>
        <p:nvSpPr>
          <p:cNvPr id="7" name="TextBox 6"/>
          <p:cNvSpPr txBox="1"/>
          <p:nvPr/>
        </p:nvSpPr>
        <p:spPr>
          <a:xfrm>
            <a:off x="4427984" y="5974258"/>
            <a:ext cx="4048288" cy="400110"/>
          </a:xfrm>
          <a:prstGeom prst="rect">
            <a:avLst/>
          </a:prstGeom>
          <a:noFill/>
        </p:spPr>
        <p:txBody>
          <a:bodyPr wrap="none" rtlCol="0">
            <a:spAutoFit/>
          </a:bodyPr>
          <a:lstStyle/>
          <a:p>
            <a:r>
              <a:rPr lang="en-US" altLang="zh-CN" sz="2000" dirty="0" err="1"/>
              <a:t>StrReplace</a:t>
            </a:r>
            <a:r>
              <a:rPr lang="en-US" altLang="zh-CN" sz="2000" dirty="0"/>
              <a:t>(“xxxmmander”,5,5,”xxx”) </a:t>
            </a:r>
            <a:endParaRPr lang="en-US" sz="2000" dirty="0"/>
          </a:p>
        </p:txBody>
      </p:sp>
      <p:sp>
        <p:nvSpPr>
          <p:cNvPr id="8" name="TextBox 7"/>
          <p:cNvSpPr txBox="1"/>
          <p:nvPr/>
        </p:nvSpPr>
        <p:spPr>
          <a:xfrm>
            <a:off x="7214430" y="6371999"/>
            <a:ext cx="1367106" cy="400110"/>
          </a:xfrm>
          <a:prstGeom prst="rect">
            <a:avLst/>
          </a:prstGeom>
          <a:noFill/>
        </p:spPr>
        <p:txBody>
          <a:bodyPr wrap="none" rtlCol="0">
            <a:spAutoFit/>
          </a:bodyPr>
          <a:lstStyle/>
          <a:p>
            <a:r>
              <a:rPr lang="en-US" altLang="zh-CN" sz="2000"/>
              <a:t>“xxxmxxxr”</a:t>
            </a:r>
            <a:endParaRPr lang="en-US" sz="2000"/>
          </a:p>
        </p:txBody>
      </p:sp>
      <p:sp>
        <p:nvSpPr>
          <p:cNvPr id="9" name="TextBox 5">
            <a:extLst>
              <a:ext uri="{FF2B5EF4-FFF2-40B4-BE49-F238E27FC236}">
                <a16:creationId xmlns:a16="http://schemas.microsoft.com/office/drawing/2014/main" id="{B62DC9A4-CE2D-467C-8A00-7DC154C5FAF5}"/>
              </a:ext>
            </a:extLst>
          </p:cNvPr>
          <p:cNvSpPr txBox="1"/>
          <p:nvPr/>
        </p:nvSpPr>
        <p:spPr>
          <a:xfrm>
            <a:off x="5281386" y="4380494"/>
            <a:ext cx="1527469" cy="400110"/>
          </a:xfrm>
          <a:prstGeom prst="rect">
            <a:avLst/>
          </a:prstGeom>
          <a:noFill/>
        </p:spPr>
        <p:txBody>
          <a:bodyPr wrap="none" rtlCol="0">
            <a:spAutoFit/>
          </a:bodyPr>
          <a:lstStyle/>
          <a:p>
            <a:r>
              <a:rPr lang="en-US" altLang="zh-CN" sz="2000" dirty="0"/>
              <a:t>co</a:t>
            </a:r>
            <a:r>
              <a:rPr lang="zh-CN" altLang="en-US" sz="2000" dirty="0"/>
              <a:t>被</a:t>
            </a:r>
            <a:r>
              <a:rPr lang="en-US" altLang="zh-CN" sz="2000" dirty="0"/>
              <a:t>xxx</a:t>
            </a:r>
            <a:r>
              <a:rPr lang="zh-CN" altLang="en-US" sz="2000" dirty="0"/>
              <a:t>替换</a:t>
            </a:r>
            <a:endParaRPr lang="en-US" sz="2000" dirty="0"/>
          </a:p>
        </p:txBody>
      </p:sp>
      <p:sp>
        <p:nvSpPr>
          <p:cNvPr id="10" name="TextBox 5">
            <a:extLst>
              <a:ext uri="{FF2B5EF4-FFF2-40B4-BE49-F238E27FC236}">
                <a16:creationId xmlns:a16="http://schemas.microsoft.com/office/drawing/2014/main" id="{DE19483A-5ABF-4413-AD80-55AF1D34BCF9}"/>
              </a:ext>
            </a:extLst>
          </p:cNvPr>
          <p:cNvSpPr txBox="1"/>
          <p:nvPr/>
        </p:nvSpPr>
        <p:spPr>
          <a:xfrm>
            <a:off x="4484064" y="6404465"/>
            <a:ext cx="2012089" cy="400110"/>
          </a:xfrm>
          <a:prstGeom prst="rect">
            <a:avLst/>
          </a:prstGeom>
          <a:noFill/>
        </p:spPr>
        <p:txBody>
          <a:bodyPr wrap="none" rtlCol="0">
            <a:spAutoFit/>
          </a:bodyPr>
          <a:lstStyle/>
          <a:p>
            <a:r>
              <a:rPr lang="en-US" altLang="zh-CN" sz="2000" dirty="0" err="1"/>
              <a:t>mande</a:t>
            </a:r>
            <a:r>
              <a:rPr lang="zh-CN" altLang="en-US" sz="2000" dirty="0"/>
              <a:t>被</a:t>
            </a:r>
            <a:r>
              <a:rPr lang="en-US" altLang="zh-CN" sz="2000" dirty="0"/>
              <a:t>xxx</a:t>
            </a:r>
            <a:r>
              <a:rPr lang="zh-CN" altLang="en-US" sz="2000" dirty="0"/>
              <a:t>替换</a:t>
            </a:r>
            <a:endParaRPr lang="en-US" sz="2000" dirty="0"/>
          </a:p>
        </p:txBody>
      </p:sp>
      <p:cxnSp>
        <p:nvCxnSpPr>
          <p:cNvPr id="12" name="直接箭头连接符 11">
            <a:extLst>
              <a:ext uri="{FF2B5EF4-FFF2-40B4-BE49-F238E27FC236}">
                <a16:creationId xmlns:a16="http://schemas.microsoft.com/office/drawing/2014/main" id="{877EDA06-A428-4370-9F6F-DC2B190D89D6}"/>
              </a:ext>
            </a:extLst>
          </p:cNvPr>
          <p:cNvCxnSpPr/>
          <p:nvPr/>
        </p:nvCxnSpPr>
        <p:spPr>
          <a:xfrm flipV="1">
            <a:off x="7020272" y="6260449"/>
            <a:ext cx="0" cy="288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a:extLst>
              <a:ext uri="{FF2B5EF4-FFF2-40B4-BE49-F238E27FC236}">
                <a16:creationId xmlns:a16="http://schemas.microsoft.com/office/drawing/2014/main" id="{443C6978-C2D8-424B-881C-9E8282D35F02}"/>
              </a:ext>
            </a:extLst>
          </p:cNvPr>
          <p:cNvCxnSpPr/>
          <p:nvPr/>
        </p:nvCxnSpPr>
        <p:spPr>
          <a:xfrm flipV="1">
            <a:off x="6808855" y="4268416"/>
            <a:ext cx="0" cy="288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DB56061E-2065-412A-A907-5B46E5A61335}"/>
              </a:ext>
            </a:extLst>
          </p:cNvPr>
          <p:cNvCxnSpPr/>
          <p:nvPr/>
        </p:nvCxnSpPr>
        <p:spPr>
          <a:xfrm flipV="1">
            <a:off x="6452128" y="6260449"/>
            <a:ext cx="0" cy="288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2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5" grpId="0"/>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顺序串的操作</a:t>
            </a:r>
          </a:p>
        </p:txBody>
      </p:sp>
      <p:sp>
        <p:nvSpPr>
          <p:cNvPr id="3" name="内容占位符 2"/>
          <p:cNvSpPr>
            <a:spLocks noGrp="1"/>
          </p:cNvSpPr>
          <p:nvPr>
            <p:ph idx="1"/>
          </p:nvPr>
        </p:nvSpPr>
        <p:spPr/>
        <p:txBody>
          <a:bodyPr/>
          <a:lstStyle/>
          <a:p>
            <a:pPr marL="0" indent="0">
              <a:buNone/>
            </a:pPr>
            <a:r>
              <a:rPr lang="en-US" altLang="zh-CN" sz="2800" dirty="0">
                <a:solidFill>
                  <a:srgbClr val="0000FF"/>
                </a:solidFill>
              </a:rPr>
              <a:t>//</a:t>
            </a:r>
            <a:r>
              <a:rPr lang="zh-CN" altLang="en-US" sz="2800" dirty="0">
                <a:solidFill>
                  <a:srgbClr val="0000FF"/>
                </a:solidFill>
              </a:rPr>
              <a:t>模式匹配，在</a:t>
            </a:r>
            <a:r>
              <a:rPr lang="en-US" altLang="zh-CN" sz="2800" dirty="0">
                <a:solidFill>
                  <a:srgbClr val="0000FF"/>
                </a:solidFill>
              </a:rPr>
              <a:t>s</a:t>
            </a:r>
            <a:r>
              <a:rPr lang="zh-CN" altLang="en-US" sz="2800" dirty="0">
                <a:solidFill>
                  <a:srgbClr val="0000FF"/>
                </a:solidFill>
              </a:rPr>
              <a:t>的</a:t>
            </a:r>
            <a:r>
              <a:rPr lang="en-US" altLang="zh-CN" sz="2800" dirty="0" err="1">
                <a:solidFill>
                  <a:srgbClr val="0000FF"/>
                </a:solidFill>
              </a:rPr>
              <a:t>pos</a:t>
            </a:r>
            <a:r>
              <a:rPr lang="zh-CN" altLang="en-US" sz="2800" dirty="0">
                <a:solidFill>
                  <a:srgbClr val="0000FF"/>
                </a:solidFill>
              </a:rPr>
              <a:t>之后寻找与</a:t>
            </a:r>
            <a:r>
              <a:rPr lang="en-US" altLang="zh-CN" sz="2800" dirty="0">
                <a:solidFill>
                  <a:srgbClr val="0000FF"/>
                </a:solidFill>
              </a:rPr>
              <a:t>t</a:t>
            </a:r>
            <a:r>
              <a:rPr lang="zh-CN" altLang="en-US" sz="2800" dirty="0">
                <a:solidFill>
                  <a:srgbClr val="0000FF"/>
                </a:solidFill>
              </a:rPr>
              <a:t>相等的子串</a:t>
            </a:r>
            <a:endParaRPr lang="en-US" altLang="zh-CN" sz="2800" dirty="0">
              <a:solidFill>
                <a:srgbClr val="0000FF"/>
              </a:solidFill>
            </a:endParaRPr>
          </a:p>
          <a:p>
            <a:pPr marL="0" indent="0">
              <a:buNone/>
            </a:pPr>
            <a:r>
              <a:rPr lang="en-US" altLang="zh-CN" sz="2800" dirty="0" err="1">
                <a:solidFill>
                  <a:srgbClr val="0000FF"/>
                </a:solidFill>
              </a:rPr>
              <a:t>int</a:t>
            </a:r>
            <a:r>
              <a:rPr lang="en-US" altLang="zh-CN" sz="2800" dirty="0">
                <a:solidFill>
                  <a:srgbClr val="0000FF"/>
                </a:solidFill>
              </a:rPr>
              <a:t> </a:t>
            </a:r>
            <a:r>
              <a:rPr lang="en-US" altLang="zh-CN" sz="2800" dirty="0" err="1">
                <a:solidFill>
                  <a:srgbClr val="0000FF"/>
                </a:solidFill>
              </a:rPr>
              <a:t>StrIndex</a:t>
            </a:r>
            <a:r>
              <a:rPr lang="en-US" altLang="zh-CN" sz="2800" dirty="0">
                <a:solidFill>
                  <a:srgbClr val="0000FF"/>
                </a:solidFill>
              </a:rPr>
              <a:t>(</a:t>
            </a:r>
            <a:r>
              <a:rPr lang="en-US" altLang="zh-CN" sz="2800" dirty="0" err="1">
                <a:solidFill>
                  <a:srgbClr val="0000FF"/>
                </a:solidFill>
              </a:rPr>
              <a:t>HString</a:t>
            </a:r>
            <a:r>
              <a:rPr lang="en-US" altLang="zh-CN" sz="2800" dirty="0">
                <a:solidFill>
                  <a:srgbClr val="0000FF"/>
                </a:solidFill>
              </a:rPr>
              <a:t> *s, </a:t>
            </a:r>
            <a:r>
              <a:rPr lang="en-US" altLang="zh-CN" sz="2800" dirty="0" err="1">
                <a:solidFill>
                  <a:srgbClr val="0000FF"/>
                </a:solidFill>
              </a:rPr>
              <a:t>Hstring</a:t>
            </a:r>
            <a:r>
              <a:rPr lang="en-US" altLang="zh-CN" sz="2800" dirty="0">
                <a:solidFill>
                  <a:srgbClr val="0000FF"/>
                </a:solidFill>
              </a:rPr>
              <a:t> *t, </a:t>
            </a:r>
            <a:r>
              <a:rPr lang="en-US" altLang="zh-CN" sz="2800" dirty="0" err="1">
                <a:solidFill>
                  <a:srgbClr val="0000FF"/>
                </a:solidFill>
              </a:rPr>
              <a:t>int</a:t>
            </a:r>
            <a:r>
              <a:rPr lang="en-US" altLang="zh-CN" sz="2800" dirty="0">
                <a:solidFill>
                  <a:srgbClr val="0000FF"/>
                </a:solidFill>
              </a:rPr>
              <a:t> </a:t>
            </a:r>
            <a:r>
              <a:rPr lang="en-US" altLang="zh-CN" sz="2800" dirty="0" err="1">
                <a:solidFill>
                  <a:srgbClr val="0000FF"/>
                </a:solidFill>
              </a:rPr>
              <a:t>pos</a:t>
            </a:r>
            <a:r>
              <a:rPr lang="en-US" altLang="zh-CN" sz="2800" dirty="0">
                <a:solidFill>
                  <a:srgbClr val="0000FF"/>
                </a:solidFill>
              </a:rPr>
              <a:t>);</a:t>
            </a:r>
          </a:p>
          <a:p>
            <a:pPr marL="0" lvl="0" indent="0">
              <a:spcBef>
                <a:spcPts val="0"/>
              </a:spcBef>
              <a:buNone/>
              <a:defRPr/>
            </a:pPr>
            <a:endParaRPr lang="en-US" altLang="zh-CN" sz="2800" dirty="0"/>
          </a:p>
          <a:p>
            <a:pPr marL="0" lvl="0" indent="0">
              <a:spcBef>
                <a:spcPts val="0"/>
              </a:spcBef>
              <a:buNone/>
              <a:defRPr/>
            </a:pPr>
            <a:r>
              <a:rPr lang="en-US" altLang="zh-CN" sz="2800" dirty="0"/>
              <a:t>//</a:t>
            </a:r>
            <a:r>
              <a:rPr lang="zh-CN" altLang="en-US" sz="2800" dirty="0"/>
              <a:t>方法</a:t>
            </a:r>
            <a:r>
              <a:rPr lang="en-US" altLang="zh-CN" sz="2800" dirty="0"/>
              <a:t>1</a:t>
            </a:r>
            <a:r>
              <a:rPr lang="zh-CN" altLang="en-US" sz="2800" dirty="0"/>
              <a:t>：利用</a:t>
            </a:r>
            <a:r>
              <a:rPr lang="en-US" altLang="zh-CN" sz="2800" dirty="0" err="1"/>
              <a:t>HString</a:t>
            </a:r>
            <a:r>
              <a:rPr lang="zh-CN" altLang="en-US" sz="2800" dirty="0"/>
              <a:t>的基本操作实现</a:t>
            </a:r>
            <a:endParaRPr lang="en-US" altLang="zh-CN" sz="2800" dirty="0"/>
          </a:p>
          <a:p>
            <a:pPr marL="0" lvl="0" indent="0">
              <a:spcBef>
                <a:spcPts val="0"/>
              </a:spcBef>
              <a:buNone/>
              <a:defRPr/>
            </a:pPr>
            <a:r>
              <a:rPr lang="en-US" altLang="zh-CN" sz="2800" dirty="0"/>
              <a:t>//</a:t>
            </a:r>
            <a:r>
              <a:rPr lang="zh-CN" altLang="en-US" sz="2800" dirty="0"/>
              <a:t>方法</a:t>
            </a:r>
            <a:r>
              <a:rPr lang="en-US" altLang="zh-CN" sz="2800" dirty="0"/>
              <a:t>2</a:t>
            </a:r>
            <a:r>
              <a:rPr lang="zh-CN" altLang="en-US" sz="2800" dirty="0"/>
              <a:t>：</a:t>
            </a:r>
            <a:r>
              <a:rPr lang="en-US" altLang="zh-CN" sz="2800" dirty="0"/>
              <a:t>KMP</a:t>
            </a:r>
            <a:r>
              <a:rPr lang="zh-CN" altLang="en-US" sz="2800" dirty="0"/>
              <a:t>算法</a:t>
            </a:r>
            <a:endParaRPr lang="en-US" altLang="zh-CN" sz="2800" dirty="0"/>
          </a:p>
          <a:p>
            <a:pPr marL="0" lvl="0" indent="0">
              <a:spcBef>
                <a:spcPts val="0"/>
              </a:spcBef>
              <a:buNone/>
              <a:defRPr/>
            </a:pPr>
            <a:endParaRPr lang="en-US" altLang="zh-CN" sz="2800" dirty="0"/>
          </a:p>
          <a:p>
            <a:pPr marL="0" lvl="0" indent="0">
              <a:spcBef>
                <a:spcPts val="0"/>
              </a:spcBef>
              <a:buNone/>
              <a:defRPr/>
            </a:pPr>
            <a:r>
              <a:rPr lang="en-US" altLang="zh-CN" sz="2800" dirty="0"/>
              <a:t>//</a:t>
            </a:r>
            <a:r>
              <a:rPr lang="zh-CN" altLang="en-US" sz="2800" dirty="0">
                <a:solidFill>
                  <a:srgbClr val="0000FF"/>
                </a:solidFill>
              </a:rPr>
              <a:t>子串替换</a:t>
            </a:r>
            <a:r>
              <a:rPr lang="zh-CN" altLang="en-US" sz="2800" dirty="0"/>
              <a:t>，用</a:t>
            </a:r>
            <a:r>
              <a:rPr lang="en-US" altLang="zh-CN" sz="2800" dirty="0"/>
              <a:t>v</a:t>
            </a:r>
            <a:r>
              <a:rPr lang="zh-CN" altLang="en-US" sz="2800" dirty="0"/>
              <a:t>替换主串</a:t>
            </a:r>
            <a:r>
              <a:rPr lang="en-US" altLang="zh-CN" sz="2800" dirty="0"/>
              <a:t>s</a:t>
            </a:r>
            <a:r>
              <a:rPr lang="zh-CN" altLang="en-US" sz="2800" dirty="0"/>
              <a:t>中出现的所有与</a:t>
            </a:r>
            <a:r>
              <a:rPr lang="en-US" altLang="zh-CN" sz="2800" dirty="0"/>
              <a:t>t</a:t>
            </a:r>
            <a:r>
              <a:rPr lang="zh-CN" altLang="en-US" sz="2800" dirty="0"/>
              <a:t>相等的不重叠的子串</a:t>
            </a:r>
            <a:endParaRPr lang="en-US" altLang="zh-CN" sz="2800" dirty="0"/>
          </a:p>
          <a:p>
            <a:pPr marL="0" indent="0">
              <a:buNone/>
            </a:pPr>
            <a:r>
              <a:rPr lang="en-US" altLang="zh-CN" sz="2800" dirty="0"/>
              <a:t>void </a:t>
            </a:r>
            <a:r>
              <a:rPr lang="en-US" altLang="zh-CN" sz="2800" dirty="0" err="1"/>
              <a:t>StrRepSubstr</a:t>
            </a:r>
            <a:r>
              <a:rPr lang="en-US" altLang="zh-CN" sz="2800" dirty="0"/>
              <a:t>(</a:t>
            </a:r>
            <a:r>
              <a:rPr lang="en-US" altLang="zh-CN" sz="2800" dirty="0" err="1"/>
              <a:t>HString</a:t>
            </a:r>
            <a:r>
              <a:rPr lang="en-US" altLang="zh-CN" sz="2800" dirty="0"/>
              <a:t> *</a:t>
            </a:r>
            <a:r>
              <a:rPr lang="en-US" altLang="zh-CN" sz="2800" dirty="0" err="1"/>
              <a:t>s,HString</a:t>
            </a:r>
            <a:r>
              <a:rPr lang="en-US" altLang="zh-CN" sz="2800" dirty="0"/>
              <a:t> *</a:t>
            </a:r>
            <a:r>
              <a:rPr lang="en-US" altLang="zh-CN" sz="2800" dirty="0" err="1"/>
              <a:t>t,HString</a:t>
            </a:r>
            <a:r>
              <a:rPr lang="en-US" altLang="zh-CN" sz="2800" dirty="0"/>
              <a:t> *v)</a:t>
            </a:r>
          </a:p>
          <a:p>
            <a:pPr marL="0" indent="0">
              <a:buNone/>
            </a:pPr>
            <a:r>
              <a:rPr lang="en-US" altLang="zh-CN" sz="2800" dirty="0"/>
              <a:t>//</a:t>
            </a:r>
            <a:r>
              <a:rPr lang="zh-CN" altLang="en-US" sz="2800" dirty="0"/>
              <a:t>利用</a:t>
            </a:r>
            <a:r>
              <a:rPr lang="en-US" altLang="zh-CN" sz="2800" dirty="0" err="1"/>
              <a:t>HString</a:t>
            </a:r>
            <a:r>
              <a:rPr lang="zh-CN" altLang="en-US" sz="2800" dirty="0"/>
              <a:t>的基本操作实现</a:t>
            </a:r>
            <a:endParaRPr lang="en-US" altLang="zh-CN" sz="2800" dirty="0"/>
          </a:p>
          <a:p>
            <a:pPr marL="0" indent="0">
              <a:buNone/>
            </a:pP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48964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模式匹配：利用</a:t>
            </a:r>
            <a:r>
              <a:rPr lang="en-US" altLang="zh-CN" dirty="0" err="1"/>
              <a:t>HString</a:t>
            </a:r>
            <a:r>
              <a:rPr lang="zh-CN" altLang="en-US" dirty="0"/>
              <a:t>的基本操作</a:t>
            </a:r>
            <a:endParaRPr lang="en-US" dirty="0"/>
          </a:p>
        </p:txBody>
      </p:sp>
      <p:sp>
        <p:nvSpPr>
          <p:cNvPr id="5" name="内容占位符 4"/>
          <p:cNvSpPr>
            <a:spLocks noGrp="1"/>
          </p:cNvSpPr>
          <p:nvPr>
            <p:ph idx="1"/>
          </p:nvPr>
        </p:nvSpPr>
        <p:spPr/>
        <p:txBody>
          <a:bodyPr/>
          <a:lstStyle/>
          <a:p>
            <a:r>
              <a:rPr lang="en-US" altLang="zh-CN" dirty="0" err="1"/>
              <a:t>int</a:t>
            </a:r>
            <a:r>
              <a:rPr lang="en-US" altLang="zh-CN" dirty="0"/>
              <a:t> </a:t>
            </a:r>
            <a:r>
              <a:rPr lang="en-US" altLang="zh-CN" dirty="0" err="1">
                <a:solidFill>
                  <a:srgbClr val="0000FF"/>
                </a:solidFill>
              </a:rPr>
              <a:t>Str</a:t>
            </a:r>
            <a:r>
              <a:rPr lang="en-US" dirty="0" err="1">
                <a:solidFill>
                  <a:srgbClr val="0000FF"/>
                </a:solidFill>
              </a:rPr>
              <a:t>Index</a:t>
            </a:r>
            <a:r>
              <a:rPr lang="en-US" dirty="0"/>
              <a:t>(</a:t>
            </a:r>
            <a:r>
              <a:rPr lang="en-US" altLang="zh-CN" dirty="0" err="1"/>
              <a:t>HString</a:t>
            </a:r>
            <a:r>
              <a:rPr lang="en-US" altLang="zh-CN" dirty="0"/>
              <a:t> *</a:t>
            </a:r>
            <a:r>
              <a:rPr lang="en-US" altLang="zh-CN" dirty="0" err="1"/>
              <a:t>s,HString</a:t>
            </a:r>
            <a:r>
              <a:rPr lang="en-US" altLang="zh-CN" dirty="0"/>
              <a:t> *t, </a:t>
            </a:r>
            <a:r>
              <a:rPr lang="en-US" altLang="zh-CN" dirty="0" err="1"/>
              <a:t>int</a:t>
            </a:r>
            <a:r>
              <a:rPr lang="en-US" altLang="zh-CN" dirty="0"/>
              <a:t> </a:t>
            </a:r>
            <a:r>
              <a:rPr lang="en-US" altLang="zh-CN" dirty="0" err="1"/>
              <a:t>pos</a:t>
            </a:r>
            <a:r>
              <a:rPr lang="en-US" dirty="0"/>
              <a:t>)</a:t>
            </a:r>
          </a:p>
          <a:p>
            <a:r>
              <a:rPr lang="zh-CN" altLang="en-US" dirty="0"/>
              <a:t>模式匹配：在主串</a:t>
            </a:r>
            <a:r>
              <a:rPr lang="en-US" altLang="zh-CN" dirty="0"/>
              <a:t>s</a:t>
            </a:r>
            <a:r>
              <a:rPr lang="zh-CN" altLang="en-US" dirty="0"/>
              <a:t>的第</a:t>
            </a:r>
            <a:r>
              <a:rPr lang="en-US" altLang="zh-CN" dirty="0" err="1"/>
              <a:t>pos</a:t>
            </a:r>
            <a:r>
              <a:rPr lang="zh-CN" altLang="en-US" dirty="0"/>
              <a:t>个字符之后寻找与 模式串</a:t>
            </a:r>
            <a:r>
              <a:rPr lang="en-US" altLang="zh-CN" dirty="0"/>
              <a:t>t</a:t>
            </a:r>
            <a:r>
              <a:rPr lang="zh-CN" altLang="en-US" dirty="0"/>
              <a:t>相等的子串，找到则返回第一个这样的子串在</a:t>
            </a:r>
            <a:r>
              <a:rPr lang="en-US" altLang="zh-CN" dirty="0"/>
              <a:t>S</a:t>
            </a:r>
            <a:r>
              <a:rPr lang="zh-CN" altLang="en-US" dirty="0"/>
              <a:t>中的位置，否则返回</a:t>
            </a:r>
            <a:r>
              <a:rPr lang="en-US" altLang="zh-CN" dirty="0"/>
              <a:t>0</a:t>
            </a:r>
            <a:endParaRPr lang="zh-CN" altLang="en-US" dirty="0"/>
          </a:p>
          <a:p>
            <a:r>
              <a:rPr lang="zh-CN" altLang="en-US" dirty="0"/>
              <a:t>假设 </a:t>
            </a:r>
            <a:r>
              <a:rPr lang="en-US" altLang="zh-CN" dirty="0"/>
              <a:t>S = “</a:t>
            </a:r>
            <a:r>
              <a:rPr lang="en-US" altLang="zh-CN" dirty="0" err="1"/>
              <a:t>abcaabcaaabc</a:t>
            </a:r>
            <a:r>
              <a:rPr lang="en-US" altLang="zh-CN" dirty="0"/>
              <a:t>”,  T =“</a:t>
            </a:r>
            <a:r>
              <a:rPr lang="en-US" altLang="zh-CN" dirty="0" err="1"/>
              <a:t>bca</a:t>
            </a:r>
            <a:r>
              <a:rPr lang="en-US" altLang="zh-CN" dirty="0"/>
              <a:t>”,  </a:t>
            </a:r>
          </a:p>
          <a:p>
            <a:r>
              <a:rPr lang="zh-CN" altLang="en-US" dirty="0"/>
              <a:t>那么：</a:t>
            </a:r>
            <a:endParaRPr lang="en-US" altLang="zh-CN" dirty="0"/>
          </a:p>
          <a:p>
            <a:r>
              <a:rPr lang="en-US" altLang="zh-CN" dirty="0" err="1"/>
              <a:t>StrIndex</a:t>
            </a:r>
            <a:r>
              <a:rPr lang="en-US" altLang="zh-CN" dirty="0"/>
              <a:t>(S, T, 1) = 2; </a:t>
            </a:r>
          </a:p>
          <a:p>
            <a:r>
              <a:rPr lang="en-US" altLang="zh-CN" dirty="0" err="1"/>
              <a:t>StrIndex</a:t>
            </a:r>
            <a:r>
              <a:rPr lang="en-US" altLang="zh-CN" dirty="0"/>
              <a:t>(S, T, 3) = 6; </a:t>
            </a:r>
          </a:p>
          <a:p>
            <a:r>
              <a:rPr lang="en-US" altLang="zh-CN" dirty="0" err="1"/>
              <a:t>StrIndex</a:t>
            </a:r>
            <a:r>
              <a:rPr lang="en-US" altLang="zh-CN" dirty="0"/>
              <a:t>(S, T, 8) = 0;</a:t>
            </a:r>
          </a:p>
          <a:p>
            <a:endParaRPr lang="en-US" altLang="zh-CN" dirty="0">
              <a:ea typeface="楷体_GB2312" pitchFamily="49" charset="-122"/>
            </a:endParaRPr>
          </a:p>
          <a:p>
            <a:endParaRPr lang="en-US" altLang="zh-CN" dirty="0">
              <a:ea typeface="楷体_GB2312" pitchFamily="49" charset="-122"/>
            </a:endParaRPr>
          </a:p>
          <a:p>
            <a:endParaRPr lang="en-US" altLang="zh-CN" dirty="0">
              <a:ea typeface="楷体_GB2312" pitchFamily="49" charset="-122"/>
            </a:endParaRPr>
          </a:p>
          <a:p>
            <a:endParaRPr lang="en-US" altLang="zh-CN" dirty="0">
              <a:ea typeface="楷体_GB2312" pitchFamily="49" charset="-122"/>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1614917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9364FBF8-E5C8-4B86-AB1D-431E1CA210B7}"/>
              </a:ext>
            </a:extLst>
          </p:cNvPr>
          <p:cNvSpPr/>
          <p:nvPr/>
        </p:nvSpPr>
        <p:spPr>
          <a:xfrm>
            <a:off x="0" y="3356992"/>
            <a:ext cx="9144000" cy="139213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模式匹配</a:t>
            </a:r>
            <a:endParaRPr lang="en-US"/>
          </a:p>
        </p:txBody>
      </p:sp>
      <p:sp>
        <p:nvSpPr>
          <p:cNvPr id="3" name="内容占位符 2"/>
          <p:cNvSpPr>
            <a:spLocks noGrp="1"/>
          </p:cNvSpPr>
          <p:nvPr>
            <p:ph idx="1"/>
          </p:nvPr>
        </p:nvSpPr>
        <p:spPr/>
        <p:txBody>
          <a:bodyPr>
            <a:normAutofit fontScale="92500" lnSpcReduction="20000"/>
          </a:bodyPr>
          <a:lstStyle/>
          <a:p>
            <a:pPr marL="0" indent="0">
              <a:buNone/>
            </a:pPr>
            <a:r>
              <a:rPr lang="en-US" dirty="0"/>
              <a:t>int </a:t>
            </a:r>
            <a:r>
              <a:rPr lang="en-US" dirty="0" err="1">
                <a:solidFill>
                  <a:srgbClr val="0000FF"/>
                </a:solidFill>
              </a:rPr>
              <a:t>StrIndex</a:t>
            </a:r>
            <a:r>
              <a:rPr lang="en-US" dirty="0"/>
              <a:t>(</a:t>
            </a:r>
            <a:r>
              <a:rPr lang="en-US" dirty="0" err="1"/>
              <a:t>HString</a:t>
            </a:r>
            <a:r>
              <a:rPr lang="en-US" dirty="0"/>
              <a:t> *s, </a:t>
            </a:r>
            <a:r>
              <a:rPr lang="en-US" dirty="0" err="1"/>
              <a:t>HString</a:t>
            </a:r>
            <a:r>
              <a:rPr lang="en-US" dirty="0"/>
              <a:t> *t, int pos){</a:t>
            </a:r>
          </a:p>
          <a:p>
            <a:pPr marL="0" indent="0">
              <a:buNone/>
            </a:pPr>
            <a:r>
              <a:rPr lang="en-US" dirty="0"/>
              <a:t>int </a:t>
            </a:r>
            <a:r>
              <a:rPr lang="en-US" dirty="0" err="1"/>
              <a:t>i</a:t>
            </a:r>
            <a:r>
              <a:rPr lang="en-US" dirty="0"/>
              <a:t>, m, n;</a:t>
            </a:r>
          </a:p>
          <a:p>
            <a:pPr marL="0" indent="0">
              <a:buNone/>
            </a:pPr>
            <a:r>
              <a:rPr lang="en-US" dirty="0" err="1">
                <a:solidFill>
                  <a:srgbClr val="C00000"/>
                </a:solidFill>
              </a:rPr>
              <a:t>HString</a:t>
            </a:r>
            <a:r>
              <a:rPr lang="en-US" dirty="0"/>
              <a:t> sub; </a:t>
            </a:r>
            <a:r>
              <a:rPr lang="en-US" dirty="0" err="1">
                <a:solidFill>
                  <a:srgbClr val="C00000"/>
                </a:solidFill>
              </a:rPr>
              <a:t>StrInit</a:t>
            </a:r>
            <a:r>
              <a:rPr lang="en-US" dirty="0"/>
              <a:t> (&amp;sub);</a:t>
            </a:r>
          </a:p>
          <a:p>
            <a:pPr marL="0" indent="0">
              <a:buNone/>
            </a:pPr>
            <a:r>
              <a:rPr lang="en-US" dirty="0"/>
              <a:t>if(pos &gt; 0) </a:t>
            </a:r>
            <a:r>
              <a:rPr lang="en-US" dirty="0">
                <a:solidFill>
                  <a:srgbClr val="0000FF"/>
                </a:solidFill>
              </a:rPr>
              <a:t>{</a:t>
            </a:r>
          </a:p>
          <a:p>
            <a:pPr marL="0" indent="0">
              <a:buNone/>
            </a:pPr>
            <a:r>
              <a:rPr lang="en-US" dirty="0"/>
              <a:t>    </a:t>
            </a:r>
            <a:r>
              <a:rPr lang="en-US" dirty="0" err="1"/>
              <a:t>i</a:t>
            </a:r>
            <a:r>
              <a:rPr lang="en-US" dirty="0"/>
              <a:t>=</a:t>
            </a:r>
            <a:r>
              <a:rPr lang="en-US" dirty="0" err="1"/>
              <a:t>pos</a:t>
            </a:r>
            <a:r>
              <a:rPr lang="en-US" dirty="0"/>
              <a:t>; n=</a:t>
            </a:r>
            <a:r>
              <a:rPr lang="en-US" dirty="0" err="1">
                <a:solidFill>
                  <a:srgbClr val="C00000"/>
                </a:solidFill>
              </a:rPr>
              <a:t>StrLen</a:t>
            </a:r>
            <a:r>
              <a:rPr lang="en-US" dirty="0"/>
              <a:t>(s); m=</a:t>
            </a:r>
            <a:r>
              <a:rPr lang="en-US" dirty="0" err="1">
                <a:solidFill>
                  <a:srgbClr val="C00000"/>
                </a:solidFill>
              </a:rPr>
              <a:t>StrLen</a:t>
            </a:r>
            <a:r>
              <a:rPr lang="en-US" dirty="0"/>
              <a:t>(t);</a:t>
            </a:r>
          </a:p>
          <a:p>
            <a:pPr marL="0" indent="0">
              <a:buNone/>
            </a:pPr>
            <a:r>
              <a:rPr lang="en-US"/>
              <a:t>    while(</a:t>
            </a:r>
            <a:r>
              <a:rPr lang="en-US">
                <a:solidFill>
                  <a:srgbClr val="FF6600"/>
                </a:solidFill>
              </a:rPr>
              <a:t>i&lt;=n-m+1</a:t>
            </a:r>
            <a:r>
              <a:rPr lang="en-US" dirty="0"/>
              <a:t>) </a:t>
            </a:r>
            <a:r>
              <a:rPr lang="en-US" dirty="0">
                <a:solidFill>
                  <a:srgbClr val="C00000"/>
                </a:solidFill>
              </a:rPr>
              <a:t>{</a:t>
            </a:r>
          </a:p>
          <a:p>
            <a:pPr marL="0" indent="0">
              <a:buNone/>
            </a:pPr>
            <a:r>
              <a:rPr lang="en-US" dirty="0"/>
              <a:t>        </a:t>
            </a:r>
            <a:r>
              <a:rPr lang="en-US" dirty="0" err="1">
                <a:solidFill>
                  <a:srgbClr val="C00000"/>
                </a:solidFill>
              </a:rPr>
              <a:t>StrSubstr</a:t>
            </a:r>
            <a:r>
              <a:rPr lang="en-US" dirty="0"/>
              <a:t>(&amp;sub, s, </a:t>
            </a:r>
            <a:r>
              <a:rPr lang="en-US" dirty="0" err="1"/>
              <a:t>i</a:t>
            </a:r>
            <a:r>
              <a:rPr lang="en-US" dirty="0"/>
              <a:t>, m);</a:t>
            </a:r>
          </a:p>
          <a:p>
            <a:pPr marL="0" indent="0">
              <a:buNone/>
            </a:pPr>
            <a:r>
              <a:rPr lang="en-US" dirty="0"/>
              <a:t>        if(!</a:t>
            </a:r>
            <a:r>
              <a:rPr lang="en-US" dirty="0" err="1">
                <a:solidFill>
                  <a:srgbClr val="C00000"/>
                </a:solidFill>
              </a:rPr>
              <a:t>IsStrEqual</a:t>
            </a:r>
            <a:r>
              <a:rPr lang="en-US" dirty="0"/>
              <a:t>(&amp;</a:t>
            </a:r>
            <a:r>
              <a:rPr lang="en-US" dirty="0" err="1"/>
              <a:t>sub,t</a:t>
            </a:r>
            <a:r>
              <a:rPr lang="en-US" dirty="0"/>
              <a:t>)) </a:t>
            </a:r>
            <a:r>
              <a:rPr lang="en-US" dirty="0" err="1"/>
              <a:t>i</a:t>
            </a:r>
            <a:r>
              <a:rPr lang="en-US" dirty="0"/>
              <a:t>++;</a:t>
            </a:r>
          </a:p>
          <a:p>
            <a:pPr marL="0" indent="0">
              <a:buNone/>
            </a:pPr>
            <a:r>
              <a:rPr lang="en-US" dirty="0"/>
              <a:t>        else return </a:t>
            </a:r>
            <a:r>
              <a:rPr lang="en-US" dirty="0" err="1"/>
              <a:t>i</a:t>
            </a:r>
            <a:r>
              <a:rPr lang="en-US" dirty="0"/>
              <a:t>;</a:t>
            </a:r>
          </a:p>
          <a:p>
            <a:pPr marL="0" indent="0">
              <a:buNone/>
            </a:pPr>
            <a:r>
              <a:rPr lang="en-US" dirty="0"/>
              <a:t>        </a:t>
            </a:r>
            <a:r>
              <a:rPr lang="en-US" dirty="0">
                <a:solidFill>
                  <a:srgbClr val="C00000"/>
                </a:solidFill>
              </a:rPr>
              <a:t>}</a:t>
            </a:r>
          </a:p>
          <a:p>
            <a:pPr marL="0" indent="0">
              <a:buNone/>
            </a:pPr>
            <a:r>
              <a:rPr lang="en-US" dirty="0"/>
              <a:t>   </a:t>
            </a:r>
            <a:r>
              <a:rPr lang="en-US" dirty="0">
                <a:solidFill>
                  <a:srgbClr val="0000FF"/>
                </a:solidFill>
              </a:rPr>
              <a:t> }</a:t>
            </a:r>
          </a:p>
          <a:p>
            <a:pPr marL="0" indent="0">
              <a:buNone/>
            </a:pPr>
            <a:r>
              <a:rPr lang="en-US" dirty="0"/>
              <a:t>return 0;</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5" name="Text Box 8"/>
          <p:cNvSpPr txBox="1">
            <a:spLocks noChangeArrowheads="1"/>
          </p:cNvSpPr>
          <p:nvPr/>
        </p:nvSpPr>
        <p:spPr bwMode="auto">
          <a:xfrm>
            <a:off x="2177480" y="5415900"/>
            <a:ext cx="6768752" cy="369922"/>
          </a:xfrm>
          <a:prstGeom prst="rect">
            <a:avLst/>
          </a:prstGeom>
          <a:solidFill>
            <a:srgbClr val="3366FF">
              <a:alpha val="50000"/>
            </a:srgbClr>
          </a:solidFill>
          <a:ln w="254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a:solidFill>
                  <a:srgbClr val="000099"/>
                </a:solidFill>
              </a:rPr>
              <a:t>S </a:t>
            </a:r>
            <a:r>
              <a:rPr lang="zh-CN" altLang="en-US">
                <a:solidFill>
                  <a:srgbClr val="000099"/>
                </a:solidFill>
                <a:ea typeface="楷体_GB2312" pitchFamily="49" charset="-122"/>
              </a:rPr>
              <a:t>串</a:t>
            </a:r>
            <a:r>
              <a:rPr lang="en-US" altLang="zh-CN">
                <a:solidFill>
                  <a:srgbClr val="000099"/>
                </a:solidFill>
                <a:ea typeface="楷体_GB2312" pitchFamily="49" charset="-122"/>
              </a:rPr>
              <a:t>(</a:t>
            </a:r>
            <a:r>
              <a:rPr lang="zh-CN" altLang="en-US">
                <a:solidFill>
                  <a:srgbClr val="000099"/>
                </a:solidFill>
                <a:ea typeface="楷体_GB2312" pitchFamily="49" charset="-122"/>
              </a:rPr>
              <a:t>长</a:t>
            </a:r>
            <a:r>
              <a:rPr lang="en-US" altLang="zh-CN">
                <a:solidFill>
                  <a:srgbClr val="000099"/>
                </a:solidFill>
                <a:ea typeface="楷体_GB2312" pitchFamily="49" charset="-122"/>
              </a:rPr>
              <a:t>n)</a:t>
            </a:r>
            <a:endParaRPr lang="zh-CN" altLang="en-US" sz="4000"/>
          </a:p>
        </p:txBody>
      </p:sp>
      <p:sp>
        <p:nvSpPr>
          <p:cNvPr id="6" name="Text Box 9"/>
          <p:cNvSpPr txBox="1">
            <a:spLocks noChangeArrowheads="1"/>
          </p:cNvSpPr>
          <p:nvPr/>
        </p:nvSpPr>
        <p:spPr bwMode="auto">
          <a:xfrm>
            <a:off x="3581947" y="5959693"/>
            <a:ext cx="1017124" cy="36992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z="1600"/>
              <a:t>T </a:t>
            </a:r>
            <a:r>
              <a:rPr lang="zh-CN" altLang="en-US" sz="1600">
                <a:ea typeface="楷体_GB2312" pitchFamily="49" charset="-122"/>
              </a:rPr>
              <a:t>串</a:t>
            </a:r>
            <a:r>
              <a:rPr lang="en-US" altLang="zh-CN" sz="1600">
                <a:ea typeface="楷体_GB2312" pitchFamily="49" charset="-122"/>
              </a:rPr>
              <a:t>(</a:t>
            </a:r>
            <a:r>
              <a:rPr lang="zh-CN" altLang="en-US" sz="1600">
                <a:ea typeface="楷体_GB2312" pitchFamily="49" charset="-122"/>
              </a:rPr>
              <a:t>长</a:t>
            </a:r>
            <a:r>
              <a:rPr lang="en-US" altLang="zh-CN" sz="1600">
                <a:ea typeface="楷体_GB2312" pitchFamily="49" charset="-122"/>
              </a:rPr>
              <a:t>m)</a:t>
            </a:r>
            <a:endParaRPr lang="zh-CN" altLang="en-US" sz="3600"/>
          </a:p>
        </p:txBody>
      </p:sp>
      <p:sp>
        <p:nvSpPr>
          <p:cNvPr id="7" name="Line 10"/>
          <p:cNvSpPr>
            <a:spLocks noChangeShapeType="1"/>
          </p:cNvSpPr>
          <p:nvPr/>
        </p:nvSpPr>
        <p:spPr bwMode="auto">
          <a:xfrm>
            <a:off x="3595880" y="4797152"/>
            <a:ext cx="0" cy="633058"/>
          </a:xfrm>
          <a:prstGeom prst="line">
            <a:avLst/>
          </a:prstGeom>
          <a:noFill/>
          <a:ln w="31750">
            <a:solidFill>
              <a:srgbClr val="FF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1"/>
          <p:cNvSpPr>
            <a:spLocks noChangeShapeType="1"/>
          </p:cNvSpPr>
          <p:nvPr/>
        </p:nvSpPr>
        <p:spPr bwMode="auto">
          <a:xfrm>
            <a:off x="3595880" y="5430210"/>
            <a:ext cx="0" cy="53425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2"/>
          <p:cNvSpPr>
            <a:spLocks noChangeShapeType="1"/>
          </p:cNvSpPr>
          <p:nvPr/>
        </p:nvSpPr>
        <p:spPr bwMode="auto">
          <a:xfrm>
            <a:off x="4599071" y="5430210"/>
            <a:ext cx="0" cy="53425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4"/>
          <p:cNvSpPr>
            <a:spLocks noChangeShapeType="1"/>
          </p:cNvSpPr>
          <p:nvPr/>
        </p:nvSpPr>
        <p:spPr bwMode="auto">
          <a:xfrm>
            <a:off x="7943041" y="4797152"/>
            <a:ext cx="0" cy="633058"/>
          </a:xfrm>
          <a:prstGeom prst="line">
            <a:avLst/>
          </a:prstGeom>
          <a:noFill/>
          <a:ln w="3175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5"/>
          <p:cNvSpPr>
            <a:spLocks noChangeShapeType="1"/>
          </p:cNvSpPr>
          <p:nvPr/>
        </p:nvSpPr>
        <p:spPr bwMode="auto">
          <a:xfrm>
            <a:off x="3595880" y="5085644"/>
            <a:ext cx="4347161" cy="0"/>
          </a:xfrm>
          <a:prstGeom prst="line">
            <a:avLst/>
          </a:prstGeom>
          <a:noFill/>
          <a:ln w="25400">
            <a:solidFill>
              <a:srgbClr val="FF996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7"/>
          <p:cNvSpPr txBox="1">
            <a:spLocks noChangeArrowheads="1"/>
          </p:cNvSpPr>
          <p:nvPr/>
        </p:nvSpPr>
        <p:spPr bwMode="auto">
          <a:xfrm>
            <a:off x="2980033" y="5826130"/>
            <a:ext cx="594948" cy="51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pos</a:t>
            </a:r>
            <a:endParaRPr lang="en-US" altLang="zh-CN" sz="4000"/>
          </a:p>
        </p:txBody>
      </p:sp>
      <p:sp>
        <p:nvSpPr>
          <p:cNvPr id="13" name="Line 18"/>
          <p:cNvSpPr>
            <a:spLocks noChangeShapeType="1"/>
          </p:cNvSpPr>
          <p:nvPr/>
        </p:nvSpPr>
        <p:spPr bwMode="auto">
          <a:xfrm>
            <a:off x="3595880" y="5964463"/>
            <a:ext cx="0" cy="707889"/>
          </a:xfrm>
          <a:prstGeom prst="line">
            <a:avLst/>
          </a:prstGeom>
          <a:noFill/>
          <a:ln w="31750">
            <a:solidFill>
              <a:srgbClr val="000099"/>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21"/>
          <p:cNvSpPr txBox="1">
            <a:spLocks noChangeArrowheads="1"/>
          </p:cNvSpPr>
          <p:nvPr/>
        </p:nvSpPr>
        <p:spPr bwMode="auto">
          <a:xfrm>
            <a:off x="7006730" y="5902452"/>
            <a:ext cx="996225" cy="519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6600"/>
                </a:solidFill>
              </a:rPr>
              <a:t>n-m+1</a:t>
            </a:r>
            <a:endParaRPr lang="en-US" altLang="zh-CN" sz="4000"/>
          </a:p>
        </p:txBody>
      </p:sp>
      <p:sp>
        <p:nvSpPr>
          <p:cNvPr id="15" name="Text Box 9"/>
          <p:cNvSpPr txBox="1">
            <a:spLocks noChangeArrowheads="1"/>
          </p:cNvSpPr>
          <p:nvPr/>
        </p:nvSpPr>
        <p:spPr bwMode="auto">
          <a:xfrm>
            <a:off x="7922772" y="5878998"/>
            <a:ext cx="1017124" cy="369922"/>
          </a:xfrm>
          <a:prstGeom prst="rect">
            <a:avLst/>
          </a:prstGeom>
          <a:solidFill>
            <a:schemeClr val="accent2">
              <a:alpha val="50000"/>
            </a:schemeClr>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sz="1600"/>
              <a:t>T </a:t>
            </a:r>
            <a:r>
              <a:rPr lang="zh-CN" altLang="en-US" sz="1600">
                <a:ea typeface="楷体_GB2312" pitchFamily="49" charset="-122"/>
              </a:rPr>
              <a:t>串</a:t>
            </a:r>
            <a:r>
              <a:rPr lang="en-US" altLang="zh-CN" sz="1600">
                <a:ea typeface="楷体_GB2312" pitchFamily="49" charset="-122"/>
              </a:rPr>
              <a:t>(</a:t>
            </a:r>
            <a:r>
              <a:rPr lang="zh-CN" altLang="en-US" sz="1600">
                <a:ea typeface="楷体_GB2312" pitchFamily="49" charset="-122"/>
              </a:rPr>
              <a:t>长</a:t>
            </a:r>
            <a:r>
              <a:rPr lang="en-US" altLang="zh-CN" sz="1600">
                <a:ea typeface="楷体_GB2312" pitchFamily="49" charset="-122"/>
              </a:rPr>
              <a:t>m)</a:t>
            </a:r>
            <a:endParaRPr lang="zh-CN" altLang="en-US" sz="3600"/>
          </a:p>
        </p:txBody>
      </p:sp>
    </p:spTree>
    <p:extLst>
      <p:ext uri="{BB962C8B-B14F-4D97-AF65-F5344CB8AC3E}">
        <p14:creationId xmlns:p14="http://schemas.microsoft.com/office/powerpoint/2010/main" val="10279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 </a:t>
            </a:r>
            <a:r>
              <a:rPr lang="zh-CN" altLang="en-US"/>
              <a:t>串的基本概念</a:t>
            </a:r>
            <a:endParaRPr lang="en-US"/>
          </a:p>
        </p:txBody>
      </p:sp>
      <p:sp>
        <p:nvSpPr>
          <p:cNvPr id="3" name="内容占位符 2"/>
          <p:cNvSpPr>
            <a:spLocks noGrp="1"/>
          </p:cNvSpPr>
          <p:nvPr>
            <p:ph idx="1"/>
          </p:nvPr>
        </p:nvSpPr>
        <p:spPr/>
        <p:txBody>
          <a:bodyPr>
            <a:normAutofit/>
          </a:bodyPr>
          <a:lstStyle/>
          <a:p>
            <a:r>
              <a:rPr lang="zh-CN" altLang="en-US" dirty="0"/>
              <a:t>串</a:t>
            </a:r>
            <a:r>
              <a:rPr lang="en-US" altLang="zh-CN" dirty="0"/>
              <a:t>(</a:t>
            </a:r>
            <a:r>
              <a:rPr lang="zh-CN" altLang="en-US" dirty="0"/>
              <a:t>即字符串，</a:t>
            </a:r>
            <a:r>
              <a:rPr lang="en-US" altLang="zh-CN" dirty="0"/>
              <a:t>string)</a:t>
            </a:r>
            <a:r>
              <a:rPr lang="zh-CN" altLang="en-US" dirty="0"/>
              <a:t>是由</a:t>
            </a:r>
            <a:r>
              <a:rPr lang="zh-CN" altLang="en-US" dirty="0">
                <a:solidFill>
                  <a:srgbClr val="C00000"/>
                </a:solidFill>
              </a:rPr>
              <a:t>零个</a:t>
            </a:r>
            <a:r>
              <a:rPr lang="zh-CN" altLang="en-US" dirty="0"/>
              <a:t>或多个</a:t>
            </a:r>
            <a:r>
              <a:rPr lang="zh-CN" altLang="en-US" b="1" dirty="0">
                <a:solidFill>
                  <a:schemeClr val="accent6">
                    <a:lumMod val="50000"/>
                  </a:schemeClr>
                </a:solidFill>
              </a:rPr>
              <a:t>字符</a:t>
            </a:r>
            <a:r>
              <a:rPr lang="zh-CN" altLang="en-US" dirty="0"/>
              <a:t>组成的</a:t>
            </a:r>
            <a:r>
              <a:rPr lang="zh-CN" altLang="en-US" dirty="0">
                <a:solidFill>
                  <a:srgbClr val="0000FF"/>
                </a:solidFill>
              </a:rPr>
              <a:t>有限</a:t>
            </a:r>
            <a:r>
              <a:rPr lang="zh-CN" altLang="en-US" dirty="0"/>
              <a:t>序列</a:t>
            </a:r>
            <a:endParaRPr lang="en-US" altLang="zh-CN" dirty="0"/>
          </a:p>
          <a:p>
            <a:r>
              <a:rPr lang="zh-CN" altLang="en-US" dirty="0"/>
              <a:t>串是一类</a:t>
            </a:r>
            <a:r>
              <a:rPr lang="zh-CN" altLang="en-US" dirty="0">
                <a:solidFill>
                  <a:schemeClr val="accent6"/>
                </a:solidFill>
              </a:rPr>
              <a:t>特殊</a:t>
            </a:r>
            <a:r>
              <a:rPr lang="zh-CN" altLang="en-US" dirty="0"/>
              <a:t>的</a:t>
            </a:r>
            <a:r>
              <a:rPr lang="zh-CN" altLang="en-US" dirty="0">
                <a:solidFill>
                  <a:schemeClr val="accent6"/>
                </a:solidFill>
              </a:rPr>
              <a:t>线性表</a:t>
            </a:r>
            <a:endParaRPr lang="en-US" altLang="zh-CN" dirty="0">
              <a:solidFill>
                <a:schemeClr val="accent6"/>
              </a:solidFill>
            </a:endParaRPr>
          </a:p>
          <a:p>
            <a:pPr lvl="1"/>
            <a:r>
              <a:rPr lang="zh-CN" altLang="en-US" dirty="0"/>
              <a:t>其逻辑结构和线性表极为相似，区别仅在于表中</a:t>
            </a:r>
            <a:r>
              <a:rPr lang="zh-CN" altLang="en-US" dirty="0">
                <a:solidFill>
                  <a:srgbClr val="0000FF"/>
                </a:solidFill>
              </a:rPr>
              <a:t>每个数据元素是一个字符</a:t>
            </a:r>
            <a:endParaRPr lang="en-US" altLang="zh-CN" dirty="0">
              <a:solidFill>
                <a:srgbClr val="0000FF"/>
              </a:solidFill>
            </a:endParaRPr>
          </a:p>
          <a:p>
            <a:pPr lvl="1"/>
            <a:r>
              <a:rPr lang="zh-CN" altLang="en-US" dirty="0"/>
              <a:t>组成串的字符少，字符数量可以很大，对串的操作种类多且复杂</a:t>
            </a:r>
            <a:endParaRPr lang="en-US" altLang="zh-CN" dirty="0"/>
          </a:p>
          <a:p>
            <a:pPr lvl="1"/>
            <a:r>
              <a:rPr lang="zh-CN" altLang="en-US" dirty="0">
                <a:solidFill>
                  <a:srgbClr val="0000FF"/>
                </a:solidFill>
              </a:rPr>
              <a:t>串的基本操作</a:t>
            </a:r>
            <a:r>
              <a:rPr lang="zh-CN" altLang="en-US" dirty="0"/>
              <a:t>和线性表有很大差别</a:t>
            </a:r>
          </a:p>
          <a:p>
            <a:pPr lvl="2"/>
            <a:r>
              <a:rPr lang="zh-CN" altLang="en-US" dirty="0"/>
              <a:t>在线性表的基本操作中，大多以“单个元素”作为操作对象</a:t>
            </a:r>
          </a:p>
          <a:p>
            <a:pPr lvl="2"/>
            <a:r>
              <a:rPr lang="zh-CN" altLang="en-US" dirty="0"/>
              <a:t>在串的基本操作中，通常以“串的整体”作为操作对象：在串中查找子串、插入子串、删除子串、替换子串</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a:p>
        </p:txBody>
      </p:sp>
    </p:spTree>
    <p:extLst>
      <p:ext uri="{BB962C8B-B14F-4D97-AF65-F5344CB8AC3E}">
        <p14:creationId xmlns:p14="http://schemas.microsoft.com/office/powerpoint/2010/main" val="1275516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子串置换：利用</a:t>
            </a:r>
            <a:r>
              <a:rPr lang="en-US" altLang="zh-CN"/>
              <a:t>HString</a:t>
            </a:r>
            <a:r>
              <a:rPr lang="zh-CN" altLang="en-US"/>
              <a:t>的基本操作</a:t>
            </a:r>
            <a:endParaRPr lang="en-US"/>
          </a:p>
        </p:txBody>
      </p:sp>
      <p:sp>
        <p:nvSpPr>
          <p:cNvPr id="3" name="内容占位符 2"/>
          <p:cNvSpPr>
            <a:spLocks noGrp="1"/>
          </p:cNvSpPr>
          <p:nvPr>
            <p:ph idx="1"/>
          </p:nvPr>
        </p:nvSpPr>
        <p:spPr>
          <a:xfrm>
            <a:off x="457200" y="692696"/>
            <a:ext cx="8435280" cy="6165304"/>
          </a:xfrm>
        </p:spPr>
        <p:txBody>
          <a:bodyPr>
            <a:normAutofit/>
          </a:bodyPr>
          <a:lstStyle/>
          <a:p>
            <a:r>
              <a:rPr lang="en-US" altLang="zh-CN" sz="2800" dirty="0"/>
              <a:t>void </a:t>
            </a:r>
            <a:r>
              <a:rPr lang="en-US" altLang="zh-CN" sz="2800" dirty="0" err="1"/>
              <a:t>StrRepSubstr</a:t>
            </a:r>
            <a:r>
              <a:rPr lang="en-US" altLang="zh-CN" sz="2800" dirty="0"/>
              <a:t>(</a:t>
            </a:r>
            <a:r>
              <a:rPr lang="en-US" altLang="zh-CN" sz="2800" dirty="0" err="1"/>
              <a:t>HString</a:t>
            </a:r>
            <a:r>
              <a:rPr lang="en-US" altLang="zh-CN" sz="2800" dirty="0"/>
              <a:t> *</a:t>
            </a:r>
            <a:r>
              <a:rPr lang="en-US" altLang="zh-CN" sz="2800" dirty="0" err="1"/>
              <a:t>s,HString</a:t>
            </a:r>
            <a:r>
              <a:rPr lang="en-US" altLang="zh-CN" sz="2800" dirty="0"/>
              <a:t> *</a:t>
            </a:r>
            <a:r>
              <a:rPr lang="en-US" altLang="zh-CN" sz="2800" dirty="0" err="1"/>
              <a:t>t,HString</a:t>
            </a:r>
            <a:r>
              <a:rPr lang="en-US" altLang="zh-CN" sz="2800" dirty="0"/>
              <a:t> *v)</a:t>
            </a:r>
          </a:p>
          <a:p>
            <a:r>
              <a:rPr lang="zh-CN" altLang="en-US" sz="2800" dirty="0"/>
              <a:t>用</a:t>
            </a:r>
            <a:r>
              <a:rPr lang="en-US" altLang="zh-CN" sz="2800" dirty="0"/>
              <a:t>v</a:t>
            </a:r>
            <a:r>
              <a:rPr lang="zh-CN" altLang="en-US" sz="2800" dirty="0"/>
              <a:t>替换主串</a:t>
            </a:r>
            <a:r>
              <a:rPr lang="en-US" altLang="zh-CN" sz="2800" dirty="0"/>
              <a:t>s</a:t>
            </a:r>
            <a:r>
              <a:rPr lang="zh-CN" altLang="en-US" sz="2800" dirty="0"/>
              <a:t>中出现的所有与</a:t>
            </a:r>
            <a:r>
              <a:rPr lang="en-US" altLang="zh-CN" sz="2800" dirty="0"/>
              <a:t>t</a:t>
            </a:r>
            <a:r>
              <a:rPr lang="zh-CN" altLang="en-US" sz="2800" dirty="0"/>
              <a:t>相等的不重叠的子串</a:t>
            </a:r>
            <a:endParaRPr lang="en-US" altLang="zh-CN" sz="2800" dirty="0"/>
          </a:p>
          <a:p>
            <a:r>
              <a:rPr lang="en-US" altLang="zh-CN" sz="2800" dirty="0"/>
              <a:t>n=</a:t>
            </a:r>
            <a:r>
              <a:rPr lang="en-US" altLang="zh-CN" sz="2800" dirty="0" err="1"/>
              <a:t>StrLen</a:t>
            </a:r>
            <a:r>
              <a:rPr lang="en-US" altLang="zh-CN" sz="2800" dirty="0"/>
              <a:t>(s); </a:t>
            </a:r>
            <a:r>
              <a:rPr lang="en-US" altLang="zh-CN" sz="2800" dirty="0" err="1"/>
              <a:t>i</a:t>
            </a:r>
            <a:r>
              <a:rPr lang="en-US" altLang="zh-CN" sz="2800" dirty="0"/>
              <a:t>=</a:t>
            </a:r>
            <a:r>
              <a:rPr lang="en-US" altLang="zh-CN" sz="2800" dirty="0" err="1"/>
              <a:t>StrIndex</a:t>
            </a:r>
            <a:r>
              <a:rPr lang="en-US" altLang="zh-CN" sz="2800" dirty="0"/>
              <a:t>(</a:t>
            </a:r>
            <a:r>
              <a:rPr lang="en-US" altLang="zh-CN" sz="2800" dirty="0" err="1"/>
              <a:t>s,t,pos</a:t>
            </a:r>
            <a:r>
              <a:rPr lang="en-US" altLang="zh-CN" sz="2800" dirty="0"/>
              <a:t>); m=</a:t>
            </a:r>
            <a:r>
              <a:rPr lang="en-US" altLang="zh-CN" sz="2800" dirty="0" err="1"/>
              <a:t>StrLen</a:t>
            </a:r>
            <a:r>
              <a:rPr lang="en-US" altLang="zh-CN" sz="2800" dirty="0"/>
              <a:t>(t);</a:t>
            </a:r>
            <a:endParaRPr 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5" name="Text Box 3"/>
          <p:cNvSpPr txBox="1">
            <a:spLocks noChangeArrowheads="1"/>
          </p:cNvSpPr>
          <p:nvPr/>
        </p:nvSpPr>
        <p:spPr bwMode="auto">
          <a:xfrm>
            <a:off x="631825" y="3937531"/>
            <a:ext cx="7826375" cy="430887"/>
          </a:xfrm>
          <a:prstGeom prst="rect">
            <a:avLst/>
          </a:prstGeom>
          <a:solidFill>
            <a:srgbClr val="FFFF00">
              <a:alpha val="50000"/>
            </a:srgbClr>
          </a:solidFill>
          <a:ln w="25400">
            <a:solidFill>
              <a:schemeClr val="tx2"/>
            </a:solidFill>
            <a:miter lim="800000"/>
            <a:headEnd/>
            <a:tailEnd/>
          </a:ln>
          <a:effectLst/>
        </p:spPr>
        <p:txBody>
          <a:bodyPr>
            <a:spAutoFit/>
          </a:bodyPr>
          <a:lstStyle/>
          <a:p>
            <a:pPr>
              <a:spcBef>
                <a:spcPct val="50000"/>
              </a:spcBef>
            </a:pPr>
            <a:r>
              <a:rPr lang="en-US" altLang="zh-CN" sz="2200"/>
              <a:t>                                     </a:t>
            </a:r>
            <a:r>
              <a:rPr lang="en-US" altLang="zh-CN" sz="2200" b="1"/>
              <a:t>s </a:t>
            </a:r>
            <a:r>
              <a:rPr lang="zh-CN" altLang="en-US" sz="2200" b="1" dirty="0">
                <a:ea typeface="楷体_GB2312" pitchFamily="49" charset="-122"/>
              </a:rPr>
              <a:t>串</a:t>
            </a:r>
            <a:endParaRPr lang="zh-CN" altLang="en-US" sz="2200" b="1" dirty="0"/>
          </a:p>
        </p:txBody>
      </p:sp>
      <p:sp>
        <p:nvSpPr>
          <p:cNvPr id="6" name="Text Box 4"/>
          <p:cNvSpPr txBox="1">
            <a:spLocks noChangeArrowheads="1"/>
          </p:cNvSpPr>
          <p:nvPr/>
        </p:nvSpPr>
        <p:spPr bwMode="auto">
          <a:xfrm>
            <a:off x="1889125" y="4848756"/>
            <a:ext cx="1463675" cy="430887"/>
          </a:xfrm>
          <a:prstGeom prst="rect">
            <a:avLst/>
          </a:prstGeom>
          <a:solidFill>
            <a:schemeClr val="hlink">
              <a:alpha val="50000"/>
            </a:schemeClr>
          </a:solidFill>
          <a:ln w="25400">
            <a:solidFill>
              <a:srgbClr val="333399"/>
            </a:solidFill>
            <a:miter lim="800000"/>
            <a:headEnd/>
            <a:tailEnd/>
          </a:ln>
          <a:effectLst/>
        </p:spPr>
        <p:txBody>
          <a:bodyPr>
            <a:spAutoFit/>
          </a:bodyPr>
          <a:lstStyle/>
          <a:p>
            <a:r>
              <a:rPr lang="en-US" altLang="zh-CN" sz="2200"/>
              <a:t>   </a:t>
            </a:r>
            <a:r>
              <a:rPr lang="en-US" altLang="zh-CN" sz="2200" b="1"/>
              <a:t>t</a:t>
            </a:r>
            <a:r>
              <a:rPr lang="zh-CN" altLang="en-US" sz="2200" b="1">
                <a:ea typeface="楷体_GB2312" pitchFamily="49" charset="-122"/>
              </a:rPr>
              <a:t>串</a:t>
            </a:r>
            <a:endParaRPr lang="zh-CN" altLang="en-US" sz="2200" b="1" dirty="0"/>
          </a:p>
        </p:txBody>
      </p:sp>
      <p:sp>
        <p:nvSpPr>
          <p:cNvPr id="7" name="Text Box 6"/>
          <p:cNvSpPr txBox="1">
            <a:spLocks noChangeArrowheads="1"/>
          </p:cNvSpPr>
          <p:nvPr/>
        </p:nvSpPr>
        <p:spPr bwMode="auto">
          <a:xfrm>
            <a:off x="5105400" y="4859868"/>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a:t>
            </a:r>
            <a:r>
              <a:rPr lang="en-US" altLang="zh-CN" sz="2200" b="1"/>
              <a:t>v </a:t>
            </a:r>
            <a:r>
              <a:rPr lang="zh-CN" altLang="en-US" sz="2200" b="1" dirty="0">
                <a:ea typeface="楷体_GB2312" pitchFamily="49" charset="-122"/>
              </a:rPr>
              <a:t>串</a:t>
            </a:r>
            <a:endParaRPr lang="zh-CN" altLang="en-US" sz="2200" b="1" dirty="0"/>
          </a:p>
        </p:txBody>
      </p:sp>
      <p:sp>
        <p:nvSpPr>
          <p:cNvPr id="8" name="Line 7"/>
          <p:cNvSpPr>
            <a:spLocks noChangeShapeType="1"/>
          </p:cNvSpPr>
          <p:nvPr/>
        </p:nvSpPr>
        <p:spPr bwMode="auto">
          <a:xfrm>
            <a:off x="23622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9" name="Line 8"/>
          <p:cNvSpPr>
            <a:spLocks noChangeShapeType="1"/>
          </p:cNvSpPr>
          <p:nvPr/>
        </p:nvSpPr>
        <p:spPr bwMode="auto">
          <a:xfrm>
            <a:off x="38100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10" name="Line 9"/>
          <p:cNvSpPr>
            <a:spLocks noChangeShapeType="1"/>
          </p:cNvSpPr>
          <p:nvPr/>
        </p:nvSpPr>
        <p:spPr bwMode="auto">
          <a:xfrm flipH="1">
            <a:off x="1905000" y="4478868"/>
            <a:ext cx="457200" cy="381000"/>
          </a:xfrm>
          <a:prstGeom prst="line">
            <a:avLst/>
          </a:prstGeom>
          <a:noFill/>
          <a:ln w="9525">
            <a:solidFill>
              <a:srgbClr val="000099"/>
            </a:solidFill>
            <a:prstDash val="sysDot"/>
            <a:round/>
            <a:headEnd/>
            <a:tailEnd/>
          </a:ln>
          <a:effectLst/>
        </p:spPr>
        <p:txBody>
          <a:bodyPr wrap="none" anchor="ctr"/>
          <a:lstStyle/>
          <a:p>
            <a:endParaRPr lang="zh-CN" altLang="en-US" sz="2200"/>
          </a:p>
        </p:txBody>
      </p:sp>
      <p:sp>
        <p:nvSpPr>
          <p:cNvPr id="11" name="Line 10"/>
          <p:cNvSpPr>
            <a:spLocks noChangeShapeType="1"/>
          </p:cNvSpPr>
          <p:nvPr/>
        </p:nvSpPr>
        <p:spPr bwMode="auto">
          <a:xfrm flipH="1">
            <a:off x="3352800" y="4478868"/>
            <a:ext cx="457200" cy="381000"/>
          </a:xfrm>
          <a:prstGeom prst="line">
            <a:avLst/>
          </a:prstGeom>
          <a:noFill/>
          <a:ln w="9525" cap="rnd">
            <a:solidFill>
              <a:srgbClr val="000099"/>
            </a:solidFill>
            <a:prstDash val="sysDot"/>
            <a:round/>
            <a:headEnd/>
            <a:tailEnd/>
          </a:ln>
          <a:effectLst/>
        </p:spPr>
        <p:txBody>
          <a:bodyPr wrap="none" anchor="ctr"/>
          <a:lstStyle/>
          <a:p>
            <a:endParaRPr lang="zh-CN" altLang="en-US" sz="2200"/>
          </a:p>
        </p:txBody>
      </p:sp>
      <p:sp>
        <p:nvSpPr>
          <p:cNvPr id="12" name="Text Box 12"/>
          <p:cNvSpPr txBox="1">
            <a:spLocks noChangeArrowheads="1"/>
          </p:cNvSpPr>
          <p:nvPr/>
        </p:nvSpPr>
        <p:spPr bwMode="auto">
          <a:xfrm>
            <a:off x="2362200" y="5980832"/>
            <a:ext cx="1752600" cy="430887"/>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200"/>
              <a:t>     v</a:t>
            </a:r>
            <a:r>
              <a:rPr lang="zh-CN" altLang="en-US" sz="2200">
                <a:ea typeface="楷体_GB2312" pitchFamily="49" charset="-122"/>
              </a:rPr>
              <a:t>串</a:t>
            </a:r>
            <a:endParaRPr lang="zh-CN" altLang="en-US" sz="2200" dirty="0"/>
          </a:p>
        </p:txBody>
      </p:sp>
      <p:sp>
        <p:nvSpPr>
          <p:cNvPr id="13" name="Line 13"/>
          <p:cNvSpPr>
            <a:spLocks noChangeShapeType="1"/>
          </p:cNvSpPr>
          <p:nvPr/>
        </p:nvSpPr>
        <p:spPr bwMode="auto">
          <a:xfrm>
            <a:off x="6096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4" name="Text Box 14"/>
          <p:cNvSpPr txBox="1">
            <a:spLocks noChangeArrowheads="1"/>
          </p:cNvSpPr>
          <p:nvPr/>
        </p:nvSpPr>
        <p:spPr bwMode="auto">
          <a:xfrm>
            <a:off x="593725" y="3402543"/>
            <a:ext cx="599844" cy="430887"/>
          </a:xfrm>
          <a:prstGeom prst="rect">
            <a:avLst/>
          </a:prstGeom>
          <a:noFill/>
          <a:ln w="9525">
            <a:noFill/>
            <a:miter lim="800000"/>
            <a:headEnd/>
            <a:tailEnd/>
          </a:ln>
          <a:effectLst/>
        </p:spPr>
        <p:txBody>
          <a:bodyPr wrap="none">
            <a:spAutoFit/>
          </a:bodyPr>
          <a:lstStyle/>
          <a:p>
            <a:r>
              <a:rPr lang="en-US" altLang="zh-CN" sz="2200" b="1" dirty="0">
                <a:solidFill>
                  <a:srgbClr val="9966FF"/>
                </a:solidFill>
              </a:rPr>
              <a:t>pos</a:t>
            </a:r>
            <a:endParaRPr lang="en-US" altLang="zh-CN" sz="2200" dirty="0"/>
          </a:p>
        </p:txBody>
      </p:sp>
      <p:sp>
        <p:nvSpPr>
          <p:cNvPr id="15" name="Line 15"/>
          <p:cNvSpPr>
            <a:spLocks noChangeShapeType="1"/>
          </p:cNvSpPr>
          <p:nvPr/>
        </p:nvSpPr>
        <p:spPr bwMode="auto">
          <a:xfrm>
            <a:off x="3810000" y="3259668"/>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16" name="Text Box 16"/>
          <p:cNvSpPr txBox="1">
            <a:spLocks noChangeArrowheads="1"/>
          </p:cNvSpPr>
          <p:nvPr/>
        </p:nvSpPr>
        <p:spPr bwMode="auto">
          <a:xfrm>
            <a:off x="3794125" y="3402543"/>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17" name="Text Box 17"/>
          <p:cNvSpPr txBox="1">
            <a:spLocks noChangeArrowheads="1"/>
          </p:cNvSpPr>
          <p:nvPr/>
        </p:nvSpPr>
        <p:spPr bwMode="auto">
          <a:xfrm>
            <a:off x="609600" y="5980832"/>
            <a:ext cx="1752600" cy="430887"/>
          </a:xfrm>
          <a:prstGeom prst="rect">
            <a:avLst/>
          </a:prstGeom>
          <a:solidFill>
            <a:schemeClr val="accent2">
              <a:alpha val="50000"/>
            </a:schemeClr>
          </a:solidFill>
          <a:ln w="25400">
            <a:solidFill>
              <a:schemeClr val="tx2"/>
            </a:solidFill>
            <a:miter lim="800000"/>
            <a:headEnd/>
            <a:tailEnd/>
          </a:ln>
          <a:effectLst/>
        </p:spPr>
        <p:txBody>
          <a:bodyPr>
            <a:spAutoFit/>
          </a:bodyPr>
          <a:lstStyle/>
          <a:p>
            <a:r>
              <a:rPr lang="en-US" altLang="zh-CN" sz="2200"/>
              <a:t>      </a:t>
            </a:r>
            <a:r>
              <a:rPr lang="en-US" altLang="zh-CN" sz="2200">
                <a:solidFill>
                  <a:schemeClr val="tx2"/>
                </a:solidFill>
              </a:rPr>
              <a:t>sub</a:t>
            </a:r>
            <a:endParaRPr lang="en-US" altLang="zh-CN" sz="2200"/>
          </a:p>
        </p:txBody>
      </p:sp>
      <p:sp>
        <p:nvSpPr>
          <p:cNvPr id="18" name="Line 18"/>
          <p:cNvSpPr>
            <a:spLocks noChangeShapeType="1"/>
          </p:cNvSpPr>
          <p:nvPr/>
        </p:nvSpPr>
        <p:spPr bwMode="auto">
          <a:xfrm>
            <a:off x="2362200" y="3183468"/>
            <a:ext cx="0" cy="762000"/>
          </a:xfrm>
          <a:prstGeom prst="line">
            <a:avLst/>
          </a:prstGeom>
          <a:noFill/>
          <a:ln w="25400">
            <a:solidFill>
              <a:srgbClr val="FF6600"/>
            </a:solidFill>
            <a:round/>
            <a:headEnd/>
            <a:tailEnd type="triangle" w="med" len="lg"/>
          </a:ln>
          <a:effectLst/>
        </p:spPr>
        <p:txBody>
          <a:bodyPr wrap="none" anchor="ctr"/>
          <a:lstStyle/>
          <a:p>
            <a:endParaRPr lang="zh-CN" altLang="en-US" sz="2200"/>
          </a:p>
        </p:txBody>
      </p:sp>
      <p:sp>
        <p:nvSpPr>
          <p:cNvPr id="19" name="Text Box 19"/>
          <p:cNvSpPr txBox="1">
            <a:spLocks noChangeArrowheads="1"/>
          </p:cNvSpPr>
          <p:nvPr/>
        </p:nvSpPr>
        <p:spPr bwMode="auto">
          <a:xfrm>
            <a:off x="2346325" y="3478743"/>
            <a:ext cx="641499" cy="430887"/>
          </a:xfrm>
          <a:prstGeom prst="rect">
            <a:avLst/>
          </a:prstGeom>
          <a:noFill/>
          <a:ln w="9525">
            <a:noFill/>
            <a:miter lim="800000"/>
            <a:headEnd/>
            <a:tailEnd/>
          </a:ln>
          <a:effectLst/>
        </p:spPr>
        <p:txBody>
          <a:bodyPr wrap="square">
            <a:spAutoFit/>
          </a:bodyPr>
          <a:lstStyle/>
          <a:p>
            <a:r>
              <a:rPr lang="en-US" altLang="zh-CN" sz="2200" b="1">
                <a:solidFill>
                  <a:srgbClr val="FF6600"/>
                </a:solidFill>
              </a:rPr>
              <a:t>i</a:t>
            </a:r>
            <a:endParaRPr lang="en-US" altLang="zh-CN" sz="2200"/>
          </a:p>
        </p:txBody>
      </p:sp>
      <p:sp>
        <p:nvSpPr>
          <p:cNvPr id="20" name="Text Box 20"/>
          <p:cNvSpPr txBox="1">
            <a:spLocks noChangeArrowheads="1"/>
          </p:cNvSpPr>
          <p:nvPr/>
        </p:nvSpPr>
        <p:spPr bwMode="auto">
          <a:xfrm>
            <a:off x="714934" y="5549170"/>
            <a:ext cx="1238159" cy="400110"/>
          </a:xfrm>
          <a:prstGeom prst="rect">
            <a:avLst/>
          </a:prstGeom>
          <a:noFill/>
          <a:ln w="9525">
            <a:noFill/>
            <a:miter lim="800000"/>
            <a:headEnd/>
            <a:tailEnd/>
          </a:ln>
          <a:effectLst/>
        </p:spPr>
        <p:txBody>
          <a:bodyPr wrap="none">
            <a:spAutoFit/>
          </a:bodyPr>
          <a:lstStyle/>
          <a:p>
            <a:r>
              <a:rPr lang="en-US" altLang="zh-CN" sz="2000">
                <a:solidFill>
                  <a:srgbClr val="0000FF"/>
                </a:solidFill>
              </a:rPr>
              <a:t>newStr </a:t>
            </a:r>
            <a:r>
              <a:rPr lang="zh-CN" altLang="en-US" sz="2000">
                <a:solidFill>
                  <a:srgbClr val="0000FF"/>
                </a:solidFill>
                <a:ea typeface="楷体_GB2312" pitchFamily="49" charset="-122"/>
              </a:rPr>
              <a:t>串</a:t>
            </a:r>
            <a:endParaRPr lang="zh-CN" altLang="en-US" sz="2800"/>
          </a:p>
        </p:txBody>
      </p:sp>
      <p:sp>
        <p:nvSpPr>
          <p:cNvPr id="21" name="Text Box 21"/>
          <p:cNvSpPr txBox="1">
            <a:spLocks noChangeArrowheads="1"/>
          </p:cNvSpPr>
          <p:nvPr/>
        </p:nvSpPr>
        <p:spPr bwMode="auto">
          <a:xfrm>
            <a:off x="1143000" y="3945468"/>
            <a:ext cx="590226" cy="430887"/>
          </a:xfrm>
          <a:prstGeom prst="rect">
            <a:avLst/>
          </a:prstGeom>
          <a:noFill/>
          <a:ln w="9525">
            <a:noFill/>
            <a:miter lim="800000"/>
            <a:headEnd/>
            <a:tailEnd/>
          </a:ln>
          <a:effectLst/>
        </p:spPr>
        <p:txBody>
          <a:bodyPr wrap="none">
            <a:spAutoFit/>
          </a:bodyPr>
          <a:lstStyle/>
          <a:p>
            <a:r>
              <a:rPr lang="en-US" altLang="zh-CN" sz="2200" dirty="0"/>
              <a:t>sub</a:t>
            </a:r>
          </a:p>
        </p:txBody>
      </p:sp>
      <p:sp>
        <p:nvSpPr>
          <p:cNvPr id="22" name="Rectangle 22"/>
          <p:cNvSpPr>
            <a:spLocks noChangeArrowheads="1"/>
          </p:cNvSpPr>
          <p:nvPr/>
        </p:nvSpPr>
        <p:spPr bwMode="auto">
          <a:xfrm>
            <a:off x="4343400" y="3412068"/>
            <a:ext cx="829073" cy="430887"/>
          </a:xfrm>
          <a:prstGeom prst="rect">
            <a:avLst/>
          </a:prstGeom>
          <a:noFill/>
          <a:ln w="9525">
            <a:noFill/>
            <a:miter lim="800000"/>
            <a:headEnd/>
            <a:tailEnd/>
          </a:ln>
          <a:effectLst/>
        </p:spPr>
        <p:txBody>
          <a:bodyPr wrap="none">
            <a:spAutoFit/>
          </a:bodyPr>
          <a:lstStyle/>
          <a:p>
            <a:r>
              <a:rPr lang="en-US" altLang="zh-CN" sz="2200" b="1">
                <a:solidFill>
                  <a:srgbClr val="9966FF"/>
                </a:solidFill>
              </a:rPr>
              <a:t>= i+m</a:t>
            </a:r>
          </a:p>
        </p:txBody>
      </p:sp>
      <p:sp>
        <p:nvSpPr>
          <p:cNvPr id="23" name="Line 23"/>
          <p:cNvSpPr>
            <a:spLocks noChangeShapeType="1"/>
          </p:cNvSpPr>
          <p:nvPr/>
        </p:nvSpPr>
        <p:spPr bwMode="auto">
          <a:xfrm>
            <a:off x="7026275" y="3294593"/>
            <a:ext cx="0" cy="685800"/>
          </a:xfrm>
          <a:prstGeom prst="line">
            <a:avLst/>
          </a:prstGeom>
          <a:noFill/>
          <a:ln w="9525">
            <a:solidFill>
              <a:srgbClr val="9966FF"/>
            </a:solidFill>
            <a:round/>
            <a:headEnd/>
            <a:tailEnd type="triangle" w="med" len="lg"/>
          </a:ln>
          <a:effectLst/>
        </p:spPr>
        <p:txBody>
          <a:bodyPr wrap="none" anchor="ctr"/>
          <a:lstStyle/>
          <a:p>
            <a:endParaRPr lang="zh-CN" altLang="en-US" sz="2200"/>
          </a:p>
        </p:txBody>
      </p:sp>
      <p:sp>
        <p:nvSpPr>
          <p:cNvPr id="24" name="Text Box 24"/>
          <p:cNvSpPr txBox="1">
            <a:spLocks noChangeArrowheads="1"/>
          </p:cNvSpPr>
          <p:nvPr/>
        </p:nvSpPr>
        <p:spPr bwMode="auto">
          <a:xfrm>
            <a:off x="7010400" y="3437468"/>
            <a:ext cx="599844" cy="430887"/>
          </a:xfrm>
          <a:prstGeom prst="rect">
            <a:avLst/>
          </a:prstGeom>
          <a:noFill/>
          <a:ln w="9525">
            <a:noFill/>
            <a:miter lim="800000"/>
            <a:headEnd/>
            <a:tailEnd/>
          </a:ln>
          <a:effectLst/>
        </p:spPr>
        <p:txBody>
          <a:bodyPr wrap="none">
            <a:spAutoFit/>
          </a:bodyPr>
          <a:lstStyle/>
          <a:p>
            <a:r>
              <a:rPr lang="en-US" altLang="zh-CN" sz="2200" b="1">
                <a:solidFill>
                  <a:srgbClr val="9966FF"/>
                </a:solidFill>
              </a:rPr>
              <a:t>pos</a:t>
            </a:r>
            <a:endParaRPr lang="en-US" altLang="zh-CN" sz="2200"/>
          </a:p>
        </p:txBody>
      </p:sp>
      <p:sp>
        <p:nvSpPr>
          <p:cNvPr id="25" name="Line 25"/>
          <p:cNvSpPr>
            <a:spLocks noChangeShapeType="1"/>
          </p:cNvSpPr>
          <p:nvPr/>
        </p:nvSpPr>
        <p:spPr bwMode="auto">
          <a:xfrm>
            <a:off x="7010400" y="3945468"/>
            <a:ext cx="0" cy="533400"/>
          </a:xfrm>
          <a:prstGeom prst="line">
            <a:avLst/>
          </a:prstGeom>
          <a:noFill/>
          <a:ln w="9525">
            <a:solidFill>
              <a:schemeClr val="tx1"/>
            </a:solidFill>
            <a:prstDash val="sysDot"/>
            <a:round/>
            <a:headEnd/>
            <a:tailEnd/>
          </a:ln>
          <a:effectLst/>
        </p:spPr>
        <p:txBody>
          <a:bodyPr wrap="none" anchor="ctr"/>
          <a:lstStyle/>
          <a:p>
            <a:endParaRPr lang="zh-CN" altLang="en-US" sz="2200"/>
          </a:p>
        </p:txBody>
      </p:sp>
      <p:sp>
        <p:nvSpPr>
          <p:cNvPr id="26" name="AutoShape 26"/>
          <p:cNvSpPr>
            <a:spLocks/>
          </p:cNvSpPr>
          <p:nvPr/>
        </p:nvSpPr>
        <p:spPr bwMode="auto">
          <a:xfrm rot="16205486">
            <a:off x="7581106" y="3830375"/>
            <a:ext cx="303213" cy="1447800"/>
          </a:xfrm>
          <a:prstGeom prst="leftBrace">
            <a:avLst>
              <a:gd name="adj1" fmla="val 39791"/>
              <a:gd name="adj2" fmla="val 50000"/>
            </a:avLst>
          </a:prstGeom>
          <a:noFill/>
          <a:ln w="9525">
            <a:solidFill>
              <a:srgbClr val="000099"/>
            </a:solidFill>
            <a:round/>
            <a:headEnd/>
            <a:tailEnd/>
          </a:ln>
          <a:effectLst/>
        </p:spPr>
        <p:txBody>
          <a:bodyPr wrap="none" anchor="ctr"/>
          <a:lstStyle/>
          <a:p>
            <a:endParaRPr lang="zh-CN" altLang="en-US" sz="2200"/>
          </a:p>
        </p:txBody>
      </p:sp>
      <p:sp>
        <p:nvSpPr>
          <p:cNvPr id="27" name="Text Box 27"/>
          <p:cNvSpPr txBox="1">
            <a:spLocks noChangeArrowheads="1"/>
          </p:cNvSpPr>
          <p:nvPr/>
        </p:nvSpPr>
        <p:spPr bwMode="auto">
          <a:xfrm>
            <a:off x="7146925" y="4645556"/>
            <a:ext cx="928459" cy="430887"/>
          </a:xfrm>
          <a:prstGeom prst="rect">
            <a:avLst/>
          </a:prstGeom>
          <a:noFill/>
          <a:ln w="9525">
            <a:noFill/>
            <a:miter lim="800000"/>
            <a:headEnd/>
            <a:tailEnd/>
          </a:ln>
          <a:effectLst/>
        </p:spPr>
        <p:txBody>
          <a:bodyPr wrap="none">
            <a:spAutoFit/>
          </a:bodyPr>
          <a:lstStyle/>
          <a:p>
            <a:r>
              <a:rPr lang="en-US" altLang="zh-CN" sz="2200">
                <a:solidFill>
                  <a:srgbClr val="000099"/>
                </a:solidFill>
              </a:rPr>
              <a:t>n-m+1</a:t>
            </a:r>
            <a:endParaRPr lang="en-US" altLang="zh-CN" sz="2200"/>
          </a:p>
        </p:txBody>
      </p:sp>
      <p:sp>
        <p:nvSpPr>
          <p:cNvPr id="28" name="文本框 27">
            <a:extLst>
              <a:ext uri="{FF2B5EF4-FFF2-40B4-BE49-F238E27FC236}">
                <a16:creationId xmlns:a16="http://schemas.microsoft.com/office/drawing/2014/main" id="{0117106C-CB82-4DE6-842B-FE1E59253D6E}"/>
              </a:ext>
            </a:extLst>
          </p:cNvPr>
          <p:cNvSpPr txBox="1"/>
          <p:nvPr/>
        </p:nvSpPr>
        <p:spPr>
          <a:xfrm>
            <a:off x="6084168" y="5445224"/>
            <a:ext cx="3073342" cy="707886"/>
          </a:xfrm>
          <a:prstGeom prst="rect">
            <a:avLst/>
          </a:prstGeom>
          <a:noFill/>
        </p:spPr>
        <p:txBody>
          <a:bodyPr wrap="none" rtlCol="0">
            <a:spAutoFit/>
          </a:bodyPr>
          <a:lstStyle/>
          <a:p>
            <a:pPr algn="r"/>
            <a:r>
              <a:rPr lang="en-US" altLang="en-US" sz="2000" dirty="0" err="1">
                <a:latin typeface="+mn-ea"/>
              </a:rPr>
              <a:t>假设</a:t>
            </a:r>
            <a:r>
              <a:rPr lang="en-US" altLang="en-US" sz="2000" dirty="0">
                <a:latin typeface="+mn-ea"/>
              </a:rPr>
              <a:t> </a:t>
            </a:r>
            <a:r>
              <a:rPr lang="en-US" altLang="zh-CN" sz="2000" dirty="0"/>
              <a:t>s = </a:t>
            </a:r>
            <a:r>
              <a:rPr lang="en-US" altLang="zh-CN" sz="2000" dirty="0">
                <a:sym typeface="Symbol" pitchFamily="18" charset="2"/>
              </a:rPr>
              <a:t></a:t>
            </a:r>
            <a:r>
              <a:rPr lang="en-US" altLang="zh-CN" sz="2000" dirty="0" err="1"/>
              <a:t>a</a:t>
            </a:r>
            <a:r>
              <a:rPr lang="en-US" altLang="zh-CN" sz="2000" dirty="0" err="1">
                <a:solidFill>
                  <a:srgbClr val="0000FF"/>
                </a:solidFill>
              </a:rPr>
              <a:t>bca</a:t>
            </a:r>
            <a:r>
              <a:rPr lang="en-US" altLang="zh-CN" sz="2000" dirty="0" err="1"/>
              <a:t>a</a:t>
            </a:r>
            <a:r>
              <a:rPr lang="en-US" altLang="zh-CN" sz="2000" dirty="0" err="1">
                <a:solidFill>
                  <a:srgbClr val="0000FF"/>
                </a:solidFill>
              </a:rPr>
              <a:t>bca</a:t>
            </a:r>
            <a:r>
              <a:rPr lang="en-US" altLang="zh-CN" sz="2000" dirty="0" err="1"/>
              <a:t>aa</a:t>
            </a:r>
            <a:r>
              <a:rPr lang="en-US" altLang="zh-CN" sz="2000" dirty="0" err="1">
                <a:solidFill>
                  <a:srgbClr val="0000FF"/>
                </a:solidFill>
              </a:rPr>
              <a:t>bca</a:t>
            </a:r>
            <a:r>
              <a:rPr lang="en-US" altLang="zh-CN" sz="2000" dirty="0">
                <a:sym typeface="Symbol" pitchFamily="18" charset="2"/>
              </a:rPr>
              <a:t></a:t>
            </a:r>
            <a:r>
              <a:rPr lang="en-US" altLang="en-US" sz="2000" dirty="0"/>
              <a:t>，</a:t>
            </a:r>
          </a:p>
          <a:p>
            <a:pPr algn="r"/>
            <a:r>
              <a:rPr lang="en-US" altLang="zh-CN" sz="2000" dirty="0"/>
              <a:t>t = </a:t>
            </a:r>
            <a:r>
              <a:rPr lang="en-US" altLang="zh-CN" sz="2000" dirty="0">
                <a:sym typeface="Symbol" pitchFamily="18" charset="2"/>
              </a:rPr>
              <a:t></a:t>
            </a:r>
            <a:r>
              <a:rPr lang="en-US" altLang="zh-CN" sz="2000" dirty="0" err="1"/>
              <a:t>bca</a:t>
            </a:r>
            <a:r>
              <a:rPr lang="en-US" altLang="zh-CN" sz="2000" dirty="0">
                <a:sym typeface="Symbol" pitchFamily="18" charset="2"/>
              </a:rPr>
              <a:t></a:t>
            </a:r>
            <a:r>
              <a:rPr lang="zh-CN" altLang="en-US" sz="2000" dirty="0">
                <a:sym typeface="Symbol" pitchFamily="18" charset="2"/>
              </a:rPr>
              <a:t>，</a:t>
            </a:r>
            <a:r>
              <a:rPr lang="en-US" altLang="zh-CN" sz="2000" dirty="0">
                <a:sym typeface="Symbol" pitchFamily="18" charset="2"/>
              </a:rPr>
              <a:t>v</a:t>
            </a:r>
            <a:r>
              <a:rPr lang="en-US" altLang="zh-CN" sz="2000" dirty="0"/>
              <a:t> = </a:t>
            </a:r>
            <a:r>
              <a:rPr lang="en-US" altLang="zh-CN" sz="2000" dirty="0">
                <a:sym typeface="Symbol" pitchFamily="18" charset="2"/>
              </a:rPr>
              <a:t>X</a:t>
            </a:r>
            <a:r>
              <a:rPr lang="en-US" altLang="en-US" sz="2000" dirty="0"/>
              <a:t>， </a:t>
            </a:r>
            <a:endParaRPr lang="zh-CN" altLang="en-US" sz="2000" dirty="0"/>
          </a:p>
        </p:txBody>
      </p:sp>
      <p:sp>
        <p:nvSpPr>
          <p:cNvPr id="29" name="文本框 28">
            <a:extLst>
              <a:ext uri="{FF2B5EF4-FFF2-40B4-BE49-F238E27FC236}">
                <a16:creationId xmlns:a16="http://schemas.microsoft.com/office/drawing/2014/main" id="{B2EBC821-23E8-4B3C-8293-36809247A618}"/>
              </a:ext>
            </a:extLst>
          </p:cNvPr>
          <p:cNvSpPr txBox="1"/>
          <p:nvPr/>
        </p:nvSpPr>
        <p:spPr>
          <a:xfrm>
            <a:off x="7577812" y="6243795"/>
            <a:ext cx="1467068" cy="369332"/>
          </a:xfrm>
          <a:prstGeom prst="rect">
            <a:avLst/>
          </a:prstGeom>
          <a:noFill/>
        </p:spPr>
        <p:txBody>
          <a:bodyPr wrap="none" rtlCol="0">
            <a:spAutoFit/>
          </a:bodyPr>
          <a:lstStyle/>
          <a:p>
            <a:r>
              <a:rPr lang="en-US" altLang="en-US" dirty="0"/>
              <a:t> </a:t>
            </a:r>
            <a:r>
              <a:rPr lang="en-US" altLang="zh-CN" dirty="0"/>
              <a:t>s = </a:t>
            </a:r>
            <a:r>
              <a:rPr lang="en-US" altLang="zh-CN" dirty="0">
                <a:sym typeface="Symbol" pitchFamily="18" charset="2"/>
              </a:rPr>
              <a:t></a:t>
            </a:r>
            <a:r>
              <a:rPr lang="en-US" altLang="zh-CN" dirty="0" err="1"/>
              <a:t>aXaXaaX</a:t>
            </a:r>
            <a:r>
              <a:rPr lang="en-US" altLang="zh-CN" dirty="0">
                <a:sym typeface="Symbol" pitchFamily="18" charset="2"/>
              </a:rPr>
              <a:t></a:t>
            </a:r>
            <a:endParaRPr lang="zh-CN" altLang="en-US" dirty="0"/>
          </a:p>
        </p:txBody>
      </p:sp>
    </p:spTree>
    <p:extLst>
      <p:ext uri="{BB962C8B-B14F-4D97-AF65-F5344CB8AC3E}">
        <p14:creationId xmlns:p14="http://schemas.microsoft.com/office/powerpoint/2010/main" val="37031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ppt_h/2"/>
                                          </p:val>
                                        </p:tav>
                                        <p:tav tm="100000">
                                          <p:val>
                                            <p:strVal val="#ppt_y"/>
                                          </p:val>
                                        </p:tav>
                                      </p:tavLst>
                                    </p:anim>
                                    <p:anim calcmode="lin" valueType="num">
                                      <p:cBhvr>
                                        <p:cTn id="32" dur="500" fill="hold"/>
                                        <p:tgtEl>
                                          <p:spTgt spid="10"/>
                                        </p:tgtEl>
                                        <p:attrNameLst>
                                          <p:attrName>ppt_w</p:attrName>
                                        </p:attrNameLst>
                                      </p:cBhvr>
                                      <p:tavLst>
                                        <p:tav tm="0">
                                          <p:val>
                                            <p:strVal val="#ppt_w"/>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ppt_h/2"/>
                                          </p:val>
                                        </p:tav>
                                        <p:tav tm="100000">
                                          <p:val>
                                            <p:strVal val="#ppt_y"/>
                                          </p:val>
                                        </p:tav>
                                      </p:tavLst>
                                    </p:anim>
                                    <p:anim calcmode="lin" valueType="num">
                                      <p:cBhvr>
                                        <p:cTn id="39" dur="500" fill="hold"/>
                                        <p:tgtEl>
                                          <p:spTgt spid="8"/>
                                        </p:tgtEl>
                                        <p:attrNameLst>
                                          <p:attrName>ppt_w</p:attrName>
                                        </p:attrNameLst>
                                      </p:cBhvr>
                                      <p:tavLst>
                                        <p:tav tm="0">
                                          <p:val>
                                            <p:strVal val="#ppt_w"/>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4"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17" presetClass="entr" presetSubtype="4"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ppt_x</p:attrName>
                                        </p:attrNameLst>
                                      </p:cBhvr>
                                      <p:tavLst>
                                        <p:tav tm="0">
                                          <p:val>
                                            <p:strVal val="#ppt_x"/>
                                          </p:val>
                                        </p:tav>
                                        <p:tav tm="100000">
                                          <p:val>
                                            <p:strVal val="#ppt_x"/>
                                          </p:val>
                                        </p:tav>
                                      </p:tavLst>
                                    </p:anim>
                                    <p:anim calcmode="lin" valueType="num">
                                      <p:cBhvr>
                                        <p:cTn id="52" dur="500" fill="hold"/>
                                        <p:tgtEl>
                                          <p:spTgt spid="9"/>
                                        </p:tgtEl>
                                        <p:attrNameLst>
                                          <p:attrName>ppt_y</p:attrName>
                                        </p:attrNameLst>
                                      </p:cBhvr>
                                      <p:tavLst>
                                        <p:tav tm="0">
                                          <p:val>
                                            <p:strVal val="#ppt_y+#ppt_h/2"/>
                                          </p:val>
                                        </p:tav>
                                        <p:tav tm="100000">
                                          <p:val>
                                            <p:strVal val="#ppt_y"/>
                                          </p:val>
                                        </p:tav>
                                      </p:tavLst>
                                    </p:anim>
                                    <p:anim calcmode="lin" valueType="num">
                                      <p:cBhvr>
                                        <p:cTn id="53" dur="500" fill="hold"/>
                                        <p:tgtEl>
                                          <p:spTgt spid="9"/>
                                        </p:tgtEl>
                                        <p:attrNameLst>
                                          <p:attrName>ppt_w</p:attrName>
                                        </p:attrNameLst>
                                      </p:cBhvr>
                                      <p:tavLst>
                                        <p:tav tm="0">
                                          <p:val>
                                            <p:strVal val="#ppt_w"/>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500" fill="hold"/>
                                        <p:tgtEl>
                                          <p:spTgt spid="18"/>
                                        </p:tgtEl>
                                        <p:attrNameLst>
                                          <p:attrName>ppt_x</p:attrName>
                                        </p:attrNameLst>
                                      </p:cBhvr>
                                      <p:tavLst>
                                        <p:tav tm="0">
                                          <p:val>
                                            <p:strVal val="#ppt_x"/>
                                          </p:val>
                                        </p:tav>
                                        <p:tav tm="100000">
                                          <p:val>
                                            <p:strVal val="#ppt_x"/>
                                          </p:val>
                                        </p:tav>
                                      </p:tavLst>
                                    </p:anim>
                                    <p:anim calcmode="lin" valueType="num">
                                      <p:cBhvr>
                                        <p:cTn id="60" dur="500" fill="hold"/>
                                        <p:tgtEl>
                                          <p:spTgt spid="18"/>
                                        </p:tgtEl>
                                        <p:attrNameLst>
                                          <p:attrName>ppt_y</p:attrName>
                                        </p:attrNameLst>
                                      </p:cBhvr>
                                      <p:tavLst>
                                        <p:tav tm="0">
                                          <p:val>
                                            <p:strVal val="#ppt_y-#ppt_h/2"/>
                                          </p:val>
                                        </p:tav>
                                        <p:tav tm="100000">
                                          <p:val>
                                            <p:strVal val="#ppt_y"/>
                                          </p:val>
                                        </p:tav>
                                      </p:tavLst>
                                    </p:anim>
                                    <p:anim calcmode="lin" valueType="num">
                                      <p:cBhvr>
                                        <p:cTn id="61" dur="500" fill="hold"/>
                                        <p:tgtEl>
                                          <p:spTgt spid="18"/>
                                        </p:tgtEl>
                                        <p:attrNameLst>
                                          <p:attrName>ppt_w</p:attrName>
                                        </p:attrNameLst>
                                      </p:cBhvr>
                                      <p:tavLst>
                                        <p:tav tm="0">
                                          <p:val>
                                            <p:strVal val="#ppt_w"/>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left)">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left)">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up)">
                                      <p:cBhvr>
                                        <p:cTn id="91" dur="500"/>
                                        <p:tgtEl>
                                          <p:spTgt spid="15"/>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500"/>
                                        <p:tgtEl>
                                          <p:spTgt spid="1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wipe(left)">
                                      <p:cBhvr>
                                        <p:cTn id="100" dur="500"/>
                                        <p:tgtEl>
                                          <p:spTgt spid="2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wipe(up)">
                                      <p:cBhvr>
                                        <p:cTn id="105" dur="500"/>
                                        <p:tgtEl>
                                          <p:spTgt spid="23"/>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500"/>
                                        <p:tgtEl>
                                          <p:spTgt spid="24"/>
                                        </p:tgtEl>
                                      </p:cBhvr>
                                    </p:animEffect>
                                  </p:childTnLst>
                                </p:cTn>
                              </p:par>
                            </p:childTnLst>
                          </p:cTn>
                        </p:par>
                        <p:par>
                          <p:cTn id="110" fill="hold">
                            <p:stCondLst>
                              <p:cond delay="1000"/>
                            </p:stCondLst>
                            <p:childTnLst>
                              <p:par>
                                <p:cTn id="111" presetID="17" presetClass="entr" presetSubtype="4"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p:cTn id="113" dur="500" fill="hold"/>
                                        <p:tgtEl>
                                          <p:spTgt spid="25"/>
                                        </p:tgtEl>
                                        <p:attrNameLst>
                                          <p:attrName>ppt_x</p:attrName>
                                        </p:attrNameLst>
                                      </p:cBhvr>
                                      <p:tavLst>
                                        <p:tav tm="0">
                                          <p:val>
                                            <p:strVal val="#ppt_x"/>
                                          </p:val>
                                        </p:tav>
                                        <p:tav tm="100000">
                                          <p:val>
                                            <p:strVal val="#ppt_x"/>
                                          </p:val>
                                        </p:tav>
                                      </p:tavLst>
                                    </p:anim>
                                    <p:anim calcmode="lin" valueType="num">
                                      <p:cBhvr>
                                        <p:cTn id="114" dur="500" fill="hold"/>
                                        <p:tgtEl>
                                          <p:spTgt spid="25"/>
                                        </p:tgtEl>
                                        <p:attrNameLst>
                                          <p:attrName>ppt_y</p:attrName>
                                        </p:attrNameLst>
                                      </p:cBhvr>
                                      <p:tavLst>
                                        <p:tav tm="0">
                                          <p:val>
                                            <p:strVal val="#ppt_y+#ppt_h/2"/>
                                          </p:val>
                                        </p:tav>
                                        <p:tav tm="100000">
                                          <p:val>
                                            <p:strVal val="#ppt_y"/>
                                          </p:val>
                                        </p:tav>
                                      </p:tavLst>
                                    </p:anim>
                                    <p:anim calcmode="lin" valueType="num">
                                      <p:cBhvr>
                                        <p:cTn id="115" dur="500" fill="hold"/>
                                        <p:tgtEl>
                                          <p:spTgt spid="25"/>
                                        </p:tgtEl>
                                        <p:attrNameLst>
                                          <p:attrName>ppt_w</p:attrName>
                                        </p:attrNameLst>
                                      </p:cBhvr>
                                      <p:tavLst>
                                        <p:tav tm="0">
                                          <p:val>
                                            <p:strVal val="#ppt_w"/>
                                          </p:val>
                                        </p:tav>
                                        <p:tav tm="100000">
                                          <p:val>
                                            <p:strVal val="#ppt_w"/>
                                          </p:val>
                                        </p:tav>
                                      </p:tavLst>
                                    </p:anim>
                                    <p:anim calcmode="lin" valueType="num">
                                      <p:cBhvr>
                                        <p:cTn id="116"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wipe(left)">
                                      <p:cBhvr>
                                        <p:cTn id="126" dur="50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fade">
                                      <p:cBhvr>
                                        <p:cTn id="1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p:bldP spid="9" grpId="0" animBg="1"/>
      <p:bldP spid="10" grpId="0" animBg="1"/>
      <p:bldP spid="11" grpId="0" animBg="1"/>
      <p:bldP spid="12" grpId="0" animBg="1" autoUpdateAnimBg="0"/>
      <p:bldP spid="13" grpId="0" animBg="1"/>
      <p:bldP spid="14" grpId="0" autoUpdateAnimBg="0"/>
      <p:bldP spid="15" grpId="0" animBg="1"/>
      <p:bldP spid="16" grpId="0" autoUpdateAnimBg="0"/>
      <p:bldP spid="17" grpId="0" animBg="1" autoUpdateAnimBg="0"/>
      <p:bldP spid="18" grpId="0" animBg="1"/>
      <p:bldP spid="19" grpId="0" autoUpdateAnimBg="0"/>
      <p:bldP spid="20" grpId="0" autoUpdateAnimBg="0"/>
      <p:bldP spid="21" grpId="0" autoUpdateAnimBg="0"/>
      <p:bldP spid="22" grpId="0" autoUpdateAnimBg="0"/>
      <p:bldP spid="23" grpId="0" animBg="1"/>
      <p:bldP spid="24" grpId="0" autoUpdateAnimBg="0"/>
      <p:bldP spid="25" grpId="0" animBg="1"/>
      <p:bldP spid="26" grpId="0" animBg="1"/>
      <p:bldP spid="27" grpId="0" autoUpdateAnimBg="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64FBF8-E5C8-4B86-AB1D-431E1CA210B7}"/>
              </a:ext>
            </a:extLst>
          </p:cNvPr>
          <p:cNvSpPr/>
          <p:nvPr/>
        </p:nvSpPr>
        <p:spPr>
          <a:xfrm>
            <a:off x="0" y="2852936"/>
            <a:ext cx="9144000" cy="2520280"/>
          </a:xfrm>
          <a:prstGeom prst="rect">
            <a:avLst/>
          </a:prstGeom>
          <a:solidFill>
            <a:schemeClr val="accent4">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子串置换</a:t>
            </a:r>
            <a:endParaRPr lang="en-US" dirty="0"/>
          </a:p>
        </p:txBody>
      </p:sp>
      <p:sp>
        <p:nvSpPr>
          <p:cNvPr id="3" name="内容占位符 2"/>
          <p:cNvSpPr>
            <a:spLocks noGrp="1"/>
          </p:cNvSpPr>
          <p:nvPr>
            <p:ph idx="1"/>
          </p:nvPr>
        </p:nvSpPr>
        <p:spPr>
          <a:xfrm>
            <a:off x="457200" y="620688"/>
            <a:ext cx="8229600" cy="6165304"/>
          </a:xfrm>
        </p:spPr>
        <p:txBody>
          <a:bodyPr>
            <a:noAutofit/>
          </a:bodyPr>
          <a:lstStyle/>
          <a:p>
            <a:pPr marL="0" indent="0">
              <a:spcBef>
                <a:spcPts val="0"/>
              </a:spcBef>
              <a:buNone/>
            </a:pPr>
            <a:r>
              <a:rPr lang="en-US" sz="2400" dirty="0"/>
              <a:t>//</a:t>
            </a:r>
            <a:r>
              <a:rPr lang="zh-CN" altLang="en-US" sz="2400" dirty="0"/>
              <a:t>用</a:t>
            </a:r>
            <a:r>
              <a:rPr lang="en-US" altLang="zh-CN" sz="2400" dirty="0"/>
              <a:t>v</a:t>
            </a:r>
            <a:r>
              <a:rPr lang="zh-CN" altLang="en-US" sz="2400" dirty="0"/>
              <a:t>替换主串</a:t>
            </a:r>
            <a:r>
              <a:rPr lang="en-US" altLang="zh-CN" sz="2400" dirty="0"/>
              <a:t>s</a:t>
            </a:r>
            <a:r>
              <a:rPr lang="zh-CN" altLang="en-US" sz="2400" dirty="0"/>
              <a:t>中出现的所有与</a:t>
            </a:r>
            <a:r>
              <a:rPr lang="en-US" altLang="zh-CN" sz="2400" dirty="0"/>
              <a:t>t</a:t>
            </a:r>
            <a:r>
              <a:rPr lang="zh-CN" altLang="en-US" sz="2400" dirty="0"/>
              <a:t>相等的不重叠的子串</a:t>
            </a:r>
            <a:endParaRPr lang="en-US" altLang="zh-CN" sz="2400" dirty="0"/>
          </a:p>
          <a:p>
            <a:pPr marL="0" indent="0">
              <a:spcBef>
                <a:spcPts val="0"/>
              </a:spcBef>
              <a:buNone/>
            </a:pPr>
            <a:r>
              <a:rPr lang="en-US" sz="2400" dirty="0"/>
              <a:t>void </a:t>
            </a:r>
            <a:r>
              <a:rPr lang="en-US" sz="2400" dirty="0" err="1">
                <a:solidFill>
                  <a:srgbClr val="0000FF"/>
                </a:solidFill>
              </a:rPr>
              <a:t>StrRepSubstr</a:t>
            </a:r>
            <a:r>
              <a:rPr lang="en-US" sz="2400" dirty="0"/>
              <a:t>(</a:t>
            </a:r>
            <a:r>
              <a:rPr lang="en-US" sz="2400" dirty="0" err="1"/>
              <a:t>HString</a:t>
            </a:r>
            <a:r>
              <a:rPr lang="en-US" sz="2400" dirty="0"/>
              <a:t> *</a:t>
            </a:r>
            <a:r>
              <a:rPr lang="en-US" sz="2400" dirty="0" err="1"/>
              <a:t>s,HString</a:t>
            </a:r>
            <a:r>
              <a:rPr lang="en-US" sz="2400" dirty="0"/>
              <a:t> *</a:t>
            </a:r>
            <a:r>
              <a:rPr lang="en-US" sz="2400" dirty="0" err="1"/>
              <a:t>t,HString</a:t>
            </a:r>
            <a:r>
              <a:rPr lang="en-US" sz="2400" dirty="0"/>
              <a:t> *v){</a:t>
            </a:r>
          </a:p>
          <a:p>
            <a:pPr marL="0" indent="0">
              <a:spcBef>
                <a:spcPts val="0"/>
              </a:spcBef>
              <a:buNone/>
            </a:pPr>
            <a:r>
              <a:rPr lang="en-US" sz="2400" dirty="0"/>
              <a:t>int </a:t>
            </a:r>
            <a:r>
              <a:rPr lang="en-US" sz="2400" dirty="0" err="1"/>
              <a:t>n,m,pos,i</a:t>
            </a:r>
            <a:r>
              <a:rPr lang="en-US" sz="2400" dirty="0"/>
              <a:t>;</a:t>
            </a:r>
          </a:p>
          <a:p>
            <a:pPr marL="0" indent="0">
              <a:spcBef>
                <a:spcPts val="0"/>
              </a:spcBef>
              <a:buNone/>
            </a:pPr>
            <a:r>
              <a:rPr lang="en-US" sz="2400" dirty="0" err="1"/>
              <a:t>HString</a:t>
            </a:r>
            <a:r>
              <a:rPr lang="en-US" sz="2400" dirty="0"/>
              <a:t> </a:t>
            </a:r>
            <a:r>
              <a:rPr lang="en-US" sz="2400" dirty="0" err="1"/>
              <a:t>newStr,sub</a:t>
            </a:r>
            <a:r>
              <a:rPr lang="en-US" sz="2400" dirty="0"/>
              <a:t>; </a:t>
            </a:r>
            <a:r>
              <a:rPr lang="en-US" sz="2400" dirty="0" err="1">
                <a:solidFill>
                  <a:srgbClr val="C00000"/>
                </a:solidFill>
              </a:rPr>
              <a:t>StrInit</a:t>
            </a:r>
            <a:r>
              <a:rPr lang="en-US" sz="2400" dirty="0"/>
              <a:t>(&amp;</a:t>
            </a:r>
            <a:r>
              <a:rPr lang="en-US" sz="2400" dirty="0" err="1"/>
              <a:t>newStr</a:t>
            </a:r>
            <a:r>
              <a:rPr lang="en-US" sz="2400" dirty="0"/>
              <a:t>);</a:t>
            </a:r>
            <a:r>
              <a:rPr lang="en-US" sz="2400" dirty="0" err="1">
                <a:solidFill>
                  <a:srgbClr val="C00000"/>
                </a:solidFill>
              </a:rPr>
              <a:t>StrInit</a:t>
            </a:r>
            <a:r>
              <a:rPr lang="en-US" sz="2400" dirty="0"/>
              <a:t>(&amp;sub);</a:t>
            </a:r>
          </a:p>
          <a:p>
            <a:pPr marL="0" indent="0">
              <a:spcBef>
                <a:spcPts val="0"/>
              </a:spcBef>
              <a:buNone/>
            </a:pPr>
            <a:r>
              <a:rPr lang="en-US" sz="2400" dirty="0"/>
              <a:t>n=</a:t>
            </a:r>
            <a:r>
              <a:rPr lang="en-US" sz="2400" dirty="0" err="1">
                <a:solidFill>
                  <a:srgbClr val="C00000"/>
                </a:solidFill>
              </a:rPr>
              <a:t>StrLen</a:t>
            </a:r>
            <a:r>
              <a:rPr lang="en-US" sz="2400" dirty="0"/>
              <a:t>(s);m=</a:t>
            </a:r>
            <a:r>
              <a:rPr lang="en-US" sz="2400" dirty="0" err="1">
                <a:solidFill>
                  <a:srgbClr val="C00000"/>
                </a:solidFill>
              </a:rPr>
              <a:t>StrLen</a:t>
            </a:r>
            <a:r>
              <a:rPr lang="en-US" sz="2400" dirty="0"/>
              <a:t>(t);</a:t>
            </a:r>
            <a:r>
              <a:rPr lang="en-US" sz="2400" b="1" dirty="0">
                <a:solidFill>
                  <a:srgbClr val="7030A0"/>
                </a:solidFill>
              </a:rPr>
              <a:t>pos</a:t>
            </a:r>
            <a:r>
              <a:rPr lang="en-US" sz="2400" dirty="0"/>
              <a:t>=1; </a:t>
            </a:r>
            <a:r>
              <a:rPr lang="en-US" sz="2400" dirty="0" err="1"/>
              <a:t>i</a:t>
            </a:r>
            <a:r>
              <a:rPr lang="en-US" sz="2400" dirty="0"/>
              <a:t>=1;</a:t>
            </a:r>
          </a:p>
          <a:p>
            <a:pPr marL="0" indent="0">
              <a:spcBef>
                <a:spcPts val="0"/>
              </a:spcBef>
              <a:buNone/>
            </a:pPr>
            <a:r>
              <a:rPr lang="en-US" sz="2400" dirty="0"/>
              <a:t>while(</a:t>
            </a:r>
            <a:r>
              <a:rPr lang="en-US" sz="2400" b="1" dirty="0">
                <a:solidFill>
                  <a:srgbClr val="7030A0"/>
                </a:solidFill>
              </a:rPr>
              <a:t>pos</a:t>
            </a:r>
            <a:r>
              <a:rPr lang="en-US" sz="2400" dirty="0"/>
              <a:t>&lt;=n-m+1 &amp;&amp; </a:t>
            </a:r>
            <a:r>
              <a:rPr lang="en-US" sz="2400" dirty="0" err="1"/>
              <a:t>i</a:t>
            </a:r>
            <a:r>
              <a:rPr lang="en-US" sz="2400" dirty="0"/>
              <a:t>) </a:t>
            </a:r>
            <a:r>
              <a:rPr lang="en-US" sz="2400" b="1" dirty="0">
                <a:solidFill>
                  <a:srgbClr val="C00000"/>
                </a:solidFill>
              </a:rPr>
              <a:t>{</a:t>
            </a:r>
          </a:p>
          <a:p>
            <a:pPr marL="0" indent="0">
              <a:spcBef>
                <a:spcPts val="0"/>
              </a:spcBef>
              <a:buNone/>
            </a:pPr>
            <a:r>
              <a:rPr lang="en-US" sz="2400" dirty="0"/>
              <a:t>    </a:t>
            </a:r>
            <a:r>
              <a:rPr lang="en-US" sz="2400" dirty="0" err="1"/>
              <a:t>i</a:t>
            </a:r>
            <a:r>
              <a:rPr lang="en-US" sz="2400" dirty="0"/>
              <a:t>=</a:t>
            </a:r>
            <a:r>
              <a:rPr lang="en-US" sz="2400" dirty="0" err="1">
                <a:solidFill>
                  <a:srgbClr val="C00000"/>
                </a:solidFill>
              </a:rPr>
              <a:t>StrIndex</a:t>
            </a:r>
            <a:r>
              <a:rPr lang="en-US" sz="2400" dirty="0"/>
              <a:t>(</a:t>
            </a:r>
            <a:r>
              <a:rPr lang="en-US" sz="2400" dirty="0" err="1"/>
              <a:t>s,t,pos</a:t>
            </a:r>
            <a:r>
              <a:rPr lang="en-US" sz="2400" dirty="0"/>
              <a:t>);</a:t>
            </a:r>
          </a:p>
          <a:p>
            <a:pPr marL="0" indent="0">
              <a:spcBef>
                <a:spcPts val="0"/>
              </a:spcBef>
              <a:buNone/>
            </a:pPr>
            <a:r>
              <a:rPr lang="en-US" sz="2400" dirty="0"/>
              <a:t>    if(</a:t>
            </a:r>
            <a:r>
              <a:rPr lang="en-US" sz="2400" dirty="0" err="1"/>
              <a:t>i</a:t>
            </a:r>
            <a:r>
              <a:rPr lang="en-US" sz="2400" dirty="0"/>
              <a:t>!=0){</a:t>
            </a:r>
          </a:p>
          <a:p>
            <a:pPr marL="0" indent="0">
              <a:spcBef>
                <a:spcPts val="0"/>
              </a:spcBef>
              <a:buNone/>
            </a:pPr>
            <a:r>
              <a:rPr lang="en-US" sz="2400" dirty="0"/>
              <a:t>        </a:t>
            </a:r>
            <a:r>
              <a:rPr lang="en-US" sz="2400" dirty="0" err="1">
                <a:solidFill>
                  <a:srgbClr val="C00000"/>
                </a:solidFill>
              </a:rPr>
              <a:t>StrSubstr</a:t>
            </a:r>
            <a:r>
              <a:rPr lang="en-US" sz="2400" dirty="0"/>
              <a:t>(&amp;</a:t>
            </a:r>
            <a:r>
              <a:rPr lang="en-US" sz="2400" dirty="0" err="1"/>
              <a:t>sub,s,pos,i</a:t>
            </a:r>
            <a:r>
              <a:rPr lang="en-US" sz="2400" dirty="0"/>
              <a:t>-pos); //sub</a:t>
            </a:r>
            <a:r>
              <a:rPr lang="zh-CN" altLang="en-US" sz="2400" dirty="0"/>
              <a:t>存放 无需置换的子串</a:t>
            </a:r>
          </a:p>
          <a:p>
            <a:pPr marL="0" indent="0">
              <a:spcBef>
                <a:spcPts val="0"/>
              </a:spcBef>
              <a:buNone/>
            </a:pPr>
            <a:r>
              <a:rPr lang="zh-CN" altLang="en-US" sz="2400" dirty="0"/>
              <a:t>        </a:t>
            </a:r>
            <a:r>
              <a:rPr lang="en-US" sz="2400" dirty="0" err="1">
                <a:solidFill>
                  <a:srgbClr val="C00000"/>
                </a:solidFill>
              </a:rPr>
              <a:t>StrConcat</a:t>
            </a:r>
            <a:r>
              <a:rPr lang="en-US" sz="2400" dirty="0"/>
              <a:t>(&amp;</a:t>
            </a:r>
            <a:r>
              <a:rPr lang="en-US" sz="2400" dirty="0" err="1"/>
              <a:t>newStr</a:t>
            </a:r>
            <a:r>
              <a:rPr lang="en-US" sz="2400" dirty="0"/>
              <a:t>,&amp;</a:t>
            </a:r>
            <a:r>
              <a:rPr lang="en-US" sz="2400" dirty="0" err="1"/>
              <a:t>newStr</a:t>
            </a:r>
            <a:r>
              <a:rPr lang="en-US" sz="2400" dirty="0"/>
              <a:t>,&amp;sub);</a:t>
            </a:r>
          </a:p>
          <a:p>
            <a:pPr marL="0" indent="0">
              <a:spcBef>
                <a:spcPts val="0"/>
              </a:spcBef>
              <a:buNone/>
            </a:pPr>
            <a:r>
              <a:rPr lang="en-US" sz="2400" dirty="0"/>
              <a:t>        </a:t>
            </a:r>
            <a:r>
              <a:rPr lang="en-US" sz="2400" dirty="0" err="1">
                <a:solidFill>
                  <a:srgbClr val="C00000"/>
                </a:solidFill>
              </a:rPr>
              <a:t>StrConcat</a:t>
            </a:r>
            <a:r>
              <a:rPr lang="en-US" sz="2400" dirty="0"/>
              <a:t>(&amp;</a:t>
            </a:r>
            <a:r>
              <a:rPr lang="en-US" sz="2400" dirty="0" err="1"/>
              <a:t>newStr</a:t>
            </a:r>
            <a:r>
              <a:rPr lang="en-US" sz="2400" dirty="0"/>
              <a:t>,&amp;</a:t>
            </a:r>
            <a:r>
              <a:rPr lang="en-US" sz="2400" dirty="0" err="1"/>
              <a:t>newStr,v</a:t>
            </a:r>
            <a:r>
              <a:rPr lang="en-US" sz="2400" dirty="0"/>
              <a:t>); // </a:t>
            </a:r>
            <a:r>
              <a:rPr lang="zh-CN" altLang="en-US" sz="2400" dirty="0"/>
              <a:t>拼接上 置换串</a:t>
            </a:r>
            <a:endParaRPr lang="en-US" sz="2400" dirty="0"/>
          </a:p>
          <a:p>
            <a:pPr marL="0" indent="0">
              <a:spcBef>
                <a:spcPts val="0"/>
              </a:spcBef>
              <a:buNone/>
            </a:pPr>
            <a:r>
              <a:rPr lang="en-US" sz="2400" dirty="0"/>
              <a:t>        </a:t>
            </a:r>
            <a:r>
              <a:rPr lang="en-US" sz="2400" b="1" dirty="0">
                <a:solidFill>
                  <a:srgbClr val="7030A0"/>
                </a:solidFill>
              </a:rPr>
              <a:t>pos</a:t>
            </a:r>
            <a:r>
              <a:rPr lang="en-US" sz="2400" dirty="0"/>
              <a:t>=</a:t>
            </a:r>
            <a:r>
              <a:rPr lang="en-US" sz="2400" dirty="0" err="1"/>
              <a:t>i+m</a:t>
            </a:r>
            <a:r>
              <a:rPr lang="en-US" sz="2400" dirty="0"/>
              <a:t>;</a:t>
            </a:r>
          </a:p>
          <a:p>
            <a:pPr marL="0" indent="0">
              <a:spcBef>
                <a:spcPts val="0"/>
              </a:spcBef>
              <a:buNone/>
            </a:pPr>
            <a:r>
              <a:rPr lang="en-US" sz="2400" dirty="0"/>
              <a:t>    }</a:t>
            </a:r>
          </a:p>
          <a:p>
            <a:pPr marL="0" indent="0">
              <a:spcBef>
                <a:spcPts val="0"/>
              </a:spcBef>
              <a:buNone/>
            </a:pPr>
            <a:r>
              <a:rPr lang="en-US" sz="2400" b="1" dirty="0">
                <a:solidFill>
                  <a:srgbClr val="C00000"/>
                </a:solidFill>
              </a:rPr>
              <a:t>}</a:t>
            </a:r>
          </a:p>
          <a:p>
            <a:pPr marL="0" indent="0">
              <a:spcBef>
                <a:spcPts val="0"/>
              </a:spcBef>
              <a:buNone/>
            </a:pPr>
            <a:r>
              <a:rPr lang="en-US" sz="2400" dirty="0"/>
              <a:t>if(</a:t>
            </a:r>
            <a:r>
              <a:rPr lang="en-US" sz="2400" dirty="0" err="1">
                <a:solidFill>
                  <a:srgbClr val="C00000"/>
                </a:solidFill>
              </a:rPr>
              <a:t>StrSubstr</a:t>
            </a:r>
            <a:r>
              <a:rPr lang="en-US" sz="2400" dirty="0"/>
              <a:t>(&amp;sub,s,pos,n-pos+1)) </a:t>
            </a:r>
            <a:r>
              <a:rPr lang="en-US" sz="2400" dirty="0" err="1">
                <a:solidFill>
                  <a:srgbClr val="C00000"/>
                </a:solidFill>
              </a:rPr>
              <a:t>StrConcat</a:t>
            </a:r>
            <a:r>
              <a:rPr lang="en-US" sz="2400" dirty="0"/>
              <a:t>(s,&amp;</a:t>
            </a:r>
            <a:r>
              <a:rPr lang="en-US" sz="2400" dirty="0" err="1"/>
              <a:t>newStr</a:t>
            </a:r>
            <a:r>
              <a:rPr lang="en-US" sz="2400" dirty="0"/>
              <a:t>,&amp;sub);</a:t>
            </a:r>
          </a:p>
          <a:p>
            <a:pPr marL="0" indent="0">
              <a:spcBef>
                <a:spcPts val="0"/>
              </a:spcBef>
              <a:buNone/>
            </a:pPr>
            <a:r>
              <a:rPr lang="en-US" sz="2400" dirty="0"/>
              <a:t>else </a:t>
            </a:r>
            <a:r>
              <a:rPr lang="en-US" sz="2400" dirty="0" err="1">
                <a:solidFill>
                  <a:srgbClr val="C00000"/>
                </a:solidFill>
              </a:rPr>
              <a:t>StrCopy</a:t>
            </a:r>
            <a:r>
              <a:rPr lang="en-US" sz="2400" dirty="0"/>
              <a:t>(s,&amp;</a:t>
            </a:r>
            <a:r>
              <a:rPr lang="en-US" sz="2400" dirty="0" err="1"/>
              <a:t>newStr</a:t>
            </a:r>
            <a:r>
              <a:rPr lang="en-US" sz="2400" dirty="0"/>
              <a:t>);</a:t>
            </a:r>
          </a:p>
          <a:p>
            <a:pPr marL="0" indent="0">
              <a:spcBef>
                <a:spcPts val="0"/>
              </a:spcBef>
              <a:buNone/>
            </a:pPr>
            <a:r>
              <a:rPr lang="en-US" sz="2400" dirty="0"/>
              <a:t>return;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254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2.3 </a:t>
            </a:r>
            <a:r>
              <a:rPr lang="zh-CN" altLang="en-US"/>
              <a:t>块链存储</a:t>
            </a:r>
            <a:endParaRPr lang="en-US"/>
          </a:p>
        </p:txBody>
      </p:sp>
      <p:sp>
        <p:nvSpPr>
          <p:cNvPr id="3" name="内容占位符 2"/>
          <p:cNvSpPr>
            <a:spLocks noGrp="1"/>
          </p:cNvSpPr>
          <p:nvPr>
            <p:ph idx="1"/>
          </p:nvPr>
        </p:nvSpPr>
        <p:spPr/>
        <p:txBody>
          <a:bodyPr/>
          <a:lstStyle/>
          <a:p>
            <a:r>
              <a:rPr lang="zh-CN" altLang="en-US" dirty="0"/>
              <a:t>链式存储特点 ：用链表存储串值，易插入和删除</a:t>
            </a:r>
            <a:endParaRPr lang="en-US" altLang="zh-CN" dirty="0"/>
          </a:p>
          <a:p>
            <a:r>
              <a:rPr lang="zh-CN" altLang="en-US" dirty="0">
                <a:solidFill>
                  <a:srgbClr val="0000FF"/>
                </a:solidFill>
              </a:rPr>
              <a:t>方法</a:t>
            </a:r>
            <a:r>
              <a:rPr lang="en-US" altLang="zh-CN" dirty="0">
                <a:solidFill>
                  <a:srgbClr val="0000FF"/>
                </a:solidFill>
              </a:rPr>
              <a:t>1</a:t>
            </a:r>
            <a:r>
              <a:rPr lang="zh-CN" altLang="en-US" dirty="0">
                <a:solidFill>
                  <a:srgbClr val="0000FF"/>
                </a:solidFill>
              </a:rPr>
              <a:t>：</a:t>
            </a:r>
            <a:r>
              <a:rPr lang="zh-CN" altLang="en-US" dirty="0"/>
              <a:t>链表结点的数据分量长度取</a:t>
            </a:r>
            <a:r>
              <a:rPr lang="en-US" altLang="zh-CN" dirty="0"/>
              <a:t>1(</a:t>
            </a:r>
            <a:r>
              <a:rPr lang="zh-CN" altLang="en-US" dirty="0"/>
              <a:t>个字符</a:t>
            </a:r>
            <a:r>
              <a:rPr lang="en-US" altLang="zh-CN" dirty="0"/>
              <a:t>)</a:t>
            </a:r>
          </a:p>
          <a:p>
            <a:endParaRPr lang="en-US" altLang="zh-CN" dirty="0"/>
          </a:p>
          <a:p>
            <a:pPr lvl="1"/>
            <a:r>
              <a:rPr lang="zh-CN" altLang="en-US" dirty="0"/>
              <a:t>方法</a:t>
            </a:r>
            <a:r>
              <a:rPr lang="en-US" altLang="zh-CN" dirty="0"/>
              <a:t>1</a:t>
            </a:r>
            <a:r>
              <a:rPr lang="zh-CN" altLang="en-US" dirty="0"/>
              <a:t>的存储密度为   </a:t>
            </a:r>
            <a:r>
              <a:rPr lang="en-US" altLang="zh-CN" dirty="0"/>
              <a:t>1/2</a:t>
            </a:r>
            <a:r>
              <a:rPr lang="zh-CN" altLang="en-US" dirty="0"/>
              <a:t>  </a:t>
            </a:r>
            <a:endParaRPr lang="en-US" altLang="zh-CN" dirty="0"/>
          </a:p>
          <a:p>
            <a:pPr marL="457200" lvl="1" indent="0">
              <a:buNone/>
            </a:pPr>
            <a:r>
              <a:rPr lang="zh-CN" altLang="en-US" dirty="0"/>
              <a:t>  </a:t>
            </a:r>
            <a:endParaRPr lang="en-US" altLang="zh-CN" dirty="0"/>
          </a:p>
          <a:p>
            <a:r>
              <a:rPr lang="zh-CN" altLang="en-US" dirty="0">
                <a:solidFill>
                  <a:srgbClr val="0000FF"/>
                </a:solidFill>
              </a:rPr>
              <a:t>方法</a:t>
            </a:r>
            <a:r>
              <a:rPr lang="en-US" altLang="zh-CN" dirty="0">
                <a:solidFill>
                  <a:srgbClr val="0000FF"/>
                </a:solidFill>
              </a:rPr>
              <a:t>2</a:t>
            </a:r>
            <a:r>
              <a:rPr lang="zh-CN" altLang="en-US" dirty="0">
                <a:solidFill>
                  <a:srgbClr val="0000FF"/>
                </a:solidFill>
              </a:rPr>
              <a:t>：</a:t>
            </a:r>
            <a:r>
              <a:rPr lang="zh-CN" altLang="en-US" dirty="0"/>
              <a:t>链表结点</a:t>
            </a:r>
            <a:r>
              <a:rPr lang="en-US" altLang="zh-CN" dirty="0"/>
              <a:t>(</a:t>
            </a:r>
            <a:r>
              <a:rPr lang="zh-CN" altLang="en-US" dirty="0"/>
              <a:t>数据域</a:t>
            </a:r>
            <a:r>
              <a:rPr lang="en-US" altLang="zh-CN" dirty="0"/>
              <a:t>)</a:t>
            </a:r>
            <a:r>
              <a:rPr lang="zh-CN" altLang="en-US" dirty="0"/>
              <a:t>大小取</a:t>
            </a:r>
            <a:r>
              <a:rPr lang="en-US" altLang="zh-CN" dirty="0"/>
              <a:t>n(</a:t>
            </a:r>
            <a:r>
              <a:rPr lang="zh-CN" altLang="en-US" dirty="0"/>
              <a:t>例如</a:t>
            </a:r>
            <a:r>
              <a:rPr lang="en-US" altLang="zh-CN" dirty="0"/>
              <a:t>n=4)</a:t>
            </a:r>
          </a:p>
          <a:p>
            <a:endParaRPr lang="en-US" altLang="zh-CN" dirty="0"/>
          </a:p>
          <a:p>
            <a:pPr lvl="1"/>
            <a:endParaRPr lang="en-US" altLang="zh-CN" dirty="0"/>
          </a:p>
          <a:p>
            <a:pPr lvl="1"/>
            <a:r>
              <a:rPr lang="zh-CN" altLang="en-US" dirty="0"/>
              <a:t>方法</a:t>
            </a:r>
            <a:r>
              <a:rPr lang="en-US" altLang="zh-CN" dirty="0"/>
              <a:t>2</a:t>
            </a:r>
            <a:r>
              <a:rPr lang="zh-CN" altLang="en-US" dirty="0"/>
              <a:t>的存储密度为    </a:t>
            </a:r>
            <a:r>
              <a:rPr lang="en-US" altLang="zh-CN" dirty="0"/>
              <a:t>9/15 = 3/5</a:t>
            </a:r>
            <a:r>
              <a:rPr lang="zh-CN" altLang="en-US" dirty="0"/>
              <a:t>      </a:t>
            </a:r>
          </a:p>
          <a:p>
            <a:pPr lvl="1"/>
            <a:endParaRPr lang="en-US" altLang="zh-CN" dirty="0"/>
          </a:p>
          <a:p>
            <a:endParaRPr lang="en-US" altLang="zh-CN" dirty="0"/>
          </a:p>
          <a:p>
            <a:endParaRPr lang="en-US" altLang="zh-CN" dirty="0"/>
          </a:p>
          <a:p>
            <a:endParaRPr lang="en-US" altLang="zh-CN" dirty="0"/>
          </a:p>
          <a:p>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grpSp>
        <p:nvGrpSpPr>
          <p:cNvPr id="5" name="Group 114"/>
          <p:cNvGrpSpPr>
            <a:grpSpLocks/>
          </p:cNvGrpSpPr>
          <p:nvPr/>
        </p:nvGrpSpPr>
        <p:grpSpPr bwMode="auto">
          <a:xfrm>
            <a:off x="107504" y="2731517"/>
            <a:ext cx="8864600" cy="625475"/>
            <a:chOff x="80" y="1440"/>
            <a:chExt cx="5584" cy="394"/>
          </a:xfrm>
        </p:grpSpPr>
        <p:grpSp>
          <p:nvGrpSpPr>
            <p:cNvPr id="6" name="Group 90"/>
            <p:cNvGrpSpPr>
              <a:grpSpLocks/>
            </p:cNvGrpSpPr>
            <p:nvPr/>
          </p:nvGrpSpPr>
          <p:grpSpPr bwMode="auto">
            <a:xfrm>
              <a:off x="3049" y="1568"/>
              <a:ext cx="672" cy="240"/>
              <a:chOff x="1104" y="2016"/>
              <a:chExt cx="672" cy="240"/>
            </a:xfrm>
          </p:grpSpPr>
          <p:sp>
            <p:nvSpPr>
              <p:cNvPr id="26" name="Rectangle 91"/>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92"/>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3"/>
            <p:cNvSpPr>
              <a:spLocks noChangeArrowheads="1"/>
            </p:cNvSpPr>
            <p:nvPr/>
          </p:nvSpPr>
          <p:spPr bwMode="auto">
            <a:xfrm>
              <a:off x="4690" y="1553"/>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94"/>
            <p:cNvSpPr>
              <a:spLocks noChangeShapeType="1"/>
            </p:cNvSpPr>
            <p:nvPr/>
          </p:nvSpPr>
          <p:spPr bwMode="auto">
            <a:xfrm>
              <a:off x="5136" y="1553"/>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5"/>
            <p:cNvSpPr>
              <a:spLocks noChangeShapeType="1"/>
            </p:cNvSpPr>
            <p:nvPr/>
          </p:nvSpPr>
          <p:spPr bwMode="auto">
            <a:xfrm>
              <a:off x="2473" y="1664"/>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 name="Group 96"/>
            <p:cNvGrpSpPr>
              <a:grpSpLocks/>
            </p:cNvGrpSpPr>
            <p:nvPr/>
          </p:nvGrpSpPr>
          <p:grpSpPr bwMode="auto">
            <a:xfrm>
              <a:off x="697" y="1568"/>
              <a:ext cx="672" cy="240"/>
              <a:chOff x="1104" y="2016"/>
              <a:chExt cx="672" cy="240"/>
            </a:xfrm>
          </p:grpSpPr>
          <p:sp>
            <p:nvSpPr>
              <p:cNvPr id="24" name="Rectangle 97"/>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98"/>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 name="Group 99"/>
            <p:cNvGrpSpPr>
              <a:grpSpLocks/>
            </p:cNvGrpSpPr>
            <p:nvPr/>
          </p:nvGrpSpPr>
          <p:grpSpPr bwMode="auto">
            <a:xfrm>
              <a:off x="1849" y="1568"/>
              <a:ext cx="672" cy="240"/>
              <a:chOff x="1104" y="2016"/>
              <a:chExt cx="672" cy="240"/>
            </a:xfrm>
          </p:grpSpPr>
          <p:sp>
            <p:nvSpPr>
              <p:cNvPr id="22" name="Rectangle 100"/>
              <p:cNvSpPr>
                <a:spLocks noChangeArrowheads="1"/>
              </p:cNvSpPr>
              <p:nvPr/>
            </p:nvSpPr>
            <p:spPr bwMode="auto">
              <a:xfrm>
                <a:off x="1104" y="2016"/>
                <a:ext cx="67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1"/>
              <p:cNvSpPr>
                <a:spLocks noChangeShapeType="1"/>
              </p:cNvSpPr>
              <p:nvPr/>
            </p:nvSpPr>
            <p:spPr bwMode="auto">
              <a:xfrm>
                <a:off x="1536" y="201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Line 103"/>
            <p:cNvSpPr>
              <a:spLocks noChangeShapeType="1"/>
            </p:cNvSpPr>
            <p:nvPr/>
          </p:nvSpPr>
          <p:spPr bwMode="auto">
            <a:xfrm>
              <a:off x="457" y="16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4"/>
            <p:cNvSpPr>
              <a:spLocks noChangeShapeType="1"/>
            </p:cNvSpPr>
            <p:nvPr/>
          </p:nvSpPr>
          <p:spPr bwMode="auto">
            <a:xfrm>
              <a:off x="1321" y="166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05"/>
            <p:cNvSpPr txBox="1">
              <a:spLocks noChangeArrowheads="1"/>
            </p:cNvSpPr>
            <p:nvPr/>
          </p:nvSpPr>
          <p:spPr bwMode="auto">
            <a:xfrm>
              <a:off x="687" y="1546"/>
              <a:ext cx="6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a:latin typeface="Times New Roman" pitchFamily="18" charset="0"/>
                  <a:ea typeface="PMingLiU" pitchFamily="18" charset="-120"/>
                </a:rPr>
                <a:t> </a:t>
              </a:r>
              <a:r>
                <a:rPr kumimoji="1" lang="zh-TW" altLang="zh-CN" sz="2400">
                  <a:latin typeface="Times New Roman" pitchFamily="18" charset="0"/>
                  <a:ea typeface="PMingLiU" pitchFamily="18" charset="-120"/>
                </a:rPr>
                <a:t> </a:t>
              </a:r>
              <a:r>
                <a:rPr kumimoji="1" lang="en-US" altLang="zh-CN" sz="2400">
                  <a:latin typeface="Times New Roman" pitchFamily="18" charset="0"/>
                  <a:ea typeface="PMingLiU" pitchFamily="18" charset="-120"/>
                </a:rPr>
                <a:t>A</a:t>
              </a:r>
              <a:r>
                <a:rPr kumimoji="1" lang="en-US" altLang="zh-TW" sz="2400">
                  <a:latin typeface="Times New Roman" pitchFamily="18" charset="0"/>
                  <a:ea typeface="PMingLiU" pitchFamily="18" charset="-120"/>
                </a:rPr>
                <a:t>  </a:t>
              </a:r>
              <a:r>
                <a:rPr kumimoji="1" lang="en-US" altLang="zh-CN" sz="2400">
                  <a:latin typeface="Times New Roman" pitchFamily="18" charset="0"/>
                  <a:ea typeface="PMingLiU" pitchFamily="18" charset="-120"/>
                </a:rPr>
                <a:t> </a:t>
              </a:r>
              <a:r>
                <a:rPr kumimoji="1" lang="en-US" altLang="zh-TW" sz="2400">
                  <a:latin typeface="Times New Roman" pitchFamily="18" charset="0"/>
                  <a:ea typeface="PMingLiU" pitchFamily="18" charset="-120"/>
                </a:rPr>
                <a:t>  </a:t>
              </a:r>
              <a:r>
                <a:rPr kumimoji="1" lang="en-US" altLang="zh-TW" sz="2400">
                  <a:latin typeface="Times New Roman" pitchFamily="18" charset="0"/>
                  <a:ea typeface="PMingLiU" pitchFamily="18" charset="-120"/>
                  <a:sym typeface="Wingdings" pitchFamily="2" charset="2"/>
                </a:rPr>
                <a:t></a:t>
              </a:r>
              <a:endParaRPr kumimoji="1" lang="en-US" altLang="zh-TW" sz="2400">
                <a:latin typeface="Times New Roman" pitchFamily="18" charset="0"/>
                <a:ea typeface="PMingLiU" pitchFamily="18" charset="-120"/>
              </a:endParaRPr>
            </a:p>
          </p:txBody>
        </p:sp>
        <p:sp>
          <p:nvSpPr>
            <p:cNvPr id="15" name="Text Box 106"/>
            <p:cNvSpPr txBox="1">
              <a:spLocks noChangeArrowheads="1"/>
            </p:cNvSpPr>
            <p:nvPr/>
          </p:nvSpPr>
          <p:spPr bwMode="auto">
            <a:xfrm>
              <a:off x="18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TW" altLang="en-US" sz="2400" dirty="0">
                  <a:latin typeface="Times New Roman" pitchFamily="18" charset="0"/>
                  <a:ea typeface="PMingLiU" pitchFamily="18" charset="-120"/>
                </a:rPr>
                <a:t> </a:t>
              </a:r>
              <a:r>
                <a:rPr kumimoji="1" lang="zh-TW" altLang="zh-CN" sz="2400" dirty="0">
                  <a:latin typeface="Times New Roman" pitchFamily="18" charset="0"/>
                  <a:ea typeface="PMingLiU" pitchFamily="18" charset="-120"/>
                </a:rPr>
                <a:t> </a:t>
              </a:r>
              <a:r>
                <a:rPr kumimoji="1" lang="en-US" altLang="zh-CN" sz="2400" dirty="0">
                  <a:latin typeface="Times New Roman" pitchFamily="18" charset="0"/>
                  <a:ea typeface="PMingLiU" pitchFamily="18" charset="-120"/>
                </a:rPr>
                <a:t>B</a:t>
              </a:r>
              <a:r>
                <a:rPr kumimoji="1" lang="en-US" altLang="zh-TW" sz="2400" dirty="0">
                  <a:latin typeface="Times New Roman" pitchFamily="18" charset="0"/>
                  <a:ea typeface="PMingLiU" pitchFamily="18" charset="-120"/>
                </a:rPr>
                <a:t> </a:t>
              </a:r>
              <a:r>
                <a:rPr kumimoji="1" lang="en-US" altLang="zh-CN" sz="2400" dirty="0">
                  <a:latin typeface="Times New Roman" pitchFamily="18" charset="0"/>
                  <a:ea typeface="PMingLiU" pitchFamily="18" charset="-120"/>
                </a:rPr>
                <a:t> </a:t>
              </a:r>
              <a:r>
                <a:rPr kumimoji="1" lang="en-US" altLang="zh-TW" sz="2400" dirty="0">
                  <a:latin typeface="Times New Roman" pitchFamily="18" charset="0"/>
                  <a:ea typeface="PMingLiU" pitchFamily="18" charset="-120"/>
                </a:rPr>
                <a:t>   </a:t>
              </a:r>
              <a:r>
                <a:rPr kumimoji="1" lang="en-US" altLang="zh-TW" sz="2400" dirty="0">
                  <a:latin typeface="Times New Roman" pitchFamily="18" charset="0"/>
                  <a:ea typeface="PMingLiU" pitchFamily="18" charset="-120"/>
                  <a:sym typeface="Wingdings" pitchFamily="2" charset="2"/>
                </a:rPr>
                <a:t></a:t>
              </a:r>
              <a:endParaRPr kumimoji="1" lang="en-US" altLang="zh-TW" sz="2400" dirty="0">
                <a:latin typeface="Times New Roman" pitchFamily="18" charset="0"/>
                <a:ea typeface="PMingLiU" pitchFamily="18" charset="-120"/>
              </a:endParaRPr>
            </a:p>
          </p:txBody>
        </p:sp>
        <p:sp>
          <p:nvSpPr>
            <p:cNvPr id="16" name="Text Box 107"/>
            <p:cNvSpPr txBox="1">
              <a:spLocks noChangeArrowheads="1"/>
            </p:cNvSpPr>
            <p:nvPr/>
          </p:nvSpPr>
          <p:spPr bwMode="auto">
            <a:xfrm>
              <a:off x="3039" y="1546"/>
              <a:ext cx="6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itchFamily="18" charset="0"/>
                  <a:ea typeface="PMingLiU" pitchFamily="18" charset="-120"/>
                </a:rPr>
                <a:t> C</a:t>
              </a:r>
              <a:r>
                <a:rPr kumimoji="1" lang="en-US" altLang="zh-TW" sz="2400" dirty="0">
                  <a:latin typeface="Times New Roman" pitchFamily="18" charset="0"/>
                  <a:ea typeface="PMingLiU" pitchFamily="18" charset="-120"/>
                </a:rPr>
                <a:t> </a:t>
              </a:r>
              <a:r>
                <a:rPr kumimoji="1" lang="en-US" altLang="zh-CN" sz="2400" dirty="0">
                  <a:latin typeface="Times New Roman" pitchFamily="18" charset="0"/>
                  <a:ea typeface="PMingLiU" pitchFamily="18" charset="-120"/>
                </a:rPr>
                <a:t>    </a:t>
              </a:r>
              <a:r>
                <a:rPr kumimoji="1" lang="en-US" altLang="zh-TW" sz="2400" dirty="0">
                  <a:latin typeface="Times New Roman" pitchFamily="18" charset="0"/>
                  <a:ea typeface="PMingLiU" pitchFamily="18" charset="-120"/>
                </a:rPr>
                <a:t> </a:t>
              </a:r>
              <a:r>
                <a:rPr kumimoji="1" lang="en-US" altLang="zh-TW" sz="2400" dirty="0">
                  <a:latin typeface="Times New Roman" pitchFamily="18" charset="0"/>
                  <a:ea typeface="PMingLiU" pitchFamily="18" charset="-120"/>
                  <a:sym typeface="Wingdings" pitchFamily="2" charset="2"/>
                </a:rPr>
                <a:t></a:t>
              </a:r>
              <a:endParaRPr kumimoji="1" lang="en-US" altLang="zh-TW" sz="2400" dirty="0">
                <a:latin typeface="Times New Roman" pitchFamily="18" charset="0"/>
                <a:ea typeface="PMingLiU" pitchFamily="18" charset="-120"/>
              </a:endParaRPr>
            </a:p>
          </p:txBody>
        </p:sp>
        <p:sp>
          <p:nvSpPr>
            <p:cNvPr id="17" name="Text Box 108"/>
            <p:cNvSpPr txBox="1">
              <a:spLocks noChangeArrowheads="1"/>
            </p:cNvSpPr>
            <p:nvPr/>
          </p:nvSpPr>
          <p:spPr bwMode="auto">
            <a:xfrm>
              <a:off x="4720" y="1536"/>
              <a:ext cx="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TW" altLang="en-US" sz="2400" dirty="0">
                  <a:latin typeface="Times New Roman" pitchFamily="18" charset="0"/>
                  <a:ea typeface="PMingLiU" pitchFamily="18" charset="-120"/>
                </a:rPr>
                <a:t> </a:t>
              </a:r>
              <a:r>
                <a:rPr kumimoji="1" lang="zh-TW" altLang="zh-CN" sz="2400" dirty="0">
                  <a:latin typeface="Times New Roman" pitchFamily="18" charset="0"/>
                  <a:ea typeface="PMingLiU" pitchFamily="18" charset="-120"/>
                </a:rPr>
                <a:t> </a:t>
              </a:r>
              <a:r>
                <a:rPr kumimoji="1" lang="en-US" altLang="zh-CN" sz="2400" dirty="0">
                  <a:latin typeface="Times New Roman" pitchFamily="18" charset="0"/>
                  <a:ea typeface="PMingLiU" pitchFamily="18" charset="-120"/>
                </a:rPr>
                <a:t>I </a:t>
              </a:r>
              <a:r>
                <a:rPr kumimoji="1" lang="en-US" altLang="zh-TW" sz="2400" dirty="0">
                  <a:latin typeface="Times New Roman" pitchFamily="18" charset="0"/>
                  <a:ea typeface="PMingLiU" pitchFamily="18" charset="-120"/>
                </a:rPr>
                <a:t>  </a:t>
              </a:r>
              <a:r>
                <a:rPr kumimoji="1" lang="en-US" altLang="zh-CN" sz="2400" dirty="0">
                  <a:latin typeface="Times New Roman" pitchFamily="18" charset="0"/>
                  <a:ea typeface="PMingLiU" pitchFamily="18" charset="-120"/>
                </a:rPr>
                <a:t>  </a:t>
              </a:r>
              <a:r>
                <a:rPr kumimoji="1" lang="en-US" altLang="zh-TW" sz="2000" dirty="0">
                  <a:latin typeface="Times New Roman" pitchFamily="18" charset="0"/>
                  <a:ea typeface="PMingLiU" pitchFamily="18" charset="-120"/>
                </a:rPr>
                <a:t>NULL</a:t>
              </a:r>
            </a:p>
          </p:txBody>
        </p:sp>
        <p:sp>
          <p:nvSpPr>
            <p:cNvPr id="18" name="Text Box 109"/>
            <p:cNvSpPr txBox="1">
              <a:spLocks noChangeArrowheads="1"/>
            </p:cNvSpPr>
            <p:nvPr/>
          </p:nvSpPr>
          <p:spPr bwMode="auto">
            <a:xfrm>
              <a:off x="80" y="1440"/>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sp>
          <p:nvSpPr>
            <p:cNvPr id="19" name="Line 110"/>
            <p:cNvSpPr>
              <a:spLocks noChangeShapeType="1"/>
            </p:cNvSpPr>
            <p:nvPr/>
          </p:nvSpPr>
          <p:spPr bwMode="auto">
            <a:xfrm>
              <a:off x="3677"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11"/>
            <p:cNvSpPr>
              <a:spLocks noChangeShapeType="1"/>
            </p:cNvSpPr>
            <p:nvPr/>
          </p:nvSpPr>
          <p:spPr bwMode="auto">
            <a:xfrm>
              <a:off x="4312" y="168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12"/>
            <p:cNvSpPr>
              <a:spLocks noChangeShapeType="1"/>
            </p:cNvSpPr>
            <p:nvPr/>
          </p:nvSpPr>
          <p:spPr bwMode="auto">
            <a:xfrm>
              <a:off x="4040" y="1689"/>
              <a:ext cx="22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15"/>
          <p:cNvGrpSpPr>
            <a:grpSpLocks/>
          </p:cNvGrpSpPr>
          <p:nvPr/>
        </p:nvGrpSpPr>
        <p:grpSpPr bwMode="auto">
          <a:xfrm>
            <a:off x="323528" y="5190331"/>
            <a:ext cx="8439150" cy="542925"/>
            <a:chOff x="80" y="1296"/>
            <a:chExt cx="5316" cy="342"/>
          </a:xfrm>
        </p:grpSpPr>
        <p:sp>
          <p:nvSpPr>
            <p:cNvPr id="29" name="Line 116"/>
            <p:cNvSpPr>
              <a:spLocks noChangeShapeType="1"/>
            </p:cNvSpPr>
            <p:nvPr/>
          </p:nvSpPr>
          <p:spPr bwMode="auto">
            <a:xfrm>
              <a:off x="3408" y="148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17"/>
            <p:cNvSpPr>
              <a:spLocks noChangeShapeType="1"/>
            </p:cNvSpPr>
            <p:nvPr/>
          </p:nvSpPr>
          <p:spPr bwMode="auto">
            <a:xfrm>
              <a:off x="476" y="148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8"/>
            <p:cNvSpPr>
              <a:spLocks noChangeShapeType="1"/>
            </p:cNvSpPr>
            <p:nvPr/>
          </p:nvSpPr>
          <p:spPr bwMode="auto">
            <a:xfrm>
              <a:off x="1776" y="148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19"/>
            <p:cNvSpPr txBox="1">
              <a:spLocks noChangeArrowheads="1"/>
            </p:cNvSpPr>
            <p:nvPr/>
          </p:nvSpPr>
          <p:spPr bwMode="auto">
            <a:xfrm>
              <a:off x="80" y="1296"/>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head</a:t>
              </a:r>
            </a:p>
          </p:txBody>
        </p:sp>
        <p:grpSp>
          <p:nvGrpSpPr>
            <p:cNvPr id="33" name="Group 120"/>
            <p:cNvGrpSpPr>
              <a:grpSpLocks/>
            </p:cNvGrpSpPr>
            <p:nvPr/>
          </p:nvGrpSpPr>
          <p:grpSpPr bwMode="auto">
            <a:xfrm>
              <a:off x="657" y="1344"/>
              <a:ext cx="1134" cy="294"/>
              <a:chOff x="340" y="1344"/>
              <a:chExt cx="1134" cy="294"/>
            </a:xfrm>
          </p:grpSpPr>
          <p:sp>
            <p:nvSpPr>
              <p:cNvPr id="46" name="Text Box 121"/>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A  B  C  D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7" name="Line 122"/>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126"/>
            <p:cNvGrpSpPr>
              <a:grpSpLocks/>
            </p:cNvGrpSpPr>
            <p:nvPr/>
          </p:nvGrpSpPr>
          <p:grpSpPr bwMode="auto">
            <a:xfrm>
              <a:off x="2226" y="1344"/>
              <a:ext cx="1134" cy="294"/>
              <a:chOff x="340" y="1344"/>
              <a:chExt cx="1134" cy="294"/>
            </a:xfrm>
          </p:grpSpPr>
          <p:sp>
            <p:nvSpPr>
              <p:cNvPr id="41" name="Text Box 127"/>
              <p:cNvSpPr txBox="1">
                <a:spLocks noChangeArrowheads="1"/>
              </p:cNvSpPr>
              <p:nvPr/>
            </p:nvSpPr>
            <p:spPr bwMode="auto">
              <a:xfrm>
                <a:off x="340" y="1344"/>
                <a:ext cx="113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latin typeface="Times New Roman" pitchFamily="18" charset="0"/>
                    <a:ea typeface="PMingLiU" pitchFamily="18" charset="-120"/>
                  </a:rPr>
                  <a:t>E   F  G  H </a:t>
                </a:r>
                <a:r>
                  <a:rPr kumimoji="1" lang="zh-TW" altLang="en-US" sz="2400">
                    <a:latin typeface="Times New Roman" pitchFamily="18" charset="0"/>
                    <a:ea typeface="PMingLiU" pitchFamily="18" charset="-120"/>
                    <a:sym typeface="Wingdings" pitchFamily="2" charset="2"/>
                  </a:rPr>
                  <a:t></a:t>
                </a:r>
                <a:endParaRPr kumimoji="1" lang="zh-TW" altLang="en-US" sz="2400">
                  <a:latin typeface="Times New Roman" pitchFamily="18" charset="0"/>
                  <a:ea typeface="PMingLiU" pitchFamily="18" charset="-120"/>
                </a:endParaRPr>
              </a:p>
            </p:txBody>
          </p:sp>
          <p:sp>
            <p:nvSpPr>
              <p:cNvPr id="42" name="Line 128"/>
              <p:cNvSpPr>
                <a:spLocks noChangeShapeType="1"/>
              </p:cNvSpPr>
              <p:nvPr/>
            </p:nvSpPr>
            <p:spPr bwMode="auto">
              <a:xfrm>
                <a:off x="587"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29"/>
              <p:cNvSpPr>
                <a:spLocks noChangeShapeType="1"/>
              </p:cNvSpPr>
              <p:nvPr/>
            </p:nvSpPr>
            <p:spPr bwMode="auto">
              <a:xfrm>
                <a:off x="834"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30"/>
              <p:cNvSpPr>
                <a:spLocks noChangeShapeType="1"/>
              </p:cNvSpPr>
              <p:nvPr/>
            </p:nvSpPr>
            <p:spPr bwMode="auto">
              <a:xfrm>
                <a:off x="104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31"/>
              <p:cNvSpPr>
                <a:spLocks noChangeShapeType="1"/>
              </p:cNvSpPr>
              <p:nvPr/>
            </p:nvSpPr>
            <p:spPr bwMode="auto">
              <a:xfrm>
                <a:off x="1266"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 name="Text Box 132"/>
            <p:cNvSpPr txBox="1">
              <a:spLocks noChangeArrowheads="1"/>
            </p:cNvSpPr>
            <p:nvPr/>
          </p:nvSpPr>
          <p:spPr bwMode="auto">
            <a:xfrm>
              <a:off x="3840" y="1344"/>
              <a:ext cx="1536"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kumimoji="1" lang="zh-TW" altLang="en-US" sz="2400">
                <a:latin typeface="Times New Roman" pitchFamily="18" charset="0"/>
                <a:ea typeface="PMingLiU" pitchFamily="18" charset="-120"/>
              </a:endParaRPr>
            </a:p>
          </p:txBody>
        </p:sp>
        <p:sp>
          <p:nvSpPr>
            <p:cNvPr id="36" name="Line 133"/>
            <p:cNvSpPr>
              <a:spLocks noChangeShapeType="1"/>
            </p:cNvSpPr>
            <p:nvPr/>
          </p:nvSpPr>
          <p:spPr bwMode="auto">
            <a:xfrm>
              <a:off x="4079"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34"/>
            <p:cNvSpPr>
              <a:spLocks noChangeShapeType="1"/>
            </p:cNvSpPr>
            <p:nvPr/>
          </p:nvSpPr>
          <p:spPr bwMode="auto">
            <a:xfrm>
              <a:off x="4333"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35"/>
            <p:cNvSpPr>
              <a:spLocks noChangeShapeType="1"/>
            </p:cNvSpPr>
            <p:nvPr/>
          </p:nvSpPr>
          <p:spPr bwMode="auto">
            <a:xfrm>
              <a:off x="4555"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36"/>
            <p:cNvSpPr>
              <a:spLocks noChangeShapeType="1"/>
            </p:cNvSpPr>
            <p:nvPr/>
          </p:nvSpPr>
          <p:spPr bwMode="auto">
            <a:xfrm>
              <a:off x="4778" y="1344"/>
              <a:ext cx="0"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Rectangle 137"/>
            <p:cNvSpPr>
              <a:spLocks noChangeArrowheads="1"/>
            </p:cNvSpPr>
            <p:nvPr/>
          </p:nvSpPr>
          <p:spPr bwMode="auto">
            <a:xfrm>
              <a:off x="3840" y="1344"/>
              <a:ext cx="1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itchFamily="18" charset="0"/>
                  <a:ea typeface="PMingLiU" pitchFamily="18" charset="-120"/>
                </a:rPr>
                <a:t>I    #   #   #  NULL</a:t>
              </a:r>
              <a:endParaRPr kumimoji="1" lang="zh-TW" altLang="en-US" sz="2400">
                <a:latin typeface="Times New Roman" pitchFamily="18" charset="0"/>
                <a:ea typeface="PMingLiU" pitchFamily="18" charset="-120"/>
                <a:sym typeface="Wingdings" pitchFamily="2" charset="2"/>
              </a:endParaRPr>
            </a:p>
          </p:txBody>
        </p:sp>
      </p:grpSp>
    </p:spTree>
    <p:extLst>
      <p:ext uri="{BB962C8B-B14F-4D97-AF65-F5344CB8AC3E}">
        <p14:creationId xmlns:p14="http://schemas.microsoft.com/office/powerpoint/2010/main" val="166180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块链类型定义</a:t>
            </a:r>
            <a:endParaRPr lang="en-US"/>
          </a:p>
        </p:txBody>
      </p:sp>
      <p:sp>
        <p:nvSpPr>
          <p:cNvPr id="3" name="内容占位符 2"/>
          <p:cNvSpPr>
            <a:spLocks noGrp="1"/>
          </p:cNvSpPr>
          <p:nvPr>
            <p:ph idx="1"/>
          </p:nvPr>
        </p:nvSpPr>
        <p:spPr/>
        <p:txBody>
          <a:bodyPr>
            <a:normAutofit fontScale="92500"/>
          </a:bodyPr>
          <a:lstStyle/>
          <a:p>
            <a:pPr marL="0" indent="0">
              <a:buNone/>
            </a:pPr>
            <a:r>
              <a:rPr lang="en-US" altLang="zh-CN" dirty="0"/>
              <a:t>#define  CHUNKSIZE 80 //</a:t>
            </a:r>
            <a:r>
              <a:rPr lang="zh-CN" altLang="en-US" dirty="0"/>
              <a:t>每块大小，由用户定义</a:t>
            </a:r>
          </a:p>
          <a:p>
            <a:pPr marL="0" indent="0">
              <a:buNone/>
            </a:pPr>
            <a:r>
              <a:rPr lang="en-US" altLang="zh-CN" dirty="0"/>
              <a:t>typedef  struct  Chunk { //</a:t>
            </a:r>
            <a:r>
              <a:rPr lang="zh-CN" altLang="en-US" dirty="0"/>
              <a:t>首先定义结点类型</a:t>
            </a:r>
          </a:p>
          <a:p>
            <a:pPr marL="0" indent="0">
              <a:buNone/>
            </a:pPr>
            <a:r>
              <a:rPr lang="zh-CN" altLang="en-US" dirty="0"/>
              <a:t>      </a:t>
            </a:r>
            <a:r>
              <a:rPr lang="en-US" altLang="zh-CN" dirty="0">
                <a:solidFill>
                  <a:srgbClr val="C00000"/>
                </a:solidFill>
              </a:rPr>
              <a:t>char  </a:t>
            </a:r>
            <a:r>
              <a:rPr lang="en-US" altLang="zh-CN" dirty="0" err="1">
                <a:solidFill>
                  <a:srgbClr val="C00000"/>
                </a:solidFill>
              </a:rPr>
              <a:t>ch</a:t>
            </a:r>
            <a:r>
              <a:rPr lang="en-US" altLang="zh-CN" dirty="0">
                <a:solidFill>
                  <a:srgbClr val="C00000"/>
                </a:solidFill>
              </a:rPr>
              <a:t>[CHUNKSIZE]</a:t>
            </a:r>
            <a:r>
              <a:rPr lang="en-US" altLang="zh-CN" dirty="0"/>
              <a:t>;//</a:t>
            </a:r>
            <a:r>
              <a:rPr lang="zh-CN" altLang="en-US" dirty="0"/>
              <a:t>每个结点中的数据域</a:t>
            </a:r>
          </a:p>
          <a:p>
            <a:pPr marL="0" indent="0">
              <a:buNone/>
            </a:pPr>
            <a:r>
              <a:rPr lang="zh-CN" altLang="en-US" dirty="0"/>
              <a:t>      </a:t>
            </a:r>
            <a:r>
              <a:rPr lang="en-US" altLang="zh-CN" dirty="0"/>
              <a:t>struct  Chunk * next ;//</a:t>
            </a:r>
            <a:r>
              <a:rPr lang="zh-CN" altLang="en-US" dirty="0"/>
              <a:t>每个结点中的指针域</a:t>
            </a:r>
          </a:p>
          <a:p>
            <a:pPr marL="0" indent="0">
              <a:buNone/>
            </a:pPr>
            <a:r>
              <a:rPr lang="en-US" altLang="zh-CN" dirty="0"/>
              <a:t>} </a:t>
            </a:r>
            <a:r>
              <a:rPr lang="en-US" altLang="zh-CN" dirty="0">
                <a:solidFill>
                  <a:srgbClr val="0000FF"/>
                </a:solidFill>
              </a:rPr>
              <a:t>Chunk</a:t>
            </a:r>
            <a:r>
              <a:rPr lang="en-US" altLang="zh-CN" dirty="0"/>
              <a:t>;                                </a:t>
            </a:r>
          </a:p>
          <a:p>
            <a:pPr marL="0" indent="0">
              <a:buNone/>
            </a:pPr>
            <a:r>
              <a:rPr lang="en-US" altLang="zh-CN" dirty="0"/>
              <a:t>typedef  struct { //</a:t>
            </a:r>
            <a:r>
              <a:rPr lang="zh-CN" altLang="en-US" dirty="0"/>
              <a:t>定义用链式存储的串类型</a:t>
            </a:r>
          </a:p>
          <a:p>
            <a:pPr marL="0" indent="0">
              <a:buNone/>
            </a:pPr>
            <a:r>
              <a:rPr lang="zh-CN" altLang="en-US" dirty="0"/>
              <a:t>            </a:t>
            </a:r>
            <a:r>
              <a:rPr lang="en-US" altLang="zh-CN" dirty="0">
                <a:solidFill>
                  <a:srgbClr val="0000FF"/>
                </a:solidFill>
              </a:rPr>
              <a:t>Chunk</a:t>
            </a:r>
            <a:r>
              <a:rPr lang="en-US" altLang="zh-CN" dirty="0"/>
              <a:t>  *</a:t>
            </a:r>
            <a:r>
              <a:rPr lang="en-US" altLang="zh-CN" dirty="0">
                <a:solidFill>
                  <a:srgbClr val="C00000"/>
                </a:solidFill>
              </a:rPr>
              <a:t>head</a:t>
            </a:r>
            <a:r>
              <a:rPr lang="en-US" altLang="zh-CN" dirty="0"/>
              <a:t>;         //</a:t>
            </a:r>
            <a:r>
              <a:rPr lang="zh-CN" altLang="en-US" dirty="0"/>
              <a:t>头指针</a:t>
            </a:r>
          </a:p>
          <a:p>
            <a:pPr marL="0" indent="0">
              <a:buNone/>
            </a:pPr>
            <a:r>
              <a:rPr lang="zh-CN" altLang="en-US" dirty="0"/>
              <a:t>            </a:t>
            </a:r>
            <a:r>
              <a:rPr lang="en-US" altLang="zh-CN" dirty="0">
                <a:solidFill>
                  <a:srgbClr val="0000FF"/>
                </a:solidFill>
              </a:rPr>
              <a:t>Chunk</a:t>
            </a:r>
            <a:r>
              <a:rPr lang="en-US" altLang="zh-CN" dirty="0"/>
              <a:t>  *</a:t>
            </a:r>
            <a:r>
              <a:rPr lang="en-US" altLang="zh-CN" dirty="0">
                <a:solidFill>
                  <a:srgbClr val="C00000"/>
                </a:solidFill>
              </a:rPr>
              <a:t>tail</a:t>
            </a:r>
            <a:r>
              <a:rPr lang="en-US" altLang="zh-CN" dirty="0"/>
              <a:t>;            //</a:t>
            </a:r>
            <a:r>
              <a:rPr lang="zh-CN" altLang="en-US" dirty="0"/>
              <a:t>尾指针</a:t>
            </a:r>
          </a:p>
          <a:p>
            <a:pPr marL="0" indent="0">
              <a:buNone/>
            </a:pPr>
            <a:r>
              <a:rPr lang="zh-CN" altLang="en-US" dirty="0"/>
              <a:t>            </a:t>
            </a:r>
            <a:r>
              <a:rPr lang="en-US" altLang="zh-CN" dirty="0"/>
              <a:t>int  </a:t>
            </a:r>
            <a:r>
              <a:rPr lang="en-US" altLang="zh-CN" dirty="0" err="1"/>
              <a:t>curLen</a:t>
            </a:r>
            <a:r>
              <a:rPr lang="en-US" altLang="zh-CN" dirty="0"/>
              <a:t>;              //</a:t>
            </a:r>
            <a:r>
              <a:rPr lang="zh-CN" altLang="en-US" dirty="0"/>
              <a:t>结点个数</a:t>
            </a:r>
          </a:p>
          <a:p>
            <a:pPr marL="0" indent="0">
              <a:buNone/>
            </a:pPr>
            <a:r>
              <a:rPr lang="en-US" altLang="zh-CN" dirty="0"/>
              <a:t>} </a:t>
            </a:r>
            <a:r>
              <a:rPr lang="en-US" altLang="zh-CN" dirty="0" err="1">
                <a:solidFill>
                  <a:srgbClr val="0000FF"/>
                </a:solidFill>
              </a:rPr>
              <a:t>LString</a:t>
            </a:r>
            <a:r>
              <a:rPr lang="en-US" altLang="zh-CN" dirty="0"/>
              <a:t>;   </a:t>
            </a:r>
            <a:endParaRPr lang="zh-CN" alt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435143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模式匹配 </a:t>
            </a:r>
            <a:r>
              <a:rPr lang="en-US" altLang="zh-CN" dirty="0"/>
              <a:t>– </a:t>
            </a:r>
            <a:r>
              <a:rPr lang="zh-CN" altLang="en-US" dirty="0"/>
              <a:t>暴力算法</a:t>
            </a:r>
            <a:endParaRPr lang="en-US" dirty="0"/>
          </a:p>
        </p:txBody>
      </p:sp>
      <p:sp>
        <p:nvSpPr>
          <p:cNvPr id="3" name="内容占位符 2"/>
          <p:cNvSpPr>
            <a:spLocks noGrp="1"/>
          </p:cNvSpPr>
          <p:nvPr>
            <p:ph idx="1"/>
          </p:nvPr>
        </p:nvSpPr>
        <p:spPr/>
        <p:txBody>
          <a:bodyPr/>
          <a:lstStyle/>
          <a:p>
            <a:r>
              <a:rPr lang="zh-CN" altLang="en-US" dirty="0"/>
              <a:t>将主串</a:t>
            </a:r>
            <a:r>
              <a:rPr lang="en-US" altLang="zh-CN" dirty="0"/>
              <a:t>S</a:t>
            </a:r>
            <a:r>
              <a:rPr lang="zh-CN" altLang="en-US" dirty="0"/>
              <a:t>的第</a:t>
            </a:r>
            <a:r>
              <a:rPr lang="en-US" altLang="zh-CN" dirty="0"/>
              <a:t>pos</a:t>
            </a:r>
            <a:r>
              <a:rPr lang="zh-CN" altLang="en-US" dirty="0"/>
              <a:t>个字符和模式串</a:t>
            </a:r>
            <a:r>
              <a:rPr lang="en-US" altLang="zh-CN" dirty="0"/>
              <a:t>P</a:t>
            </a:r>
            <a:r>
              <a:rPr lang="zh-CN" altLang="en-US" dirty="0"/>
              <a:t>的第</a:t>
            </a:r>
            <a:r>
              <a:rPr lang="en-US" altLang="zh-CN" dirty="0"/>
              <a:t>1</a:t>
            </a:r>
            <a:r>
              <a:rPr lang="zh-CN" altLang="en-US" dirty="0"/>
              <a:t>个字符比较</a:t>
            </a:r>
          </a:p>
          <a:p>
            <a:pPr lvl="1"/>
            <a:r>
              <a:rPr lang="zh-CN" altLang="en-US" dirty="0"/>
              <a:t>若相等，继续逐个比较后续字符</a:t>
            </a:r>
          </a:p>
          <a:p>
            <a:pPr lvl="1"/>
            <a:r>
              <a:rPr lang="zh-CN" altLang="en-US" dirty="0"/>
              <a:t>若不等，则</a:t>
            </a:r>
            <a:r>
              <a:rPr lang="zh-CN" altLang="en-US" dirty="0">
                <a:solidFill>
                  <a:srgbClr val="0000FF"/>
                </a:solidFill>
              </a:rPr>
              <a:t>从主串</a:t>
            </a:r>
            <a:r>
              <a:rPr lang="en-US" altLang="zh-CN" dirty="0">
                <a:solidFill>
                  <a:srgbClr val="0000FF"/>
                </a:solidFill>
              </a:rPr>
              <a:t>S</a:t>
            </a:r>
            <a:r>
              <a:rPr lang="zh-CN" altLang="en-US" dirty="0">
                <a:solidFill>
                  <a:srgbClr val="0000FF"/>
                </a:solidFill>
              </a:rPr>
              <a:t>的</a:t>
            </a:r>
            <a:r>
              <a:rPr lang="en-US" altLang="zh-CN" dirty="0">
                <a:solidFill>
                  <a:srgbClr val="0000FF"/>
                </a:solidFill>
              </a:rPr>
              <a:t>(pos+1)</a:t>
            </a:r>
            <a:r>
              <a:rPr lang="zh-CN" altLang="en-US" dirty="0">
                <a:solidFill>
                  <a:srgbClr val="0000FF"/>
                </a:solidFill>
              </a:rPr>
              <a:t>字符起，重新与</a:t>
            </a:r>
            <a:r>
              <a:rPr lang="en-US" altLang="zh-CN" dirty="0">
                <a:solidFill>
                  <a:srgbClr val="0000FF"/>
                </a:solidFill>
              </a:rPr>
              <a:t>P</a:t>
            </a:r>
            <a:r>
              <a:rPr lang="zh-CN" altLang="en-US" dirty="0">
                <a:solidFill>
                  <a:srgbClr val="0000FF"/>
                </a:solidFill>
              </a:rPr>
              <a:t>第</a:t>
            </a:r>
            <a:r>
              <a:rPr lang="en-US" altLang="zh-CN" dirty="0">
                <a:solidFill>
                  <a:srgbClr val="0000FF"/>
                </a:solidFill>
              </a:rPr>
              <a:t>1</a:t>
            </a:r>
            <a:r>
              <a:rPr lang="zh-CN" altLang="en-US" dirty="0">
                <a:solidFill>
                  <a:srgbClr val="0000FF"/>
                </a:solidFill>
              </a:rPr>
              <a:t>个字符比较</a:t>
            </a:r>
            <a:endParaRPr lang="en-US" altLang="zh-CN" dirty="0">
              <a:solidFill>
                <a:srgbClr val="0000FF"/>
              </a:solidFill>
            </a:endParaRPr>
          </a:p>
          <a:p>
            <a:r>
              <a:rPr lang="zh-CN" altLang="en-US" dirty="0"/>
              <a:t>直到主串</a:t>
            </a:r>
            <a:r>
              <a:rPr lang="en-US" altLang="zh-CN" dirty="0"/>
              <a:t>S</a:t>
            </a:r>
            <a:r>
              <a:rPr lang="zh-CN" altLang="en-US" dirty="0"/>
              <a:t>的一个连续子串字符序列与模式串</a:t>
            </a:r>
            <a:r>
              <a:rPr lang="en-US" altLang="zh-CN" dirty="0"/>
              <a:t>P</a:t>
            </a:r>
            <a:r>
              <a:rPr lang="zh-CN" altLang="en-US" dirty="0"/>
              <a:t>相等。这时匹配成功，返回</a:t>
            </a:r>
            <a:r>
              <a:rPr lang="en-US" altLang="zh-CN" dirty="0"/>
              <a:t>S</a:t>
            </a:r>
            <a:r>
              <a:rPr lang="zh-CN" altLang="en-US" dirty="0"/>
              <a:t>中与</a:t>
            </a:r>
            <a:r>
              <a:rPr lang="en-US" altLang="zh-CN" dirty="0"/>
              <a:t>P</a:t>
            </a:r>
            <a:r>
              <a:rPr lang="zh-CN" altLang="en-US" dirty="0"/>
              <a:t>匹配的子序列第一个字符的序号，否则，匹配失败，返回值 </a:t>
            </a:r>
            <a:r>
              <a:rPr lang="en-US" altLang="zh-CN" dirty="0"/>
              <a:t>0</a:t>
            </a:r>
            <a:r>
              <a:rPr lang="zh-CN" altLang="en-US" dirty="0"/>
              <a:t>。</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41746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116633"/>
            <a:ext cx="8229600" cy="1674314"/>
          </a:xfrm>
        </p:spPr>
        <p:txBody>
          <a:bodyPr>
            <a:normAutofit fontScale="90000"/>
          </a:bodyPr>
          <a:lstStyle/>
          <a:p>
            <a:r>
              <a:rPr lang="zh-CN" altLang="en-US" dirty="0"/>
              <a:t>暴力求解算法匹配过程示例</a:t>
            </a:r>
            <a:r>
              <a:rPr lang="en-US" altLang="zh-CN" dirty="0"/>
              <a:t>s=“</a:t>
            </a:r>
            <a:r>
              <a:rPr lang="en-US" altLang="zh-CN" dirty="0" err="1"/>
              <a:t>ababcabcacbab</a:t>
            </a:r>
            <a:r>
              <a:rPr lang="en-US" altLang="zh-CN" dirty="0"/>
              <a:t>”, t=“</a:t>
            </a:r>
            <a:r>
              <a:rPr lang="en-US" altLang="zh-CN" dirty="0" err="1"/>
              <a:t>abcac</a:t>
            </a:r>
            <a:r>
              <a:rPr lang="en-US" altLang="zh-CN" dirty="0"/>
              <a:t>”, pos=1</a:t>
            </a:r>
            <a:br>
              <a:rPr lang="en-US" altLang="zh-CN" dirty="0"/>
            </a:br>
            <a:r>
              <a:rPr lang="en-US" altLang="zh-CN" dirty="0" err="1"/>
              <a:t>HString</a:t>
            </a:r>
            <a:r>
              <a:rPr lang="zh-CN" altLang="en-US" dirty="0"/>
              <a:t>的</a:t>
            </a:r>
            <a:r>
              <a:rPr lang="en-US" altLang="zh-CN" dirty="0" err="1"/>
              <a:t>StrIndex</a:t>
            </a:r>
            <a:r>
              <a:rPr lang="en-US" altLang="zh-CN" dirty="0"/>
              <a:t>(</a:t>
            </a:r>
            <a:r>
              <a:rPr lang="en-US" altLang="zh-CN" dirty="0" err="1"/>
              <a:t>s,t,pos</a:t>
            </a:r>
            <a:r>
              <a:rPr lang="en-US" altLang="zh-CN" dirty="0"/>
              <a:t>)</a:t>
            </a:r>
            <a:r>
              <a:rPr lang="zh-CN" altLang="en-US" dirty="0"/>
              <a:t>返回</a:t>
            </a:r>
            <a:r>
              <a:rPr lang="zh-CN" altLang="en-US"/>
              <a:t>值为</a:t>
            </a:r>
            <a:r>
              <a:rPr lang="en-US" altLang="zh-CN"/>
              <a:t>6</a:t>
            </a: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grpSp>
        <p:nvGrpSpPr>
          <p:cNvPr id="6" name="Group 51"/>
          <p:cNvGrpSpPr>
            <a:grpSpLocks/>
          </p:cNvGrpSpPr>
          <p:nvPr/>
        </p:nvGrpSpPr>
        <p:grpSpPr bwMode="auto">
          <a:xfrm>
            <a:off x="0" y="1790947"/>
            <a:ext cx="5778500" cy="1281113"/>
            <a:chOff x="0" y="720"/>
            <a:chExt cx="3640" cy="807"/>
          </a:xfrm>
        </p:grpSpPr>
        <p:sp>
          <p:nvSpPr>
            <p:cNvPr id="7" name="Text Box 4"/>
            <p:cNvSpPr txBox="1">
              <a:spLocks noChangeArrowheads="1"/>
            </p:cNvSpPr>
            <p:nvPr/>
          </p:nvSpPr>
          <p:spPr bwMode="auto">
            <a:xfrm>
              <a:off x="0" y="919"/>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第一趟匹配      </a:t>
              </a:r>
              <a:r>
                <a:rPr kumimoji="1" lang="en-US" altLang="zh-CN" sz="2000" b="1" dirty="0">
                  <a:solidFill>
                    <a:srgbClr val="FF0000"/>
                  </a:solidFill>
                </a:rPr>
                <a:t>a</a:t>
              </a:r>
              <a:r>
                <a:rPr kumimoji="1" lang="en-US" altLang="zh-CN" sz="2000" b="1" dirty="0">
                  <a:solidFill>
                    <a:srgbClr val="0D0B1B"/>
                  </a:solidFill>
                </a:rPr>
                <a:t> b a b c a b c a c b a b</a:t>
              </a:r>
            </a:p>
          </p:txBody>
        </p:sp>
        <p:sp>
          <p:nvSpPr>
            <p:cNvPr id="8" name="Line 5"/>
            <p:cNvSpPr>
              <a:spLocks noChangeShapeType="1"/>
            </p:cNvSpPr>
            <p:nvPr/>
          </p:nvSpPr>
          <p:spPr bwMode="auto">
            <a:xfrm flipH="1">
              <a:off x="1338" y="768"/>
              <a:ext cx="0" cy="192"/>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6"/>
            <p:cNvSpPr txBox="1">
              <a:spLocks noChangeArrowheads="1"/>
            </p:cNvSpPr>
            <p:nvPr/>
          </p:nvSpPr>
          <p:spPr bwMode="auto">
            <a:xfrm>
              <a:off x="1488" y="720"/>
              <a:ext cx="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10" name="Text Box 7"/>
            <p:cNvSpPr txBox="1">
              <a:spLocks noChangeArrowheads="1"/>
            </p:cNvSpPr>
            <p:nvPr/>
          </p:nvSpPr>
          <p:spPr bwMode="auto">
            <a:xfrm>
              <a:off x="1008" y="110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a:t>
              </a:r>
            </a:p>
          </p:txBody>
        </p:sp>
        <p:sp>
          <p:nvSpPr>
            <p:cNvPr id="11" name="Line 8"/>
            <p:cNvSpPr>
              <a:spLocks noChangeShapeType="1"/>
            </p:cNvSpPr>
            <p:nvPr/>
          </p:nvSpPr>
          <p:spPr bwMode="auto">
            <a:xfrm rot="10800000">
              <a:off x="1383" y="134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9"/>
            <p:cNvSpPr txBox="1">
              <a:spLocks noChangeArrowheads="1"/>
            </p:cNvSpPr>
            <p:nvPr/>
          </p:nvSpPr>
          <p:spPr bwMode="auto">
            <a:xfrm>
              <a:off x="1488" y="129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j=2</a:t>
              </a:r>
            </a:p>
          </p:txBody>
        </p:sp>
      </p:grpSp>
      <p:grpSp>
        <p:nvGrpSpPr>
          <p:cNvPr id="13" name="Group 52"/>
          <p:cNvGrpSpPr>
            <a:grpSpLocks/>
          </p:cNvGrpSpPr>
          <p:nvPr/>
        </p:nvGrpSpPr>
        <p:grpSpPr bwMode="auto">
          <a:xfrm>
            <a:off x="0" y="3285689"/>
            <a:ext cx="5778500" cy="1265921"/>
            <a:chOff x="0" y="1615"/>
            <a:chExt cx="3640" cy="836"/>
          </a:xfrm>
        </p:grpSpPr>
        <p:sp>
          <p:nvSpPr>
            <p:cNvPr id="14" name="Text Box 11"/>
            <p:cNvSpPr txBox="1">
              <a:spLocks noChangeArrowheads="1"/>
            </p:cNvSpPr>
            <p:nvPr/>
          </p:nvSpPr>
          <p:spPr bwMode="auto">
            <a:xfrm>
              <a:off x="0" y="1831"/>
              <a:ext cx="364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第二趟匹配      </a:t>
              </a:r>
              <a:r>
                <a:rPr kumimoji="1" lang="en-US" altLang="zh-CN" sz="2000" b="1" dirty="0">
                  <a:solidFill>
                    <a:srgbClr val="0D0B1B"/>
                  </a:solidFill>
                </a:rPr>
                <a:t>a </a:t>
              </a:r>
              <a:r>
                <a:rPr kumimoji="1" lang="en-US" altLang="zh-CN" sz="2000" b="1" dirty="0">
                  <a:solidFill>
                    <a:srgbClr val="FF0000"/>
                  </a:solidFill>
                </a:rPr>
                <a:t>b</a:t>
              </a:r>
              <a:r>
                <a:rPr kumimoji="1" lang="en-US" altLang="zh-CN" sz="2000" b="1" dirty="0">
                  <a:solidFill>
                    <a:srgbClr val="0D0B1B"/>
                  </a:solidFill>
                </a:rPr>
                <a:t> a b c a b c a c b a b</a:t>
              </a:r>
            </a:p>
          </p:txBody>
        </p:sp>
        <p:sp>
          <p:nvSpPr>
            <p:cNvPr id="15" name="Line 12"/>
            <p:cNvSpPr>
              <a:spLocks noChangeShapeType="1"/>
            </p:cNvSpPr>
            <p:nvPr/>
          </p:nvSpPr>
          <p:spPr bwMode="auto">
            <a:xfrm>
              <a:off x="1247" y="1680"/>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3"/>
            <p:cNvSpPr txBox="1">
              <a:spLocks noChangeArrowheads="1"/>
            </p:cNvSpPr>
            <p:nvPr/>
          </p:nvSpPr>
          <p:spPr bwMode="auto">
            <a:xfrm>
              <a:off x="1247" y="1615"/>
              <a:ext cx="41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a:t>
              </a:r>
            </a:p>
          </p:txBody>
        </p:sp>
        <p:sp>
          <p:nvSpPr>
            <p:cNvPr id="17" name="Text Box 14"/>
            <p:cNvSpPr txBox="1">
              <a:spLocks noChangeArrowheads="1"/>
            </p:cNvSpPr>
            <p:nvPr/>
          </p:nvSpPr>
          <p:spPr bwMode="auto">
            <a:xfrm>
              <a:off x="1056" y="2016"/>
              <a:ext cx="6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a:t>
              </a:r>
            </a:p>
          </p:txBody>
        </p:sp>
        <p:sp>
          <p:nvSpPr>
            <p:cNvPr id="18" name="Line 15"/>
            <p:cNvSpPr>
              <a:spLocks noChangeShapeType="1"/>
            </p:cNvSpPr>
            <p:nvPr/>
          </p:nvSpPr>
          <p:spPr bwMode="auto">
            <a:xfrm rot="10800000">
              <a:off x="1202" y="22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16"/>
            <p:cNvSpPr txBox="1">
              <a:spLocks noChangeArrowheads="1"/>
            </p:cNvSpPr>
            <p:nvPr/>
          </p:nvSpPr>
          <p:spPr bwMode="auto">
            <a:xfrm>
              <a:off x="1247" y="2208"/>
              <a:ext cx="468"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j=0</a:t>
              </a:r>
            </a:p>
          </p:txBody>
        </p:sp>
      </p:grpSp>
      <p:grpSp>
        <p:nvGrpSpPr>
          <p:cNvPr id="20" name="Group 53"/>
          <p:cNvGrpSpPr>
            <a:grpSpLocks/>
          </p:cNvGrpSpPr>
          <p:nvPr/>
        </p:nvGrpSpPr>
        <p:grpSpPr bwMode="auto">
          <a:xfrm>
            <a:off x="0" y="4862760"/>
            <a:ext cx="5778500" cy="1169987"/>
            <a:chOff x="0" y="2655"/>
            <a:chExt cx="3640" cy="737"/>
          </a:xfrm>
        </p:grpSpPr>
        <p:sp>
          <p:nvSpPr>
            <p:cNvPr id="21" name="Text Box 18"/>
            <p:cNvSpPr txBox="1">
              <a:spLocks noChangeArrowheads="1"/>
            </p:cNvSpPr>
            <p:nvPr/>
          </p:nvSpPr>
          <p:spPr bwMode="auto">
            <a:xfrm>
              <a:off x="0" y="2784"/>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第三趟匹配      </a:t>
              </a:r>
              <a:r>
                <a:rPr kumimoji="1" lang="en-US" altLang="zh-CN" sz="2000" b="1" dirty="0">
                  <a:solidFill>
                    <a:srgbClr val="0D0B1B"/>
                  </a:solidFill>
                </a:rPr>
                <a:t>a b </a:t>
              </a:r>
              <a:r>
                <a:rPr kumimoji="1" lang="en-US" altLang="zh-CN" sz="2000" b="1" dirty="0">
                  <a:solidFill>
                    <a:srgbClr val="FF0000"/>
                  </a:solidFill>
                </a:rPr>
                <a:t>a</a:t>
              </a:r>
              <a:r>
                <a:rPr kumimoji="1" lang="en-US" altLang="zh-CN" sz="2000" b="1" dirty="0">
                  <a:solidFill>
                    <a:srgbClr val="0D0B1B"/>
                  </a:solidFill>
                </a:rPr>
                <a:t> b c a b c a c b a b</a:t>
              </a:r>
            </a:p>
          </p:txBody>
        </p:sp>
        <p:grpSp>
          <p:nvGrpSpPr>
            <p:cNvPr id="22" name="Group 19"/>
            <p:cNvGrpSpPr>
              <a:grpSpLocks/>
            </p:cNvGrpSpPr>
            <p:nvPr/>
          </p:nvGrpSpPr>
          <p:grpSpPr bwMode="auto">
            <a:xfrm>
              <a:off x="1794" y="2655"/>
              <a:ext cx="460" cy="231"/>
              <a:chOff x="1447" y="2710"/>
              <a:chExt cx="425" cy="231"/>
            </a:xfrm>
          </p:grpSpPr>
          <p:sp>
            <p:nvSpPr>
              <p:cNvPr id="27" name="Line 20"/>
              <p:cNvSpPr>
                <a:spLocks noChangeShapeType="1"/>
              </p:cNvSpPr>
              <p:nvPr/>
            </p:nvSpPr>
            <p:spPr bwMode="auto">
              <a:xfrm>
                <a:off x="1447" y="274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1"/>
              <p:cNvSpPr txBox="1">
                <a:spLocks noChangeArrowheads="1"/>
              </p:cNvSpPr>
              <p:nvPr/>
            </p:nvSpPr>
            <p:spPr bwMode="auto">
              <a:xfrm>
                <a:off x="1488"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i=6</a:t>
                </a:r>
              </a:p>
            </p:txBody>
          </p:sp>
        </p:grpSp>
        <p:sp>
          <p:nvSpPr>
            <p:cNvPr id="23" name="Text Box 22"/>
            <p:cNvSpPr txBox="1">
              <a:spLocks noChangeArrowheads="1"/>
            </p:cNvSpPr>
            <p:nvPr/>
          </p:nvSpPr>
          <p:spPr bwMode="auto">
            <a:xfrm>
              <a:off x="1202" y="2969"/>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 a c</a:t>
              </a:r>
            </a:p>
          </p:txBody>
        </p:sp>
        <p:grpSp>
          <p:nvGrpSpPr>
            <p:cNvPr id="24" name="Group 23"/>
            <p:cNvGrpSpPr>
              <a:grpSpLocks/>
            </p:cNvGrpSpPr>
            <p:nvPr/>
          </p:nvGrpSpPr>
          <p:grpSpPr bwMode="auto">
            <a:xfrm>
              <a:off x="1791" y="3161"/>
              <a:ext cx="462" cy="231"/>
              <a:chOff x="1473" y="3129"/>
              <a:chExt cx="427" cy="231"/>
            </a:xfrm>
          </p:grpSpPr>
          <p:sp>
            <p:nvSpPr>
              <p:cNvPr id="25" name="Line 24"/>
              <p:cNvSpPr>
                <a:spLocks noChangeShapeType="1"/>
              </p:cNvSpPr>
              <p:nvPr/>
            </p:nvSpPr>
            <p:spPr bwMode="auto">
              <a:xfrm rot="10800000">
                <a:off x="1473"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25"/>
              <p:cNvSpPr txBox="1">
                <a:spLocks noChangeArrowheads="1"/>
              </p:cNvSpPr>
              <p:nvPr/>
            </p:nvSpPr>
            <p:spPr bwMode="auto">
              <a:xfrm>
                <a:off x="1515" y="312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j=4</a:t>
                </a:r>
              </a:p>
            </p:txBody>
          </p:sp>
        </p:grpSp>
      </p:grpSp>
      <p:grpSp>
        <p:nvGrpSpPr>
          <p:cNvPr id="29" name="Group 54"/>
          <p:cNvGrpSpPr>
            <a:grpSpLocks/>
          </p:cNvGrpSpPr>
          <p:nvPr/>
        </p:nvGrpSpPr>
        <p:grpSpPr bwMode="auto">
          <a:xfrm>
            <a:off x="4211960" y="1838572"/>
            <a:ext cx="5778500" cy="1233488"/>
            <a:chOff x="3120" y="750"/>
            <a:chExt cx="3640" cy="777"/>
          </a:xfrm>
        </p:grpSpPr>
        <p:sp>
          <p:nvSpPr>
            <p:cNvPr id="30" name="Text Box 27"/>
            <p:cNvSpPr txBox="1">
              <a:spLocks noChangeArrowheads="1"/>
            </p:cNvSpPr>
            <p:nvPr/>
          </p:nvSpPr>
          <p:spPr bwMode="auto">
            <a:xfrm>
              <a:off x="3120" y="928"/>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第四趟匹配      </a:t>
              </a:r>
              <a:r>
                <a:rPr kumimoji="1" lang="en-US" altLang="zh-CN" sz="2000" b="1" dirty="0">
                  <a:solidFill>
                    <a:srgbClr val="0D0B1B"/>
                  </a:solidFill>
                </a:rPr>
                <a:t>a b a </a:t>
              </a:r>
              <a:r>
                <a:rPr kumimoji="1" lang="en-US" altLang="zh-CN" sz="2000" b="1" dirty="0">
                  <a:solidFill>
                    <a:srgbClr val="FF0000"/>
                  </a:solidFill>
                </a:rPr>
                <a:t>b</a:t>
              </a:r>
              <a:r>
                <a:rPr kumimoji="1" lang="en-US" altLang="zh-CN" sz="2000" b="1" dirty="0">
                  <a:solidFill>
                    <a:srgbClr val="0D0B1B"/>
                  </a:solidFill>
                </a:rPr>
                <a:t> c a b c a c b a b</a:t>
              </a:r>
            </a:p>
          </p:txBody>
        </p:sp>
        <p:grpSp>
          <p:nvGrpSpPr>
            <p:cNvPr id="31" name="Group 28"/>
            <p:cNvGrpSpPr>
              <a:grpSpLocks/>
            </p:cNvGrpSpPr>
            <p:nvPr/>
          </p:nvGrpSpPr>
          <p:grpSpPr bwMode="auto">
            <a:xfrm>
              <a:off x="4572" y="750"/>
              <a:ext cx="505" cy="231"/>
              <a:chOff x="1506" y="2670"/>
              <a:chExt cx="466" cy="231"/>
            </a:xfrm>
          </p:grpSpPr>
          <p:sp>
            <p:nvSpPr>
              <p:cNvPr id="36" name="Line 29"/>
              <p:cNvSpPr>
                <a:spLocks noChangeShapeType="1"/>
              </p:cNvSpPr>
              <p:nvPr/>
            </p:nvSpPr>
            <p:spPr bwMode="auto">
              <a:xfrm>
                <a:off x="1506" y="270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Text Box 30"/>
              <p:cNvSpPr txBox="1">
                <a:spLocks noChangeArrowheads="1"/>
              </p:cNvSpPr>
              <p:nvPr/>
            </p:nvSpPr>
            <p:spPr bwMode="auto">
              <a:xfrm>
                <a:off x="1588" y="267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i=3</a:t>
                </a:r>
              </a:p>
            </p:txBody>
          </p:sp>
        </p:grpSp>
        <p:sp>
          <p:nvSpPr>
            <p:cNvPr id="32" name="Text Box 31"/>
            <p:cNvSpPr txBox="1">
              <a:spLocks noChangeArrowheads="1"/>
            </p:cNvSpPr>
            <p:nvPr/>
          </p:nvSpPr>
          <p:spPr bwMode="auto">
            <a:xfrm>
              <a:off x="4452" y="1104"/>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a:t>
              </a:r>
            </a:p>
          </p:txBody>
        </p:sp>
        <p:grpSp>
          <p:nvGrpSpPr>
            <p:cNvPr id="33" name="Group 32"/>
            <p:cNvGrpSpPr>
              <a:grpSpLocks/>
            </p:cNvGrpSpPr>
            <p:nvPr/>
          </p:nvGrpSpPr>
          <p:grpSpPr bwMode="auto">
            <a:xfrm>
              <a:off x="4572" y="1296"/>
              <a:ext cx="765" cy="231"/>
              <a:chOff x="1554" y="3129"/>
              <a:chExt cx="706" cy="231"/>
            </a:xfrm>
          </p:grpSpPr>
          <p:sp>
            <p:nvSpPr>
              <p:cNvPr id="34" name="Line 33"/>
              <p:cNvSpPr>
                <a:spLocks noChangeShapeType="1"/>
              </p:cNvSpPr>
              <p:nvPr/>
            </p:nvSpPr>
            <p:spPr bwMode="auto">
              <a:xfrm rot="10800000">
                <a:off x="1554"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Text Box 34"/>
              <p:cNvSpPr txBox="1">
                <a:spLocks noChangeArrowheads="1"/>
              </p:cNvSpPr>
              <p:nvPr/>
            </p:nvSpPr>
            <p:spPr bwMode="auto">
              <a:xfrm>
                <a:off x="1636"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j=0</a:t>
                </a:r>
              </a:p>
            </p:txBody>
          </p:sp>
        </p:grpSp>
      </p:grpSp>
      <p:grpSp>
        <p:nvGrpSpPr>
          <p:cNvPr id="38" name="Group 55"/>
          <p:cNvGrpSpPr>
            <a:grpSpLocks/>
          </p:cNvGrpSpPr>
          <p:nvPr/>
        </p:nvGrpSpPr>
        <p:grpSpPr bwMode="auto">
          <a:xfrm>
            <a:off x="4180210" y="3349873"/>
            <a:ext cx="5778500" cy="1246188"/>
            <a:chOff x="3120" y="1702"/>
            <a:chExt cx="3640" cy="785"/>
          </a:xfrm>
        </p:grpSpPr>
        <p:sp>
          <p:nvSpPr>
            <p:cNvPr id="39" name="Text Box 36"/>
            <p:cNvSpPr txBox="1">
              <a:spLocks noChangeArrowheads="1"/>
            </p:cNvSpPr>
            <p:nvPr/>
          </p:nvSpPr>
          <p:spPr bwMode="auto">
            <a:xfrm>
              <a:off x="3120" y="1822"/>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第五趟匹配      </a:t>
              </a:r>
              <a:r>
                <a:rPr kumimoji="1" lang="en-US" altLang="zh-CN" sz="2000" b="1" dirty="0">
                  <a:solidFill>
                    <a:srgbClr val="0D0B1B"/>
                  </a:solidFill>
                </a:rPr>
                <a:t>a b a b </a:t>
              </a:r>
              <a:r>
                <a:rPr kumimoji="1" lang="en-US" altLang="zh-CN" sz="2000" b="1" dirty="0">
                  <a:solidFill>
                    <a:srgbClr val="FF0000"/>
                  </a:solidFill>
                </a:rPr>
                <a:t>c</a:t>
              </a:r>
              <a:r>
                <a:rPr kumimoji="1" lang="en-US" altLang="zh-CN" sz="2000" b="1" dirty="0">
                  <a:solidFill>
                    <a:srgbClr val="0D0B1B"/>
                  </a:solidFill>
                </a:rPr>
                <a:t> a b c a c b a b</a:t>
              </a:r>
            </a:p>
          </p:txBody>
        </p:sp>
        <p:grpSp>
          <p:nvGrpSpPr>
            <p:cNvPr id="40" name="Group 37"/>
            <p:cNvGrpSpPr>
              <a:grpSpLocks/>
            </p:cNvGrpSpPr>
            <p:nvPr/>
          </p:nvGrpSpPr>
          <p:grpSpPr bwMode="auto">
            <a:xfrm>
              <a:off x="4729" y="1702"/>
              <a:ext cx="538" cy="231"/>
              <a:chOff x="1519" y="2710"/>
              <a:chExt cx="497" cy="231"/>
            </a:xfrm>
          </p:grpSpPr>
          <p:sp>
            <p:nvSpPr>
              <p:cNvPr id="45" name="Line 38"/>
              <p:cNvSpPr>
                <a:spLocks noChangeShapeType="1"/>
              </p:cNvSpPr>
              <p:nvPr/>
            </p:nvSpPr>
            <p:spPr bwMode="auto">
              <a:xfrm>
                <a:off x="1519" y="2748"/>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Text Box 39"/>
              <p:cNvSpPr txBox="1">
                <a:spLocks noChangeArrowheads="1"/>
              </p:cNvSpPr>
              <p:nvPr/>
            </p:nvSpPr>
            <p:spPr bwMode="auto">
              <a:xfrm>
                <a:off x="1632"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i=4</a:t>
                </a:r>
              </a:p>
            </p:txBody>
          </p:sp>
        </p:grpSp>
        <p:sp>
          <p:nvSpPr>
            <p:cNvPr id="41" name="Text Box 40"/>
            <p:cNvSpPr txBox="1">
              <a:spLocks noChangeArrowheads="1"/>
            </p:cNvSpPr>
            <p:nvPr/>
          </p:nvSpPr>
          <p:spPr bwMode="auto">
            <a:xfrm>
              <a:off x="4591" y="2016"/>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a:t>
              </a:r>
            </a:p>
          </p:txBody>
        </p:sp>
        <p:grpSp>
          <p:nvGrpSpPr>
            <p:cNvPr id="42" name="Group 41"/>
            <p:cNvGrpSpPr>
              <a:grpSpLocks/>
            </p:cNvGrpSpPr>
            <p:nvPr/>
          </p:nvGrpSpPr>
          <p:grpSpPr bwMode="auto">
            <a:xfrm>
              <a:off x="4727" y="2251"/>
              <a:ext cx="677" cy="236"/>
              <a:chOff x="1544" y="3124"/>
              <a:chExt cx="624" cy="236"/>
            </a:xfrm>
          </p:grpSpPr>
          <p:sp>
            <p:nvSpPr>
              <p:cNvPr id="43" name="Line 42"/>
              <p:cNvSpPr>
                <a:spLocks noChangeShapeType="1"/>
              </p:cNvSpPr>
              <p:nvPr/>
            </p:nvSpPr>
            <p:spPr bwMode="auto">
              <a:xfrm rot="10800000">
                <a:off x="1544" y="312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Text Box 43"/>
              <p:cNvSpPr txBox="1">
                <a:spLocks noChangeArrowheads="1"/>
              </p:cNvSpPr>
              <p:nvPr/>
            </p:nvSpPr>
            <p:spPr bwMode="auto">
              <a:xfrm>
                <a:off x="1544"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j=0</a:t>
                </a:r>
              </a:p>
            </p:txBody>
          </p:sp>
        </p:grpSp>
      </p:grpSp>
      <p:sp>
        <p:nvSpPr>
          <p:cNvPr id="47" name="Text Box 44"/>
          <p:cNvSpPr txBox="1">
            <a:spLocks noChangeArrowheads="1"/>
          </p:cNvSpPr>
          <p:nvPr/>
        </p:nvSpPr>
        <p:spPr bwMode="auto">
          <a:xfrm>
            <a:off x="4122092" y="5140572"/>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第六趟匹配      </a:t>
            </a:r>
            <a:r>
              <a:rPr kumimoji="1" lang="en-US" altLang="zh-CN" sz="2000" b="1" dirty="0">
                <a:solidFill>
                  <a:srgbClr val="0D0B1B"/>
                </a:solidFill>
              </a:rPr>
              <a:t>a b a b c </a:t>
            </a:r>
            <a:r>
              <a:rPr kumimoji="1" lang="en-US" altLang="zh-CN" sz="2000" b="1" dirty="0">
                <a:solidFill>
                  <a:srgbClr val="FF0000"/>
                </a:solidFill>
              </a:rPr>
              <a:t>a</a:t>
            </a:r>
            <a:r>
              <a:rPr kumimoji="1" lang="en-US" altLang="zh-CN" sz="2000" b="1" dirty="0">
                <a:solidFill>
                  <a:srgbClr val="0D0B1B"/>
                </a:solidFill>
              </a:rPr>
              <a:t> b c a c b a b</a:t>
            </a:r>
          </a:p>
        </p:txBody>
      </p:sp>
      <p:sp>
        <p:nvSpPr>
          <p:cNvPr id="48" name="Line 45"/>
          <p:cNvSpPr>
            <a:spLocks noChangeShapeType="1"/>
          </p:cNvSpPr>
          <p:nvPr/>
        </p:nvSpPr>
        <p:spPr bwMode="auto">
          <a:xfrm>
            <a:off x="7668344" y="4994125"/>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Text Box 46"/>
          <p:cNvSpPr txBox="1">
            <a:spLocks noChangeArrowheads="1"/>
          </p:cNvSpPr>
          <p:nvPr/>
        </p:nvSpPr>
        <p:spPr bwMode="auto">
          <a:xfrm>
            <a:off x="7725990" y="493437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i=10</a:t>
            </a:r>
          </a:p>
        </p:txBody>
      </p:sp>
      <p:sp>
        <p:nvSpPr>
          <p:cNvPr id="50" name="Text Box 47"/>
          <p:cNvSpPr txBox="1">
            <a:spLocks noChangeArrowheads="1"/>
          </p:cNvSpPr>
          <p:nvPr/>
        </p:nvSpPr>
        <p:spPr bwMode="auto">
          <a:xfrm>
            <a:off x="6614492" y="5448547"/>
            <a:ext cx="148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 a c</a:t>
            </a:r>
          </a:p>
        </p:txBody>
      </p:sp>
      <p:grpSp>
        <p:nvGrpSpPr>
          <p:cNvPr id="51" name="Group 48"/>
          <p:cNvGrpSpPr>
            <a:grpSpLocks/>
          </p:cNvGrpSpPr>
          <p:nvPr/>
        </p:nvGrpSpPr>
        <p:grpSpPr bwMode="auto">
          <a:xfrm>
            <a:off x="7668900" y="5798592"/>
            <a:ext cx="1124744" cy="366712"/>
            <a:chOff x="1650" y="3129"/>
            <a:chExt cx="654" cy="231"/>
          </a:xfrm>
        </p:grpSpPr>
        <p:sp>
          <p:nvSpPr>
            <p:cNvPr id="52" name="Line 49"/>
            <p:cNvSpPr>
              <a:spLocks noChangeShapeType="1"/>
            </p:cNvSpPr>
            <p:nvPr/>
          </p:nvSpPr>
          <p:spPr bwMode="auto">
            <a:xfrm rot="10800000">
              <a:off x="1650" y="31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Text Box 50"/>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j=5</a:t>
              </a:r>
            </a:p>
          </p:txBody>
        </p:sp>
      </p:grpSp>
      <p:cxnSp>
        <p:nvCxnSpPr>
          <p:cNvPr id="54" name="直接连接符 53"/>
          <p:cNvCxnSpPr/>
          <p:nvPr/>
        </p:nvCxnSpPr>
        <p:spPr>
          <a:xfrm>
            <a:off x="1656184" y="2708920"/>
            <a:ext cx="395536" cy="0"/>
          </a:xfrm>
          <a:prstGeom prst="line">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120757" y="5733256"/>
            <a:ext cx="395536" cy="0"/>
          </a:xfrm>
          <a:prstGeom prst="line">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7504" y="6021288"/>
            <a:ext cx="2105063" cy="830997"/>
          </a:xfrm>
          <a:prstGeom prst="rect">
            <a:avLst/>
          </a:prstGeom>
          <a:noFill/>
        </p:spPr>
        <p:txBody>
          <a:bodyPr wrap="none" rtlCol="0">
            <a:spAutoFit/>
          </a:bodyPr>
          <a:lstStyle/>
          <a:p>
            <a:r>
              <a:rPr lang="en-US" altLang="zh-CN" sz="2400"/>
              <a:t>i</a:t>
            </a:r>
            <a:r>
              <a:rPr lang="zh-CN" altLang="en-US" sz="2400"/>
              <a:t>：主串指针</a:t>
            </a:r>
            <a:endParaRPr lang="en-US" altLang="zh-CN" sz="2400"/>
          </a:p>
          <a:p>
            <a:r>
              <a:rPr lang="en-US" altLang="zh-CN" sz="2400"/>
              <a:t>j</a:t>
            </a:r>
            <a:r>
              <a:rPr lang="zh-CN" altLang="en-US" sz="2400"/>
              <a:t>：模式串指针</a:t>
            </a:r>
            <a:endParaRPr lang="en-US" sz="2400"/>
          </a:p>
        </p:txBody>
      </p:sp>
      <p:cxnSp>
        <p:nvCxnSpPr>
          <p:cNvPr id="55" name="直接连接符 54"/>
          <p:cNvCxnSpPr/>
          <p:nvPr/>
        </p:nvCxnSpPr>
        <p:spPr>
          <a:xfrm>
            <a:off x="6262528" y="5659938"/>
            <a:ext cx="395536" cy="0"/>
          </a:xfrm>
          <a:prstGeom prst="line">
            <a:avLst/>
          </a:prstGeom>
          <a:ln w="381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0-#ppt_w/2"/>
                                          </p:val>
                                        </p:tav>
                                        <p:tav tm="100000">
                                          <p:val>
                                            <p:strVal val="#ppt_x"/>
                                          </p:val>
                                        </p:tav>
                                      </p:tavLst>
                                    </p:anim>
                                    <p:anim calcmode="lin" valueType="num">
                                      <p:cBhvr additive="base">
                                        <p:cTn id="46"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500" fill="hold"/>
                                        <p:tgtEl>
                                          <p:spTgt spid="55"/>
                                        </p:tgtEl>
                                        <p:attrNameLst>
                                          <p:attrName>ppt_x</p:attrName>
                                        </p:attrNameLst>
                                      </p:cBhvr>
                                      <p:tavLst>
                                        <p:tav tm="0">
                                          <p:val>
                                            <p:strVal val="0-#ppt_w/2"/>
                                          </p:val>
                                        </p:tav>
                                        <p:tav tm="100000">
                                          <p:val>
                                            <p:strVal val="#ppt_x"/>
                                          </p:val>
                                        </p:tav>
                                      </p:tavLst>
                                    </p:anim>
                                    <p:anim calcmode="lin" valueType="num">
                                      <p:cBhvr additive="base">
                                        <p:cTn id="5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0-#ppt_w/2"/>
                                          </p:val>
                                        </p:tav>
                                        <p:tav tm="100000">
                                          <p:val>
                                            <p:strVal val="#ppt_x"/>
                                          </p:val>
                                        </p:tav>
                                      </p:tavLst>
                                    </p:anim>
                                    <p:anim calcmode="lin" valueType="num">
                                      <p:cBhvr additive="base">
                                        <p:cTn id="5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49" grpId="0"/>
      <p:bldP spid="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42392"/>
            <a:ext cx="8229600" cy="1170384"/>
          </a:xfrm>
        </p:spPr>
        <p:txBody>
          <a:bodyPr>
            <a:normAutofit fontScale="90000"/>
          </a:bodyPr>
          <a:lstStyle/>
          <a:p>
            <a:r>
              <a:rPr lang="zh-CN" altLang="en-US"/>
              <a:t>理想的匹配过程</a:t>
            </a:r>
            <a:br>
              <a:rPr lang="en-US" altLang="zh-CN"/>
            </a:br>
            <a:r>
              <a:rPr lang="en-US" altLang="zh-CN"/>
              <a:t>s=“ababcabcacbab”, t=“abcac”, pos=1</a:t>
            </a:r>
            <a:br>
              <a:rPr lang="en-US" altLang="zh-CN"/>
            </a:br>
            <a:r>
              <a:rPr lang="en-US" altLang="zh-CN"/>
              <a:t>StrIndex(s,t,pos)</a:t>
            </a:r>
            <a:r>
              <a:rPr lang="zh-CN" altLang="en-US"/>
              <a:t>返回值为6</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36</a:t>
            </a:fld>
            <a:endParaRPr lang="zh-CN" altLang="en-US">
              <a:solidFill>
                <a:prstClr val="black">
                  <a:tint val="75000"/>
                </a:prstClr>
              </a:solidFill>
            </a:endParaRPr>
          </a:p>
        </p:txBody>
      </p:sp>
      <p:grpSp>
        <p:nvGrpSpPr>
          <p:cNvPr id="6" name="Group 51"/>
          <p:cNvGrpSpPr>
            <a:grpSpLocks/>
          </p:cNvGrpSpPr>
          <p:nvPr/>
        </p:nvGrpSpPr>
        <p:grpSpPr bwMode="auto">
          <a:xfrm>
            <a:off x="0" y="1790947"/>
            <a:ext cx="5778500" cy="1281113"/>
            <a:chOff x="0" y="720"/>
            <a:chExt cx="3640" cy="807"/>
          </a:xfrm>
        </p:grpSpPr>
        <p:sp>
          <p:nvSpPr>
            <p:cNvPr id="7" name="Text Box 4"/>
            <p:cNvSpPr txBox="1">
              <a:spLocks noChangeArrowheads="1"/>
            </p:cNvSpPr>
            <p:nvPr/>
          </p:nvSpPr>
          <p:spPr bwMode="auto">
            <a:xfrm>
              <a:off x="0" y="919"/>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第一趟匹配      </a:t>
              </a:r>
              <a:r>
                <a:rPr kumimoji="1" lang="en-US" altLang="zh-CN" sz="2000" b="1">
                  <a:solidFill>
                    <a:srgbClr val="0D0B1B"/>
                  </a:solidFill>
                </a:rPr>
                <a:t>a b a b c a b c a c b a b</a:t>
              </a:r>
            </a:p>
          </p:txBody>
        </p:sp>
        <p:sp>
          <p:nvSpPr>
            <p:cNvPr id="8" name="Line 5"/>
            <p:cNvSpPr>
              <a:spLocks noChangeShapeType="1"/>
            </p:cNvSpPr>
            <p:nvPr/>
          </p:nvSpPr>
          <p:spPr bwMode="auto">
            <a:xfrm flipH="1">
              <a:off x="1338" y="768"/>
              <a:ext cx="0" cy="192"/>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9" name="Text Box 6"/>
            <p:cNvSpPr txBox="1">
              <a:spLocks noChangeArrowheads="1"/>
            </p:cNvSpPr>
            <p:nvPr/>
          </p:nvSpPr>
          <p:spPr bwMode="auto">
            <a:xfrm>
              <a:off x="1383" y="720"/>
              <a:ext cx="4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10" name="Text Box 7"/>
            <p:cNvSpPr txBox="1">
              <a:spLocks noChangeArrowheads="1"/>
            </p:cNvSpPr>
            <p:nvPr/>
          </p:nvSpPr>
          <p:spPr bwMode="auto">
            <a:xfrm>
              <a:off x="1008" y="1104"/>
              <a:ext cx="6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a:t>
              </a:r>
            </a:p>
          </p:txBody>
        </p:sp>
        <p:sp>
          <p:nvSpPr>
            <p:cNvPr id="11" name="Line 8"/>
            <p:cNvSpPr>
              <a:spLocks noChangeShapeType="1"/>
            </p:cNvSpPr>
            <p:nvPr/>
          </p:nvSpPr>
          <p:spPr bwMode="auto">
            <a:xfrm rot="10800000">
              <a:off x="1383" y="134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12" name="Text Box 9"/>
            <p:cNvSpPr txBox="1">
              <a:spLocks noChangeArrowheads="1"/>
            </p:cNvSpPr>
            <p:nvPr/>
          </p:nvSpPr>
          <p:spPr bwMode="auto">
            <a:xfrm>
              <a:off x="1488" y="129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j=2</a:t>
              </a:r>
            </a:p>
          </p:txBody>
        </p:sp>
      </p:grpSp>
      <p:grpSp>
        <p:nvGrpSpPr>
          <p:cNvPr id="20" name="Group 53"/>
          <p:cNvGrpSpPr>
            <a:grpSpLocks/>
          </p:cNvGrpSpPr>
          <p:nvPr/>
        </p:nvGrpSpPr>
        <p:grpSpPr bwMode="auto">
          <a:xfrm>
            <a:off x="0" y="4862760"/>
            <a:ext cx="5778500" cy="1169987"/>
            <a:chOff x="0" y="2655"/>
            <a:chExt cx="3640" cy="737"/>
          </a:xfrm>
        </p:grpSpPr>
        <p:sp>
          <p:nvSpPr>
            <p:cNvPr id="21" name="Text Box 18"/>
            <p:cNvSpPr txBox="1">
              <a:spLocks noChangeArrowheads="1"/>
            </p:cNvSpPr>
            <p:nvPr/>
          </p:nvSpPr>
          <p:spPr bwMode="auto">
            <a:xfrm>
              <a:off x="0" y="2784"/>
              <a:ext cx="36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第二趟匹配      </a:t>
              </a:r>
              <a:r>
                <a:rPr kumimoji="1" lang="en-US" altLang="zh-CN" sz="2000" b="1" dirty="0">
                  <a:solidFill>
                    <a:srgbClr val="0D0B1B"/>
                  </a:solidFill>
                </a:rPr>
                <a:t>a b </a:t>
              </a:r>
              <a:r>
                <a:rPr kumimoji="1" lang="en-US" altLang="zh-CN" sz="2000" b="1" dirty="0">
                  <a:solidFill>
                    <a:srgbClr val="FF0000"/>
                  </a:solidFill>
                </a:rPr>
                <a:t>a </a:t>
              </a:r>
              <a:r>
                <a:rPr kumimoji="1" lang="en-US" altLang="zh-CN" sz="2000" b="1" dirty="0">
                  <a:solidFill>
                    <a:srgbClr val="0D0B1B"/>
                  </a:solidFill>
                </a:rPr>
                <a:t>b c a b c a c b a b</a:t>
              </a:r>
            </a:p>
          </p:txBody>
        </p:sp>
        <p:grpSp>
          <p:nvGrpSpPr>
            <p:cNvPr id="22" name="Group 19"/>
            <p:cNvGrpSpPr>
              <a:grpSpLocks/>
            </p:cNvGrpSpPr>
            <p:nvPr/>
          </p:nvGrpSpPr>
          <p:grpSpPr bwMode="auto">
            <a:xfrm>
              <a:off x="1794" y="2655"/>
              <a:ext cx="460" cy="231"/>
              <a:chOff x="1447" y="2710"/>
              <a:chExt cx="425" cy="231"/>
            </a:xfrm>
          </p:grpSpPr>
          <p:sp>
            <p:nvSpPr>
              <p:cNvPr id="27" name="Line 20"/>
              <p:cNvSpPr>
                <a:spLocks noChangeShapeType="1"/>
              </p:cNvSpPr>
              <p:nvPr/>
            </p:nvSpPr>
            <p:spPr bwMode="auto">
              <a:xfrm>
                <a:off x="1447" y="2747"/>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8" name="Text Box 21"/>
              <p:cNvSpPr txBox="1">
                <a:spLocks noChangeArrowheads="1"/>
              </p:cNvSpPr>
              <p:nvPr/>
            </p:nvSpPr>
            <p:spPr bwMode="auto">
              <a:xfrm>
                <a:off x="1488" y="2710"/>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i=7</a:t>
                </a:r>
              </a:p>
            </p:txBody>
          </p:sp>
        </p:grpSp>
        <p:sp>
          <p:nvSpPr>
            <p:cNvPr id="23" name="Text Box 22"/>
            <p:cNvSpPr txBox="1">
              <a:spLocks noChangeArrowheads="1"/>
            </p:cNvSpPr>
            <p:nvPr/>
          </p:nvSpPr>
          <p:spPr bwMode="auto">
            <a:xfrm>
              <a:off x="1202" y="2969"/>
              <a:ext cx="9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a:solidFill>
                    <a:srgbClr val="0D0B1B"/>
                  </a:solidFill>
                </a:rPr>
                <a:t> </a:t>
              </a:r>
              <a:r>
                <a:rPr kumimoji="1" lang="en-US" altLang="zh-CN" sz="2000" b="1">
                  <a:solidFill>
                    <a:srgbClr val="0D0B1B"/>
                  </a:solidFill>
                </a:rPr>
                <a:t>a b c a c</a:t>
              </a:r>
            </a:p>
          </p:txBody>
        </p:sp>
        <p:grpSp>
          <p:nvGrpSpPr>
            <p:cNvPr id="24" name="Group 23"/>
            <p:cNvGrpSpPr>
              <a:grpSpLocks/>
            </p:cNvGrpSpPr>
            <p:nvPr/>
          </p:nvGrpSpPr>
          <p:grpSpPr bwMode="auto">
            <a:xfrm>
              <a:off x="1791" y="3161"/>
              <a:ext cx="462" cy="231"/>
              <a:chOff x="1473" y="3129"/>
              <a:chExt cx="427" cy="231"/>
            </a:xfrm>
          </p:grpSpPr>
          <p:sp>
            <p:nvSpPr>
              <p:cNvPr id="25" name="Line 24"/>
              <p:cNvSpPr>
                <a:spLocks noChangeShapeType="1"/>
              </p:cNvSpPr>
              <p:nvPr/>
            </p:nvSpPr>
            <p:spPr bwMode="auto">
              <a:xfrm rot="10800000">
                <a:off x="1473" y="3164"/>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26" name="Text Box 25"/>
              <p:cNvSpPr txBox="1">
                <a:spLocks noChangeArrowheads="1"/>
              </p:cNvSpPr>
              <p:nvPr/>
            </p:nvSpPr>
            <p:spPr bwMode="auto">
              <a:xfrm>
                <a:off x="1515" y="3129"/>
                <a:ext cx="3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j=5</a:t>
                </a:r>
              </a:p>
            </p:txBody>
          </p:sp>
        </p:grpSp>
      </p:grpSp>
      <p:sp>
        <p:nvSpPr>
          <p:cNvPr id="47" name="Text Box 44"/>
          <p:cNvSpPr txBox="1">
            <a:spLocks noChangeArrowheads="1"/>
          </p:cNvSpPr>
          <p:nvPr/>
        </p:nvSpPr>
        <p:spPr bwMode="auto">
          <a:xfrm>
            <a:off x="4122092" y="5140572"/>
            <a:ext cx="5778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000" b="1" dirty="0">
                <a:solidFill>
                  <a:srgbClr val="0D0B1B"/>
                </a:solidFill>
              </a:rPr>
              <a:t>第三趟匹配      </a:t>
            </a:r>
            <a:r>
              <a:rPr kumimoji="1" lang="en-US" altLang="zh-CN" sz="2000" b="1" dirty="0">
                <a:solidFill>
                  <a:srgbClr val="0D0B1B"/>
                </a:solidFill>
              </a:rPr>
              <a:t>a b a b c </a:t>
            </a:r>
            <a:r>
              <a:rPr kumimoji="1" lang="en-US" altLang="zh-CN" sz="2000" b="1" dirty="0">
                <a:solidFill>
                  <a:srgbClr val="FF0000"/>
                </a:solidFill>
              </a:rPr>
              <a:t>a</a:t>
            </a:r>
            <a:r>
              <a:rPr kumimoji="1" lang="en-US" altLang="zh-CN" sz="2000" b="1" dirty="0">
                <a:solidFill>
                  <a:srgbClr val="0D0B1B"/>
                </a:solidFill>
              </a:rPr>
              <a:t> b c a c b a b</a:t>
            </a:r>
          </a:p>
        </p:txBody>
      </p:sp>
      <p:sp>
        <p:nvSpPr>
          <p:cNvPr id="48" name="Line 45"/>
          <p:cNvSpPr>
            <a:spLocks noChangeShapeType="1"/>
          </p:cNvSpPr>
          <p:nvPr/>
        </p:nvSpPr>
        <p:spPr bwMode="auto">
          <a:xfrm>
            <a:off x="7668344" y="4994125"/>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49" name="Text Box 46"/>
          <p:cNvSpPr txBox="1">
            <a:spLocks noChangeArrowheads="1"/>
          </p:cNvSpPr>
          <p:nvPr/>
        </p:nvSpPr>
        <p:spPr bwMode="auto">
          <a:xfrm>
            <a:off x="7668344" y="4934370"/>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i=11</a:t>
            </a:r>
          </a:p>
        </p:txBody>
      </p:sp>
      <p:sp>
        <p:nvSpPr>
          <p:cNvPr id="50" name="Text Box 47"/>
          <p:cNvSpPr txBox="1">
            <a:spLocks noChangeArrowheads="1"/>
          </p:cNvSpPr>
          <p:nvPr/>
        </p:nvSpPr>
        <p:spPr bwMode="auto">
          <a:xfrm>
            <a:off x="6516216" y="5448547"/>
            <a:ext cx="15841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000" b="1" dirty="0">
                <a:solidFill>
                  <a:srgbClr val="0D0B1B"/>
                </a:solidFill>
              </a:rPr>
              <a:t> </a:t>
            </a:r>
            <a:r>
              <a:rPr kumimoji="1" lang="en-US" altLang="zh-CN" sz="2000" b="1" dirty="0">
                <a:solidFill>
                  <a:srgbClr val="0D0B1B"/>
                </a:solidFill>
              </a:rPr>
              <a:t>(a) b c a c</a:t>
            </a:r>
          </a:p>
        </p:txBody>
      </p:sp>
      <p:grpSp>
        <p:nvGrpSpPr>
          <p:cNvPr id="51" name="Group 48"/>
          <p:cNvGrpSpPr>
            <a:grpSpLocks/>
          </p:cNvGrpSpPr>
          <p:nvPr/>
        </p:nvGrpSpPr>
        <p:grpSpPr bwMode="auto">
          <a:xfrm>
            <a:off x="7668344" y="5844604"/>
            <a:ext cx="1124744" cy="366712"/>
            <a:chOff x="1650" y="3129"/>
            <a:chExt cx="654" cy="231"/>
          </a:xfrm>
        </p:grpSpPr>
        <p:sp>
          <p:nvSpPr>
            <p:cNvPr id="52" name="Line 49"/>
            <p:cNvSpPr>
              <a:spLocks noChangeShapeType="1"/>
            </p:cNvSpPr>
            <p:nvPr/>
          </p:nvSpPr>
          <p:spPr bwMode="auto">
            <a:xfrm rot="10800000">
              <a:off x="1650" y="3133"/>
              <a:ext cx="0" cy="148"/>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53" name="Text Box 50"/>
            <p:cNvSpPr txBox="1">
              <a:spLocks noChangeArrowheads="1"/>
            </p:cNvSpPr>
            <p:nvPr/>
          </p:nvSpPr>
          <p:spPr bwMode="auto">
            <a:xfrm>
              <a:off x="1680" y="3129"/>
              <a:ext cx="6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j=6</a:t>
              </a:r>
            </a:p>
          </p:txBody>
        </p:sp>
      </p:grpSp>
      <p:sp>
        <p:nvSpPr>
          <p:cNvPr id="55" name="Text Box 39"/>
          <p:cNvSpPr txBox="1">
            <a:spLocks noChangeArrowheads="1"/>
          </p:cNvSpPr>
          <p:nvPr/>
        </p:nvSpPr>
        <p:spPr bwMode="auto">
          <a:xfrm>
            <a:off x="7008440" y="4934495"/>
            <a:ext cx="65990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i=7</a:t>
            </a:r>
          </a:p>
        </p:txBody>
      </p:sp>
      <p:sp>
        <p:nvSpPr>
          <p:cNvPr id="57" name="Line 45"/>
          <p:cNvSpPr>
            <a:spLocks noChangeShapeType="1"/>
          </p:cNvSpPr>
          <p:nvPr/>
        </p:nvSpPr>
        <p:spPr bwMode="auto">
          <a:xfrm>
            <a:off x="7018684" y="4994125"/>
            <a:ext cx="0" cy="254001"/>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58" name="Line 49"/>
          <p:cNvSpPr>
            <a:spLocks noChangeShapeType="1"/>
          </p:cNvSpPr>
          <p:nvPr/>
        </p:nvSpPr>
        <p:spPr bwMode="auto">
          <a:xfrm rot="10800000">
            <a:off x="7020273" y="5805264"/>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59" name="Text Box 50"/>
          <p:cNvSpPr txBox="1">
            <a:spLocks noChangeArrowheads="1"/>
          </p:cNvSpPr>
          <p:nvPr/>
        </p:nvSpPr>
        <p:spPr bwMode="auto">
          <a:xfrm>
            <a:off x="6987753" y="5733256"/>
            <a:ext cx="536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j=2</a:t>
            </a:r>
          </a:p>
        </p:txBody>
      </p:sp>
      <p:sp>
        <p:nvSpPr>
          <p:cNvPr id="60" name="Text Box 39"/>
          <p:cNvSpPr txBox="1">
            <a:spLocks noChangeArrowheads="1"/>
          </p:cNvSpPr>
          <p:nvPr/>
        </p:nvSpPr>
        <p:spPr bwMode="auto">
          <a:xfrm>
            <a:off x="2123728" y="4862487"/>
            <a:ext cx="659904"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b="1">
                <a:solidFill>
                  <a:srgbClr val="0D0B1B"/>
                </a:solidFill>
              </a:rPr>
              <a:t>i=2</a:t>
            </a:r>
          </a:p>
        </p:txBody>
      </p:sp>
      <p:sp>
        <p:nvSpPr>
          <p:cNvPr id="61" name="Line 45"/>
          <p:cNvSpPr>
            <a:spLocks noChangeShapeType="1"/>
          </p:cNvSpPr>
          <p:nvPr/>
        </p:nvSpPr>
        <p:spPr bwMode="auto">
          <a:xfrm>
            <a:off x="2133972" y="4922117"/>
            <a:ext cx="0" cy="254001"/>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2" name="Line 24"/>
          <p:cNvSpPr>
            <a:spLocks noChangeShapeType="1"/>
          </p:cNvSpPr>
          <p:nvPr/>
        </p:nvSpPr>
        <p:spPr bwMode="auto">
          <a:xfrm rot="10800000">
            <a:off x="2110383" y="5716810"/>
            <a:ext cx="0" cy="234950"/>
          </a:xfrm>
          <a:prstGeom prst="line">
            <a:avLst/>
          </a:prstGeom>
          <a:noFill/>
          <a:ln w="2540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3" name="Text Box 25"/>
          <p:cNvSpPr txBox="1">
            <a:spLocks noChangeArrowheads="1"/>
          </p:cNvSpPr>
          <p:nvPr/>
        </p:nvSpPr>
        <p:spPr bwMode="auto">
          <a:xfrm>
            <a:off x="2182523" y="5661248"/>
            <a:ext cx="66128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b="1">
                <a:solidFill>
                  <a:srgbClr val="0D0B1B"/>
                </a:solidFill>
              </a:rPr>
              <a:t>j=0</a:t>
            </a:r>
          </a:p>
        </p:txBody>
      </p:sp>
      <p:sp>
        <p:nvSpPr>
          <p:cNvPr id="3" name="TextBox 2"/>
          <p:cNvSpPr txBox="1"/>
          <p:nvPr/>
        </p:nvSpPr>
        <p:spPr>
          <a:xfrm>
            <a:off x="5064224" y="1772816"/>
            <a:ext cx="3888432" cy="3108543"/>
          </a:xfrm>
          <a:prstGeom prst="rect">
            <a:avLst/>
          </a:prstGeom>
          <a:noFill/>
        </p:spPr>
        <p:txBody>
          <a:bodyPr wrap="square" rtlCol="0">
            <a:spAutoFit/>
          </a:bodyPr>
          <a:lstStyle/>
          <a:p>
            <a:r>
              <a:rPr lang="zh-CN" altLang="en-US" sz="2800" dirty="0"/>
              <a:t>每当一趟匹配过程中出现字符比较不等时，</a:t>
            </a:r>
            <a:r>
              <a:rPr lang="zh-CN" altLang="en-US" sz="2800" dirty="0">
                <a:solidFill>
                  <a:srgbClr val="0000FF"/>
                </a:solidFill>
              </a:rPr>
              <a:t>不回溯</a:t>
            </a:r>
            <a:r>
              <a:rPr lang="en-US" altLang="zh-CN" sz="2800" dirty="0" err="1">
                <a:solidFill>
                  <a:srgbClr val="0000FF"/>
                </a:solidFill>
              </a:rPr>
              <a:t>i</a:t>
            </a:r>
            <a:r>
              <a:rPr lang="zh-CN" altLang="en-US" sz="2800" dirty="0">
                <a:solidFill>
                  <a:srgbClr val="0000FF"/>
                </a:solidFill>
              </a:rPr>
              <a:t>指针</a:t>
            </a:r>
            <a:r>
              <a:rPr lang="zh-CN" altLang="en-US" sz="2800" dirty="0"/>
              <a:t>，而是利用已经得到的“部分匹配”的结果</a:t>
            </a:r>
            <a:r>
              <a:rPr lang="zh-CN" altLang="en-US" sz="2800" dirty="0">
                <a:solidFill>
                  <a:srgbClr val="0000FF"/>
                </a:solidFill>
              </a:rPr>
              <a:t>将模式串向右滑动</a:t>
            </a:r>
            <a:r>
              <a:rPr lang="zh-CN" altLang="en-US" sz="2800" dirty="0"/>
              <a:t>尽可能远的距离，然后，继续比较</a:t>
            </a:r>
            <a:endParaRPr lang="en-US" dirty="0"/>
          </a:p>
        </p:txBody>
      </p:sp>
    </p:spTree>
    <p:extLst>
      <p:ext uri="{BB962C8B-B14F-4D97-AF65-F5344CB8AC3E}">
        <p14:creationId xmlns:p14="http://schemas.microsoft.com/office/powerpoint/2010/main" val="351142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fade">
                                      <p:cBhvr>
                                        <p:cTn id="29" dur="500"/>
                                        <p:tgtEl>
                                          <p:spTgt spid="4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1+#ppt_w/2"/>
                                          </p:val>
                                        </p:tav>
                                        <p:tav tm="100000">
                                          <p:val>
                                            <p:strVal val="#ppt_x"/>
                                          </p:val>
                                        </p:tav>
                                      </p:tavLst>
                                    </p:anim>
                                    <p:anim calcmode="lin" valueType="num">
                                      <p:cBhvr additive="base">
                                        <p:cTn id="5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49" grpId="0"/>
      <p:bldP spid="50" grpId="0"/>
      <p:bldP spid="55" grpId="0"/>
      <p:bldP spid="57" grpId="0" animBg="1"/>
      <p:bldP spid="58" grpId="0" animBg="1"/>
      <p:bldP spid="59" grpId="0"/>
      <p:bldP spid="60" grpId="0"/>
      <p:bldP spid="61" grpId="0" animBg="1"/>
      <p:bldP spid="62" grpId="0" animBg="1"/>
      <p:bldP spid="63"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KMP</a:t>
            </a:r>
            <a:r>
              <a:rPr lang="zh-CN" altLang="en-US"/>
              <a:t>算法</a:t>
            </a:r>
            <a:endParaRPr lang="en-US"/>
          </a:p>
        </p:txBody>
      </p:sp>
      <p:sp>
        <p:nvSpPr>
          <p:cNvPr id="4" name="内容占位符 3"/>
          <p:cNvSpPr>
            <a:spLocks noGrp="1"/>
          </p:cNvSpPr>
          <p:nvPr>
            <p:ph idx="1"/>
          </p:nvPr>
        </p:nvSpPr>
        <p:spPr/>
        <p:txBody>
          <a:bodyPr>
            <a:normAutofit fontScale="92500" lnSpcReduction="10000"/>
          </a:bodyPr>
          <a:lstStyle/>
          <a:p>
            <a:r>
              <a:rPr lang="zh-CN" altLang="en-US" dirty="0"/>
              <a:t>由</a:t>
            </a:r>
            <a:r>
              <a:rPr lang="en-US" dirty="0"/>
              <a:t>D</a:t>
            </a:r>
            <a:r>
              <a:rPr lang="en-US" altLang="zh-CN" dirty="0"/>
              <a:t>onald</a:t>
            </a:r>
            <a:r>
              <a:rPr lang="en-US" dirty="0"/>
              <a:t>. E. </a:t>
            </a:r>
            <a:r>
              <a:rPr lang="en-US" dirty="0" err="1">
                <a:solidFill>
                  <a:srgbClr val="0000FF"/>
                </a:solidFill>
              </a:rPr>
              <a:t>K</a:t>
            </a:r>
            <a:r>
              <a:rPr lang="en-US" dirty="0" err="1"/>
              <a:t>nuth、James</a:t>
            </a:r>
            <a:r>
              <a:rPr lang="en-US" dirty="0"/>
              <a:t>. H. </a:t>
            </a:r>
            <a:r>
              <a:rPr lang="en-US" dirty="0">
                <a:solidFill>
                  <a:srgbClr val="0000FF"/>
                </a:solidFill>
              </a:rPr>
              <a:t>M</a:t>
            </a:r>
            <a:r>
              <a:rPr lang="en-US" dirty="0"/>
              <a:t>orris</a:t>
            </a:r>
            <a:r>
              <a:rPr lang="zh-CN" altLang="en-US" dirty="0"/>
              <a:t>和</a:t>
            </a:r>
            <a:r>
              <a:rPr lang="en-US" dirty="0"/>
              <a:t>Vaughan. R. </a:t>
            </a:r>
            <a:r>
              <a:rPr lang="en-US" dirty="0">
                <a:solidFill>
                  <a:srgbClr val="0000FF"/>
                </a:solidFill>
              </a:rPr>
              <a:t>P</a:t>
            </a:r>
            <a:r>
              <a:rPr lang="en-US" dirty="0"/>
              <a:t>ratt</a:t>
            </a:r>
            <a:r>
              <a:rPr lang="zh-CN" altLang="en-US" dirty="0"/>
              <a:t>同时提出来的，故称为</a:t>
            </a:r>
            <a:r>
              <a:rPr lang="en-US" dirty="0"/>
              <a:t>KMP</a:t>
            </a:r>
            <a:r>
              <a:rPr lang="zh-CN" altLang="en-US" dirty="0"/>
              <a:t>算法</a:t>
            </a:r>
            <a:r>
              <a:rPr lang="en-US" altLang="zh-CN" dirty="0"/>
              <a:t>/1977</a:t>
            </a:r>
            <a:r>
              <a:rPr lang="zh-CN" altLang="en-US" dirty="0"/>
              <a:t>年</a:t>
            </a:r>
            <a:endParaRPr lang="en-US" altLang="zh-CN" dirty="0"/>
          </a:p>
          <a:p>
            <a:pPr lvl="1"/>
            <a:r>
              <a:rPr lang="zh-CN" altLang="en-US" dirty="0"/>
              <a:t>每当一趟匹配过程中出现字符比较不相等时，不回溯主串指针，而是将模式串向右滑动恰当位置，继续比较</a:t>
            </a:r>
            <a:endParaRPr lang="en-US" altLang="zh-CN" dirty="0"/>
          </a:p>
          <a:p>
            <a:r>
              <a:rPr lang="zh-CN" altLang="en-US" dirty="0"/>
              <a:t>挖掘了模式串内在的关联信息</a:t>
            </a:r>
            <a:endParaRPr lang="en-US" altLang="zh-CN" dirty="0"/>
          </a:p>
          <a:p>
            <a:r>
              <a:rPr lang="zh-CN" altLang="en-US" dirty="0"/>
              <a:t>消除了每趟失配后为实施下一趟比较时对主串指针的回退，避免了对已被匹配过的字符的再检查</a:t>
            </a:r>
            <a:endParaRPr lang="en-US" altLang="zh-CN" dirty="0"/>
          </a:p>
          <a:p>
            <a:r>
              <a:rPr lang="zh-CN" altLang="en-US" dirty="0"/>
              <a:t>提高了模式匹配效率</a:t>
            </a:r>
            <a:endParaRPr lang="en-US" altLang="zh-CN" dirty="0"/>
          </a:p>
          <a:p>
            <a:pPr lvl="1"/>
            <a:r>
              <a:rPr lang="zh-CN" altLang="en-US" sz="3200" dirty="0">
                <a:solidFill>
                  <a:srgbClr val="0000FF"/>
                </a:solidFill>
              </a:rPr>
              <a:t>令主串的长度是</a:t>
            </a:r>
            <a:r>
              <a:rPr lang="en-US" altLang="zh-CN" sz="3200" dirty="0">
                <a:solidFill>
                  <a:srgbClr val="0000FF"/>
                </a:solidFill>
              </a:rPr>
              <a:t>n</a:t>
            </a:r>
            <a:r>
              <a:rPr lang="zh-CN" altLang="en-US" sz="3200" dirty="0">
                <a:solidFill>
                  <a:srgbClr val="0000FF"/>
                </a:solidFill>
              </a:rPr>
              <a:t>，模式串的长度是</a:t>
            </a:r>
            <a:r>
              <a:rPr lang="en-US" altLang="zh-CN" sz="3200" dirty="0">
                <a:solidFill>
                  <a:srgbClr val="0000FF"/>
                </a:solidFill>
              </a:rPr>
              <a:t>m</a:t>
            </a:r>
            <a:r>
              <a:rPr lang="zh-CN" altLang="en-US" sz="3200" dirty="0">
                <a:solidFill>
                  <a:srgbClr val="0000FF"/>
                </a:solidFill>
              </a:rPr>
              <a:t>，则算法的时间复杂度：</a:t>
            </a:r>
            <a:r>
              <a:rPr lang="en-US" altLang="zh-CN" sz="3200" dirty="0">
                <a:solidFill>
                  <a:srgbClr val="0000FF"/>
                </a:solidFill>
              </a:rPr>
              <a:t>O(</a:t>
            </a:r>
            <a:r>
              <a:rPr lang="en-US" altLang="zh-CN" sz="3200" dirty="0" err="1">
                <a:solidFill>
                  <a:srgbClr val="0000FF"/>
                </a:solidFill>
              </a:rPr>
              <a:t>m+n</a:t>
            </a:r>
            <a:r>
              <a:rPr lang="en-US" altLang="zh-CN" sz="3200" dirty="0">
                <a:solidFill>
                  <a:srgbClr val="0000FF"/>
                </a:solidFill>
              </a:rPr>
              <a:t>)</a:t>
            </a:r>
            <a:endParaRPr lang="en-US" sz="3200" dirty="0">
              <a:solidFill>
                <a:srgbClr val="0000FF"/>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45883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在主串的</a:t>
            </a:r>
            <a:r>
              <a:rPr lang="en-US" altLang="zh-CN"/>
              <a:t>s+j</a:t>
            </a:r>
            <a:r>
              <a:rPr lang="zh-CN" altLang="en-US"/>
              <a:t>位置和模式串</a:t>
            </a:r>
            <a:r>
              <a:rPr lang="en-US" altLang="zh-CN"/>
              <a:t>j</a:t>
            </a:r>
            <a:r>
              <a:rPr lang="zh-CN" altLang="en-US"/>
              <a:t>位置 匹配失败</a:t>
            </a:r>
            <a:endParaRPr lang="en-US"/>
          </a:p>
        </p:txBody>
      </p:sp>
      <p:sp>
        <p:nvSpPr>
          <p:cNvPr id="8" name="内容占位符 7"/>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pPr>
              <a:lnSpc>
                <a:spcPct val="110000"/>
              </a:lnSpc>
              <a:spcBef>
                <a:spcPts val="0"/>
              </a:spcBef>
            </a:pPr>
            <a:endParaRPr lang="en-US" altLang="zh-CN" dirty="0"/>
          </a:p>
          <a:p>
            <a:pPr>
              <a:lnSpc>
                <a:spcPct val="110000"/>
              </a:lnSpc>
              <a:spcBef>
                <a:spcPts val="0"/>
              </a:spcBef>
            </a:pPr>
            <a:r>
              <a:rPr lang="zh-CN" altLang="en-US" dirty="0"/>
              <a:t>这时</a:t>
            </a:r>
            <a:r>
              <a:rPr kumimoji="1" lang="en-US" altLang="zh-CN" dirty="0">
                <a:solidFill>
                  <a:srgbClr val="000099"/>
                </a:solidFill>
              </a:rPr>
              <a:t> </a:t>
            </a:r>
            <a:r>
              <a:rPr kumimoji="1" lang="en-US" altLang="zh-CN" dirty="0" err="1">
                <a:solidFill>
                  <a:srgbClr val="000099"/>
                </a:solidFill>
              </a:rPr>
              <a:t>t</a:t>
            </a:r>
            <a:r>
              <a:rPr kumimoji="1" lang="en-US" altLang="zh-CN" baseline="-25000" dirty="0" err="1">
                <a:solidFill>
                  <a:srgbClr val="000099"/>
                </a:solidFill>
              </a:rPr>
              <a:t>s</a:t>
            </a:r>
            <a:r>
              <a:rPr kumimoji="1" lang="en-US" altLang="zh-CN" dirty="0">
                <a:solidFill>
                  <a:srgbClr val="000099"/>
                </a:solidFill>
              </a:rPr>
              <a:t> </a:t>
            </a:r>
            <a:r>
              <a:rPr kumimoji="1" lang="en-US" altLang="zh-CN" dirty="0">
                <a:solidFill>
                  <a:srgbClr val="C00000"/>
                </a:solidFill>
              </a:rPr>
              <a:t>t</a:t>
            </a:r>
            <a:r>
              <a:rPr kumimoji="1" lang="en-US" altLang="zh-CN" baseline="-25000" dirty="0">
                <a:solidFill>
                  <a:srgbClr val="C00000"/>
                </a:solidFill>
              </a:rPr>
              <a:t>s+1</a:t>
            </a:r>
            <a:r>
              <a:rPr kumimoji="1" lang="en-US" altLang="zh-CN" dirty="0">
                <a:solidFill>
                  <a:srgbClr val="C00000"/>
                </a:solidFill>
              </a:rPr>
              <a:t> t</a:t>
            </a:r>
            <a:r>
              <a:rPr kumimoji="1" lang="en-US" altLang="zh-CN" baseline="-25000" dirty="0">
                <a:solidFill>
                  <a:srgbClr val="C00000"/>
                </a:solidFill>
              </a:rPr>
              <a:t>s+2</a:t>
            </a:r>
            <a:r>
              <a:rPr kumimoji="1" lang="en-US" altLang="zh-CN" dirty="0">
                <a:solidFill>
                  <a:srgbClr val="C00000"/>
                </a:solidFill>
              </a:rPr>
              <a:t> … t</a:t>
            </a:r>
            <a:r>
              <a:rPr kumimoji="1" lang="en-US" altLang="zh-CN" baseline="-25000" dirty="0">
                <a:solidFill>
                  <a:srgbClr val="C00000"/>
                </a:solidFill>
              </a:rPr>
              <a:t>s+j-1</a:t>
            </a:r>
            <a:r>
              <a:rPr kumimoji="1" lang="en-US" altLang="zh-CN" dirty="0">
                <a:solidFill>
                  <a:srgbClr val="C00000"/>
                </a:solidFill>
              </a:rPr>
              <a:t> </a:t>
            </a:r>
            <a:r>
              <a:rPr kumimoji="1" lang="en-US" altLang="zh-CN" dirty="0">
                <a:solidFill>
                  <a:srgbClr val="000099"/>
                </a:solidFill>
              </a:rPr>
              <a:t>= p</a:t>
            </a:r>
            <a:r>
              <a:rPr kumimoji="1" lang="en-US" altLang="zh-CN" baseline="-25000" dirty="0">
                <a:solidFill>
                  <a:srgbClr val="000099"/>
                </a:solidFill>
              </a:rPr>
              <a:t>0</a:t>
            </a:r>
            <a:r>
              <a:rPr kumimoji="1" lang="en-US" altLang="zh-CN" dirty="0">
                <a:solidFill>
                  <a:srgbClr val="000099"/>
                </a:solidFill>
              </a:rPr>
              <a:t> </a:t>
            </a:r>
            <a:r>
              <a:rPr kumimoji="1" lang="en-US" altLang="zh-CN" dirty="0">
                <a:solidFill>
                  <a:srgbClr val="C00000"/>
                </a:solidFill>
              </a:rPr>
              <a:t>p</a:t>
            </a:r>
            <a:r>
              <a:rPr kumimoji="1" lang="en-US" altLang="zh-CN" baseline="-25000" dirty="0">
                <a:solidFill>
                  <a:srgbClr val="C00000"/>
                </a:solidFill>
              </a:rPr>
              <a:t>1</a:t>
            </a:r>
            <a:r>
              <a:rPr kumimoji="1" lang="en-US" altLang="zh-CN" dirty="0">
                <a:solidFill>
                  <a:srgbClr val="C00000"/>
                </a:solidFill>
              </a:rPr>
              <a:t> … p</a:t>
            </a:r>
            <a:r>
              <a:rPr kumimoji="1" lang="en-US" altLang="zh-CN" baseline="-25000" dirty="0">
                <a:solidFill>
                  <a:srgbClr val="C00000"/>
                </a:solidFill>
              </a:rPr>
              <a:t>j-1</a:t>
            </a:r>
          </a:p>
          <a:p>
            <a:pPr>
              <a:lnSpc>
                <a:spcPct val="110000"/>
              </a:lnSpc>
              <a:spcBef>
                <a:spcPts val="0"/>
              </a:spcBef>
            </a:pPr>
            <a:r>
              <a:rPr lang="zh-CN" altLang="en-US" dirty="0"/>
              <a:t>下一趟匹配判断</a:t>
            </a:r>
            <a:r>
              <a:rPr kumimoji="1" lang="en-US" altLang="zh-CN" dirty="0"/>
              <a:t>p</a:t>
            </a:r>
            <a:r>
              <a:rPr kumimoji="1" lang="en-US" altLang="zh-CN" baseline="-25000" dirty="0"/>
              <a:t>0</a:t>
            </a:r>
            <a:r>
              <a:rPr kumimoji="1" lang="en-US" altLang="zh-CN" dirty="0"/>
              <a:t> p</a:t>
            </a:r>
            <a:r>
              <a:rPr kumimoji="1" lang="en-US" altLang="zh-CN" baseline="-25000" dirty="0"/>
              <a:t>1</a:t>
            </a:r>
            <a:r>
              <a:rPr kumimoji="1" lang="en-US" altLang="zh-CN" dirty="0"/>
              <a:t> …p</a:t>
            </a:r>
            <a:r>
              <a:rPr kumimoji="1" lang="en-US" altLang="zh-CN" baseline="-25000" dirty="0"/>
              <a:t>j-2 </a:t>
            </a:r>
            <a:r>
              <a:rPr lang="zh-CN" altLang="en-US" dirty="0"/>
              <a:t>和</a:t>
            </a:r>
            <a:r>
              <a:rPr kumimoji="1" lang="en-US" altLang="zh-CN" dirty="0"/>
              <a:t>t</a:t>
            </a:r>
            <a:r>
              <a:rPr kumimoji="1" lang="en-US" altLang="zh-CN" baseline="-25000" dirty="0"/>
              <a:t>s+1</a:t>
            </a:r>
            <a:r>
              <a:rPr kumimoji="1" lang="en-US" altLang="zh-CN" dirty="0"/>
              <a:t> t</a:t>
            </a:r>
            <a:r>
              <a:rPr kumimoji="1" lang="en-US" altLang="zh-CN" baseline="-25000" dirty="0"/>
              <a:t>s+2</a:t>
            </a:r>
            <a:r>
              <a:rPr kumimoji="1" lang="en-US" altLang="zh-CN" dirty="0"/>
              <a:t> … t</a:t>
            </a:r>
            <a:r>
              <a:rPr kumimoji="1" lang="en-US" altLang="zh-CN" baseline="-25000" dirty="0"/>
              <a:t>s+j-1</a:t>
            </a:r>
            <a:r>
              <a:rPr kumimoji="1" lang="zh-CN" altLang="en-US" dirty="0"/>
              <a:t>两者是否相等，那么</a:t>
            </a:r>
            <a:r>
              <a:rPr lang="zh-CN" altLang="en-US" dirty="0"/>
              <a:t>如果</a:t>
            </a:r>
            <a:r>
              <a:rPr kumimoji="1" lang="en-US" altLang="zh-CN" dirty="0">
                <a:solidFill>
                  <a:srgbClr val="00B050"/>
                </a:solidFill>
              </a:rPr>
              <a:t>p</a:t>
            </a:r>
            <a:r>
              <a:rPr kumimoji="1" lang="en-US" altLang="zh-CN" baseline="-25000" dirty="0">
                <a:solidFill>
                  <a:srgbClr val="00B050"/>
                </a:solidFill>
              </a:rPr>
              <a:t>0</a:t>
            </a:r>
            <a:r>
              <a:rPr kumimoji="1" lang="en-US" altLang="zh-CN" dirty="0">
                <a:solidFill>
                  <a:srgbClr val="00B050"/>
                </a:solidFill>
              </a:rPr>
              <a:t> </a:t>
            </a:r>
            <a:r>
              <a:rPr kumimoji="1" lang="en-US" altLang="zh-CN" dirty="0"/>
              <a:t>p</a:t>
            </a:r>
            <a:r>
              <a:rPr kumimoji="1" lang="en-US" altLang="zh-CN" baseline="-25000" dirty="0"/>
              <a:t>1</a:t>
            </a:r>
            <a:r>
              <a:rPr kumimoji="1" lang="en-US" altLang="zh-CN" dirty="0"/>
              <a:t> … p</a:t>
            </a:r>
            <a:r>
              <a:rPr kumimoji="1" lang="en-US" altLang="zh-CN" baseline="-25000" dirty="0"/>
              <a:t>j-2 </a:t>
            </a:r>
            <a:r>
              <a:rPr kumimoji="1" lang="en-US" altLang="zh-CN" dirty="0">
                <a:sym typeface="Symbol" pitchFamily="18" charset="2"/>
              </a:rPr>
              <a:t></a:t>
            </a:r>
            <a:r>
              <a:rPr kumimoji="1" lang="en-US" altLang="zh-CN" dirty="0"/>
              <a:t> p</a:t>
            </a:r>
            <a:r>
              <a:rPr kumimoji="1" lang="en-US" altLang="zh-CN" baseline="-25000" dirty="0"/>
              <a:t>1</a:t>
            </a:r>
            <a:r>
              <a:rPr kumimoji="1" lang="en-US" altLang="zh-CN" dirty="0"/>
              <a:t> p</a:t>
            </a:r>
            <a:r>
              <a:rPr kumimoji="1" lang="en-US" altLang="zh-CN" baseline="-25000" dirty="0"/>
              <a:t>2 </a:t>
            </a:r>
            <a:r>
              <a:rPr kumimoji="1" lang="en-US" altLang="zh-CN" dirty="0"/>
              <a:t>…</a:t>
            </a:r>
            <a:r>
              <a:rPr kumimoji="1" lang="en-US" altLang="zh-CN" dirty="0">
                <a:solidFill>
                  <a:srgbClr val="00B050"/>
                </a:solidFill>
              </a:rPr>
              <a:t>p</a:t>
            </a:r>
            <a:r>
              <a:rPr kumimoji="1" lang="en-US" altLang="zh-CN" baseline="-25000" dirty="0">
                <a:solidFill>
                  <a:srgbClr val="00B050"/>
                </a:solidFill>
              </a:rPr>
              <a:t>j-1</a:t>
            </a:r>
            <a:r>
              <a:rPr kumimoji="1" lang="en-US" altLang="zh-CN" baseline="-25000" dirty="0"/>
              <a:t> </a:t>
            </a:r>
            <a:r>
              <a:rPr kumimoji="1" lang="zh-CN" altLang="en-US" baseline="-25000" dirty="0"/>
              <a:t>，</a:t>
            </a:r>
            <a:r>
              <a:rPr lang="zh-CN" altLang="en-US" dirty="0"/>
              <a:t>那么，下一趟必不匹配</a:t>
            </a:r>
            <a:endParaRPr kumimoji="1" lang="en-US" altLang="zh-CN" baseline="-25000" dirty="0"/>
          </a:p>
          <a:p>
            <a:pPr>
              <a:lnSpc>
                <a:spcPct val="110000"/>
              </a:lnSpc>
              <a:spcBef>
                <a:spcPts val="0"/>
              </a:spcBef>
            </a:pPr>
            <a:r>
              <a:rPr lang="zh-CN" altLang="en-US" dirty="0"/>
              <a:t>同样地，若</a:t>
            </a:r>
            <a:r>
              <a:rPr kumimoji="1" lang="en-US" altLang="zh-CN" dirty="0">
                <a:solidFill>
                  <a:srgbClr val="00B050"/>
                </a:solidFill>
              </a:rPr>
              <a:t>p</a:t>
            </a:r>
            <a:r>
              <a:rPr kumimoji="1" lang="en-US" altLang="zh-CN" baseline="-25000" dirty="0">
                <a:solidFill>
                  <a:srgbClr val="00B050"/>
                </a:solidFill>
              </a:rPr>
              <a:t>0</a:t>
            </a:r>
            <a:r>
              <a:rPr kumimoji="1" lang="en-US" altLang="zh-CN" dirty="0"/>
              <a:t> p</a:t>
            </a:r>
            <a:r>
              <a:rPr kumimoji="1" lang="en-US" altLang="zh-CN" baseline="-25000" dirty="0"/>
              <a:t>1</a:t>
            </a:r>
            <a:r>
              <a:rPr kumimoji="1" lang="en-US" altLang="zh-CN" dirty="0"/>
              <a:t> …p</a:t>
            </a:r>
            <a:r>
              <a:rPr kumimoji="1" lang="en-US" altLang="zh-CN" baseline="-25000" dirty="0"/>
              <a:t>j-3  </a:t>
            </a:r>
            <a:r>
              <a:rPr kumimoji="1" lang="en-US" altLang="zh-CN" dirty="0">
                <a:sym typeface="Symbol" pitchFamily="18" charset="2"/>
              </a:rPr>
              <a:t></a:t>
            </a:r>
            <a:r>
              <a:rPr kumimoji="1" lang="en-US" altLang="zh-CN" dirty="0"/>
              <a:t> p</a:t>
            </a:r>
            <a:r>
              <a:rPr kumimoji="1" lang="en-US" altLang="zh-CN" baseline="-25000" dirty="0"/>
              <a:t>2</a:t>
            </a:r>
            <a:r>
              <a:rPr kumimoji="1" lang="en-US" altLang="zh-CN" dirty="0"/>
              <a:t> p</a:t>
            </a:r>
            <a:r>
              <a:rPr kumimoji="1" lang="en-US" altLang="zh-CN" baseline="-25000" dirty="0"/>
              <a:t>3 </a:t>
            </a:r>
            <a:r>
              <a:rPr kumimoji="1" lang="en-US" altLang="zh-CN" dirty="0"/>
              <a:t>…</a:t>
            </a:r>
            <a:r>
              <a:rPr kumimoji="1" lang="en-US" altLang="zh-CN" dirty="0">
                <a:solidFill>
                  <a:srgbClr val="00B050"/>
                </a:solidFill>
              </a:rPr>
              <a:t>p</a:t>
            </a:r>
            <a:r>
              <a:rPr kumimoji="1" lang="en-US" altLang="zh-CN" baseline="-25000" dirty="0">
                <a:solidFill>
                  <a:srgbClr val="00B050"/>
                </a:solidFill>
              </a:rPr>
              <a:t>j-1</a:t>
            </a:r>
            <a:r>
              <a:rPr kumimoji="1" lang="zh-CN" altLang="en-US" baseline="-25000" dirty="0"/>
              <a:t>，</a:t>
            </a:r>
            <a:r>
              <a:rPr lang="zh-CN" altLang="en-US" dirty="0"/>
              <a:t>则再下一趟也不匹配</a:t>
            </a:r>
            <a:endParaRPr 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5" name="矩形 4"/>
          <p:cNvSpPr/>
          <p:nvPr/>
        </p:nvSpPr>
        <p:spPr>
          <a:xfrm>
            <a:off x="400828" y="980728"/>
            <a:ext cx="8352928" cy="1437317"/>
          </a:xfrm>
          <a:prstGeom prst="rect">
            <a:avLst/>
          </a:prstGeom>
        </p:spPr>
        <p:txBody>
          <a:bodyPr wrap="square">
            <a:spAutoFit/>
          </a:bodyPr>
          <a:lstStyle/>
          <a:p>
            <a:pPr lvl="0" fontAlgn="base">
              <a:lnSpc>
                <a:spcPct val="95000"/>
              </a:lnSpc>
              <a:spcBef>
                <a:spcPct val="0"/>
              </a:spcBef>
              <a:spcAft>
                <a:spcPct val="0"/>
              </a:spcAft>
              <a:defRPr/>
            </a:pPr>
            <a:r>
              <a:rPr kumimoji="1" lang="en-US" altLang="zh-CN" sz="3200" i="1">
                <a:solidFill>
                  <a:srgbClr val="CC0000"/>
                </a:solidFill>
                <a:latin typeface="Times New Roman"/>
                <a:ea typeface="华文楷体" pitchFamily="2" charset="-122"/>
              </a:rPr>
              <a:t> </a:t>
            </a:r>
            <a:r>
              <a:rPr kumimoji="1" lang="en-US" altLang="zh-CN" sz="3000">
                <a:solidFill>
                  <a:srgbClr val="CC0000"/>
                </a:solidFill>
                <a:latin typeface="Times New Roman"/>
                <a:ea typeface="华文楷体" pitchFamily="2" charset="-122"/>
              </a:rPr>
              <a:t>T</a:t>
            </a:r>
            <a:r>
              <a:rPr kumimoji="1" lang="en-US" altLang="zh-CN" sz="3000">
                <a:solidFill>
                  <a:srgbClr val="000099"/>
                </a:solidFill>
                <a:latin typeface="Times New Roman"/>
                <a:ea typeface="华文楷体" pitchFamily="2" charset="-122"/>
              </a:rPr>
              <a:t>    </a:t>
            </a:r>
            <a:r>
              <a:rPr kumimoji="1" lang="en-US" altLang="zh-CN" sz="3000">
                <a:solidFill>
                  <a:srgbClr val="008000"/>
                </a:solidFill>
                <a:latin typeface="Times New Roman"/>
                <a:ea typeface="华文楷体" pitchFamily="2" charset="-122"/>
              </a:rPr>
              <a:t>t</a:t>
            </a:r>
            <a:r>
              <a:rPr kumimoji="1" lang="en-US" altLang="zh-CN" sz="3000" baseline="-25000">
                <a:solidFill>
                  <a:srgbClr val="008000"/>
                </a:solidFill>
                <a:latin typeface="Times New Roman"/>
                <a:ea typeface="华文楷体" pitchFamily="2" charset="-122"/>
              </a:rPr>
              <a:t>0</a:t>
            </a:r>
            <a:r>
              <a:rPr kumimoji="1" lang="en-US" altLang="zh-CN" sz="3000">
                <a:solidFill>
                  <a:srgbClr val="008000"/>
                </a:solidFill>
                <a:latin typeface="Times New Roman"/>
                <a:ea typeface="华文楷体" pitchFamily="2" charset="-122"/>
              </a:rPr>
              <a:t> t</a:t>
            </a:r>
            <a:r>
              <a:rPr kumimoji="1" lang="en-US" altLang="zh-CN" sz="3000" baseline="-25000">
                <a:solidFill>
                  <a:srgbClr val="008000"/>
                </a:solidFill>
                <a:latin typeface="Times New Roman"/>
                <a:ea typeface="华文楷体" pitchFamily="2" charset="-122"/>
              </a:rPr>
              <a:t>1</a:t>
            </a:r>
            <a:r>
              <a:rPr kumimoji="1" lang="en-US" altLang="zh-CN" sz="3000">
                <a:solidFill>
                  <a:srgbClr val="008000"/>
                </a:solidFill>
                <a:latin typeface="Times New Roman"/>
                <a:ea typeface="华文楷体" pitchFamily="2" charset="-122"/>
              </a:rPr>
              <a:t> … t</a:t>
            </a:r>
            <a:r>
              <a:rPr kumimoji="1" lang="en-US" altLang="zh-CN" sz="3000" baseline="-25000">
                <a:solidFill>
                  <a:srgbClr val="008000"/>
                </a:solidFill>
                <a:latin typeface="Times New Roman"/>
                <a:ea typeface="华文楷体" pitchFamily="2" charset="-122"/>
              </a:rPr>
              <a:t>s-1</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s+1</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s+2</a:t>
            </a:r>
            <a:r>
              <a:rPr kumimoji="1" lang="en-US" altLang="zh-CN" sz="3000">
                <a:solidFill>
                  <a:srgbClr val="000099"/>
                </a:solidFill>
                <a:latin typeface="Times New Roman"/>
                <a:ea typeface="华文楷体" pitchFamily="2" charset="-122"/>
              </a:rPr>
              <a:t> … t</a:t>
            </a:r>
            <a:r>
              <a:rPr kumimoji="1" lang="en-US" altLang="zh-CN" sz="3000" baseline="-25000">
                <a:solidFill>
                  <a:srgbClr val="000099"/>
                </a:solidFill>
                <a:latin typeface="Times New Roman"/>
                <a:ea typeface="华文楷体" pitchFamily="2" charset="-122"/>
              </a:rPr>
              <a:t>s+j</a:t>
            </a:r>
            <a:r>
              <a:rPr kumimoji="1" lang="en-US" altLang="zh-CN" sz="3000" baseline="-25000">
                <a:solidFill>
                  <a:srgbClr val="000099"/>
                </a:solidFill>
                <a:effectLst>
                  <a:outerShdw blurRad="38100" dist="38100" dir="2700000" algn="tl">
                    <a:srgbClr val="C0C0C0"/>
                  </a:outerShdw>
                </a:effectLst>
                <a:latin typeface="Times New Roman"/>
                <a:ea typeface="华文楷体" pitchFamily="2" charset="-122"/>
              </a:rPr>
              <a:t>-</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a:t>
            </a:r>
            <a:r>
              <a:rPr kumimoji="1" lang="en-US" altLang="zh-CN" sz="3000">
                <a:solidFill>
                  <a:srgbClr val="004C2B"/>
                </a:solidFill>
                <a:latin typeface="Times New Roman"/>
                <a:ea typeface="华文楷体" pitchFamily="2" charset="-122"/>
              </a:rPr>
              <a:t>t</a:t>
            </a:r>
            <a:r>
              <a:rPr kumimoji="1" lang="en-US" altLang="zh-CN" sz="3000" baseline="-25000">
                <a:solidFill>
                  <a:srgbClr val="004C2B"/>
                </a:solidFill>
                <a:latin typeface="Times New Roman"/>
                <a:ea typeface="华文楷体" pitchFamily="2" charset="-122"/>
              </a:rPr>
              <a:t>s+j</a:t>
            </a:r>
            <a:r>
              <a:rPr kumimoji="1" lang="en-US" altLang="zh-CN" sz="3000">
                <a:solidFill>
                  <a:srgbClr val="000099"/>
                </a:solidFill>
                <a:latin typeface="Times New Roman"/>
                <a:ea typeface="华文楷体" pitchFamily="2" charset="-122"/>
              </a:rPr>
              <a:t> </a:t>
            </a:r>
            <a:r>
              <a:rPr kumimoji="1" lang="en-US" altLang="zh-CN" sz="3000">
                <a:solidFill>
                  <a:srgbClr val="008000"/>
                </a:solidFill>
                <a:latin typeface="Times New Roman"/>
                <a:ea typeface="华文楷体" pitchFamily="2" charset="-122"/>
              </a:rPr>
              <a:t>t</a:t>
            </a:r>
            <a:r>
              <a:rPr kumimoji="1" lang="en-US" altLang="zh-CN" sz="3000" baseline="-25000">
                <a:solidFill>
                  <a:srgbClr val="008000"/>
                </a:solidFill>
                <a:latin typeface="Times New Roman"/>
                <a:ea typeface="华文楷体" pitchFamily="2" charset="-122"/>
              </a:rPr>
              <a:t>s+j+1</a:t>
            </a:r>
            <a:r>
              <a:rPr kumimoji="1" lang="en-US" altLang="zh-CN" sz="3000">
                <a:solidFill>
                  <a:srgbClr val="008000"/>
                </a:solidFill>
                <a:latin typeface="Times New Roman"/>
                <a:ea typeface="华文楷体" pitchFamily="2" charset="-122"/>
              </a:rPr>
              <a:t> … t</a:t>
            </a:r>
            <a:r>
              <a:rPr kumimoji="1" lang="en-US" altLang="zh-CN" sz="3000" baseline="-25000">
                <a:solidFill>
                  <a:srgbClr val="008000"/>
                </a:solidFill>
                <a:latin typeface="Times New Roman"/>
                <a:ea typeface="华文楷体" pitchFamily="2" charset="-122"/>
              </a:rPr>
              <a:t>n-1</a:t>
            </a:r>
          </a:p>
          <a:p>
            <a:pPr lvl="0" fontAlgn="base">
              <a:lnSpc>
                <a:spcPct val="95000"/>
              </a:lnSpc>
              <a:spcBef>
                <a:spcPct val="0"/>
              </a:spcBef>
              <a:spcAft>
                <a:spcPct val="0"/>
              </a:spcAft>
              <a:defRPr/>
            </a:pPr>
            <a:r>
              <a:rPr kumimoji="1" lang="en-US" altLang="zh-CN" sz="3000">
                <a:solidFill>
                  <a:srgbClr val="000099"/>
                </a:solidFill>
                <a:latin typeface="Times New Roman"/>
                <a:ea typeface="华文楷体" pitchFamily="2" charset="-122"/>
              </a:rPr>
              <a:t>                         </a:t>
            </a:r>
            <a:r>
              <a:rPr kumimoji="1" lang="en-US" altLang="zh-CN" sz="2400">
                <a:solidFill>
                  <a:srgbClr val="FF3300"/>
                </a:solidFill>
                <a:latin typeface="Times New Roman"/>
                <a:ea typeface="华文楷体" pitchFamily="2" charset="-122"/>
              </a:rPr>
              <a:t>‖     ‖        ‖      ‖      ‖       </a:t>
            </a:r>
            <a:r>
              <a:rPr kumimoji="1" lang="en-US" altLang="zh-CN" sz="2400">
                <a:solidFill>
                  <a:srgbClr val="FF3300"/>
                </a:solidFill>
                <a:effectLst>
                  <a:outerShdw blurRad="38100" dist="38100" dir="2700000" algn="tl">
                    <a:srgbClr val="C0C0C0"/>
                  </a:outerShdw>
                </a:effectLst>
                <a:latin typeface="Times New Roman"/>
                <a:ea typeface="华文楷体" pitchFamily="2" charset="-122"/>
                <a:sym typeface="Symbol" pitchFamily="18" charset="2"/>
              </a:rPr>
              <a:t></a:t>
            </a:r>
            <a:endParaRPr kumimoji="1" lang="en-US" altLang="zh-CN" sz="2400">
              <a:solidFill>
                <a:srgbClr val="000099"/>
              </a:solidFill>
              <a:latin typeface="Times New Roman"/>
              <a:ea typeface="华文楷体" pitchFamily="2" charset="-122"/>
            </a:endParaRPr>
          </a:p>
          <a:p>
            <a:pPr lvl="0" fontAlgn="base">
              <a:lnSpc>
                <a:spcPct val="95000"/>
              </a:lnSpc>
              <a:spcBef>
                <a:spcPct val="0"/>
              </a:spcBef>
              <a:spcAft>
                <a:spcPct val="0"/>
              </a:spcAft>
              <a:defRPr/>
            </a:pPr>
            <a:r>
              <a:rPr kumimoji="1" lang="en-US" altLang="zh-CN" sz="3000">
                <a:solidFill>
                  <a:srgbClr val="CC0000"/>
                </a:solidFill>
                <a:latin typeface="Times New Roman"/>
                <a:ea typeface="华文楷体" pitchFamily="2" charset="-122"/>
              </a:rPr>
              <a:t> P</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0</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2    </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j</a:t>
            </a:r>
            <a:r>
              <a:rPr kumimoji="1" lang="en-US" altLang="zh-CN" sz="3000" baseline="-25000">
                <a:solidFill>
                  <a:srgbClr val="000099"/>
                </a:solidFill>
                <a:effectLst>
                  <a:outerShdw blurRad="38100" dist="38100" dir="2700000" algn="tl">
                    <a:srgbClr val="C0C0C0"/>
                  </a:outerShdw>
                </a:effectLst>
                <a:latin typeface="Times New Roman"/>
                <a:ea typeface="华文楷体" pitchFamily="2" charset="-122"/>
              </a:rPr>
              <a:t>-</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a:t>
            </a:r>
            <a:r>
              <a:rPr kumimoji="1" lang="en-US" altLang="zh-CN" sz="3000">
                <a:solidFill>
                  <a:srgbClr val="004C2B"/>
                </a:solidFill>
                <a:latin typeface="Times New Roman"/>
                <a:ea typeface="华文楷体" pitchFamily="2" charset="-122"/>
              </a:rPr>
              <a:t>p</a:t>
            </a:r>
            <a:r>
              <a:rPr kumimoji="1" lang="en-US" altLang="zh-CN" sz="3000" baseline="-25000">
                <a:solidFill>
                  <a:srgbClr val="004C2B"/>
                </a:solidFill>
                <a:latin typeface="Times New Roman"/>
                <a:ea typeface="华文楷体" pitchFamily="2" charset="-122"/>
              </a:rPr>
              <a:t>j </a:t>
            </a:r>
            <a:r>
              <a:rPr kumimoji="1" lang="en-US" altLang="zh-CN" sz="3000" baseline="-25000">
                <a:solidFill>
                  <a:srgbClr val="000099"/>
                </a:solidFill>
                <a:latin typeface="Times New Roman"/>
                <a:ea typeface="华文楷体" pitchFamily="2" charset="-122"/>
              </a:rPr>
              <a:t>   </a:t>
            </a:r>
            <a:endParaRPr kumimoji="1" lang="en-US" altLang="zh-CN" sz="3000" baseline="-25000" dirty="0">
              <a:solidFill>
                <a:srgbClr val="000099"/>
              </a:solidFill>
              <a:latin typeface="Times New Roman"/>
              <a:ea typeface="华文楷体" pitchFamily="2" charset="-122"/>
            </a:endParaRPr>
          </a:p>
        </p:txBody>
      </p:sp>
      <p:sp>
        <p:nvSpPr>
          <p:cNvPr id="6" name="Rectangle 3"/>
          <p:cNvSpPr>
            <a:spLocks noChangeArrowheads="1"/>
          </p:cNvSpPr>
          <p:nvPr/>
        </p:nvSpPr>
        <p:spPr bwMode="auto">
          <a:xfrm>
            <a:off x="3275856" y="2492896"/>
            <a:ext cx="3600400" cy="553998"/>
          </a:xfrm>
          <a:prstGeom prst="rect">
            <a:avLst/>
          </a:prstGeom>
          <a:noFill/>
          <a:ln w="9525">
            <a:noFill/>
            <a:miter lim="800000"/>
            <a:headEnd/>
            <a:tailEnd/>
          </a:ln>
        </p:spPr>
        <p:txBody>
          <a:bodyPr wrap="square">
            <a:spAutoFit/>
          </a:bodyPr>
          <a:lstStyle/>
          <a:p>
            <a:r>
              <a:rPr kumimoji="1" lang="en-US" altLang="zh-CN" sz="3000" dirty="0">
                <a:solidFill>
                  <a:srgbClr val="FF0000"/>
                </a:solidFill>
                <a:latin typeface="Times New Roman" pitchFamily="18" charset="0"/>
              </a:rPr>
              <a:t>p</a:t>
            </a:r>
            <a:r>
              <a:rPr kumimoji="1" lang="en-US" altLang="zh-CN" sz="3000" baseline="-25000" dirty="0">
                <a:solidFill>
                  <a:srgbClr val="FF0000"/>
                </a:solidFill>
                <a:latin typeface="Times New Roman" pitchFamily="18" charset="0"/>
              </a:rPr>
              <a:t>0</a:t>
            </a:r>
            <a:r>
              <a:rPr kumimoji="1" lang="en-US" altLang="zh-CN" sz="3000" dirty="0">
                <a:solidFill>
                  <a:srgbClr val="FF0000"/>
                </a:solidFill>
                <a:latin typeface="Times New Roman" pitchFamily="18" charset="0"/>
              </a:rPr>
              <a:t>   p</a:t>
            </a:r>
            <a:r>
              <a:rPr kumimoji="1" lang="en-US" altLang="zh-CN" sz="3000" baseline="-25000" dirty="0">
                <a:solidFill>
                  <a:srgbClr val="FF0000"/>
                </a:solidFill>
                <a:latin typeface="Times New Roman" pitchFamily="18" charset="0"/>
              </a:rPr>
              <a:t>1</a:t>
            </a:r>
            <a:r>
              <a:rPr kumimoji="1" lang="en-US" altLang="zh-CN" sz="3000" dirty="0">
                <a:solidFill>
                  <a:srgbClr val="FF0000"/>
                </a:solidFill>
                <a:latin typeface="Times New Roman" pitchFamily="18" charset="0"/>
              </a:rPr>
              <a:t>   …  p</a:t>
            </a:r>
            <a:r>
              <a:rPr kumimoji="1" lang="en-US" altLang="zh-CN" sz="3000" baseline="-25000" dirty="0">
                <a:solidFill>
                  <a:srgbClr val="FF0000"/>
                </a:solidFill>
                <a:latin typeface="Times New Roman" pitchFamily="18" charset="0"/>
              </a:rPr>
              <a:t>j</a:t>
            </a:r>
            <a:r>
              <a:rPr kumimoji="1" lang="en-US" altLang="zh-CN" sz="3000" b="0" baseline="-25000" dirty="0">
                <a:solidFill>
                  <a:srgbClr val="FF0000"/>
                </a:solidFill>
              </a:rPr>
              <a:t>-</a:t>
            </a:r>
            <a:r>
              <a:rPr kumimoji="1" lang="en-US" altLang="zh-CN" sz="3000" baseline="-25000" dirty="0">
                <a:solidFill>
                  <a:srgbClr val="FF0000"/>
                </a:solidFill>
                <a:latin typeface="Times New Roman" pitchFamily="18" charset="0"/>
              </a:rPr>
              <a:t>2</a:t>
            </a:r>
          </a:p>
        </p:txBody>
      </p:sp>
      <p:sp>
        <p:nvSpPr>
          <p:cNvPr id="7" name="Rectangle 3"/>
          <p:cNvSpPr>
            <a:spLocks noChangeArrowheads="1"/>
          </p:cNvSpPr>
          <p:nvPr/>
        </p:nvSpPr>
        <p:spPr bwMode="auto">
          <a:xfrm>
            <a:off x="3851920" y="3140968"/>
            <a:ext cx="3600400" cy="553998"/>
          </a:xfrm>
          <a:prstGeom prst="rect">
            <a:avLst/>
          </a:prstGeom>
          <a:noFill/>
          <a:ln w="9525">
            <a:noFill/>
            <a:miter lim="800000"/>
            <a:headEnd/>
            <a:tailEnd/>
          </a:ln>
        </p:spPr>
        <p:txBody>
          <a:bodyPr wrap="square">
            <a:spAutoFit/>
          </a:bodyPr>
          <a:lstStyle/>
          <a:p>
            <a:r>
              <a:rPr kumimoji="1" lang="en-US" altLang="zh-CN" sz="3000" dirty="0">
                <a:solidFill>
                  <a:srgbClr val="FF0000"/>
                </a:solidFill>
                <a:latin typeface="Times New Roman" pitchFamily="18" charset="0"/>
              </a:rPr>
              <a:t>p</a:t>
            </a:r>
            <a:r>
              <a:rPr kumimoji="1" lang="en-US" altLang="zh-CN" sz="3000" baseline="-25000" dirty="0">
                <a:solidFill>
                  <a:srgbClr val="FF0000"/>
                </a:solidFill>
                <a:latin typeface="Times New Roman" pitchFamily="18" charset="0"/>
              </a:rPr>
              <a:t>0</a:t>
            </a:r>
            <a:r>
              <a:rPr kumimoji="1" lang="en-US" altLang="zh-CN" sz="3000" dirty="0">
                <a:solidFill>
                  <a:srgbClr val="FF0000"/>
                </a:solidFill>
                <a:latin typeface="Times New Roman" pitchFamily="18" charset="0"/>
              </a:rPr>
              <a:t>   p</a:t>
            </a:r>
            <a:r>
              <a:rPr kumimoji="1" lang="en-US" altLang="zh-CN" sz="3000" baseline="-25000" dirty="0">
                <a:solidFill>
                  <a:srgbClr val="FF0000"/>
                </a:solidFill>
                <a:latin typeface="Times New Roman" pitchFamily="18" charset="0"/>
              </a:rPr>
              <a:t>1</a:t>
            </a:r>
            <a:r>
              <a:rPr kumimoji="1" lang="en-US" altLang="zh-CN" sz="3000" dirty="0">
                <a:solidFill>
                  <a:srgbClr val="FF0000"/>
                </a:solidFill>
                <a:latin typeface="Times New Roman" pitchFamily="18" charset="0"/>
              </a:rPr>
              <a:t>   …  p</a:t>
            </a:r>
            <a:r>
              <a:rPr kumimoji="1" lang="en-US" altLang="zh-CN" sz="3000" baseline="-25000" dirty="0">
                <a:solidFill>
                  <a:srgbClr val="FF0000"/>
                </a:solidFill>
                <a:latin typeface="Times New Roman" pitchFamily="18" charset="0"/>
              </a:rPr>
              <a:t>j</a:t>
            </a:r>
            <a:r>
              <a:rPr kumimoji="1" lang="en-US" altLang="zh-CN" sz="3000" b="0" baseline="-25000" dirty="0">
                <a:solidFill>
                  <a:srgbClr val="FF0000"/>
                </a:solidFill>
              </a:rPr>
              <a:t>-</a:t>
            </a:r>
            <a:r>
              <a:rPr kumimoji="1" lang="en-US" altLang="zh-CN" sz="3000" baseline="-25000" dirty="0">
                <a:solidFill>
                  <a:srgbClr val="FF0000"/>
                </a:solidFill>
                <a:latin typeface="Times New Roman" pitchFamily="18" charset="0"/>
              </a:rPr>
              <a:t>2</a:t>
            </a:r>
          </a:p>
        </p:txBody>
      </p:sp>
    </p:spTree>
    <p:extLst>
      <p:ext uri="{BB962C8B-B14F-4D97-AF65-F5344CB8AC3E}">
        <p14:creationId xmlns:p14="http://schemas.microsoft.com/office/powerpoint/2010/main" val="12863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normAutofit lnSpcReduction="10000"/>
          </a:bodyPr>
          <a:lstStyle/>
          <a:p>
            <a:endParaRPr lang="en-US" dirty="0"/>
          </a:p>
          <a:p>
            <a:endParaRPr lang="en-US" dirty="0"/>
          </a:p>
          <a:p>
            <a:endParaRPr lang="en-US" dirty="0"/>
          </a:p>
          <a:p>
            <a:pPr>
              <a:defRPr/>
            </a:pPr>
            <a:r>
              <a:rPr kumimoji="1" lang="zh-CN" altLang="en-US" dirty="0"/>
              <a:t>直到对于某一个</a:t>
            </a:r>
            <a:r>
              <a:rPr kumimoji="1" lang="en-US" altLang="zh-CN" dirty="0"/>
              <a:t>” </a:t>
            </a:r>
            <a:r>
              <a:rPr kumimoji="1" lang="en-US" altLang="zh-CN" dirty="0">
                <a:solidFill>
                  <a:schemeClr val="tx2"/>
                </a:solidFill>
              </a:rPr>
              <a:t>k</a:t>
            </a:r>
            <a:r>
              <a:rPr kumimoji="1" lang="en-US" altLang="zh-CN" dirty="0"/>
              <a:t>”</a:t>
            </a:r>
            <a:r>
              <a:rPr kumimoji="1" lang="zh-CN" altLang="en-US" dirty="0"/>
              <a:t>值，使得：</a:t>
            </a:r>
          </a:p>
          <a:p>
            <a:pPr>
              <a:defRPr/>
            </a:pPr>
            <a:r>
              <a:rPr kumimoji="1" lang="zh-CN" altLang="en-US" dirty="0">
                <a:solidFill>
                  <a:srgbClr val="000099"/>
                </a:solidFill>
              </a:rPr>
              <a:t>                   </a:t>
            </a:r>
            <a:r>
              <a:rPr kumimoji="1" lang="en-US" altLang="zh-CN" dirty="0">
                <a:solidFill>
                  <a:srgbClr val="000099"/>
                </a:solidFill>
              </a:rPr>
              <a:t>p</a:t>
            </a:r>
            <a:r>
              <a:rPr kumimoji="1" lang="en-US" altLang="zh-CN" baseline="-25000" dirty="0">
                <a:solidFill>
                  <a:srgbClr val="000099"/>
                </a:solidFill>
              </a:rPr>
              <a:t>0</a:t>
            </a:r>
            <a:r>
              <a:rPr kumimoji="1" lang="en-US" altLang="zh-CN" dirty="0">
                <a:solidFill>
                  <a:srgbClr val="000099"/>
                </a:solidFill>
              </a:rPr>
              <a:t> p</a:t>
            </a:r>
            <a:r>
              <a:rPr kumimoji="1" lang="en-US" altLang="zh-CN" baseline="-25000" dirty="0">
                <a:solidFill>
                  <a:srgbClr val="000099"/>
                </a:solidFill>
              </a:rPr>
              <a:t>1</a:t>
            </a:r>
            <a:r>
              <a:rPr kumimoji="1" lang="en-US" altLang="zh-CN" dirty="0">
                <a:solidFill>
                  <a:srgbClr val="000099"/>
                </a:solidFill>
              </a:rPr>
              <a:t> …p</a:t>
            </a:r>
            <a:r>
              <a:rPr kumimoji="1" lang="en-US" altLang="zh-CN" baseline="-25000" dirty="0">
                <a:solidFill>
                  <a:srgbClr val="000099"/>
                </a:solidFill>
              </a:rPr>
              <a:t>k+1  </a:t>
            </a:r>
            <a:r>
              <a:rPr kumimoji="1" lang="en-US" altLang="zh-CN" dirty="0">
                <a:solidFill>
                  <a:srgbClr val="000099"/>
                </a:solidFill>
                <a:sym typeface="Symbol" pitchFamily="18" charset="2"/>
              </a:rPr>
              <a:t></a:t>
            </a:r>
            <a:r>
              <a:rPr kumimoji="1" lang="en-US" altLang="zh-CN" dirty="0">
                <a:solidFill>
                  <a:srgbClr val="000099"/>
                </a:solidFill>
              </a:rPr>
              <a:t> p</a:t>
            </a:r>
            <a:r>
              <a:rPr kumimoji="1" lang="en-US" altLang="zh-CN" baseline="-25000" dirty="0">
                <a:solidFill>
                  <a:srgbClr val="000099"/>
                </a:solidFill>
              </a:rPr>
              <a:t>j-k-2</a:t>
            </a:r>
            <a:r>
              <a:rPr kumimoji="1" lang="en-US" altLang="zh-CN" dirty="0">
                <a:solidFill>
                  <a:srgbClr val="000099"/>
                </a:solidFill>
              </a:rPr>
              <a:t> p</a:t>
            </a:r>
            <a:r>
              <a:rPr kumimoji="1" lang="en-US" altLang="zh-CN" baseline="-25000" dirty="0">
                <a:solidFill>
                  <a:srgbClr val="000099"/>
                </a:solidFill>
              </a:rPr>
              <a:t>j-k-1 </a:t>
            </a:r>
            <a:r>
              <a:rPr kumimoji="1" lang="en-US" altLang="zh-CN" dirty="0">
                <a:solidFill>
                  <a:srgbClr val="000099"/>
                </a:solidFill>
              </a:rPr>
              <a:t>…p</a:t>
            </a:r>
            <a:r>
              <a:rPr kumimoji="1" lang="en-US" altLang="zh-CN" baseline="-25000" dirty="0">
                <a:solidFill>
                  <a:srgbClr val="000099"/>
                </a:solidFill>
              </a:rPr>
              <a:t>j-1  </a:t>
            </a:r>
          </a:p>
          <a:p>
            <a:pPr>
              <a:defRPr/>
            </a:pPr>
            <a:endParaRPr kumimoji="1" lang="en-US" altLang="zh-CN" sz="1050" dirty="0">
              <a:solidFill>
                <a:srgbClr val="006600"/>
              </a:solidFill>
              <a:effectLst>
                <a:outerShdw blurRad="38100" dist="38100" dir="2700000" algn="tl">
                  <a:srgbClr val="C0C0C0"/>
                </a:outerShdw>
              </a:effectLst>
            </a:endParaRPr>
          </a:p>
          <a:p>
            <a:pPr>
              <a:defRPr/>
            </a:pPr>
            <a:r>
              <a:rPr kumimoji="1" lang="zh-CN" altLang="en-US" dirty="0"/>
              <a:t>且</a:t>
            </a:r>
            <a:r>
              <a:rPr kumimoji="1" lang="zh-CN" altLang="en-US" baseline="-25000" dirty="0">
                <a:solidFill>
                  <a:srgbClr val="000099"/>
                </a:solidFill>
              </a:rPr>
              <a:t>                      </a:t>
            </a:r>
            <a:r>
              <a:rPr kumimoji="1" lang="en-US" altLang="zh-CN" dirty="0">
                <a:solidFill>
                  <a:srgbClr val="000099"/>
                </a:solidFill>
              </a:rPr>
              <a:t>p</a:t>
            </a:r>
            <a:r>
              <a:rPr kumimoji="1" lang="en-US" altLang="zh-CN" baseline="-25000" dirty="0">
                <a:solidFill>
                  <a:srgbClr val="000099"/>
                </a:solidFill>
              </a:rPr>
              <a:t>0</a:t>
            </a:r>
            <a:r>
              <a:rPr kumimoji="1" lang="en-US" altLang="zh-CN" dirty="0">
                <a:solidFill>
                  <a:srgbClr val="000099"/>
                </a:solidFill>
              </a:rPr>
              <a:t> p</a:t>
            </a:r>
            <a:r>
              <a:rPr kumimoji="1" lang="en-US" altLang="zh-CN" baseline="-25000" dirty="0">
                <a:solidFill>
                  <a:srgbClr val="000099"/>
                </a:solidFill>
              </a:rPr>
              <a:t>1</a:t>
            </a:r>
            <a:r>
              <a:rPr kumimoji="1" lang="en-US" altLang="zh-CN" dirty="0">
                <a:solidFill>
                  <a:srgbClr val="000099"/>
                </a:solidFill>
              </a:rPr>
              <a:t> …p</a:t>
            </a:r>
            <a:r>
              <a:rPr kumimoji="1" lang="en-US" altLang="zh-CN" baseline="-25000" dirty="0">
                <a:solidFill>
                  <a:srgbClr val="000099"/>
                </a:solidFill>
              </a:rPr>
              <a:t>k </a:t>
            </a:r>
            <a:r>
              <a:rPr kumimoji="1" lang="en-US" altLang="zh-CN" dirty="0">
                <a:solidFill>
                  <a:srgbClr val="000099"/>
                </a:solidFill>
              </a:rPr>
              <a:t>=</a:t>
            </a:r>
            <a:r>
              <a:rPr kumimoji="1" lang="en-US" altLang="zh-CN" baseline="-25000" dirty="0">
                <a:solidFill>
                  <a:srgbClr val="000099"/>
                </a:solidFill>
              </a:rPr>
              <a:t> </a:t>
            </a:r>
            <a:r>
              <a:rPr kumimoji="1" lang="en-US" altLang="zh-CN" dirty="0">
                <a:solidFill>
                  <a:srgbClr val="000099"/>
                </a:solidFill>
              </a:rPr>
              <a:t>p</a:t>
            </a:r>
            <a:r>
              <a:rPr kumimoji="1" lang="en-US" altLang="zh-CN" baseline="-25000" dirty="0">
                <a:solidFill>
                  <a:srgbClr val="000099"/>
                </a:solidFill>
              </a:rPr>
              <a:t>j-k-1</a:t>
            </a:r>
            <a:r>
              <a:rPr kumimoji="1" lang="en-US" altLang="zh-CN" dirty="0">
                <a:solidFill>
                  <a:srgbClr val="000099"/>
                </a:solidFill>
              </a:rPr>
              <a:t> </a:t>
            </a:r>
            <a:r>
              <a:rPr kumimoji="1" lang="en-US" altLang="zh-CN" dirty="0" err="1">
                <a:solidFill>
                  <a:srgbClr val="000099"/>
                </a:solidFill>
              </a:rPr>
              <a:t>p</a:t>
            </a:r>
            <a:r>
              <a:rPr kumimoji="1" lang="en-US" altLang="zh-CN" baseline="-25000" dirty="0" err="1">
                <a:solidFill>
                  <a:srgbClr val="000099"/>
                </a:solidFill>
              </a:rPr>
              <a:t>j</a:t>
            </a:r>
            <a:r>
              <a:rPr kumimoji="1" lang="en-US" altLang="zh-CN" baseline="-25000" dirty="0">
                <a:solidFill>
                  <a:srgbClr val="000099"/>
                </a:solidFill>
              </a:rPr>
              <a:t>-k </a:t>
            </a:r>
            <a:r>
              <a:rPr kumimoji="1" lang="en-US" altLang="zh-CN" dirty="0">
                <a:solidFill>
                  <a:srgbClr val="000099"/>
                </a:solidFill>
              </a:rPr>
              <a:t>…p</a:t>
            </a:r>
            <a:r>
              <a:rPr kumimoji="1" lang="en-US" altLang="zh-CN" baseline="-25000" dirty="0">
                <a:solidFill>
                  <a:srgbClr val="000099"/>
                </a:solidFill>
              </a:rPr>
              <a:t>j-1</a:t>
            </a:r>
            <a:endParaRPr kumimoji="1" lang="en-US" altLang="zh-CN" dirty="0">
              <a:solidFill>
                <a:srgbClr val="000099"/>
              </a:solidFill>
            </a:endParaRPr>
          </a:p>
          <a:p>
            <a:pPr>
              <a:defRPr/>
            </a:pPr>
            <a:endParaRPr kumimoji="1" lang="en-US" altLang="zh-CN" sz="1050" dirty="0">
              <a:solidFill>
                <a:srgbClr val="000099"/>
              </a:solidFill>
            </a:endParaRPr>
          </a:p>
          <a:p>
            <a:pPr>
              <a:defRPr/>
            </a:pPr>
            <a:r>
              <a:rPr kumimoji="1" lang="zh-CN" altLang="en-US" dirty="0"/>
              <a:t>则</a:t>
            </a:r>
            <a:r>
              <a:rPr kumimoji="1" lang="zh-CN" altLang="en-US" dirty="0">
                <a:solidFill>
                  <a:srgbClr val="000099"/>
                </a:solidFill>
              </a:rPr>
              <a:t>	         </a:t>
            </a:r>
            <a:r>
              <a:rPr kumimoji="1" lang="en-US" altLang="zh-CN" dirty="0">
                <a:solidFill>
                  <a:srgbClr val="000099"/>
                </a:solidFill>
              </a:rPr>
              <a:t>p</a:t>
            </a:r>
            <a:r>
              <a:rPr kumimoji="1" lang="en-US" altLang="zh-CN" baseline="-25000" dirty="0">
                <a:solidFill>
                  <a:srgbClr val="000099"/>
                </a:solidFill>
              </a:rPr>
              <a:t>0</a:t>
            </a:r>
            <a:r>
              <a:rPr kumimoji="1" lang="en-US" altLang="zh-CN" dirty="0">
                <a:solidFill>
                  <a:srgbClr val="000099"/>
                </a:solidFill>
              </a:rPr>
              <a:t> p</a:t>
            </a:r>
            <a:r>
              <a:rPr kumimoji="1" lang="en-US" altLang="zh-CN" baseline="-25000" dirty="0">
                <a:solidFill>
                  <a:srgbClr val="000099"/>
                </a:solidFill>
              </a:rPr>
              <a:t>1</a:t>
            </a:r>
            <a:r>
              <a:rPr kumimoji="1" lang="en-US" altLang="zh-CN" dirty="0">
                <a:solidFill>
                  <a:srgbClr val="000099"/>
                </a:solidFill>
              </a:rPr>
              <a:t> …p</a:t>
            </a:r>
            <a:r>
              <a:rPr kumimoji="1" lang="en-US" altLang="zh-CN" baseline="-25000" dirty="0">
                <a:solidFill>
                  <a:srgbClr val="000099"/>
                </a:solidFill>
              </a:rPr>
              <a:t>k </a:t>
            </a:r>
            <a:r>
              <a:rPr kumimoji="1" lang="en-US" altLang="zh-CN" dirty="0">
                <a:solidFill>
                  <a:srgbClr val="000099"/>
                </a:solidFill>
              </a:rPr>
              <a:t>= t</a:t>
            </a:r>
            <a:r>
              <a:rPr kumimoji="1" lang="en-US" altLang="zh-CN" baseline="-25000" dirty="0">
                <a:solidFill>
                  <a:srgbClr val="000099"/>
                </a:solidFill>
              </a:rPr>
              <a:t>s+j-k-1</a:t>
            </a:r>
            <a:r>
              <a:rPr kumimoji="1" lang="en-US" altLang="zh-CN" dirty="0">
                <a:solidFill>
                  <a:srgbClr val="000099"/>
                </a:solidFill>
              </a:rPr>
              <a:t> </a:t>
            </a:r>
            <a:r>
              <a:rPr kumimoji="1" lang="en-US" altLang="zh-CN" dirty="0" err="1">
                <a:solidFill>
                  <a:srgbClr val="000099"/>
                </a:solidFill>
              </a:rPr>
              <a:t>t</a:t>
            </a:r>
            <a:r>
              <a:rPr kumimoji="1" lang="en-US" altLang="zh-CN" baseline="-25000" dirty="0" err="1">
                <a:solidFill>
                  <a:srgbClr val="000099"/>
                </a:solidFill>
              </a:rPr>
              <a:t>s+j-k</a:t>
            </a:r>
            <a:r>
              <a:rPr kumimoji="1" lang="en-US" altLang="zh-CN" dirty="0">
                <a:solidFill>
                  <a:srgbClr val="000099"/>
                </a:solidFill>
              </a:rPr>
              <a:t> … t</a:t>
            </a:r>
            <a:r>
              <a:rPr kumimoji="1" lang="en-US" altLang="zh-CN" baseline="-25000" dirty="0">
                <a:solidFill>
                  <a:srgbClr val="000099"/>
                </a:solidFill>
              </a:rPr>
              <a:t>s+j-1</a:t>
            </a:r>
            <a:endParaRPr kumimoji="1" lang="en-US" altLang="zh-CN" dirty="0">
              <a:solidFill>
                <a:srgbClr val="000099"/>
              </a:solidFill>
            </a:endParaRPr>
          </a:p>
          <a:p>
            <a:pPr>
              <a:defRPr/>
            </a:pPr>
            <a:r>
              <a:rPr kumimoji="1" lang="en-US" altLang="zh-CN" dirty="0">
                <a:solidFill>
                  <a:srgbClr val="000099"/>
                </a:solidFill>
              </a:rPr>
              <a:t>                                          </a:t>
            </a:r>
            <a:r>
              <a:rPr kumimoji="1" lang="en-US" altLang="zh-CN" sz="2800" dirty="0">
                <a:solidFill>
                  <a:srgbClr val="FF3300"/>
                </a:solidFill>
              </a:rPr>
              <a:t>‖         ‖             ‖</a:t>
            </a:r>
            <a:endParaRPr kumimoji="1" lang="en-US" altLang="zh-CN" sz="2800" dirty="0">
              <a:solidFill>
                <a:srgbClr val="000099"/>
              </a:solidFill>
            </a:endParaRPr>
          </a:p>
          <a:p>
            <a:pPr>
              <a:defRPr/>
            </a:pPr>
            <a:r>
              <a:rPr kumimoji="1" lang="en-US" altLang="zh-CN" dirty="0">
                <a:solidFill>
                  <a:srgbClr val="000099"/>
                </a:solidFill>
              </a:rPr>
              <a:t>			            p</a:t>
            </a:r>
            <a:r>
              <a:rPr kumimoji="1" lang="en-US" altLang="zh-CN" baseline="-25000" dirty="0">
                <a:solidFill>
                  <a:srgbClr val="000099"/>
                </a:solidFill>
              </a:rPr>
              <a:t>j-k-1   </a:t>
            </a:r>
            <a:r>
              <a:rPr kumimoji="1" lang="en-US" altLang="zh-CN" dirty="0" err="1">
                <a:solidFill>
                  <a:srgbClr val="000099"/>
                </a:solidFill>
              </a:rPr>
              <a:t>p</a:t>
            </a:r>
            <a:r>
              <a:rPr kumimoji="1" lang="en-US" altLang="zh-CN" baseline="-25000" dirty="0" err="1">
                <a:solidFill>
                  <a:srgbClr val="000099"/>
                </a:solidFill>
              </a:rPr>
              <a:t>j</a:t>
            </a:r>
            <a:r>
              <a:rPr kumimoji="1" lang="en-US" altLang="zh-CN" baseline="-25000" dirty="0">
                <a:solidFill>
                  <a:srgbClr val="000099"/>
                </a:solidFill>
              </a:rPr>
              <a:t>-k  </a:t>
            </a:r>
            <a:r>
              <a:rPr kumimoji="1" lang="en-US" altLang="zh-CN" dirty="0">
                <a:solidFill>
                  <a:srgbClr val="000099"/>
                </a:solidFill>
              </a:rPr>
              <a:t>…  p</a:t>
            </a:r>
            <a:r>
              <a:rPr kumimoji="1" lang="en-US" altLang="zh-CN" baseline="-25000" dirty="0">
                <a:solidFill>
                  <a:srgbClr val="000099"/>
                </a:solidFill>
              </a:rPr>
              <a:t>j-1</a:t>
            </a:r>
          </a:p>
          <a:p>
            <a:pPr>
              <a:defRPr/>
            </a:pPr>
            <a:endParaRPr kumimoji="1" lang="en-US" altLang="zh-CN" sz="1050" dirty="0">
              <a:solidFill>
                <a:srgbClr val="000099"/>
              </a:solidFill>
            </a:endParaRPr>
          </a:p>
          <a:p>
            <a:pPr>
              <a:defRPr/>
            </a:pPr>
            <a:r>
              <a:rPr kumimoji="1" lang="zh-CN" altLang="en-US" dirty="0">
                <a:solidFill>
                  <a:srgbClr val="000099"/>
                </a:solidFill>
              </a:rPr>
              <a:t>下一趟可以直接用</a:t>
            </a:r>
            <a:r>
              <a:rPr kumimoji="1" lang="en-US" altLang="zh-CN" dirty="0" err="1">
                <a:solidFill>
                  <a:srgbClr val="000099"/>
                </a:solidFill>
              </a:rPr>
              <a:t>t</a:t>
            </a:r>
            <a:r>
              <a:rPr kumimoji="1" lang="en-US" altLang="zh-CN" baseline="-25000" dirty="0" err="1">
                <a:solidFill>
                  <a:srgbClr val="000099"/>
                </a:solidFill>
              </a:rPr>
              <a:t>s+j</a:t>
            </a:r>
            <a:r>
              <a:rPr kumimoji="1" lang="zh-CN" altLang="en-US" dirty="0">
                <a:solidFill>
                  <a:srgbClr val="000099"/>
                </a:solidFill>
              </a:rPr>
              <a:t> 与</a:t>
            </a:r>
            <a:r>
              <a:rPr kumimoji="1" lang="en-US" altLang="zh-CN" dirty="0">
                <a:solidFill>
                  <a:srgbClr val="000099"/>
                </a:solidFill>
              </a:rPr>
              <a:t>p</a:t>
            </a:r>
            <a:r>
              <a:rPr kumimoji="1" lang="en-US" altLang="zh-CN" baseline="-25000" dirty="0">
                <a:solidFill>
                  <a:srgbClr val="000099"/>
                </a:solidFill>
              </a:rPr>
              <a:t>k+1 </a:t>
            </a:r>
            <a:r>
              <a:rPr kumimoji="1" lang="zh-CN" altLang="en-US" dirty="0">
                <a:solidFill>
                  <a:srgbClr val="000099"/>
                </a:solidFill>
              </a:rPr>
              <a:t>与</a:t>
            </a:r>
            <a:r>
              <a:rPr kumimoji="1" lang="en-US" altLang="zh-CN" baseline="-25000" dirty="0">
                <a:solidFill>
                  <a:srgbClr val="000099"/>
                </a:solidFill>
              </a:rPr>
              <a:t> </a:t>
            </a:r>
            <a:r>
              <a:rPr kumimoji="1" lang="zh-CN" altLang="en-US" dirty="0">
                <a:solidFill>
                  <a:srgbClr val="000099"/>
                </a:solidFill>
              </a:rPr>
              <a:t>继续比较</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5" name="矩形 4"/>
          <p:cNvSpPr/>
          <p:nvPr/>
        </p:nvSpPr>
        <p:spPr>
          <a:xfrm>
            <a:off x="400828" y="980728"/>
            <a:ext cx="8352928" cy="1437317"/>
          </a:xfrm>
          <a:prstGeom prst="rect">
            <a:avLst/>
          </a:prstGeom>
        </p:spPr>
        <p:txBody>
          <a:bodyPr wrap="square">
            <a:spAutoFit/>
          </a:bodyPr>
          <a:lstStyle/>
          <a:p>
            <a:pPr lvl="0" fontAlgn="base">
              <a:lnSpc>
                <a:spcPct val="95000"/>
              </a:lnSpc>
              <a:spcBef>
                <a:spcPct val="0"/>
              </a:spcBef>
              <a:spcAft>
                <a:spcPct val="0"/>
              </a:spcAft>
              <a:defRPr/>
            </a:pPr>
            <a:r>
              <a:rPr kumimoji="1" lang="en-US" altLang="zh-CN" sz="3200" i="1">
                <a:solidFill>
                  <a:srgbClr val="CC0000"/>
                </a:solidFill>
                <a:latin typeface="Times New Roman"/>
                <a:ea typeface="华文楷体" pitchFamily="2" charset="-122"/>
              </a:rPr>
              <a:t> </a:t>
            </a:r>
            <a:r>
              <a:rPr kumimoji="1" lang="en-US" altLang="zh-CN" sz="3000">
                <a:solidFill>
                  <a:srgbClr val="CC0000"/>
                </a:solidFill>
                <a:latin typeface="Times New Roman"/>
                <a:ea typeface="华文楷体" pitchFamily="2" charset="-122"/>
              </a:rPr>
              <a:t>T</a:t>
            </a:r>
            <a:r>
              <a:rPr kumimoji="1" lang="en-US" altLang="zh-CN" sz="3000">
                <a:solidFill>
                  <a:srgbClr val="000099"/>
                </a:solidFill>
                <a:latin typeface="Times New Roman"/>
                <a:ea typeface="华文楷体" pitchFamily="2" charset="-122"/>
              </a:rPr>
              <a:t>    </a:t>
            </a:r>
            <a:r>
              <a:rPr kumimoji="1" lang="en-US" altLang="zh-CN" sz="3000">
                <a:solidFill>
                  <a:srgbClr val="008000"/>
                </a:solidFill>
                <a:latin typeface="Times New Roman"/>
                <a:ea typeface="华文楷体" pitchFamily="2" charset="-122"/>
              </a:rPr>
              <a:t>t</a:t>
            </a:r>
            <a:r>
              <a:rPr kumimoji="1" lang="en-US" altLang="zh-CN" sz="3000" baseline="-25000">
                <a:solidFill>
                  <a:srgbClr val="008000"/>
                </a:solidFill>
                <a:latin typeface="Times New Roman"/>
                <a:ea typeface="华文楷体" pitchFamily="2" charset="-122"/>
              </a:rPr>
              <a:t>0</a:t>
            </a:r>
            <a:r>
              <a:rPr kumimoji="1" lang="en-US" altLang="zh-CN" sz="3000">
                <a:solidFill>
                  <a:srgbClr val="008000"/>
                </a:solidFill>
                <a:latin typeface="Times New Roman"/>
                <a:ea typeface="华文楷体" pitchFamily="2" charset="-122"/>
              </a:rPr>
              <a:t> t</a:t>
            </a:r>
            <a:r>
              <a:rPr kumimoji="1" lang="en-US" altLang="zh-CN" sz="3000" baseline="-25000">
                <a:solidFill>
                  <a:srgbClr val="008000"/>
                </a:solidFill>
                <a:latin typeface="Times New Roman"/>
                <a:ea typeface="华文楷体" pitchFamily="2" charset="-122"/>
              </a:rPr>
              <a:t>1</a:t>
            </a:r>
            <a:r>
              <a:rPr kumimoji="1" lang="en-US" altLang="zh-CN" sz="3000">
                <a:solidFill>
                  <a:srgbClr val="008000"/>
                </a:solidFill>
                <a:latin typeface="Times New Roman"/>
                <a:ea typeface="华文楷体" pitchFamily="2" charset="-122"/>
              </a:rPr>
              <a:t> … t</a:t>
            </a:r>
            <a:r>
              <a:rPr kumimoji="1" lang="en-US" altLang="zh-CN" sz="3000" baseline="-25000">
                <a:solidFill>
                  <a:srgbClr val="008000"/>
                </a:solidFill>
                <a:latin typeface="Times New Roman"/>
                <a:ea typeface="华文楷体" pitchFamily="2" charset="-122"/>
              </a:rPr>
              <a:t>s-1</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s+1</a:t>
            </a:r>
            <a:r>
              <a:rPr kumimoji="1" lang="en-US" altLang="zh-CN" sz="3000">
                <a:solidFill>
                  <a:srgbClr val="000099"/>
                </a:solidFill>
                <a:latin typeface="Times New Roman"/>
                <a:ea typeface="华文楷体" pitchFamily="2" charset="-122"/>
              </a:rPr>
              <a:t> t</a:t>
            </a:r>
            <a:r>
              <a:rPr kumimoji="1" lang="en-US" altLang="zh-CN" sz="3000" baseline="-25000">
                <a:solidFill>
                  <a:srgbClr val="000099"/>
                </a:solidFill>
                <a:latin typeface="Times New Roman"/>
                <a:ea typeface="华文楷体" pitchFamily="2" charset="-122"/>
              </a:rPr>
              <a:t>s+2</a:t>
            </a:r>
            <a:r>
              <a:rPr kumimoji="1" lang="en-US" altLang="zh-CN" sz="3000">
                <a:solidFill>
                  <a:srgbClr val="000099"/>
                </a:solidFill>
                <a:latin typeface="Times New Roman"/>
                <a:ea typeface="华文楷体" pitchFamily="2" charset="-122"/>
              </a:rPr>
              <a:t> … t</a:t>
            </a:r>
            <a:r>
              <a:rPr kumimoji="1" lang="en-US" altLang="zh-CN" sz="3000" baseline="-25000">
                <a:solidFill>
                  <a:srgbClr val="000099"/>
                </a:solidFill>
                <a:latin typeface="Times New Roman"/>
                <a:ea typeface="华文楷体" pitchFamily="2" charset="-122"/>
              </a:rPr>
              <a:t>s+j</a:t>
            </a:r>
            <a:r>
              <a:rPr kumimoji="1" lang="en-US" altLang="zh-CN" sz="3000" baseline="-25000">
                <a:solidFill>
                  <a:srgbClr val="000099"/>
                </a:solidFill>
                <a:effectLst>
                  <a:outerShdw blurRad="38100" dist="38100" dir="2700000" algn="tl">
                    <a:srgbClr val="C0C0C0"/>
                  </a:outerShdw>
                </a:effectLst>
                <a:latin typeface="Times New Roman"/>
                <a:ea typeface="华文楷体" pitchFamily="2" charset="-122"/>
              </a:rPr>
              <a:t>-</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a:t>
            </a:r>
            <a:r>
              <a:rPr kumimoji="1" lang="en-US" altLang="zh-CN" sz="3000">
                <a:solidFill>
                  <a:srgbClr val="004C2B"/>
                </a:solidFill>
                <a:latin typeface="Times New Roman"/>
                <a:ea typeface="华文楷体" pitchFamily="2" charset="-122"/>
              </a:rPr>
              <a:t>t</a:t>
            </a:r>
            <a:r>
              <a:rPr kumimoji="1" lang="en-US" altLang="zh-CN" sz="3000" baseline="-25000">
                <a:solidFill>
                  <a:srgbClr val="004C2B"/>
                </a:solidFill>
                <a:latin typeface="Times New Roman"/>
                <a:ea typeface="华文楷体" pitchFamily="2" charset="-122"/>
              </a:rPr>
              <a:t>s+j</a:t>
            </a:r>
            <a:r>
              <a:rPr kumimoji="1" lang="en-US" altLang="zh-CN" sz="3000">
                <a:solidFill>
                  <a:srgbClr val="000099"/>
                </a:solidFill>
                <a:latin typeface="Times New Roman"/>
                <a:ea typeface="华文楷体" pitchFamily="2" charset="-122"/>
              </a:rPr>
              <a:t> </a:t>
            </a:r>
            <a:r>
              <a:rPr kumimoji="1" lang="en-US" altLang="zh-CN" sz="3000">
                <a:solidFill>
                  <a:srgbClr val="008000"/>
                </a:solidFill>
                <a:latin typeface="Times New Roman"/>
                <a:ea typeface="华文楷体" pitchFamily="2" charset="-122"/>
              </a:rPr>
              <a:t>t</a:t>
            </a:r>
            <a:r>
              <a:rPr kumimoji="1" lang="en-US" altLang="zh-CN" sz="3000" baseline="-25000">
                <a:solidFill>
                  <a:srgbClr val="008000"/>
                </a:solidFill>
                <a:latin typeface="Times New Roman"/>
                <a:ea typeface="华文楷体" pitchFamily="2" charset="-122"/>
              </a:rPr>
              <a:t>s+j+1</a:t>
            </a:r>
            <a:r>
              <a:rPr kumimoji="1" lang="en-US" altLang="zh-CN" sz="3000">
                <a:solidFill>
                  <a:srgbClr val="008000"/>
                </a:solidFill>
                <a:latin typeface="Times New Roman"/>
                <a:ea typeface="华文楷体" pitchFamily="2" charset="-122"/>
              </a:rPr>
              <a:t> … t</a:t>
            </a:r>
            <a:r>
              <a:rPr kumimoji="1" lang="en-US" altLang="zh-CN" sz="3000" baseline="-25000">
                <a:solidFill>
                  <a:srgbClr val="008000"/>
                </a:solidFill>
                <a:latin typeface="Times New Roman"/>
                <a:ea typeface="华文楷体" pitchFamily="2" charset="-122"/>
              </a:rPr>
              <a:t>n-1</a:t>
            </a:r>
          </a:p>
          <a:p>
            <a:pPr lvl="0" fontAlgn="base">
              <a:lnSpc>
                <a:spcPct val="95000"/>
              </a:lnSpc>
              <a:spcBef>
                <a:spcPct val="0"/>
              </a:spcBef>
              <a:spcAft>
                <a:spcPct val="0"/>
              </a:spcAft>
              <a:defRPr/>
            </a:pPr>
            <a:r>
              <a:rPr kumimoji="1" lang="en-US" altLang="zh-CN" sz="3000">
                <a:solidFill>
                  <a:srgbClr val="000099"/>
                </a:solidFill>
                <a:latin typeface="Times New Roman"/>
                <a:ea typeface="华文楷体" pitchFamily="2" charset="-122"/>
              </a:rPr>
              <a:t>                         </a:t>
            </a:r>
            <a:r>
              <a:rPr kumimoji="1" lang="en-US" altLang="zh-CN" sz="2400">
                <a:solidFill>
                  <a:srgbClr val="FF3300"/>
                </a:solidFill>
                <a:latin typeface="Times New Roman"/>
                <a:ea typeface="华文楷体" pitchFamily="2" charset="-122"/>
              </a:rPr>
              <a:t>‖     ‖        ‖      ‖      ‖       </a:t>
            </a:r>
            <a:r>
              <a:rPr kumimoji="1" lang="en-US" altLang="zh-CN" sz="2400">
                <a:solidFill>
                  <a:srgbClr val="FF3300"/>
                </a:solidFill>
                <a:effectLst>
                  <a:outerShdw blurRad="38100" dist="38100" dir="2700000" algn="tl">
                    <a:srgbClr val="C0C0C0"/>
                  </a:outerShdw>
                </a:effectLst>
                <a:latin typeface="Times New Roman"/>
                <a:ea typeface="华文楷体" pitchFamily="2" charset="-122"/>
                <a:sym typeface="Symbol" pitchFamily="18" charset="2"/>
              </a:rPr>
              <a:t></a:t>
            </a:r>
            <a:endParaRPr kumimoji="1" lang="en-US" altLang="zh-CN" sz="2400">
              <a:solidFill>
                <a:srgbClr val="000099"/>
              </a:solidFill>
              <a:latin typeface="Times New Roman"/>
              <a:ea typeface="华文楷体" pitchFamily="2" charset="-122"/>
            </a:endParaRPr>
          </a:p>
          <a:p>
            <a:pPr lvl="0" fontAlgn="base">
              <a:lnSpc>
                <a:spcPct val="95000"/>
              </a:lnSpc>
              <a:spcBef>
                <a:spcPct val="0"/>
              </a:spcBef>
              <a:spcAft>
                <a:spcPct val="0"/>
              </a:spcAft>
              <a:defRPr/>
            </a:pPr>
            <a:r>
              <a:rPr kumimoji="1" lang="en-US" altLang="zh-CN" sz="3000">
                <a:solidFill>
                  <a:srgbClr val="CC0000"/>
                </a:solidFill>
                <a:latin typeface="Times New Roman"/>
                <a:ea typeface="华文楷体" pitchFamily="2" charset="-122"/>
              </a:rPr>
              <a:t> P</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0</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2    </a:t>
            </a:r>
            <a:r>
              <a:rPr kumimoji="1" lang="en-US" altLang="zh-CN" sz="3000">
                <a:solidFill>
                  <a:srgbClr val="000099"/>
                </a:solidFill>
                <a:latin typeface="Times New Roman"/>
                <a:ea typeface="华文楷体" pitchFamily="2" charset="-122"/>
              </a:rPr>
              <a:t>…  p</a:t>
            </a:r>
            <a:r>
              <a:rPr kumimoji="1" lang="en-US" altLang="zh-CN" sz="3000" baseline="-25000">
                <a:solidFill>
                  <a:srgbClr val="000099"/>
                </a:solidFill>
                <a:latin typeface="Times New Roman"/>
                <a:ea typeface="华文楷体" pitchFamily="2" charset="-122"/>
              </a:rPr>
              <a:t>j</a:t>
            </a:r>
            <a:r>
              <a:rPr kumimoji="1" lang="en-US" altLang="zh-CN" sz="3000" baseline="-25000">
                <a:solidFill>
                  <a:srgbClr val="000099"/>
                </a:solidFill>
                <a:effectLst>
                  <a:outerShdw blurRad="38100" dist="38100" dir="2700000" algn="tl">
                    <a:srgbClr val="C0C0C0"/>
                  </a:outerShdw>
                </a:effectLst>
                <a:latin typeface="Times New Roman"/>
                <a:ea typeface="华文楷体" pitchFamily="2" charset="-122"/>
              </a:rPr>
              <a:t>-</a:t>
            </a:r>
            <a:r>
              <a:rPr kumimoji="1" lang="en-US" altLang="zh-CN" sz="3000" baseline="-25000">
                <a:solidFill>
                  <a:srgbClr val="000099"/>
                </a:solidFill>
                <a:latin typeface="Times New Roman"/>
                <a:ea typeface="华文楷体" pitchFamily="2" charset="-122"/>
              </a:rPr>
              <a:t>1</a:t>
            </a:r>
            <a:r>
              <a:rPr kumimoji="1" lang="en-US" altLang="zh-CN" sz="3000">
                <a:solidFill>
                  <a:srgbClr val="000099"/>
                </a:solidFill>
                <a:latin typeface="Times New Roman"/>
                <a:ea typeface="华文楷体" pitchFamily="2" charset="-122"/>
              </a:rPr>
              <a:t>  </a:t>
            </a:r>
            <a:r>
              <a:rPr kumimoji="1" lang="en-US" altLang="zh-CN" sz="3000">
                <a:solidFill>
                  <a:srgbClr val="004C2B"/>
                </a:solidFill>
                <a:latin typeface="Times New Roman"/>
                <a:ea typeface="华文楷体" pitchFamily="2" charset="-122"/>
              </a:rPr>
              <a:t>p</a:t>
            </a:r>
            <a:r>
              <a:rPr kumimoji="1" lang="en-US" altLang="zh-CN" sz="3000" baseline="-25000">
                <a:solidFill>
                  <a:srgbClr val="004C2B"/>
                </a:solidFill>
                <a:latin typeface="Times New Roman"/>
                <a:ea typeface="华文楷体" pitchFamily="2" charset="-122"/>
              </a:rPr>
              <a:t>j </a:t>
            </a:r>
            <a:r>
              <a:rPr kumimoji="1" lang="en-US" altLang="zh-CN" sz="3000" baseline="-25000">
                <a:solidFill>
                  <a:srgbClr val="000099"/>
                </a:solidFill>
                <a:latin typeface="Times New Roman"/>
                <a:ea typeface="华文楷体" pitchFamily="2" charset="-122"/>
              </a:rPr>
              <a:t>   </a:t>
            </a:r>
            <a:endParaRPr kumimoji="1" lang="en-US" altLang="zh-CN" sz="3000" baseline="-25000" dirty="0">
              <a:solidFill>
                <a:srgbClr val="000099"/>
              </a:solidFill>
              <a:latin typeface="Times New Roman"/>
              <a:ea typeface="华文楷体" pitchFamily="2" charset="-122"/>
            </a:endParaRPr>
          </a:p>
        </p:txBody>
      </p:sp>
      <p:sp>
        <p:nvSpPr>
          <p:cNvPr id="6" name="矩形 5"/>
          <p:cNvSpPr/>
          <p:nvPr/>
        </p:nvSpPr>
        <p:spPr>
          <a:xfrm>
            <a:off x="4427984" y="4931876"/>
            <a:ext cx="248786" cy="369332"/>
          </a:xfrm>
          <a:prstGeom prst="rect">
            <a:avLst/>
          </a:prstGeom>
        </p:spPr>
        <p:txBody>
          <a:bodyPr wrap="none">
            <a:spAutoFit/>
          </a:bodyPr>
          <a:lstStyle/>
          <a:p>
            <a:r>
              <a:rPr kumimoji="1" lang="en-US" altLang="zh-CN">
                <a:solidFill>
                  <a:srgbClr val="FF3300"/>
                </a:solidFill>
                <a:latin typeface="Times New Roman"/>
                <a:ea typeface="华文楷体" pitchFamily="2" charset="-122"/>
              </a:rPr>
              <a:t>‖</a:t>
            </a:r>
            <a:endParaRPr lang="zh-CN" altLang="en-US"/>
          </a:p>
        </p:txBody>
      </p:sp>
      <p:sp>
        <p:nvSpPr>
          <p:cNvPr id="7" name="矩形 6"/>
          <p:cNvSpPr/>
          <p:nvPr/>
        </p:nvSpPr>
        <p:spPr>
          <a:xfrm>
            <a:off x="5148064" y="4931876"/>
            <a:ext cx="248786" cy="369332"/>
          </a:xfrm>
          <a:prstGeom prst="rect">
            <a:avLst/>
          </a:prstGeom>
        </p:spPr>
        <p:txBody>
          <a:bodyPr wrap="none">
            <a:spAutoFit/>
          </a:bodyPr>
          <a:lstStyle/>
          <a:p>
            <a:r>
              <a:rPr kumimoji="1" lang="en-US" altLang="zh-CN">
                <a:solidFill>
                  <a:srgbClr val="FF3300"/>
                </a:solidFill>
                <a:latin typeface="Times New Roman"/>
                <a:ea typeface="华文楷体" pitchFamily="2" charset="-122"/>
              </a:rPr>
              <a:t>‖</a:t>
            </a:r>
            <a:endParaRPr lang="zh-CN" altLang="en-US"/>
          </a:p>
        </p:txBody>
      </p:sp>
      <p:sp>
        <p:nvSpPr>
          <p:cNvPr id="8" name="矩形 7"/>
          <p:cNvSpPr/>
          <p:nvPr/>
        </p:nvSpPr>
        <p:spPr>
          <a:xfrm>
            <a:off x="6178385" y="4941168"/>
            <a:ext cx="248786" cy="369332"/>
          </a:xfrm>
          <a:prstGeom prst="rect">
            <a:avLst/>
          </a:prstGeom>
        </p:spPr>
        <p:txBody>
          <a:bodyPr wrap="none">
            <a:spAutoFit/>
          </a:bodyPr>
          <a:lstStyle/>
          <a:p>
            <a:r>
              <a:rPr kumimoji="1" lang="en-US" altLang="zh-CN">
                <a:solidFill>
                  <a:srgbClr val="FF3300"/>
                </a:solidFill>
                <a:latin typeface="Times New Roman"/>
                <a:ea typeface="华文楷体" pitchFamily="2" charset="-122"/>
              </a:rPr>
              <a:t>‖</a:t>
            </a:r>
            <a:endParaRPr lang="zh-CN" altLang="en-US"/>
          </a:p>
        </p:txBody>
      </p:sp>
    </p:spTree>
    <p:extLst>
      <p:ext uri="{BB962C8B-B14F-4D97-AF65-F5344CB8AC3E}">
        <p14:creationId xmlns:p14="http://schemas.microsoft.com/office/powerpoint/2010/main" val="75220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20080"/>
          </a:xfrm>
        </p:spPr>
        <p:txBody>
          <a:bodyPr/>
          <a:lstStyle/>
          <a:p>
            <a:pPr algn="l"/>
            <a:r>
              <a:rPr lang="zh-CN" altLang="en-US" dirty="0"/>
              <a:t>串</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sz="4200" dirty="0"/>
              <a:t>s = “a</a:t>
            </a:r>
            <a:r>
              <a:rPr lang="en-US" altLang="zh-CN" sz="4200" baseline="-25000" dirty="0"/>
              <a:t>1</a:t>
            </a:r>
            <a:r>
              <a:rPr lang="en-US" altLang="zh-CN" sz="4200" dirty="0"/>
              <a:t>a</a:t>
            </a:r>
            <a:r>
              <a:rPr lang="en-US" altLang="zh-CN" sz="4200" baseline="-25000" dirty="0"/>
              <a:t>2</a:t>
            </a:r>
            <a:r>
              <a:rPr lang="en-US" altLang="zh-CN" sz="4200" dirty="0"/>
              <a:t>… a</a:t>
            </a:r>
            <a:r>
              <a:rPr lang="en-US" altLang="zh-CN" sz="4200" baseline="-25000" dirty="0"/>
              <a:t>n</a:t>
            </a:r>
            <a:r>
              <a:rPr lang="en-US" altLang="zh-CN" sz="4200" dirty="0"/>
              <a:t>”, n&gt;=0</a:t>
            </a:r>
          </a:p>
          <a:p>
            <a:endParaRPr lang="en-US" altLang="zh-CN" dirty="0"/>
          </a:p>
          <a:p>
            <a:endParaRPr lang="en-US" altLang="zh-CN" dirty="0"/>
          </a:p>
          <a:p>
            <a:pPr>
              <a:lnSpc>
                <a:spcPct val="120000"/>
              </a:lnSpc>
              <a:spcBef>
                <a:spcPts val="0"/>
              </a:spcBef>
            </a:pPr>
            <a:r>
              <a:rPr lang="zh-CN" altLang="en-US" dirty="0"/>
              <a:t>串的</a:t>
            </a:r>
            <a:r>
              <a:rPr lang="zh-CN" altLang="en-US" dirty="0">
                <a:solidFill>
                  <a:srgbClr val="C00000"/>
                </a:solidFill>
              </a:rPr>
              <a:t>名</a:t>
            </a:r>
            <a:r>
              <a:rPr lang="zh-CN" altLang="en-US" dirty="0"/>
              <a:t>：</a:t>
            </a:r>
            <a:r>
              <a:rPr lang="en-US" altLang="zh-CN" dirty="0"/>
              <a:t>s</a:t>
            </a:r>
          </a:p>
          <a:p>
            <a:pPr>
              <a:lnSpc>
                <a:spcPct val="120000"/>
              </a:lnSpc>
              <a:spcBef>
                <a:spcPts val="0"/>
              </a:spcBef>
            </a:pPr>
            <a:r>
              <a:rPr lang="zh-CN" altLang="en-US" dirty="0"/>
              <a:t>串的</a:t>
            </a:r>
            <a:r>
              <a:rPr lang="zh-CN" altLang="en-US" dirty="0">
                <a:solidFill>
                  <a:srgbClr val="C00000"/>
                </a:solidFill>
              </a:rPr>
              <a:t>值</a:t>
            </a:r>
            <a:r>
              <a:rPr lang="zh-CN" altLang="en-US" dirty="0"/>
              <a:t>：</a:t>
            </a:r>
            <a:r>
              <a:rPr lang="zh-CN" altLang="en-US" dirty="0">
                <a:solidFill>
                  <a:srgbClr val="0000FF"/>
                </a:solidFill>
              </a:rPr>
              <a:t>双引号</a:t>
            </a:r>
            <a:r>
              <a:rPr lang="zh-CN" altLang="en-US" dirty="0"/>
              <a:t>里的字符序列，但不包括双引号，双引号是</a:t>
            </a:r>
            <a:r>
              <a:rPr lang="zh-CN" altLang="en-US" dirty="0">
                <a:solidFill>
                  <a:srgbClr val="0000FF"/>
                </a:solidFill>
              </a:rPr>
              <a:t>定界符</a:t>
            </a:r>
            <a:r>
              <a:rPr lang="en-US" altLang="zh-CN" dirty="0">
                <a:solidFill>
                  <a:srgbClr val="0000FF"/>
                </a:solidFill>
              </a:rPr>
              <a:t>(delimiter)</a:t>
            </a:r>
            <a:r>
              <a:rPr lang="zh-CN" altLang="en-US" dirty="0"/>
              <a:t>，</a:t>
            </a:r>
            <a:r>
              <a:rPr lang="en-US" altLang="zh-CN" dirty="0"/>
              <a:t> a</a:t>
            </a:r>
            <a:r>
              <a:rPr lang="en-US" altLang="zh-CN" sz="4200" baseline="-25000" dirty="0"/>
              <a:t>i</a:t>
            </a:r>
            <a:r>
              <a:rPr lang="zh-CN" altLang="en-US" dirty="0"/>
              <a:t>可以是字母、数字和其他字符</a:t>
            </a:r>
            <a:endParaRPr lang="en-US" altLang="zh-CN" dirty="0"/>
          </a:p>
          <a:p>
            <a:pPr>
              <a:lnSpc>
                <a:spcPct val="120000"/>
              </a:lnSpc>
              <a:spcBef>
                <a:spcPts val="0"/>
              </a:spcBef>
            </a:pPr>
            <a:r>
              <a:rPr lang="zh-CN" altLang="en-US" dirty="0"/>
              <a:t>串的</a:t>
            </a:r>
            <a:r>
              <a:rPr lang="zh-CN" altLang="en-US" dirty="0">
                <a:solidFill>
                  <a:srgbClr val="C00000"/>
                </a:solidFill>
              </a:rPr>
              <a:t>长度</a:t>
            </a:r>
            <a:r>
              <a:rPr lang="zh-CN" altLang="en-US" dirty="0"/>
              <a:t>：串中字符的数目</a:t>
            </a:r>
            <a:r>
              <a:rPr lang="en-US" altLang="zh-CN" dirty="0"/>
              <a:t>n</a:t>
            </a:r>
          </a:p>
          <a:p>
            <a:pPr>
              <a:lnSpc>
                <a:spcPct val="120000"/>
              </a:lnSpc>
              <a:spcBef>
                <a:spcPts val="0"/>
              </a:spcBef>
            </a:pPr>
            <a:r>
              <a:rPr lang="zh-CN" altLang="en-US" dirty="0"/>
              <a:t>字符在串中的</a:t>
            </a:r>
            <a:r>
              <a:rPr lang="zh-CN" altLang="en-US" dirty="0">
                <a:solidFill>
                  <a:srgbClr val="C00000"/>
                </a:solidFill>
              </a:rPr>
              <a:t>位置</a:t>
            </a:r>
            <a:r>
              <a:rPr lang="zh-CN" altLang="en-US" dirty="0"/>
              <a:t>：字符在串中的位序</a:t>
            </a:r>
            <a:endParaRPr lang="en-US" altLang="zh-CN" dirty="0"/>
          </a:p>
          <a:p>
            <a:endParaRPr lang="en-US" altLang="zh-CN" dirty="0"/>
          </a:p>
          <a:p>
            <a:r>
              <a:rPr lang="zh-CN" altLang="en-US" dirty="0">
                <a:solidFill>
                  <a:srgbClr val="0000FF"/>
                </a:solidFill>
              </a:rPr>
              <a:t>空串</a:t>
            </a:r>
            <a:r>
              <a:rPr lang="en-US" altLang="zh-CN" dirty="0">
                <a:solidFill>
                  <a:srgbClr val="0000FF"/>
                </a:solidFill>
              </a:rPr>
              <a:t>(null string)</a:t>
            </a:r>
            <a:r>
              <a:rPr lang="zh-CN" altLang="en-US" dirty="0"/>
              <a:t>：零个字符的串，长度为</a:t>
            </a:r>
            <a:r>
              <a:rPr lang="en-US" altLang="zh-CN" dirty="0"/>
              <a:t>0</a:t>
            </a:r>
          </a:p>
          <a:p>
            <a:pPr lvl="1"/>
            <a:r>
              <a:rPr lang="en-US" altLang="zh-CN" dirty="0"/>
              <a:t>S=“”</a:t>
            </a:r>
          </a:p>
          <a:p>
            <a:r>
              <a:rPr lang="zh-CN" altLang="en-US" dirty="0">
                <a:solidFill>
                  <a:srgbClr val="0000FF"/>
                </a:solidFill>
              </a:rPr>
              <a:t>空格串</a:t>
            </a:r>
            <a:r>
              <a:rPr lang="en-US" altLang="zh-CN" dirty="0">
                <a:solidFill>
                  <a:srgbClr val="0000FF"/>
                </a:solidFill>
              </a:rPr>
              <a:t>(blank string)</a:t>
            </a:r>
            <a:r>
              <a:rPr lang="zh-CN" altLang="en-US" dirty="0"/>
              <a:t>：由空格组成的串</a:t>
            </a:r>
            <a:endParaRPr lang="en-US" altLang="zh-CN" dirty="0"/>
          </a:p>
          <a:p>
            <a:pPr lvl="1"/>
            <a:r>
              <a:rPr lang="en-US" altLang="zh-CN" dirty="0"/>
              <a:t>S=“    ”</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cxnSp>
        <p:nvCxnSpPr>
          <p:cNvPr id="8" name="直接连接符 7"/>
          <p:cNvCxnSpPr/>
          <p:nvPr/>
        </p:nvCxnSpPr>
        <p:spPr>
          <a:xfrm>
            <a:off x="429403" y="1262350"/>
            <a:ext cx="360040"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149483" y="1266069"/>
            <a:ext cx="1728192" cy="26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37715" y="1265041"/>
            <a:ext cx="1080120" cy="23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上箭头标注 16"/>
          <p:cNvSpPr/>
          <p:nvPr/>
        </p:nvSpPr>
        <p:spPr>
          <a:xfrm>
            <a:off x="789443" y="1262350"/>
            <a:ext cx="3923236" cy="726490"/>
          </a:xfrm>
          <a:prstGeom prst="upArrowCallou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772292" y="1516240"/>
            <a:ext cx="4015732" cy="400110"/>
          </a:xfrm>
          <a:prstGeom prst="rect">
            <a:avLst/>
          </a:prstGeom>
        </p:spPr>
        <p:txBody>
          <a:bodyPr wrap="square">
            <a:spAutoFit/>
          </a:bodyPr>
          <a:lstStyle/>
          <a:p>
            <a:r>
              <a:rPr lang="zh-CN" altLang="en-US" sz="2000" dirty="0"/>
              <a:t>隐含结束符‘</a:t>
            </a:r>
            <a:r>
              <a:rPr lang="en-US" altLang="zh-CN" sz="2000" dirty="0"/>
              <a:t>\0’ </a:t>
            </a:r>
            <a:r>
              <a:rPr lang="zh-CN" altLang="en-US" sz="2000" dirty="0"/>
              <a:t>，即</a:t>
            </a:r>
            <a:r>
              <a:rPr lang="en-US" altLang="zh-CN" sz="2000" dirty="0"/>
              <a:t>ASCII</a:t>
            </a:r>
            <a:r>
              <a:rPr lang="zh-CN" altLang="en-US" sz="2000" dirty="0"/>
              <a:t>码</a:t>
            </a:r>
            <a:r>
              <a:rPr lang="en-US" altLang="zh-CN" sz="2000" dirty="0"/>
              <a:t>NUL</a:t>
            </a:r>
          </a:p>
        </p:txBody>
      </p:sp>
      <p:sp>
        <p:nvSpPr>
          <p:cNvPr id="5" name="圆角矩形标注 4"/>
          <p:cNvSpPr/>
          <p:nvPr/>
        </p:nvSpPr>
        <p:spPr>
          <a:xfrm>
            <a:off x="5148064" y="113882"/>
            <a:ext cx="3804194" cy="1730942"/>
          </a:xfrm>
          <a:prstGeom prst="wedgeRoundRectCallout">
            <a:avLst>
              <a:gd name="adj1" fmla="val -68082"/>
              <a:gd name="adj2" fmla="val -103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200" b="1" dirty="0">
                <a:ea typeface="华文中宋" pitchFamily="2" charset="-122"/>
              </a:rPr>
              <a:t>x=“123”	//x</a:t>
            </a:r>
            <a:r>
              <a:rPr lang="zh-CN" altLang="en-US" sz="2200" b="1" dirty="0">
                <a:ea typeface="华文中宋" pitchFamily="2" charset="-122"/>
              </a:rPr>
              <a:t>表示串</a:t>
            </a:r>
            <a:endParaRPr lang="en-US" altLang="zh-CN" sz="2200" b="1" dirty="0">
              <a:ea typeface="华文中宋" pitchFamily="2" charset="-122"/>
            </a:endParaRPr>
          </a:p>
          <a:p>
            <a:r>
              <a:rPr lang="en-US" altLang="zh-CN" sz="2200" b="1" dirty="0">
                <a:ea typeface="华文中宋" pitchFamily="2" charset="-122"/>
              </a:rPr>
              <a:t>x=123   		// x</a:t>
            </a:r>
            <a:r>
              <a:rPr lang="zh-CN" altLang="en-US" sz="2200" b="1" dirty="0">
                <a:ea typeface="华文中宋" pitchFamily="2" charset="-122"/>
              </a:rPr>
              <a:t>表示整数</a:t>
            </a:r>
            <a:endParaRPr lang="en-US" altLang="zh-CN" sz="2200" b="1" dirty="0">
              <a:ea typeface="华文中宋" pitchFamily="2" charset="-122"/>
            </a:endParaRPr>
          </a:p>
          <a:p>
            <a:r>
              <a:rPr lang="en-US" altLang="zh-CN" sz="2200" b="1" dirty="0"/>
              <a:t>s1=‘a’   	 //s1</a:t>
            </a:r>
            <a:r>
              <a:rPr lang="zh-CN" altLang="en-US" sz="2200" b="1" dirty="0"/>
              <a:t>表示字符</a:t>
            </a:r>
            <a:endParaRPr lang="en-US" altLang="zh-CN" sz="2200" b="1" dirty="0"/>
          </a:p>
          <a:p>
            <a:r>
              <a:rPr lang="en-US" altLang="zh-CN" sz="2200" b="1" dirty="0"/>
              <a:t>s2=“a” 	 //s2</a:t>
            </a:r>
            <a:r>
              <a:rPr lang="zh-CN" altLang="en-US" sz="2200" b="1" dirty="0"/>
              <a:t>表示字符串</a:t>
            </a:r>
          </a:p>
        </p:txBody>
      </p:sp>
    </p:spTree>
    <p:extLst>
      <p:ext uri="{BB962C8B-B14F-4D97-AF65-F5344CB8AC3E}">
        <p14:creationId xmlns:p14="http://schemas.microsoft.com/office/powerpoint/2010/main" val="10582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35"/>
          <p:cNvSpPr>
            <a:spLocks noGrp="1"/>
          </p:cNvSpPr>
          <p:nvPr>
            <p:ph type="title"/>
          </p:nvPr>
        </p:nvSpPr>
        <p:spPr/>
        <p:txBody>
          <a:bodyPr/>
          <a:lstStyle/>
          <a:p>
            <a:pPr algn="l"/>
            <a:r>
              <a:rPr lang="zh-CN" altLang="en-US"/>
              <a:t>模式串</a:t>
            </a:r>
            <a:r>
              <a:rPr lang="en-US" altLang="zh-CN"/>
              <a:t>P</a:t>
            </a:r>
            <a:r>
              <a:rPr lang="zh-CN" altLang="en-US"/>
              <a:t>滑动多远？</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6" name="矩形 5"/>
          <p:cNvSpPr/>
          <p:nvPr/>
        </p:nvSpPr>
        <p:spPr>
          <a:xfrm>
            <a:off x="1979712" y="1904307"/>
            <a:ext cx="1554895"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8" name="矩形 7"/>
          <p:cNvSpPr/>
          <p:nvPr/>
        </p:nvSpPr>
        <p:spPr>
          <a:xfrm>
            <a:off x="5148064" y="3209593"/>
            <a:ext cx="1584176"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9" name="矩形 8"/>
          <p:cNvSpPr/>
          <p:nvPr/>
        </p:nvSpPr>
        <p:spPr>
          <a:xfrm>
            <a:off x="3635896" y="1904307"/>
            <a:ext cx="309634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S</a:t>
            </a:r>
            <a:r>
              <a:rPr lang="en-US" sz="2400" dirty="0">
                <a:solidFill>
                  <a:srgbClr val="FF0000"/>
                </a:solidFill>
              </a:rPr>
              <a:t>[</a:t>
            </a:r>
            <a:r>
              <a:rPr lang="en-US" sz="2400" dirty="0" err="1">
                <a:solidFill>
                  <a:srgbClr val="FF0000"/>
                </a:solidFill>
              </a:rPr>
              <a:t>i</a:t>
            </a:r>
            <a:r>
              <a:rPr lang="en-US" sz="2400" dirty="0">
                <a:solidFill>
                  <a:srgbClr val="FF0000"/>
                </a:solidFill>
              </a:rPr>
              <a:t>-</a:t>
            </a:r>
            <a:r>
              <a:rPr lang="en-US" altLang="zh-CN" sz="2400" dirty="0">
                <a:solidFill>
                  <a:srgbClr val="FF0000"/>
                </a:solidFill>
              </a:rPr>
              <a:t>k</a:t>
            </a:r>
            <a:r>
              <a:rPr lang="en-US" sz="2400" dirty="0">
                <a:solidFill>
                  <a:srgbClr val="FF0000"/>
                </a:solidFill>
              </a:rPr>
              <a:t> .. </a:t>
            </a:r>
            <a:r>
              <a:rPr lang="en-US" sz="2400" dirty="0" err="1">
                <a:solidFill>
                  <a:srgbClr val="FF0000"/>
                </a:solidFill>
              </a:rPr>
              <a:t>i</a:t>
            </a:r>
            <a:r>
              <a:rPr lang="en-US" sz="2400" dirty="0">
                <a:solidFill>
                  <a:srgbClr val="FF0000"/>
                </a:solidFill>
              </a:rPr>
              <a:t>) = P[j-k ..j)</a:t>
            </a:r>
          </a:p>
        </p:txBody>
      </p:sp>
      <p:sp>
        <p:nvSpPr>
          <p:cNvPr id="12" name="矩形 11"/>
          <p:cNvSpPr/>
          <p:nvPr/>
        </p:nvSpPr>
        <p:spPr>
          <a:xfrm>
            <a:off x="7659765" y="3200451"/>
            <a:ext cx="1088699"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3" name="矩形 12"/>
          <p:cNvSpPr/>
          <p:nvPr/>
        </p:nvSpPr>
        <p:spPr>
          <a:xfrm>
            <a:off x="7668344" y="4365104"/>
            <a:ext cx="1296144"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16" name="矩形 15"/>
          <p:cNvSpPr/>
          <p:nvPr/>
        </p:nvSpPr>
        <p:spPr>
          <a:xfrm>
            <a:off x="6830250" y="1904307"/>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x</a:t>
            </a:r>
            <a:endParaRPr lang="en-US" sz="2600" b="1">
              <a:solidFill>
                <a:srgbClr val="FF0000"/>
              </a:solidFill>
            </a:endParaRPr>
          </a:p>
        </p:txBody>
      </p:sp>
      <p:sp>
        <p:nvSpPr>
          <p:cNvPr id="17" name="矩形 16"/>
          <p:cNvSpPr/>
          <p:nvPr/>
        </p:nvSpPr>
        <p:spPr>
          <a:xfrm>
            <a:off x="6847083" y="3210395"/>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18" name="矩形 17"/>
          <p:cNvSpPr/>
          <p:nvPr/>
        </p:nvSpPr>
        <p:spPr>
          <a:xfrm>
            <a:off x="6864598" y="4365104"/>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z</a:t>
            </a:r>
            <a:endParaRPr lang="en-US" sz="2600" b="1">
              <a:solidFill>
                <a:srgbClr val="FF0000"/>
              </a:solidFill>
            </a:endParaRPr>
          </a:p>
        </p:txBody>
      </p:sp>
      <p:sp>
        <p:nvSpPr>
          <p:cNvPr id="19" name="矩形 18"/>
          <p:cNvSpPr/>
          <p:nvPr/>
        </p:nvSpPr>
        <p:spPr>
          <a:xfrm>
            <a:off x="7668344" y="1904307"/>
            <a:ext cx="1440160"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20" name="矩形 19"/>
          <p:cNvSpPr/>
          <p:nvPr/>
        </p:nvSpPr>
        <p:spPr>
          <a:xfrm flipH="1">
            <a:off x="1115616" y="1900558"/>
            <a:ext cx="792088"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rgbClr val="FF0000"/>
              </a:solidFill>
            </a:endParaRPr>
          </a:p>
        </p:txBody>
      </p:sp>
      <p:sp>
        <p:nvSpPr>
          <p:cNvPr id="21" name="矩形 20"/>
          <p:cNvSpPr/>
          <p:nvPr/>
        </p:nvSpPr>
        <p:spPr>
          <a:xfrm>
            <a:off x="1979712" y="3208835"/>
            <a:ext cx="3024336"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P[0.. k)</a:t>
            </a:r>
          </a:p>
        </p:txBody>
      </p:sp>
      <p:sp>
        <p:nvSpPr>
          <p:cNvPr id="22" name="矩形 21"/>
          <p:cNvSpPr/>
          <p:nvPr/>
        </p:nvSpPr>
        <p:spPr>
          <a:xfrm>
            <a:off x="3642574" y="4365104"/>
            <a:ext cx="309634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P[0.. k)</a:t>
            </a:r>
          </a:p>
        </p:txBody>
      </p:sp>
      <p:sp>
        <p:nvSpPr>
          <p:cNvPr id="23" name="TextBox 22"/>
          <p:cNvSpPr txBox="1"/>
          <p:nvPr/>
        </p:nvSpPr>
        <p:spPr>
          <a:xfrm>
            <a:off x="107504" y="1904307"/>
            <a:ext cx="1152128" cy="461665"/>
          </a:xfrm>
          <a:prstGeom prst="rect">
            <a:avLst/>
          </a:prstGeom>
          <a:noFill/>
        </p:spPr>
        <p:txBody>
          <a:bodyPr wrap="square" rtlCol="0">
            <a:spAutoFit/>
          </a:bodyPr>
          <a:lstStyle/>
          <a:p>
            <a:pPr algn="r"/>
            <a:r>
              <a:rPr lang="zh-CN" altLang="en-US" sz="2400" b="1">
                <a:solidFill>
                  <a:srgbClr val="FF0000"/>
                </a:solidFill>
              </a:rPr>
              <a:t>主串</a:t>
            </a:r>
            <a:r>
              <a:rPr lang="en-US" altLang="zh-CN" sz="2400" b="1">
                <a:solidFill>
                  <a:srgbClr val="FF0000"/>
                </a:solidFill>
              </a:rPr>
              <a:t>S</a:t>
            </a:r>
            <a:endParaRPr lang="en-US" sz="2400">
              <a:solidFill>
                <a:srgbClr val="FF0000"/>
              </a:solidFill>
            </a:endParaRPr>
          </a:p>
        </p:txBody>
      </p:sp>
      <p:sp>
        <p:nvSpPr>
          <p:cNvPr id="24" name="TextBox 23"/>
          <p:cNvSpPr txBox="1"/>
          <p:nvPr/>
        </p:nvSpPr>
        <p:spPr>
          <a:xfrm>
            <a:off x="351895" y="3284984"/>
            <a:ext cx="1411793" cy="461665"/>
          </a:xfrm>
          <a:prstGeom prst="rect">
            <a:avLst/>
          </a:prstGeom>
          <a:noFill/>
        </p:spPr>
        <p:txBody>
          <a:bodyPr wrap="square" rtlCol="0">
            <a:spAutoFit/>
          </a:bodyPr>
          <a:lstStyle/>
          <a:p>
            <a:pPr algn="r"/>
            <a:r>
              <a:rPr lang="zh-CN" altLang="en-US" sz="2400" b="1">
                <a:solidFill>
                  <a:srgbClr val="FF0000"/>
                </a:solidFill>
              </a:rPr>
              <a:t>模式串</a:t>
            </a:r>
            <a:r>
              <a:rPr lang="en-US" altLang="zh-CN" sz="2400" b="1">
                <a:solidFill>
                  <a:srgbClr val="FF0000"/>
                </a:solidFill>
              </a:rPr>
              <a:t>P</a:t>
            </a:r>
            <a:endParaRPr lang="en-US" sz="2400">
              <a:solidFill>
                <a:srgbClr val="FF0000"/>
              </a:solidFill>
            </a:endParaRPr>
          </a:p>
        </p:txBody>
      </p:sp>
      <p:sp>
        <p:nvSpPr>
          <p:cNvPr id="25" name="TextBox 24"/>
          <p:cNvSpPr txBox="1"/>
          <p:nvPr/>
        </p:nvSpPr>
        <p:spPr>
          <a:xfrm>
            <a:off x="7020272" y="1484784"/>
            <a:ext cx="266420" cy="492443"/>
          </a:xfrm>
          <a:prstGeom prst="rect">
            <a:avLst/>
          </a:prstGeom>
          <a:noFill/>
        </p:spPr>
        <p:txBody>
          <a:bodyPr wrap="none" rtlCol="0">
            <a:spAutoFit/>
          </a:bodyPr>
          <a:lstStyle/>
          <a:p>
            <a:r>
              <a:rPr lang="en-US" altLang="zh-CN" sz="2600" b="1">
                <a:solidFill>
                  <a:srgbClr val="FF0000"/>
                </a:solidFill>
              </a:rPr>
              <a:t>i</a:t>
            </a:r>
            <a:endParaRPr lang="en-US" sz="2600" b="1">
              <a:solidFill>
                <a:srgbClr val="FF0000"/>
              </a:solidFill>
            </a:endParaRPr>
          </a:p>
        </p:txBody>
      </p:sp>
      <p:sp>
        <p:nvSpPr>
          <p:cNvPr id="26" name="TextBox 25"/>
          <p:cNvSpPr txBox="1"/>
          <p:nvPr/>
        </p:nvSpPr>
        <p:spPr>
          <a:xfrm>
            <a:off x="7020272" y="2708920"/>
            <a:ext cx="269626" cy="492443"/>
          </a:xfrm>
          <a:prstGeom prst="rect">
            <a:avLst/>
          </a:prstGeom>
          <a:noFill/>
        </p:spPr>
        <p:txBody>
          <a:bodyPr wrap="none" rtlCol="0">
            <a:spAutoFit/>
          </a:bodyPr>
          <a:lstStyle/>
          <a:p>
            <a:r>
              <a:rPr lang="en-US" altLang="zh-CN" sz="2600" b="1">
                <a:solidFill>
                  <a:srgbClr val="FF0000"/>
                </a:solidFill>
              </a:rPr>
              <a:t>j</a:t>
            </a:r>
            <a:endParaRPr lang="en-US" sz="2600" b="1">
              <a:solidFill>
                <a:srgbClr val="FF0000"/>
              </a:solidFill>
            </a:endParaRPr>
          </a:p>
        </p:txBody>
      </p:sp>
      <p:sp>
        <p:nvSpPr>
          <p:cNvPr id="27" name="TextBox 26"/>
          <p:cNvSpPr txBox="1"/>
          <p:nvPr/>
        </p:nvSpPr>
        <p:spPr>
          <a:xfrm>
            <a:off x="7044212" y="3933056"/>
            <a:ext cx="344966" cy="492443"/>
          </a:xfrm>
          <a:prstGeom prst="rect">
            <a:avLst/>
          </a:prstGeom>
          <a:noFill/>
        </p:spPr>
        <p:txBody>
          <a:bodyPr wrap="none" rtlCol="0">
            <a:spAutoFit/>
          </a:bodyPr>
          <a:lstStyle/>
          <a:p>
            <a:r>
              <a:rPr lang="en-US" altLang="zh-CN" sz="2600" b="1">
                <a:solidFill>
                  <a:srgbClr val="FF0000"/>
                </a:solidFill>
              </a:rPr>
              <a:t>k</a:t>
            </a:r>
            <a:endParaRPr lang="en-US" sz="2600" b="1">
              <a:solidFill>
                <a:srgbClr val="FF0000"/>
              </a:solidFill>
            </a:endParaRPr>
          </a:p>
        </p:txBody>
      </p:sp>
      <p:cxnSp>
        <p:nvCxnSpPr>
          <p:cNvPr id="29" name="直接连接符 28"/>
          <p:cNvCxnSpPr/>
          <p:nvPr/>
        </p:nvCxnSpPr>
        <p:spPr>
          <a:xfrm>
            <a:off x="1979712" y="1268760"/>
            <a:ext cx="0" cy="4608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635896" y="1268760"/>
            <a:ext cx="0" cy="4608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1979712" y="5589240"/>
            <a:ext cx="1656184" cy="0"/>
          </a:xfrm>
          <a:prstGeom prst="straightConnector1">
            <a:avLst/>
          </a:prstGeom>
          <a:ln w="38100">
            <a:headEnd type="stealth"/>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67744" y="5013176"/>
            <a:ext cx="1186543" cy="492443"/>
          </a:xfrm>
          <a:prstGeom prst="rect">
            <a:avLst/>
          </a:prstGeom>
          <a:noFill/>
        </p:spPr>
        <p:txBody>
          <a:bodyPr wrap="none" rtlCol="0">
            <a:spAutoFit/>
          </a:bodyPr>
          <a:lstStyle/>
          <a:p>
            <a:r>
              <a:rPr lang="zh-CN" altLang="en-US" sz="2600"/>
              <a:t>长：</a:t>
            </a:r>
            <a:r>
              <a:rPr lang="en-US" altLang="zh-CN" sz="2600"/>
              <a:t>j-k</a:t>
            </a:r>
            <a:endParaRPr lang="en-US" sz="2600"/>
          </a:p>
        </p:txBody>
      </p:sp>
      <p:sp>
        <p:nvSpPr>
          <p:cNvPr id="37" name="TextBox 36"/>
          <p:cNvSpPr txBox="1"/>
          <p:nvPr/>
        </p:nvSpPr>
        <p:spPr>
          <a:xfrm>
            <a:off x="4788024" y="5445224"/>
            <a:ext cx="4320479" cy="1384995"/>
          </a:xfrm>
          <a:prstGeom prst="rect">
            <a:avLst/>
          </a:prstGeom>
          <a:noFill/>
        </p:spPr>
        <p:txBody>
          <a:bodyPr wrap="square" rtlCol="0">
            <a:spAutoFit/>
          </a:bodyPr>
          <a:lstStyle/>
          <a:p>
            <a:r>
              <a:rPr lang="zh-CN" altLang="en-US" sz="2800" dirty="0"/>
              <a:t>位置</a:t>
            </a:r>
            <a:r>
              <a:rPr lang="en-US" altLang="zh-CN" sz="2800" dirty="0"/>
              <a:t>k</a:t>
            </a:r>
            <a:r>
              <a:rPr lang="zh-CN" altLang="en-US" sz="2800" dirty="0"/>
              <a:t>：模式串</a:t>
            </a:r>
            <a:r>
              <a:rPr lang="en-US" altLang="zh-CN" sz="2800" dirty="0"/>
              <a:t>P</a:t>
            </a:r>
            <a:r>
              <a:rPr lang="zh-CN" altLang="en-US" sz="2800" dirty="0"/>
              <a:t>中</a:t>
            </a:r>
            <a:r>
              <a:rPr lang="en-US" altLang="zh-CN" sz="2800" dirty="0">
                <a:solidFill>
                  <a:srgbClr val="C00000"/>
                </a:solidFill>
              </a:rPr>
              <a:t>j</a:t>
            </a:r>
            <a:r>
              <a:rPr lang="zh-CN" altLang="en-US" sz="2800" dirty="0">
                <a:solidFill>
                  <a:srgbClr val="C00000"/>
                </a:solidFill>
              </a:rPr>
              <a:t>位置前</a:t>
            </a:r>
            <a:r>
              <a:rPr lang="zh-CN" altLang="en-US" sz="2800" dirty="0"/>
              <a:t>的一个</a:t>
            </a:r>
            <a:r>
              <a:rPr lang="zh-CN" altLang="en-US" sz="2800" dirty="0">
                <a:solidFill>
                  <a:srgbClr val="FF6600"/>
                </a:solidFill>
              </a:rPr>
              <a:t>真前缀</a:t>
            </a:r>
            <a:r>
              <a:rPr lang="zh-CN" altLang="en-US" sz="2800" dirty="0"/>
              <a:t>的位置，该</a:t>
            </a:r>
            <a:r>
              <a:rPr lang="zh-CN" altLang="en-US" sz="2800" dirty="0">
                <a:solidFill>
                  <a:srgbClr val="FF6600"/>
                </a:solidFill>
              </a:rPr>
              <a:t>真前缀</a:t>
            </a:r>
            <a:r>
              <a:rPr lang="zh-CN" altLang="en-US" sz="2800" dirty="0"/>
              <a:t>等于等长的</a:t>
            </a:r>
            <a:r>
              <a:rPr lang="zh-CN" altLang="en-US" sz="2800" dirty="0">
                <a:solidFill>
                  <a:srgbClr val="FF6600"/>
                </a:solidFill>
              </a:rPr>
              <a:t>真后缀</a:t>
            </a:r>
            <a:endParaRPr lang="en-US" sz="2800" dirty="0">
              <a:solidFill>
                <a:srgbClr val="FF6600"/>
              </a:solidFill>
            </a:endParaRPr>
          </a:p>
        </p:txBody>
      </p:sp>
      <p:sp>
        <p:nvSpPr>
          <p:cNvPr id="38" name="TextBox 37"/>
          <p:cNvSpPr txBox="1"/>
          <p:nvPr/>
        </p:nvSpPr>
        <p:spPr>
          <a:xfrm>
            <a:off x="4788024" y="44624"/>
            <a:ext cx="4536504" cy="1815882"/>
          </a:xfrm>
          <a:prstGeom prst="rect">
            <a:avLst/>
          </a:prstGeom>
          <a:noFill/>
        </p:spPr>
        <p:txBody>
          <a:bodyPr wrap="square" rtlCol="0">
            <a:spAutoFit/>
          </a:bodyPr>
          <a:lstStyle/>
          <a:p>
            <a:r>
              <a:rPr lang="zh-CN" altLang="en-US" sz="2800" dirty="0"/>
              <a:t>每次模式串</a:t>
            </a:r>
            <a:r>
              <a:rPr lang="en-US" altLang="zh-CN" sz="2800" dirty="0"/>
              <a:t>P</a:t>
            </a:r>
            <a:r>
              <a:rPr lang="zh-CN" altLang="en-US" sz="2800" dirty="0"/>
              <a:t>右移的位数与目标串无关，仅依赖于模式串本身和模式串当前指针所在位置</a:t>
            </a:r>
            <a:endParaRPr lang="en-US" dirty="0"/>
          </a:p>
        </p:txBody>
      </p:sp>
      <p:sp>
        <p:nvSpPr>
          <p:cNvPr id="2" name="TextBox 1"/>
          <p:cNvSpPr txBox="1"/>
          <p:nvPr/>
        </p:nvSpPr>
        <p:spPr>
          <a:xfrm>
            <a:off x="49580" y="961564"/>
            <a:ext cx="4467890" cy="523220"/>
          </a:xfrm>
          <a:prstGeom prst="rect">
            <a:avLst/>
          </a:prstGeom>
          <a:noFill/>
        </p:spPr>
        <p:txBody>
          <a:bodyPr wrap="none" rtlCol="0">
            <a:spAutoFit/>
          </a:bodyPr>
          <a:lstStyle/>
          <a:p>
            <a:r>
              <a:rPr lang="en-US" altLang="zh-CN" sz="2800"/>
              <a:t>S</a:t>
            </a:r>
            <a:r>
              <a:rPr lang="en-US" sz="2800"/>
              <a:t>[i] ≠P[j] </a:t>
            </a:r>
            <a:r>
              <a:rPr lang="zh-CN" altLang="en-US" sz="2800"/>
              <a:t>但 </a:t>
            </a:r>
            <a:r>
              <a:rPr lang="en-US" altLang="zh-CN" sz="2800"/>
              <a:t>S[i-j </a:t>
            </a:r>
            <a:r>
              <a:rPr lang="zh-CN" altLang="en-US" sz="2800"/>
              <a:t> </a:t>
            </a:r>
            <a:r>
              <a:rPr lang="en-US" altLang="zh-CN" sz="2800"/>
              <a:t>..  i) = P[0..j) </a:t>
            </a:r>
            <a:endParaRPr lang="en-US" sz="2800"/>
          </a:p>
        </p:txBody>
      </p:sp>
      <p:sp>
        <p:nvSpPr>
          <p:cNvPr id="5" name="TextBox 4"/>
          <p:cNvSpPr txBox="1"/>
          <p:nvPr/>
        </p:nvSpPr>
        <p:spPr>
          <a:xfrm>
            <a:off x="35496" y="4437112"/>
            <a:ext cx="2385589" cy="523220"/>
          </a:xfrm>
          <a:prstGeom prst="rect">
            <a:avLst/>
          </a:prstGeom>
          <a:noFill/>
        </p:spPr>
        <p:txBody>
          <a:bodyPr wrap="none" rtlCol="0">
            <a:spAutoFit/>
          </a:bodyPr>
          <a:lstStyle/>
          <a:p>
            <a:r>
              <a:rPr lang="en-US" altLang="zh-CN" sz="2800"/>
              <a:t>P[0..k)= S[i-k..i)</a:t>
            </a:r>
            <a:endParaRPr lang="en-US" sz="2800"/>
          </a:p>
        </p:txBody>
      </p:sp>
      <p:sp>
        <p:nvSpPr>
          <p:cNvPr id="7" name="TextBox 6"/>
          <p:cNvSpPr txBox="1"/>
          <p:nvPr/>
        </p:nvSpPr>
        <p:spPr>
          <a:xfrm>
            <a:off x="35496" y="6334780"/>
            <a:ext cx="3024336" cy="523220"/>
          </a:xfrm>
          <a:prstGeom prst="rect">
            <a:avLst/>
          </a:prstGeom>
          <a:noFill/>
        </p:spPr>
        <p:txBody>
          <a:bodyPr wrap="square" rtlCol="0">
            <a:spAutoFit/>
          </a:bodyPr>
          <a:lstStyle/>
          <a:p>
            <a:r>
              <a:rPr lang="en-US" altLang="zh-CN" sz="2800" b="1" dirty="0">
                <a:solidFill>
                  <a:srgbClr val="0000FF"/>
                </a:solidFill>
              </a:rPr>
              <a:t>P[0.. k) = P[j-k </a:t>
            </a:r>
            <a:r>
              <a:rPr lang="zh-CN" altLang="en-US" sz="2800" b="1" dirty="0">
                <a:solidFill>
                  <a:srgbClr val="0000FF"/>
                </a:solidFill>
              </a:rPr>
              <a:t> </a:t>
            </a:r>
            <a:r>
              <a:rPr lang="en-US" altLang="zh-CN" sz="2800" b="1" dirty="0">
                <a:solidFill>
                  <a:srgbClr val="0000FF"/>
                </a:solidFill>
              </a:rPr>
              <a:t>.. j)</a:t>
            </a:r>
            <a:endParaRPr lang="en-US" sz="2800" b="1" dirty="0">
              <a:solidFill>
                <a:srgbClr val="0000FF"/>
              </a:solidFill>
            </a:endParaRPr>
          </a:p>
        </p:txBody>
      </p:sp>
    </p:spTree>
    <p:extLst>
      <p:ext uri="{BB962C8B-B14F-4D97-AF65-F5344CB8AC3E}">
        <p14:creationId xmlns:p14="http://schemas.microsoft.com/office/powerpoint/2010/main" val="370366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
                                        </p:tgtEl>
                                        <p:attrNameLst>
                                          <p:attrName>fillcolor</p:attrName>
                                        </p:attrNameLst>
                                      </p:cBhvr>
                                      <p:to>
                                        <a:srgbClr val="E5B9B7"/>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9"/>
                                        </p:tgtEl>
                                        <p:attrNameLst>
                                          <p:attrName>fillcolor</p:attrName>
                                        </p:attrNameLst>
                                      </p:cBhvr>
                                      <p:to>
                                        <a:srgbClr val="E5B9B7"/>
                                      </p:to>
                                    </p:animClr>
                                    <p:set>
                                      <p:cBhvr>
                                        <p:cTn id="11" dur="2000" fill="hold"/>
                                        <p:tgtEl>
                                          <p:spTgt spid="9"/>
                                        </p:tgtEl>
                                        <p:attrNameLst>
                                          <p:attrName>fill.type</p:attrName>
                                        </p:attrNameLst>
                                      </p:cBhvr>
                                      <p:to>
                                        <p:strVal val="solid"/>
                                      </p:to>
                                    </p:set>
                                    <p:set>
                                      <p:cBhvr>
                                        <p:cTn id="12" dur="2000" fill="hold"/>
                                        <p:tgtEl>
                                          <p:spTgt spid="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21"/>
                                        </p:tgtEl>
                                        <p:attrNameLst>
                                          <p:attrName>fillcolor</p:attrName>
                                        </p:attrNameLst>
                                      </p:cBhvr>
                                      <p:to>
                                        <a:srgbClr val="E5B9B7"/>
                                      </p:to>
                                    </p:animClr>
                                    <p:set>
                                      <p:cBhvr>
                                        <p:cTn id="17" dur="2000" fill="hold"/>
                                        <p:tgtEl>
                                          <p:spTgt spid="21"/>
                                        </p:tgtEl>
                                        <p:attrNameLst>
                                          <p:attrName>fill.type</p:attrName>
                                        </p:attrNameLst>
                                      </p:cBhvr>
                                      <p:to>
                                        <p:strVal val="solid"/>
                                      </p:to>
                                    </p:set>
                                    <p:set>
                                      <p:cBhvr>
                                        <p:cTn id="18" dur="2000" fill="hold"/>
                                        <p:tgtEl>
                                          <p:spTgt spid="2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
                                        </p:tgtEl>
                                        <p:attrNameLst>
                                          <p:attrName>fillcolor</p:attrName>
                                        </p:attrNameLst>
                                      </p:cBhvr>
                                      <p:to>
                                        <a:srgbClr val="E5B9B7"/>
                                      </p:to>
                                    </p:animClr>
                                    <p:set>
                                      <p:cBhvr>
                                        <p:cTn id="21" dur="2000" fill="hold"/>
                                        <p:tgtEl>
                                          <p:spTgt spid="8"/>
                                        </p:tgtEl>
                                        <p:attrNameLst>
                                          <p:attrName>fill.type</p:attrName>
                                        </p:attrNameLst>
                                      </p:cBhvr>
                                      <p:to>
                                        <p:strVal val="solid"/>
                                      </p:to>
                                    </p:set>
                                    <p:set>
                                      <p:cBhvr>
                                        <p:cTn id="22" dur="2000" fill="hold"/>
                                        <p:tgtEl>
                                          <p:spTgt spid="8"/>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par>
                                <p:cTn id="52" presetID="10"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p:bldP spid="38" grpId="0"/>
      <p:bldP spid="2" grpId="0"/>
      <p:bldP spid="5"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22"/>
          <p:cNvSpPr>
            <a:spLocks noGrp="1"/>
          </p:cNvSpPr>
          <p:nvPr>
            <p:ph type="title"/>
          </p:nvPr>
        </p:nvSpPr>
        <p:spPr/>
        <p:txBody>
          <a:bodyPr/>
          <a:lstStyle/>
          <a:p>
            <a:r>
              <a:rPr lang="zh-CN" altLang="en-US"/>
              <a:t>引入</a:t>
            </a:r>
            <a:r>
              <a:rPr lang="en-US" altLang="zh-CN"/>
              <a:t>next</a:t>
            </a:r>
            <a:r>
              <a:rPr lang="zh-CN" altLang="en-US"/>
              <a:t>数组</a:t>
            </a:r>
            <a:r>
              <a:rPr lang="en-US" altLang="zh-CN"/>
              <a:t>/next</a:t>
            </a:r>
            <a:r>
              <a:rPr lang="zh-CN" altLang="en-US"/>
              <a:t>特征向量</a:t>
            </a:r>
            <a:endParaRPr lang="en-US"/>
          </a:p>
        </p:txBody>
      </p:sp>
      <p:sp>
        <p:nvSpPr>
          <p:cNvPr id="24" name="内容占位符 23"/>
          <p:cNvSpPr>
            <a:spLocks noGrp="1"/>
          </p:cNvSpPr>
          <p:nvPr>
            <p:ph idx="1"/>
          </p:nvPr>
        </p:nvSpPr>
        <p:spPr/>
        <p:txBody>
          <a:bodyPr/>
          <a:lstStyle/>
          <a:p>
            <a:r>
              <a:rPr lang="en-US" altLang="zh-CN" sz="2800" dirty="0"/>
              <a:t>next[j] = k</a:t>
            </a:r>
            <a:r>
              <a:rPr lang="zh-CN" altLang="en-US" sz="2800" dirty="0"/>
              <a:t>，表示在模式串</a:t>
            </a:r>
            <a:r>
              <a:rPr lang="en-US" altLang="zh-CN" sz="2800" dirty="0"/>
              <a:t>P </a:t>
            </a:r>
            <a:r>
              <a:rPr lang="zh-CN" altLang="en-US" sz="2800" dirty="0"/>
              <a:t>的</a:t>
            </a:r>
            <a:r>
              <a:rPr lang="en-US" altLang="zh-CN" sz="2800" dirty="0"/>
              <a:t>P[0,j) </a:t>
            </a:r>
            <a:r>
              <a:rPr lang="zh-CN" altLang="en-US" sz="2800" dirty="0"/>
              <a:t>中，</a:t>
            </a:r>
            <a:r>
              <a:rPr lang="zh-CN" altLang="en-US" sz="2800" dirty="0">
                <a:solidFill>
                  <a:srgbClr val="0000FF"/>
                </a:solidFill>
              </a:rPr>
              <a:t>自匹配的</a:t>
            </a:r>
            <a:r>
              <a:rPr lang="zh-CN" altLang="en-US" sz="2800" dirty="0"/>
              <a:t>真前缀和真后缀的</a:t>
            </a:r>
            <a:r>
              <a:rPr lang="en-US" altLang="zh-CN" sz="2800" dirty="0"/>
              <a:t>(</a:t>
            </a:r>
            <a:r>
              <a:rPr lang="zh-CN" altLang="en-US" sz="2800" dirty="0"/>
              <a:t>最大</a:t>
            </a:r>
            <a:r>
              <a:rPr lang="en-US" altLang="zh-CN" sz="2800" dirty="0"/>
              <a:t>)</a:t>
            </a:r>
            <a:r>
              <a:rPr lang="zh-CN" altLang="en-US" sz="2800" dirty="0">
                <a:solidFill>
                  <a:srgbClr val="0000FF"/>
                </a:solidFill>
              </a:rPr>
              <a:t>长度为</a:t>
            </a:r>
            <a:r>
              <a:rPr lang="en-US" altLang="zh-CN" sz="2800" dirty="0">
                <a:solidFill>
                  <a:srgbClr val="0000FF"/>
                </a:solidFill>
              </a:rPr>
              <a:t>k</a:t>
            </a:r>
            <a:endParaRPr lang="en-US" altLang="zh-CN" sz="2800" dirty="0"/>
          </a:p>
          <a:p>
            <a:r>
              <a:rPr lang="zh-CN" altLang="en-US" sz="2800" dirty="0"/>
              <a:t>当模式串</a:t>
            </a:r>
            <a:r>
              <a:rPr lang="en-US" altLang="zh-CN" sz="2800" dirty="0"/>
              <a:t>P</a:t>
            </a:r>
            <a:r>
              <a:rPr lang="zh-CN" altLang="en-US" sz="2800" dirty="0"/>
              <a:t>中第 </a:t>
            </a:r>
            <a:r>
              <a:rPr lang="en-US" altLang="zh-CN" sz="2800" dirty="0"/>
              <a:t>j </a:t>
            </a:r>
            <a:r>
              <a:rPr lang="zh-CN" altLang="en-US" sz="2800" dirty="0"/>
              <a:t>个字符与主串 </a:t>
            </a:r>
            <a:r>
              <a:rPr lang="en-US" altLang="zh-CN" sz="2800" dirty="0"/>
              <a:t>S </a:t>
            </a:r>
            <a:r>
              <a:rPr lang="zh-CN" altLang="en-US" sz="2800" dirty="0"/>
              <a:t>中相应字符失配时，在下一次匹配中，</a:t>
            </a:r>
            <a:r>
              <a:rPr lang="zh-CN" altLang="en-US" sz="2800" dirty="0">
                <a:solidFill>
                  <a:srgbClr val="0000FF"/>
                </a:solidFill>
              </a:rPr>
              <a:t>模式串</a:t>
            </a:r>
            <a:r>
              <a:rPr lang="en-US" altLang="zh-CN" sz="2800" dirty="0">
                <a:solidFill>
                  <a:srgbClr val="0000FF"/>
                </a:solidFill>
              </a:rPr>
              <a:t>P</a:t>
            </a:r>
            <a:r>
              <a:rPr lang="zh-CN" altLang="en-US" sz="2800" dirty="0">
                <a:solidFill>
                  <a:srgbClr val="0000FF"/>
                </a:solidFill>
              </a:rPr>
              <a:t>应当由</a:t>
            </a:r>
            <a:r>
              <a:rPr lang="en-US" altLang="zh-CN" sz="2800" dirty="0">
                <a:solidFill>
                  <a:srgbClr val="0000FF"/>
                </a:solidFill>
              </a:rPr>
              <a:t>next[j]</a:t>
            </a:r>
            <a:r>
              <a:rPr lang="zh-CN" altLang="en-US" sz="2800" dirty="0">
                <a:solidFill>
                  <a:srgbClr val="0000FF"/>
                </a:solidFill>
              </a:rPr>
              <a:t>位置的字符</a:t>
            </a:r>
            <a:r>
              <a:rPr lang="zh-CN" altLang="en-US" sz="2800" dirty="0"/>
              <a:t>与</a:t>
            </a:r>
            <a:r>
              <a:rPr lang="zh-CN" altLang="en-US" sz="2800" dirty="0">
                <a:solidFill>
                  <a:srgbClr val="0000FF"/>
                </a:solidFill>
              </a:rPr>
              <a:t>主串中刚失配的字符</a:t>
            </a:r>
            <a:r>
              <a:rPr lang="zh-CN" altLang="en-US" sz="2800" dirty="0"/>
              <a:t>重新继续进行比较</a:t>
            </a:r>
            <a:endParaRPr lang="en-US" altLang="zh-CN" sz="2800" dirty="0"/>
          </a:p>
          <a:p>
            <a:endParaRPr lang="en-US" dirty="0"/>
          </a:p>
        </p:txBody>
      </p:sp>
      <p:sp>
        <p:nvSpPr>
          <p:cNvPr id="4" name="灯片编号占位符 3"/>
          <p:cNvSpPr>
            <a:spLocks noGrp="1"/>
          </p:cNvSpPr>
          <p:nvPr>
            <p:ph type="sldNum" sz="quarter" idx="12"/>
          </p:nvPr>
        </p:nvSpPr>
        <p:spPr>
          <a:xfrm>
            <a:off x="8784976" y="6520259"/>
            <a:ext cx="395536" cy="365125"/>
          </a:xfrm>
        </p:spPr>
        <p:txBody>
          <a:bodyPr/>
          <a:lstStyle/>
          <a:p>
            <a:fld id="{0C913308-F349-4B6D-A68A-DD1791B4A57B}" type="slidenum">
              <a:rPr lang="zh-CN" altLang="en-US" smtClean="0"/>
              <a:t>41</a:t>
            </a:fld>
            <a:endParaRPr lang="zh-CN" altLang="en-US"/>
          </a:p>
        </p:txBody>
      </p:sp>
      <p:sp>
        <p:nvSpPr>
          <p:cNvPr id="7" name="矩形 6"/>
          <p:cNvSpPr/>
          <p:nvPr/>
        </p:nvSpPr>
        <p:spPr>
          <a:xfrm>
            <a:off x="1403648" y="3731891"/>
            <a:ext cx="4752528"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FF0000"/>
                </a:solidFill>
              </a:rPr>
              <a:t>S</a:t>
            </a:r>
            <a:r>
              <a:rPr lang="en-US" sz="2400">
                <a:solidFill>
                  <a:srgbClr val="FF0000"/>
                </a:solidFill>
              </a:rPr>
              <a:t>[i-j.. i)</a:t>
            </a:r>
          </a:p>
        </p:txBody>
      </p:sp>
      <p:sp>
        <p:nvSpPr>
          <p:cNvPr id="8" name="矩形 7"/>
          <p:cNvSpPr/>
          <p:nvPr/>
        </p:nvSpPr>
        <p:spPr>
          <a:xfrm>
            <a:off x="7083701" y="5028035"/>
            <a:ext cx="1448739"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P(j</a:t>
            </a:r>
            <a:r>
              <a:rPr lang="en-US" altLang="zh-CN" sz="2400">
                <a:solidFill>
                  <a:srgbClr val="FF0000"/>
                </a:solidFill>
              </a:rPr>
              <a:t> .. </a:t>
            </a:r>
            <a:r>
              <a:rPr lang="en-US" sz="2400">
                <a:solidFill>
                  <a:srgbClr val="FF0000"/>
                </a:solidFill>
              </a:rPr>
              <a:t>m)</a:t>
            </a:r>
          </a:p>
        </p:txBody>
      </p:sp>
      <p:sp>
        <p:nvSpPr>
          <p:cNvPr id="9" name="矩形 8"/>
          <p:cNvSpPr/>
          <p:nvPr/>
        </p:nvSpPr>
        <p:spPr>
          <a:xfrm>
            <a:off x="7092280" y="6192688"/>
            <a:ext cx="1800200"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P(next[j]</a:t>
            </a:r>
            <a:r>
              <a:rPr lang="en-US" altLang="zh-CN" sz="2400">
                <a:solidFill>
                  <a:srgbClr val="FF0000"/>
                </a:solidFill>
              </a:rPr>
              <a:t> ..</a:t>
            </a:r>
            <a:r>
              <a:rPr lang="en-US" sz="2400">
                <a:solidFill>
                  <a:srgbClr val="FF0000"/>
                </a:solidFill>
              </a:rPr>
              <a:t>m)</a:t>
            </a:r>
          </a:p>
        </p:txBody>
      </p:sp>
      <p:sp>
        <p:nvSpPr>
          <p:cNvPr id="10" name="矩形 9"/>
          <p:cNvSpPr/>
          <p:nvPr/>
        </p:nvSpPr>
        <p:spPr>
          <a:xfrm>
            <a:off x="6254186" y="3731891"/>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x</a:t>
            </a:r>
            <a:endParaRPr lang="en-US" sz="2600" b="1">
              <a:solidFill>
                <a:srgbClr val="FF0000"/>
              </a:solidFill>
            </a:endParaRPr>
          </a:p>
        </p:txBody>
      </p:sp>
      <p:sp>
        <p:nvSpPr>
          <p:cNvPr id="11" name="矩形 10"/>
          <p:cNvSpPr/>
          <p:nvPr/>
        </p:nvSpPr>
        <p:spPr>
          <a:xfrm>
            <a:off x="6271019" y="5037979"/>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12" name="矩形 11"/>
          <p:cNvSpPr/>
          <p:nvPr/>
        </p:nvSpPr>
        <p:spPr>
          <a:xfrm>
            <a:off x="6288534" y="6192688"/>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z</a:t>
            </a:r>
            <a:endParaRPr lang="en-US" sz="2600" b="1">
              <a:solidFill>
                <a:srgbClr val="FF0000"/>
              </a:solidFill>
            </a:endParaRPr>
          </a:p>
        </p:txBody>
      </p:sp>
      <p:sp>
        <p:nvSpPr>
          <p:cNvPr id="13" name="矩形 12"/>
          <p:cNvSpPr/>
          <p:nvPr/>
        </p:nvSpPr>
        <p:spPr>
          <a:xfrm>
            <a:off x="7092280" y="3731891"/>
            <a:ext cx="2088232"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S(i..n)</a:t>
            </a:r>
          </a:p>
        </p:txBody>
      </p:sp>
      <p:sp>
        <p:nvSpPr>
          <p:cNvPr id="15" name="矩形 14"/>
          <p:cNvSpPr/>
          <p:nvPr/>
        </p:nvSpPr>
        <p:spPr>
          <a:xfrm>
            <a:off x="1403648" y="5036419"/>
            <a:ext cx="4759206"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P[0.. j)</a:t>
            </a:r>
          </a:p>
        </p:txBody>
      </p:sp>
      <p:sp>
        <p:nvSpPr>
          <p:cNvPr id="16" name="矩形 15"/>
          <p:cNvSpPr/>
          <p:nvPr/>
        </p:nvSpPr>
        <p:spPr>
          <a:xfrm>
            <a:off x="3066510" y="6192688"/>
            <a:ext cx="309634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P[0 .. next[j])</a:t>
            </a:r>
          </a:p>
        </p:txBody>
      </p:sp>
      <p:sp>
        <p:nvSpPr>
          <p:cNvPr id="17" name="TextBox 16"/>
          <p:cNvSpPr txBox="1"/>
          <p:nvPr/>
        </p:nvSpPr>
        <p:spPr>
          <a:xfrm>
            <a:off x="107504" y="3807398"/>
            <a:ext cx="1152128" cy="461665"/>
          </a:xfrm>
          <a:prstGeom prst="rect">
            <a:avLst/>
          </a:prstGeom>
          <a:noFill/>
        </p:spPr>
        <p:txBody>
          <a:bodyPr wrap="square" rtlCol="0">
            <a:spAutoFit/>
          </a:bodyPr>
          <a:lstStyle/>
          <a:p>
            <a:pPr algn="r"/>
            <a:r>
              <a:rPr lang="zh-CN" altLang="en-US" sz="2400" b="1">
                <a:solidFill>
                  <a:srgbClr val="FF0000"/>
                </a:solidFill>
              </a:rPr>
              <a:t>主串</a:t>
            </a:r>
            <a:r>
              <a:rPr lang="en-US" altLang="zh-CN" sz="2400" b="1">
                <a:solidFill>
                  <a:srgbClr val="FF0000"/>
                </a:solidFill>
              </a:rPr>
              <a:t>S</a:t>
            </a:r>
            <a:endParaRPr lang="en-US" sz="2400">
              <a:solidFill>
                <a:srgbClr val="FF0000"/>
              </a:solidFill>
            </a:endParaRPr>
          </a:p>
        </p:txBody>
      </p:sp>
      <p:sp>
        <p:nvSpPr>
          <p:cNvPr id="18" name="TextBox 17"/>
          <p:cNvSpPr txBox="1"/>
          <p:nvPr/>
        </p:nvSpPr>
        <p:spPr>
          <a:xfrm>
            <a:off x="-144016" y="5037979"/>
            <a:ext cx="1411793" cy="461665"/>
          </a:xfrm>
          <a:prstGeom prst="rect">
            <a:avLst/>
          </a:prstGeom>
          <a:noFill/>
        </p:spPr>
        <p:txBody>
          <a:bodyPr wrap="square" rtlCol="0">
            <a:spAutoFit/>
          </a:bodyPr>
          <a:lstStyle/>
          <a:p>
            <a:pPr algn="r"/>
            <a:r>
              <a:rPr lang="zh-CN" altLang="en-US" sz="2400" b="1">
                <a:solidFill>
                  <a:srgbClr val="FF0000"/>
                </a:solidFill>
              </a:rPr>
              <a:t>模式串</a:t>
            </a:r>
            <a:r>
              <a:rPr lang="en-US" altLang="zh-CN" sz="2400" b="1">
                <a:solidFill>
                  <a:srgbClr val="FF0000"/>
                </a:solidFill>
              </a:rPr>
              <a:t>P</a:t>
            </a:r>
            <a:endParaRPr lang="en-US" sz="2400">
              <a:solidFill>
                <a:srgbClr val="FF0000"/>
              </a:solidFill>
            </a:endParaRPr>
          </a:p>
        </p:txBody>
      </p:sp>
      <p:sp>
        <p:nvSpPr>
          <p:cNvPr id="19" name="TextBox 18"/>
          <p:cNvSpPr txBox="1"/>
          <p:nvPr/>
        </p:nvSpPr>
        <p:spPr>
          <a:xfrm>
            <a:off x="6444208" y="3312368"/>
            <a:ext cx="266420" cy="492443"/>
          </a:xfrm>
          <a:prstGeom prst="rect">
            <a:avLst/>
          </a:prstGeom>
          <a:noFill/>
        </p:spPr>
        <p:txBody>
          <a:bodyPr wrap="none" rtlCol="0">
            <a:spAutoFit/>
          </a:bodyPr>
          <a:lstStyle/>
          <a:p>
            <a:r>
              <a:rPr lang="en-US" altLang="zh-CN" sz="2600" b="1">
                <a:solidFill>
                  <a:srgbClr val="FF0000"/>
                </a:solidFill>
              </a:rPr>
              <a:t>i</a:t>
            </a:r>
            <a:endParaRPr lang="en-US" sz="2600" b="1">
              <a:solidFill>
                <a:srgbClr val="FF0000"/>
              </a:solidFill>
            </a:endParaRPr>
          </a:p>
        </p:txBody>
      </p:sp>
      <p:sp>
        <p:nvSpPr>
          <p:cNvPr id="20" name="TextBox 19"/>
          <p:cNvSpPr txBox="1"/>
          <p:nvPr/>
        </p:nvSpPr>
        <p:spPr>
          <a:xfrm>
            <a:off x="6444208" y="4536504"/>
            <a:ext cx="269626" cy="492443"/>
          </a:xfrm>
          <a:prstGeom prst="rect">
            <a:avLst/>
          </a:prstGeom>
          <a:noFill/>
        </p:spPr>
        <p:txBody>
          <a:bodyPr wrap="none" rtlCol="0">
            <a:spAutoFit/>
          </a:bodyPr>
          <a:lstStyle/>
          <a:p>
            <a:r>
              <a:rPr lang="en-US" altLang="zh-CN" sz="2600" b="1">
                <a:solidFill>
                  <a:srgbClr val="FF0000"/>
                </a:solidFill>
              </a:rPr>
              <a:t>j</a:t>
            </a:r>
            <a:endParaRPr lang="en-US" sz="2600" b="1">
              <a:solidFill>
                <a:srgbClr val="FF0000"/>
              </a:solidFill>
            </a:endParaRPr>
          </a:p>
        </p:txBody>
      </p:sp>
      <p:sp>
        <p:nvSpPr>
          <p:cNvPr id="21" name="TextBox 20"/>
          <p:cNvSpPr txBox="1"/>
          <p:nvPr/>
        </p:nvSpPr>
        <p:spPr>
          <a:xfrm>
            <a:off x="6468148" y="5760640"/>
            <a:ext cx="344966" cy="492443"/>
          </a:xfrm>
          <a:prstGeom prst="rect">
            <a:avLst/>
          </a:prstGeom>
          <a:noFill/>
        </p:spPr>
        <p:txBody>
          <a:bodyPr wrap="none" rtlCol="0">
            <a:spAutoFit/>
          </a:bodyPr>
          <a:lstStyle/>
          <a:p>
            <a:r>
              <a:rPr lang="en-US" altLang="zh-CN" sz="2600" b="1">
                <a:solidFill>
                  <a:srgbClr val="FF0000"/>
                </a:solidFill>
              </a:rPr>
              <a:t>k</a:t>
            </a:r>
            <a:endParaRPr lang="en-US" sz="2600" b="1">
              <a:solidFill>
                <a:srgbClr val="FF0000"/>
              </a:solidFill>
            </a:endParaRPr>
          </a:p>
        </p:txBody>
      </p:sp>
    </p:spTree>
    <p:extLst>
      <p:ext uri="{BB962C8B-B14F-4D97-AF65-F5344CB8AC3E}">
        <p14:creationId xmlns:p14="http://schemas.microsoft.com/office/powerpoint/2010/main" val="19414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
                                        </p:tgtEl>
                                        <p:attrNameLst>
                                          <p:attrName>fillcolor</p:attrName>
                                        </p:attrNameLst>
                                      </p:cBhvr>
                                      <p:to>
                                        <a:srgbClr val="E5B9B7"/>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5"/>
                                        </p:tgtEl>
                                        <p:attrNameLst>
                                          <p:attrName>fillcolor</p:attrName>
                                        </p:attrNameLst>
                                      </p:cBhvr>
                                      <p:to>
                                        <a:srgbClr val="E5B9B7"/>
                                      </p:to>
                                    </p:animClr>
                                    <p:set>
                                      <p:cBhvr>
                                        <p:cTn id="11" dur="2000" fill="hold"/>
                                        <p:tgtEl>
                                          <p:spTgt spid="15"/>
                                        </p:tgtEl>
                                        <p:attrNameLst>
                                          <p:attrName>fill.type</p:attrName>
                                        </p:attrNameLst>
                                      </p:cBhvr>
                                      <p:to>
                                        <p:strVal val="solid"/>
                                      </p:to>
                                    </p:set>
                                    <p:set>
                                      <p:cBhvr>
                                        <p:cTn id="12" dur="20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en-US" altLang="zh-CN"/>
              <a:t>next</a:t>
            </a:r>
            <a:r>
              <a:rPr lang="zh-CN" altLang="en-US"/>
              <a:t>数组的定义</a:t>
            </a:r>
            <a:r>
              <a:rPr lang="en-US" altLang="zh-CN"/>
              <a:t>/</a:t>
            </a:r>
            <a:r>
              <a:rPr lang="zh-CN" altLang="en-US"/>
              <a:t>给定模式串</a:t>
            </a:r>
            <a:r>
              <a:rPr lang="en-US" altLang="zh-CN"/>
              <a:t>P</a:t>
            </a:r>
            <a:endParaRPr lang="en-US"/>
          </a:p>
        </p:txBody>
      </p:sp>
      <p:sp>
        <p:nvSpPr>
          <p:cNvPr id="7" name="内容占位符 6"/>
          <p:cNvSpPr>
            <a:spLocks noGrp="1"/>
          </p:cNvSpPr>
          <p:nvPr>
            <p:ph idx="1"/>
          </p:nvPr>
        </p:nvSpPr>
        <p:spPr/>
        <p:txBody>
          <a:bodyPr>
            <a:normAutofit lnSpcReduction="10000"/>
          </a:bodyPr>
          <a:lstStyle/>
          <a:p>
            <a:r>
              <a:rPr lang="zh-CN" altLang="en-US"/>
              <a:t>设模式串</a:t>
            </a:r>
            <a:r>
              <a:rPr lang="en-US" altLang="zh-CN"/>
              <a:t>P = p</a:t>
            </a:r>
            <a:r>
              <a:rPr lang="en-US" altLang="zh-CN" baseline="-25000"/>
              <a:t>0</a:t>
            </a:r>
            <a:r>
              <a:rPr lang="en-US" altLang="zh-CN"/>
              <a:t>p</a:t>
            </a:r>
            <a:r>
              <a:rPr lang="en-US" altLang="zh-CN" baseline="-25000"/>
              <a:t>1</a:t>
            </a:r>
            <a:r>
              <a:rPr lang="en-US" altLang="zh-CN"/>
              <a:t>… p</a:t>
            </a:r>
            <a:r>
              <a:rPr lang="en-US" altLang="zh-CN" baseline="-25000"/>
              <a:t>m-2</a:t>
            </a:r>
            <a:r>
              <a:rPr lang="en-US" altLang="zh-CN"/>
              <a:t>p</a:t>
            </a:r>
            <a:r>
              <a:rPr lang="en-US" altLang="zh-CN" baseline="-25000"/>
              <a:t>m-1</a:t>
            </a:r>
          </a:p>
          <a:p>
            <a:r>
              <a:rPr lang="zh-CN" altLang="en-US"/>
              <a:t>令</a:t>
            </a:r>
            <a:r>
              <a:rPr lang="en-US" altLang="zh-CN"/>
              <a:t>SetX=</a:t>
            </a:r>
            <a:r>
              <a:rPr lang="en-US"/>
              <a:t>{0&lt;k&lt;j | P[0..</a:t>
            </a:r>
            <a:r>
              <a:rPr lang="en-US" altLang="zh-CN"/>
              <a:t>k)</a:t>
            </a:r>
            <a:r>
              <a:rPr lang="en-US"/>
              <a:t> = P[j-k .. j)} </a:t>
            </a:r>
            <a:endParaRPr lang="en-US" altLang="zh-CN"/>
          </a:p>
          <a:p>
            <a:r>
              <a:rPr lang="en-US" altLang="zh-CN"/>
              <a:t>n</a:t>
            </a:r>
            <a:r>
              <a:rPr lang="en-US"/>
              <a:t>ext[j] = </a:t>
            </a:r>
            <a:r>
              <a:rPr lang="en-US">
                <a:solidFill>
                  <a:srgbClr val="0000FF"/>
                </a:solidFill>
              </a:rPr>
              <a:t>max</a:t>
            </a:r>
            <a:r>
              <a:rPr lang="en-US"/>
              <a:t> (</a:t>
            </a:r>
            <a:r>
              <a:rPr lang="en-US" altLang="zh-CN"/>
              <a:t>SetX</a:t>
            </a:r>
            <a:r>
              <a:rPr lang="en-US"/>
              <a:t>)</a:t>
            </a:r>
          </a:p>
          <a:p>
            <a:endParaRPr lang="en-US"/>
          </a:p>
          <a:p>
            <a:pPr lvl="0"/>
            <a:r>
              <a:rPr kumimoji="1" lang="en-US" altLang="zh-CN">
                <a:solidFill>
                  <a:srgbClr val="CC0000"/>
                </a:solidFill>
              </a:rPr>
              <a:t>T</a:t>
            </a:r>
            <a:r>
              <a:rPr kumimoji="1" lang="en-US" altLang="zh-CN">
                <a:solidFill>
                  <a:srgbClr val="000099"/>
                </a:solidFill>
              </a:rPr>
              <a:t>   </a:t>
            </a:r>
            <a:r>
              <a:rPr kumimoji="1" lang="en-US" altLang="zh-CN">
                <a:solidFill>
                  <a:srgbClr val="008000"/>
                </a:solidFill>
              </a:rPr>
              <a:t>t</a:t>
            </a:r>
            <a:r>
              <a:rPr kumimoji="1" lang="en-US" altLang="zh-CN" baseline="-25000">
                <a:solidFill>
                  <a:srgbClr val="008000"/>
                </a:solidFill>
              </a:rPr>
              <a:t>0</a:t>
            </a:r>
            <a:r>
              <a:rPr kumimoji="1" lang="en-US" altLang="zh-CN">
                <a:solidFill>
                  <a:srgbClr val="008000"/>
                </a:solidFill>
              </a:rPr>
              <a:t> t</a:t>
            </a:r>
            <a:r>
              <a:rPr kumimoji="1" lang="en-US" altLang="zh-CN" baseline="-25000">
                <a:solidFill>
                  <a:srgbClr val="008000"/>
                </a:solidFill>
              </a:rPr>
              <a:t>1</a:t>
            </a:r>
            <a:r>
              <a:rPr kumimoji="1" lang="en-US" altLang="zh-CN">
                <a:solidFill>
                  <a:srgbClr val="008000"/>
                </a:solidFill>
              </a:rPr>
              <a:t> … t</a:t>
            </a:r>
            <a:r>
              <a:rPr kumimoji="1" lang="en-US" altLang="zh-CN" baseline="-25000">
                <a:solidFill>
                  <a:srgbClr val="008000"/>
                </a:solidFill>
              </a:rPr>
              <a:t>s-1</a:t>
            </a:r>
            <a:r>
              <a:rPr kumimoji="1" lang="en-US" altLang="zh-CN">
                <a:solidFill>
                  <a:srgbClr val="000099"/>
                </a:solidFill>
              </a:rPr>
              <a:t> a  a … a a </a:t>
            </a:r>
            <a:r>
              <a:rPr kumimoji="1" lang="en-US" altLang="zh-CN">
                <a:solidFill>
                  <a:srgbClr val="004C2B"/>
                </a:solidFill>
              </a:rPr>
              <a:t>t</a:t>
            </a:r>
            <a:r>
              <a:rPr kumimoji="1" lang="en-US" altLang="zh-CN" baseline="-25000">
                <a:solidFill>
                  <a:srgbClr val="004C2B"/>
                </a:solidFill>
              </a:rPr>
              <a:t>i</a:t>
            </a:r>
            <a:r>
              <a:rPr kumimoji="1" lang="en-US" altLang="zh-CN">
                <a:solidFill>
                  <a:srgbClr val="000099"/>
                </a:solidFill>
              </a:rPr>
              <a:t> </a:t>
            </a:r>
            <a:r>
              <a:rPr kumimoji="1" lang="en-US" altLang="zh-CN">
                <a:solidFill>
                  <a:srgbClr val="008000"/>
                </a:solidFill>
              </a:rPr>
              <a:t>t</a:t>
            </a:r>
            <a:r>
              <a:rPr kumimoji="1" lang="en-US" altLang="zh-CN" baseline="-25000">
                <a:solidFill>
                  <a:srgbClr val="008000"/>
                </a:solidFill>
              </a:rPr>
              <a:t>i+1</a:t>
            </a:r>
            <a:r>
              <a:rPr kumimoji="1" lang="en-US" altLang="zh-CN">
                <a:solidFill>
                  <a:srgbClr val="008000"/>
                </a:solidFill>
              </a:rPr>
              <a:t> … t</a:t>
            </a:r>
            <a:r>
              <a:rPr kumimoji="1" lang="en-US" altLang="zh-CN" baseline="-25000">
                <a:solidFill>
                  <a:srgbClr val="008000"/>
                </a:solidFill>
              </a:rPr>
              <a:t>n-1</a:t>
            </a:r>
          </a:p>
          <a:p>
            <a:pPr lvl="0"/>
            <a:r>
              <a:rPr kumimoji="1" lang="en-US" altLang="zh-CN">
                <a:solidFill>
                  <a:srgbClr val="CC0000"/>
                </a:solidFill>
              </a:rPr>
              <a:t>P</a:t>
            </a:r>
            <a:r>
              <a:rPr kumimoji="1" lang="en-US" altLang="zh-CN">
                <a:solidFill>
                  <a:srgbClr val="000099"/>
                </a:solidFill>
              </a:rPr>
              <a:t>	                 a  a … a a </a:t>
            </a:r>
            <a:r>
              <a:rPr kumimoji="1" lang="en-US" altLang="zh-CN">
                <a:solidFill>
                  <a:srgbClr val="004C2B"/>
                </a:solidFill>
              </a:rPr>
              <a:t>p</a:t>
            </a:r>
            <a:r>
              <a:rPr kumimoji="1" lang="en-US" altLang="zh-CN" baseline="-25000">
                <a:solidFill>
                  <a:srgbClr val="004C2B"/>
                </a:solidFill>
              </a:rPr>
              <a:t>j </a:t>
            </a:r>
            <a:r>
              <a:rPr kumimoji="1" lang="en-US" altLang="zh-CN" baseline="-25000">
                <a:solidFill>
                  <a:srgbClr val="000099"/>
                </a:solidFill>
              </a:rPr>
              <a:t>   </a:t>
            </a:r>
          </a:p>
          <a:p>
            <a:pPr lvl="0"/>
            <a:r>
              <a:rPr kumimoji="1" lang="zh-CN" altLang="en-US" sz="2800"/>
              <a:t>下一次可能的匹配：</a:t>
            </a:r>
            <a:endParaRPr kumimoji="1" lang="en-US" altLang="zh-CN"/>
          </a:p>
          <a:p>
            <a:pPr lvl="1"/>
            <a:r>
              <a:rPr kumimoji="1" lang="zh-CN" altLang="en-US"/>
              <a:t>自匹配子串为</a:t>
            </a:r>
            <a:r>
              <a:rPr kumimoji="1" lang="en-US" altLang="zh-CN"/>
              <a:t>a</a:t>
            </a:r>
          </a:p>
          <a:p>
            <a:pPr lvl="0"/>
            <a:r>
              <a:rPr kumimoji="1" lang="en-US" altLang="zh-CN">
                <a:solidFill>
                  <a:srgbClr val="000099"/>
                </a:solidFill>
              </a:rPr>
              <a:t>             	                     a a … a a </a:t>
            </a:r>
            <a:r>
              <a:rPr kumimoji="1" lang="en-US" altLang="zh-CN">
                <a:solidFill>
                  <a:srgbClr val="004C2B"/>
                </a:solidFill>
              </a:rPr>
              <a:t>p</a:t>
            </a:r>
            <a:r>
              <a:rPr kumimoji="1" lang="en-US" altLang="zh-CN" baseline="-25000">
                <a:solidFill>
                  <a:srgbClr val="004C2B"/>
                </a:solidFill>
              </a:rPr>
              <a:t>j </a:t>
            </a:r>
            <a:r>
              <a:rPr kumimoji="1" lang="en-US" altLang="zh-CN" baseline="-25000">
                <a:solidFill>
                  <a:srgbClr val="000099"/>
                </a:solidFill>
              </a:rPr>
              <a:t>   </a:t>
            </a:r>
          </a:p>
          <a:p>
            <a:pPr lvl="1"/>
            <a:r>
              <a:rPr kumimoji="1" lang="zh-CN" altLang="en-US"/>
              <a:t>自匹配子串为</a:t>
            </a:r>
            <a:r>
              <a:rPr kumimoji="1" lang="en-US" altLang="zh-CN"/>
              <a:t>aa</a:t>
            </a:r>
          </a:p>
          <a:p>
            <a:pPr lvl="0"/>
            <a:r>
              <a:rPr kumimoji="1" lang="en-US" altLang="zh-CN">
                <a:solidFill>
                  <a:srgbClr val="000099"/>
                </a:solidFill>
              </a:rPr>
              <a:t>                                   a a … a a </a:t>
            </a:r>
            <a:r>
              <a:rPr kumimoji="1" lang="en-US" altLang="zh-CN">
                <a:solidFill>
                  <a:srgbClr val="004C2B"/>
                </a:solidFill>
              </a:rPr>
              <a:t>p</a:t>
            </a:r>
            <a:r>
              <a:rPr kumimoji="1" lang="en-US" altLang="zh-CN" baseline="-25000">
                <a:solidFill>
                  <a:srgbClr val="004C2B"/>
                </a:solidFill>
              </a:rPr>
              <a:t>j </a:t>
            </a:r>
            <a:r>
              <a:rPr kumimoji="1" lang="en-US" altLang="zh-CN" baseline="-25000">
                <a:solidFill>
                  <a:srgbClr val="000099"/>
                </a:solidFill>
              </a:rPr>
              <a:t>   </a:t>
            </a:r>
          </a:p>
          <a:p>
            <a:endParaRPr 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42</a:t>
            </a:fld>
            <a:endParaRPr lang="zh-CN" altLang="en-US"/>
          </a:p>
        </p:txBody>
      </p:sp>
      <p:cxnSp>
        <p:nvCxnSpPr>
          <p:cNvPr id="9" name="直接连接符 8"/>
          <p:cNvCxnSpPr/>
          <p:nvPr/>
        </p:nvCxnSpPr>
        <p:spPr>
          <a:xfrm>
            <a:off x="4283968" y="2852936"/>
            <a:ext cx="0" cy="381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995936" y="2852936"/>
            <a:ext cx="0" cy="381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72000" y="2852936"/>
            <a:ext cx="0" cy="3816424"/>
          </a:xfrm>
          <a:prstGeom prst="line">
            <a:avLst/>
          </a:prstGeom>
        </p:spPr>
        <p:style>
          <a:lnRef idx="1">
            <a:schemeClr val="accent1"/>
          </a:lnRef>
          <a:fillRef idx="0">
            <a:schemeClr val="accent1"/>
          </a:fillRef>
          <a:effectRef idx="0">
            <a:schemeClr val="accent1"/>
          </a:effectRef>
          <a:fontRef idx="minor">
            <a:schemeClr val="tx1"/>
          </a:fontRef>
        </p:style>
      </p:cxnSp>
      <p:sp>
        <p:nvSpPr>
          <p:cNvPr id="20" name="线形标注 1(带边框和强调线) 19"/>
          <p:cNvSpPr/>
          <p:nvPr/>
        </p:nvSpPr>
        <p:spPr>
          <a:xfrm rot="5400000">
            <a:off x="6713984" y="3087216"/>
            <a:ext cx="2088232" cy="2627784"/>
          </a:xfrm>
          <a:prstGeom prst="accentBorderCallout1">
            <a:avLst>
              <a:gd name="adj1" fmla="val 51062"/>
              <a:gd name="adj2" fmla="val -13372"/>
              <a:gd name="adj3" fmla="val 99370"/>
              <a:gd name="adj4" fmla="val -7104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r>
              <a:rPr lang="zh-CN" altLang="en-US" sz="2400" dirty="0">
                <a:solidFill>
                  <a:schemeClr val="tx1"/>
                </a:solidFill>
              </a:rPr>
              <a:t>如果有多个</a:t>
            </a:r>
            <a:r>
              <a:rPr lang="en-US" altLang="zh-CN" sz="2400" dirty="0">
                <a:solidFill>
                  <a:schemeClr val="tx1"/>
                </a:solidFill>
              </a:rPr>
              <a:t>k</a:t>
            </a:r>
            <a:r>
              <a:rPr lang="zh-CN" altLang="en-US" sz="2400" dirty="0">
                <a:solidFill>
                  <a:schemeClr val="tx1"/>
                </a:solidFill>
              </a:rPr>
              <a:t>，应该选最大的</a:t>
            </a:r>
            <a:r>
              <a:rPr lang="en-US" altLang="zh-CN" sz="2400" dirty="0">
                <a:solidFill>
                  <a:schemeClr val="tx1"/>
                </a:solidFill>
              </a:rPr>
              <a:t>k</a:t>
            </a:r>
            <a:r>
              <a:rPr lang="zh-CN" altLang="en-US" sz="2400" dirty="0">
                <a:solidFill>
                  <a:schemeClr val="tx1"/>
                </a:solidFill>
              </a:rPr>
              <a:t>，以免遗漏掉可匹配上的子串</a:t>
            </a:r>
            <a:endParaRPr lang="en-US" sz="2400" dirty="0">
              <a:solidFill>
                <a:schemeClr val="tx1"/>
              </a:solidFill>
            </a:endParaRPr>
          </a:p>
        </p:txBody>
      </p:sp>
      <p:sp>
        <p:nvSpPr>
          <p:cNvPr id="2" name="左箭头 1"/>
          <p:cNvSpPr/>
          <p:nvPr/>
        </p:nvSpPr>
        <p:spPr>
          <a:xfrm>
            <a:off x="6660232" y="6165304"/>
            <a:ext cx="936104" cy="576064"/>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9272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right)">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next</a:t>
            </a:r>
            <a:r>
              <a:rPr lang="zh-CN" altLang="en-US"/>
              <a:t>数组的定义</a:t>
            </a:r>
            <a:r>
              <a:rPr lang="en-US" altLang="zh-CN"/>
              <a:t>/</a:t>
            </a:r>
            <a:r>
              <a:rPr lang="zh-CN" altLang="en-US"/>
              <a:t>给定模式串</a:t>
            </a:r>
            <a:r>
              <a:rPr lang="en-US" altLang="zh-CN"/>
              <a:t>P</a:t>
            </a:r>
            <a:endParaRPr 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62500" lnSpcReduction="20000"/>
              </a:bodyPr>
              <a:lstStyle/>
              <a:p>
                <a:r>
                  <a:rPr lang="zh-CN" altLang="en-US" sz="5100" dirty="0"/>
                  <a:t>设模式串</a:t>
                </a:r>
                <a:r>
                  <a:rPr lang="en-US" altLang="zh-CN" sz="5100" dirty="0"/>
                  <a:t>P=p</a:t>
                </a:r>
                <a:r>
                  <a:rPr lang="en-US" altLang="zh-CN" sz="5100" baseline="-25000" dirty="0"/>
                  <a:t>0</a:t>
                </a:r>
                <a:r>
                  <a:rPr lang="en-US" altLang="zh-CN" sz="5100" dirty="0"/>
                  <a:t>p</a:t>
                </a:r>
                <a:r>
                  <a:rPr lang="en-US" altLang="zh-CN" sz="5100" baseline="-25000" dirty="0"/>
                  <a:t>1</a:t>
                </a:r>
                <a:r>
                  <a:rPr lang="en-US" altLang="zh-CN" sz="5100" dirty="0"/>
                  <a:t>… p</a:t>
                </a:r>
                <a:r>
                  <a:rPr lang="en-US" altLang="zh-CN" sz="5100" baseline="-25000" dirty="0"/>
                  <a:t>m-2</a:t>
                </a:r>
                <a:r>
                  <a:rPr lang="en-US" altLang="zh-CN" sz="5100" dirty="0"/>
                  <a:t>p</a:t>
                </a:r>
                <a:r>
                  <a:rPr lang="en-US" altLang="zh-CN" sz="5100" baseline="-25000" dirty="0"/>
                  <a:t>m-1</a:t>
                </a:r>
              </a:p>
              <a:p>
                <a:r>
                  <a:rPr lang="zh-CN" altLang="en-US" sz="5100" dirty="0"/>
                  <a:t>令</a:t>
                </a:r>
                <a:r>
                  <a:rPr lang="en-US" altLang="zh-CN" sz="5100" dirty="0" err="1"/>
                  <a:t>SetX</a:t>
                </a:r>
                <a:r>
                  <a:rPr lang="en-US" altLang="zh-CN" sz="5100" dirty="0"/>
                  <a:t>=</a:t>
                </a:r>
                <a:r>
                  <a:rPr lang="en-US" sz="5100" dirty="0"/>
                  <a:t>{0&lt;k&lt;j | P[0..</a:t>
                </a:r>
                <a:r>
                  <a:rPr lang="en-US" altLang="zh-CN" sz="5100" dirty="0"/>
                  <a:t>k)</a:t>
                </a:r>
                <a:r>
                  <a:rPr lang="en-US" sz="5100" dirty="0"/>
                  <a:t> = P[j-k .. j)} </a:t>
                </a:r>
                <a:endParaRPr lang="en-US" altLang="zh-CN" sz="5100" dirty="0"/>
              </a:p>
              <a:p>
                <a:r>
                  <a:rPr lang="en-US" altLang="zh-CN" sz="5100" dirty="0"/>
                  <a:t>n</a:t>
                </a:r>
                <a:r>
                  <a:rPr lang="en-US" sz="5100" dirty="0"/>
                  <a:t>ext[j] = </a:t>
                </a:r>
                <a:r>
                  <a:rPr lang="en-US" sz="5100" dirty="0">
                    <a:solidFill>
                      <a:srgbClr val="0000FF"/>
                    </a:solidFill>
                  </a:rPr>
                  <a:t>max</a:t>
                </a:r>
                <a:r>
                  <a:rPr lang="en-US" sz="5100" dirty="0"/>
                  <a:t> (</a:t>
                </a:r>
                <a:r>
                  <a:rPr lang="en-US" altLang="zh-CN" sz="5100" dirty="0" err="1"/>
                  <a:t>SetX</a:t>
                </a:r>
                <a:r>
                  <a:rPr lang="en-US" sz="5100" dirty="0"/>
                  <a:t>)</a:t>
                </a:r>
              </a:p>
              <a:p>
                <a:pPr lvl="1">
                  <a:lnSpc>
                    <a:spcPct val="120000"/>
                  </a:lnSpc>
                </a:pPr>
                <a:r>
                  <a:rPr lang="zh-CN" altLang="en-US" sz="5100" dirty="0"/>
                  <a:t>若</a:t>
                </a:r>
                <a:r>
                  <a:rPr lang="en-US" sz="5100" dirty="0" err="1"/>
                  <a:t>SetX</a:t>
                </a:r>
                <a:r>
                  <a:rPr lang="zh-CN" altLang="en-US" sz="5100" dirty="0"/>
                  <a:t>为空，那么</a:t>
                </a:r>
                <a:r>
                  <a:rPr lang="en-US" sz="5100" dirty="0">
                    <a:solidFill>
                      <a:srgbClr val="FF6600"/>
                    </a:solidFill>
                  </a:rPr>
                  <a:t>next[j]=0</a:t>
                </a:r>
              </a:p>
              <a:p>
                <a:pPr lvl="1">
                  <a:lnSpc>
                    <a:spcPct val="120000"/>
                  </a:lnSpc>
                </a:pPr>
                <a:r>
                  <a:rPr lang="zh-CN" altLang="en-US" sz="5100" dirty="0"/>
                  <a:t>当</a:t>
                </a:r>
                <a:r>
                  <a:rPr lang="en-US" altLang="zh-CN" sz="5100" dirty="0"/>
                  <a:t>j=0</a:t>
                </a:r>
                <a:r>
                  <a:rPr lang="zh-CN" altLang="en-US" sz="5100" dirty="0"/>
                  <a:t>，</a:t>
                </a:r>
                <a:r>
                  <a:rPr lang="en-US" altLang="zh-CN" sz="5100" dirty="0"/>
                  <a:t>P</a:t>
                </a:r>
                <a:r>
                  <a:rPr lang="zh-CN" altLang="en-US" sz="5100" dirty="0"/>
                  <a:t>的</a:t>
                </a:r>
                <a:r>
                  <a:rPr lang="en-US" altLang="zh-CN" sz="5100" dirty="0"/>
                  <a:t>j</a:t>
                </a:r>
                <a:r>
                  <a:rPr lang="zh-CN" altLang="en-US" sz="5100" dirty="0"/>
                  <a:t>位置前的串为空串，空串没有</a:t>
                </a:r>
                <a:r>
                  <a:rPr lang="zh-CN" altLang="en-US" sz="5100" dirty="0">
                    <a:solidFill>
                      <a:srgbClr val="C00000"/>
                    </a:solidFill>
                  </a:rPr>
                  <a:t>真子串</a:t>
                </a:r>
                <a:r>
                  <a:rPr lang="zh-CN" altLang="en-US" sz="5100" dirty="0"/>
                  <a:t>，所以</a:t>
                </a:r>
                <a:r>
                  <a:rPr lang="en-US" altLang="zh-CN" sz="5100" dirty="0" err="1"/>
                  <a:t>SetX</a:t>
                </a:r>
                <a:r>
                  <a:rPr lang="zh-CN" altLang="en-US" sz="5100" dirty="0"/>
                  <a:t>为空集。令</a:t>
                </a:r>
                <a:r>
                  <a:rPr lang="en-US" altLang="zh-CN" sz="5100" dirty="0">
                    <a:solidFill>
                      <a:srgbClr val="FF6600"/>
                    </a:solidFill>
                  </a:rPr>
                  <a:t>next[0] = -1</a:t>
                </a:r>
              </a:p>
              <a:p>
                <a:pPr marL="457200" lvl="1" indent="0">
                  <a:buNone/>
                </a:pPr>
                <a:endParaRPr lang="en-US" dirty="0"/>
              </a:p>
              <a:p>
                <a14:m>
                  <m:oMath xmlns:m="http://schemas.openxmlformats.org/officeDocument/2006/math">
                    <m:r>
                      <m:rPr>
                        <m:sty m:val="p"/>
                      </m:rPr>
                      <a:rPr lang="en-US" altLang="zh-CN" sz="3600" b="0" i="0" smtClean="0">
                        <a:latin typeface="Cambria Math"/>
                      </a:rPr>
                      <m:t>next</m:t>
                    </m:r>
                    <m:d>
                      <m:dPr>
                        <m:ctrlPr>
                          <a:rPr lang="en-US" altLang="zh-CN" sz="3600" b="0" i="1" smtClean="0">
                            <a:latin typeface="Cambria Math" panose="02040503050406030204" pitchFamily="18" charset="0"/>
                          </a:rPr>
                        </m:ctrlPr>
                      </m:dPr>
                      <m:e>
                        <m:r>
                          <a:rPr lang="en-US" altLang="zh-CN" sz="3600" b="0" i="1" smtClean="0">
                            <a:latin typeface="Cambria Math"/>
                          </a:rPr>
                          <m:t>𝑗</m:t>
                        </m:r>
                      </m:e>
                    </m:d>
                    <m:r>
                      <a:rPr lang="en-US" altLang="zh-CN" sz="3600" b="0" i="1" smtClean="0">
                        <a:latin typeface="Cambria Math"/>
                      </a:rPr>
                      <m:t>=</m:t>
                    </m:r>
                  </m:oMath>
                </a14:m>
                <a:endParaRPr lang="en-US" altLang="zh-CN" sz="3600" b="0" i="1" dirty="0">
                  <a:latin typeface="Cambria Math"/>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latin typeface="Cambria Math" panose="02040503050406030204" pitchFamily="18" charset="0"/>
                            </a:rPr>
                          </m:ctrlPr>
                        </m:dPr>
                        <m:e>
                          <m:eqArr>
                            <m:eqArrPr>
                              <m:ctrlPr>
                                <a:rPr lang="en-US" altLang="zh-CN" sz="3600" b="0" i="1" smtClean="0">
                                  <a:latin typeface="Cambria Math" panose="02040503050406030204" pitchFamily="18" charset="0"/>
                                </a:rPr>
                              </m:ctrlPr>
                            </m:eqArrPr>
                            <m:e>
                              <m:r>
                                <a:rPr lang="en-US" altLang="zh-CN" sz="3600" b="0" i="1" smtClean="0">
                                  <a:latin typeface="Cambria Math"/>
                                </a:rPr>
                                <m:t>−1</m:t>
                              </m:r>
                              <m:r>
                                <a:rPr lang="zh-CN" altLang="en-US" sz="3600" b="0" i="1" smtClean="0">
                                  <a:latin typeface="Cambria Math"/>
                                </a:rPr>
                                <m:t>，</m:t>
                              </m:r>
                              <m:r>
                                <a:rPr lang="en-US" altLang="zh-CN" sz="3600" b="0" i="1" smtClean="0">
                                  <a:latin typeface="Cambria Math"/>
                                </a:rPr>
                                <m:t>                                                        </m:t>
                              </m:r>
                              <m:r>
                                <a:rPr lang="en-US" altLang="zh-CN" sz="3600" b="0" i="1" smtClean="0">
                                  <a:latin typeface="Cambria Math"/>
                                </a:rPr>
                                <m:t>𝑗</m:t>
                              </m:r>
                              <m:r>
                                <a:rPr lang="en-US" altLang="zh-CN" sz="3600" b="0" i="1" smtClean="0">
                                  <a:latin typeface="Cambria Math"/>
                                </a:rPr>
                                <m:t>=0</m:t>
                              </m:r>
                            </m:e>
                            <m:e>
                              <m:r>
                                <a:rPr lang="en-US" altLang="zh-CN" sz="3600" b="0" i="1" smtClean="0">
                                  <a:latin typeface="Cambria Math"/>
                                </a:rPr>
                                <m:t>𝑘</m:t>
                              </m:r>
                              <m:r>
                                <a:rPr lang="zh-CN" altLang="en-US" sz="3600" b="0" i="1" smtClean="0">
                                  <a:latin typeface="Cambria Math"/>
                                </a:rPr>
                                <m:t>，</m:t>
                              </m:r>
                              <m:r>
                                <m:rPr>
                                  <m:nor/>
                                </m:rPr>
                                <a:rPr lang="en-US" sz="3600"/>
                                <m:t>0&lt;</m:t>
                              </m:r>
                              <m:r>
                                <m:rPr>
                                  <m:nor/>
                                </m:rPr>
                                <a:rPr lang="en-US" sz="3600"/>
                                <m:t>k</m:t>
                              </m:r>
                              <m:r>
                                <m:rPr>
                                  <m:nor/>
                                </m:rPr>
                                <a:rPr lang="en-US" sz="3600"/>
                                <m:t>&lt;</m:t>
                              </m:r>
                              <m:r>
                                <m:rPr>
                                  <m:nor/>
                                </m:rPr>
                                <a:rPr lang="en-US" sz="3600"/>
                                <m:t>j</m:t>
                              </m:r>
                              <m:r>
                                <a:rPr lang="zh-CN" altLang="en-US" sz="3600" b="0" i="1" smtClean="0">
                                  <a:latin typeface="Cambria Math"/>
                                </a:rPr>
                                <m:t>，</m:t>
                              </m:r>
                              <m:r>
                                <a:rPr lang="zh-CN" altLang="en-US" sz="3600" i="1">
                                  <a:latin typeface="Cambria Math"/>
                                </a:rPr>
                                <m:t>使得</m:t>
                              </m:r>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0</m:t>
                                  </m:r>
                                </m:sub>
                              </m:sSub>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1</m:t>
                                  </m:r>
                                </m:sub>
                              </m:sSub>
                              <m:r>
                                <a:rPr lang="en-US" altLang="zh-CN" sz="3600" b="0" i="1" smtClean="0">
                                  <a:latin typeface="Cambria Math"/>
                                </a:rPr>
                                <m:t>…</m:t>
                              </m:r>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𝑘</m:t>
                                  </m:r>
                                  <m:r>
                                    <a:rPr lang="en-US" altLang="zh-CN" sz="3600" b="0" i="1" smtClean="0">
                                      <a:latin typeface="Cambria Math"/>
                                    </a:rPr>
                                    <m:t>−1</m:t>
                                  </m:r>
                                </m:sub>
                              </m:sSub>
                              <m:r>
                                <a:rPr lang="en-US" altLang="zh-CN" sz="3600" b="0" i="1" smtClean="0">
                                  <a:latin typeface="Cambria Math"/>
                                </a:rPr>
                                <m:t>=</m:t>
                              </m:r>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𝑗</m:t>
                                  </m:r>
                                  <m:r>
                                    <a:rPr lang="en-US" altLang="zh-CN" sz="3600" b="0" i="1" smtClean="0">
                                      <a:latin typeface="Cambria Math"/>
                                    </a:rPr>
                                    <m:t>−</m:t>
                                  </m:r>
                                  <m:r>
                                    <a:rPr lang="en-US" altLang="zh-CN" sz="3600" b="0" i="1" smtClean="0">
                                      <a:latin typeface="Cambria Math"/>
                                    </a:rPr>
                                    <m:t>𝑘</m:t>
                                  </m:r>
                                </m:sub>
                              </m:sSub>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𝑗</m:t>
                                  </m:r>
                                  <m:r>
                                    <a:rPr lang="en-US" altLang="zh-CN" sz="3600" b="0" i="1" smtClean="0">
                                      <a:latin typeface="Cambria Math"/>
                                    </a:rPr>
                                    <m:t>−</m:t>
                                  </m:r>
                                  <m:r>
                                    <a:rPr lang="en-US" altLang="zh-CN" sz="3600" b="0" i="1" smtClean="0">
                                      <a:latin typeface="Cambria Math"/>
                                    </a:rPr>
                                    <m:t>𝑘</m:t>
                                  </m:r>
                                  <m:r>
                                    <a:rPr lang="en-US" altLang="zh-CN" sz="3600" b="0" i="1" smtClean="0">
                                      <a:latin typeface="Cambria Math"/>
                                    </a:rPr>
                                    <m:t>−1</m:t>
                                  </m:r>
                                </m:sub>
                              </m:sSub>
                              <m:r>
                                <a:rPr lang="en-US" altLang="zh-CN" sz="3600" b="0" i="1" smtClean="0">
                                  <a:latin typeface="Cambria Math"/>
                                </a:rPr>
                                <m:t>…</m:t>
                              </m:r>
                              <m:sSub>
                                <m:sSubPr>
                                  <m:ctrlPr>
                                    <a:rPr lang="en-US" altLang="zh-CN" sz="3600" b="0" i="1" smtClean="0">
                                      <a:latin typeface="Cambria Math" panose="02040503050406030204" pitchFamily="18" charset="0"/>
                                    </a:rPr>
                                  </m:ctrlPr>
                                </m:sSubPr>
                                <m:e>
                                  <m:r>
                                    <a:rPr lang="en-US" altLang="zh-CN" sz="3600" b="0" i="1" smtClean="0">
                                      <a:latin typeface="Cambria Math"/>
                                    </a:rPr>
                                    <m:t>𝑝</m:t>
                                  </m:r>
                                </m:e>
                                <m:sub>
                                  <m:r>
                                    <a:rPr lang="en-US" altLang="zh-CN" sz="3600" b="0" i="1" smtClean="0">
                                      <a:latin typeface="Cambria Math"/>
                                    </a:rPr>
                                    <m:t>𝑗</m:t>
                                  </m:r>
                                  <m:r>
                                    <a:rPr lang="en-US" altLang="zh-CN" sz="3600" b="0" i="1" smtClean="0">
                                      <a:latin typeface="Cambria Math"/>
                                    </a:rPr>
                                    <m:t>−1</m:t>
                                  </m:r>
                                </m:sub>
                              </m:sSub>
                              <m:r>
                                <m:rPr>
                                  <m:nor/>
                                </m:rPr>
                                <a:rPr lang="en-US" sz="3600"/>
                                <m:t> </m:t>
                              </m:r>
                              <m:r>
                                <a:rPr lang="zh-CN" altLang="en-US" sz="3600" b="0" i="1" smtClean="0">
                                  <a:latin typeface="Cambria Math"/>
                                </a:rPr>
                                <m:t>的</m:t>
                              </m:r>
                              <m:r>
                                <a:rPr lang="zh-CN" altLang="en-US" sz="3600" i="1">
                                  <a:latin typeface="Cambria Math"/>
                                </a:rPr>
                                <m:t>最大</m:t>
                              </m:r>
                              <m:r>
                                <a:rPr lang="zh-CN" altLang="en-US" sz="3600" i="1" smtClean="0">
                                  <a:latin typeface="Cambria Math"/>
                                </a:rPr>
                                <m:t>整数</m:t>
                              </m:r>
                            </m:e>
                            <m:e>
                              <m:r>
                                <a:rPr lang="en-US" altLang="zh-CN" sz="3600" b="0" i="1" smtClean="0">
                                  <a:latin typeface="Cambria Math"/>
                                </a:rPr>
                                <m:t>0</m:t>
                              </m:r>
                              <m:r>
                                <a:rPr lang="zh-CN" altLang="en-US" sz="3600" b="0" i="1" smtClean="0">
                                  <a:latin typeface="Cambria Math"/>
                                </a:rPr>
                                <m:t>，</m:t>
                              </m:r>
                              <m:r>
                                <a:rPr lang="en-US" altLang="zh-CN" sz="3600" b="0" i="1" smtClean="0">
                                  <a:latin typeface="Cambria Math"/>
                                </a:rPr>
                                <m:t>                                                 </m:t>
                              </m:r>
                              <m:r>
                                <a:rPr lang="zh-CN" altLang="en-US" sz="3600" i="1">
                                  <a:latin typeface="Cambria Math"/>
                                </a:rPr>
                                <m:t>其他</m:t>
                              </m:r>
                              <m:r>
                                <a:rPr lang="zh-CN" altLang="en-US" sz="3600" i="1" smtClean="0">
                                  <a:latin typeface="Cambria Math"/>
                                </a:rPr>
                                <m:t>情况</m:t>
                              </m:r>
                            </m:e>
                          </m:eqArr>
                        </m:e>
                      </m:d>
                    </m:oMath>
                  </m:oMathPara>
                </a14:m>
                <a:endParaRPr lang="en-US" sz="41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704" t="-3363" r="-3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021898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A5E3030-07B4-4F9C-A8FD-FFC3CCD96580}"/>
              </a:ext>
            </a:extLst>
          </p:cNvPr>
          <p:cNvSpPr/>
          <p:nvPr/>
        </p:nvSpPr>
        <p:spPr>
          <a:xfrm>
            <a:off x="0" y="2708920"/>
            <a:ext cx="9144000" cy="1396703"/>
          </a:xfrm>
          <a:prstGeom prst="rect">
            <a:avLst/>
          </a:prstGeom>
          <a:solidFill>
            <a:schemeClr val="accent6">
              <a:lumMod val="20000"/>
              <a:lumOff val="80000"/>
            </a:schemeClr>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a:t>StrIndexKMP</a:t>
            </a:r>
            <a:endParaRPr lang="en-US" dirty="0"/>
          </a:p>
        </p:txBody>
      </p:sp>
      <p:sp>
        <p:nvSpPr>
          <p:cNvPr id="3" name="内容占位符 2"/>
          <p:cNvSpPr>
            <a:spLocks noGrp="1"/>
          </p:cNvSpPr>
          <p:nvPr>
            <p:ph idx="1"/>
          </p:nvPr>
        </p:nvSpPr>
        <p:spPr>
          <a:xfrm>
            <a:off x="457200" y="908720"/>
            <a:ext cx="8229600" cy="5949280"/>
          </a:xfrm>
        </p:spPr>
        <p:txBody>
          <a:bodyPr>
            <a:normAutofit fontScale="85000" lnSpcReduction="10000"/>
          </a:bodyPr>
          <a:lstStyle/>
          <a:p>
            <a:pPr marL="0" indent="0">
              <a:buNone/>
            </a:pPr>
            <a:r>
              <a:rPr lang="en-US" dirty="0"/>
              <a:t>int </a:t>
            </a:r>
            <a:r>
              <a:rPr lang="en-US" dirty="0" err="1">
                <a:solidFill>
                  <a:srgbClr val="0000FF"/>
                </a:solidFill>
              </a:rPr>
              <a:t>StrIndexKMP</a:t>
            </a:r>
            <a:r>
              <a:rPr lang="en-US" dirty="0"/>
              <a:t>(</a:t>
            </a:r>
            <a:r>
              <a:rPr lang="en-US" dirty="0" err="1"/>
              <a:t>HString</a:t>
            </a:r>
            <a:r>
              <a:rPr lang="en-US" dirty="0"/>
              <a:t> *s, </a:t>
            </a:r>
            <a:r>
              <a:rPr lang="en-US" dirty="0" err="1"/>
              <a:t>HString</a:t>
            </a:r>
            <a:r>
              <a:rPr lang="en-US" dirty="0"/>
              <a:t> *t, int pos) </a:t>
            </a:r>
            <a:r>
              <a:rPr lang="en-US" b="1" dirty="0">
                <a:solidFill>
                  <a:srgbClr val="0033CC"/>
                </a:solidFill>
              </a:rPr>
              <a:t>{</a:t>
            </a:r>
          </a:p>
          <a:p>
            <a:pPr marL="0" indent="0">
              <a:buNone/>
            </a:pPr>
            <a:r>
              <a:rPr lang="en-US" dirty="0"/>
              <a:t>int </a:t>
            </a:r>
            <a:r>
              <a:rPr lang="en-US" b="1" dirty="0">
                <a:solidFill>
                  <a:srgbClr val="C00000"/>
                </a:solidFill>
              </a:rPr>
              <a:t>next</a:t>
            </a:r>
            <a:r>
              <a:rPr lang="en-US" dirty="0"/>
              <a:t>[INITSTRLEN]; </a:t>
            </a:r>
            <a:r>
              <a:rPr lang="en-US" b="1" dirty="0" err="1">
                <a:solidFill>
                  <a:srgbClr val="C00000"/>
                </a:solidFill>
              </a:rPr>
              <a:t>GetNext</a:t>
            </a:r>
            <a:r>
              <a:rPr lang="en-US" dirty="0"/>
              <a:t>(t, </a:t>
            </a:r>
            <a:r>
              <a:rPr lang="en-US" b="1" dirty="0">
                <a:solidFill>
                  <a:srgbClr val="C00000"/>
                </a:solidFill>
              </a:rPr>
              <a:t>next</a:t>
            </a:r>
            <a:r>
              <a:rPr lang="en-US" dirty="0"/>
              <a:t>);</a:t>
            </a:r>
          </a:p>
          <a:p>
            <a:pPr marL="0" indent="0">
              <a:buNone/>
            </a:pPr>
            <a:r>
              <a:rPr lang="en-US" dirty="0"/>
              <a:t>int </a:t>
            </a:r>
            <a:r>
              <a:rPr lang="en-US" dirty="0" err="1"/>
              <a:t>i,j</a:t>
            </a:r>
            <a:r>
              <a:rPr lang="en-US" dirty="0"/>
              <a:t>; </a:t>
            </a:r>
          </a:p>
          <a:p>
            <a:pPr marL="0" indent="0">
              <a:buNone/>
            </a:pPr>
            <a:r>
              <a:rPr lang="en-US" dirty="0" err="1"/>
              <a:t>i</a:t>
            </a:r>
            <a:r>
              <a:rPr lang="en-US" dirty="0"/>
              <a:t>=pos-1; j=0; </a:t>
            </a:r>
          </a:p>
          <a:p>
            <a:pPr marL="0" indent="0">
              <a:buNone/>
            </a:pPr>
            <a:r>
              <a:rPr lang="en-US" dirty="0"/>
              <a:t>while(</a:t>
            </a:r>
            <a:r>
              <a:rPr lang="en-US" dirty="0" err="1"/>
              <a:t>i</a:t>
            </a:r>
            <a:r>
              <a:rPr lang="en-US" dirty="0"/>
              <a:t>&lt;s-&gt;length &amp;&amp; j&lt;t-&gt;length)</a:t>
            </a:r>
          </a:p>
          <a:p>
            <a:pPr marL="0" indent="0">
              <a:buNone/>
            </a:pPr>
            <a:r>
              <a:rPr lang="en-US" dirty="0"/>
              <a:t>    if( </a:t>
            </a:r>
            <a:r>
              <a:rPr lang="en-US" b="1" dirty="0">
                <a:solidFill>
                  <a:srgbClr val="FF6600"/>
                </a:solidFill>
              </a:rPr>
              <a:t>j== -1</a:t>
            </a:r>
            <a:r>
              <a:rPr lang="en-US" dirty="0"/>
              <a:t> || s-&gt;</a:t>
            </a:r>
            <a:r>
              <a:rPr lang="en-US" dirty="0" err="1"/>
              <a:t>ch</a:t>
            </a:r>
            <a:r>
              <a:rPr lang="en-US" dirty="0"/>
              <a:t>[</a:t>
            </a:r>
            <a:r>
              <a:rPr lang="en-US" dirty="0" err="1"/>
              <a:t>i</a:t>
            </a:r>
            <a:r>
              <a:rPr lang="en-US" dirty="0"/>
              <a:t>] == t-&gt;</a:t>
            </a:r>
            <a:r>
              <a:rPr lang="en-US" dirty="0" err="1"/>
              <a:t>ch</a:t>
            </a:r>
            <a:r>
              <a:rPr lang="en-US" dirty="0"/>
              <a:t>[j]) {</a:t>
            </a:r>
            <a:r>
              <a:rPr lang="en-US" dirty="0" err="1"/>
              <a:t>i</a:t>
            </a:r>
            <a:r>
              <a:rPr lang="en-US" dirty="0"/>
              <a:t>++; </a:t>
            </a:r>
            <a:r>
              <a:rPr lang="en-US" dirty="0" err="1"/>
              <a:t>j++</a:t>
            </a:r>
            <a:r>
              <a:rPr lang="en-US" dirty="0"/>
              <a:t>;}</a:t>
            </a:r>
          </a:p>
          <a:p>
            <a:pPr marL="0" indent="0">
              <a:buNone/>
            </a:pPr>
            <a:r>
              <a:rPr lang="en-US" dirty="0"/>
              <a:t>    else </a:t>
            </a:r>
            <a:r>
              <a:rPr lang="en-US" dirty="0">
                <a:solidFill>
                  <a:srgbClr val="C00000"/>
                </a:solidFill>
              </a:rPr>
              <a:t>j=next[j]</a:t>
            </a:r>
            <a:r>
              <a:rPr lang="en-US" dirty="0"/>
              <a:t>;</a:t>
            </a:r>
          </a:p>
          <a:p>
            <a:pPr marL="0" indent="0">
              <a:buNone/>
            </a:pPr>
            <a:r>
              <a:rPr lang="en-US" dirty="0"/>
              <a:t>if(j&gt;=t-&gt;length) </a:t>
            </a:r>
          </a:p>
          <a:p>
            <a:pPr marL="0" indent="0">
              <a:buNone/>
            </a:pPr>
            <a:r>
              <a:rPr lang="en-US" dirty="0"/>
              <a:t>      return </a:t>
            </a:r>
            <a:r>
              <a:rPr lang="en-US" dirty="0" err="1"/>
              <a:t>i</a:t>
            </a:r>
            <a:r>
              <a:rPr lang="en-US" dirty="0"/>
              <a:t> - t-&gt;length+1;</a:t>
            </a:r>
          </a:p>
          <a:p>
            <a:pPr marL="0" indent="0">
              <a:buNone/>
            </a:pPr>
            <a:r>
              <a:rPr lang="en-US" dirty="0"/>
              <a:t>      //</a:t>
            </a:r>
            <a:r>
              <a:rPr lang="zh-CN" altLang="en-US" dirty="0"/>
              <a:t>返回</a:t>
            </a:r>
            <a:r>
              <a:rPr lang="en-US" altLang="zh-CN" dirty="0"/>
              <a:t>s</a:t>
            </a:r>
            <a:r>
              <a:rPr lang="zh-CN" altLang="en-US" dirty="0"/>
              <a:t>中与</a:t>
            </a:r>
            <a:r>
              <a:rPr lang="en-US" altLang="zh-CN" dirty="0"/>
              <a:t>t</a:t>
            </a:r>
            <a:r>
              <a:rPr lang="zh-CN" altLang="en-US" dirty="0"/>
              <a:t>匹配的子序列第一个字符的序号</a:t>
            </a:r>
            <a:endParaRPr lang="en-US" dirty="0"/>
          </a:p>
          <a:p>
            <a:pPr marL="0" indent="0">
              <a:buNone/>
            </a:pPr>
            <a:r>
              <a:rPr lang="en-US" dirty="0"/>
              <a:t>else </a:t>
            </a:r>
          </a:p>
          <a:p>
            <a:pPr marL="0" indent="0">
              <a:buNone/>
            </a:pPr>
            <a:r>
              <a:rPr lang="en-US" dirty="0"/>
              <a:t>    return 0; //</a:t>
            </a:r>
            <a:r>
              <a:rPr lang="zh-CN" altLang="en-US" dirty="0"/>
              <a:t>走到主串末尾，匹配失败</a:t>
            </a:r>
            <a:endParaRPr lang="en-US" dirty="0"/>
          </a:p>
          <a:p>
            <a:pPr marL="0" indent="0">
              <a:buNone/>
            </a:pPr>
            <a:r>
              <a:rPr lang="en-US" b="1" dirty="0">
                <a:solidFill>
                  <a:srgbClr val="0033CC"/>
                </a:solidFill>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137412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45</a:t>
            </a:fld>
            <a:endParaRPr lang="zh-CN" altLang="en-US"/>
          </a:p>
        </p:txBody>
      </p:sp>
      <p:sp>
        <p:nvSpPr>
          <p:cNvPr id="2" name="标题 1"/>
          <p:cNvSpPr>
            <a:spLocks noGrp="1"/>
          </p:cNvSpPr>
          <p:nvPr>
            <p:ph type="title" idx="4294967295"/>
          </p:nvPr>
        </p:nvSpPr>
        <p:spPr>
          <a:xfrm>
            <a:off x="0" y="-26988"/>
            <a:ext cx="8229600" cy="935038"/>
          </a:xfrm>
        </p:spPr>
        <p:txBody>
          <a:bodyPr/>
          <a:lstStyle/>
          <a:p>
            <a:r>
              <a:rPr lang="en-US" altLang="zh-CN" dirty="0"/>
              <a:t>KMP</a:t>
            </a:r>
            <a:r>
              <a:rPr lang="zh-CN" altLang="en-US" dirty="0"/>
              <a:t>算法的匹配实例</a:t>
            </a:r>
            <a:endParaRPr lang="en-US" dirty="0"/>
          </a:p>
        </p:txBody>
      </p:sp>
      <p:graphicFrame>
        <p:nvGraphicFramePr>
          <p:cNvPr id="5" name="内容占位符 4"/>
          <p:cNvGraphicFramePr>
            <a:graphicFrameLocks noGrp="1"/>
          </p:cNvGraphicFramePr>
          <p:nvPr>
            <p:ph idx="4294967295"/>
          </p:nvPr>
        </p:nvGraphicFramePr>
        <p:xfrm>
          <a:off x="179512" y="908050"/>
          <a:ext cx="8856984" cy="1700076"/>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738082">
                  <a:extLst>
                    <a:ext uri="{9D8B030D-6E8A-4147-A177-3AD203B41FA5}">
                      <a16:colId xmlns:a16="http://schemas.microsoft.com/office/drawing/2014/main" val="20001"/>
                    </a:ext>
                  </a:extLst>
                </a:gridCol>
                <a:gridCol w="738082">
                  <a:extLst>
                    <a:ext uri="{9D8B030D-6E8A-4147-A177-3AD203B41FA5}">
                      <a16:colId xmlns:a16="http://schemas.microsoft.com/office/drawing/2014/main" val="20002"/>
                    </a:ext>
                  </a:extLst>
                </a:gridCol>
                <a:gridCol w="738082">
                  <a:extLst>
                    <a:ext uri="{9D8B030D-6E8A-4147-A177-3AD203B41FA5}">
                      <a16:colId xmlns:a16="http://schemas.microsoft.com/office/drawing/2014/main" val="20003"/>
                    </a:ext>
                  </a:extLst>
                </a:gridCol>
                <a:gridCol w="738082">
                  <a:extLst>
                    <a:ext uri="{9D8B030D-6E8A-4147-A177-3AD203B41FA5}">
                      <a16:colId xmlns:a16="http://schemas.microsoft.com/office/drawing/2014/main" val="20004"/>
                    </a:ext>
                  </a:extLst>
                </a:gridCol>
                <a:gridCol w="738082">
                  <a:extLst>
                    <a:ext uri="{9D8B030D-6E8A-4147-A177-3AD203B41FA5}">
                      <a16:colId xmlns:a16="http://schemas.microsoft.com/office/drawing/2014/main" val="20005"/>
                    </a:ext>
                  </a:extLst>
                </a:gridCol>
                <a:gridCol w="738082">
                  <a:extLst>
                    <a:ext uri="{9D8B030D-6E8A-4147-A177-3AD203B41FA5}">
                      <a16:colId xmlns:a16="http://schemas.microsoft.com/office/drawing/2014/main" val="20006"/>
                    </a:ext>
                  </a:extLst>
                </a:gridCol>
                <a:gridCol w="738082">
                  <a:extLst>
                    <a:ext uri="{9D8B030D-6E8A-4147-A177-3AD203B41FA5}">
                      <a16:colId xmlns:a16="http://schemas.microsoft.com/office/drawing/2014/main" val="20007"/>
                    </a:ext>
                  </a:extLst>
                </a:gridCol>
                <a:gridCol w="738082">
                  <a:extLst>
                    <a:ext uri="{9D8B030D-6E8A-4147-A177-3AD203B41FA5}">
                      <a16:colId xmlns:a16="http://schemas.microsoft.com/office/drawing/2014/main" val="20008"/>
                    </a:ext>
                  </a:extLst>
                </a:gridCol>
              </a:tblGrid>
              <a:tr h="432717">
                <a:tc>
                  <a:txBody>
                    <a:bodyPr/>
                    <a:lstStyle/>
                    <a:p>
                      <a:pPr>
                        <a:tabLst/>
                      </a:pPr>
                      <a:r>
                        <a:rPr lang="en-US" altLang="zh-CN" sz="2200" dirty="0"/>
                        <a:t>P</a:t>
                      </a:r>
                      <a:r>
                        <a:rPr lang="zh-CN" altLang="en-US" sz="2200" dirty="0"/>
                        <a:t>：模式串</a:t>
                      </a:r>
                      <a:endParaRPr lang="en-US" sz="2200" dirty="0"/>
                    </a:p>
                  </a:txBody>
                  <a:tcPr/>
                </a:tc>
                <a:tc>
                  <a:txBody>
                    <a:bodyPr/>
                    <a:lstStyle/>
                    <a:p>
                      <a:pPr algn="ctr"/>
                      <a:r>
                        <a:rPr lang="en-US" altLang="zh-CN" sz="2200"/>
                        <a:t>a</a:t>
                      </a:r>
                      <a:endParaRPr lang="en-US" sz="2200"/>
                    </a:p>
                  </a:txBody>
                  <a:tcPr anchor="ctr"/>
                </a:tc>
                <a:tc>
                  <a:txBody>
                    <a:bodyPr/>
                    <a:lstStyle/>
                    <a:p>
                      <a:pPr algn="ctr"/>
                      <a:r>
                        <a:rPr lang="en-US" sz="2200"/>
                        <a:t>b</a:t>
                      </a:r>
                    </a:p>
                  </a:txBody>
                  <a:tcPr anchor="ctr"/>
                </a:tc>
                <a:tc>
                  <a:txBody>
                    <a:bodyPr/>
                    <a:lstStyle/>
                    <a:p>
                      <a:pPr algn="ctr"/>
                      <a:r>
                        <a:rPr lang="en-US" sz="2200"/>
                        <a:t>a</a:t>
                      </a:r>
                    </a:p>
                  </a:txBody>
                  <a:tcPr anchor="ctr"/>
                </a:tc>
                <a:tc>
                  <a:txBody>
                    <a:bodyPr/>
                    <a:lstStyle/>
                    <a:p>
                      <a:pPr algn="ctr"/>
                      <a:r>
                        <a:rPr lang="en-US" sz="2200"/>
                        <a:t>a</a:t>
                      </a:r>
                    </a:p>
                  </a:txBody>
                  <a:tcPr anchor="ctr"/>
                </a:tc>
                <a:tc>
                  <a:txBody>
                    <a:bodyPr/>
                    <a:lstStyle/>
                    <a:p>
                      <a:pPr algn="ctr"/>
                      <a:r>
                        <a:rPr lang="en-US" sz="2200"/>
                        <a:t>b</a:t>
                      </a:r>
                    </a:p>
                  </a:txBody>
                  <a:tcPr anchor="ctr"/>
                </a:tc>
                <a:tc>
                  <a:txBody>
                    <a:bodyPr/>
                    <a:lstStyle/>
                    <a:p>
                      <a:pPr algn="ctr"/>
                      <a:r>
                        <a:rPr lang="en-US" sz="2200"/>
                        <a:t>c</a:t>
                      </a:r>
                    </a:p>
                  </a:txBody>
                  <a:tcPr anchor="ctr"/>
                </a:tc>
                <a:tc>
                  <a:txBody>
                    <a:bodyPr/>
                    <a:lstStyle/>
                    <a:p>
                      <a:pPr algn="ctr"/>
                      <a:r>
                        <a:rPr lang="en-US" sz="2200"/>
                        <a:t>a</a:t>
                      </a:r>
                    </a:p>
                  </a:txBody>
                  <a:tcPr anchor="ctr"/>
                </a:tc>
                <a:tc>
                  <a:txBody>
                    <a:bodyPr/>
                    <a:lstStyle/>
                    <a:p>
                      <a:pPr algn="ctr"/>
                      <a:r>
                        <a:rPr lang="en-US" sz="2200"/>
                        <a:t>c</a:t>
                      </a:r>
                    </a:p>
                  </a:txBody>
                  <a:tcPr anchor="ctr"/>
                </a:tc>
                <a:extLst>
                  <a:ext uri="{0D108BD9-81ED-4DB2-BD59-A6C34878D82A}">
                    <a16:rowId xmlns:a16="http://schemas.microsoft.com/office/drawing/2014/main" val="10000"/>
                  </a:ext>
                </a:extLst>
              </a:tr>
              <a:tr h="505359">
                <a:tc>
                  <a:txBody>
                    <a:bodyPr/>
                    <a:lstStyle/>
                    <a:p>
                      <a:r>
                        <a:rPr lang="en-US" altLang="zh-CN" sz="2200" dirty="0"/>
                        <a:t>j</a:t>
                      </a:r>
                      <a:r>
                        <a:rPr lang="zh-CN" altLang="en-US" sz="2200" dirty="0"/>
                        <a:t>：模式串的下标变量</a:t>
                      </a:r>
                      <a:endParaRPr lang="en-US" sz="2200" dirty="0"/>
                    </a:p>
                  </a:txBody>
                  <a:tcPr/>
                </a:tc>
                <a:tc>
                  <a:txBody>
                    <a:bodyPr/>
                    <a:lstStyle/>
                    <a:p>
                      <a:pPr algn="ctr"/>
                      <a:r>
                        <a:rPr lang="en-US" sz="2200"/>
                        <a:t>0</a:t>
                      </a:r>
                    </a:p>
                  </a:txBody>
                  <a:tcPr anchor="ctr"/>
                </a:tc>
                <a:tc>
                  <a:txBody>
                    <a:bodyPr/>
                    <a:lstStyle/>
                    <a:p>
                      <a:pPr algn="ctr"/>
                      <a:r>
                        <a:rPr lang="en-US" sz="2200"/>
                        <a:t>1</a:t>
                      </a:r>
                    </a:p>
                  </a:txBody>
                  <a:tcPr anchor="ctr"/>
                </a:tc>
                <a:tc>
                  <a:txBody>
                    <a:bodyPr/>
                    <a:lstStyle/>
                    <a:p>
                      <a:pPr algn="ctr"/>
                      <a:r>
                        <a:rPr lang="en-US" sz="2200"/>
                        <a:t>2</a:t>
                      </a:r>
                    </a:p>
                  </a:txBody>
                  <a:tcPr anchor="ctr"/>
                </a:tc>
                <a:tc>
                  <a:txBody>
                    <a:bodyPr/>
                    <a:lstStyle/>
                    <a:p>
                      <a:pPr algn="ctr"/>
                      <a:r>
                        <a:rPr lang="en-US" sz="2200"/>
                        <a:t>3</a:t>
                      </a:r>
                    </a:p>
                  </a:txBody>
                  <a:tcPr anchor="ctr"/>
                </a:tc>
                <a:tc>
                  <a:txBody>
                    <a:bodyPr/>
                    <a:lstStyle/>
                    <a:p>
                      <a:pPr algn="ctr"/>
                      <a:r>
                        <a:rPr lang="en-US" sz="2200"/>
                        <a:t>4</a:t>
                      </a:r>
                    </a:p>
                  </a:txBody>
                  <a:tcPr anchor="ctr"/>
                </a:tc>
                <a:tc>
                  <a:txBody>
                    <a:bodyPr/>
                    <a:lstStyle/>
                    <a:p>
                      <a:pPr algn="ctr"/>
                      <a:r>
                        <a:rPr lang="en-US" sz="2200"/>
                        <a:t>5</a:t>
                      </a:r>
                    </a:p>
                  </a:txBody>
                  <a:tcPr anchor="ctr"/>
                </a:tc>
                <a:tc>
                  <a:txBody>
                    <a:bodyPr/>
                    <a:lstStyle/>
                    <a:p>
                      <a:pPr algn="ctr"/>
                      <a:r>
                        <a:rPr lang="en-US" sz="2200"/>
                        <a:t>6</a:t>
                      </a:r>
                    </a:p>
                  </a:txBody>
                  <a:tcPr anchor="ctr"/>
                </a:tc>
                <a:tc>
                  <a:txBody>
                    <a:bodyPr/>
                    <a:lstStyle/>
                    <a:p>
                      <a:pPr algn="ctr"/>
                      <a:r>
                        <a:rPr lang="en-US" sz="2200" dirty="0"/>
                        <a:t>7</a:t>
                      </a:r>
                    </a:p>
                  </a:txBody>
                  <a:tcPr anchor="ctr"/>
                </a:tc>
                <a:extLst>
                  <a:ext uri="{0D108BD9-81ED-4DB2-BD59-A6C34878D82A}">
                    <a16:rowId xmlns:a16="http://schemas.microsoft.com/office/drawing/2014/main" val="10001"/>
                  </a:ext>
                </a:extLst>
              </a:tr>
              <a:tr h="611751">
                <a:tc>
                  <a:txBody>
                    <a:bodyPr/>
                    <a:lstStyle/>
                    <a:p>
                      <a:r>
                        <a:rPr lang="en-US" altLang="zh-CN" sz="2200" dirty="0"/>
                        <a:t>Next[j]</a:t>
                      </a:r>
                      <a:r>
                        <a:rPr lang="zh-CN" altLang="en-US" sz="2200" dirty="0"/>
                        <a:t>：</a:t>
                      </a:r>
                      <a:r>
                        <a:rPr lang="en-US" altLang="zh-CN" sz="2200" dirty="0"/>
                        <a:t>P[0..j)</a:t>
                      </a:r>
                      <a:r>
                        <a:rPr lang="zh-CN" altLang="en-US" sz="2200" dirty="0"/>
                        <a:t>的自匹配子串的长度</a:t>
                      </a:r>
                      <a:endParaRPr lang="en-US" sz="2200" dirty="0"/>
                    </a:p>
                  </a:txBody>
                  <a:tcPr/>
                </a:tc>
                <a:tc>
                  <a:txBody>
                    <a:bodyPr/>
                    <a:lstStyle/>
                    <a:p>
                      <a:pPr algn="ctr"/>
                      <a:r>
                        <a:rPr lang="en-US" altLang="zh-CN" sz="2200"/>
                        <a:t>-1</a:t>
                      </a:r>
                      <a:endParaRPr lang="en-US" sz="2200"/>
                    </a:p>
                  </a:txBody>
                  <a:tcPr anchor="ctr"/>
                </a:tc>
                <a:tc>
                  <a:txBody>
                    <a:bodyPr/>
                    <a:lstStyle/>
                    <a:p>
                      <a:pPr algn="ctr"/>
                      <a:r>
                        <a:rPr lang="en-US" sz="2200"/>
                        <a:t>0</a:t>
                      </a:r>
                    </a:p>
                  </a:txBody>
                  <a:tcPr anchor="ctr"/>
                </a:tc>
                <a:tc>
                  <a:txBody>
                    <a:bodyPr/>
                    <a:lstStyle/>
                    <a:p>
                      <a:pPr algn="ctr"/>
                      <a:r>
                        <a:rPr lang="en-US" sz="2200"/>
                        <a:t>0</a:t>
                      </a:r>
                    </a:p>
                  </a:txBody>
                  <a:tcPr anchor="ctr"/>
                </a:tc>
                <a:tc>
                  <a:txBody>
                    <a:bodyPr/>
                    <a:lstStyle/>
                    <a:p>
                      <a:pPr algn="ctr"/>
                      <a:r>
                        <a:rPr lang="en-US" sz="2200"/>
                        <a:t>1</a:t>
                      </a:r>
                    </a:p>
                  </a:txBody>
                  <a:tcPr anchor="ctr"/>
                </a:tc>
                <a:tc>
                  <a:txBody>
                    <a:bodyPr/>
                    <a:lstStyle/>
                    <a:p>
                      <a:pPr algn="ctr"/>
                      <a:r>
                        <a:rPr lang="en-US" sz="2200"/>
                        <a:t>1</a:t>
                      </a:r>
                    </a:p>
                  </a:txBody>
                  <a:tcPr anchor="ctr"/>
                </a:tc>
                <a:tc>
                  <a:txBody>
                    <a:bodyPr/>
                    <a:lstStyle/>
                    <a:p>
                      <a:pPr algn="ctr"/>
                      <a:r>
                        <a:rPr lang="en-US" sz="2200"/>
                        <a:t>2</a:t>
                      </a:r>
                    </a:p>
                  </a:txBody>
                  <a:tcPr anchor="ctr"/>
                </a:tc>
                <a:tc>
                  <a:txBody>
                    <a:bodyPr/>
                    <a:lstStyle/>
                    <a:p>
                      <a:pPr algn="ctr"/>
                      <a:r>
                        <a:rPr lang="en-US" sz="2200"/>
                        <a:t>0</a:t>
                      </a:r>
                    </a:p>
                  </a:txBody>
                  <a:tcPr anchor="ctr"/>
                </a:tc>
                <a:tc>
                  <a:txBody>
                    <a:bodyPr/>
                    <a:lstStyle/>
                    <a:p>
                      <a:pPr algn="ctr"/>
                      <a:r>
                        <a:rPr lang="en-US" sz="2200" dirty="0"/>
                        <a:t>1</a:t>
                      </a:r>
                    </a:p>
                  </a:txBody>
                  <a:tcPr anchor="ctr"/>
                </a:tc>
                <a:extLst>
                  <a:ext uri="{0D108BD9-81ED-4DB2-BD59-A6C34878D82A}">
                    <a16:rowId xmlns:a16="http://schemas.microsoft.com/office/drawing/2014/main" val="10002"/>
                  </a:ext>
                </a:extLst>
              </a:tr>
            </a:tbl>
          </a:graphicData>
        </a:graphic>
      </p:graphicFrame>
      <p:sp>
        <p:nvSpPr>
          <p:cNvPr id="6" name="内容占位符 2">
            <a:extLst>
              <a:ext uri="{FF2B5EF4-FFF2-40B4-BE49-F238E27FC236}">
                <a16:creationId xmlns:a16="http://schemas.microsoft.com/office/drawing/2014/main" id="{12D17CC4-C5B3-462B-BB47-566BCD0F1DB0}"/>
              </a:ext>
            </a:extLst>
          </p:cNvPr>
          <p:cNvSpPr txBox="1">
            <a:spLocks/>
          </p:cNvSpPr>
          <p:nvPr/>
        </p:nvSpPr>
        <p:spPr>
          <a:xfrm>
            <a:off x="179512" y="2780928"/>
            <a:ext cx="8568952" cy="4077072"/>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kumimoji="1" lang="zh-CN" altLang="en-US" b="1" dirty="0">
                <a:solidFill>
                  <a:srgbClr val="FF3300"/>
                </a:solidFill>
              </a:rPr>
              <a:t>第</a:t>
            </a:r>
            <a:r>
              <a:rPr kumimoji="1" lang="en-US" altLang="zh-CN" b="1" dirty="0">
                <a:solidFill>
                  <a:srgbClr val="FF3300"/>
                </a:solidFill>
              </a:rPr>
              <a:t>1</a:t>
            </a:r>
            <a:r>
              <a:rPr kumimoji="1" lang="zh-CN" altLang="en-US" b="1" dirty="0">
                <a:solidFill>
                  <a:srgbClr val="FF3300"/>
                </a:solidFill>
              </a:rPr>
              <a:t>趟  主串   </a:t>
            </a:r>
            <a:r>
              <a:rPr kumimoji="1" lang="en-US" altLang="zh-CN" b="1" i="1" dirty="0"/>
              <a:t>a</a:t>
            </a:r>
            <a:r>
              <a:rPr kumimoji="1" lang="en-US" altLang="zh-CN" b="1" i="1" dirty="0">
                <a:solidFill>
                  <a:srgbClr val="000099"/>
                </a:solidFill>
              </a:rPr>
              <a:t> </a:t>
            </a:r>
            <a:r>
              <a:rPr kumimoji="1" lang="en-US" altLang="zh-CN" b="1" i="1" dirty="0">
                <a:solidFill>
                  <a:srgbClr val="FF3300"/>
                </a:solidFill>
              </a:rPr>
              <a:t>c</a:t>
            </a:r>
            <a:r>
              <a:rPr kumimoji="1" lang="en-US" altLang="zh-CN" b="1" i="1" dirty="0">
                <a:solidFill>
                  <a:srgbClr val="000099"/>
                </a:solidFill>
              </a:rPr>
              <a:t> a b a </a:t>
            </a:r>
            <a:r>
              <a:rPr kumimoji="1" lang="en-US" altLang="zh-CN" b="1" i="1" dirty="0" err="1">
                <a:solidFill>
                  <a:srgbClr val="000099"/>
                </a:solidFill>
              </a:rPr>
              <a:t>a</a:t>
            </a:r>
            <a:r>
              <a:rPr kumimoji="1" lang="en-US" altLang="zh-CN" b="1" i="1" dirty="0">
                <a:solidFill>
                  <a:srgbClr val="000099"/>
                </a:solidFill>
              </a:rPr>
              <a:t> b a </a:t>
            </a:r>
            <a:r>
              <a:rPr kumimoji="1" lang="en-US" altLang="zh-CN" b="1" i="1" dirty="0" err="1">
                <a:solidFill>
                  <a:srgbClr val="000099"/>
                </a:solidFill>
              </a:rPr>
              <a:t>a</a:t>
            </a:r>
            <a:r>
              <a:rPr kumimoji="1" lang="en-US" altLang="zh-CN" b="1" i="1" dirty="0">
                <a:solidFill>
                  <a:srgbClr val="000099"/>
                </a:solidFill>
              </a:rPr>
              <a:t> b c a c a </a:t>
            </a:r>
            <a:r>
              <a:rPr kumimoji="1" lang="en-US" altLang="zh-CN" b="1" i="1" dirty="0" err="1">
                <a:solidFill>
                  <a:srgbClr val="000099"/>
                </a:solidFill>
              </a:rPr>
              <a:t>a</a:t>
            </a:r>
            <a:r>
              <a:rPr kumimoji="1" lang="en-US" altLang="zh-CN" b="1" i="1" dirty="0">
                <a:solidFill>
                  <a:srgbClr val="000099"/>
                </a:solidFill>
              </a:rPr>
              <a:t> b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zh-CN" altLang="en-US" b="1" dirty="0">
                <a:solidFill>
                  <a:srgbClr val="FF3300"/>
                </a:solidFill>
              </a:rPr>
              <a:t>模式串</a:t>
            </a:r>
            <a:r>
              <a:rPr kumimoji="1" lang="zh-CN" altLang="en-US" b="1" dirty="0">
                <a:solidFill>
                  <a:srgbClr val="000099"/>
                </a:solidFill>
              </a:rPr>
              <a:t>   </a:t>
            </a:r>
            <a:r>
              <a:rPr kumimoji="1" lang="en-US" altLang="zh-CN" b="1" i="1" dirty="0"/>
              <a:t>a</a:t>
            </a:r>
            <a:r>
              <a:rPr kumimoji="1" lang="en-US" altLang="zh-CN" b="1" i="1" dirty="0">
                <a:solidFill>
                  <a:srgbClr val="000099"/>
                </a:solidFill>
              </a:rPr>
              <a:t> </a:t>
            </a:r>
            <a:r>
              <a:rPr kumimoji="1" lang="en-US" altLang="zh-CN" b="1" i="1" dirty="0">
                <a:solidFill>
                  <a:srgbClr val="FF3300"/>
                </a:solidFill>
              </a:rPr>
              <a:t>b</a:t>
            </a:r>
            <a:r>
              <a:rPr kumimoji="1" lang="en-US" altLang="zh-CN" b="1" i="1" dirty="0">
                <a:solidFill>
                  <a:srgbClr val="000099"/>
                </a:solidFill>
              </a:rPr>
              <a:t> a </a:t>
            </a:r>
            <a:r>
              <a:rPr kumimoji="1" lang="en-US" altLang="zh-CN" b="1" i="1" dirty="0" err="1">
                <a:solidFill>
                  <a:srgbClr val="000099"/>
                </a:solidFill>
              </a:rPr>
              <a:t>a</a:t>
            </a:r>
            <a:r>
              <a:rPr kumimoji="1" lang="en-US" altLang="zh-CN" b="1" i="1" dirty="0">
                <a:solidFill>
                  <a:srgbClr val="000099"/>
                </a:solidFill>
              </a:rPr>
              <a:t> b c a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en-US" altLang="zh-CN" b="1" dirty="0">
                <a:solidFill>
                  <a:srgbClr val="0000FF"/>
                </a:solidFill>
                <a:sym typeface="Symbol" pitchFamily="18" charset="2"/>
              </a:rPr>
              <a:t>   </a:t>
            </a:r>
            <a:r>
              <a:rPr kumimoji="1" lang="en-US" altLang="zh-CN" b="1" dirty="0">
                <a:solidFill>
                  <a:schemeClr val="tx2"/>
                </a:solidFill>
              </a:rPr>
              <a:t>j=1 </a:t>
            </a:r>
            <a:r>
              <a:rPr kumimoji="1" lang="en-US" altLang="zh-CN" b="1" dirty="0">
                <a:solidFill>
                  <a:schemeClr val="tx2"/>
                </a:solidFill>
                <a:sym typeface="Wingdings" pitchFamily="2" charset="2"/>
              </a:rPr>
              <a:t></a:t>
            </a:r>
            <a:r>
              <a:rPr kumimoji="1" lang="en-US" altLang="zh-CN" b="1" dirty="0">
                <a:solidFill>
                  <a:schemeClr val="tx2"/>
                </a:solidFill>
              </a:rPr>
              <a:t> next(1) = 0</a:t>
            </a:r>
            <a:r>
              <a:rPr kumimoji="1" lang="zh-CN" altLang="en-US" b="1" dirty="0">
                <a:solidFill>
                  <a:schemeClr val="tx2"/>
                </a:solidFill>
              </a:rPr>
              <a:t>，下次</a:t>
            </a:r>
            <a:r>
              <a:rPr kumimoji="1" lang="en-US" altLang="zh-CN" b="1" dirty="0">
                <a:solidFill>
                  <a:schemeClr val="tx2"/>
                </a:solidFill>
              </a:rPr>
              <a:t>p</a:t>
            </a:r>
            <a:r>
              <a:rPr kumimoji="1" lang="en-US" altLang="zh-CN" b="1" baseline="-25000" dirty="0">
                <a:solidFill>
                  <a:schemeClr val="tx2"/>
                </a:solidFill>
              </a:rPr>
              <a:t>0</a:t>
            </a:r>
            <a:endParaRPr kumimoji="1" lang="en-US" altLang="zh-CN" b="1" dirty="0">
              <a:solidFill>
                <a:schemeClr val="tx2"/>
              </a:solidFill>
            </a:endParaRPr>
          </a:p>
          <a:p>
            <a:pPr marL="0" indent="0">
              <a:buFont typeface="Arial" pitchFamily="34" charset="0"/>
              <a:buNone/>
            </a:pPr>
            <a:r>
              <a:rPr kumimoji="1" lang="zh-CN" altLang="en-US" b="1" dirty="0">
                <a:solidFill>
                  <a:srgbClr val="FF3300"/>
                </a:solidFill>
              </a:rPr>
              <a:t>第</a:t>
            </a:r>
            <a:r>
              <a:rPr kumimoji="1" lang="en-US" altLang="zh-CN" b="1" dirty="0">
                <a:solidFill>
                  <a:srgbClr val="FF3300"/>
                </a:solidFill>
              </a:rPr>
              <a:t>2</a:t>
            </a:r>
            <a:r>
              <a:rPr kumimoji="1" lang="zh-CN" altLang="en-US" b="1" dirty="0">
                <a:solidFill>
                  <a:srgbClr val="FF3300"/>
                </a:solidFill>
              </a:rPr>
              <a:t>趟 主串 </a:t>
            </a:r>
            <a:r>
              <a:rPr kumimoji="1" lang="en-US" altLang="zh-CN" b="1" i="1" dirty="0">
                <a:solidFill>
                  <a:srgbClr val="000099"/>
                </a:solidFill>
              </a:rPr>
              <a:t>a </a:t>
            </a:r>
            <a:r>
              <a:rPr kumimoji="1" lang="en-US" altLang="zh-CN" b="1" i="1" dirty="0">
                <a:solidFill>
                  <a:srgbClr val="FF3300"/>
                </a:solidFill>
              </a:rPr>
              <a:t>c</a:t>
            </a:r>
            <a:r>
              <a:rPr kumimoji="1" lang="en-US" altLang="zh-CN" b="1" i="1" dirty="0">
                <a:solidFill>
                  <a:srgbClr val="000099"/>
                </a:solidFill>
              </a:rPr>
              <a:t> a b a </a:t>
            </a:r>
            <a:r>
              <a:rPr kumimoji="1" lang="en-US" altLang="zh-CN" b="1" i="1" dirty="0" err="1">
                <a:solidFill>
                  <a:srgbClr val="000099"/>
                </a:solidFill>
              </a:rPr>
              <a:t>a</a:t>
            </a:r>
            <a:r>
              <a:rPr kumimoji="1" lang="en-US" altLang="zh-CN" b="1" i="1" dirty="0">
                <a:solidFill>
                  <a:srgbClr val="000099"/>
                </a:solidFill>
              </a:rPr>
              <a:t> b a </a:t>
            </a:r>
            <a:r>
              <a:rPr kumimoji="1" lang="en-US" altLang="zh-CN" b="1" i="1" dirty="0" err="1">
                <a:solidFill>
                  <a:srgbClr val="000099"/>
                </a:solidFill>
              </a:rPr>
              <a:t>a</a:t>
            </a:r>
            <a:r>
              <a:rPr kumimoji="1" lang="en-US" altLang="zh-CN" b="1" i="1" dirty="0">
                <a:solidFill>
                  <a:srgbClr val="000099"/>
                </a:solidFill>
              </a:rPr>
              <a:t> b c a c a </a:t>
            </a:r>
            <a:r>
              <a:rPr kumimoji="1" lang="en-US" altLang="zh-CN" b="1" i="1" dirty="0" err="1">
                <a:solidFill>
                  <a:srgbClr val="000099"/>
                </a:solidFill>
              </a:rPr>
              <a:t>a</a:t>
            </a:r>
            <a:r>
              <a:rPr kumimoji="1" lang="en-US" altLang="zh-CN" b="1" i="1" dirty="0">
                <a:solidFill>
                  <a:srgbClr val="000099"/>
                </a:solidFill>
              </a:rPr>
              <a:t> b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zh-CN" altLang="en-US" b="1" dirty="0">
                <a:solidFill>
                  <a:srgbClr val="FF3300"/>
                </a:solidFill>
              </a:rPr>
              <a:t>模式串</a:t>
            </a:r>
            <a:r>
              <a:rPr kumimoji="1" lang="zh-CN" altLang="en-US" b="1" dirty="0">
                <a:solidFill>
                  <a:srgbClr val="000099"/>
                </a:solidFill>
              </a:rPr>
              <a:t>    </a:t>
            </a:r>
            <a:r>
              <a:rPr kumimoji="1" lang="en-US" altLang="zh-CN" b="1" i="1" dirty="0">
                <a:solidFill>
                  <a:srgbClr val="FF3300"/>
                </a:solidFill>
              </a:rPr>
              <a:t>a</a:t>
            </a:r>
            <a:r>
              <a:rPr kumimoji="1" lang="en-US" altLang="zh-CN" b="1" i="1" dirty="0">
                <a:solidFill>
                  <a:srgbClr val="000099"/>
                </a:solidFill>
              </a:rPr>
              <a:t> b a </a:t>
            </a:r>
            <a:r>
              <a:rPr kumimoji="1" lang="en-US" altLang="zh-CN" b="1" i="1" dirty="0" err="1">
                <a:solidFill>
                  <a:srgbClr val="000099"/>
                </a:solidFill>
              </a:rPr>
              <a:t>a</a:t>
            </a:r>
            <a:r>
              <a:rPr kumimoji="1" lang="en-US" altLang="zh-CN" b="1" i="1" dirty="0">
                <a:solidFill>
                  <a:srgbClr val="000099"/>
                </a:solidFill>
              </a:rPr>
              <a:t> b c a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en-US" altLang="zh-CN" b="1" dirty="0">
                <a:solidFill>
                  <a:srgbClr val="0000FF"/>
                </a:solidFill>
                <a:sym typeface="Symbol" pitchFamily="18" charset="2"/>
              </a:rPr>
              <a:t></a:t>
            </a:r>
            <a:r>
              <a:rPr kumimoji="1" lang="en-US" altLang="zh-CN" b="1" dirty="0">
                <a:solidFill>
                  <a:srgbClr val="0000FF"/>
                </a:solidFill>
              </a:rPr>
              <a:t>   </a:t>
            </a:r>
            <a:r>
              <a:rPr kumimoji="1" lang="en-US" altLang="zh-CN" b="1" dirty="0">
                <a:solidFill>
                  <a:schemeClr val="tx2"/>
                </a:solidFill>
              </a:rPr>
              <a:t>j=0 </a:t>
            </a:r>
            <a:r>
              <a:rPr kumimoji="1" lang="en-US" altLang="zh-CN" b="1" dirty="0">
                <a:solidFill>
                  <a:schemeClr val="tx2"/>
                </a:solidFill>
                <a:sym typeface="Wingdings" pitchFamily="2" charset="2"/>
              </a:rPr>
              <a:t> next(0)=-1,</a:t>
            </a:r>
            <a:r>
              <a:rPr kumimoji="1" lang="zh-CN" altLang="en-US" b="1" dirty="0">
                <a:solidFill>
                  <a:schemeClr val="tx2"/>
                </a:solidFill>
                <a:sym typeface="Wingdings" pitchFamily="2" charset="2"/>
              </a:rPr>
              <a:t>下次</a:t>
            </a:r>
            <a:r>
              <a:rPr kumimoji="1" lang="en-US" altLang="zh-CN" b="1" dirty="0">
                <a:solidFill>
                  <a:schemeClr val="tx2"/>
                </a:solidFill>
                <a:sym typeface="Wingdings" pitchFamily="2" charset="2"/>
              </a:rPr>
              <a:t>p</a:t>
            </a:r>
            <a:r>
              <a:rPr kumimoji="1" lang="en-US" altLang="zh-CN" b="1" baseline="-25000" dirty="0">
                <a:solidFill>
                  <a:schemeClr val="tx2"/>
                </a:solidFill>
                <a:sym typeface="Wingdings" pitchFamily="2" charset="2"/>
              </a:rPr>
              <a:t>0</a:t>
            </a:r>
            <a:r>
              <a:rPr kumimoji="1" lang="en-US" altLang="zh-CN" b="1" dirty="0">
                <a:solidFill>
                  <a:schemeClr val="tx2"/>
                </a:solidFill>
                <a:sym typeface="Wingdings" pitchFamily="2" charset="2"/>
              </a:rPr>
              <a:t>, </a:t>
            </a:r>
            <a:r>
              <a:rPr kumimoji="1" lang="zh-CN" altLang="en-US" b="1" dirty="0">
                <a:solidFill>
                  <a:schemeClr val="tx2"/>
                </a:solidFill>
                <a:sym typeface="Wingdings" pitchFamily="2" charset="2"/>
              </a:rPr>
              <a:t>主串</a:t>
            </a:r>
            <a:r>
              <a:rPr kumimoji="1" lang="zh-CN" altLang="en-US" b="1" dirty="0">
                <a:solidFill>
                  <a:schemeClr val="tx2"/>
                </a:solidFill>
              </a:rPr>
              <a:t>指针加 </a:t>
            </a:r>
            <a:r>
              <a:rPr kumimoji="1" lang="en-US" altLang="zh-CN" b="1" dirty="0">
                <a:solidFill>
                  <a:schemeClr val="tx2"/>
                </a:solidFill>
              </a:rPr>
              <a:t>1</a:t>
            </a:r>
            <a:r>
              <a:rPr kumimoji="1" lang="en-US" altLang="zh-CN" b="1" dirty="0">
                <a:solidFill>
                  <a:srgbClr val="0000FF"/>
                </a:solidFill>
              </a:rPr>
              <a:t> </a:t>
            </a:r>
          </a:p>
          <a:p>
            <a:pPr marL="0" indent="0">
              <a:buFont typeface="Arial" pitchFamily="34" charset="0"/>
              <a:buNone/>
            </a:pPr>
            <a:r>
              <a:rPr kumimoji="1" lang="zh-CN" altLang="en-US" b="1" dirty="0">
                <a:solidFill>
                  <a:srgbClr val="FF3300"/>
                </a:solidFill>
              </a:rPr>
              <a:t>第</a:t>
            </a:r>
            <a:r>
              <a:rPr kumimoji="1" lang="en-US" altLang="zh-CN" b="1" dirty="0">
                <a:solidFill>
                  <a:srgbClr val="FF3300"/>
                </a:solidFill>
              </a:rPr>
              <a:t>3</a:t>
            </a:r>
            <a:r>
              <a:rPr kumimoji="1" lang="zh-CN" altLang="en-US" b="1" dirty="0">
                <a:solidFill>
                  <a:srgbClr val="FF3300"/>
                </a:solidFill>
              </a:rPr>
              <a:t>趟 主串 </a:t>
            </a:r>
            <a:r>
              <a:rPr kumimoji="1" lang="en-US" altLang="zh-CN" b="1" i="1" dirty="0">
                <a:solidFill>
                  <a:srgbClr val="000099"/>
                </a:solidFill>
              </a:rPr>
              <a:t>a c </a:t>
            </a:r>
            <a:r>
              <a:rPr kumimoji="1" lang="en-US" altLang="zh-CN" b="1" i="1" dirty="0"/>
              <a:t>a b a </a:t>
            </a:r>
            <a:r>
              <a:rPr kumimoji="1" lang="en-US" altLang="zh-CN" b="1" i="1" dirty="0" err="1"/>
              <a:t>a</a:t>
            </a:r>
            <a:r>
              <a:rPr kumimoji="1" lang="en-US" altLang="zh-CN" b="1" i="1" dirty="0"/>
              <a:t> b</a:t>
            </a:r>
            <a:r>
              <a:rPr kumimoji="1" lang="en-US" altLang="zh-CN" b="1" i="1" dirty="0">
                <a:solidFill>
                  <a:srgbClr val="000099"/>
                </a:solidFill>
              </a:rPr>
              <a:t> </a:t>
            </a:r>
            <a:r>
              <a:rPr kumimoji="1" lang="en-US" altLang="zh-CN" b="1" i="1" dirty="0">
                <a:solidFill>
                  <a:srgbClr val="FF3300"/>
                </a:solidFill>
              </a:rPr>
              <a:t>a</a:t>
            </a:r>
            <a:r>
              <a:rPr kumimoji="1" lang="en-US" altLang="zh-CN" b="1" i="1" dirty="0">
                <a:solidFill>
                  <a:srgbClr val="000099"/>
                </a:solidFill>
              </a:rPr>
              <a:t> </a:t>
            </a:r>
            <a:r>
              <a:rPr kumimoji="1" lang="en-US" altLang="zh-CN" b="1" i="1" dirty="0" err="1">
                <a:solidFill>
                  <a:srgbClr val="000099"/>
                </a:solidFill>
              </a:rPr>
              <a:t>a</a:t>
            </a:r>
            <a:r>
              <a:rPr kumimoji="1" lang="en-US" altLang="zh-CN" b="1" i="1" dirty="0">
                <a:solidFill>
                  <a:srgbClr val="000099"/>
                </a:solidFill>
              </a:rPr>
              <a:t> b c a c a </a:t>
            </a:r>
            <a:r>
              <a:rPr kumimoji="1" lang="en-US" altLang="zh-CN" b="1" i="1" dirty="0" err="1">
                <a:solidFill>
                  <a:srgbClr val="000099"/>
                </a:solidFill>
              </a:rPr>
              <a:t>a</a:t>
            </a:r>
            <a:r>
              <a:rPr kumimoji="1" lang="en-US" altLang="zh-CN" b="1" i="1" dirty="0">
                <a:solidFill>
                  <a:srgbClr val="000099"/>
                </a:solidFill>
              </a:rPr>
              <a:t> b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zh-CN" altLang="en-US" b="1" dirty="0">
                <a:solidFill>
                  <a:srgbClr val="FF3300"/>
                </a:solidFill>
              </a:rPr>
              <a:t>模式串</a:t>
            </a:r>
            <a:r>
              <a:rPr kumimoji="1" lang="zh-CN" altLang="en-US" b="1" dirty="0">
                <a:solidFill>
                  <a:srgbClr val="000099"/>
                </a:solidFill>
              </a:rPr>
              <a:t>        </a:t>
            </a:r>
            <a:r>
              <a:rPr kumimoji="1" lang="en-US" altLang="zh-CN" b="1" i="1" dirty="0"/>
              <a:t>a b a </a:t>
            </a:r>
            <a:r>
              <a:rPr kumimoji="1" lang="en-US" altLang="zh-CN" b="1" i="1" dirty="0" err="1"/>
              <a:t>a</a:t>
            </a:r>
            <a:r>
              <a:rPr kumimoji="1" lang="en-US" altLang="zh-CN" b="1" i="1" dirty="0"/>
              <a:t> b</a:t>
            </a:r>
            <a:r>
              <a:rPr kumimoji="1" lang="en-US" altLang="zh-CN" b="1" i="1" dirty="0">
                <a:solidFill>
                  <a:srgbClr val="000099"/>
                </a:solidFill>
              </a:rPr>
              <a:t> </a:t>
            </a:r>
            <a:r>
              <a:rPr kumimoji="1" lang="en-US" altLang="zh-CN" b="1" i="1" dirty="0">
                <a:solidFill>
                  <a:srgbClr val="FF3300"/>
                </a:solidFill>
              </a:rPr>
              <a:t>c</a:t>
            </a:r>
            <a:r>
              <a:rPr kumimoji="1" lang="en-US" altLang="zh-CN" b="1" i="1" dirty="0">
                <a:solidFill>
                  <a:srgbClr val="000099"/>
                </a:solidFill>
              </a:rPr>
              <a:t> a c</a:t>
            </a:r>
            <a:r>
              <a:rPr kumimoji="1" lang="en-US" altLang="zh-CN" b="1" dirty="0">
                <a:solidFill>
                  <a:srgbClr val="000099"/>
                </a:solidFill>
              </a:rPr>
              <a:t> </a:t>
            </a:r>
          </a:p>
          <a:p>
            <a:pPr marL="0" indent="0">
              <a:buFont typeface="Arial" pitchFamily="34" charset="0"/>
              <a:buNone/>
            </a:pPr>
            <a:r>
              <a:rPr kumimoji="1" lang="en-US" altLang="zh-CN" b="1" dirty="0">
                <a:solidFill>
                  <a:srgbClr val="000099"/>
                </a:solidFill>
              </a:rPr>
              <a:t>                                           </a:t>
            </a:r>
            <a:r>
              <a:rPr kumimoji="1" lang="en-US" altLang="zh-CN" b="1" dirty="0">
                <a:solidFill>
                  <a:srgbClr val="0000FF"/>
                </a:solidFill>
                <a:sym typeface="Symbol" pitchFamily="18" charset="2"/>
              </a:rPr>
              <a:t>  </a:t>
            </a:r>
            <a:r>
              <a:rPr kumimoji="1" lang="en-US" altLang="zh-CN" b="1" dirty="0">
                <a:solidFill>
                  <a:schemeClr val="tx2"/>
                </a:solidFill>
                <a:sym typeface="Symbol" pitchFamily="18" charset="2"/>
              </a:rPr>
              <a:t>j=5 </a:t>
            </a:r>
            <a:r>
              <a:rPr kumimoji="1" lang="en-US" altLang="zh-CN" b="1" dirty="0">
                <a:solidFill>
                  <a:schemeClr val="tx2"/>
                </a:solidFill>
                <a:sym typeface="Wingdings" pitchFamily="2" charset="2"/>
              </a:rPr>
              <a:t></a:t>
            </a:r>
            <a:r>
              <a:rPr kumimoji="1" lang="en-US" altLang="zh-CN" b="1" dirty="0">
                <a:solidFill>
                  <a:schemeClr val="tx2"/>
                </a:solidFill>
              </a:rPr>
              <a:t> next(5) =</a:t>
            </a:r>
            <a:r>
              <a:rPr kumimoji="1" lang="en-US" altLang="zh-CN" b="1" dirty="0">
                <a:solidFill>
                  <a:schemeClr val="tx2"/>
                </a:solidFill>
                <a:sym typeface="Symbol" pitchFamily="18" charset="2"/>
              </a:rPr>
              <a:t> 2, </a:t>
            </a:r>
            <a:r>
              <a:rPr kumimoji="1" lang="zh-CN" altLang="en-US" b="1" dirty="0">
                <a:solidFill>
                  <a:schemeClr val="tx2"/>
                </a:solidFill>
                <a:sym typeface="Symbol" pitchFamily="18" charset="2"/>
              </a:rPr>
              <a:t>下次</a:t>
            </a:r>
            <a:r>
              <a:rPr kumimoji="1" lang="en-US" altLang="zh-CN" b="1" dirty="0">
                <a:solidFill>
                  <a:schemeClr val="tx2"/>
                </a:solidFill>
                <a:sym typeface="Symbol" pitchFamily="18" charset="2"/>
              </a:rPr>
              <a:t>p</a:t>
            </a:r>
            <a:r>
              <a:rPr kumimoji="1" lang="en-US" altLang="zh-CN" b="1" baseline="-25000" dirty="0">
                <a:solidFill>
                  <a:schemeClr val="tx2"/>
                </a:solidFill>
                <a:sym typeface="Symbol" pitchFamily="18" charset="2"/>
              </a:rPr>
              <a:t>2</a:t>
            </a:r>
          </a:p>
          <a:p>
            <a:pPr marL="0" indent="0">
              <a:buFont typeface="Arial" pitchFamily="34" charset="0"/>
              <a:buNone/>
            </a:pPr>
            <a:r>
              <a:rPr kumimoji="1" lang="zh-CN" altLang="en-US" b="1" dirty="0">
                <a:solidFill>
                  <a:srgbClr val="FF3300"/>
                </a:solidFill>
              </a:rPr>
              <a:t>第</a:t>
            </a:r>
            <a:r>
              <a:rPr kumimoji="1" lang="en-US" altLang="zh-CN" b="1" dirty="0">
                <a:solidFill>
                  <a:srgbClr val="FF3300"/>
                </a:solidFill>
              </a:rPr>
              <a:t>4</a:t>
            </a:r>
            <a:r>
              <a:rPr kumimoji="1" lang="zh-CN" altLang="en-US" b="1" dirty="0">
                <a:solidFill>
                  <a:srgbClr val="FF3300"/>
                </a:solidFill>
              </a:rPr>
              <a:t>趟 主串 </a:t>
            </a:r>
            <a:r>
              <a:rPr kumimoji="1" lang="en-US" altLang="zh-CN" b="1" i="1" dirty="0">
                <a:solidFill>
                  <a:srgbClr val="000099"/>
                </a:solidFill>
              </a:rPr>
              <a:t>a c a b a </a:t>
            </a:r>
            <a:r>
              <a:rPr kumimoji="1" lang="en-US" altLang="zh-CN" b="1" i="1" dirty="0" err="1">
                <a:solidFill>
                  <a:srgbClr val="000099"/>
                </a:solidFill>
              </a:rPr>
              <a:t>a</a:t>
            </a:r>
            <a:r>
              <a:rPr kumimoji="1" lang="en-US" altLang="zh-CN" b="1" i="1" dirty="0">
                <a:solidFill>
                  <a:srgbClr val="000099"/>
                </a:solidFill>
              </a:rPr>
              <a:t> b  </a:t>
            </a:r>
            <a:r>
              <a:rPr kumimoji="1" lang="en-US" altLang="zh-CN" b="1" i="1" dirty="0">
                <a:solidFill>
                  <a:srgbClr val="FF3300"/>
                </a:solidFill>
              </a:rPr>
              <a:t>a</a:t>
            </a:r>
            <a:r>
              <a:rPr kumimoji="1" lang="en-US" altLang="zh-CN" b="1" i="1" dirty="0">
                <a:solidFill>
                  <a:srgbClr val="000099"/>
                </a:solidFill>
              </a:rPr>
              <a:t> </a:t>
            </a:r>
            <a:r>
              <a:rPr kumimoji="1" lang="en-US" altLang="zh-CN" b="1" i="1" dirty="0" err="1">
                <a:solidFill>
                  <a:srgbClr val="FF3300"/>
                </a:solidFill>
              </a:rPr>
              <a:t>a</a:t>
            </a:r>
            <a:r>
              <a:rPr kumimoji="1" lang="en-US" altLang="zh-CN" b="1" i="1" dirty="0">
                <a:solidFill>
                  <a:srgbClr val="FF3300"/>
                </a:solidFill>
              </a:rPr>
              <a:t> b c a c</a:t>
            </a:r>
            <a:r>
              <a:rPr kumimoji="1" lang="en-US" altLang="zh-CN" b="1" i="1" dirty="0">
                <a:solidFill>
                  <a:srgbClr val="000099"/>
                </a:solidFill>
              </a:rPr>
              <a:t> a </a:t>
            </a:r>
            <a:r>
              <a:rPr kumimoji="1" lang="en-US" altLang="zh-CN" b="1" i="1" dirty="0" err="1">
                <a:solidFill>
                  <a:srgbClr val="000099"/>
                </a:solidFill>
              </a:rPr>
              <a:t>a</a:t>
            </a:r>
            <a:r>
              <a:rPr kumimoji="1" lang="en-US" altLang="zh-CN" b="1" i="1" dirty="0">
                <a:solidFill>
                  <a:srgbClr val="000099"/>
                </a:solidFill>
              </a:rPr>
              <a:t> b c</a:t>
            </a:r>
            <a:endParaRPr kumimoji="1" lang="en-US" altLang="zh-CN" b="1" dirty="0">
              <a:solidFill>
                <a:srgbClr val="000099"/>
              </a:solidFill>
            </a:endParaRPr>
          </a:p>
          <a:p>
            <a:pPr marL="0" indent="0">
              <a:buFont typeface="Arial" pitchFamily="34" charset="0"/>
              <a:buNone/>
            </a:pPr>
            <a:r>
              <a:rPr kumimoji="1" lang="en-US" altLang="zh-CN" b="1" dirty="0">
                <a:solidFill>
                  <a:srgbClr val="000099"/>
                </a:solidFill>
              </a:rPr>
              <a:t>       </a:t>
            </a:r>
            <a:r>
              <a:rPr kumimoji="1" lang="zh-CN" altLang="en-US" b="1" dirty="0">
                <a:solidFill>
                  <a:srgbClr val="FF3300"/>
                </a:solidFill>
              </a:rPr>
              <a:t>模式串</a:t>
            </a:r>
            <a:r>
              <a:rPr kumimoji="1" lang="zh-CN" altLang="en-US" b="1" dirty="0">
                <a:solidFill>
                  <a:srgbClr val="000099"/>
                </a:solidFill>
              </a:rPr>
              <a:t>               </a:t>
            </a:r>
            <a:r>
              <a:rPr kumimoji="1" lang="en-US" altLang="zh-CN" b="1" dirty="0">
                <a:solidFill>
                  <a:srgbClr val="000099"/>
                </a:solidFill>
              </a:rPr>
              <a:t>(</a:t>
            </a:r>
            <a:r>
              <a:rPr kumimoji="1" lang="en-US" altLang="zh-CN" b="1" i="1" dirty="0">
                <a:solidFill>
                  <a:srgbClr val="000099"/>
                </a:solidFill>
              </a:rPr>
              <a:t>a b</a:t>
            </a:r>
            <a:r>
              <a:rPr kumimoji="1" lang="en-US" altLang="zh-CN" b="1" dirty="0">
                <a:solidFill>
                  <a:srgbClr val="000099"/>
                </a:solidFill>
              </a:rPr>
              <a:t>) </a:t>
            </a:r>
            <a:r>
              <a:rPr kumimoji="1" lang="en-US" altLang="zh-CN" b="1" i="1" dirty="0">
                <a:solidFill>
                  <a:srgbClr val="FF3300"/>
                </a:solidFill>
              </a:rPr>
              <a:t>a</a:t>
            </a:r>
            <a:r>
              <a:rPr kumimoji="1" lang="en-US" altLang="zh-CN" b="1" i="1" dirty="0">
                <a:solidFill>
                  <a:srgbClr val="000099"/>
                </a:solidFill>
              </a:rPr>
              <a:t> </a:t>
            </a:r>
            <a:r>
              <a:rPr kumimoji="1" lang="en-US" altLang="zh-CN" b="1" i="1" dirty="0" err="1">
                <a:solidFill>
                  <a:srgbClr val="FF3300"/>
                </a:solidFill>
              </a:rPr>
              <a:t>a</a:t>
            </a:r>
            <a:r>
              <a:rPr kumimoji="1" lang="en-US" altLang="zh-CN" b="1" i="1" dirty="0">
                <a:solidFill>
                  <a:srgbClr val="FF3300"/>
                </a:solidFill>
              </a:rPr>
              <a:t> b c a c</a:t>
            </a:r>
            <a:r>
              <a:rPr kumimoji="1" lang="en-US" altLang="zh-CN" b="1" dirty="0">
                <a:solidFill>
                  <a:srgbClr val="000099"/>
                </a:solidFill>
              </a:rPr>
              <a:t>   </a:t>
            </a:r>
            <a:r>
              <a:rPr kumimoji="1" lang="en-US" altLang="zh-CN" b="1" dirty="0"/>
              <a:t>	</a:t>
            </a:r>
            <a:r>
              <a:rPr kumimoji="1" lang="en-US" altLang="zh-CN" sz="2800" b="1" dirty="0"/>
              <a:t>	</a:t>
            </a:r>
          </a:p>
          <a:p>
            <a:pPr marL="0" indent="0">
              <a:buFont typeface="Arial" pitchFamily="34" charset="0"/>
              <a:buNone/>
            </a:pPr>
            <a:endParaRPr lang="en-US" dirty="0"/>
          </a:p>
        </p:txBody>
      </p:sp>
      <p:sp>
        <p:nvSpPr>
          <p:cNvPr id="7" name="TextBox 4">
            <a:extLst>
              <a:ext uri="{FF2B5EF4-FFF2-40B4-BE49-F238E27FC236}">
                <a16:creationId xmlns:a16="http://schemas.microsoft.com/office/drawing/2014/main" id="{530D3573-57D2-425F-B616-47E0A4FEE19E}"/>
              </a:ext>
            </a:extLst>
          </p:cNvPr>
          <p:cNvSpPr txBox="1"/>
          <p:nvPr/>
        </p:nvSpPr>
        <p:spPr>
          <a:xfrm>
            <a:off x="4620107" y="5913696"/>
            <a:ext cx="576064" cy="769441"/>
          </a:xfrm>
          <a:prstGeom prst="rect">
            <a:avLst/>
          </a:prstGeom>
          <a:noFill/>
        </p:spPr>
        <p:txBody>
          <a:bodyPr wrap="square" rtlCol="0">
            <a:spAutoFit/>
          </a:bodyPr>
          <a:lstStyle/>
          <a:p>
            <a:r>
              <a:rPr kumimoji="1" lang="en-US" altLang="zh-CN" sz="4400" b="1" dirty="0">
                <a:solidFill>
                  <a:srgbClr val="0000FF"/>
                </a:solidFill>
                <a:ea typeface="华文楷体" pitchFamily="2" charset="-122"/>
                <a:sym typeface="Symbol" pitchFamily="18" charset="2"/>
              </a:rPr>
              <a:t></a:t>
            </a:r>
            <a:endParaRPr lang="en-US" sz="4400" dirty="0"/>
          </a:p>
        </p:txBody>
      </p:sp>
      <p:sp>
        <p:nvSpPr>
          <p:cNvPr id="3" name="矩形 2">
            <a:extLst>
              <a:ext uri="{FF2B5EF4-FFF2-40B4-BE49-F238E27FC236}">
                <a16:creationId xmlns:a16="http://schemas.microsoft.com/office/drawing/2014/main" id="{238A30D3-A15C-4573-9798-3D651FB8171F}"/>
              </a:ext>
            </a:extLst>
          </p:cNvPr>
          <p:cNvSpPr/>
          <p:nvPr/>
        </p:nvSpPr>
        <p:spPr>
          <a:xfrm>
            <a:off x="6804248" y="2816898"/>
            <a:ext cx="2232248" cy="3816429"/>
          </a:xfrm>
          <a:prstGeom prst="rect">
            <a:avLst/>
          </a:prstGeom>
        </p:spPr>
        <p:txBody>
          <a:bodyPr wrap="square">
            <a:spAutoFit/>
          </a:bodyPr>
          <a:lstStyle/>
          <a:p>
            <a:r>
              <a:rPr lang="zh-CN" altLang="en-US" sz="2200" b="1" dirty="0">
                <a:solidFill>
                  <a:srgbClr val="0000FF"/>
                </a:solidFill>
              </a:rPr>
              <a:t>若主串长度为</a:t>
            </a:r>
            <a:r>
              <a:rPr lang="en-US" altLang="zh-CN" sz="2200" b="1" dirty="0">
                <a:solidFill>
                  <a:srgbClr val="0000FF"/>
                </a:solidFill>
              </a:rPr>
              <a:t>n</a:t>
            </a:r>
            <a:r>
              <a:rPr lang="zh-CN" altLang="en-US" sz="2200" b="1" dirty="0">
                <a:solidFill>
                  <a:srgbClr val="0000FF"/>
                </a:solidFill>
              </a:rPr>
              <a:t>，模式串长度为</a:t>
            </a:r>
            <a:r>
              <a:rPr lang="en-US" altLang="zh-CN" sz="2200" b="1" dirty="0">
                <a:solidFill>
                  <a:srgbClr val="0000FF"/>
                </a:solidFill>
              </a:rPr>
              <a:t>m</a:t>
            </a:r>
            <a:r>
              <a:rPr lang="zh-CN" altLang="en-US" sz="2200" b="1" dirty="0">
                <a:solidFill>
                  <a:srgbClr val="0000FF"/>
                </a:solidFill>
              </a:rPr>
              <a:t>，主串与模式串有</a:t>
            </a:r>
            <a:r>
              <a:rPr lang="en-US" altLang="zh-CN" sz="2200" b="1" dirty="0">
                <a:solidFill>
                  <a:srgbClr val="0000FF"/>
                </a:solidFill>
              </a:rPr>
              <a:t>n</a:t>
            </a:r>
            <a:r>
              <a:rPr lang="zh-CN" altLang="en-US" sz="2200" b="1" dirty="0">
                <a:solidFill>
                  <a:srgbClr val="0000FF"/>
                </a:solidFill>
              </a:rPr>
              <a:t>个对齐位置，虽然与主串字符比对操作不会后退，但在每个对齐位置有可能比对</a:t>
            </a:r>
            <a:r>
              <a:rPr lang="en-US" altLang="zh-CN" sz="2200" b="1" dirty="0">
                <a:solidFill>
                  <a:srgbClr val="0000FF"/>
                </a:solidFill>
              </a:rPr>
              <a:t>m</a:t>
            </a:r>
            <a:r>
              <a:rPr lang="zh-CN" altLang="en-US" sz="2200" b="1" dirty="0">
                <a:solidFill>
                  <a:srgbClr val="0000FF"/>
                </a:solidFill>
              </a:rPr>
              <a:t>次，最坏情况下，比对次数有可能</a:t>
            </a:r>
            <a:r>
              <a:rPr lang="en-US" altLang="zh-CN" sz="2200" b="1" dirty="0">
                <a:solidFill>
                  <a:srgbClr val="0000FF"/>
                </a:solidFill>
              </a:rPr>
              <a:t>n</a:t>
            </a:r>
            <a:r>
              <a:rPr lang="zh-CN" altLang="en-US" sz="2200" b="1" dirty="0">
                <a:solidFill>
                  <a:srgbClr val="0000FF"/>
                </a:solidFill>
              </a:rPr>
              <a:t>*</a:t>
            </a:r>
            <a:r>
              <a:rPr lang="en-US" altLang="zh-CN" sz="2200" b="1" dirty="0">
                <a:solidFill>
                  <a:srgbClr val="0000FF"/>
                </a:solidFill>
              </a:rPr>
              <a:t>m</a:t>
            </a:r>
            <a:r>
              <a:rPr lang="zh-CN" altLang="en-US" sz="2200" b="1" dirty="0">
                <a:solidFill>
                  <a:srgbClr val="0000FF"/>
                </a:solidFill>
              </a:rPr>
              <a:t>次？</a:t>
            </a:r>
            <a:endParaRPr lang="en-US" altLang="zh-CN" sz="2200" b="1" dirty="0">
              <a:solidFill>
                <a:srgbClr val="0000FF"/>
              </a:solidFill>
            </a:endParaRPr>
          </a:p>
        </p:txBody>
      </p:sp>
    </p:spTree>
    <p:extLst>
      <p:ext uri="{BB962C8B-B14F-4D97-AF65-F5344CB8AC3E}">
        <p14:creationId xmlns:p14="http://schemas.microsoft.com/office/powerpoint/2010/main" val="308651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500"/>
                                        <p:tgtEl>
                                          <p:spTgt spid="6">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9" end="9"/>
                                            </p:txEl>
                                          </p:spTgt>
                                        </p:tgtEl>
                                        <p:attrNameLst>
                                          <p:attrName>style.visibility</p:attrName>
                                        </p:attrNameLst>
                                      </p:cBhvr>
                                      <p:to>
                                        <p:strVal val="visible"/>
                                      </p:to>
                                    </p:set>
                                    <p:animEffect transition="in" filter="fade">
                                      <p:cBhvr>
                                        <p:cTn id="46" dur="500"/>
                                        <p:tgtEl>
                                          <p:spTgt spid="6">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Effect transition="in" filter="fade">
                                      <p:cBhvr>
                                        <p:cTn id="49" dur="500"/>
                                        <p:tgtEl>
                                          <p:spTgt spid="6">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F6986E46-FE03-4836-98DF-D1ABA5661AE1}"/>
              </a:ext>
            </a:extLst>
          </p:cNvPr>
          <p:cNvSpPr/>
          <p:nvPr/>
        </p:nvSpPr>
        <p:spPr>
          <a:xfrm>
            <a:off x="0" y="2708920"/>
            <a:ext cx="9144000" cy="1396703"/>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err="1"/>
              <a:t>StrIndexKMP</a:t>
            </a:r>
            <a:endParaRPr lang="en-US" dirty="0"/>
          </a:p>
        </p:txBody>
      </p:sp>
      <p:sp>
        <p:nvSpPr>
          <p:cNvPr id="3" name="内容占位符 2"/>
          <p:cNvSpPr>
            <a:spLocks noGrp="1"/>
          </p:cNvSpPr>
          <p:nvPr>
            <p:ph idx="1"/>
          </p:nvPr>
        </p:nvSpPr>
        <p:spPr>
          <a:xfrm>
            <a:off x="457200" y="908720"/>
            <a:ext cx="8229600" cy="5949280"/>
          </a:xfrm>
        </p:spPr>
        <p:txBody>
          <a:bodyPr>
            <a:normAutofit fontScale="92500" lnSpcReduction="20000"/>
          </a:bodyPr>
          <a:lstStyle/>
          <a:p>
            <a:pPr marL="0" indent="0">
              <a:buNone/>
            </a:pPr>
            <a:r>
              <a:rPr lang="en-US" dirty="0"/>
              <a:t>int </a:t>
            </a:r>
            <a:r>
              <a:rPr lang="en-US" dirty="0" err="1">
                <a:solidFill>
                  <a:srgbClr val="0000FF"/>
                </a:solidFill>
              </a:rPr>
              <a:t>StrIndexKMP</a:t>
            </a:r>
            <a:r>
              <a:rPr lang="en-US" dirty="0"/>
              <a:t>(</a:t>
            </a:r>
            <a:r>
              <a:rPr lang="en-US" dirty="0" err="1"/>
              <a:t>HString</a:t>
            </a:r>
            <a:r>
              <a:rPr lang="en-US" dirty="0"/>
              <a:t> *s, </a:t>
            </a:r>
            <a:r>
              <a:rPr lang="en-US" dirty="0" err="1"/>
              <a:t>HString</a:t>
            </a:r>
            <a:r>
              <a:rPr lang="en-US" dirty="0"/>
              <a:t> *t, int pos) {</a:t>
            </a:r>
          </a:p>
          <a:p>
            <a:pPr marL="0" indent="0">
              <a:buNone/>
            </a:pPr>
            <a:r>
              <a:rPr lang="en-US" dirty="0"/>
              <a:t>int </a:t>
            </a:r>
            <a:r>
              <a:rPr lang="en-US" dirty="0">
                <a:solidFill>
                  <a:schemeClr val="accent6">
                    <a:lumMod val="75000"/>
                  </a:schemeClr>
                </a:solidFill>
              </a:rPr>
              <a:t>next[INITSTRLEN]</a:t>
            </a:r>
            <a:r>
              <a:rPr lang="en-US" dirty="0"/>
              <a:t>; </a:t>
            </a:r>
            <a:r>
              <a:rPr lang="en-US" dirty="0" err="1">
                <a:solidFill>
                  <a:schemeClr val="accent6">
                    <a:lumMod val="75000"/>
                  </a:schemeClr>
                </a:solidFill>
              </a:rPr>
              <a:t>GetNext</a:t>
            </a:r>
            <a:r>
              <a:rPr lang="en-US" dirty="0">
                <a:solidFill>
                  <a:schemeClr val="accent6">
                    <a:lumMod val="75000"/>
                  </a:schemeClr>
                </a:solidFill>
              </a:rPr>
              <a:t>(t, next);</a:t>
            </a:r>
          </a:p>
          <a:p>
            <a:pPr marL="0" indent="0">
              <a:buNone/>
            </a:pPr>
            <a:r>
              <a:rPr lang="en-US" dirty="0"/>
              <a:t>int </a:t>
            </a:r>
            <a:r>
              <a:rPr lang="en-US" dirty="0" err="1"/>
              <a:t>i,j</a:t>
            </a:r>
            <a:r>
              <a:rPr lang="en-US" dirty="0"/>
              <a:t>; </a:t>
            </a:r>
          </a:p>
          <a:p>
            <a:pPr marL="0" indent="0">
              <a:buNone/>
            </a:pPr>
            <a:r>
              <a:rPr lang="en-US" dirty="0" err="1"/>
              <a:t>i</a:t>
            </a:r>
            <a:r>
              <a:rPr lang="en-US" dirty="0"/>
              <a:t>=pos-1; j=0; </a:t>
            </a:r>
          </a:p>
          <a:p>
            <a:pPr marL="0" indent="0">
              <a:buNone/>
            </a:pPr>
            <a:r>
              <a:rPr lang="en-US" dirty="0"/>
              <a:t>while(</a:t>
            </a:r>
            <a:r>
              <a:rPr lang="en-US" dirty="0" err="1"/>
              <a:t>i</a:t>
            </a:r>
            <a:r>
              <a:rPr lang="en-US" dirty="0"/>
              <a:t>&lt;s-&gt;length &amp;&amp; j&lt;t-&gt;length)</a:t>
            </a:r>
          </a:p>
          <a:p>
            <a:pPr marL="0" indent="0">
              <a:buNone/>
            </a:pPr>
            <a:r>
              <a:rPr lang="en-US" dirty="0"/>
              <a:t>    if(j== -1 || s-&gt;</a:t>
            </a:r>
            <a:r>
              <a:rPr lang="en-US" dirty="0" err="1"/>
              <a:t>ch</a:t>
            </a:r>
            <a:r>
              <a:rPr lang="en-US" dirty="0"/>
              <a:t>[</a:t>
            </a:r>
            <a:r>
              <a:rPr lang="en-US" dirty="0" err="1"/>
              <a:t>i</a:t>
            </a:r>
            <a:r>
              <a:rPr lang="en-US" dirty="0"/>
              <a:t>] == t-&gt;</a:t>
            </a:r>
            <a:r>
              <a:rPr lang="en-US" dirty="0" err="1"/>
              <a:t>ch</a:t>
            </a:r>
            <a:r>
              <a:rPr lang="en-US" dirty="0"/>
              <a:t>[j]) {</a:t>
            </a:r>
            <a:r>
              <a:rPr lang="en-US" dirty="0" err="1"/>
              <a:t>i</a:t>
            </a:r>
            <a:r>
              <a:rPr lang="en-US" dirty="0"/>
              <a:t>++;</a:t>
            </a:r>
            <a:r>
              <a:rPr lang="en-US" dirty="0" err="1"/>
              <a:t>j++</a:t>
            </a:r>
            <a:r>
              <a:rPr lang="en-US" dirty="0"/>
              <a:t>;}</a:t>
            </a:r>
          </a:p>
          <a:p>
            <a:pPr marL="0" indent="0">
              <a:buNone/>
            </a:pPr>
            <a:r>
              <a:rPr lang="en-US" dirty="0"/>
              <a:t>    else </a:t>
            </a:r>
            <a:r>
              <a:rPr lang="en-US" dirty="0">
                <a:solidFill>
                  <a:srgbClr val="C00000"/>
                </a:solidFill>
              </a:rPr>
              <a:t>j=next[j]</a:t>
            </a:r>
            <a:r>
              <a:rPr lang="en-US" dirty="0"/>
              <a:t>;</a:t>
            </a:r>
          </a:p>
          <a:p>
            <a:pPr marL="0" indent="0">
              <a:buNone/>
            </a:pPr>
            <a:r>
              <a:rPr lang="en-US" dirty="0"/>
              <a:t>if(j&gt;=t-&gt;length) </a:t>
            </a:r>
          </a:p>
          <a:p>
            <a:pPr marL="0" indent="0">
              <a:buNone/>
            </a:pPr>
            <a:r>
              <a:rPr lang="en-US" dirty="0"/>
              <a:t>      return </a:t>
            </a:r>
            <a:r>
              <a:rPr lang="en-US" dirty="0" err="1"/>
              <a:t>i</a:t>
            </a:r>
            <a:r>
              <a:rPr lang="en-US" dirty="0"/>
              <a:t> -t-&gt;length+1;</a:t>
            </a:r>
          </a:p>
          <a:p>
            <a:pPr marL="0" indent="0">
              <a:buNone/>
            </a:pPr>
            <a:r>
              <a:rPr lang="en-US" dirty="0"/>
              <a:t>      //</a:t>
            </a:r>
            <a:r>
              <a:rPr lang="zh-CN" altLang="en-US" dirty="0"/>
              <a:t>返回</a:t>
            </a:r>
            <a:r>
              <a:rPr lang="en-US" altLang="zh-CN" dirty="0"/>
              <a:t>s</a:t>
            </a:r>
            <a:r>
              <a:rPr lang="zh-CN" altLang="en-US" dirty="0"/>
              <a:t>中与</a:t>
            </a:r>
            <a:r>
              <a:rPr lang="en-US" altLang="zh-CN" dirty="0"/>
              <a:t>t</a:t>
            </a:r>
            <a:r>
              <a:rPr lang="zh-CN" altLang="en-US" dirty="0"/>
              <a:t>匹配的子序列第一个字符的序号</a:t>
            </a:r>
            <a:endParaRPr lang="en-US" dirty="0"/>
          </a:p>
          <a:p>
            <a:pPr marL="0" indent="0">
              <a:buNone/>
            </a:pPr>
            <a:r>
              <a:rPr lang="en-US" dirty="0"/>
              <a:t>else return 0; //</a:t>
            </a:r>
            <a:r>
              <a:rPr lang="zh-CN" altLang="en-US" dirty="0"/>
              <a:t>匹配失败</a:t>
            </a:r>
            <a:endParaRPr lang="en-US" dirty="0"/>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7" name="线形标注 1 6"/>
          <p:cNvSpPr/>
          <p:nvPr/>
        </p:nvSpPr>
        <p:spPr>
          <a:xfrm>
            <a:off x="7171997" y="3463011"/>
            <a:ext cx="1800200" cy="605680"/>
          </a:xfrm>
          <a:prstGeom prst="borderCallout1">
            <a:avLst>
              <a:gd name="adj1" fmla="val 84390"/>
              <a:gd name="adj2" fmla="val -972"/>
              <a:gd name="adj3" fmla="val 57800"/>
              <a:gd name="adj4" fmla="val -223843"/>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000"/>
              <a:t>i</a:t>
            </a:r>
            <a:r>
              <a:rPr lang="zh-CN" altLang="en-US" sz="2000"/>
              <a:t>不变</a:t>
            </a:r>
            <a:r>
              <a:rPr lang="en-US" altLang="zh-CN" sz="2000"/>
              <a:t>j</a:t>
            </a:r>
            <a:r>
              <a:rPr lang="zh-CN" altLang="en-US" sz="2000"/>
              <a:t>变小，</a:t>
            </a:r>
            <a:r>
              <a:rPr lang="en-US" altLang="zh-CN" sz="2000"/>
              <a:t>k=2i-j</a:t>
            </a:r>
            <a:r>
              <a:rPr lang="zh-CN" altLang="en-US" sz="2000"/>
              <a:t>必然增加</a:t>
            </a:r>
          </a:p>
        </p:txBody>
      </p:sp>
      <p:sp>
        <p:nvSpPr>
          <p:cNvPr id="8" name="线形标注 1 7"/>
          <p:cNvSpPr/>
          <p:nvPr/>
        </p:nvSpPr>
        <p:spPr>
          <a:xfrm>
            <a:off x="7101307" y="2594521"/>
            <a:ext cx="1870890" cy="618455"/>
          </a:xfrm>
          <a:prstGeom prst="borderCallout1">
            <a:avLst>
              <a:gd name="adj1" fmla="val 53035"/>
              <a:gd name="adj2" fmla="val -3375"/>
              <a:gd name="adj3" fmla="val 106073"/>
              <a:gd name="adj4" fmla="val -61923"/>
            </a:avLst>
          </a:prstGeom>
        </p:spPr>
        <p:style>
          <a:lnRef idx="2">
            <a:schemeClr val="accent4"/>
          </a:lnRef>
          <a:fillRef idx="1">
            <a:schemeClr val="lt1"/>
          </a:fillRef>
          <a:effectRef idx="0">
            <a:schemeClr val="accent4"/>
          </a:effectRef>
          <a:fontRef idx="minor">
            <a:schemeClr val="dk1"/>
          </a:fontRef>
        </p:style>
        <p:txBody>
          <a:bodyPr rtlCol="0" anchor="ctr"/>
          <a:lstStyle/>
          <a:p>
            <a:r>
              <a:rPr lang="en-US" altLang="zh-CN" sz="2000"/>
              <a:t>i,j</a:t>
            </a:r>
            <a:r>
              <a:rPr lang="zh-CN" altLang="en-US" sz="2000"/>
              <a:t>同时加</a:t>
            </a:r>
            <a:r>
              <a:rPr lang="en-US" altLang="zh-CN" sz="2000"/>
              <a:t>1</a:t>
            </a:r>
            <a:r>
              <a:rPr lang="zh-CN" altLang="en-US" sz="2000"/>
              <a:t>，</a:t>
            </a:r>
            <a:r>
              <a:rPr lang="en-US" altLang="zh-CN" sz="2000"/>
              <a:t>k=2i-j</a:t>
            </a:r>
            <a:r>
              <a:rPr lang="zh-CN" altLang="en-US" sz="2000"/>
              <a:t>必然增加</a:t>
            </a:r>
            <a:endParaRPr lang="zh-CN" altLang="en-US" sz="2400"/>
          </a:p>
        </p:txBody>
      </p:sp>
      <p:sp>
        <p:nvSpPr>
          <p:cNvPr id="10" name="线形标注 1 9"/>
          <p:cNvSpPr/>
          <p:nvPr/>
        </p:nvSpPr>
        <p:spPr>
          <a:xfrm>
            <a:off x="5940152" y="1701237"/>
            <a:ext cx="3016627" cy="821705"/>
          </a:xfrm>
          <a:prstGeom prst="borderCallout1">
            <a:avLst>
              <a:gd name="adj1" fmla="val 51412"/>
              <a:gd name="adj2" fmla="val -865"/>
              <a:gd name="adj3" fmla="val 130159"/>
              <a:gd name="adj4" fmla="val -5300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200"/>
              <a:t>While</a:t>
            </a:r>
            <a:r>
              <a:rPr lang="zh-CN" altLang="en-US" sz="2200"/>
              <a:t>循环每迭代一轮，</a:t>
            </a:r>
            <a:r>
              <a:rPr lang="en-US" altLang="zh-CN" sz="2200"/>
              <a:t>k=2i-j</a:t>
            </a:r>
            <a:r>
              <a:rPr lang="zh-CN" altLang="en-US" sz="2200"/>
              <a:t>严格递增</a:t>
            </a:r>
          </a:p>
        </p:txBody>
      </p:sp>
      <p:sp>
        <p:nvSpPr>
          <p:cNvPr id="11" name="线形标注 1 10"/>
          <p:cNvSpPr/>
          <p:nvPr/>
        </p:nvSpPr>
        <p:spPr>
          <a:xfrm>
            <a:off x="5436096" y="4220160"/>
            <a:ext cx="3528392" cy="690034"/>
          </a:xfrm>
          <a:prstGeom prst="borderCallout1">
            <a:avLst>
              <a:gd name="adj1" fmla="val 55558"/>
              <a:gd name="adj2" fmla="val -154"/>
              <a:gd name="adj3" fmla="val -27068"/>
              <a:gd name="adj4" fmla="val -8403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200"/>
              <a:t>启动时，</a:t>
            </a:r>
            <a:r>
              <a:rPr lang="en-US" altLang="zh-CN" sz="2200"/>
              <a:t>i=0, j=0</a:t>
            </a:r>
            <a:r>
              <a:rPr lang="zh-CN" altLang="en-US" sz="2200"/>
              <a:t>，即</a:t>
            </a:r>
            <a:r>
              <a:rPr lang="en-US" altLang="zh-CN" sz="2200"/>
              <a:t>k=0</a:t>
            </a:r>
            <a:r>
              <a:rPr lang="zh-CN" altLang="en-US" sz="2200"/>
              <a:t>；</a:t>
            </a:r>
            <a:endParaRPr lang="en-US" altLang="zh-CN" sz="2200"/>
          </a:p>
          <a:p>
            <a:pPr algn="ctr"/>
            <a:r>
              <a:rPr lang="zh-CN" altLang="en-US" sz="2200"/>
              <a:t>结束时，</a:t>
            </a:r>
            <a:r>
              <a:rPr lang="en-US" altLang="zh-CN" sz="2200"/>
              <a:t>i&lt;=n,j&gt;=0,</a:t>
            </a:r>
            <a:r>
              <a:rPr lang="zh-CN" altLang="en-US" sz="2200"/>
              <a:t>即</a:t>
            </a:r>
            <a:r>
              <a:rPr lang="en-US" altLang="zh-CN" sz="2200"/>
              <a:t>k&lt;=2n</a:t>
            </a:r>
            <a:endParaRPr lang="zh-CN" altLang="en-US" sz="2200"/>
          </a:p>
        </p:txBody>
      </p:sp>
      <p:sp>
        <p:nvSpPr>
          <p:cNvPr id="12" name="线形标注 1 11"/>
          <p:cNvSpPr/>
          <p:nvPr/>
        </p:nvSpPr>
        <p:spPr>
          <a:xfrm>
            <a:off x="6660232" y="105297"/>
            <a:ext cx="2232248" cy="533673"/>
          </a:xfrm>
          <a:prstGeom prst="borderCallout1">
            <a:avLst>
              <a:gd name="adj1" fmla="val 53515"/>
              <a:gd name="adj2" fmla="val -1803"/>
              <a:gd name="adj3" fmla="val 164647"/>
              <a:gd name="adj4" fmla="val -98888"/>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200" b="1">
                <a:solidFill>
                  <a:srgbClr val="0000FF"/>
                </a:solidFill>
              </a:rPr>
              <a:t>主串长度为</a:t>
            </a:r>
            <a:r>
              <a:rPr lang="en-US" altLang="zh-CN" sz="2200" b="1">
                <a:solidFill>
                  <a:srgbClr val="0000FF"/>
                </a:solidFill>
              </a:rPr>
              <a:t>n</a:t>
            </a:r>
            <a:endParaRPr lang="zh-CN" altLang="en-US" sz="2200"/>
          </a:p>
        </p:txBody>
      </p:sp>
      <p:sp>
        <p:nvSpPr>
          <p:cNvPr id="13" name="线形标注 1 12"/>
          <p:cNvSpPr/>
          <p:nvPr/>
        </p:nvSpPr>
        <p:spPr>
          <a:xfrm>
            <a:off x="5580112" y="5544925"/>
            <a:ext cx="3384376" cy="612648"/>
          </a:xfrm>
          <a:prstGeom prst="borderCallout1">
            <a:avLst>
              <a:gd name="adj1" fmla="val -2881"/>
              <a:gd name="adj2" fmla="val 89622"/>
              <a:gd name="adj3" fmla="val -103810"/>
              <a:gd name="adj4" fmla="val 93803"/>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200"/>
              <a:t>While</a:t>
            </a:r>
            <a:r>
              <a:rPr lang="zh-CN" altLang="en-US" sz="2200"/>
              <a:t>循环至多执行</a:t>
            </a:r>
            <a:r>
              <a:rPr lang="en-US" altLang="zh-CN" sz="2200"/>
              <a:t>2n</a:t>
            </a:r>
            <a:r>
              <a:rPr lang="zh-CN" altLang="en-US" sz="2200"/>
              <a:t>轮</a:t>
            </a:r>
          </a:p>
        </p:txBody>
      </p:sp>
      <p:sp>
        <p:nvSpPr>
          <p:cNvPr id="14" name="线形标注 1 13"/>
          <p:cNvSpPr/>
          <p:nvPr/>
        </p:nvSpPr>
        <p:spPr>
          <a:xfrm>
            <a:off x="251520" y="6322742"/>
            <a:ext cx="4896544" cy="562642"/>
          </a:xfrm>
          <a:prstGeom prst="borderCallout1">
            <a:avLst>
              <a:gd name="adj1" fmla="val 46739"/>
              <a:gd name="adj2" fmla="val 100103"/>
              <a:gd name="adj3" fmla="val -26121"/>
              <a:gd name="adj4" fmla="val 133682"/>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200" b="1" dirty="0">
                <a:solidFill>
                  <a:srgbClr val="0000FF"/>
                </a:solidFill>
              </a:rPr>
              <a:t>浅蓝色部分代码的时间复杂度为</a:t>
            </a:r>
            <a:r>
              <a:rPr lang="en-US" altLang="zh-CN" sz="2200" b="1" dirty="0">
                <a:solidFill>
                  <a:srgbClr val="0000FF"/>
                </a:solidFill>
              </a:rPr>
              <a:t>O(n)</a:t>
            </a:r>
            <a:endParaRPr lang="zh-CN" altLang="en-US" sz="2200" dirty="0"/>
          </a:p>
        </p:txBody>
      </p:sp>
    </p:spTree>
    <p:extLst>
      <p:ext uri="{BB962C8B-B14F-4D97-AF65-F5344CB8AC3E}">
        <p14:creationId xmlns:p14="http://schemas.microsoft.com/office/powerpoint/2010/main" val="16317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8" grpId="0" animBg="1"/>
      <p:bldP spid="10" grpId="0" animBg="1"/>
      <p:bldP spid="11" grpId="0" animBg="1"/>
      <p:bldP spid="12"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如何求</a:t>
            </a:r>
            <a:r>
              <a:rPr lang="en-US" altLang="zh-CN" dirty="0"/>
              <a:t>next[j]</a:t>
            </a:r>
            <a:endParaRPr lang="zh-CN" altLang="en-US" dirty="0"/>
          </a:p>
        </p:txBody>
      </p:sp>
      <p:sp>
        <p:nvSpPr>
          <p:cNvPr id="3" name="内容占位符 2"/>
          <p:cNvSpPr>
            <a:spLocks noGrp="1"/>
          </p:cNvSpPr>
          <p:nvPr>
            <p:ph idx="1"/>
          </p:nvPr>
        </p:nvSpPr>
        <p:spPr/>
        <p:txBody>
          <a:bodyPr/>
          <a:lstStyle/>
          <a:p>
            <a:r>
              <a:rPr lang="zh-CN" altLang="en-US" sz="2800" dirty="0"/>
              <a:t>令</a:t>
            </a:r>
            <a:r>
              <a:rPr lang="en-US" altLang="zh-CN" sz="2800" dirty="0"/>
              <a:t>next[j] = k</a:t>
            </a:r>
            <a:r>
              <a:rPr lang="zh-CN" altLang="en-US" sz="2800" dirty="0"/>
              <a:t>，表示在模式串</a:t>
            </a:r>
            <a:r>
              <a:rPr lang="en-US" altLang="zh-CN" sz="2800" dirty="0"/>
              <a:t>P </a:t>
            </a:r>
            <a:r>
              <a:rPr lang="zh-CN" altLang="en-US" sz="2800" dirty="0"/>
              <a:t>的</a:t>
            </a:r>
            <a:r>
              <a:rPr lang="en-US" altLang="zh-CN" sz="2800" dirty="0"/>
              <a:t>P[0,j) </a:t>
            </a:r>
            <a:r>
              <a:rPr lang="zh-CN" altLang="en-US" sz="2800" dirty="0"/>
              <a:t>中，自匹配的真前缀和真后缀的最大长度为</a:t>
            </a:r>
            <a:r>
              <a:rPr lang="en-US" altLang="zh-CN" sz="2800" dirty="0"/>
              <a:t>k</a:t>
            </a:r>
            <a:r>
              <a:rPr lang="zh-CN" altLang="en-US" sz="2800" dirty="0"/>
              <a:t>，那么，</a:t>
            </a:r>
            <a:r>
              <a:rPr lang="en-US" altLang="zh-CN" sz="2800" dirty="0"/>
              <a:t>next[j+1]=</a:t>
            </a:r>
            <a:r>
              <a:rPr lang="zh-CN" altLang="en-US" sz="2800" dirty="0"/>
              <a:t>？分两种情况：</a:t>
            </a:r>
            <a:endParaRPr lang="en-US" altLang="zh-CN" sz="2800" dirty="0"/>
          </a:p>
          <a:p>
            <a:r>
              <a:rPr lang="zh-CN" altLang="en-US" sz="2800" dirty="0"/>
              <a:t>情况</a:t>
            </a:r>
            <a:r>
              <a:rPr lang="en-US" altLang="zh-CN" sz="2800" dirty="0"/>
              <a:t>1</a:t>
            </a:r>
            <a:r>
              <a:rPr lang="zh-CN" altLang="en-US" sz="2800" dirty="0"/>
              <a:t>：当</a:t>
            </a:r>
            <a:r>
              <a:rPr lang="en-US" altLang="zh-CN" sz="2800" dirty="0"/>
              <a:t>P[j] = P[k]</a:t>
            </a:r>
            <a:r>
              <a:rPr lang="zh-CN" altLang="en-US" sz="2800" dirty="0"/>
              <a:t>时，</a:t>
            </a:r>
            <a:r>
              <a:rPr lang="en-US" altLang="zh-CN" sz="2800" dirty="0"/>
              <a:t>next[j+1] = next[j]+1 = k+1</a:t>
            </a:r>
          </a:p>
          <a:p>
            <a:endParaRPr lang="en-US" altLang="zh-CN" dirty="0"/>
          </a:p>
          <a:p>
            <a:endParaRPr lang="en-US" dirty="0"/>
          </a:p>
        </p:txBody>
      </p:sp>
      <p:sp>
        <p:nvSpPr>
          <p:cNvPr id="5" name="矩形 4"/>
          <p:cNvSpPr/>
          <p:nvPr/>
        </p:nvSpPr>
        <p:spPr>
          <a:xfrm>
            <a:off x="1441926" y="3441542"/>
            <a:ext cx="3897667" cy="5122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FF0000"/>
                </a:solidFill>
              </a:rPr>
              <a:t>P[0..j)</a:t>
            </a:r>
            <a:endParaRPr lang="en-US" sz="2400">
              <a:solidFill>
                <a:srgbClr val="FF0000"/>
              </a:solidFill>
            </a:endParaRPr>
          </a:p>
        </p:txBody>
      </p:sp>
      <p:sp>
        <p:nvSpPr>
          <p:cNvPr id="6" name="矩形 5"/>
          <p:cNvSpPr/>
          <p:nvPr/>
        </p:nvSpPr>
        <p:spPr>
          <a:xfrm>
            <a:off x="6177914" y="3433896"/>
            <a:ext cx="2642558" cy="5420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P(j..m)</a:t>
            </a:r>
          </a:p>
        </p:txBody>
      </p:sp>
      <p:sp>
        <p:nvSpPr>
          <p:cNvPr id="7" name="矩形 6"/>
          <p:cNvSpPr/>
          <p:nvPr/>
        </p:nvSpPr>
        <p:spPr>
          <a:xfrm>
            <a:off x="5415528" y="3442213"/>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8" name="矩形 7"/>
          <p:cNvSpPr/>
          <p:nvPr/>
        </p:nvSpPr>
        <p:spPr>
          <a:xfrm>
            <a:off x="2682032" y="4759184"/>
            <a:ext cx="2621553" cy="542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P[0..next[j])</a:t>
            </a:r>
          </a:p>
        </p:txBody>
      </p:sp>
      <p:sp>
        <p:nvSpPr>
          <p:cNvPr id="10" name="矩形 9"/>
          <p:cNvSpPr/>
          <p:nvPr/>
        </p:nvSpPr>
        <p:spPr>
          <a:xfrm>
            <a:off x="5415528" y="4722789"/>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14" name="矩形 13"/>
          <p:cNvSpPr/>
          <p:nvPr/>
        </p:nvSpPr>
        <p:spPr>
          <a:xfrm>
            <a:off x="6185962" y="4722789"/>
            <a:ext cx="2634510" cy="5420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P(next[j]..m)</a:t>
            </a:r>
          </a:p>
        </p:txBody>
      </p:sp>
      <p:sp>
        <p:nvSpPr>
          <p:cNvPr id="15" name="TextBox 14"/>
          <p:cNvSpPr txBox="1"/>
          <p:nvPr/>
        </p:nvSpPr>
        <p:spPr>
          <a:xfrm>
            <a:off x="37859" y="3336062"/>
            <a:ext cx="1358228" cy="437602"/>
          </a:xfrm>
          <a:prstGeom prst="rect">
            <a:avLst/>
          </a:prstGeom>
          <a:noFill/>
        </p:spPr>
        <p:txBody>
          <a:bodyPr wrap="none" rtlCol="0">
            <a:spAutoFit/>
          </a:bodyPr>
          <a:lstStyle/>
          <a:p>
            <a:r>
              <a:rPr lang="zh-CN" altLang="en-US" sz="2800" b="1" dirty="0"/>
              <a:t>模式串</a:t>
            </a:r>
            <a:r>
              <a:rPr lang="en-US" altLang="zh-CN" sz="2800" b="1" dirty="0"/>
              <a:t>P</a:t>
            </a:r>
            <a:endParaRPr lang="en-US" sz="2800" b="1" dirty="0"/>
          </a:p>
        </p:txBody>
      </p:sp>
      <p:sp>
        <p:nvSpPr>
          <p:cNvPr id="19" name="TextBox 18"/>
          <p:cNvSpPr txBox="1"/>
          <p:nvPr/>
        </p:nvSpPr>
        <p:spPr>
          <a:xfrm>
            <a:off x="5458660" y="2996294"/>
            <a:ext cx="254442" cy="437602"/>
          </a:xfrm>
          <a:prstGeom prst="rect">
            <a:avLst/>
          </a:prstGeom>
          <a:noFill/>
        </p:spPr>
        <p:txBody>
          <a:bodyPr wrap="none" rtlCol="0">
            <a:spAutoFit/>
          </a:bodyPr>
          <a:lstStyle/>
          <a:p>
            <a:r>
              <a:rPr lang="en-US" altLang="zh-CN" sz="2800">
                <a:solidFill>
                  <a:srgbClr val="0000FF"/>
                </a:solidFill>
              </a:rPr>
              <a:t>j</a:t>
            </a:r>
            <a:endParaRPr lang="en-US" sz="2800">
              <a:solidFill>
                <a:srgbClr val="0000FF"/>
              </a:solidFill>
            </a:endParaRPr>
          </a:p>
        </p:txBody>
      </p:sp>
      <p:sp>
        <p:nvSpPr>
          <p:cNvPr id="20" name="TextBox 19"/>
          <p:cNvSpPr txBox="1"/>
          <p:nvPr/>
        </p:nvSpPr>
        <p:spPr>
          <a:xfrm>
            <a:off x="6132074" y="2996294"/>
            <a:ext cx="594300" cy="437602"/>
          </a:xfrm>
          <a:prstGeom prst="rect">
            <a:avLst/>
          </a:prstGeom>
          <a:noFill/>
        </p:spPr>
        <p:txBody>
          <a:bodyPr wrap="none" rtlCol="0">
            <a:spAutoFit/>
          </a:bodyPr>
          <a:lstStyle/>
          <a:p>
            <a:r>
              <a:rPr lang="en-US" altLang="zh-CN" sz="2800" dirty="0">
                <a:solidFill>
                  <a:srgbClr val="0000FF"/>
                </a:solidFill>
              </a:rPr>
              <a:t>j+1</a:t>
            </a:r>
            <a:endParaRPr lang="en-US" sz="2800" dirty="0">
              <a:solidFill>
                <a:srgbClr val="0000FF"/>
              </a:solidFill>
            </a:endParaRPr>
          </a:p>
        </p:txBody>
      </p:sp>
      <p:sp>
        <p:nvSpPr>
          <p:cNvPr id="26" name="TextBox 25"/>
          <p:cNvSpPr txBox="1"/>
          <p:nvPr/>
        </p:nvSpPr>
        <p:spPr>
          <a:xfrm>
            <a:off x="206284" y="4695056"/>
            <a:ext cx="1021378" cy="437602"/>
          </a:xfrm>
          <a:prstGeom prst="rect">
            <a:avLst/>
          </a:prstGeom>
          <a:noFill/>
        </p:spPr>
        <p:txBody>
          <a:bodyPr wrap="none" rtlCol="0">
            <a:spAutoFit/>
          </a:bodyPr>
          <a:lstStyle/>
          <a:p>
            <a:r>
              <a:rPr lang="zh-CN" altLang="en-US" sz="2800" b="1" dirty="0"/>
              <a:t>情况</a:t>
            </a:r>
            <a:r>
              <a:rPr lang="en-US" altLang="zh-CN" sz="2800" b="1" dirty="0"/>
              <a:t>1</a:t>
            </a:r>
            <a:endParaRPr lang="en-US" sz="2800" b="1" dirty="0"/>
          </a:p>
        </p:txBody>
      </p:sp>
      <p:sp>
        <p:nvSpPr>
          <p:cNvPr id="25" name="矩形 24"/>
          <p:cNvSpPr/>
          <p:nvPr/>
        </p:nvSpPr>
        <p:spPr>
          <a:xfrm>
            <a:off x="1448426" y="4021693"/>
            <a:ext cx="2599699" cy="542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P[0..k)=</a:t>
            </a:r>
            <a:r>
              <a:rPr lang="en-US" sz="2400" dirty="0">
                <a:solidFill>
                  <a:srgbClr val="FF0000"/>
                </a:solidFill>
              </a:rPr>
              <a:t>P[0..next[j])</a:t>
            </a:r>
          </a:p>
        </p:txBody>
      </p:sp>
      <p:sp>
        <p:nvSpPr>
          <p:cNvPr id="28" name="矩形 27"/>
          <p:cNvSpPr/>
          <p:nvPr/>
        </p:nvSpPr>
        <p:spPr>
          <a:xfrm>
            <a:off x="4101730" y="4020120"/>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a:solidFill>
                  <a:srgbClr val="FF0000"/>
                </a:solidFill>
              </a:rPr>
              <a:t>y</a:t>
            </a:r>
            <a:endParaRPr lang="en-US" sz="2600" dirty="0">
              <a:solidFill>
                <a:srgbClr val="FF0000"/>
              </a:solidFill>
            </a:endParaRPr>
          </a:p>
        </p:txBody>
      </p:sp>
    </p:spTree>
    <p:extLst>
      <p:ext uri="{BB962C8B-B14F-4D97-AF65-F5344CB8AC3E}">
        <p14:creationId xmlns:p14="http://schemas.microsoft.com/office/powerpoint/2010/main" val="365568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25"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如何求</a:t>
            </a:r>
            <a:r>
              <a:rPr lang="en-US" altLang="zh-CN" dirty="0"/>
              <a:t>next[j]</a:t>
            </a:r>
            <a:endParaRPr lang="zh-CN" altLang="en-US" dirty="0"/>
          </a:p>
        </p:txBody>
      </p:sp>
      <p:sp>
        <p:nvSpPr>
          <p:cNvPr id="3" name="内容占位符 2"/>
          <p:cNvSpPr>
            <a:spLocks noGrp="1"/>
          </p:cNvSpPr>
          <p:nvPr>
            <p:ph idx="1"/>
          </p:nvPr>
        </p:nvSpPr>
        <p:spPr/>
        <p:txBody>
          <a:bodyPr/>
          <a:lstStyle/>
          <a:p>
            <a:r>
              <a:rPr lang="zh-CN" altLang="en-US" sz="2800" dirty="0"/>
              <a:t>令</a:t>
            </a:r>
            <a:r>
              <a:rPr lang="en-US" altLang="zh-CN" sz="2800" dirty="0"/>
              <a:t>next[j] = k</a:t>
            </a:r>
          </a:p>
          <a:p>
            <a:r>
              <a:rPr lang="zh-CN" altLang="en-US" sz="2800" dirty="0"/>
              <a:t>情况</a:t>
            </a:r>
            <a:r>
              <a:rPr lang="en-US" altLang="zh-CN" sz="2800" dirty="0"/>
              <a:t>2</a:t>
            </a:r>
            <a:r>
              <a:rPr lang="zh-CN" altLang="en-US" sz="2800" dirty="0"/>
              <a:t>：当</a:t>
            </a:r>
            <a:r>
              <a:rPr lang="en-US" altLang="zh-CN" sz="2800" dirty="0"/>
              <a:t>P[j] ≠ P[k]</a:t>
            </a:r>
            <a:r>
              <a:rPr lang="zh-CN" altLang="en-US" sz="2800" dirty="0"/>
              <a:t>时，</a:t>
            </a:r>
            <a:r>
              <a:rPr lang="en-US" altLang="zh-CN" sz="2800" dirty="0"/>
              <a:t>next[j+1] </a:t>
            </a:r>
            <a:r>
              <a:rPr lang="zh-CN" altLang="en-US" sz="2800" dirty="0"/>
              <a:t>等于 </a:t>
            </a:r>
            <a:r>
              <a:rPr lang="zh-CN" altLang="en-US" sz="2800" b="1" dirty="0">
                <a:solidFill>
                  <a:srgbClr val="0000FF"/>
                </a:solidFill>
              </a:rPr>
              <a:t>在</a:t>
            </a:r>
            <a:r>
              <a:rPr lang="en-US" altLang="zh-CN" sz="2800" b="1" dirty="0">
                <a:solidFill>
                  <a:srgbClr val="0000FF"/>
                </a:solidFill>
              </a:rPr>
              <a:t>P[0..next[j])</a:t>
            </a:r>
            <a:r>
              <a:rPr lang="zh-CN" altLang="en-US" sz="2800" b="1" dirty="0">
                <a:solidFill>
                  <a:srgbClr val="0000FF"/>
                </a:solidFill>
              </a:rPr>
              <a:t>的真前缀与</a:t>
            </a:r>
            <a:r>
              <a:rPr lang="en-US" altLang="zh-CN" sz="2800" b="1" dirty="0">
                <a:solidFill>
                  <a:srgbClr val="0000FF"/>
                </a:solidFill>
              </a:rPr>
              <a:t>P[0..j+1)</a:t>
            </a:r>
            <a:r>
              <a:rPr lang="zh-CN" altLang="en-US" sz="2800" b="1" dirty="0">
                <a:solidFill>
                  <a:srgbClr val="0000FF"/>
                </a:solidFill>
              </a:rPr>
              <a:t>中真后缀匹配的最大长度</a:t>
            </a:r>
            <a:endParaRPr lang="en-US" altLang="zh-CN" sz="2800" b="1" dirty="0">
              <a:solidFill>
                <a:srgbClr val="0000FF"/>
              </a:solidFill>
            </a:endParaRPr>
          </a:p>
          <a:p>
            <a:pPr lvl="1"/>
            <a:r>
              <a:rPr lang="en-US" altLang="zh-CN" dirty="0"/>
              <a:t>next[j+1]=next[…next[j]…] +1</a:t>
            </a:r>
          </a:p>
          <a:p>
            <a:endParaRPr lang="zh-CN" altLang="en-US" dirty="0"/>
          </a:p>
        </p:txBody>
      </p:sp>
      <p:sp>
        <p:nvSpPr>
          <p:cNvPr id="4" name="灯片编号占位符 3"/>
          <p:cNvSpPr>
            <a:spLocks noGrp="1"/>
          </p:cNvSpPr>
          <p:nvPr>
            <p:ph type="sldNum" sz="quarter" idx="12"/>
          </p:nvPr>
        </p:nvSpPr>
        <p:spPr>
          <a:xfrm>
            <a:off x="9200472" y="5638648"/>
            <a:ext cx="395536" cy="365125"/>
          </a:xfrm>
        </p:spPr>
        <p:txBody>
          <a:bodyPr/>
          <a:lstStyle/>
          <a:p>
            <a:fld id="{0C913308-F349-4B6D-A68A-DD1791B4A57B}" type="slidenum">
              <a:rPr lang="zh-CN" altLang="en-US" smtClean="0"/>
              <a:t>48</a:t>
            </a:fld>
            <a:endParaRPr lang="zh-CN" altLang="en-US"/>
          </a:p>
        </p:txBody>
      </p:sp>
      <p:sp>
        <p:nvSpPr>
          <p:cNvPr id="5" name="矩形 4"/>
          <p:cNvSpPr/>
          <p:nvPr/>
        </p:nvSpPr>
        <p:spPr>
          <a:xfrm>
            <a:off x="3803006" y="5402667"/>
            <a:ext cx="1501944" cy="542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0000"/>
              </a:solidFill>
            </a:endParaRPr>
          </a:p>
        </p:txBody>
      </p:sp>
      <p:sp>
        <p:nvSpPr>
          <p:cNvPr id="6" name="矩形 5"/>
          <p:cNvSpPr/>
          <p:nvPr/>
        </p:nvSpPr>
        <p:spPr>
          <a:xfrm>
            <a:off x="6197874" y="5417125"/>
            <a:ext cx="2642558" cy="5420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P((next[next[j]])..m)</a:t>
            </a:r>
          </a:p>
        </p:txBody>
      </p:sp>
      <p:sp>
        <p:nvSpPr>
          <p:cNvPr id="10" name="矩形 9"/>
          <p:cNvSpPr/>
          <p:nvPr/>
        </p:nvSpPr>
        <p:spPr>
          <a:xfrm>
            <a:off x="5451919" y="5417125"/>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a:solidFill>
                  <a:srgbClr val="FF0000"/>
                </a:solidFill>
              </a:rPr>
              <a:t>V</a:t>
            </a:r>
            <a:endParaRPr lang="en-US" sz="2600">
              <a:solidFill>
                <a:srgbClr val="FF0000"/>
              </a:solidFill>
            </a:endParaRPr>
          </a:p>
        </p:txBody>
      </p:sp>
      <p:sp>
        <p:nvSpPr>
          <p:cNvPr id="11" name="TextBox 26"/>
          <p:cNvSpPr txBox="1"/>
          <p:nvPr/>
        </p:nvSpPr>
        <p:spPr>
          <a:xfrm>
            <a:off x="160187" y="3831325"/>
            <a:ext cx="1021378" cy="437602"/>
          </a:xfrm>
          <a:prstGeom prst="rect">
            <a:avLst/>
          </a:prstGeom>
          <a:noFill/>
        </p:spPr>
        <p:txBody>
          <a:bodyPr wrap="none" rtlCol="0">
            <a:spAutoFit/>
          </a:bodyPr>
          <a:lstStyle/>
          <a:p>
            <a:r>
              <a:rPr lang="zh-CN" altLang="en-US" sz="2800" b="1" dirty="0"/>
              <a:t>情况</a:t>
            </a:r>
            <a:r>
              <a:rPr lang="en-US" altLang="zh-CN" sz="2800" b="1" dirty="0"/>
              <a:t>2</a:t>
            </a:r>
            <a:endParaRPr lang="en-US" sz="2800" b="1" dirty="0"/>
          </a:p>
        </p:txBody>
      </p:sp>
      <p:sp>
        <p:nvSpPr>
          <p:cNvPr id="26" name="矩形 25"/>
          <p:cNvSpPr/>
          <p:nvPr/>
        </p:nvSpPr>
        <p:spPr>
          <a:xfrm>
            <a:off x="1441926" y="3242905"/>
            <a:ext cx="3897667" cy="5122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FF0000"/>
                </a:solidFill>
              </a:rPr>
              <a:t>P[0..j)</a:t>
            </a:r>
            <a:endParaRPr lang="en-US" sz="2400">
              <a:solidFill>
                <a:srgbClr val="FF0000"/>
              </a:solidFill>
            </a:endParaRPr>
          </a:p>
        </p:txBody>
      </p:sp>
      <p:sp>
        <p:nvSpPr>
          <p:cNvPr id="27" name="矩形 26"/>
          <p:cNvSpPr/>
          <p:nvPr/>
        </p:nvSpPr>
        <p:spPr>
          <a:xfrm>
            <a:off x="6177914" y="3235259"/>
            <a:ext cx="2642558" cy="5420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P(j..m)</a:t>
            </a:r>
          </a:p>
        </p:txBody>
      </p:sp>
      <p:sp>
        <p:nvSpPr>
          <p:cNvPr id="28" name="矩形 27"/>
          <p:cNvSpPr/>
          <p:nvPr/>
        </p:nvSpPr>
        <p:spPr>
          <a:xfrm>
            <a:off x="5415528" y="3243576"/>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29" name="TextBox 14"/>
          <p:cNvSpPr txBox="1"/>
          <p:nvPr/>
        </p:nvSpPr>
        <p:spPr>
          <a:xfrm>
            <a:off x="37859" y="3137425"/>
            <a:ext cx="1358228" cy="437602"/>
          </a:xfrm>
          <a:prstGeom prst="rect">
            <a:avLst/>
          </a:prstGeom>
          <a:noFill/>
        </p:spPr>
        <p:txBody>
          <a:bodyPr wrap="none" rtlCol="0">
            <a:spAutoFit/>
          </a:bodyPr>
          <a:lstStyle/>
          <a:p>
            <a:r>
              <a:rPr lang="zh-CN" altLang="en-US" sz="2800" b="1" dirty="0"/>
              <a:t>模式串</a:t>
            </a:r>
            <a:r>
              <a:rPr lang="en-US" altLang="zh-CN" sz="2800" b="1" dirty="0"/>
              <a:t>P</a:t>
            </a:r>
            <a:endParaRPr lang="en-US" sz="2800" b="1" dirty="0"/>
          </a:p>
        </p:txBody>
      </p:sp>
      <p:sp>
        <p:nvSpPr>
          <p:cNvPr id="30" name="TextBox 18"/>
          <p:cNvSpPr txBox="1"/>
          <p:nvPr/>
        </p:nvSpPr>
        <p:spPr>
          <a:xfrm>
            <a:off x="5458660" y="2797657"/>
            <a:ext cx="254442" cy="437602"/>
          </a:xfrm>
          <a:prstGeom prst="rect">
            <a:avLst/>
          </a:prstGeom>
          <a:noFill/>
        </p:spPr>
        <p:txBody>
          <a:bodyPr wrap="none" rtlCol="0">
            <a:spAutoFit/>
          </a:bodyPr>
          <a:lstStyle/>
          <a:p>
            <a:r>
              <a:rPr lang="en-US" altLang="zh-CN" sz="2800">
                <a:solidFill>
                  <a:srgbClr val="0000FF"/>
                </a:solidFill>
              </a:rPr>
              <a:t>j</a:t>
            </a:r>
            <a:endParaRPr lang="en-US" sz="2800">
              <a:solidFill>
                <a:srgbClr val="0000FF"/>
              </a:solidFill>
            </a:endParaRPr>
          </a:p>
        </p:txBody>
      </p:sp>
      <p:sp>
        <p:nvSpPr>
          <p:cNvPr id="31" name="TextBox 19"/>
          <p:cNvSpPr txBox="1"/>
          <p:nvPr/>
        </p:nvSpPr>
        <p:spPr>
          <a:xfrm>
            <a:off x="6132074" y="2797657"/>
            <a:ext cx="594300" cy="437602"/>
          </a:xfrm>
          <a:prstGeom prst="rect">
            <a:avLst/>
          </a:prstGeom>
          <a:noFill/>
        </p:spPr>
        <p:txBody>
          <a:bodyPr wrap="none" rtlCol="0">
            <a:spAutoFit/>
          </a:bodyPr>
          <a:lstStyle/>
          <a:p>
            <a:r>
              <a:rPr lang="en-US" altLang="zh-CN" sz="2800" dirty="0">
                <a:solidFill>
                  <a:srgbClr val="0000FF"/>
                </a:solidFill>
              </a:rPr>
              <a:t>j+1</a:t>
            </a:r>
            <a:endParaRPr lang="en-US" sz="2800" dirty="0">
              <a:solidFill>
                <a:srgbClr val="0000FF"/>
              </a:solidFill>
            </a:endParaRPr>
          </a:p>
        </p:txBody>
      </p:sp>
      <p:sp>
        <p:nvSpPr>
          <p:cNvPr id="32" name="矩形 31"/>
          <p:cNvSpPr/>
          <p:nvPr/>
        </p:nvSpPr>
        <p:spPr>
          <a:xfrm>
            <a:off x="1448426" y="3823056"/>
            <a:ext cx="2599699" cy="542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P[0..k)=</a:t>
            </a:r>
            <a:r>
              <a:rPr lang="en-US" sz="2400" dirty="0">
                <a:solidFill>
                  <a:srgbClr val="FF0000"/>
                </a:solidFill>
              </a:rPr>
              <a:t>P[0..next[j])</a:t>
            </a:r>
          </a:p>
        </p:txBody>
      </p:sp>
      <p:sp>
        <p:nvSpPr>
          <p:cNvPr id="33" name="矩形 32"/>
          <p:cNvSpPr/>
          <p:nvPr/>
        </p:nvSpPr>
        <p:spPr>
          <a:xfrm>
            <a:off x="4101730" y="3821483"/>
            <a:ext cx="686452" cy="54202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a:solidFill>
                  <a:srgbClr val="FF0000"/>
                </a:solidFill>
              </a:rPr>
              <a:t>U</a:t>
            </a:r>
            <a:endParaRPr lang="en-US" sz="2600" dirty="0">
              <a:solidFill>
                <a:srgbClr val="FF0000"/>
              </a:solidFill>
            </a:endParaRPr>
          </a:p>
        </p:txBody>
      </p:sp>
      <p:sp>
        <p:nvSpPr>
          <p:cNvPr id="34" name="矩形 33"/>
          <p:cNvSpPr/>
          <p:nvPr/>
        </p:nvSpPr>
        <p:spPr>
          <a:xfrm>
            <a:off x="1455783" y="4574581"/>
            <a:ext cx="2621553" cy="542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P[0..next[j])</a:t>
            </a:r>
          </a:p>
        </p:txBody>
      </p:sp>
      <p:sp>
        <p:nvSpPr>
          <p:cNvPr id="42" name="矩形 41"/>
          <p:cNvSpPr/>
          <p:nvPr/>
        </p:nvSpPr>
        <p:spPr>
          <a:xfrm>
            <a:off x="3803006" y="5417125"/>
            <a:ext cx="1501944" cy="49813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3071019" y="6002704"/>
            <a:ext cx="2387641" cy="738664"/>
          </a:xfrm>
          <a:prstGeom prst="rect">
            <a:avLst/>
          </a:prstGeom>
          <a:noFill/>
        </p:spPr>
        <p:txBody>
          <a:bodyPr wrap="none" rtlCol="0">
            <a:spAutoFit/>
          </a:bodyPr>
          <a:lstStyle/>
          <a:p>
            <a:pPr lvl="0" algn="ctr"/>
            <a:r>
              <a:rPr lang="en-US" altLang="zh-CN" sz="2400" dirty="0">
                <a:solidFill>
                  <a:srgbClr val="FF0000"/>
                </a:solidFill>
              </a:rPr>
              <a:t>P[0..next[next[j]])</a:t>
            </a:r>
          </a:p>
          <a:p>
            <a:endParaRPr lang="zh-CN" altLang="en-US" dirty="0"/>
          </a:p>
        </p:txBody>
      </p:sp>
      <p:sp>
        <p:nvSpPr>
          <p:cNvPr id="44" name="右箭头 43"/>
          <p:cNvSpPr/>
          <p:nvPr/>
        </p:nvSpPr>
        <p:spPr>
          <a:xfrm>
            <a:off x="2812291" y="5404276"/>
            <a:ext cx="810695" cy="468743"/>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5221" y="5326106"/>
            <a:ext cx="1899559" cy="738664"/>
          </a:xfrm>
          <a:prstGeom prst="rect">
            <a:avLst/>
          </a:prstGeom>
          <a:noFill/>
        </p:spPr>
        <p:txBody>
          <a:bodyPr wrap="none" rtlCol="0">
            <a:spAutoFit/>
          </a:bodyPr>
          <a:lstStyle/>
          <a:p>
            <a:pPr lvl="0" algn="ctr"/>
            <a:r>
              <a:rPr lang="en-US" altLang="zh-CN" sz="2400" dirty="0">
                <a:solidFill>
                  <a:srgbClr val="FF0000"/>
                </a:solidFill>
              </a:rPr>
              <a:t>P[0..next[k])</a:t>
            </a:r>
          </a:p>
          <a:p>
            <a:endParaRPr lang="zh-CN" altLang="en-US" dirty="0"/>
          </a:p>
        </p:txBody>
      </p:sp>
      <p:sp>
        <p:nvSpPr>
          <p:cNvPr id="46" name="圆角右箭头 45"/>
          <p:cNvSpPr/>
          <p:nvPr/>
        </p:nvSpPr>
        <p:spPr>
          <a:xfrm>
            <a:off x="838976" y="4813173"/>
            <a:ext cx="432048" cy="512933"/>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矩形 34"/>
          <p:cNvSpPr/>
          <p:nvPr/>
        </p:nvSpPr>
        <p:spPr>
          <a:xfrm>
            <a:off x="1493106" y="4599602"/>
            <a:ext cx="1501944" cy="49813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830708" y="3242904"/>
            <a:ext cx="2508885" cy="500105"/>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448425" y="3859641"/>
            <a:ext cx="2599699" cy="519897"/>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205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34" grpId="0" animBg="1"/>
      <p:bldP spid="42" grpId="0" animBg="1"/>
      <p:bldP spid="43" grpId="0"/>
      <p:bldP spid="44" grpId="0" animBg="1"/>
      <p:bldP spid="45" grpId="0"/>
      <p:bldP spid="46" grpId="0" animBg="1"/>
      <p:bldP spid="35" grpId="0" animBg="1"/>
      <p:bldP spid="36"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280C9E9-1CAB-4D57-A531-0AAD0D5A48E6}"/>
              </a:ext>
            </a:extLst>
          </p:cNvPr>
          <p:cNvSpPr/>
          <p:nvPr/>
        </p:nvSpPr>
        <p:spPr>
          <a:xfrm>
            <a:off x="0" y="2708920"/>
            <a:ext cx="9144000" cy="273630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GetNext</a:t>
            </a:r>
            <a:endParaRPr lang="en-US"/>
          </a:p>
        </p:txBody>
      </p:sp>
      <p:sp>
        <p:nvSpPr>
          <p:cNvPr id="3" name="内容占位符 2"/>
          <p:cNvSpPr>
            <a:spLocks noGrp="1"/>
          </p:cNvSpPr>
          <p:nvPr>
            <p:ph idx="1"/>
          </p:nvPr>
        </p:nvSpPr>
        <p:spPr>
          <a:xfrm>
            <a:off x="457200" y="908720"/>
            <a:ext cx="8229600" cy="5832648"/>
          </a:xfrm>
        </p:spPr>
        <p:txBody>
          <a:bodyPr>
            <a:normAutofit fontScale="92500" lnSpcReduction="20000"/>
          </a:bodyPr>
          <a:lstStyle/>
          <a:p>
            <a:pPr marL="0" indent="0">
              <a:buNone/>
            </a:pPr>
            <a:r>
              <a:rPr lang="en-US" dirty="0"/>
              <a:t>void </a:t>
            </a:r>
            <a:r>
              <a:rPr lang="en-US" dirty="0" err="1">
                <a:solidFill>
                  <a:srgbClr val="0000FF"/>
                </a:solidFill>
              </a:rPr>
              <a:t>GetNext</a:t>
            </a:r>
            <a:r>
              <a:rPr lang="en-US" dirty="0"/>
              <a:t> (</a:t>
            </a:r>
            <a:r>
              <a:rPr lang="en-US" dirty="0" err="1"/>
              <a:t>HString</a:t>
            </a:r>
            <a:r>
              <a:rPr lang="en-US" dirty="0"/>
              <a:t> *pattern, int next[])</a:t>
            </a:r>
            <a:r>
              <a:rPr lang="en-US" b="1" dirty="0">
                <a:solidFill>
                  <a:srgbClr val="0000FF"/>
                </a:solidFill>
              </a:rPr>
              <a:t>{</a:t>
            </a:r>
            <a:r>
              <a:rPr lang="en-US" dirty="0"/>
              <a:t> int j, k;</a:t>
            </a:r>
          </a:p>
          <a:p>
            <a:pPr marL="0" indent="0">
              <a:buNone/>
            </a:pPr>
            <a:r>
              <a:rPr lang="en-US" dirty="0">
                <a:solidFill>
                  <a:srgbClr val="C00000"/>
                </a:solidFill>
              </a:rPr>
              <a:t>j</a:t>
            </a:r>
            <a:r>
              <a:rPr lang="en-US" dirty="0"/>
              <a:t>=0; //j: </a:t>
            </a:r>
            <a:r>
              <a:rPr lang="zh-CN" altLang="en-US" dirty="0"/>
              <a:t>模式子串的位置</a:t>
            </a:r>
            <a:endParaRPr lang="en-US" altLang="zh-CN" dirty="0"/>
          </a:p>
          <a:p>
            <a:pPr marL="0" indent="0">
              <a:buNone/>
            </a:pPr>
            <a:r>
              <a:rPr lang="en-US" dirty="0">
                <a:solidFill>
                  <a:schemeClr val="accent6">
                    <a:lumMod val="50000"/>
                  </a:schemeClr>
                </a:solidFill>
              </a:rPr>
              <a:t>k</a:t>
            </a:r>
            <a:r>
              <a:rPr lang="en-US" dirty="0"/>
              <a:t>= -1; //k: </a:t>
            </a:r>
            <a:r>
              <a:rPr lang="zh-CN" altLang="en-US" dirty="0"/>
              <a:t>模式自匹配指针</a:t>
            </a:r>
            <a:endParaRPr lang="en-US" altLang="zh-CN" dirty="0"/>
          </a:p>
          <a:p>
            <a:pPr marL="0" indent="0">
              <a:buNone/>
            </a:pPr>
            <a:r>
              <a:rPr lang="en-US" dirty="0"/>
              <a:t>next[0]= -1; </a:t>
            </a:r>
          </a:p>
          <a:p>
            <a:pPr marL="0" indent="0">
              <a:buNone/>
            </a:pPr>
            <a:r>
              <a:rPr lang="en-US" dirty="0"/>
              <a:t>while(</a:t>
            </a:r>
            <a:r>
              <a:rPr lang="en-US" dirty="0">
                <a:solidFill>
                  <a:srgbClr val="C00000"/>
                </a:solidFill>
              </a:rPr>
              <a:t>j</a:t>
            </a:r>
            <a:r>
              <a:rPr lang="en-US" dirty="0"/>
              <a:t>&lt;pattern-&gt;length) </a:t>
            </a:r>
          </a:p>
          <a:p>
            <a:pPr marL="0" indent="0">
              <a:buNone/>
            </a:pPr>
            <a:r>
              <a:rPr lang="en-US" dirty="0"/>
              <a:t> if(k== -1 || pattern-&gt;</a:t>
            </a:r>
            <a:r>
              <a:rPr lang="en-US" dirty="0" err="1"/>
              <a:t>ch</a:t>
            </a:r>
            <a:r>
              <a:rPr lang="en-US" dirty="0"/>
              <a:t>[</a:t>
            </a:r>
            <a:r>
              <a:rPr lang="en-US" dirty="0">
                <a:solidFill>
                  <a:srgbClr val="C00000"/>
                </a:solidFill>
              </a:rPr>
              <a:t>j</a:t>
            </a:r>
            <a:r>
              <a:rPr lang="en-US" dirty="0"/>
              <a:t>] == pattern-&gt;</a:t>
            </a:r>
            <a:r>
              <a:rPr lang="en-US" dirty="0" err="1"/>
              <a:t>ch</a:t>
            </a:r>
            <a:r>
              <a:rPr lang="en-US" dirty="0"/>
              <a:t>[</a:t>
            </a:r>
            <a:r>
              <a:rPr lang="en-US" dirty="0">
                <a:solidFill>
                  <a:schemeClr val="accent6">
                    <a:lumMod val="50000"/>
                  </a:schemeClr>
                </a:solidFill>
              </a:rPr>
              <a:t>k</a:t>
            </a:r>
            <a:r>
              <a:rPr lang="en-US" dirty="0"/>
              <a:t>]) </a:t>
            </a:r>
            <a:r>
              <a:rPr lang="en-US" dirty="0">
                <a:solidFill>
                  <a:srgbClr val="FF0000"/>
                </a:solidFill>
              </a:rPr>
              <a:t>{</a:t>
            </a:r>
          </a:p>
          <a:p>
            <a:pPr marL="0" indent="0">
              <a:buNone/>
            </a:pPr>
            <a:r>
              <a:rPr lang="en-US" dirty="0"/>
              <a:t>    </a:t>
            </a:r>
            <a:r>
              <a:rPr lang="en-US" dirty="0" err="1">
                <a:solidFill>
                  <a:srgbClr val="C00000"/>
                </a:solidFill>
              </a:rPr>
              <a:t>j</a:t>
            </a:r>
            <a:r>
              <a:rPr lang="en-US" dirty="0" err="1"/>
              <a:t>++</a:t>
            </a:r>
            <a:r>
              <a:rPr lang="en-US" dirty="0"/>
              <a:t>; </a:t>
            </a:r>
            <a:r>
              <a:rPr lang="en-US" dirty="0">
                <a:solidFill>
                  <a:schemeClr val="accent6">
                    <a:lumMod val="50000"/>
                  </a:schemeClr>
                </a:solidFill>
              </a:rPr>
              <a:t>k</a:t>
            </a:r>
            <a:r>
              <a:rPr lang="en-US" dirty="0"/>
              <a:t>++;</a:t>
            </a:r>
          </a:p>
          <a:p>
            <a:pPr marL="0" indent="0">
              <a:buNone/>
            </a:pPr>
            <a:r>
              <a:rPr lang="en-US" dirty="0"/>
              <a:t>    next[</a:t>
            </a:r>
            <a:r>
              <a:rPr lang="en-US" dirty="0">
                <a:solidFill>
                  <a:srgbClr val="C00000"/>
                </a:solidFill>
              </a:rPr>
              <a:t>j</a:t>
            </a:r>
            <a:r>
              <a:rPr lang="en-US" dirty="0"/>
              <a:t>]=</a:t>
            </a:r>
            <a:r>
              <a:rPr lang="en-US" dirty="0">
                <a:solidFill>
                  <a:schemeClr val="accent6">
                    <a:lumMod val="50000"/>
                  </a:schemeClr>
                </a:solidFill>
              </a:rPr>
              <a:t>k</a:t>
            </a:r>
            <a:r>
              <a:rPr lang="en-US" dirty="0"/>
              <a:t>;</a:t>
            </a:r>
          </a:p>
          <a:p>
            <a:pPr marL="0" indent="0">
              <a:buNone/>
            </a:pPr>
            <a:r>
              <a:rPr lang="en-US" dirty="0"/>
              <a:t> </a:t>
            </a:r>
            <a:r>
              <a:rPr lang="en-US" dirty="0">
                <a:solidFill>
                  <a:srgbClr val="FF0000"/>
                </a:solidFill>
              </a:rPr>
              <a:t>}</a:t>
            </a:r>
            <a:endParaRPr lang="en-US" dirty="0"/>
          </a:p>
          <a:p>
            <a:pPr marL="0" indent="0">
              <a:buNone/>
            </a:pPr>
            <a:r>
              <a:rPr lang="en-US" dirty="0"/>
              <a:t> else </a:t>
            </a:r>
            <a:r>
              <a:rPr lang="en-US" dirty="0">
                <a:solidFill>
                  <a:schemeClr val="accent6">
                    <a:lumMod val="50000"/>
                  </a:schemeClr>
                </a:solidFill>
              </a:rPr>
              <a:t>k</a:t>
            </a:r>
            <a:r>
              <a:rPr lang="en-US" dirty="0"/>
              <a:t>=next[</a:t>
            </a:r>
            <a:r>
              <a:rPr lang="en-US" dirty="0">
                <a:solidFill>
                  <a:schemeClr val="accent6">
                    <a:lumMod val="50000"/>
                  </a:schemeClr>
                </a:solidFill>
              </a:rPr>
              <a:t>k</a:t>
            </a:r>
            <a:r>
              <a:rPr lang="en-US" dirty="0"/>
              <a:t>];</a:t>
            </a:r>
            <a:r>
              <a:rPr lang="en-US" altLang="zh-CN" dirty="0"/>
              <a:t> //</a:t>
            </a:r>
            <a:r>
              <a:rPr lang="zh-CN" altLang="en-US" dirty="0"/>
              <a:t>失配</a:t>
            </a:r>
            <a:endParaRPr lang="en-US" dirty="0"/>
          </a:p>
          <a:p>
            <a:pPr marL="0" indent="0">
              <a:buNone/>
            </a:pPr>
            <a:r>
              <a:rPr lang="en-US" b="1" dirty="0">
                <a:solidFill>
                  <a:srgbClr val="0000FF"/>
                </a:solidFill>
              </a:rPr>
              <a:t>}</a:t>
            </a:r>
          </a:p>
          <a:p>
            <a:pPr marL="0" indent="0">
              <a:buNone/>
            </a:pPr>
            <a:r>
              <a:rPr lang="zh-CN" altLang="en-US" b="1" dirty="0">
                <a:solidFill>
                  <a:srgbClr val="0000FF"/>
                </a:solidFill>
              </a:rPr>
              <a:t>若模式串长度为</a:t>
            </a:r>
            <a:r>
              <a:rPr lang="en-US" altLang="zh-CN" b="1" dirty="0">
                <a:solidFill>
                  <a:srgbClr val="0000FF"/>
                </a:solidFill>
              </a:rPr>
              <a:t>m</a:t>
            </a:r>
            <a:r>
              <a:rPr lang="zh-CN" altLang="en-US" b="1" dirty="0">
                <a:solidFill>
                  <a:srgbClr val="0000FF"/>
                </a:solidFill>
              </a:rPr>
              <a:t>，则时间复杂度为</a:t>
            </a:r>
            <a:r>
              <a:rPr lang="en-US" altLang="zh-CN" b="1" dirty="0">
                <a:solidFill>
                  <a:srgbClr val="0000FF"/>
                </a:solidFill>
              </a:rPr>
              <a:t>O(m)</a:t>
            </a:r>
            <a:endParaRPr lang="en-US" b="1" dirty="0">
              <a:solidFill>
                <a:srgbClr val="0000FF"/>
              </a:solidFill>
            </a:endParaRP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134972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Effect transition="in" filter="fade">
                                      <p:cBhvr>
                                        <p:cTn id="1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串</a:t>
            </a:r>
            <a:endParaRPr lang="en-US"/>
          </a:p>
        </p:txBody>
      </p:sp>
      <p:sp>
        <p:nvSpPr>
          <p:cNvPr id="3" name="内容占位符 2"/>
          <p:cNvSpPr>
            <a:spLocks noGrp="1"/>
          </p:cNvSpPr>
          <p:nvPr>
            <p:ph idx="1"/>
          </p:nvPr>
        </p:nvSpPr>
        <p:spPr/>
        <p:txBody>
          <a:bodyPr>
            <a:normAutofit fontScale="85000" lnSpcReduction="10000"/>
          </a:bodyPr>
          <a:lstStyle/>
          <a:p>
            <a:r>
              <a:rPr lang="zh-CN" altLang="en-US" dirty="0">
                <a:solidFill>
                  <a:srgbClr val="C00000"/>
                </a:solidFill>
              </a:rPr>
              <a:t>子串</a:t>
            </a:r>
            <a:r>
              <a:rPr lang="zh-CN" altLang="en-US" dirty="0"/>
              <a:t>：串中任意个连续的字符组成的子序列</a:t>
            </a:r>
            <a:endParaRPr lang="en-US" altLang="zh-CN" dirty="0"/>
          </a:p>
          <a:p>
            <a:r>
              <a:rPr lang="zh-CN" altLang="en-US" dirty="0">
                <a:solidFill>
                  <a:srgbClr val="C00000"/>
                </a:solidFill>
              </a:rPr>
              <a:t>主串</a:t>
            </a:r>
            <a:r>
              <a:rPr lang="zh-CN" altLang="en-US" dirty="0"/>
              <a:t>：包含子串的串</a:t>
            </a:r>
            <a:endParaRPr lang="en-US" altLang="zh-CN" dirty="0"/>
          </a:p>
          <a:p>
            <a:pPr lvl="1"/>
            <a:r>
              <a:rPr lang="zh-CN" altLang="en-US" dirty="0"/>
              <a:t>子串在主串中的位置是以子串的第一个字符在主串中的位置来表示的</a:t>
            </a:r>
            <a:endParaRPr lang="en-US" altLang="zh-CN" dirty="0"/>
          </a:p>
          <a:p>
            <a:pPr lvl="1"/>
            <a:r>
              <a:rPr lang="zh-CN" altLang="en-US" dirty="0">
                <a:solidFill>
                  <a:srgbClr val="0000FF"/>
                </a:solidFill>
              </a:rPr>
              <a:t>空串是任意串的子串，任意串是其自身的子串</a:t>
            </a:r>
            <a:endParaRPr lang="en-US" altLang="zh-CN" dirty="0">
              <a:solidFill>
                <a:srgbClr val="0000FF"/>
              </a:solidFill>
            </a:endParaRPr>
          </a:p>
          <a:p>
            <a:pPr lvl="1"/>
            <a:r>
              <a:rPr lang="zh-CN" altLang="en-US" dirty="0">
                <a:solidFill>
                  <a:srgbClr val="0033CC"/>
                </a:solidFill>
              </a:rPr>
              <a:t>平凡</a:t>
            </a:r>
            <a:r>
              <a:rPr lang="en-US" altLang="zh-CN" dirty="0">
                <a:solidFill>
                  <a:srgbClr val="0033CC"/>
                </a:solidFill>
              </a:rPr>
              <a:t>(trivial)</a:t>
            </a:r>
            <a:r>
              <a:rPr lang="zh-CN" altLang="en-US" dirty="0">
                <a:solidFill>
                  <a:srgbClr val="0033CC"/>
                </a:solidFill>
              </a:rPr>
              <a:t>子串</a:t>
            </a:r>
            <a:r>
              <a:rPr lang="en-US" altLang="zh-CN" dirty="0">
                <a:solidFill>
                  <a:srgbClr val="0033CC"/>
                </a:solidFill>
              </a:rPr>
              <a:t> </a:t>
            </a:r>
            <a:r>
              <a:rPr lang="en-US" altLang="zh-CN" dirty="0"/>
              <a:t>vs. </a:t>
            </a:r>
            <a:r>
              <a:rPr lang="zh-CN" altLang="en-US" dirty="0">
                <a:solidFill>
                  <a:schemeClr val="accent6">
                    <a:lumMod val="75000"/>
                  </a:schemeClr>
                </a:solidFill>
              </a:rPr>
              <a:t>真</a:t>
            </a:r>
            <a:r>
              <a:rPr lang="en-US" altLang="zh-CN" dirty="0">
                <a:solidFill>
                  <a:schemeClr val="accent6">
                    <a:lumMod val="75000"/>
                  </a:schemeClr>
                </a:solidFill>
              </a:rPr>
              <a:t>(proper)</a:t>
            </a:r>
            <a:r>
              <a:rPr lang="zh-CN" altLang="en-US" dirty="0">
                <a:solidFill>
                  <a:schemeClr val="accent6">
                    <a:lumMod val="75000"/>
                  </a:schemeClr>
                </a:solidFill>
              </a:rPr>
              <a:t>子串</a:t>
            </a:r>
            <a:r>
              <a:rPr lang="zh-CN" altLang="en-US" dirty="0"/>
              <a:t>：</a:t>
            </a:r>
            <a:r>
              <a:rPr lang="zh-CN" altLang="en-US" dirty="0">
                <a:solidFill>
                  <a:srgbClr val="0000FF"/>
                </a:solidFill>
              </a:rPr>
              <a:t>字符串自身之外的所有非空子串</a:t>
            </a:r>
          </a:p>
          <a:p>
            <a:r>
              <a:rPr lang="zh-CN" altLang="en-US" dirty="0"/>
              <a:t>串的</a:t>
            </a:r>
            <a:r>
              <a:rPr lang="zh-CN" altLang="en-US" dirty="0">
                <a:solidFill>
                  <a:srgbClr val="C00000"/>
                </a:solidFill>
              </a:rPr>
              <a:t>前缀</a:t>
            </a:r>
            <a:r>
              <a:rPr lang="zh-CN" altLang="en-US" dirty="0"/>
              <a:t>：串中最靠前的若干个字符</a:t>
            </a:r>
            <a:endParaRPr lang="en-US" altLang="zh-CN" dirty="0"/>
          </a:p>
          <a:p>
            <a:r>
              <a:rPr lang="zh-CN" altLang="en-US" dirty="0"/>
              <a:t>串的</a:t>
            </a:r>
            <a:r>
              <a:rPr lang="zh-CN" altLang="en-US" dirty="0">
                <a:solidFill>
                  <a:srgbClr val="C00000"/>
                </a:solidFill>
              </a:rPr>
              <a:t>后缀</a:t>
            </a:r>
            <a:r>
              <a:rPr lang="zh-CN" altLang="en-US" dirty="0"/>
              <a:t>：串中最靠后的若干个字符</a:t>
            </a:r>
            <a:endParaRPr lang="en-US" altLang="zh-CN" dirty="0"/>
          </a:p>
          <a:p>
            <a:pPr lvl="1"/>
            <a:r>
              <a:rPr lang="zh-CN" altLang="en-US" dirty="0">
                <a:solidFill>
                  <a:srgbClr val="0000FF"/>
                </a:solidFill>
              </a:rPr>
              <a:t>空串是任何串的前缀、后缀，任意串是其自身的前缀、后缀</a:t>
            </a:r>
            <a:endParaRPr lang="en-US" altLang="zh-CN" dirty="0">
              <a:solidFill>
                <a:srgbClr val="0000FF"/>
              </a:solidFill>
            </a:endParaRPr>
          </a:p>
          <a:p>
            <a:pPr lvl="1"/>
            <a:r>
              <a:rPr lang="zh-CN" altLang="en-US" dirty="0">
                <a:solidFill>
                  <a:srgbClr val="0000FF"/>
                </a:solidFill>
              </a:rPr>
              <a:t>平凡前缀，平凡后缀，</a:t>
            </a:r>
            <a:r>
              <a:rPr lang="zh-CN" altLang="en-US" dirty="0">
                <a:solidFill>
                  <a:schemeClr val="accent6">
                    <a:lumMod val="75000"/>
                  </a:schemeClr>
                </a:solidFill>
              </a:rPr>
              <a:t>真前缀</a:t>
            </a:r>
            <a:r>
              <a:rPr lang="zh-CN" altLang="en-US" dirty="0">
                <a:solidFill>
                  <a:srgbClr val="0000FF"/>
                </a:solidFill>
              </a:rPr>
              <a:t>，</a:t>
            </a:r>
            <a:r>
              <a:rPr lang="zh-CN" altLang="en-US" dirty="0">
                <a:solidFill>
                  <a:schemeClr val="accent6">
                    <a:lumMod val="75000"/>
                  </a:schemeClr>
                </a:solidFill>
              </a:rPr>
              <a:t>真后缀</a:t>
            </a:r>
          </a:p>
          <a:p>
            <a:r>
              <a:rPr lang="zh-CN" altLang="en-US" dirty="0"/>
              <a:t>串的相等：两个串相等</a:t>
            </a:r>
            <a:r>
              <a:rPr lang="zh-CN" altLang="en-US" dirty="0">
                <a:solidFill>
                  <a:srgbClr val="FF0000"/>
                </a:solidFill>
              </a:rPr>
              <a:t>当且仅当</a:t>
            </a:r>
            <a:r>
              <a:rPr lang="zh-CN" altLang="en-US" dirty="0"/>
              <a:t>这两个串的值相等，即，两个串的长度相等，且对应位置的字符均相同</a:t>
            </a:r>
            <a:endParaRPr lang="en-US" altLang="zh-CN" dirty="0"/>
          </a:p>
          <a:p>
            <a:pPr lvl="1"/>
            <a:r>
              <a:rPr lang="zh-CN" altLang="en-US" dirty="0"/>
              <a:t>字符相等意味着</a:t>
            </a:r>
            <a:r>
              <a:rPr lang="zh-CN" altLang="en-US" dirty="0">
                <a:solidFill>
                  <a:srgbClr val="C00000"/>
                </a:solidFill>
              </a:rPr>
              <a:t>字符所对应的</a:t>
            </a:r>
            <a:r>
              <a:rPr lang="en-US" altLang="zh-CN" dirty="0">
                <a:solidFill>
                  <a:srgbClr val="C00000"/>
                </a:solidFill>
              </a:rPr>
              <a:t>ASCII</a:t>
            </a:r>
            <a:r>
              <a:rPr lang="zh-CN" altLang="en-US" dirty="0">
                <a:solidFill>
                  <a:srgbClr val="C00000"/>
                </a:solidFill>
              </a:rPr>
              <a:t>值相等</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25179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Group 109"/>
          <p:cNvGraphicFramePr>
            <a:graphicFrameLocks/>
          </p:cNvGraphicFramePr>
          <p:nvPr/>
        </p:nvGraphicFramePr>
        <p:xfrm>
          <a:off x="654050" y="1427163"/>
          <a:ext cx="7540625" cy="1554480"/>
        </p:xfrm>
        <a:graphic>
          <a:graphicData uri="http://schemas.openxmlformats.org/drawingml/2006/table">
            <a:tbl>
              <a:tblPr>
                <a:tableStyleId>{3C2FFA5D-87B4-456A-9821-1D502468CF0F}</a:tableStyleId>
              </a:tblPr>
              <a:tblGrid>
                <a:gridCol w="146050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gridCol w="758825">
                  <a:extLst>
                    <a:ext uri="{9D8B030D-6E8A-4147-A177-3AD203B41FA5}">
                      <a16:colId xmlns:a16="http://schemas.microsoft.com/office/drawing/2014/main" val="20002"/>
                    </a:ext>
                  </a:extLst>
                </a:gridCol>
                <a:gridCol w="735013">
                  <a:extLst>
                    <a:ext uri="{9D8B030D-6E8A-4147-A177-3AD203B41FA5}">
                      <a16:colId xmlns:a16="http://schemas.microsoft.com/office/drawing/2014/main" val="20003"/>
                    </a:ext>
                  </a:extLst>
                </a:gridCol>
                <a:gridCol w="746125">
                  <a:extLst>
                    <a:ext uri="{9D8B030D-6E8A-4147-A177-3AD203B41FA5}">
                      <a16:colId xmlns:a16="http://schemas.microsoft.com/office/drawing/2014/main" val="20004"/>
                    </a:ext>
                  </a:extLst>
                </a:gridCol>
                <a:gridCol w="735012">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gridCol w="773113">
                  <a:extLst>
                    <a:ext uri="{9D8B030D-6E8A-4147-A177-3AD203B41FA5}">
                      <a16:colId xmlns:a16="http://schemas.microsoft.com/office/drawing/2014/main" val="20007"/>
                    </a:ext>
                  </a:extLst>
                </a:gridCol>
                <a:gridCol w="738187">
                  <a:extLst>
                    <a:ext uri="{9D8B030D-6E8A-4147-A177-3AD203B41FA5}">
                      <a16:colId xmlns:a16="http://schemas.microsoft.com/office/drawing/2014/main" val="20008"/>
                    </a:ext>
                  </a:extLst>
                </a:gridCol>
              </a:tblGrid>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j</a:t>
                      </a:r>
                      <a:endParaRPr kumimoji="0" lang="en-US" altLang="zh-CN" sz="2800" b="1" i="1" u="none" strike="noStrike" cap="none" normalizeH="0" baseline="0" dirty="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0</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2</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3</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4</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5</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6</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7</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0"/>
                  </a:ext>
                </a:extLst>
              </a:tr>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P</a:t>
                      </a:r>
                      <a:endParaRPr kumimoji="0" lang="en-US" altLang="zh-CN" sz="2800" b="1" i="1"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a</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b</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a</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a</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b</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c</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a</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c</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1"/>
                  </a:ext>
                </a:extLst>
              </a:tr>
              <a:tr h="431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dirty="0">
                          <a:ln>
                            <a:noFill/>
                          </a:ln>
                          <a:effectLst/>
                        </a:rPr>
                        <a:t>next [j]</a:t>
                      </a:r>
                      <a:endParaRPr kumimoji="0" lang="en-US" altLang="zh-CN" sz="28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0</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0</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en-US" altLang="zh-CN" sz="2800"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2</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0</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u="none" strike="noStrike" cap="none" normalizeH="0" baseline="0">
                          <a:ln>
                            <a:noFill/>
                          </a:ln>
                          <a:effectLst/>
                        </a:rPr>
                        <a:t>1</a:t>
                      </a:r>
                      <a:endParaRPr kumimoji="0" lang="en-US" altLang="zh-CN" sz="2800" b="1" i="0" u="none" strike="noStrike" cap="none" normalizeH="0" baseline="0">
                        <a:ln>
                          <a:noFill/>
                        </a:ln>
                        <a:solidFill>
                          <a:schemeClr val="tx1"/>
                        </a:solidFill>
                        <a:effectLst/>
                        <a:latin typeface="Times New Roman" pitchFamily="18" charset="0"/>
                        <a:ea typeface="宋体" pitchFamily="2" charset="-122"/>
                      </a:endParaRPr>
                    </a:p>
                  </a:txBody>
                  <a:tcPr horzOverflow="overflow"/>
                </a:tc>
                <a:extLst>
                  <a:ext uri="{0D108BD9-81ED-4DB2-BD59-A6C34878D82A}">
                    <a16:rowId xmlns:a16="http://schemas.microsoft.com/office/drawing/2014/main" val="10002"/>
                  </a:ext>
                </a:extLst>
              </a:tr>
            </a:tbl>
          </a:graphicData>
        </a:graphic>
      </p:graphicFrame>
      <p:sp>
        <p:nvSpPr>
          <p:cNvPr id="6" name="Text Box 110"/>
          <p:cNvSpPr txBox="1">
            <a:spLocks noChangeArrowheads="1"/>
          </p:cNvSpPr>
          <p:nvPr/>
        </p:nvSpPr>
        <p:spPr bwMode="auto">
          <a:xfrm>
            <a:off x="4454525" y="3355975"/>
            <a:ext cx="955711" cy="1938992"/>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3</a:t>
            </a:r>
            <a:r>
              <a:rPr lang="en-US" altLang="zh-CN" sz="2400" dirty="0">
                <a:latin typeface="Times New Roman" pitchFamily="18" charset="0"/>
                <a:sym typeface="Symbol" pitchFamily="18" charset="2"/>
              </a:rPr>
              <a:t>=</a:t>
            </a:r>
            <a:r>
              <a:rPr lang="en-US" altLang="zh-CN" sz="2400" i="1" dirty="0">
                <a:latin typeface="Times New Roman" pitchFamily="18" charset="0"/>
              </a:rPr>
              <a:t>p</a:t>
            </a:r>
            <a:r>
              <a:rPr lang="en-US" altLang="zh-CN" sz="2400" baseline="-25000" dirty="0">
                <a:latin typeface="Times New Roman" pitchFamily="18" charset="0"/>
              </a:rPr>
              <a:t>0</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=4</a:t>
            </a:r>
          </a:p>
          <a:p>
            <a:r>
              <a:rPr lang="en-US" altLang="zh-CN" sz="2400" i="1" dirty="0">
                <a:latin typeface="Times New Roman" pitchFamily="18" charset="0"/>
              </a:rPr>
              <a:t>k</a:t>
            </a:r>
            <a:r>
              <a:rPr lang="en-US" altLang="zh-CN" sz="2400" dirty="0">
                <a:latin typeface="Times New Roman" pitchFamily="18" charset="0"/>
              </a:rPr>
              <a:t>=1</a:t>
            </a:r>
          </a:p>
          <a:p>
            <a:r>
              <a:rPr lang="en-US" altLang="zh-CN" sz="2400" i="1" dirty="0">
                <a:latin typeface="Times New Roman" pitchFamily="18" charset="0"/>
              </a:rPr>
              <a:t>n</a:t>
            </a:r>
            <a:r>
              <a:rPr lang="en-US" altLang="zh-CN" sz="2400" baseline="-25000" dirty="0">
                <a:latin typeface="Times New Roman" pitchFamily="18" charset="0"/>
              </a:rPr>
              <a:t>4</a:t>
            </a:r>
            <a:r>
              <a:rPr lang="en-US" altLang="zh-CN" sz="2400" dirty="0">
                <a:latin typeface="Times New Roman" pitchFamily="18" charset="0"/>
              </a:rPr>
              <a:t>=k</a:t>
            </a:r>
          </a:p>
          <a:p>
            <a:r>
              <a:rPr lang="en-US" altLang="zh-CN" sz="2400" dirty="0">
                <a:latin typeface="Times New Roman" pitchFamily="18" charset="0"/>
              </a:rPr>
              <a:t> =1 </a:t>
            </a:r>
          </a:p>
        </p:txBody>
      </p:sp>
      <p:sp>
        <p:nvSpPr>
          <p:cNvPr id="9" name="Text Box 113"/>
          <p:cNvSpPr txBox="1">
            <a:spLocks noChangeArrowheads="1"/>
          </p:cNvSpPr>
          <p:nvPr/>
        </p:nvSpPr>
        <p:spPr bwMode="auto">
          <a:xfrm>
            <a:off x="2051050" y="3370263"/>
            <a:ext cx="1199535" cy="1569660"/>
          </a:xfrm>
          <a:prstGeom prst="rect">
            <a:avLst/>
          </a:prstGeom>
          <a:noFill/>
          <a:ln w="9525">
            <a:noFill/>
            <a:miter lim="800000"/>
            <a:headEnd/>
            <a:tailEnd/>
          </a:ln>
        </p:spPr>
        <p:txBody>
          <a:bodyPr wrap="square">
            <a:spAutoFit/>
          </a:bodyPr>
          <a:lstStyle/>
          <a:p>
            <a:r>
              <a:rPr lang="en-US" altLang="zh-CN" sz="2400" i="1" dirty="0">
                <a:latin typeface="Times New Roman" pitchFamily="18" charset="0"/>
              </a:rPr>
              <a:t>k=-1:</a:t>
            </a:r>
          </a:p>
          <a:p>
            <a:r>
              <a:rPr lang="en-US" altLang="zh-CN" sz="2400" i="1" dirty="0">
                <a:latin typeface="Times New Roman" pitchFamily="18" charset="0"/>
              </a:rPr>
              <a:t>j</a:t>
            </a:r>
            <a:r>
              <a:rPr lang="en-US" altLang="zh-CN" sz="2400" dirty="0">
                <a:latin typeface="Times New Roman" pitchFamily="18" charset="0"/>
              </a:rPr>
              <a:t>=2</a:t>
            </a:r>
          </a:p>
          <a:p>
            <a:r>
              <a:rPr lang="en-US" altLang="zh-CN" sz="2400" i="1" dirty="0">
                <a:latin typeface="Times New Roman" pitchFamily="18" charset="0"/>
              </a:rPr>
              <a:t>k</a:t>
            </a:r>
            <a:r>
              <a:rPr lang="en-US" altLang="zh-CN" sz="2400" dirty="0">
                <a:latin typeface="Times New Roman" pitchFamily="18" charset="0"/>
              </a:rPr>
              <a:t>=0</a:t>
            </a:r>
          </a:p>
          <a:p>
            <a:pPr lvl="0"/>
            <a:r>
              <a:rPr lang="en-US" altLang="zh-CN" sz="2400" i="1" dirty="0">
                <a:solidFill>
                  <a:prstClr val="black"/>
                </a:solidFill>
                <a:latin typeface="Times New Roman" pitchFamily="18" charset="0"/>
              </a:rPr>
              <a:t>n</a:t>
            </a:r>
            <a:r>
              <a:rPr lang="en-US" altLang="zh-CN" sz="2400" baseline="-25000" dirty="0">
                <a:solidFill>
                  <a:prstClr val="black"/>
                </a:solidFill>
                <a:latin typeface="Times New Roman" pitchFamily="18" charset="0"/>
              </a:rPr>
              <a:t>2</a:t>
            </a:r>
            <a:r>
              <a:rPr lang="en-US" altLang="zh-CN" sz="2400" dirty="0">
                <a:solidFill>
                  <a:prstClr val="black"/>
                </a:solidFill>
                <a:latin typeface="Times New Roman" pitchFamily="18" charset="0"/>
              </a:rPr>
              <a:t>=</a:t>
            </a:r>
            <a:r>
              <a:rPr lang="en-US" altLang="zh-CN" sz="2400" i="1" dirty="0">
                <a:solidFill>
                  <a:prstClr val="black"/>
                </a:solidFill>
                <a:latin typeface="Times New Roman" pitchFamily="18" charset="0"/>
              </a:rPr>
              <a:t>k</a:t>
            </a:r>
            <a:r>
              <a:rPr lang="en-US" altLang="zh-CN" sz="2400" dirty="0">
                <a:solidFill>
                  <a:prstClr val="black"/>
                </a:solidFill>
                <a:latin typeface="Times New Roman" pitchFamily="18" charset="0"/>
              </a:rPr>
              <a:t> =0</a:t>
            </a:r>
            <a:endParaRPr lang="en-US" altLang="zh-CN" sz="2400" dirty="0">
              <a:latin typeface="Times New Roman" pitchFamily="18" charset="0"/>
            </a:endParaRPr>
          </a:p>
        </p:txBody>
      </p:sp>
      <p:sp>
        <p:nvSpPr>
          <p:cNvPr id="10" name="Text Box 114"/>
          <p:cNvSpPr txBox="1">
            <a:spLocks noChangeArrowheads="1"/>
          </p:cNvSpPr>
          <p:nvPr/>
        </p:nvSpPr>
        <p:spPr bwMode="auto">
          <a:xfrm>
            <a:off x="859703" y="3442177"/>
            <a:ext cx="1137499" cy="1569660"/>
          </a:xfrm>
          <a:prstGeom prst="rect">
            <a:avLst/>
          </a:prstGeom>
          <a:noFill/>
          <a:ln w="9525">
            <a:noFill/>
            <a:miter lim="800000"/>
            <a:headEnd/>
            <a:tailEnd/>
          </a:ln>
        </p:spPr>
        <p:txBody>
          <a:bodyPr wrap="square">
            <a:spAutoFit/>
          </a:bodyPr>
          <a:lstStyle/>
          <a:p>
            <a:r>
              <a:rPr lang="en-US" altLang="zh-CN" sz="2400" i="1" dirty="0">
                <a:latin typeface="Times New Roman" pitchFamily="18" charset="0"/>
              </a:rPr>
              <a:t>k=-1:</a:t>
            </a:r>
          </a:p>
          <a:p>
            <a:r>
              <a:rPr lang="en-US" altLang="zh-CN" sz="2400" i="1" dirty="0">
                <a:latin typeface="Times New Roman" pitchFamily="18" charset="0"/>
              </a:rPr>
              <a:t>j</a:t>
            </a:r>
            <a:r>
              <a:rPr lang="en-US" altLang="zh-CN" sz="2400" dirty="0">
                <a:latin typeface="Times New Roman" pitchFamily="18" charset="0"/>
              </a:rPr>
              <a:t>=1</a:t>
            </a:r>
          </a:p>
          <a:p>
            <a:r>
              <a:rPr lang="en-US" altLang="zh-CN" sz="2400" i="1" dirty="0">
                <a:latin typeface="Times New Roman" pitchFamily="18" charset="0"/>
              </a:rPr>
              <a:t>k</a:t>
            </a:r>
            <a:r>
              <a:rPr lang="en-US" altLang="zh-CN" sz="2400" dirty="0">
                <a:latin typeface="Times New Roman" pitchFamily="18" charset="0"/>
              </a:rPr>
              <a:t>=</a:t>
            </a:r>
            <a:r>
              <a:rPr lang="en-US" altLang="zh-CN" sz="2400" dirty="0"/>
              <a:t>0</a:t>
            </a:r>
            <a:endParaRPr lang="en-US" altLang="zh-CN" sz="2400" dirty="0">
              <a:latin typeface="Times New Roman" pitchFamily="18" charset="0"/>
            </a:endParaRPr>
          </a:p>
          <a:p>
            <a:r>
              <a:rPr lang="en-US" altLang="zh-CN" sz="2400" i="1" dirty="0">
                <a:latin typeface="Times New Roman" pitchFamily="18" charset="0"/>
              </a:rPr>
              <a:t>n</a:t>
            </a:r>
            <a:r>
              <a:rPr lang="en-US" altLang="zh-CN" sz="2400" baseline="-25000" dirty="0">
                <a:latin typeface="Times New Roman" pitchFamily="18" charset="0"/>
              </a:rPr>
              <a:t>1</a:t>
            </a:r>
            <a:r>
              <a:rPr lang="en-US" altLang="zh-CN" sz="2400" dirty="0">
                <a:latin typeface="Times New Roman" pitchFamily="18" charset="0"/>
              </a:rPr>
              <a:t>=k=0</a:t>
            </a:r>
          </a:p>
        </p:txBody>
      </p:sp>
      <p:sp>
        <p:nvSpPr>
          <p:cNvPr id="11" name="Text Box 115"/>
          <p:cNvSpPr txBox="1">
            <a:spLocks noChangeArrowheads="1"/>
          </p:cNvSpPr>
          <p:nvPr/>
        </p:nvSpPr>
        <p:spPr bwMode="auto">
          <a:xfrm>
            <a:off x="35496" y="3351667"/>
            <a:ext cx="883190" cy="1200329"/>
          </a:xfrm>
          <a:prstGeom prst="rect">
            <a:avLst/>
          </a:prstGeom>
          <a:noFill/>
          <a:ln w="9525">
            <a:noFill/>
            <a:miter lim="800000"/>
            <a:headEnd/>
            <a:tailEnd/>
          </a:ln>
        </p:spPr>
        <p:txBody>
          <a:bodyPr wrap="none">
            <a:spAutoFit/>
          </a:bodyPr>
          <a:lstStyle/>
          <a:p>
            <a:r>
              <a:rPr lang="en-US" altLang="zh-CN" sz="2400" i="1" dirty="0">
                <a:latin typeface="Times New Roman" pitchFamily="18" charset="0"/>
              </a:rPr>
              <a:t>j</a:t>
            </a:r>
            <a:r>
              <a:rPr lang="en-US" altLang="zh-CN" sz="2400" dirty="0">
                <a:latin typeface="Times New Roman" pitchFamily="18" charset="0"/>
              </a:rPr>
              <a:t>=0</a:t>
            </a:r>
          </a:p>
          <a:p>
            <a:r>
              <a:rPr lang="en-US" altLang="zh-CN" sz="2400" i="1" dirty="0">
                <a:latin typeface="Times New Roman" pitchFamily="18" charset="0"/>
              </a:rPr>
              <a:t>k=-1</a:t>
            </a:r>
          </a:p>
          <a:p>
            <a:r>
              <a:rPr lang="en-US" altLang="zh-CN" sz="2400" i="1" dirty="0">
                <a:latin typeface="Times New Roman" pitchFamily="18" charset="0"/>
              </a:rPr>
              <a:t>n</a:t>
            </a:r>
            <a:r>
              <a:rPr lang="en-US" altLang="zh-CN" sz="2400" baseline="-25000" dirty="0">
                <a:latin typeface="Times New Roman" pitchFamily="18" charset="0"/>
              </a:rPr>
              <a:t>0</a:t>
            </a:r>
            <a:r>
              <a:rPr lang="en-US" altLang="zh-CN" sz="2400" dirty="0">
                <a:latin typeface="Times New Roman" pitchFamily="18" charset="0"/>
              </a:rPr>
              <a:t>=</a:t>
            </a:r>
            <a:r>
              <a:rPr lang="en-US" altLang="zh-CN" sz="2400" dirty="0"/>
              <a:t>-</a:t>
            </a:r>
            <a:r>
              <a:rPr lang="en-US" altLang="zh-CN" sz="2400" dirty="0">
                <a:latin typeface="Times New Roman" pitchFamily="18" charset="0"/>
              </a:rPr>
              <a:t>1</a:t>
            </a:r>
          </a:p>
        </p:txBody>
      </p:sp>
      <p:sp>
        <p:nvSpPr>
          <p:cNvPr id="12" name="Text Box 116"/>
          <p:cNvSpPr txBox="1">
            <a:spLocks noChangeArrowheads="1"/>
          </p:cNvSpPr>
          <p:nvPr/>
        </p:nvSpPr>
        <p:spPr bwMode="auto">
          <a:xfrm>
            <a:off x="5611813" y="3357563"/>
            <a:ext cx="955711" cy="1569660"/>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4</a:t>
            </a:r>
            <a:r>
              <a:rPr lang="en-US" altLang="zh-CN" sz="2400" dirty="0">
                <a:latin typeface="Times New Roman" pitchFamily="18" charset="0"/>
                <a:sym typeface="Symbol" pitchFamily="18" charset="2"/>
              </a:rPr>
              <a:t>=</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=5</a:t>
            </a:r>
          </a:p>
          <a:p>
            <a:r>
              <a:rPr lang="en-US" altLang="zh-CN" sz="2400" i="1" dirty="0">
                <a:latin typeface="Times New Roman" pitchFamily="18" charset="0"/>
              </a:rPr>
              <a:t>k</a:t>
            </a:r>
            <a:r>
              <a:rPr lang="en-US" altLang="zh-CN" sz="2400" dirty="0">
                <a:latin typeface="Times New Roman" pitchFamily="18" charset="0"/>
              </a:rPr>
              <a:t>=2</a:t>
            </a:r>
          </a:p>
          <a:p>
            <a:r>
              <a:rPr lang="en-US" altLang="zh-CN" sz="2400" i="1" dirty="0">
                <a:latin typeface="Times New Roman" pitchFamily="18" charset="0"/>
              </a:rPr>
              <a:t>n</a:t>
            </a:r>
            <a:r>
              <a:rPr lang="en-US" altLang="zh-CN" sz="2400" baseline="-25000" dirty="0">
                <a:latin typeface="Times New Roman" pitchFamily="18" charset="0"/>
              </a:rPr>
              <a:t>5</a:t>
            </a:r>
            <a:r>
              <a:rPr lang="en-US" altLang="zh-CN" sz="2400" dirty="0">
                <a:latin typeface="Times New Roman" pitchFamily="18" charset="0"/>
              </a:rPr>
              <a:t>=2 </a:t>
            </a:r>
          </a:p>
        </p:txBody>
      </p:sp>
      <p:sp>
        <p:nvSpPr>
          <p:cNvPr id="13" name="Text Box 117"/>
          <p:cNvSpPr txBox="1">
            <a:spLocks noChangeArrowheads="1"/>
          </p:cNvSpPr>
          <p:nvPr/>
        </p:nvSpPr>
        <p:spPr bwMode="auto">
          <a:xfrm>
            <a:off x="6589713" y="3370263"/>
            <a:ext cx="1308371" cy="3046988"/>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5 </a:t>
            </a:r>
            <a:r>
              <a:rPr lang="en-US" altLang="zh-CN" sz="2400" dirty="0">
                <a:latin typeface="Times New Roman" pitchFamily="18" charset="0"/>
                <a:sym typeface="Symbol" pitchFamily="18" charset="2"/>
              </a:rPr>
              <a:t> </a:t>
            </a:r>
            <a:r>
              <a:rPr lang="en-US" altLang="zh-CN" sz="2400" i="1" dirty="0">
                <a:latin typeface="Times New Roman" pitchFamily="18" charset="0"/>
              </a:rPr>
              <a:t>p</a:t>
            </a:r>
            <a:r>
              <a:rPr lang="en-US" altLang="zh-CN" sz="2400" baseline="-25000" dirty="0">
                <a:latin typeface="Times New Roman" pitchFamily="18" charset="0"/>
              </a:rPr>
              <a:t>0:</a:t>
            </a:r>
          </a:p>
          <a:p>
            <a:r>
              <a:rPr lang="en-US" altLang="zh-CN" sz="2400" i="1" dirty="0">
                <a:latin typeface="Times New Roman" pitchFamily="18" charset="0"/>
              </a:rPr>
              <a:t>j</a:t>
            </a:r>
            <a:r>
              <a:rPr lang="en-US" altLang="zh-CN" sz="2400" dirty="0">
                <a:latin typeface="Times New Roman" pitchFamily="18" charset="0"/>
              </a:rPr>
              <a:t>=5</a:t>
            </a:r>
          </a:p>
          <a:p>
            <a:r>
              <a:rPr lang="en-US" altLang="zh-CN" sz="2400" i="1" dirty="0">
                <a:latin typeface="Times New Roman" pitchFamily="18" charset="0"/>
              </a:rPr>
              <a:t>k</a:t>
            </a:r>
            <a:r>
              <a:rPr lang="en-US" altLang="zh-CN" sz="2400" dirty="0">
                <a:latin typeface="Times New Roman" pitchFamily="18" charset="0"/>
              </a:rPr>
              <a:t>=</a:t>
            </a:r>
            <a:r>
              <a:rPr lang="en-US" altLang="zh-CN" sz="2400" i="1" dirty="0">
                <a:latin typeface="Times New Roman" pitchFamily="18" charset="0"/>
              </a:rPr>
              <a:t> n</a:t>
            </a:r>
            <a:r>
              <a:rPr lang="en-US" altLang="zh-CN" sz="2400" baseline="-25000" dirty="0">
                <a:latin typeface="Times New Roman" pitchFamily="18" charset="0"/>
              </a:rPr>
              <a:t>0 </a:t>
            </a:r>
            <a:r>
              <a:rPr lang="en-US" altLang="zh-CN" sz="2400" dirty="0">
                <a:latin typeface="Times New Roman" pitchFamily="18" charset="0"/>
              </a:rPr>
              <a:t>=-1</a:t>
            </a:r>
          </a:p>
          <a:p>
            <a:endParaRPr lang="en-US" altLang="zh-CN" sz="2400" i="1" dirty="0">
              <a:latin typeface="Times New Roman" pitchFamily="18" charset="0"/>
            </a:endParaRPr>
          </a:p>
          <a:p>
            <a:r>
              <a:rPr lang="en-US" altLang="zh-CN" sz="2400" i="1" dirty="0">
                <a:latin typeface="Times New Roman" pitchFamily="18" charset="0"/>
              </a:rPr>
              <a:t>p</a:t>
            </a:r>
            <a:r>
              <a:rPr lang="en-US" altLang="zh-CN" sz="2400" baseline="-25000" dirty="0">
                <a:latin typeface="Times New Roman" pitchFamily="18" charset="0"/>
              </a:rPr>
              <a:t>6</a:t>
            </a:r>
            <a:r>
              <a:rPr lang="en-US" altLang="zh-CN" sz="2400" dirty="0">
                <a:latin typeface="Times New Roman" pitchFamily="18" charset="0"/>
                <a:sym typeface="Symbol" pitchFamily="18" charset="2"/>
              </a:rPr>
              <a:t>=</a:t>
            </a:r>
            <a:r>
              <a:rPr lang="en-US" altLang="zh-CN" sz="2400" i="1" dirty="0">
                <a:latin typeface="Times New Roman" pitchFamily="18" charset="0"/>
              </a:rPr>
              <a:t>p</a:t>
            </a:r>
            <a:r>
              <a:rPr lang="en-US" altLang="zh-CN" sz="2400" baseline="-25000" dirty="0">
                <a:latin typeface="Times New Roman" pitchFamily="18" charset="0"/>
              </a:rPr>
              <a:t>0</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=7</a:t>
            </a:r>
          </a:p>
          <a:p>
            <a:r>
              <a:rPr lang="en-US" altLang="zh-CN" sz="2400" i="1" dirty="0">
                <a:latin typeface="Times New Roman" pitchFamily="18" charset="0"/>
              </a:rPr>
              <a:t>k</a:t>
            </a:r>
            <a:r>
              <a:rPr lang="en-US" altLang="zh-CN" sz="2400" dirty="0">
                <a:latin typeface="Times New Roman" pitchFamily="18" charset="0"/>
              </a:rPr>
              <a:t>=0</a:t>
            </a:r>
          </a:p>
          <a:p>
            <a:r>
              <a:rPr lang="en-US" altLang="zh-CN" sz="2400" i="1" dirty="0">
                <a:latin typeface="Times New Roman" pitchFamily="18" charset="0"/>
              </a:rPr>
              <a:t>n</a:t>
            </a:r>
            <a:r>
              <a:rPr lang="en-US" altLang="zh-CN" sz="2400" baseline="-25000" dirty="0">
                <a:latin typeface="Times New Roman" pitchFamily="18" charset="0"/>
              </a:rPr>
              <a:t>6 </a:t>
            </a:r>
            <a:r>
              <a:rPr lang="en-US" altLang="zh-CN" sz="2400" dirty="0">
                <a:latin typeface="Times New Roman" pitchFamily="18" charset="0"/>
              </a:rPr>
              <a:t>=0</a:t>
            </a:r>
          </a:p>
        </p:txBody>
      </p:sp>
      <p:sp>
        <p:nvSpPr>
          <p:cNvPr id="14" name="Text Box 118"/>
          <p:cNvSpPr txBox="1">
            <a:spLocks noChangeArrowheads="1"/>
          </p:cNvSpPr>
          <p:nvPr/>
        </p:nvSpPr>
        <p:spPr bwMode="auto">
          <a:xfrm>
            <a:off x="7781925" y="3381375"/>
            <a:ext cx="955711" cy="1569660"/>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7</a:t>
            </a:r>
            <a:r>
              <a:rPr lang="en-US" altLang="zh-CN" sz="2400" dirty="0">
                <a:latin typeface="Times New Roman" pitchFamily="18" charset="0"/>
                <a:sym typeface="Symbol" pitchFamily="18" charset="2"/>
              </a:rPr>
              <a:t>=</a:t>
            </a:r>
            <a:r>
              <a:rPr lang="en-US" altLang="zh-CN" sz="2400" i="1" dirty="0">
                <a:latin typeface="Times New Roman" pitchFamily="18" charset="0"/>
              </a:rPr>
              <a:t>p</a:t>
            </a:r>
            <a:r>
              <a:rPr lang="en-US" altLang="zh-CN" sz="2400" baseline="-25000" dirty="0">
                <a:latin typeface="Times New Roman" pitchFamily="18" charset="0"/>
              </a:rPr>
              <a:t>0</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=8</a:t>
            </a:r>
          </a:p>
          <a:p>
            <a:r>
              <a:rPr lang="en-US" altLang="zh-CN" sz="2400" i="1" dirty="0">
                <a:latin typeface="Times New Roman" pitchFamily="18" charset="0"/>
              </a:rPr>
              <a:t>k</a:t>
            </a:r>
            <a:r>
              <a:rPr lang="en-US" altLang="zh-CN" sz="2400" dirty="0">
                <a:latin typeface="Times New Roman" pitchFamily="18" charset="0"/>
              </a:rPr>
              <a:t>=1</a:t>
            </a:r>
          </a:p>
          <a:p>
            <a:r>
              <a:rPr lang="en-US" altLang="zh-CN" sz="2400" i="1" dirty="0">
                <a:latin typeface="Times New Roman" pitchFamily="18" charset="0"/>
              </a:rPr>
              <a:t>n</a:t>
            </a:r>
            <a:r>
              <a:rPr lang="en-US" altLang="zh-CN" sz="2400" baseline="-25000" dirty="0">
                <a:latin typeface="Times New Roman" pitchFamily="18" charset="0"/>
              </a:rPr>
              <a:t>7</a:t>
            </a:r>
            <a:r>
              <a:rPr lang="en-US" altLang="zh-CN" sz="2400" dirty="0">
                <a:latin typeface="Times New Roman" pitchFamily="18" charset="0"/>
              </a:rPr>
              <a:t>=1</a:t>
            </a:r>
          </a:p>
        </p:txBody>
      </p:sp>
      <p:sp>
        <p:nvSpPr>
          <p:cNvPr id="15" name="Line 120"/>
          <p:cNvSpPr>
            <a:spLocks noChangeShapeType="1"/>
          </p:cNvSpPr>
          <p:nvPr/>
        </p:nvSpPr>
        <p:spPr bwMode="auto">
          <a:xfrm flipV="1">
            <a:off x="406364" y="3000375"/>
            <a:ext cx="2014574" cy="463550"/>
          </a:xfrm>
          <a:prstGeom prst="line">
            <a:avLst/>
          </a:prstGeom>
          <a:noFill/>
          <a:ln w="25400">
            <a:solidFill>
              <a:schemeClr val="tx2"/>
            </a:solidFill>
            <a:round/>
            <a:headEnd/>
            <a:tailEnd type="triangle" w="med" len="lg"/>
          </a:ln>
        </p:spPr>
        <p:txBody>
          <a:bodyPr/>
          <a:lstStyle/>
          <a:p>
            <a:endParaRPr lang="zh-CN" altLang="en-US"/>
          </a:p>
        </p:txBody>
      </p:sp>
      <p:sp>
        <p:nvSpPr>
          <p:cNvPr id="16" name="Line 121"/>
          <p:cNvSpPr>
            <a:spLocks noChangeShapeType="1"/>
          </p:cNvSpPr>
          <p:nvPr/>
        </p:nvSpPr>
        <p:spPr bwMode="auto">
          <a:xfrm flipV="1">
            <a:off x="1372025" y="3060439"/>
            <a:ext cx="1792089" cy="440569"/>
          </a:xfrm>
          <a:prstGeom prst="line">
            <a:avLst/>
          </a:prstGeom>
          <a:noFill/>
          <a:ln w="25400">
            <a:solidFill>
              <a:schemeClr val="tx2"/>
            </a:solidFill>
            <a:round/>
            <a:headEnd/>
            <a:tailEnd type="triangle" w="med" len="lg"/>
          </a:ln>
        </p:spPr>
        <p:txBody>
          <a:bodyPr/>
          <a:lstStyle/>
          <a:p>
            <a:endParaRPr lang="zh-CN" altLang="en-US"/>
          </a:p>
        </p:txBody>
      </p:sp>
      <p:sp>
        <p:nvSpPr>
          <p:cNvPr id="17" name="Line 122"/>
          <p:cNvSpPr>
            <a:spLocks noChangeShapeType="1"/>
          </p:cNvSpPr>
          <p:nvPr/>
        </p:nvSpPr>
        <p:spPr bwMode="auto">
          <a:xfrm flipV="1">
            <a:off x="2921000" y="3011488"/>
            <a:ext cx="1057275" cy="412750"/>
          </a:xfrm>
          <a:prstGeom prst="line">
            <a:avLst/>
          </a:prstGeom>
          <a:noFill/>
          <a:ln w="25400">
            <a:solidFill>
              <a:schemeClr val="tx2"/>
            </a:solidFill>
            <a:round/>
            <a:headEnd/>
            <a:tailEnd type="triangle" w="med" len="lg"/>
          </a:ln>
        </p:spPr>
        <p:txBody>
          <a:bodyPr/>
          <a:lstStyle/>
          <a:p>
            <a:endParaRPr lang="zh-CN" altLang="en-US"/>
          </a:p>
        </p:txBody>
      </p:sp>
      <p:sp>
        <p:nvSpPr>
          <p:cNvPr id="18" name="Line 123"/>
          <p:cNvSpPr>
            <a:spLocks noChangeShapeType="1"/>
          </p:cNvSpPr>
          <p:nvPr/>
        </p:nvSpPr>
        <p:spPr bwMode="auto">
          <a:xfrm flipV="1">
            <a:off x="3992563" y="2998788"/>
            <a:ext cx="784225" cy="425450"/>
          </a:xfrm>
          <a:prstGeom prst="line">
            <a:avLst/>
          </a:prstGeom>
          <a:noFill/>
          <a:ln w="25400">
            <a:solidFill>
              <a:schemeClr val="tx2"/>
            </a:solidFill>
            <a:round/>
            <a:headEnd/>
            <a:tailEnd type="triangle" w="med" len="lg"/>
          </a:ln>
        </p:spPr>
        <p:txBody>
          <a:bodyPr/>
          <a:lstStyle/>
          <a:p>
            <a:endParaRPr lang="zh-CN" altLang="en-US"/>
          </a:p>
        </p:txBody>
      </p:sp>
      <p:sp>
        <p:nvSpPr>
          <p:cNvPr id="19" name="Line 124"/>
          <p:cNvSpPr>
            <a:spLocks noChangeShapeType="1"/>
          </p:cNvSpPr>
          <p:nvPr/>
        </p:nvSpPr>
        <p:spPr bwMode="auto">
          <a:xfrm flipV="1">
            <a:off x="4945063" y="3000375"/>
            <a:ext cx="592137" cy="438150"/>
          </a:xfrm>
          <a:prstGeom prst="line">
            <a:avLst/>
          </a:prstGeom>
          <a:noFill/>
          <a:ln w="25400">
            <a:solidFill>
              <a:schemeClr val="tx2"/>
            </a:solidFill>
            <a:round/>
            <a:headEnd/>
            <a:tailEnd type="triangle" w="med" len="lg"/>
          </a:ln>
        </p:spPr>
        <p:txBody>
          <a:bodyPr/>
          <a:lstStyle/>
          <a:p>
            <a:endParaRPr lang="zh-CN" altLang="en-US"/>
          </a:p>
        </p:txBody>
      </p:sp>
      <p:sp>
        <p:nvSpPr>
          <p:cNvPr id="20" name="Line 125"/>
          <p:cNvSpPr>
            <a:spLocks noChangeShapeType="1"/>
          </p:cNvSpPr>
          <p:nvPr/>
        </p:nvSpPr>
        <p:spPr bwMode="auto">
          <a:xfrm flipV="1">
            <a:off x="6038850" y="3000375"/>
            <a:ext cx="244475" cy="463550"/>
          </a:xfrm>
          <a:prstGeom prst="line">
            <a:avLst/>
          </a:prstGeom>
          <a:noFill/>
          <a:ln w="25400">
            <a:solidFill>
              <a:schemeClr val="tx2"/>
            </a:solidFill>
            <a:round/>
            <a:headEnd/>
            <a:tailEnd type="triangle" w="med" len="lg"/>
          </a:ln>
        </p:spPr>
        <p:txBody>
          <a:bodyPr/>
          <a:lstStyle/>
          <a:p>
            <a:endParaRPr lang="zh-CN" altLang="en-US"/>
          </a:p>
        </p:txBody>
      </p:sp>
      <p:sp>
        <p:nvSpPr>
          <p:cNvPr id="21" name="Line 126"/>
          <p:cNvSpPr>
            <a:spLocks noChangeShapeType="1"/>
          </p:cNvSpPr>
          <p:nvPr/>
        </p:nvSpPr>
        <p:spPr bwMode="auto">
          <a:xfrm flipV="1">
            <a:off x="6848475" y="2986088"/>
            <a:ext cx="244475" cy="463550"/>
          </a:xfrm>
          <a:prstGeom prst="line">
            <a:avLst/>
          </a:prstGeom>
          <a:noFill/>
          <a:ln w="25400">
            <a:solidFill>
              <a:schemeClr val="tx2"/>
            </a:solidFill>
            <a:round/>
            <a:headEnd/>
            <a:tailEnd type="triangle" w="med" len="lg"/>
          </a:ln>
        </p:spPr>
        <p:txBody>
          <a:bodyPr/>
          <a:lstStyle/>
          <a:p>
            <a:endParaRPr lang="zh-CN" altLang="en-US"/>
          </a:p>
        </p:txBody>
      </p:sp>
      <p:sp>
        <p:nvSpPr>
          <p:cNvPr id="22" name="Line 127"/>
          <p:cNvSpPr>
            <a:spLocks noChangeShapeType="1"/>
          </p:cNvSpPr>
          <p:nvPr/>
        </p:nvSpPr>
        <p:spPr bwMode="auto">
          <a:xfrm flipH="1" flipV="1">
            <a:off x="7824788" y="2971800"/>
            <a:ext cx="180975" cy="463550"/>
          </a:xfrm>
          <a:prstGeom prst="line">
            <a:avLst/>
          </a:prstGeom>
          <a:noFill/>
          <a:ln w="25400">
            <a:solidFill>
              <a:schemeClr val="tx2"/>
            </a:solidFill>
            <a:round/>
            <a:headEnd/>
            <a:tailEnd type="triangle" w="med" len="lg"/>
          </a:ln>
        </p:spPr>
        <p:txBody>
          <a:bodyPr/>
          <a:lstStyle/>
          <a:p>
            <a:endParaRPr lang="zh-CN" altLang="en-US"/>
          </a:p>
        </p:txBody>
      </p:sp>
      <p:sp>
        <p:nvSpPr>
          <p:cNvPr id="23" name="Text Box 111">
            <a:extLst>
              <a:ext uri="{FF2B5EF4-FFF2-40B4-BE49-F238E27FC236}">
                <a16:creationId xmlns:a16="http://schemas.microsoft.com/office/drawing/2014/main" id="{812358C4-4C96-4E02-AE0F-9166C6E45CEC}"/>
              </a:ext>
            </a:extLst>
          </p:cNvPr>
          <p:cNvSpPr txBox="1">
            <a:spLocks noChangeArrowheads="1"/>
          </p:cNvSpPr>
          <p:nvPr/>
        </p:nvSpPr>
        <p:spPr bwMode="auto">
          <a:xfrm>
            <a:off x="3164462" y="5028188"/>
            <a:ext cx="1104790" cy="1569660"/>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3</a:t>
            </a:r>
            <a:r>
              <a:rPr lang="en-US" altLang="zh-CN" sz="2400" dirty="0">
                <a:latin typeface="Times New Roman" pitchFamily="18" charset="0"/>
                <a:sym typeface="Symbol" pitchFamily="18" charset="2"/>
              </a:rPr>
              <a:t>  </a:t>
            </a:r>
            <a:r>
              <a:rPr lang="en-US" altLang="zh-CN" sz="2400" i="1" dirty="0">
                <a:latin typeface="Times New Roman" pitchFamily="18" charset="0"/>
              </a:rPr>
              <a:t>p</a:t>
            </a:r>
            <a:r>
              <a:rPr lang="en-US" altLang="zh-CN" sz="2400" baseline="-25000" dirty="0">
                <a:latin typeface="Times New Roman" pitchFamily="18" charset="0"/>
              </a:rPr>
              <a:t>1</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=3</a:t>
            </a:r>
          </a:p>
          <a:p>
            <a:r>
              <a:rPr lang="en-US" altLang="zh-CN" sz="2400" i="1" dirty="0">
                <a:latin typeface="Times New Roman" pitchFamily="18" charset="0"/>
              </a:rPr>
              <a:t>k</a:t>
            </a:r>
            <a:r>
              <a:rPr lang="en-US" altLang="zh-CN" sz="2400" dirty="0">
                <a:latin typeface="Times New Roman" pitchFamily="18" charset="0"/>
              </a:rPr>
              <a:t>=n</a:t>
            </a:r>
            <a:r>
              <a:rPr lang="en-US" altLang="zh-CN" sz="2400" baseline="-25000" dirty="0">
                <a:latin typeface="Times New Roman" pitchFamily="18" charset="0"/>
              </a:rPr>
              <a:t>1</a:t>
            </a:r>
            <a:r>
              <a:rPr lang="en-US" altLang="zh-CN" sz="2400" dirty="0">
                <a:latin typeface="Times New Roman" pitchFamily="18" charset="0"/>
              </a:rPr>
              <a:t>=0</a:t>
            </a:r>
          </a:p>
          <a:p>
            <a:r>
              <a:rPr lang="en-US" altLang="zh-CN" sz="2400" i="1" dirty="0">
                <a:latin typeface="Times New Roman" pitchFamily="18" charset="0"/>
              </a:rPr>
              <a:t>n</a:t>
            </a:r>
            <a:r>
              <a:rPr lang="en-US" altLang="zh-CN" sz="2400" baseline="-25000" dirty="0">
                <a:latin typeface="Times New Roman" pitchFamily="18" charset="0"/>
              </a:rPr>
              <a:t>3</a:t>
            </a:r>
            <a:r>
              <a:rPr lang="en-US" altLang="zh-CN" sz="2400" dirty="0">
                <a:latin typeface="Times New Roman" pitchFamily="18" charset="0"/>
              </a:rPr>
              <a:t>=1</a:t>
            </a:r>
          </a:p>
        </p:txBody>
      </p:sp>
      <p:sp>
        <p:nvSpPr>
          <p:cNvPr id="24" name="Text Box 116">
            <a:extLst>
              <a:ext uri="{FF2B5EF4-FFF2-40B4-BE49-F238E27FC236}">
                <a16:creationId xmlns:a16="http://schemas.microsoft.com/office/drawing/2014/main" id="{E4B3BFC7-C1AA-4527-B066-26852E4AE660}"/>
              </a:ext>
            </a:extLst>
          </p:cNvPr>
          <p:cNvSpPr txBox="1">
            <a:spLocks noChangeArrowheads="1"/>
          </p:cNvSpPr>
          <p:nvPr/>
        </p:nvSpPr>
        <p:spPr bwMode="auto">
          <a:xfrm>
            <a:off x="5435960" y="4952333"/>
            <a:ext cx="1128835" cy="1569660"/>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5 </a:t>
            </a:r>
            <a:r>
              <a:rPr lang="en-US" altLang="zh-CN" sz="2400" dirty="0">
                <a:latin typeface="Times New Roman" pitchFamily="18" charset="0"/>
                <a:sym typeface="Symbol" pitchFamily="18" charset="2"/>
              </a:rPr>
              <a:t> </a:t>
            </a:r>
            <a:r>
              <a:rPr lang="en-US" altLang="zh-CN" sz="2400" i="1" dirty="0">
                <a:latin typeface="Times New Roman" pitchFamily="18" charset="0"/>
              </a:rPr>
              <a:t>p</a:t>
            </a:r>
            <a:r>
              <a:rPr lang="en-US" altLang="zh-CN" sz="2400" baseline="-25000" dirty="0">
                <a:latin typeface="Times New Roman" pitchFamily="18" charset="0"/>
              </a:rPr>
              <a:t>2:</a:t>
            </a:r>
          </a:p>
          <a:p>
            <a:r>
              <a:rPr lang="en-US" altLang="zh-CN" sz="2400" i="1" dirty="0">
                <a:latin typeface="Times New Roman" pitchFamily="18" charset="0"/>
              </a:rPr>
              <a:t>j</a:t>
            </a:r>
            <a:r>
              <a:rPr lang="en-US" altLang="zh-CN" sz="2400" dirty="0">
                <a:latin typeface="Times New Roman" pitchFamily="18" charset="0"/>
              </a:rPr>
              <a:t>=5</a:t>
            </a:r>
          </a:p>
          <a:p>
            <a:r>
              <a:rPr lang="en-US" altLang="zh-CN" sz="2400" i="1" dirty="0">
                <a:latin typeface="Times New Roman" pitchFamily="18" charset="0"/>
              </a:rPr>
              <a:t>k</a:t>
            </a:r>
            <a:r>
              <a:rPr lang="en-US" altLang="zh-CN" sz="2400" dirty="0">
                <a:latin typeface="Times New Roman" pitchFamily="18" charset="0"/>
              </a:rPr>
              <a:t>=</a:t>
            </a:r>
            <a:r>
              <a:rPr lang="en-US" altLang="zh-CN" sz="2400" i="1" dirty="0">
                <a:solidFill>
                  <a:prstClr val="black"/>
                </a:solidFill>
                <a:latin typeface="Times New Roman" pitchFamily="18" charset="0"/>
              </a:rPr>
              <a:t>n</a:t>
            </a:r>
            <a:r>
              <a:rPr lang="en-US" altLang="zh-CN" sz="2400" baseline="-25000" dirty="0">
                <a:solidFill>
                  <a:prstClr val="black"/>
                </a:solidFill>
                <a:latin typeface="Times New Roman" pitchFamily="18" charset="0"/>
              </a:rPr>
              <a:t>2 </a:t>
            </a:r>
            <a:r>
              <a:rPr lang="en-US" altLang="zh-CN" sz="2400" dirty="0">
                <a:latin typeface="Times New Roman" pitchFamily="18" charset="0"/>
              </a:rPr>
              <a:t>=0</a:t>
            </a:r>
          </a:p>
          <a:p>
            <a:r>
              <a:rPr lang="en-US" altLang="zh-CN" sz="2400" i="1" dirty="0">
                <a:latin typeface="Times New Roman" pitchFamily="18" charset="0"/>
              </a:rPr>
              <a:t>n</a:t>
            </a:r>
            <a:r>
              <a:rPr lang="en-US" altLang="zh-CN" sz="2400" baseline="-25000" dirty="0">
                <a:latin typeface="Times New Roman" pitchFamily="18" charset="0"/>
              </a:rPr>
              <a:t>5</a:t>
            </a:r>
            <a:r>
              <a:rPr lang="en-US" altLang="zh-CN" sz="2400" dirty="0">
                <a:latin typeface="Times New Roman" pitchFamily="18" charset="0"/>
              </a:rPr>
              <a:t>=2 </a:t>
            </a:r>
          </a:p>
        </p:txBody>
      </p:sp>
      <p:sp>
        <p:nvSpPr>
          <p:cNvPr id="25" name="Text Box 114">
            <a:extLst>
              <a:ext uri="{FF2B5EF4-FFF2-40B4-BE49-F238E27FC236}">
                <a16:creationId xmlns:a16="http://schemas.microsoft.com/office/drawing/2014/main" id="{F04D404D-F252-409E-B98D-A10C19A60658}"/>
              </a:ext>
            </a:extLst>
          </p:cNvPr>
          <p:cNvSpPr txBox="1">
            <a:spLocks noChangeArrowheads="1"/>
          </p:cNvSpPr>
          <p:nvPr/>
        </p:nvSpPr>
        <p:spPr bwMode="auto">
          <a:xfrm>
            <a:off x="845941" y="4974267"/>
            <a:ext cx="1205779" cy="830997"/>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1 </a:t>
            </a:r>
            <a:r>
              <a:rPr lang="en-US" altLang="zh-CN" sz="2400" dirty="0">
                <a:latin typeface="Times New Roman" pitchFamily="18" charset="0"/>
                <a:sym typeface="Symbol" pitchFamily="18" charset="2"/>
              </a:rPr>
              <a:t> </a:t>
            </a:r>
            <a:r>
              <a:rPr lang="en-US" altLang="zh-CN" sz="2400" i="1" dirty="0">
                <a:latin typeface="Times New Roman" pitchFamily="18" charset="0"/>
              </a:rPr>
              <a:t>p</a:t>
            </a:r>
            <a:r>
              <a:rPr lang="en-US" altLang="zh-CN" sz="2400" baseline="-25000" dirty="0">
                <a:latin typeface="Times New Roman" pitchFamily="18" charset="0"/>
              </a:rPr>
              <a:t>0 </a:t>
            </a:r>
            <a:r>
              <a:rPr lang="en-US" altLang="zh-CN" sz="2400" dirty="0">
                <a:latin typeface="Times New Roman" pitchFamily="18" charset="0"/>
              </a:rPr>
              <a:t>:</a:t>
            </a:r>
          </a:p>
          <a:p>
            <a:r>
              <a:rPr lang="en-US" altLang="zh-CN" sz="2400" i="1" dirty="0">
                <a:latin typeface="Times New Roman" pitchFamily="18" charset="0"/>
              </a:rPr>
              <a:t>k</a:t>
            </a:r>
            <a:r>
              <a:rPr lang="en-US" altLang="zh-CN" sz="2400" dirty="0">
                <a:latin typeface="Times New Roman" pitchFamily="18" charset="0"/>
              </a:rPr>
              <a:t>=</a:t>
            </a:r>
            <a:r>
              <a:rPr lang="en-US" altLang="zh-CN" sz="2400" i="1" dirty="0">
                <a:latin typeface="Times New Roman" pitchFamily="18" charset="0"/>
              </a:rPr>
              <a:t>n</a:t>
            </a:r>
            <a:r>
              <a:rPr lang="en-US" altLang="zh-CN" sz="2400" baseline="-25000" dirty="0">
                <a:latin typeface="Times New Roman" pitchFamily="18" charset="0"/>
              </a:rPr>
              <a:t>0 </a:t>
            </a:r>
            <a:r>
              <a:rPr lang="en-US" altLang="zh-CN" sz="2400" dirty="0"/>
              <a:t>=-1</a:t>
            </a:r>
            <a:endParaRPr lang="en-US" altLang="zh-CN" sz="2400" dirty="0">
              <a:latin typeface="Times New Roman" pitchFamily="18" charset="0"/>
            </a:endParaRPr>
          </a:p>
        </p:txBody>
      </p:sp>
      <p:sp>
        <p:nvSpPr>
          <p:cNvPr id="26" name="Text Box 118">
            <a:extLst>
              <a:ext uri="{FF2B5EF4-FFF2-40B4-BE49-F238E27FC236}">
                <a16:creationId xmlns:a16="http://schemas.microsoft.com/office/drawing/2014/main" id="{BF75BA74-16F3-40EB-8238-F4E3772D5B86}"/>
              </a:ext>
            </a:extLst>
          </p:cNvPr>
          <p:cNvSpPr txBox="1">
            <a:spLocks noChangeArrowheads="1"/>
          </p:cNvSpPr>
          <p:nvPr/>
        </p:nvSpPr>
        <p:spPr bwMode="auto">
          <a:xfrm>
            <a:off x="3161125" y="3441383"/>
            <a:ext cx="1095172" cy="1569660"/>
          </a:xfrm>
          <a:prstGeom prst="rect">
            <a:avLst/>
          </a:prstGeom>
          <a:noFill/>
          <a:ln w="9525">
            <a:noFill/>
            <a:miter lim="800000"/>
            <a:headEnd/>
            <a:tailEnd/>
          </a:ln>
        </p:spPr>
        <p:txBody>
          <a:bodyPr wrap="none">
            <a:spAutoFit/>
          </a:bodyPr>
          <a:lstStyle/>
          <a:p>
            <a:r>
              <a:rPr lang="en-US" altLang="zh-CN" sz="2400" i="1" dirty="0">
                <a:latin typeface="Times New Roman" pitchFamily="18" charset="0"/>
              </a:rPr>
              <a:t>p</a:t>
            </a:r>
            <a:r>
              <a:rPr lang="en-US" altLang="zh-CN" sz="2400" baseline="-25000" dirty="0">
                <a:latin typeface="Times New Roman" pitchFamily="18" charset="0"/>
              </a:rPr>
              <a:t>2</a:t>
            </a:r>
            <a:r>
              <a:rPr lang="en-US" altLang="zh-CN" sz="2400" dirty="0">
                <a:latin typeface="Times New Roman" pitchFamily="18" charset="0"/>
                <a:sym typeface="Symbol" pitchFamily="18" charset="2"/>
              </a:rPr>
              <a:t>=</a:t>
            </a:r>
            <a:r>
              <a:rPr lang="en-US" altLang="zh-CN" sz="2400" i="1" dirty="0">
                <a:latin typeface="Times New Roman" pitchFamily="18" charset="0"/>
              </a:rPr>
              <a:t>p</a:t>
            </a:r>
            <a:r>
              <a:rPr lang="en-US" altLang="zh-CN" sz="2400" baseline="-25000" dirty="0">
                <a:latin typeface="Times New Roman" pitchFamily="18" charset="0"/>
              </a:rPr>
              <a:t>0</a:t>
            </a:r>
            <a:r>
              <a:rPr lang="en-US" altLang="zh-CN" sz="2400" dirty="0">
                <a:latin typeface="Times New Roman" pitchFamily="18" charset="0"/>
              </a:rPr>
              <a:t>:</a:t>
            </a:r>
          </a:p>
          <a:p>
            <a:r>
              <a:rPr lang="en-US" altLang="zh-CN" sz="2400" i="1" dirty="0">
                <a:latin typeface="Times New Roman" pitchFamily="18" charset="0"/>
              </a:rPr>
              <a:t>j</a:t>
            </a:r>
            <a:r>
              <a:rPr lang="en-US" altLang="zh-CN" sz="2400" dirty="0">
                <a:latin typeface="Times New Roman" pitchFamily="18" charset="0"/>
              </a:rPr>
              <a:t>=3</a:t>
            </a:r>
          </a:p>
          <a:p>
            <a:r>
              <a:rPr lang="en-US" altLang="zh-CN" sz="2400" i="1" dirty="0">
                <a:latin typeface="Times New Roman" pitchFamily="18" charset="0"/>
              </a:rPr>
              <a:t>k</a:t>
            </a:r>
            <a:r>
              <a:rPr lang="en-US" altLang="zh-CN" sz="2400" dirty="0">
                <a:latin typeface="Times New Roman" pitchFamily="18" charset="0"/>
              </a:rPr>
              <a:t>=1</a:t>
            </a:r>
          </a:p>
          <a:p>
            <a:r>
              <a:rPr lang="en-US" altLang="zh-CN" sz="2400" i="1" dirty="0">
                <a:latin typeface="Times New Roman" pitchFamily="18" charset="0"/>
              </a:rPr>
              <a:t>n</a:t>
            </a:r>
            <a:r>
              <a:rPr lang="en-US" altLang="zh-CN" sz="2400" baseline="-25000" dirty="0">
                <a:latin typeface="Times New Roman" pitchFamily="18" charset="0"/>
              </a:rPr>
              <a:t>3</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itchFamily="18" charset="0"/>
              </a:rPr>
              <a:t>=1</a:t>
            </a:r>
          </a:p>
        </p:txBody>
      </p:sp>
    </p:spTree>
    <p:extLst>
      <p:ext uri="{BB962C8B-B14F-4D97-AF65-F5344CB8AC3E}">
        <p14:creationId xmlns:p14="http://schemas.microsoft.com/office/powerpoint/2010/main" val="278882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40"/>
          <p:cNvSpPr>
            <a:spLocks noGrp="1"/>
          </p:cNvSpPr>
          <p:nvPr>
            <p:ph type="title"/>
          </p:nvPr>
        </p:nvSpPr>
        <p:spPr/>
        <p:txBody>
          <a:bodyPr/>
          <a:lstStyle/>
          <a:p>
            <a:r>
              <a:rPr lang="zh-CN" altLang="en-US"/>
              <a:t>对</a:t>
            </a:r>
            <a:r>
              <a:rPr lang="en-US" altLang="zh-CN"/>
              <a:t>next</a:t>
            </a:r>
            <a:r>
              <a:rPr lang="zh-CN" altLang="en-US"/>
              <a:t>数组的优化：</a:t>
            </a:r>
            <a:r>
              <a:rPr lang="en-US" altLang="zh-CN"/>
              <a:t>nextval</a:t>
            </a:r>
            <a:endParaRPr 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22" name="矩形 21"/>
          <p:cNvSpPr/>
          <p:nvPr/>
        </p:nvSpPr>
        <p:spPr>
          <a:xfrm>
            <a:off x="1979712" y="1040211"/>
            <a:ext cx="1554895"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23" name="矩形 22"/>
          <p:cNvSpPr/>
          <p:nvPr/>
        </p:nvSpPr>
        <p:spPr>
          <a:xfrm>
            <a:off x="5148064" y="2345497"/>
            <a:ext cx="1584176"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24" name="矩形 23"/>
          <p:cNvSpPr/>
          <p:nvPr/>
        </p:nvSpPr>
        <p:spPr>
          <a:xfrm>
            <a:off x="3635896" y="1040211"/>
            <a:ext cx="309634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FF0000"/>
                </a:solidFill>
              </a:rPr>
              <a:t>S</a:t>
            </a:r>
            <a:r>
              <a:rPr lang="en-US" sz="2400">
                <a:solidFill>
                  <a:srgbClr val="FF0000"/>
                </a:solidFill>
              </a:rPr>
              <a:t>[i-</a:t>
            </a:r>
            <a:r>
              <a:rPr lang="en-US" altLang="zh-CN" sz="2400">
                <a:solidFill>
                  <a:srgbClr val="FF0000"/>
                </a:solidFill>
              </a:rPr>
              <a:t>k</a:t>
            </a:r>
            <a:r>
              <a:rPr lang="en-US" sz="2400">
                <a:solidFill>
                  <a:srgbClr val="FF0000"/>
                </a:solidFill>
              </a:rPr>
              <a:t> .. i) = P[j-k ..j)</a:t>
            </a:r>
          </a:p>
        </p:txBody>
      </p:sp>
      <p:sp>
        <p:nvSpPr>
          <p:cNvPr id="25" name="矩形 24"/>
          <p:cNvSpPr/>
          <p:nvPr/>
        </p:nvSpPr>
        <p:spPr>
          <a:xfrm>
            <a:off x="7659765" y="2336355"/>
            <a:ext cx="1088699"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26" name="矩形 25"/>
          <p:cNvSpPr/>
          <p:nvPr/>
        </p:nvSpPr>
        <p:spPr>
          <a:xfrm>
            <a:off x="7668344" y="3501008"/>
            <a:ext cx="1296144" cy="64807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27" name="矩形 26"/>
          <p:cNvSpPr/>
          <p:nvPr/>
        </p:nvSpPr>
        <p:spPr>
          <a:xfrm>
            <a:off x="6830250" y="1040211"/>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x</a:t>
            </a:r>
            <a:endParaRPr lang="en-US" sz="2600" b="1">
              <a:solidFill>
                <a:srgbClr val="FF0000"/>
              </a:solidFill>
            </a:endParaRPr>
          </a:p>
        </p:txBody>
      </p:sp>
      <p:sp>
        <p:nvSpPr>
          <p:cNvPr id="28" name="矩形 27"/>
          <p:cNvSpPr/>
          <p:nvPr/>
        </p:nvSpPr>
        <p:spPr>
          <a:xfrm>
            <a:off x="6847083" y="2346299"/>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y</a:t>
            </a:r>
            <a:endParaRPr lang="en-US" sz="2600">
              <a:solidFill>
                <a:srgbClr val="FF0000"/>
              </a:solidFill>
            </a:endParaRPr>
          </a:p>
        </p:txBody>
      </p:sp>
      <p:sp>
        <p:nvSpPr>
          <p:cNvPr id="29" name="矩形 28"/>
          <p:cNvSpPr/>
          <p:nvPr/>
        </p:nvSpPr>
        <p:spPr>
          <a:xfrm>
            <a:off x="6864598" y="3501008"/>
            <a:ext cx="731738" cy="64807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a:solidFill>
                  <a:srgbClr val="FF0000"/>
                </a:solidFill>
              </a:rPr>
              <a:t>z</a:t>
            </a:r>
            <a:endParaRPr lang="en-US" sz="2600" b="1">
              <a:solidFill>
                <a:srgbClr val="FF0000"/>
              </a:solidFill>
            </a:endParaRPr>
          </a:p>
        </p:txBody>
      </p:sp>
      <p:sp>
        <p:nvSpPr>
          <p:cNvPr id="30" name="矩形 29"/>
          <p:cNvSpPr/>
          <p:nvPr/>
        </p:nvSpPr>
        <p:spPr>
          <a:xfrm>
            <a:off x="7668344" y="1040211"/>
            <a:ext cx="1440160"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FF0000"/>
              </a:solidFill>
            </a:endParaRPr>
          </a:p>
        </p:txBody>
      </p:sp>
      <p:sp>
        <p:nvSpPr>
          <p:cNvPr id="31" name="矩形 30"/>
          <p:cNvSpPr/>
          <p:nvPr/>
        </p:nvSpPr>
        <p:spPr>
          <a:xfrm flipH="1">
            <a:off x="1115616" y="1036462"/>
            <a:ext cx="792088"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rgbClr val="FF0000"/>
              </a:solidFill>
            </a:endParaRPr>
          </a:p>
        </p:txBody>
      </p:sp>
      <p:sp>
        <p:nvSpPr>
          <p:cNvPr id="32" name="矩形 31"/>
          <p:cNvSpPr/>
          <p:nvPr/>
        </p:nvSpPr>
        <p:spPr>
          <a:xfrm>
            <a:off x="1979712" y="2344739"/>
            <a:ext cx="3024336"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P[0.. k)</a:t>
            </a:r>
          </a:p>
        </p:txBody>
      </p:sp>
      <p:sp>
        <p:nvSpPr>
          <p:cNvPr id="33" name="矩形 32"/>
          <p:cNvSpPr/>
          <p:nvPr/>
        </p:nvSpPr>
        <p:spPr>
          <a:xfrm>
            <a:off x="3642574" y="3501008"/>
            <a:ext cx="3096344"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P[0.. k)</a:t>
            </a:r>
          </a:p>
        </p:txBody>
      </p:sp>
      <p:sp>
        <p:nvSpPr>
          <p:cNvPr id="34" name="TextBox 33"/>
          <p:cNvSpPr txBox="1"/>
          <p:nvPr/>
        </p:nvSpPr>
        <p:spPr>
          <a:xfrm>
            <a:off x="107504" y="1040211"/>
            <a:ext cx="1152128" cy="461665"/>
          </a:xfrm>
          <a:prstGeom prst="rect">
            <a:avLst/>
          </a:prstGeom>
          <a:noFill/>
        </p:spPr>
        <p:txBody>
          <a:bodyPr wrap="square" rtlCol="0">
            <a:spAutoFit/>
          </a:bodyPr>
          <a:lstStyle/>
          <a:p>
            <a:pPr algn="r"/>
            <a:r>
              <a:rPr lang="zh-CN" altLang="en-US" sz="2400" b="1">
                <a:solidFill>
                  <a:srgbClr val="FF0000"/>
                </a:solidFill>
              </a:rPr>
              <a:t>主串</a:t>
            </a:r>
            <a:r>
              <a:rPr lang="en-US" altLang="zh-CN" sz="2400" b="1">
                <a:solidFill>
                  <a:srgbClr val="FF0000"/>
                </a:solidFill>
              </a:rPr>
              <a:t>S</a:t>
            </a:r>
            <a:endParaRPr lang="en-US" sz="2400">
              <a:solidFill>
                <a:srgbClr val="FF0000"/>
              </a:solidFill>
            </a:endParaRPr>
          </a:p>
        </p:txBody>
      </p:sp>
      <p:sp>
        <p:nvSpPr>
          <p:cNvPr id="35" name="TextBox 34"/>
          <p:cNvSpPr txBox="1"/>
          <p:nvPr/>
        </p:nvSpPr>
        <p:spPr>
          <a:xfrm>
            <a:off x="351895" y="2420888"/>
            <a:ext cx="1411793" cy="461665"/>
          </a:xfrm>
          <a:prstGeom prst="rect">
            <a:avLst/>
          </a:prstGeom>
          <a:noFill/>
        </p:spPr>
        <p:txBody>
          <a:bodyPr wrap="square" rtlCol="0">
            <a:spAutoFit/>
          </a:bodyPr>
          <a:lstStyle/>
          <a:p>
            <a:pPr algn="r"/>
            <a:r>
              <a:rPr lang="zh-CN" altLang="en-US" sz="2400" b="1">
                <a:solidFill>
                  <a:srgbClr val="FF0000"/>
                </a:solidFill>
              </a:rPr>
              <a:t>模式串</a:t>
            </a:r>
            <a:r>
              <a:rPr lang="en-US" altLang="zh-CN" sz="2400" b="1">
                <a:solidFill>
                  <a:srgbClr val="FF0000"/>
                </a:solidFill>
              </a:rPr>
              <a:t>P</a:t>
            </a:r>
            <a:endParaRPr lang="en-US" sz="2400">
              <a:solidFill>
                <a:srgbClr val="FF0000"/>
              </a:solidFill>
            </a:endParaRPr>
          </a:p>
        </p:txBody>
      </p:sp>
      <p:sp>
        <p:nvSpPr>
          <p:cNvPr id="36" name="TextBox 35"/>
          <p:cNvSpPr txBox="1"/>
          <p:nvPr/>
        </p:nvSpPr>
        <p:spPr>
          <a:xfrm>
            <a:off x="7020272" y="620688"/>
            <a:ext cx="266420" cy="492443"/>
          </a:xfrm>
          <a:prstGeom prst="rect">
            <a:avLst/>
          </a:prstGeom>
          <a:noFill/>
        </p:spPr>
        <p:txBody>
          <a:bodyPr wrap="none" rtlCol="0">
            <a:spAutoFit/>
          </a:bodyPr>
          <a:lstStyle/>
          <a:p>
            <a:r>
              <a:rPr lang="en-US" altLang="zh-CN" sz="2600" b="1">
                <a:solidFill>
                  <a:srgbClr val="FF0000"/>
                </a:solidFill>
              </a:rPr>
              <a:t>i</a:t>
            </a:r>
            <a:endParaRPr lang="en-US" sz="2600" b="1">
              <a:solidFill>
                <a:srgbClr val="FF0000"/>
              </a:solidFill>
            </a:endParaRPr>
          </a:p>
        </p:txBody>
      </p:sp>
      <p:sp>
        <p:nvSpPr>
          <p:cNvPr id="37" name="TextBox 36"/>
          <p:cNvSpPr txBox="1"/>
          <p:nvPr/>
        </p:nvSpPr>
        <p:spPr>
          <a:xfrm>
            <a:off x="7020272" y="1844824"/>
            <a:ext cx="269626" cy="492443"/>
          </a:xfrm>
          <a:prstGeom prst="rect">
            <a:avLst/>
          </a:prstGeom>
          <a:noFill/>
        </p:spPr>
        <p:txBody>
          <a:bodyPr wrap="none" rtlCol="0">
            <a:spAutoFit/>
          </a:bodyPr>
          <a:lstStyle/>
          <a:p>
            <a:r>
              <a:rPr lang="en-US" altLang="zh-CN" sz="2600" b="1">
                <a:solidFill>
                  <a:srgbClr val="FF0000"/>
                </a:solidFill>
              </a:rPr>
              <a:t>j</a:t>
            </a:r>
            <a:endParaRPr lang="en-US" sz="2600" b="1">
              <a:solidFill>
                <a:srgbClr val="FF0000"/>
              </a:solidFill>
            </a:endParaRPr>
          </a:p>
        </p:txBody>
      </p:sp>
      <p:sp>
        <p:nvSpPr>
          <p:cNvPr id="38" name="TextBox 37"/>
          <p:cNvSpPr txBox="1"/>
          <p:nvPr/>
        </p:nvSpPr>
        <p:spPr>
          <a:xfrm>
            <a:off x="7044212" y="3140968"/>
            <a:ext cx="344966" cy="492443"/>
          </a:xfrm>
          <a:prstGeom prst="rect">
            <a:avLst/>
          </a:prstGeom>
          <a:noFill/>
        </p:spPr>
        <p:txBody>
          <a:bodyPr wrap="none" rtlCol="0">
            <a:spAutoFit/>
          </a:bodyPr>
          <a:lstStyle/>
          <a:p>
            <a:r>
              <a:rPr lang="en-US" altLang="zh-CN" sz="2600" b="1">
                <a:solidFill>
                  <a:srgbClr val="FF0000"/>
                </a:solidFill>
              </a:rPr>
              <a:t>k</a:t>
            </a:r>
            <a:endParaRPr lang="en-US" sz="2600" b="1">
              <a:solidFill>
                <a:srgbClr val="FF0000"/>
              </a:solidFill>
            </a:endParaRPr>
          </a:p>
        </p:txBody>
      </p:sp>
      <p:sp>
        <p:nvSpPr>
          <p:cNvPr id="40" name="TextBox 39"/>
          <p:cNvSpPr txBox="1"/>
          <p:nvPr/>
        </p:nvSpPr>
        <p:spPr>
          <a:xfrm>
            <a:off x="119423" y="4221088"/>
            <a:ext cx="8989081" cy="2677656"/>
          </a:xfrm>
          <a:prstGeom prst="rect">
            <a:avLst/>
          </a:prstGeom>
          <a:noFill/>
        </p:spPr>
        <p:txBody>
          <a:bodyPr wrap="square" rtlCol="0">
            <a:spAutoFit/>
          </a:bodyPr>
          <a:lstStyle/>
          <a:p>
            <a:r>
              <a:rPr lang="zh-CN" altLang="en-US" sz="2400" dirty="0"/>
              <a:t>将主串的</a:t>
            </a:r>
            <a:r>
              <a:rPr lang="en-US" altLang="zh-CN" sz="2400" dirty="0"/>
              <a:t>S[</a:t>
            </a:r>
            <a:r>
              <a:rPr lang="en-US" altLang="zh-CN" sz="2400" dirty="0" err="1"/>
              <a:t>i</a:t>
            </a:r>
            <a:r>
              <a:rPr lang="en-US" altLang="zh-CN" sz="2400" dirty="0"/>
              <a:t>]</a:t>
            </a:r>
            <a:r>
              <a:rPr lang="zh-CN" altLang="en-US" sz="2400" dirty="0"/>
              <a:t>、模式串的</a:t>
            </a:r>
            <a:r>
              <a:rPr lang="en-US" altLang="zh-CN" sz="2400" dirty="0"/>
              <a:t>P[k]</a:t>
            </a:r>
            <a:r>
              <a:rPr lang="zh-CN" altLang="en-US" sz="2400" dirty="0"/>
              <a:t>进行匹配。若</a:t>
            </a:r>
            <a:r>
              <a:rPr lang="en-US" altLang="zh-CN" sz="2400" dirty="0"/>
              <a:t>P[k]=P[j]</a:t>
            </a:r>
            <a:r>
              <a:rPr lang="zh-CN" altLang="en-US" sz="2400" dirty="0"/>
              <a:t>，那么匹配一定不成功，串还要右滑，滑到</a:t>
            </a:r>
            <a:r>
              <a:rPr lang="en-US" altLang="zh-CN" sz="2400" dirty="0"/>
              <a:t>next[k]</a:t>
            </a:r>
            <a:r>
              <a:rPr lang="zh-CN" altLang="en-US" sz="2400" dirty="0"/>
              <a:t>位置。所以，可以直接将</a:t>
            </a:r>
            <a:r>
              <a:rPr lang="en-US" altLang="zh-CN" sz="2400" dirty="0"/>
              <a:t>j</a:t>
            </a:r>
            <a:r>
              <a:rPr lang="zh-CN" altLang="en-US" sz="2400" dirty="0"/>
              <a:t>的</a:t>
            </a:r>
            <a:r>
              <a:rPr lang="en-US" altLang="zh-CN" sz="2400" dirty="0"/>
              <a:t>next</a:t>
            </a:r>
            <a:r>
              <a:rPr lang="zh-CN" altLang="en-US" sz="2400" dirty="0"/>
              <a:t>值改成 </a:t>
            </a:r>
            <a:r>
              <a:rPr lang="en-US" altLang="zh-CN" sz="2400" dirty="0"/>
              <a:t>next[k]</a:t>
            </a:r>
            <a:r>
              <a:rPr lang="zh-CN" altLang="en-US" sz="2400" dirty="0"/>
              <a:t>。</a:t>
            </a:r>
            <a:endParaRPr lang="en-US" altLang="zh-CN" sz="2400" dirty="0"/>
          </a:p>
          <a:p>
            <a:endParaRPr lang="en-US" altLang="zh-CN" sz="2400" dirty="0"/>
          </a:p>
          <a:p>
            <a:r>
              <a:rPr lang="zh-CN" altLang="en-US" sz="2400" dirty="0"/>
              <a:t>将</a:t>
            </a:r>
            <a:r>
              <a:rPr lang="en-US" altLang="zh-CN" sz="2400" dirty="0" err="1"/>
              <a:t>GetNext</a:t>
            </a:r>
            <a:r>
              <a:rPr lang="zh-CN" altLang="en-US" sz="2400" dirty="0"/>
              <a:t>中的</a:t>
            </a:r>
            <a:r>
              <a:rPr lang="en-US" sz="2400" dirty="0"/>
              <a:t>next[j]=k; </a:t>
            </a:r>
            <a:r>
              <a:rPr lang="zh-CN" altLang="en-US" sz="2400" dirty="0"/>
              <a:t>改成：</a:t>
            </a:r>
            <a:endParaRPr lang="en-US" sz="2400" dirty="0"/>
          </a:p>
          <a:p>
            <a:r>
              <a:rPr lang="en-US" sz="2400" dirty="0"/>
              <a:t>If(pattern-&gt;</a:t>
            </a:r>
            <a:r>
              <a:rPr lang="en-US" sz="2400" dirty="0" err="1"/>
              <a:t>ch</a:t>
            </a:r>
            <a:r>
              <a:rPr lang="en-US" sz="2400" dirty="0"/>
              <a:t>[j] == pattern-&gt;</a:t>
            </a:r>
            <a:r>
              <a:rPr lang="en-US" sz="2400" dirty="0" err="1"/>
              <a:t>ch</a:t>
            </a:r>
            <a:r>
              <a:rPr lang="en-US" sz="2400" dirty="0"/>
              <a:t>[k]) </a:t>
            </a:r>
            <a:r>
              <a:rPr lang="en-US" altLang="zh-CN" sz="2400" dirty="0"/>
              <a:t>next[j]=next[k];</a:t>
            </a:r>
            <a:endParaRPr lang="en-US" sz="2400" dirty="0"/>
          </a:p>
          <a:p>
            <a:r>
              <a:rPr lang="en-US" altLang="zh-CN" sz="2400" dirty="0"/>
              <a:t>else </a:t>
            </a:r>
            <a:r>
              <a:rPr lang="en-US" sz="2400" dirty="0"/>
              <a:t>next[j]=k; </a:t>
            </a:r>
            <a:endParaRPr lang="en-US" dirty="0"/>
          </a:p>
        </p:txBody>
      </p:sp>
    </p:spTree>
    <p:extLst>
      <p:ext uri="{BB962C8B-B14F-4D97-AF65-F5344CB8AC3E}">
        <p14:creationId xmlns:p14="http://schemas.microsoft.com/office/powerpoint/2010/main" val="354237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2"/>
                                        </p:tgtEl>
                                        <p:attrNameLst>
                                          <p:attrName>fillcolor</p:attrName>
                                        </p:attrNameLst>
                                      </p:cBhvr>
                                      <p:to>
                                        <a:srgbClr val="E5B9B7"/>
                                      </p:to>
                                    </p:animClr>
                                    <p:set>
                                      <p:cBhvr>
                                        <p:cTn id="7" dur="2000" fill="hold"/>
                                        <p:tgtEl>
                                          <p:spTgt spid="22"/>
                                        </p:tgtEl>
                                        <p:attrNameLst>
                                          <p:attrName>fill.type</p:attrName>
                                        </p:attrNameLst>
                                      </p:cBhvr>
                                      <p:to>
                                        <p:strVal val="solid"/>
                                      </p:to>
                                    </p:set>
                                    <p:set>
                                      <p:cBhvr>
                                        <p:cTn id="8" dur="2000" fill="hold"/>
                                        <p:tgtEl>
                                          <p:spTgt spid="2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4"/>
                                        </p:tgtEl>
                                        <p:attrNameLst>
                                          <p:attrName>fillcolor</p:attrName>
                                        </p:attrNameLst>
                                      </p:cBhvr>
                                      <p:to>
                                        <a:srgbClr val="E5B9B7"/>
                                      </p:to>
                                    </p:animClr>
                                    <p:set>
                                      <p:cBhvr>
                                        <p:cTn id="11" dur="2000" fill="hold"/>
                                        <p:tgtEl>
                                          <p:spTgt spid="24"/>
                                        </p:tgtEl>
                                        <p:attrNameLst>
                                          <p:attrName>fill.type</p:attrName>
                                        </p:attrNameLst>
                                      </p:cBhvr>
                                      <p:to>
                                        <p:strVal val="solid"/>
                                      </p:to>
                                    </p:set>
                                    <p:set>
                                      <p:cBhvr>
                                        <p:cTn id="12" dur="2000" fill="hold"/>
                                        <p:tgtEl>
                                          <p:spTgt spid="2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32"/>
                                        </p:tgtEl>
                                        <p:attrNameLst>
                                          <p:attrName>fillcolor</p:attrName>
                                        </p:attrNameLst>
                                      </p:cBhvr>
                                      <p:to>
                                        <a:srgbClr val="E5B9B7"/>
                                      </p:to>
                                    </p:animClr>
                                    <p:set>
                                      <p:cBhvr>
                                        <p:cTn id="17" dur="2000" fill="hold"/>
                                        <p:tgtEl>
                                          <p:spTgt spid="32"/>
                                        </p:tgtEl>
                                        <p:attrNameLst>
                                          <p:attrName>fill.type</p:attrName>
                                        </p:attrNameLst>
                                      </p:cBhvr>
                                      <p:to>
                                        <p:strVal val="solid"/>
                                      </p:to>
                                    </p:set>
                                    <p:set>
                                      <p:cBhvr>
                                        <p:cTn id="18" dur="2000" fill="hold"/>
                                        <p:tgtEl>
                                          <p:spTgt spid="32"/>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23"/>
                                        </p:tgtEl>
                                        <p:attrNameLst>
                                          <p:attrName>fillcolor</p:attrName>
                                        </p:attrNameLst>
                                      </p:cBhvr>
                                      <p:to>
                                        <a:srgbClr val="E5B9B7"/>
                                      </p:to>
                                    </p:animClr>
                                    <p:set>
                                      <p:cBhvr>
                                        <p:cTn id="21" dur="2000" fill="hold"/>
                                        <p:tgtEl>
                                          <p:spTgt spid="23"/>
                                        </p:tgtEl>
                                        <p:attrNameLst>
                                          <p:attrName>fill.type</p:attrName>
                                        </p:attrNameLst>
                                      </p:cBhvr>
                                      <p:to>
                                        <p:strVal val="solid"/>
                                      </p:to>
                                    </p:set>
                                    <p:set>
                                      <p:cBhvr>
                                        <p:cTn id="22" dur="20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D57E1BE-EC0A-45A0-8E5F-9C7E7F7E6681}"/>
              </a:ext>
            </a:extLst>
          </p:cNvPr>
          <p:cNvSpPr/>
          <p:nvPr/>
        </p:nvSpPr>
        <p:spPr>
          <a:xfrm>
            <a:off x="0" y="1772816"/>
            <a:ext cx="9144000" cy="4176464"/>
          </a:xfrm>
          <a:prstGeom prst="rect">
            <a:avLst/>
          </a:prstGeom>
          <a:solidFill>
            <a:schemeClr val="accent6">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GetNextVal</a:t>
            </a:r>
            <a:endParaRPr lang="en-US"/>
          </a:p>
        </p:txBody>
      </p:sp>
      <p:sp>
        <p:nvSpPr>
          <p:cNvPr id="6" name="矩形 5">
            <a:extLst>
              <a:ext uri="{FF2B5EF4-FFF2-40B4-BE49-F238E27FC236}">
                <a16:creationId xmlns:a16="http://schemas.microsoft.com/office/drawing/2014/main" id="{4280C9E9-1CAB-4D57-A531-0AAD0D5A48E6}"/>
              </a:ext>
            </a:extLst>
          </p:cNvPr>
          <p:cNvSpPr/>
          <p:nvPr/>
        </p:nvSpPr>
        <p:spPr>
          <a:xfrm>
            <a:off x="0" y="3429000"/>
            <a:ext cx="9144000" cy="1368152"/>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dirty="0"/>
              <a:t>void </a:t>
            </a:r>
            <a:r>
              <a:rPr lang="en-US" dirty="0" err="1">
                <a:solidFill>
                  <a:srgbClr val="0000FF"/>
                </a:solidFill>
              </a:rPr>
              <a:t>GetNextVal</a:t>
            </a:r>
            <a:r>
              <a:rPr lang="en-US" dirty="0"/>
              <a:t>(</a:t>
            </a:r>
            <a:r>
              <a:rPr lang="en-US" dirty="0" err="1"/>
              <a:t>HString</a:t>
            </a:r>
            <a:r>
              <a:rPr lang="en-US" dirty="0"/>
              <a:t> *</a:t>
            </a:r>
            <a:r>
              <a:rPr lang="en-US" dirty="0" err="1"/>
              <a:t>pattern,int</a:t>
            </a:r>
            <a:r>
              <a:rPr lang="en-US" dirty="0"/>
              <a:t> </a:t>
            </a:r>
            <a:r>
              <a:rPr lang="en-US" dirty="0" err="1"/>
              <a:t>nextval</a:t>
            </a:r>
            <a:r>
              <a:rPr lang="en-US" dirty="0"/>
              <a:t>[]){ </a:t>
            </a:r>
          </a:p>
          <a:p>
            <a:pPr marL="0" indent="0">
              <a:buNone/>
            </a:pPr>
            <a:r>
              <a:rPr lang="en-US" dirty="0"/>
              <a:t>int </a:t>
            </a:r>
            <a:r>
              <a:rPr lang="en-US" dirty="0" err="1"/>
              <a:t>j,k</a:t>
            </a:r>
            <a:r>
              <a:rPr lang="en-US" dirty="0"/>
              <a:t>;  j=0;k= -1; </a:t>
            </a:r>
            <a:r>
              <a:rPr lang="en-US" dirty="0" err="1"/>
              <a:t>nextval</a:t>
            </a:r>
            <a:r>
              <a:rPr lang="en-US" dirty="0"/>
              <a:t>[0]= -1;</a:t>
            </a:r>
          </a:p>
          <a:p>
            <a:pPr marL="0" indent="0">
              <a:buNone/>
            </a:pPr>
            <a:r>
              <a:rPr lang="en-US" dirty="0"/>
              <a:t>while(j&lt;pattern-&gt;length) </a:t>
            </a:r>
          </a:p>
          <a:p>
            <a:pPr marL="0" indent="0">
              <a:buNone/>
            </a:pPr>
            <a:r>
              <a:rPr lang="en-US" dirty="0"/>
              <a:t> if(k== -1 || pattern-&gt;</a:t>
            </a:r>
            <a:r>
              <a:rPr lang="en-US" dirty="0" err="1"/>
              <a:t>ch</a:t>
            </a:r>
            <a:r>
              <a:rPr lang="en-US" dirty="0"/>
              <a:t>[j] == pattern-&gt;</a:t>
            </a:r>
            <a:r>
              <a:rPr lang="en-US" dirty="0" err="1"/>
              <a:t>ch</a:t>
            </a:r>
            <a:r>
              <a:rPr lang="en-US" dirty="0"/>
              <a:t>[k]){</a:t>
            </a:r>
          </a:p>
          <a:p>
            <a:pPr marL="0" indent="0">
              <a:buNone/>
            </a:pPr>
            <a:r>
              <a:rPr lang="en-US" dirty="0"/>
              <a:t>    </a:t>
            </a:r>
            <a:r>
              <a:rPr lang="en-US" dirty="0" err="1"/>
              <a:t>j++</a:t>
            </a:r>
            <a:r>
              <a:rPr lang="en-US" dirty="0"/>
              <a:t>;k++;</a:t>
            </a:r>
          </a:p>
          <a:p>
            <a:pPr marL="0" indent="0">
              <a:buNone/>
            </a:pPr>
            <a:r>
              <a:rPr lang="en-US" dirty="0">
                <a:solidFill>
                  <a:srgbClr val="C00000"/>
                </a:solidFill>
              </a:rPr>
              <a:t>    if(pattern-&gt;</a:t>
            </a:r>
            <a:r>
              <a:rPr lang="en-US" dirty="0" err="1">
                <a:solidFill>
                  <a:srgbClr val="C00000"/>
                </a:solidFill>
              </a:rPr>
              <a:t>ch</a:t>
            </a:r>
            <a:r>
              <a:rPr lang="en-US" dirty="0">
                <a:solidFill>
                  <a:srgbClr val="C00000"/>
                </a:solidFill>
              </a:rPr>
              <a:t>[j] == pattern-&gt;</a:t>
            </a:r>
            <a:r>
              <a:rPr lang="en-US" dirty="0" err="1">
                <a:solidFill>
                  <a:srgbClr val="C00000"/>
                </a:solidFill>
              </a:rPr>
              <a:t>ch</a:t>
            </a:r>
            <a:r>
              <a:rPr lang="en-US" dirty="0">
                <a:solidFill>
                  <a:srgbClr val="C00000"/>
                </a:solidFill>
              </a:rPr>
              <a:t>[k]) 		</a:t>
            </a:r>
            <a:r>
              <a:rPr lang="en-US" dirty="0" err="1">
                <a:solidFill>
                  <a:srgbClr val="C00000"/>
                </a:solidFill>
              </a:rPr>
              <a:t>nextval</a:t>
            </a:r>
            <a:r>
              <a:rPr lang="en-US" dirty="0">
                <a:solidFill>
                  <a:srgbClr val="C00000"/>
                </a:solidFill>
              </a:rPr>
              <a:t>[j]=</a:t>
            </a:r>
            <a:r>
              <a:rPr lang="en-US" dirty="0" err="1">
                <a:solidFill>
                  <a:srgbClr val="C00000"/>
                </a:solidFill>
              </a:rPr>
              <a:t>nextval</a:t>
            </a:r>
            <a:r>
              <a:rPr lang="en-US" dirty="0">
                <a:solidFill>
                  <a:srgbClr val="C00000"/>
                </a:solidFill>
              </a:rPr>
              <a:t>[k];</a:t>
            </a:r>
          </a:p>
          <a:p>
            <a:pPr marL="0" indent="0">
              <a:buNone/>
            </a:pPr>
            <a:r>
              <a:rPr lang="en-US" dirty="0"/>
              <a:t>    else </a:t>
            </a:r>
            <a:r>
              <a:rPr lang="en-US" dirty="0" err="1"/>
              <a:t>nextval</a:t>
            </a:r>
            <a:r>
              <a:rPr lang="en-US" dirty="0"/>
              <a:t>[j]=k;</a:t>
            </a:r>
          </a:p>
          <a:p>
            <a:pPr marL="0" indent="0">
              <a:buNone/>
            </a:pPr>
            <a:r>
              <a:rPr lang="en-US" dirty="0"/>
              <a:t>  }</a:t>
            </a:r>
          </a:p>
          <a:p>
            <a:pPr marL="0" indent="0">
              <a:buNone/>
            </a:pPr>
            <a:r>
              <a:rPr lang="en-US" dirty="0"/>
              <a:t> else k=</a:t>
            </a:r>
            <a:r>
              <a:rPr lang="en-US" dirty="0" err="1"/>
              <a:t>nextval</a:t>
            </a:r>
            <a:r>
              <a:rPr lang="en-US" dirty="0"/>
              <a:t>[k];</a:t>
            </a:r>
          </a:p>
          <a:p>
            <a:pPr marL="0" indent="0">
              <a:buNone/>
            </a:pPr>
            <a:r>
              <a:rPr lang="en-US" dirty="0"/>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a:p>
        </p:txBody>
      </p:sp>
    </p:spTree>
    <p:extLst>
      <p:ext uri="{BB962C8B-B14F-4D97-AF65-F5344CB8AC3E}">
        <p14:creationId xmlns:p14="http://schemas.microsoft.com/office/powerpoint/2010/main" val="19184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p>
          <a:p>
            <a:endParaRPr lang="en-US"/>
          </a:p>
        </p:txBody>
      </p:sp>
      <p:graphicFrame>
        <p:nvGraphicFramePr>
          <p:cNvPr id="5" name="表格 4"/>
          <p:cNvGraphicFramePr>
            <a:graphicFrameLocks noGrp="1"/>
          </p:cNvGraphicFramePr>
          <p:nvPr/>
        </p:nvGraphicFramePr>
        <p:xfrm>
          <a:off x="280620" y="116632"/>
          <a:ext cx="8406180" cy="2926080"/>
        </p:xfrm>
        <a:graphic>
          <a:graphicData uri="http://schemas.openxmlformats.org/drawingml/2006/table">
            <a:tbl>
              <a:tblPr firstRow="1" bandRow="1">
                <a:tableStyleId>{5C22544A-7EE6-4342-B048-85BDC9FD1C3A}</a:tableStyleId>
              </a:tblPr>
              <a:tblGrid>
                <a:gridCol w="2496886">
                  <a:extLst>
                    <a:ext uri="{9D8B030D-6E8A-4147-A177-3AD203B41FA5}">
                      <a16:colId xmlns:a16="http://schemas.microsoft.com/office/drawing/2014/main" val="20000"/>
                    </a:ext>
                  </a:extLst>
                </a:gridCol>
                <a:gridCol w="832295">
                  <a:extLst>
                    <a:ext uri="{9D8B030D-6E8A-4147-A177-3AD203B41FA5}">
                      <a16:colId xmlns:a16="http://schemas.microsoft.com/office/drawing/2014/main" val="20001"/>
                    </a:ext>
                  </a:extLst>
                </a:gridCol>
                <a:gridCol w="530588">
                  <a:extLst>
                    <a:ext uri="{9D8B030D-6E8A-4147-A177-3AD203B41FA5}">
                      <a16:colId xmlns:a16="http://schemas.microsoft.com/office/drawing/2014/main" val="20002"/>
                    </a:ext>
                  </a:extLst>
                </a:gridCol>
                <a:gridCol w="530588">
                  <a:extLst>
                    <a:ext uri="{9D8B030D-6E8A-4147-A177-3AD203B41FA5}">
                      <a16:colId xmlns:a16="http://schemas.microsoft.com/office/drawing/2014/main" val="20003"/>
                    </a:ext>
                  </a:extLst>
                </a:gridCol>
                <a:gridCol w="530588">
                  <a:extLst>
                    <a:ext uri="{9D8B030D-6E8A-4147-A177-3AD203B41FA5}">
                      <a16:colId xmlns:a16="http://schemas.microsoft.com/office/drawing/2014/main" val="20004"/>
                    </a:ext>
                  </a:extLst>
                </a:gridCol>
                <a:gridCol w="832295">
                  <a:extLst>
                    <a:ext uri="{9D8B030D-6E8A-4147-A177-3AD203B41FA5}">
                      <a16:colId xmlns:a16="http://schemas.microsoft.com/office/drawing/2014/main" val="20005"/>
                    </a:ext>
                  </a:extLst>
                </a:gridCol>
                <a:gridCol w="530588">
                  <a:extLst>
                    <a:ext uri="{9D8B030D-6E8A-4147-A177-3AD203B41FA5}">
                      <a16:colId xmlns:a16="http://schemas.microsoft.com/office/drawing/2014/main" val="20006"/>
                    </a:ext>
                  </a:extLst>
                </a:gridCol>
                <a:gridCol w="530588">
                  <a:extLst>
                    <a:ext uri="{9D8B030D-6E8A-4147-A177-3AD203B41FA5}">
                      <a16:colId xmlns:a16="http://schemas.microsoft.com/office/drawing/2014/main" val="20007"/>
                    </a:ext>
                  </a:extLst>
                </a:gridCol>
                <a:gridCol w="530588">
                  <a:extLst>
                    <a:ext uri="{9D8B030D-6E8A-4147-A177-3AD203B41FA5}">
                      <a16:colId xmlns:a16="http://schemas.microsoft.com/office/drawing/2014/main" val="20008"/>
                    </a:ext>
                  </a:extLst>
                </a:gridCol>
                <a:gridCol w="530588">
                  <a:extLst>
                    <a:ext uri="{9D8B030D-6E8A-4147-A177-3AD203B41FA5}">
                      <a16:colId xmlns:a16="http://schemas.microsoft.com/office/drawing/2014/main" val="20009"/>
                    </a:ext>
                  </a:extLst>
                </a:gridCol>
                <a:gridCol w="530588">
                  <a:extLst>
                    <a:ext uri="{9D8B030D-6E8A-4147-A177-3AD203B41FA5}">
                      <a16:colId xmlns:a16="http://schemas.microsoft.com/office/drawing/2014/main" val="20010"/>
                    </a:ext>
                  </a:extLst>
                </a:gridCol>
              </a:tblGrid>
              <a:tr h="370840">
                <a:tc>
                  <a:txBody>
                    <a:bodyPr/>
                    <a:lstStyle/>
                    <a:p>
                      <a:r>
                        <a:rPr lang="en-US" altLang="zh-CN" sz="2000"/>
                        <a:t>j</a:t>
                      </a:r>
                      <a:endParaRPr lang="en-US" sz="2000"/>
                    </a:p>
                    <a:p>
                      <a:r>
                        <a:rPr lang="zh-CN" altLang="en-US" sz="2000"/>
                        <a:t>模式串的下标变量</a:t>
                      </a:r>
                      <a:endParaRPr lang="en-US" sz="2000"/>
                    </a:p>
                  </a:txBody>
                  <a:tcPr/>
                </a:tc>
                <a:tc>
                  <a:txBody>
                    <a:bodyPr/>
                    <a:lstStyle/>
                    <a:p>
                      <a:pPr algn="ctr"/>
                      <a:r>
                        <a:rPr lang="en-US" sz="2800"/>
                        <a:t>0</a:t>
                      </a:r>
                    </a:p>
                  </a:txBody>
                  <a:tcPr anchor="ctr"/>
                </a:tc>
                <a:tc>
                  <a:txBody>
                    <a:bodyPr/>
                    <a:lstStyle/>
                    <a:p>
                      <a:pPr algn="ctr"/>
                      <a:r>
                        <a:rPr lang="en-US" sz="2800"/>
                        <a:t>1</a:t>
                      </a:r>
                    </a:p>
                  </a:txBody>
                  <a:tcPr anchor="ctr"/>
                </a:tc>
                <a:tc>
                  <a:txBody>
                    <a:bodyPr/>
                    <a:lstStyle/>
                    <a:p>
                      <a:pPr algn="ctr"/>
                      <a:r>
                        <a:rPr lang="en-US" sz="2800"/>
                        <a:t>2</a:t>
                      </a:r>
                    </a:p>
                  </a:txBody>
                  <a:tcPr anchor="ctr"/>
                </a:tc>
                <a:tc>
                  <a:txBody>
                    <a:bodyPr/>
                    <a:lstStyle/>
                    <a:p>
                      <a:pPr algn="ctr"/>
                      <a:r>
                        <a:rPr lang="en-US" sz="2800"/>
                        <a:t>3</a:t>
                      </a:r>
                    </a:p>
                  </a:txBody>
                  <a:tcPr anchor="ctr"/>
                </a:tc>
                <a:tc>
                  <a:txBody>
                    <a:bodyPr/>
                    <a:lstStyle/>
                    <a:p>
                      <a:pPr algn="ctr"/>
                      <a:r>
                        <a:rPr lang="en-US" sz="2800"/>
                        <a:t>4</a:t>
                      </a:r>
                    </a:p>
                  </a:txBody>
                  <a:tcPr anchor="ctr"/>
                </a:tc>
                <a:tc>
                  <a:txBody>
                    <a:bodyPr/>
                    <a:lstStyle/>
                    <a:p>
                      <a:pPr algn="ctr"/>
                      <a:r>
                        <a:rPr lang="en-US" sz="2800"/>
                        <a:t>5</a:t>
                      </a:r>
                    </a:p>
                  </a:txBody>
                  <a:tcPr anchor="ctr"/>
                </a:tc>
                <a:tc>
                  <a:txBody>
                    <a:bodyPr/>
                    <a:lstStyle/>
                    <a:p>
                      <a:pPr algn="ctr"/>
                      <a:r>
                        <a:rPr lang="en-US" sz="2800"/>
                        <a:t>6</a:t>
                      </a:r>
                    </a:p>
                  </a:txBody>
                  <a:tcPr anchor="ctr"/>
                </a:tc>
                <a:tc>
                  <a:txBody>
                    <a:bodyPr/>
                    <a:lstStyle/>
                    <a:p>
                      <a:pPr algn="ctr"/>
                      <a:r>
                        <a:rPr lang="en-US" sz="2800"/>
                        <a:t>7</a:t>
                      </a:r>
                    </a:p>
                  </a:txBody>
                  <a:tcPr anchor="ctr"/>
                </a:tc>
                <a:tc>
                  <a:txBody>
                    <a:bodyPr/>
                    <a:lstStyle/>
                    <a:p>
                      <a:pPr algn="ctr"/>
                      <a:r>
                        <a:rPr lang="en-US" sz="2800"/>
                        <a:t>8</a:t>
                      </a:r>
                    </a:p>
                  </a:txBody>
                  <a:tcPr anchor="ctr"/>
                </a:tc>
                <a:tc>
                  <a:txBody>
                    <a:bodyPr/>
                    <a:lstStyle/>
                    <a:p>
                      <a:pPr algn="ctr"/>
                      <a:r>
                        <a:rPr lang="en-US" sz="2800"/>
                        <a:t>9</a:t>
                      </a:r>
                    </a:p>
                  </a:txBody>
                  <a:tcPr anchor="ctr"/>
                </a:tc>
                <a:extLst>
                  <a:ext uri="{0D108BD9-81ED-4DB2-BD59-A6C34878D82A}">
                    <a16:rowId xmlns:a16="http://schemas.microsoft.com/office/drawing/2014/main" val="10000"/>
                  </a:ext>
                </a:extLst>
              </a:tr>
              <a:tr h="370840">
                <a:tc>
                  <a:txBody>
                    <a:bodyPr/>
                    <a:lstStyle/>
                    <a:p>
                      <a:pPr>
                        <a:tabLst/>
                      </a:pPr>
                      <a:r>
                        <a:rPr lang="en-US" altLang="zh-CN" sz="2000"/>
                        <a:t>P</a:t>
                      </a:r>
                    </a:p>
                    <a:p>
                      <a:pPr>
                        <a:tabLst/>
                      </a:pPr>
                      <a:r>
                        <a:rPr lang="zh-CN" altLang="en-US" sz="2000"/>
                        <a:t>模式串</a:t>
                      </a:r>
                      <a:endParaRPr lang="en-US" sz="2000"/>
                    </a:p>
                  </a:txBody>
                  <a:tcPr/>
                </a:tc>
                <a:tc>
                  <a:txBody>
                    <a:bodyPr/>
                    <a:lstStyle/>
                    <a:p>
                      <a:pPr algn="ctr"/>
                      <a:r>
                        <a:rPr lang="en-US" altLang="zh-CN" sz="2800" dirty="0"/>
                        <a:t>a</a:t>
                      </a:r>
                      <a:endParaRPr lang="en-US" sz="2800" dirty="0"/>
                    </a:p>
                  </a:txBody>
                  <a:tcPr anchor="ctr"/>
                </a:tc>
                <a:tc>
                  <a:txBody>
                    <a:bodyPr/>
                    <a:lstStyle/>
                    <a:p>
                      <a:pPr algn="ctr"/>
                      <a:r>
                        <a:rPr lang="en-US" altLang="zh-CN" sz="2800"/>
                        <a:t>b</a:t>
                      </a:r>
                      <a:endParaRPr lang="en-US" sz="2800"/>
                    </a:p>
                  </a:txBody>
                  <a:tcPr anchor="ctr"/>
                </a:tc>
                <a:tc>
                  <a:txBody>
                    <a:bodyPr/>
                    <a:lstStyle/>
                    <a:p>
                      <a:pPr algn="ctr"/>
                      <a:r>
                        <a:rPr lang="en-US" sz="2800"/>
                        <a:t>c</a:t>
                      </a:r>
                    </a:p>
                  </a:txBody>
                  <a:tcPr anchor="ctr"/>
                </a:tc>
                <a:tc>
                  <a:txBody>
                    <a:bodyPr/>
                    <a:lstStyle/>
                    <a:p>
                      <a:pPr algn="ctr"/>
                      <a:r>
                        <a:rPr lang="en-US" sz="2800"/>
                        <a:t>d</a:t>
                      </a:r>
                    </a:p>
                  </a:txBody>
                  <a:tcPr anchor="ctr"/>
                </a:tc>
                <a:tc>
                  <a:txBody>
                    <a:bodyPr/>
                    <a:lstStyle/>
                    <a:p>
                      <a:pPr algn="ctr"/>
                      <a:r>
                        <a:rPr lang="en-US" altLang="zh-CN" sz="2800"/>
                        <a:t>a</a:t>
                      </a:r>
                      <a:endParaRPr lang="en-US" sz="2800"/>
                    </a:p>
                  </a:txBody>
                  <a:tcPr anchor="ctr"/>
                </a:tc>
                <a:tc>
                  <a:txBody>
                    <a:bodyPr/>
                    <a:lstStyle/>
                    <a:p>
                      <a:pPr algn="ctr"/>
                      <a:r>
                        <a:rPr lang="en-US" altLang="zh-CN" sz="2800"/>
                        <a:t>a</a:t>
                      </a:r>
                      <a:endParaRPr lang="en-US" sz="2800"/>
                    </a:p>
                  </a:txBody>
                  <a:tcPr anchor="ctr"/>
                </a:tc>
                <a:tc>
                  <a:txBody>
                    <a:bodyPr/>
                    <a:lstStyle/>
                    <a:p>
                      <a:pPr algn="ctr"/>
                      <a:r>
                        <a:rPr lang="en-US" sz="2800"/>
                        <a:t>b</a:t>
                      </a:r>
                    </a:p>
                  </a:txBody>
                  <a:tcPr anchor="ctr"/>
                </a:tc>
                <a:tc>
                  <a:txBody>
                    <a:bodyPr/>
                    <a:lstStyle/>
                    <a:p>
                      <a:pPr algn="ctr"/>
                      <a:r>
                        <a:rPr lang="en-US" sz="2800"/>
                        <a:t>c</a:t>
                      </a:r>
                    </a:p>
                  </a:txBody>
                  <a:tcPr anchor="ctr"/>
                </a:tc>
                <a:tc>
                  <a:txBody>
                    <a:bodyPr/>
                    <a:lstStyle/>
                    <a:p>
                      <a:pPr algn="ctr"/>
                      <a:r>
                        <a:rPr lang="en-US" sz="2800"/>
                        <a:t>a</a:t>
                      </a:r>
                    </a:p>
                  </a:txBody>
                  <a:tcPr anchor="ctr"/>
                </a:tc>
                <a:tc>
                  <a:txBody>
                    <a:bodyPr/>
                    <a:lstStyle/>
                    <a:p>
                      <a:pPr algn="ctr"/>
                      <a:r>
                        <a:rPr lang="en-US" sz="2800"/>
                        <a:t>b</a:t>
                      </a:r>
                    </a:p>
                  </a:txBody>
                  <a:tcPr anchor="ctr"/>
                </a:tc>
                <a:extLst>
                  <a:ext uri="{0D108BD9-81ED-4DB2-BD59-A6C34878D82A}">
                    <a16:rowId xmlns:a16="http://schemas.microsoft.com/office/drawing/2014/main" val="10001"/>
                  </a:ext>
                </a:extLst>
              </a:tr>
              <a:tr h="370840">
                <a:tc>
                  <a:txBody>
                    <a:bodyPr/>
                    <a:lstStyle/>
                    <a:p>
                      <a:r>
                        <a:rPr lang="en-US" altLang="zh-CN" sz="2000"/>
                        <a:t>Next[j]</a:t>
                      </a:r>
                    </a:p>
                    <a:p>
                      <a:r>
                        <a:rPr lang="en-US" altLang="zh-CN" sz="2000"/>
                        <a:t>P[0..j)</a:t>
                      </a:r>
                      <a:r>
                        <a:rPr lang="zh-CN" altLang="en-US" sz="2000"/>
                        <a:t>中最长自匹配子串的长度</a:t>
                      </a:r>
                      <a:endParaRPr lang="en-US" sz="2000"/>
                    </a:p>
                  </a:txBody>
                  <a:tcPr/>
                </a:tc>
                <a:tc>
                  <a:txBody>
                    <a:bodyPr/>
                    <a:lstStyle/>
                    <a:p>
                      <a:pPr algn="ctr"/>
                      <a:r>
                        <a:rPr lang="en-US" altLang="zh-CN" sz="2800"/>
                        <a:t>-1</a:t>
                      </a:r>
                      <a:endParaRPr lang="en-US" sz="2800"/>
                    </a:p>
                  </a:txBody>
                  <a:tcPr anchor="ctr"/>
                </a:tc>
                <a:tc>
                  <a:txBody>
                    <a:bodyPr/>
                    <a:lstStyle/>
                    <a:p>
                      <a:pPr algn="ctr"/>
                      <a:r>
                        <a:rPr lang="en-US" sz="2800"/>
                        <a:t>0</a:t>
                      </a:r>
                    </a:p>
                  </a:txBody>
                  <a:tcPr anchor="ctr"/>
                </a:tc>
                <a:tc>
                  <a:txBody>
                    <a:bodyPr/>
                    <a:lstStyle/>
                    <a:p>
                      <a:pPr algn="ctr"/>
                      <a:r>
                        <a:rPr lang="en-US" sz="2800"/>
                        <a:t>0</a:t>
                      </a:r>
                    </a:p>
                  </a:txBody>
                  <a:tcPr anchor="ctr"/>
                </a:tc>
                <a:tc>
                  <a:txBody>
                    <a:bodyPr/>
                    <a:lstStyle/>
                    <a:p>
                      <a:pPr algn="ctr"/>
                      <a:r>
                        <a:rPr lang="en-US" sz="2800"/>
                        <a:t>0</a:t>
                      </a:r>
                    </a:p>
                  </a:txBody>
                  <a:tcPr anchor="ctr"/>
                </a:tc>
                <a:tc>
                  <a:txBody>
                    <a:bodyPr/>
                    <a:lstStyle/>
                    <a:p>
                      <a:pPr algn="ctr"/>
                      <a:r>
                        <a:rPr lang="en-US" sz="2800" dirty="0"/>
                        <a:t>0</a:t>
                      </a:r>
                    </a:p>
                  </a:txBody>
                  <a:tcPr anchor="ctr"/>
                </a:tc>
                <a:tc>
                  <a:txBody>
                    <a:bodyPr/>
                    <a:lstStyle/>
                    <a:p>
                      <a:pPr algn="ctr"/>
                      <a:r>
                        <a:rPr lang="en-US" sz="2800" dirty="0"/>
                        <a:t>1</a:t>
                      </a:r>
                    </a:p>
                  </a:txBody>
                  <a:tcPr anchor="ctr"/>
                </a:tc>
                <a:tc>
                  <a:txBody>
                    <a:bodyPr/>
                    <a:lstStyle/>
                    <a:p>
                      <a:pPr algn="ctr"/>
                      <a:r>
                        <a:rPr lang="en-US" sz="2800" dirty="0"/>
                        <a:t>1</a:t>
                      </a:r>
                    </a:p>
                  </a:txBody>
                  <a:tcPr anchor="ctr"/>
                </a:tc>
                <a:tc>
                  <a:txBody>
                    <a:bodyPr/>
                    <a:lstStyle/>
                    <a:p>
                      <a:pPr algn="ctr"/>
                      <a:r>
                        <a:rPr lang="en-US" sz="2800" dirty="0"/>
                        <a:t>2</a:t>
                      </a:r>
                    </a:p>
                  </a:txBody>
                  <a:tcPr anchor="ctr"/>
                </a:tc>
                <a:tc>
                  <a:txBody>
                    <a:bodyPr/>
                    <a:lstStyle/>
                    <a:p>
                      <a:pPr algn="ctr"/>
                      <a:r>
                        <a:rPr lang="en-US" sz="2800" dirty="0"/>
                        <a:t>3</a:t>
                      </a:r>
                    </a:p>
                  </a:txBody>
                  <a:tcPr anchor="ctr"/>
                </a:tc>
                <a:tc>
                  <a:txBody>
                    <a:bodyPr/>
                    <a:lstStyle/>
                    <a:p>
                      <a:pPr algn="ctr"/>
                      <a:r>
                        <a:rPr lang="en-US" sz="2800" dirty="0"/>
                        <a:t>1</a:t>
                      </a:r>
                    </a:p>
                  </a:txBody>
                  <a:tcPr anchor="ctr"/>
                </a:tc>
                <a:extLst>
                  <a:ext uri="{0D108BD9-81ED-4DB2-BD59-A6C34878D82A}">
                    <a16:rowId xmlns:a16="http://schemas.microsoft.com/office/drawing/2014/main" val="10002"/>
                  </a:ext>
                </a:extLst>
              </a:tr>
              <a:tr h="370840">
                <a:tc>
                  <a:txBody>
                    <a:bodyPr/>
                    <a:lstStyle/>
                    <a:p>
                      <a:r>
                        <a:rPr lang="en-US" altLang="zh-CN" sz="2000"/>
                        <a:t>Nextval[j]</a:t>
                      </a:r>
                    </a:p>
                  </a:txBody>
                  <a:tcPr/>
                </a:tc>
                <a:tc>
                  <a:txBody>
                    <a:bodyPr/>
                    <a:lstStyle/>
                    <a:p>
                      <a:pPr algn="ctr"/>
                      <a:r>
                        <a:rPr lang="en-US" altLang="zh-CN" sz="2800"/>
                        <a:t>-1</a:t>
                      </a:r>
                      <a:endParaRPr lang="en-US" sz="2800"/>
                    </a:p>
                  </a:txBody>
                  <a:tcPr anchor="ctr"/>
                </a:tc>
                <a:tc>
                  <a:txBody>
                    <a:bodyPr/>
                    <a:lstStyle/>
                    <a:p>
                      <a:pPr algn="ctr"/>
                      <a:r>
                        <a:rPr lang="en-US" sz="2800"/>
                        <a:t>0</a:t>
                      </a:r>
                    </a:p>
                  </a:txBody>
                  <a:tcPr anchor="ctr"/>
                </a:tc>
                <a:tc>
                  <a:txBody>
                    <a:bodyPr/>
                    <a:lstStyle/>
                    <a:p>
                      <a:pPr algn="ctr"/>
                      <a:r>
                        <a:rPr lang="en-US" sz="2800"/>
                        <a:t>0</a:t>
                      </a:r>
                    </a:p>
                  </a:txBody>
                  <a:tcPr anchor="ctr"/>
                </a:tc>
                <a:tc>
                  <a:txBody>
                    <a:bodyPr/>
                    <a:lstStyle/>
                    <a:p>
                      <a:pPr algn="ctr"/>
                      <a:r>
                        <a:rPr lang="en-US" sz="2800"/>
                        <a:t>0</a:t>
                      </a:r>
                    </a:p>
                  </a:txBody>
                  <a:tcPr anchor="ctr"/>
                </a:tc>
                <a:tc>
                  <a:txBody>
                    <a:bodyPr/>
                    <a:lstStyle/>
                    <a:p>
                      <a:pPr algn="ctr"/>
                      <a:r>
                        <a:rPr lang="en-US" altLang="zh-CN" sz="2800"/>
                        <a:t>-1</a:t>
                      </a:r>
                      <a:endParaRPr lang="en-US" sz="2800"/>
                    </a:p>
                  </a:txBody>
                  <a:tcPr anchor="ctr"/>
                </a:tc>
                <a:tc>
                  <a:txBody>
                    <a:bodyPr/>
                    <a:lstStyle/>
                    <a:p>
                      <a:pPr algn="ctr"/>
                      <a:r>
                        <a:rPr lang="en-US" sz="2800"/>
                        <a:t>1</a:t>
                      </a:r>
                    </a:p>
                  </a:txBody>
                  <a:tcPr anchor="ctr"/>
                </a:tc>
                <a:tc>
                  <a:txBody>
                    <a:bodyPr/>
                    <a:lstStyle/>
                    <a:p>
                      <a:pPr algn="ctr"/>
                      <a:r>
                        <a:rPr lang="en-US" sz="2800"/>
                        <a:t>0</a:t>
                      </a:r>
                    </a:p>
                  </a:txBody>
                  <a:tcPr anchor="ctr"/>
                </a:tc>
                <a:tc>
                  <a:txBody>
                    <a:bodyPr/>
                    <a:lstStyle/>
                    <a:p>
                      <a:pPr algn="ctr"/>
                      <a:r>
                        <a:rPr lang="en-US" sz="2800"/>
                        <a:t>0</a:t>
                      </a:r>
                    </a:p>
                  </a:txBody>
                  <a:tcPr anchor="ctr"/>
                </a:tc>
                <a:tc>
                  <a:txBody>
                    <a:bodyPr/>
                    <a:lstStyle/>
                    <a:p>
                      <a:pPr algn="ctr"/>
                      <a:r>
                        <a:rPr lang="en-US" sz="2800"/>
                        <a:t>3</a:t>
                      </a:r>
                    </a:p>
                  </a:txBody>
                  <a:tcPr anchor="ctr"/>
                </a:tc>
                <a:tc>
                  <a:txBody>
                    <a:bodyPr/>
                    <a:lstStyle/>
                    <a:p>
                      <a:pPr algn="ctr"/>
                      <a:r>
                        <a:rPr lang="en-US" sz="2800" dirty="0"/>
                        <a:t>0</a:t>
                      </a:r>
                    </a:p>
                  </a:txBody>
                  <a:tcPr anchor="ctr"/>
                </a:tc>
                <a:extLst>
                  <a:ext uri="{0D108BD9-81ED-4DB2-BD59-A6C34878D82A}">
                    <a16:rowId xmlns:a16="http://schemas.microsoft.com/office/drawing/2014/main" val="10003"/>
                  </a:ext>
                </a:extLst>
              </a:tr>
            </a:tbl>
          </a:graphicData>
        </a:graphic>
      </p:graphicFrame>
      <p:graphicFrame>
        <p:nvGraphicFramePr>
          <p:cNvPr id="8" name="内容占位符 4"/>
          <p:cNvGraphicFramePr>
            <a:graphicFrameLocks/>
          </p:cNvGraphicFramePr>
          <p:nvPr/>
        </p:nvGraphicFramePr>
        <p:xfrm>
          <a:off x="52696" y="3573016"/>
          <a:ext cx="8983800" cy="3192578"/>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888322">
                <a:tc>
                  <a:txBody>
                    <a:bodyPr/>
                    <a:lstStyle/>
                    <a:p>
                      <a:r>
                        <a:rPr lang="en-US" altLang="zh-CN" sz="2800"/>
                        <a:t>j</a:t>
                      </a:r>
                      <a:endParaRPr lang="zh-CN" altLang="en-US" sz="2800"/>
                    </a:p>
                  </a:txBody>
                  <a:tcPr/>
                </a:tc>
                <a:tc>
                  <a:txBody>
                    <a:bodyPr/>
                    <a:lstStyle/>
                    <a:p>
                      <a:r>
                        <a:rPr lang="en-US" altLang="zh-CN" sz="2800"/>
                        <a:t>0</a:t>
                      </a:r>
                      <a:endParaRPr lang="zh-CN" altLang="en-US" sz="2800"/>
                    </a:p>
                  </a:txBody>
                  <a:tcPr/>
                </a:tc>
                <a:tc>
                  <a:txBody>
                    <a:bodyPr/>
                    <a:lstStyle/>
                    <a:p>
                      <a:r>
                        <a:rPr lang="en-US" altLang="zh-CN" sz="2800"/>
                        <a:t>1</a:t>
                      </a:r>
                      <a:endParaRPr lang="zh-CN" altLang="en-US" sz="2800"/>
                    </a:p>
                  </a:txBody>
                  <a:tcPr/>
                </a:tc>
                <a:tc>
                  <a:txBody>
                    <a:bodyPr/>
                    <a:lstStyle/>
                    <a:p>
                      <a:r>
                        <a:rPr lang="en-US" altLang="zh-CN" sz="2800"/>
                        <a:t>2</a:t>
                      </a:r>
                      <a:endParaRPr lang="zh-CN" altLang="en-US" sz="2800"/>
                    </a:p>
                  </a:txBody>
                  <a:tcPr/>
                </a:tc>
                <a:tc>
                  <a:txBody>
                    <a:bodyPr/>
                    <a:lstStyle/>
                    <a:p>
                      <a:r>
                        <a:rPr lang="en-US" altLang="zh-CN" sz="2800"/>
                        <a:t>3</a:t>
                      </a:r>
                      <a:endParaRPr lang="zh-CN" altLang="en-US" sz="2800"/>
                    </a:p>
                  </a:txBody>
                  <a:tcPr/>
                </a:tc>
                <a:tc>
                  <a:txBody>
                    <a:bodyPr/>
                    <a:lstStyle/>
                    <a:p>
                      <a:r>
                        <a:rPr lang="en-US" altLang="zh-CN" sz="2800"/>
                        <a:t>4</a:t>
                      </a:r>
                      <a:endParaRPr lang="zh-CN" altLang="en-US" sz="2800"/>
                    </a:p>
                  </a:txBody>
                  <a:tcPr/>
                </a:tc>
                <a:tc>
                  <a:txBody>
                    <a:bodyPr/>
                    <a:lstStyle/>
                    <a:p>
                      <a:r>
                        <a:rPr lang="en-US" altLang="zh-CN" sz="2800"/>
                        <a:t>5</a:t>
                      </a:r>
                      <a:endParaRPr lang="zh-CN" altLang="en-US" sz="2800"/>
                    </a:p>
                  </a:txBody>
                  <a:tcPr/>
                </a:tc>
                <a:tc>
                  <a:txBody>
                    <a:bodyPr/>
                    <a:lstStyle/>
                    <a:p>
                      <a:r>
                        <a:rPr lang="en-US" altLang="zh-CN" sz="2800"/>
                        <a:t>6</a:t>
                      </a:r>
                      <a:endParaRPr lang="zh-CN" altLang="en-US" sz="2800"/>
                    </a:p>
                  </a:txBody>
                  <a:tcPr/>
                </a:tc>
                <a:tc>
                  <a:txBody>
                    <a:bodyPr/>
                    <a:lstStyle/>
                    <a:p>
                      <a:r>
                        <a:rPr lang="en-US" altLang="zh-CN" sz="2800"/>
                        <a:t>7</a:t>
                      </a:r>
                      <a:endParaRPr lang="zh-CN" altLang="en-US" sz="2800"/>
                    </a:p>
                  </a:txBody>
                  <a:tcPr/>
                </a:tc>
                <a:tc>
                  <a:txBody>
                    <a:bodyPr/>
                    <a:lstStyle/>
                    <a:p>
                      <a:r>
                        <a:rPr lang="en-US" altLang="zh-CN" sz="2800"/>
                        <a:t>8</a:t>
                      </a:r>
                      <a:endParaRPr lang="zh-CN" altLang="en-US" sz="2800"/>
                    </a:p>
                  </a:txBody>
                  <a:tcPr/>
                </a:tc>
                <a:tc>
                  <a:txBody>
                    <a:bodyPr/>
                    <a:lstStyle/>
                    <a:p>
                      <a:r>
                        <a:rPr lang="en-US" altLang="zh-CN" sz="2800"/>
                        <a:t>9</a:t>
                      </a:r>
                      <a:endParaRPr lang="zh-CN" altLang="en-US" sz="2800"/>
                    </a:p>
                  </a:txBody>
                  <a:tcPr/>
                </a:tc>
                <a:tc>
                  <a:txBody>
                    <a:bodyPr/>
                    <a:lstStyle/>
                    <a:p>
                      <a:r>
                        <a:rPr lang="en-US" altLang="zh-CN" sz="2800"/>
                        <a:t>10</a:t>
                      </a:r>
                      <a:endParaRPr lang="zh-CN" altLang="en-US" sz="2800"/>
                    </a:p>
                  </a:txBody>
                  <a:tcPr/>
                </a:tc>
                <a:extLst>
                  <a:ext uri="{0D108BD9-81ED-4DB2-BD59-A6C34878D82A}">
                    <a16:rowId xmlns:a16="http://schemas.microsoft.com/office/drawing/2014/main" val="10000"/>
                  </a:ext>
                </a:extLst>
              </a:tr>
              <a:tr h="888322">
                <a:tc>
                  <a:txBody>
                    <a:bodyPr/>
                    <a:lstStyle/>
                    <a:p>
                      <a:r>
                        <a:rPr lang="en-US" altLang="zh-CN" sz="2800"/>
                        <a:t>P</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tc>
                  <a:txBody>
                    <a:bodyPr/>
                    <a:lstStyle/>
                    <a:p>
                      <a:r>
                        <a:rPr lang="en-US" altLang="zh-CN" sz="2800"/>
                        <a:t>d</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tc>
                  <a:txBody>
                    <a:bodyPr/>
                    <a:lstStyle/>
                    <a:p>
                      <a:r>
                        <a:rPr lang="en-US" altLang="zh-CN" sz="2800"/>
                        <a:t>d</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extLst>
                  <a:ext uri="{0D108BD9-81ED-4DB2-BD59-A6C34878D82A}">
                    <a16:rowId xmlns:a16="http://schemas.microsoft.com/office/drawing/2014/main" val="10001"/>
                  </a:ext>
                </a:extLst>
              </a:tr>
              <a:tr h="527612">
                <a:tc>
                  <a:txBody>
                    <a:bodyPr/>
                    <a:lstStyle/>
                    <a:p>
                      <a:r>
                        <a:rPr lang="en-US" altLang="zh-CN" sz="2800"/>
                        <a:t>next[j]</a:t>
                      </a:r>
                      <a:endParaRPr lang="zh-CN" altLang="en-US" sz="2800"/>
                    </a:p>
                  </a:txBody>
                  <a:tcPr/>
                </a:tc>
                <a:tc>
                  <a:txBody>
                    <a:bodyPr/>
                    <a:lstStyle/>
                    <a:p>
                      <a:r>
                        <a:rPr lang="en-US" altLang="zh-CN" sz="2800"/>
                        <a:t>-1</a:t>
                      </a:r>
                      <a:endParaRPr lang="zh-CN" altLang="en-US" sz="2800"/>
                    </a:p>
                  </a:txBody>
                  <a:tcPr/>
                </a:tc>
                <a:tc>
                  <a:txBody>
                    <a:bodyPr/>
                    <a:lstStyle/>
                    <a:p>
                      <a:r>
                        <a:rPr lang="en-US" altLang="zh-CN" sz="2800"/>
                        <a:t>0</a:t>
                      </a:r>
                      <a:endParaRPr lang="zh-CN" altLang="en-US" sz="2800"/>
                    </a:p>
                  </a:txBody>
                  <a:tcPr/>
                </a:tc>
                <a:tc>
                  <a:txBody>
                    <a:bodyPr/>
                    <a:lstStyle/>
                    <a:p>
                      <a:r>
                        <a:rPr lang="en-US" altLang="zh-CN" sz="2800"/>
                        <a:t>0</a:t>
                      </a:r>
                      <a:endParaRPr lang="zh-CN" altLang="en-US" sz="2800"/>
                    </a:p>
                  </a:txBody>
                  <a:tcPr/>
                </a:tc>
                <a:tc>
                  <a:txBody>
                    <a:bodyPr/>
                    <a:lstStyle/>
                    <a:p>
                      <a:r>
                        <a:rPr lang="en-US" altLang="zh-CN" sz="2800"/>
                        <a:t>0</a:t>
                      </a:r>
                      <a:endParaRPr lang="zh-CN" altLang="en-US" sz="2800"/>
                    </a:p>
                  </a:txBody>
                  <a:tcPr/>
                </a:tc>
                <a:tc>
                  <a:txBody>
                    <a:bodyPr/>
                    <a:lstStyle/>
                    <a:p>
                      <a:r>
                        <a:rPr kumimoji="0" lang="en-US" altLang="zh-CN" sz="2800" b="0" i="0" u="none" strike="noStrike" kern="1200" cap="none" spc="0" normalizeH="0" baseline="0" noProof="0">
                          <a:ln>
                            <a:noFill/>
                          </a:ln>
                          <a:solidFill>
                            <a:prstClr val="black"/>
                          </a:solidFill>
                          <a:effectLst/>
                          <a:uLnTx/>
                          <a:uFillTx/>
                          <a:latin typeface="+mn-lt"/>
                          <a:ea typeface="+mn-ea"/>
                        </a:rPr>
                        <a:t>0</a:t>
                      </a:r>
                      <a:endParaRPr lang="zh-CN" altLang="en-US"/>
                    </a:p>
                  </a:txBody>
                  <a:tcPr/>
                </a:tc>
                <a:tc>
                  <a:txBody>
                    <a:bodyPr/>
                    <a:lstStyle/>
                    <a:p>
                      <a:r>
                        <a:rPr lang="en-US" altLang="zh-CN" sz="2800"/>
                        <a:t>1</a:t>
                      </a:r>
                      <a:endParaRPr lang="zh-CN" altLang="en-US" sz="2800"/>
                    </a:p>
                  </a:txBody>
                  <a:tcPr/>
                </a:tc>
                <a:tc>
                  <a:txBody>
                    <a:bodyPr/>
                    <a:lstStyle/>
                    <a:p>
                      <a:r>
                        <a:rPr lang="en-US" altLang="zh-CN" sz="2800"/>
                        <a:t>2</a:t>
                      </a:r>
                      <a:endParaRPr lang="zh-CN" altLang="en-US" sz="2800"/>
                    </a:p>
                  </a:txBody>
                  <a:tcPr/>
                </a:tc>
                <a:tc>
                  <a:txBody>
                    <a:bodyPr/>
                    <a:lstStyle/>
                    <a:p>
                      <a:r>
                        <a:rPr lang="en-US" altLang="zh-CN" sz="2800"/>
                        <a:t>3</a:t>
                      </a:r>
                      <a:endParaRPr lang="zh-CN" altLang="en-US" sz="2800"/>
                    </a:p>
                  </a:txBody>
                  <a:tcPr/>
                </a:tc>
                <a:tc>
                  <a:txBody>
                    <a:bodyPr/>
                    <a:lstStyle/>
                    <a:p>
                      <a:r>
                        <a:rPr lang="en-US" altLang="zh-CN" sz="2800"/>
                        <a:t>4</a:t>
                      </a:r>
                      <a:endParaRPr lang="zh-CN" altLang="en-US" sz="2800"/>
                    </a:p>
                  </a:txBody>
                  <a:tcPr/>
                </a:tc>
                <a:tc>
                  <a:txBody>
                    <a:bodyPr/>
                    <a:lstStyle/>
                    <a:p>
                      <a:r>
                        <a:rPr lang="en-US" altLang="zh-CN" sz="2800"/>
                        <a:t>5</a:t>
                      </a:r>
                      <a:endParaRPr lang="zh-CN" altLang="en-US" sz="2800"/>
                    </a:p>
                  </a:txBody>
                  <a:tcPr/>
                </a:tc>
                <a:tc>
                  <a:txBody>
                    <a:bodyPr/>
                    <a:lstStyle/>
                    <a:p>
                      <a:r>
                        <a:rPr lang="en-US" altLang="zh-CN" sz="2800"/>
                        <a:t>6</a:t>
                      </a:r>
                      <a:endParaRPr lang="zh-CN" altLang="en-US" sz="2800"/>
                    </a:p>
                  </a:txBody>
                  <a:tcPr/>
                </a:tc>
                <a:extLst>
                  <a:ext uri="{0D108BD9-81ED-4DB2-BD59-A6C34878D82A}">
                    <a16:rowId xmlns:a16="http://schemas.microsoft.com/office/drawing/2014/main" val="10002"/>
                  </a:ext>
                </a:extLst>
              </a:tr>
              <a:tr h="888322">
                <a:tc>
                  <a:txBody>
                    <a:bodyPr/>
                    <a:lstStyle/>
                    <a:p>
                      <a:r>
                        <a:rPr lang="en-US" altLang="zh-CN" sz="2800"/>
                        <a:t>nextval[j]</a:t>
                      </a:r>
                    </a:p>
                  </a:txBody>
                  <a:tcPr/>
                </a:tc>
                <a:tc>
                  <a:txBody>
                    <a:bodyPr/>
                    <a:lstStyle/>
                    <a:p>
                      <a:pPr marL="0" algn="l" defTabSz="914400" rtl="0" eaLnBrk="1" latinLnBrk="0" hangingPunct="1"/>
                      <a:r>
                        <a:rPr lang="en-US" altLang="zh-CN" sz="2800" kern="1200">
                          <a:solidFill>
                            <a:schemeClr val="dk1"/>
                          </a:solidFill>
                          <a:latin typeface="+mn-lt"/>
                          <a:ea typeface="+mn-ea"/>
                          <a:cs typeface="+mn-cs"/>
                        </a:rPr>
                        <a:t>-1</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-1</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-1</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a:solidFill>
                            <a:schemeClr val="dk1"/>
                          </a:solidFill>
                          <a:latin typeface="+mn-lt"/>
                          <a:ea typeface="+mn-ea"/>
                          <a:cs typeface="+mn-cs"/>
                        </a:rPr>
                        <a:t>0</a:t>
                      </a:r>
                      <a:endParaRPr lang="zh-CN" altLang="en-US" sz="2800" kern="1200">
                        <a:solidFill>
                          <a:schemeClr val="dk1"/>
                        </a:solidFill>
                        <a:latin typeface="+mn-lt"/>
                        <a:ea typeface="+mn-ea"/>
                        <a:cs typeface="+mn-cs"/>
                      </a:endParaRPr>
                    </a:p>
                  </a:txBody>
                  <a:tcPr/>
                </a:tc>
                <a:tc>
                  <a:txBody>
                    <a:bodyPr/>
                    <a:lstStyle/>
                    <a:p>
                      <a:pPr marL="0" algn="l" defTabSz="914400" rtl="0" eaLnBrk="1" latinLnBrk="0" hangingPunct="1"/>
                      <a:r>
                        <a:rPr lang="en-US" altLang="zh-CN" sz="2800" kern="1200" dirty="0">
                          <a:solidFill>
                            <a:schemeClr val="dk1"/>
                          </a:solidFill>
                          <a:latin typeface="+mn-lt"/>
                          <a:ea typeface="+mn-ea"/>
                          <a:cs typeface="+mn-cs"/>
                        </a:rPr>
                        <a:t>0</a:t>
                      </a:r>
                      <a:endParaRPr lang="zh-CN" altLang="en-US" sz="28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9" name="灯片编号占位符 3"/>
          <p:cNvSpPr>
            <a:spLocks noGrp="1"/>
          </p:cNvSpPr>
          <p:nvPr>
            <p:ph type="sldNum" sz="quarter" idx="12"/>
          </p:nvPr>
        </p:nvSpPr>
        <p:spPr>
          <a:xfrm>
            <a:off x="8553547" y="7933035"/>
            <a:ext cx="395536" cy="365125"/>
          </a:xfrm>
        </p:spPr>
        <p:txBody>
          <a:bodyPr/>
          <a:lstStyle/>
          <a:p>
            <a:fld id="{0C913308-F349-4B6D-A68A-DD1791B4A57B}" type="slidenum">
              <a:rPr lang="zh-CN" altLang="en-US" smtClean="0"/>
              <a:t>53</a:t>
            </a:fld>
            <a:endParaRPr lang="zh-CN" altLang="en-US"/>
          </a:p>
        </p:txBody>
      </p:sp>
      <p:sp>
        <p:nvSpPr>
          <p:cNvPr id="2" name="椭圆 1"/>
          <p:cNvSpPr/>
          <p:nvPr/>
        </p:nvSpPr>
        <p:spPr>
          <a:xfrm>
            <a:off x="7020272" y="5445224"/>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p:cNvSpPr/>
          <p:nvPr/>
        </p:nvSpPr>
        <p:spPr>
          <a:xfrm>
            <a:off x="7020272" y="4581128"/>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p:cNvSpPr/>
          <p:nvPr/>
        </p:nvSpPr>
        <p:spPr>
          <a:xfrm>
            <a:off x="4211960" y="4581128"/>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4267686" y="5423064"/>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下弧形箭头 14"/>
          <p:cNvSpPr/>
          <p:nvPr/>
        </p:nvSpPr>
        <p:spPr>
          <a:xfrm>
            <a:off x="1760266" y="6410572"/>
            <a:ext cx="2588020" cy="288032"/>
          </a:xfrm>
          <a:prstGeom prst="curvedUpArrow">
            <a:avLst>
              <a:gd name="adj1" fmla="val 50000"/>
              <a:gd name="adj2" fmla="val 135402"/>
              <a:gd name="adj3" fmla="val 36505"/>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椭圆 11">
            <a:extLst>
              <a:ext uri="{FF2B5EF4-FFF2-40B4-BE49-F238E27FC236}">
                <a16:creationId xmlns:a16="http://schemas.microsoft.com/office/drawing/2014/main" id="{F48874E0-4743-4C30-93E5-73EAC07563FE}"/>
              </a:ext>
            </a:extLst>
          </p:cNvPr>
          <p:cNvSpPr/>
          <p:nvPr/>
        </p:nvSpPr>
        <p:spPr>
          <a:xfrm>
            <a:off x="5416539" y="1808820"/>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02C01919-9EAA-451B-A899-ED507221B28F}"/>
              </a:ext>
            </a:extLst>
          </p:cNvPr>
          <p:cNvSpPr/>
          <p:nvPr/>
        </p:nvSpPr>
        <p:spPr>
          <a:xfrm>
            <a:off x="6588224" y="1808820"/>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827988E-1A93-490E-9A3E-0EADEF7AE6A7}"/>
              </a:ext>
            </a:extLst>
          </p:cNvPr>
          <p:cNvSpPr/>
          <p:nvPr/>
        </p:nvSpPr>
        <p:spPr>
          <a:xfrm>
            <a:off x="7186996" y="1803913"/>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a:extLst>
              <a:ext uri="{FF2B5EF4-FFF2-40B4-BE49-F238E27FC236}">
                <a16:creationId xmlns:a16="http://schemas.microsoft.com/office/drawing/2014/main" id="{79143016-A4F2-405A-A885-24F8DBDAC657}"/>
              </a:ext>
            </a:extLst>
          </p:cNvPr>
          <p:cNvSpPr/>
          <p:nvPr/>
        </p:nvSpPr>
        <p:spPr>
          <a:xfrm>
            <a:off x="8204202" y="1799741"/>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3AA87ED3-FC23-4B90-9F9B-2E103955C0AB}"/>
              </a:ext>
            </a:extLst>
          </p:cNvPr>
          <p:cNvSpPr/>
          <p:nvPr/>
        </p:nvSpPr>
        <p:spPr>
          <a:xfrm>
            <a:off x="1475656" y="4581128"/>
            <a:ext cx="432048" cy="4320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下弧形箭头 14">
            <a:extLst>
              <a:ext uri="{FF2B5EF4-FFF2-40B4-BE49-F238E27FC236}">
                <a16:creationId xmlns:a16="http://schemas.microsoft.com/office/drawing/2014/main" id="{CACE626D-9380-4946-824F-A564889DD8F6}"/>
              </a:ext>
            </a:extLst>
          </p:cNvPr>
          <p:cNvSpPr/>
          <p:nvPr/>
        </p:nvSpPr>
        <p:spPr>
          <a:xfrm>
            <a:off x="4660148" y="6465449"/>
            <a:ext cx="2588020" cy="288032"/>
          </a:xfrm>
          <a:prstGeom prst="curvedUpArrow">
            <a:avLst>
              <a:gd name="adj1" fmla="val 50000"/>
              <a:gd name="adj2" fmla="val 135402"/>
              <a:gd name="adj3" fmla="val 36505"/>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3773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0" grpId="0" animBg="1"/>
      <p:bldP spid="11" grpId="0" animBg="1"/>
      <p:bldP spid="15" grpId="0" animBg="1"/>
      <p:bldP spid="12" grpId="0" animBg="1"/>
      <p:bldP spid="13" grpId="0" animBg="1"/>
      <p:bldP spid="14" grpId="0" animBg="1"/>
      <p:bldP spid="16" grpId="0" animBg="1"/>
      <p:bldP spid="17" grpId="0" animBg="1"/>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txBox="1">
            <a:spLocks/>
          </p:cNvSpPr>
          <p:nvPr/>
        </p:nvSpPr>
        <p:spPr>
          <a:xfrm>
            <a:off x="9343950" y="6485868"/>
            <a:ext cx="39553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54</a:t>
            </a:fld>
            <a:endParaRPr lang="zh-CN" altLang="en-US" dirty="0"/>
          </a:p>
        </p:txBody>
      </p:sp>
      <p:cxnSp>
        <p:nvCxnSpPr>
          <p:cNvPr id="41" name="直接箭头连接符 40"/>
          <p:cNvCxnSpPr/>
          <p:nvPr/>
        </p:nvCxnSpPr>
        <p:spPr>
          <a:xfrm>
            <a:off x="3198273" y="777157"/>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1896499" y="695038"/>
            <a:ext cx="487634" cy="648072"/>
            <a:chOff x="1420070" y="3122920"/>
            <a:chExt cx="487634" cy="648072"/>
          </a:xfrm>
        </p:grpSpPr>
        <p:cxnSp>
          <p:nvCxnSpPr>
            <p:cNvPr id="43" name="直接箭头连接符 42"/>
            <p:cNvCxnSpPr/>
            <p:nvPr/>
          </p:nvCxnSpPr>
          <p:spPr>
            <a:xfrm>
              <a:off x="1466832" y="3194928"/>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420070" y="3122920"/>
              <a:ext cx="487634" cy="584775"/>
            </a:xfrm>
            <a:prstGeom prst="rect">
              <a:avLst/>
            </a:prstGeom>
            <a:noFill/>
          </p:spPr>
          <p:txBody>
            <a:bodyPr wrap="none" rtlCol="0">
              <a:spAutoFit/>
            </a:bodyPr>
            <a:lstStyle/>
            <a:p>
              <a:r>
                <a:rPr lang="en-US" altLang="zh-CN" sz="3200" dirty="0"/>
                <a:t>i1</a:t>
              </a:r>
              <a:endParaRPr lang="zh-CN" altLang="en-US" sz="3200" dirty="0"/>
            </a:p>
          </p:txBody>
        </p:sp>
      </p:grpSp>
      <p:sp>
        <p:nvSpPr>
          <p:cNvPr id="45" name="文本框 44"/>
          <p:cNvSpPr txBox="1"/>
          <p:nvPr/>
        </p:nvSpPr>
        <p:spPr>
          <a:xfrm>
            <a:off x="3176221" y="713086"/>
            <a:ext cx="487634" cy="584775"/>
          </a:xfrm>
          <a:prstGeom prst="rect">
            <a:avLst/>
          </a:prstGeom>
          <a:noFill/>
        </p:spPr>
        <p:txBody>
          <a:bodyPr wrap="none" rtlCol="0">
            <a:spAutoFit/>
          </a:bodyPr>
          <a:lstStyle/>
          <a:p>
            <a:r>
              <a:rPr lang="en-US" altLang="zh-CN" sz="3200" dirty="0"/>
              <a:t>i2</a:t>
            </a:r>
            <a:endParaRPr lang="zh-CN" altLang="en-US" sz="3200" dirty="0"/>
          </a:p>
        </p:txBody>
      </p:sp>
      <p:sp>
        <p:nvSpPr>
          <p:cNvPr id="47" name="右箭头 46"/>
          <p:cNvSpPr/>
          <p:nvPr/>
        </p:nvSpPr>
        <p:spPr>
          <a:xfrm>
            <a:off x="1951983" y="2493826"/>
            <a:ext cx="936104" cy="360040"/>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8" name="矩形标注 47"/>
          <p:cNvSpPr/>
          <p:nvPr/>
        </p:nvSpPr>
        <p:spPr>
          <a:xfrm>
            <a:off x="5113296" y="1127428"/>
            <a:ext cx="3060635" cy="1448097"/>
          </a:xfrm>
          <a:prstGeom prst="wedgeRectCallout">
            <a:avLst>
              <a:gd name="adj1" fmla="val -84078"/>
              <a:gd name="adj2" fmla="val 51132"/>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a:t>Y</a:t>
            </a:r>
            <a:r>
              <a:rPr lang="zh-CN" altLang="en-US" sz="2400" dirty="0"/>
              <a:t>前的模式串中</a:t>
            </a:r>
            <a:r>
              <a:rPr lang="zh-CN" altLang="en-US" sz="2400" b="1" dirty="0">
                <a:solidFill>
                  <a:srgbClr val="7030A0"/>
                </a:solidFill>
              </a:rPr>
              <a:t>无</a:t>
            </a:r>
            <a:r>
              <a:rPr lang="zh-CN" altLang="en-US" sz="2400" dirty="0"/>
              <a:t>匹配的真前缀和真后缀即</a:t>
            </a:r>
            <a:r>
              <a:rPr lang="en-US" altLang="zh-CN" sz="2400" dirty="0"/>
              <a:t>next[6]=0</a:t>
            </a:r>
            <a:endParaRPr lang="zh-CN" altLang="en-US" sz="2400" dirty="0"/>
          </a:p>
        </p:txBody>
      </p:sp>
      <p:sp>
        <p:nvSpPr>
          <p:cNvPr id="49" name="右箭头 48"/>
          <p:cNvSpPr/>
          <p:nvPr/>
        </p:nvSpPr>
        <p:spPr>
          <a:xfrm>
            <a:off x="1878160" y="5424260"/>
            <a:ext cx="936104" cy="440432"/>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grpSp>
        <p:nvGrpSpPr>
          <p:cNvPr id="50" name="组合 49"/>
          <p:cNvGrpSpPr/>
          <p:nvPr/>
        </p:nvGrpSpPr>
        <p:grpSpPr>
          <a:xfrm>
            <a:off x="1992995" y="3591588"/>
            <a:ext cx="487634" cy="648072"/>
            <a:chOff x="5076056" y="3075414"/>
            <a:chExt cx="487634" cy="648072"/>
          </a:xfrm>
        </p:grpSpPr>
        <p:cxnSp>
          <p:nvCxnSpPr>
            <p:cNvPr id="51" name="直接箭头连接符 50"/>
            <p:cNvCxnSpPr/>
            <p:nvPr/>
          </p:nvCxnSpPr>
          <p:spPr>
            <a:xfrm>
              <a:off x="5122818" y="3147422"/>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076056" y="3075414"/>
              <a:ext cx="487634" cy="584775"/>
            </a:xfrm>
            <a:prstGeom prst="rect">
              <a:avLst/>
            </a:prstGeom>
            <a:noFill/>
          </p:spPr>
          <p:txBody>
            <a:bodyPr wrap="none" rtlCol="0">
              <a:spAutoFit/>
            </a:bodyPr>
            <a:lstStyle/>
            <a:p>
              <a:r>
                <a:rPr lang="en-US" altLang="zh-CN" sz="3200" dirty="0"/>
                <a:t>i3</a:t>
              </a:r>
              <a:endParaRPr lang="zh-CN" altLang="en-US" sz="3200" dirty="0"/>
            </a:p>
          </p:txBody>
        </p:sp>
      </p:grpSp>
      <p:grpSp>
        <p:nvGrpSpPr>
          <p:cNvPr id="53" name="组合 52"/>
          <p:cNvGrpSpPr/>
          <p:nvPr/>
        </p:nvGrpSpPr>
        <p:grpSpPr>
          <a:xfrm>
            <a:off x="3636901" y="3622529"/>
            <a:ext cx="487634" cy="610677"/>
            <a:chOff x="6372200" y="3122920"/>
            <a:chExt cx="487634" cy="610677"/>
          </a:xfrm>
        </p:grpSpPr>
        <p:cxnSp>
          <p:nvCxnSpPr>
            <p:cNvPr id="54" name="直接箭头连接符 53"/>
            <p:cNvCxnSpPr/>
            <p:nvPr/>
          </p:nvCxnSpPr>
          <p:spPr>
            <a:xfrm>
              <a:off x="6377830" y="3157533"/>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6372200" y="3122920"/>
              <a:ext cx="487634" cy="584775"/>
            </a:xfrm>
            <a:prstGeom prst="rect">
              <a:avLst/>
            </a:prstGeom>
            <a:noFill/>
          </p:spPr>
          <p:txBody>
            <a:bodyPr wrap="none" rtlCol="0">
              <a:spAutoFit/>
            </a:bodyPr>
            <a:lstStyle/>
            <a:p>
              <a:r>
                <a:rPr lang="en-US" altLang="zh-CN" sz="3200" dirty="0"/>
                <a:t>i4</a:t>
              </a:r>
              <a:endParaRPr lang="zh-CN" altLang="en-US" sz="3200" dirty="0"/>
            </a:p>
          </p:txBody>
        </p:sp>
      </p:grpSp>
      <p:sp>
        <p:nvSpPr>
          <p:cNvPr id="56" name="矩形标注 55"/>
          <p:cNvSpPr/>
          <p:nvPr/>
        </p:nvSpPr>
        <p:spPr>
          <a:xfrm>
            <a:off x="5130645" y="3618011"/>
            <a:ext cx="3060635" cy="1662170"/>
          </a:xfrm>
          <a:prstGeom prst="wedgeRectCallout">
            <a:avLst>
              <a:gd name="adj1" fmla="val -71573"/>
              <a:gd name="adj2" fmla="val 51696"/>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a:t>Y</a:t>
            </a:r>
            <a:r>
              <a:rPr lang="zh-CN" altLang="en-US" sz="2400" dirty="0"/>
              <a:t>前的模式串中匹配的真前缀和真后缀为</a:t>
            </a:r>
            <a:r>
              <a:rPr lang="en-US" altLang="zh-CN" sz="2400" b="1" dirty="0">
                <a:solidFill>
                  <a:srgbClr val="7030A0"/>
                </a:solidFill>
              </a:rPr>
              <a:t>ABC</a:t>
            </a:r>
            <a:r>
              <a:rPr lang="zh-CN" altLang="en-US" sz="2400" dirty="0"/>
              <a:t>，</a:t>
            </a:r>
            <a:endParaRPr lang="en-US" altLang="zh-CN" sz="2400" dirty="0"/>
          </a:p>
          <a:p>
            <a:r>
              <a:rPr lang="en-US" altLang="zh-CN" sz="2400">
                <a:solidFill>
                  <a:schemeClr val="tx1"/>
                </a:solidFill>
              </a:rPr>
              <a:t>next[7]=</a:t>
            </a:r>
            <a:r>
              <a:rPr lang="en-US" altLang="zh-CN" sz="2400" dirty="0">
                <a:solidFill>
                  <a:schemeClr val="tx1"/>
                </a:solidFill>
              </a:rPr>
              <a:t>3</a:t>
            </a:r>
            <a:endParaRPr lang="zh-CN" altLang="en-US" sz="2400" dirty="0">
              <a:solidFill>
                <a:schemeClr val="tx1"/>
              </a:solidFill>
            </a:endParaRPr>
          </a:p>
        </p:txBody>
      </p:sp>
      <p:sp>
        <p:nvSpPr>
          <p:cNvPr id="58" name="流程图: 过程 57"/>
          <p:cNvSpPr/>
          <p:nvPr/>
        </p:nvSpPr>
        <p:spPr>
          <a:xfrm flipH="1">
            <a:off x="1943258" y="3127226"/>
            <a:ext cx="6230672" cy="186021"/>
          </a:xfrm>
          <a:prstGeom prst="flowChartProcess">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标注 58"/>
          <p:cNvSpPr/>
          <p:nvPr/>
        </p:nvSpPr>
        <p:spPr>
          <a:xfrm>
            <a:off x="120951" y="2053018"/>
            <a:ext cx="1431173" cy="1718826"/>
          </a:xfrm>
          <a:prstGeom prst="wedgeRectCallout">
            <a:avLst>
              <a:gd name="adj1" fmla="val 50374"/>
              <a:gd name="adj2" fmla="val -69075"/>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t>主串的信息被记录在模式串中</a:t>
            </a:r>
          </a:p>
        </p:txBody>
      </p:sp>
      <p:sp>
        <p:nvSpPr>
          <p:cNvPr id="4" name="标题 3"/>
          <p:cNvSpPr>
            <a:spLocks noGrp="1"/>
          </p:cNvSpPr>
          <p:nvPr>
            <p:ph type="title"/>
          </p:nvPr>
        </p:nvSpPr>
        <p:spPr/>
        <p:txBody>
          <a:bodyPr>
            <a:normAutofit/>
          </a:bodyPr>
          <a:lstStyle/>
          <a:p>
            <a:r>
              <a:rPr lang="en-US" altLang="zh-CN"/>
              <a:t>Motivation/Solution</a:t>
            </a:r>
            <a:endParaRPr lang="zh-CN" altLang="en-US"/>
          </a:p>
        </p:txBody>
      </p:sp>
      <p:sp>
        <p:nvSpPr>
          <p:cNvPr id="5" name="内容占位符 4"/>
          <p:cNvSpPr>
            <a:spLocks noGrp="1"/>
          </p:cNvSpPr>
          <p:nvPr>
            <p:ph idx="1"/>
          </p:nvPr>
        </p:nvSpPr>
        <p:spPr>
          <a:xfrm>
            <a:off x="1036660" y="685689"/>
            <a:ext cx="7378618" cy="6165304"/>
          </a:xfrm>
        </p:spPr>
        <p:txBody>
          <a:bodyPr>
            <a:normAutofit/>
          </a:bodyPr>
          <a:lstStyle/>
          <a:p>
            <a:pPr marL="0" indent="0">
              <a:buNone/>
            </a:pPr>
            <a:endParaRPr lang="en-US" altLang="zh-CN"/>
          </a:p>
          <a:p>
            <a:pPr marL="0" indent="0">
              <a:buNone/>
            </a:pPr>
            <a:r>
              <a:rPr lang="en-US" altLang="zh-CN"/>
              <a:t>… … </a:t>
            </a:r>
            <a:r>
              <a:rPr lang="en-US" altLang="zh-CN">
                <a:solidFill>
                  <a:srgbClr val="C00000"/>
                </a:solidFill>
              </a:rPr>
              <a:t>ABC123</a:t>
            </a:r>
            <a:r>
              <a:rPr lang="en-US" altLang="zh-CN">
                <a:solidFill>
                  <a:srgbClr val="0000FF"/>
                </a:solidFill>
              </a:rPr>
              <a:t>X</a:t>
            </a:r>
            <a:r>
              <a:rPr lang="en-US" altLang="zh-CN"/>
              <a:t>…</a:t>
            </a:r>
          </a:p>
          <a:p>
            <a:pPr marL="0" indent="0">
              <a:buNone/>
            </a:pPr>
            <a:r>
              <a:rPr lang="en-US" altLang="zh-CN">
                <a:solidFill>
                  <a:srgbClr val="C00000"/>
                </a:solidFill>
              </a:rPr>
              <a:t>        ABC123</a:t>
            </a:r>
            <a:r>
              <a:rPr lang="en-US" altLang="zh-CN"/>
              <a:t>Y</a:t>
            </a:r>
          </a:p>
          <a:p>
            <a:pPr marL="0" indent="0">
              <a:buNone/>
            </a:pPr>
            <a:r>
              <a:rPr lang="en-US" altLang="zh-CN">
                <a:solidFill>
                  <a:srgbClr val="C00000"/>
                </a:solidFill>
              </a:rPr>
              <a:t>                      ABC…</a:t>
            </a:r>
          </a:p>
          <a:p>
            <a:pPr marL="0" indent="0">
              <a:buNone/>
            </a:pPr>
            <a:endParaRPr lang="en-US" altLang="zh-CN">
              <a:solidFill>
                <a:srgbClr val="C00000"/>
              </a:solidFill>
            </a:endParaRPr>
          </a:p>
          <a:p>
            <a:pPr marL="0" indent="0">
              <a:buNone/>
            </a:pPr>
            <a:endParaRPr lang="en-US" altLang="zh-CN"/>
          </a:p>
          <a:p>
            <a:pPr marL="0" indent="0">
              <a:buNone/>
            </a:pPr>
            <a:r>
              <a:rPr lang="en-US" altLang="zh-CN"/>
              <a:t>… … </a:t>
            </a:r>
            <a:r>
              <a:rPr lang="en-US" altLang="zh-CN">
                <a:solidFill>
                  <a:srgbClr val="C00000"/>
                </a:solidFill>
              </a:rPr>
              <a:t>ABCWABC</a:t>
            </a:r>
            <a:r>
              <a:rPr lang="en-US" altLang="zh-CN">
                <a:solidFill>
                  <a:srgbClr val="0000FF"/>
                </a:solidFill>
              </a:rPr>
              <a:t>X</a:t>
            </a:r>
            <a:r>
              <a:rPr lang="en-US" altLang="zh-CN"/>
              <a:t>…</a:t>
            </a:r>
          </a:p>
          <a:p>
            <a:pPr marL="0" indent="0">
              <a:buNone/>
            </a:pPr>
            <a:r>
              <a:rPr lang="en-US" altLang="zh-CN">
                <a:solidFill>
                  <a:srgbClr val="C00000"/>
                </a:solidFill>
              </a:rPr>
              <a:t>        ABCWABC</a:t>
            </a:r>
            <a:r>
              <a:rPr lang="en-US" altLang="zh-CN"/>
              <a:t>Y</a:t>
            </a:r>
          </a:p>
          <a:p>
            <a:pPr marL="0" indent="0">
              <a:buNone/>
            </a:pPr>
            <a:r>
              <a:rPr lang="en-US" altLang="zh-CN"/>
              <a:t>                  </a:t>
            </a:r>
            <a:r>
              <a:rPr lang="en-US" altLang="zh-CN">
                <a:solidFill>
                  <a:srgbClr val="C00000"/>
                </a:solidFill>
              </a:rPr>
              <a:t>(ABC)WABC</a:t>
            </a:r>
            <a:r>
              <a:rPr lang="en-US" altLang="zh-CN"/>
              <a:t>Y </a:t>
            </a:r>
          </a:p>
          <a:p>
            <a:pPr marL="0" indent="0">
              <a:buNone/>
            </a:pPr>
            <a:endParaRPr lang="zh-CN" altLang="en-US"/>
          </a:p>
        </p:txBody>
      </p:sp>
      <p:sp>
        <p:nvSpPr>
          <p:cNvPr id="39" name="波形 38">
            <a:extLst>
              <a:ext uri="{FF2B5EF4-FFF2-40B4-BE49-F238E27FC236}">
                <a16:creationId xmlns:a16="http://schemas.microsoft.com/office/drawing/2014/main" id="{4B5D3B93-9F2A-463D-96C7-F952F5A50050}"/>
              </a:ext>
            </a:extLst>
          </p:cNvPr>
          <p:cNvSpPr/>
          <p:nvPr/>
        </p:nvSpPr>
        <p:spPr>
          <a:xfrm>
            <a:off x="-10988" y="-2134"/>
            <a:ext cx="1584176" cy="576064"/>
          </a:xfrm>
          <a:prstGeom prst="wav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断点续讲</a:t>
            </a:r>
          </a:p>
        </p:txBody>
      </p:sp>
    </p:spTree>
    <p:extLst>
      <p:ext uri="{BB962C8B-B14F-4D97-AF65-F5344CB8AC3E}">
        <p14:creationId xmlns:p14="http://schemas.microsoft.com/office/powerpoint/2010/main" val="106327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left)">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animBg="1"/>
      <p:bldP spid="48" grpId="0" animBg="1"/>
      <p:bldP spid="49" grpId="0" animBg="1"/>
      <p:bldP spid="56" grpId="0" animBg="1"/>
      <p:bldP spid="5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KMP</a:t>
            </a:r>
            <a:r>
              <a:rPr lang="zh-CN" altLang="en-US"/>
              <a:t>算法</a:t>
            </a:r>
            <a:r>
              <a:rPr lang="en-US" altLang="zh-CN"/>
              <a:t>-I</a:t>
            </a:r>
            <a:endParaRPr lang="zh-CN" altLang="en-US" dirty="0"/>
          </a:p>
        </p:txBody>
      </p:sp>
      <p:sp>
        <p:nvSpPr>
          <p:cNvPr id="3" name="内容占位符 2"/>
          <p:cNvSpPr>
            <a:spLocks noGrp="1"/>
          </p:cNvSpPr>
          <p:nvPr>
            <p:ph idx="1"/>
          </p:nvPr>
        </p:nvSpPr>
        <p:spPr/>
        <p:txBody>
          <a:bodyPr>
            <a:normAutofit/>
          </a:bodyPr>
          <a:lstStyle/>
          <a:p>
            <a:r>
              <a:rPr lang="zh-CN" altLang="en-US" dirty="0"/>
              <a:t>令</a:t>
            </a:r>
            <a:r>
              <a:rPr lang="en-US" altLang="zh-CN" dirty="0"/>
              <a:t>next[j] = k</a:t>
            </a:r>
            <a:r>
              <a:rPr lang="zh-CN" altLang="en-US" dirty="0"/>
              <a:t>，表示在模式串</a:t>
            </a:r>
            <a:r>
              <a:rPr lang="en-US" altLang="zh-CN" dirty="0"/>
              <a:t>P </a:t>
            </a:r>
            <a:r>
              <a:rPr lang="zh-CN" altLang="en-US" dirty="0"/>
              <a:t>的</a:t>
            </a:r>
            <a:r>
              <a:rPr lang="en-US" altLang="zh-CN" dirty="0"/>
              <a:t>P[0,j) </a:t>
            </a:r>
            <a:r>
              <a:rPr lang="zh-CN" altLang="en-US" dirty="0"/>
              <a:t>中，自匹配的真前缀和真后缀的最大长度为</a:t>
            </a:r>
            <a:r>
              <a:rPr lang="en-US" altLang="zh-CN" dirty="0"/>
              <a:t>k</a:t>
            </a:r>
          </a:p>
          <a:p>
            <a:endParaRPr lang="en-US" altLang="zh-CN" dirty="0"/>
          </a:p>
          <a:p>
            <a:r>
              <a:rPr lang="zh-CN" altLang="en-US" dirty="0"/>
              <a:t>匹配过程：</a:t>
            </a:r>
            <a:endParaRPr lang="en-US" altLang="zh-CN" dirty="0"/>
          </a:p>
          <a:p>
            <a:pPr lvl="1"/>
            <a:r>
              <a:rPr lang="zh-CN" altLang="en-US" dirty="0"/>
              <a:t>当主串的第</a:t>
            </a:r>
            <a:r>
              <a:rPr lang="en-US" altLang="zh-CN" dirty="0" err="1">
                <a:solidFill>
                  <a:srgbClr val="FF0000"/>
                </a:solidFill>
              </a:rPr>
              <a:t>i</a:t>
            </a:r>
            <a:r>
              <a:rPr lang="zh-CN" altLang="en-US" dirty="0"/>
              <a:t>个字符 与模式串的</a:t>
            </a:r>
            <a:r>
              <a:rPr lang="zh-CN" altLang="en-US" dirty="0">
                <a:solidFill>
                  <a:srgbClr val="FF6600"/>
                </a:solidFill>
              </a:rPr>
              <a:t>第</a:t>
            </a:r>
            <a:r>
              <a:rPr lang="en-US" altLang="zh-CN" dirty="0">
                <a:solidFill>
                  <a:srgbClr val="FF6600"/>
                </a:solidFill>
              </a:rPr>
              <a:t>j</a:t>
            </a:r>
            <a:r>
              <a:rPr lang="zh-CN" altLang="en-US" dirty="0">
                <a:solidFill>
                  <a:srgbClr val="FF6600"/>
                </a:solidFill>
              </a:rPr>
              <a:t>个</a:t>
            </a:r>
            <a:r>
              <a:rPr lang="zh-CN" altLang="en-US" dirty="0"/>
              <a:t>的字符失配，那么，</a:t>
            </a:r>
            <a:r>
              <a:rPr lang="en-US" altLang="zh-CN" dirty="0"/>
              <a:t>(</a:t>
            </a:r>
            <a:r>
              <a:rPr lang="zh-CN" altLang="en-US" dirty="0"/>
              <a:t>主串的指针不动</a:t>
            </a:r>
            <a:r>
              <a:rPr lang="en-US" altLang="zh-CN" dirty="0"/>
              <a:t>)</a:t>
            </a:r>
            <a:r>
              <a:rPr lang="zh-CN" altLang="en-US" dirty="0"/>
              <a:t>主串的</a:t>
            </a:r>
            <a:r>
              <a:rPr lang="zh-CN" altLang="en-US" dirty="0">
                <a:solidFill>
                  <a:srgbClr val="FF0000"/>
                </a:solidFill>
              </a:rPr>
              <a:t>第</a:t>
            </a:r>
            <a:r>
              <a:rPr lang="en-US" altLang="zh-CN" dirty="0" err="1">
                <a:solidFill>
                  <a:srgbClr val="FF0000"/>
                </a:solidFill>
              </a:rPr>
              <a:t>i</a:t>
            </a:r>
            <a:r>
              <a:rPr lang="zh-CN" altLang="en-US" dirty="0">
                <a:solidFill>
                  <a:srgbClr val="FF0000"/>
                </a:solidFill>
              </a:rPr>
              <a:t>个字符</a:t>
            </a:r>
            <a:r>
              <a:rPr lang="zh-CN" altLang="en-US" dirty="0"/>
              <a:t>下一次将与</a:t>
            </a:r>
            <a:r>
              <a:rPr lang="zh-CN" altLang="en-US" dirty="0">
                <a:solidFill>
                  <a:srgbClr val="FF6600"/>
                </a:solidFill>
              </a:rPr>
              <a:t>模式串的</a:t>
            </a:r>
            <a:r>
              <a:rPr lang="en-US" altLang="zh-CN" dirty="0">
                <a:solidFill>
                  <a:srgbClr val="FF0000"/>
                </a:solidFill>
              </a:rPr>
              <a:t>next[j]</a:t>
            </a:r>
            <a:r>
              <a:rPr lang="zh-CN" altLang="en-US" dirty="0">
                <a:solidFill>
                  <a:srgbClr val="FF0000"/>
                </a:solidFill>
              </a:rPr>
              <a:t>个的字符</a:t>
            </a:r>
            <a:r>
              <a:rPr lang="zh-CN" altLang="en-US" dirty="0"/>
              <a:t>匹配</a:t>
            </a:r>
            <a:endParaRPr lang="en-US" altLang="zh-CN" dirty="0"/>
          </a:p>
          <a:p>
            <a:pPr lvl="1"/>
            <a:r>
              <a:rPr lang="zh-CN" altLang="en-US" dirty="0"/>
              <a:t>在</a:t>
            </a:r>
            <a:r>
              <a:rPr lang="en-US" altLang="zh-CN" dirty="0"/>
              <a:t>next[j]== -1</a:t>
            </a:r>
            <a:r>
              <a:rPr lang="zh-CN" altLang="en-US" dirty="0"/>
              <a:t>时，主串</a:t>
            </a:r>
            <a:r>
              <a:rPr lang="zh-CN" altLang="en-US" dirty="0">
                <a:solidFill>
                  <a:srgbClr val="FF0000"/>
                </a:solidFill>
              </a:rPr>
              <a:t>后（</a:t>
            </a:r>
            <a:r>
              <a:rPr lang="en-US" altLang="zh-CN" dirty="0" err="1">
                <a:solidFill>
                  <a:srgbClr val="FF0000"/>
                </a:solidFill>
              </a:rPr>
              <a:t>i</a:t>
            </a:r>
            <a:r>
              <a:rPr lang="en-US" altLang="zh-CN" dirty="0">
                <a:solidFill>
                  <a:srgbClr val="FF0000"/>
                </a:solidFill>
              </a:rPr>
              <a:t>++</a:t>
            </a:r>
            <a:r>
              <a:rPr lang="zh-CN" altLang="en-US" dirty="0">
                <a:solidFill>
                  <a:srgbClr val="FF0000"/>
                </a:solidFill>
              </a:rPr>
              <a:t>）</a:t>
            </a:r>
            <a:r>
              <a:rPr lang="zh-CN" altLang="en-US" dirty="0"/>
              <a:t>移指针，模式串重头开始</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
        <p:nvSpPr>
          <p:cNvPr id="6" name="文本框 5"/>
          <p:cNvSpPr txBox="1"/>
          <p:nvPr/>
        </p:nvSpPr>
        <p:spPr>
          <a:xfrm>
            <a:off x="5364088" y="1873911"/>
            <a:ext cx="3775288" cy="1200329"/>
          </a:xfrm>
          <a:prstGeom prst="rect">
            <a:avLst/>
          </a:prstGeom>
          <a:noFill/>
        </p:spPr>
        <p:txBody>
          <a:bodyPr wrap="square" rtlCol="0">
            <a:spAutoFit/>
          </a:bodyPr>
          <a:lstStyle/>
          <a:p>
            <a:r>
              <a:rPr lang="en-US" altLang="zh-CN" sz="2400" b="1" dirty="0"/>
              <a:t>Pattern</a:t>
            </a:r>
            <a:r>
              <a:rPr lang="zh-CN" altLang="en-US" sz="2400" b="1" dirty="0"/>
              <a:t>： </a:t>
            </a:r>
            <a:r>
              <a:rPr lang="en-US" altLang="zh-CN" sz="2400" b="1" dirty="0"/>
              <a:t>X </a:t>
            </a:r>
            <a:r>
              <a:rPr lang="en-US" altLang="zh-CN" sz="2400" b="1" dirty="0" err="1"/>
              <a:t>X</a:t>
            </a:r>
            <a:r>
              <a:rPr lang="en-US" altLang="zh-CN" sz="2400" b="1" dirty="0"/>
              <a:t>  </a:t>
            </a:r>
            <a:r>
              <a:rPr lang="en-US" altLang="zh-CN" sz="2400" b="1" dirty="0" err="1"/>
              <a:t>X</a:t>
            </a:r>
            <a:r>
              <a:rPr lang="en-US" altLang="zh-CN" sz="2400" b="1" dirty="0"/>
              <a:t>   </a:t>
            </a:r>
            <a:r>
              <a:rPr lang="en-US" altLang="zh-CN" sz="2400" b="1" dirty="0" err="1"/>
              <a:t>X</a:t>
            </a:r>
            <a:r>
              <a:rPr lang="en-US" altLang="zh-CN" sz="2400" b="1" dirty="0"/>
              <a:t>  </a:t>
            </a:r>
            <a:r>
              <a:rPr lang="en-US" altLang="zh-CN" sz="2400" b="1" dirty="0" err="1"/>
              <a:t>X</a:t>
            </a:r>
            <a:r>
              <a:rPr lang="en-US" altLang="zh-CN" sz="2400" b="1" dirty="0"/>
              <a:t>  </a:t>
            </a:r>
            <a:r>
              <a:rPr lang="en-US" altLang="zh-CN" sz="2400" b="1" dirty="0" err="1"/>
              <a:t>X</a:t>
            </a:r>
            <a:endParaRPr lang="en-US" altLang="zh-CN" sz="2400" b="1" dirty="0"/>
          </a:p>
          <a:p>
            <a:r>
              <a:rPr lang="en-US" altLang="zh-CN" sz="2400" b="1" dirty="0"/>
              <a:t>     j:	     0  1  2   3  4  5</a:t>
            </a:r>
          </a:p>
          <a:p>
            <a:r>
              <a:rPr lang="en-US" altLang="zh-CN" sz="2400" b="1" dirty="0"/>
              <a:t>Next[j]:    </a:t>
            </a:r>
            <a:r>
              <a:rPr lang="en-US" altLang="zh-CN" sz="2400" b="1" dirty="0">
                <a:solidFill>
                  <a:srgbClr val="C00000"/>
                </a:solidFill>
              </a:rPr>
              <a:t>-1</a:t>
            </a:r>
            <a:r>
              <a:rPr lang="en-US" altLang="zh-CN" sz="2400" b="1" dirty="0"/>
              <a:t> 0 D1 D2 D3 D4</a:t>
            </a:r>
            <a:endParaRPr lang="zh-CN" altLang="en-US" sz="2000" dirty="0"/>
          </a:p>
        </p:txBody>
      </p:sp>
      <p:sp>
        <p:nvSpPr>
          <p:cNvPr id="5" name="矩形 4">
            <a:extLst>
              <a:ext uri="{FF2B5EF4-FFF2-40B4-BE49-F238E27FC236}">
                <a16:creationId xmlns:a16="http://schemas.microsoft.com/office/drawing/2014/main" id="{13D465E7-B30C-8C03-CFBC-228F9F9F815A}"/>
              </a:ext>
            </a:extLst>
          </p:cNvPr>
          <p:cNvSpPr/>
          <p:nvPr/>
        </p:nvSpPr>
        <p:spPr>
          <a:xfrm>
            <a:off x="611560" y="2996952"/>
            <a:ext cx="8229600" cy="21602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859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KMP</a:t>
            </a:r>
            <a:r>
              <a:rPr lang="zh-CN" altLang="en-US"/>
              <a:t>算法</a:t>
            </a:r>
            <a:r>
              <a:rPr lang="en-US" altLang="zh-CN"/>
              <a:t>-II</a:t>
            </a:r>
            <a:endParaRPr lang="zh-CN" altLang="en-US"/>
          </a:p>
        </p:txBody>
      </p:sp>
      <p:sp>
        <p:nvSpPr>
          <p:cNvPr id="3" name="内容占位符 2"/>
          <p:cNvSpPr>
            <a:spLocks noGrp="1"/>
          </p:cNvSpPr>
          <p:nvPr>
            <p:ph idx="1"/>
          </p:nvPr>
        </p:nvSpPr>
        <p:spPr/>
        <p:txBody>
          <a:bodyPr/>
          <a:lstStyle/>
          <a:p>
            <a:r>
              <a:rPr lang="en-US" altLang="zh-CN">
                <a:solidFill>
                  <a:srgbClr val="0000FF"/>
                </a:solidFill>
              </a:rPr>
              <a:t>KMP</a:t>
            </a:r>
            <a:r>
              <a:rPr lang="zh-CN" altLang="en-US">
                <a:solidFill>
                  <a:srgbClr val="0000FF"/>
                </a:solidFill>
              </a:rPr>
              <a:t>算法的优点：</a:t>
            </a:r>
            <a:endParaRPr lang="en-US" altLang="zh-CN">
              <a:solidFill>
                <a:srgbClr val="0000FF"/>
              </a:solidFill>
            </a:endParaRPr>
          </a:p>
          <a:p>
            <a:pPr marL="0" indent="0">
              <a:buNone/>
            </a:pPr>
            <a:r>
              <a:rPr lang="en-US" altLang="zh-CN">
                <a:solidFill>
                  <a:srgbClr val="0000FF"/>
                </a:solidFill>
              </a:rPr>
              <a:t>(1) </a:t>
            </a:r>
            <a:r>
              <a:rPr lang="zh-CN" altLang="en-US">
                <a:solidFill>
                  <a:srgbClr val="0000FF"/>
                </a:solidFill>
              </a:rPr>
              <a:t>主串指针不回溯，算法的时间复杂度低，</a:t>
            </a:r>
            <a:endParaRPr lang="en-US" altLang="zh-CN">
              <a:solidFill>
                <a:srgbClr val="0000FF"/>
              </a:solidFill>
            </a:endParaRPr>
          </a:p>
          <a:p>
            <a:pPr marL="0" indent="0">
              <a:buNone/>
            </a:pPr>
            <a:r>
              <a:rPr lang="en-US" altLang="zh-CN">
                <a:solidFill>
                  <a:srgbClr val="0000FF"/>
                </a:solidFill>
              </a:rPr>
              <a:t>(2) </a:t>
            </a:r>
            <a:r>
              <a:rPr lang="zh-CN" altLang="en-US">
                <a:solidFill>
                  <a:srgbClr val="0000FF"/>
                </a:solidFill>
              </a:rPr>
              <a:t>特别适用于模式串与主串之间存在许多部分匹配的情况</a:t>
            </a:r>
            <a:endParaRPr lang="en-US" altLang="zh-CN">
              <a:solidFill>
                <a:srgbClr val="0000FF"/>
              </a:solidFill>
            </a:endParaRPr>
          </a:p>
          <a:p>
            <a:endParaRPr lang="en-US" altLang="zh-CN"/>
          </a:p>
          <a:p>
            <a:endParaRPr lang="en-US" altLang="zh-CN"/>
          </a:p>
          <a:p>
            <a:pPr marL="0" indent="0">
              <a:buNone/>
            </a:pPr>
            <a:r>
              <a:rPr lang="en-US" altLang="zh-CN">
                <a:solidFill>
                  <a:srgbClr val="0000FF"/>
                </a:solidFill>
              </a:rPr>
              <a:t>   A B C D E F </a:t>
            </a:r>
            <a:r>
              <a:rPr lang="en-US" altLang="zh-CN"/>
              <a:t>… 	</a:t>
            </a:r>
          </a:p>
          <a:p>
            <a:pPr marL="0" indent="0">
              <a:buNone/>
            </a:pPr>
            <a:endParaRPr lang="en-US" altLang="zh-CN"/>
          </a:p>
          <a:p>
            <a:pPr marL="0" indent="0">
              <a:buNone/>
            </a:pPr>
            <a:r>
              <a:rPr lang="en-US" altLang="zh-CN"/>
              <a:t>   0 0 0 0	</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cxnSp>
        <p:nvCxnSpPr>
          <p:cNvPr id="5" name="直接箭头连接符 4"/>
          <p:cNvCxnSpPr/>
          <p:nvPr/>
        </p:nvCxnSpPr>
        <p:spPr>
          <a:xfrm>
            <a:off x="971600"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971600" y="4761148"/>
            <a:ext cx="0" cy="576064"/>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331640"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619672"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07704"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267744"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55776" y="3609020"/>
            <a:ext cx="0" cy="576064"/>
          </a:xfrm>
          <a:prstGeom prst="straightConnector1">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标注 11"/>
          <p:cNvSpPr/>
          <p:nvPr/>
        </p:nvSpPr>
        <p:spPr>
          <a:xfrm>
            <a:off x="3995936" y="3897052"/>
            <a:ext cx="2461079" cy="1512168"/>
          </a:xfrm>
          <a:prstGeom prst="wedgeRectCallout">
            <a:avLst>
              <a:gd name="adj1" fmla="val -63396"/>
              <a:gd name="adj2" fmla="val -12865"/>
            </a:avLst>
          </a:prstGeom>
        </p:spPr>
        <p:style>
          <a:lnRef idx="2">
            <a:schemeClr val="accent6"/>
          </a:lnRef>
          <a:fillRef idx="1">
            <a:schemeClr val="lt1"/>
          </a:fillRef>
          <a:effectRef idx="0">
            <a:schemeClr val="accent6"/>
          </a:effectRef>
          <a:fontRef idx="minor">
            <a:schemeClr val="dk1"/>
          </a:fontRef>
        </p:style>
        <p:txBody>
          <a:bodyPr rtlCol="0" anchor="ctr"/>
          <a:lstStyle/>
          <a:p>
            <a:pPr marL="0" lvl="1"/>
            <a:r>
              <a:rPr lang="zh-CN" altLang="en-US" sz="2400" dirty="0"/>
              <a:t>与暴力算法相比，使用</a:t>
            </a:r>
            <a:r>
              <a:rPr lang="en-US" altLang="zh-CN" sz="2400" dirty="0"/>
              <a:t>KMP</a:t>
            </a:r>
            <a:r>
              <a:rPr lang="zh-CN" altLang="en-US" sz="2400" dirty="0"/>
              <a:t>算法会增加额外的时间复杂度</a:t>
            </a:r>
            <a:endParaRPr lang="en-US" altLang="zh-CN" sz="2400" dirty="0"/>
          </a:p>
        </p:txBody>
      </p:sp>
    </p:spTree>
    <p:extLst>
      <p:ext uri="{BB962C8B-B14F-4D97-AF65-F5344CB8AC3E}">
        <p14:creationId xmlns:p14="http://schemas.microsoft.com/office/powerpoint/2010/main" val="18335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graphicFrame>
        <p:nvGraphicFramePr>
          <p:cNvPr id="5" name="内容占位符 4"/>
          <p:cNvGraphicFramePr>
            <a:graphicFrameLocks noGrp="1"/>
          </p:cNvGraphicFramePr>
          <p:nvPr>
            <p:ph idx="1"/>
          </p:nvPr>
        </p:nvGraphicFramePr>
        <p:xfrm>
          <a:off x="322432" y="3996893"/>
          <a:ext cx="8623800" cy="2664966"/>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888322">
                <a:tc>
                  <a:txBody>
                    <a:bodyPr/>
                    <a:lstStyle/>
                    <a:p>
                      <a:r>
                        <a:rPr lang="en-US" altLang="zh-CN" sz="2800"/>
                        <a:t>j</a:t>
                      </a:r>
                      <a:endParaRPr lang="zh-CN" altLang="en-US" sz="2800"/>
                    </a:p>
                  </a:txBody>
                  <a:tcPr/>
                </a:tc>
                <a:tc>
                  <a:txBody>
                    <a:bodyPr/>
                    <a:lstStyle/>
                    <a:p>
                      <a:r>
                        <a:rPr lang="en-US" altLang="zh-CN" sz="2800"/>
                        <a:t>0</a:t>
                      </a:r>
                      <a:endParaRPr lang="zh-CN" altLang="en-US" sz="2800"/>
                    </a:p>
                  </a:txBody>
                  <a:tcPr/>
                </a:tc>
                <a:tc>
                  <a:txBody>
                    <a:bodyPr/>
                    <a:lstStyle/>
                    <a:p>
                      <a:r>
                        <a:rPr lang="en-US" altLang="zh-CN" sz="2800"/>
                        <a:t>1</a:t>
                      </a:r>
                      <a:endParaRPr lang="zh-CN" altLang="en-US" sz="2800"/>
                    </a:p>
                  </a:txBody>
                  <a:tcPr/>
                </a:tc>
                <a:tc>
                  <a:txBody>
                    <a:bodyPr/>
                    <a:lstStyle/>
                    <a:p>
                      <a:r>
                        <a:rPr lang="en-US" altLang="zh-CN" sz="2800"/>
                        <a:t>2</a:t>
                      </a:r>
                      <a:endParaRPr lang="zh-CN" altLang="en-US" sz="2800"/>
                    </a:p>
                  </a:txBody>
                  <a:tcPr/>
                </a:tc>
                <a:tc>
                  <a:txBody>
                    <a:bodyPr/>
                    <a:lstStyle/>
                    <a:p>
                      <a:r>
                        <a:rPr lang="en-US" altLang="zh-CN" sz="2800"/>
                        <a:t>3</a:t>
                      </a:r>
                      <a:endParaRPr lang="zh-CN" altLang="en-US" sz="2800"/>
                    </a:p>
                  </a:txBody>
                  <a:tcPr/>
                </a:tc>
                <a:tc>
                  <a:txBody>
                    <a:bodyPr/>
                    <a:lstStyle/>
                    <a:p>
                      <a:r>
                        <a:rPr lang="en-US" altLang="zh-CN" sz="2800"/>
                        <a:t>4</a:t>
                      </a:r>
                      <a:endParaRPr lang="zh-CN" altLang="en-US" sz="2800"/>
                    </a:p>
                  </a:txBody>
                  <a:tcPr/>
                </a:tc>
                <a:tc>
                  <a:txBody>
                    <a:bodyPr/>
                    <a:lstStyle/>
                    <a:p>
                      <a:r>
                        <a:rPr lang="en-US" altLang="zh-CN" sz="2800"/>
                        <a:t>5</a:t>
                      </a:r>
                      <a:endParaRPr lang="zh-CN" altLang="en-US" sz="2800"/>
                    </a:p>
                  </a:txBody>
                  <a:tcPr/>
                </a:tc>
                <a:tc>
                  <a:txBody>
                    <a:bodyPr/>
                    <a:lstStyle/>
                    <a:p>
                      <a:r>
                        <a:rPr lang="en-US" altLang="zh-CN" sz="2800"/>
                        <a:t>6</a:t>
                      </a:r>
                      <a:endParaRPr lang="zh-CN" altLang="en-US" sz="2800"/>
                    </a:p>
                  </a:txBody>
                  <a:tcPr/>
                </a:tc>
                <a:tc>
                  <a:txBody>
                    <a:bodyPr/>
                    <a:lstStyle/>
                    <a:p>
                      <a:r>
                        <a:rPr lang="en-US" altLang="zh-CN" sz="2800"/>
                        <a:t>7</a:t>
                      </a:r>
                      <a:endParaRPr lang="zh-CN" altLang="en-US" sz="2800"/>
                    </a:p>
                  </a:txBody>
                  <a:tcPr/>
                </a:tc>
                <a:tc>
                  <a:txBody>
                    <a:bodyPr/>
                    <a:lstStyle/>
                    <a:p>
                      <a:r>
                        <a:rPr lang="en-US" altLang="zh-CN" sz="2800"/>
                        <a:t>8</a:t>
                      </a:r>
                      <a:endParaRPr lang="zh-CN" altLang="en-US" sz="2800"/>
                    </a:p>
                  </a:txBody>
                  <a:tcPr/>
                </a:tc>
                <a:tc>
                  <a:txBody>
                    <a:bodyPr/>
                    <a:lstStyle/>
                    <a:p>
                      <a:r>
                        <a:rPr lang="en-US" altLang="zh-CN" sz="2800"/>
                        <a:t>9</a:t>
                      </a:r>
                      <a:endParaRPr lang="zh-CN" altLang="en-US" sz="2800"/>
                    </a:p>
                  </a:txBody>
                  <a:tcPr/>
                </a:tc>
                <a:tc>
                  <a:txBody>
                    <a:bodyPr/>
                    <a:lstStyle/>
                    <a:p>
                      <a:r>
                        <a:rPr lang="en-US" altLang="zh-CN" sz="2800"/>
                        <a:t>10</a:t>
                      </a:r>
                      <a:endParaRPr lang="zh-CN" altLang="en-US" sz="2800"/>
                    </a:p>
                  </a:txBody>
                  <a:tcPr/>
                </a:tc>
                <a:extLst>
                  <a:ext uri="{0D108BD9-81ED-4DB2-BD59-A6C34878D82A}">
                    <a16:rowId xmlns:a16="http://schemas.microsoft.com/office/drawing/2014/main" val="10000"/>
                  </a:ext>
                </a:extLst>
              </a:tr>
              <a:tr h="888322">
                <a:tc>
                  <a:txBody>
                    <a:bodyPr/>
                    <a:lstStyle/>
                    <a:p>
                      <a:r>
                        <a:rPr lang="en-US" altLang="zh-CN" sz="2800"/>
                        <a:t>P</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tc>
                  <a:txBody>
                    <a:bodyPr/>
                    <a:lstStyle/>
                    <a:p>
                      <a:r>
                        <a:rPr lang="en-US" altLang="zh-CN" sz="2800"/>
                        <a:t>d</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tc>
                  <a:txBody>
                    <a:bodyPr/>
                    <a:lstStyle/>
                    <a:p>
                      <a:r>
                        <a:rPr lang="en-US" altLang="zh-CN" sz="2800"/>
                        <a:t>d</a:t>
                      </a:r>
                      <a:endParaRPr lang="zh-CN" altLang="en-US" sz="2800"/>
                    </a:p>
                  </a:txBody>
                  <a:tcPr/>
                </a:tc>
                <a:tc>
                  <a:txBody>
                    <a:bodyPr/>
                    <a:lstStyle/>
                    <a:p>
                      <a:r>
                        <a:rPr lang="en-US" altLang="zh-CN" sz="2800"/>
                        <a:t>a</a:t>
                      </a:r>
                      <a:endParaRPr lang="zh-CN" altLang="en-US" sz="2800"/>
                    </a:p>
                  </a:txBody>
                  <a:tcPr/>
                </a:tc>
                <a:tc>
                  <a:txBody>
                    <a:bodyPr/>
                    <a:lstStyle/>
                    <a:p>
                      <a:r>
                        <a:rPr lang="en-US" altLang="zh-CN" sz="2800"/>
                        <a:t>b</a:t>
                      </a:r>
                      <a:endParaRPr lang="zh-CN" altLang="en-US" sz="2800"/>
                    </a:p>
                  </a:txBody>
                  <a:tcPr/>
                </a:tc>
                <a:tc>
                  <a:txBody>
                    <a:bodyPr/>
                    <a:lstStyle/>
                    <a:p>
                      <a:r>
                        <a:rPr lang="en-US" altLang="zh-CN" sz="2800"/>
                        <a:t>c</a:t>
                      </a:r>
                      <a:endParaRPr lang="zh-CN" altLang="en-US" sz="2800"/>
                    </a:p>
                  </a:txBody>
                  <a:tcPr/>
                </a:tc>
                <a:extLst>
                  <a:ext uri="{0D108BD9-81ED-4DB2-BD59-A6C34878D82A}">
                    <a16:rowId xmlns:a16="http://schemas.microsoft.com/office/drawing/2014/main" val="10001"/>
                  </a:ext>
                </a:extLst>
              </a:tr>
              <a:tr h="888322">
                <a:tc>
                  <a:txBody>
                    <a:bodyPr/>
                    <a:lstStyle/>
                    <a:p>
                      <a:r>
                        <a:rPr lang="en-US" altLang="zh-CN" sz="2800"/>
                        <a:t>next[j]</a:t>
                      </a:r>
                      <a:endParaRPr lang="zh-CN" altLang="en-US" sz="280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tc>
                  <a:txBody>
                    <a:bodyPr/>
                    <a:lstStyle/>
                    <a:p>
                      <a:endParaRPr lang="zh-CN" altLang="en-US" sz="2800" dirty="0"/>
                    </a:p>
                  </a:txBody>
                  <a:tcPr/>
                </a:tc>
                <a:extLst>
                  <a:ext uri="{0D108BD9-81ED-4DB2-BD59-A6C34878D82A}">
                    <a16:rowId xmlns:a16="http://schemas.microsoft.com/office/drawing/2014/main" val="10002"/>
                  </a:ext>
                </a:extLst>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graphicFrame>
        <p:nvGraphicFramePr>
          <p:cNvPr id="6" name="表格 5">
            <a:extLst>
              <a:ext uri="{FF2B5EF4-FFF2-40B4-BE49-F238E27FC236}">
                <a16:creationId xmlns:a16="http://schemas.microsoft.com/office/drawing/2014/main" id="{793409CD-28C3-4E67-BCEF-A21F638DBDCA}"/>
              </a:ext>
            </a:extLst>
          </p:cNvPr>
          <p:cNvGraphicFramePr>
            <a:graphicFrameLocks noGrp="1"/>
          </p:cNvGraphicFramePr>
          <p:nvPr/>
        </p:nvGraphicFramePr>
        <p:xfrm>
          <a:off x="971600" y="1071615"/>
          <a:ext cx="7488829" cy="2407920"/>
        </p:xfrm>
        <a:graphic>
          <a:graphicData uri="http://schemas.openxmlformats.org/drawingml/2006/table">
            <a:tbl>
              <a:tblPr firstRow="1" bandRow="1">
                <a:tableStyleId>{5C22544A-7EE6-4342-B048-85BDC9FD1C3A}</a:tableStyleId>
              </a:tblPr>
              <a:tblGrid>
                <a:gridCol w="2496277">
                  <a:extLst>
                    <a:ext uri="{9D8B030D-6E8A-4147-A177-3AD203B41FA5}">
                      <a16:colId xmlns:a16="http://schemas.microsoft.com/office/drawing/2014/main" val="20000"/>
                    </a:ext>
                  </a:extLst>
                </a:gridCol>
                <a:gridCol w="624069">
                  <a:extLst>
                    <a:ext uri="{9D8B030D-6E8A-4147-A177-3AD203B41FA5}">
                      <a16:colId xmlns:a16="http://schemas.microsoft.com/office/drawing/2014/main" val="20001"/>
                    </a:ext>
                  </a:extLst>
                </a:gridCol>
                <a:gridCol w="624069">
                  <a:extLst>
                    <a:ext uri="{9D8B030D-6E8A-4147-A177-3AD203B41FA5}">
                      <a16:colId xmlns:a16="http://schemas.microsoft.com/office/drawing/2014/main" val="20002"/>
                    </a:ext>
                  </a:extLst>
                </a:gridCol>
                <a:gridCol w="624069">
                  <a:extLst>
                    <a:ext uri="{9D8B030D-6E8A-4147-A177-3AD203B41FA5}">
                      <a16:colId xmlns:a16="http://schemas.microsoft.com/office/drawing/2014/main" val="20003"/>
                    </a:ext>
                  </a:extLst>
                </a:gridCol>
                <a:gridCol w="624069">
                  <a:extLst>
                    <a:ext uri="{9D8B030D-6E8A-4147-A177-3AD203B41FA5}">
                      <a16:colId xmlns:a16="http://schemas.microsoft.com/office/drawing/2014/main" val="20004"/>
                    </a:ext>
                  </a:extLst>
                </a:gridCol>
                <a:gridCol w="624069">
                  <a:extLst>
                    <a:ext uri="{9D8B030D-6E8A-4147-A177-3AD203B41FA5}">
                      <a16:colId xmlns:a16="http://schemas.microsoft.com/office/drawing/2014/main" val="20005"/>
                    </a:ext>
                  </a:extLst>
                </a:gridCol>
                <a:gridCol w="624069">
                  <a:extLst>
                    <a:ext uri="{9D8B030D-6E8A-4147-A177-3AD203B41FA5}">
                      <a16:colId xmlns:a16="http://schemas.microsoft.com/office/drawing/2014/main" val="20006"/>
                    </a:ext>
                  </a:extLst>
                </a:gridCol>
                <a:gridCol w="624069">
                  <a:extLst>
                    <a:ext uri="{9D8B030D-6E8A-4147-A177-3AD203B41FA5}">
                      <a16:colId xmlns:a16="http://schemas.microsoft.com/office/drawing/2014/main" val="20007"/>
                    </a:ext>
                  </a:extLst>
                </a:gridCol>
                <a:gridCol w="624069">
                  <a:extLst>
                    <a:ext uri="{9D8B030D-6E8A-4147-A177-3AD203B41FA5}">
                      <a16:colId xmlns:a16="http://schemas.microsoft.com/office/drawing/2014/main" val="20008"/>
                    </a:ext>
                  </a:extLst>
                </a:gridCol>
              </a:tblGrid>
              <a:tr h="135354">
                <a:tc>
                  <a:txBody>
                    <a:bodyPr/>
                    <a:lstStyle/>
                    <a:p>
                      <a:pPr>
                        <a:tabLst/>
                      </a:pPr>
                      <a:r>
                        <a:rPr lang="en-US" altLang="zh-CN" sz="2000"/>
                        <a:t>P</a:t>
                      </a:r>
                    </a:p>
                    <a:p>
                      <a:pPr>
                        <a:tabLst/>
                      </a:pPr>
                      <a:r>
                        <a:rPr lang="zh-CN" altLang="en-US" sz="2000"/>
                        <a:t>模式串</a:t>
                      </a:r>
                      <a:endParaRPr lang="en-US" sz="2000"/>
                    </a:p>
                  </a:txBody>
                  <a:tcPr/>
                </a:tc>
                <a:tc>
                  <a:txBody>
                    <a:bodyPr/>
                    <a:lstStyle/>
                    <a:p>
                      <a:pPr algn="ctr"/>
                      <a:r>
                        <a:rPr lang="en-US" altLang="zh-CN" sz="3200"/>
                        <a:t>a</a:t>
                      </a:r>
                      <a:endParaRPr lang="en-US" sz="3200"/>
                    </a:p>
                  </a:txBody>
                  <a:tcPr anchor="ctr"/>
                </a:tc>
                <a:tc>
                  <a:txBody>
                    <a:bodyPr/>
                    <a:lstStyle/>
                    <a:p>
                      <a:pPr algn="ctr"/>
                      <a:r>
                        <a:rPr lang="en-US" altLang="zh-CN" sz="3200"/>
                        <a:t>a</a:t>
                      </a:r>
                      <a:endParaRPr lang="en-US" sz="3200"/>
                    </a:p>
                  </a:txBody>
                  <a:tcPr anchor="ctr"/>
                </a:tc>
                <a:tc>
                  <a:txBody>
                    <a:bodyPr/>
                    <a:lstStyle/>
                    <a:p>
                      <a:pPr algn="ctr"/>
                      <a:r>
                        <a:rPr lang="en-US" sz="3200"/>
                        <a:t>a</a:t>
                      </a:r>
                    </a:p>
                  </a:txBody>
                  <a:tcPr anchor="ctr"/>
                </a:tc>
                <a:tc>
                  <a:txBody>
                    <a:bodyPr/>
                    <a:lstStyle/>
                    <a:p>
                      <a:pPr algn="ctr"/>
                      <a:r>
                        <a:rPr lang="en-US" sz="3200"/>
                        <a:t>a</a:t>
                      </a:r>
                    </a:p>
                  </a:txBody>
                  <a:tcPr anchor="ctr"/>
                </a:tc>
                <a:tc>
                  <a:txBody>
                    <a:bodyPr/>
                    <a:lstStyle/>
                    <a:p>
                      <a:pPr algn="ctr"/>
                      <a:r>
                        <a:rPr lang="en-US" altLang="zh-CN" sz="3200"/>
                        <a:t>a</a:t>
                      </a:r>
                      <a:endParaRPr lang="en-US" sz="3200"/>
                    </a:p>
                  </a:txBody>
                  <a:tcPr anchor="ctr"/>
                </a:tc>
                <a:tc>
                  <a:txBody>
                    <a:bodyPr/>
                    <a:lstStyle/>
                    <a:p>
                      <a:pPr algn="ctr"/>
                      <a:r>
                        <a:rPr lang="en-US" altLang="zh-CN" sz="3200"/>
                        <a:t>a</a:t>
                      </a:r>
                      <a:endParaRPr lang="en-US" sz="3200"/>
                    </a:p>
                  </a:txBody>
                  <a:tcPr anchor="ctr"/>
                </a:tc>
                <a:tc>
                  <a:txBody>
                    <a:bodyPr/>
                    <a:lstStyle/>
                    <a:p>
                      <a:pPr algn="ctr"/>
                      <a:r>
                        <a:rPr lang="en-US" sz="3200"/>
                        <a:t>a</a:t>
                      </a:r>
                    </a:p>
                  </a:txBody>
                  <a:tcPr anchor="ctr"/>
                </a:tc>
                <a:tc>
                  <a:txBody>
                    <a:bodyPr/>
                    <a:lstStyle/>
                    <a:p>
                      <a:pPr algn="ctr"/>
                      <a:r>
                        <a:rPr lang="en-US" sz="3200"/>
                        <a:t>a</a:t>
                      </a:r>
                    </a:p>
                  </a:txBody>
                  <a:tcPr anchor="ctr"/>
                </a:tc>
                <a:extLst>
                  <a:ext uri="{0D108BD9-81ED-4DB2-BD59-A6C34878D82A}">
                    <a16:rowId xmlns:a16="http://schemas.microsoft.com/office/drawing/2014/main" val="10000"/>
                  </a:ext>
                </a:extLst>
              </a:tr>
              <a:tr h="370840">
                <a:tc>
                  <a:txBody>
                    <a:bodyPr/>
                    <a:lstStyle/>
                    <a:p>
                      <a:r>
                        <a:rPr lang="en-US" altLang="zh-CN" sz="2000" dirty="0"/>
                        <a:t>j</a:t>
                      </a:r>
                      <a:r>
                        <a:rPr lang="zh-CN" altLang="en-US" sz="2000" dirty="0"/>
                        <a:t>：</a:t>
                      </a:r>
                      <a:endParaRPr lang="en-US" sz="2000" dirty="0"/>
                    </a:p>
                    <a:p>
                      <a:r>
                        <a:rPr lang="zh-CN" altLang="en-US" sz="2000" dirty="0"/>
                        <a:t>模式串的下标变量</a:t>
                      </a:r>
                      <a:endParaRPr lang="en-US" sz="2000" dirty="0"/>
                    </a:p>
                  </a:txBody>
                  <a:tcPr/>
                </a:tc>
                <a:tc>
                  <a:txBody>
                    <a:bodyPr/>
                    <a:lstStyle/>
                    <a:p>
                      <a:pPr algn="ctr"/>
                      <a:r>
                        <a:rPr lang="en-US" sz="3200"/>
                        <a:t>0</a:t>
                      </a:r>
                    </a:p>
                  </a:txBody>
                  <a:tcPr anchor="ctr"/>
                </a:tc>
                <a:tc>
                  <a:txBody>
                    <a:bodyPr/>
                    <a:lstStyle/>
                    <a:p>
                      <a:pPr algn="ctr"/>
                      <a:r>
                        <a:rPr lang="en-US" sz="3200" dirty="0"/>
                        <a:t>1</a:t>
                      </a:r>
                    </a:p>
                  </a:txBody>
                  <a:tcPr anchor="ctr"/>
                </a:tc>
                <a:tc>
                  <a:txBody>
                    <a:bodyPr/>
                    <a:lstStyle/>
                    <a:p>
                      <a:pPr algn="ctr"/>
                      <a:r>
                        <a:rPr lang="en-US" sz="3200"/>
                        <a:t>2</a:t>
                      </a:r>
                    </a:p>
                  </a:txBody>
                  <a:tcPr anchor="ctr"/>
                </a:tc>
                <a:tc>
                  <a:txBody>
                    <a:bodyPr/>
                    <a:lstStyle/>
                    <a:p>
                      <a:pPr algn="ctr"/>
                      <a:r>
                        <a:rPr lang="en-US" sz="3200"/>
                        <a:t>3</a:t>
                      </a:r>
                    </a:p>
                  </a:txBody>
                  <a:tcPr anchor="ctr"/>
                </a:tc>
                <a:tc>
                  <a:txBody>
                    <a:bodyPr/>
                    <a:lstStyle/>
                    <a:p>
                      <a:pPr algn="ctr"/>
                      <a:r>
                        <a:rPr lang="en-US" sz="3200"/>
                        <a:t>4</a:t>
                      </a:r>
                    </a:p>
                  </a:txBody>
                  <a:tcPr anchor="ctr"/>
                </a:tc>
                <a:tc>
                  <a:txBody>
                    <a:bodyPr/>
                    <a:lstStyle/>
                    <a:p>
                      <a:pPr algn="ctr"/>
                      <a:r>
                        <a:rPr lang="en-US" sz="3200"/>
                        <a:t>5</a:t>
                      </a:r>
                    </a:p>
                  </a:txBody>
                  <a:tcPr anchor="ctr"/>
                </a:tc>
                <a:tc>
                  <a:txBody>
                    <a:bodyPr/>
                    <a:lstStyle/>
                    <a:p>
                      <a:pPr algn="ctr"/>
                      <a:r>
                        <a:rPr lang="en-US" sz="3200"/>
                        <a:t>6</a:t>
                      </a:r>
                    </a:p>
                  </a:txBody>
                  <a:tcPr anchor="ctr"/>
                </a:tc>
                <a:tc>
                  <a:txBody>
                    <a:bodyPr/>
                    <a:lstStyle/>
                    <a:p>
                      <a:pPr algn="ctr"/>
                      <a:r>
                        <a:rPr lang="en-US" sz="3200"/>
                        <a:t>7</a:t>
                      </a:r>
                    </a:p>
                  </a:txBody>
                  <a:tcPr anchor="ctr"/>
                </a:tc>
                <a:extLst>
                  <a:ext uri="{0D108BD9-81ED-4DB2-BD59-A6C34878D82A}">
                    <a16:rowId xmlns:a16="http://schemas.microsoft.com/office/drawing/2014/main" val="10001"/>
                  </a:ext>
                </a:extLst>
              </a:tr>
              <a:tr h="370840">
                <a:tc>
                  <a:txBody>
                    <a:bodyPr/>
                    <a:lstStyle/>
                    <a:p>
                      <a:r>
                        <a:rPr lang="en-US" altLang="zh-CN" sz="2000" dirty="0"/>
                        <a:t>Next[j]</a:t>
                      </a:r>
                      <a:r>
                        <a:rPr lang="zh-CN" altLang="en-US" sz="2000" dirty="0"/>
                        <a:t>：</a:t>
                      </a:r>
                      <a:endParaRPr lang="en-US" altLang="zh-CN" sz="2000" dirty="0"/>
                    </a:p>
                    <a:p>
                      <a:r>
                        <a:rPr lang="en-US" altLang="zh-CN" sz="2000" dirty="0"/>
                        <a:t>P[0..j)</a:t>
                      </a:r>
                      <a:r>
                        <a:rPr lang="zh-CN" altLang="en-US" sz="2000" dirty="0"/>
                        <a:t>中最长自匹配子串的长度</a:t>
                      </a:r>
                      <a:endParaRPr lang="en-US" sz="2000" dirty="0"/>
                    </a:p>
                  </a:txBody>
                  <a:tcP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tc>
                  <a:txBody>
                    <a:bodyPr/>
                    <a:lstStyle/>
                    <a:p>
                      <a:pPr algn="ctr"/>
                      <a:endParaRPr lang="en-US" sz="3200" dirty="0"/>
                    </a:p>
                  </a:txBody>
                  <a:tcPr anchor="ctr"/>
                </a:tc>
                <a:extLst>
                  <a:ext uri="{0D108BD9-81ED-4DB2-BD59-A6C34878D82A}">
                    <a16:rowId xmlns:a16="http://schemas.microsoft.com/office/drawing/2014/main" val="10002"/>
                  </a:ext>
                </a:extLst>
              </a:tr>
            </a:tbl>
          </a:graphicData>
        </a:graphic>
      </p:graphicFrame>
      <p:cxnSp>
        <p:nvCxnSpPr>
          <p:cNvPr id="7" name="直接连接符 6">
            <a:extLst>
              <a:ext uri="{FF2B5EF4-FFF2-40B4-BE49-F238E27FC236}">
                <a16:creationId xmlns:a16="http://schemas.microsoft.com/office/drawing/2014/main" id="{1B08C750-47BB-422B-648E-100CAFC79844}"/>
              </a:ext>
            </a:extLst>
          </p:cNvPr>
          <p:cNvCxnSpPr/>
          <p:nvPr/>
        </p:nvCxnSpPr>
        <p:spPr>
          <a:xfrm>
            <a:off x="5292080" y="692696"/>
            <a:ext cx="0" cy="2592288"/>
          </a:xfrm>
          <a:prstGeom prst="line">
            <a:avLst/>
          </a:prstGeom>
        </p:spPr>
        <p:style>
          <a:lnRef idx="2">
            <a:schemeClr val="accent2"/>
          </a:lnRef>
          <a:fillRef idx="0">
            <a:schemeClr val="accent2"/>
          </a:fillRef>
          <a:effectRef idx="1">
            <a:schemeClr val="accent2"/>
          </a:effectRef>
          <a:fontRef idx="minor">
            <a:schemeClr val="tx1"/>
          </a:fontRef>
        </p:style>
      </p:cxnSp>
      <p:pic>
        <p:nvPicPr>
          <p:cNvPr id="10" name="图片 9">
            <a:extLst>
              <a:ext uri="{FF2B5EF4-FFF2-40B4-BE49-F238E27FC236}">
                <a16:creationId xmlns:a16="http://schemas.microsoft.com/office/drawing/2014/main" id="{5AE66244-EAE1-B225-0E98-3C2E01ECD2FF}"/>
              </a:ext>
            </a:extLst>
          </p:cNvPr>
          <p:cNvPicPr>
            <a:picLocks noChangeAspect="1"/>
          </p:cNvPicPr>
          <p:nvPr/>
        </p:nvPicPr>
        <p:blipFill>
          <a:blip r:embed="rId3"/>
          <a:stretch>
            <a:fillRect/>
          </a:stretch>
        </p:blipFill>
        <p:spPr>
          <a:xfrm>
            <a:off x="4106329" y="2509430"/>
            <a:ext cx="1113742" cy="1366075"/>
          </a:xfrm>
          <a:prstGeom prst="rect">
            <a:avLst/>
          </a:prstGeom>
        </p:spPr>
      </p:pic>
      <p:cxnSp>
        <p:nvCxnSpPr>
          <p:cNvPr id="11" name="直接连接符 10">
            <a:extLst>
              <a:ext uri="{FF2B5EF4-FFF2-40B4-BE49-F238E27FC236}">
                <a16:creationId xmlns:a16="http://schemas.microsoft.com/office/drawing/2014/main" id="{C4E2223B-A1E4-EE63-92F0-BD4734114B31}"/>
              </a:ext>
            </a:extLst>
          </p:cNvPr>
          <p:cNvCxnSpPr>
            <a:cxnSpLocks/>
          </p:cNvCxnSpPr>
          <p:nvPr/>
        </p:nvCxnSpPr>
        <p:spPr>
          <a:xfrm>
            <a:off x="4106329" y="1700808"/>
            <a:ext cx="111374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a:extLst>
              <a:ext uri="{FF2B5EF4-FFF2-40B4-BE49-F238E27FC236}">
                <a16:creationId xmlns:a16="http://schemas.microsoft.com/office/drawing/2014/main" id="{9A634A82-5EC9-5697-116E-EFF32CD4DDE0}"/>
              </a:ext>
            </a:extLst>
          </p:cNvPr>
          <p:cNvCxnSpPr>
            <a:cxnSpLocks/>
          </p:cNvCxnSpPr>
          <p:nvPr/>
        </p:nvCxnSpPr>
        <p:spPr>
          <a:xfrm>
            <a:off x="4106329" y="3212976"/>
            <a:ext cx="1113742" cy="0"/>
          </a:xfrm>
          <a:prstGeom prst="line">
            <a:avLst/>
          </a:prstGeom>
        </p:spPr>
        <p:style>
          <a:lnRef idx="2">
            <a:schemeClr val="accent2"/>
          </a:lnRef>
          <a:fillRef idx="0">
            <a:schemeClr val="accent2"/>
          </a:fillRef>
          <a:effectRef idx="1">
            <a:schemeClr val="accent2"/>
          </a:effectRef>
          <a:fontRef idx="minor">
            <a:schemeClr val="tx1"/>
          </a:fontRef>
        </p:style>
      </p:cxnSp>
      <p:sp>
        <p:nvSpPr>
          <p:cNvPr id="16" name="文本框 15">
            <a:extLst>
              <a:ext uri="{FF2B5EF4-FFF2-40B4-BE49-F238E27FC236}">
                <a16:creationId xmlns:a16="http://schemas.microsoft.com/office/drawing/2014/main" id="{2433B29D-C59C-FCCE-6F9F-A523F83FAB33}"/>
              </a:ext>
            </a:extLst>
          </p:cNvPr>
          <p:cNvSpPr txBox="1"/>
          <p:nvPr/>
        </p:nvSpPr>
        <p:spPr>
          <a:xfrm>
            <a:off x="3311261" y="2238357"/>
            <a:ext cx="1296144" cy="646331"/>
          </a:xfrm>
          <a:prstGeom prst="rect">
            <a:avLst/>
          </a:prstGeom>
          <a:noFill/>
        </p:spPr>
        <p:txBody>
          <a:bodyPr wrap="square" rtlCol="0">
            <a:spAutoFit/>
          </a:bodyPr>
          <a:lstStyle/>
          <a:p>
            <a:r>
              <a:rPr lang="zh-CN" altLang="en-US" dirty="0"/>
              <a:t>真前缀和真后缀</a:t>
            </a:r>
          </a:p>
        </p:txBody>
      </p:sp>
      <p:cxnSp>
        <p:nvCxnSpPr>
          <p:cNvPr id="18" name="直接箭头连接符 17">
            <a:extLst>
              <a:ext uri="{FF2B5EF4-FFF2-40B4-BE49-F238E27FC236}">
                <a16:creationId xmlns:a16="http://schemas.microsoft.com/office/drawing/2014/main" id="{EF3CF7E8-03CB-196D-3D09-E95F382AFDF2}"/>
              </a:ext>
            </a:extLst>
          </p:cNvPr>
          <p:cNvCxnSpPr/>
          <p:nvPr/>
        </p:nvCxnSpPr>
        <p:spPr>
          <a:xfrm>
            <a:off x="5652120" y="413779"/>
            <a:ext cx="0" cy="666951"/>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sp>
        <p:nvSpPr>
          <p:cNvPr id="19" name="文本框 18">
            <a:extLst>
              <a:ext uri="{FF2B5EF4-FFF2-40B4-BE49-F238E27FC236}">
                <a16:creationId xmlns:a16="http://schemas.microsoft.com/office/drawing/2014/main" id="{07738147-2AEC-E616-320A-94C8BE9A67EF}"/>
              </a:ext>
            </a:extLst>
          </p:cNvPr>
          <p:cNvSpPr txBox="1"/>
          <p:nvPr/>
        </p:nvSpPr>
        <p:spPr>
          <a:xfrm>
            <a:off x="5652120" y="244350"/>
            <a:ext cx="1152127" cy="369332"/>
          </a:xfrm>
          <a:prstGeom prst="rect">
            <a:avLst/>
          </a:prstGeom>
          <a:noFill/>
        </p:spPr>
        <p:txBody>
          <a:bodyPr wrap="square" rtlCol="0">
            <a:spAutoFit/>
          </a:bodyPr>
          <a:lstStyle/>
          <a:p>
            <a:r>
              <a:rPr lang="en-US" altLang="zh-CN" dirty="0"/>
              <a:t>j</a:t>
            </a:r>
            <a:r>
              <a:rPr lang="zh-CN" altLang="en-US" dirty="0"/>
              <a:t>指针</a:t>
            </a:r>
          </a:p>
        </p:txBody>
      </p:sp>
    </p:spTree>
    <p:extLst>
      <p:ext uri="{BB962C8B-B14F-4D97-AF65-F5344CB8AC3E}">
        <p14:creationId xmlns:p14="http://schemas.microsoft.com/office/powerpoint/2010/main" val="5189399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4CBA0-3581-4F5C-BFD4-F39ADE599863}"/>
              </a:ext>
            </a:extLst>
          </p:cNvPr>
          <p:cNvSpPr>
            <a:spLocks noGrp="1"/>
          </p:cNvSpPr>
          <p:nvPr>
            <p:ph type="title"/>
          </p:nvPr>
        </p:nvSpPr>
        <p:spPr/>
        <p:txBody>
          <a:bodyPr>
            <a:normAutofit/>
          </a:bodyPr>
          <a:lstStyle/>
          <a:p>
            <a:pPr algn="l"/>
            <a:r>
              <a:rPr lang="en-US" altLang="zh-CN" dirty="0"/>
              <a:t>4. </a:t>
            </a:r>
            <a:r>
              <a:rPr lang="zh-CN" altLang="en-US" dirty="0"/>
              <a:t>串操作应用举例</a:t>
            </a:r>
          </a:p>
        </p:txBody>
      </p:sp>
      <p:sp>
        <p:nvSpPr>
          <p:cNvPr id="3" name="内容占位符 2">
            <a:extLst>
              <a:ext uri="{FF2B5EF4-FFF2-40B4-BE49-F238E27FC236}">
                <a16:creationId xmlns:a16="http://schemas.microsoft.com/office/drawing/2014/main" id="{BBBDF1D7-5173-4D7E-B2C0-AA28E5F17A9E}"/>
              </a:ext>
            </a:extLst>
          </p:cNvPr>
          <p:cNvSpPr>
            <a:spLocks noGrp="1"/>
          </p:cNvSpPr>
          <p:nvPr>
            <p:ph idx="1"/>
          </p:nvPr>
        </p:nvSpPr>
        <p:spPr>
          <a:xfrm>
            <a:off x="457200" y="908720"/>
            <a:ext cx="8229600" cy="5949280"/>
          </a:xfrm>
        </p:spPr>
        <p:txBody>
          <a:bodyPr>
            <a:normAutofit fontScale="85000" lnSpcReduction="10000"/>
          </a:bodyPr>
          <a:lstStyle/>
          <a:p>
            <a:pPr>
              <a:lnSpc>
                <a:spcPct val="120000"/>
              </a:lnSpc>
              <a:spcBef>
                <a:spcPts val="0"/>
              </a:spcBef>
            </a:pPr>
            <a:endParaRPr lang="en-US" altLang="zh-CN" dirty="0"/>
          </a:p>
          <a:p>
            <a:pPr>
              <a:lnSpc>
                <a:spcPct val="120000"/>
              </a:lnSpc>
              <a:spcBef>
                <a:spcPts val="0"/>
              </a:spcBef>
            </a:pPr>
            <a:r>
              <a:rPr lang="zh-CN" altLang="en-US" dirty="0"/>
              <a:t>应用需求：从文件读入书名、书号，</a:t>
            </a:r>
            <a:r>
              <a:rPr lang="zh-CN" altLang="en-US" dirty="0">
                <a:solidFill>
                  <a:srgbClr val="0000FF"/>
                </a:solidFill>
              </a:rPr>
              <a:t>建立关键字索引表</a:t>
            </a:r>
            <a:endParaRPr lang="en-US" altLang="zh-CN" dirty="0">
              <a:solidFill>
                <a:srgbClr val="0000FF"/>
              </a:solidFill>
            </a:endParaRPr>
          </a:p>
          <a:p>
            <a:pPr lvl="1">
              <a:lnSpc>
                <a:spcPct val="120000"/>
              </a:lnSpc>
              <a:spcBef>
                <a:spcPts val="0"/>
              </a:spcBef>
            </a:pPr>
            <a:r>
              <a:rPr lang="zh-CN" altLang="en-US" dirty="0"/>
              <a:t>从文件读入书名、书号，从书名中去掉停用词</a:t>
            </a:r>
            <a:r>
              <a:rPr lang="en-US" altLang="zh-CN" dirty="0"/>
              <a:t>(stop words)</a:t>
            </a:r>
            <a:r>
              <a:rPr lang="zh-CN" altLang="en-US" dirty="0"/>
              <a:t>，为书名中的</a:t>
            </a:r>
            <a:r>
              <a:rPr lang="zh-CN" altLang="en-US" dirty="0">
                <a:solidFill>
                  <a:srgbClr val="0000FF"/>
                </a:solidFill>
              </a:rPr>
              <a:t>关键词</a:t>
            </a:r>
            <a:r>
              <a:rPr lang="zh-CN" altLang="en-US" dirty="0"/>
              <a:t>建立</a:t>
            </a:r>
            <a:r>
              <a:rPr lang="zh-CN" altLang="en-US" dirty="0">
                <a:solidFill>
                  <a:srgbClr val="C00000"/>
                </a:solidFill>
              </a:rPr>
              <a:t>词表</a:t>
            </a:r>
            <a:endParaRPr lang="en-US" altLang="zh-CN" dirty="0">
              <a:solidFill>
                <a:srgbClr val="C00000"/>
              </a:solidFill>
            </a:endParaRPr>
          </a:p>
          <a:p>
            <a:pPr lvl="1">
              <a:lnSpc>
                <a:spcPct val="120000"/>
              </a:lnSpc>
              <a:spcBef>
                <a:spcPts val="0"/>
              </a:spcBef>
            </a:pPr>
            <a:r>
              <a:rPr lang="zh-CN" altLang="en-US" dirty="0"/>
              <a:t>对词表中的每个关键字，在</a:t>
            </a:r>
            <a:r>
              <a:rPr lang="zh-CN" altLang="en-US" dirty="0">
                <a:solidFill>
                  <a:srgbClr val="C00000"/>
                </a:solidFill>
              </a:rPr>
              <a:t>索引表</a:t>
            </a:r>
            <a:r>
              <a:rPr lang="zh-CN" altLang="en-US" dirty="0"/>
              <a:t>中进行查找</a:t>
            </a:r>
            <a:endParaRPr lang="en-US" altLang="zh-CN" dirty="0"/>
          </a:p>
          <a:p>
            <a:pPr lvl="2">
              <a:lnSpc>
                <a:spcPct val="120000"/>
              </a:lnSpc>
              <a:spcBef>
                <a:spcPts val="0"/>
              </a:spcBef>
            </a:pPr>
            <a:r>
              <a:rPr lang="zh-CN" altLang="en-US" dirty="0"/>
              <a:t>如找到该关键字，则在该项插入书号</a:t>
            </a:r>
            <a:endParaRPr lang="en-US" altLang="zh-CN" dirty="0"/>
          </a:p>
          <a:p>
            <a:pPr lvl="2">
              <a:lnSpc>
                <a:spcPct val="120000"/>
              </a:lnSpc>
              <a:spcBef>
                <a:spcPts val="0"/>
              </a:spcBef>
            </a:pPr>
            <a:r>
              <a:rPr lang="zh-CN" altLang="en-US" dirty="0"/>
              <a:t>如未找到该关键字，则在索引表上插入此关键字的索引项</a:t>
            </a:r>
            <a:endParaRPr lang="en-US" altLang="zh-CN" dirty="0"/>
          </a:p>
          <a:p>
            <a:pPr>
              <a:lnSpc>
                <a:spcPct val="120000"/>
              </a:lnSpc>
              <a:spcBef>
                <a:spcPts val="0"/>
              </a:spcBef>
            </a:pPr>
            <a:r>
              <a:rPr lang="zh-CN" altLang="en-US" dirty="0"/>
              <a:t>数据结构设计</a:t>
            </a:r>
            <a:endParaRPr lang="en-US" altLang="zh-CN" dirty="0"/>
          </a:p>
          <a:p>
            <a:pPr lvl="1">
              <a:lnSpc>
                <a:spcPct val="120000"/>
              </a:lnSpc>
              <a:spcBef>
                <a:spcPts val="0"/>
              </a:spcBef>
            </a:pPr>
            <a:r>
              <a:rPr lang="zh-CN" altLang="en-US" dirty="0">
                <a:solidFill>
                  <a:srgbClr val="C00000"/>
                </a:solidFill>
              </a:rPr>
              <a:t>词表</a:t>
            </a:r>
            <a:r>
              <a:rPr lang="zh-CN" altLang="en-US" dirty="0"/>
              <a:t>：线性表，顺序表示，线性表的元素是串</a:t>
            </a:r>
            <a:endParaRPr lang="en-US" altLang="zh-CN" dirty="0"/>
          </a:p>
          <a:p>
            <a:pPr lvl="1">
              <a:lnSpc>
                <a:spcPct val="120000"/>
              </a:lnSpc>
              <a:spcBef>
                <a:spcPts val="0"/>
              </a:spcBef>
            </a:pPr>
            <a:r>
              <a:rPr lang="zh-CN" altLang="en-US" dirty="0">
                <a:solidFill>
                  <a:srgbClr val="C00000"/>
                </a:solidFill>
              </a:rPr>
              <a:t>索引表</a:t>
            </a:r>
            <a:r>
              <a:rPr lang="zh-CN" altLang="en-US" dirty="0"/>
              <a:t>：线性表，为方便查找，采用顺序存储结构，并保持字典序</a:t>
            </a:r>
            <a:endParaRPr lang="en-US" altLang="zh-CN" dirty="0"/>
          </a:p>
          <a:p>
            <a:pPr lvl="2">
              <a:lnSpc>
                <a:spcPct val="120000"/>
              </a:lnSpc>
              <a:spcBef>
                <a:spcPts val="0"/>
              </a:spcBef>
            </a:pPr>
            <a:r>
              <a:rPr lang="zh-CN" altLang="en-US" dirty="0"/>
              <a:t>关键字：串，堆分配存储表示，节省空间</a:t>
            </a:r>
            <a:endParaRPr lang="en-US" altLang="zh-CN" dirty="0"/>
          </a:p>
          <a:p>
            <a:pPr lvl="2">
              <a:lnSpc>
                <a:spcPct val="120000"/>
              </a:lnSpc>
              <a:spcBef>
                <a:spcPts val="0"/>
              </a:spcBef>
            </a:pPr>
            <a:r>
              <a:rPr lang="zh-CN" altLang="en-US" dirty="0"/>
              <a:t>书号：与关键字对应的书号个数不等，线性表，单链表</a:t>
            </a:r>
          </a:p>
        </p:txBody>
      </p:sp>
      <p:sp>
        <p:nvSpPr>
          <p:cNvPr id="4" name="灯片编号占位符 3">
            <a:extLst>
              <a:ext uri="{FF2B5EF4-FFF2-40B4-BE49-F238E27FC236}">
                <a16:creationId xmlns:a16="http://schemas.microsoft.com/office/drawing/2014/main" id="{9F83A07D-7156-44FC-8ACD-A5E7DBFA32A9}"/>
              </a:ext>
            </a:extLst>
          </p:cNvPr>
          <p:cNvSpPr>
            <a:spLocks noGrp="1"/>
          </p:cNvSpPr>
          <p:nvPr>
            <p:ph type="sldNum" sz="quarter" idx="12"/>
          </p:nvPr>
        </p:nvSpPr>
        <p:spPr/>
        <p:txBody>
          <a:bodyPr/>
          <a:lstStyle/>
          <a:p>
            <a:fld id="{0C913308-F349-4B6D-A68A-DD1791B4A57B}" type="slidenum">
              <a:rPr lang="zh-CN" altLang="en-US" smtClean="0"/>
              <a:t>58</a:t>
            </a:fld>
            <a:endParaRPr lang="zh-CN" altLang="en-US"/>
          </a:p>
        </p:txBody>
      </p:sp>
      <p:graphicFrame>
        <p:nvGraphicFramePr>
          <p:cNvPr id="5" name="表格 4">
            <a:extLst>
              <a:ext uri="{FF2B5EF4-FFF2-40B4-BE49-F238E27FC236}">
                <a16:creationId xmlns:a16="http://schemas.microsoft.com/office/drawing/2014/main" id="{379F4F11-3DE3-4A02-BC44-5310696715BB}"/>
              </a:ext>
            </a:extLst>
          </p:cNvPr>
          <p:cNvGraphicFramePr>
            <a:graphicFrameLocks noGrp="1"/>
          </p:cNvGraphicFramePr>
          <p:nvPr/>
        </p:nvGraphicFramePr>
        <p:xfrm>
          <a:off x="5004048" y="188640"/>
          <a:ext cx="3348880" cy="1005840"/>
        </p:xfrm>
        <a:graphic>
          <a:graphicData uri="http://schemas.openxmlformats.org/drawingml/2006/table">
            <a:tbl>
              <a:tblPr firstRow="1" bandRow="1">
                <a:tableStyleId>{912C8C85-51F0-491E-9774-3900AFEF0FD7}</a:tableStyleId>
              </a:tblPr>
              <a:tblGrid>
                <a:gridCol w="1674440">
                  <a:extLst>
                    <a:ext uri="{9D8B030D-6E8A-4147-A177-3AD203B41FA5}">
                      <a16:colId xmlns:a16="http://schemas.microsoft.com/office/drawing/2014/main" val="2485950415"/>
                    </a:ext>
                  </a:extLst>
                </a:gridCol>
                <a:gridCol w="1674440">
                  <a:extLst>
                    <a:ext uri="{9D8B030D-6E8A-4147-A177-3AD203B41FA5}">
                      <a16:colId xmlns:a16="http://schemas.microsoft.com/office/drawing/2014/main" val="1722863682"/>
                    </a:ext>
                  </a:extLst>
                </a:gridCol>
              </a:tblGrid>
              <a:tr h="302907">
                <a:tc>
                  <a:txBody>
                    <a:bodyPr/>
                    <a:lstStyle/>
                    <a:p>
                      <a:r>
                        <a:rPr lang="zh-CN" altLang="en-US" sz="1600" dirty="0">
                          <a:solidFill>
                            <a:srgbClr val="0000FF"/>
                          </a:solidFill>
                        </a:rPr>
                        <a:t>关键字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solidFill>
                            <a:srgbClr val="0000FF"/>
                          </a:solidFill>
                        </a:rPr>
                        <a:t>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217639"/>
                  </a:ext>
                </a:extLst>
              </a:tr>
              <a:tr h="302907">
                <a:tc>
                  <a:txBody>
                    <a:bodyPr/>
                    <a:lstStyle/>
                    <a:p>
                      <a:r>
                        <a:rPr lang="en-US" altLang="zh-CN" sz="1600" dirty="0"/>
                        <a:t>Algorithm</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034</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38889"/>
                  </a:ext>
                </a:extLst>
              </a:tr>
              <a:tr h="302907">
                <a:tc>
                  <a:txBody>
                    <a:bodyPr/>
                    <a:lstStyle/>
                    <a:p>
                      <a:r>
                        <a:rPr lang="en-US" altLang="zh-CN" sz="1600" dirty="0"/>
                        <a:t>Analysis</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034,050,067</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208022"/>
                  </a:ext>
                </a:extLst>
              </a:tr>
            </a:tbl>
          </a:graphicData>
        </a:graphic>
      </p:graphicFrame>
    </p:spTree>
    <p:extLst>
      <p:ext uri="{BB962C8B-B14F-4D97-AF65-F5344CB8AC3E}">
        <p14:creationId xmlns:p14="http://schemas.microsoft.com/office/powerpoint/2010/main" val="378635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6E569-1458-47F0-B1C7-1D9A97DCC83F}"/>
              </a:ext>
            </a:extLst>
          </p:cNvPr>
          <p:cNvSpPr>
            <a:spLocks noGrp="1"/>
          </p:cNvSpPr>
          <p:nvPr>
            <p:ph type="title"/>
          </p:nvPr>
        </p:nvSpPr>
        <p:spPr/>
        <p:txBody>
          <a:bodyPr/>
          <a:lstStyle/>
          <a:p>
            <a:r>
              <a:rPr lang="zh-CN" altLang="en-US" dirty="0"/>
              <a:t>建立关键字索引表：数据结构</a:t>
            </a:r>
          </a:p>
        </p:txBody>
      </p:sp>
      <p:sp>
        <p:nvSpPr>
          <p:cNvPr id="3" name="内容占位符 2">
            <a:extLst>
              <a:ext uri="{FF2B5EF4-FFF2-40B4-BE49-F238E27FC236}">
                <a16:creationId xmlns:a16="http://schemas.microsoft.com/office/drawing/2014/main" id="{2E5327BC-E80D-46E3-9020-6C0512861C16}"/>
              </a:ext>
            </a:extLst>
          </p:cNvPr>
          <p:cNvSpPr>
            <a:spLocks noGrp="1"/>
          </p:cNvSpPr>
          <p:nvPr>
            <p:ph idx="1"/>
          </p:nvPr>
        </p:nvSpPr>
        <p:spPr/>
        <p:txBody>
          <a:bodyPr>
            <a:normAutofit fontScale="70000" lnSpcReduction="20000"/>
          </a:bodyPr>
          <a:lstStyle/>
          <a:p>
            <a:pPr marL="0" indent="0">
              <a:buNone/>
            </a:pPr>
            <a:r>
              <a:rPr lang="en-US" altLang="zh-CN" dirty="0"/>
              <a:t>typedef struct{</a:t>
            </a:r>
          </a:p>
          <a:p>
            <a:pPr marL="0" indent="0">
              <a:buNone/>
            </a:pPr>
            <a:r>
              <a:rPr lang="en-US" altLang="zh-CN" dirty="0"/>
              <a:t>	char *item[];//</a:t>
            </a:r>
            <a:r>
              <a:rPr lang="zh-CN" altLang="en-US" dirty="0"/>
              <a:t>字符串数组，存放书名中的所有</a:t>
            </a:r>
            <a:r>
              <a:rPr lang="zh-CN" altLang="en-US" dirty="0">
                <a:solidFill>
                  <a:schemeClr val="accent6">
                    <a:lumMod val="75000"/>
                  </a:schemeClr>
                </a:solidFill>
              </a:rPr>
              <a:t>关键字</a:t>
            </a:r>
            <a:endParaRPr lang="en-US" altLang="zh-CN" dirty="0">
              <a:solidFill>
                <a:schemeClr val="accent6">
                  <a:lumMod val="75000"/>
                </a:schemeClr>
              </a:solidFill>
            </a:endParaRPr>
          </a:p>
          <a:p>
            <a:pPr marL="0" indent="0">
              <a:buNone/>
            </a:pPr>
            <a:r>
              <a:rPr lang="en-US" altLang="zh-CN" dirty="0"/>
              <a:t>	int last;//</a:t>
            </a:r>
            <a:r>
              <a:rPr lang="zh-CN" altLang="en-US" dirty="0"/>
              <a:t>词表的长度</a:t>
            </a:r>
            <a:endParaRPr lang="en-US" altLang="zh-CN" dirty="0"/>
          </a:p>
          <a:p>
            <a:pPr marL="0" indent="0">
              <a:buNone/>
            </a:pPr>
            <a:r>
              <a:rPr lang="en-US" altLang="zh-CN" dirty="0"/>
              <a:t>} </a:t>
            </a:r>
            <a:r>
              <a:rPr lang="en-US" altLang="zh-CN" dirty="0" err="1">
                <a:solidFill>
                  <a:srgbClr val="0000FF"/>
                </a:solidFill>
              </a:rPr>
              <a:t>WordListType</a:t>
            </a:r>
            <a:r>
              <a:rPr lang="en-US" altLang="zh-CN" dirty="0"/>
              <a:t>;//</a:t>
            </a:r>
            <a:r>
              <a:rPr lang="zh-CN" altLang="en-US" dirty="0"/>
              <a:t>词表的类型</a:t>
            </a:r>
            <a:endParaRPr lang="en-US" altLang="zh-CN" dirty="0"/>
          </a:p>
          <a:p>
            <a:pPr marL="0" indent="0">
              <a:buNone/>
            </a:pPr>
            <a:r>
              <a:rPr lang="en-US" altLang="zh-CN" dirty="0" err="1"/>
              <a:t>WordListType</a:t>
            </a:r>
            <a:r>
              <a:rPr lang="en-US" altLang="zh-CN" dirty="0"/>
              <a:t> </a:t>
            </a:r>
            <a:r>
              <a:rPr lang="en-US" altLang="zh-CN" dirty="0" err="1"/>
              <a:t>wdlist</a:t>
            </a:r>
            <a:r>
              <a:rPr lang="en-US" altLang="zh-CN" dirty="0"/>
              <a:t>;//</a:t>
            </a:r>
            <a:r>
              <a:rPr lang="zh-CN" altLang="en-US" dirty="0">
                <a:solidFill>
                  <a:srgbClr val="0000FF"/>
                </a:solidFill>
              </a:rPr>
              <a:t>词表</a:t>
            </a:r>
            <a:endParaRPr lang="en-US" altLang="zh-CN" dirty="0">
              <a:solidFill>
                <a:srgbClr val="0000FF"/>
              </a:solidFill>
            </a:endParaRPr>
          </a:p>
          <a:p>
            <a:pPr marL="0" indent="0">
              <a:buNone/>
            </a:pPr>
            <a:endParaRPr lang="en-US" altLang="zh-CN" dirty="0"/>
          </a:p>
          <a:p>
            <a:pPr marL="0" indent="0">
              <a:buNone/>
            </a:pPr>
            <a:r>
              <a:rPr lang="en-US" altLang="zh-CN" dirty="0"/>
              <a:t>#define </a:t>
            </a:r>
            <a:r>
              <a:rPr lang="en-US" altLang="zh-CN" dirty="0" err="1"/>
              <a:t>MaxKeyNum</a:t>
            </a:r>
            <a:r>
              <a:rPr lang="en-US" altLang="zh-CN" dirty="0"/>
              <a:t> 2500</a:t>
            </a:r>
          </a:p>
          <a:p>
            <a:pPr marL="0" indent="0">
              <a:buNone/>
            </a:pPr>
            <a:r>
              <a:rPr lang="en-US" altLang="zh-CN" dirty="0"/>
              <a:t>typedef struct{</a:t>
            </a:r>
          </a:p>
          <a:p>
            <a:pPr marL="0" indent="0">
              <a:buNone/>
            </a:pPr>
            <a:r>
              <a:rPr lang="en-US" altLang="zh-CN" dirty="0"/>
              <a:t>	</a:t>
            </a:r>
            <a:r>
              <a:rPr lang="en-US" altLang="zh-CN" dirty="0" err="1">
                <a:solidFill>
                  <a:srgbClr val="C00000"/>
                </a:solidFill>
              </a:rPr>
              <a:t>HString</a:t>
            </a:r>
            <a:r>
              <a:rPr lang="en-US" altLang="zh-CN" dirty="0"/>
              <a:t> key; //</a:t>
            </a:r>
            <a:r>
              <a:rPr lang="zh-CN" altLang="en-US" dirty="0">
                <a:solidFill>
                  <a:schemeClr val="accent6">
                    <a:lumMod val="75000"/>
                  </a:schemeClr>
                </a:solidFill>
              </a:rPr>
              <a:t>关键字</a:t>
            </a:r>
            <a:endParaRPr lang="en-US" altLang="zh-CN" dirty="0">
              <a:solidFill>
                <a:schemeClr val="accent6">
                  <a:lumMod val="75000"/>
                </a:schemeClr>
              </a:solidFill>
            </a:endParaRPr>
          </a:p>
          <a:p>
            <a:pPr marL="0" indent="0">
              <a:buNone/>
            </a:pPr>
            <a:r>
              <a:rPr lang="en-US" altLang="zh-CN" dirty="0"/>
              <a:t>	</a:t>
            </a:r>
            <a:r>
              <a:rPr lang="en-US" altLang="zh-CN" dirty="0">
                <a:solidFill>
                  <a:srgbClr val="C00000"/>
                </a:solidFill>
              </a:rPr>
              <a:t>LinkedList </a:t>
            </a:r>
            <a:r>
              <a:rPr lang="en-US" altLang="zh-CN" dirty="0" err="1"/>
              <a:t>booknolist</a:t>
            </a:r>
            <a:r>
              <a:rPr lang="en-US" altLang="zh-CN" dirty="0"/>
              <a:t>; //</a:t>
            </a:r>
            <a:r>
              <a:rPr lang="zh-CN" altLang="en-US" dirty="0"/>
              <a:t>书号</a:t>
            </a:r>
            <a:endParaRPr lang="en-US" altLang="zh-CN" dirty="0"/>
          </a:p>
          <a:p>
            <a:pPr marL="0" indent="0">
              <a:buNone/>
            </a:pPr>
            <a:r>
              <a:rPr lang="en-US" altLang="zh-CN" dirty="0"/>
              <a:t>} </a:t>
            </a:r>
            <a:r>
              <a:rPr lang="en-US" altLang="zh-CN" dirty="0" err="1">
                <a:solidFill>
                  <a:schemeClr val="accent6">
                    <a:lumMod val="75000"/>
                  </a:schemeClr>
                </a:solidFill>
              </a:rPr>
              <a:t>IndexTermType</a:t>
            </a:r>
            <a:r>
              <a:rPr lang="en-US" altLang="zh-CN" dirty="0"/>
              <a:t>; //</a:t>
            </a:r>
            <a:r>
              <a:rPr lang="zh-CN" altLang="en-US" dirty="0"/>
              <a:t>索引项</a:t>
            </a:r>
            <a:endParaRPr lang="en-US" altLang="zh-CN" dirty="0"/>
          </a:p>
          <a:p>
            <a:pPr marL="0" indent="0">
              <a:buNone/>
            </a:pPr>
            <a:r>
              <a:rPr lang="en-US" altLang="zh-CN" dirty="0"/>
              <a:t>typedef struct{</a:t>
            </a:r>
          </a:p>
          <a:p>
            <a:pPr marL="0" indent="0">
              <a:buNone/>
            </a:pPr>
            <a:r>
              <a:rPr lang="en-US" altLang="zh-CN" dirty="0"/>
              <a:t>	</a:t>
            </a:r>
            <a:r>
              <a:rPr lang="en-US" altLang="zh-CN" dirty="0" err="1">
                <a:solidFill>
                  <a:schemeClr val="accent6">
                    <a:lumMod val="75000"/>
                  </a:schemeClr>
                </a:solidFill>
              </a:rPr>
              <a:t>IndexTermType</a:t>
            </a:r>
            <a:r>
              <a:rPr lang="en-US" altLang="zh-CN" dirty="0"/>
              <a:t> item[MaxKeyNum+1];</a:t>
            </a:r>
          </a:p>
          <a:p>
            <a:pPr marL="0" indent="0">
              <a:buNone/>
            </a:pPr>
            <a:r>
              <a:rPr lang="en-US" altLang="zh-CN" dirty="0"/>
              <a:t>	int last;</a:t>
            </a:r>
          </a:p>
          <a:p>
            <a:pPr marL="0" indent="0">
              <a:buNone/>
            </a:pPr>
            <a:r>
              <a:rPr lang="en-US" altLang="zh-CN"/>
              <a:t>} </a:t>
            </a:r>
            <a:r>
              <a:rPr lang="en-US" altLang="zh-CN">
                <a:solidFill>
                  <a:srgbClr val="0000FF"/>
                </a:solidFill>
              </a:rPr>
              <a:t>IndexListType</a:t>
            </a:r>
            <a:r>
              <a:rPr lang="en-US" altLang="zh-CN" dirty="0"/>
              <a:t>; //(</a:t>
            </a:r>
            <a:r>
              <a:rPr lang="zh-CN" altLang="en-US" dirty="0"/>
              <a:t>有序</a:t>
            </a:r>
            <a:r>
              <a:rPr lang="en-US" altLang="zh-CN" dirty="0"/>
              <a:t>)</a:t>
            </a:r>
            <a:r>
              <a:rPr lang="zh-CN" altLang="en-US" dirty="0"/>
              <a:t>索引表类型</a:t>
            </a:r>
            <a:endParaRPr lang="en-US" altLang="zh-CN" dirty="0"/>
          </a:p>
          <a:p>
            <a:pPr marL="0" indent="0">
              <a:buNone/>
            </a:pPr>
            <a:r>
              <a:rPr lang="en-US" altLang="zh-CN" dirty="0" err="1"/>
              <a:t>IndexListType</a:t>
            </a:r>
            <a:r>
              <a:rPr lang="en-US" altLang="zh-CN" dirty="0"/>
              <a:t>  </a:t>
            </a:r>
            <a:r>
              <a:rPr lang="en-US" altLang="zh-CN" dirty="0" err="1"/>
              <a:t>idxlist</a:t>
            </a:r>
            <a:r>
              <a:rPr lang="en-US" altLang="zh-CN" dirty="0"/>
              <a:t>;//</a:t>
            </a:r>
            <a:r>
              <a:rPr lang="zh-CN" altLang="en-US" dirty="0">
                <a:solidFill>
                  <a:srgbClr val="0000FF"/>
                </a:solidFill>
              </a:rPr>
              <a:t>索引表</a:t>
            </a:r>
          </a:p>
        </p:txBody>
      </p:sp>
      <p:sp>
        <p:nvSpPr>
          <p:cNvPr id="4" name="灯片编号占位符 3">
            <a:extLst>
              <a:ext uri="{FF2B5EF4-FFF2-40B4-BE49-F238E27FC236}">
                <a16:creationId xmlns:a16="http://schemas.microsoft.com/office/drawing/2014/main" id="{FB97F47A-CB47-4FD7-A337-E87F7F38165E}"/>
              </a:ext>
            </a:extLst>
          </p:cNvPr>
          <p:cNvSpPr>
            <a:spLocks noGrp="1"/>
          </p:cNvSpPr>
          <p:nvPr>
            <p:ph type="sldNum" sz="quarter" idx="12"/>
          </p:nvPr>
        </p:nvSpPr>
        <p:spPr/>
        <p:txBody>
          <a:bodyPr/>
          <a:lstStyle/>
          <a:p>
            <a:fld id="{0C913308-F349-4B6D-A68A-DD1791B4A57B}" type="slidenum">
              <a:rPr lang="zh-CN" altLang="en-US" smtClean="0"/>
              <a:t>59</a:t>
            </a:fld>
            <a:endParaRPr lang="zh-CN" altLang="en-US"/>
          </a:p>
        </p:txBody>
      </p:sp>
      <p:graphicFrame>
        <p:nvGraphicFramePr>
          <p:cNvPr id="5" name="表格 4">
            <a:extLst>
              <a:ext uri="{FF2B5EF4-FFF2-40B4-BE49-F238E27FC236}">
                <a16:creationId xmlns:a16="http://schemas.microsoft.com/office/drawing/2014/main" id="{379F4F11-3DE3-4A02-BC44-5310696715BB}"/>
              </a:ext>
            </a:extLst>
          </p:cNvPr>
          <p:cNvGraphicFramePr>
            <a:graphicFrameLocks noGrp="1"/>
          </p:cNvGraphicFramePr>
          <p:nvPr/>
        </p:nvGraphicFramePr>
        <p:xfrm>
          <a:off x="5687616" y="2830096"/>
          <a:ext cx="3348880" cy="1005840"/>
        </p:xfrm>
        <a:graphic>
          <a:graphicData uri="http://schemas.openxmlformats.org/drawingml/2006/table">
            <a:tbl>
              <a:tblPr firstRow="1" bandRow="1">
                <a:tableStyleId>{912C8C85-51F0-491E-9774-3900AFEF0FD7}</a:tableStyleId>
              </a:tblPr>
              <a:tblGrid>
                <a:gridCol w="1674440">
                  <a:extLst>
                    <a:ext uri="{9D8B030D-6E8A-4147-A177-3AD203B41FA5}">
                      <a16:colId xmlns:a16="http://schemas.microsoft.com/office/drawing/2014/main" val="2485950415"/>
                    </a:ext>
                  </a:extLst>
                </a:gridCol>
                <a:gridCol w="1674440">
                  <a:extLst>
                    <a:ext uri="{9D8B030D-6E8A-4147-A177-3AD203B41FA5}">
                      <a16:colId xmlns:a16="http://schemas.microsoft.com/office/drawing/2014/main" val="1722863682"/>
                    </a:ext>
                  </a:extLst>
                </a:gridCol>
              </a:tblGrid>
              <a:tr h="302907">
                <a:tc>
                  <a:txBody>
                    <a:bodyPr/>
                    <a:lstStyle/>
                    <a:p>
                      <a:r>
                        <a:rPr lang="zh-CN" altLang="en-US" sz="1600" dirty="0">
                          <a:solidFill>
                            <a:srgbClr val="0000FF"/>
                          </a:solidFill>
                        </a:rPr>
                        <a:t>关键字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solidFill>
                            <a:srgbClr val="0000FF"/>
                          </a:solidFill>
                        </a:rPr>
                        <a:t>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217639"/>
                  </a:ext>
                </a:extLst>
              </a:tr>
              <a:tr h="302907">
                <a:tc>
                  <a:txBody>
                    <a:bodyPr/>
                    <a:lstStyle/>
                    <a:p>
                      <a:r>
                        <a:rPr lang="en-US" altLang="zh-CN" sz="1600" dirty="0"/>
                        <a:t>Algorithm</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034</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38889"/>
                  </a:ext>
                </a:extLst>
              </a:tr>
              <a:tr h="302907">
                <a:tc>
                  <a:txBody>
                    <a:bodyPr/>
                    <a:lstStyle/>
                    <a:p>
                      <a:r>
                        <a:rPr lang="en-US" altLang="zh-CN" sz="1600" dirty="0"/>
                        <a:t>Analysis</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034,050,067</a:t>
                      </a:r>
                      <a:endParaRPr lang="zh-CN" altLang="en-US" sz="16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208022"/>
                  </a:ext>
                </a:extLst>
              </a:tr>
            </a:tbl>
          </a:graphicData>
        </a:graphic>
      </p:graphicFrame>
      <p:cxnSp>
        <p:nvCxnSpPr>
          <p:cNvPr id="6" name="直接箭头连接符 5">
            <a:extLst>
              <a:ext uri="{FF2B5EF4-FFF2-40B4-BE49-F238E27FC236}">
                <a16:creationId xmlns:a16="http://schemas.microsoft.com/office/drawing/2014/main" id="{715525F9-64E3-4643-91A8-7EF3C00B60BE}"/>
              </a:ext>
            </a:extLst>
          </p:cNvPr>
          <p:cNvCxnSpPr/>
          <p:nvPr/>
        </p:nvCxnSpPr>
        <p:spPr>
          <a:xfrm>
            <a:off x="5508104" y="2899832"/>
            <a:ext cx="0" cy="961216"/>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文本框 6">
            <a:extLst>
              <a:ext uri="{FF2B5EF4-FFF2-40B4-BE49-F238E27FC236}">
                <a16:creationId xmlns:a16="http://schemas.microsoft.com/office/drawing/2014/main" id="{E5D1351C-F28C-4552-99C0-FF4331E6AC77}"/>
              </a:ext>
            </a:extLst>
          </p:cNvPr>
          <p:cNvSpPr txBox="1"/>
          <p:nvPr/>
        </p:nvSpPr>
        <p:spPr>
          <a:xfrm>
            <a:off x="4660556" y="3151860"/>
            <a:ext cx="877163" cy="369332"/>
          </a:xfrm>
          <a:prstGeom prst="rect">
            <a:avLst/>
          </a:prstGeom>
          <a:noFill/>
        </p:spPr>
        <p:txBody>
          <a:bodyPr wrap="none" rtlCol="0">
            <a:spAutoFit/>
          </a:bodyPr>
          <a:lstStyle/>
          <a:p>
            <a:r>
              <a:rPr lang="zh-CN" altLang="en-US" b="1" dirty="0">
                <a:solidFill>
                  <a:srgbClr val="FF6600"/>
                </a:solidFill>
              </a:rPr>
              <a:t>字典序</a:t>
            </a:r>
          </a:p>
        </p:txBody>
      </p:sp>
    </p:spTree>
    <p:extLst>
      <p:ext uri="{BB962C8B-B14F-4D97-AF65-F5344CB8AC3E}">
        <p14:creationId xmlns:p14="http://schemas.microsoft.com/office/powerpoint/2010/main" val="217725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例</a:t>
            </a:r>
            <a:endParaRPr lang="en-US"/>
          </a:p>
        </p:txBody>
      </p:sp>
      <p:sp>
        <p:nvSpPr>
          <p:cNvPr id="3" name="内容占位符 2"/>
          <p:cNvSpPr>
            <a:spLocks noGrp="1"/>
          </p:cNvSpPr>
          <p:nvPr>
            <p:ph idx="1"/>
          </p:nvPr>
        </p:nvSpPr>
        <p:spPr/>
        <p:txBody>
          <a:bodyPr/>
          <a:lstStyle/>
          <a:p>
            <a:r>
              <a:rPr lang="zh-CN" altLang="en-US" dirty="0"/>
              <a:t>现有如下字符串：</a:t>
            </a:r>
          </a:p>
          <a:p>
            <a:pPr marL="0" indent="0">
              <a:buNone/>
            </a:pPr>
            <a:r>
              <a:rPr lang="en-US" dirty="0"/>
              <a:t>	a =“BEI” 	b =“JING”</a:t>
            </a:r>
          </a:p>
          <a:p>
            <a:pPr marL="0" indent="0">
              <a:buNone/>
            </a:pPr>
            <a:r>
              <a:rPr lang="en-US" dirty="0"/>
              <a:t>	c = “BEIJING”     d = “BEI JING”</a:t>
            </a:r>
          </a:p>
          <a:p>
            <a:r>
              <a:rPr lang="zh-CN" altLang="en-US" dirty="0"/>
              <a:t>这些串各自的</a:t>
            </a:r>
            <a:r>
              <a:rPr lang="zh-CN" altLang="en-US" dirty="0">
                <a:solidFill>
                  <a:srgbClr val="C00000"/>
                </a:solidFill>
              </a:rPr>
              <a:t>长度</a:t>
            </a:r>
            <a:r>
              <a:rPr lang="zh-CN" altLang="en-US" dirty="0"/>
              <a:t>？</a:t>
            </a:r>
            <a:endParaRPr lang="en-US" altLang="zh-CN" dirty="0"/>
          </a:p>
          <a:p>
            <a:pPr marL="0" indent="0">
              <a:buNone/>
            </a:pPr>
            <a:r>
              <a:rPr lang="en-US" altLang="zh-CN" dirty="0"/>
              <a:t>	a =3</a:t>
            </a:r>
            <a:r>
              <a:rPr lang="zh-CN" altLang="en-US" dirty="0"/>
              <a:t>，</a:t>
            </a:r>
            <a:r>
              <a:rPr lang="en-US" altLang="zh-CN" dirty="0"/>
              <a:t>b =4</a:t>
            </a:r>
            <a:r>
              <a:rPr lang="zh-CN" altLang="en-US" dirty="0"/>
              <a:t>，</a:t>
            </a:r>
            <a:r>
              <a:rPr lang="en-US" altLang="zh-CN" dirty="0"/>
              <a:t>c = 7</a:t>
            </a:r>
            <a:r>
              <a:rPr lang="zh-CN" altLang="en-US" dirty="0"/>
              <a:t>，</a:t>
            </a:r>
            <a:r>
              <a:rPr lang="en-US" altLang="zh-CN" dirty="0"/>
              <a:t>d=8</a:t>
            </a:r>
          </a:p>
          <a:p>
            <a:r>
              <a:rPr lang="en-US" altLang="zh-CN" dirty="0"/>
              <a:t>b</a:t>
            </a:r>
            <a:r>
              <a:rPr lang="zh-CN" altLang="en-US" dirty="0"/>
              <a:t>是哪个串的子串？在主串中的位置是多少？</a:t>
            </a:r>
          </a:p>
          <a:p>
            <a:pPr marL="0" indent="0">
              <a:buNone/>
            </a:pPr>
            <a:r>
              <a:rPr lang="en-US" altLang="zh-CN" dirty="0"/>
              <a:t>	b</a:t>
            </a:r>
            <a:r>
              <a:rPr lang="zh-CN" altLang="en-US" dirty="0"/>
              <a:t>是</a:t>
            </a:r>
            <a:r>
              <a:rPr lang="en-US" altLang="zh-CN" dirty="0"/>
              <a:t>c</a:t>
            </a:r>
            <a:r>
              <a:rPr lang="zh-CN" altLang="en-US" dirty="0"/>
              <a:t>和</a:t>
            </a:r>
            <a:r>
              <a:rPr lang="en-US" altLang="zh-CN" dirty="0"/>
              <a:t>d</a:t>
            </a:r>
            <a:r>
              <a:rPr lang="zh-CN" altLang="en-US" dirty="0"/>
              <a:t>的子串</a:t>
            </a:r>
            <a:endParaRPr lang="en-US" altLang="zh-CN" dirty="0"/>
          </a:p>
          <a:p>
            <a:pPr marL="0" indent="0">
              <a:buNone/>
            </a:pPr>
            <a:r>
              <a:rPr lang="en-US" altLang="zh-CN"/>
              <a:t>	b</a:t>
            </a:r>
            <a:r>
              <a:rPr lang="zh-CN" altLang="en-US" dirty="0"/>
              <a:t>在</a:t>
            </a:r>
            <a:r>
              <a:rPr lang="en-US" altLang="zh-CN" dirty="0"/>
              <a:t>c</a:t>
            </a:r>
            <a:r>
              <a:rPr lang="zh-CN" altLang="en-US" dirty="0"/>
              <a:t>中的位置是</a:t>
            </a:r>
            <a:r>
              <a:rPr lang="en-US" altLang="zh-CN" dirty="0"/>
              <a:t>4</a:t>
            </a:r>
          </a:p>
          <a:p>
            <a:pPr marL="0" indent="0">
              <a:buNone/>
            </a:pPr>
            <a:r>
              <a:rPr lang="en-US" altLang="zh-CN"/>
              <a:t>	b</a:t>
            </a:r>
            <a:r>
              <a:rPr lang="zh-CN" altLang="en-US" dirty="0"/>
              <a:t>在</a:t>
            </a:r>
            <a:r>
              <a:rPr lang="en-US" altLang="zh-CN" dirty="0"/>
              <a:t>d</a:t>
            </a:r>
            <a:r>
              <a:rPr lang="zh-CN" altLang="en-US" dirty="0"/>
              <a:t>中的位置是</a:t>
            </a:r>
            <a:r>
              <a:rPr lang="en-US" altLang="zh-CN" dirty="0"/>
              <a:t>5</a:t>
            </a:r>
          </a:p>
          <a:p>
            <a:endParaRPr lang="zh-CN" altLang="en-US" dirty="0"/>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extLst>
      <p:ext uri="{BB962C8B-B14F-4D97-AF65-F5344CB8AC3E}">
        <p14:creationId xmlns:p14="http://schemas.microsoft.com/office/powerpoint/2010/main" val="53479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串的模式匹配</a:t>
            </a:r>
            <a:r>
              <a:rPr lang="en-US" altLang="zh-CN"/>
              <a:t>(Pattern Matching)</a:t>
            </a:r>
            <a:r>
              <a:rPr lang="zh-CN" altLang="en-US"/>
              <a:t>应用</a:t>
            </a:r>
            <a:endParaRPr lang="en-US" dirty="0"/>
          </a:p>
        </p:txBody>
      </p:sp>
      <p:sp>
        <p:nvSpPr>
          <p:cNvPr id="7" name="内容占位符 6"/>
          <p:cNvSpPr>
            <a:spLocks noGrp="1"/>
          </p:cNvSpPr>
          <p:nvPr>
            <p:ph idx="1"/>
          </p:nvPr>
        </p:nvSpPr>
        <p:spPr/>
        <p:txBody>
          <a:bodyPr>
            <a:normAutofit lnSpcReduction="10000"/>
          </a:bodyPr>
          <a:lstStyle/>
          <a:p>
            <a:r>
              <a:rPr lang="zh-CN" altLang="en-US" dirty="0"/>
              <a:t>文本编辑器：编辑和排版</a:t>
            </a:r>
            <a:endParaRPr lang="en-US" altLang="zh-CN" dirty="0"/>
          </a:p>
          <a:p>
            <a:pPr lvl="1"/>
            <a:r>
              <a:rPr lang="en-US" altLang="zh-CN" dirty="0"/>
              <a:t>Word</a:t>
            </a:r>
          </a:p>
          <a:p>
            <a:pPr lvl="1"/>
            <a:r>
              <a:rPr lang="en-US" altLang="zh-CN" dirty="0"/>
              <a:t>Overleaf : </a:t>
            </a:r>
            <a:r>
              <a:rPr lang="en-US" altLang="zh-CN" dirty="0" err="1"/>
              <a:t>Tex</a:t>
            </a:r>
            <a:r>
              <a:rPr lang="zh-CN" altLang="en-US" dirty="0"/>
              <a:t>，</a:t>
            </a:r>
            <a:r>
              <a:rPr lang="en-US" altLang="zh-CN" dirty="0"/>
              <a:t>Latex</a:t>
            </a:r>
          </a:p>
          <a:p>
            <a:r>
              <a:rPr lang="zh-CN" altLang="en-US" dirty="0"/>
              <a:t>正则表达式</a:t>
            </a:r>
            <a:r>
              <a:rPr lang="en-US" altLang="zh-CN" dirty="0"/>
              <a:t>(Regular Expression)</a:t>
            </a:r>
            <a:r>
              <a:rPr lang="zh-CN" altLang="en-US" dirty="0"/>
              <a:t>：描述了一种</a:t>
            </a:r>
            <a:r>
              <a:rPr lang="zh-CN" altLang="en-US" dirty="0">
                <a:solidFill>
                  <a:srgbClr val="0000FF"/>
                </a:solidFill>
              </a:rPr>
              <a:t>字符串匹配</a:t>
            </a:r>
            <a:r>
              <a:rPr lang="zh-CN" altLang="en-US" dirty="0"/>
              <a:t>的模式，</a:t>
            </a:r>
            <a:r>
              <a:rPr lang="zh-CN" altLang="zh-CN" dirty="0"/>
              <a:t>表达对字符串的一种过滤条件</a:t>
            </a:r>
            <a:endParaRPr lang="en-US" altLang="zh-CN" dirty="0"/>
          </a:p>
          <a:p>
            <a:pPr lvl="1"/>
            <a:r>
              <a:rPr lang="en-US" altLang="zh-CN" dirty="0"/>
              <a:t>A</a:t>
            </a:r>
            <a:r>
              <a:rPr lang="zh-CN" altLang="en-US" dirty="0"/>
              <a:t>*：</a:t>
            </a:r>
            <a:r>
              <a:rPr lang="en-US" altLang="zh-CN" dirty="0"/>
              <a:t>A1</a:t>
            </a:r>
            <a:r>
              <a:rPr lang="zh-CN" altLang="zh-CN" dirty="0"/>
              <a:t>，</a:t>
            </a:r>
            <a:r>
              <a:rPr lang="en-US" altLang="zh-CN" dirty="0"/>
              <a:t>A12</a:t>
            </a:r>
            <a:r>
              <a:rPr lang="zh-CN" altLang="zh-CN" dirty="0"/>
              <a:t>，</a:t>
            </a:r>
            <a:r>
              <a:rPr lang="en-US" altLang="zh-CN" dirty="0"/>
              <a:t>Abstract</a:t>
            </a:r>
            <a:r>
              <a:rPr lang="zh-CN" altLang="zh-CN" dirty="0"/>
              <a:t>都与它匹配</a:t>
            </a:r>
            <a:endParaRPr lang="en-US" altLang="zh-CN" dirty="0"/>
          </a:p>
          <a:p>
            <a:r>
              <a:rPr lang="zh-CN" altLang="en-US" dirty="0"/>
              <a:t>正则表达式应用</a:t>
            </a:r>
            <a:endParaRPr lang="en-US" altLang="zh-CN" dirty="0"/>
          </a:p>
          <a:p>
            <a:pPr lvl="1"/>
            <a:r>
              <a:rPr lang="zh-CN" altLang="zh-CN" dirty="0"/>
              <a:t>利用正则表达式，验证给定一个串：是不是</a:t>
            </a:r>
            <a:r>
              <a:rPr lang="en-US" altLang="zh-CN" dirty="0"/>
              <a:t>Email</a:t>
            </a:r>
            <a:r>
              <a:rPr lang="zh-CN" altLang="zh-CN" dirty="0"/>
              <a:t>地址，是不是身份证号，是不是手机号</a:t>
            </a:r>
          </a:p>
          <a:p>
            <a:pPr lvl="1"/>
            <a:r>
              <a:rPr lang="zh-CN" altLang="zh-CN" dirty="0"/>
              <a:t>正则表达式拒绝服务</a:t>
            </a:r>
            <a:r>
              <a:rPr lang="zh-CN" altLang="en-US" dirty="0"/>
              <a:t>攻击</a:t>
            </a:r>
            <a:endParaRPr lang="en-US" altLang="zh-CN" dirty="0"/>
          </a:p>
          <a:p>
            <a:pPr lvl="1"/>
            <a:r>
              <a:rPr lang="zh-CN" altLang="en-US" dirty="0"/>
              <a:t>心电图</a:t>
            </a:r>
            <a:r>
              <a:rPr lang="en-US" altLang="zh-CN" dirty="0"/>
              <a:t>(</a:t>
            </a:r>
            <a:r>
              <a:rPr lang="en-US" altLang="zh-CN" dirty="0" err="1"/>
              <a:t>ElectroCardioGraph</a:t>
            </a:r>
            <a:r>
              <a:rPr lang="zh-CN" altLang="en-US" dirty="0"/>
              <a:t>，</a:t>
            </a:r>
            <a:r>
              <a:rPr lang="en-US" altLang="zh-CN" dirty="0"/>
              <a:t>ECG)</a:t>
            </a:r>
            <a:r>
              <a:rPr lang="zh-CN" altLang="en-US" dirty="0"/>
              <a:t>检测</a:t>
            </a:r>
            <a:endParaRPr 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60</a:t>
            </a:fld>
            <a:endParaRPr lang="zh-CN" altLang="en-US"/>
          </a:p>
        </p:txBody>
      </p:sp>
    </p:spTree>
    <p:extLst>
      <p:ext uri="{BB962C8B-B14F-4D97-AF65-F5344CB8AC3E}">
        <p14:creationId xmlns:p14="http://schemas.microsoft.com/office/powerpoint/2010/main" val="9891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pic>
        <p:nvPicPr>
          <p:cNvPr id="6"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270" y="4490454"/>
            <a:ext cx="2901618" cy="1356996"/>
          </a:xfrm>
          <a:prstGeom prst="rect">
            <a:avLst/>
          </a:prstGeom>
          <a:noFill/>
          <a:ln>
            <a:noFill/>
          </a:ln>
          <a:effectLst/>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2290061" y="2935079"/>
            <a:ext cx="4730211" cy="1069985"/>
          </a:xfrm>
          <a:prstGeom prst="rect">
            <a:avLst/>
          </a:prstGeom>
          <a:noFill/>
          <a:ln>
            <a:noFill/>
          </a:ln>
        </p:spPr>
      </p:pic>
      <p:sp>
        <p:nvSpPr>
          <p:cNvPr id="8" name="Rectangle 7"/>
          <p:cNvSpPr/>
          <p:nvPr/>
        </p:nvSpPr>
        <p:spPr>
          <a:xfrm>
            <a:off x="1098882" y="5869632"/>
            <a:ext cx="2069862" cy="369332"/>
          </a:xfrm>
          <a:prstGeom prst="rect">
            <a:avLst/>
          </a:prstGeom>
        </p:spPr>
        <p:txBody>
          <a:bodyPr wrap="none">
            <a:spAutoFit/>
          </a:bodyPr>
          <a:lstStyle/>
          <a:p>
            <a:r>
              <a:rPr lang="en-US" dirty="0"/>
              <a:t> Atrial Flutter (AF)</a:t>
            </a:r>
          </a:p>
        </p:txBody>
      </p:sp>
      <mc:AlternateContent xmlns:mc="http://schemas.openxmlformats.org/markup-compatibility/2006" xmlns:a14="http://schemas.microsoft.com/office/drawing/2010/main">
        <mc:Choice Requires="a14">
          <p:sp>
            <p:nvSpPr>
              <p:cNvPr id="9" name="Rectangle 9"/>
              <p:cNvSpPr/>
              <p:nvPr/>
            </p:nvSpPr>
            <p:spPr>
              <a:xfrm>
                <a:off x="319736" y="6332948"/>
                <a:ext cx="3642664" cy="466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a:rPr>
                            <m:t>𝒓</m:t>
                          </m:r>
                        </m:e>
                        <m:sub>
                          <m:r>
                            <a:rPr lang="en-US" b="1" i="1">
                              <a:solidFill>
                                <a:srgbClr val="FF0000"/>
                              </a:solidFill>
                              <a:latin typeface="Cambria Math"/>
                            </a:rPr>
                            <m:t>𝟏</m:t>
                          </m:r>
                        </m:sub>
                      </m:sSub>
                      <m:r>
                        <a:rPr lang="en-US" b="1" i="1">
                          <a:solidFill>
                            <a:srgbClr val="FF0000"/>
                          </a:solidFill>
                          <a:latin typeface="Cambria Math"/>
                        </a:rPr>
                        <m:t>=</m:t>
                      </m:r>
                      <m:d>
                        <m:dPr>
                          <m:ctrlPr>
                            <a:rPr lang="en-US" b="1" i="1">
                              <a:solidFill>
                                <a:srgbClr val="FF0000"/>
                              </a:solidFill>
                              <a:latin typeface="Cambria Math" panose="02040503050406030204" pitchFamily="18" charset="0"/>
                            </a:rPr>
                          </m:ctrlPr>
                        </m:dPr>
                        <m:e>
                          <m:r>
                            <a:rPr lang="en-US" b="1" i="1">
                              <a:solidFill>
                                <a:srgbClr val="FF0000"/>
                              </a:solidFill>
                              <a:latin typeface="Cambria Math"/>
                            </a:rPr>
                            <m:t>𝟓</m:t>
                          </m:r>
                        </m:e>
                        <m:e>
                          <m:r>
                            <a:rPr lang="en-US" b="1" i="1">
                              <a:solidFill>
                                <a:srgbClr val="FF0000"/>
                              </a:solidFill>
                              <a:latin typeface="Cambria Math"/>
                            </a:rPr>
                            <m:t>𝟔</m:t>
                          </m:r>
                        </m:e>
                      </m:d>
                      <m:r>
                        <a:rPr lang="en-US" b="1" i="1">
                          <a:solidFill>
                            <a:srgbClr val="FF0000"/>
                          </a:solidFill>
                          <a:latin typeface="Cambria Math"/>
                        </a:rPr>
                        <m:t>𝟎</m:t>
                      </m:r>
                      <m:sSup>
                        <m:sSupPr>
                          <m:ctrlPr>
                            <a:rPr lang="en-US" b="1" i="1">
                              <a:solidFill>
                                <a:srgbClr val="FF0000"/>
                              </a:solidFill>
                              <a:latin typeface="Cambria Math" panose="02040503050406030204" pitchFamily="18" charset="0"/>
                            </a:rPr>
                          </m:ctrlPr>
                        </m:sSupPr>
                        <m:e>
                          <m:d>
                            <m:dPr>
                              <m:begChr m:val="["/>
                              <m:endChr m:val="]"/>
                              <m:ctrlPr>
                                <a:rPr lang="en-US" b="1" i="1">
                                  <a:solidFill>
                                    <a:srgbClr val="FF0000"/>
                                  </a:solidFill>
                                  <a:latin typeface="Cambria Math" panose="02040503050406030204" pitchFamily="18" charset="0"/>
                                </a:rPr>
                              </m:ctrlPr>
                            </m:dPr>
                            <m:e>
                              <m:d>
                                <m:dPr>
                                  <m:ctrlPr>
                                    <a:rPr lang="en-US" b="1" i="1">
                                      <a:solidFill>
                                        <a:srgbClr val="FF0000"/>
                                      </a:solidFill>
                                      <a:latin typeface="Cambria Math" panose="02040503050406030204" pitchFamily="18" charset="0"/>
                                    </a:rPr>
                                  </m:ctrlPr>
                                </m:d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𝟓</m:t>
                                      </m:r>
                                    </m:e>
                                  </m:acc>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𝟔</m:t>
                                      </m:r>
                                    </m:e>
                                  </m:acc>
                                </m:e>
                              </m:d>
                              <m:r>
                                <a:rPr lang="en-US" b="1" i="1">
                                  <a:solidFill>
                                    <a:srgbClr val="FF0000"/>
                                  </a:solidFill>
                                  <a:latin typeface="Cambria Math"/>
                                </a:rPr>
                                <m:t>𝟏</m:t>
                              </m:r>
                              <m:d>
                                <m:dPr>
                                  <m:ctrlPr>
                                    <a:rPr lang="en-US" b="1" i="1">
                                      <a:solidFill>
                                        <a:srgbClr val="FF0000"/>
                                      </a:solidFill>
                                      <a:latin typeface="Cambria Math" panose="02040503050406030204" pitchFamily="18" charset="0"/>
                                    </a:rPr>
                                  </m:ctrlPr>
                                </m:dPr>
                                <m:e>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𝟓</m:t>
                                      </m:r>
                                    </m:e>
                                  </m:acc>
                                  <m:acc>
                                    <m:accPr>
                                      <m:chr m:val="̅"/>
                                      <m:ctrlPr>
                                        <a:rPr lang="en-US" b="1" i="1">
                                          <a:solidFill>
                                            <a:srgbClr val="FF0000"/>
                                          </a:solidFill>
                                          <a:latin typeface="Cambria Math" panose="02040503050406030204" pitchFamily="18" charset="0"/>
                                        </a:rPr>
                                      </m:ctrlPr>
                                    </m:accPr>
                                    <m:e>
                                      <m:r>
                                        <a:rPr lang="en-US" b="1" i="1">
                                          <a:solidFill>
                                            <a:srgbClr val="FF0000"/>
                                          </a:solidFill>
                                          <a:latin typeface="Cambria Math"/>
                                        </a:rPr>
                                        <m:t>𝟔</m:t>
                                      </m:r>
                                    </m:e>
                                  </m:acc>
                                </m:e>
                              </m:d>
                              <m:r>
                                <a:rPr lang="en-US" b="1" i="1">
                                  <a:solidFill>
                                    <a:srgbClr val="FF0000"/>
                                  </a:solidFill>
                                  <a:latin typeface="Cambria Math"/>
                                </a:rPr>
                                <m:t>𝟎</m:t>
                              </m:r>
                            </m:e>
                          </m:d>
                        </m:e>
                        <m:sup>
                          <m:r>
                            <a:rPr lang="en-US" b="1" i="1">
                              <a:solidFill>
                                <a:srgbClr val="FF0000"/>
                              </a:solidFill>
                              <a:latin typeface="Cambria Math"/>
                            </a:rPr>
                            <m:t>𝟑</m:t>
                          </m:r>
                          <m:r>
                            <a:rPr lang="en-US" b="1" i="1">
                              <a:solidFill>
                                <a:srgbClr val="FF0000"/>
                              </a:solidFill>
                              <a:latin typeface="Cambria Math"/>
                            </a:rPr>
                            <m:t>+</m:t>
                          </m:r>
                        </m:sup>
                      </m:sSup>
                      <m:r>
                        <a:rPr lang="en-US" b="1" i="1">
                          <a:solidFill>
                            <a:srgbClr val="FF0000"/>
                          </a:solidFill>
                          <a:latin typeface="Cambria Math"/>
                        </a:rPr>
                        <m:t>(</m:t>
                      </m:r>
                      <m:r>
                        <a:rPr lang="en-US" b="1" i="1">
                          <a:solidFill>
                            <a:srgbClr val="FF0000"/>
                          </a:solidFill>
                          <a:latin typeface="Cambria Math"/>
                        </a:rPr>
                        <m:t>𝟓</m:t>
                      </m:r>
                      <m:r>
                        <a:rPr lang="en-US" b="1" i="1">
                          <a:solidFill>
                            <a:srgbClr val="FF0000"/>
                          </a:solidFill>
                          <a:latin typeface="Cambria Math"/>
                        </a:rPr>
                        <m:t>|</m:t>
                      </m:r>
                      <m:r>
                        <a:rPr lang="en-US" b="1" i="1">
                          <a:solidFill>
                            <a:srgbClr val="FF0000"/>
                          </a:solidFill>
                          <a:latin typeface="Cambria Math"/>
                        </a:rPr>
                        <m:t>𝟔</m:t>
                      </m:r>
                      <m:r>
                        <a:rPr lang="en-US" b="1" i="1">
                          <a:solidFill>
                            <a:srgbClr val="FF0000"/>
                          </a:solidFill>
                          <a:latin typeface="Cambria Math"/>
                        </a:rPr>
                        <m:t>)</m:t>
                      </m:r>
                    </m:oMath>
                  </m:oMathPara>
                </a14:m>
                <a:endParaRPr lang="en-US" b="1" dirty="0">
                  <a:solidFill>
                    <a:srgbClr val="FF0000"/>
                  </a:solidFill>
                </a:endParaRPr>
              </a:p>
            </p:txBody>
          </p:sp>
        </mc:Choice>
        <mc:Fallback xmlns="">
          <p:sp>
            <p:nvSpPr>
              <p:cNvPr id="9" name="Rectangle 9"/>
              <p:cNvSpPr>
                <a:spLocks noRot="1" noChangeAspect="1" noMove="1" noResize="1" noEditPoints="1" noAdjustHandles="1" noChangeArrowheads="1" noChangeShapeType="1" noTextEdit="1"/>
              </p:cNvSpPr>
              <p:nvPr/>
            </p:nvSpPr>
            <p:spPr>
              <a:xfrm>
                <a:off x="319736" y="6332948"/>
                <a:ext cx="3642664" cy="466731"/>
              </a:xfrm>
              <a:prstGeom prst="rect">
                <a:avLst/>
              </a:prstGeom>
              <a:blipFill rotWithShape="0">
                <a:blip r:embed="rId5"/>
                <a:stretch>
                  <a:fillRect b="-7895"/>
                </a:stretch>
              </a:blipFill>
            </p:spPr>
            <p:txBody>
              <a:bodyPr/>
              <a:lstStyle/>
              <a:p>
                <a:r>
                  <a:rPr lang="zh-CN" altLang="en-US">
                    <a:noFill/>
                  </a:rPr>
                  <a:t> </a:t>
                </a:r>
              </a:p>
            </p:txBody>
          </p:sp>
        </mc:Fallback>
      </mc:AlternateContent>
      <p:sp>
        <p:nvSpPr>
          <p:cNvPr id="10" name="Rectangle 11"/>
          <p:cNvSpPr/>
          <p:nvPr/>
        </p:nvSpPr>
        <p:spPr>
          <a:xfrm>
            <a:off x="2555966" y="3995772"/>
            <a:ext cx="3776034" cy="369332"/>
          </a:xfrm>
          <a:prstGeom prst="rect">
            <a:avLst/>
          </a:prstGeom>
        </p:spPr>
        <p:txBody>
          <a:bodyPr wrap="none">
            <a:spAutoFit/>
          </a:bodyPr>
          <a:lstStyle/>
          <a:p>
            <a:pPr algn="ctr"/>
            <a:r>
              <a:rPr lang="en-US" dirty="0"/>
              <a:t> A noisy ECG piece from a real dataset </a:t>
            </a:r>
          </a:p>
        </p:txBody>
      </p:sp>
      <p:pic>
        <p:nvPicPr>
          <p:cNvPr id="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144" y="4399220"/>
            <a:ext cx="4222656" cy="182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Rectangle 2"/>
              <p:cNvSpPr/>
              <p:nvPr/>
            </p:nvSpPr>
            <p:spPr>
              <a:xfrm>
                <a:off x="4606635" y="6477045"/>
                <a:ext cx="39581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a:solidFill>
                                <a:srgbClr val="FF0000"/>
                              </a:solidFill>
                              <a:latin typeface="Cambria Math"/>
                            </a:rPr>
                            <m:t>𝒓</m:t>
                          </m:r>
                        </m:e>
                        <m:sub>
                          <m:r>
                            <a:rPr lang="en-US" b="1" i="1">
                              <a:solidFill>
                                <a:srgbClr val="FF0000"/>
                              </a:solidFill>
                              <a:latin typeface="Cambria Math"/>
                            </a:rPr>
                            <m:t>𝟐</m:t>
                          </m:r>
                        </m:sub>
                      </m:sSub>
                      <m:r>
                        <a:rPr lang="en-US" b="1" i="1">
                          <a:solidFill>
                            <a:srgbClr val="FF0000"/>
                          </a:solidFill>
                          <a:latin typeface="Cambria Math"/>
                        </a:rPr>
                        <m:t>=</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a:rPr>
                            <m:t>−</m:t>
                          </m:r>
                          <m:r>
                            <a:rPr lang="en-US" b="1" i="1">
                              <a:solidFill>
                                <a:srgbClr val="FF0000"/>
                              </a:solidFill>
                              <a:latin typeface="Cambria Math"/>
                            </a:rPr>
                            <m:t>𝟔</m:t>
                          </m:r>
                          <m:r>
                            <a:rPr lang="en-US" b="1" i="1">
                              <a:solidFill>
                                <a:srgbClr val="FF0000"/>
                              </a:solidFill>
                              <a:latin typeface="Cambria Math"/>
                            </a:rPr>
                            <m:t> </m:t>
                          </m:r>
                          <m:d>
                            <m:dPr>
                              <m:ctrlPr>
                                <a:rPr lang="en-US" b="1" i="1">
                                  <a:solidFill>
                                    <a:srgbClr val="FF0000"/>
                                  </a:solidFill>
                                  <a:latin typeface="Cambria Math" panose="02040503050406030204" pitchFamily="18" charset="0"/>
                                </a:rPr>
                              </m:ctrlPr>
                            </m:dPr>
                            <m:e>
                              <m:r>
                                <a:rPr lang="en-US" b="1" i="1">
                                  <a:solidFill>
                                    <a:srgbClr val="FF0000"/>
                                  </a:solidFill>
                                  <a:latin typeface="Cambria Math"/>
                                </a:rPr>
                                <m:t>𝟑</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a:rPr>
                                    <m:t>𝟒</m:t>
                                  </m:r>
                                </m:e>
                              </m:d>
                              <m:r>
                                <a:rPr lang="en-US" b="1" i="1">
                                  <a:solidFill>
                                    <a:srgbClr val="FF0000"/>
                                  </a:solidFill>
                                  <a:latin typeface="Cambria Math"/>
                                </a:rPr>
                                <m:t>𝟓</m:t>
                              </m:r>
                            </m:e>
                          </m:d>
                        </m:e>
                      </m:d>
                      <m:r>
                        <a:rPr lang="en-US" b="1" i="1">
                          <a:solidFill>
                            <a:srgbClr val="FF0000"/>
                          </a:solidFill>
                          <a:latin typeface="Cambria Math"/>
                        </a:rPr>
                        <m:t> | [</m:t>
                      </m:r>
                      <m:r>
                        <a:rPr lang="en-US" b="1" i="1">
                          <a:solidFill>
                            <a:srgbClr val="FF0000"/>
                          </a:solidFill>
                          <a:latin typeface="Cambria Math"/>
                        </a:rPr>
                        <m:t>𝟔</m:t>
                      </m:r>
                      <m:r>
                        <a:rPr lang="en-US" b="1" i="1">
                          <a:solidFill>
                            <a:srgbClr val="FF0000"/>
                          </a:solidFill>
                          <a:latin typeface="Cambria Math"/>
                        </a:rPr>
                        <m:t> </m:t>
                      </m:r>
                      <m:d>
                        <m:dPr>
                          <m:ctrlPr>
                            <a:rPr lang="en-US" b="1" i="1">
                              <a:solidFill>
                                <a:srgbClr val="FF0000"/>
                              </a:solidFill>
                              <a:latin typeface="Cambria Math" panose="02040503050406030204" pitchFamily="18" charset="0"/>
                            </a:rPr>
                          </m:ctrlPr>
                        </m:dPr>
                        <m:e>
                          <m:r>
                            <a:rPr lang="en-US" b="1" i="1">
                              <a:solidFill>
                                <a:srgbClr val="FF0000"/>
                              </a:solidFill>
                              <a:latin typeface="Cambria Math"/>
                            </a:rPr>
                            <m:t>−</m:t>
                          </m:r>
                          <m:r>
                            <a:rPr lang="en-US" b="1" i="1">
                              <a:solidFill>
                                <a:srgbClr val="FF0000"/>
                              </a:solidFill>
                              <a:latin typeface="Cambria Math"/>
                            </a:rPr>
                            <m:t>𝟑</m:t>
                          </m:r>
                          <m:d>
                            <m:dPr>
                              <m:begChr m:val="|"/>
                              <m:endChr m:val="|"/>
                              <m:ctrlPr>
                                <a:rPr lang="en-US" b="1" i="1">
                                  <a:solidFill>
                                    <a:srgbClr val="FF0000"/>
                                  </a:solidFill>
                                  <a:latin typeface="Cambria Math" panose="02040503050406030204" pitchFamily="18" charset="0"/>
                                </a:rPr>
                              </m:ctrlPr>
                            </m:dPr>
                            <m:e>
                              <m:r>
                                <a:rPr lang="en-US" b="1" i="1">
                                  <a:solidFill>
                                    <a:srgbClr val="FF0000"/>
                                  </a:solidFill>
                                  <a:latin typeface="Cambria Math"/>
                                </a:rPr>
                                <m:t>−</m:t>
                              </m:r>
                              <m:r>
                                <a:rPr lang="en-US" b="1" i="1">
                                  <a:solidFill>
                                    <a:srgbClr val="FF0000"/>
                                  </a:solidFill>
                                  <a:latin typeface="Cambria Math"/>
                                </a:rPr>
                                <m:t>𝟒</m:t>
                              </m:r>
                            </m:e>
                          </m:d>
                          <m:r>
                            <a:rPr lang="en-US" b="1" i="1">
                              <a:solidFill>
                                <a:srgbClr val="FF0000"/>
                              </a:solidFill>
                              <a:latin typeface="Cambria Math"/>
                            </a:rPr>
                            <m:t>−</m:t>
                          </m:r>
                          <m:r>
                            <a:rPr lang="en-US" b="1" i="1">
                              <a:solidFill>
                                <a:srgbClr val="FF0000"/>
                              </a:solidFill>
                              <a:latin typeface="Cambria Math"/>
                            </a:rPr>
                            <m:t>𝟓</m:t>
                          </m:r>
                        </m:e>
                      </m:d>
                      <m:r>
                        <a:rPr lang="en-US" b="1" i="1">
                          <a:solidFill>
                            <a:srgbClr val="FF0000"/>
                          </a:solidFill>
                          <a:latin typeface="Cambria Math"/>
                        </a:rPr>
                        <m:t>]</m:t>
                      </m:r>
                    </m:oMath>
                  </m:oMathPara>
                </a14:m>
                <a:endParaRPr lang="en-US" b="1" dirty="0">
                  <a:solidFill>
                    <a:srgbClr val="FF0000"/>
                  </a:solidFill>
                </a:endParaRPr>
              </a:p>
            </p:txBody>
          </p:sp>
        </mc:Choice>
        <mc:Fallback xmlns="">
          <p:sp>
            <p:nvSpPr>
              <p:cNvPr id="12" name="Rectangle 2"/>
              <p:cNvSpPr>
                <a:spLocks noRot="1" noChangeAspect="1" noMove="1" noResize="1" noEditPoints="1" noAdjustHandles="1" noChangeArrowheads="1" noChangeShapeType="1" noTextEdit="1"/>
              </p:cNvSpPr>
              <p:nvPr/>
            </p:nvSpPr>
            <p:spPr>
              <a:xfrm>
                <a:off x="4606635" y="6477045"/>
                <a:ext cx="3958199" cy="369332"/>
              </a:xfrm>
              <a:prstGeom prst="rect">
                <a:avLst/>
              </a:prstGeom>
              <a:blipFill rotWithShape="0">
                <a:blip r:embed="rId7"/>
                <a:stretch>
                  <a:fillRect b="-16667"/>
                </a:stretch>
              </a:blipFill>
            </p:spPr>
            <p:txBody>
              <a:bodyPr/>
              <a:lstStyle/>
              <a:p>
                <a:r>
                  <a:rPr lang="zh-CN" altLang="en-US">
                    <a:noFill/>
                  </a:rPr>
                  <a:t> </a:t>
                </a:r>
              </a:p>
            </p:txBody>
          </p:sp>
        </mc:Fallback>
      </mc:AlternateContent>
      <p:sp>
        <p:nvSpPr>
          <p:cNvPr id="13" name="Rectangle 10"/>
          <p:cNvSpPr/>
          <p:nvPr/>
        </p:nvSpPr>
        <p:spPr>
          <a:xfrm>
            <a:off x="4419600" y="6228020"/>
            <a:ext cx="4485159" cy="369332"/>
          </a:xfrm>
          <a:prstGeom prst="rect">
            <a:avLst/>
          </a:prstGeom>
        </p:spPr>
        <p:txBody>
          <a:bodyPr wrap="square">
            <a:spAutoFit/>
          </a:bodyPr>
          <a:lstStyle/>
          <a:p>
            <a:r>
              <a:rPr lang="en-US" dirty="0"/>
              <a:t>Premature Ventricular Contraction (PVC)</a:t>
            </a:r>
          </a:p>
        </p:txBody>
      </p:sp>
      <p:pic>
        <p:nvPicPr>
          <p:cNvPr id="14" name="Picture 2" descr="C:\UK\myPapers\talks\talk\ecg.png"/>
          <p:cNvPicPr>
            <a:picLocks noChangeAspect="1" noChangeArrowheads="1"/>
          </p:cNvPicPr>
          <p:nvPr/>
        </p:nvPicPr>
        <p:blipFill>
          <a:blip r:embed="rId8"/>
          <a:srcRect/>
          <a:stretch>
            <a:fillRect/>
          </a:stretch>
        </p:blipFill>
        <p:spPr bwMode="auto">
          <a:xfrm>
            <a:off x="1052319" y="73188"/>
            <a:ext cx="7399730" cy="2514600"/>
          </a:xfrm>
          <a:prstGeom prst="rect">
            <a:avLst/>
          </a:prstGeom>
          <a:noFill/>
        </p:spPr>
      </p:pic>
      <p:grpSp>
        <p:nvGrpSpPr>
          <p:cNvPr id="15" name="Group 51"/>
          <p:cNvGrpSpPr/>
          <p:nvPr/>
        </p:nvGrpSpPr>
        <p:grpSpPr>
          <a:xfrm>
            <a:off x="598167" y="530388"/>
            <a:ext cx="8077200" cy="1602600"/>
            <a:chOff x="304800" y="2209800"/>
            <a:chExt cx="8077200" cy="1602600"/>
          </a:xfrm>
        </p:grpSpPr>
        <p:cxnSp>
          <p:nvCxnSpPr>
            <p:cNvPr id="16" name="Straight Connector 5"/>
            <p:cNvCxnSpPr/>
            <p:nvPr/>
          </p:nvCxnSpPr>
          <p:spPr>
            <a:xfrm>
              <a:off x="533400" y="38100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6"/>
            <p:cNvCxnSpPr/>
            <p:nvPr/>
          </p:nvCxnSpPr>
          <p:spPr>
            <a:xfrm>
              <a:off x="533400" y="3414932"/>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7"/>
            <p:cNvCxnSpPr/>
            <p:nvPr/>
          </p:nvCxnSpPr>
          <p:spPr>
            <a:xfrm>
              <a:off x="533400" y="3033932"/>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8"/>
            <p:cNvCxnSpPr/>
            <p:nvPr/>
          </p:nvCxnSpPr>
          <p:spPr>
            <a:xfrm>
              <a:off x="533400" y="2638864"/>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9"/>
            <p:cNvCxnSpPr/>
            <p:nvPr/>
          </p:nvCxnSpPr>
          <p:spPr>
            <a:xfrm>
              <a:off x="533400" y="2209800"/>
              <a:ext cx="7848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10"/>
            <p:cNvSpPr txBox="1"/>
            <p:nvPr/>
          </p:nvSpPr>
          <p:spPr>
            <a:xfrm>
              <a:off x="304800" y="3443068"/>
              <a:ext cx="457200" cy="369332"/>
            </a:xfrm>
            <a:prstGeom prst="rect">
              <a:avLst/>
            </a:prstGeom>
            <a:noFill/>
          </p:spPr>
          <p:txBody>
            <a:bodyPr wrap="square" rtlCol="0">
              <a:spAutoFit/>
            </a:bodyPr>
            <a:lstStyle/>
            <a:p>
              <a:r>
                <a:rPr lang="en-US" b="1" dirty="0">
                  <a:solidFill>
                    <a:srgbClr val="FF0000"/>
                  </a:solidFill>
                </a:rPr>
                <a:t>0</a:t>
              </a:r>
            </a:p>
          </p:txBody>
        </p:sp>
        <p:sp>
          <p:nvSpPr>
            <p:cNvPr id="22" name="TextBox 11"/>
            <p:cNvSpPr txBox="1"/>
            <p:nvPr/>
          </p:nvSpPr>
          <p:spPr>
            <a:xfrm>
              <a:off x="304800" y="3059668"/>
              <a:ext cx="457200" cy="369332"/>
            </a:xfrm>
            <a:prstGeom prst="rect">
              <a:avLst/>
            </a:prstGeom>
            <a:noFill/>
          </p:spPr>
          <p:txBody>
            <a:bodyPr wrap="square" rtlCol="0">
              <a:spAutoFit/>
            </a:bodyPr>
            <a:lstStyle/>
            <a:p>
              <a:r>
                <a:rPr lang="en-US" b="1" dirty="0">
                  <a:solidFill>
                    <a:srgbClr val="FF0000"/>
                  </a:solidFill>
                </a:rPr>
                <a:t>1</a:t>
              </a:r>
            </a:p>
          </p:txBody>
        </p:sp>
        <p:sp>
          <p:nvSpPr>
            <p:cNvPr id="23" name="TextBox 12"/>
            <p:cNvSpPr txBox="1"/>
            <p:nvPr/>
          </p:nvSpPr>
          <p:spPr>
            <a:xfrm>
              <a:off x="304800" y="2667000"/>
              <a:ext cx="457200" cy="369332"/>
            </a:xfrm>
            <a:prstGeom prst="rect">
              <a:avLst/>
            </a:prstGeom>
            <a:noFill/>
          </p:spPr>
          <p:txBody>
            <a:bodyPr wrap="square" rtlCol="0">
              <a:spAutoFit/>
            </a:bodyPr>
            <a:lstStyle/>
            <a:p>
              <a:r>
                <a:rPr lang="en-US" b="1" dirty="0">
                  <a:solidFill>
                    <a:srgbClr val="FF0000"/>
                  </a:solidFill>
                </a:rPr>
                <a:t>2</a:t>
              </a:r>
            </a:p>
          </p:txBody>
        </p:sp>
        <p:sp>
          <p:nvSpPr>
            <p:cNvPr id="24" name="TextBox 13"/>
            <p:cNvSpPr txBox="1"/>
            <p:nvPr/>
          </p:nvSpPr>
          <p:spPr>
            <a:xfrm>
              <a:off x="304800" y="2255464"/>
              <a:ext cx="457200" cy="369332"/>
            </a:xfrm>
            <a:prstGeom prst="rect">
              <a:avLst/>
            </a:prstGeom>
            <a:noFill/>
          </p:spPr>
          <p:txBody>
            <a:bodyPr wrap="square" rtlCol="0">
              <a:spAutoFit/>
            </a:bodyPr>
            <a:lstStyle/>
            <a:p>
              <a:r>
                <a:rPr lang="en-US" b="1" dirty="0">
                  <a:solidFill>
                    <a:srgbClr val="FF0000"/>
                  </a:solidFill>
                </a:rPr>
                <a:t>3</a:t>
              </a:r>
            </a:p>
          </p:txBody>
        </p:sp>
      </p:grpSp>
      <p:grpSp>
        <p:nvGrpSpPr>
          <p:cNvPr id="25" name="Group 52"/>
          <p:cNvGrpSpPr/>
          <p:nvPr/>
        </p:nvGrpSpPr>
        <p:grpSpPr>
          <a:xfrm>
            <a:off x="1269899" y="2463524"/>
            <a:ext cx="6262468" cy="429064"/>
            <a:chOff x="976532" y="4142936"/>
            <a:chExt cx="6262468" cy="429064"/>
          </a:xfrm>
        </p:grpSpPr>
        <p:sp>
          <p:nvSpPr>
            <p:cNvPr id="26" name="TextBox 17"/>
            <p:cNvSpPr txBox="1"/>
            <p:nvPr/>
          </p:nvSpPr>
          <p:spPr>
            <a:xfrm>
              <a:off x="1524000" y="4202668"/>
              <a:ext cx="457200" cy="369332"/>
            </a:xfrm>
            <a:prstGeom prst="rect">
              <a:avLst/>
            </a:prstGeom>
            <a:noFill/>
          </p:spPr>
          <p:txBody>
            <a:bodyPr wrap="square" rtlCol="0">
              <a:spAutoFit/>
            </a:bodyPr>
            <a:lstStyle/>
            <a:p>
              <a:r>
                <a:rPr lang="en-US" b="1" dirty="0">
                  <a:solidFill>
                    <a:srgbClr val="FF0000"/>
                  </a:solidFill>
                </a:rPr>
                <a:t>0</a:t>
              </a:r>
            </a:p>
          </p:txBody>
        </p:sp>
        <p:sp>
          <p:nvSpPr>
            <p:cNvPr id="27" name="TextBox 18"/>
            <p:cNvSpPr txBox="1"/>
            <p:nvPr/>
          </p:nvSpPr>
          <p:spPr>
            <a:xfrm>
              <a:off x="1780736" y="4202668"/>
              <a:ext cx="457200" cy="369332"/>
            </a:xfrm>
            <a:prstGeom prst="rect">
              <a:avLst/>
            </a:prstGeom>
            <a:noFill/>
          </p:spPr>
          <p:txBody>
            <a:bodyPr wrap="square" rtlCol="0">
              <a:spAutoFit/>
            </a:bodyPr>
            <a:lstStyle/>
            <a:p>
              <a:r>
                <a:rPr lang="en-US" b="1" dirty="0">
                  <a:solidFill>
                    <a:srgbClr val="FF0000"/>
                  </a:solidFill>
                </a:rPr>
                <a:t>1</a:t>
              </a:r>
            </a:p>
          </p:txBody>
        </p:sp>
        <p:sp>
          <p:nvSpPr>
            <p:cNvPr id="28" name="TextBox 19"/>
            <p:cNvSpPr txBox="1"/>
            <p:nvPr/>
          </p:nvSpPr>
          <p:spPr>
            <a:xfrm>
              <a:off x="2057400" y="4202668"/>
              <a:ext cx="457200" cy="369332"/>
            </a:xfrm>
            <a:prstGeom prst="rect">
              <a:avLst/>
            </a:prstGeom>
            <a:noFill/>
          </p:spPr>
          <p:txBody>
            <a:bodyPr wrap="square" rtlCol="0">
              <a:spAutoFit/>
            </a:bodyPr>
            <a:lstStyle/>
            <a:p>
              <a:r>
                <a:rPr lang="en-US" b="1" dirty="0">
                  <a:solidFill>
                    <a:srgbClr val="FF0000"/>
                  </a:solidFill>
                </a:rPr>
                <a:t>0</a:t>
              </a:r>
            </a:p>
          </p:txBody>
        </p:sp>
        <p:sp>
          <p:nvSpPr>
            <p:cNvPr id="29" name="TextBox 20"/>
            <p:cNvSpPr txBox="1"/>
            <p:nvPr/>
          </p:nvSpPr>
          <p:spPr>
            <a:xfrm>
              <a:off x="2300068" y="4202668"/>
              <a:ext cx="457200" cy="369332"/>
            </a:xfrm>
            <a:prstGeom prst="rect">
              <a:avLst/>
            </a:prstGeom>
            <a:noFill/>
          </p:spPr>
          <p:txBody>
            <a:bodyPr wrap="square" rtlCol="0">
              <a:spAutoFit/>
            </a:bodyPr>
            <a:lstStyle/>
            <a:p>
              <a:r>
                <a:rPr lang="en-US" b="1" dirty="0">
                  <a:solidFill>
                    <a:srgbClr val="FF0000"/>
                  </a:solidFill>
                </a:rPr>
                <a:t>3</a:t>
              </a:r>
            </a:p>
          </p:txBody>
        </p:sp>
        <p:sp>
          <p:nvSpPr>
            <p:cNvPr id="30" name="TextBox 21"/>
            <p:cNvSpPr txBox="1"/>
            <p:nvPr/>
          </p:nvSpPr>
          <p:spPr>
            <a:xfrm>
              <a:off x="2590800" y="4202668"/>
              <a:ext cx="457200" cy="369332"/>
            </a:xfrm>
            <a:prstGeom prst="rect">
              <a:avLst/>
            </a:prstGeom>
            <a:noFill/>
          </p:spPr>
          <p:txBody>
            <a:bodyPr wrap="square" rtlCol="0">
              <a:spAutoFit/>
            </a:bodyPr>
            <a:lstStyle/>
            <a:p>
              <a:r>
                <a:rPr lang="en-US" b="1" dirty="0">
                  <a:solidFill>
                    <a:srgbClr val="FF0000"/>
                  </a:solidFill>
                </a:rPr>
                <a:t>0</a:t>
              </a:r>
            </a:p>
          </p:txBody>
        </p:sp>
        <p:sp>
          <p:nvSpPr>
            <p:cNvPr id="31" name="TextBox 22"/>
            <p:cNvSpPr txBox="1"/>
            <p:nvPr/>
          </p:nvSpPr>
          <p:spPr>
            <a:xfrm>
              <a:off x="2889740" y="4202668"/>
              <a:ext cx="457200" cy="369332"/>
            </a:xfrm>
            <a:prstGeom prst="rect">
              <a:avLst/>
            </a:prstGeom>
            <a:noFill/>
          </p:spPr>
          <p:txBody>
            <a:bodyPr wrap="square" rtlCol="0">
              <a:spAutoFit/>
            </a:bodyPr>
            <a:lstStyle/>
            <a:p>
              <a:r>
                <a:rPr lang="en-US" b="1" dirty="0">
                  <a:solidFill>
                    <a:srgbClr val="FF0000"/>
                  </a:solidFill>
                </a:rPr>
                <a:t>0</a:t>
              </a:r>
            </a:p>
          </p:txBody>
        </p:sp>
        <p:sp>
          <p:nvSpPr>
            <p:cNvPr id="32" name="TextBox 23"/>
            <p:cNvSpPr txBox="1"/>
            <p:nvPr/>
          </p:nvSpPr>
          <p:spPr>
            <a:xfrm>
              <a:off x="3166404" y="4202668"/>
              <a:ext cx="457200" cy="369332"/>
            </a:xfrm>
            <a:prstGeom prst="rect">
              <a:avLst/>
            </a:prstGeom>
            <a:noFill/>
          </p:spPr>
          <p:txBody>
            <a:bodyPr wrap="square" rtlCol="0">
              <a:spAutoFit/>
            </a:bodyPr>
            <a:lstStyle/>
            <a:p>
              <a:r>
                <a:rPr lang="en-US" b="1" dirty="0">
                  <a:solidFill>
                    <a:srgbClr val="FF0000"/>
                  </a:solidFill>
                </a:rPr>
                <a:t>1</a:t>
              </a:r>
            </a:p>
          </p:txBody>
        </p:sp>
        <p:sp>
          <p:nvSpPr>
            <p:cNvPr id="33" name="TextBox 24"/>
            <p:cNvSpPr txBox="1"/>
            <p:nvPr/>
          </p:nvSpPr>
          <p:spPr>
            <a:xfrm>
              <a:off x="3491132" y="4202668"/>
              <a:ext cx="457200" cy="369332"/>
            </a:xfrm>
            <a:prstGeom prst="rect">
              <a:avLst/>
            </a:prstGeom>
            <a:noFill/>
          </p:spPr>
          <p:txBody>
            <a:bodyPr wrap="square" rtlCol="0">
              <a:spAutoFit/>
            </a:bodyPr>
            <a:lstStyle/>
            <a:p>
              <a:r>
                <a:rPr lang="en-US" b="1" dirty="0">
                  <a:solidFill>
                    <a:srgbClr val="FF0000"/>
                  </a:solidFill>
                </a:rPr>
                <a:t>1</a:t>
              </a:r>
            </a:p>
          </p:txBody>
        </p:sp>
        <p:sp>
          <p:nvSpPr>
            <p:cNvPr id="34" name="TextBox 25"/>
            <p:cNvSpPr txBox="1"/>
            <p:nvPr/>
          </p:nvSpPr>
          <p:spPr>
            <a:xfrm>
              <a:off x="3810000" y="4202668"/>
              <a:ext cx="457200" cy="369332"/>
            </a:xfrm>
            <a:prstGeom prst="rect">
              <a:avLst/>
            </a:prstGeom>
            <a:noFill/>
          </p:spPr>
          <p:txBody>
            <a:bodyPr wrap="square" rtlCol="0">
              <a:spAutoFit/>
            </a:bodyPr>
            <a:lstStyle/>
            <a:p>
              <a:r>
                <a:rPr lang="en-US" b="1" dirty="0">
                  <a:solidFill>
                    <a:srgbClr val="FF0000"/>
                  </a:solidFill>
                </a:rPr>
                <a:t>1</a:t>
              </a:r>
            </a:p>
          </p:txBody>
        </p:sp>
        <p:sp>
          <p:nvSpPr>
            <p:cNvPr id="35" name="TextBox 26"/>
            <p:cNvSpPr txBox="1"/>
            <p:nvPr/>
          </p:nvSpPr>
          <p:spPr>
            <a:xfrm>
              <a:off x="4086664" y="4202668"/>
              <a:ext cx="457200" cy="369332"/>
            </a:xfrm>
            <a:prstGeom prst="rect">
              <a:avLst/>
            </a:prstGeom>
            <a:noFill/>
          </p:spPr>
          <p:txBody>
            <a:bodyPr wrap="square" rtlCol="0">
              <a:spAutoFit/>
            </a:bodyPr>
            <a:lstStyle/>
            <a:p>
              <a:r>
                <a:rPr lang="en-US" b="1" dirty="0">
                  <a:solidFill>
                    <a:srgbClr val="FF0000"/>
                  </a:solidFill>
                </a:rPr>
                <a:t>0</a:t>
              </a:r>
            </a:p>
          </p:txBody>
        </p:sp>
        <p:sp>
          <p:nvSpPr>
            <p:cNvPr id="36" name="TextBox 27"/>
            <p:cNvSpPr txBox="1"/>
            <p:nvPr/>
          </p:nvSpPr>
          <p:spPr>
            <a:xfrm>
              <a:off x="4363328" y="4202668"/>
              <a:ext cx="457200" cy="369332"/>
            </a:xfrm>
            <a:prstGeom prst="rect">
              <a:avLst/>
            </a:prstGeom>
            <a:noFill/>
          </p:spPr>
          <p:txBody>
            <a:bodyPr wrap="square" rtlCol="0">
              <a:spAutoFit/>
            </a:bodyPr>
            <a:lstStyle/>
            <a:p>
              <a:r>
                <a:rPr lang="en-US" b="1" dirty="0">
                  <a:solidFill>
                    <a:srgbClr val="FF0000"/>
                  </a:solidFill>
                </a:rPr>
                <a:t>0</a:t>
              </a:r>
            </a:p>
          </p:txBody>
        </p:sp>
        <p:sp>
          <p:nvSpPr>
            <p:cNvPr id="37" name="TextBox 28"/>
            <p:cNvSpPr txBox="1"/>
            <p:nvPr/>
          </p:nvSpPr>
          <p:spPr>
            <a:xfrm>
              <a:off x="4668128" y="4202668"/>
              <a:ext cx="457200" cy="369332"/>
            </a:xfrm>
            <a:prstGeom prst="rect">
              <a:avLst/>
            </a:prstGeom>
            <a:noFill/>
          </p:spPr>
          <p:txBody>
            <a:bodyPr wrap="square" rtlCol="0">
              <a:spAutoFit/>
            </a:bodyPr>
            <a:lstStyle/>
            <a:p>
              <a:r>
                <a:rPr lang="en-US" b="1" dirty="0">
                  <a:solidFill>
                    <a:srgbClr val="FF0000"/>
                  </a:solidFill>
                </a:rPr>
                <a:t>0</a:t>
              </a:r>
            </a:p>
          </p:txBody>
        </p:sp>
        <p:sp>
          <p:nvSpPr>
            <p:cNvPr id="38" name="TextBox 29"/>
            <p:cNvSpPr txBox="1"/>
            <p:nvPr/>
          </p:nvSpPr>
          <p:spPr>
            <a:xfrm>
              <a:off x="4953000" y="4202668"/>
              <a:ext cx="457200" cy="369332"/>
            </a:xfrm>
            <a:prstGeom prst="rect">
              <a:avLst/>
            </a:prstGeom>
            <a:noFill/>
          </p:spPr>
          <p:txBody>
            <a:bodyPr wrap="square" rtlCol="0">
              <a:spAutoFit/>
            </a:bodyPr>
            <a:lstStyle/>
            <a:p>
              <a:r>
                <a:rPr lang="en-US" b="1" dirty="0">
                  <a:solidFill>
                    <a:srgbClr val="FF0000"/>
                  </a:solidFill>
                </a:rPr>
                <a:t>0</a:t>
              </a:r>
            </a:p>
          </p:txBody>
        </p:sp>
        <p:sp>
          <p:nvSpPr>
            <p:cNvPr id="39" name="TextBox 30"/>
            <p:cNvSpPr txBox="1"/>
            <p:nvPr/>
          </p:nvSpPr>
          <p:spPr>
            <a:xfrm>
              <a:off x="5243732" y="4202668"/>
              <a:ext cx="457200" cy="369332"/>
            </a:xfrm>
            <a:prstGeom prst="rect">
              <a:avLst/>
            </a:prstGeom>
            <a:noFill/>
          </p:spPr>
          <p:txBody>
            <a:bodyPr wrap="square" rtlCol="0">
              <a:spAutoFit/>
            </a:bodyPr>
            <a:lstStyle/>
            <a:p>
              <a:r>
                <a:rPr lang="en-US" b="1" dirty="0">
                  <a:solidFill>
                    <a:srgbClr val="FF0000"/>
                  </a:solidFill>
                </a:rPr>
                <a:t>1</a:t>
              </a:r>
            </a:p>
          </p:txBody>
        </p:sp>
        <p:sp>
          <p:nvSpPr>
            <p:cNvPr id="40" name="TextBox 31"/>
            <p:cNvSpPr txBox="1"/>
            <p:nvPr/>
          </p:nvSpPr>
          <p:spPr>
            <a:xfrm>
              <a:off x="5486400" y="4202668"/>
              <a:ext cx="457200" cy="369332"/>
            </a:xfrm>
            <a:prstGeom prst="rect">
              <a:avLst/>
            </a:prstGeom>
            <a:noFill/>
          </p:spPr>
          <p:txBody>
            <a:bodyPr wrap="square" rtlCol="0">
              <a:spAutoFit/>
            </a:bodyPr>
            <a:lstStyle/>
            <a:p>
              <a:r>
                <a:rPr lang="en-US" b="1" dirty="0">
                  <a:solidFill>
                    <a:srgbClr val="FF0000"/>
                  </a:solidFill>
                </a:rPr>
                <a:t>0</a:t>
              </a:r>
            </a:p>
          </p:txBody>
        </p:sp>
        <p:sp>
          <p:nvSpPr>
            <p:cNvPr id="41" name="TextBox 32"/>
            <p:cNvSpPr txBox="1"/>
            <p:nvPr/>
          </p:nvSpPr>
          <p:spPr>
            <a:xfrm>
              <a:off x="5734928" y="4202668"/>
              <a:ext cx="457200" cy="369332"/>
            </a:xfrm>
            <a:prstGeom prst="rect">
              <a:avLst/>
            </a:prstGeom>
            <a:noFill/>
          </p:spPr>
          <p:txBody>
            <a:bodyPr wrap="square" rtlCol="0">
              <a:spAutoFit/>
            </a:bodyPr>
            <a:lstStyle/>
            <a:p>
              <a:r>
                <a:rPr lang="en-US" b="1" dirty="0">
                  <a:solidFill>
                    <a:srgbClr val="FF0000"/>
                  </a:solidFill>
                </a:rPr>
                <a:t>3</a:t>
              </a:r>
            </a:p>
          </p:txBody>
        </p:sp>
        <p:sp>
          <p:nvSpPr>
            <p:cNvPr id="42" name="TextBox 33"/>
            <p:cNvSpPr txBox="1"/>
            <p:nvPr/>
          </p:nvSpPr>
          <p:spPr>
            <a:xfrm>
              <a:off x="6019800" y="4202668"/>
              <a:ext cx="457200" cy="369332"/>
            </a:xfrm>
            <a:prstGeom prst="rect">
              <a:avLst/>
            </a:prstGeom>
            <a:noFill/>
          </p:spPr>
          <p:txBody>
            <a:bodyPr wrap="square" rtlCol="0">
              <a:spAutoFit/>
            </a:bodyPr>
            <a:lstStyle/>
            <a:p>
              <a:r>
                <a:rPr lang="en-US" b="1" dirty="0">
                  <a:solidFill>
                    <a:srgbClr val="FF0000"/>
                  </a:solidFill>
                </a:rPr>
                <a:t>0</a:t>
              </a:r>
            </a:p>
          </p:txBody>
        </p:sp>
        <p:sp>
          <p:nvSpPr>
            <p:cNvPr id="43" name="TextBox 34"/>
            <p:cNvSpPr txBox="1"/>
            <p:nvPr/>
          </p:nvSpPr>
          <p:spPr>
            <a:xfrm>
              <a:off x="6262468" y="4202668"/>
              <a:ext cx="457200" cy="369332"/>
            </a:xfrm>
            <a:prstGeom prst="rect">
              <a:avLst/>
            </a:prstGeom>
            <a:noFill/>
          </p:spPr>
          <p:txBody>
            <a:bodyPr wrap="square" rtlCol="0">
              <a:spAutoFit/>
            </a:bodyPr>
            <a:lstStyle/>
            <a:p>
              <a:r>
                <a:rPr lang="en-US" b="1" dirty="0">
                  <a:solidFill>
                    <a:srgbClr val="FF0000"/>
                  </a:solidFill>
                </a:rPr>
                <a:t>0</a:t>
              </a:r>
            </a:p>
          </p:txBody>
        </p:sp>
        <p:sp>
          <p:nvSpPr>
            <p:cNvPr id="44" name="TextBox 35"/>
            <p:cNvSpPr txBox="1"/>
            <p:nvPr/>
          </p:nvSpPr>
          <p:spPr>
            <a:xfrm>
              <a:off x="976532" y="4142936"/>
              <a:ext cx="762000" cy="369332"/>
            </a:xfrm>
            <a:prstGeom prst="rect">
              <a:avLst/>
            </a:prstGeom>
            <a:noFill/>
          </p:spPr>
          <p:txBody>
            <a:bodyPr wrap="square" rtlCol="0">
              <a:spAutoFit/>
            </a:bodyPr>
            <a:lstStyle/>
            <a:p>
              <a:r>
                <a:rPr lang="en-US" b="1" dirty="0">
                  <a:solidFill>
                    <a:srgbClr val="FF0000"/>
                  </a:solidFill>
                </a:rPr>
                <a:t>……</a:t>
              </a:r>
            </a:p>
          </p:txBody>
        </p:sp>
        <p:sp>
          <p:nvSpPr>
            <p:cNvPr id="45" name="TextBox 36"/>
            <p:cNvSpPr txBox="1"/>
            <p:nvPr/>
          </p:nvSpPr>
          <p:spPr>
            <a:xfrm>
              <a:off x="6477000" y="4142936"/>
              <a:ext cx="762000" cy="369332"/>
            </a:xfrm>
            <a:prstGeom prst="rect">
              <a:avLst/>
            </a:prstGeom>
            <a:noFill/>
          </p:spPr>
          <p:txBody>
            <a:bodyPr wrap="square" rtlCol="0">
              <a:spAutoFit/>
            </a:bodyPr>
            <a:lstStyle/>
            <a:p>
              <a:r>
                <a:rPr lang="en-US" b="1" dirty="0">
                  <a:solidFill>
                    <a:srgbClr val="FF0000"/>
                  </a:solidFill>
                </a:rPr>
                <a:t>……</a:t>
              </a:r>
            </a:p>
          </p:txBody>
        </p:sp>
      </p:grpSp>
      <p:cxnSp>
        <p:nvCxnSpPr>
          <p:cNvPr id="46" name="Straight Connector 42"/>
          <p:cNvCxnSpPr/>
          <p:nvPr/>
        </p:nvCxnSpPr>
        <p:spPr>
          <a:xfrm>
            <a:off x="2669855" y="2864012"/>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7" name="Straight Connector 43"/>
          <p:cNvCxnSpPr/>
          <p:nvPr/>
        </p:nvCxnSpPr>
        <p:spPr>
          <a:xfrm>
            <a:off x="6113143" y="2859252"/>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8" name="Straight Connector 45"/>
          <p:cNvCxnSpPr/>
          <p:nvPr/>
        </p:nvCxnSpPr>
        <p:spPr>
          <a:xfrm>
            <a:off x="3265167" y="2859252"/>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cxnSp>
        <p:nvCxnSpPr>
          <p:cNvPr id="49" name="Straight Connector 46"/>
          <p:cNvCxnSpPr/>
          <p:nvPr/>
        </p:nvCxnSpPr>
        <p:spPr>
          <a:xfrm>
            <a:off x="4470079" y="2862424"/>
            <a:ext cx="152400" cy="1588"/>
          </a:xfrm>
          <a:prstGeom prst="line">
            <a:avLst/>
          </a:prstGeom>
          <a:ln w="57150">
            <a:solidFill>
              <a:srgbClr val="3399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02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66F52-4177-432E-B3FA-C1A9BCB6C1CA}"/>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63FF4716-E55A-4A48-9A90-D022CF9CA2AA}"/>
              </a:ext>
            </a:extLst>
          </p:cNvPr>
          <p:cNvSpPr>
            <a:spLocks noGrp="1"/>
          </p:cNvSpPr>
          <p:nvPr>
            <p:ph idx="1"/>
          </p:nvPr>
        </p:nvSpPr>
        <p:spPr>
          <a:xfrm>
            <a:off x="457200" y="908720"/>
            <a:ext cx="8229600" cy="5949280"/>
          </a:xfrm>
        </p:spPr>
        <p:txBody>
          <a:bodyPr/>
          <a:lstStyle/>
          <a:p>
            <a:r>
              <a:rPr lang="zh-CN" altLang="en-US" dirty="0"/>
              <a:t>熟悉</a:t>
            </a:r>
            <a:r>
              <a:rPr lang="zh-CN" altLang="zh-CN" dirty="0"/>
              <a:t>串的基本概念</a:t>
            </a:r>
            <a:endParaRPr lang="en-US" altLang="zh-CN" dirty="0"/>
          </a:p>
          <a:p>
            <a:r>
              <a:rPr lang="zh-CN" altLang="en-US" dirty="0"/>
              <a:t>了解</a:t>
            </a:r>
            <a:r>
              <a:rPr lang="zh-CN" altLang="zh-CN" dirty="0"/>
              <a:t>串的存储结构及操作实现</a:t>
            </a:r>
            <a:endParaRPr lang="en-US" altLang="zh-CN" dirty="0"/>
          </a:p>
          <a:p>
            <a:r>
              <a:rPr lang="zh-CN" altLang="en-US" dirty="0"/>
              <a:t>掌握</a:t>
            </a:r>
            <a:r>
              <a:rPr lang="zh-CN" altLang="zh-CN" dirty="0"/>
              <a:t>串的模式匹配</a:t>
            </a:r>
            <a:r>
              <a:rPr lang="en-US" altLang="zh-CN" dirty="0"/>
              <a:t>(KMP</a:t>
            </a:r>
            <a:r>
              <a:rPr lang="zh-CN" altLang="en-US" dirty="0"/>
              <a:t>算法</a:t>
            </a:r>
            <a:r>
              <a:rPr lang="en-US" altLang="zh-CN" dirty="0"/>
              <a:t>)</a:t>
            </a:r>
          </a:p>
          <a:p>
            <a:pPr lvl="1"/>
            <a:r>
              <a:rPr lang="en-US" altLang="zh-CN" dirty="0"/>
              <a:t>KMP</a:t>
            </a:r>
            <a:r>
              <a:rPr lang="zh-CN" altLang="en-US" dirty="0"/>
              <a:t>算法：</a:t>
            </a:r>
            <a:endParaRPr lang="en-US" altLang="zh-CN" dirty="0"/>
          </a:p>
          <a:p>
            <a:pPr lvl="2"/>
            <a:r>
              <a:rPr lang="en-US" altLang="zh-CN" sz="2800" dirty="0"/>
              <a:t>next</a:t>
            </a:r>
            <a:r>
              <a:rPr lang="zh-CN" altLang="en-US" sz="2800" dirty="0"/>
              <a:t>数组和</a:t>
            </a:r>
            <a:r>
              <a:rPr lang="en-US" altLang="zh-CN" sz="2800" dirty="0" err="1"/>
              <a:t>nextval</a:t>
            </a:r>
            <a:r>
              <a:rPr lang="zh-CN" altLang="en-US" sz="2800" dirty="0"/>
              <a:t>数组的求值</a:t>
            </a:r>
            <a:endParaRPr lang="en-US" altLang="zh-CN" sz="2800" dirty="0"/>
          </a:p>
          <a:p>
            <a:pPr lvl="2"/>
            <a:r>
              <a:rPr lang="en-US" altLang="zh-CN" sz="2800" dirty="0"/>
              <a:t>KMP</a:t>
            </a:r>
            <a:r>
              <a:rPr lang="zh-CN" altLang="en-US" sz="2800" dirty="0"/>
              <a:t>算法的实现</a:t>
            </a:r>
            <a:endParaRPr lang="en-US" altLang="zh-CN" sz="2800" dirty="0"/>
          </a:p>
          <a:p>
            <a:pPr lvl="2"/>
            <a:r>
              <a:rPr lang="en-US" altLang="zh-CN" sz="2800" dirty="0"/>
              <a:t>KMP</a:t>
            </a:r>
            <a:r>
              <a:rPr lang="zh-CN" altLang="en-US" sz="2800" dirty="0"/>
              <a:t>算法的匹配过程</a:t>
            </a:r>
            <a:endParaRPr lang="en-US" altLang="zh-CN" sz="2800" dirty="0"/>
          </a:p>
          <a:p>
            <a:pPr lvl="2"/>
            <a:r>
              <a:rPr lang="en-US" altLang="zh-CN" sz="2800" dirty="0"/>
              <a:t>KMP</a:t>
            </a:r>
            <a:r>
              <a:rPr lang="zh-CN" altLang="en-US" sz="2800" dirty="0"/>
              <a:t>算法的最适用场景</a:t>
            </a:r>
          </a:p>
        </p:txBody>
      </p:sp>
      <p:sp>
        <p:nvSpPr>
          <p:cNvPr id="4" name="灯片编号占位符 3">
            <a:extLst>
              <a:ext uri="{FF2B5EF4-FFF2-40B4-BE49-F238E27FC236}">
                <a16:creationId xmlns:a16="http://schemas.microsoft.com/office/drawing/2014/main" id="{81185755-E0BB-4F80-B7CD-3FE92AC3E2F8}"/>
              </a:ext>
            </a:extLst>
          </p:cNvPr>
          <p:cNvSpPr>
            <a:spLocks noGrp="1"/>
          </p:cNvSpPr>
          <p:nvPr>
            <p:ph type="sldNum" sz="quarter" idx="12"/>
          </p:nvPr>
        </p:nvSpPr>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2154670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7DEB4-311F-4EDD-88C6-BA11C0899494}"/>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02AD7FAF-75FA-4E31-9CF0-908575E3B78A}"/>
              </a:ext>
            </a:extLst>
          </p:cNvPr>
          <p:cNvSpPr>
            <a:spLocks noGrp="1"/>
          </p:cNvSpPr>
          <p:nvPr>
            <p:ph idx="1"/>
          </p:nvPr>
        </p:nvSpPr>
        <p:spPr/>
        <p:txBody>
          <a:bodyPr/>
          <a:lstStyle/>
          <a:p>
            <a:r>
              <a:rPr lang="zh-CN" altLang="en-US" dirty="0"/>
              <a:t>模式串“</a:t>
            </a:r>
            <a:r>
              <a:rPr lang="en-US" altLang="zh-CN" dirty="0" err="1"/>
              <a:t>aaab</a:t>
            </a:r>
            <a:r>
              <a:rPr lang="zh-CN" altLang="en-US" dirty="0"/>
              <a:t>”，其</a:t>
            </a:r>
            <a:r>
              <a:rPr lang="en-US" altLang="zh-CN" dirty="0"/>
              <a:t>next</a:t>
            </a:r>
            <a:r>
              <a:rPr lang="zh-CN" altLang="en-US" dirty="0"/>
              <a:t>数组值、</a:t>
            </a:r>
            <a:r>
              <a:rPr lang="en-US" altLang="zh-CN" dirty="0" err="1"/>
              <a:t>nextVal</a:t>
            </a:r>
            <a:r>
              <a:rPr lang="zh-CN" altLang="en-US" dirty="0"/>
              <a:t>数组值分别是什么？</a:t>
            </a:r>
            <a:endParaRPr lang="en-US" altLang="zh-CN" dirty="0"/>
          </a:p>
          <a:p>
            <a:pPr lvl="1"/>
            <a:r>
              <a:rPr lang="en-US" altLang="zh-CN" dirty="0"/>
              <a:t>next</a:t>
            </a:r>
            <a:r>
              <a:rPr lang="zh-CN" altLang="en-US" dirty="0"/>
              <a:t>数组：</a:t>
            </a:r>
            <a:r>
              <a:rPr lang="en-US" altLang="zh-CN" dirty="0"/>
              <a:t>?</a:t>
            </a:r>
          </a:p>
          <a:p>
            <a:pPr lvl="1"/>
            <a:r>
              <a:rPr lang="en-US" altLang="zh-CN" dirty="0" err="1"/>
              <a:t>nextVal</a:t>
            </a:r>
            <a:r>
              <a:rPr lang="zh-CN" altLang="en-US" dirty="0"/>
              <a:t>数组：</a:t>
            </a:r>
            <a:r>
              <a:rPr lang="en-US" altLang="zh-CN" dirty="0"/>
              <a:t>?</a:t>
            </a:r>
          </a:p>
          <a:p>
            <a:r>
              <a:rPr lang="zh-CN" altLang="en-US" dirty="0"/>
              <a:t>若主串为“</a:t>
            </a:r>
            <a:r>
              <a:rPr lang="en-US" altLang="zh-CN" dirty="0" err="1"/>
              <a:t>aaaacaaab</a:t>
            </a:r>
            <a:r>
              <a:rPr lang="zh-CN" altLang="en-US" dirty="0"/>
              <a:t>”</a:t>
            </a:r>
            <a:r>
              <a:rPr lang="zh-CN" altLang="en-US"/>
              <a:t>，那么完成主串与模式串的匹配，需要</a:t>
            </a:r>
            <a:r>
              <a:rPr lang="zh-CN" altLang="en-US" dirty="0"/>
              <a:t>几趟匹配？</a:t>
            </a:r>
            <a:endParaRPr lang="en-US" altLang="zh-CN" dirty="0"/>
          </a:p>
          <a:p>
            <a:endParaRPr lang="zh-CN" altLang="en-US" dirty="0"/>
          </a:p>
        </p:txBody>
      </p:sp>
      <p:sp>
        <p:nvSpPr>
          <p:cNvPr id="4" name="灯片编号占位符 3">
            <a:extLst>
              <a:ext uri="{FF2B5EF4-FFF2-40B4-BE49-F238E27FC236}">
                <a16:creationId xmlns:a16="http://schemas.microsoft.com/office/drawing/2014/main" id="{3B06C346-CAB0-4978-B4B8-F48324FF5CDF}"/>
              </a:ext>
            </a:extLst>
          </p:cNvPr>
          <p:cNvSpPr>
            <a:spLocks noGrp="1"/>
          </p:cNvSpPr>
          <p:nvPr>
            <p:ph type="sldNum" sz="quarter" idx="12"/>
          </p:nvPr>
        </p:nvSpPr>
        <p:spPr/>
        <p:txBody>
          <a:bodyPr/>
          <a:lstStyle/>
          <a:p>
            <a:fld id="{0C913308-F349-4B6D-A68A-DD1791B4A57B}" type="slidenum">
              <a:rPr lang="zh-CN" altLang="en-US" smtClean="0"/>
              <a:t>63</a:t>
            </a:fld>
            <a:endParaRPr lang="zh-CN" altLang="en-US"/>
          </a:p>
        </p:txBody>
      </p:sp>
    </p:spTree>
    <p:extLst>
      <p:ext uri="{BB962C8B-B14F-4D97-AF65-F5344CB8AC3E}">
        <p14:creationId xmlns:p14="http://schemas.microsoft.com/office/powerpoint/2010/main" val="142770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语言中的串处理</a:t>
            </a:r>
            <a:endParaRPr lang="en-US"/>
          </a:p>
        </p:txBody>
      </p:sp>
      <p:sp>
        <p:nvSpPr>
          <p:cNvPr id="3" name="内容占位符 2"/>
          <p:cNvSpPr>
            <a:spLocks noGrp="1"/>
          </p:cNvSpPr>
          <p:nvPr>
            <p:ph idx="1"/>
          </p:nvPr>
        </p:nvSpPr>
        <p:spPr/>
        <p:txBody>
          <a:bodyPr>
            <a:normAutofit/>
          </a:bodyPr>
          <a:lstStyle/>
          <a:p>
            <a:r>
              <a:rPr lang="zh-CN" altLang="en-US" dirty="0"/>
              <a:t>用</a:t>
            </a:r>
            <a:r>
              <a:rPr lang="zh-CN" altLang="en-US" b="1" dirty="0">
                <a:solidFill>
                  <a:srgbClr val="0000FF"/>
                </a:solidFill>
              </a:rPr>
              <a:t>字符数组</a:t>
            </a:r>
            <a:r>
              <a:rPr lang="zh-CN" altLang="en-US" dirty="0"/>
              <a:t>存放串</a:t>
            </a:r>
            <a:endParaRPr lang="en-US" altLang="zh-CN" dirty="0"/>
          </a:p>
          <a:p>
            <a:r>
              <a:rPr lang="en-US" altLang="zh-CN" dirty="0"/>
              <a:t>C</a:t>
            </a:r>
            <a:r>
              <a:rPr lang="zh-CN" altLang="en-US" dirty="0"/>
              <a:t>语言</a:t>
            </a:r>
            <a:r>
              <a:rPr lang="en-US" altLang="zh-CN" dirty="0"/>
              <a:t>&lt;</a:t>
            </a:r>
            <a:r>
              <a:rPr lang="en-US" altLang="zh-CN" dirty="0" err="1"/>
              <a:t>string.h</a:t>
            </a:r>
            <a:r>
              <a:rPr lang="en-US" altLang="zh-CN" dirty="0"/>
              <a:t>&gt;</a:t>
            </a:r>
            <a:r>
              <a:rPr lang="zh-CN" altLang="en-US" dirty="0"/>
              <a:t>中的串处理函数</a:t>
            </a:r>
            <a:endParaRPr lang="en-US" altLang="zh-CN" dirty="0"/>
          </a:p>
          <a:p>
            <a:pPr lvl="1"/>
            <a:r>
              <a:rPr lang="en-US" altLang="zh-CN" dirty="0"/>
              <a:t>char *</a:t>
            </a:r>
            <a:r>
              <a:rPr lang="en-US" dirty="0"/>
              <a:t>gets(char *str) ； //</a:t>
            </a:r>
            <a:r>
              <a:rPr lang="zh-CN" altLang="en-US" dirty="0"/>
              <a:t>从</a:t>
            </a:r>
            <a:r>
              <a:rPr lang="en-US" altLang="zh-CN" dirty="0">
                <a:solidFill>
                  <a:srgbClr val="C00000"/>
                </a:solidFill>
              </a:rPr>
              <a:t>stdin</a:t>
            </a:r>
            <a:r>
              <a:rPr lang="zh-CN" altLang="en-US" dirty="0"/>
              <a:t>中读取串</a:t>
            </a:r>
            <a:endParaRPr lang="en-US" altLang="zh-CN" dirty="0"/>
          </a:p>
          <a:p>
            <a:pPr lvl="1"/>
            <a:r>
              <a:rPr lang="en-US" altLang="zh-CN" dirty="0"/>
              <a:t>int </a:t>
            </a:r>
            <a:r>
              <a:rPr lang="en-US" dirty="0"/>
              <a:t>puts(</a:t>
            </a:r>
            <a:r>
              <a:rPr lang="en-US" altLang="zh-CN" dirty="0"/>
              <a:t>char *</a:t>
            </a:r>
            <a:r>
              <a:rPr lang="en-US" dirty="0"/>
              <a:t>str) ； //</a:t>
            </a:r>
            <a:r>
              <a:rPr lang="zh-CN" altLang="en-US" dirty="0"/>
              <a:t>向</a:t>
            </a:r>
            <a:r>
              <a:rPr lang="en-US" altLang="zh-CN" dirty="0" err="1"/>
              <a:t>stdout</a:t>
            </a:r>
            <a:r>
              <a:rPr lang="zh-CN" altLang="en-US" dirty="0"/>
              <a:t>输出串</a:t>
            </a:r>
            <a:endParaRPr lang="en-US" altLang="zh-CN" dirty="0"/>
          </a:p>
          <a:p>
            <a:pPr lvl="1"/>
            <a:r>
              <a:rPr lang="en-US" altLang="zh-CN" dirty="0"/>
              <a:t>int </a:t>
            </a:r>
            <a:r>
              <a:rPr lang="en-US" dirty="0" err="1"/>
              <a:t>strlen</a:t>
            </a:r>
            <a:r>
              <a:rPr lang="en-US" dirty="0"/>
              <a:t>(char *str); //</a:t>
            </a:r>
            <a:r>
              <a:rPr lang="zh-CN" altLang="en-US" dirty="0"/>
              <a:t>返回串的长度</a:t>
            </a:r>
          </a:p>
          <a:p>
            <a:pPr lvl="1"/>
            <a:r>
              <a:rPr lang="en-US" dirty="0"/>
              <a:t>char *</a:t>
            </a:r>
            <a:r>
              <a:rPr lang="en-US" dirty="0" err="1"/>
              <a:t>strcpy</a:t>
            </a:r>
            <a:r>
              <a:rPr lang="en-US" dirty="0"/>
              <a:t>(char *</a:t>
            </a:r>
            <a:r>
              <a:rPr lang="en-US" dirty="0" err="1"/>
              <a:t>dest</a:t>
            </a:r>
            <a:r>
              <a:rPr lang="en-US" dirty="0"/>
              <a:t>, char *</a:t>
            </a:r>
            <a:r>
              <a:rPr lang="en-US" dirty="0" err="1"/>
              <a:t>src</a:t>
            </a:r>
            <a:r>
              <a:rPr lang="en-US" dirty="0"/>
              <a:t>); //</a:t>
            </a:r>
            <a:r>
              <a:rPr lang="zh-CN" altLang="en-US" dirty="0"/>
              <a:t>复制串</a:t>
            </a:r>
            <a:endParaRPr lang="en-US" altLang="zh-CN" dirty="0"/>
          </a:p>
          <a:p>
            <a:pPr lvl="1"/>
            <a:r>
              <a:rPr lang="en-US" dirty="0"/>
              <a:t>char *</a:t>
            </a:r>
            <a:r>
              <a:rPr lang="en-US" dirty="0" err="1">
                <a:solidFill>
                  <a:srgbClr val="0000FF"/>
                </a:solidFill>
              </a:rPr>
              <a:t>strcat</a:t>
            </a:r>
            <a:r>
              <a:rPr lang="en-US" dirty="0"/>
              <a:t>(char *</a:t>
            </a:r>
            <a:r>
              <a:rPr lang="en-US" dirty="0" err="1"/>
              <a:t>dest</a:t>
            </a:r>
            <a:r>
              <a:rPr lang="en-US" dirty="0"/>
              <a:t>, char *</a:t>
            </a:r>
            <a:r>
              <a:rPr lang="en-US" dirty="0" err="1"/>
              <a:t>src</a:t>
            </a:r>
            <a:r>
              <a:rPr lang="en-US" dirty="0"/>
              <a:t>); //</a:t>
            </a:r>
            <a:r>
              <a:rPr lang="zh-CN" altLang="en-US" dirty="0"/>
              <a:t>联接串</a:t>
            </a:r>
            <a:endParaRPr lang="en-US" altLang="zh-CN" dirty="0"/>
          </a:p>
          <a:p>
            <a:pPr lvl="1"/>
            <a:r>
              <a:rPr lang="en-US" dirty="0"/>
              <a:t>int </a:t>
            </a:r>
            <a:r>
              <a:rPr lang="en-US" dirty="0" err="1">
                <a:solidFill>
                  <a:srgbClr val="0000FF"/>
                </a:solidFill>
              </a:rPr>
              <a:t>strcmp</a:t>
            </a:r>
            <a:r>
              <a:rPr lang="en-US" dirty="0"/>
              <a:t>(char *str1, char *str2); //</a:t>
            </a:r>
            <a:r>
              <a:rPr lang="zh-CN" altLang="en-US" dirty="0"/>
              <a:t>比较串，</a:t>
            </a:r>
            <a:r>
              <a:rPr lang="en-US" altLang="zh-CN" dirty="0"/>
              <a:t>  s1&lt;s2</a:t>
            </a:r>
            <a:r>
              <a:rPr lang="zh-CN" altLang="en-US" dirty="0"/>
              <a:t>时返回负数，相等返回</a:t>
            </a:r>
            <a:r>
              <a:rPr lang="en-US" altLang="zh-CN" dirty="0"/>
              <a:t>0</a:t>
            </a:r>
            <a:r>
              <a:rPr lang="zh-CN" altLang="en-US" dirty="0"/>
              <a:t>，</a:t>
            </a:r>
            <a:r>
              <a:rPr lang="en-US" altLang="zh-CN" dirty="0"/>
              <a:t>s1&gt;s2</a:t>
            </a:r>
            <a:r>
              <a:rPr lang="zh-CN" altLang="en-US" dirty="0"/>
              <a:t>时返回正数</a:t>
            </a:r>
            <a:endParaRPr lang="en-US" altLang="zh-CN" dirty="0"/>
          </a:p>
          <a:p>
            <a:pPr lvl="1"/>
            <a:r>
              <a:rPr lang="en-US" altLang="zh-CN" dirty="0"/>
              <a:t>char *</a:t>
            </a:r>
            <a:r>
              <a:rPr lang="en-US" altLang="zh-CN" dirty="0" err="1">
                <a:solidFill>
                  <a:srgbClr val="0000FF"/>
                </a:solidFill>
              </a:rPr>
              <a:t>strstr</a:t>
            </a:r>
            <a:r>
              <a:rPr lang="en-US" altLang="zh-CN" dirty="0"/>
              <a:t>(char *</a:t>
            </a:r>
            <a:r>
              <a:rPr lang="en-US" altLang="zh-CN" dirty="0" err="1"/>
              <a:t>str,char</a:t>
            </a:r>
            <a:r>
              <a:rPr lang="en-US" altLang="zh-CN" dirty="0"/>
              <a:t> *</a:t>
            </a:r>
            <a:r>
              <a:rPr lang="en-US" altLang="zh-CN" dirty="0" err="1"/>
              <a:t>substr</a:t>
            </a:r>
            <a:r>
              <a:rPr lang="en-US" altLang="zh-CN" dirty="0"/>
              <a:t>); //</a:t>
            </a:r>
            <a:r>
              <a:rPr lang="zh-CN" altLang="en-US" dirty="0"/>
              <a:t>返回子串首次出现的位置</a:t>
            </a:r>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6" name="文本框 5"/>
          <p:cNvSpPr txBox="1"/>
          <p:nvPr/>
        </p:nvSpPr>
        <p:spPr>
          <a:xfrm>
            <a:off x="0" y="20389"/>
            <a:ext cx="899592"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z="2000" dirty="0"/>
              <a:t>C</a:t>
            </a:r>
            <a:r>
              <a:rPr lang="zh-CN" altLang="en-US" sz="2000" dirty="0"/>
              <a:t>语言复习</a:t>
            </a:r>
          </a:p>
        </p:txBody>
      </p:sp>
    </p:spTree>
    <p:extLst>
      <p:ext uri="{BB962C8B-B14F-4D97-AF65-F5344CB8AC3E}">
        <p14:creationId xmlns:p14="http://schemas.microsoft.com/office/powerpoint/2010/main" val="20578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6" end="6"/>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7" end="7"/>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en-US" altLang="zh-CN"/>
              <a:t>C</a:t>
            </a:r>
            <a:r>
              <a:rPr lang="zh-CN" altLang="en-US"/>
              <a:t>语言函数库的串处理函数</a:t>
            </a:r>
            <a:r>
              <a:rPr lang="en-US" altLang="zh-CN"/>
              <a:t>-</a:t>
            </a:r>
            <a:r>
              <a:rPr lang="zh-CN" altLang="en-US"/>
              <a:t>部分</a:t>
            </a:r>
            <a:endParaRPr lang="en-US"/>
          </a:p>
        </p:txBody>
      </p:sp>
      <p:sp>
        <p:nvSpPr>
          <p:cNvPr id="3" name="内容占位符 2"/>
          <p:cNvSpPr>
            <a:spLocks noGrp="1"/>
          </p:cNvSpPr>
          <p:nvPr>
            <p:ph idx="1"/>
          </p:nvPr>
        </p:nvSpPr>
        <p:spPr/>
        <p:txBody>
          <a:bodyPr>
            <a:normAutofit fontScale="92500" lnSpcReduction="10000"/>
          </a:bodyPr>
          <a:lstStyle/>
          <a:p>
            <a:r>
              <a:rPr lang="en-US" altLang="zh-CN" sz="2800" dirty="0" err="1"/>
              <a:t>str</a:t>
            </a:r>
            <a:r>
              <a:rPr lang="en-US" altLang="zh-CN" sz="2800" dirty="0" err="1">
                <a:solidFill>
                  <a:srgbClr val="0000FF"/>
                </a:solidFill>
              </a:rPr>
              <a:t>chr</a:t>
            </a:r>
            <a:r>
              <a:rPr lang="zh-CN" altLang="en-US" sz="2800" dirty="0"/>
              <a:t>：检索并返回</a:t>
            </a:r>
            <a:r>
              <a:rPr lang="zh-CN" altLang="en-US" sz="2800" dirty="0">
                <a:solidFill>
                  <a:srgbClr val="0000FF"/>
                </a:solidFill>
              </a:rPr>
              <a:t>字符</a:t>
            </a:r>
            <a:r>
              <a:rPr lang="en-US" altLang="zh-CN" sz="2800" dirty="0">
                <a:solidFill>
                  <a:srgbClr val="0000FF"/>
                </a:solidFill>
              </a:rPr>
              <a:t>c</a:t>
            </a:r>
            <a:r>
              <a:rPr lang="zh-CN" altLang="en-US" sz="2800" dirty="0"/>
              <a:t>在</a:t>
            </a:r>
            <a:r>
              <a:rPr lang="zh-CN" altLang="en-US" sz="2800" dirty="0">
                <a:solidFill>
                  <a:srgbClr val="0000FF"/>
                </a:solidFill>
              </a:rPr>
              <a:t>字符串</a:t>
            </a:r>
            <a:r>
              <a:rPr lang="en-US" altLang="zh-CN" sz="2800" dirty="0">
                <a:solidFill>
                  <a:srgbClr val="0000FF"/>
                </a:solidFill>
              </a:rPr>
              <a:t>s</a:t>
            </a:r>
            <a:r>
              <a:rPr lang="zh-CN" altLang="en-US" sz="2800" dirty="0"/>
              <a:t>中</a:t>
            </a:r>
            <a:r>
              <a:rPr lang="zh-CN" altLang="en-US" sz="2800" dirty="0">
                <a:solidFill>
                  <a:srgbClr val="C00000"/>
                </a:solidFill>
              </a:rPr>
              <a:t>第一次</a:t>
            </a:r>
            <a:r>
              <a:rPr lang="zh-CN" altLang="en-US" sz="2800" dirty="0"/>
              <a:t>出现的位置</a:t>
            </a:r>
            <a:endParaRPr lang="en-US" altLang="zh-CN" sz="2800" dirty="0"/>
          </a:p>
          <a:p>
            <a:r>
              <a:rPr lang="en-US" altLang="zh-CN" sz="2800" dirty="0" err="1"/>
              <a:t>str</a:t>
            </a:r>
            <a:r>
              <a:rPr lang="en-US" altLang="zh-CN" sz="2800" dirty="0" err="1">
                <a:solidFill>
                  <a:srgbClr val="C00000"/>
                </a:solidFill>
              </a:rPr>
              <a:t>r</a:t>
            </a:r>
            <a:r>
              <a:rPr lang="en-US" altLang="zh-CN" sz="2800" dirty="0" err="1"/>
              <a:t>chr</a:t>
            </a:r>
            <a:r>
              <a:rPr lang="zh-CN" altLang="en-US" sz="2800" dirty="0"/>
              <a:t>：检索并返回字符串</a:t>
            </a:r>
            <a:r>
              <a:rPr lang="en-US" altLang="zh-CN" sz="2800" dirty="0"/>
              <a:t>s</a:t>
            </a:r>
            <a:r>
              <a:rPr lang="zh-CN" altLang="en-US" sz="2800" dirty="0"/>
              <a:t>中</a:t>
            </a:r>
            <a:r>
              <a:rPr lang="zh-CN" altLang="en-US" sz="2800" dirty="0">
                <a:solidFill>
                  <a:srgbClr val="C00000"/>
                </a:solidFill>
              </a:rPr>
              <a:t>最后一次</a:t>
            </a:r>
            <a:r>
              <a:rPr lang="zh-CN" altLang="en-US" sz="2800" dirty="0"/>
              <a:t>出现给定字符</a:t>
            </a:r>
            <a:r>
              <a:rPr lang="en-US" altLang="zh-CN" sz="2800" dirty="0"/>
              <a:t>c</a:t>
            </a:r>
            <a:r>
              <a:rPr lang="zh-CN" altLang="en-US" sz="2800" dirty="0"/>
              <a:t>的位置</a:t>
            </a:r>
            <a:endParaRPr lang="en-US" altLang="zh-CN" sz="2800" dirty="0"/>
          </a:p>
          <a:p>
            <a:r>
              <a:rPr lang="en-US" altLang="zh-CN" sz="2800" dirty="0" err="1"/>
              <a:t>str</a:t>
            </a:r>
            <a:r>
              <a:rPr lang="en-US" altLang="zh-CN" sz="2800" dirty="0" err="1">
                <a:solidFill>
                  <a:srgbClr val="0000FF"/>
                </a:solidFill>
              </a:rPr>
              <a:t>spn</a:t>
            </a:r>
            <a:r>
              <a:rPr lang="zh-CN" altLang="en-US" sz="2800" dirty="0"/>
              <a:t>：检索并返回在</a:t>
            </a:r>
            <a:r>
              <a:rPr lang="en-US" altLang="zh-CN" sz="2800" dirty="0"/>
              <a:t>s1</a:t>
            </a:r>
            <a:r>
              <a:rPr lang="zh-CN" altLang="en-US" sz="2800" dirty="0"/>
              <a:t>和</a:t>
            </a:r>
            <a:r>
              <a:rPr lang="en-US" altLang="zh-CN" sz="2800" dirty="0"/>
              <a:t>s2</a:t>
            </a:r>
            <a:r>
              <a:rPr lang="zh-CN" altLang="en-US" sz="2800" dirty="0"/>
              <a:t>中</a:t>
            </a:r>
            <a:r>
              <a:rPr lang="zh-CN" altLang="en-US" sz="2800" dirty="0">
                <a:solidFill>
                  <a:srgbClr val="0000FF"/>
                </a:solidFill>
              </a:rPr>
              <a:t>均有的字符个数</a:t>
            </a:r>
            <a:r>
              <a:rPr lang="en-US" altLang="zh-CN" sz="2800" dirty="0">
                <a:solidFill>
                  <a:srgbClr val="0000FF"/>
                </a:solidFill>
              </a:rPr>
              <a:t>//</a:t>
            </a:r>
            <a:r>
              <a:rPr lang="en-US" altLang="zh-CN" sz="2800" dirty="0"/>
              <a:t> string </a:t>
            </a:r>
            <a:r>
              <a:rPr lang="en-US" altLang="zh-CN" sz="2800" dirty="0">
                <a:solidFill>
                  <a:srgbClr val="0000FF"/>
                </a:solidFill>
              </a:rPr>
              <a:t>sp</a:t>
            </a:r>
            <a:r>
              <a:rPr lang="en-US" altLang="zh-CN" sz="2800" dirty="0"/>
              <a:t>a</a:t>
            </a:r>
            <a:r>
              <a:rPr lang="en-US" altLang="zh-CN" sz="2800" dirty="0">
                <a:solidFill>
                  <a:srgbClr val="0000FF"/>
                </a:solidFill>
              </a:rPr>
              <a:t>n </a:t>
            </a:r>
          </a:p>
          <a:p>
            <a:r>
              <a:rPr lang="en-US" sz="2800" dirty="0" err="1"/>
              <a:t>str</a:t>
            </a:r>
            <a:r>
              <a:rPr lang="en-US" sz="2800" dirty="0" err="1">
                <a:solidFill>
                  <a:srgbClr val="0000FF"/>
                </a:solidFill>
              </a:rPr>
              <a:t>pbrk</a:t>
            </a:r>
            <a:r>
              <a:rPr lang="zh-CN" altLang="en-US" sz="2800" dirty="0"/>
              <a:t>：检索并返回两个字符串中</a:t>
            </a:r>
            <a:r>
              <a:rPr lang="zh-CN" altLang="en-US" sz="2800" dirty="0">
                <a:solidFill>
                  <a:srgbClr val="0000FF"/>
                </a:solidFill>
              </a:rPr>
              <a:t>首个相同字符</a:t>
            </a:r>
            <a:r>
              <a:rPr lang="zh-CN" altLang="en-US" sz="2800" dirty="0"/>
              <a:t>的位置</a:t>
            </a:r>
            <a:r>
              <a:rPr lang="en-US" altLang="zh-CN" sz="2800" dirty="0"/>
              <a:t>//string pointer break</a:t>
            </a:r>
          </a:p>
          <a:p>
            <a:endParaRPr lang="en-US" altLang="zh-CN" sz="2800" dirty="0"/>
          </a:p>
          <a:p>
            <a:r>
              <a:rPr lang="en-US" altLang="zh-CN" sz="2800" dirty="0" err="1"/>
              <a:t>str</a:t>
            </a:r>
            <a:r>
              <a:rPr lang="en-US" altLang="zh-CN" sz="2800" dirty="0" err="1">
                <a:solidFill>
                  <a:srgbClr val="0000FF"/>
                </a:solidFill>
              </a:rPr>
              <a:t>upr</a:t>
            </a:r>
            <a:r>
              <a:rPr lang="zh-CN" altLang="en-US" sz="2800" dirty="0"/>
              <a:t>：将字符串</a:t>
            </a:r>
            <a:r>
              <a:rPr lang="en-US" altLang="zh-CN" sz="2800" dirty="0"/>
              <a:t>s</a:t>
            </a:r>
            <a:r>
              <a:rPr lang="zh-CN" altLang="en-US" sz="2800" dirty="0"/>
              <a:t>中的小写字母全部</a:t>
            </a:r>
            <a:r>
              <a:rPr lang="zh-CN" altLang="en-US" sz="2800" dirty="0">
                <a:solidFill>
                  <a:srgbClr val="0000FF"/>
                </a:solidFill>
              </a:rPr>
              <a:t>转换成大写字母</a:t>
            </a:r>
            <a:r>
              <a:rPr lang="zh-CN" altLang="en-US" sz="2800" dirty="0"/>
              <a:t>，并返回转换后的字符串</a:t>
            </a:r>
            <a:r>
              <a:rPr lang="en-US" altLang="zh-CN" sz="2800" dirty="0"/>
              <a:t>//</a:t>
            </a:r>
            <a:r>
              <a:rPr lang="en-US" altLang="zh-CN" sz="2800" dirty="0">
                <a:solidFill>
                  <a:srgbClr val="0000FF"/>
                </a:solidFill>
              </a:rPr>
              <a:t>up</a:t>
            </a:r>
            <a:r>
              <a:rPr lang="en-US" altLang="zh-CN" sz="2800" dirty="0"/>
              <a:t>pe</a:t>
            </a:r>
            <a:r>
              <a:rPr lang="en-US" altLang="zh-CN" sz="2800" dirty="0">
                <a:solidFill>
                  <a:srgbClr val="0000FF"/>
                </a:solidFill>
              </a:rPr>
              <a:t>r</a:t>
            </a:r>
          </a:p>
          <a:p>
            <a:r>
              <a:rPr lang="en-US" altLang="zh-CN" sz="2800" dirty="0" err="1"/>
              <a:t>str</a:t>
            </a:r>
            <a:r>
              <a:rPr lang="en-US" altLang="zh-CN" sz="2800" dirty="0" err="1">
                <a:solidFill>
                  <a:srgbClr val="0000FF"/>
                </a:solidFill>
              </a:rPr>
              <a:t>lwr</a:t>
            </a:r>
            <a:r>
              <a:rPr lang="zh-CN" altLang="en-US" sz="2800" dirty="0"/>
              <a:t>：将字符串</a:t>
            </a:r>
            <a:r>
              <a:rPr lang="en-US" altLang="zh-CN" sz="2800" dirty="0"/>
              <a:t>s</a:t>
            </a:r>
            <a:r>
              <a:rPr lang="zh-CN" altLang="en-US" sz="2800" dirty="0"/>
              <a:t>中的大写字母全部</a:t>
            </a:r>
            <a:r>
              <a:rPr lang="zh-CN" altLang="en-US" sz="2800" dirty="0">
                <a:solidFill>
                  <a:srgbClr val="0000FF"/>
                </a:solidFill>
              </a:rPr>
              <a:t>转换成小写字母</a:t>
            </a:r>
            <a:r>
              <a:rPr lang="zh-CN" altLang="en-US" sz="2800" dirty="0"/>
              <a:t>，并返回转换后的字符串</a:t>
            </a:r>
            <a:r>
              <a:rPr lang="en-US" altLang="zh-CN" sz="2800" dirty="0"/>
              <a:t>//</a:t>
            </a:r>
            <a:r>
              <a:rPr lang="en-US" altLang="zh-CN" sz="2800" dirty="0">
                <a:solidFill>
                  <a:srgbClr val="0000FF"/>
                </a:solidFill>
              </a:rPr>
              <a:t>l</a:t>
            </a:r>
            <a:r>
              <a:rPr lang="en-US" altLang="zh-CN" sz="2800" dirty="0"/>
              <a:t>o</a:t>
            </a:r>
            <a:r>
              <a:rPr lang="en-US" altLang="zh-CN" sz="2800" dirty="0">
                <a:solidFill>
                  <a:srgbClr val="0000FF"/>
                </a:solidFill>
              </a:rPr>
              <a:t>w</a:t>
            </a:r>
            <a:r>
              <a:rPr lang="en-US" altLang="zh-CN" sz="2800" dirty="0"/>
              <a:t>e</a:t>
            </a:r>
            <a:r>
              <a:rPr lang="en-US" altLang="zh-CN" sz="2800" dirty="0">
                <a:solidFill>
                  <a:srgbClr val="0000FF"/>
                </a:solidFill>
              </a:rPr>
              <a:t>r</a:t>
            </a:r>
          </a:p>
          <a:p>
            <a:r>
              <a:rPr lang="en-US" altLang="zh-CN" sz="2800" dirty="0" err="1"/>
              <a:t>str</a:t>
            </a:r>
            <a:r>
              <a:rPr lang="en-US" altLang="zh-CN" sz="2800" dirty="0" err="1">
                <a:solidFill>
                  <a:srgbClr val="0000FF"/>
                </a:solidFill>
              </a:rPr>
              <a:t>tol</a:t>
            </a:r>
            <a:r>
              <a:rPr lang="zh-CN" altLang="en-US" sz="2800" dirty="0"/>
              <a:t>：将字符串</a:t>
            </a:r>
            <a:r>
              <a:rPr lang="en-US" altLang="zh-CN" sz="2800" dirty="0"/>
              <a:t>str</a:t>
            </a:r>
            <a:r>
              <a:rPr lang="zh-CN" altLang="en-US" sz="2800" dirty="0">
                <a:solidFill>
                  <a:srgbClr val="0000FF"/>
                </a:solidFill>
              </a:rPr>
              <a:t>转换成长整型数</a:t>
            </a:r>
            <a:r>
              <a:rPr lang="zh-CN" altLang="en-US" sz="2800" dirty="0"/>
              <a:t>，并返回这个数</a:t>
            </a:r>
            <a:endParaRPr lang="en-US" altLang="zh-CN" sz="2800" dirty="0"/>
          </a:p>
          <a:p>
            <a:r>
              <a:rPr lang="en-US" altLang="zh-CN" sz="2800" dirty="0" err="1"/>
              <a:t>str</a:t>
            </a:r>
            <a:r>
              <a:rPr lang="en-US" altLang="zh-CN" sz="2800" dirty="0" err="1">
                <a:solidFill>
                  <a:srgbClr val="0000FF"/>
                </a:solidFill>
              </a:rPr>
              <a:t>tod</a:t>
            </a:r>
            <a:r>
              <a:rPr lang="zh-CN" altLang="en-US" sz="2800" dirty="0"/>
              <a:t>：将字符串</a:t>
            </a:r>
            <a:r>
              <a:rPr lang="en-US" altLang="zh-CN" sz="2800" dirty="0"/>
              <a:t>str</a:t>
            </a:r>
            <a:r>
              <a:rPr lang="zh-CN" altLang="en-US" sz="2800" dirty="0">
                <a:solidFill>
                  <a:srgbClr val="0000FF"/>
                </a:solidFill>
              </a:rPr>
              <a:t>转换成双精度数</a:t>
            </a:r>
            <a:r>
              <a:rPr lang="zh-CN" altLang="en-US" sz="2800" dirty="0"/>
              <a:t>，并返回这个数</a:t>
            </a:r>
            <a:endParaRPr lang="en-US" altLang="zh-CN" sz="2800" dirty="0"/>
          </a:p>
          <a:p>
            <a:endParaRPr lang="en-US" altLang="zh-CN"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5" name="文本框 4"/>
          <p:cNvSpPr txBox="1"/>
          <p:nvPr/>
        </p:nvSpPr>
        <p:spPr>
          <a:xfrm>
            <a:off x="0" y="20389"/>
            <a:ext cx="899592"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z="2000" dirty="0"/>
              <a:t>C</a:t>
            </a:r>
            <a:r>
              <a:rPr lang="zh-CN" altLang="en-US" sz="2000" dirty="0"/>
              <a:t>语言复习</a:t>
            </a:r>
          </a:p>
        </p:txBody>
      </p:sp>
    </p:spTree>
    <p:extLst>
      <p:ext uri="{BB962C8B-B14F-4D97-AF65-F5344CB8AC3E}">
        <p14:creationId xmlns:p14="http://schemas.microsoft.com/office/powerpoint/2010/main" val="260428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语言函数库的串处理函数</a:t>
            </a:r>
            <a:r>
              <a:rPr lang="en-US" altLang="zh-CN"/>
              <a:t>-</a:t>
            </a:r>
            <a:r>
              <a:rPr lang="zh-CN" altLang="en-US"/>
              <a:t>部分</a:t>
            </a:r>
            <a:endParaRPr lang="en-US"/>
          </a:p>
        </p:txBody>
      </p:sp>
      <p:sp>
        <p:nvSpPr>
          <p:cNvPr id="3" name="内容占位符 2"/>
          <p:cNvSpPr>
            <a:spLocks noGrp="1"/>
          </p:cNvSpPr>
          <p:nvPr>
            <p:ph idx="1"/>
          </p:nvPr>
        </p:nvSpPr>
        <p:spPr/>
        <p:txBody>
          <a:bodyPr/>
          <a:lstStyle/>
          <a:p>
            <a:r>
              <a:rPr lang="en-US" altLang="zh-CN" sz="2600" dirty="0" err="1"/>
              <a:t>str</a:t>
            </a:r>
            <a:r>
              <a:rPr lang="en-US" altLang="zh-CN" sz="2600" dirty="0" err="1">
                <a:solidFill>
                  <a:srgbClr val="0000FF"/>
                </a:solidFill>
              </a:rPr>
              <a:t>dup</a:t>
            </a:r>
            <a:r>
              <a:rPr lang="zh-CN" altLang="en-US" sz="2600" dirty="0"/>
              <a:t>：将字符串</a:t>
            </a:r>
            <a:r>
              <a:rPr lang="en-US" altLang="zh-CN" sz="2600" dirty="0"/>
              <a:t>s</a:t>
            </a:r>
            <a:r>
              <a:rPr lang="zh-CN" altLang="en-US" sz="2600" dirty="0">
                <a:solidFill>
                  <a:srgbClr val="0000FF"/>
                </a:solidFill>
              </a:rPr>
              <a:t>复制</a:t>
            </a:r>
            <a:r>
              <a:rPr lang="zh-CN" altLang="en-US" sz="2600" dirty="0"/>
              <a:t>到新建的位置</a:t>
            </a:r>
            <a:endParaRPr lang="en-US" altLang="zh-CN" sz="2600" dirty="0"/>
          </a:p>
          <a:p>
            <a:r>
              <a:rPr lang="en-US" altLang="zh-CN" sz="2600" dirty="0" err="1"/>
              <a:t>str</a:t>
            </a:r>
            <a:r>
              <a:rPr lang="en-US" altLang="zh-CN" sz="2600" dirty="0" err="1">
                <a:solidFill>
                  <a:srgbClr val="0000FF"/>
                </a:solidFill>
              </a:rPr>
              <a:t>rev</a:t>
            </a:r>
            <a:r>
              <a:rPr lang="zh-CN" altLang="en-US" sz="2600" dirty="0"/>
              <a:t>： 将字符串</a:t>
            </a:r>
            <a:r>
              <a:rPr lang="zh-CN" altLang="en-US" sz="2600" dirty="0">
                <a:solidFill>
                  <a:srgbClr val="0000FF"/>
                </a:solidFill>
              </a:rPr>
              <a:t>逆置</a:t>
            </a:r>
            <a:endParaRPr lang="en-US" altLang="zh-CN" sz="2600" dirty="0">
              <a:solidFill>
                <a:srgbClr val="0000FF"/>
              </a:solidFill>
            </a:endParaRPr>
          </a:p>
          <a:p>
            <a:r>
              <a:rPr lang="en-US" altLang="zh-CN" sz="2600" dirty="0" err="1"/>
              <a:t>str</a:t>
            </a:r>
            <a:r>
              <a:rPr lang="en-US" altLang="zh-CN" sz="2600" dirty="0" err="1">
                <a:solidFill>
                  <a:srgbClr val="0000FF"/>
                </a:solidFill>
              </a:rPr>
              <a:t>tok</a:t>
            </a:r>
            <a:r>
              <a:rPr lang="zh-CN" altLang="en-US" sz="2600" dirty="0"/>
              <a:t>：将字符串</a:t>
            </a:r>
            <a:r>
              <a:rPr lang="zh-CN" altLang="en-US" sz="2600" dirty="0">
                <a:solidFill>
                  <a:srgbClr val="0000FF"/>
                </a:solidFill>
              </a:rPr>
              <a:t>分割</a:t>
            </a:r>
            <a:r>
              <a:rPr lang="zh-CN" altLang="en-US" sz="2600" dirty="0"/>
              <a:t>成由定界符隔离的一个个片段</a:t>
            </a:r>
            <a:r>
              <a:rPr lang="en-US" altLang="zh-CN" sz="2600" dirty="0"/>
              <a:t>//string token</a:t>
            </a:r>
            <a:endParaRPr lang="zh-CN" altLang="en-US" sz="2600" dirty="0"/>
          </a:p>
          <a:p>
            <a:endParaRPr lang="en-US" altLang="zh-CN" sz="2600" dirty="0"/>
          </a:p>
          <a:p>
            <a:r>
              <a:rPr lang="en-US" altLang="zh-CN" sz="2600" dirty="0" err="1"/>
              <a:t>str</a:t>
            </a:r>
            <a:r>
              <a:rPr lang="en-US" altLang="zh-CN" sz="2600" dirty="0" err="1">
                <a:solidFill>
                  <a:srgbClr val="0000FF"/>
                </a:solidFill>
              </a:rPr>
              <a:t>n</a:t>
            </a:r>
            <a:r>
              <a:rPr lang="en-US" altLang="zh-CN" sz="2600" dirty="0" err="1"/>
              <a:t>cat</a:t>
            </a:r>
            <a:r>
              <a:rPr lang="zh-CN" altLang="en-US" sz="2600" dirty="0"/>
              <a:t>：将字符串</a:t>
            </a:r>
            <a:r>
              <a:rPr lang="en-US" altLang="zh-CN" sz="2600" dirty="0" err="1"/>
              <a:t>src</a:t>
            </a:r>
            <a:r>
              <a:rPr lang="zh-CN" altLang="en-US" sz="2600" dirty="0"/>
              <a:t>中</a:t>
            </a:r>
            <a:r>
              <a:rPr lang="zh-CN" altLang="en-US" sz="2600" dirty="0">
                <a:solidFill>
                  <a:srgbClr val="0000FF"/>
                </a:solidFill>
              </a:rPr>
              <a:t>最多</a:t>
            </a:r>
            <a:r>
              <a:rPr lang="en-US" altLang="zh-CN" sz="2600" dirty="0" err="1">
                <a:solidFill>
                  <a:srgbClr val="0000FF"/>
                </a:solidFill>
              </a:rPr>
              <a:t>maxlen</a:t>
            </a:r>
            <a:r>
              <a:rPr lang="zh-CN" altLang="en-US" sz="2600" dirty="0">
                <a:solidFill>
                  <a:srgbClr val="0000FF"/>
                </a:solidFill>
              </a:rPr>
              <a:t>个字符</a:t>
            </a:r>
            <a:r>
              <a:rPr lang="zh-CN" altLang="en-US" sz="2600" dirty="0"/>
              <a:t>复制到字符串</a:t>
            </a:r>
            <a:r>
              <a:rPr lang="en-US" altLang="zh-CN" sz="2600" dirty="0" err="1"/>
              <a:t>dest</a:t>
            </a:r>
            <a:r>
              <a:rPr lang="zh-CN" altLang="en-US" sz="2600" dirty="0"/>
              <a:t>中</a:t>
            </a:r>
          </a:p>
          <a:p>
            <a:r>
              <a:rPr lang="en-US" altLang="zh-CN" sz="2600" dirty="0" err="1"/>
              <a:t>str</a:t>
            </a:r>
            <a:r>
              <a:rPr lang="en-US" altLang="zh-CN" sz="2600" dirty="0" err="1">
                <a:solidFill>
                  <a:srgbClr val="0000FF"/>
                </a:solidFill>
              </a:rPr>
              <a:t>n</a:t>
            </a:r>
            <a:r>
              <a:rPr lang="en-US" altLang="zh-CN" sz="2600" dirty="0" err="1"/>
              <a:t>cmp</a:t>
            </a:r>
            <a:r>
              <a:rPr lang="zh-CN" altLang="en-US" sz="2600" dirty="0"/>
              <a:t>：比较字符串</a:t>
            </a:r>
            <a:r>
              <a:rPr lang="en-US" altLang="zh-CN" sz="2600" dirty="0"/>
              <a:t>s1</a:t>
            </a:r>
            <a:r>
              <a:rPr lang="zh-CN" altLang="en-US" sz="2600" dirty="0"/>
              <a:t>与</a:t>
            </a:r>
            <a:r>
              <a:rPr lang="en-US" altLang="zh-CN" sz="2600" dirty="0"/>
              <a:t>s2</a:t>
            </a:r>
            <a:r>
              <a:rPr lang="zh-CN" altLang="en-US" sz="2600" dirty="0"/>
              <a:t>中的前</a:t>
            </a:r>
            <a:r>
              <a:rPr lang="en-US" altLang="zh-CN" sz="2600" dirty="0" err="1"/>
              <a:t>maxlen</a:t>
            </a:r>
            <a:r>
              <a:rPr lang="zh-CN" altLang="en-US" sz="2600" dirty="0"/>
              <a:t>个字符</a:t>
            </a:r>
          </a:p>
          <a:p>
            <a:r>
              <a:rPr lang="en-US" altLang="zh-CN" sz="2600" dirty="0" err="1"/>
              <a:t>str</a:t>
            </a:r>
            <a:r>
              <a:rPr lang="en-US" altLang="zh-CN" sz="2600" dirty="0" err="1">
                <a:solidFill>
                  <a:srgbClr val="0000FF"/>
                </a:solidFill>
              </a:rPr>
              <a:t>n</a:t>
            </a:r>
            <a:r>
              <a:rPr lang="en-US" altLang="zh-CN" sz="2600" dirty="0" err="1"/>
              <a:t>cpy</a:t>
            </a:r>
            <a:r>
              <a:rPr lang="zh-CN" altLang="en-US" sz="2600" dirty="0"/>
              <a:t>：复制</a:t>
            </a:r>
            <a:r>
              <a:rPr lang="en-US" altLang="zh-CN" sz="2600" dirty="0" err="1"/>
              <a:t>src</a:t>
            </a:r>
            <a:r>
              <a:rPr lang="zh-CN" altLang="en-US" sz="2600" dirty="0"/>
              <a:t>中的前</a:t>
            </a:r>
            <a:r>
              <a:rPr lang="en-US" altLang="zh-CN" sz="2600" dirty="0" err="1"/>
              <a:t>maxlen</a:t>
            </a:r>
            <a:r>
              <a:rPr lang="zh-CN" altLang="en-US" sz="2600" dirty="0"/>
              <a:t>个字符到</a:t>
            </a:r>
            <a:r>
              <a:rPr lang="en-US" altLang="zh-CN" sz="2600" dirty="0" err="1"/>
              <a:t>dest</a:t>
            </a:r>
            <a:r>
              <a:rPr lang="zh-CN" altLang="en-US" sz="2600" dirty="0"/>
              <a:t>中</a:t>
            </a:r>
            <a:endParaRPr lang="en-US" altLang="zh-CN" sz="2600" dirty="0"/>
          </a:p>
          <a:p>
            <a:r>
              <a:rPr lang="en-US" altLang="zh-CN" sz="2600" dirty="0" err="1"/>
              <a:t>str</a:t>
            </a:r>
            <a:r>
              <a:rPr lang="en-US" altLang="zh-CN" sz="2600" dirty="0" err="1">
                <a:solidFill>
                  <a:srgbClr val="0000FF"/>
                </a:solidFill>
              </a:rPr>
              <a:t>i</a:t>
            </a:r>
            <a:r>
              <a:rPr lang="en-US" altLang="zh-CN" sz="2600" dirty="0" err="1"/>
              <a:t>cmp</a:t>
            </a:r>
            <a:r>
              <a:rPr lang="zh-CN" altLang="en-US" sz="2600" dirty="0"/>
              <a:t>：以</a:t>
            </a:r>
            <a:r>
              <a:rPr lang="zh-CN" altLang="en-US" sz="2600" dirty="0">
                <a:solidFill>
                  <a:srgbClr val="0000FF"/>
                </a:solidFill>
              </a:rPr>
              <a:t>不区分大小写</a:t>
            </a:r>
            <a:r>
              <a:rPr lang="zh-CN" altLang="en-US" sz="2600" dirty="0"/>
              <a:t>的方式比较字符串</a:t>
            </a:r>
            <a:r>
              <a:rPr lang="en-US" altLang="zh-CN" sz="2600" dirty="0"/>
              <a:t>s1</a:t>
            </a:r>
            <a:r>
              <a:rPr lang="zh-CN" altLang="en-US" sz="2600" dirty="0"/>
              <a:t>和</a:t>
            </a:r>
            <a:r>
              <a:rPr lang="en-US" altLang="zh-CN" sz="2600" dirty="0"/>
              <a:t>s2,</a:t>
            </a:r>
            <a:r>
              <a:rPr lang="zh-CN" altLang="en-US" sz="2600" dirty="0"/>
              <a:t>并返回</a:t>
            </a:r>
            <a:r>
              <a:rPr lang="en-US" altLang="zh-CN" sz="2600" dirty="0"/>
              <a:t>s1-s2 // case-insensitive</a:t>
            </a:r>
          </a:p>
          <a:p>
            <a:r>
              <a:rPr lang="en-US" altLang="zh-CN" sz="2600" dirty="0" err="1"/>
              <a:t>str</a:t>
            </a:r>
            <a:r>
              <a:rPr lang="en-US" altLang="zh-CN" sz="2600" dirty="0" err="1">
                <a:solidFill>
                  <a:srgbClr val="0000FF"/>
                </a:solidFill>
              </a:rPr>
              <a:t>ni</a:t>
            </a:r>
            <a:r>
              <a:rPr lang="en-US" altLang="zh-CN" sz="2600" dirty="0" err="1"/>
              <a:t>cmp</a:t>
            </a:r>
            <a:r>
              <a:rPr lang="zh-CN" altLang="en-US" sz="2600" dirty="0"/>
              <a:t>：以不区分大小写的方式比较字符串</a:t>
            </a:r>
            <a:r>
              <a:rPr lang="en-US" altLang="zh-CN" sz="2600" dirty="0"/>
              <a:t>s1</a:t>
            </a:r>
            <a:r>
              <a:rPr lang="zh-CN" altLang="en-US" sz="2600" dirty="0"/>
              <a:t>与</a:t>
            </a:r>
            <a:r>
              <a:rPr lang="en-US" altLang="zh-CN" sz="2600" dirty="0"/>
              <a:t>s2</a:t>
            </a:r>
            <a:r>
              <a:rPr lang="zh-CN" altLang="en-US" sz="2600" dirty="0"/>
              <a:t>中的前</a:t>
            </a:r>
            <a:r>
              <a:rPr lang="en-US" altLang="zh-CN" sz="2600" dirty="0" err="1"/>
              <a:t>maxlen</a:t>
            </a:r>
            <a:r>
              <a:rPr lang="zh-CN" altLang="en-US" sz="2600" dirty="0"/>
              <a:t>个字符</a:t>
            </a:r>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5" name="文本框 4"/>
          <p:cNvSpPr txBox="1"/>
          <p:nvPr/>
        </p:nvSpPr>
        <p:spPr>
          <a:xfrm>
            <a:off x="0" y="20389"/>
            <a:ext cx="899592"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sz="2000" dirty="0"/>
              <a:t>C</a:t>
            </a:r>
            <a:r>
              <a:rPr lang="zh-CN" altLang="en-US" sz="2000" dirty="0"/>
              <a:t>语言复习</a:t>
            </a:r>
          </a:p>
        </p:txBody>
      </p:sp>
    </p:spTree>
    <p:extLst>
      <p:ext uri="{BB962C8B-B14F-4D97-AF65-F5344CB8AC3E}">
        <p14:creationId xmlns:p14="http://schemas.microsoft.com/office/powerpoint/2010/main" val="592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10167</TotalTime>
  <Words>9216</Words>
  <Application>Microsoft Office PowerPoint</Application>
  <PresentationFormat>全屏显示(4:3)</PresentationFormat>
  <Paragraphs>1300</Paragraphs>
  <Slides>63</Slides>
  <Notes>49</Notes>
  <HiddenSlides>11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63</vt:i4>
      </vt:variant>
    </vt:vector>
  </HeadingPairs>
  <TitlesOfParts>
    <vt:vector size="74" baseType="lpstr">
      <vt:lpstr>华文楷体</vt:lpstr>
      <vt:lpstr>华文中宋</vt:lpstr>
      <vt:lpstr>楷体_GB2312</vt:lpstr>
      <vt:lpstr>宋体</vt:lpstr>
      <vt:lpstr>Arial</vt:lpstr>
      <vt:lpstr>Calibri</vt:lpstr>
      <vt:lpstr>Cambria Math</vt:lpstr>
      <vt:lpstr>Symbol</vt:lpstr>
      <vt:lpstr>Times New Roman</vt:lpstr>
      <vt:lpstr>Wingdings</vt:lpstr>
      <vt:lpstr>Office 主题</vt:lpstr>
      <vt:lpstr>第四章 串</vt:lpstr>
      <vt:lpstr>目录</vt:lpstr>
      <vt:lpstr>1. 串的基本概念</vt:lpstr>
      <vt:lpstr>串</vt:lpstr>
      <vt:lpstr>串</vt:lpstr>
      <vt:lpstr>例</vt:lpstr>
      <vt:lpstr>C语言中的串处理</vt:lpstr>
      <vt:lpstr>C语言函数库的串处理函数-部分</vt:lpstr>
      <vt:lpstr>C语言函数库的串处理函数-部分</vt:lpstr>
      <vt:lpstr>例：将串逆序保存</vt:lpstr>
      <vt:lpstr>串的设计</vt:lpstr>
      <vt:lpstr>2.1 串：顺序串/定长顺序存储</vt:lpstr>
      <vt:lpstr>串拼接/将s1和 s2拼接成t</vt:lpstr>
      <vt:lpstr>取子串/StrSubStr</vt:lpstr>
      <vt:lpstr>串匹配/int StrIndex(SString s, SString t, int pos)</vt:lpstr>
      <vt:lpstr>串匹配/模式匹配</vt:lpstr>
      <vt:lpstr>s=“ababcabcacbab”, t=“abcac”, pos=1 StrIndex(s,t,pos)返回值为6</vt:lpstr>
      <vt:lpstr>暴力算法的时间复杂度</vt:lpstr>
      <vt:lpstr>2.2 串：顺序串/堆分配存储</vt:lpstr>
      <vt:lpstr>顺序串的基本操作</vt:lpstr>
      <vt:lpstr>HString的基本操作-1,2,3,4</vt:lpstr>
      <vt:lpstr>HString的基本操作-5</vt:lpstr>
      <vt:lpstr>HString的基本操作-6</vt:lpstr>
      <vt:lpstr>HString的基本操作-7</vt:lpstr>
      <vt:lpstr>HString的基本操作-8</vt:lpstr>
      <vt:lpstr>HString的基本操作-10</vt:lpstr>
      <vt:lpstr>顺序串的操作</vt:lpstr>
      <vt:lpstr>模式匹配：利用HString的基本操作</vt:lpstr>
      <vt:lpstr>模式匹配</vt:lpstr>
      <vt:lpstr>子串置换：利用HString的基本操作</vt:lpstr>
      <vt:lpstr>子串置换</vt:lpstr>
      <vt:lpstr>2.3 块链存储</vt:lpstr>
      <vt:lpstr>块链类型定义</vt:lpstr>
      <vt:lpstr>3. 模式匹配 – 暴力算法</vt:lpstr>
      <vt:lpstr>暴力求解算法匹配过程示例s=“ababcabcacbab”, t=“abcac”, pos=1 HString的StrIndex(s,t,pos)返回值为6</vt:lpstr>
      <vt:lpstr>理想的匹配过程 s=“ababcabcacbab”, t=“abcac”, pos=1 StrIndex(s,t,pos)返回值为6</vt:lpstr>
      <vt:lpstr>KMP算法</vt:lpstr>
      <vt:lpstr>在主串的s+j位置和模式串j位置 匹配失败</vt:lpstr>
      <vt:lpstr>PowerPoint 演示文稿</vt:lpstr>
      <vt:lpstr>模式串P滑动多远？</vt:lpstr>
      <vt:lpstr>引入next数组/next特征向量</vt:lpstr>
      <vt:lpstr>next数组的定义/给定模式串P</vt:lpstr>
      <vt:lpstr>next数组的定义/给定模式串P</vt:lpstr>
      <vt:lpstr>StrIndexKMP</vt:lpstr>
      <vt:lpstr>KMP算法的匹配实例</vt:lpstr>
      <vt:lpstr>StrIndexKMP</vt:lpstr>
      <vt:lpstr>如何求next[j]</vt:lpstr>
      <vt:lpstr>如何求next[j]</vt:lpstr>
      <vt:lpstr>GetNext</vt:lpstr>
      <vt:lpstr>PowerPoint 演示文稿</vt:lpstr>
      <vt:lpstr>对next数组的优化：nextval</vt:lpstr>
      <vt:lpstr>GetNextVal</vt:lpstr>
      <vt:lpstr>PowerPoint 演示文稿</vt:lpstr>
      <vt:lpstr>Motivation/Solution</vt:lpstr>
      <vt:lpstr>KMP算法-I</vt:lpstr>
      <vt:lpstr>KMP算法-II</vt:lpstr>
      <vt:lpstr>练习</vt:lpstr>
      <vt:lpstr>4. 串操作应用举例</vt:lpstr>
      <vt:lpstr>建立关键字索引表：数据结构</vt:lpstr>
      <vt:lpstr>串的模式匹配(Pattern Matching)应用</vt:lpstr>
      <vt:lpstr>PowerPoint 演示文稿</vt:lpstr>
      <vt:lpstr>总结</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546</cp:revision>
  <cp:lastPrinted>2017-03-13T15:43:10Z</cp:lastPrinted>
  <dcterms:created xsi:type="dcterms:W3CDTF">2015-07-19T09:35:25Z</dcterms:created>
  <dcterms:modified xsi:type="dcterms:W3CDTF">2025-04-05T13:10:41Z</dcterms:modified>
</cp:coreProperties>
</file>