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0"/>
  </p:notesMasterIdLst>
  <p:sldIdLst>
    <p:sldId id="256" r:id="rId2"/>
    <p:sldId id="257" r:id="rId3"/>
    <p:sldId id="258" r:id="rId4"/>
    <p:sldId id="411" r:id="rId5"/>
    <p:sldId id="413" r:id="rId6"/>
    <p:sldId id="260" r:id="rId7"/>
    <p:sldId id="264" r:id="rId8"/>
    <p:sldId id="263" r:id="rId9"/>
    <p:sldId id="412" r:id="rId10"/>
    <p:sldId id="325" r:id="rId11"/>
    <p:sldId id="386" r:id="rId12"/>
    <p:sldId id="261" r:id="rId13"/>
    <p:sldId id="416" r:id="rId14"/>
    <p:sldId id="417" r:id="rId15"/>
    <p:sldId id="425" r:id="rId16"/>
    <p:sldId id="387" r:id="rId17"/>
    <p:sldId id="414" r:id="rId18"/>
    <p:sldId id="415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96" r:id="rId28"/>
    <p:sldId id="418" r:id="rId29"/>
    <p:sldId id="397" r:id="rId30"/>
    <p:sldId id="419" r:id="rId31"/>
    <p:sldId id="398" r:id="rId32"/>
    <p:sldId id="424" r:id="rId33"/>
    <p:sldId id="399" r:id="rId34"/>
    <p:sldId id="400" r:id="rId35"/>
    <p:sldId id="420" r:id="rId36"/>
    <p:sldId id="401" r:id="rId37"/>
    <p:sldId id="402" r:id="rId38"/>
    <p:sldId id="403" r:id="rId39"/>
    <p:sldId id="421" r:id="rId40"/>
    <p:sldId id="422" r:id="rId41"/>
    <p:sldId id="404" r:id="rId42"/>
    <p:sldId id="405" r:id="rId43"/>
    <p:sldId id="406" r:id="rId44"/>
    <p:sldId id="407" r:id="rId45"/>
    <p:sldId id="408" r:id="rId46"/>
    <p:sldId id="409" r:id="rId47"/>
    <p:sldId id="410" r:id="rId48"/>
    <p:sldId id="423" r:id="rId49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8000"/>
    <a:srgbClr val="CC9B00"/>
    <a:srgbClr val="FFFF99"/>
    <a:srgbClr val="FFDF79"/>
    <a:srgbClr val="CCECFF"/>
    <a:srgbClr val="99FFCC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0" autoAdjust="0"/>
    <p:restoredTop sz="82765" autoAdjust="0"/>
  </p:normalViewPr>
  <p:slideViewPr>
    <p:cSldViewPr snapToGrid="0">
      <p:cViewPr varScale="1">
        <p:scale>
          <a:sx n="74" d="100"/>
          <a:sy n="74" d="100"/>
        </p:scale>
        <p:origin x="64" y="16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-15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9CCF7-2D3B-4716-97B2-6DCFFF91DE2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71383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4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4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D5A80-B027-4C95-B2EB-13E66C3E9B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9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43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8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参数表的变长部分，要求是同一类型。</a:t>
            </a:r>
            <a:r>
              <a:rPr lang="en-US" altLang="zh-CN" sz="1200" dirty="0" err="1">
                <a:solidFill>
                  <a:srgbClr val="C00000"/>
                </a:solidFill>
              </a:rPr>
              <a:t>va_start</a:t>
            </a:r>
            <a:r>
              <a:rPr lang="en-US" altLang="zh-CN" sz="1200" dirty="0"/>
              <a:t>(ap, dim); </a:t>
            </a:r>
            <a:r>
              <a:rPr lang="zh-CN" altLang="en-US" sz="1200" dirty="0"/>
              <a:t>其第二个参数用来指明</a:t>
            </a:r>
            <a:r>
              <a:rPr lang="zh-CN" altLang="en-US" sz="1200" baseline="0" dirty="0"/>
              <a:t> 变长部分的前一个参数</a:t>
            </a:r>
            <a:endParaRPr lang="en-US" altLang="zh-CN" sz="1200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8973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7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751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733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4543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zh-CN" altLang="en-US" dirty="0"/>
              <a:t>均从</a:t>
            </a:r>
            <a:r>
              <a:rPr lang="en-US" altLang="zh-CN" dirty="0"/>
              <a:t>0,0</a:t>
            </a:r>
            <a:r>
              <a:rPr lang="zh-CN" altLang="en-US" dirty="0"/>
              <a:t>开始，下三角的元素，一定有：</a:t>
            </a:r>
            <a:r>
              <a:rPr lang="en-US" altLang="zh-CN" dirty="0" err="1"/>
              <a:t>i</a:t>
            </a:r>
            <a:r>
              <a:rPr lang="en-US" altLang="zh-CN" dirty="0"/>
              <a:t>&gt;=j, </a:t>
            </a:r>
            <a:r>
              <a:rPr lang="zh-CN" altLang="en-US" dirty="0"/>
              <a:t>存放位置为</a:t>
            </a:r>
            <a:r>
              <a:rPr lang="en-US" altLang="zh-CN" dirty="0"/>
              <a:t>1+2+…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en-US" altLang="zh-CN" dirty="0" err="1"/>
              <a:t>i</a:t>
            </a:r>
            <a:r>
              <a:rPr lang="en-US" altLang="zh-CN" dirty="0"/>
              <a:t> -1+ j+1  =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35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83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864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Delta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8/42= 0.19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29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94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常规思路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02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60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875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53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130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5089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838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160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378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0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513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22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187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 err="1"/>
                  <a:t>Ctemp</a:t>
                </a:r>
                <a:r>
                  <a:rPr lang="zh-CN" altLang="en-US" dirty="0"/>
                  <a:t>一行有</a:t>
                </a:r>
                <a:r>
                  <a:rPr lang="en-US" altLang="zh-CN" dirty="0"/>
                  <a:t>N.nu</a:t>
                </a:r>
                <a:r>
                  <a:rPr lang="zh-CN" altLang="en-US" dirty="0"/>
                  <a:t>元素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的列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 err="1"/>
                  <a:t>Ctemp</a:t>
                </a:r>
                <a:r>
                  <a:rPr lang="zh-CN" altLang="en-US" dirty="0"/>
                  <a:t>的列号 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N.data</a:t>
                </a:r>
                <a:r>
                  <a:rPr lang="en-US" altLang="zh-CN" dirty="0"/>
                  <a:t>[q].j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err="1"/>
                  <a:t>Ctemp</a:t>
                </a:r>
                <a:r>
                  <a:rPr lang="zh-CN" altLang="en-US" smtClean="0"/>
                  <a:t>一行有</a:t>
                </a:r>
                <a:r>
                  <a:rPr lang="en-US" altLang="zh-CN" dirty="0"/>
                  <a:t>N.nu</a:t>
                </a:r>
                <a:r>
                  <a:rPr lang="zh-CN" altLang="en-US" dirty="0"/>
                  <a:t>元素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的列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dirty="0" err="1"/>
                  <a:t>Ctemp</a:t>
                </a:r>
                <a:r>
                  <a:rPr lang="zh-CN" altLang="en-US" dirty="0"/>
                  <a:t>的列号 </a:t>
                </a:r>
                <a:r>
                  <a:rPr lang="en-US" altLang="zh-CN" dirty="0"/>
                  <a:t>=</a:t>
                </a:r>
                <a:r>
                  <a:rPr lang="en-US" altLang="zh-CN" dirty="0" err="1"/>
                  <a:t>N.data</a:t>
                </a:r>
                <a:r>
                  <a:rPr lang="en-US" altLang="zh-CN" dirty="0"/>
                  <a:t>[q</a:t>
                </a:r>
                <a:r>
                  <a:rPr lang="en-US" altLang="zh-CN"/>
                  <a:t>].</a:t>
                </a:r>
                <a:r>
                  <a:rPr lang="en-US" altLang="zh-CN" smtClean="0"/>
                  <a:t>j</a:t>
                </a:r>
              </a:p>
              <a:p>
                <a:r>
                  <a:rPr lang="en-US" altLang="zh-CN" dirty="0" smtClean="0"/>
                  <a:t>Ctemp</a:t>
                </a:r>
                <a:r>
                  <a:rPr lang="zh-CN" altLang="en-US" dirty="0" smtClean="0"/>
                  <a:t>的大小为</a:t>
                </a:r>
                <a:r>
                  <a:rPr lang="en-US" altLang="zh-CN" dirty="0" smtClean="0"/>
                  <a:t>M.mu</a:t>
                </a:r>
                <a:r>
                  <a:rPr lang="en-US" altLang="zh-CN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×</a:t>
                </a:r>
                <a:r>
                  <a:rPr lang="en-US" altLang="zh-CN" dirty="0"/>
                  <a:t>N.nu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534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的行：</a:t>
            </a:r>
            <a:r>
              <a:rPr lang="en-US" altLang="zh-CN" dirty="0" err="1"/>
              <a:t>a_row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068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t: N</a:t>
            </a:r>
            <a:r>
              <a:rPr lang="zh-CN" altLang="en-US" dirty="0"/>
              <a:t>当前行在</a:t>
            </a:r>
            <a:r>
              <a:rPr lang="en-US" altLang="zh-CN" dirty="0"/>
              <a:t>data</a:t>
            </a:r>
            <a:r>
              <a:rPr lang="zh-CN" altLang="en-US" dirty="0"/>
              <a:t>中的结束位置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平均一行有</a:t>
            </a:r>
            <a:r>
              <a:rPr lang="en-US" altLang="zh-CN" dirty="0"/>
              <a:t>N.tu/N.mu</a:t>
            </a:r>
            <a:r>
              <a:rPr lang="zh-CN" altLang="en-US" dirty="0"/>
              <a:t>个元素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49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501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72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268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93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27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164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57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55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89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5D5A80-B027-4C95-B2EB-13E66C3E9B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5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11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49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558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4624"/>
            <a:ext cx="8229600" cy="68133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1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40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1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038600" cy="59046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53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31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9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3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23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A6BFC6-F53F-4AEC-B06D-434A2EE318CD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1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6856" y="0"/>
            <a:ext cx="8229600" cy="836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836712"/>
            <a:ext cx="8229600" cy="602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525344"/>
            <a:ext cx="395536" cy="33265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A400247-6231-416B-BF49-6961A5BF5B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8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宋体" panose="02010600030101010101" pitchFamily="2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6.png"/><Relationship Id="rId10" Type="http://schemas.openxmlformats.org/officeDocument/2006/relationships/image" Target="../media/image6.wmf"/><Relationship Id="rId4" Type="http://schemas.openxmlformats.org/officeDocument/2006/relationships/image" Target="../media/image15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4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0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w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55E7452-1EDB-4DA0-902C-1D8385E8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27802"/>
            <a:ext cx="5767754" cy="433019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F7EB042-1BB5-4A92-830C-90B4E493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5686"/>
            <a:ext cx="7772400" cy="1470025"/>
          </a:xfrm>
        </p:spPr>
        <p:txBody>
          <a:bodyPr/>
          <a:lstStyle/>
          <a:p>
            <a:r>
              <a:rPr lang="zh-CN" altLang="en-US" b="1" dirty="0"/>
              <a:t>第五章 数组和广义表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98A6C-355C-4D71-98CF-F093719EA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901461"/>
            <a:ext cx="6400800" cy="1752600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Part I-</a:t>
            </a:r>
            <a:r>
              <a:rPr lang="zh-CN" altLang="en-US" b="1" dirty="0">
                <a:solidFill>
                  <a:schemeClr val="tx1"/>
                </a:solidFill>
              </a:rPr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61445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5692133" y="4633964"/>
            <a:ext cx="288032" cy="360040"/>
          </a:xfrm>
          <a:prstGeom prst="ellipse">
            <a:avLst/>
          </a:prstGeom>
          <a:solidFill>
            <a:srgbClr val="C000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357852" y="2842970"/>
            <a:ext cx="1152128" cy="382883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28154" y="3289339"/>
            <a:ext cx="936104" cy="373354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6006541" y="3355109"/>
            <a:ext cx="324036" cy="373354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5546394" y="5075037"/>
            <a:ext cx="1440160" cy="477430"/>
          </a:xfrm>
          <a:prstGeom prst="ellipse">
            <a:avLst/>
          </a:prstGeom>
          <a:solidFill>
            <a:srgbClr val="C00000">
              <a:alpha val="2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E31E6814-B1D6-42CD-A1AC-E5AA7796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 </a:t>
            </a:r>
            <a:r>
              <a:rPr lang="zh-CN" altLang="en-US" dirty="0"/>
              <a:t>维数组的映象函数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A1672659-4A47-4A4A-A7D6-FB7C379525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800" dirty="0"/>
                  <a:t>令</a:t>
                </a:r>
                <a:r>
                  <a:rPr lang="en-US" altLang="zh-CN" sz="2800" dirty="0"/>
                  <a:t>n</a:t>
                </a:r>
                <a:r>
                  <a:rPr lang="zh-CN" altLang="en-US" sz="2800" dirty="0"/>
                  <a:t>维数组第</a:t>
                </a:r>
                <a:r>
                  <a:rPr lang="en-US" altLang="zh-CN" sz="2800" i="1" dirty="0" err="1"/>
                  <a:t>i</a:t>
                </a:r>
                <a:r>
                  <a:rPr lang="zh-CN" altLang="en-US" sz="2800" dirty="0"/>
                  <a:t>维的长度为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，其元素的存储位置是其下标</a:t>
                </a:r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的线性函数</a:t>
                </a:r>
                <a:endParaRPr lang="en-US" altLang="zh-CN" sz="2800" dirty="0"/>
              </a:p>
              <a:p>
                <a:r>
                  <a:rPr lang="zh-CN" altLang="en-US" sz="2800" b="1" dirty="0">
                    <a:solidFill>
                      <a:srgbClr val="0000CC"/>
                    </a:solidFill>
                  </a:rPr>
                  <a:t>以低下标为先</a:t>
                </a:r>
                <a:r>
                  <a:rPr lang="zh-CN" altLang="en-US" sz="2800" dirty="0"/>
                  <a:t>，</a:t>
                </a:r>
                <a:r>
                  <a:rPr lang="en-US" altLang="zh-CN" sz="2800" dirty="0"/>
                  <a:t>n </a:t>
                </a:r>
                <a:r>
                  <a:rPr lang="zh-CN" altLang="en-US" sz="2800" dirty="0"/>
                  <a:t>维数组的数据元素的存储位置的映象关系：</a:t>
                </a:r>
                <a:endParaRPr lang="en-US" altLang="zh-CN" sz="2800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2800" dirty="0"/>
              </a:p>
              <a:p>
                <a:r>
                  <a:rPr lang="zh-CN" altLang="en-US" sz="2800" dirty="0"/>
                  <a:t>一旦确定了数组的各维的长度，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就是常数，故存取数组中任一元素的时间相等</a:t>
                </a:r>
                <a:endParaRPr lang="en-US" altLang="zh-CN" sz="2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1672659-4A47-4A4A-A7D6-FB7C379525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333" t="-1417" r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D10A5CEC-A272-47F5-9417-44B16D0EB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51823"/>
              </p:ext>
            </p:extLst>
          </p:nvPr>
        </p:nvGraphicFramePr>
        <p:xfrm>
          <a:off x="1008983" y="2877156"/>
          <a:ext cx="7128792" cy="268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81200" imgH="1650960" progId="Equation.DSMT4">
                  <p:embed/>
                </p:oleObj>
              </mc:Choice>
              <mc:Fallback>
                <p:oleObj name="Equation" r:id="rId5" imgW="4381200" imgH="16509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83" y="2877156"/>
                        <a:ext cx="7128792" cy="2687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D3D2881-A2F0-4DB3-BB4C-AB79684BBF14}"/>
              </a:ext>
            </a:extLst>
          </p:cNvPr>
          <p:cNvSpPr/>
          <p:nvPr/>
        </p:nvSpPr>
        <p:spPr bwMode="auto">
          <a:xfrm>
            <a:off x="6080552" y="3781332"/>
            <a:ext cx="754002" cy="649991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4DC1AE-A206-BC4F-1119-3C96F5E188DC}"/>
              </a:ext>
            </a:extLst>
          </p:cNvPr>
          <p:cNvSpPr/>
          <p:nvPr/>
        </p:nvSpPr>
        <p:spPr bwMode="auto">
          <a:xfrm>
            <a:off x="4710509" y="854713"/>
            <a:ext cx="322737" cy="503887"/>
          </a:xfrm>
          <a:prstGeom prst="rect">
            <a:avLst/>
          </a:prstGeom>
          <a:solidFill>
            <a:schemeClr val="accent5">
              <a:lumMod val="60000"/>
              <a:lumOff val="40000"/>
              <a:alpha val="2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1" grpId="0" animBg="1"/>
      <p:bldP spid="10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96B22BF-10C8-49C2-A03F-35AE51CF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数组定义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3A8F2-D774-4B45-B627-02B62BEA8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ElemType</a:t>
            </a:r>
            <a:r>
              <a:rPr lang="en-US" altLang="zh-CN" dirty="0"/>
              <a:t> *base;</a:t>
            </a:r>
          </a:p>
          <a:p>
            <a:pPr marL="0" indent="0">
              <a:buNone/>
            </a:pPr>
            <a:r>
              <a:rPr lang="en-US" altLang="zh-CN" dirty="0"/>
              <a:t>     int        dim;</a:t>
            </a:r>
          </a:p>
          <a:p>
            <a:pPr marL="0" indent="0">
              <a:buNone/>
            </a:pPr>
            <a:r>
              <a:rPr lang="en-US" altLang="zh-CN" dirty="0"/>
              <a:t>     int       *bounds;     //</a:t>
            </a:r>
            <a:r>
              <a:rPr lang="zh-CN" altLang="en-US" dirty="0"/>
              <a:t>数组各维的大小</a:t>
            </a:r>
            <a:r>
              <a:rPr lang="en-US" altLang="zh-CN" i="1" dirty="0">
                <a:solidFill>
                  <a:srgbClr val="C00000"/>
                </a:solidFill>
              </a:rPr>
              <a:t>bi</a:t>
            </a:r>
          </a:p>
          <a:p>
            <a:pPr marL="0" indent="0">
              <a:buNone/>
            </a:pPr>
            <a:r>
              <a:rPr lang="en-US" altLang="zh-CN" dirty="0"/>
              <a:t>     int       *constants; //</a:t>
            </a:r>
            <a:r>
              <a:rPr lang="zh-CN" altLang="en-US" dirty="0"/>
              <a:t>数组映像函数常量基址</a:t>
            </a:r>
            <a:r>
              <a:rPr lang="en-US" altLang="zh-CN" i="1" dirty="0">
                <a:solidFill>
                  <a:srgbClr val="C00000"/>
                </a:solidFill>
              </a:rPr>
              <a:t>ci</a:t>
            </a:r>
          </a:p>
          <a:p>
            <a:pPr marL="0" indent="0">
              <a:buNone/>
            </a:pPr>
            <a:r>
              <a:rPr lang="en-US" altLang="zh-CN" dirty="0"/>
              <a:t>} Array;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InitArray</a:t>
            </a:r>
            <a:r>
              <a:rPr lang="en-US" altLang="zh-CN" dirty="0"/>
              <a:t> (Array *a, int dim, 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Status </a:t>
            </a:r>
            <a:r>
              <a:rPr lang="en-US" altLang="zh-CN" dirty="0" err="1"/>
              <a:t>DestroyArray</a:t>
            </a:r>
            <a:r>
              <a:rPr lang="en-US" altLang="zh-CN" dirty="0"/>
              <a:t> (Array *A)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Status Value (Array A, </a:t>
            </a:r>
            <a:r>
              <a:rPr lang="en-US" altLang="zh-CN" dirty="0" err="1"/>
              <a:t>ElemType</a:t>
            </a:r>
            <a:r>
              <a:rPr lang="en-US" altLang="zh-CN" dirty="0"/>
              <a:t> *e, </a:t>
            </a:r>
            <a:r>
              <a:rPr lang="en-US" altLang="zh-CN" dirty="0">
                <a:solidFill>
                  <a:srgbClr val="C00000"/>
                </a:solidFill>
              </a:rPr>
              <a:t>…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Status Assign (Array A,</a:t>
            </a:r>
            <a:r>
              <a:rPr lang="zh-CN" altLang="en-US" dirty="0"/>
              <a:t> </a:t>
            </a:r>
            <a:r>
              <a:rPr lang="en-US" altLang="zh-CN" dirty="0" err="1"/>
              <a:t>ElemType</a:t>
            </a:r>
            <a:r>
              <a:rPr lang="en-US" altLang="zh-CN" dirty="0"/>
              <a:t> e, </a:t>
            </a:r>
            <a:r>
              <a:rPr lang="en-US" altLang="zh-CN" dirty="0">
                <a:solidFill>
                  <a:srgbClr val="C00000"/>
                </a:solidFill>
              </a:rPr>
              <a:t>….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02836-7CD1-4A37-AB38-4D190046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8CA2A0-9AFC-4AAC-B0A2-B38E26C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数组运算通常是随机访问与修改，一般不作插入或删除</a:t>
            </a:r>
            <a:endParaRPr lang="en-US" altLang="zh-CN" dirty="0"/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en-US" altLang="zh-CN" dirty="0" err="1">
                <a:solidFill>
                  <a:srgbClr val="0000CC"/>
                </a:solidFill>
              </a:rPr>
              <a:t>InitArray</a:t>
            </a:r>
            <a:r>
              <a:rPr lang="en-US" altLang="zh-CN" dirty="0">
                <a:solidFill>
                  <a:srgbClr val="0000CC"/>
                </a:solidFill>
              </a:rPr>
              <a:t>(*A, n, bound1, ..., </a:t>
            </a:r>
            <a:r>
              <a:rPr lang="en-US" altLang="zh-CN" dirty="0" err="1">
                <a:solidFill>
                  <a:srgbClr val="0000CC"/>
                </a:solidFill>
              </a:rPr>
              <a:t>boundn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en-US" altLang="zh-CN" dirty="0"/>
              <a:t> //</a:t>
            </a:r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操作结果：若维数</a:t>
            </a:r>
            <a:r>
              <a:rPr lang="en-US" altLang="zh-CN" dirty="0"/>
              <a:t>n</a:t>
            </a:r>
            <a:r>
              <a:rPr lang="zh-CN" altLang="en-US" dirty="0"/>
              <a:t>和各维长度合法，则构造相应的数组</a:t>
            </a:r>
            <a:r>
              <a:rPr lang="en-US" altLang="zh-CN" dirty="0"/>
              <a:t>A</a:t>
            </a:r>
            <a:r>
              <a:rPr lang="zh-CN" altLang="en-US" dirty="0"/>
              <a:t>，并返回</a:t>
            </a:r>
            <a:r>
              <a:rPr lang="en-US" altLang="zh-CN" dirty="0"/>
              <a:t>OK</a:t>
            </a:r>
          </a:p>
          <a:p>
            <a:r>
              <a:rPr lang="en-US" altLang="zh-CN" dirty="0" err="1"/>
              <a:t>DestroyArray</a:t>
            </a:r>
            <a:r>
              <a:rPr lang="en-US" altLang="zh-CN" dirty="0"/>
              <a:t>(*A) //</a:t>
            </a:r>
            <a:r>
              <a:rPr lang="zh-CN" altLang="en-US" dirty="0"/>
              <a:t>销毁</a:t>
            </a:r>
            <a:endParaRPr lang="en-US" altLang="zh-CN" dirty="0"/>
          </a:p>
          <a:p>
            <a:pPr lvl="1"/>
            <a:r>
              <a:rPr lang="zh-CN" altLang="en-US" dirty="0"/>
              <a:t>操作结果：销毁数组</a:t>
            </a:r>
            <a:r>
              <a:rPr lang="en-US" altLang="zh-CN" dirty="0"/>
              <a:t>A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Value(A, *e, index1, ..., </a:t>
            </a:r>
            <a:r>
              <a:rPr lang="en-US" altLang="zh-CN" dirty="0" err="1">
                <a:solidFill>
                  <a:srgbClr val="0000CC"/>
                </a:solidFill>
              </a:rPr>
              <a:t>indexn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en-US" altLang="zh-CN" dirty="0"/>
              <a:t> //</a:t>
            </a:r>
            <a:r>
              <a:rPr lang="zh-CN" altLang="en-US" dirty="0"/>
              <a:t>取值函数</a:t>
            </a:r>
            <a:endParaRPr lang="en-US" altLang="zh-CN" dirty="0"/>
          </a:p>
          <a:p>
            <a:pPr lvl="1"/>
            <a:r>
              <a:rPr lang="zh-CN" altLang="en-US" dirty="0"/>
              <a:t>初始条件：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/>
              <a:t>e</a:t>
            </a:r>
            <a:r>
              <a:rPr lang="zh-CN" altLang="en-US" dirty="0"/>
              <a:t>为元素变量，随后是</a:t>
            </a:r>
            <a:r>
              <a:rPr lang="en-US" altLang="zh-CN" dirty="0"/>
              <a:t>n</a:t>
            </a:r>
            <a:r>
              <a:rPr lang="zh-CN" altLang="en-US" dirty="0"/>
              <a:t>个下标值</a:t>
            </a:r>
            <a:endParaRPr lang="en-US" altLang="zh-CN" dirty="0"/>
          </a:p>
          <a:p>
            <a:pPr lvl="1"/>
            <a:r>
              <a:rPr lang="zh-CN" altLang="en-US" dirty="0"/>
              <a:t>操作结果：若各下标不越界，则</a:t>
            </a:r>
            <a:r>
              <a:rPr lang="en-US" altLang="zh-CN" dirty="0"/>
              <a:t>e</a:t>
            </a:r>
            <a:r>
              <a:rPr lang="zh-CN" altLang="en-US" dirty="0"/>
              <a:t>赋值为所指定的</a:t>
            </a:r>
            <a:r>
              <a:rPr lang="en-US" altLang="zh-CN" dirty="0"/>
              <a:t>A</a:t>
            </a:r>
            <a:r>
              <a:rPr lang="zh-CN" altLang="en-US" dirty="0"/>
              <a:t>的元素值，并返回</a:t>
            </a:r>
            <a:r>
              <a:rPr lang="en-US" altLang="zh-CN" dirty="0"/>
              <a:t>OK</a:t>
            </a:r>
          </a:p>
          <a:p>
            <a:r>
              <a:rPr lang="en-US" altLang="zh-CN" dirty="0">
                <a:solidFill>
                  <a:srgbClr val="0000CC"/>
                </a:solidFill>
              </a:rPr>
              <a:t>Assign(A, e, index1, ..., </a:t>
            </a:r>
            <a:r>
              <a:rPr lang="en-US" altLang="zh-CN" dirty="0" err="1">
                <a:solidFill>
                  <a:srgbClr val="0000CC"/>
                </a:solidFill>
              </a:rPr>
              <a:t>indexn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en-US" altLang="zh-CN" dirty="0"/>
              <a:t> //</a:t>
            </a:r>
            <a:r>
              <a:rPr lang="zh-CN" altLang="en-US" dirty="0"/>
              <a:t>赋值函数</a:t>
            </a:r>
            <a:endParaRPr lang="en-US" altLang="zh-CN" dirty="0"/>
          </a:p>
          <a:p>
            <a:pPr lvl="1"/>
            <a:r>
              <a:rPr lang="zh-CN" altLang="en-US" dirty="0"/>
              <a:t>初始条件：</a:t>
            </a:r>
            <a:r>
              <a:rPr lang="en-US" altLang="zh-CN" dirty="0"/>
              <a:t>A</a:t>
            </a:r>
            <a:r>
              <a:rPr lang="zh-CN" altLang="en-US" dirty="0"/>
              <a:t>是</a:t>
            </a:r>
            <a:r>
              <a:rPr lang="en-US" altLang="zh-CN" dirty="0"/>
              <a:t>n</a:t>
            </a:r>
            <a:r>
              <a:rPr lang="zh-CN" altLang="en-US" dirty="0"/>
              <a:t>维数组，</a:t>
            </a:r>
            <a:r>
              <a:rPr lang="en-US" altLang="zh-CN" dirty="0"/>
              <a:t>e</a:t>
            </a:r>
            <a:r>
              <a:rPr lang="zh-CN" altLang="en-US" dirty="0"/>
              <a:t>为元素变量，随后是</a:t>
            </a:r>
            <a:r>
              <a:rPr lang="en-US" altLang="zh-CN" dirty="0"/>
              <a:t>n</a:t>
            </a:r>
            <a:r>
              <a:rPr lang="zh-CN" altLang="en-US" dirty="0"/>
              <a:t>个下标值</a:t>
            </a:r>
            <a:endParaRPr lang="en-US" altLang="zh-CN" dirty="0"/>
          </a:p>
          <a:p>
            <a:pPr lvl="1"/>
            <a:r>
              <a:rPr lang="zh-CN" altLang="en-US" dirty="0"/>
              <a:t>操作结果：若各下标不超界，则</a:t>
            </a:r>
            <a:r>
              <a:rPr lang="en-US" altLang="zh-CN" dirty="0"/>
              <a:t>e</a:t>
            </a:r>
            <a:r>
              <a:rPr lang="zh-CN" altLang="en-US" dirty="0"/>
              <a:t>赋值为所指定的</a:t>
            </a:r>
            <a:r>
              <a:rPr lang="en-US" altLang="zh-CN" dirty="0"/>
              <a:t>A</a:t>
            </a:r>
            <a:r>
              <a:rPr lang="zh-CN" altLang="en-US" dirty="0"/>
              <a:t>的元素值，并返回</a:t>
            </a:r>
            <a:r>
              <a:rPr lang="en-US" altLang="zh-CN" dirty="0"/>
              <a:t>OK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3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7D485C-76D5-4B9B-886B-C81A5ED8BFEE}"/>
              </a:ext>
            </a:extLst>
          </p:cNvPr>
          <p:cNvSpPr/>
          <p:nvPr/>
        </p:nvSpPr>
        <p:spPr>
          <a:xfrm>
            <a:off x="-1" y="4914900"/>
            <a:ext cx="9144000" cy="1529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5596C6-07E2-45AE-947E-84598111E8F0}"/>
              </a:ext>
            </a:extLst>
          </p:cNvPr>
          <p:cNvSpPr/>
          <p:nvPr/>
        </p:nvSpPr>
        <p:spPr>
          <a:xfrm>
            <a:off x="0" y="2455306"/>
            <a:ext cx="9144000" cy="1846530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E6457A-D906-42B9-8CB8-AF92A3ADD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630" y="0"/>
                <a:ext cx="8874369" cy="68580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>
                    <a:solidFill>
                      <a:srgbClr val="C00000"/>
                    </a:solidFill>
                  </a:rPr>
                  <a:t>#include  &lt;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stdarg.h</a:t>
                </a:r>
                <a:r>
                  <a:rPr lang="en-US" altLang="zh-CN" sz="8000" dirty="0">
                    <a:solidFill>
                      <a:srgbClr val="C00000"/>
                    </a:solidFill>
                  </a:rPr>
                  <a:t>&gt; </a:t>
                </a:r>
                <a:r>
                  <a:rPr lang="en-US" altLang="zh-CN" sz="8000" dirty="0"/>
                  <a:t>//</a:t>
                </a:r>
                <a:r>
                  <a:rPr lang="zh-CN" altLang="en-US" sz="8000" dirty="0"/>
                  <a:t>提供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va_start</a:t>
                </a:r>
                <a:r>
                  <a:rPr lang="en-US" altLang="zh-CN" sz="8000" dirty="0"/>
                  <a:t>,</a:t>
                </a:r>
                <a:r>
                  <a:rPr lang="zh-CN" altLang="en-US" sz="8000" dirty="0"/>
                  <a:t> 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va_arg</a:t>
                </a:r>
                <a:r>
                  <a:rPr lang="en-US" altLang="zh-CN" sz="8000" dirty="0"/>
                  <a:t>, 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va_end</a:t>
                </a:r>
                <a:r>
                  <a:rPr lang="zh-CN" altLang="en-US" sz="8000" dirty="0"/>
                  <a:t>，用于存取变长参数表</a:t>
                </a:r>
                <a:endParaRPr lang="en-US" altLang="zh-CN" sz="8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Status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 </a:t>
                </a:r>
                <a:r>
                  <a:rPr lang="en-US" altLang="zh-CN" sz="8000" dirty="0" err="1">
                    <a:solidFill>
                      <a:srgbClr val="0000CC"/>
                    </a:solidFill>
                  </a:rPr>
                  <a:t>InitArray</a:t>
                </a:r>
                <a:r>
                  <a:rPr lang="en-US" altLang="zh-CN" sz="8000" dirty="0"/>
                  <a:t>(Array *A, int dim, </a:t>
                </a:r>
                <a:r>
                  <a:rPr lang="is-IS" altLang="zh-CN" sz="8000" dirty="0"/>
                  <a:t>…</a:t>
                </a:r>
                <a:r>
                  <a:rPr lang="en-US" altLang="zh-CN" sz="8000" dirty="0"/>
                  <a:t>) </a:t>
                </a:r>
                <a:r>
                  <a:rPr lang="en-US" altLang="zh-CN" sz="8000" b="1" dirty="0">
                    <a:solidFill>
                      <a:srgbClr val="0000CC"/>
                    </a:solidFill>
                  </a:rPr>
                  <a:t>{</a:t>
                </a:r>
                <a:r>
                  <a:rPr lang="en-US" altLang="zh-CN" sz="8000" b="1" dirty="0" err="1">
                    <a:solidFill>
                      <a:srgbClr val="C00000"/>
                    </a:solidFill>
                  </a:rPr>
                  <a:t>va_list</a:t>
                </a:r>
                <a:r>
                  <a:rPr lang="en-US" altLang="zh-CN" sz="8000" b="1" dirty="0">
                    <a:solidFill>
                      <a:srgbClr val="C00000"/>
                    </a:solidFill>
                  </a:rPr>
                  <a:t> ap; </a:t>
                </a:r>
                <a:r>
                  <a:rPr lang="en-US" altLang="zh-CN" sz="8000" dirty="0"/>
                  <a:t>//</a:t>
                </a:r>
                <a:r>
                  <a:rPr lang="en-US" altLang="zh-CN" sz="8000" dirty="0" err="1"/>
                  <a:t>ap</a:t>
                </a:r>
                <a:r>
                  <a:rPr lang="en-US" altLang="zh-CN" sz="8000" dirty="0"/>
                  <a:t> </a:t>
                </a:r>
                <a:r>
                  <a:rPr lang="zh-CN" altLang="en-US" sz="8000" dirty="0"/>
                  <a:t>存放</a:t>
                </a:r>
                <a:r>
                  <a:rPr lang="zh-CN" altLang="en-US" sz="8000" dirty="0">
                    <a:solidFill>
                      <a:srgbClr val="C00000"/>
                    </a:solidFill>
                  </a:rPr>
                  <a:t>变长参数表</a:t>
                </a:r>
                <a:r>
                  <a:rPr lang="zh-CN" altLang="en-US" sz="8000" dirty="0"/>
                  <a:t>信息的数组</a:t>
                </a:r>
                <a:endParaRPr lang="en-US" altLang="zh-CN" sz="80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 //</a:t>
                </a:r>
                <a:r>
                  <a:rPr kumimoji="1" lang="zh-CN" altLang="en-US" sz="8000" dirty="0"/>
                  <a:t>若维数</a:t>
                </a:r>
                <a:r>
                  <a:rPr kumimoji="1" lang="en-US" altLang="zh-CN" sz="8000" dirty="0"/>
                  <a:t>dim </a:t>
                </a:r>
                <a:r>
                  <a:rPr kumimoji="1" lang="zh-CN" altLang="en-US" sz="8000" dirty="0"/>
                  <a:t>和各维长度合法，则构造数组</a:t>
                </a:r>
                <a:r>
                  <a:rPr kumimoji="1" lang="en-US" altLang="zh-CN" sz="8000" dirty="0"/>
                  <a:t> A, </a:t>
                </a:r>
                <a:r>
                  <a:rPr kumimoji="1" lang="zh-CN" altLang="en-US" sz="8000" dirty="0"/>
                  <a:t>并返回</a:t>
                </a:r>
                <a:r>
                  <a:rPr lang="en-US" altLang="zh-CN" sz="8000" dirty="0"/>
                  <a:t> OK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if  ( dim &lt;1 || dim &gt; </a:t>
                </a:r>
                <a:r>
                  <a:rPr kumimoji="1" lang="en-US" altLang="zh-CN" sz="8000" dirty="0" err="1"/>
                  <a:t>Max_ARRAY_DIM</a:t>
                </a:r>
                <a:r>
                  <a:rPr kumimoji="1" lang="en-US" altLang="zh-CN" sz="8000" dirty="0"/>
                  <a:t>)  return ERROR;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A-&gt;dim</a:t>
                </a:r>
                <a:r>
                  <a:rPr lang="en-US" altLang="zh-CN" sz="8000" dirty="0"/>
                  <a:t> = dim;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kumimoji="1" lang="en-US" altLang="zh-CN" sz="8000" dirty="0"/>
                  <a:t>bounds = (int *) malloc ( dim* </a:t>
                </a:r>
                <a:r>
                  <a:rPr kumimoji="1" lang="en-US" altLang="zh-CN" sz="8000" dirty="0" err="1"/>
                  <a:t>sizeof</a:t>
                </a:r>
                <a:r>
                  <a:rPr kumimoji="1" lang="en-US" altLang="zh-CN" sz="8000" dirty="0"/>
                  <a:t> (int)); </a:t>
                </a:r>
                <a:r>
                  <a:rPr lang="en-US" altLang="zh-CN" sz="8000" dirty="0"/>
                  <a:t>if (!A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bounds)</a:t>
                </a:r>
                <a:r>
                  <a:rPr kumimoji="1" lang="en-US" altLang="zh-CN" sz="8000" dirty="0"/>
                  <a:t> return OVERFLOW;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 //</a:t>
                </a:r>
                <a:r>
                  <a:rPr lang="zh-CN" altLang="en-US" sz="8000" dirty="0"/>
                  <a:t>若各维长度合法</a:t>
                </a:r>
                <a:r>
                  <a:rPr lang="en-US" altLang="zh-CN" sz="8000" dirty="0"/>
                  <a:t>(&gt;0)</a:t>
                </a:r>
                <a:r>
                  <a:rPr lang="zh-CN" altLang="en-US" sz="8000" dirty="0"/>
                  <a:t>，则存入</a:t>
                </a:r>
                <a:r>
                  <a:rPr lang="en-US" altLang="zh-CN" sz="8000" dirty="0"/>
                  <a:t> 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bounds, </a:t>
                </a:r>
                <a:r>
                  <a:rPr lang="zh-CN" altLang="en-US" sz="8000" dirty="0"/>
                  <a:t>并求出</a:t>
                </a:r>
                <a:r>
                  <a:rPr lang="en-US" altLang="zh-CN" sz="8000" dirty="0"/>
                  <a:t> A </a:t>
                </a:r>
                <a:r>
                  <a:rPr lang="zh-CN" altLang="en-US" sz="8000" dirty="0"/>
                  <a:t>的元素总数</a:t>
                </a:r>
                <a:r>
                  <a:rPr lang="en-US" altLang="zh-CN" sz="8000" dirty="0"/>
                  <a:t> </a:t>
                </a:r>
                <a:r>
                  <a:rPr lang="en-US" altLang="zh-CN" sz="8000" dirty="0" err="1"/>
                  <a:t>elemtotal</a:t>
                </a:r>
                <a:endParaRPr lang="en-US" altLang="zh-CN" sz="80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</a:t>
                </a:r>
                <a:r>
                  <a:rPr kumimoji="1" lang="en-US" altLang="zh-CN" sz="8000" dirty="0" err="1"/>
                  <a:t>elemtotal</a:t>
                </a:r>
                <a:r>
                  <a:rPr kumimoji="1" lang="en-US" altLang="zh-CN" sz="8000" dirty="0"/>
                  <a:t> = 1;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va_start</a:t>
                </a:r>
                <a:r>
                  <a:rPr lang="en-US" altLang="zh-CN" sz="8000" dirty="0"/>
                  <a:t>(ap, dim); 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for ( 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=0; 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&lt; dim; ++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) </a:t>
                </a:r>
                <a:r>
                  <a:rPr kumimoji="1" lang="en-US" altLang="zh-CN" sz="8000" b="1" dirty="0">
                    <a:solidFill>
                      <a:srgbClr val="C00000"/>
                    </a:solidFill>
                  </a:rPr>
                  <a:t>{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        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A-&gt;bounds[</a:t>
                </a:r>
                <a:r>
                  <a:rPr lang="en-US" altLang="zh-CN" sz="8000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]</a:t>
                </a:r>
                <a:r>
                  <a:rPr lang="en-US" altLang="zh-CN" sz="8000" dirty="0"/>
                  <a:t>= 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va_arg</a:t>
                </a:r>
                <a:r>
                  <a:rPr lang="en-US" altLang="zh-CN" sz="8000" dirty="0"/>
                  <a:t>(ap, int) 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        if (A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kumimoji="1" lang="en-US" altLang="zh-CN" sz="8000" dirty="0"/>
                  <a:t>bounds[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] &lt;= 0) return UNDERFLOW;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        </a:t>
                </a:r>
                <a:r>
                  <a:rPr lang="en-US" altLang="zh-CN" sz="8000" dirty="0" err="1"/>
                  <a:t>elemtotal</a:t>
                </a:r>
                <a:r>
                  <a:rPr lang="en-US" altLang="zh-CN" sz="8000" dirty="0"/>
                  <a:t> *= 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bounds[</a:t>
                </a:r>
                <a:r>
                  <a:rPr lang="en-US" altLang="zh-CN" sz="8000" dirty="0" err="1"/>
                  <a:t>i</a:t>
                </a:r>
                <a:r>
                  <a:rPr lang="en-US" altLang="zh-CN" sz="8000" dirty="0"/>
                  <a:t>]; </a:t>
                </a:r>
                <a:r>
                  <a:rPr kumimoji="1" lang="en-US" altLang="zh-CN" sz="8000" b="1" dirty="0">
                    <a:solidFill>
                      <a:srgbClr val="C00000"/>
                    </a:solidFill>
                  </a:rPr>
                  <a:t>}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</a:t>
                </a:r>
                <a:r>
                  <a:rPr lang="en-US" altLang="zh-CN" sz="8000" dirty="0" err="1">
                    <a:solidFill>
                      <a:srgbClr val="C00000"/>
                    </a:solidFill>
                  </a:rPr>
                  <a:t>va_end</a:t>
                </a:r>
                <a:r>
                  <a:rPr lang="en-US" altLang="zh-CN" sz="8000" dirty="0"/>
                  <a:t>(ap);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</a:t>
                </a:r>
                <a:r>
                  <a:rPr kumimoji="1" lang="en-US" altLang="zh-CN" sz="8000" dirty="0">
                    <a:solidFill>
                      <a:srgbClr val="0000CC"/>
                    </a:solidFill>
                  </a:rPr>
                  <a:t>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kumimoji="1" lang="en-US" altLang="zh-CN" sz="8000" dirty="0">
                    <a:solidFill>
                      <a:srgbClr val="0000CC"/>
                    </a:solidFill>
                  </a:rPr>
                  <a:t>base </a:t>
                </a:r>
                <a:r>
                  <a:rPr kumimoji="1" lang="en-US" altLang="zh-CN" sz="8000" dirty="0"/>
                  <a:t>= (</a:t>
                </a:r>
                <a:r>
                  <a:rPr kumimoji="1" lang="en-US" altLang="zh-CN" sz="8000" dirty="0" err="1"/>
                  <a:t>ElemType</a:t>
                </a:r>
                <a:r>
                  <a:rPr kumimoji="1" lang="en-US" altLang="zh-CN" sz="8000" dirty="0"/>
                  <a:t> *) malloc(</a:t>
                </a:r>
                <a:r>
                  <a:rPr kumimoji="1" lang="en-US" altLang="zh-CN" sz="8000" dirty="0" err="1"/>
                  <a:t>elemtotal</a:t>
                </a:r>
                <a:r>
                  <a:rPr kumimoji="1" lang="en-US" altLang="zh-CN" sz="8000" dirty="0"/>
                  <a:t> * </a:t>
                </a:r>
                <a:r>
                  <a:rPr kumimoji="1" lang="en-US" altLang="zh-CN" sz="8000" dirty="0" err="1"/>
                  <a:t>sizeof</a:t>
                </a:r>
                <a:r>
                  <a:rPr kumimoji="1" lang="en-US" altLang="zh-CN" sz="8000" dirty="0"/>
                  <a:t>(</a:t>
                </a:r>
                <a:r>
                  <a:rPr kumimoji="1" lang="en-US" altLang="zh-CN" sz="8000" dirty="0" err="1"/>
                  <a:t>ElemType</a:t>
                </a:r>
                <a:r>
                  <a:rPr kumimoji="1" lang="en-US" altLang="zh-CN" sz="8000" dirty="0"/>
                  <a:t>));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</a:t>
                </a:r>
                <a:r>
                  <a:rPr lang="en-US" altLang="zh-CN" sz="8000" dirty="0"/>
                  <a:t>if  (!A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base)  return OVERFLOW;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constants=(int *)malloc(dim*</a:t>
                </a:r>
                <a:r>
                  <a:rPr lang="en-US" altLang="zh-CN" sz="8000" dirty="0" err="1"/>
                  <a:t>sizeof</a:t>
                </a:r>
                <a:r>
                  <a:rPr lang="en-US" altLang="zh-CN" sz="8000" dirty="0"/>
                  <a:t>(int)); if (!A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constants)return OVERFLOW;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// </a:t>
                </a:r>
                <a:r>
                  <a:rPr kumimoji="1" lang="zh-CN" altLang="en-US" sz="8000" dirty="0"/>
                  <a:t>求映象函数的常数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8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8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8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8000" dirty="0"/>
                  <a:t>, </a:t>
                </a:r>
                <a:r>
                  <a:rPr kumimoji="1" lang="zh-CN" altLang="en-US" sz="8000" dirty="0"/>
                  <a:t>并存入</a:t>
                </a:r>
                <a:r>
                  <a:rPr kumimoji="1" lang="en-US" altLang="zh-CN" sz="8000" dirty="0"/>
                  <a:t> 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kumimoji="1" lang="en-US" altLang="zh-CN" sz="8000" dirty="0"/>
                  <a:t>constants[i-1], 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 = 1,</a:t>
                </a:r>
                <a:r>
                  <a:rPr kumimoji="1" lang="is-IS" altLang="zh-CN" sz="8000" dirty="0"/>
                  <a:t>…,dim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is-IS" altLang="zh-CN" sz="8000" dirty="0"/>
                  <a:t>       </a:t>
                </a:r>
                <a:r>
                  <a:rPr lang="en-US" altLang="zh-CN" sz="8000" dirty="0"/>
                  <a:t>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/>
                  <a:t>constants[dim -1]= 1;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for ( 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=dim -2; 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&gt;= 0; - - </a:t>
                </a:r>
                <a:r>
                  <a:rPr kumimoji="1" lang="en-US" altLang="zh-CN" sz="8000" dirty="0" err="1"/>
                  <a:t>i</a:t>
                </a:r>
                <a:r>
                  <a:rPr kumimoji="1" lang="en-US" altLang="zh-CN" sz="8000" dirty="0"/>
                  <a:t>)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altLang="zh-CN" sz="8000" dirty="0"/>
                  <a:t>            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A-&gt;constants[</a:t>
                </a:r>
                <a:r>
                  <a:rPr lang="en-US" altLang="zh-CN" sz="8000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]</a:t>
                </a:r>
                <a:r>
                  <a:rPr lang="en-US" altLang="zh-CN" sz="8000" dirty="0"/>
                  <a:t> = </a:t>
                </a:r>
                <a:r>
                  <a:rPr lang="en-US" altLang="zh-CN" sz="8000" dirty="0">
                    <a:solidFill>
                      <a:srgbClr val="C00000"/>
                    </a:solidFill>
                  </a:rPr>
                  <a:t>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>
                    <a:solidFill>
                      <a:srgbClr val="C00000"/>
                    </a:solidFill>
                  </a:rPr>
                  <a:t>bounds[i+1] * A</a:t>
                </a:r>
                <a:r>
                  <a:rPr lang="en-US" altLang="zh-CN" sz="8000" dirty="0">
                    <a:solidFill>
                      <a:srgbClr val="0000CC"/>
                    </a:solidFill>
                  </a:rPr>
                  <a:t>-&gt;</a:t>
                </a:r>
                <a:r>
                  <a:rPr lang="en-US" altLang="zh-CN" sz="8000" dirty="0">
                    <a:solidFill>
                      <a:srgbClr val="C00000"/>
                    </a:solidFill>
                  </a:rPr>
                  <a:t>constants[i+1] </a:t>
                </a:r>
                <a:r>
                  <a:rPr lang="en-US" altLang="zh-CN" sz="8000" dirty="0"/>
                  <a:t>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kumimoji="1" lang="en-US" altLang="zh-CN" sz="8000" dirty="0"/>
                  <a:t>       return OK; </a:t>
                </a:r>
                <a:r>
                  <a:rPr kumimoji="1" lang="en-US" altLang="zh-CN" sz="8000" b="1" dirty="0">
                    <a:solidFill>
                      <a:srgbClr val="0000CC"/>
                    </a:solidFill>
                  </a:rPr>
                  <a:t>}</a:t>
                </a:r>
                <a:endParaRPr kumimoji="1" lang="zh-CN" altLang="en-US" sz="8000" b="1" dirty="0">
                  <a:solidFill>
                    <a:srgbClr val="0000CC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4E6457A-D906-42B9-8CB8-AF92A3ADD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630" y="0"/>
                <a:ext cx="8874369" cy="6858000"/>
              </a:xfrm>
              <a:blipFill rotWithShape="0">
                <a:blip r:embed="rId3"/>
                <a:stretch>
                  <a:fillRect l="-687" t="-711" r="-1030"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8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055B9-9D1C-43C7-858B-413B687A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数组的基本操作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14C40-6FB6-421A-96A6-84181BAAF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60212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Status </a:t>
            </a:r>
            <a:r>
              <a:rPr lang="en-US" altLang="zh-CN" sz="2200" b="1" dirty="0">
                <a:solidFill>
                  <a:srgbClr val="00B050"/>
                </a:solidFill>
              </a:rPr>
              <a:t>Locate</a:t>
            </a:r>
            <a:r>
              <a:rPr lang="en-US" altLang="zh-CN" sz="2200" dirty="0"/>
              <a:t>(Array A, </a:t>
            </a:r>
            <a:r>
              <a:rPr lang="en-US" altLang="zh-CN" sz="2200" dirty="0" err="1">
                <a:solidFill>
                  <a:srgbClr val="C00000"/>
                </a:solidFill>
              </a:rPr>
              <a:t>va_list</a:t>
            </a:r>
            <a:r>
              <a:rPr lang="en-US" altLang="zh-CN" sz="2200" dirty="0">
                <a:solidFill>
                  <a:srgbClr val="C00000"/>
                </a:solidFill>
              </a:rPr>
              <a:t> ap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int</a:t>
            </a:r>
            <a:r>
              <a:rPr lang="en-US" altLang="zh-CN" sz="2200" dirty="0"/>
              <a:t> *off) </a:t>
            </a:r>
            <a:r>
              <a:rPr lang="en-US" altLang="zh-CN" sz="2200" b="1" dirty="0">
                <a:solidFill>
                  <a:srgbClr val="C00000"/>
                </a:solidFill>
              </a:rPr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200" dirty="0"/>
              <a:t>       // </a:t>
            </a:r>
            <a:r>
              <a:rPr kumimoji="1" lang="zh-CN" altLang="en-US" sz="2200" dirty="0"/>
              <a:t>若</a:t>
            </a:r>
            <a:r>
              <a:rPr kumimoji="1" lang="en-US" altLang="zh-CN" sz="2200" dirty="0"/>
              <a:t> ap </a:t>
            </a:r>
            <a:r>
              <a:rPr kumimoji="1" lang="zh-CN" altLang="en-US" sz="2200" dirty="0"/>
              <a:t>指</a:t>
            </a:r>
            <a:r>
              <a:rPr lang="zh-CN" altLang="en-US" sz="2200" dirty="0"/>
              <a:t>示的各下标值合法，则</a:t>
            </a:r>
            <a:r>
              <a:rPr lang="zh-CN" altLang="en-US" sz="2200" dirty="0">
                <a:solidFill>
                  <a:srgbClr val="0000CC"/>
                </a:solidFill>
              </a:rPr>
              <a:t>求出该元素在</a:t>
            </a:r>
            <a:r>
              <a:rPr lang="en-US" altLang="zh-CN" sz="2200" dirty="0">
                <a:solidFill>
                  <a:srgbClr val="0000CC"/>
                </a:solidFill>
              </a:rPr>
              <a:t> A </a:t>
            </a:r>
            <a:r>
              <a:rPr lang="zh-CN" altLang="en-US" sz="2200" dirty="0">
                <a:solidFill>
                  <a:srgbClr val="0000CC"/>
                </a:solidFill>
              </a:rPr>
              <a:t>中相对地址</a:t>
            </a:r>
            <a:r>
              <a:rPr lang="en-US" altLang="zh-CN" sz="2200" dirty="0">
                <a:solidFill>
                  <a:srgbClr val="0000CC"/>
                </a:solidFill>
              </a:rPr>
              <a:t> off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200" dirty="0"/>
              <a:t>       *off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for (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=0;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&lt; </a:t>
            </a:r>
            <a:r>
              <a:rPr lang="en-US" altLang="zh-CN" sz="2200" dirty="0" err="1"/>
              <a:t>A.dim</a:t>
            </a:r>
            <a:r>
              <a:rPr lang="en-US" altLang="zh-CN" sz="2200" dirty="0"/>
              <a:t>; ++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 </a:t>
            </a:r>
            <a:r>
              <a:rPr lang="en-US" altLang="zh-CN" sz="2200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200" dirty="0"/>
              <a:t>               </a:t>
            </a:r>
            <a:r>
              <a:rPr kumimoji="1" lang="en-US" altLang="zh-CN" sz="2200" dirty="0" err="1"/>
              <a:t>ind</a:t>
            </a:r>
            <a:r>
              <a:rPr kumimoji="1" lang="en-US" altLang="zh-CN" sz="2200" dirty="0"/>
              <a:t> = </a:t>
            </a:r>
            <a:r>
              <a:rPr kumimoji="1" lang="en-US" altLang="zh-CN" sz="2200" dirty="0" err="1">
                <a:solidFill>
                  <a:srgbClr val="C00000"/>
                </a:solidFill>
              </a:rPr>
              <a:t>va_arg</a:t>
            </a:r>
            <a:r>
              <a:rPr kumimoji="1" lang="en-US" altLang="zh-CN" sz="2200" dirty="0"/>
              <a:t>(</a:t>
            </a:r>
            <a:r>
              <a:rPr kumimoji="1" lang="en-US" altLang="zh-CN" sz="2200" dirty="0" err="1">
                <a:solidFill>
                  <a:srgbClr val="C00000"/>
                </a:solidFill>
              </a:rPr>
              <a:t>ap</a:t>
            </a:r>
            <a:r>
              <a:rPr kumimoji="1" lang="en-US" altLang="zh-CN" sz="2200" dirty="0" err="1"/>
              <a:t>,int</a:t>
            </a:r>
            <a:r>
              <a:rPr kumimoji="1" lang="en-US" altLang="zh-CN" sz="2200" dirty="0"/>
              <a:t>) 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        if ( </a:t>
            </a:r>
            <a:r>
              <a:rPr lang="en-US" altLang="zh-CN" sz="2200" dirty="0" err="1"/>
              <a:t>ind</a:t>
            </a:r>
            <a:r>
              <a:rPr lang="en-US" altLang="zh-CN" sz="2200" dirty="0"/>
              <a:t> &lt; 0 || </a:t>
            </a:r>
            <a:r>
              <a:rPr lang="en-US" altLang="zh-CN" sz="2200" dirty="0" err="1"/>
              <a:t>ind</a:t>
            </a:r>
            <a:r>
              <a:rPr lang="en-US" altLang="zh-CN" sz="2200" dirty="0"/>
              <a:t> &gt;= </a:t>
            </a:r>
            <a:r>
              <a:rPr lang="en-US" altLang="zh-CN" sz="2200" dirty="0" err="1"/>
              <a:t>A.bounds</a:t>
            </a:r>
            <a:r>
              <a:rPr lang="en-US" altLang="zh-CN" sz="2200" dirty="0"/>
              <a:t>[</a:t>
            </a:r>
            <a:r>
              <a:rPr lang="en-US" altLang="zh-CN" sz="2200" dirty="0" err="1"/>
              <a:t>i</a:t>
            </a:r>
            <a:r>
              <a:rPr lang="en-US" altLang="zh-CN" sz="2200" dirty="0"/>
              <a:t>] ) return OVERFLOW;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200" dirty="0"/>
              <a:t>               *off += </a:t>
            </a:r>
            <a:r>
              <a:rPr kumimoji="1" lang="en-US" altLang="zh-CN" sz="2200" dirty="0" err="1"/>
              <a:t>A.constants</a:t>
            </a:r>
            <a:r>
              <a:rPr kumimoji="1" lang="en-US" altLang="zh-CN" sz="2200" dirty="0"/>
              <a:t>[</a:t>
            </a:r>
            <a:r>
              <a:rPr kumimoji="1" lang="en-US" altLang="zh-CN" sz="2200" dirty="0" err="1"/>
              <a:t>i</a:t>
            </a:r>
            <a:r>
              <a:rPr kumimoji="1" lang="en-US" altLang="zh-CN" sz="2200" dirty="0"/>
              <a:t>] * </a:t>
            </a:r>
            <a:r>
              <a:rPr kumimoji="1" lang="en-US" altLang="zh-CN" sz="2200" dirty="0" err="1"/>
              <a:t>ind</a:t>
            </a:r>
            <a:r>
              <a:rPr kumimoji="1" lang="en-US" altLang="zh-CN" sz="22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</a:t>
            </a:r>
            <a:r>
              <a:rPr lang="en-US" altLang="zh-CN" sz="2200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kumimoji="1" lang="en-US" altLang="zh-CN" sz="2200" dirty="0"/>
              <a:t>        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Status </a:t>
            </a:r>
            <a:r>
              <a:rPr lang="en-US" altLang="zh-CN" sz="2200" b="1" dirty="0">
                <a:solidFill>
                  <a:srgbClr val="0000CC"/>
                </a:solidFill>
              </a:rPr>
              <a:t>Value</a:t>
            </a:r>
            <a:r>
              <a:rPr lang="en-US" altLang="zh-CN" sz="2200" dirty="0"/>
              <a:t>(Array A, </a:t>
            </a:r>
            <a:r>
              <a:rPr lang="en-US" altLang="zh-CN" sz="2200" dirty="0" err="1"/>
              <a:t>ElemType</a:t>
            </a:r>
            <a:r>
              <a:rPr lang="en-US" altLang="zh-CN" sz="2200" dirty="0"/>
              <a:t> *</a:t>
            </a:r>
            <a:r>
              <a:rPr lang="en-US" altLang="zh-CN" sz="2200" b="1" dirty="0">
                <a:solidFill>
                  <a:srgbClr val="FF00FF"/>
                </a:solidFill>
              </a:rPr>
              <a:t>e</a:t>
            </a:r>
            <a:r>
              <a:rPr lang="en-US" altLang="zh-CN" sz="2200" dirty="0"/>
              <a:t>, </a:t>
            </a:r>
            <a:r>
              <a:rPr lang="is-IS" altLang="zh-CN" sz="2200" dirty="0"/>
              <a:t>…</a:t>
            </a:r>
            <a:r>
              <a:rPr lang="en-US" altLang="zh-CN" sz="2200" dirty="0"/>
              <a:t>) </a:t>
            </a:r>
            <a:r>
              <a:rPr lang="en-US" altLang="zh-CN" sz="2200" b="1" dirty="0">
                <a:solidFill>
                  <a:srgbClr val="C00000"/>
                </a:solidFill>
              </a:rPr>
              <a:t>{</a:t>
            </a:r>
            <a:r>
              <a:rPr lang="en-US" altLang="zh-CN" sz="2400" dirty="0" err="1">
                <a:solidFill>
                  <a:srgbClr val="C00000"/>
                </a:solidFill>
              </a:rPr>
              <a:t>va_list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ap</a:t>
            </a:r>
            <a:r>
              <a:rPr lang="en-US" altLang="zh-CN" sz="2400" dirty="0"/>
              <a:t>;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off,results</a:t>
            </a:r>
            <a:r>
              <a:rPr lang="en-US" altLang="zh-CN" sz="2400" dirty="0"/>
              <a:t>;</a:t>
            </a:r>
            <a:endParaRPr lang="en-US" altLang="zh-CN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  // </a:t>
            </a:r>
            <a:r>
              <a:rPr lang="zh-CN" altLang="en-US" sz="2200" dirty="0"/>
              <a:t>若各下标不超界，则</a:t>
            </a:r>
            <a:r>
              <a:rPr lang="en-US" altLang="zh-CN" sz="2200" dirty="0"/>
              <a:t> e </a:t>
            </a:r>
            <a:r>
              <a:rPr lang="zh-CN" altLang="en-US" sz="2200" dirty="0"/>
              <a:t>赋值为所指定的</a:t>
            </a:r>
            <a:r>
              <a:rPr lang="en-US" altLang="zh-CN" sz="2200" dirty="0"/>
              <a:t> A </a:t>
            </a:r>
            <a:r>
              <a:rPr lang="zh-CN" altLang="en-US" sz="2200" dirty="0"/>
              <a:t>的元素值，并返回</a:t>
            </a:r>
            <a:r>
              <a:rPr lang="en-US" altLang="zh-CN" sz="2200" dirty="0"/>
              <a:t>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  </a:t>
            </a:r>
            <a:r>
              <a:rPr lang="en-US" altLang="zh-CN" sz="2200" dirty="0" err="1">
                <a:solidFill>
                  <a:srgbClr val="C00000"/>
                </a:solidFill>
              </a:rPr>
              <a:t>va_start</a:t>
            </a:r>
            <a:r>
              <a:rPr lang="en-US" altLang="zh-CN" sz="2200" dirty="0"/>
              <a:t>(ap, </a:t>
            </a:r>
            <a:r>
              <a:rPr lang="en-US" altLang="zh-CN" sz="2200" b="1" dirty="0">
                <a:solidFill>
                  <a:srgbClr val="FF00FF"/>
                </a:solidFill>
              </a:rPr>
              <a:t>e</a:t>
            </a:r>
            <a:r>
              <a:rPr lang="en-US" altLang="zh-CN" sz="22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  if ( ( results = </a:t>
            </a:r>
            <a:r>
              <a:rPr lang="en-US" altLang="zh-CN" sz="2200" b="1" dirty="0">
                <a:solidFill>
                  <a:srgbClr val="00B050"/>
                </a:solidFill>
              </a:rPr>
              <a:t>Locate</a:t>
            </a:r>
            <a:r>
              <a:rPr lang="en-US" altLang="zh-CN" sz="2200" dirty="0"/>
              <a:t>(A, </a:t>
            </a:r>
            <a:r>
              <a:rPr lang="en-US" altLang="zh-CN" sz="2200" dirty="0">
                <a:solidFill>
                  <a:srgbClr val="C00000"/>
                </a:solidFill>
              </a:rPr>
              <a:t>ap</a:t>
            </a:r>
            <a:r>
              <a:rPr lang="en-US" altLang="zh-CN" sz="2200" dirty="0"/>
              <a:t>, &amp;</a:t>
            </a:r>
            <a:r>
              <a:rPr lang="en-US" altLang="zh-CN" sz="2200" dirty="0">
                <a:solidFill>
                  <a:srgbClr val="0000CC"/>
                </a:solidFill>
              </a:rPr>
              <a:t>off</a:t>
            </a:r>
            <a:r>
              <a:rPr lang="en-US" altLang="zh-CN" sz="2200" dirty="0"/>
              <a:t>) ) &lt;= 0 ) return results;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  *e = * ( </a:t>
            </a:r>
            <a:r>
              <a:rPr lang="en-US" altLang="zh-CN" sz="2200" dirty="0" err="1"/>
              <a:t>A.base</a:t>
            </a:r>
            <a:r>
              <a:rPr lang="en-US" altLang="zh-CN" sz="2200" dirty="0"/>
              <a:t> + </a:t>
            </a:r>
            <a:r>
              <a:rPr lang="en-US" altLang="zh-CN" sz="2200" dirty="0">
                <a:solidFill>
                  <a:srgbClr val="0000CC"/>
                </a:solidFill>
              </a:rPr>
              <a:t>off</a:t>
            </a:r>
            <a:r>
              <a:rPr lang="en-US" altLang="zh-CN" sz="2200" dirty="0"/>
              <a:t>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/>
              <a:t>         return OK;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C00000"/>
                </a:solidFill>
              </a:rPr>
              <a:t>}</a:t>
            </a:r>
            <a:endParaRPr lang="zh-CN" alt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33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数组的基本操作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Status </a:t>
            </a:r>
            <a:r>
              <a:rPr lang="en-US" altLang="zh-CN" sz="2400" dirty="0">
                <a:solidFill>
                  <a:srgbClr val="0000CC"/>
                </a:solidFill>
              </a:rPr>
              <a:t>Assign</a:t>
            </a:r>
            <a:r>
              <a:rPr lang="en-US" altLang="zh-CN" sz="2400" dirty="0"/>
              <a:t>(Array A,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e,...) {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result, off; </a:t>
            </a:r>
            <a:r>
              <a:rPr lang="en-US" altLang="zh-CN" sz="2400" dirty="0" err="1">
                <a:solidFill>
                  <a:srgbClr val="C00000"/>
                </a:solidFill>
              </a:rPr>
              <a:t>va_list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</a:rPr>
              <a:t>ap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C00000"/>
                </a:solidFill>
              </a:rPr>
              <a:t>va_start</a:t>
            </a:r>
            <a:r>
              <a:rPr lang="en-US" altLang="zh-CN" sz="2400" dirty="0">
                <a:solidFill>
                  <a:srgbClr val="C00000"/>
                </a:solidFill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</a:rPr>
              <a:t>ap</a:t>
            </a:r>
            <a:r>
              <a:rPr lang="en-US" altLang="zh-CN" sz="2400" dirty="0">
                <a:solidFill>
                  <a:srgbClr val="C00000"/>
                </a:solidFill>
              </a:rPr>
              <a:t>, e);</a:t>
            </a:r>
          </a:p>
          <a:p>
            <a:pPr marL="0" indent="0">
              <a:buNone/>
            </a:pPr>
            <a:r>
              <a:rPr lang="en-US" altLang="zh-CN" sz="2400" dirty="0"/>
              <a:t>if ( (result = </a:t>
            </a:r>
            <a:r>
              <a:rPr lang="en-US" altLang="zh-CN" sz="2400" dirty="0">
                <a:solidFill>
                  <a:srgbClr val="00B050"/>
                </a:solidFill>
              </a:rPr>
              <a:t>Locate</a:t>
            </a:r>
            <a:r>
              <a:rPr lang="en-US" altLang="zh-CN" sz="2400" dirty="0"/>
              <a:t>(A, </a:t>
            </a:r>
            <a:r>
              <a:rPr lang="en-US" altLang="zh-CN" sz="2400" dirty="0" err="1">
                <a:solidFill>
                  <a:srgbClr val="C00000"/>
                </a:solidFill>
              </a:rPr>
              <a:t>ap</a:t>
            </a:r>
            <a:r>
              <a:rPr lang="en-US" altLang="zh-CN" sz="2400" dirty="0"/>
              <a:t>, &amp;off) ) &lt;= 0 )     return ERROR;</a:t>
            </a:r>
          </a:p>
          <a:p>
            <a:pPr marL="0" indent="0">
              <a:buNone/>
            </a:pPr>
            <a:r>
              <a:rPr lang="en-US" altLang="zh-CN" sz="2400" dirty="0"/>
              <a:t>*(</a:t>
            </a:r>
            <a:r>
              <a:rPr lang="en-US" altLang="zh-CN" sz="2400" dirty="0" err="1"/>
              <a:t>A.base</a:t>
            </a:r>
            <a:r>
              <a:rPr lang="en-US" altLang="zh-CN" sz="2400" dirty="0"/>
              <a:t> + off) = e;</a:t>
            </a:r>
          </a:p>
          <a:p>
            <a:pPr marL="0" indent="0">
              <a:buNone/>
            </a:pPr>
            <a:r>
              <a:rPr lang="en-US" altLang="zh-CN" sz="2400" dirty="0"/>
              <a:t>return OK;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main() {</a:t>
            </a:r>
          </a:p>
          <a:p>
            <a:pPr marL="0" indent="0">
              <a:buNone/>
            </a:pPr>
            <a:r>
              <a:rPr lang="en-US" altLang="zh-CN" sz="2400" dirty="0"/>
              <a:t>Array A; </a:t>
            </a:r>
            <a:r>
              <a:rPr lang="en-US" altLang="zh-CN" sz="2400" dirty="0" err="1"/>
              <a:t>ElemType</a:t>
            </a:r>
            <a:r>
              <a:rPr lang="en-US" altLang="zh-CN" sz="2400" dirty="0"/>
              <a:t> e;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00CC"/>
                </a:solidFill>
              </a:rPr>
              <a:t>InitArray</a:t>
            </a:r>
            <a:r>
              <a:rPr lang="en-US" altLang="zh-CN" sz="2400" dirty="0">
                <a:solidFill>
                  <a:srgbClr val="0000CC"/>
                </a:solidFill>
              </a:rPr>
              <a:t>(&amp;A,3,2,3,2)</a:t>
            </a:r>
            <a:r>
              <a:rPr lang="en-US" altLang="zh-CN" sz="2400" dirty="0"/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Assign(A,30,1,1,1)</a:t>
            </a:r>
            <a:r>
              <a:rPr lang="en-US" altLang="zh-CN" sz="2400" dirty="0"/>
              <a:t>; </a:t>
            </a:r>
          </a:p>
          <a:p>
            <a:pPr marL="0" indent="0">
              <a:buNone/>
            </a:pPr>
            <a:r>
              <a:rPr lang="en-US" altLang="zh-CN" sz="2400" dirty="0"/>
              <a:t>if (</a:t>
            </a:r>
            <a:r>
              <a:rPr lang="en-US" altLang="zh-CN" sz="2400" dirty="0">
                <a:solidFill>
                  <a:srgbClr val="0000CC"/>
                </a:solidFill>
              </a:rPr>
              <a:t>Value(A,&amp;e,1,1,1)</a:t>
            </a:r>
            <a:r>
              <a:rPr lang="en-US" altLang="zh-CN" sz="2400" dirty="0"/>
              <a:t>)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("A(1,1,1):%d\n", e);</a:t>
            </a:r>
          </a:p>
          <a:p>
            <a:pPr marL="0" indent="0">
              <a:buNone/>
            </a:pPr>
            <a:r>
              <a:rPr lang="en-US" altLang="zh-CN" sz="2400" dirty="0"/>
              <a:t>return 0;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35734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78034-E46A-46F9-BBAB-0B4DF36D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特殊矩阵的压缩存储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067267-4E28-43BF-9C71-1EE837C4E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特殊矩阵</a:t>
            </a:r>
            <a:r>
              <a:rPr lang="zh-CN" altLang="en-US" dirty="0"/>
              <a:t>：元素之间存在某种</a:t>
            </a:r>
            <a:r>
              <a:rPr lang="zh-CN" altLang="en-US" dirty="0">
                <a:solidFill>
                  <a:srgbClr val="CC9B00"/>
                </a:solidFill>
              </a:rPr>
              <a:t>特殊结构</a:t>
            </a:r>
            <a:r>
              <a:rPr lang="zh-CN" altLang="en-US" dirty="0"/>
              <a:t>关系的矩阵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值相同的元素或者零元素在矩阵中的分布有一定规律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对称矩阵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三对角矩阵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数值为零的元素数目远远多于非零元素的数目，并且非零元素分布没有规律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稀疏矩阵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特殊矩阵的压缩存储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对可以不存储的元素，如零元素或对称元素，不再存储，以节省存储空间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操作方便，如：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能尽可能快地找到与下标值 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, j) </a:t>
            </a:r>
            <a:r>
              <a:rPr lang="zh-CN" altLang="en-US" dirty="0"/>
              <a:t>对应的元素</a:t>
            </a:r>
            <a:endParaRPr lang="en-US" altLang="zh-CN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能尽可能快地找到同一行或同一列的非零值元</a:t>
            </a:r>
            <a:endParaRPr lang="en-US" altLang="zh-CN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073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40B1F-B049-4F04-AE49-D1043C01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Toeplitz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F1B87-1C5A-46D6-9907-635A25C450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该矩阵中，其任何一条对角线的元素取相同值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4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a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a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该矩阵由其第一行元素和第一列元素完全确定</a:t>
                </a:r>
                <a:endParaRPr lang="en-US" altLang="zh-CN" dirty="0"/>
              </a:p>
              <a:p>
                <a:r>
                  <a:rPr lang="en-US" altLang="zh-CN" dirty="0"/>
                  <a:t>Toeplitz(0,1,-1)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主对角线元素是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、主对角线上面第一个对角线的元素是</a:t>
                </a:r>
                <a:r>
                  <a:rPr lang="en-US" altLang="zh-CN" dirty="0"/>
                  <a:t>-1</a:t>
                </a:r>
                <a:r>
                  <a:rPr lang="zh-CN" altLang="zh-CN" dirty="0"/>
                  <a:t>、其它元素是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的矩阵</a:t>
                </a:r>
                <a:endParaRPr lang="zh-CN" alt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2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2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200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200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6F1B87-1C5A-46D6-9907-635A25C450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1721" r="-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805478" y="4821089"/>
                <a:ext cx="2891666" cy="1350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</m: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𝑎𝑛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478" y="4821089"/>
                <a:ext cx="2891666" cy="1350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8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2EFF1-68EE-49E1-94D8-D3BE163C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55" y="0"/>
            <a:ext cx="8793963" cy="710006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/>
              <a:t>车流量估计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74783A-CC74-49F2-9197-BAD08F9137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733" y="634700"/>
                <a:ext cx="9011037" cy="4432152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/>
                  <a:t>问题：在高速公路场景，根据稠密而不准确的信令车流量和稀疏而准确的车检器车流量，估计真实的车流量</a:t>
                </a:r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以车检器流量作为输入构成测量矩阵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1D3A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cs typeface="Times New Roman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/>
                  <a:t>(m</a:t>
                </a:r>
                <a:r>
                  <a:rPr lang="zh-CN" altLang="en-US" dirty="0"/>
                  <a:t>个时间片，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个路段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，估计的车流量为</a:t>
                </a:r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一个低秩的矩阵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1D3A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i="1">
                                <a:solidFill>
                                  <a:srgbClr val="001D3A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1D3A"/>
                                </a:solidFill>
                                <a:latin typeface="Cambria Math"/>
                                <a:ea typeface="宋体" charset="-122"/>
                                <a:cs typeface="Times New Roman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ea typeface="宋体" charset="-122"/>
                            <a:cs typeface="Times New Roman" pitchFamily="18" charset="0"/>
                          </a:rPr>
                          <m:t>𝑚</m:t>
                        </m:r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×</m:t>
                        </m:r>
                        <m:r>
                          <a:rPr lang="en-US" altLang="zh-CN" i="1">
                            <a:solidFill>
                              <a:srgbClr val="001D3A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 panose="02040503050406030204" pitchFamily="18" charset="0"/>
                                      <a:ea typeface="宋体" charset="-122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solidFill>
                                            <a:srgbClr val="001D3A"/>
                                          </a:solidFill>
                                          <a:latin typeface="Cambria Math" panose="02040503050406030204" pitchFamily="18" charset="0"/>
                                          <a:ea typeface="宋体" charset="-122"/>
                                          <a:cs typeface="Times New Roman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solidFill>
                                            <a:srgbClr val="001D3A"/>
                                          </a:solidFill>
                                          <a:latin typeface="Cambria Math"/>
                                          <a:ea typeface="宋体" charset="-122"/>
                                          <a:cs typeface="Times New Roman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/>
                                      <a:ea typeface="宋体" charset="-122"/>
                                      <a:cs typeface="Times New Roman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altLang="zh-CN" sz="2400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001D3A"/>
                                      </a:solidFill>
                                      <a:latin typeface="Cambria Math" panose="02040503050406030204" pitchFamily="18" charset="0"/>
                                      <a:ea typeface="宋体" charset="-122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/>
                                      <a:ea typeface="宋体" charset="-122"/>
                                      <a:cs typeface="Times New Roman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宋体" charset="-122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将上面非凸问题转换为凸优化问题</a:t>
                </a:r>
                <a:endParaRPr lang="en-US" altLang="zh-CN" dirty="0">
                  <a:solidFill>
                    <a:srgbClr val="001D3A"/>
                  </a:solidFill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i="1">
                                          <a:solidFill>
                                            <a:srgbClr val="001D3A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1D3A"/>
                                              </a:solidFill>
                                              <a:latin typeface="Cambria Math" panose="02040503050406030204" pitchFamily="18" charset="0"/>
                                              <a:ea typeface="宋体" charset="-122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zh-CN" altLang="en-US" sz="2400" i="1">
                                                  <a:solidFill>
                                                    <a:srgbClr val="001D3A"/>
                                                  </a:solidFill>
                                                  <a:latin typeface="Cambria Math" panose="02040503050406030204" pitchFamily="18" charset="0"/>
                                                  <a:ea typeface="宋体" charset="-122"/>
                                                  <a:cs typeface="Times New Roman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1D3A"/>
                                                  </a:solidFill>
                                                  <a:latin typeface="Cambria Math"/>
                                                  <a:ea typeface="宋体" charset="-122"/>
                                                  <a:cs typeface="Times New Roman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solidFill>
                                                <a:srgbClr val="001D3A"/>
                                              </a:solidFill>
                                              <a:latin typeface="Cambria Math"/>
                                              <a:ea typeface="宋体" charset="-122"/>
                                              <a:cs typeface="Times New Roman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1D3A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×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1D3A"/>
                                              </a:solidFill>
                                              <a:latin typeface="Cambria Math"/>
                                              <a:ea typeface="Cambria Math"/>
                                              <a:cs typeface="Times New Roman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𝑠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𝑡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. 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⨀</m:t>
                          </m:r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001D3A"/>
                                      </a:solidFill>
                                      <a:latin typeface="Cambria Math" panose="02040503050406030204" pitchFamily="18" charset="0"/>
                                      <a:ea typeface="宋体" charset="-122"/>
                                      <a:cs typeface="Times New Roman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1D3A"/>
                                      </a:solidFill>
                                      <a:latin typeface="Cambria Math"/>
                                      <a:ea typeface="宋体" charset="-122"/>
                                      <a:cs typeface="Times New Roman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宋体" charset="-122"/>
                                  <a:cs typeface="Times New Roman" pitchFamily="18" charset="0"/>
                                </a:rPr>
                                <m:t>𝑚</m:t>
                              </m:r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×</m:t>
                              </m:r>
                              <m:r>
                                <a:rPr lang="en-US" altLang="zh-CN" sz="2400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  <m:t>=</m:t>
                          </m:r>
                        </m:e>
                      </m:func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US" altLang="zh-CN" sz="2400" i="1">
                              <a:solidFill>
                                <a:srgbClr val="001D3A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solidFill>
                    <a:srgbClr val="001D3A"/>
                  </a:solidFill>
                  <a:cs typeface="Times New Roman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利用类似</a:t>
                </a:r>
                <a:r>
                  <a:rPr lang="en-US" altLang="zh-CN" dirty="0">
                    <a:solidFill>
                      <a:srgbClr val="001D3A"/>
                    </a:solidFill>
                    <a:cs typeface="Times New Roman" pitchFamily="18" charset="0"/>
                  </a:rPr>
                  <a:t>SVD</a:t>
                </a:r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的分解方法，令</a:t>
                </a:r>
                <a:endParaRPr lang="en-US" altLang="zh-CN" dirty="0">
                  <a:solidFill>
                    <a:srgbClr val="001D3A"/>
                  </a:solidFill>
                  <a:cs typeface="Times New Roman" pitchFamily="18" charset="0"/>
                </a:endParaRPr>
              </a:p>
              <a:p>
                <a:endParaRPr lang="en-US" altLang="zh-CN" dirty="0">
                  <a:solidFill>
                    <a:srgbClr val="001D3A"/>
                  </a:solidFill>
                  <a:cs typeface="Times New Roman" pitchFamily="18" charset="0"/>
                </a:endParaRPr>
              </a:p>
              <a:p>
                <a:pPr lvl="1"/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为</a:t>
                </a:r>
                <a:r>
                  <a:rPr lang="en-US" altLang="zh-CN" dirty="0">
                    <a:solidFill>
                      <a:srgbClr val="001D3A"/>
                    </a:solidFill>
                    <a:cs typeface="Times New Roman" pitchFamily="18" charset="0"/>
                  </a:rPr>
                  <a:t>Loss</a:t>
                </a:r>
                <a:r>
                  <a:rPr lang="zh-CN" altLang="en-US" dirty="0">
                    <a:solidFill>
                      <a:srgbClr val="001D3A"/>
                    </a:solidFill>
                    <a:cs typeface="Times New Roman" pitchFamily="18" charset="0"/>
                  </a:rPr>
                  <a:t>增加正则项：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74783A-CC74-49F2-9197-BAD08F9137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33" y="634700"/>
                <a:ext cx="9011037" cy="4432152"/>
              </a:xfrm>
              <a:blipFill>
                <a:blip r:embed="rId4"/>
                <a:stretch>
                  <a:fillRect l="-1149" t="-1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8A6BC5A-11CE-4FA5-8F9F-C0E8FC137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240743"/>
              </p:ext>
            </p:extLst>
          </p:nvPr>
        </p:nvGraphicFramePr>
        <p:xfrm>
          <a:off x="1089339" y="5584376"/>
          <a:ext cx="2124671" cy="128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01800" imgH="1028700" progId="Equation.DSMT4">
                  <p:embed/>
                </p:oleObj>
              </mc:Choice>
              <mc:Fallback>
                <p:oleObj name="Equation" r:id="rId5" imgW="1701800" imgH="10287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339" y="5584376"/>
                        <a:ext cx="2124671" cy="128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5C18AE6-66A2-4F0E-998B-0E6769AB6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24661"/>
              </p:ext>
            </p:extLst>
          </p:nvPr>
        </p:nvGraphicFramePr>
        <p:xfrm>
          <a:off x="6379287" y="5419806"/>
          <a:ext cx="2627435" cy="137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7200" imgH="901700" progId="Equation.DSMT4">
                  <p:embed/>
                </p:oleObj>
              </mc:Choice>
              <mc:Fallback>
                <p:oleObj name="Equation" r:id="rId7" imgW="1727200" imgH="9017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9287" y="5419806"/>
                        <a:ext cx="2627435" cy="1378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29FBF86-52E7-4CA3-9D01-99DBA7759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899642"/>
              </p:ext>
            </p:extLst>
          </p:nvPr>
        </p:nvGraphicFramePr>
        <p:xfrm>
          <a:off x="3553294" y="5684030"/>
          <a:ext cx="2768047" cy="776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59866" imgH="406224" progId="Equation.DSMT4">
                  <p:embed/>
                </p:oleObj>
              </mc:Choice>
              <mc:Fallback>
                <p:oleObj name="Equation" r:id="rId9" imgW="1459866" imgH="406224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3294" y="5684030"/>
                        <a:ext cx="2768047" cy="776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B71461FE-3FD3-4CC5-A09D-E1BD19E4BBD5}"/>
              </a:ext>
            </a:extLst>
          </p:cNvPr>
          <p:cNvSpPr txBox="1"/>
          <p:nvPr/>
        </p:nvSpPr>
        <p:spPr>
          <a:xfrm>
            <a:off x="249952" y="4808134"/>
            <a:ext cx="367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6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>
                <a:solidFill>
                  <a:srgbClr val="001D3A"/>
                </a:solidFill>
                <a:ea typeface="宋体" pitchFamily="2" charset="-122"/>
                <a:cs typeface="Times New Roman" pitchFamily="18" charset="0"/>
              </a:rPr>
              <a:t>时间约束矩阵</a:t>
            </a:r>
            <a:r>
              <a:rPr lang="en-US" altLang="zh-CN" sz="2400" dirty="0">
                <a:solidFill>
                  <a:srgbClr val="001D3A"/>
                </a:solidFill>
                <a:ea typeface="宋体" pitchFamily="2" charset="-122"/>
                <a:cs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1D3A"/>
                </a:solidFill>
                <a:ea typeface="宋体" pitchFamily="2" charset="-122"/>
                <a:cs typeface="Times New Roman" pitchFamily="18" charset="0"/>
              </a:rPr>
              <a:t>：</a:t>
            </a:r>
            <a:r>
              <a:rPr lang="en-US" altLang="zh-CN" sz="2400" dirty="0" err="1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Toeplitz</a:t>
            </a:r>
            <a:r>
              <a:rPr lang="en-US" altLang="zh-CN" sz="2400" dirty="0">
                <a:solidFill>
                  <a:srgbClr val="0000CC"/>
                </a:solidFill>
                <a:ea typeface="宋体" pitchFamily="2" charset="-122"/>
                <a:cs typeface="Times New Roman" pitchFamily="18" charset="0"/>
              </a:rPr>
              <a:t>(0,1,-1)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DF0C429B-AF93-4AF1-8A4C-0201AEED8D5D}"/>
              </a:ext>
            </a:extLst>
          </p:cNvPr>
          <p:cNvSpPr txBox="1"/>
          <p:nvPr/>
        </p:nvSpPr>
        <p:spPr>
          <a:xfrm>
            <a:off x="3514959" y="5322179"/>
            <a:ext cx="2768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6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zh-CN" altLang="en-US" sz="2400" dirty="0">
                <a:solidFill>
                  <a:srgbClr val="001D3A"/>
                </a:solidFill>
                <a:ea typeface="宋体" pitchFamily="2" charset="-122"/>
                <a:cs typeface="Times New Roman" pitchFamily="18" charset="0"/>
              </a:rPr>
              <a:t>空间约束矩阵</a:t>
            </a:r>
            <a:r>
              <a:rPr lang="en-US" altLang="zh-CN" sz="2400" dirty="0">
                <a:solidFill>
                  <a:srgbClr val="001D3A"/>
                </a:solidFill>
                <a:ea typeface="宋体" pitchFamily="2" charset="-122"/>
                <a:cs typeface="Times New Roman" pitchFamily="18" charset="0"/>
              </a:rPr>
              <a:t>S</a:t>
            </a:r>
            <a:endParaRPr lang="zh-CN" altLang="en-US" sz="2400" dirty="0">
              <a:solidFill>
                <a:srgbClr val="001D3A"/>
              </a:solidFill>
              <a:ea typeface="宋体" pitchFamily="2" charset="-122"/>
              <a:cs typeface="Times New Roman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109FA5F-DDAD-401E-A7F8-F060DF2DA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551993"/>
              </p:ext>
            </p:extLst>
          </p:nvPr>
        </p:nvGraphicFramePr>
        <p:xfrm>
          <a:off x="3514959" y="4354426"/>
          <a:ext cx="5143850" cy="830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971800" imgH="444500" progId="Equation.DSMT4">
                  <p:embed/>
                </p:oleObj>
              </mc:Choice>
              <mc:Fallback>
                <p:oleObj name="Equation" r:id="rId11" imgW="2971800" imgH="4445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79B311F-0C8A-4FD4-B9DB-CEE4A01309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959" y="4354426"/>
                        <a:ext cx="5143850" cy="8309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8">
            <a:extLst>
              <a:ext uri="{FF2B5EF4-FFF2-40B4-BE49-F238E27FC236}">
                <a16:creationId xmlns:a16="http://schemas.microsoft.com/office/drawing/2014/main" id="{70ADB112-B872-40CC-A4F2-42AFBAB19F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1672634"/>
              </p:ext>
            </p:extLst>
          </p:nvPr>
        </p:nvGraphicFramePr>
        <p:xfrm>
          <a:off x="2273513" y="3951317"/>
          <a:ext cx="4689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38400" imgH="215900" progId="Equation.DSMT4">
                  <p:embed/>
                </p:oleObj>
              </mc:Choice>
              <mc:Fallback>
                <p:oleObj name="Equation" r:id="rId13" imgW="2438400" imgH="215900" progId="Equation.DSMT4">
                  <p:embed/>
                  <p:pic>
                    <p:nvPicPr>
                      <p:cNvPr id="7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513" y="3951317"/>
                        <a:ext cx="46894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2B8B3987-A460-4859-9B66-F72E58E388A1}"/>
              </a:ext>
            </a:extLst>
          </p:cNvPr>
          <p:cNvSpPr/>
          <p:nvPr/>
        </p:nvSpPr>
        <p:spPr>
          <a:xfrm>
            <a:off x="3469157" y="4778574"/>
            <a:ext cx="3200801" cy="43393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16D1A4-ADB5-4D8C-892D-9F637AC0B989}"/>
              </a:ext>
            </a:extLst>
          </p:cNvPr>
          <p:cNvSpPr txBox="1"/>
          <p:nvPr/>
        </p:nvSpPr>
        <p:spPr>
          <a:xfrm>
            <a:off x="2852474" y="35917"/>
            <a:ext cx="6271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Mining Spatial-temporal Correlation of Sensory Data for Estimating Traffic Volumes on Highways,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Mobiquitous</a:t>
            </a:r>
            <a:r>
              <a:rPr lang="zh-CN" altLang="en-US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2017, Best paper award runner-up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500269" y="3610421"/>
                <a:ext cx="2158540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宋体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zh-CN" altLang="en-US" i="1">
                                  <a:solidFill>
                                    <a:srgbClr val="001D3A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1D3A"/>
                                  </a:solidFill>
                                  <a:latin typeface="Cambria Math"/>
                                  <a:ea typeface="宋体" charset="-122"/>
                                  <a:cs typeface="Times New Roman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rgbClr val="001D3A"/>
                              </a:solidFill>
                              <a:latin typeface="Cambria Math"/>
                              <a:ea typeface="宋体" charset="-122"/>
                              <a:cs typeface="Times New Roman" pitchFamily="18" charset="0"/>
                            </a:rPr>
                            <m:t>𝑚</m:t>
                          </m:r>
                          <m:r>
                            <a:rPr lang="en-US" altLang="zh-CN" i="1">
                              <a:solidFill>
                                <a:srgbClr val="001D3A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×</m:t>
                          </m:r>
                          <m:r>
                            <a:rPr lang="en-US" altLang="zh-CN" i="1">
                              <a:solidFill>
                                <a:srgbClr val="001D3A"/>
                              </a:solidFill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1D3A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1D3A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altLang="zh-CN" b="0" i="1" smtClean="0">
                          <a:solidFill>
                            <a:srgbClr val="001D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Σ</m:t>
                      </m:r>
                      <m:sSup>
                        <m:sSupPr>
                          <m:ctrlPr>
                            <a:rPr lang="el-GR" altLang="zh-CN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1D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1D3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1D3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269" y="3610421"/>
                <a:ext cx="2158540" cy="284437"/>
              </a:xfrm>
              <a:prstGeom prst="rect">
                <a:avLst/>
              </a:prstGeom>
              <a:blipFill>
                <a:blip r:embed="rId15"/>
                <a:stretch>
                  <a:fillRect l="-1977" t="-17021" r="-565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09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 animBg="1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37AA7-A34D-4E5B-9C93-BF32F9BB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</a:t>
            </a:r>
            <a:r>
              <a:rPr lang="zh-CN" altLang="en-US" dirty="0"/>
              <a:t> 对称矩阵</a:t>
            </a:r>
            <a:r>
              <a:rPr lang="en-US" altLang="zh-CN" dirty="0"/>
              <a:t>(Symmetric Matrix)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90F5B4-7429-4B67-881D-5F4C7E227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0000CC"/>
                    </a:solidFill>
                  </a:rPr>
                  <a:t>元素关于主对角线对称</a:t>
                </a:r>
                <a:r>
                  <a:rPr lang="zh-CN" altLang="en-US" dirty="0"/>
                  <a:t>，即，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dirty="0"/>
                  <a:t>存储策略：只存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对角线及对角线以上</a:t>
                </a:r>
                <a:r>
                  <a:rPr lang="zh-CN" altLang="en-US" dirty="0"/>
                  <a:t>的元素，或者只存对角线或对角线以下的元素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前者称为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上三角矩阵</a:t>
                </a:r>
                <a:r>
                  <a:rPr lang="zh-CN" altLang="en-US" dirty="0"/>
                  <a:t>，后者称为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下三角矩阵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90F5B4-7429-4B67-881D-5F4C7E227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DEDD33D5-EDE9-408C-ABC6-AEA1E19124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40760"/>
              </p:ext>
            </p:extLst>
          </p:nvPr>
        </p:nvGraphicFramePr>
        <p:xfrm>
          <a:off x="1238372" y="3907054"/>
          <a:ext cx="6359525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090480" imgH="29255400" progId="Equation.3">
                  <p:embed/>
                </p:oleObj>
              </mc:Choice>
              <mc:Fallback>
                <p:oleObj name="公式" r:id="rId4" imgW="69090480" imgH="2925540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372" y="3907054"/>
                        <a:ext cx="6359525" cy="2738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9">
            <a:extLst>
              <a:ext uri="{FF2B5EF4-FFF2-40B4-BE49-F238E27FC236}">
                <a16:creationId xmlns:a16="http://schemas.microsoft.com/office/drawing/2014/main" id="{7AE03450-55AF-4BF1-9AD4-4FD30EF4F6E5}"/>
              </a:ext>
            </a:extLst>
          </p:cNvPr>
          <p:cNvSpPr>
            <a:spLocks noChangeArrowheads="1"/>
          </p:cNvSpPr>
          <p:nvPr/>
        </p:nvSpPr>
        <p:spPr bwMode="auto">
          <a:xfrm rot="1524529">
            <a:off x="1981322" y="5053229"/>
            <a:ext cx="5526087" cy="55086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  <a:alpha val="50195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44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28269"/>
          <a:stretch/>
        </p:blipFill>
        <p:spPr>
          <a:xfrm>
            <a:off x="4388661" y="2893798"/>
            <a:ext cx="4755339" cy="3714750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EB49DF7A-D14F-46D7-89CA-D310F148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2D002A-376D-4F03-A5E7-593AEAF60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数组的类型定义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数组的顺序表示和实现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b="1" dirty="0"/>
              <a:t>一维</a:t>
            </a:r>
            <a:r>
              <a:rPr lang="en-US" altLang="zh-CN" b="1" dirty="0"/>
              <a:t>/</a:t>
            </a:r>
            <a:r>
              <a:rPr lang="zh-CN" altLang="en-US" b="1" dirty="0"/>
              <a:t>二维</a:t>
            </a:r>
            <a:r>
              <a:rPr lang="en-US" altLang="zh-CN" b="1" dirty="0"/>
              <a:t>/n</a:t>
            </a:r>
            <a:r>
              <a:rPr lang="zh-CN" altLang="en-US" b="1" dirty="0"/>
              <a:t>维数组</a:t>
            </a:r>
            <a:r>
              <a:rPr lang="en-US" altLang="zh-CN" b="1" dirty="0"/>
              <a:t>(</a:t>
            </a:r>
            <a:r>
              <a:rPr lang="zh-CN" altLang="en-US" b="1" dirty="0"/>
              <a:t>向量</a:t>
            </a:r>
            <a:r>
              <a:rPr lang="en-US" altLang="zh-CN" b="1" dirty="0"/>
              <a:t>/</a:t>
            </a:r>
            <a:r>
              <a:rPr lang="zh-CN" altLang="en-US" b="1" dirty="0"/>
              <a:t>矩阵</a:t>
            </a:r>
            <a:r>
              <a:rPr lang="en-US" altLang="zh-CN" b="1" dirty="0"/>
              <a:t>/n</a:t>
            </a:r>
            <a:r>
              <a:rPr lang="zh-CN" altLang="en-US" b="1" dirty="0"/>
              <a:t>维空间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特殊矩阵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3.1 </a:t>
            </a:r>
            <a:r>
              <a:rPr lang="zh-CN" altLang="en-US" b="1" dirty="0"/>
              <a:t>对称矩阵</a:t>
            </a:r>
            <a:r>
              <a:rPr lang="en-US" altLang="zh-CN" b="1" dirty="0"/>
              <a:t>(</a:t>
            </a:r>
            <a:r>
              <a:rPr lang="zh-CN" altLang="en-US" b="1" dirty="0"/>
              <a:t>的压缩存储</a:t>
            </a:r>
            <a:r>
              <a:rPr lang="en-US" altLang="zh-CN" b="1" dirty="0"/>
              <a:t>(</a:t>
            </a:r>
            <a:r>
              <a:rPr lang="zh-CN" altLang="en-US" b="1" dirty="0"/>
              <a:t>到数组</a:t>
            </a:r>
            <a:r>
              <a:rPr lang="en-US" altLang="zh-CN" b="1" dirty="0"/>
              <a:t>))</a:t>
            </a:r>
          </a:p>
          <a:p>
            <a:pPr marL="457200" lvl="1" indent="0">
              <a:buNone/>
            </a:pPr>
            <a:r>
              <a:rPr lang="en-US" altLang="zh-CN" b="1" dirty="0"/>
              <a:t>3.2 </a:t>
            </a:r>
            <a:r>
              <a:rPr lang="zh-CN" altLang="en-US" b="1" dirty="0"/>
              <a:t>三对角矩阵</a:t>
            </a:r>
            <a:r>
              <a:rPr lang="en-US" altLang="zh-CN" b="1" dirty="0"/>
              <a:t>(</a:t>
            </a:r>
            <a:r>
              <a:rPr lang="zh-CN" altLang="en-US" b="1" dirty="0"/>
              <a:t>的压缩存储</a:t>
            </a:r>
            <a:r>
              <a:rPr lang="en-US" altLang="zh-CN" b="1" dirty="0"/>
              <a:t>)</a:t>
            </a:r>
          </a:p>
          <a:p>
            <a:pPr marL="457200" lvl="1" indent="0">
              <a:buNone/>
            </a:pPr>
            <a:r>
              <a:rPr lang="en-US" altLang="zh-CN" b="1" dirty="0"/>
              <a:t>3.3 </a:t>
            </a:r>
            <a:r>
              <a:rPr lang="zh-CN" altLang="en-US" b="1" dirty="0"/>
              <a:t>稀疏矩阵</a:t>
            </a:r>
            <a:r>
              <a:rPr lang="en-US" altLang="zh-CN" b="1" dirty="0"/>
              <a:t>(</a:t>
            </a:r>
            <a:r>
              <a:rPr lang="zh-CN" altLang="en-US" sz="2600" b="1" dirty="0"/>
              <a:t>转置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加法</a:t>
            </a:r>
            <a:r>
              <a:rPr lang="en-US" altLang="zh-CN" sz="2600" b="1" dirty="0"/>
              <a:t>/</a:t>
            </a:r>
            <a:r>
              <a:rPr lang="zh-CN" altLang="en-US" sz="2600" b="1" dirty="0"/>
              <a:t>乘法</a:t>
            </a:r>
            <a:r>
              <a:rPr lang="en-US" altLang="zh-CN" sz="2600" b="1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广义表的类型定义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广义表的表示方法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广义表的操作实现</a:t>
            </a:r>
          </a:p>
        </p:txBody>
      </p:sp>
      <p:sp>
        <p:nvSpPr>
          <p:cNvPr id="3" name="矩形 2"/>
          <p:cNvSpPr/>
          <p:nvPr/>
        </p:nvSpPr>
        <p:spPr>
          <a:xfrm>
            <a:off x="7253416" y="5844746"/>
            <a:ext cx="1729946" cy="763802"/>
          </a:xfrm>
          <a:prstGeom prst="rect">
            <a:avLst/>
          </a:prstGeom>
          <a:noFill/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63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9BB3F-53FD-4642-8E11-431D1605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行序优先压缩存储</a:t>
            </a:r>
            <a:r>
              <a:rPr lang="zh-CN" altLang="en-US" dirty="0">
                <a:solidFill>
                  <a:srgbClr val="C00000"/>
                </a:solidFill>
              </a:rPr>
              <a:t>下三角</a:t>
            </a:r>
            <a:r>
              <a:rPr lang="zh-CN" altLang="en-US" dirty="0"/>
              <a:t>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64C9D-5373-4959-BF6C-66FA86BD3A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36712"/>
                <a:ext cx="8229600" cy="50431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行序为主序进行存储</a:t>
                </a:r>
                <a:endParaRPr lang="en-US" altLang="zh-CN" dirty="0"/>
              </a:p>
              <a:p>
                <a:r>
                  <a:rPr lang="zh-CN" altLang="en-US" dirty="0"/>
                  <a:t>给定任一组下标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(</a:t>
                </a:r>
                <a:r>
                  <a:rPr lang="en-US" altLang="zh-CN" i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i="1" dirty="0">
                    <a:solidFill>
                      <a:srgbClr val="0000CC"/>
                    </a:solidFill>
                  </a:rPr>
                  <a:t>, j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)</a:t>
                </a:r>
              </a:p>
              <a:p>
                <a:r>
                  <a:rPr lang="zh-CN" altLang="en-US" dirty="0"/>
                  <a:t>相应的存储位置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为：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若某矩阵元素位于数组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的第 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k</a:t>
                </a:r>
                <a:r>
                  <a:rPr lang="zh-CN" altLang="en-US" dirty="0"/>
                  <a:t>个位置</a:t>
                </a:r>
                <a:r>
                  <a:rPr lang="en-US" altLang="zh-CN" dirty="0"/>
                  <a:t>(k≥0)</a:t>
                </a:r>
              </a:p>
              <a:p>
                <a:pPr lvl="1"/>
                <a:r>
                  <a:rPr lang="zh-CN" altLang="en-US" dirty="0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+1)/2≤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+2)/2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的 </a:t>
                </a:r>
                <a:r>
                  <a:rPr lang="en-US" altLang="zh-CN" b="1" i="1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为该元素的行号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该元素的列号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+1)/2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64C9D-5373-4959-BF6C-66FA86BD3A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712"/>
                <a:ext cx="8229600" cy="5043115"/>
              </a:xfrm>
              <a:blipFill>
                <a:blip r:embed="rId4"/>
                <a:stretch>
                  <a:fillRect l="-1481" t="-3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8353EE22-A985-44D7-B7A8-3DE273313C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81521"/>
              </p:ext>
            </p:extLst>
          </p:nvPr>
        </p:nvGraphicFramePr>
        <p:xfrm>
          <a:off x="4616077" y="845500"/>
          <a:ext cx="4397996" cy="2759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95200" imgH="1168200" progId="Equation.3">
                  <p:embed/>
                </p:oleObj>
              </mc:Choice>
              <mc:Fallback>
                <p:oleObj name="公式" r:id="rId5" imgW="2095200" imgH="1168200" progId="Equation.3">
                  <p:embed/>
                  <p:pic>
                    <p:nvPicPr>
                      <p:cNvPr id="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6077" y="845500"/>
                        <a:ext cx="4397996" cy="27593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DFC037C-6F3D-4AF7-8068-3D727D680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179" y="3054715"/>
            <a:ext cx="921928" cy="482986"/>
          </a:xfrm>
          <a:prstGeom prst="rect">
            <a:avLst/>
          </a:prstGeom>
          <a:solidFill>
            <a:schemeClr val="accent6">
              <a:lumMod val="40000"/>
              <a:lumOff val="60000"/>
              <a:alpha val="3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50A7033-3135-44DF-8C2E-AB31764D3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533" y="2690395"/>
            <a:ext cx="615894" cy="858342"/>
          </a:xfrm>
          <a:prstGeom prst="rect">
            <a:avLst/>
          </a:prstGeom>
          <a:solidFill>
            <a:schemeClr val="accent6">
              <a:lumMod val="40000"/>
              <a:lumOff val="60000"/>
              <a:alpha val="3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5D9AC86-1D9B-4A44-AF7E-3A69ABF2C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222" y="2021203"/>
            <a:ext cx="705874" cy="1549334"/>
          </a:xfrm>
          <a:prstGeom prst="rect">
            <a:avLst/>
          </a:prstGeom>
          <a:solidFill>
            <a:schemeClr val="accent6">
              <a:lumMod val="40000"/>
              <a:lumOff val="60000"/>
              <a:alpha val="3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5AC3838-6011-49D1-B6D1-C750E3DD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53" y="1521936"/>
            <a:ext cx="656849" cy="2037533"/>
          </a:xfrm>
          <a:prstGeom prst="rect">
            <a:avLst/>
          </a:prstGeom>
          <a:solidFill>
            <a:schemeClr val="accent6">
              <a:lumMod val="40000"/>
              <a:lumOff val="60000"/>
              <a:alpha val="3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9F832C8-64F8-4DA0-85E6-861DD267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311" y="978173"/>
            <a:ext cx="775808" cy="2586756"/>
          </a:xfrm>
          <a:prstGeom prst="rect">
            <a:avLst/>
          </a:prstGeom>
          <a:solidFill>
            <a:schemeClr val="accent6">
              <a:lumMod val="40000"/>
              <a:lumOff val="60000"/>
              <a:alpha val="3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11D873B2-B734-47E0-8998-22E1665E9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163" y="6094186"/>
            <a:ext cx="758745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00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10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11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20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21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22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30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31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32   ……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宋体" charset="-122"/>
              </a:rPr>
              <a:t>  </a:t>
            </a:r>
            <a:r>
              <a:rPr kumimoji="1" lang="en-US" altLang="zh-CN" sz="3200" i="1" dirty="0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Times New Roman" pitchFamily="18" charset="0"/>
              </a:rPr>
              <a:t>n-1n-1</a:t>
            </a:r>
            <a:r>
              <a:rPr kumimoji="1" lang="en-US" altLang="zh-CN" sz="3200" baseline="-25000" dirty="0">
                <a:solidFill>
                  <a:srgbClr val="000099"/>
                </a:solidFill>
                <a:latin typeface="宋体" charset="-122"/>
              </a:rPr>
              <a:t> 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3F9817B2-6F33-4E7D-A8A0-9BF147782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920" y="6147542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5A4D681D-3168-45B4-99E8-DCD878801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4520" y="6147542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DF0499DD-42CD-4110-BF89-CE97194E2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4120" y="6147542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84AB8149-721E-48A1-87F0-4559AAC967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7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742487AF-3A79-40AB-94C7-5BA7FD4DC5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3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7E344BE8-4204-4A24-80B4-D6F452711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29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F19D66B3-2F35-4BD6-9092-82670F550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25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6A93E345-90FD-469D-AAC5-21F5822BA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21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A2531161-F6A5-45D8-88FB-38B1C20D0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7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EB58438F-416C-4784-A311-F64941607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3720" y="6156334"/>
            <a:ext cx="0" cy="5219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CEA39D41-94AD-42C3-BE5D-76F95995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281" y="5657226"/>
            <a:ext cx="7526338" cy="3914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400" b="0" dirty="0">
                <a:latin typeface="Times New Roman" pitchFamily="18" charset="0"/>
              </a:rPr>
              <a:t>0     1      2      3      4      5      6      7      8              n(n+1)/2-1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8DCBBFC-823B-459C-89A5-C3C90A1F7E53}"/>
              </a:ext>
            </a:extLst>
          </p:cNvPr>
          <p:cNvSpPr/>
          <p:nvPr/>
        </p:nvSpPr>
        <p:spPr>
          <a:xfrm>
            <a:off x="521917" y="6135579"/>
            <a:ext cx="5279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0099"/>
                </a:solidFill>
                <a:latin typeface="Times New Roman" pitchFamily="18" charset="0"/>
              </a:rPr>
              <a:t>B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041F17-05BF-4CDF-B7B8-384C1BD9CC7D}"/>
                  </a:ext>
                </a:extLst>
              </p:cNvPr>
              <p:cNvSpPr txBox="1"/>
              <p:nvPr/>
            </p:nvSpPr>
            <p:spPr>
              <a:xfrm>
                <a:off x="571340" y="2202792"/>
                <a:ext cx="3451971" cy="16648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×(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1)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13041F17-05BF-4CDF-B7B8-384C1BD9C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40" y="2202792"/>
                <a:ext cx="3451971" cy="1664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下 33">
            <a:extLst>
              <a:ext uri="{FF2B5EF4-FFF2-40B4-BE49-F238E27FC236}">
                <a16:creationId xmlns:a16="http://schemas.microsoft.com/office/drawing/2014/main" id="{F8E6F46C-D8F0-4ACF-BCA1-27142BB80510}"/>
              </a:ext>
            </a:extLst>
          </p:cNvPr>
          <p:cNvSpPr/>
          <p:nvPr/>
        </p:nvSpPr>
        <p:spPr>
          <a:xfrm>
            <a:off x="7999219" y="3650308"/>
            <a:ext cx="697925" cy="1888413"/>
          </a:xfrm>
          <a:prstGeom prst="downArrow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3C903638-0BE6-42A2-BD15-F6DFC9D3ACCC}"/>
              </a:ext>
            </a:extLst>
          </p:cNvPr>
          <p:cNvSpPr/>
          <p:nvPr/>
        </p:nvSpPr>
        <p:spPr>
          <a:xfrm>
            <a:off x="4572000" y="882178"/>
            <a:ext cx="1076353" cy="63097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79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/>
      <p:bldP spid="33" grpId="0"/>
      <p:bldP spid="34" grpId="0" animBg="1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01849-AD69-4647-8D54-0A38E8BF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三对角矩阵</a:t>
            </a:r>
            <a:r>
              <a:rPr lang="en-US" altLang="zh-CN" dirty="0"/>
              <a:t>(Tridiagonal Matrix)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BE2BAE-93DA-4BDF-B5B4-C47AA063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2562585" cy="36061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三对角矩阵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除主对角线及在主对角线上下最临近的两条对角线上的元素外，所有其它元素均为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07604BA-D125-4B2A-B8DD-5C219A8740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941974"/>
              </p:ext>
            </p:extLst>
          </p:nvPr>
        </p:nvGraphicFramePr>
        <p:xfrm>
          <a:off x="2913789" y="862662"/>
          <a:ext cx="6229583" cy="299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4537000" imgH="35759160" progId="Equation.3">
                  <p:embed/>
                </p:oleObj>
              </mc:Choice>
              <mc:Fallback>
                <p:oleObj name="公式" r:id="rId3" imgW="84537000" imgH="35759160" progId="Equation.3">
                  <p:embed/>
                  <p:pic>
                    <p:nvPicPr>
                      <p:cNvPr id="921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789" y="862662"/>
                        <a:ext cx="6229583" cy="29979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5">
            <a:extLst>
              <a:ext uri="{FF2B5EF4-FFF2-40B4-BE49-F238E27FC236}">
                <a16:creationId xmlns:a16="http://schemas.microsoft.com/office/drawing/2014/main" id="{D7080B29-E008-4529-A4BE-2B73A137BF48}"/>
              </a:ext>
            </a:extLst>
          </p:cNvPr>
          <p:cNvSpPr>
            <a:spLocks noChangeArrowheads="1"/>
          </p:cNvSpPr>
          <p:nvPr/>
        </p:nvSpPr>
        <p:spPr bwMode="auto">
          <a:xfrm rot="1725769" flipV="1">
            <a:off x="3812378" y="2147040"/>
            <a:ext cx="5006975" cy="174625"/>
          </a:xfrm>
          <a:custGeom>
            <a:avLst/>
            <a:gdLst>
              <a:gd name="T0" fmla="*/ 2147483647 w 21600"/>
              <a:gd name="T1" fmla="*/ 5706688 h 21600"/>
              <a:gd name="T2" fmla="*/ 2147483647 w 21600"/>
              <a:gd name="T3" fmla="*/ 11413312 h 21600"/>
              <a:gd name="T4" fmla="*/ 0 w 21600"/>
              <a:gd name="T5" fmla="*/ 5706688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00CC">
              <a:alpha val="18823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AutoShape 26">
            <a:extLst>
              <a:ext uri="{FF2B5EF4-FFF2-40B4-BE49-F238E27FC236}">
                <a16:creationId xmlns:a16="http://schemas.microsoft.com/office/drawing/2014/main" id="{B55E4FDD-8ABB-4DD8-B2B5-8AB28EC03974}"/>
              </a:ext>
            </a:extLst>
          </p:cNvPr>
          <p:cNvSpPr>
            <a:spLocks noChangeArrowheads="1"/>
          </p:cNvSpPr>
          <p:nvPr/>
        </p:nvSpPr>
        <p:spPr bwMode="auto">
          <a:xfrm rot="1725769" flipV="1">
            <a:off x="3295457" y="2452741"/>
            <a:ext cx="5614987" cy="193675"/>
          </a:xfrm>
          <a:custGeom>
            <a:avLst/>
            <a:gdLst>
              <a:gd name="T0" fmla="*/ 2147483647 w 21600"/>
              <a:gd name="T1" fmla="*/ 7785483 h 21600"/>
              <a:gd name="T2" fmla="*/ 2147483647 w 21600"/>
              <a:gd name="T3" fmla="*/ 15570877 h 21600"/>
              <a:gd name="T4" fmla="*/ 0 w 21600"/>
              <a:gd name="T5" fmla="*/ 7785483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>
              <a:alpha val="2901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27">
            <a:extLst>
              <a:ext uri="{FF2B5EF4-FFF2-40B4-BE49-F238E27FC236}">
                <a16:creationId xmlns:a16="http://schemas.microsoft.com/office/drawing/2014/main" id="{B15ADFCA-B815-4DFA-A0A2-501EE3411514}"/>
              </a:ext>
            </a:extLst>
          </p:cNvPr>
          <p:cNvSpPr>
            <a:spLocks noChangeArrowheads="1"/>
          </p:cNvSpPr>
          <p:nvPr/>
        </p:nvSpPr>
        <p:spPr bwMode="auto">
          <a:xfrm rot="1725769" flipV="1">
            <a:off x="3340651" y="2676979"/>
            <a:ext cx="4800600" cy="163512"/>
          </a:xfrm>
          <a:custGeom>
            <a:avLst/>
            <a:gdLst>
              <a:gd name="T0" fmla="*/ 2147483647 w 21600"/>
              <a:gd name="T1" fmla="*/ 4685020 h 21600"/>
              <a:gd name="T2" fmla="*/ 2147483647 w 21600"/>
              <a:gd name="T3" fmla="*/ 9370040 h 21600"/>
              <a:gd name="T4" fmla="*/ 0 w 21600"/>
              <a:gd name="T5" fmla="*/ 4685020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800 w 21600"/>
              <a:gd name="T13" fmla="*/ 1800 h 21600"/>
              <a:gd name="T14" fmla="*/ 19800 w 21600"/>
              <a:gd name="T15" fmla="*/ 198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29019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CA6102A-A91E-4C2A-9A23-1D844DAF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513" y="5260728"/>
            <a:ext cx="77104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B98BF8F-5422-4FB9-B532-305B878B7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214691"/>
            <a:ext cx="83835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B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  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00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01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10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11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12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21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22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23 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…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-1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-2  </a:t>
            </a:r>
            <a:r>
              <a:rPr kumimoji="1" lang="en-US" altLang="zh-CN" sz="3200" i="1">
                <a:solidFill>
                  <a:srgbClr val="000099"/>
                </a:solidFill>
                <a:latin typeface="Times New Roman" pitchFamily="18" charset="0"/>
              </a:rPr>
              <a:t>a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-1</a:t>
            </a:r>
            <a:r>
              <a:rPr kumimoji="1" lang="en-US" altLang="zh-CN" sz="3200" i="1" baseline="-25000">
                <a:solidFill>
                  <a:srgbClr val="000099"/>
                </a:solidFill>
                <a:latin typeface="Times New Roman" pitchFamily="18" charset="0"/>
              </a:rPr>
              <a:t>n</a:t>
            </a:r>
            <a:r>
              <a:rPr kumimoji="1" lang="en-US" altLang="zh-CN" sz="3200" baseline="-25000">
                <a:solidFill>
                  <a:srgbClr val="000099"/>
                </a:solidFill>
                <a:latin typeface="Times New Roman" pitchFamily="18" charset="0"/>
              </a:rPr>
              <a:t>-1</a:t>
            </a:r>
            <a:r>
              <a:rPr kumimoji="1" lang="en-US" altLang="zh-CN" sz="3200">
                <a:solidFill>
                  <a:srgbClr val="000099"/>
                </a:solidFill>
                <a:latin typeface="Times New Roman" pitchFamily="18" charset="0"/>
              </a:rPr>
              <a:t>  </a:t>
            </a:r>
            <a:endParaRPr kumimoji="1" lang="en-US" altLang="zh-CN" sz="3200">
              <a:solidFill>
                <a:srgbClr val="000099"/>
              </a:solidFill>
              <a:latin typeface="宋体" charset="-122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D415C28C-FE97-4E43-8386-F506E95A9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21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D461786D-0D8F-4371-8E11-2DDEFA4B7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E099E79-E1AB-4454-BC97-3C1394353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13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3D601F31-98D9-4763-A89F-EA8F9A48A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09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831C580-1554-4296-B483-DB5AE1E29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5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4FEDE569-E22E-4BD0-A55C-06B2370FAE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01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A8C1838C-6F57-49A4-B417-3C149868C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97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C3E6A0CF-0875-4E8D-BB5C-8EA6CD5A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93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id="{DBF80BD4-8627-4F74-B850-76C0D633D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8913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B681EA64-4159-46D2-85B8-7A5D413A2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4844803"/>
            <a:ext cx="711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>
                <a:solidFill>
                  <a:srgbClr val="000000"/>
                </a:solidFill>
                <a:latin typeface="Times New Roman" pitchFamily="18" charset="0"/>
              </a:rPr>
              <a:t>0     1      2      3      4      5      6      7      8       9             10</a:t>
            </a: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349F2933-1926-46B7-9E0B-ADC746CA2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260728"/>
            <a:ext cx="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04F76F15-F55B-490C-A431-204134052721}"/>
              </a:ext>
            </a:extLst>
          </p:cNvPr>
          <p:cNvSpPr>
            <a:spLocks/>
          </p:cNvSpPr>
          <p:nvPr/>
        </p:nvSpPr>
        <p:spPr bwMode="auto">
          <a:xfrm rot="16200000">
            <a:off x="1600200" y="5565528"/>
            <a:ext cx="152400" cy="1066800"/>
          </a:xfrm>
          <a:prstGeom prst="leftBrace">
            <a:avLst>
              <a:gd name="adj1" fmla="val 58333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2" name="AutoShape 19">
            <a:extLst>
              <a:ext uri="{FF2B5EF4-FFF2-40B4-BE49-F238E27FC236}">
                <a16:creationId xmlns:a16="http://schemas.microsoft.com/office/drawing/2014/main" id="{B221581D-27D0-4AE1-A364-DC615294BEB2}"/>
              </a:ext>
            </a:extLst>
          </p:cNvPr>
          <p:cNvSpPr>
            <a:spLocks/>
          </p:cNvSpPr>
          <p:nvPr/>
        </p:nvSpPr>
        <p:spPr bwMode="auto">
          <a:xfrm rot="16200000">
            <a:off x="3124200" y="5260728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3" name="AutoShape 20">
            <a:extLst>
              <a:ext uri="{FF2B5EF4-FFF2-40B4-BE49-F238E27FC236}">
                <a16:creationId xmlns:a16="http://schemas.microsoft.com/office/drawing/2014/main" id="{D2C06596-72AB-499E-945D-F3EC984E0F73}"/>
              </a:ext>
            </a:extLst>
          </p:cNvPr>
          <p:cNvSpPr>
            <a:spLocks/>
          </p:cNvSpPr>
          <p:nvPr/>
        </p:nvSpPr>
        <p:spPr bwMode="auto">
          <a:xfrm rot="16200000">
            <a:off x="4953000" y="5260728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91253873-3F6E-4577-996F-5B9983DFA868}"/>
              </a:ext>
            </a:extLst>
          </p:cNvPr>
          <p:cNvSpPr>
            <a:spLocks/>
          </p:cNvSpPr>
          <p:nvPr/>
        </p:nvSpPr>
        <p:spPr bwMode="auto">
          <a:xfrm rot="16200000">
            <a:off x="7581900" y="5070228"/>
            <a:ext cx="152400" cy="2057400"/>
          </a:xfrm>
          <a:prstGeom prst="leftBrace">
            <a:avLst>
              <a:gd name="adj1" fmla="val 112500"/>
              <a:gd name="adj2" fmla="val 52528"/>
            </a:avLst>
          </a:prstGeom>
          <a:noFill/>
          <a:ln w="28575">
            <a:solidFill>
              <a:srgbClr val="80008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000099"/>
              </a:solidFill>
              <a:latin typeface="Times New Roman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2CBB6F6-B102-451F-B5A2-E12E93794901}"/>
              </a:ext>
            </a:extLst>
          </p:cNvPr>
          <p:cNvSpPr txBox="1"/>
          <p:nvPr/>
        </p:nvSpPr>
        <p:spPr>
          <a:xfrm>
            <a:off x="1452997" y="620391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167E35-761E-4423-A459-E8C1B3D57C25}"/>
              </a:ext>
            </a:extLst>
          </p:cNvPr>
          <p:cNvSpPr txBox="1"/>
          <p:nvPr/>
        </p:nvSpPr>
        <p:spPr>
          <a:xfrm>
            <a:off x="7367036" y="6214409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059964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34C35-CB04-4B99-9BFC-38A3D690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三对角矩阵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D878D0-A626-4A98-A001-D12722DF10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三条对角线上的元素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ij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</a:t>
                </a:r>
              </a:p>
              <a:p>
                <a:r>
                  <a:rPr lang="zh-CN" altLang="en-US" dirty="0"/>
                  <a:t>总共有</a:t>
                </a:r>
                <a:r>
                  <a:rPr lang="en-US" altLang="zh-CN" dirty="0"/>
                  <a:t>3n-2</a:t>
                </a:r>
                <a:r>
                  <a:rPr lang="zh-CN" altLang="en-US" dirty="0"/>
                  <a:t>个非零元素</a:t>
                </a:r>
              </a:p>
              <a:p>
                <a:r>
                  <a:rPr lang="zh-CN" altLang="en-US" dirty="0">
                    <a:solidFill>
                      <a:srgbClr val="0000CC"/>
                    </a:solidFill>
                  </a:rPr>
                  <a:t>将三对角矩阵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A 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映射到压缩数组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B</a:t>
                </a:r>
              </a:p>
              <a:p>
                <a:pPr lvl="1"/>
                <a:r>
                  <a:rPr lang="zh-CN" altLang="en-US" dirty="0"/>
                  <a:t>元素 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在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中位置：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</a:t>
                </a:r>
                <a:r>
                  <a:rPr lang="en-US" altLang="zh-CN" dirty="0"/>
                  <a:t> = 2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/>
                  <a:t>i</a:t>
                </a:r>
                <a:r>
                  <a:rPr lang="en-US" altLang="zh-CN" dirty="0"/>
                  <a:t> + j</a:t>
                </a:r>
                <a:endParaRPr lang="zh-CN" altLang="en-US" dirty="0"/>
              </a:p>
              <a:p>
                <a:pPr lvl="2"/>
                <a:r>
                  <a:rPr lang="zh-CN" altLang="en-US" dirty="0"/>
                  <a:t>在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第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行</a:t>
                </a:r>
                <a:r>
                  <a:rPr lang="zh-CN" altLang="en-US" dirty="0"/>
                  <a:t>前面，有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3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i -1 </a:t>
                </a:r>
                <a:r>
                  <a:rPr lang="zh-CN" altLang="en-US" dirty="0"/>
                  <a:t>个非零元素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在本行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第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j 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列</a:t>
                </a:r>
                <a:r>
                  <a:rPr lang="zh-CN" altLang="en-US" dirty="0"/>
                  <a:t>前面，有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j – 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 +1 </a:t>
                </a:r>
                <a:r>
                  <a:rPr lang="zh-CN" altLang="en-US" dirty="0"/>
                  <a:t>个非零元素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CC"/>
                    </a:solidFill>
                  </a:rPr>
                  <a:t>将压缩数组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B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映射到三对角矩阵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A</a:t>
                </a:r>
              </a:p>
              <a:p>
                <a:pPr lvl="1"/>
                <a:r>
                  <a:rPr lang="zh-CN" altLang="en-US" dirty="0"/>
                  <a:t>若元素 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</a:t>
                </a:r>
                <a:r>
                  <a:rPr lang="zh-CN" altLang="en-US" dirty="0"/>
                  <a:t>在数组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存放于第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个位置，则有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+1)/3</m:t>
                        </m:r>
                      </m:e>
                    </m:d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−2×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D878D0-A626-4A98-A001-D12722DF10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21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665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19D8-BCD9-4605-B863-DB6A265F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</a:t>
            </a:r>
            <a:r>
              <a:rPr lang="zh-CN" altLang="en-US" dirty="0"/>
              <a:t>稀疏矩阵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E238B3-429A-4160-A7AC-7B1C48A32C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假设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行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列的矩阵含 </a:t>
                </a:r>
                <a:r>
                  <a:rPr lang="en-US" altLang="zh-CN" dirty="0"/>
                  <a:t>t </a:t>
                </a:r>
                <a:r>
                  <a:rPr lang="zh-CN" altLang="en-US" dirty="0"/>
                  <a:t>个非零元素</a:t>
                </a:r>
                <a:endParaRPr lang="en-US" altLang="zh-CN" dirty="0"/>
              </a:p>
              <a:p>
                <a:r>
                  <a:rPr lang="zh-CN" altLang="en-US" dirty="0"/>
                  <a:t>定义稀疏因子为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通常认为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0.05</m:t>
                    </m:r>
                  </m:oMath>
                </a14:m>
                <a:r>
                  <a:rPr lang="zh-CN" altLang="en-US" dirty="0"/>
                  <a:t>的矩阵为稀疏矩阵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稀疏矩阵的基本操作：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转置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加法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乘法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稀疏矩阵相加不一定是稀疏矩阵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rgbClr val="C00000"/>
                    </a:solidFill>
                  </a:rPr>
                  <a:t>稀疏矩阵相乘不一定是稀疏矩阵</a:t>
                </a:r>
                <a:endParaRPr lang="en-US" altLang="zh-CN" dirty="0">
                  <a:solidFill>
                    <a:srgbClr val="C0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E238B3-429A-4160-A7AC-7B1C48A32C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481" t="-2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873C36E8-4F72-4071-8477-98787877C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545290"/>
              </p:ext>
            </p:extLst>
          </p:nvPr>
        </p:nvGraphicFramePr>
        <p:xfrm>
          <a:off x="1398296" y="2587331"/>
          <a:ext cx="4829784" cy="252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0065800" imgH="43889400" progId="Equation.3">
                  <p:embed/>
                </p:oleObj>
              </mc:Choice>
              <mc:Fallback>
                <p:oleObj name="公式" r:id="rId5" imgW="80065800" imgH="43889400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96" y="2587331"/>
                        <a:ext cx="4829784" cy="252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23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95C32-30F9-426D-9675-497172BB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稀疏矩阵的压缩存储方法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4FD15A-256C-4647-AE10-7DFAF7BFE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稀疏矩阵：由表示非零元的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一系列三元组</a:t>
                </a:r>
                <a:r>
                  <a:rPr lang="zh-CN" altLang="en-US" dirty="0"/>
                  <a:t>及其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行数、列数</a:t>
                </a:r>
                <a:r>
                  <a:rPr lang="zh-CN" altLang="en-US" dirty="0"/>
                  <a:t>唯一确定</a:t>
                </a:r>
                <a:endParaRPr lang="en-US" altLang="zh-CN" dirty="0"/>
              </a:p>
              <a:p>
                <a:r>
                  <a:rPr lang="zh-CN" altLang="en-US" dirty="0"/>
                  <a:t>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的一个非零元素：由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三元组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)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唯一确定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稀疏矩阵的压缩存储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C00000"/>
                    </a:solidFill>
                  </a:rPr>
                  <a:t>三元组顺序表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/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三元组表</a:t>
                </a:r>
                <a:r>
                  <a:rPr lang="zh-CN" altLang="en-US" b="1" dirty="0"/>
                  <a:t>：矩阵转置</a:t>
                </a:r>
                <a:endParaRPr lang="en-US" altLang="zh-CN" b="1" dirty="0"/>
              </a:p>
              <a:p>
                <a:pPr lvl="1"/>
                <a:r>
                  <a:rPr lang="zh-CN" altLang="en-US" b="1" dirty="0">
                    <a:solidFill>
                      <a:srgbClr val="C00000"/>
                    </a:solidFill>
                  </a:rPr>
                  <a:t>行逻辑联接的顺序表</a:t>
                </a:r>
                <a:r>
                  <a:rPr lang="zh-CN" altLang="en-US" b="1" dirty="0"/>
                  <a:t>：矩阵相乘</a:t>
                </a:r>
                <a:endParaRPr lang="en-US" altLang="zh-CN" b="1" dirty="0"/>
              </a:p>
              <a:p>
                <a:pPr lvl="1"/>
                <a:r>
                  <a:rPr lang="zh-CN" altLang="en-US" b="1" dirty="0">
                    <a:solidFill>
                      <a:srgbClr val="C00000"/>
                    </a:solidFill>
                  </a:rPr>
                  <a:t>十字链表</a:t>
                </a:r>
                <a:r>
                  <a:rPr lang="zh-CN" altLang="en-US" b="1" dirty="0"/>
                  <a:t>：矩阵相加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34FD15A-256C-4647-AE10-7DFAF7BFE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5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3D403-4B3B-4581-B39E-E2C8D657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3.3.1 </a:t>
            </a:r>
            <a:r>
              <a:rPr lang="zh-CN" altLang="en-US" dirty="0"/>
              <a:t>三元组顺序表</a:t>
            </a:r>
            <a:r>
              <a:rPr lang="en-US" altLang="zh-CN" dirty="0"/>
              <a:t>/</a:t>
            </a:r>
            <a:r>
              <a:rPr lang="zh-CN" altLang="en-US" dirty="0"/>
              <a:t>有序的双下标法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8E483-78D1-4573-BFD5-580A27CBF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04344"/>
            <a:ext cx="8229600" cy="602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#define  MAXSIZE  12500</a:t>
            </a:r>
          </a:p>
          <a:p>
            <a:pPr marL="0" indent="0">
              <a:buNone/>
            </a:pPr>
            <a:r>
              <a:rPr lang="en-US" altLang="zh-CN" dirty="0"/>
              <a:t> typedef struct {</a:t>
            </a:r>
          </a:p>
          <a:p>
            <a:pPr marL="0" indent="0">
              <a:buNone/>
            </a:pPr>
            <a:r>
              <a:rPr lang="en-US" altLang="zh-CN" dirty="0"/>
              <a:t>     int  </a:t>
            </a:r>
            <a:r>
              <a:rPr lang="en-US" altLang="zh-CN" dirty="0" err="1"/>
              <a:t>i</a:t>
            </a:r>
            <a:r>
              <a:rPr lang="en-US" altLang="zh-CN" dirty="0"/>
              <a:t>, j;            //</a:t>
            </a:r>
            <a:r>
              <a:rPr lang="zh-CN" altLang="en-US" dirty="0"/>
              <a:t>该非零元的行下标和列下标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 err="1"/>
              <a:t>ElemType</a:t>
            </a:r>
            <a:r>
              <a:rPr lang="en-US" altLang="zh-CN" dirty="0"/>
              <a:t>  e; // </a:t>
            </a:r>
            <a:r>
              <a:rPr lang="zh-CN" altLang="en-US" dirty="0"/>
              <a:t>该非零元的值</a:t>
            </a:r>
          </a:p>
          <a:p>
            <a:pPr marL="0" indent="0">
              <a:buNone/>
            </a:pPr>
            <a:r>
              <a:rPr lang="zh-CN" altLang="en-US" dirty="0"/>
              <a:t> </a:t>
            </a:r>
            <a:r>
              <a:rPr lang="en-US" altLang="zh-CN" dirty="0"/>
              <a:t>} </a:t>
            </a:r>
            <a:r>
              <a:rPr lang="en-US" altLang="zh-CN" dirty="0">
                <a:solidFill>
                  <a:srgbClr val="0000CC"/>
                </a:solidFill>
              </a:rPr>
              <a:t>Triple</a:t>
            </a:r>
            <a:r>
              <a:rPr lang="en-US" altLang="zh-CN" dirty="0"/>
              <a:t>; // </a:t>
            </a:r>
            <a:r>
              <a:rPr lang="zh-CN" altLang="en-US" dirty="0"/>
              <a:t>三元组类型</a:t>
            </a:r>
          </a:p>
          <a:p>
            <a:pPr marL="0" indent="0">
              <a:buNone/>
            </a:pPr>
            <a:r>
              <a:rPr lang="en-US" altLang="zh-CN" dirty="0"/>
              <a:t>typedef  struct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olidFill>
                  <a:srgbClr val="0000CC"/>
                </a:solidFill>
              </a:rPr>
              <a:t>Triple</a:t>
            </a:r>
            <a:r>
              <a:rPr lang="en-US" altLang="zh-CN" dirty="0"/>
              <a:t>  data[MAXSIZE + 1]; </a:t>
            </a:r>
          </a:p>
          <a:p>
            <a:pPr marL="0" indent="0">
              <a:buNone/>
            </a:pPr>
            <a:r>
              <a:rPr lang="en-US" altLang="zh-CN" dirty="0"/>
              <a:t>      int      </a:t>
            </a:r>
            <a:r>
              <a:rPr lang="en-US" altLang="zh-CN" dirty="0">
                <a:solidFill>
                  <a:srgbClr val="0000CC"/>
                </a:solidFill>
              </a:rPr>
              <a:t>mu, nu, </a:t>
            </a:r>
            <a:r>
              <a:rPr lang="en-US" altLang="zh-CN" dirty="0" err="1">
                <a:solidFill>
                  <a:srgbClr val="0000CC"/>
                </a:solidFill>
              </a:rPr>
              <a:t>tu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矩阵的行数、列数和非零元素个数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CC"/>
                </a:solidFill>
              </a:rPr>
              <a:t>TSMatrix</a:t>
            </a:r>
            <a:r>
              <a:rPr lang="en-US" altLang="zh-CN" dirty="0"/>
              <a:t>;  // </a:t>
            </a:r>
            <a:r>
              <a:rPr lang="zh-CN" altLang="en-US" dirty="0"/>
              <a:t>稀疏矩阵类型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非零元在表中</a:t>
            </a:r>
            <a:r>
              <a:rPr lang="zh-CN" altLang="en-US" dirty="0">
                <a:solidFill>
                  <a:srgbClr val="C00000"/>
                </a:solidFill>
              </a:rPr>
              <a:t>按行序</a:t>
            </a:r>
            <a:r>
              <a:rPr lang="zh-CN" altLang="en-US" dirty="0"/>
              <a:t>有序存储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便于进行依行顺序处理的矩阵运算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B5D5D-586B-45D8-888E-045B11E52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用三元组表表示的稀疏矩阵</a:t>
            </a:r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8A2E1433-75CE-463B-A0B1-5379C4B81745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61294417"/>
              </p:ext>
            </p:extLst>
          </p:nvPr>
        </p:nvGraphicFramePr>
        <p:xfrm>
          <a:off x="143119" y="993531"/>
          <a:ext cx="5389060" cy="301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51100" imgH="1371600" progId="Equation.3">
                  <p:embed/>
                </p:oleObj>
              </mc:Choice>
              <mc:Fallback>
                <p:oleObj name="公式" r:id="rId2" imgW="2451100" imgH="13716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19" y="993531"/>
                        <a:ext cx="5389060" cy="3015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9D5E597-4D2B-44E1-9C0D-27529B1F14A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19121046"/>
              </p:ext>
            </p:extLst>
          </p:nvPr>
        </p:nvGraphicFramePr>
        <p:xfrm>
          <a:off x="4648200" y="1531883"/>
          <a:ext cx="4038600" cy="4514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5209032" imgH="5823204" progId="Word.Document.8">
                  <p:embed/>
                </p:oleObj>
              </mc:Choice>
              <mc:Fallback>
                <p:oleObj name="文档" r:id="rId4" imgW="5209032" imgH="5823204" progId="Word.Document.8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531883"/>
                        <a:ext cx="4038600" cy="4514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28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C0964-9C82-4615-BDED-1E7C1A34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三元组表表示的稀疏矩阵及其</a:t>
            </a:r>
            <a:r>
              <a:rPr lang="zh-CN" altLang="en-US" b="1" dirty="0">
                <a:solidFill>
                  <a:srgbClr val="C00000"/>
                </a:solidFill>
              </a:rPr>
              <a:t>转置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66385496-82C9-4F11-B6E1-0C7DADF710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原矩阵的三元组表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829774C-2AE1-4278-A755-39D9040332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转置矩阵的三元组表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B4CD6D5-A73C-48BD-BE1C-7B234AD6C6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140320"/>
              </p:ext>
            </p:extLst>
          </p:nvPr>
        </p:nvGraphicFramePr>
        <p:xfrm>
          <a:off x="823960" y="1516931"/>
          <a:ext cx="2690067" cy="198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51100" imgH="1371600" progId="Equation.3">
                  <p:embed/>
                </p:oleObj>
              </mc:Choice>
              <mc:Fallback>
                <p:oleObj name="公式" r:id="rId3" imgW="2451100" imgH="1371600" progId="Equation.3">
                  <p:embed/>
                  <p:pic>
                    <p:nvPicPr>
                      <p:cNvPr id="2406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60" y="1516931"/>
                        <a:ext cx="2690067" cy="1983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C1AF0D9D-9A98-4FE8-B4E0-38993890B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919925"/>
              </p:ext>
            </p:extLst>
          </p:nvPr>
        </p:nvGraphicFramePr>
        <p:xfrm>
          <a:off x="823960" y="3668349"/>
          <a:ext cx="2238322" cy="2578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5209032" imgH="5823204" progId="Word.Document.8">
                  <p:embed/>
                </p:oleObj>
              </mc:Choice>
              <mc:Fallback>
                <p:oleObj name="文档" r:id="rId5" imgW="5209032" imgH="5823204" progId="Word.Document.8">
                  <p:embed/>
                  <p:pic>
                    <p:nvPicPr>
                      <p:cNvPr id="2406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60" y="3668349"/>
                        <a:ext cx="2238322" cy="2578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617B55AB-FF73-4331-864A-A121B6037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27612"/>
              </p:ext>
            </p:extLst>
          </p:nvPr>
        </p:nvGraphicFramePr>
        <p:xfrm>
          <a:off x="5899438" y="1283681"/>
          <a:ext cx="2479430" cy="221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58928040" imgH="57710160" progId="Equation.3">
                  <p:embed/>
                </p:oleObj>
              </mc:Choice>
              <mc:Fallback>
                <p:oleObj name="公式" r:id="rId7" imgW="58928040" imgH="57710160" progId="Equation.3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9438" y="1283681"/>
                        <a:ext cx="2479430" cy="2216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136D1D4F-3CC7-4232-BBD3-F16585210E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19791"/>
              </p:ext>
            </p:extLst>
          </p:nvPr>
        </p:nvGraphicFramePr>
        <p:xfrm>
          <a:off x="6362644" y="3668349"/>
          <a:ext cx="2016224" cy="252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4794893" imgH="5708915" progId="Word.Document.8">
                  <p:embed/>
                </p:oleObj>
              </mc:Choice>
              <mc:Fallback>
                <p:oleObj name="Document" r:id="rId9" imgW="4794893" imgH="5708915" progId="Word.Document.8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644" y="3668349"/>
                        <a:ext cx="2016224" cy="252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774F328-71DE-453D-BE69-DDB377654E54}"/>
              </a:ext>
            </a:extLst>
          </p:cNvPr>
          <p:cNvSpPr txBox="1"/>
          <p:nvPr/>
        </p:nvSpPr>
        <p:spPr>
          <a:xfrm>
            <a:off x="3244563" y="1619463"/>
            <a:ext cx="26128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kern="0" dirty="0">
                <a:latin typeface="+mn-ea"/>
              </a:rPr>
              <a:t>矩阵转置</a:t>
            </a:r>
            <a:endParaRPr kumimoji="1" lang="en-US" altLang="zh-CN" sz="2000" b="1" kern="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kern="0" dirty="0">
                <a:latin typeface="+mn-ea"/>
              </a:rPr>
              <a:t>矩阵的行列数互换</a:t>
            </a:r>
            <a:endParaRPr kumimoji="1" lang="en-US" altLang="zh-CN" sz="2000" b="1" kern="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000" b="1" kern="0" dirty="0">
                <a:latin typeface="+mn-ea"/>
              </a:rPr>
              <a:t>将每个矩阵元素的行、列号互换</a:t>
            </a:r>
            <a:endParaRPr kumimoji="1" lang="en-US" altLang="zh-CN" sz="2000" b="1" kern="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latin typeface="+mn-ea"/>
              </a:rPr>
              <a:t>按次序排定转置矩阵的元素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5258A1-5F26-4E9F-80D2-D17C7C061D4F}"/>
              </a:ext>
            </a:extLst>
          </p:cNvPr>
          <p:cNvSpPr/>
          <p:nvPr/>
        </p:nvSpPr>
        <p:spPr>
          <a:xfrm>
            <a:off x="898601" y="4433044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722165F-DE59-489B-BA56-D19C91E041A6}"/>
              </a:ext>
            </a:extLst>
          </p:cNvPr>
          <p:cNvSpPr/>
          <p:nvPr/>
        </p:nvSpPr>
        <p:spPr>
          <a:xfrm>
            <a:off x="6348017" y="5854459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C526FDC3-F317-40A5-9944-38824A36E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7863326"/>
              </p:ext>
            </p:extLst>
          </p:nvPr>
        </p:nvGraphicFramePr>
        <p:xfrm>
          <a:off x="3409950" y="4101502"/>
          <a:ext cx="2238322" cy="249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5230288" imgH="5818688" progId="Word.Document.8">
                  <p:embed/>
                </p:oleObj>
              </mc:Choice>
              <mc:Fallback>
                <p:oleObj name="Document" r:id="rId11" imgW="5230288" imgH="5818688" progId="Word.Document.8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101502"/>
                        <a:ext cx="2238322" cy="2497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E168306-0AF3-4A9D-A00C-1E81A81983E9}"/>
              </a:ext>
            </a:extLst>
          </p:cNvPr>
          <p:cNvSpPr/>
          <p:nvPr/>
        </p:nvSpPr>
        <p:spPr>
          <a:xfrm>
            <a:off x="3420356" y="4870338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59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0ADCC42-2B02-434B-967B-D8366AD3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  <a:r>
              <a:rPr lang="en-US" altLang="zh-CN" dirty="0"/>
              <a:t>M</a:t>
            </a:r>
            <a:r>
              <a:rPr lang="zh-CN" altLang="en-US" dirty="0"/>
              <a:t>转置成</a:t>
            </a:r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68010B-3BBE-4FA0-A723-57C2F277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36273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按照</a:t>
            </a:r>
            <a:r>
              <a:rPr lang="en-US" altLang="zh-CN" sz="2400" dirty="0"/>
              <a:t>T</a:t>
            </a:r>
            <a:r>
              <a:rPr lang="zh-CN" altLang="en-US" sz="2400" dirty="0"/>
              <a:t>中的三元组的次序依次在</a:t>
            </a:r>
            <a:r>
              <a:rPr lang="en-US" altLang="zh-CN" sz="2400" dirty="0"/>
              <a:t>M</a:t>
            </a:r>
            <a:r>
              <a:rPr lang="zh-CN" altLang="en-US" sz="2400" dirty="0"/>
              <a:t>中找到相应的三元组进行转置，也就是，</a:t>
            </a:r>
            <a:r>
              <a:rPr lang="zh-CN" altLang="en-US" sz="2400" b="1" dirty="0">
                <a:solidFill>
                  <a:srgbClr val="C00000"/>
                </a:solidFill>
              </a:rPr>
              <a:t>按照矩阵</a:t>
            </a:r>
            <a:r>
              <a:rPr lang="en-US" altLang="zh-CN" sz="2400" b="1" dirty="0">
                <a:solidFill>
                  <a:srgbClr val="C00000"/>
                </a:solidFill>
              </a:rPr>
              <a:t>M</a:t>
            </a:r>
            <a:r>
              <a:rPr lang="zh-CN" altLang="en-US" sz="2400" b="1" dirty="0">
                <a:solidFill>
                  <a:srgbClr val="C00000"/>
                </a:solidFill>
              </a:rPr>
              <a:t>的列序进行转置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为了找到</a:t>
            </a:r>
            <a:r>
              <a:rPr lang="en-US" altLang="zh-CN" sz="2400" dirty="0"/>
              <a:t>M</a:t>
            </a:r>
            <a:r>
              <a:rPr lang="zh-CN" altLang="en-US" sz="2400" dirty="0"/>
              <a:t>中的</a:t>
            </a:r>
            <a:r>
              <a:rPr lang="zh-CN" altLang="en-US" sz="2400" b="1" dirty="0">
                <a:solidFill>
                  <a:srgbClr val="C00000"/>
                </a:solidFill>
              </a:rPr>
              <a:t>每一列中所有的非零元素</a:t>
            </a:r>
            <a:r>
              <a:rPr lang="zh-CN" altLang="en-US" sz="2400" dirty="0"/>
              <a:t>，需要对其三元组表</a:t>
            </a:r>
            <a:r>
              <a:rPr lang="en-US" altLang="zh-CN" sz="2400" dirty="0" err="1"/>
              <a:t>M.data</a:t>
            </a:r>
            <a:r>
              <a:rPr lang="zh-CN" altLang="en-US" sz="2400" dirty="0"/>
              <a:t>从第一行起整个扫描一遍，</a:t>
            </a:r>
            <a:r>
              <a:rPr lang="zh-CN" altLang="en-US" sz="2400" dirty="0">
                <a:solidFill>
                  <a:srgbClr val="0000CC"/>
                </a:solidFill>
              </a:rPr>
              <a:t>由于</a:t>
            </a:r>
            <a:r>
              <a:rPr lang="en-US" altLang="zh-CN" sz="2400" dirty="0" err="1">
                <a:solidFill>
                  <a:srgbClr val="0000CC"/>
                </a:solidFill>
              </a:rPr>
              <a:t>M.data</a:t>
            </a:r>
            <a:r>
              <a:rPr lang="zh-CN" altLang="en-US" sz="2400" dirty="0">
                <a:solidFill>
                  <a:srgbClr val="0000CC"/>
                </a:solidFill>
              </a:rPr>
              <a:t>是以</a:t>
            </a:r>
            <a:r>
              <a:rPr lang="en-US" altLang="zh-CN" sz="2400" dirty="0">
                <a:solidFill>
                  <a:srgbClr val="0000CC"/>
                </a:solidFill>
              </a:rPr>
              <a:t>M</a:t>
            </a:r>
            <a:r>
              <a:rPr lang="zh-CN" altLang="en-US" sz="2400" dirty="0">
                <a:solidFill>
                  <a:srgbClr val="0000CC"/>
                </a:solidFill>
              </a:rPr>
              <a:t>的行序为主序来存放每个非零元素的，由此得到的恰好是</a:t>
            </a:r>
            <a:r>
              <a:rPr lang="en-US" altLang="zh-CN" sz="2400" dirty="0" err="1">
                <a:solidFill>
                  <a:srgbClr val="0000CC"/>
                </a:solidFill>
              </a:rPr>
              <a:t>T.data</a:t>
            </a:r>
            <a:r>
              <a:rPr lang="zh-CN" altLang="en-US" sz="2400" dirty="0">
                <a:solidFill>
                  <a:srgbClr val="0000CC"/>
                </a:solidFill>
              </a:rPr>
              <a:t>应有的顺序</a:t>
            </a:r>
          </a:p>
        </p:txBody>
      </p:sp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708D1DF8-DE8E-44D6-AE14-550DB1B11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503573"/>
              </p:ext>
            </p:extLst>
          </p:nvPr>
        </p:nvGraphicFramePr>
        <p:xfrm>
          <a:off x="1217791" y="4328160"/>
          <a:ext cx="2238322" cy="252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209032" imgH="5823204" progId="Word.Document.8">
                  <p:embed/>
                </p:oleObj>
              </mc:Choice>
              <mc:Fallback>
                <p:oleObj name="文档" r:id="rId3" imgW="5209032" imgH="5823204" progId="Word.Document.8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C1AF0D9D-9A98-4FE8-B4E0-38993890B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791" y="4328160"/>
                        <a:ext cx="2238322" cy="252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0F99B96-3808-41ED-AA4D-D5621E24B799}"/>
              </a:ext>
            </a:extLst>
          </p:cNvPr>
          <p:cNvSpPr/>
          <p:nvPr/>
        </p:nvSpPr>
        <p:spPr>
          <a:xfrm>
            <a:off x="0" y="4279776"/>
            <a:ext cx="1356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</a:t>
            </a: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F09F531F-7BE9-44E1-8CD1-1DDD38539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90722"/>
              </p:ext>
            </p:extLst>
          </p:nvPr>
        </p:nvGraphicFramePr>
        <p:xfrm>
          <a:off x="5831166" y="4320020"/>
          <a:ext cx="2016224" cy="247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94893" imgH="5708915" progId="Word.Document.8">
                  <p:embed/>
                </p:oleObj>
              </mc:Choice>
              <mc:Fallback>
                <p:oleObj name="Document" r:id="rId5" imgW="4794893" imgH="5708915" progId="Word.Document.8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136D1D4F-3CC7-4232-BBD3-F16585210E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166" y="4320020"/>
                        <a:ext cx="2016224" cy="247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337A4C0-01A3-4F35-A7C8-FCB76087D723}"/>
              </a:ext>
            </a:extLst>
          </p:cNvPr>
          <p:cNvSpPr/>
          <p:nvPr/>
        </p:nvSpPr>
        <p:spPr>
          <a:xfrm>
            <a:off x="1217790" y="5752154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0CCE1D-6DCC-4D91-BDC1-3CBB87BBC71F}"/>
              </a:ext>
            </a:extLst>
          </p:cNvPr>
          <p:cNvSpPr/>
          <p:nvPr/>
        </p:nvSpPr>
        <p:spPr>
          <a:xfrm>
            <a:off x="7737311" y="4320020"/>
            <a:ext cx="12057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CFC0235-45B7-4BD5-87E3-C19DC3100258}"/>
              </a:ext>
            </a:extLst>
          </p:cNvPr>
          <p:cNvSpPr/>
          <p:nvPr/>
        </p:nvSpPr>
        <p:spPr>
          <a:xfrm>
            <a:off x="5815802" y="5733059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1217791" y="4864958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2A93879-B907-4564-B39E-47957F10762E}"/>
              </a:ext>
            </a:extLst>
          </p:cNvPr>
          <p:cNvSpPr/>
          <p:nvPr/>
        </p:nvSpPr>
        <p:spPr>
          <a:xfrm>
            <a:off x="5815802" y="5510887"/>
            <a:ext cx="2030851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Object 5">
            <a:extLst>
              <a:ext uri="{FF2B5EF4-FFF2-40B4-BE49-F238E27FC236}">
                <a16:creationId xmlns:a16="http://schemas.microsoft.com/office/drawing/2014/main" id="{ADCBB58B-DE20-4BF8-BDC7-4B927DCBAC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514466"/>
              </p:ext>
            </p:extLst>
          </p:nvPr>
        </p:nvGraphicFramePr>
        <p:xfrm>
          <a:off x="3427725" y="4339944"/>
          <a:ext cx="2238322" cy="249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230288" imgH="5818688" progId="Word.Document.8">
                  <p:embed/>
                </p:oleObj>
              </mc:Choice>
              <mc:Fallback>
                <p:oleObj name="Document" r:id="rId7" imgW="5230288" imgH="5818688" progId="Word.Document.8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C526FDC3-F317-40A5-9944-38824A36E5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725" y="4339944"/>
                        <a:ext cx="2238322" cy="2497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CC1CA8-134A-426C-9B98-35C2477AFED8}"/>
              </a:ext>
            </a:extLst>
          </p:cNvPr>
          <p:cNvCxnSpPr>
            <a:cxnSpLocks/>
          </p:cNvCxnSpPr>
          <p:nvPr/>
        </p:nvCxnSpPr>
        <p:spPr>
          <a:xfrm>
            <a:off x="895202" y="5171440"/>
            <a:ext cx="1441750" cy="1167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AA7520F-6BCC-46FB-BAC9-FE61C9FBAD57}"/>
              </a:ext>
            </a:extLst>
          </p:cNvPr>
          <p:cNvCxnSpPr>
            <a:cxnSpLocks/>
          </p:cNvCxnSpPr>
          <p:nvPr/>
        </p:nvCxnSpPr>
        <p:spPr>
          <a:xfrm>
            <a:off x="5020050" y="3676122"/>
            <a:ext cx="1350270" cy="12452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5703EE9-6168-4FE3-96CF-6527B38B02A5}"/>
              </a:ext>
            </a:extLst>
          </p:cNvPr>
          <p:cNvSpPr/>
          <p:nvPr/>
        </p:nvSpPr>
        <p:spPr>
          <a:xfrm>
            <a:off x="15438" y="3057977"/>
            <a:ext cx="9144000" cy="2378547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B493BEC-BBBB-4825-8D6A-391008F9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稀疏矩阵转置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EAC6B3-8D0A-4FCC-8AD5-C79792D2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dirty="0"/>
              <a:t>Status </a:t>
            </a:r>
            <a:r>
              <a:rPr lang="en-US" altLang="zh-CN" b="1" dirty="0" err="1">
                <a:solidFill>
                  <a:srgbClr val="0000CC"/>
                </a:solidFill>
              </a:rPr>
              <a:t>TransposeMatrix</a:t>
            </a:r>
            <a:r>
              <a:rPr lang="en-US" altLang="zh-CN" dirty="0"/>
              <a:t>(</a:t>
            </a:r>
            <a:r>
              <a:rPr lang="en-US" altLang="zh-CN" dirty="0" err="1"/>
              <a:t>TSMatrix</a:t>
            </a:r>
            <a:r>
              <a:rPr lang="en-US" altLang="zh-CN" dirty="0"/>
              <a:t> M,</a:t>
            </a:r>
            <a:r>
              <a:rPr lang="zh-CN" altLang="en-US" dirty="0"/>
              <a:t> </a:t>
            </a:r>
            <a:r>
              <a:rPr lang="en-US" altLang="zh-CN" dirty="0" err="1"/>
              <a:t>TSMatrix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T) {</a:t>
            </a:r>
          </a:p>
          <a:p>
            <a:pPr marL="0" lv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求</a:t>
            </a:r>
            <a:r>
              <a:rPr lang="en-US" altLang="zh-CN" dirty="0"/>
              <a:t>M</a:t>
            </a:r>
            <a:r>
              <a:rPr lang="zh-CN" altLang="en-US" dirty="0"/>
              <a:t>矩阵的转置，结果由</a:t>
            </a:r>
            <a:r>
              <a:rPr lang="en-US" altLang="zh-CN" dirty="0"/>
              <a:t>T</a:t>
            </a:r>
            <a:r>
              <a:rPr lang="zh-CN" altLang="en-US" dirty="0"/>
              <a:t>返回</a:t>
            </a:r>
          </a:p>
          <a:p>
            <a:pPr marL="0" lvl="0" indent="0">
              <a:buNone/>
            </a:pPr>
            <a:r>
              <a:rPr lang="en-US" altLang="zh-CN" dirty="0"/>
              <a:t>T-&gt;mu = M.nu;   T-&gt;nu = M.mu; //</a:t>
            </a:r>
            <a:r>
              <a:rPr lang="zh-CN" altLang="en-US" dirty="0"/>
              <a:t>矩阵的行数、列数互换 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T-&gt;</a:t>
            </a:r>
            <a:r>
              <a:rPr lang="en-US" altLang="zh-CN" dirty="0" err="1"/>
              <a:t>tu</a:t>
            </a:r>
            <a:r>
              <a:rPr lang="en-US" altLang="zh-CN" dirty="0"/>
              <a:t> = </a:t>
            </a:r>
            <a:r>
              <a:rPr lang="en-US" altLang="zh-CN" dirty="0" err="1"/>
              <a:t>M.tu</a:t>
            </a:r>
            <a:r>
              <a:rPr lang="en-US" altLang="zh-CN" dirty="0"/>
              <a:t>; //</a:t>
            </a:r>
            <a:r>
              <a:rPr lang="zh-CN" altLang="en-US" dirty="0"/>
              <a:t>矩阵非零元素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if (T-&gt;</a:t>
            </a:r>
            <a:r>
              <a:rPr lang="en-US" altLang="zh-CN" dirty="0" err="1"/>
              <a:t>tu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				</a:t>
            </a:r>
          </a:p>
          <a:p>
            <a:pPr marL="0" lv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CC9B00"/>
                </a:solidFill>
              </a:rPr>
              <a:t>q</a:t>
            </a:r>
            <a:r>
              <a:rPr lang="en-US" altLang="zh-CN" dirty="0"/>
              <a:t> =0;//</a:t>
            </a:r>
            <a:r>
              <a:rPr lang="zh-CN" altLang="en-US" dirty="0"/>
              <a:t>转置矩阵的元素号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CC"/>
                </a:solidFill>
              </a:rPr>
              <a:t>for (col = 0; col &lt; M.nu; col++)</a:t>
            </a:r>
            <a:r>
              <a:rPr lang="en-US" altLang="zh-CN" dirty="0"/>
              <a:t>//</a:t>
            </a:r>
            <a:r>
              <a:rPr lang="zh-CN" altLang="en-US" dirty="0"/>
              <a:t>一次形成矩阵</a:t>
            </a:r>
            <a:r>
              <a:rPr lang="en-US" altLang="zh-CN" dirty="0"/>
              <a:t>T</a:t>
            </a:r>
            <a:r>
              <a:rPr lang="zh-CN" altLang="en-US" dirty="0"/>
              <a:t>的一行</a:t>
            </a:r>
          </a:p>
          <a:p>
            <a:pPr marL="0" indent="0">
              <a:buNone/>
            </a:pPr>
            <a:r>
              <a:rPr lang="zh-CN" altLang="en-US" dirty="0"/>
              <a:t>      	  </a:t>
            </a:r>
            <a:r>
              <a:rPr lang="en-US" altLang="zh-CN" dirty="0"/>
              <a:t>for (p = 0; p &lt; </a:t>
            </a:r>
            <a:r>
              <a:rPr lang="en-US" altLang="zh-CN" dirty="0" err="1">
                <a:solidFill>
                  <a:srgbClr val="C00000"/>
                </a:solidFill>
              </a:rPr>
              <a:t>M.tu</a:t>
            </a:r>
            <a:r>
              <a:rPr lang="en-US" altLang="zh-CN" dirty="0"/>
              <a:t>; p++) 		</a:t>
            </a:r>
          </a:p>
          <a:p>
            <a:pPr marL="0" indent="0">
              <a:buNone/>
            </a:pPr>
            <a:r>
              <a:rPr lang="en-US" altLang="zh-CN" dirty="0"/>
              <a:t>                 if (</a:t>
            </a:r>
            <a:r>
              <a:rPr lang="en-US" altLang="zh-CN" dirty="0" err="1"/>
              <a:t>M.data</a:t>
            </a:r>
            <a:r>
              <a:rPr lang="en-US" altLang="zh-CN" dirty="0"/>
              <a:t>[p].j== col) {		</a:t>
            </a:r>
          </a:p>
          <a:p>
            <a:pPr marL="0" indent="0">
              <a:buNone/>
            </a:pPr>
            <a:r>
              <a:rPr lang="en-US" altLang="zh-CN" dirty="0"/>
              <a:t>	       T-&gt;data[</a:t>
            </a:r>
            <a:r>
              <a:rPr lang="en-US" altLang="zh-CN" dirty="0">
                <a:solidFill>
                  <a:srgbClr val="CC9B00"/>
                </a:solidFill>
              </a:rPr>
              <a:t>q</a:t>
            </a:r>
            <a:r>
              <a:rPr lang="en-US" altLang="zh-CN" dirty="0"/>
              <a:t>].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M.data</a:t>
            </a:r>
            <a:r>
              <a:rPr lang="en-US" altLang="zh-CN" dirty="0"/>
              <a:t>[p].j; T-&gt;data[</a:t>
            </a:r>
            <a:r>
              <a:rPr lang="en-US" altLang="zh-CN" dirty="0">
                <a:solidFill>
                  <a:srgbClr val="CC9B00"/>
                </a:solidFill>
              </a:rPr>
              <a:t>q</a:t>
            </a:r>
            <a:r>
              <a:rPr lang="en-US" altLang="zh-CN" dirty="0"/>
              <a:t>].j = </a:t>
            </a:r>
            <a:r>
              <a:rPr lang="en-US" altLang="zh-CN" dirty="0" err="1"/>
              <a:t>M.data</a:t>
            </a:r>
            <a:r>
              <a:rPr lang="en-US" altLang="zh-CN" dirty="0"/>
              <a:t>[p].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         T-&gt;data[</a:t>
            </a:r>
            <a:r>
              <a:rPr lang="en-US" altLang="zh-CN" dirty="0">
                <a:solidFill>
                  <a:srgbClr val="CC9B00"/>
                </a:solidFill>
              </a:rPr>
              <a:t>q</a:t>
            </a:r>
            <a:r>
              <a:rPr lang="en-US" altLang="zh-CN" dirty="0"/>
              <a:t>].e = </a:t>
            </a:r>
            <a:r>
              <a:rPr lang="en-US" altLang="zh-CN" dirty="0" err="1"/>
              <a:t>M.data</a:t>
            </a:r>
            <a:r>
              <a:rPr lang="en-US" altLang="zh-CN" dirty="0"/>
              <a:t>[p</a:t>
            </a:r>
            <a:r>
              <a:rPr lang="en-US" altLang="zh-CN"/>
              <a:t>].e;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	      </a:t>
            </a:r>
            <a:r>
              <a:rPr lang="en-US" altLang="zh-CN" dirty="0">
                <a:solidFill>
                  <a:srgbClr val="CC9B00"/>
                </a:solidFill>
              </a:rPr>
              <a:t>q</a:t>
            </a:r>
            <a:r>
              <a:rPr lang="en-US" altLang="zh-CN" dirty="0"/>
              <a:t>++;}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en-US" altLang="zh-CN" dirty="0"/>
              <a:t>	</a:t>
            </a:r>
          </a:p>
          <a:p>
            <a:pPr marL="0" indent="0">
              <a:buNone/>
            </a:pPr>
            <a:r>
              <a:rPr lang="en-US" altLang="zh-CN" dirty="0"/>
              <a:t>return OK;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2B220C-6092-4F76-B39F-7397B56325C4}"/>
              </a:ext>
            </a:extLst>
          </p:cNvPr>
          <p:cNvSpPr txBox="1"/>
          <p:nvPr/>
        </p:nvSpPr>
        <p:spPr>
          <a:xfrm>
            <a:off x="2738580" y="5426723"/>
            <a:ext cx="640660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kern="0" dirty="0"/>
              <a:t>设矩阵</a:t>
            </a:r>
            <a:r>
              <a:rPr lang="en-US" altLang="zh-CN" sz="2400" kern="0" dirty="0"/>
              <a:t>M</a:t>
            </a:r>
            <a:r>
              <a:rPr lang="zh-CN" altLang="en-US" sz="2400" kern="0" dirty="0"/>
              <a:t>有</a:t>
            </a:r>
            <a:r>
              <a:rPr lang="en-US" altLang="zh-CN" sz="2400" kern="0" dirty="0"/>
              <a:t>nu</a:t>
            </a:r>
            <a:r>
              <a:rPr lang="zh-CN" altLang="en-US" sz="2400" kern="0" dirty="0"/>
              <a:t>列，三元组表总共有 </a:t>
            </a:r>
            <a:r>
              <a:rPr lang="en-US" altLang="zh-CN" sz="2400" kern="0" dirty="0" err="1"/>
              <a:t>M.tu</a:t>
            </a:r>
            <a:r>
              <a:rPr lang="en-US" altLang="zh-CN" sz="2400" kern="0" dirty="0"/>
              <a:t> </a:t>
            </a:r>
            <a:r>
              <a:rPr lang="zh-CN" altLang="en-US" sz="2400" kern="0" dirty="0"/>
              <a:t>项，</a:t>
            </a:r>
            <a:endParaRPr lang="en-US" altLang="zh-CN" sz="2400" kern="0" dirty="0"/>
          </a:p>
          <a:p>
            <a:pPr>
              <a:lnSpc>
                <a:spcPct val="90000"/>
              </a:lnSpc>
            </a:pPr>
            <a:r>
              <a:rPr lang="en-US" altLang="zh-CN" sz="2400" kern="0" dirty="0" err="1"/>
              <a:t>TransposeMatrix</a:t>
            </a:r>
            <a:r>
              <a:rPr lang="zh-CN" altLang="en-US" sz="2400" kern="0" dirty="0"/>
              <a:t>的时间复杂度为 </a:t>
            </a:r>
            <a:r>
              <a:rPr lang="en-US" altLang="zh-CN" sz="2400" kern="0" dirty="0"/>
              <a:t>O (M.nu*</a:t>
            </a:r>
            <a:r>
              <a:rPr lang="en-US" altLang="zh-CN" sz="2400" kern="0" dirty="0" err="1"/>
              <a:t>M.tu</a:t>
            </a:r>
            <a:r>
              <a:rPr lang="en-US" altLang="zh-CN" sz="2400" kern="0" dirty="0"/>
              <a:t>)</a:t>
            </a:r>
          </a:p>
          <a:p>
            <a:pPr>
              <a:lnSpc>
                <a:spcPct val="90000"/>
              </a:lnSpc>
            </a:pPr>
            <a:r>
              <a:rPr lang="zh-CN" altLang="en-US" sz="2400" kern="0" dirty="0">
                <a:solidFill>
                  <a:srgbClr val="0000CC"/>
                </a:solidFill>
              </a:rPr>
              <a:t>当</a:t>
            </a:r>
            <a:r>
              <a:rPr lang="en-US" altLang="zh-CN" sz="2400" kern="0" dirty="0" err="1">
                <a:solidFill>
                  <a:srgbClr val="0000CC"/>
                </a:solidFill>
              </a:rPr>
              <a:t>M.tu</a:t>
            </a:r>
            <a:r>
              <a:rPr lang="en-US" altLang="zh-CN" sz="2400" kern="0" dirty="0">
                <a:solidFill>
                  <a:srgbClr val="0000CC"/>
                </a:solidFill>
              </a:rPr>
              <a:t> </a:t>
            </a:r>
            <a:r>
              <a:rPr lang="zh-CN" altLang="en-US" sz="2400" kern="0" dirty="0">
                <a:solidFill>
                  <a:srgbClr val="0000CC"/>
                </a:solidFill>
              </a:rPr>
              <a:t>和 </a:t>
            </a:r>
            <a:r>
              <a:rPr lang="en-US" altLang="zh-CN" sz="2400" kern="0" dirty="0">
                <a:solidFill>
                  <a:srgbClr val="0000CC"/>
                </a:solidFill>
              </a:rPr>
              <a:t>M.mu*M.nu </a:t>
            </a:r>
            <a:r>
              <a:rPr lang="zh-CN" altLang="en-US" sz="2400" kern="0" dirty="0">
                <a:solidFill>
                  <a:srgbClr val="0000CC"/>
                </a:solidFill>
              </a:rPr>
              <a:t>同数量级时，</a:t>
            </a:r>
            <a:endParaRPr lang="en-US" altLang="zh-CN" sz="2400" kern="0" dirty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kern="0" dirty="0" err="1">
                <a:solidFill>
                  <a:srgbClr val="0000CC"/>
                </a:solidFill>
              </a:rPr>
              <a:t>TransposeMatrix</a:t>
            </a:r>
            <a:r>
              <a:rPr lang="zh-CN" altLang="en-US" sz="2400" kern="0" dirty="0">
                <a:solidFill>
                  <a:srgbClr val="0000CC"/>
                </a:solidFill>
              </a:rPr>
              <a:t>的时间复杂度为</a:t>
            </a:r>
            <a:r>
              <a:rPr lang="en-US" altLang="zh-CN" sz="2400" kern="0" dirty="0">
                <a:solidFill>
                  <a:srgbClr val="0000CC"/>
                </a:solidFill>
              </a:rPr>
              <a:t>O(M.mu*M.nu</a:t>
            </a:r>
            <a:r>
              <a:rPr lang="en-US" altLang="zh-CN" sz="2400" kern="0" baseline="20000" dirty="0">
                <a:solidFill>
                  <a:srgbClr val="0000CC"/>
                </a:solidFill>
              </a:rPr>
              <a:t>2</a:t>
            </a:r>
            <a:r>
              <a:rPr lang="en-US" altLang="zh-CN" sz="2400" kern="0" dirty="0">
                <a:solidFill>
                  <a:srgbClr val="0000CC"/>
                </a:solidFill>
              </a:rPr>
              <a:t>)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7AAA30-AE49-467D-B29B-4ABE3D50D9E6}"/>
              </a:ext>
            </a:extLst>
          </p:cNvPr>
          <p:cNvSpPr txBox="1"/>
          <p:nvPr/>
        </p:nvSpPr>
        <p:spPr>
          <a:xfrm>
            <a:off x="4825388" y="2028790"/>
            <a:ext cx="4318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i="1" dirty="0">
                <a:solidFill>
                  <a:srgbClr val="C00000"/>
                </a:solidFill>
              </a:rPr>
              <a:t>原矩阵是以行序为先的，保证了扫描时转置矩阵的行序次序</a:t>
            </a:r>
            <a:endParaRPr lang="zh-CN" altLang="en-US" i="1" dirty="0">
              <a:solidFill>
                <a:srgbClr val="C00000"/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5.1</a:t>
            </a:r>
          </a:p>
        </p:txBody>
      </p:sp>
    </p:spTree>
    <p:extLst>
      <p:ext uri="{BB962C8B-B14F-4D97-AF65-F5344CB8AC3E}">
        <p14:creationId xmlns:p14="http://schemas.microsoft.com/office/powerpoint/2010/main" val="52557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0E458-3E39-48E9-9DCA-34F77C71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数组类型的定义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42D88-7C0E-4008-8ABC-F452B7C53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463280" cy="60212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数组，作为逻辑结构，是组织数据的一种方式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数组是相同类型的数据元素的集合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</a:t>
            </a:r>
            <a:r>
              <a:rPr lang="zh-CN" altLang="en-US" b="1" dirty="0">
                <a:solidFill>
                  <a:srgbClr val="C00000"/>
                </a:solidFill>
              </a:rPr>
              <a:t>可以看作</a:t>
            </a:r>
            <a:r>
              <a:rPr lang="zh-CN" altLang="en-US" dirty="0"/>
              <a:t>是</a:t>
            </a:r>
            <a:r>
              <a:rPr lang="zh-CN" altLang="en-US" b="1" dirty="0">
                <a:solidFill>
                  <a:srgbClr val="C00000"/>
                </a:solidFill>
              </a:rPr>
              <a:t>数据元素本身还是数据结构的线性结构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数组元素的下标一般具有固定的下界和上界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</a:rPr>
              <a:t>一旦建立数组，数据元素的个数与元素之间的关系就不再发生变动</a:t>
            </a:r>
            <a:endParaRPr lang="en-US" altLang="zh-CN" b="1" dirty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数组采用顺序存储结构实现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</a:t>
            </a:r>
            <a:r>
              <a:rPr lang="en-US" altLang="zh-CN" dirty="0"/>
              <a:t>/</a:t>
            </a:r>
            <a:r>
              <a:rPr lang="zh-CN" altLang="en-US" dirty="0">
                <a:solidFill>
                  <a:srgbClr val="0000CC"/>
                </a:solidFill>
              </a:rPr>
              <a:t>随机访问</a:t>
            </a:r>
            <a:r>
              <a:rPr lang="en-US" altLang="zh-CN" dirty="0">
                <a:solidFill>
                  <a:srgbClr val="0000CC"/>
                </a:solidFill>
              </a:rPr>
              <a:t>=</a:t>
            </a:r>
            <a:r>
              <a:rPr lang="zh-CN" altLang="en-US" dirty="0">
                <a:solidFill>
                  <a:srgbClr val="0000CC"/>
                </a:solidFill>
              </a:rPr>
              <a:t>直接访问</a:t>
            </a:r>
            <a:r>
              <a:rPr lang="en-US" altLang="zh-CN" dirty="0"/>
              <a:t>(vs. </a:t>
            </a:r>
            <a:r>
              <a:rPr lang="zh-CN" altLang="en-US" dirty="0"/>
              <a:t>单链表</a:t>
            </a:r>
            <a:r>
              <a:rPr lang="en-US" altLang="zh-CN" dirty="0"/>
              <a:t>/</a:t>
            </a:r>
            <a:r>
              <a:rPr lang="zh-CN" altLang="en-US" dirty="0"/>
              <a:t>顺序存取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数组是几乎所有程序设计语言都设定为固有</a:t>
            </a:r>
            <a:r>
              <a:rPr lang="en-US" altLang="zh-CN" dirty="0"/>
              <a:t>(built-in)</a:t>
            </a:r>
            <a:r>
              <a:rPr lang="zh-CN" altLang="en-US" dirty="0"/>
              <a:t>类型的一种数据类型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数组，作为存储结构，可以作为其他多种逻辑结构，如线性表、树、图等的顺序存储表示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431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C5B5D-3DCE-4376-BAF9-869497C7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对比：一般矩阵的转置算法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8C0F2E-8AFD-4AE0-8BA1-4866428D1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For(col=1;col&lt;=M.nu;++col)</a:t>
            </a:r>
          </a:p>
          <a:p>
            <a:pPr marL="0" lvl="0" indent="0">
              <a:buNone/>
            </a:pPr>
            <a:r>
              <a:rPr lang="en-US" altLang="zh-CN" dirty="0"/>
              <a:t>	For (row=1;row&lt;=M.mu;++row)</a:t>
            </a:r>
          </a:p>
          <a:p>
            <a:pPr marL="0" lvl="0" indent="0">
              <a:buNone/>
            </a:pPr>
            <a:r>
              <a:rPr lang="en-US" altLang="zh-CN" dirty="0"/>
              <a:t>	T[col][row]=M[row][col]</a:t>
            </a:r>
          </a:p>
          <a:p>
            <a:pPr marL="0" lvl="0" indent="0">
              <a:buNone/>
            </a:pPr>
            <a:r>
              <a:rPr lang="zh-CN" altLang="en-US" dirty="0"/>
              <a:t>其时间复杂度为</a:t>
            </a:r>
            <a:r>
              <a:rPr lang="en-US" altLang="zh-CN" dirty="0"/>
              <a:t>O(M.mu*M.nu)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2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C5F51-3507-4BE1-8CDB-AAE8AE56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稀疏矩阵的快速转置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F23AD-ED4B-421D-AF5F-CAF54C14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3968553"/>
          </a:xfrm>
        </p:spPr>
        <p:txBody>
          <a:bodyPr>
            <a:normAutofit/>
          </a:bodyPr>
          <a:lstStyle/>
          <a:p>
            <a:r>
              <a:rPr lang="zh-CN" altLang="en-US" dirty="0"/>
              <a:t>预先求得原矩阵</a:t>
            </a:r>
            <a:r>
              <a:rPr lang="en-US" altLang="zh-CN" dirty="0"/>
              <a:t>M </a:t>
            </a:r>
            <a:r>
              <a:rPr lang="zh-CN" altLang="en-US" dirty="0"/>
              <a:t>每一列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/>
              <a:t>T</a:t>
            </a:r>
            <a:r>
              <a:rPr lang="zh-CN" altLang="en-US" dirty="0"/>
              <a:t>中每一行</a:t>
            </a:r>
            <a:r>
              <a:rPr lang="en-US" altLang="zh-CN" dirty="0"/>
              <a:t>)</a:t>
            </a:r>
            <a:r>
              <a:rPr lang="zh-CN" altLang="en-US" dirty="0"/>
              <a:t>的第一个非零元在</a:t>
            </a:r>
            <a:r>
              <a:rPr lang="en-US" altLang="zh-CN" dirty="0"/>
              <a:t>T</a:t>
            </a:r>
            <a:r>
              <a:rPr lang="zh-CN" altLang="en-US" dirty="0"/>
              <a:t>中 的位置，那么，对</a:t>
            </a:r>
            <a:r>
              <a:rPr lang="en-US" altLang="zh-CN" dirty="0"/>
              <a:t>M</a:t>
            </a:r>
            <a:r>
              <a:rPr lang="zh-CN" altLang="en-US" dirty="0"/>
              <a:t>转置扫描时，</a:t>
            </a:r>
            <a:r>
              <a:rPr lang="zh-CN" altLang="en-US" b="1" dirty="0">
                <a:solidFill>
                  <a:srgbClr val="0000CC"/>
                </a:solidFill>
              </a:rPr>
              <a:t>立即确定在转置矩阵 </a:t>
            </a:r>
            <a:r>
              <a:rPr lang="en-US" altLang="zh-CN" b="1" dirty="0">
                <a:solidFill>
                  <a:srgbClr val="0000CC"/>
                </a:solidFill>
              </a:rPr>
              <a:t>T </a:t>
            </a:r>
            <a:r>
              <a:rPr lang="zh-CN" altLang="en-US" b="1" dirty="0">
                <a:solidFill>
                  <a:srgbClr val="0000CC"/>
                </a:solidFill>
              </a:rPr>
              <a:t>三元组表中的位置</a:t>
            </a:r>
            <a:r>
              <a:rPr lang="zh-CN" altLang="en-US" dirty="0"/>
              <a:t>，并装入它</a:t>
            </a: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708D1DF8-DE8E-44D6-AE14-550DB1B111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704687"/>
              </p:ext>
            </p:extLst>
          </p:nvPr>
        </p:nvGraphicFramePr>
        <p:xfrm>
          <a:off x="955965" y="3241341"/>
          <a:ext cx="2771586" cy="31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5209032" imgH="5823204" progId="Word.Document.8">
                  <p:embed/>
                </p:oleObj>
              </mc:Choice>
              <mc:Fallback>
                <p:oleObj name="文档" r:id="rId3" imgW="5209032" imgH="5823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965" y="3241341"/>
                        <a:ext cx="2771586" cy="3132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F09F531F-7BE9-44E1-8CD1-1DDD385390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50473"/>
              </p:ext>
            </p:extLst>
          </p:nvPr>
        </p:nvGraphicFramePr>
        <p:xfrm>
          <a:off x="5564947" y="3241341"/>
          <a:ext cx="2391677" cy="2941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4794893" imgH="5708915" progId="Word.Document.8">
                  <p:embed/>
                </p:oleObj>
              </mc:Choice>
              <mc:Fallback>
                <p:oleObj name="Document" r:id="rId5" imgW="4794893" imgH="57089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947" y="3241341"/>
                        <a:ext cx="2391677" cy="2941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4069826" y="3801362"/>
            <a:ext cx="1561501" cy="438108"/>
            <a:chOff x="4060374" y="4132162"/>
            <a:chExt cx="1391302" cy="369332"/>
          </a:xfrm>
        </p:grpSpPr>
        <p:sp>
          <p:nvSpPr>
            <p:cNvPr id="7" name="文本框 6"/>
            <p:cNvSpPr txBox="1"/>
            <p:nvPr/>
          </p:nvSpPr>
          <p:spPr>
            <a:xfrm>
              <a:off x="4060374" y="4132162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0</a:t>
              </a:r>
              <a:r>
                <a:rPr lang="zh-CN" altLang="en-US"/>
                <a:t>行</a:t>
              </a:r>
            </a:p>
          </p:txBody>
        </p:sp>
        <p:cxnSp>
          <p:nvCxnSpPr>
            <p:cNvPr id="11" name="直接箭头连接符 10"/>
            <p:cNvCxnSpPr>
              <a:stCxn id="7" idx="3"/>
            </p:cNvCxnSpPr>
            <p:nvPr/>
          </p:nvCxnSpPr>
          <p:spPr>
            <a:xfrm>
              <a:off x="4823725" y="4316828"/>
              <a:ext cx="627951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4073079" y="4117302"/>
            <a:ext cx="1561501" cy="438108"/>
            <a:chOff x="4060374" y="4132162"/>
            <a:chExt cx="1391302" cy="369332"/>
          </a:xfrm>
        </p:grpSpPr>
        <p:sp>
          <p:nvSpPr>
            <p:cNvPr id="23" name="文本框 22"/>
            <p:cNvSpPr txBox="1"/>
            <p:nvPr/>
          </p:nvSpPr>
          <p:spPr>
            <a:xfrm>
              <a:off x="4060374" y="4132162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1</a:t>
              </a:r>
              <a:r>
                <a:rPr lang="zh-CN" altLang="en-US"/>
                <a:t>行</a:t>
              </a:r>
            </a:p>
          </p:txBody>
        </p:sp>
        <p:cxnSp>
          <p:nvCxnSpPr>
            <p:cNvPr id="24" name="直接箭头连接符 23"/>
            <p:cNvCxnSpPr>
              <a:stCxn id="23" idx="3"/>
            </p:cNvCxnSpPr>
            <p:nvPr/>
          </p:nvCxnSpPr>
          <p:spPr>
            <a:xfrm>
              <a:off x="4823725" y="4316828"/>
              <a:ext cx="627951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4054020" y="4570810"/>
            <a:ext cx="1561501" cy="438108"/>
            <a:chOff x="4060374" y="4132162"/>
            <a:chExt cx="1391302" cy="369332"/>
          </a:xfrm>
        </p:grpSpPr>
        <p:sp>
          <p:nvSpPr>
            <p:cNvPr id="26" name="文本框 25"/>
            <p:cNvSpPr txBox="1"/>
            <p:nvPr/>
          </p:nvSpPr>
          <p:spPr>
            <a:xfrm>
              <a:off x="4060374" y="4132162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3</a:t>
              </a:r>
              <a:r>
                <a:rPr lang="zh-CN" altLang="en-US"/>
                <a:t>行</a:t>
              </a:r>
            </a:p>
          </p:txBody>
        </p:sp>
        <p:cxnSp>
          <p:nvCxnSpPr>
            <p:cNvPr id="27" name="直接箭头连接符 26"/>
            <p:cNvCxnSpPr>
              <a:stCxn id="26" idx="3"/>
            </p:cNvCxnSpPr>
            <p:nvPr/>
          </p:nvCxnSpPr>
          <p:spPr>
            <a:xfrm>
              <a:off x="4823725" y="4316828"/>
              <a:ext cx="627951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4069826" y="5717149"/>
            <a:ext cx="1561501" cy="438108"/>
            <a:chOff x="4060374" y="4132162"/>
            <a:chExt cx="1391302" cy="369332"/>
          </a:xfrm>
        </p:grpSpPr>
        <p:sp>
          <p:nvSpPr>
            <p:cNvPr id="30" name="文本框 29"/>
            <p:cNvSpPr txBox="1"/>
            <p:nvPr/>
          </p:nvSpPr>
          <p:spPr>
            <a:xfrm>
              <a:off x="4060374" y="4132162"/>
              <a:ext cx="763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第</a:t>
              </a:r>
              <a:r>
                <a:rPr lang="en-US" altLang="zh-CN"/>
                <a:t>6</a:t>
              </a:r>
              <a:r>
                <a:rPr lang="zh-CN" altLang="en-US"/>
                <a:t>行</a:t>
              </a:r>
            </a:p>
          </p:txBody>
        </p:sp>
        <p:cxnSp>
          <p:nvCxnSpPr>
            <p:cNvPr id="31" name="直接箭头连接符 30"/>
            <p:cNvCxnSpPr>
              <a:stCxn id="30" idx="3"/>
            </p:cNvCxnSpPr>
            <p:nvPr/>
          </p:nvCxnSpPr>
          <p:spPr>
            <a:xfrm>
              <a:off x="4823725" y="4316828"/>
              <a:ext cx="627951" cy="0"/>
            </a:xfrm>
            <a:prstGeom prst="straightConnector1">
              <a:avLst/>
            </a:prstGeom>
            <a:ln w="3810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5677338" y="4673782"/>
            <a:ext cx="2279286" cy="26296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1110824" y="3924332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5638094" y="5790758"/>
            <a:ext cx="2279286" cy="262966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1109838" y="4207298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1097285" y="4470118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1080660" y="4771720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1080660" y="5060639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5656181" y="4135935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5669692" y="5257054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55AB6CC-713F-41F8-BDFE-B52FF2CA985C}"/>
              </a:ext>
            </a:extLst>
          </p:cNvPr>
          <p:cNvSpPr/>
          <p:nvPr/>
        </p:nvSpPr>
        <p:spPr>
          <a:xfrm>
            <a:off x="5669691" y="4973582"/>
            <a:ext cx="2321599" cy="22168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34809" y="3092416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M</a:t>
            </a:r>
            <a:endParaRPr lang="zh-CN" altLang="en-US" sz="28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562132" y="325876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394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稀疏矩阵的快速转置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为了求得原矩阵</a:t>
            </a:r>
            <a:r>
              <a:rPr lang="en-US" altLang="zh-CN" dirty="0"/>
              <a:t>M </a:t>
            </a:r>
            <a:r>
              <a:rPr lang="zh-CN" altLang="en-US" dirty="0"/>
              <a:t>每一列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en-US" altLang="zh-CN" dirty="0"/>
              <a:t>T</a:t>
            </a:r>
            <a:r>
              <a:rPr lang="zh-CN" altLang="en-US" dirty="0"/>
              <a:t>中每一行</a:t>
            </a:r>
            <a:r>
              <a:rPr lang="en-US" altLang="zh-CN" dirty="0"/>
              <a:t>)</a:t>
            </a:r>
            <a:r>
              <a:rPr lang="zh-CN" altLang="en-US" dirty="0"/>
              <a:t>的第一个非零元在</a:t>
            </a:r>
            <a:r>
              <a:rPr lang="en-US" altLang="zh-CN" dirty="0"/>
              <a:t>T</a:t>
            </a:r>
            <a:r>
              <a:rPr lang="zh-CN" altLang="en-US" dirty="0"/>
              <a:t>中 的位置，建立辅助数组 </a:t>
            </a:r>
            <a:r>
              <a:rPr lang="en-US" altLang="zh-CN" dirty="0" err="1"/>
              <a:t>num</a:t>
            </a:r>
            <a:r>
              <a:rPr lang="zh-CN" altLang="en-US" dirty="0"/>
              <a:t>和 </a:t>
            </a:r>
            <a:r>
              <a:rPr lang="en-US" altLang="zh-CN" dirty="0" err="1"/>
              <a:t>cpot</a:t>
            </a:r>
            <a:endParaRPr lang="zh-CN" altLang="en-US" dirty="0"/>
          </a:p>
          <a:p>
            <a:pPr lvl="1"/>
            <a:r>
              <a:rPr lang="en-US" altLang="zh-CN" dirty="0" err="1"/>
              <a:t>num</a:t>
            </a:r>
            <a:r>
              <a:rPr lang="en-US" altLang="zh-CN" dirty="0"/>
              <a:t>[col]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CC"/>
                </a:solidFill>
              </a:rPr>
              <a:t>记录矩阵转置前各列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</a:rPr>
              <a:t>即转置矩阵各行</a:t>
            </a:r>
            <a:r>
              <a:rPr lang="en-US" altLang="zh-CN" dirty="0">
                <a:solidFill>
                  <a:srgbClr val="0000CC"/>
                </a:solidFill>
              </a:rPr>
              <a:t>)</a:t>
            </a:r>
            <a:r>
              <a:rPr lang="zh-CN" altLang="en-US" dirty="0">
                <a:solidFill>
                  <a:srgbClr val="0000CC"/>
                </a:solidFill>
              </a:rPr>
              <a:t>非零元素个数</a:t>
            </a:r>
          </a:p>
          <a:p>
            <a:pPr lvl="1"/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0000CC"/>
                </a:solidFill>
              </a:rPr>
              <a:t>记录各列非零元素在</a:t>
            </a:r>
            <a:r>
              <a:rPr lang="zh-CN" altLang="en-US" b="1" u="sng" dirty="0">
                <a:solidFill>
                  <a:srgbClr val="0000CC"/>
                </a:solidFill>
              </a:rPr>
              <a:t>转置</a:t>
            </a:r>
            <a:r>
              <a:rPr lang="zh-CN" altLang="en-US" b="1" dirty="0">
                <a:solidFill>
                  <a:srgbClr val="0000CC"/>
                </a:solidFill>
              </a:rPr>
              <a:t>三元组表</a:t>
            </a:r>
            <a:r>
              <a:rPr lang="zh-CN" altLang="en-US" dirty="0">
                <a:solidFill>
                  <a:srgbClr val="0000CC"/>
                </a:solidFill>
              </a:rPr>
              <a:t>中开始存放位置</a:t>
            </a:r>
          </a:p>
          <a:p>
            <a:endParaRPr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A4EA6B-BA86-457D-88B5-E8A7954CDF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19368"/>
              </p:ext>
            </p:extLst>
          </p:nvPr>
        </p:nvGraphicFramePr>
        <p:xfrm>
          <a:off x="1738313" y="4428676"/>
          <a:ext cx="16192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2159640" imgH="2862720" progId="Word.Document.8">
                  <p:embed/>
                </p:oleObj>
              </mc:Choice>
              <mc:Fallback>
                <p:oleObj name="Document" r:id="rId3" imgW="2159640" imgH="286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4428676"/>
                        <a:ext cx="1619250" cy="215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094E5B3-E6C7-47B6-BF09-1555CFA69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60195"/>
              </p:ext>
            </p:extLst>
          </p:nvPr>
        </p:nvGraphicFramePr>
        <p:xfrm>
          <a:off x="3863975" y="4728714"/>
          <a:ext cx="45180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5513040" imgH="1800360" progId="Word.Document.8">
                  <p:embed/>
                </p:oleObj>
              </mc:Choice>
              <mc:Fallback>
                <p:oleObj name="Document" r:id="rId5" imgW="5513040" imgH="1800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728714"/>
                        <a:ext cx="4518025" cy="1474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C628B47-9F8C-4B7A-A813-CF829BEC0399}"/>
              </a:ext>
            </a:extLst>
          </p:cNvPr>
          <p:cNvSpPr txBox="1"/>
          <p:nvPr/>
        </p:nvSpPr>
        <p:spPr>
          <a:xfrm>
            <a:off x="671810" y="45812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三元组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99CA875-0BFA-486F-8C44-4FF179209827}"/>
              </a:ext>
            </a:extLst>
          </p:cNvPr>
          <p:cNvCxnSpPr>
            <a:cxnSpLocks/>
          </p:cNvCxnSpPr>
          <p:nvPr/>
        </p:nvCxnSpPr>
        <p:spPr>
          <a:xfrm>
            <a:off x="5621154" y="5793792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FEC8221-14A8-4CB0-897E-326A9C19E463}"/>
              </a:ext>
            </a:extLst>
          </p:cNvPr>
          <p:cNvCxnSpPr>
            <a:cxnSpLocks/>
          </p:cNvCxnSpPr>
          <p:nvPr/>
        </p:nvCxnSpPr>
        <p:spPr>
          <a:xfrm>
            <a:off x="5640404" y="5317644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7952E2-9E6B-4E6A-A527-977A01DD2CE3}"/>
              </a:ext>
            </a:extLst>
          </p:cNvPr>
          <p:cNvCxnSpPr>
            <a:cxnSpLocks/>
          </p:cNvCxnSpPr>
          <p:nvPr/>
        </p:nvCxnSpPr>
        <p:spPr>
          <a:xfrm>
            <a:off x="6330376" y="5317644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A27D15-BFF2-4C62-A893-A6BDFA646572}"/>
              </a:ext>
            </a:extLst>
          </p:cNvPr>
          <p:cNvCxnSpPr>
            <a:cxnSpLocks/>
          </p:cNvCxnSpPr>
          <p:nvPr/>
        </p:nvCxnSpPr>
        <p:spPr>
          <a:xfrm>
            <a:off x="6291875" y="5811438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322E33-FB77-42BD-8E9F-2660BFCB5B0A}"/>
              </a:ext>
            </a:extLst>
          </p:cNvPr>
          <p:cNvCxnSpPr>
            <a:cxnSpLocks/>
          </p:cNvCxnSpPr>
          <p:nvPr/>
        </p:nvCxnSpPr>
        <p:spPr>
          <a:xfrm>
            <a:off x="6925538" y="5811438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E2FB95-28EA-442F-82FD-B4449B738E87}"/>
              </a:ext>
            </a:extLst>
          </p:cNvPr>
          <p:cNvCxnSpPr>
            <a:cxnSpLocks/>
          </p:cNvCxnSpPr>
          <p:nvPr/>
        </p:nvCxnSpPr>
        <p:spPr>
          <a:xfrm>
            <a:off x="7580056" y="5811438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68FCEEF-4BD7-4A7E-B218-CE86E9F20325}"/>
              </a:ext>
            </a:extLst>
          </p:cNvPr>
          <p:cNvCxnSpPr>
            <a:cxnSpLocks/>
          </p:cNvCxnSpPr>
          <p:nvPr/>
        </p:nvCxnSpPr>
        <p:spPr>
          <a:xfrm>
            <a:off x="6925538" y="5360214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E2AFBBD-5AB8-46D9-8071-542B1FFFEBC5}"/>
              </a:ext>
            </a:extLst>
          </p:cNvPr>
          <p:cNvCxnSpPr>
            <a:cxnSpLocks/>
          </p:cNvCxnSpPr>
          <p:nvPr/>
        </p:nvCxnSpPr>
        <p:spPr>
          <a:xfrm>
            <a:off x="7520700" y="5360214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69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1D9B2-EF70-4E06-9A40-294F69C8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8521D-51E6-4383-9F9D-1FB1F55CA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503596"/>
            <a:ext cx="8229600" cy="335440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(col=0; col&lt;M.nu; ++col)  num[col] = 0;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for (t=0; t&lt;</a:t>
            </a:r>
            <a:r>
              <a:rPr lang="en-US" altLang="zh-CN" dirty="0" err="1">
                <a:solidFill>
                  <a:srgbClr val="0000CC"/>
                </a:solidFill>
              </a:rPr>
              <a:t>M.tu</a:t>
            </a:r>
            <a:r>
              <a:rPr lang="en-US" altLang="zh-CN" dirty="0">
                <a:solidFill>
                  <a:srgbClr val="0000CC"/>
                </a:solidFill>
              </a:rPr>
              <a:t>; ++t)  ++num[</a:t>
            </a:r>
            <a:r>
              <a:rPr lang="en-US" altLang="zh-CN" dirty="0" err="1">
                <a:solidFill>
                  <a:srgbClr val="0000CC"/>
                </a:solidFill>
              </a:rPr>
              <a:t>M.data</a:t>
            </a:r>
            <a:r>
              <a:rPr lang="en-US" altLang="zh-CN" dirty="0">
                <a:solidFill>
                  <a:srgbClr val="0000CC"/>
                </a:solidFill>
              </a:rPr>
              <a:t>[t].j];</a:t>
            </a:r>
          </a:p>
          <a:p>
            <a:pPr marL="0" indent="0">
              <a:buNone/>
            </a:pPr>
            <a:r>
              <a:rPr lang="en-US" altLang="zh-CN" dirty="0" err="1"/>
              <a:t>cpot</a:t>
            </a:r>
            <a:r>
              <a:rPr lang="en-US" altLang="zh-CN" dirty="0"/>
              <a:t>[0] = 0;</a:t>
            </a:r>
          </a:p>
          <a:p>
            <a:pPr marL="0" indent="0">
              <a:buNone/>
            </a:pPr>
            <a:r>
              <a:rPr lang="en-US" altLang="zh-CN" dirty="0"/>
              <a:t>for (col=1; col&lt;M.nu; ++col)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cpot</a:t>
            </a:r>
            <a:r>
              <a:rPr lang="en-US" altLang="zh-CN" dirty="0"/>
              <a:t>[col] = </a:t>
            </a:r>
            <a:r>
              <a:rPr lang="en-US" altLang="zh-CN" dirty="0" err="1"/>
              <a:t>cpot</a:t>
            </a:r>
            <a:r>
              <a:rPr lang="en-US" altLang="zh-CN" dirty="0"/>
              <a:t>[col-1] + num[col-1];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E2A868-140F-4F30-A53E-4E621E81D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426946"/>
              </p:ext>
            </p:extLst>
          </p:nvPr>
        </p:nvGraphicFramePr>
        <p:xfrm>
          <a:off x="3854450" y="1390650"/>
          <a:ext cx="451802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513040" imgH="1799640" progId="Word.Document.8">
                  <p:embed/>
                </p:oleObj>
              </mc:Choice>
              <mc:Fallback>
                <p:oleObj name="Document" r:id="rId3" imgW="5513040" imgH="1799640" progId="Word.Document.8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094E5B3-E6C7-47B6-BF09-1555CFA69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1390650"/>
                        <a:ext cx="4518025" cy="1474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60E200E-3434-4768-8D8E-252CEC42AC82}"/>
              </a:ext>
            </a:extLst>
          </p:cNvPr>
          <p:cNvSpPr txBox="1"/>
          <p:nvPr/>
        </p:nvSpPr>
        <p:spPr>
          <a:xfrm>
            <a:off x="662185" y="12418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三元组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C25A825-695E-4105-A96C-B698B4E7B8CE}"/>
              </a:ext>
            </a:extLst>
          </p:cNvPr>
          <p:cNvCxnSpPr>
            <a:cxnSpLocks/>
          </p:cNvCxnSpPr>
          <p:nvPr/>
        </p:nvCxnSpPr>
        <p:spPr>
          <a:xfrm>
            <a:off x="5611529" y="2454436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E5503BB-79C2-4A0E-B268-51CA230A0103}"/>
              </a:ext>
            </a:extLst>
          </p:cNvPr>
          <p:cNvCxnSpPr>
            <a:cxnSpLocks/>
          </p:cNvCxnSpPr>
          <p:nvPr/>
        </p:nvCxnSpPr>
        <p:spPr>
          <a:xfrm>
            <a:off x="5630779" y="1978288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73AA4AA-499E-4525-9F28-403D234ECA91}"/>
              </a:ext>
            </a:extLst>
          </p:cNvPr>
          <p:cNvCxnSpPr>
            <a:cxnSpLocks/>
          </p:cNvCxnSpPr>
          <p:nvPr/>
        </p:nvCxnSpPr>
        <p:spPr>
          <a:xfrm>
            <a:off x="6320751" y="1978288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BA8AEBB-774A-492A-928B-B6272EB649CF}"/>
              </a:ext>
            </a:extLst>
          </p:cNvPr>
          <p:cNvCxnSpPr>
            <a:cxnSpLocks/>
          </p:cNvCxnSpPr>
          <p:nvPr/>
        </p:nvCxnSpPr>
        <p:spPr>
          <a:xfrm>
            <a:off x="6282250" y="2472082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4C902F6-C8BE-4ED6-B5C3-823DB6852820}"/>
              </a:ext>
            </a:extLst>
          </p:cNvPr>
          <p:cNvCxnSpPr>
            <a:cxnSpLocks/>
          </p:cNvCxnSpPr>
          <p:nvPr/>
        </p:nvCxnSpPr>
        <p:spPr>
          <a:xfrm>
            <a:off x="6915913" y="2472082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D0B515F-AD1E-4F5F-A138-53012A3E8FE5}"/>
              </a:ext>
            </a:extLst>
          </p:cNvPr>
          <p:cNvCxnSpPr>
            <a:cxnSpLocks/>
          </p:cNvCxnSpPr>
          <p:nvPr/>
        </p:nvCxnSpPr>
        <p:spPr>
          <a:xfrm>
            <a:off x="7570431" y="2472082"/>
            <a:ext cx="394635" cy="0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59C429-0C26-4EC8-BFE3-2B2E98C18B5A}"/>
              </a:ext>
            </a:extLst>
          </p:cNvPr>
          <p:cNvCxnSpPr>
            <a:cxnSpLocks/>
          </p:cNvCxnSpPr>
          <p:nvPr/>
        </p:nvCxnSpPr>
        <p:spPr>
          <a:xfrm>
            <a:off x="6915913" y="2020858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204C57-6713-4765-A889-965085D3EF47}"/>
              </a:ext>
            </a:extLst>
          </p:cNvPr>
          <p:cNvCxnSpPr>
            <a:cxnSpLocks/>
          </p:cNvCxnSpPr>
          <p:nvPr/>
        </p:nvCxnSpPr>
        <p:spPr>
          <a:xfrm>
            <a:off x="7511075" y="2020858"/>
            <a:ext cx="356134" cy="380884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00B43722-29FD-4382-ABED-33B2ABC436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44912"/>
              </p:ext>
            </p:extLst>
          </p:nvPr>
        </p:nvGraphicFramePr>
        <p:xfrm>
          <a:off x="1777557" y="1131800"/>
          <a:ext cx="161925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2159640" imgH="2862720" progId="Word.Document.8">
                  <p:embed/>
                </p:oleObj>
              </mc:Choice>
              <mc:Fallback>
                <p:oleObj name="Document" r:id="rId5" imgW="2159640" imgH="2862720" progId="Word.Documen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A4EA6B-BA86-457D-88B5-E8A7954CDF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557" y="1131800"/>
                        <a:ext cx="1619250" cy="2159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44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3DAA048-7215-4A4F-B64C-ED9A3F78B6F3}"/>
              </a:ext>
            </a:extLst>
          </p:cNvPr>
          <p:cNvSpPr/>
          <p:nvPr/>
        </p:nvSpPr>
        <p:spPr>
          <a:xfrm>
            <a:off x="-10344" y="3535680"/>
            <a:ext cx="9154344" cy="1661160"/>
          </a:xfrm>
          <a:prstGeom prst="rect">
            <a:avLst/>
          </a:prstGeom>
          <a:solidFill>
            <a:srgbClr val="FFFF99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DAA048-7215-4A4F-B64C-ED9A3F78B6F3}"/>
              </a:ext>
            </a:extLst>
          </p:cNvPr>
          <p:cNvSpPr/>
          <p:nvPr/>
        </p:nvSpPr>
        <p:spPr>
          <a:xfrm>
            <a:off x="0" y="1778000"/>
            <a:ext cx="9144000" cy="1757680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17F6580-3572-474C-B65C-54D9082C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稀疏矩阵的快速转置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851F62-60C1-49A1-9D67-9898FFE70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Status </a:t>
            </a:r>
            <a:r>
              <a:rPr lang="en-US" altLang="zh-CN" b="1" dirty="0" err="1">
                <a:solidFill>
                  <a:srgbClr val="0000CC"/>
                </a:solidFill>
              </a:rPr>
              <a:t>FastTransposeSMatrix</a:t>
            </a:r>
            <a:r>
              <a:rPr lang="en-US" altLang="zh-CN" dirty="0"/>
              <a:t>(</a:t>
            </a:r>
            <a:r>
              <a:rPr lang="en-US" altLang="zh-CN" dirty="0" err="1"/>
              <a:t>TSMatrix</a:t>
            </a:r>
            <a:r>
              <a:rPr lang="en-US" altLang="zh-CN" dirty="0"/>
              <a:t> M, </a:t>
            </a:r>
            <a:r>
              <a:rPr lang="en-US" altLang="zh-CN" dirty="0" err="1"/>
              <a:t>TSMatrix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T){</a:t>
            </a:r>
          </a:p>
          <a:p>
            <a:pPr marL="0" indent="0">
              <a:buNone/>
            </a:pPr>
            <a:r>
              <a:rPr lang="en-US" altLang="zh-CN" dirty="0"/>
              <a:t>      T-&gt;mu = M.nu;  T-&gt;nu = M.mu;  T-&gt;</a:t>
            </a:r>
            <a:r>
              <a:rPr lang="en-US" altLang="zh-CN" dirty="0" err="1"/>
              <a:t>tu</a:t>
            </a:r>
            <a:r>
              <a:rPr lang="en-US" altLang="zh-CN" dirty="0"/>
              <a:t> = </a:t>
            </a:r>
            <a:r>
              <a:rPr lang="en-US" altLang="zh-CN" dirty="0" err="1"/>
              <a:t>M.tu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if (T-&gt;</a:t>
            </a:r>
            <a:r>
              <a:rPr lang="en-US" altLang="zh-CN" dirty="0" err="1"/>
              <a:t>tu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  for (col=0; col&lt;M.nu; ++col)  num[col] = 0;</a:t>
            </a:r>
          </a:p>
          <a:p>
            <a:pPr marL="0" indent="0">
              <a:buNone/>
            </a:pPr>
            <a:r>
              <a:rPr lang="en-US" altLang="zh-CN" dirty="0"/>
              <a:t>         for (t=0; t&lt;</a:t>
            </a:r>
            <a:r>
              <a:rPr lang="en-US" altLang="zh-CN" b="1" dirty="0" err="1"/>
              <a:t>M.tu</a:t>
            </a:r>
            <a:r>
              <a:rPr lang="en-US" altLang="zh-CN" dirty="0"/>
              <a:t>; ++t)  ++num[</a:t>
            </a:r>
            <a:r>
              <a:rPr lang="en-US" altLang="zh-CN" dirty="0" err="1"/>
              <a:t>M.data</a:t>
            </a:r>
            <a:r>
              <a:rPr lang="en-US" altLang="zh-CN" dirty="0"/>
              <a:t>[t].j]; // </a:t>
            </a:r>
            <a:r>
              <a:rPr lang="zh-CN" altLang="en-US" dirty="0"/>
              <a:t>统计各列非零元个数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cpot</a:t>
            </a:r>
            <a:r>
              <a:rPr lang="en-US" altLang="zh-CN" dirty="0"/>
              <a:t>[0] = 0;</a:t>
            </a:r>
          </a:p>
          <a:p>
            <a:pPr marL="0" indent="0">
              <a:buNone/>
            </a:pPr>
            <a:r>
              <a:rPr lang="en-US" altLang="zh-CN" dirty="0"/>
              <a:t>         for (col=1; col&lt;</a:t>
            </a:r>
            <a:r>
              <a:rPr lang="en-US" altLang="zh-CN" b="1" dirty="0"/>
              <a:t>M.nu</a:t>
            </a:r>
            <a:r>
              <a:rPr lang="en-US" altLang="zh-CN" dirty="0"/>
              <a:t>; ++col)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cpot</a:t>
            </a:r>
            <a:r>
              <a:rPr lang="en-US" altLang="zh-CN" dirty="0"/>
              <a:t>[col] = </a:t>
            </a:r>
            <a:r>
              <a:rPr lang="en-US" altLang="zh-CN" dirty="0" err="1"/>
              <a:t>cpot</a:t>
            </a:r>
            <a:r>
              <a:rPr lang="en-US" altLang="zh-CN" dirty="0"/>
              <a:t>[col-1] + num[col-1];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>
                <a:solidFill>
                  <a:srgbClr val="0000CC"/>
                </a:solidFill>
              </a:rPr>
              <a:t>for (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0000CC"/>
                </a:solidFill>
              </a:rPr>
              <a:t>=0; p&lt;</a:t>
            </a:r>
            <a:r>
              <a:rPr lang="en-US" altLang="zh-CN" b="1" dirty="0" err="1">
                <a:solidFill>
                  <a:srgbClr val="0000CC"/>
                </a:solidFill>
              </a:rPr>
              <a:t>M.tu</a:t>
            </a:r>
            <a:r>
              <a:rPr lang="en-US" altLang="zh-CN" dirty="0">
                <a:solidFill>
                  <a:srgbClr val="0000CC"/>
                </a:solidFill>
              </a:rPr>
              <a:t>; ++p) </a:t>
            </a:r>
            <a:r>
              <a:rPr lang="en-US" altLang="zh-CN" b="1" dirty="0">
                <a:solidFill>
                  <a:srgbClr val="0000CC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  col = </a:t>
            </a:r>
            <a:r>
              <a:rPr lang="en-US" altLang="zh-CN" dirty="0" err="1">
                <a:solidFill>
                  <a:srgbClr val="0000CC"/>
                </a:solidFill>
              </a:rPr>
              <a:t>M.data</a:t>
            </a:r>
            <a:r>
              <a:rPr lang="en-US" altLang="zh-CN" dirty="0">
                <a:solidFill>
                  <a:srgbClr val="0000CC"/>
                </a:solidFill>
              </a:rPr>
              <a:t>[p].j;   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dirty="0" err="1">
                <a:solidFill>
                  <a:srgbClr val="0000CC"/>
                </a:solidFill>
              </a:rPr>
              <a:t>cpot</a:t>
            </a:r>
            <a:r>
              <a:rPr lang="en-US" altLang="zh-CN" dirty="0">
                <a:solidFill>
                  <a:srgbClr val="0000CC"/>
                </a:solidFill>
              </a:rPr>
              <a:t>[col]; //</a:t>
            </a:r>
            <a:r>
              <a:rPr lang="zh-CN" altLang="en-US" dirty="0">
                <a:solidFill>
                  <a:srgbClr val="0000CC"/>
                </a:solidFill>
              </a:rPr>
              <a:t>找该元素在</a:t>
            </a:r>
            <a:r>
              <a:rPr lang="en-US" altLang="zh-CN" dirty="0">
                <a:solidFill>
                  <a:srgbClr val="0000CC"/>
                </a:solidFill>
              </a:rPr>
              <a:t>T</a:t>
            </a:r>
            <a:r>
              <a:rPr lang="zh-CN" altLang="en-US" dirty="0">
                <a:solidFill>
                  <a:srgbClr val="0000CC"/>
                </a:solidFill>
              </a:rPr>
              <a:t>中的位置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  T-&gt;data[q].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dirty="0" err="1">
                <a:solidFill>
                  <a:srgbClr val="0000CC"/>
                </a:solidFill>
              </a:rPr>
              <a:t>M.data</a:t>
            </a:r>
            <a:r>
              <a:rPr lang="en-US" altLang="zh-CN" dirty="0">
                <a:solidFill>
                  <a:srgbClr val="0000CC"/>
                </a:solidFill>
              </a:rPr>
              <a:t>[p].j; T-&gt;data[q].j = </a:t>
            </a:r>
            <a:r>
              <a:rPr lang="en-US" altLang="zh-CN" dirty="0" err="1">
                <a:solidFill>
                  <a:srgbClr val="0000CC"/>
                </a:solidFill>
              </a:rPr>
              <a:t>M.data</a:t>
            </a:r>
            <a:r>
              <a:rPr lang="en-US" altLang="zh-CN" dirty="0">
                <a:solidFill>
                  <a:srgbClr val="0000CC"/>
                </a:solidFill>
              </a:rPr>
              <a:t>[p].</a:t>
            </a:r>
            <a:r>
              <a:rPr lang="en-US" altLang="zh-CN" dirty="0" err="1">
                <a:solidFill>
                  <a:srgbClr val="0000CC"/>
                </a:solidFill>
              </a:rPr>
              <a:t>i</a:t>
            </a:r>
            <a:r>
              <a:rPr lang="en-US" altLang="zh-CN" dirty="0">
                <a:solidFill>
                  <a:srgbClr val="0000CC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      T-&gt;data[q].e = </a:t>
            </a:r>
            <a:r>
              <a:rPr lang="en-US" altLang="zh-CN" dirty="0" err="1">
                <a:solidFill>
                  <a:srgbClr val="0000CC"/>
                </a:solidFill>
              </a:rPr>
              <a:t>M.data</a:t>
            </a:r>
            <a:r>
              <a:rPr lang="en-US" altLang="zh-CN" dirty="0">
                <a:solidFill>
                  <a:srgbClr val="0000CC"/>
                </a:solidFill>
              </a:rPr>
              <a:t>[p].e;      </a:t>
            </a:r>
            <a:r>
              <a:rPr lang="en-US" altLang="zh-CN" dirty="0">
                <a:solidFill>
                  <a:srgbClr val="C00000"/>
                </a:solidFill>
              </a:rPr>
              <a:t>++</a:t>
            </a:r>
            <a:r>
              <a:rPr lang="en-US" altLang="zh-CN" dirty="0" err="1">
                <a:solidFill>
                  <a:srgbClr val="C00000"/>
                </a:solidFill>
              </a:rPr>
              <a:t>cpot</a:t>
            </a:r>
            <a:r>
              <a:rPr lang="en-US" altLang="zh-CN" dirty="0">
                <a:solidFill>
                  <a:srgbClr val="C00000"/>
                </a:solidFill>
              </a:rPr>
              <a:t>[col];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</a:t>
            </a:r>
            <a:r>
              <a:rPr lang="en-US" altLang="zh-CN" b="1" dirty="0">
                <a:solidFill>
                  <a:srgbClr val="0000CC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b="1" dirty="0">
                <a:solidFill>
                  <a:srgbClr val="C00000"/>
                </a:solidFill>
              </a:rPr>
              <a:t>}</a:t>
            </a:r>
            <a:r>
              <a:rPr lang="en-US" altLang="zh-CN" dirty="0"/>
              <a:t> // if</a:t>
            </a:r>
          </a:p>
          <a:p>
            <a:pPr marL="0" indent="0">
              <a:buNone/>
            </a:pPr>
            <a:r>
              <a:rPr lang="en-US" altLang="zh-CN" dirty="0"/>
              <a:t>    return OK;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FastTransposeSMatrix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7A7ABC-A91F-434E-B435-6C36375FD7E6}"/>
              </a:ext>
            </a:extLst>
          </p:cNvPr>
          <p:cNvSpPr txBox="1"/>
          <p:nvPr/>
        </p:nvSpPr>
        <p:spPr>
          <a:xfrm>
            <a:off x="5101389" y="6208295"/>
            <a:ext cx="3836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时间复杂度为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M.nu+M.tu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5.2</a:t>
            </a:r>
          </a:p>
        </p:txBody>
      </p:sp>
    </p:spTree>
    <p:extLst>
      <p:ext uri="{BB962C8B-B14F-4D97-AF65-F5344CB8AC3E}">
        <p14:creationId xmlns:p14="http://schemas.microsoft.com/office/powerpoint/2010/main" val="188887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BE13804-6442-4172-8EA5-BAF120FE4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98565"/>
              </p:ext>
            </p:extLst>
          </p:nvPr>
        </p:nvGraphicFramePr>
        <p:xfrm>
          <a:off x="2848908" y="1268760"/>
          <a:ext cx="21602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EC5F250A-B0DF-4A58-8534-7A40007EB7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722607"/>
              </p:ext>
            </p:extLst>
          </p:nvPr>
        </p:nvGraphicFramePr>
        <p:xfrm>
          <a:off x="292077" y="1973147"/>
          <a:ext cx="2690067" cy="1983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51100" imgH="1371600" progId="Equation.3">
                  <p:embed/>
                </p:oleObj>
              </mc:Choice>
              <mc:Fallback>
                <p:oleObj name="公式" r:id="rId3" imgW="2451100" imgH="13716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77" y="1973147"/>
                        <a:ext cx="2690067" cy="1983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AB5A94D-5442-4AB5-A066-A7E0F51B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4499"/>
              </p:ext>
            </p:extLst>
          </p:nvPr>
        </p:nvGraphicFramePr>
        <p:xfrm>
          <a:off x="6660232" y="1268760"/>
          <a:ext cx="21602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CE13AF5-DF90-435D-907D-805BDC680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097615"/>
              </p:ext>
            </p:extLst>
          </p:nvPr>
        </p:nvGraphicFramePr>
        <p:xfrm>
          <a:off x="1439652" y="4960767"/>
          <a:ext cx="6096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Col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Num</a:t>
                      </a:r>
                      <a:r>
                        <a:rPr lang="en-US" altLang="zh-CN" dirty="0"/>
                        <a:t>(col)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4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Cpot</a:t>
                      </a:r>
                      <a:r>
                        <a:rPr lang="en-US" altLang="zh-CN" dirty="0"/>
                        <a:t>(col)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标题 8">
            <a:extLst>
              <a:ext uri="{FF2B5EF4-FFF2-40B4-BE49-F238E27FC236}">
                <a16:creationId xmlns:a16="http://schemas.microsoft.com/office/drawing/2014/main" id="{582D6569-0FF3-4B08-94D4-141C85E3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稀疏矩阵转置举例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F667EE9-70E3-4441-BEAB-9AAC65F7AC9B}"/>
              </a:ext>
            </a:extLst>
          </p:cNvPr>
          <p:cNvSpPr/>
          <p:nvPr/>
        </p:nvSpPr>
        <p:spPr>
          <a:xfrm>
            <a:off x="1311243" y="1248711"/>
            <a:ext cx="135646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67AB43-0D18-462F-8DE0-706FDFD9AD14}"/>
              </a:ext>
            </a:extLst>
          </p:cNvPr>
          <p:cNvSpPr/>
          <p:nvPr/>
        </p:nvSpPr>
        <p:spPr>
          <a:xfrm>
            <a:off x="5371554" y="1269611"/>
            <a:ext cx="120577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矩阵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075A23C-F0E7-4063-A006-7106E83FEC95}"/>
              </a:ext>
            </a:extLst>
          </p:cNvPr>
          <p:cNvSpPr/>
          <p:nvPr/>
        </p:nvSpPr>
        <p:spPr>
          <a:xfrm rot="1693798">
            <a:off x="1779827" y="995514"/>
            <a:ext cx="1121548" cy="38704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D524CC-7E79-4D4F-90A3-6EF1AED682B8}"/>
              </a:ext>
            </a:extLst>
          </p:cNvPr>
          <p:cNvSpPr txBox="1"/>
          <p:nvPr/>
        </p:nvSpPr>
        <p:spPr>
          <a:xfrm>
            <a:off x="2386203" y="71022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p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1D9FC4ED-EC07-4640-A9F1-6175AAC6F4E9}"/>
              </a:ext>
            </a:extLst>
          </p:cNvPr>
          <p:cNvSpPr/>
          <p:nvPr/>
        </p:nvSpPr>
        <p:spPr>
          <a:xfrm rot="7260777">
            <a:off x="4675117" y="4265252"/>
            <a:ext cx="1121548" cy="38704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A587B2-7E73-4CE1-B7E9-3C943C9596BC}"/>
              </a:ext>
            </a:extLst>
          </p:cNvPr>
          <p:cNvSpPr txBox="1"/>
          <p:nvPr/>
        </p:nvSpPr>
        <p:spPr>
          <a:xfrm>
            <a:off x="4670496" y="422794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q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680A2D14-152C-4803-B4AD-ACA16418BBE9}"/>
              </a:ext>
            </a:extLst>
          </p:cNvPr>
          <p:cNvSpPr/>
          <p:nvPr/>
        </p:nvSpPr>
        <p:spPr>
          <a:xfrm rot="7260777">
            <a:off x="4621746" y="5221372"/>
            <a:ext cx="1121548" cy="38704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5228709F-C60C-4E4B-AC0C-C052F5DC20C5}"/>
              </a:ext>
            </a:extLst>
          </p:cNvPr>
          <p:cNvSpPr/>
          <p:nvPr/>
        </p:nvSpPr>
        <p:spPr>
          <a:xfrm rot="1693798">
            <a:off x="5487474" y="2102317"/>
            <a:ext cx="1121548" cy="387045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23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  <p:bldP spid="15" grpId="0"/>
      <p:bldP spid="16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49B5F-5BA8-426C-A21E-D7D5922A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3.3.2 </a:t>
            </a:r>
            <a:r>
              <a:rPr lang="zh-CN" altLang="en-US" dirty="0"/>
              <a:t>行逻辑联接的顺序表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4A77B-9CCD-4D1F-92A4-6C40F238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经常需要存取某一行中的非零元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如果采用三元组顺序表，那么需从头开始进行查找</a:t>
            </a:r>
            <a:endParaRPr lang="en-US" altLang="zh-CN" dirty="0"/>
          </a:p>
          <a:p>
            <a:pPr lvl="1"/>
            <a:r>
              <a:rPr lang="zh-CN" altLang="en-US" dirty="0"/>
              <a:t>行逻辑联接的顺序表：修改前述的稀疏矩阵的结构定义，增加一个数据成员</a:t>
            </a:r>
            <a:r>
              <a:rPr lang="en-US" altLang="zh-CN" b="1" dirty="0" err="1">
                <a:solidFill>
                  <a:srgbClr val="0000CC"/>
                </a:solidFill>
              </a:rPr>
              <a:t>rpos</a:t>
            </a:r>
            <a:r>
              <a:rPr lang="zh-CN" altLang="en-US" dirty="0"/>
              <a:t>，指示</a:t>
            </a:r>
            <a:r>
              <a:rPr lang="zh-CN" altLang="en-US" b="1" dirty="0">
                <a:solidFill>
                  <a:srgbClr val="0000CC"/>
                </a:solidFill>
              </a:rPr>
              <a:t>各行第一个非零元素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在</a:t>
            </a:r>
            <a:r>
              <a:rPr lang="en-US" altLang="zh-CN" b="1" dirty="0">
                <a:solidFill>
                  <a:srgbClr val="C00000"/>
                </a:solidFill>
              </a:rPr>
              <a:t>data</a:t>
            </a:r>
            <a:r>
              <a:rPr lang="zh-CN" altLang="en-US" b="1" dirty="0">
                <a:solidFill>
                  <a:srgbClr val="C00000"/>
                </a:solidFill>
              </a:rPr>
              <a:t>中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的位置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/>
              <a:t>#define  MAXMN  500  </a:t>
            </a:r>
          </a:p>
          <a:p>
            <a:pPr marL="457200" lvl="1" indent="0">
              <a:buNone/>
            </a:pPr>
            <a:r>
              <a:rPr lang="en-US" altLang="zh-CN" dirty="0"/>
              <a:t>typedef struct {</a:t>
            </a:r>
          </a:p>
          <a:p>
            <a:pPr marL="457200" lvl="1" indent="0">
              <a:buNone/>
            </a:pPr>
            <a:r>
              <a:rPr lang="en-US" altLang="zh-CN" dirty="0"/>
              <a:t>        Triple  </a:t>
            </a:r>
            <a:r>
              <a:rPr lang="en-US" altLang="zh-CN" dirty="0">
                <a:solidFill>
                  <a:srgbClr val="C00000"/>
                </a:solidFill>
              </a:rPr>
              <a:t>data</a:t>
            </a:r>
            <a:r>
              <a:rPr lang="en-US" altLang="zh-CN" dirty="0"/>
              <a:t>[MAXSIZE + 1]; </a:t>
            </a:r>
          </a:p>
          <a:p>
            <a:pPr marL="457200" lvl="1" indent="0">
              <a:buNone/>
            </a:pPr>
            <a:r>
              <a:rPr lang="en-US" altLang="zh-CN" b="1" dirty="0">
                <a:solidFill>
                  <a:srgbClr val="0000CC"/>
                </a:solidFill>
              </a:rPr>
              <a:t>         int     </a:t>
            </a:r>
            <a:r>
              <a:rPr lang="en-US" altLang="zh-CN" b="1" dirty="0" err="1">
                <a:solidFill>
                  <a:srgbClr val="0000CC"/>
                </a:solidFill>
              </a:rPr>
              <a:t>rpos</a:t>
            </a:r>
            <a:r>
              <a:rPr lang="en-US" altLang="zh-CN" b="1" dirty="0">
                <a:solidFill>
                  <a:srgbClr val="0000CC"/>
                </a:solidFill>
              </a:rPr>
              <a:t>[MAXMN + 1]; </a:t>
            </a:r>
          </a:p>
          <a:p>
            <a:pPr marL="457200" lvl="1" indent="0">
              <a:buNone/>
            </a:pPr>
            <a:r>
              <a:rPr lang="en-US" altLang="zh-CN" dirty="0"/>
              <a:t>	   //</a:t>
            </a:r>
            <a:r>
              <a:rPr lang="zh-CN" altLang="en-US" dirty="0"/>
              <a:t>各行第一个非零元的位置表</a:t>
            </a:r>
          </a:p>
          <a:p>
            <a:pPr marL="457200" lvl="1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int     mu, nu, </a:t>
            </a:r>
            <a:r>
              <a:rPr lang="en-US" altLang="zh-CN" dirty="0" err="1"/>
              <a:t>tu</a:t>
            </a:r>
            <a:r>
              <a:rPr lang="en-US" altLang="zh-CN" dirty="0"/>
              <a:t>; //</a:t>
            </a:r>
            <a:r>
              <a:rPr lang="zh-CN" altLang="en-US" dirty="0"/>
              <a:t>行数、列数和非零元素个数</a:t>
            </a:r>
            <a:r>
              <a:rPr lang="en-US" altLang="zh-CN" dirty="0"/>
              <a:t>            </a:t>
            </a:r>
          </a:p>
          <a:p>
            <a:pPr marL="457200" lvl="1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CC"/>
                </a:solidFill>
              </a:rPr>
              <a:t>RLSMatrix</a:t>
            </a:r>
            <a:r>
              <a:rPr lang="en-US" altLang="zh-CN" dirty="0"/>
              <a:t>;   // </a:t>
            </a:r>
            <a:r>
              <a:rPr lang="zh-CN" altLang="en-US" dirty="0"/>
              <a:t>行逻辑链接顺序表类型</a:t>
            </a:r>
          </a:p>
          <a:p>
            <a:pPr lvl="1"/>
            <a:endParaRPr lang="zh-CN" altLang="en-US" dirty="0"/>
          </a:p>
        </p:txBody>
      </p:sp>
      <p:sp>
        <p:nvSpPr>
          <p:cNvPr id="4" name="波形 3">
            <a:extLst>
              <a:ext uri="{FF2B5EF4-FFF2-40B4-BE49-F238E27FC236}">
                <a16:creationId xmlns:a16="http://schemas.microsoft.com/office/drawing/2014/main" id="{4B5D3B93-9F2A-463D-96C7-F952F5A50050}"/>
              </a:ext>
            </a:extLst>
          </p:cNvPr>
          <p:cNvSpPr/>
          <p:nvPr/>
        </p:nvSpPr>
        <p:spPr>
          <a:xfrm>
            <a:off x="7551710" y="8620"/>
            <a:ext cx="1584176" cy="576064"/>
          </a:xfrm>
          <a:prstGeom prst="wav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断点续讲</a:t>
            </a:r>
          </a:p>
        </p:txBody>
      </p:sp>
    </p:spTree>
    <p:extLst>
      <p:ext uri="{BB962C8B-B14F-4D97-AF65-F5344CB8AC3E}">
        <p14:creationId xmlns:p14="http://schemas.microsoft.com/office/powerpoint/2010/main" val="3498422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18F10-9C51-43FA-9ECB-B052EEBC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r>
              <a:rPr lang="zh-CN" altLang="en-US" sz="3000" dirty="0"/>
              <a:t>取值操作：给定一组下标</a:t>
            </a:r>
            <a:r>
              <a:rPr lang="en-US" altLang="zh-CN" sz="3000" dirty="0"/>
              <a:t>(r, c)</a:t>
            </a:r>
            <a:r>
              <a:rPr lang="zh-CN" altLang="en-US" sz="3000" dirty="0"/>
              <a:t>，求矩阵中对应元素值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30173-2609-47B7-AC66-ABFFB216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err="1"/>
              <a:t>ElemType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0000CC"/>
                </a:solidFill>
              </a:rPr>
              <a:t>Value</a:t>
            </a:r>
            <a:r>
              <a:rPr lang="en-US" altLang="zh-CN" dirty="0"/>
              <a:t>(</a:t>
            </a:r>
            <a:r>
              <a:rPr lang="en-US" altLang="zh-CN" dirty="0" err="1"/>
              <a:t>RLSMatrix</a:t>
            </a:r>
            <a:r>
              <a:rPr lang="en-US" altLang="zh-CN" dirty="0"/>
              <a:t> M, int r, int c) {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p;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给定行和列坐标</a:t>
            </a:r>
            <a:r>
              <a:rPr lang="en-US" altLang="zh-CN" dirty="0"/>
              <a:t>(r, c)</a:t>
            </a:r>
            <a:r>
              <a:rPr lang="zh-CN" altLang="en-US" dirty="0"/>
              <a:t>，求取矩阵元素的值</a:t>
            </a: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 = </a:t>
            </a:r>
            <a:r>
              <a:rPr lang="en-US" altLang="zh-CN" dirty="0" err="1"/>
              <a:t>M.</a:t>
            </a:r>
            <a:r>
              <a:rPr lang="en-US" altLang="zh-CN" dirty="0" err="1">
                <a:solidFill>
                  <a:srgbClr val="C00000"/>
                </a:solidFill>
              </a:rPr>
              <a:t>rpos</a:t>
            </a:r>
            <a:r>
              <a:rPr lang="en-US" altLang="zh-CN" dirty="0"/>
              <a:t>[r]; </a:t>
            </a:r>
          </a:p>
          <a:p>
            <a:pPr marL="0" indent="0">
              <a:buNone/>
            </a:pPr>
            <a:r>
              <a:rPr lang="en-US" altLang="zh-CN" dirty="0"/>
              <a:t>     while (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].</a:t>
            </a:r>
            <a:r>
              <a:rPr lang="en-US" altLang="zh-CN" dirty="0" err="1"/>
              <a:t>i</a:t>
            </a:r>
            <a:r>
              <a:rPr lang="en-US" altLang="zh-CN" dirty="0"/>
              <a:t>==r &amp;&amp;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].j &lt; c) 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++;</a:t>
            </a:r>
          </a:p>
          <a:p>
            <a:pPr marL="0" indent="0">
              <a:buNone/>
            </a:pPr>
            <a:r>
              <a:rPr lang="en-US" altLang="zh-CN" dirty="0"/>
              <a:t>      if (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].</a:t>
            </a:r>
            <a:r>
              <a:rPr lang="en-US" altLang="zh-CN" dirty="0" err="1"/>
              <a:t>i</a:t>
            </a:r>
            <a:r>
              <a:rPr lang="en-US" altLang="zh-CN" dirty="0"/>
              <a:t>==r &amp;&amp; 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].j==c)</a:t>
            </a:r>
          </a:p>
          <a:p>
            <a:pPr marL="0" indent="0">
              <a:buNone/>
            </a:pPr>
            <a:r>
              <a:rPr lang="en-US" altLang="zh-CN" dirty="0"/>
              <a:t>             return </a:t>
            </a:r>
            <a:r>
              <a:rPr lang="en-US" altLang="zh-CN" dirty="0" err="1"/>
              <a:t>M.data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rgbClr val="008000"/>
                </a:solidFill>
              </a:rPr>
              <a:t>p</a:t>
            </a:r>
            <a:r>
              <a:rPr lang="en-US" altLang="zh-CN" dirty="0"/>
              <a:t>].e;</a:t>
            </a:r>
          </a:p>
          <a:p>
            <a:pPr marL="0" indent="0">
              <a:buNone/>
            </a:pPr>
            <a:r>
              <a:rPr lang="en-US" altLang="zh-CN" dirty="0"/>
              <a:t>      else return 0;</a:t>
            </a:r>
          </a:p>
          <a:p>
            <a:pPr marL="0" indent="0">
              <a:buNone/>
            </a:pPr>
            <a:r>
              <a:rPr lang="en-US" altLang="zh-CN" dirty="0"/>
              <a:t>} // value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78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F541-DCD1-46F4-9E49-92D1D5C8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矩阵乘法的经典算法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E68DF14-97AE-4776-BE4E-6AAD0DC559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11756" y="836712"/>
                <a:ext cx="4436444" cy="5904656"/>
              </a:xfrm>
            </p:spPr>
            <p:txBody>
              <a:bodyPr/>
              <a:lstStyle/>
              <a:p>
                <a:r>
                  <a:rPr lang="en-US" altLang="zh-CN" dirty="0"/>
                  <a:t>Q=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以列序访问</a:t>
                </a:r>
                <a:r>
                  <a:rPr lang="en-US" altLang="zh-CN" dirty="0"/>
                  <a:t>N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for 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=0;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&lt;m; ++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for (j=0; j&lt;p; ++j) {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for (k=0; k&lt;n; ++k)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Q[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][j] += M[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][k] * N[k][j];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}</a:t>
                </a:r>
              </a:p>
              <a:p>
                <a:r>
                  <a:rPr lang="zh-CN" altLang="en-US" sz="2400" dirty="0"/>
                  <a:t>时间复杂度为</a:t>
                </a:r>
                <a:r>
                  <a:rPr lang="en-US" altLang="zh-CN" sz="2400" dirty="0"/>
                  <a:t>O(</a:t>
                </a:r>
                <a:r>
                  <a:rPr lang="en-US" altLang="zh-CN" sz="2400" dirty="0" err="1"/>
                  <a:t>m×p×n</a:t>
                </a:r>
                <a:r>
                  <a:rPr lang="en-US" altLang="zh-CN" sz="2400" dirty="0"/>
                  <a:t>)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E68DF14-97AE-4776-BE4E-6AAD0DC55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11756" y="836712"/>
                <a:ext cx="4436444" cy="5904656"/>
              </a:xfrm>
              <a:blipFill rotWithShape="0">
                <a:blip r:embed="rId3"/>
                <a:stretch>
                  <a:fillRect l="-2885" t="-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C0AB9B-94E4-44BF-9E27-49DBAEC34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836712"/>
            <a:ext cx="4284044" cy="5904656"/>
          </a:xfrm>
        </p:spPr>
        <p:txBody>
          <a:bodyPr/>
          <a:lstStyle/>
          <a:p>
            <a:endParaRPr lang="en-US" altLang="zh-CN" dirty="0"/>
          </a:p>
          <a:p>
            <a:pPr lvl="1"/>
            <a:r>
              <a:rPr lang="zh-CN" altLang="en-US" dirty="0"/>
              <a:t>以行序访问</a:t>
            </a:r>
            <a:r>
              <a:rPr lang="en-US" altLang="zh-CN" dirty="0"/>
              <a:t>N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</a:t>
            </a:r>
            <a:r>
              <a:rPr lang="en-US" altLang="zh-CN"/>
              <a:t>; i&lt;m; </a:t>
            </a:r>
            <a:r>
              <a:rPr lang="en-US" altLang="zh-CN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for (j=0</a:t>
            </a:r>
            <a:r>
              <a:rPr lang="en-US" altLang="zh-CN"/>
              <a:t>; j&lt;n; </a:t>
            </a:r>
            <a:r>
              <a:rPr lang="en-US" altLang="zh-CN" dirty="0"/>
              <a:t>++j) {</a:t>
            </a:r>
          </a:p>
          <a:p>
            <a:pPr marL="0" indent="0">
              <a:buNone/>
            </a:pPr>
            <a:r>
              <a:rPr lang="en-US" altLang="zh-CN" dirty="0"/>
              <a:t>   for (k=0</a:t>
            </a:r>
            <a:r>
              <a:rPr lang="en-US" altLang="zh-CN"/>
              <a:t>; k&lt;p; </a:t>
            </a:r>
            <a:r>
              <a:rPr lang="en-US" altLang="zh-CN" dirty="0"/>
              <a:t>++k) </a:t>
            </a:r>
          </a:p>
          <a:p>
            <a:pPr marL="0" indent="0">
              <a:buNone/>
            </a:pPr>
            <a:r>
              <a:rPr lang="en-US" altLang="zh-CN" dirty="0"/>
              <a:t>   Q[</a:t>
            </a:r>
            <a:r>
              <a:rPr lang="en-US" altLang="zh-CN" dirty="0" err="1"/>
              <a:t>i</a:t>
            </a:r>
            <a:r>
              <a:rPr lang="en-US" altLang="zh-CN" dirty="0"/>
              <a:t>][k] += M[</a:t>
            </a:r>
            <a:r>
              <a:rPr lang="en-US" altLang="zh-CN" dirty="0" err="1"/>
              <a:t>i</a:t>
            </a:r>
            <a:r>
              <a:rPr lang="en-US" altLang="zh-CN" dirty="0"/>
              <a:t>][j] * N[j][k];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</a:p>
          <a:p>
            <a:r>
              <a:rPr lang="zh-CN" altLang="en-US" sz="2400" dirty="0"/>
              <a:t>时间复杂度</a:t>
            </a:r>
            <a:r>
              <a:rPr lang="zh-CN" altLang="en-US" sz="2400"/>
              <a:t>为</a:t>
            </a:r>
            <a:r>
              <a:rPr lang="en-US" altLang="zh-CN" sz="2400"/>
              <a:t>O(m×n×p)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710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2BD50161-4992-4B5F-BD0A-D76D86E9DE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25339" cy="8367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稀疏矩阵相乘举例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2BD50161-4992-4B5F-BD0A-D76D86E9D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25339" cy="836712"/>
              </a:xfrm>
              <a:blipFill>
                <a:blip r:embed="rId2"/>
                <a:stretch>
                  <a:fillRect t="-9489" b="-24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A06002-6D20-4B5C-B172-0AB139AAC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95319"/>
              </p:ext>
            </p:extLst>
          </p:nvPr>
        </p:nvGraphicFramePr>
        <p:xfrm>
          <a:off x="1115616" y="1157848"/>
          <a:ext cx="280831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0DA0ADB-E19D-49A5-8D5C-3CA7CFBBF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32805"/>
              </p:ext>
            </p:extLst>
          </p:nvPr>
        </p:nvGraphicFramePr>
        <p:xfrm>
          <a:off x="5104860" y="1085840"/>
          <a:ext cx="1123324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5FEADC1-F1D3-48B8-B3AB-EB2120DBF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822199"/>
              </p:ext>
            </p:extLst>
          </p:nvPr>
        </p:nvGraphicFramePr>
        <p:xfrm>
          <a:off x="7337108" y="1238240"/>
          <a:ext cx="112332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-3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E353E3F-2D2C-4915-964C-D2CC557A9F1B}"/>
              </a:ext>
            </a:extLst>
          </p:cNvPr>
          <p:cNvSpPr txBox="1"/>
          <p:nvPr/>
        </p:nvSpPr>
        <p:spPr>
          <a:xfrm>
            <a:off x="323528" y="158989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M=</a:t>
            </a:r>
            <a:endParaRPr lang="zh-CN" altLang="en-US" sz="3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6FB00E-F58E-429B-8DE5-607B3ED4319B}"/>
              </a:ext>
            </a:extLst>
          </p:cNvPr>
          <p:cNvSpPr txBox="1"/>
          <p:nvPr/>
        </p:nvSpPr>
        <p:spPr>
          <a:xfrm>
            <a:off x="4427984" y="158989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N=</a:t>
            </a:r>
            <a:endParaRPr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56C20C-9636-4642-B9A6-6473AFCC481F}"/>
              </a:ext>
            </a:extLst>
          </p:cNvPr>
          <p:cNvSpPr txBox="1"/>
          <p:nvPr/>
        </p:nvSpPr>
        <p:spPr>
          <a:xfrm>
            <a:off x="6660232" y="1589896"/>
            <a:ext cx="1224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Q=</a:t>
            </a:r>
            <a:endParaRPr lang="zh-CN" altLang="en-US" sz="32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C8FF176-63B0-465A-BB8E-B14E35B33D41}"/>
              </a:ext>
            </a:extLst>
          </p:cNvPr>
          <p:cNvSpPr/>
          <p:nvPr/>
        </p:nvSpPr>
        <p:spPr>
          <a:xfrm>
            <a:off x="273233" y="2910923"/>
            <a:ext cx="43318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</a:rPr>
              <a:t>M</a:t>
            </a:r>
            <a:r>
              <a:rPr lang="zh-CN" altLang="en-US" sz="2800" b="1" dirty="0">
                <a:solidFill>
                  <a:srgbClr val="0000CC"/>
                </a:solidFill>
              </a:rPr>
              <a:t>存储在</a:t>
            </a:r>
            <a:r>
              <a:rPr lang="en-US" altLang="zh-CN" sz="2800" b="1" dirty="0" err="1">
                <a:solidFill>
                  <a:srgbClr val="0000CC"/>
                </a:solidFill>
              </a:rPr>
              <a:t>RLSMatrix</a:t>
            </a:r>
            <a:r>
              <a:rPr lang="zh-CN" altLang="en-US" sz="2800" b="1" dirty="0">
                <a:solidFill>
                  <a:srgbClr val="0000CC"/>
                </a:solidFill>
              </a:rPr>
              <a:t>，各行第一个非零元素在</a:t>
            </a:r>
            <a:r>
              <a:rPr lang="en-US" altLang="zh-CN" sz="2800" b="1" dirty="0">
                <a:solidFill>
                  <a:srgbClr val="0000CC"/>
                </a:solidFill>
              </a:rPr>
              <a:t>data</a:t>
            </a:r>
            <a:r>
              <a:rPr lang="zh-CN" altLang="en-US" sz="2800" b="1" dirty="0">
                <a:solidFill>
                  <a:srgbClr val="0000CC"/>
                </a:solidFill>
              </a:rPr>
              <a:t>中的位置分别是：</a:t>
            </a:r>
            <a:endParaRPr lang="en-US" altLang="zh-CN" sz="2800" b="1" dirty="0">
              <a:solidFill>
                <a:srgbClr val="0000CC"/>
              </a:solidFill>
              <a:ea typeface="楷体_GB2312" pitchFamily="49" charset="-122"/>
            </a:endParaRPr>
          </a:p>
          <a:p>
            <a:r>
              <a:rPr lang="en-US" altLang="zh-CN" sz="2800" b="1" dirty="0" err="1">
                <a:solidFill>
                  <a:srgbClr val="0000CC"/>
                </a:solidFill>
                <a:ea typeface="楷体_GB2312" pitchFamily="49" charset="-122"/>
              </a:rPr>
              <a:t>M.rpos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[]={0,2,4,7}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E48DA8F-E4E1-4655-9BDA-A53C5D12860C}"/>
              </a:ext>
            </a:extLst>
          </p:cNvPr>
          <p:cNvSpPr/>
          <p:nvPr/>
        </p:nvSpPr>
        <p:spPr>
          <a:xfrm>
            <a:off x="5040052" y="4140155"/>
            <a:ext cx="31197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err="1">
                <a:solidFill>
                  <a:srgbClr val="0000CC"/>
                </a:solidFill>
                <a:ea typeface="楷体_GB2312" pitchFamily="49" charset="-122"/>
              </a:rPr>
              <a:t>N.rpos</a:t>
            </a:r>
            <a:r>
              <a:rPr lang="en-US" altLang="zh-CN" sz="2800" b="1" dirty="0">
                <a:solidFill>
                  <a:srgbClr val="0000CC"/>
                </a:solidFill>
                <a:ea typeface="楷体_GB2312" pitchFamily="49" charset="-122"/>
              </a:rPr>
              <a:t>[]={0,1,3,4,4}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7B0C839-9B3E-412F-8B57-2EECCB50656C}"/>
              </a:ext>
            </a:extLst>
          </p:cNvPr>
          <p:cNvSpPr txBox="1"/>
          <p:nvPr/>
        </p:nvSpPr>
        <p:spPr>
          <a:xfrm>
            <a:off x="341797" y="4844121"/>
            <a:ext cx="83346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稀疏矩阵乘法：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主要对</a:t>
            </a:r>
            <a:r>
              <a:rPr lang="en-US" altLang="zh-CN" sz="2400" dirty="0"/>
              <a:t>M</a:t>
            </a:r>
            <a:r>
              <a:rPr lang="zh-CN" altLang="en-US" sz="2400" dirty="0"/>
              <a:t>矩阵的非零元素做处理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对每一个非零元，找</a:t>
            </a:r>
            <a:r>
              <a:rPr lang="en-US" altLang="zh-CN" sz="2400" dirty="0"/>
              <a:t>M</a:t>
            </a:r>
            <a:r>
              <a:rPr lang="zh-CN" altLang="en-US" sz="2400" dirty="0"/>
              <a:t>的列号和</a:t>
            </a:r>
            <a:r>
              <a:rPr lang="en-US" altLang="zh-CN" sz="2400" dirty="0">
                <a:solidFill>
                  <a:srgbClr val="C00000"/>
                </a:solidFill>
              </a:rPr>
              <a:t>N</a:t>
            </a:r>
            <a:r>
              <a:rPr lang="zh-CN" altLang="en-US" sz="2400" dirty="0">
                <a:solidFill>
                  <a:srgbClr val="C00000"/>
                </a:solidFill>
              </a:rPr>
              <a:t>的行号</a:t>
            </a:r>
            <a:r>
              <a:rPr lang="zh-CN" altLang="en-US" sz="2400" dirty="0"/>
              <a:t>对应的元素相乘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对</a:t>
            </a:r>
            <a:r>
              <a:rPr lang="en-US" altLang="zh-CN" sz="2400" dirty="0"/>
              <a:t>Q</a:t>
            </a:r>
            <a:r>
              <a:rPr lang="zh-CN" altLang="en-US" sz="2400" dirty="0"/>
              <a:t>的元素一行一行的进行处理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6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1C33E-BB83-4832-856A-E2D694F5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一维数组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DF5F6-FA2F-445B-9B7A-596F5C93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595360" cy="602128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一维数组的</a:t>
            </a:r>
            <a:r>
              <a:rPr lang="zh-CN" altLang="en-US" dirty="0">
                <a:solidFill>
                  <a:srgbClr val="0000CC"/>
                </a:solidFill>
              </a:rPr>
              <a:t>每个元素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00CC"/>
                </a:solidFill>
              </a:rPr>
              <a:t>一个序对</a:t>
            </a:r>
            <a:r>
              <a:rPr lang="zh-CN" altLang="en-US" dirty="0"/>
              <a:t>，由下标</a:t>
            </a:r>
            <a:r>
              <a:rPr lang="en-US" altLang="zh-CN" dirty="0"/>
              <a:t>(index)</a:t>
            </a:r>
            <a:r>
              <a:rPr lang="zh-CN" altLang="en-US" dirty="0"/>
              <a:t>和值</a:t>
            </a:r>
            <a:r>
              <a:rPr lang="en-US" altLang="zh-CN" dirty="0"/>
              <a:t>(value)</a:t>
            </a:r>
            <a:r>
              <a:rPr lang="zh-CN" altLang="en-US" dirty="0"/>
              <a:t>组成，一维数组也被称为向量</a:t>
            </a:r>
            <a:r>
              <a:rPr lang="en-US" altLang="zh-CN" dirty="0"/>
              <a:t>(Vector)</a:t>
            </a:r>
          </a:p>
          <a:p>
            <a:pPr lvl="1"/>
            <a:r>
              <a:rPr lang="zh-CN" altLang="en-US" dirty="0"/>
              <a:t>不是线性表：数组中可以有没有被赋值的元素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静态数组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#define </a:t>
            </a:r>
            <a:r>
              <a:rPr lang="en-US" altLang="zh-CN" dirty="0" err="1"/>
              <a:t>maxSize</a:t>
            </a:r>
            <a:r>
              <a:rPr lang="en-US" altLang="zh-CN" dirty="0"/>
              <a:t> 100</a:t>
            </a:r>
          </a:p>
          <a:p>
            <a:pPr marL="457200" lvl="1" indent="0">
              <a:buNone/>
            </a:pPr>
            <a:r>
              <a:rPr lang="en-US" altLang="zh-CN" dirty="0" err="1"/>
              <a:t>ElemType</a:t>
            </a:r>
            <a:r>
              <a:rPr lang="en-US" altLang="zh-CN" dirty="0"/>
              <a:t> A[</a:t>
            </a:r>
            <a:r>
              <a:rPr lang="en-US" altLang="zh-CN" dirty="0" err="1"/>
              <a:t>maxSize</a:t>
            </a:r>
            <a:r>
              <a:rPr lang="en-US" altLang="zh-CN" dirty="0"/>
              <a:t>]; //</a:t>
            </a:r>
            <a:r>
              <a:rPr lang="zh-CN" altLang="en-US" dirty="0"/>
              <a:t>定义时指定数组大小</a:t>
            </a:r>
            <a:endParaRPr lang="en-US" altLang="zh-CN" dirty="0"/>
          </a:p>
          <a:p>
            <a:r>
              <a:rPr lang="zh-CN" altLang="en-US" dirty="0"/>
              <a:t>动态数组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ElemType</a:t>
            </a:r>
            <a:r>
              <a:rPr lang="en-US" altLang="zh-CN" dirty="0"/>
              <a:t> *A;</a:t>
            </a:r>
          </a:p>
          <a:p>
            <a:pPr marL="457200" lvl="1" indent="0">
              <a:buNone/>
            </a:pPr>
            <a:r>
              <a:rPr lang="en-US" altLang="zh-CN" dirty="0"/>
              <a:t>A=(</a:t>
            </a:r>
            <a:r>
              <a:rPr lang="en-US" altLang="zh-CN" dirty="0" err="1"/>
              <a:t>ElemType</a:t>
            </a:r>
            <a:r>
              <a:rPr lang="en-US" altLang="zh-CN" dirty="0"/>
              <a:t> 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/>
              <a:t>maxSize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ElemType</a:t>
            </a:r>
            <a:r>
              <a:rPr lang="en-US" altLang="zh-CN" dirty="0"/>
              <a:t>));</a:t>
            </a:r>
          </a:p>
          <a:p>
            <a:pPr marL="457200" lvl="1" indent="0">
              <a:buNone/>
            </a:pPr>
            <a:r>
              <a:rPr lang="en-US" altLang="zh-CN" dirty="0"/>
              <a:t>if(!A) return ERROR;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90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对话气泡: 椭圆形 27">
            <a:extLst>
              <a:ext uri="{FF2B5EF4-FFF2-40B4-BE49-F238E27FC236}">
                <a16:creationId xmlns:a16="http://schemas.microsoft.com/office/drawing/2014/main" id="{A6E3217B-4568-43FD-87F1-42910C985165}"/>
              </a:ext>
            </a:extLst>
          </p:cNvPr>
          <p:cNvSpPr/>
          <p:nvPr/>
        </p:nvSpPr>
        <p:spPr>
          <a:xfrm>
            <a:off x="6912886" y="2864351"/>
            <a:ext cx="655779" cy="392161"/>
          </a:xfrm>
          <a:prstGeom prst="wedgeEllipseCallout">
            <a:avLst>
              <a:gd name="adj1" fmla="val -427925"/>
              <a:gd name="adj2" fmla="val 39337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对话气泡: 椭圆形 25">
            <a:extLst>
              <a:ext uri="{FF2B5EF4-FFF2-40B4-BE49-F238E27FC236}">
                <a16:creationId xmlns:a16="http://schemas.microsoft.com/office/drawing/2014/main" id="{ADF292D3-CEEC-4A51-8FF8-51AEE9014321}"/>
              </a:ext>
            </a:extLst>
          </p:cNvPr>
          <p:cNvSpPr/>
          <p:nvPr/>
        </p:nvSpPr>
        <p:spPr>
          <a:xfrm>
            <a:off x="6854028" y="2190637"/>
            <a:ext cx="655779" cy="392161"/>
          </a:xfrm>
          <a:prstGeom prst="wedgeEllipseCallout">
            <a:avLst>
              <a:gd name="adj1" fmla="val -416706"/>
              <a:gd name="adj2" fmla="val 56490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对话气泡: 椭圆形 3">
            <a:extLst>
              <a:ext uri="{FF2B5EF4-FFF2-40B4-BE49-F238E27FC236}">
                <a16:creationId xmlns:a16="http://schemas.microsoft.com/office/drawing/2014/main" id="{578C79BF-BC75-4A20-86AF-9B28181B6787}"/>
              </a:ext>
            </a:extLst>
          </p:cNvPr>
          <p:cNvSpPr/>
          <p:nvPr/>
        </p:nvSpPr>
        <p:spPr>
          <a:xfrm>
            <a:off x="6863257" y="1791978"/>
            <a:ext cx="655779" cy="392161"/>
          </a:xfrm>
          <a:prstGeom prst="wedgeEllipseCallout">
            <a:avLst>
              <a:gd name="adj1" fmla="val -689169"/>
              <a:gd name="adj2" fmla="val 658709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2FEB40-C880-4723-8E1F-207A31C6F5D8}"/>
              </a:ext>
            </a:extLst>
          </p:cNvPr>
          <p:cNvSpPr/>
          <p:nvPr/>
        </p:nvSpPr>
        <p:spPr>
          <a:xfrm>
            <a:off x="1078868" y="4653136"/>
            <a:ext cx="3938892" cy="38796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97CBDCFF-F08E-478A-B03B-AFA9B0D832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稀疏矩阵相乘举例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sub>
                    </m:sSub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5×2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标题 4">
                <a:extLst>
                  <a:ext uri="{FF2B5EF4-FFF2-40B4-BE49-F238E27FC236}">
                    <a16:creationId xmlns:a16="http://schemas.microsoft.com/office/drawing/2014/main" id="{97CBDCFF-F08E-478A-B03B-AFA9B0D832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920" b="-175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灯片编号占位符 1">
            <a:extLst>
              <a:ext uri="{FF2B5EF4-FFF2-40B4-BE49-F238E27FC236}">
                <a16:creationId xmlns:a16="http://schemas.microsoft.com/office/drawing/2014/main" id="{AC6B0B11-D161-4BDB-A7A4-152EFE03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17464" y="6459413"/>
            <a:ext cx="426536" cy="398587"/>
          </a:xfrm>
        </p:spPr>
        <p:txBody>
          <a:bodyPr/>
          <a:lstStyle/>
          <a:p>
            <a:fld id="{60323532-5BFF-40D6-86C2-D3C6ED6385CF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373D677-7007-45FA-9129-882AE8CFA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02353"/>
              </p:ext>
            </p:extLst>
          </p:nvPr>
        </p:nvGraphicFramePr>
        <p:xfrm>
          <a:off x="1078868" y="961296"/>
          <a:ext cx="2989076" cy="3382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M.Data 4</a:t>
                      </a:r>
                      <a:r>
                        <a:rPr lang="zh-CN" altLang="en-US"/>
                        <a:t>*</a:t>
                      </a:r>
                      <a:r>
                        <a:rPr lang="en-US" altLang="zh-CN"/>
                        <a:t>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C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73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FF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00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93913D2-D648-4FC3-AA2B-EE32368C2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5027"/>
              </p:ext>
            </p:extLst>
          </p:nvPr>
        </p:nvGraphicFramePr>
        <p:xfrm>
          <a:off x="5687380" y="1052737"/>
          <a:ext cx="2989076" cy="5245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7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N.Data 5</a:t>
                      </a:r>
                      <a:r>
                        <a:rPr lang="zh-CN" altLang="en-US"/>
                        <a:t>*</a:t>
                      </a:r>
                      <a:r>
                        <a:rPr lang="en-US" altLang="zh-CN"/>
                        <a:t>2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612">
                <a:tc gridSpan="3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748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Q.data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1748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C758D54-C83A-4826-807C-01288C7373FB}"/>
              </a:ext>
            </a:extLst>
          </p:cNvPr>
          <p:cNvCxnSpPr/>
          <p:nvPr/>
        </p:nvCxnSpPr>
        <p:spPr bwMode="auto">
          <a:xfrm>
            <a:off x="344675" y="1487096"/>
            <a:ext cx="68356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505E984-D051-45A4-9F1F-DC3DA7A5A5E2}"/>
              </a:ext>
            </a:extLst>
          </p:cNvPr>
          <p:cNvSpPr txBox="1"/>
          <p:nvPr/>
        </p:nvSpPr>
        <p:spPr>
          <a:xfrm>
            <a:off x="426720" y="814668"/>
            <a:ext cx="68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82CACA-7690-408B-B52F-A8F4C3492423}"/>
              </a:ext>
            </a:extLst>
          </p:cNvPr>
          <p:cNvSpPr txBox="1"/>
          <p:nvPr/>
        </p:nvSpPr>
        <p:spPr>
          <a:xfrm>
            <a:off x="5076058" y="1441522"/>
            <a:ext cx="68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2B137309-27BC-4144-8DFC-CBAF360DB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720750"/>
              </p:ext>
            </p:extLst>
          </p:nvPr>
        </p:nvGraphicFramePr>
        <p:xfrm>
          <a:off x="1057320" y="4653136"/>
          <a:ext cx="396044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0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0+4=4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0+8+(</a:t>
                      </a:r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-6</a:t>
                      </a:r>
                      <a:r>
                        <a:rPr lang="en-US" altLang="zh-CN" dirty="0"/>
                        <a:t>)=2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0+(</a:t>
                      </a:r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-2</a:t>
                      </a:r>
                      <a:r>
                        <a:rPr lang="en-US" altLang="zh-CN" dirty="0"/>
                        <a:t>)+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en-US" altLang="zh-CN" dirty="0"/>
                        <a:t>=3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0+(</a:t>
                      </a:r>
                      <a:r>
                        <a:rPr lang="en-US" altLang="zh-CN" b="1" dirty="0">
                          <a:solidFill>
                            <a:srgbClr val="0000CC"/>
                          </a:solidFill>
                        </a:rPr>
                        <a:t>-4</a:t>
                      </a:r>
                      <a:r>
                        <a:rPr lang="en-US" altLang="zh-CN" dirty="0"/>
                        <a:t>)=-4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0+</a:t>
                      </a:r>
                      <a:r>
                        <a:rPr lang="en-US" altLang="zh-CN" b="1" dirty="0">
                          <a:solidFill>
                            <a:srgbClr val="FFC000"/>
                          </a:solidFill>
                        </a:rPr>
                        <a:t>12</a:t>
                      </a:r>
                      <a:r>
                        <a:rPr lang="en-US" altLang="zh-CN" dirty="0"/>
                        <a:t>+(</a:t>
                      </a:r>
                      <a:r>
                        <a:rPr lang="en-US" altLang="zh-CN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-12</a:t>
                      </a:r>
                      <a:r>
                        <a:rPr lang="en-US" altLang="zh-CN" dirty="0"/>
                        <a:t>)=0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0+(</a:t>
                      </a:r>
                      <a:r>
                        <a:rPr lang="en-US" altLang="zh-CN" b="1" dirty="0">
                          <a:solidFill>
                            <a:srgbClr val="00FF00"/>
                          </a:solidFill>
                        </a:rPr>
                        <a:t>-3</a:t>
                      </a:r>
                      <a:r>
                        <a:rPr lang="en-US" altLang="zh-CN" dirty="0"/>
                        <a:t>)=-3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6D9D189-1281-4143-BCF5-842B11722C69}"/>
              </a:ext>
            </a:extLst>
          </p:cNvPr>
          <p:cNvSpPr txBox="1"/>
          <p:nvPr/>
        </p:nvSpPr>
        <p:spPr>
          <a:xfrm>
            <a:off x="5088143" y="2184139"/>
            <a:ext cx="683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</a:t>
            </a:r>
            <a:endParaRPr lang="zh-CN" altLang="en-US" sz="2800" dirty="0"/>
          </a:p>
        </p:txBody>
      </p:sp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0E16EB6E-7B08-4962-8167-4CEA0945A119}"/>
              </a:ext>
            </a:extLst>
          </p:cNvPr>
          <p:cNvCxnSpPr/>
          <p:nvPr/>
        </p:nvCxnSpPr>
        <p:spPr bwMode="auto">
          <a:xfrm>
            <a:off x="2555776" y="1556792"/>
            <a:ext cx="3528392" cy="43204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曲线连接符 16">
            <a:extLst>
              <a:ext uri="{FF2B5EF4-FFF2-40B4-BE49-F238E27FC236}">
                <a16:creationId xmlns:a16="http://schemas.microsoft.com/office/drawing/2014/main" id="{EE0FBD83-D9E3-49B9-964B-C1EF085D71F9}"/>
              </a:ext>
            </a:extLst>
          </p:cNvPr>
          <p:cNvCxnSpPr/>
          <p:nvPr/>
        </p:nvCxnSpPr>
        <p:spPr bwMode="auto">
          <a:xfrm>
            <a:off x="2555776" y="1556791"/>
            <a:ext cx="3528392" cy="792088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0C02F40-150D-4DC0-818E-9D2F39C9C28D}"/>
              </a:ext>
            </a:extLst>
          </p:cNvPr>
          <p:cNvSpPr txBox="1"/>
          <p:nvPr/>
        </p:nvSpPr>
        <p:spPr>
          <a:xfrm>
            <a:off x="-18562" y="4180344"/>
            <a:ext cx="12277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Ctemp</a:t>
            </a:r>
            <a:r>
              <a:rPr lang="en-US" altLang="zh-CN" sz="2000" dirty="0"/>
              <a:t>[2]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r>
              <a:rPr lang="zh-CN" altLang="en-US" sz="2400" dirty="0"/>
              <a:t>记录当前行各元素的累加情况</a:t>
            </a:r>
            <a:endParaRPr lang="zh-CN" altLang="en-US" sz="28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99C0909-806E-4D80-BE3B-4C53A578B63D}"/>
              </a:ext>
            </a:extLst>
          </p:cNvPr>
          <p:cNvCxnSpPr>
            <a:cxnSpLocks/>
          </p:cNvCxnSpPr>
          <p:nvPr/>
        </p:nvCxnSpPr>
        <p:spPr bwMode="auto">
          <a:xfrm flipH="1">
            <a:off x="3385280" y="2415955"/>
            <a:ext cx="4950653" cy="227086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808960C-7418-46B2-82B7-540499CDADE1}"/>
              </a:ext>
            </a:extLst>
          </p:cNvPr>
          <p:cNvCxnSpPr>
            <a:cxnSpLocks/>
          </p:cNvCxnSpPr>
          <p:nvPr/>
        </p:nvCxnSpPr>
        <p:spPr bwMode="auto">
          <a:xfrm flipH="1">
            <a:off x="1549717" y="1942121"/>
            <a:ext cx="6503945" cy="268345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FED00B78-C256-4C4C-A174-B87CA3A896B7}"/>
              </a:ext>
            </a:extLst>
          </p:cNvPr>
          <p:cNvSpPr/>
          <p:nvPr/>
        </p:nvSpPr>
        <p:spPr>
          <a:xfrm rot="19709216">
            <a:off x="5106816" y="4635143"/>
            <a:ext cx="557810" cy="466953"/>
          </a:xfrm>
          <a:prstGeom prst="rightArrow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E67ADC4-02E4-4E2D-92C4-BEB7EFCE057E}"/>
              </a:ext>
            </a:extLst>
          </p:cNvPr>
          <p:cNvCxnSpPr/>
          <p:nvPr/>
        </p:nvCxnSpPr>
        <p:spPr bwMode="auto">
          <a:xfrm>
            <a:off x="323410" y="2249970"/>
            <a:ext cx="68356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16">
            <a:extLst>
              <a:ext uri="{FF2B5EF4-FFF2-40B4-BE49-F238E27FC236}">
                <a16:creationId xmlns:a16="http://schemas.microsoft.com/office/drawing/2014/main" id="{169C03A7-5FE8-4FA1-86B1-F9B0E7985682}"/>
              </a:ext>
            </a:extLst>
          </p:cNvPr>
          <p:cNvCxnSpPr>
            <a:cxnSpLocks/>
          </p:cNvCxnSpPr>
          <p:nvPr/>
        </p:nvCxnSpPr>
        <p:spPr bwMode="auto">
          <a:xfrm>
            <a:off x="2708176" y="1882030"/>
            <a:ext cx="2835424" cy="1326073"/>
          </a:xfrm>
          <a:prstGeom prst="curvedConnector3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0683E6B-DC6F-48E4-B438-6A883FCAFE91}"/>
              </a:ext>
            </a:extLst>
          </p:cNvPr>
          <p:cNvCxnSpPr>
            <a:cxnSpLocks/>
          </p:cNvCxnSpPr>
          <p:nvPr/>
        </p:nvCxnSpPr>
        <p:spPr bwMode="auto">
          <a:xfrm flipH="1">
            <a:off x="4679266" y="3208103"/>
            <a:ext cx="3407414" cy="169473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1BB4FD2-5028-497D-9D7F-566DB9CC9C40}"/>
              </a:ext>
            </a:extLst>
          </p:cNvPr>
          <p:cNvSpPr txBox="1"/>
          <p:nvPr/>
        </p:nvSpPr>
        <p:spPr>
          <a:xfrm>
            <a:off x="4318094" y="1232202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  <a:ea typeface="楷体_GB2312" pitchFamily="49" charset="-122"/>
              </a:rPr>
              <a:t>根据</a:t>
            </a:r>
            <a:r>
              <a:rPr lang="en-US" altLang="zh-CN" b="1" dirty="0" err="1">
                <a:solidFill>
                  <a:srgbClr val="0000CC"/>
                </a:solidFill>
                <a:ea typeface="楷体_GB2312" pitchFamily="49" charset="-122"/>
              </a:rPr>
              <a:t>N.rpos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[]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1BB4FD2-5028-497D-9D7F-566DB9CC9C40}"/>
              </a:ext>
            </a:extLst>
          </p:cNvPr>
          <p:cNvSpPr txBox="1"/>
          <p:nvPr/>
        </p:nvSpPr>
        <p:spPr>
          <a:xfrm>
            <a:off x="0" y="575393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00CC"/>
                </a:solidFill>
                <a:ea typeface="楷体_GB2312" pitchFamily="49" charset="-122"/>
              </a:rPr>
              <a:t>根据</a:t>
            </a:r>
            <a:r>
              <a:rPr lang="en-US" altLang="zh-CN" b="1">
                <a:solidFill>
                  <a:srgbClr val="0000CC"/>
                </a:solidFill>
                <a:ea typeface="楷体_GB2312" pitchFamily="49" charset="-122"/>
              </a:rPr>
              <a:t>M.rpos</a:t>
            </a:r>
            <a:r>
              <a:rPr lang="en-US" altLang="zh-CN" b="1" dirty="0">
                <a:solidFill>
                  <a:srgbClr val="0000CC"/>
                </a:solidFill>
                <a:ea typeface="楷体_GB2312" pitchFamily="49" charset="-122"/>
              </a:rPr>
              <a:t>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6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6" grpId="0" animBg="1"/>
      <p:bldP spid="4" grpId="0" animBg="1"/>
      <p:bldP spid="9" grpId="0"/>
      <p:bldP spid="11" grpId="0"/>
      <p:bldP spid="14" grpId="0"/>
      <p:bldP spid="35" grpId="0" animBg="1"/>
      <p:bldP spid="3" grpId="0"/>
      <p:bldP spid="3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74113ED-8A34-4A08-88E1-8AD8F9FE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稀疏矩阵相乘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52B0CA-DE04-48D8-B602-D80B8A9D7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Status </a:t>
            </a:r>
            <a:r>
              <a:rPr lang="en-US" altLang="zh-CN" b="1" dirty="0" err="1">
                <a:solidFill>
                  <a:srgbClr val="0000CC"/>
                </a:solidFill>
              </a:rPr>
              <a:t>MultSMatrix</a:t>
            </a:r>
            <a:r>
              <a:rPr lang="en-US" altLang="zh-CN" dirty="0"/>
              <a:t>(</a:t>
            </a:r>
            <a:r>
              <a:rPr lang="en-US" altLang="zh-CN" dirty="0" err="1"/>
              <a:t>RLSMatrix</a:t>
            </a:r>
            <a:r>
              <a:rPr lang="en-US" altLang="zh-CN" dirty="0"/>
              <a:t> M, </a:t>
            </a:r>
            <a:r>
              <a:rPr lang="en-US" altLang="zh-CN" dirty="0" err="1"/>
              <a:t>RLSMatrix</a:t>
            </a:r>
            <a:r>
              <a:rPr lang="en-US" altLang="zh-CN" dirty="0"/>
              <a:t> N, </a:t>
            </a:r>
            <a:r>
              <a:rPr lang="en-US" altLang="zh-CN" dirty="0" err="1"/>
              <a:t>RLSMatrix</a:t>
            </a:r>
            <a:r>
              <a:rPr lang="en-US" altLang="zh-CN" dirty="0"/>
              <a:t> </a:t>
            </a:r>
            <a:r>
              <a:rPr lang="zh-CN" altLang="en-US" dirty="0"/>
              <a:t>*</a:t>
            </a:r>
            <a:r>
              <a:rPr lang="en-US" altLang="zh-CN" dirty="0"/>
              <a:t>Q) {</a:t>
            </a:r>
          </a:p>
          <a:p>
            <a:pPr marL="0" indent="0">
              <a:buNone/>
            </a:pPr>
            <a:r>
              <a:rPr lang="en-US" altLang="zh-CN" dirty="0"/>
              <a:t>      if (M.nu != N.mu) return ERROR;</a:t>
            </a:r>
          </a:p>
          <a:p>
            <a:pPr marL="0" indent="0">
              <a:buNone/>
            </a:pPr>
            <a:r>
              <a:rPr lang="en-US" altLang="zh-CN" dirty="0"/>
              <a:t>      Q-&gt;mu = M.mu; Q-&gt;nu = N.nu; Q-&gt;</a:t>
            </a:r>
            <a:r>
              <a:rPr lang="en-US" altLang="zh-CN" dirty="0" err="1"/>
              <a:t>tu</a:t>
            </a:r>
            <a:r>
              <a:rPr lang="en-US" altLang="zh-CN" dirty="0"/>
              <a:t> = 0; </a:t>
            </a:r>
          </a:p>
          <a:p>
            <a:pPr marL="0" indent="0">
              <a:buNone/>
            </a:pPr>
            <a:r>
              <a:rPr lang="en-US" altLang="zh-CN" dirty="0"/>
              <a:t>      if (</a:t>
            </a:r>
            <a:r>
              <a:rPr lang="en-US" altLang="zh-CN" dirty="0" err="1"/>
              <a:t>M.tu</a:t>
            </a:r>
            <a:r>
              <a:rPr lang="en-US" altLang="zh-CN" dirty="0"/>
              <a:t>*</a:t>
            </a:r>
            <a:r>
              <a:rPr lang="en-US" altLang="zh-CN" dirty="0" err="1"/>
              <a:t>N.tu</a:t>
            </a:r>
            <a:r>
              <a:rPr lang="en-US" altLang="zh-CN" dirty="0"/>
              <a:t> != 0) 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en-US" altLang="zh-CN" dirty="0"/>
              <a:t>   // Q</a:t>
            </a:r>
            <a:r>
              <a:rPr lang="zh-CN" altLang="en-US" dirty="0"/>
              <a:t>是非零矩阵</a:t>
            </a:r>
          </a:p>
          <a:p>
            <a:pPr marL="0" indent="0"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for (</a:t>
            </a:r>
            <a:r>
              <a:rPr lang="en-US" altLang="zh-CN" dirty="0" err="1"/>
              <a:t>arow</a:t>
            </a:r>
            <a:r>
              <a:rPr lang="en-US" altLang="zh-CN" dirty="0"/>
              <a:t>=0; </a:t>
            </a:r>
            <a:r>
              <a:rPr lang="en-US" altLang="zh-CN" dirty="0" err="1"/>
              <a:t>arow</a:t>
            </a:r>
            <a:r>
              <a:rPr lang="en-US" altLang="zh-CN" dirty="0"/>
              <a:t>&lt;M.mu; ++</a:t>
            </a:r>
            <a:r>
              <a:rPr lang="en-US" altLang="zh-CN" dirty="0" err="1"/>
              <a:t>arow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00CC"/>
                </a:solidFill>
              </a:rPr>
              <a:t>{ 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C00000"/>
                </a:solidFill>
              </a:rPr>
              <a:t>// </a:t>
            </a:r>
            <a:r>
              <a:rPr lang="zh-CN" altLang="en-US" dirty="0">
                <a:solidFill>
                  <a:srgbClr val="C00000"/>
                </a:solidFill>
              </a:rPr>
              <a:t>处理</a:t>
            </a: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zh-CN" altLang="en-US" dirty="0">
                <a:solidFill>
                  <a:srgbClr val="C00000"/>
                </a:solidFill>
              </a:rPr>
              <a:t>的每一行</a:t>
            </a:r>
          </a:p>
          <a:p>
            <a:pPr marL="0" indent="0">
              <a:buNone/>
            </a:pPr>
            <a:r>
              <a:rPr lang="zh-CN" altLang="en-US" dirty="0"/>
              <a:t>          </a:t>
            </a:r>
            <a:r>
              <a:rPr lang="en-US" altLang="zh-CN" dirty="0">
                <a:solidFill>
                  <a:srgbClr val="0000CC"/>
                </a:solidFill>
              </a:rPr>
              <a:t>}</a:t>
            </a:r>
            <a:r>
              <a:rPr lang="en-US" altLang="zh-CN" dirty="0"/>
              <a:t> // for a row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en-US" altLang="zh-CN" dirty="0"/>
              <a:t> // if    </a:t>
            </a:r>
          </a:p>
          <a:p>
            <a:pPr marL="0" indent="0">
              <a:buNone/>
            </a:pPr>
            <a:r>
              <a:rPr lang="en-US" altLang="zh-CN" dirty="0"/>
              <a:t>       return OK;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MultSMatrix</a:t>
            </a:r>
            <a:endParaRPr lang="zh-CN" alt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5.3</a:t>
            </a:r>
          </a:p>
        </p:txBody>
      </p:sp>
    </p:spTree>
    <p:extLst>
      <p:ext uri="{BB962C8B-B14F-4D97-AF65-F5344CB8AC3E}">
        <p14:creationId xmlns:p14="http://schemas.microsoft.com/office/powerpoint/2010/main" val="2577274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5D9D48A-3058-4CC7-820D-B9858AC6D2CD}"/>
              </a:ext>
            </a:extLst>
          </p:cNvPr>
          <p:cNvSpPr/>
          <p:nvPr/>
        </p:nvSpPr>
        <p:spPr>
          <a:xfrm>
            <a:off x="0" y="1179871"/>
            <a:ext cx="9144000" cy="319745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8B4F1-B5C3-4622-8460-09B9603C6984}"/>
              </a:ext>
            </a:extLst>
          </p:cNvPr>
          <p:cNvSpPr/>
          <p:nvPr/>
        </p:nvSpPr>
        <p:spPr>
          <a:xfrm>
            <a:off x="0" y="4152801"/>
            <a:ext cx="9144000" cy="2097687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45FA0D-AD9A-494D-AD73-84411ACD0DAE}"/>
              </a:ext>
            </a:extLst>
          </p:cNvPr>
          <p:cNvSpPr/>
          <p:nvPr/>
        </p:nvSpPr>
        <p:spPr>
          <a:xfrm>
            <a:off x="0" y="1499616"/>
            <a:ext cx="9144000" cy="2632997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D2C39A-5779-4A78-8655-421F6D4A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稀疏矩阵相乘：处理</a:t>
            </a:r>
            <a:r>
              <a:rPr lang="en-US" altLang="zh-CN" dirty="0"/>
              <a:t>M</a:t>
            </a:r>
            <a:r>
              <a:rPr lang="zh-CN" altLang="en-US" dirty="0"/>
              <a:t>的每一行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FF7ABF-0CE0-4C2F-ABE1-342C91967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" y="836712"/>
            <a:ext cx="8981440" cy="56141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CC9B00"/>
                </a:solidFill>
              </a:rPr>
              <a:t>for(</a:t>
            </a:r>
            <a:r>
              <a:rPr lang="en-US" altLang="zh-CN" dirty="0" err="1">
                <a:solidFill>
                  <a:srgbClr val="CC9B00"/>
                </a:solidFill>
              </a:rPr>
              <a:t>i</a:t>
            </a:r>
            <a:r>
              <a:rPr lang="en-US" altLang="zh-CN" dirty="0">
                <a:solidFill>
                  <a:srgbClr val="CC9B00"/>
                </a:solidFill>
              </a:rPr>
              <a:t>=0;i&lt;N.nu; </a:t>
            </a:r>
            <a:r>
              <a:rPr lang="en-US" altLang="zh-CN" dirty="0" err="1">
                <a:solidFill>
                  <a:srgbClr val="CC9B00"/>
                </a:solidFill>
              </a:rPr>
              <a:t>i</a:t>
            </a:r>
            <a:r>
              <a:rPr lang="en-US" altLang="zh-CN" dirty="0">
                <a:solidFill>
                  <a:srgbClr val="CC9B00"/>
                </a:solidFill>
              </a:rPr>
              <a:t>++) </a:t>
            </a:r>
            <a:r>
              <a:rPr lang="en-US" altLang="zh-CN" dirty="0" err="1">
                <a:solidFill>
                  <a:srgbClr val="CC9B00"/>
                </a:solidFill>
              </a:rPr>
              <a:t>ctemp</a:t>
            </a:r>
            <a:r>
              <a:rPr lang="en-US" altLang="zh-CN" dirty="0">
                <a:solidFill>
                  <a:srgbClr val="CC9B00"/>
                </a:solidFill>
              </a:rPr>
              <a:t>[</a:t>
            </a:r>
            <a:r>
              <a:rPr lang="en-US" altLang="zh-CN" dirty="0" err="1">
                <a:solidFill>
                  <a:srgbClr val="CC9B00"/>
                </a:solidFill>
              </a:rPr>
              <a:t>i</a:t>
            </a:r>
            <a:r>
              <a:rPr lang="en-US" altLang="zh-CN" dirty="0">
                <a:solidFill>
                  <a:srgbClr val="CC9B00"/>
                </a:solidFill>
              </a:rPr>
              <a:t>]=0;</a:t>
            </a:r>
            <a:r>
              <a:rPr lang="en-US" altLang="zh-CN" dirty="0"/>
              <a:t>                // </a:t>
            </a:r>
            <a:r>
              <a:rPr lang="zh-CN" altLang="en-US" dirty="0"/>
              <a:t>当前行各元素累加器清零</a:t>
            </a:r>
          </a:p>
          <a:p>
            <a:pPr marL="0" indent="0">
              <a:buNone/>
            </a:pPr>
            <a:r>
              <a:rPr lang="en-US" altLang="zh-CN" dirty="0"/>
              <a:t>Q-&gt;</a:t>
            </a:r>
            <a:r>
              <a:rPr lang="en-US" altLang="zh-CN" dirty="0" err="1"/>
              <a:t>rpos</a:t>
            </a:r>
            <a:r>
              <a:rPr lang="en-US" altLang="zh-CN" dirty="0"/>
              <a:t>[</a:t>
            </a:r>
            <a:r>
              <a:rPr lang="en-US" altLang="zh-CN" dirty="0" err="1"/>
              <a:t>arow</a:t>
            </a:r>
            <a:r>
              <a:rPr lang="en-US" altLang="zh-CN" dirty="0"/>
              <a:t>] = Q-&gt;</a:t>
            </a:r>
            <a:r>
              <a:rPr lang="en-US" altLang="zh-CN" dirty="0" err="1"/>
              <a:t>tu</a:t>
            </a:r>
            <a:r>
              <a:rPr lang="en-US" altLang="zh-CN" dirty="0"/>
              <a:t>;      </a:t>
            </a:r>
          </a:p>
          <a:p>
            <a:pPr marL="0" indent="0">
              <a:buNone/>
            </a:pPr>
            <a:r>
              <a:rPr lang="en-US" altLang="zh-CN" dirty="0"/>
              <a:t>for (p=</a:t>
            </a:r>
            <a:r>
              <a:rPr lang="en-US" altLang="zh-CN" dirty="0" err="1"/>
              <a:t>M.rpos</a:t>
            </a:r>
            <a:r>
              <a:rPr lang="en-US" altLang="zh-CN" dirty="0"/>
              <a:t>[</a:t>
            </a:r>
            <a:r>
              <a:rPr lang="en-US" altLang="zh-CN" dirty="0" err="1"/>
              <a:t>arow</a:t>
            </a:r>
            <a:r>
              <a:rPr lang="en-US" altLang="zh-CN" dirty="0"/>
              <a:t>]; p&lt;s;++p)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对</a:t>
            </a:r>
            <a:r>
              <a:rPr lang="en-US" altLang="zh-CN" dirty="0"/>
              <a:t>M</a:t>
            </a:r>
            <a:r>
              <a:rPr lang="zh-CN" altLang="en-US" dirty="0"/>
              <a:t>矩阵当前行中每一个</a:t>
            </a:r>
            <a:r>
              <a:rPr lang="zh-CN" altLang="en-US" dirty="0">
                <a:solidFill>
                  <a:srgbClr val="C00000"/>
                </a:solidFill>
              </a:rPr>
              <a:t>非零元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brow=</a:t>
            </a:r>
            <a:r>
              <a:rPr lang="en-US" altLang="zh-CN" dirty="0" err="1"/>
              <a:t>M.data</a:t>
            </a:r>
            <a:r>
              <a:rPr lang="en-US" altLang="zh-CN" dirty="0"/>
              <a:t>[p].j;        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for (q=</a:t>
            </a:r>
            <a:r>
              <a:rPr lang="en-US" altLang="zh-CN" dirty="0" err="1">
                <a:solidFill>
                  <a:srgbClr val="0000CC"/>
                </a:solidFill>
              </a:rPr>
              <a:t>N.rpos</a:t>
            </a:r>
            <a:r>
              <a:rPr lang="en-US" altLang="zh-CN" dirty="0">
                <a:solidFill>
                  <a:srgbClr val="0000CC"/>
                </a:solidFill>
              </a:rPr>
              <a:t>[brow];  q&lt; t;  ++q) {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        </a:t>
            </a:r>
            <a:r>
              <a:rPr lang="en-US" altLang="zh-CN" dirty="0" err="1">
                <a:solidFill>
                  <a:srgbClr val="FF0000"/>
                </a:solidFill>
              </a:rPr>
              <a:t>ccol</a:t>
            </a:r>
            <a:r>
              <a:rPr lang="en-US" altLang="zh-CN" dirty="0">
                <a:solidFill>
                  <a:srgbClr val="0000CC"/>
                </a:solidFill>
              </a:rPr>
              <a:t> = </a:t>
            </a:r>
            <a:r>
              <a:rPr lang="en-US" altLang="zh-CN" dirty="0" err="1">
                <a:solidFill>
                  <a:srgbClr val="0000CC"/>
                </a:solidFill>
              </a:rPr>
              <a:t>N.data</a:t>
            </a:r>
            <a:r>
              <a:rPr lang="en-US" altLang="zh-CN" dirty="0">
                <a:solidFill>
                  <a:srgbClr val="0000CC"/>
                </a:solidFill>
              </a:rPr>
              <a:t>[q].j;    // </a:t>
            </a:r>
            <a:r>
              <a:rPr lang="zh-CN" altLang="en-US" dirty="0">
                <a:solidFill>
                  <a:srgbClr val="0000CC"/>
                </a:solidFill>
              </a:rPr>
              <a:t>乘积元素在</a:t>
            </a:r>
            <a:r>
              <a:rPr lang="en-US" altLang="zh-CN" dirty="0">
                <a:solidFill>
                  <a:srgbClr val="0000CC"/>
                </a:solidFill>
              </a:rPr>
              <a:t>Q</a:t>
            </a:r>
            <a:r>
              <a:rPr lang="zh-CN" altLang="en-US" dirty="0">
                <a:solidFill>
                  <a:srgbClr val="0000CC"/>
                </a:solidFill>
              </a:rPr>
              <a:t>中列号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</a:rPr>
              <a:t>                </a:t>
            </a:r>
            <a:r>
              <a:rPr lang="en-US" altLang="zh-CN" dirty="0" err="1">
                <a:solidFill>
                  <a:srgbClr val="0000CC"/>
                </a:solidFill>
              </a:rPr>
              <a:t>ctemp</a:t>
            </a:r>
            <a:r>
              <a:rPr lang="en-US" altLang="zh-CN" dirty="0">
                <a:solidFill>
                  <a:srgbClr val="0000CC"/>
                </a:solidFill>
              </a:rPr>
              <a:t>[</a:t>
            </a:r>
            <a:r>
              <a:rPr lang="en-US" altLang="zh-CN" dirty="0" err="1">
                <a:solidFill>
                  <a:srgbClr val="FF0000"/>
                </a:solidFill>
              </a:rPr>
              <a:t>ccol</a:t>
            </a:r>
            <a:r>
              <a:rPr lang="en-US" altLang="zh-CN" dirty="0">
                <a:solidFill>
                  <a:srgbClr val="0000CC"/>
                </a:solidFill>
              </a:rPr>
              <a:t>] += </a:t>
            </a:r>
            <a:r>
              <a:rPr lang="en-US" altLang="zh-CN" dirty="0" err="1">
                <a:solidFill>
                  <a:srgbClr val="C00000"/>
                </a:solidFill>
              </a:rPr>
              <a:t>M.data</a:t>
            </a:r>
            <a:r>
              <a:rPr lang="en-US" altLang="zh-CN" dirty="0">
                <a:solidFill>
                  <a:srgbClr val="C00000"/>
                </a:solidFill>
              </a:rPr>
              <a:t>[p].e</a:t>
            </a:r>
            <a:r>
              <a:rPr lang="en-US" altLang="zh-CN" dirty="0">
                <a:solidFill>
                  <a:srgbClr val="0000CC"/>
                </a:solidFill>
              </a:rPr>
              <a:t> * </a:t>
            </a:r>
            <a:r>
              <a:rPr lang="en-US" altLang="zh-CN" dirty="0" err="1">
                <a:solidFill>
                  <a:srgbClr val="0000CC"/>
                </a:solidFill>
              </a:rPr>
              <a:t>N.data</a:t>
            </a:r>
            <a:r>
              <a:rPr lang="en-US" altLang="zh-CN" dirty="0">
                <a:solidFill>
                  <a:srgbClr val="0000CC"/>
                </a:solidFill>
              </a:rPr>
              <a:t>[q].e;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</a:rPr>
              <a:t>        } // for q, </a:t>
            </a:r>
            <a:r>
              <a:rPr lang="zh-CN" altLang="en-US" dirty="0"/>
              <a:t>计算</a:t>
            </a:r>
            <a:r>
              <a:rPr lang="en-US" altLang="zh-CN" dirty="0"/>
              <a:t>Q</a:t>
            </a:r>
            <a:r>
              <a:rPr lang="zh-CN" altLang="en-US" dirty="0"/>
              <a:t>中第</a:t>
            </a:r>
            <a:r>
              <a:rPr lang="en-US" altLang="zh-CN" dirty="0" err="1"/>
              <a:t>arow</a:t>
            </a:r>
            <a:r>
              <a:rPr lang="zh-CN" altLang="en-US" dirty="0"/>
              <a:t>行的积并存入</a:t>
            </a:r>
            <a:r>
              <a:rPr lang="en-US" altLang="zh-CN" dirty="0" err="1"/>
              <a:t>ctemp</a:t>
            </a:r>
            <a:r>
              <a:rPr lang="en-US" altLang="zh-CN" dirty="0"/>
              <a:t>[]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} </a:t>
            </a:r>
            <a:r>
              <a:rPr lang="en-US" altLang="zh-CN" dirty="0"/>
              <a:t>// </a:t>
            </a:r>
            <a:r>
              <a:rPr lang="zh-CN" altLang="en-US" dirty="0"/>
              <a:t>求得</a:t>
            </a:r>
            <a:r>
              <a:rPr lang="en-US" altLang="zh-CN" dirty="0"/>
              <a:t>Q</a:t>
            </a:r>
            <a:r>
              <a:rPr lang="zh-CN" altLang="en-US" dirty="0"/>
              <a:t>中第</a:t>
            </a:r>
            <a:r>
              <a:rPr lang="en-US" altLang="zh-CN" dirty="0"/>
              <a:t>crow( =</a:t>
            </a:r>
            <a:r>
              <a:rPr lang="en-US" altLang="zh-CN" dirty="0" err="1"/>
              <a:t>arow</a:t>
            </a:r>
            <a:r>
              <a:rPr lang="en-US" altLang="zh-CN" dirty="0"/>
              <a:t>)</a:t>
            </a:r>
            <a:r>
              <a:rPr lang="zh-CN" altLang="en-US" dirty="0"/>
              <a:t>行的非零元</a:t>
            </a:r>
          </a:p>
          <a:p>
            <a:pPr marL="0" indent="0"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ccol</a:t>
            </a:r>
            <a:r>
              <a:rPr lang="en-US" altLang="zh-CN" dirty="0"/>
              <a:t>=0; </a:t>
            </a:r>
            <a:r>
              <a:rPr lang="en-US" altLang="zh-CN" dirty="0" err="1"/>
              <a:t>ccol</a:t>
            </a:r>
            <a:r>
              <a:rPr lang="en-US" altLang="zh-CN" dirty="0"/>
              <a:t>&lt;Q-&gt;nu; ++</a:t>
            </a:r>
            <a:r>
              <a:rPr lang="en-US" altLang="zh-CN" dirty="0" err="1"/>
              <a:t>ccol</a:t>
            </a:r>
            <a:r>
              <a:rPr lang="en-US" altLang="zh-CN" dirty="0"/>
              <a:t>) //</a:t>
            </a:r>
            <a:r>
              <a:rPr lang="zh-CN" altLang="en-US" dirty="0"/>
              <a:t>将</a:t>
            </a:r>
            <a:r>
              <a:rPr lang="en-US" altLang="zh-CN" dirty="0" err="1"/>
              <a:t>ctemp</a:t>
            </a:r>
            <a:r>
              <a:rPr lang="en-US" altLang="zh-CN" dirty="0"/>
              <a:t>[]</a:t>
            </a:r>
            <a:r>
              <a:rPr lang="zh-CN" altLang="en-US" dirty="0"/>
              <a:t>中非零元素</a:t>
            </a:r>
            <a:r>
              <a:rPr lang="zh-CN" altLang="en-US" dirty="0">
                <a:solidFill>
                  <a:srgbClr val="FF0000"/>
                </a:solidFill>
              </a:rPr>
              <a:t>压缩存储</a:t>
            </a:r>
            <a:r>
              <a:rPr lang="zh-CN" altLang="en-US" dirty="0"/>
              <a:t>到</a:t>
            </a:r>
            <a:r>
              <a:rPr lang="en-US" altLang="zh-CN" dirty="0" err="1"/>
              <a:t>Qdata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if (</a:t>
            </a:r>
            <a:r>
              <a:rPr lang="en-US" altLang="zh-CN" dirty="0" err="1"/>
              <a:t>ctemp</a:t>
            </a:r>
            <a:r>
              <a:rPr lang="en-US" altLang="zh-CN" dirty="0"/>
              <a:t>[</a:t>
            </a:r>
            <a:r>
              <a:rPr lang="en-US" altLang="zh-CN" dirty="0" err="1"/>
              <a:t>ccol</a:t>
            </a:r>
            <a:r>
              <a:rPr lang="en-US" altLang="zh-CN" dirty="0"/>
              <a:t>]) {</a:t>
            </a:r>
          </a:p>
          <a:p>
            <a:pPr marL="0" indent="0">
              <a:buNone/>
            </a:pPr>
            <a:r>
              <a:rPr lang="en-US" altLang="zh-CN" dirty="0"/>
              <a:t>        if (</a:t>
            </a:r>
            <a:r>
              <a:rPr lang="en-US" altLang="zh-CN" dirty="0" err="1"/>
              <a:t>Q.tu</a:t>
            </a:r>
            <a:r>
              <a:rPr lang="en-US" altLang="zh-CN" dirty="0"/>
              <a:t> &gt; MAXSIZE) return ERROR;</a:t>
            </a:r>
          </a:p>
          <a:p>
            <a:pPr marL="0" indent="0">
              <a:buNone/>
            </a:pPr>
            <a:r>
              <a:rPr lang="it-IT" altLang="zh-CN" dirty="0"/>
              <a:t>        Q-&gt;data[Q-&gt;tu].i = arow;         	Q-&gt;data[Q-&gt;tu].j = ccol;</a:t>
            </a:r>
          </a:p>
          <a:p>
            <a:pPr marL="0" indent="0">
              <a:buNone/>
            </a:pPr>
            <a:r>
              <a:rPr lang="it-IT" altLang="zh-CN" dirty="0"/>
              <a:t>        Q-&gt;data[Q-&gt;tu].e = ctemp[ccol];       Q-&gt;tu++;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} // if</a:t>
            </a:r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5196912" y="1172210"/>
            <a:ext cx="2541319" cy="866898"/>
          </a:xfrm>
          <a:prstGeom prst="wedgeRoundRectCallout">
            <a:avLst>
              <a:gd name="adj1" fmla="val -129924"/>
              <a:gd name="adj2" fmla="val -188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C9B00"/>
                </a:solidFill>
              </a:rPr>
              <a:t>if (</a:t>
            </a:r>
            <a:r>
              <a:rPr lang="en-US" altLang="zh-CN" dirty="0" err="1">
                <a:solidFill>
                  <a:srgbClr val="CC9B00"/>
                </a:solidFill>
              </a:rPr>
              <a:t>arow</a:t>
            </a:r>
            <a:r>
              <a:rPr lang="en-US" altLang="zh-CN" dirty="0">
                <a:solidFill>
                  <a:srgbClr val="CC9B00"/>
                </a:solidFill>
              </a:rPr>
              <a:t> &lt; M.mu-1)</a:t>
            </a:r>
          </a:p>
          <a:p>
            <a:r>
              <a:rPr lang="en-US" altLang="zh-CN" dirty="0">
                <a:solidFill>
                  <a:srgbClr val="CC9B00"/>
                </a:solidFill>
              </a:rPr>
              <a:t>         s=</a:t>
            </a:r>
            <a:r>
              <a:rPr lang="en-US" altLang="zh-CN" dirty="0" err="1">
                <a:solidFill>
                  <a:srgbClr val="CC9B00"/>
                </a:solidFill>
              </a:rPr>
              <a:t>M.rpos</a:t>
            </a:r>
            <a:r>
              <a:rPr lang="en-US" altLang="zh-CN" dirty="0">
                <a:solidFill>
                  <a:srgbClr val="CC9B00"/>
                </a:solidFill>
              </a:rPr>
              <a:t>[arow+1];</a:t>
            </a:r>
          </a:p>
          <a:p>
            <a:r>
              <a:rPr lang="en-US" altLang="zh-CN" dirty="0">
                <a:solidFill>
                  <a:srgbClr val="CC9B00"/>
                </a:solidFill>
              </a:rPr>
              <a:t> else s=M.tu+1;</a:t>
            </a:r>
            <a:endParaRPr lang="zh-CN" altLang="en-US" dirty="0">
              <a:solidFill>
                <a:srgbClr val="CC9B00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094514" y="2046769"/>
            <a:ext cx="2643717" cy="764386"/>
          </a:xfrm>
          <a:prstGeom prst="wedgeRoundRectCallout">
            <a:avLst>
              <a:gd name="adj1" fmla="val -104073"/>
              <a:gd name="adj2" fmla="val 18013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CC9B00"/>
                </a:solidFill>
              </a:rPr>
              <a:t> if (brow &lt; N.mu) </a:t>
            </a:r>
          </a:p>
          <a:p>
            <a:r>
              <a:rPr lang="en-US" altLang="zh-CN" dirty="0">
                <a:solidFill>
                  <a:srgbClr val="CC9B00"/>
                </a:solidFill>
              </a:rPr>
              <a:t>     t = </a:t>
            </a:r>
            <a:r>
              <a:rPr lang="en-US" altLang="zh-CN" dirty="0" err="1">
                <a:solidFill>
                  <a:srgbClr val="CC9B00"/>
                </a:solidFill>
              </a:rPr>
              <a:t>N.rpos</a:t>
            </a:r>
            <a:r>
              <a:rPr lang="en-US" altLang="zh-CN" dirty="0">
                <a:solidFill>
                  <a:srgbClr val="CC9B00"/>
                </a:solidFill>
              </a:rPr>
              <a:t>[brow+1];</a:t>
            </a:r>
          </a:p>
          <a:p>
            <a:r>
              <a:rPr lang="en-US" altLang="zh-CN" dirty="0">
                <a:solidFill>
                  <a:srgbClr val="CC9B00"/>
                </a:solidFill>
              </a:rPr>
              <a:t>else  t = N.tu+1; </a:t>
            </a:r>
            <a:endParaRPr lang="zh-CN" altLang="en-US" dirty="0">
              <a:solidFill>
                <a:srgbClr val="CC9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13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EE85-5B86-449B-ACAF-53285C78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算法的时间复杂度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A0C0710-72EB-4F27-BCFE-1F82FBF2E2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4330" y="836712"/>
                <a:ext cx="8686800" cy="602128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累加器</a:t>
                </a:r>
                <a:r>
                  <a:rPr lang="en-US" altLang="zh-CN" dirty="0" err="1"/>
                  <a:t>ctemp</a:t>
                </a:r>
                <a:r>
                  <a:rPr lang="zh-CN" altLang="en-US" dirty="0"/>
                  <a:t>初始化的时间复杂度为</a:t>
                </a:r>
                <a:r>
                  <a:rPr lang="en-US" altLang="zh-CN" dirty="0"/>
                  <a:t>O(M.mu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N.nu)</a:t>
                </a:r>
                <a:endParaRPr lang="zh-CN" altLang="en-US" dirty="0"/>
              </a:p>
              <a:p>
                <a:r>
                  <a:rPr lang="zh-CN" altLang="en-US" dirty="0">
                    <a:solidFill>
                      <a:srgbClr val="C00000"/>
                    </a:solidFill>
                  </a:rPr>
                  <a:t>求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Q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的所有非零元的时间复杂度</a:t>
                </a:r>
                <a:r>
                  <a:rPr lang="zh-CN" altLang="en-US" dirty="0"/>
                  <a:t>为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M.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tu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/>
                  <a:t>N.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tu</a:t>
                </a:r>
                <a:r>
                  <a:rPr lang="en-US" altLang="zh-CN" dirty="0"/>
                  <a:t>/N.mu)</a:t>
                </a:r>
                <a:endParaRPr lang="zh-CN" altLang="en-US" dirty="0"/>
              </a:p>
              <a:p>
                <a:r>
                  <a:rPr lang="zh-CN" altLang="en-US" dirty="0"/>
                  <a:t>进行压缩存储的时间复杂度为</a:t>
                </a:r>
                <a:r>
                  <a:rPr lang="en-US" altLang="zh-CN" dirty="0"/>
                  <a:t>O(M.mu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/>
                  <a:t>N.nu)</a:t>
                </a:r>
                <a:endParaRPr lang="zh-CN" altLang="en-US" dirty="0"/>
              </a:p>
              <a:p>
                <a:r>
                  <a:rPr lang="zh-CN" altLang="en-US" dirty="0"/>
                  <a:t>总的时间复杂度就是</a:t>
                </a:r>
                <a:r>
                  <a:rPr lang="en-US" altLang="zh-CN" dirty="0"/>
                  <a:t>O(</a:t>
                </a:r>
                <a:r>
                  <a:rPr lang="en-US" altLang="zh-CN" dirty="0" err="1"/>
                  <a:t>M.mu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/>
                  <a:t>N.nu+M.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tu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/>
                  <a:t>N.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tu</a:t>
                </a:r>
                <a:r>
                  <a:rPr lang="en-US" altLang="zh-CN" dirty="0"/>
                  <a:t>/N.mu)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M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是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m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行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n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列的稀疏矩阵，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N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是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n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行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p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列的稀疏矩阵</a:t>
                </a:r>
                <a:r>
                  <a:rPr lang="zh-CN" altLang="en-US" dirty="0"/>
                  <a:t>，</a:t>
                </a:r>
              </a:p>
              <a:p>
                <a:r>
                  <a:rPr lang="zh-CN" altLang="en-US" dirty="0"/>
                  <a:t>则：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</a:t>
                </a:r>
                <a:r>
                  <a:rPr lang="zh-CN" altLang="en-US" dirty="0"/>
                  <a:t>中非零元的个数 </a:t>
                </a:r>
                <a:r>
                  <a:rPr lang="en-US" altLang="zh-CN" dirty="0" err="1"/>
                  <a:t>M.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tu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/>
                  <a:t>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/>
                  <a:t>n</a:t>
                </a:r>
                <a:endParaRPr lang="zh-CN" altLang="en-US" dirty="0"/>
              </a:p>
              <a:p>
                <a:pPr lvl="1"/>
                <a:r>
                  <a:rPr lang="en-US" altLang="zh-CN" dirty="0"/>
                  <a:t>N</a:t>
                </a:r>
                <a:r>
                  <a:rPr lang="zh-CN" altLang="en-US" dirty="0"/>
                  <a:t>中非零元的个数 </a:t>
                </a:r>
                <a:r>
                  <a:rPr lang="en-US" altLang="zh-CN" dirty="0" err="1"/>
                  <a:t>N.</a:t>
                </a:r>
                <a:r>
                  <a:rPr lang="en-US" altLang="zh-CN" dirty="0" err="1">
                    <a:solidFill>
                      <a:srgbClr val="FF0000"/>
                    </a:solidFill>
                  </a:rPr>
                  <a:t>tu</a:t>
                </a:r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/>
                  <a:t>n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/>
                  <a:t>p</a:t>
                </a:r>
                <a:endParaRPr lang="zh-CN" altLang="en-US" dirty="0"/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矩阵相乘算法的时间复杂度为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O(m</a:t>
                </a:r>
                <a:r>
                  <a:rPr lang="en-US" altLang="zh-CN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 err="1">
                    <a:solidFill>
                      <a:srgbClr val="0000CC"/>
                    </a:solidFill>
                  </a:rPr>
                  <a:t>p</a:t>
                </a:r>
                <a:r>
                  <a:rPr lang="en-US" altLang="zh-CN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(1+n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))</a:t>
                </a:r>
                <a:endParaRPr lang="zh-CN" altLang="en-US" dirty="0">
                  <a:solidFill>
                    <a:srgbClr val="0000CC"/>
                  </a:solidFill>
                </a:endParaRPr>
              </a:p>
              <a:p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&lt;0.05 </a:t>
                </a:r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dirty="0"/>
                  <a:t> &lt;0.05</a:t>
                </a:r>
                <a:r>
                  <a:rPr lang="zh-CN" altLang="en-US" dirty="0"/>
                  <a:t>及 </a:t>
                </a:r>
                <a:r>
                  <a:rPr lang="en-US" altLang="zh-CN" dirty="0"/>
                  <a:t>n &lt;1000</a:t>
                </a:r>
                <a:r>
                  <a:rPr lang="zh-CN" altLang="en-US" dirty="0"/>
                  <a:t>时，相乘算法的时间复杂度就相当于 </a:t>
                </a:r>
                <a:r>
                  <a:rPr lang="en-US" altLang="zh-CN" dirty="0"/>
                  <a:t>O(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008000"/>
                    </a:solidFill>
                  </a:rPr>
                  <a:t>p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A0C0710-72EB-4F27-BCFE-1F82FBF2E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4330" y="836712"/>
                <a:ext cx="8686800" cy="6021288"/>
              </a:xfrm>
              <a:blipFill rotWithShape="0">
                <a:blip r:embed="rId3"/>
                <a:stretch>
                  <a:fillRect l="-1193" t="-1923" r="-11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631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73712-2B64-4B25-99DF-1C9A13F5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3.3.3 </a:t>
            </a:r>
            <a:r>
              <a:rPr lang="zh-CN" altLang="en-US" dirty="0"/>
              <a:t>十字链表</a:t>
            </a:r>
            <a:r>
              <a:rPr lang="en-US" altLang="zh-CN" dirty="0"/>
              <a:t>(Orthogonal linked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9818-0FA4-42FA-BFF2-281E63BE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2"/>
            <a:ext cx="8392160" cy="602128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/>
              <a:t>当矩阵的</a:t>
            </a:r>
            <a:r>
              <a:rPr lang="zh-CN" altLang="en-US" sz="3400" b="1" dirty="0">
                <a:solidFill>
                  <a:srgbClr val="0000CC"/>
                </a:solidFill>
              </a:rPr>
              <a:t>非零元个数和位置</a:t>
            </a:r>
            <a:r>
              <a:rPr lang="zh-CN" altLang="en-US" sz="3400" dirty="0"/>
              <a:t>在操作中</a:t>
            </a:r>
            <a:r>
              <a:rPr lang="zh-CN" altLang="en-US" sz="3400" dirty="0">
                <a:solidFill>
                  <a:srgbClr val="FF0000"/>
                </a:solidFill>
              </a:rPr>
              <a:t>变化较大</a:t>
            </a:r>
            <a:r>
              <a:rPr lang="zh-CN" altLang="en-US" sz="3400" dirty="0"/>
              <a:t>时，就不宜采用顺序存储结构来表示三元组的线性表，而是采用</a:t>
            </a:r>
            <a:r>
              <a:rPr lang="zh-CN" altLang="en-US" sz="3400" b="1" dirty="0">
                <a:solidFill>
                  <a:srgbClr val="0000CC"/>
                </a:solidFill>
              </a:rPr>
              <a:t>链式存储结构</a:t>
            </a:r>
            <a:r>
              <a:rPr lang="zh-CN" altLang="en-US" sz="3400" dirty="0"/>
              <a:t>表示三元组的线性表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dirty="0"/>
              <a:t>每个非零元由一个含</a:t>
            </a:r>
            <a:r>
              <a:rPr lang="en-US" altLang="zh-CN" sz="3400" dirty="0"/>
              <a:t>5</a:t>
            </a:r>
            <a:r>
              <a:rPr lang="zh-CN" altLang="en-US" sz="3400" dirty="0"/>
              <a:t>个域的结点表示</a:t>
            </a:r>
            <a:r>
              <a:rPr lang="en-US" altLang="zh-CN" sz="3400" dirty="0"/>
              <a:t>(</a:t>
            </a:r>
            <a:r>
              <a:rPr lang="en-US" altLang="zh-CN" sz="3400" dirty="0" err="1"/>
              <a:t>i</a:t>
            </a:r>
            <a:r>
              <a:rPr lang="en-US" altLang="zh-CN" sz="3400" dirty="0"/>
              <a:t>, j, e, right, down)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struct </a:t>
            </a:r>
            <a:r>
              <a:rPr lang="en-US" altLang="zh-CN" dirty="0" err="1"/>
              <a:t>OLNode</a:t>
            </a:r>
            <a:r>
              <a:rPr lang="en-US" altLang="zh-CN" dirty="0"/>
              <a:t>{</a:t>
            </a:r>
          </a:p>
          <a:p>
            <a:pPr marL="400050" lvl="1" indent="0">
              <a:buNone/>
            </a:pPr>
            <a:r>
              <a:rPr lang="en-US" altLang="zh-CN" dirty="0"/>
              <a:t>	int                         </a:t>
            </a:r>
            <a:r>
              <a:rPr lang="en-US" altLang="zh-CN" dirty="0" err="1"/>
              <a:t>i</a:t>
            </a:r>
            <a:r>
              <a:rPr lang="en-US" altLang="zh-CN" dirty="0"/>
              <a:t>, j;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ElemType</a:t>
            </a:r>
            <a:r>
              <a:rPr lang="en-US" altLang="zh-CN" dirty="0"/>
              <a:t>         e;</a:t>
            </a:r>
          </a:p>
          <a:p>
            <a:pPr marL="0" indent="0">
              <a:buNone/>
            </a:pPr>
            <a:r>
              <a:rPr lang="en-US" altLang="zh-CN" dirty="0"/>
              <a:t>      	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OLNode</a:t>
            </a:r>
            <a:r>
              <a:rPr lang="en-US" altLang="zh-CN" dirty="0"/>
              <a:t>  *</a:t>
            </a:r>
            <a:r>
              <a:rPr lang="en-US" altLang="zh-CN" dirty="0">
                <a:solidFill>
                  <a:srgbClr val="0000CC"/>
                </a:solidFill>
              </a:rPr>
              <a:t>right</a:t>
            </a:r>
            <a:r>
              <a:rPr lang="en-US" altLang="zh-CN" dirty="0"/>
              <a:t>, *</a:t>
            </a:r>
            <a:r>
              <a:rPr lang="en-US" altLang="zh-CN" dirty="0">
                <a:solidFill>
                  <a:srgbClr val="0000CC"/>
                </a:solidFill>
              </a:rPr>
              <a:t>down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dirty="0" err="1">
                <a:solidFill>
                  <a:srgbClr val="C00000"/>
                </a:solidFill>
              </a:rPr>
              <a:t>OLNode</a:t>
            </a:r>
            <a:r>
              <a:rPr lang="en-US" altLang="zh-CN" dirty="0">
                <a:solidFill>
                  <a:srgbClr val="C00000"/>
                </a:solidFill>
              </a:rPr>
              <a:t>, *</a:t>
            </a:r>
            <a:r>
              <a:rPr lang="en-US" altLang="zh-CN" dirty="0" err="1">
                <a:solidFill>
                  <a:srgbClr val="C00000"/>
                </a:solidFill>
              </a:rPr>
              <a:t>Olink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typedef struct{</a:t>
            </a: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行和列链表 </a:t>
            </a:r>
            <a:r>
              <a:rPr lang="zh-CN" altLang="en-US" b="1" dirty="0">
                <a:solidFill>
                  <a:srgbClr val="0000CC"/>
                </a:solidFill>
              </a:rPr>
              <a:t>头指针向量</a:t>
            </a:r>
            <a:r>
              <a:rPr lang="zh-CN" altLang="en-US" dirty="0"/>
              <a:t>的基址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	</a:t>
            </a:r>
            <a:r>
              <a:rPr lang="en-US" altLang="zh-CN" dirty="0" err="1">
                <a:solidFill>
                  <a:srgbClr val="C00000"/>
                </a:solidFill>
              </a:rPr>
              <a:t>Olink</a:t>
            </a:r>
            <a:r>
              <a:rPr lang="en-US" altLang="zh-CN" dirty="0"/>
              <a:t>   *</a:t>
            </a:r>
            <a:r>
              <a:rPr lang="en-US" altLang="zh-CN" dirty="0" err="1">
                <a:solidFill>
                  <a:srgbClr val="C00000"/>
                </a:solidFill>
              </a:rPr>
              <a:t>rhead</a:t>
            </a:r>
            <a:r>
              <a:rPr lang="en-US" altLang="zh-CN" dirty="0"/>
              <a:t>, *</a:t>
            </a:r>
            <a:r>
              <a:rPr lang="en-US" altLang="zh-CN" dirty="0" err="1">
                <a:solidFill>
                  <a:srgbClr val="C00000"/>
                </a:solidFill>
              </a:rPr>
              <a:t>chead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mu, nu, </a:t>
            </a:r>
            <a:r>
              <a:rPr lang="en-US" altLang="zh-CN" dirty="0" err="1"/>
              <a:t>tu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CC"/>
                </a:solidFill>
              </a:rPr>
              <a:t>CrossList</a:t>
            </a:r>
            <a:r>
              <a:rPr lang="en-US" altLang="zh-CN" dirty="0"/>
              <a:t>;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075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B5D2BA-2387-49F2-AA7C-11E1FB6B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十字链表举例</a:t>
            </a:r>
          </a:p>
        </p:txBody>
      </p:sp>
      <p:graphicFrame>
        <p:nvGraphicFramePr>
          <p:cNvPr id="5" name="Object 2048">
            <a:extLst>
              <a:ext uri="{FF2B5EF4-FFF2-40B4-BE49-F238E27FC236}">
                <a16:creationId xmlns:a16="http://schemas.microsoft.com/office/drawing/2014/main" id="{6C4BFA1F-D6B2-4253-A876-9F7659658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82224"/>
              </p:ext>
            </p:extLst>
          </p:nvPr>
        </p:nvGraphicFramePr>
        <p:xfrm>
          <a:off x="2452839" y="1447800"/>
          <a:ext cx="638175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61864" imgH="2595437" progId="Word.Document.8">
                  <p:embed/>
                </p:oleObj>
              </mc:Choice>
              <mc:Fallback>
                <p:oleObj name="Document" r:id="rId2" imgW="3061864" imgH="2595437" progId="Word.Document.8">
                  <p:embed/>
                  <p:pic>
                    <p:nvPicPr>
                      <p:cNvPr id="26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839" y="1447800"/>
                        <a:ext cx="638175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15B7CC-C36F-4C63-B5F5-CEB9665262C5}"/>
                  </a:ext>
                </a:extLst>
              </p:cNvPr>
              <p:cNvSpPr txBox="1"/>
              <p:nvPr/>
            </p:nvSpPr>
            <p:spPr>
              <a:xfrm>
                <a:off x="438633" y="1289784"/>
                <a:ext cx="2146742" cy="993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615B7CC-C36F-4C63-B5F5-CEB966526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33" y="1289784"/>
                <a:ext cx="2146742" cy="993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77B6C5A-B896-4912-A2C8-F28FF3F0A9A5}"/>
              </a:ext>
            </a:extLst>
          </p:cNvPr>
          <p:cNvSpPr txBox="1"/>
          <p:nvPr/>
        </p:nvSpPr>
        <p:spPr>
          <a:xfrm>
            <a:off x="4998720" y="5730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2D0802-FE9C-42D3-8137-0238C3E39F4A}"/>
              </a:ext>
            </a:extLst>
          </p:cNvPr>
          <p:cNvSpPr txBox="1"/>
          <p:nvPr/>
        </p:nvSpPr>
        <p:spPr>
          <a:xfrm>
            <a:off x="4998720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A26E5C-0C94-4318-857C-D32F706BFF9E}"/>
              </a:ext>
            </a:extLst>
          </p:cNvPr>
          <p:cNvSpPr txBox="1"/>
          <p:nvPr/>
        </p:nvSpPr>
        <p:spPr>
          <a:xfrm>
            <a:off x="8356589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0F3BC9-1CE2-426F-BFA9-6C8C377AE986}"/>
              </a:ext>
            </a:extLst>
          </p:cNvPr>
          <p:cNvSpPr txBox="1"/>
          <p:nvPr/>
        </p:nvSpPr>
        <p:spPr>
          <a:xfrm>
            <a:off x="6238240" y="4490720"/>
            <a:ext cx="372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198A3C-828A-4BC5-B5DD-2C29865C7574}"/>
              </a:ext>
            </a:extLst>
          </p:cNvPr>
          <p:cNvSpPr txBox="1"/>
          <p:nvPr/>
        </p:nvSpPr>
        <p:spPr>
          <a:xfrm>
            <a:off x="46970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08D9FDD-AEF4-415E-9B53-4E938E96FF4D}"/>
              </a:ext>
            </a:extLst>
          </p:cNvPr>
          <p:cNvSpPr txBox="1"/>
          <p:nvPr/>
        </p:nvSpPr>
        <p:spPr>
          <a:xfrm>
            <a:off x="4369877" y="32595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A1F145-D289-4FA6-B791-92790B791837}"/>
              </a:ext>
            </a:extLst>
          </p:cNvPr>
          <p:cNvSpPr txBox="1"/>
          <p:nvPr/>
        </p:nvSpPr>
        <p:spPr>
          <a:xfrm>
            <a:off x="7727746" y="3241040"/>
            <a:ext cx="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C10C1B-9A79-496A-8E2B-2C3184EA1826}"/>
              </a:ext>
            </a:extLst>
          </p:cNvPr>
          <p:cNvSpPr txBox="1"/>
          <p:nvPr/>
        </p:nvSpPr>
        <p:spPr>
          <a:xfrm>
            <a:off x="8029432" y="3259574"/>
            <a:ext cx="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4" name="Text Box 1051">
            <a:extLst>
              <a:ext uri="{FF2B5EF4-FFF2-40B4-BE49-F238E27FC236}">
                <a16:creationId xmlns:a16="http://schemas.microsoft.com/office/drawing/2014/main" id="{5B2ECF26-C262-40F9-845B-1877D368D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7951" y="3628906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/>
              <a:t>^</a:t>
            </a:r>
            <a:endParaRPr lang="en-US" altLang="zh-CN" sz="2000" dirty="0"/>
          </a:p>
        </p:txBody>
      </p:sp>
      <p:sp>
        <p:nvSpPr>
          <p:cNvPr id="16" name="Text Box 1051">
            <a:extLst>
              <a:ext uri="{FF2B5EF4-FFF2-40B4-BE49-F238E27FC236}">
                <a16:creationId xmlns:a16="http://schemas.microsoft.com/office/drawing/2014/main" id="{F6A8BF12-3E3B-469C-9190-E9A1CAF6CBEA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727745" y="3644146"/>
            <a:ext cx="312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^</a:t>
            </a:r>
            <a:endParaRPr lang="en-US" altLang="zh-CN" sz="2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2E9C207-D89E-4DA5-8B31-9464AE4BFF9B}"/>
              </a:ext>
            </a:extLst>
          </p:cNvPr>
          <p:cNvSpPr txBox="1"/>
          <p:nvPr/>
        </p:nvSpPr>
        <p:spPr>
          <a:xfrm>
            <a:off x="5667066" y="4500880"/>
            <a:ext cx="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47BE80-8088-436F-BBA7-83FE2A22985A}"/>
              </a:ext>
            </a:extLst>
          </p:cNvPr>
          <p:cNvSpPr txBox="1"/>
          <p:nvPr/>
        </p:nvSpPr>
        <p:spPr>
          <a:xfrm>
            <a:off x="5994476" y="4490720"/>
            <a:ext cx="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Text Box 1051">
            <a:extLst>
              <a:ext uri="{FF2B5EF4-FFF2-40B4-BE49-F238E27FC236}">
                <a16:creationId xmlns:a16="http://schemas.microsoft.com/office/drawing/2014/main" id="{06605FFB-357D-4BF1-ABD2-1D794047C1E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165433" y="4847134"/>
            <a:ext cx="312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^</a:t>
            </a:r>
            <a:endParaRPr lang="en-US" altLang="zh-CN" sz="2000" dirty="0"/>
          </a:p>
        </p:txBody>
      </p:sp>
      <p:sp>
        <p:nvSpPr>
          <p:cNvPr id="20" name="Text Box 1051">
            <a:extLst>
              <a:ext uri="{FF2B5EF4-FFF2-40B4-BE49-F238E27FC236}">
                <a16:creationId xmlns:a16="http://schemas.microsoft.com/office/drawing/2014/main" id="{540F85AC-B047-4D19-87A9-E7295CDE0C1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684313" y="4860995"/>
            <a:ext cx="312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^</a:t>
            </a:r>
            <a:endParaRPr lang="en-US" altLang="zh-CN" sz="2000" dirty="0"/>
          </a:p>
        </p:txBody>
      </p:sp>
      <p:sp>
        <p:nvSpPr>
          <p:cNvPr id="21" name="Text Box 1051">
            <a:extLst>
              <a:ext uri="{FF2B5EF4-FFF2-40B4-BE49-F238E27FC236}">
                <a16:creationId xmlns:a16="http://schemas.microsoft.com/office/drawing/2014/main" id="{AB357F59-A25E-4E17-BE3C-8233F1623E8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87501" y="6099572"/>
            <a:ext cx="312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^</a:t>
            </a:r>
            <a:endParaRPr lang="en-US" altLang="zh-CN" sz="2000" dirty="0"/>
          </a:p>
        </p:txBody>
      </p:sp>
      <p:sp>
        <p:nvSpPr>
          <p:cNvPr id="22" name="Text Box 1051">
            <a:extLst>
              <a:ext uri="{FF2B5EF4-FFF2-40B4-BE49-F238E27FC236}">
                <a16:creationId xmlns:a16="http://schemas.microsoft.com/office/drawing/2014/main" id="{54FCF556-04B5-4B93-86F0-36B73BB8532B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415547" y="6099572"/>
            <a:ext cx="3129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dirty="0"/>
              <a:t>^</a:t>
            </a:r>
            <a:endParaRPr lang="en-US" altLang="zh-CN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3A952C-6E8B-42DA-B4AA-7E6B59116720}"/>
              </a:ext>
            </a:extLst>
          </p:cNvPr>
          <p:cNvSpPr txBox="1"/>
          <p:nvPr/>
        </p:nvSpPr>
        <p:spPr>
          <a:xfrm>
            <a:off x="4369877" y="5730240"/>
            <a:ext cx="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568BE61-A86D-436F-B48F-CD7A8E9CAAD1}"/>
              </a:ext>
            </a:extLst>
          </p:cNvPr>
          <p:cNvSpPr txBox="1"/>
          <p:nvPr/>
        </p:nvSpPr>
        <p:spPr>
          <a:xfrm>
            <a:off x="4727783" y="5730240"/>
            <a:ext cx="237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79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B0A979E1-AFAC-4006-9F62-4E2A3D8249E0}"/>
              </a:ext>
            </a:extLst>
          </p:cNvPr>
          <p:cNvSpPr/>
          <p:nvPr/>
        </p:nvSpPr>
        <p:spPr>
          <a:xfrm>
            <a:off x="0" y="5097780"/>
            <a:ext cx="9144000" cy="1337310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42B70-F646-4CE5-B522-997642D1A76C}"/>
              </a:ext>
            </a:extLst>
          </p:cNvPr>
          <p:cNvSpPr/>
          <p:nvPr/>
        </p:nvSpPr>
        <p:spPr>
          <a:xfrm>
            <a:off x="0" y="3419004"/>
            <a:ext cx="9144000" cy="1678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042B70-F646-4CE5-B522-997642D1A76C}"/>
              </a:ext>
            </a:extLst>
          </p:cNvPr>
          <p:cNvSpPr/>
          <p:nvPr/>
        </p:nvSpPr>
        <p:spPr>
          <a:xfrm>
            <a:off x="0" y="2660778"/>
            <a:ext cx="9144000" cy="758226"/>
          </a:xfrm>
          <a:prstGeom prst="rect">
            <a:avLst/>
          </a:prstGeom>
          <a:solidFill>
            <a:srgbClr val="CCECFF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A979E1-AFAC-4006-9F62-4E2A3D8249E0}"/>
              </a:ext>
            </a:extLst>
          </p:cNvPr>
          <p:cNvSpPr/>
          <p:nvPr/>
        </p:nvSpPr>
        <p:spPr>
          <a:xfrm>
            <a:off x="0" y="982002"/>
            <a:ext cx="9144000" cy="1395438"/>
          </a:xfrm>
          <a:prstGeom prst="rect">
            <a:avLst/>
          </a:prstGeom>
          <a:solidFill>
            <a:srgbClr val="99FFCC"/>
          </a:solidFill>
          <a:ln>
            <a:solidFill>
              <a:srgbClr val="CCEC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167063-10EB-4E74-A5E4-95611DC3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基于十字链表创建矩阵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B15506-AF22-4117-BD9C-EE02FB20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856" y="651510"/>
            <a:ext cx="8697144" cy="620649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Status </a:t>
            </a:r>
            <a:r>
              <a:rPr lang="en-US" altLang="zh-CN" sz="1800" b="1" dirty="0" err="1">
                <a:solidFill>
                  <a:srgbClr val="0000CC"/>
                </a:solidFill>
              </a:rPr>
              <a:t>CreatSMatrix_OL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CrossList</a:t>
            </a:r>
            <a:r>
              <a:rPr lang="en-US" altLang="zh-CN" sz="1800" dirty="0"/>
              <a:t> *M)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("%d %d %d\n", &amp;m, &amp;n, &amp;t);    M-&gt;mu =m;      M-&gt;nu=n;      M-&gt;</a:t>
            </a:r>
            <a:r>
              <a:rPr lang="en-US" altLang="zh-CN" sz="1800" dirty="0" err="1"/>
              <a:t>tu</a:t>
            </a:r>
            <a:r>
              <a:rPr lang="en-US" altLang="zh-CN" sz="1800" dirty="0"/>
              <a:t>=t;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if (!(M-&gt;</a:t>
            </a:r>
            <a:r>
              <a:rPr lang="en-US" altLang="zh-CN" sz="1800" dirty="0" err="1"/>
              <a:t>rhead</a:t>
            </a:r>
            <a:r>
              <a:rPr lang="en-US" altLang="zh-CN" sz="1800" dirty="0"/>
              <a:t>=(</a:t>
            </a:r>
            <a:r>
              <a:rPr lang="en-US" altLang="zh-CN" sz="1800" dirty="0" err="1"/>
              <a:t>Olink</a:t>
            </a:r>
            <a:r>
              <a:rPr lang="en-US" altLang="zh-CN" sz="1800" dirty="0"/>
              <a:t> *)malloc((m+1)*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Olink</a:t>
            </a:r>
            <a:r>
              <a:rPr lang="en-US" altLang="zh-CN" sz="1800"/>
              <a:t>))))   return OVERFLOW;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if (!(M-&gt;</a:t>
            </a:r>
            <a:r>
              <a:rPr lang="en-US" altLang="zh-CN" sz="1800" dirty="0" err="1"/>
              <a:t>chead</a:t>
            </a:r>
            <a:r>
              <a:rPr lang="en-US" altLang="zh-CN" sz="1800" dirty="0"/>
              <a:t>=(</a:t>
            </a:r>
            <a:r>
              <a:rPr lang="en-US" altLang="zh-CN" sz="1800" dirty="0" err="1"/>
              <a:t>Olink</a:t>
            </a:r>
            <a:r>
              <a:rPr lang="en-US" altLang="zh-CN" sz="1800" dirty="0"/>
              <a:t> *)malloc((n+1)*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Olink</a:t>
            </a:r>
            <a:r>
              <a:rPr lang="en-US" altLang="zh-CN" sz="1800"/>
              <a:t>))))   return OVERFLOW;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m;i</a:t>
            </a:r>
            <a:r>
              <a:rPr lang="en-US" altLang="zh-CN" sz="1800" dirty="0"/>
              <a:t>++) M-&gt;</a:t>
            </a:r>
            <a:r>
              <a:rPr lang="en-US" altLang="zh-CN" sz="1800" dirty="0" err="1"/>
              <a:t>rhead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for(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n;i</a:t>
            </a:r>
            <a:r>
              <a:rPr lang="en-US" altLang="zh-CN" sz="1800" dirty="0"/>
              <a:t>++) M-&gt;</a:t>
            </a:r>
            <a:r>
              <a:rPr lang="en-US" altLang="zh-CN" sz="1800" dirty="0" err="1"/>
              <a:t>chead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/>
              <a:t>   while(t&gt;0</a:t>
            </a:r>
            <a:r>
              <a:rPr lang="en-US" altLang="zh-CN" sz="1800" dirty="0"/>
              <a:t>) </a:t>
            </a:r>
            <a:r>
              <a:rPr lang="en-US" altLang="zh-CN" sz="18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("%d %d %d\n“, &amp;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&amp;j, &amp;e);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if (!(p=(</a:t>
            </a:r>
            <a:r>
              <a:rPr lang="en-US" altLang="zh-CN" sz="1800" dirty="0" err="1"/>
              <a:t>OLNode</a:t>
            </a:r>
            <a:r>
              <a:rPr lang="en-US" altLang="zh-CN" sz="1800" dirty="0"/>
              <a:t> *)malloc(</a:t>
            </a:r>
            <a:r>
              <a:rPr lang="en-US" altLang="zh-CN" sz="1800" dirty="0" err="1"/>
              <a:t>sizeof</a:t>
            </a:r>
            <a:r>
              <a:rPr lang="en-US" altLang="zh-CN" sz="1800" dirty="0"/>
              <a:t>(</a:t>
            </a:r>
            <a:r>
              <a:rPr lang="en-US" altLang="zh-CN" sz="1800" dirty="0" err="1"/>
              <a:t>OLNode</a:t>
            </a:r>
            <a:r>
              <a:rPr lang="en-US" altLang="zh-CN" sz="1800"/>
              <a:t>))))   return OVERFLOW;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</a:t>
            </a:r>
            <a:r>
              <a:rPr lang="en-US" altLang="zh-CN" sz="1800" b="1" dirty="0">
                <a:solidFill>
                  <a:srgbClr val="0000CC"/>
                </a:solidFill>
              </a:rPr>
              <a:t>p-&gt;</a:t>
            </a:r>
            <a:r>
              <a:rPr lang="en-US" altLang="zh-CN" sz="1800" b="1" dirty="0" err="1">
                <a:solidFill>
                  <a:srgbClr val="0000CC"/>
                </a:solidFill>
              </a:rPr>
              <a:t>i</a:t>
            </a:r>
            <a:r>
              <a:rPr lang="en-US" altLang="zh-CN" sz="1800" b="1" dirty="0">
                <a:solidFill>
                  <a:srgbClr val="0000CC"/>
                </a:solidFill>
              </a:rPr>
              <a:t>=</a:t>
            </a:r>
            <a:r>
              <a:rPr lang="en-US" altLang="zh-CN" sz="1800" b="1" dirty="0" err="1">
                <a:solidFill>
                  <a:srgbClr val="0000CC"/>
                </a:solidFill>
              </a:rPr>
              <a:t>i</a:t>
            </a:r>
            <a:r>
              <a:rPr lang="en-US" altLang="zh-CN" sz="1800" b="1" dirty="0">
                <a:solidFill>
                  <a:srgbClr val="0000CC"/>
                </a:solidFill>
              </a:rPr>
              <a:t>; p-&gt;j=j; p-&gt;e=e; </a:t>
            </a:r>
            <a:r>
              <a:rPr lang="en-US" altLang="zh-CN" sz="1800" dirty="0"/>
              <a:t>//</a:t>
            </a:r>
            <a:r>
              <a:rPr lang="zh-CN" altLang="en-US" sz="1800" dirty="0"/>
              <a:t>生成</a:t>
            </a:r>
            <a:r>
              <a:rPr lang="en-US" altLang="zh-CN" sz="1800" dirty="0" err="1"/>
              <a:t>OLNode</a:t>
            </a:r>
            <a:r>
              <a:rPr lang="zh-CN" altLang="en-US" sz="1800" dirty="0"/>
              <a:t>结点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if (M-&gt;</a:t>
            </a:r>
            <a:r>
              <a:rPr lang="en-US" altLang="zh-CN" sz="1800" dirty="0" err="1"/>
              <a:t>rhead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== NULL || M-&gt;</a:t>
            </a:r>
            <a:r>
              <a:rPr lang="en-US" altLang="zh-CN" sz="1800" dirty="0" err="1"/>
              <a:t>rhead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]-&gt;j &gt; j){ //</a:t>
            </a:r>
            <a:r>
              <a:rPr lang="zh-CN" altLang="en-US" sz="1800" dirty="0"/>
              <a:t>成为行的第一个非零元素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            </a:t>
            </a:r>
            <a:r>
              <a:rPr lang="en-US" altLang="zh-CN" sz="1800" b="1" dirty="0">
                <a:solidFill>
                  <a:srgbClr val="0000CC"/>
                </a:solidFill>
              </a:rPr>
              <a:t>p-&gt;right = M-&gt;</a:t>
            </a:r>
            <a:r>
              <a:rPr lang="en-US" altLang="zh-CN" sz="1800" b="1" dirty="0" err="1">
                <a:solidFill>
                  <a:srgbClr val="0000CC"/>
                </a:solidFill>
              </a:rPr>
              <a:t>rhead</a:t>
            </a:r>
            <a:r>
              <a:rPr lang="en-US" altLang="zh-CN" sz="1800" b="1" dirty="0">
                <a:solidFill>
                  <a:srgbClr val="0000CC"/>
                </a:solidFill>
              </a:rPr>
              <a:t>[</a:t>
            </a:r>
            <a:r>
              <a:rPr lang="en-US" altLang="zh-CN" sz="1800" b="1" dirty="0" err="1">
                <a:solidFill>
                  <a:srgbClr val="0000CC"/>
                </a:solidFill>
              </a:rPr>
              <a:t>i</a:t>
            </a:r>
            <a:r>
              <a:rPr lang="en-US" altLang="zh-CN" sz="1800" b="1" dirty="0">
                <a:solidFill>
                  <a:srgbClr val="0000CC"/>
                </a:solidFill>
              </a:rPr>
              <a:t>]; </a:t>
            </a:r>
            <a:r>
              <a:rPr lang="en-US" altLang="zh-CN" sz="1800" dirty="0"/>
              <a:t>M-&gt;</a:t>
            </a:r>
            <a:r>
              <a:rPr lang="en-US" altLang="zh-CN" sz="1800" dirty="0" err="1"/>
              <a:t>rhead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p;}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else{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	    for (q= M-&gt;</a:t>
            </a:r>
            <a:r>
              <a:rPr lang="en-US" altLang="zh-CN" sz="1800" dirty="0" err="1"/>
              <a:t>rhead</a:t>
            </a:r>
            <a:r>
              <a:rPr lang="en-US" altLang="zh-CN" sz="1800" dirty="0"/>
              <a:t>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 (q-&gt;right) &amp;&amp; q-&gt;right-&gt;j &lt; j; q=q-&gt;right) </a:t>
            </a:r>
            <a:r>
              <a:rPr lang="en-US" altLang="zh-CN" sz="1800" b="1" dirty="0">
                <a:solidFill>
                  <a:srgbClr val="FF0000"/>
                </a:solidFill>
              </a:rPr>
              <a:t>; </a:t>
            </a:r>
            <a:r>
              <a:rPr lang="en-US" altLang="zh-CN" sz="1800" dirty="0"/>
              <a:t>//</a:t>
            </a:r>
            <a:r>
              <a:rPr lang="zh-CN" altLang="en-US" sz="1800" dirty="0"/>
              <a:t>找到插入点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           </a:t>
            </a:r>
            <a:r>
              <a:rPr lang="en-US" altLang="zh-CN" sz="1800" b="1" dirty="0">
                <a:solidFill>
                  <a:srgbClr val="0000CC"/>
                </a:solidFill>
              </a:rPr>
              <a:t>p-&gt;right = q-&gt;right;</a:t>
            </a:r>
            <a:r>
              <a:rPr lang="en-US" altLang="zh-CN" sz="1800" dirty="0"/>
              <a:t>   q-&gt;right = </a:t>
            </a:r>
            <a:r>
              <a:rPr lang="en-US" altLang="zh-CN" sz="1800"/>
              <a:t>p; //</a:t>
            </a:r>
            <a:r>
              <a:rPr lang="zh-CN" altLang="en-US" sz="1800"/>
              <a:t>插到</a:t>
            </a:r>
            <a:r>
              <a:rPr lang="en-US" altLang="zh-CN" sz="1800"/>
              <a:t>q</a:t>
            </a:r>
            <a:r>
              <a:rPr lang="zh-CN" altLang="en-US" sz="1800"/>
              <a:t>后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if (M-&gt;</a:t>
            </a:r>
            <a:r>
              <a:rPr lang="en-US" altLang="zh-CN" sz="1800" dirty="0" err="1"/>
              <a:t>chead</a:t>
            </a:r>
            <a:r>
              <a:rPr lang="en-US" altLang="zh-CN" sz="1800" dirty="0"/>
              <a:t>[j]==NULL || M-&gt;</a:t>
            </a:r>
            <a:r>
              <a:rPr lang="en-US" altLang="zh-CN" sz="1800" dirty="0" err="1"/>
              <a:t>chead</a:t>
            </a:r>
            <a:r>
              <a:rPr lang="en-US" altLang="zh-CN" sz="1800" dirty="0"/>
              <a:t>[j]-&gt;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){//</a:t>
            </a:r>
            <a:r>
              <a:rPr lang="zh-CN" altLang="en-US" sz="1800" dirty="0"/>
              <a:t>成为列的第一个非零元素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            </a:t>
            </a:r>
            <a:r>
              <a:rPr lang="en-US" altLang="zh-CN" sz="1800" b="1" dirty="0">
                <a:solidFill>
                  <a:srgbClr val="0000CC"/>
                </a:solidFill>
              </a:rPr>
              <a:t>p-&gt;down = M-&gt;</a:t>
            </a:r>
            <a:r>
              <a:rPr lang="en-US" altLang="zh-CN" sz="1800" b="1" dirty="0" err="1">
                <a:solidFill>
                  <a:srgbClr val="0000CC"/>
                </a:solidFill>
              </a:rPr>
              <a:t>chead</a:t>
            </a:r>
            <a:r>
              <a:rPr lang="en-US" altLang="zh-CN" sz="1800" b="1" dirty="0">
                <a:solidFill>
                  <a:srgbClr val="0000CC"/>
                </a:solidFill>
              </a:rPr>
              <a:t>[j];</a:t>
            </a:r>
            <a:r>
              <a:rPr lang="en-US" altLang="zh-CN" sz="1800" dirty="0"/>
              <a:t> M-&gt;</a:t>
            </a:r>
            <a:r>
              <a:rPr lang="en-US" altLang="zh-CN" sz="1800" dirty="0" err="1"/>
              <a:t>chead</a:t>
            </a:r>
            <a:r>
              <a:rPr lang="en-US" altLang="zh-CN" sz="1800" dirty="0"/>
              <a:t>[j]=p;}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else{    for (q=M-&gt;</a:t>
            </a:r>
            <a:r>
              <a:rPr lang="en-US" altLang="zh-CN" sz="1800" dirty="0" err="1"/>
              <a:t>chead</a:t>
            </a:r>
            <a:r>
              <a:rPr lang="en-US" altLang="zh-CN" sz="1800" dirty="0"/>
              <a:t>[j]; (q-&gt;down) &amp;&amp; q-&gt;down-&gt;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; q=q-&gt;down) </a:t>
            </a:r>
            <a:r>
              <a:rPr lang="en-US" altLang="zh-CN" sz="1800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            </a:t>
            </a:r>
            <a:r>
              <a:rPr lang="en-US" altLang="zh-CN" sz="1800" b="1" dirty="0">
                <a:solidFill>
                  <a:srgbClr val="0000CC"/>
                </a:solidFill>
              </a:rPr>
              <a:t>p-&gt;down = q-&gt;down;</a:t>
            </a:r>
            <a:r>
              <a:rPr lang="en-US" altLang="zh-CN" sz="1800" dirty="0"/>
              <a:t> q-&gt;down = 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    }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       t--; </a:t>
            </a:r>
            <a:r>
              <a:rPr lang="en-US" altLang="zh-CN" sz="1800" b="1" dirty="0">
                <a:solidFill>
                  <a:srgbClr val="C00000"/>
                </a:solidFill>
              </a:rPr>
              <a:t>} </a:t>
            </a:r>
            <a:r>
              <a:rPr lang="en-US" altLang="zh-CN" sz="1800" b="1" dirty="0"/>
              <a:t>}</a:t>
            </a:r>
            <a:endParaRPr lang="zh-CN" altLang="en-US" sz="1800" dirty="0"/>
          </a:p>
        </p:txBody>
      </p:sp>
      <p:sp>
        <p:nvSpPr>
          <p:cNvPr id="10" name="流程图: 可选过程 9"/>
          <p:cNvSpPr/>
          <p:nvPr/>
        </p:nvSpPr>
        <p:spPr>
          <a:xfrm>
            <a:off x="8460432" y="-27384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5.4</a:t>
            </a:r>
          </a:p>
        </p:txBody>
      </p:sp>
    </p:spTree>
    <p:extLst>
      <p:ext uri="{BB962C8B-B14F-4D97-AF65-F5344CB8AC3E}">
        <p14:creationId xmlns:p14="http://schemas.microsoft.com/office/powerpoint/2010/main" val="1947573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E242C5C-4F01-459E-BE75-7CEE59DECB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将矩阵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加到矩阵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E242C5C-4F01-459E-BE75-7CEE59DEC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5839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1579F4-4C82-42D1-BBB9-070B137A0C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248" y="3060834"/>
                <a:ext cx="8723586" cy="379716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从矩阵的第一行起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逐行</a:t>
                </a:r>
                <a:r>
                  <a:rPr lang="zh-CN" altLang="en-US" dirty="0"/>
                  <a:t>进行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对每行都从行表头出发，分别找到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在该行中的第一个非零元节点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pa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pb</a:t>
                </a:r>
                <a:r>
                  <a:rPr lang="zh-CN" altLang="en-US" dirty="0"/>
                  <a:t>，将两者进行比较，然后分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种情况进行处理：</a:t>
                </a:r>
                <a:endParaRPr lang="en-US" altLang="zh-CN" dirty="0"/>
              </a:p>
              <a:p>
                <a:pPr marL="971550" lvl="1" indent="-514350">
                  <a:buFont typeface="+mj-ea"/>
                  <a:buAutoNum type="circleNumDbPlain"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pa==NULL ||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pa-&gt;j &gt; 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pb-&gt;j</a:t>
                </a:r>
                <a:r>
                  <a:rPr lang="zh-CN" altLang="en-US" dirty="0"/>
                  <a:t>，则：新增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，其值为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71550" lvl="1" indent="-514350">
                  <a:buFont typeface="+mj-ea"/>
                  <a:buAutoNum type="circleNumDbPlain"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pa-&gt;j &lt; 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pb-&gt;j</a:t>
                </a:r>
                <a:r>
                  <a:rPr lang="zh-CN" altLang="en-US" dirty="0"/>
                  <a:t>，则：</a:t>
                </a:r>
                <a:r>
                  <a:rPr lang="en-US" altLang="zh-CN" dirty="0"/>
                  <a:t>pa++</a:t>
                </a:r>
              </a:p>
              <a:p>
                <a:pPr marL="971550" lvl="1" indent="-514350">
                  <a:buFont typeface="+mj-ea"/>
                  <a:buAutoNum type="circleNumDbPlain"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pa-&gt;j==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pb-&gt;j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&amp;&amp;pa-&gt;e + </a:t>
                </a:r>
                <a:r>
                  <a:rPr lang="en-US" altLang="zh-CN" dirty="0" err="1"/>
                  <a:t>pb</a:t>
                </a:r>
                <a:r>
                  <a:rPr lang="en-US" altLang="zh-CN" dirty="0"/>
                  <a:t>-&gt;e !=0</a:t>
                </a:r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>
                    <a:ea typeface="华文楷体" pitchFamily="2" charset="-122"/>
                  </a:rPr>
                  <a:t>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华文楷体" pitchFamily="2" charset="-122"/>
                  </a:rPr>
                  <a:t>+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971550" lvl="1" indent="-514350">
                  <a:buFont typeface="+mj-ea"/>
                  <a:buAutoNum type="circleNumDbPlain"/>
                </a:pPr>
                <a:r>
                  <a:rPr lang="zh-CN" altLang="en-US" dirty="0"/>
                  <a:t>若</a:t>
                </a:r>
                <a:r>
                  <a:rPr lang="en-US" altLang="zh-CN" dirty="0"/>
                  <a:t>pa-&gt;j ==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pb-&gt;j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&amp;&amp;pa-&gt;e + </a:t>
                </a:r>
                <a:r>
                  <a:rPr lang="en-US" altLang="zh-CN" dirty="0" err="1"/>
                  <a:t>pb</a:t>
                </a:r>
                <a:r>
                  <a:rPr lang="en-US" altLang="zh-CN" dirty="0"/>
                  <a:t>-&gt;e==0</a:t>
                </a:r>
                <a:r>
                  <a:rPr lang="zh-CN" altLang="en-US" dirty="0"/>
                  <a:t>，则删除</a:t>
                </a:r>
                <a:r>
                  <a:rPr lang="en-US" altLang="zh-CN" dirty="0"/>
                  <a:t>pa</a:t>
                </a: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B1579F4-4C82-42D1-BBB9-070B137A0C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248" y="3060834"/>
                <a:ext cx="8723586" cy="3797166"/>
              </a:xfrm>
              <a:blipFill rotWithShape="0">
                <a:blip r:embed="rId4"/>
                <a:stretch>
                  <a:fillRect l="-1398" t="-5136" r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4F5D066-6A97-4E8C-9D4F-F0DF2377A2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9646"/>
              </p:ext>
            </p:extLst>
          </p:nvPr>
        </p:nvGraphicFramePr>
        <p:xfrm>
          <a:off x="930275" y="665163"/>
          <a:ext cx="6557963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3680" imgH="1460160" progId="Equation.DSMT4">
                  <p:embed/>
                </p:oleObj>
              </mc:Choice>
              <mc:Fallback>
                <p:oleObj name="Equation" r:id="rId5" imgW="4063680" imgH="146016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75" y="665163"/>
                        <a:ext cx="6557963" cy="2357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7610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8DEA38C-A7A8-4BB0-ADDD-99A792CEEC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zh-CN" altLang="en-US" dirty="0"/>
                  <a:t>将矩阵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加到矩阵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上：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8DEA38C-A7A8-4BB0-ADDD-99A792CEE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5839" b="-14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9">
                <a:extLst>
                  <a:ext uri="{FF2B5EF4-FFF2-40B4-BE49-F238E27FC236}">
                    <a16:creationId xmlns:a16="http://schemas.microsoft.com/office/drawing/2014/main" id="{2EF3B8F3-8B57-4A96-89DD-D3DF2D0E0B43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57200" y="836613"/>
                <a:ext cx="8229600" cy="5395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ea typeface="+mn-ea"/>
                  </a:rPr>
                  <a:t>若</a:t>
                </a:r>
                <a:r>
                  <a:rPr lang="en-US" altLang="zh-CN" sz="2400" dirty="0">
                    <a:ea typeface="+mn-ea"/>
                  </a:rPr>
                  <a:t>pa==NULL </a:t>
                </a:r>
                <a:r>
                  <a:rPr lang="zh-CN" altLang="en-US" sz="2400" dirty="0">
                    <a:ea typeface="+mn-ea"/>
                  </a:rPr>
                  <a:t>或</a:t>
                </a:r>
                <a:r>
                  <a:rPr lang="en-US" altLang="zh-CN" sz="2400" dirty="0">
                    <a:ea typeface="+mn-ea"/>
                  </a:rPr>
                  <a:t> pa-&gt;j&gt;pb-&gt;j</a:t>
                </a:r>
                <a:r>
                  <a:rPr lang="zh-CN" altLang="en-US" sz="2400" dirty="0">
                    <a:ea typeface="+mn-ea"/>
                  </a:rPr>
                  <a:t>，则需要在矩阵</a:t>
                </a:r>
                <a:r>
                  <a:rPr lang="en-US" altLang="zh-CN" sz="2400" dirty="0">
                    <a:ea typeface="+mn-ea"/>
                  </a:rPr>
                  <a:t>A</a:t>
                </a:r>
                <a:r>
                  <a:rPr lang="zh-CN" altLang="en-US" sz="2400" dirty="0">
                    <a:ea typeface="+mn-ea"/>
                  </a:rPr>
                  <a:t>的链表中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插入</a:t>
                </a:r>
                <a:r>
                  <a:rPr lang="zh-CN" altLang="en-US" sz="2400" dirty="0">
                    <a:ea typeface="+mn-ea"/>
                  </a:rPr>
                  <a:t>一个值为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>
                    <a:ea typeface="+mn-ea"/>
                  </a:rPr>
                  <a:t>的节点，此时，需要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改变同一行中前一结点的</a:t>
                </a:r>
                <a:r>
                  <a:rPr lang="en-US" altLang="zh-CN" sz="2400" b="1" dirty="0">
                    <a:solidFill>
                      <a:srgbClr val="0000CC"/>
                    </a:solidFill>
                    <a:ea typeface="+mn-ea"/>
                  </a:rPr>
                  <a:t>right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域值，以及同一列中前一结点的</a:t>
                </a:r>
                <a:r>
                  <a:rPr lang="en-US" altLang="zh-CN" sz="2400" b="1" dirty="0">
                    <a:solidFill>
                      <a:srgbClr val="0000CC"/>
                    </a:solidFill>
                    <a:ea typeface="+mn-ea"/>
                  </a:rPr>
                  <a:t>down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域值</a:t>
                </a:r>
                <a:endParaRPr lang="en-US" altLang="zh-CN" sz="2400" b="1" dirty="0">
                  <a:solidFill>
                    <a:srgbClr val="0000CC"/>
                  </a:solidFill>
                  <a:ea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ea typeface="+mn-ea"/>
                  </a:rPr>
                  <a:t>若</a:t>
                </a:r>
                <a:r>
                  <a:rPr lang="en-US" altLang="zh-CN" sz="2400" dirty="0">
                    <a:ea typeface="+mn-ea"/>
                  </a:rPr>
                  <a:t>pa-&gt;j &lt; pb-&gt;j</a:t>
                </a:r>
                <a:r>
                  <a:rPr lang="zh-CN" altLang="en-US" sz="2400" dirty="0">
                    <a:ea typeface="+mn-ea"/>
                  </a:rPr>
                  <a:t>，则只需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+mn-ea"/>
                  </a:rPr>
                  <a:t>将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+mn-ea"/>
                  </a:rPr>
                  <a:t>pa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+mn-ea"/>
                  </a:rPr>
                  <a:t>指针向右推进一步</a:t>
                </a:r>
                <a:endParaRPr lang="en-US" altLang="zh-CN" sz="2400" dirty="0">
                  <a:solidFill>
                    <a:srgbClr val="C00000"/>
                  </a:solidFill>
                  <a:ea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ea typeface="+mn-ea"/>
                  </a:rPr>
                  <a:t>若</a:t>
                </a:r>
                <a:r>
                  <a:rPr lang="en-US" altLang="zh-CN" sz="2400" dirty="0">
                    <a:ea typeface="+mn-ea"/>
                  </a:rPr>
                  <a:t>pa-&gt;j==</a:t>
                </a:r>
                <a:r>
                  <a:rPr lang="en-US" altLang="zh-CN" sz="2400" dirty="0" err="1">
                    <a:ea typeface="+mn-ea"/>
                  </a:rPr>
                  <a:t>pb</a:t>
                </a:r>
                <a:r>
                  <a:rPr lang="en-US" altLang="zh-CN" sz="2400" dirty="0">
                    <a:ea typeface="+mn-ea"/>
                  </a:rPr>
                  <a:t>-&gt;j</a:t>
                </a:r>
                <a:r>
                  <a:rPr lang="zh-CN" altLang="en-US" sz="2400" dirty="0">
                    <a:ea typeface="+mn-ea"/>
                  </a:rPr>
                  <a:t>且</a:t>
                </a:r>
                <a:r>
                  <a:rPr lang="en-US" altLang="zh-CN" sz="2400" dirty="0">
                    <a:ea typeface="+mn-ea"/>
                  </a:rPr>
                  <a:t>pa-&gt;</a:t>
                </a:r>
                <a:r>
                  <a:rPr lang="en-US" altLang="zh-CN" sz="2400" dirty="0" err="1">
                    <a:ea typeface="+mn-ea"/>
                  </a:rPr>
                  <a:t>e+pb</a:t>
                </a:r>
                <a:r>
                  <a:rPr lang="en-US" altLang="zh-CN" sz="2400" dirty="0">
                    <a:ea typeface="+mn-ea"/>
                  </a:rPr>
                  <a:t>-&gt;e!=0</a:t>
                </a:r>
                <a:r>
                  <a:rPr lang="zh-CN" altLang="en-US" sz="2400" dirty="0">
                    <a:ea typeface="+mn-ea"/>
                  </a:rPr>
                  <a:t>，则只需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+mn-ea"/>
                  </a:rPr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  <a:ea typeface="+mn-ea"/>
                  </a:rPr>
                  <a:t>+</a:t>
                </a:r>
                <a:r>
                  <a:rPr lang="en-US" altLang="zh-CN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C00000"/>
                    </a:solidFill>
                    <a:ea typeface="+mn-ea"/>
                  </a:rPr>
                  <a:t>的值送到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+mn-ea"/>
                  </a:rPr>
                  <a:t>pa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+mn-ea"/>
                  </a:rPr>
                  <a:t>所指的节点的</a:t>
                </a:r>
                <a:r>
                  <a:rPr lang="en-US" altLang="zh-CN" sz="2400" dirty="0">
                    <a:solidFill>
                      <a:srgbClr val="C00000"/>
                    </a:solidFill>
                    <a:ea typeface="+mn-ea"/>
                  </a:rPr>
                  <a:t>e</a:t>
                </a:r>
                <a:r>
                  <a:rPr lang="zh-CN" altLang="en-US" sz="2400" dirty="0">
                    <a:solidFill>
                      <a:srgbClr val="C00000"/>
                    </a:solidFill>
                    <a:ea typeface="+mn-ea"/>
                  </a:rPr>
                  <a:t>域</a:t>
                </a:r>
                <a:r>
                  <a:rPr lang="zh-CN" altLang="en-US" sz="2400" dirty="0">
                    <a:ea typeface="+mn-ea"/>
                  </a:rPr>
                  <a:t>即可，其他所有域的值不变</a:t>
                </a:r>
                <a:endParaRPr lang="en-US" altLang="zh-CN" sz="2400" dirty="0">
                  <a:ea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400" dirty="0">
                    <a:ea typeface="+mn-ea"/>
                  </a:rPr>
                  <a:t>若</a:t>
                </a:r>
                <a:r>
                  <a:rPr lang="en-US" altLang="zh-CN" sz="2400" dirty="0">
                    <a:ea typeface="+mn-ea"/>
                  </a:rPr>
                  <a:t>pa-&gt;j ==</a:t>
                </a:r>
                <a:r>
                  <a:rPr lang="en-US" altLang="zh-CN" sz="2400" dirty="0" err="1">
                    <a:ea typeface="+mn-ea"/>
                  </a:rPr>
                  <a:t>pb</a:t>
                </a:r>
                <a:r>
                  <a:rPr lang="en-US" altLang="zh-CN" sz="2400" dirty="0">
                    <a:ea typeface="+mn-ea"/>
                  </a:rPr>
                  <a:t>-&gt;j</a:t>
                </a:r>
                <a:r>
                  <a:rPr lang="zh-CN" altLang="en-US" sz="2400" dirty="0">
                    <a:ea typeface="+mn-ea"/>
                  </a:rPr>
                  <a:t>且</a:t>
                </a:r>
                <a:r>
                  <a:rPr lang="en-US" altLang="zh-CN" sz="2400" dirty="0">
                    <a:ea typeface="+mn-ea"/>
                  </a:rPr>
                  <a:t>pa-&gt;</a:t>
                </a:r>
                <a:r>
                  <a:rPr lang="en-US" altLang="zh-CN" sz="2400" dirty="0" err="1">
                    <a:ea typeface="+mn-ea"/>
                  </a:rPr>
                  <a:t>e+pb</a:t>
                </a:r>
                <a:r>
                  <a:rPr lang="en-US" altLang="zh-CN" sz="2400" dirty="0">
                    <a:ea typeface="+mn-ea"/>
                  </a:rPr>
                  <a:t>-&gt;e==0</a:t>
                </a:r>
                <a:r>
                  <a:rPr lang="zh-CN" altLang="en-US" sz="2400" dirty="0">
                    <a:ea typeface="+mn-ea"/>
                  </a:rPr>
                  <a:t>，则需要在矩阵</a:t>
                </a:r>
                <a:r>
                  <a:rPr lang="en-US" altLang="zh-CN" sz="2400" dirty="0">
                    <a:ea typeface="+mn-ea"/>
                  </a:rPr>
                  <a:t>A</a:t>
                </a:r>
                <a:r>
                  <a:rPr lang="zh-CN" altLang="en-US" sz="2400" dirty="0">
                    <a:ea typeface="+mn-ea"/>
                  </a:rPr>
                  <a:t>的链表中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删除</a:t>
                </a:r>
                <a:r>
                  <a:rPr lang="en-US" altLang="zh-CN" sz="2400" dirty="0">
                    <a:ea typeface="+mn-ea"/>
                  </a:rPr>
                  <a:t>pa</a:t>
                </a:r>
                <a:r>
                  <a:rPr lang="zh-CN" altLang="en-US" sz="2400" dirty="0">
                    <a:ea typeface="+mn-ea"/>
                  </a:rPr>
                  <a:t>所指结点。此时，需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改变同一行中前一结点的</a:t>
                </a:r>
                <a:r>
                  <a:rPr lang="en-US" altLang="zh-CN" sz="2400" b="1" dirty="0">
                    <a:solidFill>
                      <a:srgbClr val="0000CC"/>
                    </a:solidFill>
                    <a:ea typeface="+mn-ea"/>
                  </a:rPr>
                  <a:t>right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域值，以及同一列中前一结点的</a:t>
                </a:r>
                <a:r>
                  <a:rPr lang="en-US" altLang="zh-CN" sz="2400" b="1" dirty="0">
                    <a:solidFill>
                      <a:srgbClr val="0000CC"/>
                    </a:solidFill>
                    <a:ea typeface="+mn-ea"/>
                  </a:rPr>
                  <a:t>down</a:t>
                </a:r>
                <a:r>
                  <a:rPr lang="zh-CN" altLang="en-US" sz="2400" b="1" dirty="0">
                    <a:solidFill>
                      <a:srgbClr val="0000CC"/>
                    </a:solidFill>
                    <a:ea typeface="+mn-ea"/>
                  </a:rPr>
                  <a:t>域值</a:t>
                </a:r>
                <a:endParaRPr lang="zh-CN" altLang="en-US" sz="2400" dirty="0">
                  <a:latin typeface="+mn-lt"/>
                  <a:ea typeface="华文楷体" pitchFamily="2" charset="-122"/>
                </a:endParaRPr>
              </a:p>
            </p:txBody>
          </p:sp>
        </mc:Choice>
        <mc:Fallback xmlns="">
          <p:sp>
            <p:nvSpPr>
              <p:cNvPr id="4" name="TextBox 29">
                <a:extLst>
                  <a:ext uri="{FF2B5EF4-FFF2-40B4-BE49-F238E27FC236}">
                    <a16:creationId xmlns:a16="http://schemas.microsoft.com/office/drawing/2014/main" id="{2EF3B8F3-8B57-4A96-89DD-D3DF2D0E0B4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36613"/>
                <a:ext cx="8229600" cy="5395131"/>
              </a:xfrm>
              <a:prstGeom prst="rect">
                <a:avLst/>
              </a:prstGeom>
              <a:blipFill>
                <a:blip r:embed="rId4"/>
                <a:stretch>
                  <a:fillRect l="-1185" r="-815" b="-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47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0E6C2-6FCA-4C3C-AAB9-FF5106C6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278238-FD3F-42A1-8102-053E11FF8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对一维数组的操作：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按照下标存入数组元素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按照下标读取数组元素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令</a:t>
                </a:r>
                <a:r>
                  <a:rPr lang="en-US" altLang="zh-CN" dirty="0">
                    <a:solidFill>
                      <a:srgbClr val="008000"/>
                    </a:solidFill>
                  </a:rPr>
                  <a:t>L</a:t>
                </a:r>
                <a:r>
                  <a:rPr lang="zh-CN" altLang="en-US" dirty="0"/>
                  <a:t>是一个数组元素占据的存储空间，那么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一维数组的第</a:t>
                </a:r>
                <a:r>
                  <a:rPr lang="en-US" altLang="zh-CN" b="1" i="1" dirty="0" err="1">
                    <a:solidFill>
                      <a:srgbClr val="C00000"/>
                    </a:solidFill>
                  </a:rPr>
                  <a:t>i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个元素的存储地址为：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LOC(</a:t>
                </a:r>
                <a:r>
                  <a:rPr lang="en-US" altLang="zh-CN" b="1" i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CN" dirty="0"/>
                  <a:t>)=LOC(0) + </a:t>
                </a:r>
                <a:r>
                  <a:rPr lang="en-US" altLang="zh-CN" b="1" i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008000"/>
                    </a:solidFill>
                  </a:rPr>
                  <a:t>L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278238-FD3F-42A1-8102-053E11FF8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注: 上箭头 4">
            <a:extLst>
              <a:ext uri="{FF2B5EF4-FFF2-40B4-BE49-F238E27FC236}">
                <a16:creationId xmlns:a16="http://schemas.microsoft.com/office/drawing/2014/main" id="{90D7AD6F-4F6E-4CF6-8F39-36A58ECA34E7}"/>
              </a:ext>
            </a:extLst>
          </p:cNvPr>
          <p:cNvSpPr/>
          <p:nvPr/>
        </p:nvSpPr>
        <p:spPr>
          <a:xfrm>
            <a:off x="1860698" y="4678326"/>
            <a:ext cx="1307805" cy="765544"/>
          </a:xfrm>
          <a:prstGeom prst="upArrow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基地址</a:t>
            </a:r>
          </a:p>
        </p:txBody>
      </p:sp>
    </p:spTree>
    <p:extLst>
      <p:ext uri="{BB962C8B-B14F-4D97-AF65-F5344CB8AC3E}">
        <p14:creationId xmlns:p14="http://schemas.microsoft.com/office/powerpoint/2010/main" val="5964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B0198-8947-46B0-BC58-90591EC0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  <a:r>
              <a:rPr lang="en-US" altLang="zh-CN" dirty="0"/>
              <a:t>/</a:t>
            </a:r>
            <a:r>
              <a:rPr lang="zh-CN" altLang="en-US" dirty="0"/>
              <a:t>矩阵</a:t>
            </a:r>
            <a:r>
              <a:rPr lang="en-US" altLang="zh-CN" dirty="0"/>
              <a:t>/</a:t>
            </a:r>
            <a:r>
              <a:rPr lang="zh-CN" altLang="en-US" dirty="0"/>
              <a:t>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E323C-D69B-4110-8E0E-63169F887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二维数组：</a:t>
            </a:r>
            <a:r>
              <a:rPr lang="zh-CN" altLang="en-US" dirty="0">
                <a:solidFill>
                  <a:srgbClr val="0000CC"/>
                </a:solidFill>
              </a:rPr>
              <a:t>数据元素是一维数组</a:t>
            </a:r>
            <a:r>
              <a:rPr lang="zh-CN" altLang="en-US" dirty="0"/>
              <a:t>的数组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 typedef </a:t>
            </a:r>
            <a:r>
              <a:rPr lang="en-US" altLang="zh-CN" dirty="0">
                <a:solidFill>
                  <a:srgbClr val="0000CC"/>
                </a:solidFill>
              </a:rPr>
              <a:t>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array2</a:t>
            </a:r>
            <a:r>
              <a:rPr lang="en-US" altLang="zh-CN" dirty="0"/>
              <a:t>[m][n];    //T</a:t>
            </a:r>
            <a:r>
              <a:rPr lang="zh-CN" altLang="en-US" dirty="0"/>
              <a:t>为元素类型</a:t>
            </a:r>
          </a:p>
          <a:p>
            <a:pPr marL="0" lvl="0" indent="0">
              <a:buNone/>
            </a:pPr>
            <a:r>
              <a:rPr lang="zh-CN" altLang="en-US" dirty="0"/>
              <a:t>         等价于：</a:t>
            </a:r>
          </a:p>
          <a:p>
            <a:pPr marL="0" lvl="0" indent="0">
              <a:buNone/>
            </a:pPr>
            <a:r>
              <a:rPr lang="zh-CN" altLang="en-US" dirty="0"/>
              <a:t>                </a:t>
            </a:r>
            <a:r>
              <a:rPr lang="en-US" altLang="zh-CN" dirty="0"/>
              <a:t>typedef </a:t>
            </a:r>
            <a:r>
              <a:rPr lang="en-US" altLang="zh-CN" dirty="0">
                <a:solidFill>
                  <a:srgbClr val="0000CC"/>
                </a:solidFill>
              </a:rPr>
              <a:t>T </a:t>
            </a:r>
            <a:r>
              <a:rPr lang="en-US" altLang="zh-CN" dirty="0"/>
              <a:t>array1[n];         //</a:t>
            </a:r>
            <a:r>
              <a:rPr lang="zh-CN" altLang="en-US" dirty="0"/>
              <a:t>列向量类型</a:t>
            </a:r>
          </a:p>
          <a:p>
            <a:pPr marL="0" lvl="0" indent="0">
              <a:buNone/>
            </a:pPr>
            <a:r>
              <a:rPr lang="zh-CN" altLang="en-US" dirty="0"/>
              <a:t>                </a:t>
            </a:r>
            <a:r>
              <a:rPr lang="en-US" altLang="zh-CN" dirty="0"/>
              <a:t>typedef array1 </a:t>
            </a:r>
            <a:r>
              <a:rPr lang="en-US" altLang="zh-CN" dirty="0">
                <a:solidFill>
                  <a:srgbClr val="C00000"/>
                </a:solidFill>
              </a:rPr>
              <a:t>array2</a:t>
            </a:r>
            <a:r>
              <a:rPr lang="en-US" altLang="zh-CN" dirty="0"/>
              <a:t>[m]; //</a:t>
            </a:r>
            <a:r>
              <a:rPr lang="zh-CN" altLang="en-US" dirty="0"/>
              <a:t>二维数组类型</a:t>
            </a:r>
            <a:endParaRPr lang="en-US" altLang="zh-CN" dirty="0"/>
          </a:p>
          <a:p>
            <a:r>
              <a:rPr lang="zh-CN" altLang="en-US" dirty="0"/>
              <a:t>二维数组</a:t>
            </a:r>
            <a:r>
              <a:rPr lang="en-US" altLang="zh-CN" dirty="0"/>
              <a:t>A[m][n] </a:t>
            </a:r>
            <a:r>
              <a:rPr lang="zh-CN" altLang="en-US" dirty="0"/>
              <a:t>可看成是由 </a:t>
            </a:r>
            <a:r>
              <a:rPr lang="en-US" altLang="zh-CN" dirty="0"/>
              <a:t>m </a:t>
            </a:r>
            <a:r>
              <a:rPr lang="zh-CN" altLang="en-US" dirty="0"/>
              <a:t>个行向量组成的向量，也可看成是由 </a:t>
            </a:r>
            <a:r>
              <a:rPr lang="en-US" altLang="zh-CN" dirty="0"/>
              <a:t>n </a:t>
            </a:r>
            <a:r>
              <a:rPr lang="zh-CN" altLang="en-US" dirty="0"/>
              <a:t>个列向量组成的向量</a:t>
            </a:r>
          </a:p>
          <a:p>
            <a:r>
              <a:rPr lang="zh-CN" altLang="en-US" dirty="0"/>
              <a:t>元素在数组的位置：用两个下标</a:t>
            </a:r>
            <a:r>
              <a:rPr lang="en-US" altLang="zh-CN" dirty="0"/>
              <a:t>(</a:t>
            </a:r>
            <a:r>
              <a:rPr lang="zh-CN" altLang="en-US" dirty="0"/>
              <a:t>行、列</a:t>
            </a:r>
            <a:r>
              <a:rPr lang="en-US" altLang="zh-CN" dirty="0"/>
              <a:t>)</a:t>
            </a:r>
            <a:r>
              <a:rPr lang="zh-CN" altLang="en-US" dirty="0"/>
              <a:t>唯一确定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除了边缘的数组元素，每个数组元素有两个直接前驱</a:t>
            </a:r>
            <a:r>
              <a:rPr lang="en-US" altLang="zh-CN" dirty="0"/>
              <a:t>(</a:t>
            </a:r>
            <a:r>
              <a:rPr lang="zh-CN" altLang="en-US" dirty="0"/>
              <a:t>行方向一个、列方向一个</a:t>
            </a:r>
            <a:r>
              <a:rPr lang="en-US" altLang="zh-CN" dirty="0"/>
              <a:t>)</a:t>
            </a:r>
            <a:r>
              <a:rPr lang="zh-CN" altLang="en-US" dirty="0"/>
              <a:t>，两个直接后继</a:t>
            </a:r>
            <a:r>
              <a:rPr lang="en-US" altLang="zh-CN" dirty="0"/>
              <a:t>(</a:t>
            </a:r>
            <a:r>
              <a:rPr lang="zh-CN" altLang="en-US" dirty="0"/>
              <a:t>行方向一个、列方向一个</a:t>
            </a:r>
            <a:r>
              <a:rPr lang="en-US" altLang="zh-CN" dirty="0"/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C00000"/>
                </a:solidFill>
              </a:rPr>
              <a:t>二维数组不是线性结构，是非线性结构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0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00247-6231-416B-BF49-6961A5BF5B2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1DDC-D893-436A-A518-8B32C2FD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A4414-286F-42A3-840F-EEB283D9D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由于存储空间是一个一维的结构，在数组是多维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二维以上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时，存在</a:t>
                </a:r>
                <a:r>
                  <a:rPr lang="zh-CN" altLang="en-US" b="1" dirty="0">
                    <a:solidFill>
                      <a:srgbClr val="C00000"/>
                    </a:solidFill>
                  </a:rPr>
                  <a:t>两种顺序映象</a:t>
                </a:r>
                <a:r>
                  <a:rPr lang="zh-CN" altLang="en-US" dirty="0"/>
                  <a:t>的方式：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以行序为主序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低下标优先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/>
                  <a:t>以列序为主序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高下标优先</a:t>
                </a:r>
                <a:r>
                  <a:rPr lang="en-US" altLang="zh-CN" dirty="0"/>
                  <a:t>)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>
                    <a:sym typeface="Wingdings" panose="05000000000000000000" pitchFamily="2" charset="2"/>
                  </a:rPr>
                  <a:t>举例：二维数组</a:t>
                </a:r>
                <a:r>
                  <a:rPr lang="en-US" altLang="zh-CN" dirty="0">
                    <a:sym typeface="Wingdings" panose="05000000000000000000" pitchFamily="2" charset="2"/>
                  </a:rPr>
                  <a:t>a(2,3)</a:t>
                </a: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以行为先</a:t>
                </a:r>
              </a:p>
              <a:p>
                <a:pPr lvl="1"/>
                <a:endParaRPr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lang="zh-CN" altLang="en-US" dirty="0">
                    <a:sym typeface="Wingdings" panose="05000000000000000000" pitchFamily="2" charset="2"/>
                  </a:rPr>
                  <a:t>以列为先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b="1" dirty="0">
                    <a:solidFill>
                      <a:srgbClr val="0000CC"/>
                    </a:solidFill>
                  </a:rPr>
                  <a:t>二维数组</a:t>
                </a:r>
                <a:r>
                  <a:rPr lang="en-US" altLang="zh-CN" b="1" dirty="0">
                    <a:solidFill>
                      <a:srgbClr val="0000CC"/>
                    </a:solidFill>
                  </a:rPr>
                  <a:t>(m</a:t>
                </a:r>
                <a14:m>
                  <m:oMath xmlns:m="http://schemas.openxmlformats.org/officeDocument/2006/math">
                    <m:r>
                      <a:rPr lang="en-US" altLang="zh-CN" b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b="1" dirty="0">
                    <a:solidFill>
                      <a:srgbClr val="0000CC"/>
                    </a:solidFill>
                  </a:rPr>
                  <a:t>n)</a:t>
                </a:r>
              </a:p>
              <a:p>
                <a:pPr lvl="1"/>
                <a:r>
                  <a:rPr lang="zh-CN" altLang="en-US" sz="3300" dirty="0">
                    <a:solidFill>
                      <a:srgbClr val="0000CC"/>
                    </a:solidFill>
                  </a:rPr>
                  <a:t>行序为主序</a:t>
                </a:r>
                <a:endParaRPr lang="en-US" altLang="zh-CN" sz="33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CC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rgbClr val="0000CC"/>
                    </a:solidFill>
                  </a:rPr>
                  <a:t>,</a:t>
                </a:r>
                <a:r>
                  <a:rPr lang="zh-CN" altLang="en-US" sz="28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80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>
                    <a:solidFill>
                      <a:srgbClr val="0000CC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zh-CN" sz="28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lvl="2"/>
                <a:r>
                  <a:rPr lang="en-US" altLang="zh-CN" sz="2800" dirty="0"/>
                  <a:t>LOC(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) = LOC(0,0)+(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dirty="0"/>
                  <a:t>n + j)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b="1" dirty="0">
                    <a:solidFill>
                      <a:srgbClr val="008000"/>
                    </a:solidFill>
                  </a:rPr>
                  <a:t>L</a:t>
                </a:r>
              </a:p>
              <a:p>
                <a:pPr lvl="1"/>
                <a:r>
                  <a:rPr lang="zh-CN" altLang="en-US" sz="3300" dirty="0">
                    <a:solidFill>
                      <a:srgbClr val="0000CC"/>
                    </a:solidFill>
                  </a:rPr>
                  <a:t>列序为主序</a:t>
                </a:r>
                <a:endParaRPr lang="en-US" altLang="zh-CN" sz="33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−1,0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 lvl="2"/>
                <a:r>
                  <a:rPr lang="en-US" altLang="zh-CN" sz="2800" dirty="0"/>
                  <a:t>LOC(</a:t>
                </a:r>
                <a:r>
                  <a:rPr lang="en-US" altLang="zh-CN" sz="2800" dirty="0" err="1"/>
                  <a:t>i,j</a:t>
                </a:r>
                <a:r>
                  <a:rPr lang="en-US" altLang="zh-CN" sz="2800" dirty="0"/>
                  <a:t>) = LOC(0,0)+( j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dirty="0"/>
                  <a:t>m +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)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2800" b="1" dirty="0">
                    <a:solidFill>
                      <a:srgbClr val="008000"/>
                    </a:solidFill>
                  </a:rPr>
                  <a:t>L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DFA4414-286F-42A3-840F-EEB283D9D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215" r="-296" b="-6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352D12E-3645-40B9-B7E3-7033D010BD18}"/>
              </a:ext>
            </a:extLst>
          </p:cNvPr>
          <p:cNvGrpSpPr/>
          <p:nvPr/>
        </p:nvGrpSpPr>
        <p:grpSpPr>
          <a:xfrm>
            <a:off x="6889294" y="1622146"/>
            <a:ext cx="2075278" cy="1048937"/>
            <a:chOff x="596280" y="2819400"/>
            <a:chExt cx="2148477" cy="1221650"/>
          </a:xfrm>
        </p:grpSpPr>
        <p:sp>
          <p:nvSpPr>
            <p:cNvPr id="5" name="Text Box 15">
              <a:extLst>
                <a:ext uri="{FF2B5EF4-FFF2-40B4-BE49-F238E27FC236}">
                  <a16:creationId xmlns:a16="http://schemas.microsoft.com/office/drawing/2014/main" id="{9BE2B734-92ED-4029-BBE9-4F73513A8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180" y="2819400"/>
              <a:ext cx="700677" cy="61205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0,1</a:t>
              </a:r>
              <a:endParaRPr lang="en-US" altLang="zh-CN" sz="2800" baseline="-25000" dirty="0"/>
            </a:p>
          </p:txBody>
        </p:sp>
        <p:sp>
          <p:nvSpPr>
            <p:cNvPr id="6" name="Text Box 16">
              <a:extLst>
                <a:ext uri="{FF2B5EF4-FFF2-40B4-BE49-F238E27FC236}">
                  <a16:creationId xmlns:a16="http://schemas.microsoft.com/office/drawing/2014/main" id="{FB0FBAF5-C91D-4432-BC6D-B9EEE2085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280" y="2819400"/>
              <a:ext cx="700677" cy="61205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0,0</a:t>
              </a:r>
              <a:endParaRPr lang="en-US" altLang="zh-CN" sz="2800" baseline="-25000" dirty="0"/>
            </a:p>
          </p:txBody>
        </p:sp>
        <p:sp>
          <p:nvSpPr>
            <p:cNvPr id="7" name="Text Box 17">
              <a:extLst>
                <a:ext uri="{FF2B5EF4-FFF2-40B4-BE49-F238E27FC236}">
                  <a16:creationId xmlns:a16="http://schemas.microsoft.com/office/drawing/2014/main" id="{69B94DF4-C8AA-494C-9EA0-1FDE78278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080" y="2819400"/>
              <a:ext cx="700677" cy="612050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0,2</a:t>
              </a:r>
              <a:endParaRPr lang="en-US" altLang="zh-CN" sz="2800" baseline="-25000" dirty="0"/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B766080C-8E59-4601-97C4-616469117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280" y="3429000"/>
              <a:ext cx="700677" cy="61205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1,0</a:t>
              </a:r>
              <a:endParaRPr lang="en-US" altLang="zh-CN" sz="2800" baseline="-25000" dirty="0"/>
            </a:p>
          </p:txBody>
        </p:sp>
        <p:sp>
          <p:nvSpPr>
            <p:cNvPr id="9" name="Text Box 19">
              <a:extLst>
                <a:ext uri="{FF2B5EF4-FFF2-40B4-BE49-F238E27FC236}">
                  <a16:creationId xmlns:a16="http://schemas.microsoft.com/office/drawing/2014/main" id="{309FF650-B893-4C70-907A-D3700436D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0180" y="3429000"/>
              <a:ext cx="700677" cy="61205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1,1</a:t>
              </a:r>
              <a:endParaRPr lang="en-US" altLang="zh-CN" sz="2800" baseline="-25000" dirty="0"/>
            </a:p>
          </p:txBody>
        </p:sp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430CB9B3-64DF-4EBE-8FA8-48B64E203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080" y="3429000"/>
              <a:ext cx="700677" cy="612050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1,2</a:t>
              </a:r>
              <a:endParaRPr lang="en-US" altLang="zh-CN" sz="2800" baseline="-25000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C4EC5B-5840-475E-A1E0-9A3E281A9D06}"/>
              </a:ext>
            </a:extLst>
          </p:cNvPr>
          <p:cNvGrpSpPr/>
          <p:nvPr/>
        </p:nvGrpSpPr>
        <p:grpSpPr>
          <a:xfrm>
            <a:off x="3452361" y="2898705"/>
            <a:ext cx="3755264" cy="544636"/>
            <a:chOff x="3924300" y="2132856"/>
            <a:chExt cx="4358419" cy="528828"/>
          </a:xfrm>
        </p:grpSpPr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17EA6D44-2956-4932-BD06-2353C05B6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8200" y="2132856"/>
              <a:ext cx="738919" cy="528828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0,1</a:t>
              </a:r>
              <a:endParaRPr lang="en-US" altLang="zh-CN" sz="2800" baseline="-25000"/>
            </a:p>
          </p:txBody>
        </p:sp>
        <p:sp>
          <p:nvSpPr>
            <p:cNvPr id="13" name="Text Box 22">
              <a:extLst>
                <a:ext uri="{FF2B5EF4-FFF2-40B4-BE49-F238E27FC236}">
                  <a16:creationId xmlns:a16="http://schemas.microsoft.com/office/drawing/2014/main" id="{32C925A9-685B-4C2C-8DF1-E9C3FB916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4300" y="2132856"/>
              <a:ext cx="738919" cy="528828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0,0</a:t>
              </a:r>
              <a:endParaRPr lang="en-US" altLang="zh-CN" sz="2800" baseline="-25000" dirty="0"/>
            </a:p>
          </p:txBody>
        </p:sp>
        <p:sp>
          <p:nvSpPr>
            <p:cNvPr id="14" name="Text Box 23">
              <a:extLst>
                <a:ext uri="{FF2B5EF4-FFF2-40B4-BE49-F238E27FC236}">
                  <a16:creationId xmlns:a16="http://schemas.microsoft.com/office/drawing/2014/main" id="{06EAE0C8-3898-4CF0-A500-1501EB9A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2100" y="2132856"/>
              <a:ext cx="738919" cy="528828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0,2</a:t>
              </a:r>
              <a:endParaRPr lang="en-US" altLang="zh-CN" sz="2800" baseline="-25000"/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F447591F-6B43-4720-994B-6D1D1F6E3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132856"/>
              <a:ext cx="738919" cy="52882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1,0</a:t>
              </a:r>
              <a:endParaRPr lang="en-US" altLang="zh-CN" sz="2800" baseline="-25000" dirty="0"/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5BD8F034-3150-4595-8D54-C84FC8076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900" y="2132856"/>
              <a:ext cx="738919" cy="52882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1,1</a:t>
              </a:r>
              <a:endParaRPr lang="en-US" altLang="zh-CN" sz="2800" baseline="-25000" dirty="0"/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155C46DE-A9E0-41E0-8501-470A6602C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2132856"/>
              <a:ext cx="738919" cy="52882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1,2</a:t>
              </a:r>
              <a:endParaRPr lang="en-US" altLang="zh-CN" sz="2800" baseline="-250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D35C0A-216C-4366-83AC-28F1FD2E8EF5}"/>
              </a:ext>
            </a:extLst>
          </p:cNvPr>
          <p:cNvGrpSpPr/>
          <p:nvPr/>
        </p:nvGrpSpPr>
        <p:grpSpPr>
          <a:xfrm>
            <a:off x="3452361" y="3607811"/>
            <a:ext cx="3755264" cy="544636"/>
            <a:chOff x="3923928" y="4480346"/>
            <a:chExt cx="4358419" cy="528828"/>
          </a:xfrm>
        </p:grpSpPr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D77917A5-65C6-4A78-964B-03ABC1E2F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0268" y="4480346"/>
              <a:ext cx="738919" cy="528828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0,1</a:t>
              </a:r>
              <a:endParaRPr lang="en-US" altLang="zh-CN" sz="2800" baseline="-25000" dirty="0"/>
            </a:p>
          </p:txBody>
        </p:sp>
        <p:sp>
          <p:nvSpPr>
            <p:cNvPr id="20" name="Text Box 22">
              <a:extLst>
                <a:ext uri="{FF2B5EF4-FFF2-40B4-BE49-F238E27FC236}">
                  <a16:creationId xmlns:a16="http://schemas.microsoft.com/office/drawing/2014/main" id="{005388F3-E6A3-49A9-A6B3-ECC162B2C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928" y="4480346"/>
              <a:ext cx="738919" cy="528828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0,0</a:t>
              </a:r>
              <a:endParaRPr lang="en-US" altLang="zh-CN" sz="2800" baseline="-25000"/>
            </a:p>
          </p:txBody>
        </p:sp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4AFA9E5B-3750-4CE4-8E01-13A679828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4248" y="4480346"/>
              <a:ext cx="738919" cy="528828"/>
            </a:xfrm>
            <a:prstGeom prst="rect">
              <a:avLst/>
            </a:prstGeom>
            <a:solidFill>
              <a:srgbClr val="CC99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>
                  <a:solidFill>
                    <a:srgbClr val="800080"/>
                  </a:solidFill>
                </a:rPr>
                <a:t>0,2</a:t>
              </a:r>
              <a:endParaRPr lang="en-US" altLang="zh-CN" sz="2800" baseline="-25000"/>
            </a:p>
          </p:txBody>
        </p:sp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A88036EB-4210-41BE-90EC-7E60FEBEF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4008" y="4480346"/>
              <a:ext cx="738919" cy="52882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1,0</a:t>
              </a:r>
              <a:endParaRPr lang="en-US" altLang="zh-CN" sz="2800" baseline="-25000" dirty="0"/>
            </a:p>
          </p:txBody>
        </p:sp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29B6639-8C9B-482C-A080-811242958B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84168" y="4480346"/>
              <a:ext cx="738919" cy="52882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1,1</a:t>
              </a:r>
              <a:endParaRPr lang="en-US" altLang="zh-CN" sz="2800" baseline="-25000" dirty="0"/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1EE27063-4C27-4FFC-B9F5-71F4B4CF8D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428" y="4480346"/>
              <a:ext cx="738919" cy="528828"/>
            </a:xfrm>
            <a:prstGeom prst="rect">
              <a:avLst/>
            </a:prstGeom>
            <a:solidFill>
              <a:srgbClr val="99CCFF">
                <a:alpha val="50000"/>
              </a:srgbClr>
            </a:solidFill>
            <a:ln w="25400">
              <a:solidFill>
                <a:srgbClr val="800080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rgbClr val="800080"/>
                  </a:solidFill>
                </a:rPr>
                <a:t>a</a:t>
              </a:r>
              <a:r>
                <a:rPr lang="en-US" altLang="zh-CN" sz="2800" baseline="-25000" dirty="0">
                  <a:solidFill>
                    <a:srgbClr val="800080"/>
                  </a:solidFill>
                </a:rPr>
                <a:t>1,2</a:t>
              </a:r>
              <a:endParaRPr lang="en-US" altLang="zh-CN" sz="2800" baseline="-250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676007E8-8852-4687-9A27-F302ACA17F05}"/>
              </a:ext>
            </a:extLst>
          </p:cNvPr>
          <p:cNvSpPr txBox="1"/>
          <p:nvPr/>
        </p:nvSpPr>
        <p:spPr>
          <a:xfrm>
            <a:off x="6583904" y="4316917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zh-CN" altLang="en-US" sz="2400" dirty="0"/>
              <a:t>语言的实现方式</a:t>
            </a:r>
          </a:p>
        </p:txBody>
      </p:sp>
    </p:spTree>
    <p:extLst>
      <p:ext uri="{BB962C8B-B14F-4D97-AF65-F5344CB8AC3E}">
        <p14:creationId xmlns:p14="http://schemas.microsoft.com/office/powerpoint/2010/main" val="22616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5E9F-AABF-4F37-981D-993CC892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DAA743-97FD-4FCA-92F7-BFCCBC6DB6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63088"/>
                <a:ext cx="8229600" cy="60212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ym typeface="Wingdings" panose="05000000000000000000" pitchFamily="2" charset="2"/>
                  </a:rPr>
                  <a:t>三维数组</a:t>
                </a:r>
                <a:r>
                  <a:rPr lang="en-US" altLang="zh-CN" dirty="0">
                    <a:sym typeface="Wingdings" panose="05000000000000000000" pitchFamily="2" charset="2"/>
                  </a:rPr>
                  <a:t>a(2,3,2)</a:t>
                </a:r>
                <a:r>
                  <a:rPr lang="zh-CN" altLang="en-US" dirty="0">
                    <a:sym typeface="Wingdings" panose="05000000000000000000" pitchFamily="2" charset="2"/>
                  </a:rPr>
                  <a:t>：第一个下标取值为</a:t>
                </a:r>
                <a:r>
                  <a:rPr lang="en-US" altLang="zh-CN" dirty="0">
                    <a:sym typeface="Wingdings" panose="05000000000000000000" pitchFamily="2" charset="2"/>
                  </a:rPr>
                  <a:t>(0,1)</a:t>
                </a:r>
                <a:r>
                  <a:rPr lang="zh-CN" altLang="en-US" dirty="0">
                    <a:sym typeface="Wingdings" panose="05000000000000000000" pitchFamily="2" charset="2"/>
                  </a:rPr>
                  <a:t>，第二个下标取值为</a:t>
                </a:r>
                <a:r>
                  <a:rPr lang="en-US" altLang="zh-CN" dirty="0">
                    <a:sym typeface="Wingdings" panose="05000000000000000000" pitchFamily="2" charset="2"/>
                  </a:rPr>
                  <a:t>(0,1,2)</a:t>
                </a:r>
                <a:r>
                  <a:rPr lang="zh-CN" altLang="en-US" dirty="0">
                    <a:sym typeface="Wingdings" panose="05000000000000000000" pitchFamily="2" charset="2"/>
                  </a:rPr>
                  <a:t>，第三个下标取值为</a:t>
                </a:r>
                <a:r>
                  <a:rPr lang="en-US" altLang="zh-CN" dirty="0">
                    <a:sym typeface="Wingdings" panose="05000000000000000000" pitchFamily="2" charset="2"/>
                  </a:rPr>
                  <a:t>(0,1)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低下标优先</a:t>
                </a:r>
              </a:p>
              <a:p>
                <a:pPr lvl="2"/>
                <a:r>
                  <a:rPr lang="en-US" altLang="zh-CN" dirty="0">
                    <a:sym typeface="Wingdings" panose="05000000000000000000" pitchFamily="2" charset="2"/>
                  </a:rPr>
                  <a:t>(0,0,0), (0,0,1),(0,1,0),(0,1,1),(0,2,0),(0,2,1), (1,0,0),(1,0,1),(1,1,0),(1,1,1),(1,2,0),(1,2,1)</a:t>
                </a:r>
                <a:endParaRPr lang="zh-CN" altLang="en-US" dirty="0"/>
              </a:p>
              <a:p>
                <a:pPr lvl="1"/>
                <a:r>
                  <a:rPr lang="zh-CN" altLang="en-US" dirty="0"/>
                  <a:t>高下标优先</a:t>
                </a:r>
              </a:p>
              <a:p>
                <a:pPr lvl="2"/>
                <a:r>
                  <a:rPr lang="en-US" altLang="zh-CN" dirty="0">
                    <a:sym typeface="Wingdings" panose="05000000000000000000" pitchFamily="2" charset="2"/>
                  </a:rPr>
                  <a:t>(0,0,0), (1,0,0),(0,1,0),(1,1,0),(0,2,0),(1,2,0), (0,0,1),(1,0,1),(0,1,1),(1,1,1),(0,2,1),(1,2,1)</a:t>
                </a:r>
              </a:p>
              <a:p>
                <a:r>
                  <a:rPr lang="zh-CN" altLang="en-US" dirty="0">
                    <a:solidFill>
                      <a:srgbClr val="0000CC"/>
                    </a:solidFill>
                  </a:rPr>
                  <a:t>三维数组</a:t>
                </a:r>
                <a:r>
                  <a:rPr lang="en-US" altLang="zh-CN" dirty="0"/>
                  <a:t>(m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/>
                  <a:t>n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/>
                  <a:t>p)</a:t>
                </a:r>
              </a:p>
              <a:p>
                <a:pPr lvl="1"/>
                <a:r>
                  <a:rPr lang="zh-CN" altLang="en-US" dirty="0">
                    <a:solidFill>
                      <a:srgbClr val="0000CC"/>
                    </a:solidFill>
                  </a:rPr>
                  <a:t>左下标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(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行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)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为主序</a:t>
                </a:r>
                <a:endParaRPr lang="en-US" altLang="zh-CN" dirty="0">
                  <a:solidFill>
                    <a:srgbClr val="0000CC"/>
                  </a:solidFill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altLang="zh-CN" sz="32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</m:oMath>
                </a14:m>
                <a:r>
                  <a:rPr lang="en-US" altLang="zh-CN" sz="32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00, 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3200" dirty="0"/>
                  <a:t>,</a:t>
                </a:r>
                <a:r>
                  <a:rPr lang="zh-CN" alt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010</m:t>
                        </m:r>
                      </m:sub>
                    </m:sSub>
                    <m:r>
                      <a:rPr lang="en-US" altLang="zh-CN" sz="32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320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zh-CN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32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sz="3200" dirty="0"/>
              </a:p>
              <a:p>
                <a:pPr marL="457200" lvl="1" indent="0">
                  <a:buNone/>
                </a:pPr>
                <a:r>
                  <a:rPr lang="en-US" altLang="zh-CN" dirty="0"/>
                  <a:t>LOC(</a:t>
                </a:r>
                <a:r>
                  <a:rPr lang="en-US" altLang="zh-CN" dirty="0" err="1">
                    <a:solidFill>
                      <a:srgbClr val="0000CC"/>
                    </a:solidFill>
                  </a:rPr>
                  <a:t>i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j</a:t>
                </a:r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k</a:t>
                </a:r>
                <a:r>
                  <a:rPr lang="en-US" altLang="zh-CN" dirty="0"/>
                  <a:t>) = LOC(0,0,0)+(</a:t>
                </a:r>
                <a:r>
                  <a:rPr lang="en-US" altLang="zh-CN" dirty="0">
                    <a:solidFill>
                      <a:srgbClr val="0000CC"/>
                    </a:solidFill>
                  </a:rPr>
                  <a:t>i</a:t>
                </a:r>
                <a:r>
                  <a:rPr lang="en-US" altLang="zh-CN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n</a:t>
                </a:r>
                <a:r>
                  <a:rPr lang="en-US" altLang="zh-CN" dirty="0">
                    <a:solidFill>
                      <a:srgbClr val="00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0000CC"/>
                    </a:solidFill>
                  </a:rPr>
                  <a:t>p </a:t>
                </a:r>
                <a:r>
                  <a:rPr lang="en-US" altLang="zh-CN" dirty="0"/>
                  <a:t>+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j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p </a:t>
                </a:r>
                <a:r>
                  <a:rPr lang="en-US" altLang="zh-CN" dirty="0"/>
                  <a:t>+ 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k</a:t>
                </a:r>
                <a:r>
                  <a:rPr lang="en-US" altLang="zh-CN" dirty="0"/>
                  <a:t>)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</m:oMath>
                </a14:m>
                <a:r>
                  <a:rPr lang="en-US" altLang="zh-CN" sz="3600" dirty="0">
                    <a:solidFill>
                      <a:srgbClr val="008000"/>
                    </a:solidFill>
                  </a:rPr>
                  <a:t>L</a:t>
                </a:r>
                <a:endParaRPr lang="zh-CN" altLang="en-US" sz="3600" dirty="0">
                  <a:solidFill>
                    <a:srgbClr val="008000"/>
                  </a:solidFill>
                </a:endParaRPr>
              </a:p>
              <a:p>
                <a:endParaRPr lang="en-US" altLang="zh-CN" dirty="0">
                  <a:sym typeface="Wingdings" panose="05000000000000000000" pitchFamily="2" charset="2"/>
                </a:endParaRPr>
              </a:p>
              <a:p>
                <a:endParaRPr lang="zh-CN" altLang="en-US" dirty="0">
                  <a:sym typeface="Wingdings" panose="05000000000000000000" pitchFamily="2" charset="2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DAA743-97FD-4FCA-92F7-BFCCBC6DB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63088"/>
                <a:ext cx="8229600" cy="6021288"/>
              </a:xfrm>
              <a:blipFill>
                <a:blip r:embed="rId2"/>
                <a:stretch>
                  <a:fillRect l="-1704" t="-2634" r="-2000" b="-3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3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B28B0-474A-4566-AC38-3175F48A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维数组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52AAA-6A89-4FC4-9EF4-525E2C9A7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多维数组是一维数组的推广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多维数组的特点是每一个数据元素受</a:t>
            </a:r>
            <a:r>
              <a:rPr lang="zh-CN" altLang="en-US" dirty="0">
                <a:solidFill>
                  <a:srgbClr val="0000CC"/>
                </a:solidFill>
              </a:rPr>
              <a:t>多个线性关系的约束</a:t>
            </a:r>
            <a:r>
              <a:rPr lang="zh-CN" altLang="en-US" dirty="0"/>
              <a:t>，每一个数据元素可以有</a:t>
            </a:r>
            <a:r>
              <a:rPr lang="zh-CN" altLang="en-US" dirty="0">
                <a:solidFill>
                  <a:srgbClr val="0000CC"/>
                </a:solidFill>
              </a:rPr>
              <a:t>多个直接前驱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CC"/>
                </a:solidFill>
              </a:rPr>
              <a:t>多个直接后继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0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活力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3-栈和队列-Part 1栈-讲课版</Template>
  <TotalTime>5621</TotalTime>
  <Words>6333</Words>
  <Application>Microsoft Office PowerPoint</Application>
  <PresentationFormat>全屏显示(4:3)</PresentationFormat>
  <Paragraphs>784</Paragraphs>
  <Slides>48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2" baseType="lpstr">
      <vt:lpstr>等线</vt:lpstr>
      <vt:lpstr>华文楷体</vt:lpstr>
      <vt:lpstr>楷体_GB2312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公式</vt:lpstr>
      <vt:lpstr>文档</vt:lpstr>
      <vt:lpstr>Document</vt:lpstr>
      <vt:lpstr>第五章 数组和广义表</vt:lpstr>
      <vt:lpstr>目录</vt:lpstr>
      <vt:lpstr>1. 数组类型的定义</vt:lpstr>
      <vt:lpstr>2. 一维数组</vt:lpstr>
      <vt:lpstr>一维数组</vt:lpstr>
      <vt:lpstr>二维数组/矩阵/阵列</vt:lpstr>
      <vt:lpstr>二维数组</vt:lpstr>
      <vt:lpstr>三维数组</vt:lpstr>
      <vt:lpstr>n维数组</vt:lpstr>
      <vt:lpstr>n 维数组的映象函数</vt:lpstr>
      <vt:lpstr>数组定义</vt:lpstr>
      <vt:lpstr>数组的基本操作</vt:lpstr>
      <vt:lpstr>PowerPoint 演示文稿</vt:lpstr>
      <vt:lpstr>数组的基本操作</vt:lpstr>
      <vt:lpstr>数组的基本操作</vt:lpstr>
      <vt:lpstr>3.特殊矩阵的压缩存储</vt:lpstr>
      <vt:lpstr>Toeplitz矩阵</vt:lpstr>
      <vt:lpstr>车流量估计</vt:lpstr>
      <vt:lpstr>3.1 对称矩阵(Symmetric Matrix)</vt:lpstr>
      <vt:lpstr>行序优先压缩存储下三角矩阵</vt:lpstr>
      <vt:lpstr>3.2 三对角矩阵(Tridiagonal Matrix)</vt:lpstr>
      <vt:lpstr>三对角矩阵</vt:lpstr>
      <vt:lpstr>3.3稀疏矩阵</vt:lpstr>
      <vt:lpstr>稀疏矩阵的压缩存储方法</vt:lpstr>
      <vt:lpstr>3.3.1 三元组顺序表/有序的双下标法</vt:lpstr>
      <vt:lpstr>用三元组表表示的稀疏矩阵</vt:lpstr>
      <vt:lpstr>三元组表表示的稀疏矩阵及其转置</vt:lpstr>
      <vt:lpstr>稀疏矩阵M转置成T</vt:lpstr>
      <vt:lpstr>稀疏矩阵转置</vt:lpstr>
      <vt:lpstr>对比：一般矩阵的转置算法</vt:lpstr>
      <vt:lpstr>稀疏矩阵的快速转置</vt:lpstr>
      <vt:lpstr>稀疏矩阵的快速转置</vt:lpstr>
      <vt:lpstr>PowerPoint 演示文稿</vt:lpstr>
      <vt:lpstr>稀疏矩阵的快速转置</vt:lpstr>
      <vt:lpstr>稀疏矩阵转置举例</vt:lpstr>
      <vt:lpstr>3.3.2 行逻辑联接的顺序表</vt:lpstr>
      <vt:lpstr>取值操作：给定一组下标(r, c)，求矩阵中对应元素值</vt:lpstr>
      <vt:lpstr>矩阵乘法的经典算法</vt:lpstr>
      <vt:lpstr>稀疏矩阵相乘举例 Q_(4×2)=M_(4×5)×N_(5×2)</vt:lpstr>
      <vt:lpstr>稀疏矩阵相乘举例 Q_(4×2)=M_(4×5)×N_(5×2)</vt:lpstr>
      <vt:lpstr>稀疏矩阵相乘</vt:lpstr>
      <vt:lpstr>稀疏矩阵相乘：处理M的每一行</vt:lpstr>
      <vt:lpstr>算法的时间复杂度</vt:lpstr>
      <vt:lpstr>3.3.3 十字链表(Orthogonal linked list)</vt:lpstr>
      <vt:lpstr>十字链表举例</vt:lpstr>
      <vt:lpstr>基于十字链表创建矩阵</vt:lpstr>
      <vt:lpstr>将矩阵B加到矩阵A上：a_ij^′=a_ij+b_ij</vt:lpstr>
      <vt:lpstr>将矩阵B加到矩阵A上：a_ij^′=a_ij+b_ij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数组和广义表</dc:title>
  <dc:creator>J B</dc:creator>
  <cp:lastModifiedBy>首赫 朱</cp:lastModifiedBy>
  <cp:revision>428</cp:revision>
  <cp:lastPrinted>2019-04-07T15:42:02Z</cp:lastPrinted>
  <dcterms:created xsi:type="dcterms:W3CDTF">2019-03-20T12:21:09Z</dcterms:created>
  <dcterms:modified xsi:type="dcterms:W3CDTF">2025-04-23T12:51:58Z</dcterms:modified>
</cp:coreProperties>
</file>