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447" r:id="rId6"/>
    <p:sldId id="278" r:id="rId7"/>
    <p:sldId id="27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449" r:id="rId17"/>
    <p:sldId id="270" r:id="rId18"/>
    <p:sldId id="273" r:id="rId19"/>
    <p:sldId id="281" r:id="rId20"/>
    <p:sldId id="275" r:id="rId21"/>
    <p:sldId id="279" r:id="rId22"/>
    <p:sldId id="274" r:id="rId23"/>
    <p:sldId id="271" r:id="rId24"/>
    <p:sldId id="272" r:id="rId25"/>
    <p:sldId id="442" r:id="rId26"/>
    <p:sldId id="282" r:id="rId27"/>
    <p:sldId id="283" r:id="rId28"/>
    <p:sldId id="446" r:id="rId29"/>
    <p:sldId id="276" r:id="rId30"/>
    <p:sldId id="448" r:id="rId31"/>
  </p:sldIdLst>
  <p:sldSz cx="9144000" cy="6858000" type="screen4x3"/>
  <p:notesSz cx="98742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6600"/>
    <a:srgbClr val="66FF66"/>
    <a:srgbClr val="FFFFCC"/>
    <a:srgbClr val="FFCCFF"/>
    <a:srgbClr val="CCFF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45" autoAdjust="0"/>
    <p:restoredTop sz="92150" autoAdjust="0"/>
  </p:normalViewPr>
  <p:slideViewPr>
    <p:cSldViewPr snapToGrid="0">
      <p:cViewPr varScale="1">
        <p:scale>
          <a:sx n="88" d="100"/>
          <a:sy n="88" d="100"/>
        </p:scale>
        <p:origin x="123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35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9CCF7-2D3B-4716-97B2-6DCFFF91DE21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08363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D5A80-B027-4C95-B2EB-13E66C3E9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9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156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00CC"/>
                </a:solidFill>
              </a:rPr>
              <a:t>GListDepth</a:t>
            </a:r>
            <a:r>
              <a:rPr lang="en-US" altLang="zh-CN" dirty="0">
                <a:solidFill>
                  <a:srgbClr val="0000CC"/>
                </a:solidFill>
              </a:rPr>
              <a:t>(L)</a:t>
            </a:r>
            <a:r>
              <a:rPr lang="zh-CN" altLang="en-US" dirty="0">
                <a:solidFill>
                  <a:srgbClr val="0000CC"/>
                </a:solidFill>
              </a:rPr>
              <a:t>包含了 对广义表的遍历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393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9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对字符串有所约束，子表不能有表名，不能是共享表，不能是递归表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43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对输入串有约束，即，</a:t>
            </a:r>
            <a:r>
              <a:rPr lang="en-US" altLang="zh-CN" dirty="0"/>
              <a:t>()</a:t>
            </a:r>
            <a:r>
              <a:rPr lang="zh-CN" altLang="en-US" dirty="0"/>
              <a:t>中间不能有空格</a:t>
            </a:r>
            <a:endParaRPr lang="en-US" altLang="zh-CN" dirty="0"/>
          </a:p>
          <a:p>
            <a:r>
              <a:rPr lang="en-US" altLang="zh-CN" dirty="0"/>
              <a:t>Typedef char </a:t>
            </a:r>
            <a:r>
              <a:rPr lang="en-US" altLang="zh-CN" dirty="0" err="1"/>
              <a:t>AtomType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//</a:t>
            </a:r>
            <a:r>
              <a:rPr lang="zh-CN" altLang="en-US" dirty="0"/>
              <a:t>将</a:t>
            </a:r>
            <a:r>
              <a:rPr lang="en-US" altLang="zh-CN" dirty="0"/>
              <a:t>s</a:t>
            </a:r>
            <a:r>
              <a:rPr lang="zh-CN" altLang="en-US" dirty="0"/>
              <a:t>中从第</a:t>
            </a:r>
            <a:r>
              <a:rPr lang="en-US" altLang="zh-CN" dirty="0"/>
              <a:t>pos</a:t>
            </a:r>
            <a:r>
              <a:rPr lang="zh-CN" altLang="en-US" dirty="0"/>
              <a:t>个字符开始的连续</a:t>
            </a:r>
            <a:r>
              <a:rPr lang="en-US" altLang="zh-CN" dirty="0" err="1"/>
              <a:t>len</a:t>
            </a:r>
            <a:r>
              <a:rPr lang="zh-CN" altLang="en-US" dirty="0"/>
              <a:t>个字符放到</a:t>
            </a:r>
            <a:r>
              <a:rPr lang="en-US" altLang="zh-CN" dirty="0"/>
              <a:t>sub</a:t>
            </a:r>
            <a:r>
              <a:rPr lang="zh-CN" altLang="en-US" dirty="0"/>
              <a:t>中</a:t>
            </a:r>
          </a:p>
          <a:p>
            <a:r>
              <a:rPr lang="en-US" altLang="zh-CN" dirty="0"/>
              <a:t>Status </a:t>
            </a:r>
            <a:r>
              <a:rPr lang="en-US" altLang="zh-CN" dirty="0" err="1"/>
              <a:t>StrSubStr</a:t>
            </a:r>
            <a:r>
              <a:rPr lang="en-US" altLang="zh-CN" dirty="0"/>
              <a:t>(</a:t>
            </a:r>
            <a:r>
              <a:rPr lang="en-US" altLang="zh-CN" dirty="0" err="1"/>
              <a:t>SString</a:t>
            </a:r>
            <a:r>
              <a:rPr lang="en-US" altLang="zh-CN" dirty="0"/>
              <a:t> sub, </a:t>
            </a:r>
            <a:r>
              <a:rPr lang="en-US" altLang="zh-CN" dirty="0" err="1"/>
              <a:t>SString</a:t>
            </a:r>
            <a:r>
              <a:rPr lang="en-US" altLang="zh-CN" dirty="0"/>
              <a:t> </a:t>
            </a:r>
            <a:r>
              <a:rPr lang="en-US" altLang="zh-CN" dirty="0" err="1"/>
              <a:t>s,int</a:t>
            </a:r>
            <a:r>
              <a:rPr lang="en-US" altLang="zh-CN" dirty="0"/>
              <a:t> </a:t>
            </a:r>
            <a:r>
              <a:rPr lang="en-US" altLang="zh-CN" dirty="0" err="1"/>
              <a:t>pos,int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165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Status  </a:t>
            </a:r>
            <a:r>
              <a:rPr lang="en-US" altLang="zh-CN" b="1" dirty="0">
                <a:solidFill>
                  <a:srgbClr val="0000CC"/>
                </a:solidFill>
              </a:rPr>
              <a:t>Sever</a:t>
            </a:r>
            <a:r>
              <a:rPr lang="en-US" altLang="zh-CN" dirty="0"/>
              <a:t>(</a:t>
            </a:r>
            <a:r>
              <a:rPr lang="en-US" altLang="zh-CN" dirty="0" err="1"/>
              <a:t>SString</a:t>
            </a:r>
            <a:r>
              <a:rPr lang="en-US" altLang="zh-CN" dirty="0"/>
              <a:t> </a:t>
            </a:r>
            <a:r>
              <a:rPr lang="en-US" altLang="zh-CN" dirty="0" err="1"/>
              <a:t>str</a:t>
            </a:r>
            <a:r>
              <a:rPr lang="en-US" altLang="zh-CN" dirty="0"/>
              <a:t>, </a:t>
            </a:r>
            <a:r>
              <a:rPr lang="en-US" altLang="zh-CN" dirty="0" err="1"/>
              <a:t>SString</a:t>
            </a:r>
            <a:r>
              <a:rPr lang="en-US" altLang="zh-CN" dirty="0"/>
              <a:t> </a:t>
            </a:r>
            <a:r>
              <a:rPr lang="en-US" altLang="zh-CN" dirty="0" err="1"/>
              <a:t>hstr</a:t>
            </a:r>
            <a:r>
              <a:rPr lang="en-US" altLang="zh-CN" dirty="0"/>
              <a:t>) 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将非空串</a:t>
            </a:r>
            <a:r>
              <a:rPr lang="en-US" altLang="zh-CN" dirty="0" err="1"/>
              <a:t>str</a:t>
            </a:r>
            <a:r>
              <a:rPr lang="zh-CN" altLang="en-US" dirty="0"/>
              <a:t>分割为两部分：</a:t>
            </a:r>
            <a:r>
              <a:rPr lang="en-US" altLang="zh-CN" dirty="0" err="1"/>
              <a:t>hstr</a:t>
            </a:r>
            <a:r>
              <a:rPr lang="zh-CN" altLang="en-US" dirty="0"/>
              <a:t>为第一个逗号之前的子串，</a:t>
            </a:r>
            <a:r>
              <a:rPr lang="en-US" altLang="zh-CN" dirty="0" err="1"/>
              <a:t>str</a:t>
            </a:r>
            <a:r>
              <a:rPr lang="zh-CN" altLang="en-US" dirty="0"/>
              <a:t>为之后的子串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635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3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9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361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86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5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351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47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931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同一层：参见 画成 树式 的 层次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20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258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11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A6BFC6-F53F-4AEC-B06D-434A2EE318CD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9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A6BFC6-F53F-4AEC-B06D-434A2EE318CD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58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4624"/>
            <a:ext cx="8229600" cy="68133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1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40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1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904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904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3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31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31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A6BFC6-F53F-4AEC-B06D-434A2EE318CD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3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A6BFC6-F53F-4AEC-B06D-434A2EE318CD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1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6856" y="0"/>
            <a:ext cx="822960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60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525344"/>
            <a:ext cx="395536" cy="332656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31575BD-871F-45B8-BAE0-F48FD6E7B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72" y="3381053"/>
            <a:ext cx="5611528" cy="347694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F7EB042-1BB5-4A92-830C-90B4E493D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5686"/>
            <a:ext cx="7772400" cy="1470025"/>
          </a:xfrm>
        </p:spPr>
        <p:txBody>
          <a:bodyPr/>
          <a:lstStyle/>
          <a:p>
            <a:r>
              <a:rPr lang="zh-CN" altLang="en-US" b="1" dirty="0"/>
              <a:t>第五章 数组和广义表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098A6C-355C-4D71-98CF-F093719EA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356" y="2901461"/>
            <a:ext cx="6400800" cy="1752600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Part II-</a:t>
            </a:r>
            <a:r>
              <a:rPr lang="zh-CN" altLang="en-US" b="1" dirty="0">
                <a:solidFill>
                  <a:schemeClr val="tx1"/>
                </a:solidFill>
              </a:rPr>
              <a:t>广义表</a:t>
            </a:r>
          </a:p>
        </p:txBody>
      </p:sp>
    </p:spTree>
    <p:extLst>
      <p:ext uri="{BB962C8B-B14F-4D97-AF65-F5344CB8AC3E}">
        <p14:creationId xmlns:p14="http://schemas.microsoft.com/office/powerpoint/2010/main" val="614456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CEF76-CC10-405A-A860-C577AB5F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5E6DE5-7925-439A-8ECC-33AD7E40D5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zh-CN" sz="2400" dirty="0"/>
              <a:t>A( )</a:t>
            </a:r>
          </a:p>
          <a:p>
            <a:pPr marL="0" indent="0">
              <a:buNone/>
            </a:pPr>
            <a:r>
              <a:rPr lang="pt-BR" altLang="zh-CN" sz="2400" dirty="0"/>
              <a:t>B( e ) </a:t>
            </a:r>
          </a:p>
          <a:p>
            <a:pPr marL="0" indent="0">
              <a:buNone/>
            </a:pPr>
            <a:r>
              <a:rPr lang="pt-BR" altLang="zh-CN" sz="2400" dirty="0"/>
              <a:t>C(a, (b, c, d))</a:t>
            </a:r>
          </a:p>
          <a:p>
            <a:pPr marL="0" indent="0">
              <a:buNone/>
            </a:pPr>
            <a:r>
              <a:rPr lang="pt-BR" altLang="zh-CN" sz="2400" dirty="0"/>
              <a:t>D(A, B, C)</a:t>
            </a:r>
          </a:p>
          <a:p>
            <a:pPr marL="0" indent="0">
              <a:buNone/>
            </a:pPr>
            <a:r>
              <a:rPr lang="pt-BR" altLang="zh-CN" sz="2400" dirty="0"/>
              <a:t>E(a, E )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337AC5-42A7-46A7-B0FC-6F1AF4CE50EB}"/>
              </a:ext>
            </a:extLst>
          </p:cNvPr>
          <p:cNvSpPr txBox="1"/>
          <p:nvPr/>
        </p:nvSpPr>
        <p:spPr>
          <a:xfrm>
            <a:off x="180186" y="3435666"/>
            <a:ext cx="14071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A=</a:t>
            </a:r>
            <a:r>
              <a:rPr lang="en-US" altLang="zh-CN" sz="2000" dirty="0" err="1"/>
              <a:t>NuLL</a:t>
            </a:r>
            <a:endParaRPr lang="zh-CN" altLang="en-US" sz="20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A4B6D79-375C-4726-BC40-B7F9139FE984}"/>
              </a:ext>
            </a:extLst>
          </p:cNvPr>
          <p:cNvGrpSpPr/>
          <p:nvPr/>
        </p:nvGrpSpPr>
        <p:grpSpPr>
          <a:xfrm>
            <a:off x="247005" y="3874607"/>
            <a:ext cx="1761943" cy="924518"/>
            <a:chOff x="247005" y="3874607"/>
            <a:chExt cx="1761943" cy="92451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BA1AD6A-C1F4-4B8A-A2C7-046E73D174DC}"/>
                </a:ext>
              </a:extLst>
            </p:cNvPr>
            <p:cNvGrpSpPr/>
            <p:nvPr/>
          </p:nvGrpSpPr>
          <p:grpSpPr>
            <a:xfrm>
              <a:off x="1050584" y="3875173"/>
              <a:ext cx="958364" cy="369332"/>
              <a:chOff x="2267745" y="3444373"/>
              <a:chExt cx="1152127" cy="459040"/>
            </a:xfrm>
          </p:grpSpPr>
          <p:sp>
            <p:nvSpPr>
              <p:cNvPr id="11" name="Rectangle 19">
                <a:extLst>
                  <a:ext uri="{FF2B5EF4-FFF2-40B4-BE49-F238E27FC236}">
                    <a16:creationId xmlns:a16="http://schemas.microsoft.com/office/drawing/2014/main" id="{BA2A1DE4-16B6-4A08-B6B8-BE16E30E2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5" y="3444373"/>
                <a:ext cx="1152127" cy="459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0000FF"/>
                    </a:solidFill>
                    <a:ea typeface="楷体_GB2312" pitchFamily="49" charset="-122"/>
                  </a:rPr>
                  <a:t>1         ˄</a:t>
                </a:r>
                <a:endParaRPr lang="en-US" altLang="zh-CN" sz="1800" dirty="0">
                  <a:ea typeface="楷体_GB2312" pitchFamily="49" charset="-122"/>
                </a:endParaRPr>
              </a:p>
            </p:txBody>
          </p:sp>
          <p:sp>
            <p:nvSpPr>
              <p:cNvPr id="12" name="Line 22">
                <a:extLst>
                  <a:ext uri="{FF2B5EF4-FFF2-40B4-BE49-F238E27FC236}">
                    <a16:creationId xmlns:a16="http://schemas.microsoft.com/office/drawing/2014/main" id="{95EE7057-F993-4D1B-BC39-B89731E1E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784" y="3453953"/>
                <a:ext cx="8620" cy="4343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23">
                <a:extLst>
                  <a:ext uri="{FF2B5EF4-FFF2-40B4-BE49-F238E27FC236}">
                    <a16:creationId xmlns:a16="http://schemas.microsoft.com/office/drawing/2014/main" id="{C5AF6A0E-C7AB-48FE-9FEF-7E62B6FCC0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7821" y="3444373"/>
                <a:ext cx="2" cy="4590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CE6CBEE-86D2-4604-ABF0-2CEA3CB45FA9}"/>
                </a:ext>
              </a:extLst>
            </p:cNvPr>
            <p:cNvCxnSpPr/>
            <p:nvPr/>
          </p:nvCxnSpPr>
          <p:spPr bwMode="auto">
            <a:xfrm>
              <a:off x="1529766" y="4094547"/>
              <a:ext cx="0" cy="2896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A77DC60-A1E7-4BC4-913D-C928E1800311}"/>
                </a:ext>
              </a:extLst>
            </p:cNvPr>
            <p:cNvGrpSpPr/>
            <p:nvPr/>
          </p:nvGrpSpPr>
          <p:grpSpPr>
            <a:xfrm>
              <a:off x="1304708" y="4384226"/>
              <a:ext cx="651706" cy="414899"/>
              <a:chOff x="2357226" y="4110067"/>
              <a:chExt cx="783469" cy="515675"/>
            </a:xfrm>
          </p:grpSpPr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A3DC2EB3-B656-4412-B94E-64FBC6635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226" y="4110067"/>
                <a:ext cx="783469" cy="49729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a typeface="楷体_GB2312" pitchFamily="49" charset="-122"/>
                  </a:rPr>
                  <a:t>0  e </a:t>
                </a:r>
                <a:endParaRPr lang="en-US" altLang="zh-CN" sz="2000" dirty="0">
                  <a:ea typeface="楷体_GB2312" pitchFamily="49" charset="-122"/>
                </a:endParaRPr>
              </a:p>
            </p:txBody>
          </p:sp>
          <p:sp>
            <p:nvSpPr>
              <p:cNvPr id="17" name="Line 22">
                <a:extLst>
                  <a:ext uri="{FF2B5EF4-FFF2-40B4-BE49-F238E27FC236}">
                    <a16:creationId xmlns:a16="http://schemas.microsoft.com/office/drawing/2014/main" id="{557E35CE-9706-4D43-8841-3AEFC72BD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7264" y="4119648"/>
                <a:ext cx="2" cy="5060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B2EC85F-B9F6-40E4-BB4B-B0B58F6B72F0}"/>
                </a:ext>
              </a:extLst>
            </p:cNvPr>
            <p:cNvCxnSpPr/>
            <p:nvPr/>
          </p:nvCxnSpPr>
          <p:spPr bwMode="auto">
            <a:xfrm>
              <a:off x="511503" y="4036132"/>
              <a:ext cx="5390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B84A82BC-E9C3-4518-B5D5-53B0E81CA967}"/>
                </a:ext>
              </a:extLst>
            </p:cNvPr>
            <p:cNvSpPr txBox="1"/>
            <p:nvPr/>
          </p:nvSpPr>
          <p:spPr>
            <a:xfrm>
              <a:off x="247005" y="3874607"/>
              <a:ext cx="309559" cy="32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B</a:t>
              </a:r>
              <a:endParaRPr lang="zh-CN" altLang="en-US" sz="2000" dirty="0"/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087E063-49EC-44D8-B7C1-7DC520CEE806}"/>
              </a:ext>
            </a:extLst>
          </p:cNvPr>
          <p:cNvGrpSpPr/>
          <p:nvPr/>
        </p:nvGrpSpPr>
        <p:grpSpPr>
          <a:xfrm>
            <a:off x="271911" y="5613247"/>
            <a:ext cx="2885163" cy="1158083"/>
            <a:chOff x="271911" y="5613247"/>
            <a:chExt cx="2885163" cy="1158083"/>
          </a:xfrm>
        </p:grpSpPr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77083F69-99E1-40B7-9440-EF5236FD8CF9}"/>
                </a:ext>
              </a:extLst>
            </p:cNvPr>
            <p:cNvGrpSpPr/>
            <p:nvPr/>
          </p:nvGrpSpPr>
          <p:grpSpPr>
            <a:xfrm>
              <a:off x="1050582" y="5729119"/>
              <a:ext cx="958365" cy="404769"/>
              <a:chOff x="2267745" y="3444373"/>
              <a:chExt cx="1152129" cy="503085"/>
            </a:xfrm>
          </p:grpSpPr>
          <p:sp>
            <p:nvSpPr>
              <p:cNvPr id="69" name="Rectangle 19">
                <a:extLst>
                  <a:ext uri="{FF2B5EF4-FFF2-40B4-BE49-F238E27FC236}">
                    <a16:creationId xmlns:a16="http://schemas.microsoft.com/office/drawing/2014/main" id="{423E0529-3729-4CB8-86F3-6EE89A2AB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5" y="3444373"/>
                <a:ext cx="1152129" cy="503085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a typeface="楷体_GB2312" pitchFamily="49" charset="-122"/>
                  </a:rPr>
                  <a:t>1    </a:t>
                </a:r>
                <a:endParaRPr lang="en-US" altLang="zh-CN" sz="2000" dirty="0">
                  <a:ea typeface="楷体_GB2312" pitchFamily="49" charset="-122"/>
                </a:endParaRPr>
              </a:p>
            </p:txBody>
          </p:sp>
          <p:sp>
            <p:nvSpPr>
              <p:cNvPr id="70" name="Line 22">
                <a:extLst>
                  <a:ext uri="{FF2B5EF4-FFF2-40B4-BE49-F238E27FC236}">
                    <a16:creationId xmlns:a16="http://schemas.microsoft.com/office/drawing/2014/main" id="{FE4F5B4B-720E-43C2-B777-9012F5B91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784" y="3453954"/>
                <a:ext cx="0" cy="493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23">
                <a:extLst>
                  <a:ext uri="{FF2B5EF4-FFF2-40B4-BE49-F238E27FC236}">
                    <a16:creationId xmlns:a16="http://schemas.microsoft.com/office/drawing/2014/main" id="{284E416C-DB1E-421E-B976-74D9700A4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3444374"/>
                <a:ext cx="10964" cy="4839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97F09F5C-6718-46D9-BDCF-5662BFB34846}"/>
                </a:ext>
              </a:extLst>
            </p:cNvPr>
            <p:cNvGrpSpPr/>
            <p:nvPr/>
          </p:nvGrpSpPr>
          <p:grpSpPr>
            <a:xfrm>
              <a:off x="2198710" y="5733777"/>
              <a:ext cx="958364" cy="400111"/>
              <a:chOff x="2267745" y="3444372"/>
              <a:chExt cx="1152127" cy="497295"/>
            </a:xfrm>
          </p:grpSpPr>
          <p:sp>
            <p:nvSpPr>
              <p:cNvPr id="73" name="Rectangle 19">
                <a:extLst>
                  <a:ext uri="{FF2B5EF4-FFF2-40B4-BE49-F238E27FC236}">
                    <a16:creationId xmlns:a16="http://schemas.microsoft.com/office/drawing/2014/main" id="{7CB72209-7C20-420D-8DB4-350F17E06E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5" y="3444373"/>
                <a:ext cx="1152127" cy="49729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a typeface="楷体_GB2312" pitchFamily="49" charset="-122"/>
                  </a:rPr>
                  <a:t>1       ˄</a:t>
                </a:r>
                <a:endParaRPr lang="en-US" altLang="zh-CN" sz="2000" dirty="0">
                  <a:ea typeface="楷体_GB2312" pitchFamily="49" charset="-122"/>
                </a:endParaRPr>
              </a:p>
            </p:txBody>
          </p:sp>
          <p:sp>
            <p:nvSpPr>
              <p:cNvPr id="74" name="Line 22">
                <a:extLst>
                  <a:ext uri="{FF2B5EF4-FFF2-40B4-BE49-F238E27FC236}">
                    <a16:creationId xmlns:a16="http://schemas.microsoft.com/office/drawing/2014/main" id="{A7F9C2A5-4FFD-4536-8A39-9C5BD0D27E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15659" y="3453953"/>
                <a:ext cx="12124" cy="4877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23">
                <a:extLst>
                  <a:ext uri="{FF2B5EF4-FFF2-40B4-BE49-F238E27FC236}">
                    <a16:creationId xmlns:a16="http://schemas.microsoft.com/office/drawing/2014/main" id="{80904D6E-23D4-4070-869C-EC45EF93B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3444372"/>
                <a:ext cx="1" cy="497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89B5C64B-B7C1-47F4-B1A3-5DF3F7AB3F3F}"/>
                </a:ext>
              </a:extLst>
            </p:cNvPr>
            <p:cNvCxnSpPr/>
            <p:nvPr/>
          </p:nvCxnSpPr>
          <p:spPr bwMode="auto">
            <a:xfrm>
              <a:off x="1814144" y="5882368"/>
              <a:ext cx="3694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7FBBAE5E-3D0B-49B1-9C2F-10ACCAD80086}"/>
                </a:ext>
              </a:extLst>
            </p:cNvPr>
            <p:cNvCxnSpPr/>
            <p:nvPr/>
          </p:nvCxnSpPr>
          <p:spPr bwMode="auto">
            <a:xfrm flipV="1">
              <a:off x="571399" y="5852134"/>
              <a:ext cx="479183" cy="24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34AAD3F-4A02-4EC3-8D33-4DF82889B8BF}"/>
                </a:ext>
              </a:extLst>
            </p:cNvPr>
            <p:cNvSpPr txBox="1"/>
            <p:nvPr/>
          </p:nvSpPr>
          <p:spPr>
            <a:xfrm>
              <a:off x="271911" y="5690695"/>
              <a:ext cx="309559" cy="32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E</a:t>
              </a:r>
              <a:endParaRPr lang="zh-CN" altLang="en-US" sz="2000" dirty="0"/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6D23FAE2-3B1F-4363-B65E-C77F34344FF6}"/>
                </a:ext>
              </a:extLst>
            </p:cNvPr>
            <p:cNvGrpSpPr/>
            <p:nvPr/>
          </p:nvGrpSpPr>
          <p:grpSpPr>
            <a:xfrm>
              <a:off x="1317100" y="6367266"/>
              <a:ext cx="598978" cy="404064"/>
              <a:chOff x="2395354" y="4304796"/>
              <a:chExt cx="720080" cy="502208"/>
            </a:xfrm>
          </p:grpSpPr>
          <p:sp>
            <p:nvSpPr>
              <p:cNvPr id="80" name="Rectangle 19">
                <a:extLst>
                  <a:ext uri="{FF2B5EF4-FFF2-40B4-BE49-F238E27FC236}">
                    <a16:creationId xmlns:a16="http://schemas.microsoft.com/office/drawing/2014/main" id="{8A87F059-5187-406A-9A6E-55889627D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5354" y="4309710"/>
                <a:ext cx="720080" cy="49729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a typeface="楷体_GB2312" pitchFamily="49" charset="-122"/>
                  </a:rPr>
                  <a:t>0  a </a:t>
                </a:r>
                <a:endParaRPr lang="en-US" altLang="zh-CN" sz="2000" dirty="0">
                  <a:ea typeface="楷体_GB2312" pitchFamily="49" charset="-122"/>
                </a:endParaRPr>
              </a:p>
            </p:txBody>
          </p:sp>
          <p:sp>
            <p:nvSpPr>
              <p:cNvPr id="81" name="Line 22">
                <a:extLst>
                  <a:ext uri="{FF2B5EF4-FFF2-40B4-BE49-F238E27FC236}">
                    <a16:creationId xmlns:a16="http://schemas.microsoft.com/office/drawing/2014/main" id="{79FB84F6-3774-4693-A037-F318E149E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54946" y="4304796"/>
                <a:ext cx="667" cy="4877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2CFB39A4-D9A1-497A-B175-6C4D8596B433}"/>
                </a:ext>
              </a:extLst>
            </p:cNvPr>
            <p:cNvCxnSpPr/>
            <p:nvPr/>
          </p:nvCxnSpPr>
          <p:spPr bwMode="auto">
            <a:xfrm>
              <a:off x="1509886" y="5960313"/>
              <a:ext cx="0" cy="4069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B424BC00-3080-4FC3-8B40-B1083E41939D}"/>
                </a:ext>
              </a:extLst>
            </p:cNvPr>
            <p:cNvCxnSpPr/>
            <p:nvPr/>
          </p:nvCxnSpPr>
          <p:spPr bwMode="auto">
            <a:xfrm flipV="1">
              <a:off x="781043" y="5613247"/>
              <a:ext cx="0" cy="23888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821C6B35-DB5D-4071-AA56-D04694C887FF}"/>
                </a:ext>
              </a:extLst>
            </p:cNvPr>
            <p:cNvCxnSpPr/>
            <p:nvPr/>
          </p:nvCxnSpPr>
          <p:spPr bwMode="auto">
            <a:xfrm>
              <a:off x="781043" y="5613247"/>
              <a:ext cx="1846741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642778DC-F0C8-4D31-B876-B2EF158F32D5}"/>
                </a:ext>
              </a:extLst>
            </p:cNvPr>
            <p:cNvCxnSpPr/>
            <p:nvPr/>
          </p:nvCxnSpPr>
          <p:spPr bwMode="auto">
            <a:xfrm>
              <a:off x="2627784" y="5613247"/>
              <a:ext cx="0" cy="26912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DFCB4CBB-FF8B-4966-848E-9ACF7C232828}"/>
              </a:ext>
            </a:extLst>
          </p:cNvPr>
          <p:cNvGrpSpPr/>
          <p:nvPr/>
        </p:nvGrpSpPr>
        <p:grpSpPr>
          <a:xfrm>
            <a:off x="271911" y="4043841"/>
            <a:ext cx="4156073" cy="1390158"/>
            <a:chOff x="271911" y="4043841"/>
            <a:chExt cx="4156073" cy="1390158"/>
          </a:xfrm>
        </p:grpSpPr>
        <p:sp>
          <p:nvSpPr>
            <p:cNvPr id="6" name="Rectangle 19">
              <a:extLst>
                <a:ext uri="{FF2B5EF4-FFF2-40B4-BE49-F238E27FC236}">
                  <a16:creationId xmlns:a16="http://schemas.microsoft.com/office/drawing/2014/main" id="{E12944E7-6F7E-4CBB-ADAA-DD9F86684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360" y="5024209"/>
              <a:ext cx="963488" cy="3693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0000FF"/>
                  </a:solidFill>
                  <a:ea typeface="楷体_GB2312" pitchFamily="49" charset="-122"/>
                </a:rPr>
                <a:t>1        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80E8640-4DF4-485D-8595-AD54757CC665}"/>
                </a:ext>
              </a:extLst>
            </p:cNvPr>
            <p:cNvGrpSpPr/>
            <p:nvPr/>
          </p:nvGrpSpPr>
          <p:grpSpPr>
            <a:xfrm>
              <a:off x="1050581" y="5021520"/>
              <a:ext cx="973474" cy="369332"/>
              <a:chOff x="2267744" y="3444373"/>
              <a:chExt cx="1170293" cy="45904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5E7DB04-6E95-49C8-B097-7BD198B82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4" y="3444373"/>
                <a:ext cx="1170293" cy="459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0000FF"/>
                    </a:solidFill>
                    <a:ea typeface="楷体_GB2312" pitchFamily="49" charset="-122"/>
                  </a:rPr>
                  <a:t>1   ˄    </a:t>
                </a:r>
                <a:endParaRPr lang="en-US" altLang="zh-CN" sz="1800" dirty="0">
                  <a:ea typeface="楷体_GB2312" pitchFamily="49" charset="-122"/>
                </a:endParaRPr>
              </a:p>
            </p:txBody>
          </p:sp>
          <p:sp>
            <p:nvSpPr>
              <p:cNvPr id="21" name="Line 22">
                <a:extLst>
                  <a:ext uri="{FF2B5EF4-FFF2-40B4-BE49-F238E27FC236}">
                    <a16:creationId xmlns:a16="http://schemas.microsoft.com/office/drawing/2014/main" id="{5BB9B5F5-0456-4C5F-9F56-18345F2EA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784" y="3453955"/>
                <a:ext cx="0" cy="4001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23">
                <a:extLst>
                  <a:ext uri="{FF2B5EF4-FFF2-40B4-BE49-F238E27FC236}">
                    <a16:creationId xmlns:a16="http://schemas.microsoft.com/office/drawing/2014/main" id="{A59B2F9E-3AA2-4B91-B7D0-26E3F2A558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3444373"/>
                <a:ext cx="0" cy="4096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541905B-1297-4BD7-86F0-0A95FFEFEA5B}"/>
                </a:ext>
              </a:extLst>
            </p:cNvPr>
            <p:cNvCxnSpPr/>
            <p:nvPr/>
          </p:nvCxnSpPr>
          <p:spPr bwMode="auto">
            <a:xfrm>
              <a:off x="1879082" y="5190189"/>
              <a:ext cx="3694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487D3D51-75CD-4E52-878A-DD4835C60E6D}"/>
                </a:ext>
              </a:extLst>
            </p:cNvPr>
            <p:cNvGrpSpPr/>
            <p:nvPr/>
          </p:nvGrpSpPr>
          <p:grpSpPr>
            <a:xfrm>
              <a:off x="3469620" y="5033889"/>
              <a:ext cx="958364" cy="400110"/>
              <a:chOff x="2267745" y="3444373"/>
              <a:chExt cx="1152127" cy="497294"/>
            </a:xfrm>
          </p:grpSpPr>
          <p:sp>
            <p:nvSpPr>
              <p:cNvPr id="25" name="Rectangle 19">
                <a:extLst>
                  <a:ext uri="{FF2B5EF4-FFF2-40B4-BE49-F238E27FC236}">
                    <a16:creationId xmlns:a16="http://schemas.microsoft.com/office/drawing/2014/main" id="{8B4F2D46-96BC-48A2-9B7A-B5D83DE14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5" y="3444373"/>
                <a:ext cx="1152127" cy="49729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a typeface="楷体_GB2312" pitchFamily="49" charset="-122"/>
                  </a:rPr>
                  <a:t>1       ˄</a:t>
                </a:r>
                <a:endParaRPr lang="en-US" altLang="zh-CN" sz="2000" dirty="0">
                  <a:ea typeface="楷体_GB2312" pitchFamily="49" charset="-122"/>
                </a:endParaRPr>
              </a:p>
            </p:txBody>
          </p:sp>
          <p:sp>
            <p:nvSpPr>
              <p:cNvPr id="26" name="Line 22">
                <a:extLst>
                  <a:ext uri="{FF2B5EF4-FFF2-40B4-BE49-F238E27FC236}">
                    <a16:creationId xmlns:a16="http://schemas.microsoft.com/office/drawing/2014/main" id="{EB4A80D8-D34A-40B9-96A9-541F89098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784" y="3453953"/>
                <a:ext cx="7865" cy="4877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3">
                <a:extLst>
                  <a:ext uri="{FF2B5EF4-FFF2-40B4-BE49-F238E27FC236}">
                    <a16:creationId xmlns:a16="http://schemas.microsoft.com/office/drawing/2014/main" id="{3E1C112D-9856-43DB-B940-E691424C4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7820" y="3444373"/>
                <a:ext cx="4" cy="4972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65752A1-1341-4B48-89CA-323C129949A5}"/>
                </a:ext>
              </a:extLst>
            </p:cNvPr>
            <p:cNvCxnSpPr/>
            <p:nvPr/>
          </p:nvCxnSpPr>
          <p:spPr bwMode="auto">
            <a:xfrm>
              <a:off x="3086360" y="5206186"/>
              <a:ext cx="369457" cy="0"/>
            </a:xfrm>
            <a:prstGeom prst="straightConnector1">
              <a:avLst/>
            </a:prstGeom>
            <a:solidFill>
              <a:schemeClr val="accent1"/>
            </a:solidFill>
            <a:ln w="508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2F0B0EC-0795-4532-95FE-4376756C45C4}"/>
                </a:ext>
              </a:extLst>
            </p:cNvPr>
            <p:cNvGrpSpPr/>
            <p:nvPr/>
          </p:nvGrpSpPr>
          <p:grpSpPr>
            <a:xfrm>
              <a:off x="691197" y="4043841"/>
              <a:ext cx="1961441" cy="1138638"/>
              <a:chOff x="1835696" y="3654010"/>
              <a:chExt cx="2358008" cy="1415205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3A9E9667-A354-4DCE-9E4C-E95F825786C9}"/>
                  </a:ext>
                </a:extLst>
              </p:cNvPr>
              <p:cNvCxnSpPr/>
              <p:nvPr/>
            </p:nvCxnSpPr>
            <p:spPr bwMode="auto">
              <a:xfrm>
                <a:off x="1835696" y="3654010"/>
                <a:ext cx="0" cy="99912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00000"/>
                </a:solidFill>
                <a:prstDash val="solid"/>
                <a:round/>
                <a:headEnd type="arrow" w="sm" len="lg"/>
                <a:tailEnd type="none" w="med" len="med"/>
              </a:ln>
              <a:effectLst/>
            </p:spPr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22F8402F-F902-4444-86AF-875A230BCB43}"/>
                  </a:ext>
                </a:extLst>
              </p:cNvPr>
              <p:cNvCxnSpPr/>
              <p:nvPr/>
            </p:nvCxnSpPr>
            <p:spPr bwMode="auto">
              <a:xfrm>
                <a:off x="1835696" y="4653136"/>
                <a:ext cx="2358008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E46F733A-68F2-44D0-9AF1-3C631167C0F2}"/>
                  </a:ext>
                </a:extLst>
              </p:cNvPr>
              <p:cNvCxnSpPr/>
              <p:nvPr/>
            </p:nvCxnSpPr>
            <p:spPr bwMode="auto">
              <a:xfrm>
                <a:off x="4193704" y="4653136"/>
                <a:ext cx="0" cy="416079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DB10CB6-D1C7-48C9-8047-EECAF8E33101}"/>
                </a:ext>
              </a:extLst>
            </p:cNvPr>
            <p:cNvCxnSpPr/>
            <p:nvPr/>
          </p:nvCxnSpPr>
          <p:spPr bwMode="auto">
            <a:xfrm flipV="1">
              <a:off x="571400" y="5195328"/>
              <a:ext cx="479183" cy="24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A00DF90-3470-4188-8C02-44B16B776E8C}"/>
                </a:ext>
              </a:extLst>
            </p:cNvPr>
            <p:cNvCxnSpPr/>
            <p:nvPr/>
          </p:nvCxnSpPr>
          <p:spPr bwMode="auto">
            <a:xfrm>
              <a:off x="3948802" y="4043841"/>
              <a:ext cx="0" cy="116234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608EE88-588B-4422-98EC-071806010B1F}"/>
                </a:ext>
              </a:extLst>
            </p:cNvPr>
            <p:cNvSpPr txBox="1"/>
            <p:nvPr/>
          </p:nvSpPr>
          <p:spPr>
            <a:xfrm>
              <a:off x="271911" y="5033889"/>
              <a:ext cx="309559" cy="32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D</a:t>
              </a:r>
              <a:endParaRPr lang="zh-CN" altLang="en-US" sz="2000" dirty="0"/>
            </a:p>
          </p:txBody>
        </p:sp>
        <p:sp>
          <p:nvSpPr>
            <p:cNvPr id="90" name="Line 22">
              <a:extLst>
                <a:ext uri="{FF2B5EF4-FFF2-40B4-BE49-F238E27FC236}">
                  <a16:creationId xmlns:a16="http://schemas.microsoft.com/office/drawing/2014/main" id="{F504D234-6713-48A0-936B-7B6A18AC3B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5858" y="5032788"/>
              <a:ext cx="1" cy="3539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23">
              <a:extLst>
                <a:ext uri="{FF2B5EF4-FFF2-40B4-BE49-F238E27FC236}">
                  <a16:creationId xmlns:a16="http://schemas.microsoft.com/office/drawing/2014/main" id="{F40EF898-B0E5-4A7A-979F-BD0C19B2D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5608" y="5041210"/>
              <a:ext cx="0" cy="361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3B2998E0-1784-4AB5-AD9F-69D97EC20492}"/>
              </a:ext>
            </a:extLst>
          </p:cNvPr>
          <p:cNvGrpSpPr/>
          <p:nvPr/>
        </p:nvGrpSpPr>
        <p:grpSpPr>
          <a:xfrm>
            <a:off x="3542216" y="3800073"/>
            <a:ext cx="5134240" cy="1502607"/>
            <a:chOff x="3542216" y="3800073"/>
            <a:chExt cx="5134240" cy="1502607"/>
          </a:xfrm>
        </p:grpSpPr>
        <p:sp>
          <p:nvSpPr>
            <p:cNvPr id="7" name="Rectangle 19">
              <a:extLst>
                <a:ext uri="{FF2B5EF4-FFF2-40B4-BE49-F238E27FC236}">
                  <a16:creationId xmlns:a16="http://schemas.microsoft.com/office/drawing/2014/main" id="{20DAD04E-26E7-48C7-B85D-8743A40F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0289" y="4366845"/>
              <a:ext cx="963488" cy="3693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0000FF"/>
                  </a:solidFill>
                  <a:ea typeface="楷体_GB2312" pitchFamily="49" charset="-122"/>
                </a:rPr>
                <a:t>1        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8" name="Rectangle 19">
              <a:extLst>
                <a:ext uri="{FF2B5EF4-FFF2-40B4-BE49-F238E27FC236}">
                  <a16:creationId xmlns:a16="http://schemas.microsoft.com/office/drawing/2014/main" id="{CC61C389-7A91-4D5A-B795-21CB7005E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1306" y="4352668"/>
              <a:ext cx="963488" cy="3693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0000FF"/>
                  </a:solidFill>
                  <a:ea typeface="楷体_GB2312" pitchFamily="49" charset="-122"/>
                </a:rPr>
                <a:t>1        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B68B0EC2-B9C6-4B85-ACC0-FECC2856755D}"/>
                </a:ext>
              </a:extLst>
            </p:cNvPr>
            <p:cNvGrpSpPr/>
            <p:nvPr/>
          </p:nvGrpSpPr>
          <p:grpSpPr>
            <a:xfrm>
              <a:off x="4193576" y="3802164"/>
              <a:ext cx="958364" cy="369332"/>
              <a:chOff x="2267745" y="3344049"/>
              <a:chExt cx="1152127" cy="459040"/>
            </a:xfrm>
          </p:grpSpPr>
          <p:sp>
            <p:nvSpPr>
              <p:cNvPr id="35" name="Rectangle 19">
                <a:extLst>
                  <a:ext uri="{FF2B5EF4-FFF2-40B4-BE49-F238E27FC236}">
                    <a16:creationId xmlns:a16="http://schemas.microsoft.com/office/drawing/2014/main" id="{5405CFB7-08C2-4492-B3E6-7F3B80F47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5" y="3344049"/>
                <a:ext cx="1152127" cy="459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0000FF"/>
                    </a:solidFill>
                    <a:ea typeface="楷体_GB2312" pitchFamily="49" charset="-122"/>
                  </a:rPr>
                  <a:t>1    </a:t>
                </a:r>
                <a:endParaRPr lang="en-US" altLang="zh-CN" sz="1800" dirty="0">
                  <a:ea typeface="楷体_GB2312" pitchFamily="49" charset="-122"/>
                </a:endParaRPr>
              </a:p>
            </p:txBody>
          </p:sp>
          <p:sp>
            <p:nvSpPr>
              <p:cNvPr id="36" name="Line 22">
                <a:extLst>
                  <a:ext uri="{FF2B5EF4-FFF2-40B4-BE49-F238E27FC236}">
                    <a16:creationId xmlns:a16="http://schemas.microsoft.com/office/drawing/2014/main" id="{CA694442-1F4E-486A-BBDA-3CAB6FF70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27781" y="3353632"/>
                <a:ext cx="2" cy="4468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23">
                <a:extLst>
                  <a:ext uri="{FF2B5EF4-FFF2-40B4-BE49-F238E27FC236}">
                    <a16:creationId xmlns:a16="http://schemas.microsoft.com/office/drawing/2014/main" id="{97F69940-0651-42C9-AD0D-B7E4C97B4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7823" y="3344049"/>
                <a:ext cx="1" cy="4343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65B5A186-A77D-47BF-9447-2EB1C334A4A8}"/>
                </a:ext>
              </a:extLst>
            </p:cNvPr>
            <p:cNvGrpSpPr/>
            <p:nvPr/>
          </p:nvGrpSpPr>
          <p:grpSpPr>
            <a:xfrm>
              <a:off x="5361850" y="3800073"/>
              <a:ext cx="958364" cy="377041"/>
              <a:chOff x="2267745" y="3344049"/>
              <a:chExt cx="1152127" cy="468622"/>
            </a:xfrm>
          </p:grpSpPr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7D05FC92-33EA-496D-AC56-0A9414497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5" y="3344049"/>
                <a:ext cx="1152127" cy="459041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0000FF"/>
                    </a:solidFill>
                    <a:ea typeface="楷体_GB2312" pitchFamily="49" charset="-122"/>
                  </a:rPr>
                  <a:t>1         ˄</a:t>
                </a:r>
                <a:endParaRPr lang="en-US" altLang="zh-CN" sz="1800" dirty="0">
                  <a:ea typeface="楷体_GB2312" pitchFamily="49" charset="-122"/>
                </a:endParaRPr>
              </a:p>
            </p:txBody>
          </p:sp>
          <p:sp>
            <p:nvSpPr>
              <p:cNvPr id="40" name="Line 22">
                <a:extLst>
                  <a:ext uri="{FF2B5EF4-FFF2-40B4-BE49-F238E27FC236}">
                    <a16:creationId xmlns:a16="http://schemas.microsoft.com/office/drawing/2014/main" id="{CDA85386-7FCB-43B4-9543-F63DCFFC2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27781" y="3353629"/>
                <a:ext cx="1" cy="4590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23">
                <a:extLst>
                  <a:ext uri="{FF2B5EF4-FFF2-40B4-BE49-F238E27FC236}">
                    <a16:creationId xmlns:a16="http://schemas.microsoft.com/office/drawing/2014/main" id="{2B14B55E-0545-4A33-95EF-0D248170BA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7823" y="3344049"/>
                <a:ext cx="1" cy="4606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F0A12BCD-0921-4855-80B9-0BDEF54E309A}"/>
                </a:ext>
              </a:extLst>
            </p:cNvPr>
            <p:cNvCxnSpPr/>
            <p:nvPr/>
          </p:nvCxnSpPr>
          <p:spPr bwMode="auto">
            <a:xfrm>
              <a:off x="4977285" y="4016097"/>
              <a:ext cx="3694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12038A9B-8A7D-4E55-8D92-680E68B26951}"/>
                </a:ext>
              </a:extLst>
            </p:cNvPr>
            <p:cNvCxnSpPr/>
            <p:nvPr/>
          </p:nvCxnSpPr>
          <p:spPr bwMode="auto">
            <a:xfrm>
              <a:off x="4627968" y="4093691"/>
              <a:ext cx="0" cy="2896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B5EA32C3-1663-4FC5-A4C4-F2A9E7C08B76}"/>
                </a:ext>
              </a:extLst>
            </p:cNvPr>
            <p:cNvCxnSpPr/>
            <p:nvPr/>
          </p:nvCxnSpPr>
          <p:spPr bwMode="auto">
            <a:xfrm>
              <a:off x="5813050" y="4053881"/>
              <a:ext cx="0" cy="2896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DCB9953-3E22-4A02-BCA1-7D58FDD63F14}"/>
                </a:ext>
              </a:extLst>
            </p:cNvPr>
            <p:cNvGrpSpPr/>
            <p:nvPr/>
          </p:nvGrpSpPr>
          <p:grpSpPr>
            <a:xfrm>
              <a:off x="5661336" y="4354083"/>
              <a:ext cx="299490" cy="361623"/>
              <a:chOff x="2627783" y="3444373"/>
              <a:chExt cx="360041" cy="449459"/>
            </a:xfrm>
          </p:grpSpPr>
          <p:sp>
            <p:nvSpPr>
              <p:cNvPr id="46" name="Line 22">
                <a:extLst>
                  <a:ext uri="{FF2B5EF4-FFF2-40B4-BE49-F238E27FC236}">
                    <a16:creationId xmlns:a16="http://schemas.microsoft.com/office/drawing/2014/main" id="{8D717541-826C-41B9-8E6C-AA2E32885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27783" y="3453954"/>
                <a:ext cx="1" cy="4398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23">
                <a:extLst>
                  <a:ext uri="{FF2B5EF4-FFF2-40B4-BE49-F238E27FC236}">
                    <a16:creationId xmlns:a16="http://schemas.microsoft.com/office/drawing/2014/main" id="{0AD18D84-2C72-43EF-9DAA-E487895EC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3444373"/>
                <a:ext cx="0" cy="4494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A6157724-8EFF-4A60-B4C0-1D5B7FB84C51}"/>
                </a:ext>
              </a:extLst>
            </p:cNvPr>
            <p:cNvCxnSpPr/>
            <p:nvPr/>
          </p:nvCxnSpPr>
          <p:spPr bwMode="auto">
            <a:xfrm>
              <a:off x="6170210" y="4522752"/>
              <a:ext cx="3694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5F25C660-B7A5-4302-964A-8350D045C7A8}"/>
                </a:ext>
              </a:extLst>
            </p:cNvPr>
            <p:cNvCxnSpPr/>
            <p:nvPr/>
          </p:nvCxnSpPr>
          <p:spPr bwMode="auto">
            <a:xfrm>
              <a:off x="7328405" y="4525315"/>
              <a:ext cx="3694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DC18E328-BB2C-437B-9475-932E424F8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968" y="4346374"/>
              <a:ext cx="963488" cy="3693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0000FF"/>
                  </a:solidFill>
                  <a:ea typeface="楷体_GB2312" pitchFamily="49" charset="-122"/>
                </a:rPr>
                <a:t>1        ˄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E9C169C1-05FA-4410-9DA6-3CA7D4F6F3E1}"/>
                </a:ext>
              </a:extLst>
            </p:cNvPr>
            <p:cNvCxnSpPr/>
            <p:nvPr/>
          </p:nvCxnSpPr>
          <p:spPr bwMode="auto">
            <a:xfrm>
              <a:off x="5850484" y="4611564"/>
              <a:ext cx="0" cy="2896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5AA76975-7AEE-4FF8-B222-DCDDB4860203}"/>
                </a:ext>
              </a:extLst>
            </p:cNvPr>
            <p:cNvCxnSpPr/>
            <p:nvPr/>
          </p:nvCxnSpPr>
          <p:spPr bwMode="auto">
            <a:xfrm>
              <a:off x="8161937" y="4592161"/>
              <a:ext cx="0" cy="2896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25F5AD14-8B93-4B16-B803-1F77C9F63A62}"/>
                </a:ext>
              </a:extLst>
            </p:cNvPr>
            <p:cNvCxnSpPr/>
            <p:nvPr/>
          </p:nvCxnSpPr>
          <p:spPr bwMode="auto">
            <a:xfrm>
              <a:off x="7023879" y="4601863"/>
              <a:ext cx="0" cy="2896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6E97F904-7AE8-4C75-BEBC-A75C6797486C}"/>
                </a:ext>
              </a:extLst>
            </p:cNvPr>
            <p:cNvGrpSpPr/>
            <p:nvPr/>
          </p:nvGrpSpPr>
          <p:grpSpPr>
            <a:xfrm>
              <a:off x="6724391" y="4901244"/>
              <a:ext cx="598978" cy="400110"/>
              <a:chOff x="2267745" y="4197941"/>
              <a:chExt cx="720080" cy="497294"/>
            </a:xfrm>
          </p:grpSpPr>
          <p:sp>
            <p:nvSpPr>
              <p:cNvPr id="55" name="Rectangle 19">
                <a:extLst>
                  <a:ext uri="{FF2B5EF4-FFF2-40B4-BE49-F238E27FC236}">
                    <a16:creationId xmlns:a16="http://schemas.microsoft.com/office/drawing/2014/main" id="{4B9D127E-7F2B-46F1-AEA4-88801789A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5" y="4197941"/>
                <a:ext cx="720080" cy="49729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a typeface="楷体_GB2312" pitchFamily="49" charset="-122"/>
                  </a:rPr>
                  <a:t>0  c </a:t>
                </a:r>
                <a:endParaRPr lang="en-US" altLang="zh-CN" sz="2000" dirty="0">
                  <a:ea typeface="楷体_GB2312" pitchFamily="49" charset="-122"/>
                </a:endParaRPr>
              </a:p>
            </p:txBody>
          </p:sp>
          <p:sp>
            <p:nvSpPr>
              <p:cNvPr id="56" name="Line 22">
                <a:extLst>
                  <a:ext uri="{FF2B5EF4-FFF2-40B4-BE49-F238E27FC236}">
                    <a16:creationId xmlns:a16="http://schemas.microsoft.com/office/drawing/2014/main" id="{E0070A23-2AE4-4E04-9540-2B213DACB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783" y="4261275"/>
                <a:ext cx="0" cy="4001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2B5EBA2E-2788-4556-BB13-82E4E1BDF350}"/>
                </a:ext>
              </a:extLst>
            </p:cNvPr>
            <p:cNvGrpSpPr/>
            <p:nvPr/>
          </p:nvGrpSpPr>
          <p:grpSpPr>
            <a:xfrm>
              <a:off x="5550995" y="4902570"/>
              <a:ext cx="598978" cy="400110"/>
              <a:chOff x="2267745" y="4197941"/>
              <a:chExt cx="720080" cy="497294"/>
            </a:xfrm>
          </p:grpSpPr>
          <p:sp>
            <p:nvSpPr>
              <p:cNvPr id="58" name="Rectangle 19">
                <a:extLst>
                  <a:ext uri="{FF2B5EF4-FFF2-40B4-BE49-F238E27FC236}">
                    <a16:creationId xmlns:a16="http://schemas.microsoft.com/office/drawing/2014/main" id="{D55C2C1A-42EC-4FD7-8CBE-DEEE54C3C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5" y="4197941"/>
                <a:ext cx="720080" cy="49729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a typeface="楷体_GB2312" pitchFamily="49" charset="-122"/>
                  </a:rPr>
                  <a:t>0  b </a:t>
                </a:r>
                <a:endParaRPr lang="en-US" altLang="zh-CN" sz="2000" dirty="0">
                  <a:ea typeface="楷体_GB2312" pitchFamily="49" charset="-122"/>
                </a:endParaRPr>
              </a:p>
            </p:txBody>
          </p:sp>
          <p:sp>
            <p:nvSpPr>
              <p:cNvPr id="59" name="Line 22">
                <a:extLst>
                  <a:ext uri="{FF2B5EF4-FFF2-40B4-BE49-F238E27FC236}">
                    <a16:creationId xmlns:a16="http://schemas.microsoft.com/office/drawing/2014/main" id="{1D5B8EC6-B0A0-45AC-8218-160F57A74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783" y="4259627"/>
                <a:ext cx="0" cy="4001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0423562C-097B-4D8A-BB5F-7DEA2A2B5F89}"/>
                </a:ext>
              </a:extLst>
            </p:cNvPr>
            <p:cNvGrpSpPr/>
            <p:nvPr/>
          </p:nvGrpSpPr>
          <p:grpSpPr>
            <a:xfrm>
              <a:off x="7862448" y="4872847"/>
              <a:ext cx="598978" cy="400110"/>
              <a:chOff x="2267745" y="4197941"/>
              <a:chExt cx="720080" cy="497294"/>
            </a:xfrm>
          </p:grpSpPr>
          <p:sp>
            <p:nvSpPr>
              <p:cNvPr id="61" name="Rectangle 19">
                <a:extLst>
                  <a:ext uri="{FF2B5EF4-FFF2-40B4-BE49-F238E27FC236}">
                    <a16:creationId xmlns:a16="http://schemas.microsoft.com/office/drawing/2014/main" id="{D231DBFB-8D9B-4B8A-AD6B-7D7A2B04A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5" y="4197941"/>
                <a:ext cx="720080" cy="49729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a typeface="楷体_GB2312" pitchFamily="49" charset="-122"/>
                  </a:rPr>
                  <a:t>0  d </a:t>
                </a:r>
                <a:endParaRPr lang="en-US" altLang="zh-CN" sz="2000" dirty="0">
                  <a:ea typeface="楷体_GB2312" pitchFamily="49" charset="-122"/>
                </a:endParaRPr>
              </a:p>
            </p:txBody>
          </p:sp>
          <p:sp>
            <p:nvSpPr>
              <p:cNvPr id="62" name="Line 22">
                <a:extLst>
                  <a:ext uri="{FF2B5EF4-FFF2-40B4-BE49-F238E27FC236}">
                    <a16:creationId xmlns:a16="http://schemas.microsoft.com/office/drawing/2014/main" id="{0EF7A316-C7CE-4D12-B24C-C37C7164E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783" y="4254453"/>
                <a:ext cx="0" cy="4001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699E4B0D-0377-4F79-AF3D-1B20C8D19998}"/>
                </a:ext>
              </a:extLst>
            </p:cNvPr>
            <p:cNvCxnSpPr/>
            <p:nvPr/>
          </p:nvCxnSpPr>
          <p:spPr bwMode="auto">
            <a:xfrm flipV="1">
              <a:off x="3819348" y="4028604"/>
              <a:ext cx="374227" cy="75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A7AE7758-7E7C-4299-ACB1-E68DB93E24F3}"/>
                </a:ext>
              </a:extLst>
            </p:cNvPr>
            <p:cNvSpPr txBox="1"/>
            <p:nvPr/>
          </p:nvSpPr>
          <p:spPr>
            <a:xfrm>
              <a:off x="3542216" y="3872081"/>
              <a:ext cx="309559" cy="3281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C</a:t>
              </a:r>
              <a:endParaRPr lang="zh-CN" altLang="en-US" sz="2000" dirty="0"/>
            </a:p>
          </p:txBody>
        </p:sp>
        <p:sp>
          <p:nvSpPr>
            <p:cNvPr id="86" name="Line 22">
              <a:extLst>
                <a:ext uri="{FF2B5EF4-FFF2-40B4-BE49-F238E27FC236}">
                  <a16:creationId xmlns:a16="http://schemas.microsoft.com/office/drawing/2014/main" id="{7D23A46C-1173-421E-990C-25C2F2CD0D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45705" y="4383846"/>
              <a:ext cx="1" cy="3539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Line 23">
              <a:extLst>
                <a:ext uri="{FF2B5EF4-FFF2-40B4-BE49-F238E27FC236}">
                  <a16:creationId xmlns:a16="http://schemas.microsoft.com/office/drawing/2014/main" id="{2AAAF290-2A7F-4734-A3EE-267454B0E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5195" y="4376137"/>
              <a:ext cx="0" cy="361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Line 22">
              <a:extLst>
                <a:ext uri="{FF2B5EF4-FFF2-40B4-BE49-F238E27FC236}">
                  <a16:creationId xmlns:a16="http://schemas.microsoft.com/office/drawing/2014/main" id="{7EE2DE65-F4DF-4D3D-85C6-AA074AAC38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88548" y="4354083"/>
              <a:ext cx="1" cy="3539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Line 23">
              <a:extLst>
                <a:ext uri="{FF2B5EF4-FFF2-40B4-BE49-F238E27FC236}">
                  <a16:creationId xmlns:a16="http://schemas.microsoft.com/office/drawing/2014/main" id="{1806EE72-ABF2-44E1-BFA8-F9456D717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8038" y="4346374"/>
              <a:ext cx="0" cy="3616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19">
              <a:extLst>
                <a:ext uri="{FF2B5EF4-FFF2-40B4-BE49-F238E27FC236}">
                  <a16:creationId xmlns:a16="http://schemas.microsoft.com/office/drawing/2014/main" id="{F8EAFD90-2281-46F6-89E5-A263FEEE9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688" y="4383338"/>
              <a:ext cx="632228" cy="40011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a</a:t>
              </a:r>
              <a:endParaRPr lang="en-US" altLang="zh-CN" sz="2000" dirty="0">
                <a:ea typeface="楷体_GB2312" pitchFamily="49" charset="-122"/>
              </a:endParaRPr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ECF6CED4-62B2-48DE-853A-9FC42B5E5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5465" y="4414260"/>
              <a:ext cx="0" cy="3219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01B25B4-B0A3-45E2-986A-20026B9643AF}"/>
              </a:ext>
            </a:extLst>
          </p:cNvPr>
          <p:cNvSpPr txBox="1"/>
          <p:nvPr/>
        </p:nvSpPr>
        <p:spPr>
          <a:xfrm>
            <a:off x="2496070" y="838126"/>
            <a:ext cx="571983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typedef struct </a:t>
            </a:r>
            <a:r>
              <a:rPr lang="en-US" altLang="zh-CN" sz="2400" dirty="0" err="1">
                <a:solidFill>
                  <a:srgbClr val="0000CC"/>
                </a:solidFill>
              </a:rPr>
              <a:t>GLNode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0000CC"/>
                </a:solidFill>
              </a:rPr>
              <a:t>{</a:t>
            </a:r>
            <a:r>
              <a:rPr lang="en-US" altLang="zh-CN" sz="2400" dirty="0"/>
              <a:t>	</a:t>
            </a:r>
          </a:p>
          <a:p>
            <a:r>
              <a:rPr lang="en-US" altLang="zh-CN" sz="2400" dirty="0"/>
              <a:t>     </a:t>
            </a:r>
            <a:r>
              <a:rPr lang="en-US" altLang="zh-CN" sz="2400" b="1" dirty="0" err="1">
                <a:solidFill>
                  <a:srgbClr val="C00000"/>
                </a:solidFill>
              </a:rPr>
              <a:t>ElemTag</a:t>
            </a:r>
            <a:r>
              <a:rPr lang="en-US" altLang="zh-CN" sz="2400" dirty="0"/>
              <a:t> tag; //</a:t>
            </a:r>
            <a:r>
              <a:rPr lang="zh-CN" altLang="en-US" sz="2400" dirty="0"/>
              <a:t> </a:t>
            </a:r>
            <a:r>
              <a:rPr lang="en-US" altLang="zh-CN" sz="2400" dirty="0"/>
              <a:t>ATOM or LIST</a:t>
            </a:r>
          </a:p>
          <a:p>
            <a:r>
              <a:rPr lang="en-US" altLang="zh-CN" sz="2400" dirty="0"/>
              <a:t>     union { //</a:t>
            </a:r>
            <a:r>
              <a:rPr lang="zh-CN" altLang="en-US" sz="2400" dirty="0"/>
              <a:t>原子结点和表结点的联合部分</a:t>
            </a:r>
          </a:p>
          <a:p>
            <a:r>
              <a:rPr lang="zh-CN" altLang="en-US" sz="2400" dirty="0"/>
              <a:t>          </a:t>
            </a:r>
            <a:r>
              <a:rPr lang="en-US" altLang="zh-CN" sz="2400" dirty="0" err="1"/>
              <a:t>AtomType</a:t>
            </a:r>
            <a:r>
              <a:rPr lang="en-US" altLang="zh-CN" sz="2400" dirty="0"/>
              <a:t> atom;	          </a:t>
            </a:r>
          </a:p>
          <a:p>
            <a:r>
              <a:rPr lang="en-US" altLang="zh-CN" sz="2400" dirty="0"/>
              <a:t>          struct {struct </a:t>
            </a:r>
            <a:r>
              <a:rPr lang="en-US" altLang="zh-CN" sz="2400" dirty="0" err="1">
                <a:solidFill>
                  <a:srgbClr val="0000CC"/>
                </a:solidFill>
              </a:rPr>
              <a:t>GLNode</a:t>
            </a:r>
            <a:r>
              <a:rPr lang="en-US" altLang="zh-CN" sz="2400" dirty="0"/>
              <a:t> *hp, *</a:t>
            </a:r>
            <a:r>
              <a:rPr lang="en-US" altLang="zh-CN" sz="2400" dirty="0" err="1"/>
              <a:t>tp</a:t>
            </a:r>
            <a:r>
              <a:rPr lang="en-US" altLang="zh-CN" sz="2400" dirty="0"/>
              <a:t>;} </a:t>
            </a:r>
            <a:r>
              <a:rPr lang="en-US" altLang="zh-CN" sz="2400" dirty="0" err="1"/>
              <a:t>ptr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    }</a:t>
            </a:r>
          </a:p>
          <a:p>
            <a:r>
              <a:rPr lang="en-US" altLang="zh-CN" sz="2400" b="1">
                <a:solidFill>
                  <a:srgbClr val="0000CC"/>
                </a:solidFill>
              </a:rPr>
              <a:t>}</a:t>
            </a:r>
            <a:r>
              <a:rPr lang="en-US" altLang="zh-CN" sz="2400"/>
              <a:t> </a:t>
            </a:r>
            <a:r>
              <a:rPr lang="en-US" altLang="zh-CN" sz="2400" b="1">
                <a:solidFill>
                  <a:srgbClr val="0000CC"/>
                </a:solidFill>
              </a:rPr>
              <a:t>Glist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814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B08EF912-D851-47E9-94D8-4228A77C4321}"/>
              </a:ext>
            </a:extLst>
          </p:cNvPr>
          <p:cNvSpPr/>
          <p:nvPr/>
        </p:nvSpPr>
        <p:spPr>
          <a:xfrm>
            <a:off x="0" y="2590566"/>
            <a:ext cx="9153525" cy="2313071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7D6F91-327F-43FF-A641-F87D702772A2}"/>
              </a:ext>
            </a:extLst>
          </p:cNvPr>
          <p:cNvSpPr/>
          <p:nvPr/>
        </p:nvSpPr>
        <p:spPr>
          <a:xfrm>
            <a:off x="0" y="4912489"/>
            <a:ext cx="9153525" cy="1201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9952D02-660C-45A2-93EA-390F49CF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 </a:t>
            </a:r>
            <a:r>
              <a:rPr lang="zh-CN" altLang="en-US" dirty="0"/>
              <a:t>子表分析法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E85D7A-F7A8-4CF6-A28C-3DA63E61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typedef </a:t>
            </a:r>
            <a:r>
              <a:rPr lang="en-US" altLang="zh-CN" sz="3000" b="1" dirty="0" err="1">
                <a:solidFill>
                  <a:srgbClr val="00B050"/>
                </a:solidFill>
              </a:rPr>
              <a:t>enum</a:t>
            </a:r>
            <a:r>
              <a:rPr lang="en-US" altLang="zh-CN" dirty="0"/>
              <a:t> {ATOM, LIST} </a:t>
            </a:r>
            <a:r>
              <a:rPr lang="en-US" altLang="zh-CN" dirty="0" err="1"/>
              <a:t>ElemTag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typedef struct </a:t>
            </a:r>
            <a:r>
              <a:rPr lang="en-US" altLang="zh-CN" b="1" dirty="0" err="1">
                <a:solidFill>
                  <a:srgbClr val="0000CC"/>
                </a:solidFill>
              </a:rPr>
              <a:t>GLNode</a:t>
            </a:r>
            <a:r>
              <a:rPr lang="en-US" altLang="zh-CN" dirty="0"/>
              <a:t> {	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ElemTag</a:t>
            </a:r>
            <a:r>
              <a:rPr lang="en-US" altLang="zh-CN" dirty="0"/>
              <a:t> tag; // ATOM or LIST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sz="3000" b="1" dirty="0">
                <a:solidFill>
                  <a:srgbClr val="00B050"/>
                </a:solidFill>
              </a:rPr>
              <a:t>union</a:t>
            </a:r>
            <a:r>
              <a:rPr lang="en-US" altLang="zh-CN" dirty="0">
                <a:solidFill>
                  <a:srgbClr val="C00000"/>
                </a:solidFill>
              </a:rPr>
              <a:t> { </a:t>
            </a:r>
            <a:r>
              <a:rPr lang="en-US" altLang="zh-CN" dirty="0"/>
              <a:t>//</a:t>
            </a:r>
            <a:r>
              <a:rPr lang="zh-CN" altLang="en-US" dirty="0"/>
              <a:t>原子结点和表结点的联合部分</a:t>
            </a:r>
          </a:p>
          <a:p>
            <a:pPr marL="0" indent="0">
              <a:buNone/>
            </a:pPr>
            <a:r>
              <a:rPr lang="zh-CN" altLang="en-US" dirty="0"/>
              <a:t>          </a:t>
            </a:r>
            <a:r>
              <a:rPr lang="en-US" altLang="zh-CN" dirty="0" err="1"/>
              <a:t>AtomType</a:t>
            </a:r>
            <a:r>
              <a:rPr lang="en-US" altLang="zh-CN" dirty="0"/>
              <a:t> atom;	          </a:t>
            </a:r>
          </a:p>
          <a:p>
            <a:pPr marL="0" indent="0">
              <a:buNone/>
            </a:pPr>
            <a:r>
              <a:rPr lang="en-US" altLang="zh-CN" dirty="0"/>
              <a:t>	struct </a:t>
            </a:r>
            <a:r>
              <a:rPr lang="en-US" altLang="zh-CN" dirty="0" err="1"/>
              <a:t>GLNode</a:t>
            </a:r>
            <a:r>
              <a:rPr lang="en-US" altLang="zh-CN" dirty="0"/>
              <a:t> *hp;//</a:t>
            </a:r>
            <a:r>
              <a:rPr lang="zh-CN" altLang="en-US" dirty="0"/>
              <a:t>指向子表的指针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 }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struct </a:t>
            </a:r>
            <a:r>
              <a:rPr lang="en-US" altLang="zh-CN" dirty="0" err="1"/>
              <a:t>GLNode</a:t>
            </a:r>
            <a:r>
              <a:rPr lang="en-US" altLang="zh-CN" dirty="0"/>
              <a:t> *</a:t>
            </a:r>
            <a:r>
              <a:rPr lang="en-US" altLang="zh-CN" dirty="0" err="1"/>
              <a:t>tp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//</a:t>
            </a:r>
            <a:r>
              <a:rPr lang="zh-CN" altLang="en-US" dirty="0"/>
              <a:t>指向同一层下一个表元素结点的指针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b="1" dirty="0" err="1">
                <a:solidFill>
                  <a:srgbClr val="0000CC"/>
                </a:solidFill>
              </a:rPr>
              <a:t>Glist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3E3E020-43BE-4803-AE7B-C6919381646D}"/>
              </a:ext>
            </a:extLst>
          </p:cNvPr>
          <p:cNvGrpSpPr/>
          <p:nvPr/>
        </p:nvGrpSpPr>
        <p:grpSpPr>
          <a:xfrm>
            <a:off x="3784447" y="6206691"/>
            <a:ext cx="2170714" cy="461095"/>
            <a:chOff x="6156172" y="6192396"/>
            <a:chExt cx="2170714" cy="461095"/>
          </a:xfrm>
        </p:grpSpPr>
        <p:grpSp>
          <p:nvGrpSpPr>
            <p:cNvPr id="8" name="Group 25">
              <a:extLst>
                <a:ext uri="{FF2B5EF4-FFF2-40B4-BE49-F238E27FC236}">
                  <a16:creationId xmlns:a16="http://schemas.microsoft.com/office/drawing/2014/main" id="{05023506-BD1A-4B25-A34E-7718CE01D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6172" y="6192396"/>
              <a:ext cx="2170714" cy="461095"/>
              <a:chOff x="2714" y="3090"/>
              <a:chExt cx="1088" cy="377"/>
            </a:xfrm>
          </p:grpSpPr>
          <p:sp>
            <p:nvSpPr>
              <p:cNvPr id="9" name="Rectangle 20">
                <a:extLst>
                  <a:ext uri="{FF2B5EF4-FFF2-40B4-BE49-F238E27FC236}">
                    <a16:creationId xmlns:a16="http://schemas.microsoft.com/office/drawing/2014/main" id="{AA4E076C-30D1-4B1C-898F-9C2774C62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4" y="3090"/>
                <a:ext cx="1088" cy="377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 sz="4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solidFill>
                      <a:srgbClr val="990033"/>
                    </a:solidFill>
                    <a:ea typeface="楷体_GB2312" pitchFamily="49" charset="-122"/>
                  </a:rPr>
                  <a:t>Tag=0  atom </a:t>
                </a:r>
                <a:r>
                  <a:rPr lang="en-US" altLang="zh-CN" sz="2400" b="1" dirty="0" err="1">
                    <a:solidFill>
                      <a:srgbClr val="990033"/>
                    </a:solidFill>
                    <a:ea typeface="楷体_GB2312" pitchFamily="49" charset="-122"/>
                  </a:rPr>
                  <a:t>tp</a:t>
                </a:r>
                <a:endParaRPr lang="en-US" altLang="zh-CN" sz="2400" dirty="0">
                  <a:ea typeface="楷体_GB2312" pitchFamily="49" charset="-122"/>
                </a:endParaRPr>
              </a:p>
            </p:txBody>
          </p:sp>
          <p:sp>
            <p:nvSpPr>
              <p:cNvPr id="10" name="Line 21">
                <a:extLst>
                  <a:ext uri="{FF2B5EF4-FFF2-40B4-BE49-F238E27FC236}">
                    <a16:creationId xmlns:a16="http://schemas.microsoft.com/office/drawing/2014/main" id="{5A161155-9BA5-489D-A36E-016A5265C4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3" y="3090"/>
                <a:ext cx="0" cy="377"/>
              </a:xfrm>
              <a:prstGeom prst="line">
                <a:avLst/>
              </a:prstGeom>
              <a:noFill/>
              <a:ln w="9525">
                <a:solidFill>
                  <a:srgbClr val="9900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Line 21">
              <a:extLst>
                <a:ext uri="{FF2B5EF4-FFF2-40B4-BE49-F238E27FC236}">
                  <a16:creationId xmlns:a16="http://schemas.microsoft.com/office/drawing/2014/main" id="{211A93AD-BC30-4A1C-9A36-1C9C86ECD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84368" y="6192396"/>
              <a:ext cx="0" cy="461095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17C6B96-1EEA-4F15-8ABA-B742F30EA801}"/>
              </a:ext>
            </a:extLst>
          </p:cNvPr>
          <p:cNvGrpSpPr/>
          <p:nvPr/>
        </p:nvGrpSpPr>
        <p:grpSpPr>
          <a:xfrm>
            <a:off x="6108550" y="6206691"/>
            <a:ext cx="2214773" cy="449424"/>
            <a:chOff x="6156175" y="5561224"/>
            <a:chExt cx="2214773" cy="532072"/>
          </a:xfrm>
        </p:grpSpPr>
        <p:sp>
          <p:nvSpPr>
            <p:cNvPr id="7" name="Rectangle 19">
              <a:extLst>
                <a:ext uri="{FF2B5EF4-FFF2-40B4-BE49-F238E27FC236}">
                  <a16:creationId xmlns:a16="http://schemas.microsoft.com/office/drawing/2014/main" id="{A706970A-C5E9-46E3-B597-F2AA88150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6175" y="5561224"/>
              <a:ext cx="2214773" cy="52322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0000FF"/>
                  </a:solidFill>
                  <a:ea typeface="楷体_GB2312" pitchFamily="49" charset="-122"/>
                </a:rPr>
                <a:t>Tag=1  hp  </a:t>
              </a:r>
              <a:r>
                <a:rPr lang="en-US" altLang="zh-CN" sz="2800" b="1" dirty="0" err="1">
                  <a:solidFill>
                    <a:srgbClr val="0000FF"/>
                  </a:solidFill>
                  <a:ea typeface="楷体_GB2312" pitchFamily="49" charset="-122"/>
                </a:rPr>
                <a:t>tp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  <p:sp>
          <p:nvSpPr>
            <p:cNvPr id="12" name="Line 22">
              <a:extLst>
                <a:ext uri="{FF2B5EF4-FFF2-40B4-BE49-F238E27FC236}">
                  <a16:creationId xmlns:a16="http://schemas.microsoft.com/office/drawing/2014/main" id="{24725CD1-F726-4505-B1AA-32B324D58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7545" y="5589240"/>
              <a:ext cx="0" cy="504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23">
              <a:extLst>
                <a:ext uri="{FF2B5EF4-FFF2-40B4-BE49-F238E27FC236}">
                  <a16:creationId xmlns:a16="http://schemas.microsoft.com/office/drawing/2014/main" id="{32298605-F986-458E-9335-30AA56456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2360" y="5579658"/>
              <a:ext cx="0" cy="504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86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1C15C-0549-474A-820B-06637A80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106" name="内容占位符 105">
            <a:extLst>
              <a:ext uri="{FF2B5EF4-FFF2-40B4-BE49-F238E27FC236}">
                <a16:creationId xmlns:a16="http://schemas.microsoft.com/office/drawing/2014/main" id="{DC88F68C-B5FB-4CE4-AC3E-3C77B1F259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 algn="r">
              <a:buNone/>
            </a:pPr>
            <a:r>
              <a:rPr lang="pt-BR" altLang="zh-CN" dirty="0"/>
              <a:t>A( )</a:t>
            </a:r>
          </a:p>
          <a:p>
            <a:pPr marL="0" indent="0" algn="r">
              <a:buNone/>
            </a:pPr>
            <a:r>
              <a:rPr lang="pt-BR" altLang="zh-CN" dirty="0"/>
              <a:t>B( e ) </a:t>
            </a:r>
          </a:p>
          <a:p>
            <a:pPr marL="0" indent="0" algn="r">
              <a:buNone/>
            </a:pPr>
            <a:r>
              <a:rPr lang="pt-BR" altLang="zh-CN" dirty="0"/>
              <a:t>C(a, (b, c, d))</a:t>
            </a:r>
          </a:p>
          <a:p>
            <a:pPr marL="0" indent="0" algn="r">
              <a:buNone/>
            </a:pPr>
            <a:r>
              <a:rPr lang="pt-BR" altLang="zh-CN" dirty="0"/>
              <a:t>D( A, B, C)</a:t>
            </a:r>
          </a:p>
          <a:p>
            <a:pPr marL="0" indent="0" algn="r">
              <a:buNone/>
            </a:pPr>
            <a:r>
              <a:rPr lang="pt-BR" altLang="zh-CN" dirty="0"/>
              <a:t>E( a, E )</a:t>
            </a:r>
            <a:endParaRPr lang="zh-CN" altLang="en-US" dirty="0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28D0566-3BAB-4295-968A-A1995123D917}"/>
              </a:ext>
            </a:extLst>
          </p:cNvPr>
          <p:cNvGrpSpPr/>
          <p:nvPr/>
        </p:nvGrpSpPr>
        <p:grpSpPr>
          <a:xfrm>
            <a:off x="3831960" y="885835"/>
            <a:ext cx="5143250" cy="1585759"/>
            <a:chOff x="3831960" y="885835"/>
            <a:chExt cx="5143250" cy="1585759"/>
          </a:xfrm>
        </p:grpSpPr>
        <p:sp>
          <p:nvSpPr>
            <p:cNvPr id="7" name="Rectangle 19">
              <a:extLst>
                <a:ext uri="{FF2B5EF4-FFF2-40B4-BE49-F238E27FC236}">
                  <a16:creationId xmlns:a16="http://schemas.microsoft.com/office/drawing/2014/main" id="{92D26A85-A4B3-4816-B728-2FD494667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043" y="2100679"/>
              <a:ext cx="963488" cy="3693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0000FF"/>
                  </a:solidFill>
                  <a:ea typeface="楷体_GB2312" pitchFamily="49" charset="-122"/>
                </a:rPr>
                <a:t>0    c    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sp>
          <p:nvSpPr>
            <p:cNvPr id="8" name="Rectangle 19">
              <a:extLst>
                <a:ext uri="{FF2B5EF4-FFF2-40B4-BE49-F238E27FC236}">
                  <a16:creationId xmlns:a16="http://schemas.microsoft.com/office/drawing/2014/main" id="{13514D7A-F5B2-4665-B7AA-85614CEEA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0060" y="2086502"/>
              <a:ext cx="963488" cy="3693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0000FF"/>
                  </a:solidFill>
                  <a:ea typeface="楷体_GB2312" pitchFamily="49" charset="-122"/>
                </a:rPr>
                <a:t>0    b    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94F28BF-C798-48B9-9987-7E3830CF99EE}"/>
                </a:ext>
              </a:extLst>
            </p:cNvPr>
            <p:cNvGrpSpPr/>
            <p:nvPr/>
          </p:nvGrpSpPr>
          <p:grpSpPr>
            <a:xfrm>
              <a:off x="4492330" y="1535998"/>
              <a:ext cx="958364" cy="369332"/>
              <a:chOff x="2267745" y="3344049"/>
              <a:chExt cx="1152127" cy="459040"/>
            </a:xfrm>
          </p:grpSpPr>
          <p:sp>
            <p:nvSpPr>
              <p:cNvPr id="35" name="Rectangle 19">
                <a:extLst>
                  <a:ext uri="{FF2B5EF4-FFF2-40B4-BE49-F238E27FC236}">
                    <a16:creationId xmlns:a16="http://schemas.microsoft.com/office/drawing/2014/main" id="{7EAC9118-91BA-4AF0-B29F-3018AA385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5" y="3344049"/>
                <a:ext cx="1152127" cy="459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0000FF"/>
                    </a:solidFill>
                    <a:ea typeface="楷体_GB2312" pitchFamily="49" charset="-122"/>
                  </a:rPr>
                  <a:t>0    a</a:t>
                </a:r>
                <a:endParaRPr lang="en-US" altLang="zh-CN" sz="1800" dirty="0">
                  <a:ea typeface="楷体_GB2312" pitchFamily="49" charset="-122"/>
                </a:endParaRPr>
              </a:p>
            </p:txBody>
          </p:sp>
          <p:sp>
            <p:nvSpPr>
              <p:cNvPr id="36" name="Line 22">
                <a:extLst>
                  <a:ext uri="{FF2B5EF4-FFF2-40B4-BE49-F238E27FC236}">
                    <a16:creationId xmlns:a16="http://schemas.microsoft.com/office/drawing/2014/main" id="{395A6E1A-6F07-4099-ABE4-F9AC19A499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27781" y="3353632"/>
                <a:ext cx="2" cy="446858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23">
                <a:extLst>
                  <a:ext uri="{FF2B5EF4-FFF2-40B4-BE49-F238E27FC236}">
                    <a16:creationId xmlns:a16="http://schemas.microsoft.com/office/drawing/2014/main" id="{28AE0226-1B76-4722-8FC6-AFB1EC687A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7823" y="3344049"/>
                <a:ext cx="1" cy="43439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7A5DDBD-F58A-4534-A9B9-231E1850A8E7}"/>
                </a:ext>
              </a:extLst>
            </p:cNvPr>
            <p:cNvGrpSpPr/>
            <p:nvPr/>
          </p:nvGrpSpPr>
          <p:grpSpPr>
            <a:xfrm>
              <a:off x="5660604" y="1533907"/>
              <a:ext cx="958364" cy="377041"/>
              <a:chOff x="2267745" y="3344049"/>
              <a:chExt cx="1152127" cy="468622"/>
            </a:xfrm>
          </p:grpSpPr>
          <p:sp>
            <p:nvSpPr>
              <p:cNvPr id="39" name="Rectangle 19">
                <a:extLst>
                  <a:ext uri="{FF2B5EF4-FFF2-40B4-BE49-F238E27FC236}">
                    <a16:creationId xmlns:a16="http://schemas.microsoft.com/office/drawing/2014/main" id="{9EFB5037-0539-4163-91D6-BD890415D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5" y="3344049"/>
                <a:ext cx="1152127" cy="459041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0000FF"/>
                    </a:solidFill>
                    <a:ea typeface="楷体_GB2312" pitchFamily="49" charset="-122"/>
                  </a:rPr>
                  <a:t>1         ˄</a:t>
                </a:r>
                <a:endParaRPr lang="en-US" altLang="zh-CN" sz="1800" dirty="0">
                  <a:ea typeface="楷体_GB2312" pitchFamily="49" charset="-122"/>
                </a:endParaRPr>
              </a:p>
            </p:txBody>
          </p:sp>
          <p:sp>
            <p:nvSpPr>
              <p:cNvPr id="40" name="Line 22">
                <a:extLst>
                  <a:ext uri="{FF2B5EF4-FFF2-40B4-BE49-F238E27FC236}">
                    <a16:creationId xmlns:a16="http://schemas.microsoft.com/office/drawing/2014/main" id="{D948F6C5-CB97-4A83-840C-3FF0C6892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27781" y="3353629"/>
                <a:ext cx="1" cy="45904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23">
                <a:extLst>
                  <a:ext uri="{FF2B5EF4-FFF2-40B4-BE49-F238E27FC236}">
                    <a16:creationId xmlns:a16="http://schemas.microsoft.com/office/drawing/2014/main" id="{62917A91-6707-42FC-955D-CEC4535E4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7823" y="3344049"/>
                <a:ext cx="1" cy="460689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14B58C2-FBAE-4642-9A8C-15C3BC20A3C9}"/>
                </a:ext>
              </a:extLst>
            </p:cNvPr>
            <p:cNvCxnSpPr/>
            <p:nvPr/>
          </p:nvCxnSpPr>
          <p:spPr bwMode="auto">
            <a:xfrm>
              <a:off x="5276039" y="1749931"/>
              <a:ext cx="3694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0DCEF31-8ECC-4EE9-A0AB-79BEE9523576}"/>
                </a:ext>
              </a:extLst>
            </p:cNvPr>
            <p:cNvCxnSpPr/>
            <p:nvPr/>
          </p:nvCxnSpPr>
          <p:spPr bwMode="auto">
            <a:xfrm>
              <a:off x="6111804" y="1787715"/>
              <a:ext cx="0" cy="2896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8F38C67-3E4A-49FE-BF97-21631223E4EC}"/>
                </a:ext>
              </a:extLst>
            </p:cNvPr>
            <p:cNvGrpSpPr/>
            <p:nvPr/>
          </p:nvGrpSpPr>
          <p:grpSpPr>
            <a:xfrm>
              <a:off x="5960090" y="2087917"/>
              <a:ext cx="299490" cy="361623"/>
              <a:chOff x="2627783" y="3444373"/>
              <a:chExt cx="360041" cy="449459"/>
            </a:xfrm>
          </p:grpSpPr>
          <p:sp>
            <p:nvSpPr>
              <p:cNvPr id="45" name="Line 22">
                <a:extLst>
                  <a:ext uri="{FF2B5EF4-FFF2-40B4-BE49-F238E27FC236}">
                    <a16:creationId xmlns:a16="http://schemas.microsoft.com/office/drawing/2014/main" id="{44A2C4FC-D2C8-49DA-8858-01C36B584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27783" y="3453954"/>
                <a:ext cx="1" cy="439877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23">
                <a:extLst>
                  <a:ext uri="{FF2B5EF4-FFF2-40B4-BE49-F238E27FC236}">
                    <a16:creationId xmlns:a16="http://schemas.microsoft.com/office/drawing/2014/main" id="{0B72D6F7-8729-4C5E-9437-40D48F9C34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3444373"/>
                <a:ext cx="0" cy="449459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A4BACEC1-9EC9-44DF-98FD-36B83DDCFA13}"/>
                </a:ext>
              </a:extLst>
            </p:cNvPr>
            <p:cNvCxnSpPr/>
            <p:nvPr/>
          </p:nvCxnSpPr>
          <p:spPr bwMode="auto">
            <a:xfrm>
              <a:off x="6468964" y="2256586"/>
              <a:ext cx="3694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EC42E161-7906-4B52-9A48-2E93E533E3B5}"/>
                </a:ext>
              </a:extLst>
            </p:cNvPr>
            <p:cNvCxnSpPr/>
            <p:nvPr/>
          </p:nvCxnSpPr>
          <p:spPr bwMode="auto">
            <a:xfrm>
              <a:off x="7627159" y="2259149"/>
              <a:ext cx="3694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C2215EAC-F1BB-4EA3-97B9-48DAD4E90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1722" y="2080208"/>
              <a:ext cx="963488" cy="3693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0000FF"/>
                  </a:solidFill>
                  <a:ea typeface="楷体_GB2312" pitchFamily="49" charset="-122"/>
                </a:rPr>
                <a:t>0    d   ˄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A2955D1-65C6-4700-BACC-EDE4CE891830}"/>
                </a:ext>
              </a:extLst>
            </p:cNvPr>
            <p:cNvCxnSpPr/>
            <p:nvPr/>
          </p:nvCxnSpPr>
          <p:spPr bwMode="auto">
            <a:xfrm flipV="1">
              <a:off x="4136484" y="1074445"/>
              <a:ext cx="374227" cy="75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F01D4BF-20AB-4776-A749-48BFCA9C057A}"/>
                </a:ext>
              </a:extLst>
            </p:cNvPr>
            <p:cNvSpPr txBox="1"/>
            <p:nvPr/>
          </p:nvSpPr>
          <p:spPr>
            <a:xfrm>
              <a:off x="3831960" y="896950"/>
              <a:ext cx="309559" cy="328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C</a:t>
              </a:r>
              <a:endParaRPr lang="zh-CN" altLang="en-US" sz="2000" dirty="0"/>
            </a:p>
          </p:txBody>
        </p:sp>
        <p:sp>
          <p:nvSpPr>
            <p:cNvPr id="72" name="Line 22">
              <a:extLst>
                <a:ext uri="{FF2B5EF4-FFF2-40B4-BE49-F238E27FC236}">
                  <a16:creationId xmlns:a16="http://schemas.microsoft.com/office/drawing/2014/main" id="{2892A10D-69DB-46F0-A10B-633C0FC99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44459" y="2117680"/>
              <a:ext cx="1" cy="35391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Line 23">
              <a:extLst>
                <a:ext uri="{FF2B5EF4-FFF2-40B4-BE49-F238E27FC236}">
                  <a16:creationId xmlns:a16="http://schemas.microsoft.com/office/drawing/2014/main" id="{1E6B7EA4-2D83-4C42-A199-DA381F729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3949" y="2109971"/>
              <a:ext cx="0" cy="36162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22">
              <a:extLst>
                <a:ext uri="{FF2B5EF4-FFF2-40B4-BE49-F238E27FC236}">
                  <a16:creationId xmlns:a16="http://schemas.microsoft.com/office/drawing/2014/main" id="{E548BC42-EB57-450C-9047-DCA2CB8D6A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87302" y="2087917"/>
              <a:ext cx="1" cy="35391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23">
              <a:extLst>
                <a:ext uri="{FF2B5EF4-FFF2-40B4-BE49-F238E27FC236}">
                  <a16:creationId xmlns:a16="http://schemas.microsoft.com/office/drawing/2014/main" id="{A2F37C79-CF55-4A48-8075-3A50886A6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6792" y="2080208"/>
              <a:ext cx="0" cy="36162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3D945761-E15C-4ADD-874B-E7A4E5A85B17}"/>
                </a:ext>
              </a:extLst>
            </p:cNvPr>
            <p:cNvGrpSpPr/>
            <p:nvPr/>
          </p:nvGrpSpPr>
          <p:grpSpPr>
            <a:xfrm>
              <a:off x="4510714" y="885835"/>
              <a:ext cx="958364" cy="377041"/>
              <a:chOff x="2267745" y="3344049"/>
              <a:chExt cx="1152127" cy="468622"/>
            </a:xfrm>
          </p:grpSpPr>
          <p:sp>
            <p:nvSpPr>
              <p:cNvPr id="79" name="Rectangle 19">
                <a:extLst>
                  <a:ext uri="{FF2B5EF4-FFF2-40B4-BE49-F238E27FC236}">
                    <a16:creationId xmlns:a16="http://schemas.microsoft.com/office/drawing/2014/main" id="{4F4AA6DA-76DA-4B22-8C91-F4674BFED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5" y="3344049"/>
                <a:ext cx="1152127" cy="459041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0000FF"/>
                    </a:solidFill>
                    <a:ea typeface="楷体_GB2312" pitchFamily="49" charset="-122"/>
                  </a:rPr>
                  <a:t>1         ˄</a:t>
                </a:r>
                <a:endParaRPr lang="en-US" altLang="zh-CN" sz="1800" dirty="0">
                  <a:ea typeface="楷体_GB2312" pitchFamily="49" charset="-122"/>
                </a:endParaRPr>
              </a:p>
            </p:txBody>
          </p:sp>
          <p:sp>
            <p:nvSpPr>
              <p:cNvPr id="80" name="Line 22">
                <a:extLst>
                  <a:ext uri="{FF2B5EF4-FFF2-40B4-BE49-F238E27FC236}">
                    <a16:creationId xmlns:a16="http://schemas.microsoft.com/office/drawing/2014/main" id="{E0C0EBA1-1EFF-42B8-9A9D-C79532654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27781" y="3353629"/>
                <a:ext cx="1" cy="45904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23">
                <a:extLst>
                  <a:ext uri="{FF2B5EF4-FFF2-40B4-BE49-F238E27FC236}">
                    <a16:creationId xmlns:a16="http://schemas.microsoft.com/office/drawing/2014/main" id="{AE4F20D3-224E-475B-ADD7-813C08808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7823" y="3344049"/>
                <a:ext cx="1" cy="460689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02E9BA21-841B-4B1C-AA80-04798BB0DCE2}"/>
                </a:ext>
              </a:extLst>
            </p:cNvPr>
            <p:cNvCxnSpPr/>
            <p:nvPr/>
          </p:nvCxnSpPr>
          <p:spPr bwMode="auto">
            <a:xfrm>
              <a:off x="4953797" y="1134341"/>
              <a:ext cx="5419" cy="3995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A789D51-21C3-49F8-9A1A-BD3DD2E0445B}"/>
              </a:ext>
            </a:extLst>
          </p:cNvPr>
          <p:cNvGrpSpPr/>
          <p:nvPr/>
        </p:nvGrpSpPr>
        <p:grpSpPr>
          <a:xfrm>
            <a:off x="545759" y="1608441"/>
            <a:ext cx="1761943" cy="933578"/>
            <a:chOff x="545759" y="1608441"/>
            <a:chExt cx="1761943" cy="933578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387D62B-78DE-4E64-95A0-B4E1367510FD}"/>
                </a:ext>
              </a:extLst>
            </p:cNvPr>
            <p:cNvGrpSpPr/>
            <p:nvPr/>
          </p:nvGrpSpPr>
          <p:grpSpPr>
            <a:xfrm>
              <a:off x="1349338" y="1609007"/>
              <a:ext cx="958364" cy="369332"/>
              <a:chOff x="2267745" y="3444373"/>
              <a:chExt cx="1152127" cy="459040"/>
            </a:xfrm>
          </p:grpSpPr>
          <p:sp>
            <p:nvSpPr>
              <p:cNvPr id="11" name="Rectangle 19">
                <a:extLst>
                  <a:ext uri="{FF2B5EF4-FFF2-40B4-BE49-F238E27FC236}">
                    <a16:creationId xmlns:a16="http://schemas.microsoft.com/office/drawing/2014/main" id="{E2C4585D-B2FF-4DCD-81ED-7C2AD5DA6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5" y="3444373"/>
                <a:ext cx="1152127" cy="459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0000FF"/>
                    </a:solidFill>
                    <a:ea typeface="楷体_GB2312" pitchFamily="49" charset="-122"/>
                  </a:rPr>
                  <a:t>1         ˄</a:t>
                </a:r>
                <a:endParaRPr lang="en-US" altLang="zh-CN" sz="1800" dirty="0">
                  <a:ea typeface="楷体_GB2312" pitchFamily="49" charset="-122"/>
                </a:endParaRPr>
              </a:p>
            </p:txBody>
          </p:sp>
          <p:sp>
            <p:nvSpPr>
              <p:cNvPr id="12" name="Line 22">
                <a:extLst>
                  <a:ext uri="{FF2B5EF4-FFF2-40B4-BE49-F238E27FC236}">
                    <a16:creationId xmlns:a16="http://schemas.microsoft.com/office/drawing/2014/main" id="{EEA2504F-088E-4AC4-80EC-221251115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784" y="3453953"/>
                <a:ext cx="8620" cy="434391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23">
                <a:extLst>
                  <a:ext uri="{FF2B5EF4-FFF2-40B4-BE49-F238E27FC236}">
                    <a16:creationId xmlns:a16="http://schemas.microsoft.com/office/drawing/2014/main" id="{503F1C10-0207-4D2C-812D-2AFD5B851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7821" y="3444373"/>
                <a:ext cx="2" cy="45904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54BB003-2EF8-4810-8A76-CAFA44693CBA}"/>
                </a:ext>
              </a:extLst>
            </p:cNvPr>
            <p:cNvCxnSpPr>
              <a:endCxn id="16" idx="0"/>
            </p:cNvCxnSpPr>
            <p:nvPr/>
          </p:nvCxnSpPr>
          <p:spPr bwMode="auto">
            <a:xfrm>
              <a:off x="1817913" y="1864122"/>
              <a:ext cx="475" cy="30856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1882D7D-E39F-4761-85FB-F7350CD80637}"/>
                </a:ext>
              </a:extLst>
            </p:cNvPr>
            <p:cNvGrpSpPr/>
            <p:nvPr/>
          </p:nvGrpSpPr>
          <p:grpSpPr>
            <a:xfrm>
              <a:off x="1340268" y="2172687"/>
              <a:ext cx="956240" cy="369332"/>
              <a:chOff x="2267745" y="4110067"/>
              <a:chExt cx="783469" cy="520801"/>
            </a:xfrm>
          </p:grpSpPr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5CB1E4DF-8CA9-40AA-9CF2-47B9A5F05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5" y="4110067"/>
                <a:ext cx="783469" cy="520801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0000FF"/>
                    </a:solidFill>
                    <a:ea typeface="楷体_GB2312" pitchFamily="49" charset="-122"/>
                  </a:rPr>
                  <a:t>0   e    ˄ </a:t>
                </a:r>
                <a:endParaRPr lang="en-US" altLang="zh-CN" sz="1800" dirty="0">
                  <a:ea typeface="楷体_GB2312" pitchFamily="49" charset="-122"/>
                </a:endParaRPr>
              </a:p>
            </p:txBody>
          </p:sp>
          <p:sp>
            <p:nvSpPr>
              <p:cNvPr id="17" name="Line 22">
                <a:extLst>
                  <a:ext uri="{FF2B5EF4-FFF2-40B4-BE49-F238E27FC236}">
                    <a16:creationId xmlns:a16="http://schemas.microsoft.com/office/drawing/2014/main" id="{A606820F-EC9A-4282-80B4-BA65DCA4DD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7667" y="4119567"/>
                <a:ext cx="2" cy="506095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9E9DF47-DDBF-400E-83EE-46BCE2665406}"/>
                </a:ext>
              </a:extLst>
            </p:cNvPr>
            <p:cNvCxnSpPr/>
            <p:nvPr/>
          </p:nvCxnSpPr>
          <p:spPr bwMode="auto">
            <a:xfrm>
              <a:off x="810257" y="1769966"/>
              <a:ext cx="5390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DEEED748-4ED7-40CE-84A4-B1C0B1E1AB74}"/>
                </a:ext>
              </a:extLst>
            </p:cNvPr>
            <p:cNvSpPr txBox="1"/>
            <p:nvPr/>
          </p:nvSpPr>
          <p:spPr>
            <a:xfrm>
              <a:off x="545759" y="1608441"/>
              <a:ext cx="309559" cy="328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B</a:t>
              </a:r>
              <a:endParaRPr lang="zh-CN" altLang="en-US" sz="2000" dirty="0"/>
            </a:p>
          </p:txBody>
        </p:sp>
        <p:sp>
          <p:nvSpPr>
            <p:cNvPr id="83" name="Line 23">
              <a:extLst>
                <a:ext uri="{FF2B5EF4-FFF2-40B4-BE49-F238E27FC236}">
                  <a16:creationId xmlns:a16="http://schemas.microsoft.com/office/drawing/2014/main" id="{BE4E3A2D-27EC-4AA1-922F-2C4EB2CC2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0432" y="2172308"/>
              <a:ext cx="2" cy="36933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51D66A61-A087-4B47-A209-243CD09F856C}"/>
              </a:ext>
            </a:extLst>
          </p:cNvPr>
          <p:cNvGrpSpPr/>
          <p:nvPr/>
        </p:nvGrpSpPr>
        <p:grpSpPr>
          <a:xfrm>
            <a:off x="570665" y="3982179"/>
            <a:ext cx="3075953" cy="1232153"/>
            <a:chOff x="570665" y="3982179"/>
            <a:chExt cx="3075953" cy="1232153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DA828DD3-9537-453F-AD9D-644BD39C9EF2}"/>
                </a:ext>
              </a:extLst>
            </p:cNvPr>
            <p:cNvGrpSpPr/>
            <p:nvPr/>
          </p:nvGrpSpPr>
          <p:grpSpPr>
            <a:xfrm>
              <a:off x="1349336" y="4020603"/>
              <a:ext cx="958365" cy="404769"/>
              <a:chOff x="2267745" y="3444373"/>
              <a:chExt cx="1152129" cy="503085"/>
            </a:xfrm>
          </p:grpSpPr>
          <p:sp>
            <p:nvSpPr>
              <p:cNvPr id="56" name="Rectangle 19">
                <a:extLst>
                  <a:ext uri="{FF2B5EF4-FFF2-40B4-BE49-F238E27FC236}">
                    <a16:creationId xmlns:a16="http://schemas.microsoft.com/office/drawing/2014/main" id="{46412E4C-F0C8-4B9A-B059-31A3E0978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5" y="3444373"/>
                <a:ext cx="1152129" cy="497295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a typeface="楷体_GB2312" pitchFamily="49" charset="-122"/>
                  </a:rPr>
                  <a:t>1       ˄</a:t>
                </a:r>
                <a:endParaRPr lang="en-US" altLang="zh-CN" sz="2000" dirty="0">
                  <a:ea typeface="楷体_GB2312" pitchFamily="49" charset="-122"/>
                </a:endParaRPr>
              </a:p>
            </p:txBody>
          </p:sp>
          <p:sp>
            <p:nvSpPr>
              <p:cNvPr id="57" name="Line 22">
                <a:extLst>
                  <a:ext uri="{FF2B5EF4-FFF2-40B4-BE49-F238E27FC236}">
                    <a16:creationId xmlns:a16="http://schemas.microsoft.com/office/drawing/2014/main" id="{30200BE2-24E5-44C5-803E-06257B98A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784" y="3453954"/>
                <a:ext cx="0" cy="49350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23">
                <a:extLst>
                  <a:ext uri="{FF2B5EF4-FFF2-40B4-BE49-F238E27FC236}">
                    <a16:creationId xmlns:a16="http://schemas.microsoft.com/office/drawing/2014/main" id="{912A54E4-42BD-4A37-8705-AAE2D219F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75720" y="3444373"/>
                <a:ext cx="12105" cy="503085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E5B015FB-8290-42FE-AE06-D72FA7C438A9}"/>
                </a:ext>
              </a:extLst>
            </p:cNvPr>
            <p:cNvGrpSpPr/>
            <p:nvPr/>
          </p:nvGrpSpPr>
          <p:grpSpPr>
            <a:xfrm>
              <a:off x="2688254" y="4667576"/>
              <a:ext cx="958364" cy="400111"/>
              <a:chOff x="2267745" y="3444372"/>
              <a:chExt cx="1152127" cy="497295"/>
            </a:xfrm>
          </p:grpSpPr>
          <p:sp>
            <p:nvSpPr>
              <p:cNvPr id="60" name="Rectangle 19">
                <a:extLst>
                  <a:ext uri="{FF2B5EF4-FFF2-40B4-BE49-F238E27FC236}">
                    <a16:creationId xmlns:a16="http://schemas.microsoft.com/office/drawing/2014/main" id="{62B1C272-E4F8-4717-88B7-AF02E8C0E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5" y="3444373"/>
                <a:ext cx="1152127" cy="49729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a typeface="楷体_GB2312" pitchFamily="49" charset="-122"/>
                  </a:rPr>
                  <a:t>1       ˄</a:t>
                </a:r>
                <a:endParaRPr lang="en-US" altLang="zh-CN" sz="2000" dirty="0">
                  <a:ea typeface="楷体_GB2312" pitchFamily="49" charset="-122"/>
                </a:endParaRPr>
              </a:p>
            </p:txBody>
          </p:sp>
          <p:sp>
            <p:nvSpPr>
              <p:cNvPr id="61" name="Line 22">
                <a:extLst>
                  <a:ext uri="{FF2B5EF4-FFF2-40B4-BE49-F238E27FC236}">
                    <a16:creationId xmlns:a16="http://schemas.microsoft.com/office/drawing/2014/main" id="{519E17BB-9997-4CB9-B1AE-75F48EA11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783" y="3453953"/>
                <a:ext cx="11292" cy="48771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Line 23">
                <a:extLst>
                  <a:ext uri="{FF2B5EF4-FFF2-40B4-BE49-F238E27FC236}">
                    <a16:creationId xmlns:a16="http://schemas.microsoft.com/office/drawing/2014/main" id="{43189D8D-4823-4BB5-97F0-519336B0A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3" y="3444372"/>
                <a:ext cx="1" cy="497295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BDEF58CE-3DBA-423D-A85A-6BC5E1F50887}"/>
                </a:ext>
              </a:extLst>
            </p:cNvPr>
            <p:cNvCxnSpPr/>
            <p:nvPr/>
          </p:nvCxnSpPr>
          <p:spPr bwMode="auto">
            <a:xfrm flipV="1">
              <a:off x="870153" y="4143618"/>
              <a:ext cx="479183" cy="24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AA51669-30A0-442D-A121-D9F7FA1E1F4C}"/>
                </a:ext>
              </a:extLst>
            </p:cNvPr>
            <p:cNvSpPr txBox="1"/>
            <p:nvPr/>
          </p:nvSpPr>
          <p:spPr>
            <a:xfrm>
              <a:off x="570665" y="3982179"/>
              <a:ext cx="309559" cy="328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E</a:t>
              </a:r>
              <a:endParaRPr lang="zh-CN" altLang="en-US" sz="2000" dirty="0"/>
            </a:p>
          </p:txBody>
        </p: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E2619988-7E55-4D6F-BF53-AFDD47D6D4D4}"/>
                </a:ext>
              </a:extLst>
            </p:cNvPr>
            <p:cNvGrpSpPr/>
            <p:nvPr/>
          </p:nvGrpSpPr>
          <p:grpSpPr>
            <a:xfrm>
              <a:off x="1343783" y="4667574"/>
              <a:ext cx="993696" cy="400110"/>
              <a:chOff x="2267524" y="4309710"/>
              <a:chExt cx="720080" cy="497294"/>
            </a:xfrm>
          </p:grpSpPr>
          <p:sp>
            <p:nvSpPr>
              <p:cNvPr id="66" name="Rectangle 19">
                <a:extLst>
                  <a:ext uri="{FF2B5EF4-FFF2-40B4-BE49-F238E27FC236}">
                    <a16:creationId xmlns:a16="http://schemas.microsoft.com/office/drawing/2014/main" id="{3F3D19BF-3DB3-44B8-B2AE-1438B49D0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524" y="4309710"/>
                <a:ext cx="720080" cy="49729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a typeface="楷体_GB2312" pitchFamily="49" charset="-122"/>
                  </a:rPr>
                  <a:t>0   a </a:t>
                </a:r>
                <a:endParaRPr lang="en-US" altLang="zh-CN" sz="2000" dirty="0">
                  <a:ea typeface="楷体_GB2312" pitchFamily="49" charset="-122"/>
                </a:endParaRPr>
              </a:p>
            </p:txBody>
          </p:sp>
          <p:sp>
            <p:nvSpPr>
              <p:cNvPr id="67" name="Line 22">
                <a:extLst>
                  <a:ext uri="{FF2B5EF4-FFF2-40B4-BE49-F238E27FC236}">
                    <a16:creationId xmlns:a16="http://schemas.microsoft.com/office/drawing/2014/main" id="{B404BC26-BD92-44B7-9A8A-E79D5DA47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3718" y="4312599"/>
                <a:ext cx="667" cy="48771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7E65245D-034B-4C3A-8339-37BCF87254AE}"/>
                </a:ext>
              </a:extLst>
            </p:cNvPr>
            <p:cNvCxnSpPr/>
            <p:nvPr/>
          </p:nvCxnSpPr>
          <p:spPr bwMode="auto">
            <a:xfrm>
              <a:off x="1808640" y="4251797"/>
              <a:ext cx="0" cy="4069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F22B2F5B-CEB9-450E-A8A8-8A4BCCF53587}"/>
                </a:ext>
              </a:extLst>
            </p:cNvPr>
            <p:cNvCxnSpPr/>
            <p:nvPr/>
          </p:nvCxnSpPr>
          <p:spPr bwMode="auto">
            <a:xfrm flipH="1" flipV="1">
              <a:off x="1096671" y="4536004"/>
              <a:ext cx="7319" cy="6779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AA1A7165-D0D8-47F7-BB95-BD7F7C47B830}"/>
                </a:ext>
              </a:extLst>
            </p:cNvPr>
            <p:cNvCxnSpPr/>
            <p:nvPr/>
          </p:nvCxnSpPr>
          <p:spPr bwMode="auto">
            <a:xfrm flipV="1">
              <a:off x="1103989" y="5213927"/>
              <a:ext cx="2028096" cy="40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F3BDC256-ECFA-4698-8190-A88D0D7BD253}"/>
                </a:ext>
              </a:extLst>
            </p:cNvPr>
            <p:cNvCxnSpPr/>
            <p:nvPr/>
          </p:nvCxnSpPr>
          <p:spPr bwMode="auto">
            <a:xfrm>
              <a:off x="3132085" y="4945211"/>
              <a:ext cx="0" cy="26912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365B1956-7E89-4955-8380-5E3F7CFE865F}"/>
                </a:ext>
              </a:extLst>
            </p:cNvPr>
            <p:cNvCxnSpPr/>
            <p:nvPr/>
          </p:nvCxnSpPr>
          <p:spPr bwMode="auto">
            <a:xfrm flipV="1">
              <a:off x="1096671" y="4527812"/>
              <a:ext cx="711415" cy="1618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C1DEE5F7-C1A0-4EB2-9192-9E74E569C6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6701" y="4667574"/>
              <a:ext cx="920" cy="39240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797DE1EA-685C-4D05-80A1-D7F26899D52C}"/>
                </a:ext>
              </a:extLst>
            </p:cNvPr>
            <p:cNvCxnSpPr>
              <a:endCxn id="60" idx="1"/>
            </p:cNvCxnSpPr>
            <p:nvPr/>
          </p:nvCxnSpPr>
          <p:spPr bwMode="auto">
            <a:xfrm flipV="1">
              <a:off x="2206458" y="4867632"/>
              <a:ext cx="481796" cy="84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B99E9696-1298-4DFA-B68D-A89872DAB886}"/>
              </a:ext>
            </a:extLst>
          </p:cNvPr>
          <p:cNvGrpSpPr/>
          <p:nvPr/>
        </p:nvGrpSpPr>
        <p:grpSpPr>
          <a:xfrm>
            <a:off x="550274" y="1461899"/>
            <a:ext cx="4403523" cy="2304256"/>
            <a:chOff x="550274" y="1461899"/>
            <a:chExt cx="4403523" cy="2304256"/>
          </a:xfrm>
        </p:grpSpPr>
        <p:sp>
          <p:nvSpPr>
            <p:cNvPr id="6" name="Rectangle 19">
              <a:extLst>
                <a:ext uri="{FF2B5EF4-FFF2-40B4-BE49-F238E27FC236}">
                  <a16:creationId xmlns:a16="http://schemas.microsoft.com/office/drawing/2014/main" id="{78902EFF-497C-46F0-AC3E-C13697B7B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114" y="3356365"/>
              <a:ext cx="963488" cy="369332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0000FF"/>
                  </a:solidFill>
                  <a:ea typeface="楷体_GB2312" pitchFamily="49" charset="-122"/>
                </a:rPr>
                <a:t>1        </a:t>
              </a:r>
              <a:endParaRPr lang="en-US" altLang="zh-CN" sz="1800" dirty="0">
                <a:ea typeface="楷体_GB2312" pitchFamily="49" charset="-122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CE715E7E-BE6D-411A-ACA9-B2CF72FF4141}"/>
                </a:ext>
              </a:extLst>
            </p:cNvPr>
            <p:cNvGrpSpPr/>
            <p:nvPr/>
          </p:nvGrpSpPr>
          <p:grpSpPr>
            <a:xfrm>
              <a:off x="1349335" y="3353676"/>
              <a:ext cx="973474" cy="369332"/>
              <a:chOff x="2267744" y="3444373"/>
              <a:chExt cx="1170293" cy="45904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D53B6A0-E128-423F-BD44-87CB5B15B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4" y="3444373"/>
                <a:ext cx="1170293" cy="459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0000FF"/>
                    </a:solidFill>
                    <a:ea typeface="楷体_GB2312" pitchFamily="49" charset="-122"/>
                  </a:rPr>
                  <a:t>1   ˄    </a:t>
                </a:r>
                <a:endParaRPr lang="en-US" altLang="zh-CN" sz="1800" dirty="0">
                  <a:ea typeface="楷体_GB2312" pitchFamily="49" charset="-122"/>
                </a:endParaRPr>
              </a:p>
            </p:txBody>
          </p:sp>
          <p:sp>
            <p:nvSpPr>
              <p:cNvPr id="21" name="Line 22">
                <a:extLst>
                  <a:ext uri="{FF2B5EF4-FFF2-40B4-BE49-F238E27FC236}">
                    <a16:creationId xmlns:a16="http://schemas.microsoft.com/office/drawing/2014/main" id="{A0F3AF7D-5E11-47AE-B15A-26D0157B29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784" y="3453955"/>
                <a:ext cx="0" cy="40011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23">
                <a:extLst>
                  <a:ext uri="{FF2B5EF4-FFF2-40B4-BE49-F238E27FC236}">
                    <a16:creationId xmlns:a16="http://schemas.microsoft.com/office/drawing/2014/main" id="{43ED1218-8197-418F-9B15-2A3C0180F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87824" y="3444373"/>
                <a:ext cx="0" cy="409692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7FE417C-51AF-4410-9934-482A22D564BC}"/>
                </a:ext>
              </a:extLst>
            </p:cNvPr>
            <p:cNvCxnSpPr/>
            <p:nvPr/>
          </p:nvCxnSpPr>
          <p:spPr bwMode="auto">
            <a:xfrm>
              <a:off x="2177836" y="3522345"/>
              <a:ext cx="3694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E83700C-8049-4240-AE2D-90712B0576CC}"/>
                </a:ext>
              </a:extLst>
            </p:cNvPr>
            <p:cNvGrpSpPr/>
            <p:nvPr/>
          </p:nvGrpSpPr>
          <p:grpSpPr>
            <a:xfrm>
              <a:off x="3768374" y="3366045"/>
              <a:ext cx="958364" cy="400110"/>
              <a:chOff x="2267745" y="3444373"/>
              <a:chExt cx="1152127" cy="497294"/>
            </a:xfrm>
          </p:grpSpPr>
          <p:sp>
            <p:nvSpPr>
              <p:cNvPr id="25" name="Rectangle 19">
                <a:extLst>
                  <a:ext uri="{FF2B5EF4-FFF2-40B4-BE49-F238E27FC236}">
                    <a16:creationId xmlns:a16="http://schemas.microsoft.com/office/drawing/2014/main" id="{73DE2877-383B-456A-812D-81C50EAC3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5" y="3444373"/>
                <a:ext cx="1152127" cy="497294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ea typeface="楷体_GB2312" pitchFamily="49" charset="-122"/>
                  </a:rPr>
                  <a:t>1       ˄</a:t>
                </a:r>
                <a:endParaRPr lang="en-US" altLang="zh-CN" sz="2000" dirty="0">
                  <a:ea typeface="楷体_GB2312" pitchFamily="49" charset="-122"/>
                </a:endParaRPr>
              </a:p>
            </p:txBody>
          </p:sp>
          <p:sp>
            <p:nvSpPr>
              <p:cNvPr id="26" name="Line 22">
                <a:extLst>
                  <a:ext uri="{FF2B5EF4-FFF2-40B4-BE49-F238E27FC236}">
                    <a16:creationId xmlns:a16="http://schemas.microsoft.com/office/drawing/2014/main" id="{705C4A6D-A654-46B2-B7A6-F78DADFD88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784" y="3453953"/>
                <a:ext cx="7865" cy="48771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3">
                <a:extLst>
                  <a:ext uri="{FF2B5EF4-FFF2-40B4-BE49-F238E27FC236}">
                    <a16:creationId xmlns:a16="http://schemas.microsoft.com/office/drawing/2014/main" id="{20318E6A-8395-4C68-AE48-F45EA6732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7820" y="3444373"/>
                <a:ext cx="4" cy="497294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81CDD60-F29B-41A6-B72A-7D16BDEDAAFC}"/>
                </a:ext>
              </a:extLst>
            </p:cNvPr>
            <p:cNvCxnSpPr/>
            <p:nvPr/>
          </p:nvCxnSpPr>
          <p:spPr bwMode="auto">
            <a:xfrm>
              <a:off x="3385114" y="3538342"/>
              <a:ext cx="36945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F7F1A0C-98B0-4A61-91B9-7ABA45A69CC6}"/>
                </a:ext>
              </a:extLst>
            </p:cNvPr>
            <p:cNvGrpSpPr/>
            <p:nvPr/>
          </p:nvGrpSpPr>
          <p:grpSpPr>
            <a:xfrm>
              <a:off x="989951" y="2095627"/>
              <a:ext cx="1961441" cy="1419136"/>
              <a:chOff x="1835696" y="4049188"/>
              <a:chExt cx="2358008" cy="1763833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D4D70336-687E-477F-8E56-A7737470B119}"/>
                  </a:ext>
                </a:extLst>
              </p:cNvPr>
              <p:cNvCxnSpPr/>
              <p:nvPr/>
            </p:nvCxnSpPr>
            <p:spPr bwMode="auto">
              <a:xfrm>
                <a:off x="1835696" y="4049188"/>
                <a:ext cx="0" cy="60394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10F38B70-BB71-4F60-A920-FC4154E63C65}"/>
                  </a:ext>
                </a:extLst>
              </p:cNvPr>
              <p:cNvCxnSpPr/>
              <p:nvPr/>
            </p:nvCxnSpPr>
            <p:spPr bwMode="auto">
              <a:xfrm>
                <a:off x="1835696" y="4653136"/>
                <a:ext cx="2358008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0A52E193-EFCA-469D-BD41-ACDA57B85A29}"/>
                  </a:ext>
                </a:extLst>
              </p:cNvPr>
              <p:cNvCxnSpPr/>
              <p:nvPr/>
            </p:nvCxnSpPr>
            <p:spPr bwMode="auto">
              <a:xfrm flipH="1">
                <a:off x="4192908" y="4653135"/>
                <a:ext cx="796" cy="115988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9CC24CDE-9971-47F3-A3CC-4605F960BD68}"/>
                </a:ext>
              </a:extLst>
            </p:cNvPr>
            <p:cNvCxnSpPr/>
            <p:nvPr/>
          </p:nvCxnSpPr>
          <p:spPr bwMode="auto">
            <a:xfrm flipV="1">
              <a:off x="849763" y="2919482"/>
              <a:ext cx="479183" cy="24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4FFACEF-FEBA-457B-8DC2-86CE0CED0010}"/>
                </a:ext>
              </a:extLst>
            </p:cNvPr>
            <p:cNvCxnSpPr/>
            <p:nvPr/>
          </p:nvCxnSpPr>
          <p:spPr bwMode="auto">
            <a:xfrm>
              <a:off x="4222682" y="1461899"/>
              <a:ext cx="0" cy="207644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4FF73323-6915-497F-8037-0EBD4B7BE8C2}"/>
                </a:ext>
              </a:extLst>
            </p:cNvPr>
            <p:cNvSpPr txBox="1"/>
            <p:nvPr/>
          </p:nvSpPr>
          <p:spPr>
            <a:xfrm>
              <a:off x="550274" y="2758043"/>
              <a:ext cx="309559" cy="328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D</a:t>
              </a:r>
              <a:endParaRPr lang="zh-CN" altLang="en-US" sz="2000" dirty="0"/>
            </a:p>
          </p:txBody>
        </p:sp>
        <p:sp>
          <p:nvSpPr>
            <p:cNvPr id="76" name="Line 22">
              <a:extLst>
                <a:ext uri="{FF2B5EF4-FFF2-40B4-BE49-F238E27FC236}">
                  <a16:creationId xmlns:a16="http://schemas.microsoft.com/office/drawing/2014/main" id="{7BF9D746-76DA-4CBB-B8DF-2B18E1775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4612" y="3364944"/>
              <a:ext cx="1" cy="35391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23">
              <a:extLst>
                <a:ext uri="{FF2B5EF4-FFF2-40B4-BE49-F238E27FC236}">
                  <a16:creationId xmlns:a16="http://schemas.microsoft.com/office/drawing/2014/main" id="{62382715-9F52-4C43-B036-C57433751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4362" y="3373366"/>
              <a:ext cx="0" cy="36162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1888EDEA-FAEC-495A-A9F8-4E547BFEEAB7}"/>
                </a:ext>
              </a:extLst>
            </p:cNvPr>
            <p:cNvGrpSpPr/>
            <p:nvPr/>
          </p:nvGrpSpPr>
          <p:grpSpPr>
            <a:xfrm>
              <a:off x="1320102" y="2748751"/>
              <a:ext cx="958364" cy="369332"/>
              <a:chOff x="2267745" y="3444373"/>
              <a:chExt cx="1152127" cy="459040"/>
            </a:xfrm>
          </p:grpSpPr>
          <p:sp>
            <p:nvSpPr>
              <p:cNvPr id="85" name="Rectangle 19">
                <a:extLst>
                  <a:ext uri="{FF2B5EF4-FFF2-40B4-BE49-F238E27FC236}">
                    <a16:creationId xmlns:a16="http://schemas.microsoft.com/office/drawing/2014/main" id="{254F1B38-CE28-4C82-8305-EE6541889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5" y="3444373"/>
                <a:ext cx="1152127" cy="459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0000FF"/>
                    </a:solidFill>
                    <a:ea typeface="楷体_GB2312" pitchFamily="49" charset="-122"/>
                  </a:rPr>
                  <a:t>1         ˄</a:t>
                </a:r>
                <a:endParaRPr lang="en-US" altLang="zh-CN" sz="1800" dirty="0">
                  <a:ea typeface="楷体_GB2312" pitchFamily="49" charset="-122"/>
                </a:endParaRPr>
              </a:p>
            </p:txBody>
          </p:sp>
          <p:sp>
            <p:nvSpPr>
              <p:cNvPr id="86" name="Line 22">
                <a:extLst>
                  <a:ext uri="{FF2B5EF4-FFF2-40B4-BE49-F238E27FC236}">
                    <a16:creationId xmlns:a16="http://schemas.microsoft.com/office/drawing/2014/main" id="{502C5D24-D6B5-4364-B180-EBB5E6FC42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784" y="3453953"/>
                <a:ext cx="8620" cy="434391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Line 23">
                <a:extLst>
                  <a:ext uri="{FF2B5EF4-FFF2-40B4-BE49-F238E27FC236}">
                    <a16:creationId xmlns:a16="http://schemas.microsoft.com/office/drawing/2014/main" id="{97C5CB45-0203-4A59-8A49-064E3A70E7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7821" y="3444373"/>
                <a:ext cx="2" cy="45904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32235B5E-A02E-4F34-B77E-8C1EF60FD5B3}"/>
                </a:ext>
              </a:extLst>
            </p:cNvPr>
            <p:cNvCxnSpPr/>
            <p:nvPr/>
          </p:nvCxnSpPr>
          <p:spPr bwMode="auto">
            <a:xfrm flipV="1">
              <a:off x="989951" y="2073409"/>
              <a:ext cx="838567" cy="222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865A34A4-82E6-4656-AC9E-61CF90C031B8}"/>
                </a:ext>
              </a:extLst>
            </p:cNvPr>
            <p:cNvCxnSpPr/>
            <p:nvPr/>
          </p:nvCxnSpPr>
          <p:spPr bwMode="auto">
            <a:xfrm>
              <a:off x="4222682" y="1461899"/>
              <a:ext cx="731115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5825D33F-F799-4943-BE77-7D2C3EE99447}"/>
                </a:ext>
              </a:extLst>
            </p:cNvPr>
            <p:cNvCxnSpPr/>
            <p:nvPr/>
          </p:nvCxnSpPr>
          <p:spPr bwMode="auto">
            <a:xfrm>
              <a:off x="1774410" y="3049993"/>
              <a:ext cx="0" cy="2896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B9840CBD-0885-47FF-890C-DAFAB93045C2}"/>
              </a:ext>
            </a:extLst>
          </p:cNvPr>
          <p:cNvGrpSpPr/>
          <p:nvPr/>
        </p:nvGrpSpPr>
        <p:grpSpPr>
          <a:xfrm>
            <a:off x="550274" y="917773"/>
            <a:ext cx="1750452" cy="409402"/>
            <a:chOff x="550274" y="917773"/>
            <a:chExt cx="1750452" cy="40940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5A35EB2-282D-4E5E-8055-04C63ECF2E1D}"/>
                </a:ext>
              </a:extLst>
            </p:cNvPr>
            <p:cNvSpPr txBox="1"/>
            <p:nvPr/>
          </p:nvSpPr>
          <p:spPr>
            <a:xfrm>
              <a:off x="550274" y="917773"/>
              <a:ext cx="439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A</a:t>
              </a:r>
              <a:endParaRPr lang="zh-CN" altLang="en-US" sz="2000" dirty="0"/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71E86CDD-89BD-4C72-8D9B-75C2D1EE7ED1}"/>
                </a:ext>
              </a:extLst>
            </p:cNvPr>
            <p:cNvGrpSpPr/>
            <p:nvPr/>
          </p:nvGrpSpPr>
          <p:grpSpPr>
            <a:xfrm>
              <a:off x="1342362" y="957843"/>
              <a:ext cx="958364" cy="369332"/>
              <a:chOff x="2267745" y="3444373"/>
              <a:chExt cx="1152127" cy="459040"/>
            </a:xfrm>
          </p:grpSpPr>
          <p:sp>
            <p:nvSpPr>
              <p:cNvPr id="95" name="Rectangle 19">
                <a:extLst>
                  <a:ext uri="{FF2B5EF4-FFF2-40B4-BE49-F238E27FC236}">
                    <a16:creationId xmlns:a16="http://schemas.microsoft.com/office/drawing/2014/main" id="{BFF4FC66-A091-4D3F-B0FE-65DA1A20F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745" y="3444373"/>
                <a:ext cx="1152127" cy="459040"/>
              </a:xfrm>
              <a:prstGeom prst="rect">
                <a:avLst/>
              </a:prstGeom>
              <a:solidFill>
                <a:srgbClr val="99CCFF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0000FF"/>
                    </a:solidFill>
                    <a:ea typeface="楷体_GB2312" pitchFamily="49" charset="-122"/>
                  </a:rPr>
                  <a:t>1   ˄    ˄</a:t>
                </a:r>
                <a:endParaRPr lang="en-US" altLang="zh-CN" sz="1800" dirty="0">
                  <a:ea typeface="楷体_GB2312" pitchFamily="49" charset="-122"/>
                </a:endParaRPr>
              </a:p>
            </p:txBody>
          </p:sp>
          <p:sp>
            <p:nvSpPr>
              <p:cNvPr id="96" name="Line 22">
                <a:extLst>
                  <a:ext uri="{FF2B5EF4-FFF2-40B4-BE49-F238E27FC236}">
                    <a16:creationId xmlns:a16="http://schemas.microsoft.com/office/drawing/2014/main" id="{F5920322-A1CF-41C3-915C-5580382366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7784" y="3453953"/>
                <a:ext cx="8620" cy="434391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Line 23">
                <a:extLst>
                  <a:ext uri="{FF2B5EF4-FFF2-40B4-BE49-F238E27FC236}">
                    <a16:creationId xmlns:a16="http://schemas.microsoft.com/office/drawing/2014/main" id="{97E423CC-E01B-4684-AC12-49DCEE8C85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7821" y="3444373"/>
                <a:ext cx="2" cy="45904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CC097C35-17D8-4D1A-9445-4E34BA377FB3}"/>
                </a:ext>
              </a:extLst>
            </p:cNvPr>
            <p:cNvCxnSpPr/>
            <p:nvPr/>
          </p:nvCxnSpPr>
          <p:spPr bwMode="auto">
            <a:xfrm>
              <a:off x="819813" y="1114997"/>
              <a:ext cx="53908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2243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0C99F-3DA6-4CC3-93E1-5F8F8C49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广义表的应用：</a:t>
            </a:r>
            <a:r>
              <a:rPr lang="en-US" altLang="zh-CN" dirty="0"/>
              <a:t>m</a:t>
            </a:r>
            <a:r>
              <a:rPr lang="zh-CN" altLang="en-US" dirty="0"/>
              <a:t>元多项式的表示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对象 1">
                <a:extLst>
                  <a:ext uri="{FF2B5EF4-FFF2-40B4-BE49-F238E27FC236}">
                    <a16:creationId xmlns:a16="http://schemas.microsoft.com/office/drawing/2014/main" id="{D4B84E2A-4C8F-4F59-8F22-C13571B5DE4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836613"/>
                <a:ext cx="8229600" cy="6021387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zh-CN" alt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zh-CN" alt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zh-CN" alt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CN" altLang="en-US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CN" altLang="en-US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+15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)=((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+((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+15</m:t>
                    </m:r>
                  </m:oMath>
                </a14:m>
                <a:endParaRPr lang="zh-CN" altLang="en-US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+15</m:t>
                    </m:r>
                  </m:oMath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   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   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)=3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     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)=2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,2),(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,1),(15,0))</m:t>
                    </m:r>
                  </m:oMath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  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,4),(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,1))</m:t>
                    </m:r>
                  </m:oMath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1,10</m:t>
                            </m:r>
                          </m:e>
                        </m:d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2,6</m:t>
                            </m:r>
                          </m:e>
                        </m:d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   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((1,4),(6,3))</m:t>
                    </m:r>
                  </m:oMath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3,5</m:t>
                            </m:r>
                          </m:e>
                        </m:d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    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((2,0))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对象 1">
                <a:extLst>
                  <a:ext uri="{FF2B5EF4-FFF2-40B4-BE49-F238E27FC236}">
                    <a16:creationId xmlns:a16="http://schemas.microsoft.com/office/drawing/2014/main" id="{D4B84E2A-4C8F-4F59-8F22-C13571B5DE4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6613"/>
                <a:ext cx="8229600" cy="6021387"/>
              </a:xfrm>
              <a:prstGeom prst="rect">
                <a:avLst/>
              </a:prstGeom>
              <a:blipFill>
                <a:blip r:embed="rId3"/>
                <a:stretch>
                  <a:fillRect l="-815" t="-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对象 3">
            <a:extLst>
              <a:ext uri="{FF2B5EF4-FFF2-40B4-BE49-F238E27FC236}">
                <a16:creationId xmlns:a16="http://schemas.microsoft.com/office/drawing/2014/main" id="{088D1E61-16D8-4169-B2C2-DB643E867D46}"/>
              </a:ext>
            </a:extLst>
          </p:cNvPr>
          <p:cNvSpPr txBox="1"/>
          <p:nvPr/>
        </p:nvSpPr>
        <p:spPr>
          <a:xfrm>
            <a:off x="746125" y="1989138"/>
            <a:ext cx="7321550" cy="36036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9C4BB235-DACB-4560-B54B-48C6DD3A8072}"/>
              </a:ext>
            </a:extLst>
          </p:cNvPr>
          <p:cNvSpPr/>
          <p:nvPr/>
        </p:nvSpPr>
        <p:spPr>
          <a:xfrm>
            <a:off x="1017270" y="1645920"/>
            <a:ext cx="411480" cy="34321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8AB6B309-45CF-4B41-BD65-68F7C3E8B7B0}"/>
              </a:ext>
            </a:extLst>
          </p:cNvPr>
          <p:cNvSpPr/>
          <p:nvPr/>
        </p:nvSpPr>
        <p:spPr>
          <a:xfrm>
            <a:off x="1017270" y="2654142"/>
            <a:ext cx="411480" cy="34321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03DEC062-4D2A-4503-89A2-DC5C76AD14C4}"/>
              </a:ext>
            </a:extLst>
          </p:cNvPr>
          <p:cNvSpPr/>
          <p:nvPr/>
        </p:nvSpPr>
        <p:spPr>
          <a:xfrm>
            <a:off x="1017270" y="4584462"/>
            <a:ext cx="411480" cy="34321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36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B08EF912-D851-47E9-94D8-4228A77C4321}"/>
              </a:ext>
            </a:extLst>
          </p:cNvPr>
          <p:cNvSpPr/>
          <p:nvPr/>
        </p:nvSpPr>
        <p:spPr>
          <a:xfrm>
            <a:off x="0" y="1976791"/>
            <a:ext cx="9153525" cy="591045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771961E-9EB8-4901-B3D8-ED340E76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zh-CN" altLang="en-US" dirty="0"/>
              <a:t>元多项式的表示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CAB1E-68AF-463D-ACC1-A30A659A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typedef struct </a:t>
            </a:r>
            <a:r>
              <a:rPr lang="en-US" altLang="zh-CN" b="1" dirty="0" err="1">
                <a:solidFill>
                  <a:srgbClr val="0000CC"/>
                </a:solidFill>
              </a:rPr>
              <a:t>MPNode</a:t>
            </a:r>
            <a:r>
              <a:rPr lang="en-US" altLang="zh-CN" dirty="0"/>
              <a:t> {	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ElemTag</a:t>
            </a:r>
            <a:r>
              <a:rPr lang="en-US" altLang="zh-CN" dirty="0"/>
              <a:t>  tag; </a:t>
            </a:r>
          </a:p>
          <a:p>
            <a:pPr marL="0" indent="0">
              <a:buNone/>
            </a:pPr>
            <a:r>
              <a:rPr lang="en-US" altLang="zh-CN" dirty="0"/>
              <a:t>     int            exp; //</a:t>
            </a:r>
            <a:r>
              <a:rPr lang="zh-CN" altLang="en-US" dirty="0"/>
              <a:t>指数域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>
                <a:solidFill>
                  <a:srgbClr val="C00000"/>
                </a:solidFill>
              </a:rPr>
              <a:t>union {	//</a:t>
            </a:r>
            <a:r>
              <a:rPr lang="zh-CN" altLang="en-US" dirty="0">
                <a:solidFill>
                  <a:srgbClr val="C00000"/>
                </a:solidFill>
              </a:rPr>
              <a:t>原子结点和表结点的联合部分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     </a:t>
            </a:r>
            <a:r>
              <a:rPr lang="en-US" altLang="zh-CN" dirty="0">
                <a:solidFill>
                  <a:srgbClr val="C00000"/>
                </a:solidFill>
              </a:rPr>
              <a:t>float   </a:t>
            </a:r>
            <a:r>
              <a:rPr lang="en-US" altLang="zh-CN" dirty="0" err="1">
                <a:solidFill>
                  <a:srgbClr val="C00000"/>
                </a:solidFill>
              </a:rPr>
              <a:t>coef</a:t>
            </a:r>
            <a:r>
              <a:rPr lang="en-US" altLang="zh-CN" dirty="0">
                <a:solidFill>
                  <a:srgbClr val="C00000"/>
                </a:solidFill>
              </a:rPr>
              <a:t>;   //</a:t>
            </a:r>
            <a:r>
              <a:rPr lang="zh-CN" altLang="en-US" dirty="0">
                <a:solidFill>
                  <a:srgbClr val="C00000"/>
                </a:solidFill>
              </a:rPr>
              <a:t>系数域	         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	</a:t>
            </a:r>
            <a:r>
              <a:rPr lang="en-US" altLang="zh-CN" dirty="0">
                <a:solidFill>
                  <a:srgbClr val="00B050"/>
                </a:solidFill>
              </a:rPr>
              <a:t>struct </a:t>
            </a:r>
            <a:r>
              <a:rPr lang="en-US" altLang="zh-CN" dirty="0" err="1">
                <a:solidFill>
                  <a:srgbClr val="00B050"/>
                </a:solidFill>
              </a:rPr>
              <a:t>MPNode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*hp;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     };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CC"/>
                </a:solidFill>
              </a:rPr>
              <a:t>struct </a:t>
            </a:r>
            <a:r>
              <a:rPr lang="en-US" altLang="zh-CN" dirty="0" err="1">
                <a:solidFill>
                  <a:srgbClr val="0000CC"/>
                </a:solidFill>
              </a:rPr>
              <a:t>MPNode</a:t>
            </a:r>
            <a:r>
              <a:rPr lang="en-US" altLang="zh-CN" dirty="0">
                <a:solidFill>
                  <a:srgbClr val="0000CC"/>
                </a:solidFill>
              </a:rPr>
              <a:t> *</a:t>
            </a:r>
            <a:r>
              <a:rPr lang="en-US" altLang="zh-CN" dirty="0" err="1">
                <a:solidFill>
                  <a:srgbClr val="0000CC"/>
                </a:solidFill>
              </a:rPr>
              <a:t>tp</a:t>
            </a:r>
            <a:r>
              <a:rPr lang="en-US" altLang="zh-CN" dirty="0"/>
              <a:t>;//</a:t>
            </a:r>
            <a:r>
              <a:rPr lang="zh-CN" altLang="en-US" dirty="0"/>
              <a:t>相当于线性链表的</a:t>
            </a:r>
            <a:r>
              <a:rPr lang="en-US" altLang="zh-CN" dirty="0"/>
              <a:t>next</a:t>
            </a:r>
          </a:p>
          <a:p>
            <a:pPr marL="0" indent="0">
              <a:buNone/>
            </a:pPr>
            <a:r>
              <a:rPr lang="en-US" altLang="zh-CN"/>
              <a:t>} </a:t>
            </a:r>
            <a:r>
              <a:rPr lang="en-US" altLang="zh-CN" b="1">
                <a:solidFill>
                  <a:srgbClr val="0000CC"/>
                </a:solidFill>
              </a:rPr>
              <a:t>Mplist</a:t>
            </a:r>
            <a:r>
              <a:rPr lang="en-US" altLang="zh-CN" dirty="0"/>
              <a:t>;      //m</a:t>
            </a:r>
            <a:r>
              <a:rPr lang="zh-CN" altLang="en-US" dirty="0"/>
              <a:t>元多项式广义表类型定义</a:t>
            </a:r>
          </a:p>
          <a:p>
            <a:endParaRPr lang="zh-CN" altLang="en-US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E352C923-C991-4AEB-999D-13BEE7AC6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91" y="6194441"/>
            <a:ext cx="3024336" cy="52322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ea typeface="楷体_GB2312" pitchFamily="49" charset="-122"/>
              </a:rPr>
              <a:t>Tag=1  exp   hp   </a:t>
            </a:r>
            <a:r>
              <a:rPr lang="en-US" altLang="zh-CN" sz="2800" b="1" dirty="0" err="1">
                <a:solidFill>
                  <a:srgbClr val="0000FF"/>
                </a:solidFill>
                <a:ea typeface="楷体_GB2312" pitchFamily="49" charset="-122"/>
              </a:rPr>
              <a:t>tp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8" name="Line 22">
            <a:extLst>
              <a:ext uri="{FF2B5EF4-FFF2-40B4-BE49-F238E27FC236}">
                <a16:creationId xmlns:a16="http://schemas.microsoft.com/office/drawing/2014/main" id="{245F9D8D-636A-44E2-9E72-1037A5A45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8911" y="6213605"/>
            <a:ext cx="0" cy="50405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22">
            <a:extLst>
              <a:ext uri="{FF2B5EF4-FFF2-40B4-BE49-F238E27FC236}">
                <a16:creationId xmlns:a16="http://schemas.microsoft.com/office/drawing/2014/main" id="{379DEE3C-2710-4338-A1DB-0FBD3A4BA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991" y="6194441"/>
            <a:ext cx="0" cy="50405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22">
            <a:extLst>
              <a:ext uri="{FF2B5EF4-FFF2-40B4-BE49-F238E27FC236}">
                <a16:creationId xmlns:a16="http://schemas.microsoft.com/office/drawing/2014/main" id="{DE804022-810F-48C1-8521-7422CC6C8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7063" y="6213605"/>
            <a:ext cx="0" cy="50405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393330" y="6256566"/>
            <a:ext cx="2725365" cy="461095"/>
            <a:chOff x="5393330" y="6256566"/>
            <a:chExt cx="2725365" cy="461095"/>
          </a:xfrm>
        </p:grpSpPr>
        <p:grpSp>
          <p:nvGrpSpPr>
            <p:cNvPr id="5" name="Group 25">
              <a:extLst>
                <a:ext uri="{FF2B5EF4-FFF2-40B4-BE49-F238E27FC236}">
                  <a16:creationId xmlns:a16="http://schemas.microsoft.com/office/drawing/2014/main" id="{5C55F6DA-C772-4577-BA3B-9D5BB9E78E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93330" y="6256566"/>
              <a:ext cx="2725365" cy="461095"/>
              <a:chOff x="2714" y="3090"/>
              <a:chExt cx="1366" cy="377"/>
            </a:xfrm>
            <a:solidFill>
              <a:srgbClr val="CCFFCC"/>
            </a:solidFill>
          </p:grpSpPr>
          <p:sp>
            <p:nvSpPr>
              <p:cNvPr id="6" name="Rectangle 20">
                <a:extLst>
                  <a:ext uri="{FF2B5EF4-FFF2-40B4-BE49-F238E27FC236}">
                    <a16:creationId xmlns:a16="http://schemas.microsoft.com/office/drawing/2014/main" id="{C19D6B7F-3A98-4636-AEEB-841EB5E4E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4" y="3090"/>
                <a:ext cx="1366" cy="377"/>
              </a:xfrm>
              <a:prstGeom prst="rect">
                <a:avLst/>
              </a:prstGeom>
              <a:grpFill/>
              <a:ln w="19050">
                <a:solidFill>
                  <a:srgbClr val="990033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 kumimoji="1" sz="4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4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4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4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4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400" b="1" dirty="0">
                    <a:solidFill>
                      <a:srgbClr val="990033"/>
                    </a:solidFill>
                    <a:ea typeface="楷体_GB2312" pitchFamily="49" charset="-122"/>
                  </a:rPr>
                  <a:t>Tag=0  exp </a:t>
                </a:r>
                <a:r>
                  <a:rPr lang="en-US" altLang="zh-CN" sz="2400" b="1" dirty="0" err="1">
                    <a:solidFill>
                      <a:srgbClr val="990033"/>
                    </a:solidFill>
                    <a:ea typeface="楷体_GB2312" pitchFamily="49" charset="-122"/>
                  </a:rPr>
                  <a:t>coef</a:t>
                </a:r>
                <a:r>
                  <a:rPr lang="en-US" altLang="zh-CN" sz="2400" b="1" dirty="0">
                    <a:solidFill>
                      <a:srgbClr val="990033"/>
                    </a:solidFill>
                    <a:ea typeface="楷体_GB2312" pitchFamily="49" charset="-122"/>
                  </a:rPr>
                  <a:t>  </a:t>
                </a:r>
                <a:r>
                  <a:rPr lang="en-US" altLang="zh-CN" sz="2400" b="1" dirty="0" err="1">
                    <a:solidFill>
                      <a:srgbClr val="990033"/>
                    </a:solidFill>
                    <a:ea typeface="楷体_GB2312" pitchFamily="49" charset="-122"/>
                  </a:rPr>
                  <a:t>tp</a:t>
                </a:r>
                <a:endParaRPr lang="en-US" altLang="zh-CN" sz="2400" dirty="0">
                  <a:ea typeface="楷体_GB2312" pitchFamily="49" charset="-122"/>
                </a:endParaRPr>
              </a:p>
            </p:txBody>
          </p:sp>
          <p:sp>
            <p:nvSpPr>
              <p:cNvPr id="7" name="Line 21">
                <a:extLst>
                  <a:ext uri="{FF2B5EF4-FFF2-40B4-BE49-F238E27FC236}">
                    <a16:creationId xmlns:a16="http://schemas.microsoft.com/office/drawing/2014/main" id="{7E6C0671-9AA0-460E-9525-8DD9C5B2F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3" y="3090"/>
                <a:ext cx="0" cy="377"/>
              </a:xfrm>
              <a:prstGeom prst="line">
                <a:avLst/>
              </a:prstGeom>
              <a:grpFill/>
              <a:ln w="9525">
                <a:solidFill>
                  <a:srgbClr val="99003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" name="Line 21">
              <a:extLst>
                <a:ext uri="{FF2B5EF4-FFF2-40B4-BE49-F238E27FC236}">
                  <a16:creationId xmlns:a16="http://schemas.microsoft.com/office/drawing/2014/main" id="{4D228638-1129-427D-8D0F-D8EB7A42C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05495" y="6256566"/>
              <a:ext cx="0" cy="461095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C9C647AA-8F6A-4B21-9128-7ED5EB2DF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53567" y="6256566"/>
              <a:ext cx="0" cy="461095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257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2">
                <a:extLst>
                  <a:ext uri="{FF2B5EF4-FFF2-40B4-BE49-F238E27FC236}">
                    <a16:creationId xmlns:a16="http://schemas.microsoft.com/office/drawing/2014/main" id="{5CCB713F-8E7D-4EF4-9FBD-C75B0963077A}"/>
                  </a:ext>
                </a:extLst>
              </p:cNvPr>
              <p:cNvSpPr txBox="1"/>
              <p:nvPr/>
            </p:nvSpPr>
            <p:spPr>
              <a:xfrm>
                <a:off x="2245810" y="5068514"/>
                <a:ext cx="6797982" cy="1783309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zh-CN" alt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,2),(</m:t>
                      </m:r>
                      <m:r>
                        <a:rPr lang="zh-CN" alt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,1),(15,0))</m:t>
                      </m:r>
                    </m:oMath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zh-CN" altLang="en-US" sz="2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sz="240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zh-CN" altLang="en-US" sz="240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e>
                          </m:d>
                          <m:r>
                            <a:rPr lang="zh-CN" altLang="en-US" sz="240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zh-CN" altLang="en-US" sz="240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zh-CN" altLang="en-US" sz="240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</m:d>
                        </m:e>
                      </m:d>
                      <m:r>
                        <a:rPr lang="zh-CN" altLang="en-US" sz="240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US" altLang="zh-CN" sz="2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,4),(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,1))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((1,10),(2,6))   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((1,4),(6,3))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3,5</m:t>
                              </m:r>
                            </m:e>
                          </m:d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((2,0))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对象 2">
                <a:extLst>
                  <a:ext uri="{FF2B5EF4-FFF2-40B4-BE49-F238E27FC236}">
                    <a16:creationId xmlns:a16="http://schemas.microsoft.com/office/drawing/2014/main" id="{5CCB713F-8E7D-4EF4-9FBD-C75B0963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810" y="5068514"/>
                <a:ext cx="6797982" cy="1783309"/>
              </a:xfrm>
              <a:prstGeom prst="rect">
                <a:avLst/>
              </a:prstGeom>
              <a:blipFill>
                <a:blip r:embed="rId2"/>
                <a:stretch>
                  <a:fillRect l="-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C4F6F842-A3EF-41F1-9BF9-905AC6C8295F}"/>
              </a:ext>
            </a:extLst>
          </p:cNvPr>
          <p:cNvGrpSpPr/>
          <p:nvPr/>
        </p:nvGrpSpPr>
        <p:grpSpPr>
          <a:xfrm>
            <a:off x="1299727" y="1943892"/>
            <a:ext cx="1584176" cy="461666"/>
            <a:chOff x="539552" y="2132856"/>
            <a:chExt cx="1584176" cy="461666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A408CB4-427E-4CB3-9626-8663CCAFE865}"/>
                </a:ext>
              </a:extLst>
            </p:cNvPr>
            <p:cNvSpPr txBox="1"/>
            <p:nvPr/>
          </p:nvSpPr>
          <p:spPr>
            <a:xfrm>
              <a:off x="539552" y="2132857"/>
              <a:ext cx="1584176" cy="461665"/>
            </a:xfrm>
            <a:prstGeom prst="rect">
              <a:avLst/>
            </a:prstGeom>
            <a:grpFill/>
            <a:ln>
              <a:solidFill>
                <a:srgbClr val="0000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3         ˄</a:t>
              </a:r>
              <a:endParaRPr lang="zh-CN" altLang="en-US" sz="2400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110F0D4-B9CF-443B-BAC2-3D5746494706}"/>
                </a:ext>
              </a:extLst>
            </p:cNvPr>
            <p:cNvCxnSpPr/>
            <p:nvPr/>
          </p:nvCxnSpPr>
          <p:spPr bwMode="auto">
            <a:xfrm>
              <a:off x="899592" y="2132856"/>
              <a:ext cx="0" cy="46166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6F22750-4FF1-421E-8B98-C0B474949001}"/>
                </a:ext>
              </a:extLst>
            </p:cNvPr>
            <p:cNvCxnSpPr/>
            <p:nvPr/>
          </p:nvCxnSpPr>
          <p:spPr bwMode="auto">
            <a:xfrm>
              <a:off x="1259632" y="2132856"/>
              <a:ext cx="0" cy="46166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8EB4A78-17F9-422E-9615-BF93259F65C8}"/>
                </a:ext>
              </a:extLst>
            </p:cNvPr>
            <p:cNvCxnSpPr/>
            <p:nvPr/>
          </p:nvCxnSpPr>
          <p:spPr bwMode="auto">
            <a:xfrm>
              <a:off x="1691680" y="2132856"/>
              <a:ext cx="0" cy="461666"/>
            </a:xfrm>
            <a:prstGeom prst="lin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B75327F-2B38-48A1-A243-16A915A7032E}"/>
              </a:ext>
            </a:extLst>
          </p:cNvPr>
          <p:cNvCxnSpPr/>
          <p:nvPr/>
        </p:nvCxnSpPr>
        <p:spPr bwMode="auto">
          <a:xfrm>
            <a:off x="723663" y="2159916"/>
            <a:ext cx="57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570C2D3-F57D-41A8-AF11-721FD28AAFE3}"/>
              </a:ext>
            </a:extLst>
          </p:cNvPr>
          <p:cNvSpPr txBox="1"/>
          <p:nvPr/>
        </p:nvSpPr>
        <p:spPr>
          <a:xfrm>
            <a:off x="400135" y="1943892"/>
            <a:ext cx="467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</a:t>
            </a:r>
            <a:endParaRPr lang="zh-CN" altLang="en-US" sz="24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D6765D4-7359-4B80-915E-5D4172A4E781}"/>
              </a:ext>
            </a:extLst>
          </p:cNvPr>
          <p:cNvGrpSpPr/>
          <p:nvPr/>
        </p:nvGrpSpPr>
        <p:grpSpPr>
          <a:xfrm>
            <a:off x="1299727" y="2843607"/>
            <a:ext cx="1584176" cy="461666"/>
            <a:chOff x="539552" y="2132856"/>
            <a:chExt cx="1584176" cy="461666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1FC770F-98D4-426C-BD6E-7C8E56EE4A16}"/>
                </a:ext>
              </a:extLst>
            </p:cNvPr>
            <p:cNvSpPr txBox="1"/>
            <p:nvPr/>
          </p:nvSpPr>
          <p:spPr>
            <a:xfrm>
              <a:off x="539552" y="2132857"/>
              <a:ext cx="158417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             </a:t>
              </a:r>
              <a:endParaRPr lang="zh-CN" altLang="en-US" sz="2400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ECF2244-C72D-49D6-9073-B5540F9C762F}"/>
                </a:ext>
              </a:extLst>
            </p:cNvPr>
            <p:cNvCxnSpPr/>
            <p:nvPr/>
          </p:nvCxnSpPr>
          <p:spPr bwMode="auto">
            <a:xfrm>
              <a:off x="899592" y="2132856"/>
              <a:ext cx="0" cy="4616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5C77E7C-F501-4EAB-8AF5-F88FF893FD5A}"/>
                </a:ext>
              </a:extLst>
            </p:cNvPr>
            <p:cNvCxnSpPr/>
            <p:nvPr/>
          </p:nvCxnSpPr>
          <p:spPr bwMode="auto">
            <a:xfrm>
              <a:off x="1259632" y="2132856"/>
              <a:ext cx="0" cy="4616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6A63C75-CC60-48CA-8B2F-6084B614BDE8}"/>
                </a:ext>
              </a:extLst>
            </p:cNvPr>
            <p:cNvCxnSpPr/>
            <p:nvPr/>
          </p:nvCxnSpPr>
          <p:spPr bwMode="auto">
            <a:xfrm>
              <a:off x="1691680" y="2132856"/>
              <a:ext cx="0" cy="4616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0A0DF821-0197-442F-9291-97BA31A81879}"/>
              </a:ext>
            </a:extLst>
          </p:cNvPr>
          <p:cNvSpPr txBox="1"/>
          <p:nvPr/>
        </p:nvSpPr>
        <p:spPr>
          <a:xfrm>
            <a:off x="2019807" y="2843608"/>
            <a:ext cx="432048" cy="4616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8AE0657-F6D5-4CDA-824A-CFA4CE89E8AE}"/>
              </a:ext>
            </a:extLst>
          </p:cNvPr>
          <p:cNvCxnSpPr/>
          <p:nvPr/>
        </p:nvCxnSpPr>
        <p:spPr bwMode="auto">
          <a:xfrm>
            <a:off x="2235831" y="2231924"/>
            <a:ext cx="0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BFE1C8C-33AA-4544-8284-70B50660D623}"/>
              </a:ext>
            </a:extLst>
          </p:cNvPr>
          <p:cNvCxnSpPr/>
          <p:nvPr/>
        </p:nvCxnSpPr>
        <p:spPr bwMode="auto">
          <a:xfrm>
            <a:off x="2667879" y="3096019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7CA0FC6-9C74-42BB-BCBC-619CE1B43883}"/>
              </a:ext>
            </a:extLst>
          </p:cNvPr>
          <p:cNvCxnSpPr/>
          <p:nvPr/>
        </p:nvCxnSpPr>
        <p:spPr bwMode="auto">
          <a:xfrm>
            <a:off x="1803783" y="3074440"/>
            <a:ext cx="0" cy="5976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9C0EDF2-8844-44FF-950E-0B28A1E734A4}"/>
              </a:ext>
            </a:extLst>
          </p:cNvPr>
          <p:cNvCxnSpPr/>
          <p:nvPr/>
        </p:nvCxnSpPr>
        <p:spPr bwMode="auto">
          <a:xfrm flipH="1">
            <a:off x="795671" y="3672084"/>
            <a:ext cx="100811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7072EAA-6CDB-4543-85DD-D3F25FE16049}"/>
              </a:ext>
            </a:extLst>
          </p:cNvPr>
          <p:cNvGrpSpPr/>
          <p:nvPr/>
        </p:nvGrpSpPr>
        <p:grpSpPr>
          <a:xfrm>
            <a:off x="3302582" y="2865186"/>
            <a:ext cx="1584176" cy="461666"/>
            <a:chOff x="539552" y="2132856"/>
            <a:chExt cx="1584176" cy="46166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3F1D3BE-943B-4021-A372-4D66AC9EF97E}"/>
                </a:ext>
              </a:extLst>
            </p:cNvPr>
            <p:cNvSpPr txBox="1"/>
            <p:nvPr/>
          </p:nvSpPr>
          <p:spPr>
            <a:xfrm>
              <a:off x="539552" y="2132857"/>
              <a:ext cx="158417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50"/>
                  </a:solidFill>
                </a:rPr>
                <a:t>1   2          </a:t>
              </a:r>
              <a:endParaRPr lang="zh-CN" alt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CD37B27-AC22-4A3D-BBB9-C5F032C2DC0D}"/>
                </a:ext>
              </a:extLst>
            </p:cNvPr>
            <p:cNvCxnSpPr/>
            <p:nvPr/>
          </p:nvCxnSpPr>
          <p:spPr bwMode="auto">
            <a:xfrm>
              <a:off x="899592" y="2132856"/>
              <a:ext cx="0" cy="4616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75CEF4F-9E21-46D3-A5A2-37D11282BA8B}"/>
                </a:ext>
              </a:extLst>
            </p:cNvPr>
            <p:cNvCxnSpPr/>
            <p:nvPr/>
          </p:nvCxnSpPr>
          <p:spPr bwMode="auto">
            <a:xfrm>
              <a:off x="1259632" y="2132856"/>
              <a:ext cx="0" cy="4616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C70370E-6F71-4CFA-9646-1971A35DCF1C}"/>
                </a:ext>
              </a:extLst>
            </p:cNvPr>
            <p:cNvCxnSpPr/>
            <p:nvPr/>
          </p:nvCxnSpPr>
          <p:spPr bwMode="auto">
            <a:xfrm>
              <a:off x="1691680" y="2132856"/>
              <a:ext cx="0" cy="4616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A68B186-C755-4A7F-9957-F9BB7282594F}"/>
              </a:ext>
            </a:extLst>
          </p:cNvPr>
          <p:cNvCxnSpPr/>
          <p:nvPr/>
        </p:nvCxnSpPr>
        <p:spPr bwMode="auto">
          <a:xfrm>
            <a:off x="4756111" y="3102630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9802D74-A07B-4828-BBFD-E1469CB0272A}"/>
              </a:ext>
            </a:extLst>
          </p:cNvPr>
          <p:cNvGrpSpPr/>
          <p:nvPr/>
        </p:nvGrpSpPr>
        <p:grpSpPr>
          <a:xfrm>
            <a:off x="5404183" y="2865186"/>
            <a:ext cx="1584176" cy="461666"/>
            <a:chOff x="539552" y="2132856"/>
            <a:chExt cx="1584176" cy="461666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E9B9294D-DB46-4EA2-A895-B5EE8F8DA37C}"/>
                </a:ext>
              </a:extLst>
            </p:cNvPr>
            <p:cNvSpPr txBox="1"/>
            <p:nvPr/>
          </p:nvSpPr>
          <p:spPr>
            <a:xfrm>
              <a:off x="539552" y="2132857"/>
              <a:ext cx="158417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50"/>
                  </a:solidFill>
                </a:rPr>
                <a:t>1   1          </a:t>
              </a:r>
              <a:endParaRPr lang="zh-CN" alt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A6BE85B3-D955-4D6C-A5C6-221D84B019F4}"/>
                </a:ext>
              </a:extLst>
            </p:cNvPr>
            <p:cNvCxnSpPr/>
            <p:nvPr/>
          </p:nvCxnSpPr>
          <p:spPr bwMode="auto">
            <a:xfrm>
              <a:off x="899592" y="2132856"/>
              <a:ext cx="0" cy="4616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2915145-26BF-4BB6-A32B-00A69A9C8848}"/>
                </a:ext>
              </a:extLst>
            </p:cNvPr>
            <p:cNvCxnSpPr/>
            <p:nvPr/>
          </p:nvCxnSpPr>
          <p:spPr bwMode="auto">
            <a:xfrm>
              <a:off x="1259632" y="2132856"/>
              <a:ext cx="0" cy="4616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C513075-4DC9-4243-A3A7-A08F4BF2CF78}"/>
                </a:ext>
              </a:extLst>
            </p:cNvPr>
            <p:cNvCxnSpPr/>
            <p:nvPr/>
          </p:nvCxnSpPr>
          <p:spPr bwMode="auto">
            <a:xfrm>
              <a:off x="1691680" y="2132856"/>
              <a:ext cx="0" cy="4616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8E0E2C7-489D-47F3-92FA-C0EB9F3A337C}"/>
              </a:ext>
            </a:extLst>
          </p:cNvPr>
          <p:cNvCxnSpPr/>
          <p:nvPr/>
        </p:nvCxnSpPr>
        <p:spPr bwMode="auto">
          <a:xfrm>
            <a:off x="6844343" y="3102630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BEB7503-30EA-448D-B9B7-BAD4E385980C}"/>
              </a:ext>
            </a:extLst>
          </p:cNvPr>
          <p:cNvGrpSpPr/>
          <p:nvPr/>
        </p:nvGrpSpPr>
        <p:grpSpPr>
          <a:xfrm>
            <a:off x="7506593" y="2873395"/>
            <a:ext cx="1584176" cy="461666"/>
            <a:chOff x="539552" y="2132856"/>
            <a:chExt cx="1584176" cy="461666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9B3CD51-D013-4439-B452-EECCF91CC6B2}"/>
                </a:ext>
              </a:extLst>
            </p:cNvPr>
            <p:cNvSpPr txBox="1"/>
            <p:nvPr/>
          </p:nvSpPr>
          <p:spPr>
            <a:xfrm>
              <a:off x="539552" y="2132857"/>
              <a:ext cx="158417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50"/>
                  </a:solidFill>
                </a:rPr>
                <a:t>0   0  15   ˄</a:t>
              </a:r>
              <a:endParaRPr lang="zh-CN" altLang="en-US" sz="2400" dirty="0">
                <a:solidFill>
                  <a:srgbClr val="00B050"/>
                </a:solidFill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C452C7FC-8B87-48BF-9A87-62D92A0C176A}"/>
                </a:ext>
              </a:extLst>
            </p:cNvPr>
            <p:cNvCxnSpPr/>
            <p:nvPr/>
          </p:nvCxnSpPr>
          <p:spPr bwMode="auto">
            <a:xfrm>
              <a:off x="899592" y="2132856"/>
              <a:ext cx="0" cy="4616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D5D8E217-33BA-433D-86B7-036B22B323F8}"/>
                </a:ext>
              </a:extLst>
            </p:cNvPr>
            <p:cNvCxnSpPr/>
            <p:nvPr/>
          </p:nvCxnSpPr>
          <p:spPr bwMode="auto">
            <a:xfrm>
              <a:off x="1259632" y="2132856"/>
              <a:ext cx="0" cy="4616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EEA37A3E-98C7-42A8-8737-FAC8552CE866}"/>
                </a:ext>
              </a:extLst>
            </p:cNvPr>
            <p:cNvCxnSpPr/>
            <p:nvPr/>
          </p:nvCxnSpPr>
          <p:spPr bwMode="auto">
            <a:xfrm>
              <a:off x="1691680" y="2132856"/>
              <a:ext cx="0" cy="4616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D4532F6-8C61-4FB9-B765-E05228025B43}"/>
              </a:ext>
            </a:extLst>
          </p:cNvPr>
          <p:cNvCxnSpPr/>
          <p:nvPr/>
        </p:nvCxnSpPr>
        <p:spPr bwMode="auto">
          <a:xfrm>
            <a:off x="4252055" y="3096019"/>
            <a:ext cx="0" cy="5976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ACDF2BC-7AD6-4B8C-A6C3-C1E20D59A5C8}"/>
              </a:ext>
            </a:extLst>
          </p:cNvPr>
          <p:cNvCxnSpPr/>
          <p:nvPr/>
        </p:nvCxnSpPr>
        <p:spPr bwMode="auto">
          <a:xfrm>
            <a:off x="6340287" y="3102630"/>
            <a:ext cx="0" cy="5976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367CE6C-09C8-4286-BD64-5E0695F54A60}"/>
              </a:ext>
            </a:extLst>
          </p:cNvPr>
          <p:cNvGrpSpPr/>
          <p:nvPr/>
        </p:nvGrpSpPr>
        <p:grpSpPr>
          <a:xfrm>
            <a:off x="598958" y="5361349"/>
            <a:ext cx="1265295" cy="461666"/>
            <a:chOff x="539552" y="2132856"/>
            <a:chExt cx="1584176" cy="461666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E63A840-A4CF-413E-90B6-B890861FD3C2}"/>
                </a:ext>
              </a:extLst>
            </p:cNvPr>
            <p:cNvSpPr txBox="1"/>
            <p:nvPr/>
          </p:nvSpPr>
          <p:spPr>
            <a:xfrm>
              <a:off x="539552" y="2132857"/>
              <a:ext cx="158417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z    y    x </a:t>
              </a:r>
              <a:endParaRPr lang="zh-CN" altLang="en-US" sz="2400" dirty="0"/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E37D2C4-8A56-4643-A69D-D71D286010F3}"/>
                </a:ext>
              </a:extLst>
            </p:cNvPr>
            <p:cNvCxnSpPr/>
            <p:nvPr/>
          </p:nvCxnSpPr>
          <p:spPr bwMode="auto">
            <a:xfrm>
              <a:off x="1025500" y="2132856"/>
              <a:ext cx="0" cy="4616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1048126-D744-4D8A-8FCD-79AD3B5F97AB}"/>
                </a:ext>
              </a:extLst>
            </p:cNvPr>
            <p:cNvCxnSpPr/>
            <p:nvPr/>
          </p:nvCxnSpPr>
          <p:spPr bwMode="auto">
            <a:xfrm>
              <a:off x="1597241" y="2132856"/>
              <a:ext cx="0" cy="4616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2C2462F-471B-48F0-B692-F1C21906D2A5}"/>
              </a:ext>
            </a:extLst>
          </p:cNvPr>
          <p:cNvCxnSpPr/>
          <p:nvPr/>
        </p:nvCxnSpPr>
        <p:spPr bwMode="auto">
          <a:xfrm>
            <a:off x="795671" y="3672084"/>
            <a:ext cx="0" cy="16892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643771F-362B-4C1F-A5CC-D718695842C7}"/>
              </a:ext>
            </a:extLst>
          </p:cNvPr>
          <p:cNvGrpSpPr/>
          <p:nvPr/>
        </p:nvGrpSpPr>
        <p:grpSpPr>
          <a:xfrm>
            <a:off x="366846" y="1111684"/>
            <a:ext cx="5235613" cy="720080"/>
            <a:chOff x="182735" y="1958029"/>
            <a:chExt cx="5235613" cy="720080"/>
          </a:xfrm>
        </p:grpSpPr>
        <p:sp>
          <p:nvSpPr>
            <p:cNvPr id="47" name="椭圆形标注 56">
              <a:extLst>
                <a:ext uri="{FF2B5EF4-FFF2-40B4-BE49-F238E27FC236}">
                  <a16:creationId xmlns:a16="http://schemas.microsoft.com/office/drawing/2014/main" id="{3936CF56-45F9-4CC9-A3EC-DBDB4F7A59F7}"/>
                </a:ext>
              </a:extLst>
            </p:cNvPr>
            <p:cNvSpPr/>
            <p:nvPr/>
          </p:nvSpPr>
          <p:spPr bwMode="auto">
            <a:xfrm>
              <a:off x="182735" y="1958029"/>
              <a:ext cx="5197945" cy="720080"/>
            </a:xfrm>
            <a:prstGeom prst="wedgeEllipseCallout">
              <a:avLst/>
            </a:prstGeom>
            <a:solidFill>
              <a:srgbClr val="FFC000">
                <a:alpha val="32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B93AB53-5802-42E2-B273-4560E184F829}"/>
                </a:ext>
              </a:extLst>
            </p:cNvPr>
            <p:cNvSpPr txBox="1"/>
            <p:nvPr/>
          </p:nvSpPr>
          <p:spPr>
            <a:xfrm>
              <a:off x="449796" y="2113597"/>
              <a:ext cx="4968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00CC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增设</a:t>
              </a: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的头指针，</a:t>
              </a:r>
              <a:r>
                <a:rPr lang="en-US" altLang="zh-CN" sz="2000" dirty="0" err="1">
                  <a:latin typeface="华文楷体" panose="02010600040101010101" pitchFamily="2" charset="-122"/>
                  <a:ea typeface="华文楷体" panose="02010600040101010101" pitchFamily="2" charset="-122"/>
                </a:rPr>
                <a:t>exp</a:t>
              </a: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值设为多项式变元个数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4DAD20A1-AEC7-483D-B84F-46C01661AF85}"/>
              </a:ext>
            </a:extLst>
          </p:cNvPr>
          <p:cNvGrpSpPr/>
          <p:nvPr/>
        </p:nvGrpSpPr>
        <p:grpSpPr>
          <a:xfrm>
            <a:off x="2946984" y="1864127"/>
            <a:ext cx="6273623" cy="720080"/>
            <a:chOff x="182735" y="1958029"/>
            <a:chExt cx="6273623" cy="720080"/>
          </a:xfrm>
        </p:grpSpPr>
        <p:sp>
          <p:nvSpPr>
            <p:cNvPr id="50" name="椭圆形标注 60">
              <a:extLst>
                <a:ext uri="{FF2B5EF4-FFF2-40B4-BE49-F238E27FC236}">
                  <a16:creationId xmlns:a16="http://schemas.microsoft.com/office/drawing/2014/main" id="{2C2B68ED-A0CC-4B90-A1F9-45ED3502A4AF}"/>
                </a:ext>
              </a:extLst>
            </p:cNvPr>
            <p:cNvSpPr/>
            <p:nvPr/>
          </p:nvSpPr>
          <p:spPr bwMode="auto">
            <a:xfrm>
              <a:off x="182735" y="1958029"/>
              <a:ext cx="6273623" cy="720080"/>
            </a:xfrm>
            <a:prstGeom prst="wedgeEllipseCallout">
              <a:avLst>
                <a:gd name="adj1" fmla="val -67331"/>
                <a:gd name="adj2" fmla="val 86125"/>
              </a:avLst>
            </a:prstGeom>
            <a:solidFill>
              <a:srgbClr val="92D050">
                <a:alpha val="32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067A565-BE4B-44F5-A7EB-B194C49C4EBC}"/>
                </a:ext>
              </a:extLst>
            </p:cNvPr>
            <p:cNvSpPr txBox="1"/>
            <p:nvPr/>
          </p:nvSpPr>
          <p:spPr>
            <a:xfrm>
              <a:off x="449796" y="2113597"/>
              <a:ext cx="59345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每层</a:t>
              </a:r>
              <a:r>
                <a:rPr lang="zh-CN" altLang="en-US" sz="2000" b="1" dirty="0">
                  <a:solidFill>
                    <a:srgbClr val="0000CC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增设</a:t>
              </a: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一个表头结点，</a:t>
              </a:r>
              <a:r>
                <a:rPr lang="en-US" altLang="zh-CN" sz="2000" dirty="0" err="1">
                  <a:latin typeface="华文楷体" panose="02010600040101010101" pitchFamily="2" charset="-122"/>
                  <a:ea typeface="华文楷体" panose="02010600040101010101" pitchFamily="2" charset="-122"/>
                </a:rPr>
                <a:t>exp</a:t>
              </a:r>
              <a:r>
                <a: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值设为该层的变元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130B0EE5-9D85-4068-BA62-2E276C2EE6F6}"/>
              </a:ext>
            </a:extLst>
          </p:cNvPr>
          <p:cNvGrpSpPr/>
          <p:nvPr/>
        </p:nvGrpSpPr>
        <p:grpSpPr>
          <a:xfrm>
            <a:off x="1362808" y="3944745"/>
            <a:ext cx="1584176" cy="461666"/>
            <a:chOff x="539552" y="2132856"/>
            <a:chExt cx="1584176" cy="461666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85D2D07-8AC0-4C6B-AE74-12675DA12037}"/>
                </a:ext>
              </a:extLst>
            </p:cNvPr>
            <p:cNvSpPr txBox="1"/>
            <p:nvPr/>
          </p:nvSpPr>
          <p:spPr>
            <a:xfrm>
              <a:off x="539552" y="2132857"/>
              <a:ext cx="158417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                </a:t>
              </a:r>
              <a:endParaRPr lang="zh-CN" altLang="en-US" sz="2400" dirty="0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0067D96E-95FE-4788-968F-6C517D0FA710}"/>
                </a:ext>
              </a:extLst>
            </p:cNvPr>
            <p:cNvCxnSpPr/>
            <p:nvPr/>
          </p:nvCxnSpPr>
          <p:spPr bwMode="auto">
            <a:xfrm>
              <a:off x="899592" y="2132856"/>
              <a:ext cx="0" cy="4616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80B2D516-56FA-46F4-BB35-E022220FDF97}"/>
                </a:ext>
              </a:extLst>
            </p:cNvPr>
            <p:cNvCxnSpPr/>
            <p:nvPr/>
          </p:nvCxnSpPr>
          <p:spPr bwMode="auto">
            <a:xfrm>
              <a:off x="1259632" y="2132856"/>
              <a:ext cx="0" cy="4616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3AE0120-90C6-47B1-9F08-9C2B4566C21A}"/>
                </a:ext>
              </a:extLst>
            </p:cNvPr>
            <p:cNvCxnSpPr/>
            <p:nvPr/>
          </p:nvCxnSpPr>
          <p:spPr bwMode="auto">
            <a:xfrm>
              <a:off x="1691680" y="2132856"/>
              <a:ext cx="0" cy="4616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57826AEE-FE78-4725-9DEC-8DE062A814FF}"/>
              </a:ext>
            </a:extLst>
          </p:cNvPr>
          <p:cNvSpPr txBox="1"/>
          <p:nvPr/>
        </p:nvSpPr>
        <p:spPr>
          <a:xfrm>
            <a:off x="2091815" y="3944746"/>
            <a:ext cx="432048" cy="46166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24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28D7F1B-9D91-45A5-9289-125A5ECDC298}"/>
              </a:ext>
            </a:extLst>
          </p:cNvPr>
          <p:cNvCxnSpPr/>
          <p:nvPr/>
        </p:nvCxnSpPr>
        <p:spPr bwMode="auto">
          <a:xfrm>
            <a:off x="2709930" y="4175578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5C6B5044-F46C-499B-AFAF-ADE074AC65A8}"/>
              </a:ext>
            </a:extLst>
          </p:cNvPr>
          <p:cNvGrpSpPr/>
          <p:nvPr/>
        </p:nvGrpSpPr>
        <p:grpSpPr>
          <a:xfrm>
            <a:off x="3346039" y="3938484"/>
            <a:ext cx="1584176" cy="461666"/>
            <a:chOff x="539552" y="2132856"/>
            <a:chExt cx="1584176" cy="461666"/>
          </a:xfrm>
        </p:grpSpPr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F7814A4-E2FC-4BE3-8C2A-32E018BF91D7}"/>
                </a:ext>
              </a:extLst>
            </p:cNvPr>
            <p:cNvSpPr txBox="1"/>
            <p:nvPr/>
          </p:nvSpPr>
          <p:spPr>
            <a:xfrm>
              <a:off x="539552" y="2132857"/>
              <a:ext cx="158417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1   3          </a:t>
              </a:r>
              <a:endParaRPr lang="zh-CN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D7B44C5-B213-4E86-93E9-D864DD6337D9}"/>
                </a:ext>
              </a:extLst>
            </p:cNvPr>
            <p:cNvCxnSpPr/>
            <p:nvPr/>
          </p:nvCxnSpPr>
          <p:spPr bwMode="auto">
            <a:xfrm>
              <a:off x="899592" y="2132856"/>
              <a:ext cx="0" cy="4616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A868707-9293-4552-B452-EDDECFFD3D0C}"/>
                </a:ext>
              </a:extLst>
            </p:cNvPr>
            <p:cNvCxnSpPr/>
            <p:nvPr/>
          </p:nvCxnSpPr>
          <p:spPr bwMode="auto">
            <a:xfrm>
              <a:off x="1259632" y="2132856"/>
              <a:ext cx="0" cy="4616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A8D96E60-4FE7-4BB1-AAD7-4EADD97C3F96}"/>
                </a:ext>
              </a:extLst>
            </p:cNvPr>
            <p:cNvCxnSpPr/>
            <p:nvPr/>
          </p:nvCxnSpPr>
          <p:spPr bwMode="auto">
            <a:xfrm>
              <a:off x="1691680" y="2132856"/>
              <a:ext cx="0" cy="4616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EA6D1FB1-4F24-43CC-A456-861ECD4BBBF1}"/>
              </a:ext>
            </a:extLst>
          </p:cNvPr>
          <p:cNvCxnSpPr/>
          <p:nvPr/>
        </p:nvCxnSpPr>
        <p:spPr bwMode="auto">
          <a:xfrm flipH="1">
            <a:off x="2019807" y="3693663"/>
            <a:ext cx="2226076" cy="66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70F7C08-4A77-470C-A0C2-E9405CAE115B}"/>
              </a:ext>
            </a:extLst>
          </p:cNvPr>
          <p:cNvCxnSpPr/>
          <p:nvPr/>
        </p:nvCxnSpPr>
        <p:spPr bwMode="auto">
          <a:xfrm>
            <a:off x="2019807" y="3700274"/>
            <a:ext cx="0" cy="238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48961CDB-0951-40D6-A216-B4EED1CAD174}"/>
              </a:ext>
            </a:extLst>
          </p:cNvPr>
          <p:cNvCxnSpPr/>
          <p:nvPr/>
        </p:nvCxnSpPr>
        <p:spPr bwMode="auto">
          <a:xfrm>
            <a:off x="4245883" y="4238839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D0B37352-CE02-41E9-B166-FC76DCCF7C4B}"/>
              </a:ext>
            </a:extLst>
          </p:cNvPr>
          <p:cNvSpPr txBox="1"/>
          <p:nvPr/>
        </p:nvSpPr>
        <p:spPr>
          <a:xfrm>
            <a:off x="5292501" y="3936685"/>
            <a:ext cx="16209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1   2          </a:t>
            </a:r>
            <a:endParaRPr lang="zh-CN" alt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B2F8775-EE0A-46A5-82F9-ECF4DAD8AB42}"/>
              </a:ext>
            </a:extLst>
          </p:cNvPr>
          <p:cNvCxnSpPr/>
          <p:nvPr/>
        </p:nvCxnSpPr>
        <p:spPr bwMode="auto">
          <a:xfrm>
            <a:off x="4644430" y="4175578"/>
            <a:ext cx="6480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C7BD37B-CBB3-4B6D-95D6-B0DE1461CC3A}"/>
              </a:ext>
            </a:extLst>
          </p:cNvPr>
          <p:cNvCxnSpPr/>
          <p:nvPr/>
        </p:nvCxnSpPr>
        <p:spPr bwMode="auto">
          <a:xfrm>
            <a:off x="5692215" y="3944745"/>
            <a:ext cx="0" cy="4616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09E223A-1F99-4037-A757-5A0BB9986FB0}"/>
              </a:ext>
            </a:extLst>
          </p:cNvPr>
          <p:cNvCxnSpPr/>
          <p:nvPr/>
        </p:nvCxnSpPr>
        <p:spPr bwMode="auto">
          <a:xfrm>
            <a:off x="6124263" y="3936684"/>
            <a:ext cx="0" cy="4616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3A1E3E5-1232-4F54-811A-676B7EB014E1}"/>
              </a:ext>
            </a:extLst>
          </p:cNvPr>
          <p:cNvCxnSpPr/>
          <p:nvPr/>
        </p:nvCxnSpPr>
        <p:spPr bwMode="auto">
          <a:xfrm flipH="1">
            <a:off x="6535282" y="3936684"/>
            <a:ext cx="12102" cy="4697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879BDD4C-43CF-49A4-80CA-CFAD73AC7203}"/>
              </a:ext>
            </a:extLst>
          </p:cNvPr>
          <p:cNvCxnSpPr/>
          <p:nvPr/>
        </p:nvCxnSpPr>
        <p:spPr bwMode="auto">
          <a:xfrm>
            <a:off x="6340287" y="4190387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2296B7AA-8547-4152-87E6-E239F6EEE0C1}"/>
              </a:ext>
            </a:extLst>
          </p:cNvPr>
          <p:cNvCxnSpPr/>
          <p:nvPr/>
        </p:nvCxnSpPr>
        <p:spPr bwMode="auto">
          <a:xfrm>
            <a:off x="1947799" y="4190387"/>
            <a:ext cx="0" cy="59764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2509ECF7-8F2C-4556-A5BB-9AC91DA0838E}"/>
              </a:ext>
            </a:extLst>
          </p:cNvPr>
          <p:cNvCxnSpPr/>
          <p:nvPr/>
        </p:nvCxnSpPr>
        <p:spPr bwMode="auto">
          <a:xfrm flipH="1">
            <a:off x="1227719" y="4780534"/>
            <a:ext cx="720080" cy="749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70B9595-C9E5-4FDF-A98F-C193D28EB558}"/>
              </a:ext>
            </a:extLst>
          </p:cNvPr>
          <p:cNvCxnSpPr>
            <a:endCxn id="42" idx="0"/>
          </p:cNvCxnSpPr>
          <p:nvPr/>
        </p:nvCxnSpPr>
        <p:spPr bwMode="auto">
          <a:xfrm>
            <a:off x="1227719" y="4788031"/>
            <a:ext cx="3887" cy="5733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6" name="标题 75">
            <a:extLst>
              <a:ext uri="{FF2B5EF4-FFF2-40B4-BE49-F238E27FC236}">
                <a16:creationId xmlns:a16="http://schemas.microsoft.com/office/drawing/2014/main" id="{CD4EDCD4-B6D0-419B-AD15-09C6C7F9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zh-CN" altLang="en-US" dirty="0"/>
              <a:t>元多项式举例</a:t>
            </a:r>
          </a:p>
        </p:txBody>
      </p:sp>
    </p:spTree>
    <p:extLst>
      <p:ext uri="{BB962C8B-B14F-4D97-AF65-F5344CB8AC3E}">
        <p14:creationId xmlns:p14="http://schemas.microsoft.com/office/powerpoint/2010/main" val="331816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262B3-99A1-4D67-8B9A-5C0679A9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广义表的基本操作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E8FA04-083F-4C9F-8C8E-834744E3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创建和销毁</a:t>
            </a:r>
          </a:p>
          <a:p>
            <a:pPr marL="0" indent="0">
              <a:buNone/>
            </a:pPr>
            <a:r>
              <a:rPr lang="en-US" altLang="zh-CN"/>
              <a:t>InitGList(</a:t>
            </a:r>
            <a:r>
              <a:rPr lang="zh-CN" altLang="en-US"/>
              <a:t>*</a:t>
            </a:r>
            <a:r>
              <a:rPr lang="en-US" altLang="zh-CN"/>
              <a:t>L</a:t>
            </a:r>
            <a:r>
              <a:rPr lang="en-US" altLang="zh-CN" dirty="0"/>
              <a:t>); //</a:t>
            </a:r>
            <a:r>
              <a:rPr lang="zh-CN" altLang="en-US" dirty="0"/>
              <a:t>创建空的广义表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err="1">
                <a:solidFill>
                  <a:srgbClr val="0000CC"/>
                </a:solidFill>
              </a:rPr>
              <a:t>CreateGList</a:t>
            </a:r>
            <a:r>
              <a:rPr lang="en-US" altLang="zh-CN">
                <a:solidFill>
                  <a:srgbClr val="0000CC"/>
                </a:solidFill>
              </a:rPr>
              <a:t>(</a:t>
            </a:r>
            <a:r>
              <a:rPr lang="zh-CN" altLang="en-US">
                <a:solidFill>
                  <a:srgbClr val="0000CC"/>
                </a:solidFill>
              </a:rPr>
              <a:t>*</a:t>
            </a:r>
            <a:r>
              <a:rPr lang="en-US" altLang="zh-CN">
                <a:solidFill>
                  <a:srgbClr val="0000CC"/>
                </a:solidFill>
              </a:rPr>
              <a:t>L</a:t>
            </a:r>
            <a:r>
              <a:rPr lang="en-US" altLang="zh-CN" dirty="0">
                <a:solidFill>
                  <a:srgbClr val="0000CC"/>
                </a:solidFill>
              </a:rPr>
              <a:t>, S)</a:t>
            </a:r>
            <a:r>
              <a:rPr lang="en-US" altLang="zh-CN" dirty="0"/>
              <a:t>; //</a:t>
            </a:r>
            <a:r>
              <a:rPr lang="zh-CN" altLang="en-US" dirty="0"/>
              <a:t>由字符串创建广义表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err="1"/>
              <a:t>DestroyGList</a:t>
            </a:r>
            <a:r>
              <a:rPr lang="en-US" altLang="zh-CN"/>
              <a:t>(</a:t>
            </a:r>
            <a:r>
              <a:rPr lang="zh-CN" altLang="en-US"/>
              <a:t>*</a:t>
            </a:r>
            <a:r>
              <a:rPr lang="en-US" altLang="zh-CN"/>
              <a:t>L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插入、删除、拷贝</a:t>
            </a:r>
          </a:p>
          <a:p>
            <a:pPr marL="0" indent="0">
              <a:buNone/>
            </a:pPr>
            <a:r>
              <a:rPr lang="en-US" altLang="zh-CN" err="1"/>
              <a:t>InsertFirst_GL</a:t>
            </a:r>
            <a:r>
              <a:rPr lang="en-US" altLang="zh-CN"/>
              <a:t>(</a:t>
            </a:r>
            <a:r>
              <a:rPr lang="zh-CN" altLang="en-US"/>
              <a:t>*</a:t>
            </a:r>
            <a:r>
              <a:rPr lang="en-US" altLang="zh-CN"/>
              <a:t>L</a:t>
            </a:r>
            <a:r>
              <a:rPr lang="en-US" altLang="zh-CN" dirty="0"/>
              <a:t>, e); //</a:t>
            </a:r>
            <a:r>
              <a:rPr lang="zh-CN" altLang="en-US" dirty="0"/>
              <a:t>插入</a:t>
            </a:r>
            <a:r>
              <a:rPr lang="en-US" altLang="zh-CN" dirty="0"/>
              <a:t>e</a:t>
            </a:r>
            <a:r>
              <a:rPr lang="zh-CN" altLang="en-US" dirty="0"/>
              <a:t>成</a:t>
            </a:r>
            <a:r>
              <a:rPr lang="en-US" altLang="zh-CN" dirty="0"/>
              <a:t>L</a:t>
            </a:r>
            <a:r>
              <a:rPr lang="zh-CN" altLang="en-US" dirty="0"/>
              <a:t>的第一个元素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err="1"/>
              <a:t>DeleteFirst_GL</a:t>
            </a:r>
            <a:r>
              <a:rPr lang="en-US" altLang="zh-CN"/>
              <a:t>(</a:t>
            </a:r>
            <a:r>
              <a:rPr lang="zh-CN" altLang="en-US"/>
              <a:t>*</a:t>
            </a:r>
            <a:r>
              <a:rPr lang="en-US" altLang="zh-CN"/>
              <a:t>L, *e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err="1">
                <a:solidFill>
                  <a:srgbClr val="0000CC"/>
                </a:solidFill>
              </a:rPr>
              <a:t>CopyGList</a:t>
            </a:r>
            <a:r>
              <a:rPr lang="en-US" altLang="zh-CN">
                <a:solidFill>
                  <a:srgbClr val="0000CC"/>
                </a:solidFill>
              </a:rPr>
              <a:t>(*T, *L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  <a:r>
              <a:rPr lang="en-US" altLang="zh-CN" dirty="0"/>
              <a:t>;//</a:t>
            </a:r>
            <a:r>
              <a:rPr lang="zh-CN" altLang="en-US" dirty="0"/>
              <a:t>将广义表</a:t>
            </a:r>
            <a:r>
              <a:rPr lang="en-US" altLang="zh-CN" dirty="0"/>
              <a:t>L</a:t>
            </a:r>
            <a:r>
              <a:rPr lang="zh-CN" altLang="en-US" dirty="0"/>
              <a:t>复制到</a:t>
            </a:r>
            <a:r>
              <a:rPr lang="en-US" altLang="zh-CN" dirty="0"/>
              <a:t>T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状态函数</a:t>
            </a:r>
          </a:p>
          <a:p>
            <a:pPr marL="0" indent="0">
              <a:buNone/>
            </a:pPr>
            <a:r>
              <a:rPr lang="en-US" altLang="zh-CN" dirty="0" err="1"/>
              <a:t>GListLength</a:t>
            </a:r>
            <a:r>
              <a:rPr lang="en-US" altLang="zh-CN" dirty="0"/>
              <a:t>(L);   </a:t>
            </a:r>
            <a:r>
              <a:rPr lang="en-US" altLang="zh-CN" dirty="0" err="1">
                <a:solidFill>
                  <a:srgbClr val="0000CC"/>
                </a:solidFill>
              </a:rPr>
              <a:t>GListDepth</a:t>
            </a:r>
            <a:r>
              <a:rPr lang="en-US" altLang="zh-CN" dirty="0">
                <a:solidFill>
                  <a:srgbClr val="0000CC"/>
                </a:solidFill>
              </a:rPr>
              <a:t>(L)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 err="1"/>
              <a:t>GListEmpty</a:t>
            </a:r>
            <a:r>
              <a:rPr lang="en-US" altLang="zh-CN" dirty="0"/>
              <a:t>(L);   </a:t>
            </a:r>
            <a:r>
              <a:rPr lang="en-US" altLang="zh-CN" dirty="0" err="1"/>
              <a:t>GetHead</a:t>
            </a:r>
            <a:r>
              <a:rPr lang="en-US" altLang="zh-CN" dirty="0"/>
              <a:t>(L);    </a:t>
            </a:r>
            <a:r>
              <a:rPr lang="en-US" altLang="zh-CN" dirty="0" err="1"/>
              <a:t>GetTail</a:t>
            </a:r>
            <a:r>
              <a:rPr lang="en-US" altLang="zh-CN" dirty="0"/>
              <a:t>(L);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遍历</a:t>
            </a:r>
          </a:p>
          <a:p>
            <a:pPr marL="0" indent="0">
              <a:buNone/>
            </a:pPr>
            <a:r>
              <a:rPr lang="en-US" altLang="zh-CN" dirty="0" err="1"/>
              <a:t>Traverse_GL</a:t>
            </a:r>
            <a:r>
              <a:rPr lang="en-US" altLang="zh-CN" dirty="0"/>
              <a:t>(L, Visit());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21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0B440-ADD6-4C09-8FCC-ED1C28133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广义</a:t>
            </a:r>
            <a:r>
              <a:rPr lang="zh-CN" altLang="en-US" dirty="0"/>
              <a:t>表操作的实现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45D46-126C-47F5-A9DB-006E91DAA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创建广义表</a:t>
            </a:r>
            <a:endParaRPr lang="en-US" altLang="zh-CN" dirty="0"/>
          </a:p>
          <a:p>
            <a:r>
              <a:rPr lang="zh-CN" altLang="en-US" dirty="0"/>
              <a:t>求广义表的深度</a:t>
            </a:r>
            <a:endParaRPr lang="en-US" altLang="zh-CN" dirty="0"/>
          </a:p>
          <a:p>
            <a:r>
              <a:rPr lang="zh-CN" altLang="en-US" dirty="0"/>
              <a:t>复制广义表</a:t>
            </a:r>
          </a:p>
          <a:p>
            <a:r>
              <a:rPr lang="zh-CN" altLang="en-US" dirty="0"/>
              <a:t>删除广义表的元素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广义表的特点</a:t>
            </a:r>
            <a:endParaRPr lang="en-US" altLang="zh-CN" dirty="0"/>
          </a:p>
          <a:p>
            <a:pPr lvl="1"/>
            <a:r>
              <a:rPr lang="zh-CN" altLang="en-US" dirty="0"/>
              <a:t>广义表 </a:t>
            </a:r>
            <a:r>
              <a:rPr lang="en-US" altLang="zh-CN" dirty="0"/>
              <a:t>= </a:t>
            </a:r>
            <a:r>
              <a:rPr lang="zh-CN" altLang="en-US" dirty="0"/>
              <a:t>表头 </a:t>
            </a:r>
            <a:r>
              <a:rPr lang="en-US" altLang="zh-CN" dirty="0"/>
              <a:t>+ </a:t>
            </a:r>
            <a:r>
              <a:rPr lang="zh-CN" altLang="en-US" dirty="0"/>
              <a:t>表尾 </a:t>
            </a:r>
            <a:endParaRPr lang="en-US" altLang="zh-CN" dirty="0"/>
          </a:p>
          <a:p>
            <a:pPr lvl="1"/>
            <a:r>
              <a:rPr lang="zh-CN" altLang="en-US" dirty="0"/>
              <a:t>广义表 </a:t>
            </a:r>
            <a:r>
              <a:rPr lang="en-US" altLang="zh-CN" dirty="0"/>
              <a:t>= </a:t>
            </a:r>
            <a:r>
              <a:rPr lang="zh-CN" altLang="en-US" dirty="0"/>
              <a:t>子表</a:t>
            </a:r>
            <a:r>
              <a:rPr lang="en-US" altLang="zh-CN" dirty="0"/>
              <a:t>1 + </a:t>
            </a:r>
            <a:r>
              <a:rPr lang="zh-CN" altLang="en-US" dirty="0"/>
              <a:t>子表</a:t>
            </a:r>
            <a:r>
              <a:rPr lang="en-US" altLang="zh-CN" dirty="0"/>
              <a:t>2 +  ··· + </a:t>
            </a:r>
            <a:r>
              <a:rPr lang="zh-CN" altLang="en-US" dirty="0"/>
              <a:t>子表</a:t>
            </a:r>
            <a:r>
              <a:rPr lang="en-US" altLang="zh-CN" dirty="0"/>
              <a:t>n</a:t>
            </a:r>
          </a:p>
          <a:p>
            <a:endParaRPr lang="en-US" altLang="zh-CN" dirty="0"/>
          </a:p>
          <a:p>
            <a:r>
              <a:rPr lang="zh-CN" altLang="en-US" dirty="0"/>
              <a:t>递归</a:t>
            </a:r>
            <a:r>
              <a:rPr lang="en-US" altLang="zh-CN" dirty="0"/>
              <a:t>(</a:t>
            </a:r>
            <a:r>
              <a:rPr lang="zh-CN" altLang="en-US" dirty="0"/>
              <a:t>分而治之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递归算法设计中的关键问题是如何</a:t>
            </a:r>
            <a:r>
              <a:rPr lang="zh-CN" altLang="en-US" b="1" dirty="0">
                <a:solidFill>
                  <a:srgbClr val="0000CC"/>
                </a:solidFill>
              </a:rPr>
              <a:t>将一个子问题的解组合成原问题的解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087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C3E94CD-19F4-4E09-896E-0EDC38C7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创建广义表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96D6BBE9-4376-4143-A489-2D21887FDD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设广义表 </a:t>
                </a:r>
                <a:r>
                  <a:rPr lang="en-US" altLang="zh-CN" i="1" dirty="0">
                    <a:solidFill>
                      <a:srgbClr val="0000CC"/>
                    </a:solidFill>
                  </a:rPr>
                  <a:t>L</a:t>
                </a:r>
                <a:r>
                  <a:rPr lang="zh-CN" altLang="en-US" dirty="0"/>
                  <a:t>以字符串 </a:t>
                </a:r>
                <a:r>
                  <a:rPr lang="en-US" altLang="zh-CN" dirty="0"/>
                  <a:t>S = </a:t>
                </a:r>
                <a:r>
                  <a:rPr lang="en-US" altLang="zh-CN" dirty="0">
                    <a:sym typeface="Symbol" pitchFamily="18" charset="2"/>
                  </a:rPr>
                  <a:t>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ym typeface="Symbol" pitchFamily="18" charset="2"/>
                  </a:rPr>
                  <a:t></a:t>
                </a:r>
                <a:r>
                  <a:rPr lang="en-US" altLang="zh-CN" dirty="0"/>
                  <a:t>  </a:t>
                </a:r>
                <a:r>
                  <a:rPr lang="zh-CN" altLang="en-US" dirty="0"/>
                  <a:t>的形式给出，为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建立相应的存储结构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C00000"/>
                    </a:solidFill>
                  </a:rPr>
                  <a:t>基本项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置空广义表                    当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为空串</a:t>
                </a:r>
                <a:r>
                  <a:rPr lang="en-US" altLang="zh-CN" dirty="0"/>
                  <a:t>  </a:t>
                </a:r>
              </a:p>
              <a:p>
                <a:pPr lvl="1"/>
                <a:r>
                  <a:rPr lang="zh-CN" altLang="en-US" dirty="0"/>
                  <a:t>建立原子结点的子表  当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为单字符串时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C00000"/>
                    </a:solidFill>
                  </a:rPr>
                  <a:t>递归项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由于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中的每个子串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zh-CN" altLang="en-US" dirty="0"/>
                  <a:t>定义了 </a:t>
                </a:r>
                <a:r>
                  <a:rPr lang="en-US" altLang="zh-CN" i="1" dirty="0">
                    <a:solidFill>
                      <a:srgbClr val="0000CC"/>
                    </a:solidFill>
                  </a:rPr>
                  <a:t>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的一个子表，从而产生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n 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个子问题</a:t>
                </a:r>
                <a:r>
                  <a:rPr lang="zh-CN" altLang="en-US" dirty="0"/>
                  <a:t>，即，分别由这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个子串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递归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建立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个子表，再组合成一个广义表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6D6BBE9-4376-4143-A489-2D21887FD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822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85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05CBF-01E8-4E66-8BA9-04690216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创建广义表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A5433C-124E-4B00-B762-FA15B344DD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若 </a:t>
                </a:r>
                <a:r>
                  <a:rPr lang="en-US" altLang="zh-CN" dirty="0"/>
                  <a:t>S </a:t>
                </a:r>
                <a:r>
                  <a:rPr lang="en-US" altLang="zh-CN"/>
                  <a:t>= ‘() </a:t>
                </a:r>
                <a:r>
                  <a:rPr lang="en-US" altLang="zh-CN" dirty="0"/>
                  <a:t>’</a:t>
                </a:r>
                <a:r>
                  <a:rPr lang="zh-CN" altLang="en-US" dirty="0"/>
                  <a:t>，则 </a:t>
                </a:r>
                <a:r>
                  <a:rPr lang="en-US" altLang="zh-CN" dirty="0"/>
                  <a:t>L = NIL</a:t>
                </a:r>
              </a:p>
              <a:p>
                <a:r>
                  <a:rPr lang="zh-CN" altLang="en-US" dirty="0"/>
                  <a:t>否则，构造第一个表结点 *</a:t>
                </a:r>
                <a:r>
                  <a:rPr lang="en-US" altLang="zh-CN" dirty="0"/>
                  <a:t>L</a:t>
                </a:r>
              </a:p>
              <a:p>
                <a:r>
                  <a:rPr lang="zh-CN" altLang="en-US" dirty="0"/>
                  <a:t>从串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中分解出第一个子串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，对应创建第一个子广义表 </a:t>
                </a:r>
                <a:r>
                  <a:rPr lang="en-US" altLang="zh-CN" dirty="0"/>
                  <a:t>L-&gt;</a:t>
                </a:r>
                <a:r>
                  <a:rPr lang="en-US" altLang="zh-CN" dirty="0" err="1"/>
                  <a:t>ptr.hp</a:t>
                </a:r>
                <a:endParaRPr lang="en-US" altLang="zh-CN" dirty="0"/>
              </a:p>
              <a:p>
                <a:r>
                  <a:rPr lang="zh-CN" altLang="en-US" dirty="0"/>
                  <a:t>若剩余串非空，则构造第二个表结点 </a:t>
                </a:r>
                <a:r>
                  <a:rPr lang="en-US" altLang="zh-CN" dirty="0"/>
                  <a:t>L</a:t>
                </a:r>
                <a:r>
                  <a:rPr lang="en-US" altLang="zh-CN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dirty="0"/>
                  <a:t>ptr.tp</a:t>
                </a:r>
                <a:r>
                  <a:rPr lang="zh-CN" altLang="en-US" dirty="0"/>
                  <a:t>，并从串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中分解出第二个子串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对应建立第二个子广义表</a:t>
                </a:r>
                <a:r>
                  <a:rPr lang="en-US" altLang="zh-CN" dirty="0"/>
                  <a:t>… …</a:t>
                </a:r>
              </a:p>
              <a:p>
                <a:pPr lvl="1"/>
                <a:r>
                  <a:rPr lang="zh-CN" altLang="en-US" dirty="0"/>
                  <a:t>将上一个子表的尾指针指向当前新建立的表结点</a:t>
                </a:r>
                <a:endParaRPr lang="en-US" altLang="zh-CN" dirty="0"/>
              </a:p>
              <a:p>
                <a:r>
                  <a:rPr lang="zh-CN" altLang="en-US" dirty="0"/>
                  <a:t>依次类推，直至剩余串为空串止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A5433C-124E-4B00-B762-FA15B344DD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822" r="-2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61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49DF7A-D14F-46D7-89CA-D310F148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E2D002A-376D-4F03-A5E7-593AEAF60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数组的类型定义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数组的顺序表示和实现</a:t>
            </a:r>
          </a:p>
          <a:p>
            <a:pPr marL="457200" lvl="1" indent="0">
              <a:buNone/>
            </a:pPr>
            <a:r>
              <a:rPr lang="zh-CN" altLang="en-US" dirty="0"/>
              <a:t>一维</a:t>
            </a:r>
            <a:r>
              <a:rPr lang="en-US" altLang="zh-CN" dirty="0"/>
              <a:t>/</a:t>
            </a:r>
            <a:r>
              <a:rPr lang="zh-CN" altLang="en-US" dirty="0"/>
              <a:t>二维</a:t>
            </a:r>
            <a:r>
              <a:rPr lang="en-US" altLang="zh-CN" dirty="0"/>
              <a:t>/n</a:t>
            </a:r>
            <a:r>
              <a:rPr lang="zh-CN" altLang="en-US" dirty="0"/>
              <a:t>维数组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特殊矩阵的压缩存储</a:t>
            </a:r>
            <a:r>
              <a:rPr lang="en-US" altLang="zh-CN" dirty="0"/>
              <a:t>(</a:t>
            </a:r>
            <a:r>
              <a:rPr lang="zh-CN" altLang="en-US" dirty="0"/>
              <a:t>到数组</a:t>
            </a:r>
            <a:r>
              <a:rPr lang="en-US" altLang="zh-CN" dirty="0"/>
              <a:t>)</a:t>
            </a:r>
          </a:p>
          <a:p>
            <a:pPr marL="457200" lvl="1" indent="0">
              <a:buNone/>
            </a:pPr>
            <a:r>
              <a:rPr lang="zh-CN" altLang="en-US" dirty="0"/>
              <a:t>对称矩阵</a:t>
            </a:r>
            <a:r>
              <a:rPr lang="en-US" altLang="zh-CN" dirty="0"/>
              <a:t>/</a:t>
            </a:r>
            <a:r>
              <a:rPr lang="zh-CN" altLang="en-US" dirty="0"/>
              <a:t>三对角矩阵</a:t>
            </a:r>
            <a:r>
              <a:rPr lang="en-US" altLang="zh-CN" dirty="0"/>
              <a:t>/</a:t>
            </a:r>
            <a:r>
              <a:rPr lang="zh-CN" altLang="en-US" dirty="0"/>
              <a:t>稀疏矩阵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广义表的类型定义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广义表的表示方法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广义表的操作实现</a:t>
            </a:r>
          </a:p>
        </p:txBody>
      </p:sp>
    </p:spTree>
    <p:extLst>
      <p:ext uri="{BB962C8B-B14F-4D97-AF65-F5344CB8AC3E}">
        <p14:creationId xmlns:p14="http://schemas.microsoft.com/office/powerpoint/2010/main" val="3952635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3DAA048-7215-4A4F-B64C-ED9A3F78B6F3}"/>
              </a:ext>
            </a:extLst>
          </p:cNvPr>
          <p:cNvSpPr/>
          <p:nvPr/>
        </p:nvSpPr>
        <p:spPr>
          <a:xfrm>
            <a:off x="-10344" y="3850925"/>
            <a:ext cx="9144000" cy="1432276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DAA048-7215-4A4F-B64C-ED9A3F78B6F3}"/>
              </a:ext>
            </a:extLst>
          </p:cNvPr>
          <p:cNvSpPr/>
          <p:nvPr/>
        </p:nvSpPr>
        <p:spPr>
          <a:xfrm>
            <a:off x="0" y="2723615"/>
            <a:ext cx="9144000" cy="713648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3DAA048-7215-4A4F-B64C-ED9A3F78B6F3}"/>
              </a:ext>
            </a:extLst>
          </p:cNvPr>
          <p:cNvSpPr/>
          <p:nvPr/>
        </p:nvSpPr>
        <p:spPr>
          <a:xfrm>
            <a:off x="0" y="1281100"/>
            <a:ext cx="9144000" cy="315205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A33C780-DC1B-4627-8D83-5E2802D65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创建广义表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019B333-640B-42E9-8B24-11552C46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void </a:t>
            </a:r>
            <a:r>
              <a:rPr lang="en-US" altLang="zh-CN" sz="2400" b="1" err="1">
                <a:solidFill>
                  <a:srgbClr val="0000CC"/>
                </a:solidFill>
              </a:rPr>
              <a:t>CreateGList</a:t>
            </a:r>
            <a:r>
              <a:rPr lang="en-US" altLang="zh-CN" sz="2400"/>
              <a:t>(</a:t>
            </a:r>
            <a:r>
              <a:rPr lang="en-US" altLang="zh-CN" sz="2400" err="1"/>
              <a:t>Glist</a:t>
            </a:r>
            <a:r>
              <a:rPr lang="en-US" altLang="zh-CN" sz="2400"/>
              <a:t> *L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SString</a:t>
            </a:r>
            <a:r>
              <a:rPr lang="en-US" altLang="zh-CN" sz="2400" dirty="0"/>
              <a:t> S) </a:t>
            </a:r>
            <a:r>
              <a:rPr lang="en-US" altLang="zh-CN" sz="2400" b="1" dirty="0">
                <a:solidFill>
                  <a:srgbClr val="0000CC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if  (!</a:t>
            </a:r>
            <a:r>
              <a:rPr lang="en-US" altLang="zh-CN" sz="2400" dirty="0" err="1"/>
              <a:t>strComp</a:t>
            </a:r>
            <a:r>
              <a:rPr lang="en-US" altLang="zh-CN" sz="2400" dirty="0"/>
              <a:t>(S,”()”))  L = NULL;  // </a:t>
            </a:r>
            <a:r>
              <a:rPr lang="zh-CN" altLang="en-US" sz="2400" dirty="0"/>
              <a:t>创建空表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else </a:t>
            </a:r>
            <a:r>
              <a:rPr lang="en-US" altLang="zh-CN" sz="2400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   </a:t>
            </a:r>
            <a:r>
              <a:rPr lang="en-US" altLang="zh-CN" sz="2400" dirty="0"/>
              <a:t>// </a:t>
            </a:r>
            <a:r>
              <a:rPr lang="zh-CN" altLang="en-US" sz="2400" dirty="0"/>
              <a:t>生成表结点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if(!(L</a:t>
            </a:r>
            <a:r>
              <a:rPr lang="en-US" altLang="zh-CN" sz="2400"/>
              <a:t>=(Glist*)</a:t>
            </a:r>
            <a:r>
              <a:rPr lang="en-US" altLang="zh-CN" sz="2400" dirty="0"/>
              <a:t>malloc(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GLNode</a:t>
            </a:r>
            <a:r>
              <a:rPr lang="en-US" altLang="zh-CN" sz="2400" dirty="0"/>
              <a:t>)) </a:t>
            </a:r>
            <a:r>
              <a:rPr lang="en-US" altLang="zh-CN" sz="2400"/>
              <a:t>)) return OVERFLOW; 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if (</a:t>
            </a:r>
            <a:r>
              <a:rPr lang="en-US" altLang="zh-CN" sz="2400" dirty="0" err="1"/>
              <a:t>StrLen</a:t>
            </a:r>
            <a:r>
              <a:rPr lang="en-US" altLang="zh-CN" sz="2400" dirty="0"/>
              <a:t>(S)==</a:t>
            </a:r>
            <a:r>
              <a:rPr lang="en-US" altLang="zh-CN" sz="2400"/>
              <a:t>1) </a:t>
            </a:r>
            <a:r>
              <a:rPr lang="en-US" altLang="zh-CN" sz="2400" b="1">
                <a:solidFill>
                  <a:srgbClr val="00B050"/>
                </a:solidFill>
              </a:rPr>
              <a:t>{</a:t>
            </a:r>
            <a:r>
              <a:rPr lang="en-US" altLang="zh-CN" sz="2400" b="1"/>
              <a:t> </a:t>
            </a:r>
            <a:r>
              <a:rPr lang="en-US" altLang="zh-CN" sz="2400"/>
              <a:t>//</a:t>
            </a:r>
            <a:r>
              <a:rPr lang="zh-CN" altLang="en-US" sz="2400" dirty="0"/>
              <a:t>建立单原子广义表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 L-&gt;tag=ATOM, L-&gt;atom = S; </a:t>
            </a:r>
            <a:r>
              <a:rPr lang="en-US" altLang="zh-CN" sz="2400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else </a:t>
            </a:r>
            <a:r>
              <a:rPr lang="en-US" altLang="zh-CN" sz="2400" b="1" dirty="0">
                <a:solidFill>
                  <a:srgbClr val="00B050"/>
                </a:solidFill>
              </a:rPr>
              <a:t>{</a:t>
            </a:r>
            <a:endParaRPr lang="zh-CN" altLang="en-US" sz="2400" b="1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 </a:t>
            </a:r>
            <a:r>
              <a:rPr lang="en-US" altLang="zh-CN" sz="2400" dirty="0"/>
              <a:t>L-</a:t>
            </a:r>
            <a:r>
              <a:rPr lang="en-US" altLang="zh-CN" sz="2400"/>
              <a:t>&gt;tag=LIST;   </a:t>
            </a:r>
            <a:r>
              <a:rPr lang="en-US" altLang="zh-CN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p=L</a:t>
            </a:r>
            <a:r>
              <a:rPr lang="zh-CN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；</a:t>
            </a:r>
            <a:endParaRPr lang="en-US" altLang="zh-CN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/>
              <a:t>       //</a:t>
            </a:r>
            <a:r>
              <a:rPr lang="zh-CN" altLang="en-US" sz="2400"/>
              <a:t>设</a:t>
            </a:r>
            <a:r>
              <a:rPr lang="en-US" altLang="zh-CN" sz="2400" dirty="0"/>
              <a:t>sub</a:t>
            </a:r>
            <a:r>
              <a:rPr lang="zh-CN" altLang="en-US" sz="2400" dirty="0"/>
              <a:t>为 </a:t>
            </a:r>
            <a:r>
              <a:rPr lang="zh-CN" altLang="zh-CN" sz="2400" dirty="0"/>
              <a:t>脱去串</a:t>
            </a:r>
            <a:r>
              <a:rPr lang="zh-CN" altLang="en-US" sz="2400" dirty="0"/>
              <a:t> </a:t>
            </a:r>
            <a:r>
              <a:rPr lang="en-US" altLang="zh-CN" sz="2400" dirty="0"/>
              <a:t>S </a:t>
            </a:r>
            <a:r>
              <a:rPr lang="zh-CN" altLang="en-US" sz="2400" dirty="0"/>
              <a:t>最</a:t>
            </a:r>
            <a:r>
              <a:rPr lang="zh-CN" altLang="zh-CN" sz="2400" dirty="0"/>
              <a:t>外层括弧</a:t>
            </a:r>
            <a:r>
              <a:rPr lang="zh-CN" altLang="en-US" sz="2400" dirty="0"/>
              <a:t>的子串</a:t>
            </a:r>
            <a:endParaRPr lang="en-US" altLang="zh-CN" sz="2400" dirty="0">
              <a:sym typeface="Symbol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</a:t>
            </a:r>
            <a:r>
              <a:rPr lang="en-US" altLang="zh-CN" sz="2400" b="1" dirty="0" err="1">
                <a:solidFill>
                  <a:srgbClr val="CC6600"/>
                </a:solidFill>
              </a:rPr>
              <a:t>StrSubStr</a:t>
            </a:r>
            <a:r>
              <a:rPr lang="en-US" altLang="zh-CN" sz="2400" b="1" dirty="0">
                <a:solidFill>
                  <a:srgbClr val="CC6600"/>
                </a:solidFill>
              </a:rPr>
              <a:t>(sub, S,2,StrLen(S)-1);</a:t>
            </a:r>
            <a:r>
              <a:rPr lang="zh-CN" altLang="zh-CN" sz="2400" b="1" dirty="0">
                <a:solidFill>
                  <a:srgbClr val="CC6600"/>
                </a:solidFill>
              </a:rPr>
              <a:t>  </a:t>
            </a:r>
            <a:endParaRPr lang="en-US" altLang="zh-CN" sz="2400" b="1" dirty="0">
              <a:solidFill>
                <a:srgbClr val="CC66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zh-CN" sz="2400" dirty="0"/>
              <a:t>    </a:t>
            </a:r>
            <a:r>
              <a:rPr lang="en-US" altLang="zh-CN" sz="2400" dirty="0"/>
              <a:t>  …</a:t>
            </a:r>
            <a:r>
              <a:rPr lang="zh-CN" altLang="en-US" sz="2400" dirty="0"/>
              <a:t> </a:t>
            </a:r>
            <a:r>
              <a:rPr lang="en-US" altLang="zh-CN" sz="2400"/>
              <a:t>…</a:t>
            </a:r>
            <a:r>
              <a:rPr lang="zh-CN" altLang="zh-CN" sz="2400"/>
              <a:t> </a:t>
            </a:r>
            <a:r>
              <a:rPr lang="en-US" altLang="zh-CN" sz="2400">
                <a:solidFill>
                  <a:srgbClr val="C00000"/>
                </a:solidFill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</a:rPr>
              <a:t>为</a:t>
            </a:r>
            <a:r>
              <a:rPr lang="en-US" altLang="zh-CN" sz="2400">
                <a:solidFill>
                  <a:srgbClr val="C00000"/>
                </a:solidFill>
              </a:rPr>
              <a:t>sub</a:t>
            </a:r>
            <a:r>
              <a:rPr lang="zh-CN" altLang="en-US" sz="2400" dirty="0">
                <a:solidFill>
                  <a:srgbClr val="C00000"/>
                </a:solidFill>
              </a:rPr>
              <a:t>中所含</a:t>
            </a:r>
            <a:r>
              <a:rPr lang="en-US" altLang="zh-CN" sz="2400" dirty="0">
                <a:solidFill>
                  <a:srgbClr val="C00000"/>
                </a:solidFill>
              </a:rPr>
              <a:t>n</a:t>
            </a:r>
            <a:r>
              <a:rPr lang="zh-CN" altLang="en-US" sz="2400" dirty="0">
                <a:solidFill>
                  <a:srgbClr val="C00000"/>
                </a:solidFill>
              </a:rPr>
              <a:t>个子串建立</a:t>
            </a:r>
            <a:r>
              <a:rPr lang="en-US" altLang="zh-CN" sz="2400" dirty="0">
                <a:solidFill>
                  <a:srgbClr val="C00000"/>
                </a:solidFill>
              </a:rPr>
              <a:t>n</a:t>
            </a:r>
            <a:r>
              <a:rPr lang="zh-CN" altLang="en-US" sz="2400" dirty="0">
                <a:solidFill>
                  <a:srgbClr val="C00000"/>
                </a:solidFill>
              </a:rPr>
              <a:t>个子表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</a:t>
            </a:r>
            <a:r>
              <a:rPr lang="en-US" altLang="zh-CN" sz="2400" b="1" dirty="0">
                <a:solidFill>
                  <a:srgbClr val="00B050"/>
                </a:solidFill>
              </a:rPr>
              <a:t>}</a:t>
            </a:r>
            <a:r>
              <a:rPr lang="en-US" altLang="zh-CN" sz="2400" dirty="0"/>
              <a:t> //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</a:t>
            </a:r>
            <a:r>
              <a:rPr lang="en-US" altLang="zh-CN" sz="2400" b="1" dirty="0">
                <a:solidFill>
                  <a:srgbClr val="C00000"/>
                </a:solidFill>
              </a:rPr>
              <a:t>}</a:t>
            </a:r>
            <a:r>
              <a:rPr lang="en-US" altLang="zh-CN" sz="2400" dirty="0"/>
              <a:t>//else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return OK;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}</a:t>
            </a:r>
            <a:endParaRPr lang="zh-CN" alt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4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5D9D48A-3058-4CC7-820D-B9858AC6D2CD}"/>
              </a:ext>
            </a:extLst>
          </p:cNvPr>
          <p:cNvSpPr/>
          <p:nvPr/>
        </p:nvSpPr>
        <p:spPr>
          <a:xfrm>
            <a:off x="0" y="2769327"/>
            <a:ext cx="9144000" cy="2743200"/>
          </a:xfrm>
          <a:prstGeom prst="rect">
            <a:avLst/>
          </a:prstGeom>
          <a:solidFill>
            <a:srgbClr val="99FFCC"/>
          </a:solidFill>
          <a:ln>
            <a:solidFill>
              <a:srgbClr val="CCEC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CF7BD4A-9C56-483D-A7FA-9BB1B26B6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469085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00B050"/>
                </a:solidFill>
                <a:ea typeface="+mn-ea"/>
              </a:rPr>
              <a:t>do { //</a:t>
            </a:r>
            <a:r>
              <a:rPr lang="zh-CN" altLang="en-US" b="1" dirty="0">
                <a:solidFill>
                  <a:srgbClr val="00B050"/>
                </a:solidFill>
                <a:ea typeface="+mn-ea"/>
              </a:rPr>
              <a:t>重复建</a:t>
            </a:r>
            <a:r>
              <a:rPr lang="en-US" altLang="zh-CN" b="1" dirty="0">
                <a:solidFill>
                  <a:srgbClr val="00B050"/>
                </a:solidFill>
                <a:ea typeface="+mn-ea"/>
              </a:rPr>
              <a:t>n</a:t>
            </a:r>
            <a:r>
              <a:rPr lang="zh-CN" altLang="en-US" b="1" dirty="0">
                <a:solidFill>
                  <a:srgbClr val="00B050"/>
                </a:solidFill>
                <a:ea typeface="+mn-ea"/>
              </a:rPr>
              <a:t>个子表</a:t>
            </a:r>
            <a:endParaRPr lang="en-US" altLang="zh-CN" b="1" dirty="0">
              <a:solidFill>
                <a:srgbClr val="00B050"/>
              </a:solidFill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ea typeface="+mn-ea"/>
              </a:rPr>
              <a:t> </a:t>
            </a:r>
            <a:r>
              <a:rPr lang="en-US" altLang="zh-CN" b="1" dirty="0">
                <a:ea typeface="+mn-ea"/>
              </a:rPr>
              <a:t>//</a:t>
            </a:r>
            <a:r>
              <a:rPr lang="zh-CN" altLang="zh-CN" b="1" dirty="0">
                <a:ea typeface="+mn-ea"/>
              </a:rPr>
              <a:t>分离出子表串</a:t>
            </a:r>
            <a:r>
              <a:rPr lang="en-US" altLang="zh-CN" b="1" dirty="0" err="1">
                <a:ea typeface="+mn-ea"/>
              </a:rPr>
              <a:t>hsub</a:t>
            </a:r>
            <a:r>
              <a:rPr lang="en-US" altLang="zh-CN" b="1" dirty="0">
                <a:ea typeface="+mn-ea"/>
              </a:rPr>
              <a:t>=</a:t>
            </a:r>
            <a:r>
              <a:rPr lang="en-US" altLang="zh-CN" b="1" dirty="0">
                <a:ea typeface="+mn-ea"/>
                <a:sym typeface="Symbol" pitchFamily="18" charset="2"/>
              </a:rPr>
              <a:t></a:t>
            </a:r>
            <a:r>
              <a:rPr lang="en-US" altLang="zh-CN" b="1" baseline="-25000" dirty="0">
                <a:ea typeface="+mn-ea"/>
                <a:sym typeface="Symbol" pitchFamily="18" charset="2"/>
              </a:rPr>
              <a:t>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990033"/>
                </a:solidFill>
                <a:ea typeface="+mn-ea"/>
              </a:rPr>
              <a:t> Sever(sub, </a:t>
            </a:r>
            <a:r>
              <a:rPr lang="en-US" altLang="zh-CN" b="1" dirty="0" err="1">
                <a:solidFill>
                  <a:srgbClr val="990033"/>
                </a:solidFill>
                <a:ea typeface="+mn-ea"/>
              </a:rPr>
              <a:t>hsub</a:t>
            </a:r>
            <a:r>
              <a:rPr lang="en-US" altLang="zh-CN" b="1" dirty="0">
                <a:solidFill>
                  <a:srgbClr val="990033"/>
                </a:solidFill>
                <a:ea typeface="+mn-ea"/>
              </a:rPr>
              <a:t>)</a:t>
            </a:r>
            <a:r>
              <a:rPr lang="en-US" altLang="zh-CN" b="1" dirty="0">
                <a:ea typeface="+mn-ea"/>
              </a:rPr>
              <a:t>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ea typeface="+mn-ea"/>
              </a:rPr>
              <a:t> //</a:t>
            </a:r>
            <a:r>
              <a:rPr lang="zh-CN" altLang="en-US" b="1" dirty="0">
                <a:ea typeface="+mn-ea"/>
              </a:rPr>
              <a:t>创建由串</a:t>
            </a:r>
            <a:r>
              <a:rPr lang="en-US" altLang="zh-CN" b="1" dirty="0" err="1">
                <a:ea typeface="+mn-ea"/>
              </a:rPr>
              <a:t>hsub</a:t>
            </a:r>
            <a:r>
              <a:rPr lang="zh-CN" altLang="en-US" b="1" dirty="0">
                <a:ea typeface="+mn-ea"/>
              </a:rPr>
              <a:t>定义的广义表</a:t>
            </a:r>
            <a:r>
              <a:rPr lang="en-US" altLang="zh-CN" b="1" dirty="0" err="1">
                <a:ea typeface="+mn-ea"/>
              </a:rPr>
              <a:t>p</a:t>
            </a:r>
            <a:r>
              <a:rPr lang="en-US" altLang="zh-CN" b="1" dirty="0" err="1">
                <a:ea typeface="+mn-ea"/>
                <a:sym typeface="Wingdings" panose="05000000000000000000" pitchFamily="2" charset="2"/>
              </a:rPr>
              <a:t></a:t>
            </a:r>
            <a:r>
              <a:rPr lang="en-US" altLang="zh-CN" b="1" dirty="0" err="1">
                <a:ea typeface="+mn-ea"/>
              </a:rPr>
              <a:t>ptr.hp</a:t>
            </a:r>
            <a:endParaRPr lang="en-US" altLang="zh-CN" b="1" dirty="0"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>
                <a:ea typeface="+mn-ea"/>
              </a:rPr>
              <a:t> </a:t>
            </a:r>
            <a:r>
              <a:rPr lang="en-US" altLang="zh-CN" b="1" dirty="0" err="1">
                <a:solidFill>
                  <a:srgbClr val="0000CC"/>
                </a:solidFill>
                <a:ea typeface="+mn-ea"/>
              </a:rPr>
              <a:t>CreateGList</a:t>
            </a:r>
            <a:r>
              <a:rPr lang="en-US" altLang="zh-CN" b="1" dirty="0">
                <a:solidFill>
                  <a:srgbClr val="0000CC"/>
                </a:solidFill>
                <a:ea typeface="+mn-ea"/>
              </a:rPr>
              <a:t>(p-&gt;</a:t>
            </a:r>
            <a:r>
              <a:rPr lang="en-US" altLang="zh-CN" b="1" dirty="0" err="1">
                <a:solidFill>
                  <a:srgbClr val="0000CC"/>
                </a:solidFill>
                <a:ea typeface="+mn-ea"/>
              </a:rPr>
              <a:t>ptr.hp</a:t>
            </a:r>
            <a:r>
              <a:rPr lang="en-US" altLang="zh-CN" b="1" dirty="0">
                <a:solidFill>
                  <a:srgbClr val="0000CC"/>
                </a:solidFill>
                <a:ea typeface="+mn-ea"/>
              </a:rPr>
              <a:t>, </a:t>
            </a:r>
            <a:r>
              <a:rPr lang="en-US" altLang="zh-CN" b="1" dirty="0" err="1">
                <a:solidFill>
                  <a:srgbClr val="0000CC"/>
                </a:solidFill>
                <a:ea typeface="+mn-ea"/>
              </a:rPr>
              <a:t>hsub</a:t>
            </a:r>
            <a:r>
              <a:rPr lang="en-US" altLang="zh-CN" b="1" dirty="0">
                <a:solidFill>
                  <a:srgbClr val="0000CC"/>
                </a:solidFill>
                <a:ea typeface="+mn-ea"/>
              </a:rPr>
              <a:t>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ea typeface="+mn-ea"/>
              </a:rPr>
              <a:t> 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ea"/>
              </a:rPr>
              <a:t>q=p;</a:t>
            </a:r>
            <a:r>
              <a:rPr lang="en-US" altLang="zh-CN" b="1" dirty="0">
                <a:solidFill>
                  <a:srgbClr val="C00000"/>
                </a:solidFill>
                <a:ea typeface="+mn-ea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ea typeface="+mn-ea"/>
              </a:rPr>
              <a:t> if (!</a:t>
            </a:r>
            <a:r>
              <a:rPr lang="en-US" altLang="zh-CN" b="1" dirty="0" err="1">
                <a:ea typeface="+mn-ea"/>
              </a:rPr>
              <a:t>IsStrEmpty</a:t>
            </a:r>
            <a:r>
              <a:rPr lang="en-US" altLang="zh-CN" b="1" dirty="0">
                <a:ea typeface="+mn-ea"/>
              </a:rPr>
              <a:t>(</a:t>
            </a:r>
            <a:r>
              <a:rPr lang="en-US" altLang="zh-CN" b="1" dirty="0">
                <a:solidFill>
                  <a:srgbClr val="C00000"/>
                </a:solidFill>
                <a:ea typeface="+mn-ea"/>
              </a:rPr>
              <a:t>sub</a:t>
            </a:r>
            <a:r>
              <a:rPr lang="en-US" altLang="zh-CN" b="1" dirty="0">
                <a:ea typeface="+mn-ea"/>
              </a:rPr>
              <a:t>) {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ea typeface="+mn-ea"/>
              </a:rPr>
              <a:t>   //</a:t>
            </a:r>
            <a:r>
              <a:rPr lang="zh-CN" altLang="en-US" b="1" dirty="0">
                <a:ea typeface="+mn-ea"/>
              </a:rPr>
              <a:t>余下的表不为空</a:t>
            </a:r>
            <a:endParaRPr lang="en-US" altLang="zh-CN" b="1" dirty="0"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ea typeface="+mn-ea"/>
              </a:rPr>
              <a:t>   if(!(</a:t>
            </a:r>
            <a:r>
              <a:rPr lang="en-US" altLang="zh-CN" b="1" dirty="0">
                <a:solidFill>
                  <a:srgbClr val="0000CC"/>
                </a:solidFill>
                <a:ea typeface="+mn-ea"/>
              </a:rPr>
              <a:t>p</a:t>
            </a:r>
            <a:r>
              <a:rPr lang="en-US" altLang="zh-CN" b="1" dirty="0">
                <a:ea typeface="+mn-ea"/>
              </a:rPr>
              <a:t>=(</a:t>
            </a:r>
            <a:r>
              <a:rPr lang="en-US" altLang="zh-CN" b="1" dirty="0" err="1">
                <a:ea typeface="+mn-ea"/>
              </a:rPr>
              <a:t>GLNode</a:t>
            </a:r>
            <a:r>
              <a:rPr lang="en-US" altLang="zh-CN" b="1" dirty="0">
                <a:ea typeface="+mn-ea"/>
              </a:rPr>
              <a:t>*)malloc(</a:t>
            </a:r>
            <a:r>
              <a:rPr lang="en-US" altLang="zh-CN" b="1" dirty="0" err="1">
                <a:ea typeface="+mn-ea"/>
              </a:rPr>
              <a:t>sizeof</a:t>
            </a:r>
            <a:r>
              <a:rPr lang="en-US" altLang="zh-CN" b="1" dirty="0">
                <a:ea typeface="+mn-ea"/>
              </a:rPr>
              <a:t>(</a:t>
            </a:r>
            <a:r>
              <a:rPr lang="en-US" altLang="zh-CN" b="1" dirty="0" err="1">
                <a:ea typeface="+mn-ea"/>
              </a:rPr>
              <a:t>GLNode</a:t>
            </a:r>
            <a:r>
              <a:rPr lang="en-US" altLang="zh-CN" b="1" dirty="0">
                <a:ea typeface="+mn-ea"/>
              </a:rPr>
              <a:t>)) </a:t>
            </a:r>
            <a:r>
              <a:rPr lang="en-US" altLang="zh-CN" b="1">
                <a:ea typeface="+mn-ea"/>
              </a:rPr>
              <a:t>)) return OVERFLOW;</a:t>
            </a:r>
            <a:endParaRPr lang="en-US" altLang="zh-CN" b="1" dirty="0">
              <a:ea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ea typeface="+mn-ea"/>
              </a:rPr>
              <a:t>   //</a:t>
            </a:r>
            <a:r>
              <a:rPr lang="zh-CN" altLang="zh-CN" b="1" dirty="0">
                <a:ea typeface="+mn-ea"/>
              </a:rPr>
              <a:t>建下一个子表的表结点*(</a:t>
            </a:r>
            <a:r>
              <a:rPr lang="en-US" altLang="zh-CN" b="1" dirty="0">
                <a:ea typeface="+mn-ea"/>
              </a:rPr>
              <a:t>p-&gt;ptr.tp)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ea typeface="+mn-ea"/>
              </a:rPr>
              <a:t>   </a:t>
            </a:r>
            <a:r>
              <a:rPr lang="en-US" altLang="zh-CN" b="1" dirty="0">
                <a:solidFill>
                  <a:srgbClr val="0000CC"/>
                </a:solidFill>
                <a:ea typeface="+mn-ea"/>
              </a:rPr>
              <a:t>p-&gt;tag </a:t>
            </a:r>
            <a:r>
              <a:rPr lang="en-US" altLang="zh-CN" b="1" dirty="0">
                <a:ea typeface="+mn-ea"/>
              </a:rPr>
              <a:t>= LIST;    </a:t>
            </a: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ea"/>
              </a:rPr>
              <a:t>q-&gt;ptr.tp=</a:t>
            </a:r>
            <a:r>
              <a:rPr lang="en-US" altLang="zh-CN" b="1" dirty="0">
                <a:solidFill>
                  <a:srgbClr val="0000CC"/>
                </a:solidFill>
                <a:ea typeface="+mn-ea"/>
              </a:rPr>
              <a:t>p</a:t>
            </a:r>
            <a:r>
              <a:rPr lang="en-US" altLang="zh-CN" b="1" dirty="0">
                <a:ea typeface="+mn-ea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ea typeface="+mn-ea"/>
              </a:rPr>
              <a:t>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rgbClr val="00B050"/>
                </a:solidFill>
                <a:ea typeface="+mn-ea"/>
              </a:rPr>
              <a:t>} while (!</a:t>
            </a:r>
            <a:r>
              <a:rPr lang="en-US" altLang="zh-CN" b="1" dirty="0" err="1">
                <a:solidFill>
                  <a:srgbClr val="00B050"/>
                </a:solidFill>
                <a:ea typeface="+mn-ea"/>
              </a:rPr>
              <a:t>IsStrEmpty</a:t>
            </a:r>
            <a:r>
              <a:rPr lang="en-US" altLang="zh-CN" b="1" dirty="0">
                <a:solidFill>
                  <a:srgbClr val="00B050"/>
                </a:solidFill>
                <a:ea typeface="+mn-ea"/>
              </a:rPr>
              <a:t>(sub));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ea"/>
              </a:rPr>
              <a:t>q-&gt;ptr.tp = NULL</a:t>
            </a:r>
            <a:r>
              <a:rPr lang="en-US" altLang="zh-CN" b="1" dirty="0">
                <a:ea typeface="+mn-ea"/>
              </a:rPr>
              <a:t>;    // </a:t>
            </a:r>
            <a:r>
              <a:rPr lang="zh-CN" altLang="en-US" b="1" dirty="0">
                <a:ea typeface="+mn-ea"/>
              </a:rPr>
              <a:t>表尾为空表</a:t>
            </a:r>
            <a:endParaRPr lang="zh-CN" alt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2029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DA216-C0D0-4862-90FF-C9E7CA739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553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Status  </a:t>
            </a:r>
            <a:r>
              <a:rPr lang="en-US" altLang="zh-CN" b="1">
                <a:solidFill>
                  <a:srgbClr val="0000CC"/>
                </a:solidFill>
              </a:rPr>
              <a:t>Sever</a:t>
            </a:r>
            <a:r>
              <a:rPr lang="en-US" altLang="zh-CN"/>
              <a:t>(</a:t>
            </a:r>
            <a:r>
              <a:rPr lang="en-US" altLang="zh-CN" err="1"/>
              <a:t>SString</a:t>
            </a:r>
            <a:r>
              <a:rPr lang="en-US" altLang="zh-CN"/>
              <a:t> str</a:t>
            </a:r>
            <a:r>
              <a:rPr lang="en-US" altLang="zh-CN" dirty="0"/>
              <a:t>, </a:t>
            </a:r>
            <a:r>
              <a:rPr lang="en-US" altLang="zh-CN" err="1"/>
              <a:t>SString</a:t>
            </a:r>
            <a:r>
              <a:rPr lang="en-US" altLang="zh-CN"/>
              <a:t> hstr</a:t>
            </a:r>
            <a:r>
              <a:rPr lang="en-US" altLang="zh-CN" dirty="0"/>
              <a:t>) </a:t>
            </a:r>
            <a:r>
              <a:rPr lang="en-US" altLang="zh-CN" b="1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将非空串</a:t>
            </a:r>
            <a:r>
              <a:rPr lang="en-US" altLang="zh-CN" dirty="0"/>
              <a:t>str</a:t>
            </a:r>
            <a:r>
              <a:rPr lang="zh-CN" altLang="en-US" dirty="0"/>
              <a:t>分割为两部分：</a:t>
            </a:r>
            <a:r>
              <a:rPr lang="en-US" altLang="zh-CN" dirty="0" err="1"/>
              <a:t>hstr</a:t>
            </a:r>
            <a:r>
              <a:rPr lang="zh-CN" altLang="en-US" dirty="0"/>
              <a:t>为第一个逗号之前的子串，</a:t>
            </a:r>
            <a:r>
              <a:rPr lang="en-US" altLang="zh-CN" dirty="0"/>
              <a:t>str</a:t>
            </a:r>
            <a:r>
              <a:rPr lang="zh-CN" altLang="en-US" dirty="0"/>
              <a:t>为之后的子串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n = </a:t>
            </a:r>
            <a:r>
              <a:rPr lang="en-US" altLang="zh-CN" dirty="0" err="1"/>
              <a:t>StrLength</a:t>
            </a:r>
            <a:r>
              <a:rPr lang="en-US" altLang="zh-CN" dirty="0"/>
              <a:t>(str);   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i</a:t>
            </a:r>
            <a:r>
              <a:rPr lang="en-US" altLang="zh-CN" dirty="0"/>
              <a:t>=0;   k=0; //k:</a:t>
            </a:r>
            <a:r>
              <a:rPr lang="zh-CN" altLang="en-US" dirty="0"/>
              <a:t>尚未配对的左括号个数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   do{</a:t>
            </a:r>
          </a:p>
          <a:p>
            <a:pPr marL="0" indent="0">
              <a:buNone/>
            </a:pPr>
            <a:r>
              <a:rPr lang="en-US" altLang="zh-CN" dirty="0"/>
              <a:t>         ++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b="1" dirty="0" err="1">
                <a:solidFill>
                  <a:srgbClr val="FFC000"/>
                </a:solidFill>
              </a:rPr>
              <a:t>StrSubStr</a:t>
            </a:r>
            <a:r>
              <a:rPr lang="en-US" altLang="zh-CN" b="1" dirty="0">
                <a:solidFill>
                  <a:srgbClr val="FFC000"/>
                </a:solidFill>
              </a:rPr>
              <a:t>(</a:t>
            </a:r>
            <a:r>
              <a:rPr lang="en-US" altLang="zh-CN" b="1" dirty="0" err="1">
                <a:solidFill>
                  <a:srgbClr val="FFC000"/>
                </a:solidFill>
              </a:rPr>
              <a:t>ch</a:t>
            </a:r>
            <a:r>
              <a:rPr lang="en-US" altLang="zh-CN" b="1" dirty="0">
                <a:solidFill>
                  <a:srgbClr val="FFC000"/>
                </a:solidFill>
              </a:rPr>
              <a:t>, str, </a:t>
            </a:r>
            <a:r>
              <a:rPr lang="en-US" altLang="zh-CN" b="1" dirty="0" err="1">
                <a:solidFill>
                  <a:srgbClr val="FFC000"/>
                </a:solidFill>
              </a:rPr>
              <a:t>i</a:t>
            </a:r>
            <a:r>
              <a:rPr lang="en-US" altLang="zh-CN" b="1" dirty="0">
                <a:solidFill>
                  <a:srgbClr val="FFC000"/>
                </a:solidFill>
              </a:rPr>
              <a:t>, </a:t>
            </a:r>
            <a:r>
              <a:rPr lang="en-US" altLang="zh-CN" b="1">
                <a:solidFill>
                  <a:srgbClr val="FFC000"/>
                </a:solidFill>
              </a:rPr>
              <a:t>1); </a:t>
            </a:r>
            <a:r>
              <a:rPr lang="en-US" altLang="zh-CN"/>
              <a:t>//</a:t>
            </a:r>
            <a:r>
              <a:rPr lang="zh-CN" altLang="en-US"/>
              <a:t>取一个字符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if ( </a:t>
            </a:r>
            <a:r>
              <a:rPr lang="en-US" altLang="zh-CN" dirty="0" err="1"/>
              <a:t>ch</a:t>
            </a:r>
            <a:r>
              <a:rPr lang="en-US" altLang="zh-CN" dirty="0"/>
              <a:t>==‘(’ )  ++k;</a:t>
            </a:r>
          </a:p>
          <a:p>
            <a:pPr marL="0" indent="0">
              <a:buNone/>
            </a:pPr>
            <a:r>
              <a:rPr lang="en-US" altLang="zh-CN" dirty="0"/>
              <a:t>         else ( </a:t>
            </a:r>
            <a:r>
              <a:rPr lang="en-US" altLang="zh-CN" dirty="0" err="1"/>
              <a:t>ch</a:t>
            </a:r>
            <a:r>
              <a:rPr lang="en-US" altLang="zh-CN" dirty="0"/>
              <a:t>==‘)’ )   --k;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b="1" dirty="0">
                <a:solidFill>
                  <a:srgbClr val="C00000"/>
                </a:solidFill>
              </a:rPr>
              <a:t>}while </a:t>
            </a:r>
            <a:r>
              <a:rPr lang="en-US" altLang="zh-CN" dirty="0"/>
              <a:t>( </a:t>
            </a:r>
            <a:r>
              <a:rPr lang="en-US" altLang="zh-CN" dirty="0" err="1"/>
              <a:t>i</a:t>
            </a:r>
            <a:r>
              <a:rPr lang="en-US" altLang="zh-CN" dirty="0"/>
              <a:t>&lt;n &amp;&amp; (</a:t>
            </a:r>
            <a:r>
              <a:rPr lang="en-US" altLang="zh-CN" dirty="0" err="1"/>
              <a:t>ch</a:t>
            </a:r>
            <a:r>
              <a:rPr lang="en-US" altLang="zh-CN" dirty="0"/>
              <a:t>!=‘,’ || k!=0) );</a:t>
            </a:r>
          </a:p>
          <a:p>
            <a:pPr marL="0" indent="0">
              <a:buNone/>
            </a:pPr>
            <a:r>
              <a:rPr lang="en-US" altLang="zh-CN" dirty="0"/>
              <a:t>   if (</a:t>
            </a:r>
            <a:r>
              <a:rPr lang="en-US" altLang="zh-CN" err="1"/>
              <a:t>i</a:t>
            </a:r>
            <a:r>
              <a:rPr lang="en-US" altLang="zh-CN"/>
              <a:t>&lt;n){ //</a:t>
            </a:r>
            <a:r>
              <a:rPr lang="zh-CN" altLang="en-US"/>
              <a:t>遇到逗号或括号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	</a:t>
            </a:r>
            <a:r>
              <a:rPr lang="en-US" altLang="zh-CN" b="1" dirty="0" err="1">
                <a:solidFill>
                  <a:srgbClr val="FFC000"/>
                </a:solidFill>
              </a:rPr>
              <a:t>StrSubStr</a:t>
            </a:r>
            <a:r>
              <a:rPr lang="en-US" altLang="zh-CN" b="1" dirty="0">
                <a:solidFill>
                  <a:srgbClr val="FFC000"/>
                </a:solidFill>
              </a:rPr>
              <a:t>(</a:t>
            </a:r>
            <a:r>
              <a:rPr lang="en-US" altLang="zh-CN" b="1" dirty="0" err="1">
                <a:solidFill>
                  <a:srgbClr val="FFC000"/>
                </a:solidFill>
              </a:rPr>
              <a:t>hstr</a:t>
            </a:r>
            <a:r>
              <a:rPr lang="en-US" altLang="zh-CN" b="1" dirty="0">
                <a:solidFill>
                  <a:srgbClr val="FFC000"/>
                </a:solidFill>
              </a:rPr>
              <a:t>, str, 1, i-1); </a:t>
            </a:r>
          </a:p>
          <a:p>
            <a:pPr marL="0" indent="0">
              <a:buNone/>
            </a:pPr>
            <a:r>
              <a:rPr lang="en-US" altLang="zh-CN" dirty="0"/>
              <a:t> 	</a:t>
            </a:r>
            <a:r>
              <a:rPr lang="en-US" altLang="zh-CN" b="1" dirty="0" err="1">
                <a:solidFill>
                  <a:srgbClr val="FFC000"/>
                </a:solidFill>
              </a:rPr>
              <a:t>StrSubStr</a:t>
            </a:r>
            <a:r>
              <a:rPr lang="en-US" altLang="zh-CN" b="1" dirty="0">
                <a:solidFill>
                  <a:srgbClr val="FFC000"/>
                </a:solidFill>
              </a:rPr>
              <a:t>(str, str, i+1, n-</a:t>
            </a:r>
            <a:r>
              <a:rPr lang="en-US" altLang="zh-CN" b="1" dirty="0" err="1">
                <a:solidFill>
                  <a:srgbClr val="FFC000"/>
                </a:solidFill>
              </a:rPr>
              <a:t>i</a:t>
            </a:r>
            <a:r>
              <a:rPr lang="en-US" altLang="zh-CN" b="1" dirty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pPr marL="0" indent="0">
              <a:buNone/>
            </a:pPr>
            <a:r>
              <a:rPr lang="en-US" altLang="zh-CN" dirty="0"/>
              <a:t>   else {  </a:t>
            </a:r>
            <a:r>
              <a:rPr lang="en-US" altLang="zh-CN" b="1" dirty="0" err="1">
                <a:solidFill>
                  <a:srgbClr val="FFC000"/>
                </a:solidFill>
              </a:rPr>
              <a:t>StrCopy</a:t>
            </a:r>
            <a:r>
              <a:rPr lang="en-US" altLang="zh-CN" b="1" dirty="0">
                <a:solidFill>
                  <a:srgbClr val="FFC000"/>
                </a:solidFill>
              </a:rPr>
              <a:t>(</a:t>
            </a:r>
            <a:r>
              <a:rPr lang="en-US" altLang="zh-CN" b="1" dirty="0" err="1">
                <a:solidFill>
                  <a:srgbClr val="FFC000"/>
                </a:solidFill>
              </a:rPr>
              <a:t>hstr</a:t>
            </a:r>
            <a:r>
              <a:rPr lang="en-US" altLang="zh-CN" b="1" dirty="0">
                <a:solidFill>
                  <a:srgbClr val="FFC000"/>
                </a:solidFill>
              </a:rPr>
              <a:t>, str</a:t>
            </a:r>
            <a:r>
              <a:rPr lang="en-US" altLang="zh-CN" dirty="0">
                <a:solidFill>
                  <a:srgbClr val="FFC000"/>
                </a:solidFill>
              </a:rPr>
              <a:t>);   </a:t>
            </a:r>
            <a:r>
              <a:rPr lang="en-US" altLang="zh-CN" b="1" dirty="0" err="1">
                <a:solidFill>
                  <a:srgbClr val="FFC000"/>
                </a:solidFill>
              </a:rPr>
              <a:t>StrClear</a:t>
            </a:r>
            <a:r>
              <a:rPr lang="en-US" altLang="zh-CN" b="1" dirty="0">
                <a:solidFill>
                  <a:srgbClr val="FFC000"/>
                </a:solidFill>
              </a:rPr>
              <a:t>(str)</a:t>
            </a:r>
            <a:r>
              <a:rPr lang="en-US" altLang="zh-CN" dirty="0">
                <a:solidFill>
                  <a:srgbClr val="FFC000"/>
                </a:solidFill>
              </a:rPr>
              <a:t>;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} </a:t>
            </a:r>
            <a:r>
              <a:rPr lang="en-US" altLang="zh-CN" dirty="0"/>
              <a:t>//sever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2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849E1-5E8F-4DE0-9903-3F0D32CC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求广义表的深度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35F1DA-836E-453A-8BC9-3F2F8D0E94F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思路：将广义表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𝐋𝐒</m:t>
                    </m:r>
                    <m:r>
                      <a:rPr lang="en-US" altLang="zh-CN" b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分解成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个子表，分别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通过递归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求得每个子表的深度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广义表的深度</a:t>
                </a:r>
                <a:r>
                  <a:rPr lang="en-US" altLang="zh-CN" dirty="0"/>
                  <a:t>=Max {</a:t>
                </a:r>
                <a:r>
                  <a:rPr lang="zh-CN" altLang="en-US" dirty="0"/>
                  <a:t>子表的深度</a:t>
                </a:r>
                <a:r>
                  <a:rPr lang="en-US" altLang="zh-CN" dirty="0"/>
                  <a:t>} +1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基本项</a:t>
                </a:r>
                <a:r>
                  <a:rPr lang="en-US" altLang="zh-CN" dirty="0"/>
                  <a:t>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depth(LS)=1 </a:t>
                </a:r>
                <a:r>
                  <a:rPr lang="zh-CN" altLang="en-US" dirty="0"/>
                  <a:t>当</a:t>
                </a:r>
                <a:r>
                  <a:rPr lang="en-US" altLang="zh-CN" dirty="0"/>
                  <a:t>LS</a:t>
                </a:r>
                <a:r>
                  <a:rPr lang="zh-CN" altLang="en-US" dirty="0"/>
                  <a:t>为空表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depth(LS)=0  </a:t>
                </a:r>
                <a:r>
                  <a:rPr lang="zh-CN" altLang="en-US" dirty="0"/>
                  <a:t>当</a:t>
                </a:r>
                <a:r>
                  <a:rPr lang="en-US" altLang="zh-CN" dirty="0"/>
                  <a:t>LS</a:t>
                </a:r>
                <a:r>
                  <a:rPr lang="zh-CN" altLang="en-US" dirty="0"/>
                  <a:t>为原子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递归项：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depth(LS)=1+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lim>
                        </m:limLow>
                      </m:fName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𝒅𝒆𝒑𝒕𝒉</m:t>
                        </m:r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)}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635F1DA-836E-453A-8BC9-3F2F8D0E94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961" t="-1032" r="-3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0C3C17-DD18-48A0-A2EF-3F8905520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199" y="836712"/>
            <a:ext cx="4361047" cy="59046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b="1" err="1">
                <a:solidFill>
                  <a:srgbClr val="0000CC"/>
                </a:solidFill>
              </a:rPr>
              <a:t>GlistDepth</a:t>
            </a:r>
            <a:r>
              <a:rPr lang="en-US" altLang="zh-CN"/>
              <a:t>(</a:t>
            </a:r>
            <a:r>
              <a:rPr lang="en-US" altLang="zh-CN" err="1"/>
              <a:t>Glist</a:t>
            </a:r>
            <a:r>
              <a:rPr lang="en-US" altLang="zh-CN"/>
              <a:t> *</a:t>
            </a:r>
            <a:r>
              <a:rPr lang="en-US" altLang="zh-CN">
                <a:solidFill>
                  <a:srgbClr val="CC00CC"/>
                </a:solidFill>
              </a:rPr>
              <a:t>L</a:t>
            </a:r>
            <a:r>
              <a:rPr lang="en-US" altLang="zh-CN" dirty="0"/>
              <a:t>) </a:t>
            </a:r>
            <a:r>
              <a:rPr lang="en-US" altLang="zh-CN" b="1" dirty="0">
                <a:solidFill>
                  <a:srgbClr val="0000CC"/>
                </a:solidFill>
              </a:rPr>
              <a:t>{ </a:t>
            </a:r>
            <a:r>
              <a:rPr lang="en-US" altLang="zh-CN" dirty="0"/>
              <a:t>//</a:t>
            </a:r>
            <a:r>
              <a:rPr lang="zh-CN" altLang="en-US" dirty="0"/>
              <a:t>返回指针</a:t>
            </a:r>
            <a:r>
              <a:rPr lang="en-US" altLang="zh-CN" dirty="0"/>
              <a:t>L</a:t>
            </a:r>
            <a:r>
              <a:rPr lang="zh-CN" altLang="en-US" dirty="0"/>
              <a:t>所指的广义表的深度</a:t>
            </a:r>
          </a:p>
          <a:p>
            <a:pPr marL="0" indent="0">
              <a:buNone/>
            </a:pPr>
            <a:r>
              <a:rPr lang="en-US" altLang="zh-CN" dirty="0"/>
              <a:t>if (!</a:t>
            </a:r>
            <a:r>
              <a:rPr lang="en-US" altLang="zh-CN" dirty="0">
                <a:solidFill>
                  <a:srgbClr val="CC00CC"/>
                </a:solidFill>
              </a:rPr>
              <a:t>L</a:t>
            </a:r>
            <a:r>
              <a:rPr lang="en-US" altLang="zh-CN" dirty="0"/>
              <a:t>) return 1; </a:t>
            </a:r>
          </a:p>
          <a:p>
            <a:pPr marL="0" indent="0">
              <a:buNone/>
            </a:pPr>
            <a:r>
              <a:rPr lang="en-US" altLang="zh-CN" dirty="0"/>
              <a:t>if (</a:t>
            </a:r>
            <a:r>
              <a:rPr lang="en-US" altLang="zh-CN" dirty="0">
                <a:solidFill>
                  <a:srgbClr val="CC00CC"/>
                </a:solidFill>
              </a:rPr>
              <a:t>L</a:t>
            </a:r>
            <a:r>
              <a:rPr lang="en-US" altLang="zh-CN" dirty="0"/>
              <a:t>-&gt;tag == ATOM) return 0; </a:t>
            </a:r>
          </a:p>
          <a:p>
            <a:pPr marL="0" indent="0">
              <a:buNone/>
            </a:pPr>
            <a:r>
              <a:rPr lang="en-US" altLang="zh-CN" dirty="0"/>
              <a:t>for (</a:t>
            </a:r>
            <a:r>
              <a:rPr lang="en-US" altLang="zh-CN" b="1" dirty="0">
                <a:solidFill>
                  <a:srgbClr val="C00000"/>
                </a:solidFill>
              </a:rPr>
              <a:t>max</a:t>
            </a:r>
            <a:r>
              <a:rPr lang="en-US" altLang="zh-CN" dirty="0"/>
              <a:t>=0, pp=</a:t>
            </a:r>
            <a:r>
              <a:rPr lang="en-US" altLang="zh-CN" dirty="0">
                <a:solidFill>
                  <a:srgbClr val="CC00CC"/>
                </a:solidFill>
              </a:rPr>
              <a:t>L</a:t>
            </a:r>
            <a:r>
              <a:rPr lang="en-US" altLang="zh-CN" dirty="0"/>
              <a:t>; pp; </a:t>
            </a:r>
          </a:p>
          <a:p>
            <a:pPr marL="0" indent="0">
              <a:buNone/>
            </a:pPr>
            <a:r>
              <a:rPr lang="en-US" altLang="zh-CN" dirty="0"/>
              <a:t>      pp=pp-&gt;ptr.tp) </a:t>
            </a:r>
            <a:r>
              <a:rPr lang="en-US" altLang="zh-CN" b="1" dirty="0">
                <a:solidFill>
                  <a:srgbClr val="C00000"/>
                </a:solidFill>
              </a:rPr>
              <a:t>{ </a:t>
            </a:r>
            <a:r>
              <a:rPr lang="en-US" altLang="zh-CN" sz="2600" dirty="0"/>
              <a:t>//</a:t>
            </a:r>
            <a:r>
              <a:rPr lang="zh-CN" altLang="en-US" sz="2600" dirty="0"/>
              <a:t>求以</a:t>
            </a:r>
            <a:r>
              <a:rPr lang="en-US" altLang="zh-CN" sz="2600" dirty="0"/>
              <a:t>pp</a:t>
            </a:r>
            <a:r>
              <a:rPr lang="en-US" altLang="zh-CN" sz="2600" dirty="0">
                <a:sym typeface="Wingdings" panose="05000000000000000000" pitchFamily="2" charset="2"/>
              </a:rPr>
              <a:t></a:t>
            </a:r>
            <a:r>
              <a:rPr lang="en-US" altLang="zh-CN" sz="2600" dirty="0"/>
              <a:t>    </a:t>
            </a:r>
          </a:p>
          <a:p>
            <a:pPr marL="0" indent="0">
              <a:buNone/>
            </a:pPr>
            <a:r>
              <a:rPr lang="en-US" altLang="zh-CN" sz="2600" dirty="0"/>
              <a:t>  //</a:t>
            </a:r>
            <a:r>
              <a:rPr lang="en-US" altLang="zh-CN" sz="2600" dirty="0" err="1"/>
              <a:t>ptr.hp</a:t>
            </a:r>
            <a:r>
              <a:rPr lang="zh-CN" altLang="en-US" sz="2600" dirty="0"/>
              <a:t>为头指针的子表深度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dirty="0"/>
              <a:t> dep = </a:t>
            </a:r>
            <a:r>
              <a:rPr lang="en-US" altLang="zh-CN" b="1" dirty="0" err="1">
                <a:solidFill>
                  <a:srgbClr val="0000CC"/>
                </a:solidFill>
              </a:rPr>
              <a:t>GlistDepth</a:t>
            </a:r>
            <a:r>
              <a:rPr lang="en-US" altLang="zh-CN" dirty="0"/>
              <a:t>(pp-&gt;</a:t>
            </a:r>
            <a:r>
              <a:rPr lang="en-US" altLang="zh-CN" dirty="0" err="1"/>
              <a:t>ptr.hp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if (dep &gt; </a:t>
            </a:r>
            <a:r>
              <a:rPr lang="en-US" altLang="zh-CN" b="1" dirty="0">
                <a:solidFill>
                  <a:srgbClr val="C00000"/>
                </a:solidFill>
              </a:rPr>
              <a:t>max</a:t>
            </a:r>
            <a:r>
              <a:rPr lang="en-US" altLang="zh-CN" dirty="0"/>
              <a:t>) </a:t>
            </a:r>
            <a:r>
              <a:rPr lang="en-US" altLang="zh-CN" b="1" dirty="0">
                <a:solidFill>
                  <a:srgbClr val="C00000"/>
                </a:solidFill>
              </a:rPr>
              <a:t>max</a:t>
            </a:r>
            <a:r>
              <a:rPr lang="en-US" altLang="zh-CN" dirty="0"/>
              <a:t> = dep;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非空表的深度是各元素深度的最大值加</a:t>
            </a:r>
            <a:r>
              <a:rPr lang="en-US" altLang="zh-CN" dirty="0"/>
              <a:t>1</a:t>
            </a:r>
          </a:p>
          <a:p>
            <a:pPr marL="0" indent="0">
              <a:buNone/>
            </a:pPr>
            <a:r>
              <a:rPr lang="en-US" altLang="zh-CN" dirty="0"/>
              <a:t>return </a:t>
            </a:r>
            <a:r>
              <a:rPr lang="en-US" altLang="zh-CN" b="1" dirty="0">
                <a:solidFill>
                  <a:srgbClr val="C00000"/>
                </a:solidFill>
              </a:rPr>
              <a:t>max + 1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}</a:t>
            </a:r>
            <a:r>
              <a:rPr lang="en-US" altLang="zh-CN" dirty="0"/>
              <a:t> // </a:t>
            </a:r>
            <a:r>
              <a:rPr lang="en-US" altLang="zh-CN" dirty="0" err="1"/>
              <a:t>GlistDepth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483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139C0-4F25-4048-A1F1-C91D02CE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复制广义表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6F866-4FF1-4BBD-B8FE-F7AC18DC5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5147" y="836712"/>
            <a:ext cx="4220653" cy="5904656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将广义表</a:t>
            </a:r>
            <a:r>
              <a:rPr lang="en-US" altLang="zh-CN" dirty="0"/>
              <a:t>L</a:t>
            </a:r>
            <a:r>
              <a:rPr lang="zh-CN" altLang="en-US" dirty="0"/>
              <a:t>分解成表头和表尾两部分，分别</a:t>
            </a:r>
            <a:r>
              <a:rPr lang="en-US" altLang="zh-CN" dirty="0"/>
              <a:t>(</a:t>
            </a:r>
            <a:r>
              <a:rPr lang="zh-CN" altLang="en-US" dirty="0"/>
              <a:t>递归</a:t>
            </a:r>
            <a:r>
              <a:rPr lang="en-US" altLang="zh-CN" dirty="0"/>
              <a:t>)</a:t>
            </a:r>
            <a:r>
              <a:rPr lang="zh-CN" altLang="en-US" dirty="0"/>
              <a:t>复制求得新的表头和表尾</a:t>
            </a:r>
          </a:p>
          <a:p>
            <a:r>
              <a:rPr lang="zh-CN" altLang="en-US" dirty="0"/>
              <a:t>新的广义表</a:t>
            </a:r>
            <a:r>
              <a:rPr lang="en-US" altLang="zh-CN" dirty="0"/>
              <a:t>T</a:t>
            </a:r>
            <a:r>
              <a:rPr lang="zh-CN" altLang="en-US" dirty="0"/>
              <a:t>由新的表头和表尾构成</a:t>
            </a:r>
          </a:p>
          <a:p>
            <a:r>
              <a:rPr lang="zh-CN" altLang="en-US" dirty="0"/>
              <a:t>基本项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sz="2900" dirty="0" err="1"/>
              <a:t>InitGList</a:t>
            </a:r>
            <a:r>
              <a:rPr lang="en-US" altLang="zh-CN" sz="2900" dirty="0"/>
              <a:t>(T)  </a:t>
            </a:r>
            <a:r>
              <a:rPr lang="zh-CN" altLang="en-US" sz="2900" dirty="0"/>
              <a:t>当</a:t>
            </a:r>
            <a:r>
              <a:rPr lang="en-US" altLang="zh-CN" sz="2900" dirty="0"/>
              <a:t>L</a:t>
            </a:r>
            <a:r>
              <a:rPr lang="zh-CN" altLang="en-US" sz="2900" dirty="0"/>
              <a:t>为空表</a:t>
            </a:r>
            <a:endParaRPr lang="en-US" altLang="zh-CN" sz="2900" dirty="0"/>
          </a:p>
          <a:p>
            <a:r>
              <a:rPr lang="zh-CN" altLang="en-US" dirty="0"/>
              <a:t>递归项：</a:t>
            </a:r>
            <a:endParaRPr lang="en-US" altLang="zh-CN" dirty="0"/>
          </a:p>
          <a:p>
            <a:pPr lvl="1"/>
            <a:r>
              <a:rPr lang="en-US" altLang="zh-CN" sz="2900" dirty="0"/>
              <a:t>COPY(</a:t>
            </a:r>
            <a:r>
              <a:rPr lang="zh-CN" altLang="en-US" sz="2900" dirty="0"/>
              <a:t>表头）</a:t>
            </a:r>
            <a:r>
              <a:rPr lang="en-US" altLang="zh-CN" sz="2900" dirty="0"/>
              <a:t>{</a:t>
            </a:r>
            <a:r>
              <a:rPr lang="zh-CN" altLang="en-US" sz="2900" dirty="0"/>
              <a:t>复制表头</a:t>
            </a:r>
            <a:r>
              <a:rPr lang="en-US" altLang="zh-CN" sz="2900" dirty="0"/>
              <a:t>}</a:t>
            </a:r>
          </a:p>
          <a:p>
            <a:pPr lvl="1"/>
            <a:r>
              <a:rPr lang="en-US" altLang="zh-CN" sz="2900" dirty="0"/>
              <a:t>COPY(</a:t>
            </a:r>
            <a:r>
              <a:rPr lang="zh-CN" altLang="en-US" sz="2900" dirty="0"/>
              <a:t>表尾</a:t>
            </a:r>
            <a:r>
              <a:rPr lang="en-US" altLang="zh-CN" sz="2900" dirty="0"/>
              <a:t>)   {</a:t>
            </a:r>
            <a:r>
              <a:rPr lang="zh-CN" altLang="en-US" sz="2900" dirty="0"/>
              <a:t>复制表尾</a:t>
            </a:r>
            <a:r>
              <a:rPr lang="en-US" altLang="zh-CN" sz="2900" dirty="0"/>
              <a:t>}</a:t>
            </a:r>
            <a:endParaRPr lang="zh-CN" altLang="en-US" sz="2900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D7D94FA-3319-45FA-B0AD-9BB1127E8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3741" y="836712"/>
            <a:ext cx="4464424" cy="59046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Status </a:t>
            </a:r>
            <a:r>
              <a:rPr lang="en-US" altLang="zh-CN" b="1" err="1">
                <a:solidFill>
                  <a:srgbClr val="0000CC"/>
                </a:solidFill>
              </a:rPr>
              <a:t>CopyGList</a:t>
            </a:r>
            <a:r>
              <a:rPr lang="en-US" altLang="zh-CN"/>
              <a:t>(</a:t>
            </a:r>
            <a:r>
              <a:rPr lang="en-US" altLang="zh-CN" err="1"/>
              <a:t>Glist</a:t>
            </a:r>
            <a:r>
              <a:rPr lang="en-US" altLang="zh-CN"/>
              <a:t> *T</a:t>
            </a:r>
            <a:r>
              <a:rPr lang="en-US" altLang="zh-CN" dirty="0"/>
              <a:t>, </a:t>
            </a:r>
            <a:r>
              <a:rPr lang="en-US" altLang="zh-CN" err="1"/>
              <a:t>Glist</a:t>
            </a:r>
            <a:r>
              <a:rPr lang="en-US" altLang="zh-CN"/>
              <a:t> *L</a:t>
            </a:r>
            <a:r>
              <a:rPr lang="en-US" altLang="zh-CN" dirty="0"/>
              <a:t>) </a:t>
            </a:r>
            <a:r>
              <a:rPr lang="en-US" altLang="zh-CN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if (!L) T = NULL;  // </a:t>
            </a:r>
            <a:r>
              <a:rPr lang="zh-CN" altLang="en-US" dirty="0"/>
              <a:t>复制空表</a:t>
            </a:r>
          </a:p>
          <a:p>
            <a:pPr marL="0" indent="0">
              <a:buNone/>
            </a:pPr>
            <a:r>
              <a:rPr lang="en-US" altLang="zh-CN" dirty="0"/>
              <a:t>else </a:t>
            </a:r>
            <a:r>
              <a:rPr lang="en-US" altLang="zh-CN" b="1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  //</a:t>
            </a:r>
            <a:r>
              <a:rPr lang="zh-CN" altLang="en-US" dirty="0"/>
              <a:t>建立表结点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if ( !(T </a:t>
            </a:r>
            <a:r>
              <a:rPr lang="en-US" altLang="zh-CN"/>
              <a:t>=(GList*)malloc(sizeof(GLNode</a:t>
            </a:r>
            <a:r>
              <a:rPr lang="en-US" altLang="zh-CN" dirty="0"/>
              <a:t>))))</a:t>
            </a:r>
          </a:p>
          <a:p>
            <a:pPr marL="0" indent="0">
              <a:buNone/>
            </a:pPr>
            <a:r>
              <a:rPr lang="en-US" altLang="zh-CN"/>
              <a:t>         return OVERFLOW;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T-&gt;tag = L-&gt;tag;</a:t>
            </a:r>
          </a:p>
          <a:p>
            <a:pPr marL="0" indent="0">
              <a:buNone/>
            </a:pPr>
            <a:r>
              <a:rPr lang="en-US" altLang="zh-CN" dirty="0"/>
              <a:t>  if (L-&gt;tag == ATOM) </a:t>
            </a:r>
          </a:p>
          <a:p>
            <a:pPr marL="0" indent="0">
              <a:buNone/>
            </a:pPr>
            <a:r>
              <a:rPr lang="en-US" altLang="zh-CN" dirty="0"/>
              <a:t>        T-&gt;atom = L-&gt;atom; //</a:t>
            </a:r>
            <a:r>
              <a:rPr lang="zh-CN" altLang="en-US" dirty="0"/>
              <a:t>复制单原子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else </a:t>
            </a:r>
            <a:r>
              <a:rPr lang="en-US" altLang="zh-CN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 err="1">
                <a:solidFill>
                  <a:srgbClr val="0000CC"/>
                </a:solidFill>
              </a:rPr>
              <a:t>CopyGList</a:t>
            </a:r>
            <a:r>
              <a:rPr lang="en-US" altLang="zh-CN" dirty="0"/>
              <a:t> (T-&gt;</a:t>
            </a:r>
            <a:r>
              <a:rPr lang="en-US" altLang="zh-CN" dirty="0" err="1"/>
              <a:t>ptr.hp</a:t>
            </a:r>
            <a:r>
              <a:rPr lang="en-US" altLang="zh-CN" dirty="0"/>
              <a:t>, L-&gt;</a:t>
            </a:r>
            <a:r>
              <a:rPr lang="en-US" altLang="zh-CN" dirty="0" err="1"/>
              <a:t>ptr.hp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//</a:t>
            </a:r>
            <a:r>
              <a:rPr lang="zh-CN" altLang="en-US" dirty="0"/>
              <a:t>复制</a:t>
            </a:r>
            <a:r>
              <a:rPr lang="en-US" altLang="zh-CN" dirty="0"/>
              <a:t>L-&gt;</a:t>
            </a:r>
            <a:r>
              <a:rPr lang="en-US" altLang="zh-CN" dirty="0" err="1"/>
              <a:t>ptr.hp</a:t>
            </a:r>
            <a:r>
              <a:rPr lang="zh-CN" altLang="en-US" dirty="0"/>
              <a:t>到</a:t>
            </a:r>
            <a:r>
              <a:rPr lang="en-US" altLang="zh-CN" dirty="0"/>
              <a:t>T-&gt;</a:t>
            </a:r>
            <a:r>
              <a:rPr lang="en-US" altLang="zh-CN" dirty="0" err="1"/>
              <a:t>ptr.hp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 err="1">
                <a:solidFill>
                  <a:srgbClr val="0000CC"/>
                </a:solidFill>
              </a:rPr>
              <a:t>CopyGList</a:t>
            </a:r>
            <a:r>
              <a:rPr lang="en-US" altLang="zh-CN" b="1" dirty="0">
                <a:solidFill>
                  <a:srgbClr val="0000CC"/>
                </a:solidFill>
              </a:rPr>
              <a:t> </a:t>
            </a:r>
            <a:r>
              <a:rPr lang="en-US" altLang="zh-CN" dirty="0"/>
              <a:t>(T-&gt;ptr.tp, L-&gt;ptr.tp);</a:t>
            </a:r>
          </a:p>
          <a:p>
            <a:pPr marL="0" indent="0">
              <a:buNone/>
            </a:pPr>
            <a:r>
              <a:rPr lang="en-US" altLang="zh-CN" dirty="0"/>
              <a:t>   //</a:t>
            </a:r>
            <a:r>
              <a:rPr lang="zh-CN" altLang="en-US" dirty="0"/>
              <a:t>复制</a:t>
            </a:r>
            <a:r>
              <a:rPr lang="en-US" altLang="zh-CN" dirty="0"/>
              <a:t>L-&gt;ptr.tp</a:t>
            </a:r>
            <a:r>
              <a:rPr lang="zh-CN" altLang="en-US" dirty="0"/>
              <a:t>到</a:t>
            </a:r>
            <a:r>
              <a:rPr lang="en-US" altLang="zh-CN" dirty="0"/>
              <a:t>T-&gt;ptr.tp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} </a:t>
            </a:r>
            <a:r>
              <a:rPr lang="en-US" altLang="zh-CN" dirty="0"/>
              <a:t>// else</a:t>
            </a:r>
          </a:p>
          <a:p>
            <a:pPr marL="0" indent="0">
              <a:buNone/>
            </a:pPr>
            <a:r>
              <a:rPr lang="en-US" altLang="zh-CN" dirty="0"/>
              <a:t>return OK;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}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// </a:t>
            </a:r>
            <a:r>
              <a:rPr lang="en-US" altLang="zh-CN" dirty="0" err="1"/>
              <a:t>CopyGList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1001E8-03E0-41F6-8682-B63F376890E6}"/>
              </a:ext>
            </a:extLst>
          </p:cNvPr>
          <p:cNvSpPr txBox="1"/>
          <p:nvPr/>
        </p:nvSpPr>
        <p:spPr>
          <a:xfrm>
            <a:off x="446856" y="4957482"/>
            <a:ext cx="3695627" cy="14516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/>
              <a:t>语句 </a:t>
            </a:r>
            <a:r>
              <a:rPr lang="en-US" altLang="zh-CN" b="1" dirty="0" err="1"/>
              <a:t>CopyGList</a:t>
            </a:r>
            <a:r>
              <a:rPr lang="en-US" altLang="zh-CN" b="1" dirty="0"/>
              <a:t>(T-&gt;</a:t>
            </a:r>
            <a:r>
              <a:rPr lang="en-US" altLang="zh-CN" b="1" dirty="0" err="1"/>
              <a:t>ptr.hp</a:t>
            </a:r>
            <a:r>
              <a:rPr lang="en-US" altLang="zh-CN" b="1" dirty="0"/>
              <a:t>, L-&gt;</a:t>
            </a:r>
            <a:r>
              <a:rPr lang="en-US" altLang="zh-CN" b="1" dirty="0" err="1"/>
              <a:t>ptr.hp</a:t>
            </a:r>
            <a:r>
              <a:rPr lang="en-US" altLang="zh-CN" b="1" dirty="0"/>
              <a:t>)</a:t>
            </a:r>
            <a:r>
              <a:rPr lang="en-US" altLang="zh-CN" dirty="0"/>
              <a:t>;</a:t>
            </a:r>
          </a:p>
          <a:p>
            <a:pPr>
              <a:lnSpc>
                <a:spcPct val="125000"/>
              </a:lnSpc>
            </a:pPr>
            <a:r>
              <a:rPr lang="zh-CN" altLang="en-US" b="1" dirty="0"/>
              <a:t>等价于</a:t>
            </a:r>
            <a:endParaRPr lang="zh-CN" altLang="en-US" dirty="0"/>
          </a:p>
          <a:p>
            <a:pPr>
              <a:lnSpc>
                <a:spcPct val="125000"/>
              </a:lnSpc>
            </a:pPr>
            <a:r>
              <a:rPr lang="zh-CN" altLang="en-US" b="1" dirty="0"/>
              <a:t>    </a:t>
            </a:r>
            <a:r>
              <a:rPr lang="en-US" altLang="zh-CN" b="1" dirty="0" err="1"/>
              <a:t>CopyGList</a:t>
            </a:r>
            <a:r>
              <a:rPr lang="en-US" altLang="zh-CN" b="1" dirty="0"/>
              <a:t>(</a:t>
            </a:r>
            <a:r>
              <a:rPr lang="en-US" altLang="zh-CN" b="1" dirty="0" err="1"/>
              <a:t>newhp</a:t>
            </a:r>
            <a:r>
              <a:rPr lang="en-US" altLang="zh-CN" b="1" dirty="0"/>
              <a:t>, L-&gt;ptr.tp)</a:t>
            </a:r>
            <a:r>
              <a:rPr lang="en-US" altLang="zh-CN" dirty="0"/>
              <a:t>;</a:t>
            </a:r>
          </a:p>
          <a:p>
            <a:pPr>
              <a:lnSpc>
                <a:spcPct val="125000"/>
              </a:lnSpc>
            </a:pPr>
            <a:r>
              <a:rPr lang="en-US" altLang="zh-CN" dirty="0"/>
              <a:t>    </a:t>
            </a:r>
            <a:r>
              <a:rPr lang="en-US" altLang="zh-CN" b="1" dirty="0"/>
              <a:t> T-&gt;</a:t>
            </a:r>
            <a:r>
              <a:rPr lang="en-US" altLang="zh-CN" b="1" dirty="0" err="1"/>
              <a:t>ptr.hp</a:t>
            </a:r>
            <a:r>
              <a:rPr lang="en-US" altLang="zh-CN" b="1" dirty="0"/>
              <a:t> = </a:t>
            </a:r>
            <a:r>
              <a:rPr lang="en-US" altLang="zh-CN" b="1" dirty="0" err="1"/>
              <a:t>newhp</a:t>
            </a:r>
            <a:r>
              <a:rPr lang="en-US" altLang="zh-CN" b="1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322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1026"/>
          <p:cNvSpPr txBox="1">
            <a:spLocks noChangeArrowheads="1"/>
          </p:cNvSpPr>
          <p:nvPr/>
        </p:nvSpPr>
        <p:spPr bwMode="auto">
          <a:xfrm>
            <a:off x="1236712" y="1756860"/>
            <a:ext cx="720080" cy="492443"/>
          </a:xfrm>
          <a:prstGeom prst="rect">
            <a:avLst/>
          </a:prstGeom>
          <a:solidFill>
            <a:srgbClr val="FFFF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3200"/>
              <a:t> </a:t>
            </a:r>
            <a:r>
              <a:rPr lang="en-US" altLang="zh-CN" sz="3200" b="1">
                <a:solidFill>
                  <a:srgbClr val="990033"/>
                </a:solidFill>
              </a:rPr>
              <a:t>   </a:t>
            </a:r>
            <a:r>
              <a:rPr lang="en-US" altLang="zh-CN" sz="3200"/>
              <a:t>    </a:t>
            </a:r>
            <a:endParaRPr lang="en-US" altLang="zh-CN"/>
          </a:p>
        </p:txBody>
      </p:sp>
      <p:sp>
        <p:nvSpPr>
          <p:cNvPr id="108547" name="Line 1027"/>
          <p:cNvSpPr>
            <a:spLocks noChangeShapeType="1"/>
          </p:cNvSpPr>
          <p:nvPr/>
        </p:nvSpPr>
        <p:spPr bwMode="auto">
          <a:xfrm>
            <a:off x="1596752" y="1756859"/>
            <a:ext cx="0" cy="504056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48" name="Text Box 1028"/>
          <p:cNvSpPr txBox="1">
            <a:spLocks noChangeArrowheads="1"/>
          </p:cNvSpPr>
          <p:nvPr/>
        </p:nvSpPr>
        <p:spPr bwMode="auto">
          <a:xfrm>
            <a:off x="2588071" y="1794165"/>
            <a:ext cx="718466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990033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990033"/>
                </a:solidFill>
              </a:rPr>
              <a:t>1</a:t>
            </a:r>
            <a:r>
              <a:rPr lang="en-US" altLang="zh-CN" sz="2000" dirty="0"/>
              <a:t>    </a:t>
            </a:r>
          </a:p>
        </p:txBody>
      </p:sp>
      <p:sp>
        <p:nvSpPr>
          <p:cNvPr id="108549" name="Line 1029"/>
          <p:cNvSpPr>
            <a:spLocks noChangeShapeType="1"/>
          </p:cNvSpPr>
          <p:nvPr/>
        </p:nvSpPr>
        <p:spPr bwMode="auto">
          <a:xfrm>
            <a:off x="2961457" y="1798838"/>
            <a:ext cx="3447" cy="390069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0" name="Text Box 1030"/>
          <p:cNvSpPr txBox="1">
            <a:spLocks noChangeArrowheads="1"/>
          </p:cNvSpPr>
          <p:nvPr/>
        </p:nvSpPr>
        <p:spPr bwMode="auto">
          <a:xfrm>
            <a:off x="3959671" y="1794165"/>
            <a:ext cx="654346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990033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990033"/>
                </a:solidFill>
              </a:rPr>
              <a:t>2</a:t>
            </a:r>
            <a:r>
              <a:rPr lang="en-US" altLang="zh-CN" sz="2000" dirty="0"/>
              <a:t>    </a:t>
            </a:r>
          </a:p>
        </p:txBody>
      </p:sp>
      <p:sp>
        <p:nvSpPr>
          <p:cNvPr id="108551" name="Line 1031"/>
          <p:cNvSpPr>
            <a:spLocks noChangeShapeType="1"/>
          </p:cNvSpPr>
          <p:nvPr/>
        </p:nvSpPr>
        <p:spPr bwMode="auto">
          <a:xfrm>
            <a:off x="4333056" y="1798837"/>
            <a:ext cx="0" cy="404583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2" name="Text Box 1032"/>
          <p:cNvSpPr txBox="1">
            <a:spLocks noChangeArrowheads="1"/>
          </p:cNvSpPr>
          <p:nvPr/>
        </p:nvSpPr>
        <p:spPr bwMode="auto">
          <a:xfrm>
            <a:off x="5331271" y="1794165"/>
            <a:ext cx="718466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990033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990033"/>
                </a:solidFill>
              </a:rPr>
              <a:t>3</a:t>
            </a:r>
            <a:r>
              <a:rPr lang="en-US" altLang="zh-CN" sz="2000" dirty="0"/>
              <a:t>    </a:t>
            </a:r>
          </a:p>
        </p:txBody>
      </p:sp>
      <p:sp>
        <p:nvSpPr>
          <p:cNvPr id="108553" name="Line 1033"/>
          <p:cNvSpPr>
            <a:spLocks noChangeShapeType="1"/>
          </p:cNvSpPr>
          <p:nvPr/>
        </p:nvSpPr>
        <p:spPr bwMode="auto">
          <a:xfrm>
            <a:off x="5773216" y="1788797"/>
            <a:ext cx="0" cy="40011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4" name="Text Box 1034"/>
          <p:cNvSpPr txBox="1">
            <a:spLocks noChangeArrowheads="1"/>
          </p:cNvSpPr>
          <p:nvPr/>
        </p:nvSpPr>
        <p:spPr bwMode="auto">
          <a:xfrm>
            <a:off x="7907784" y="1794165"/>
            <a:ext cx="728084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990033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990033"/>
                </a:solidFill>
              </a:rPr>
              <a:t>n</a:t>
            </a:r>
            <a:r>
              <a:rPr lang="en-US" altLang="zh-CN" sz="2000" dirty="0"/>
              <a:t>    </a:t>
            </a:r>
          </a:p>
        </p:txBody>
      </p:sp>
      <p:sp>
        <p:nvSpPr>
          <p:cNvPr id="108555" name="Line 1035"/>
          <p:cNvSpPr>
            <a:spLocks noChangeShapeType="1"/>
          </p:cNvSpPr>
          <p:nvPr/>
        </p:nvSpPr>
        <p:spPr bwMode="auto">
          <a:xfrm flipH="1">
            <a:off x="8365503" y="1794165"/>
            <a:ext cx="2701" cy="394742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6" name="Line 1036"/>
          <p:cNvSpPr>
            <a:spLocks noChangeShapeType="1"/>
          </p:cNvSpPr>
          <p:nvPr/>
        </p:nvSpPr>
        <p:spPr bwMode="auto">
          <a:xfrm>
            <a:off x="2026096" y="2079915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7" name="Line 1037"/>
          <p:cNvSpPr>
            <a:spLocks noChangeShapeType="1"/>
          </p:cNvSpPr>
          <p:nvPr/>
        </p:nvSpPr>
        <p:spPr bwMode="auto">
          <a:xfrm>
            <a:off x="3397696" y="2079915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8" name="Line 1038"/>
          <p:cNvSpPr>
            <a:spLocks noChangeShapeType="1"/>
          </p:cNvSpPr>
          <p:nvPr/>
        </p:nvSpPr>
        <p:spPr bwMode="auto">
          <a:xfrm>
            <a:off x="4769296" y="2079915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59" name="Line 1039"/>
          <p:cNvSpPr>
            <a:spLocks noChangeShapeType="1"/>
          </p:cNvSpPr>
          <p:nvPr/>
        </p:nvSpPr>
        <p:spPr bwMode="auto">
          <a:xfrm>
            <a:off x="6140896" y="2079915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0" name="Line 1040"/>
          <p:cNvSpPr>
            <a:spLocks noChangeShapeType="1"/>
          </p:cNvSpPr>
          <p:nvPr/>
        </p:nvSpPr>
        <p:spPr bwMode="auto">
          <a:xfrm>
            <a:off x="7345809" y="2079915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1" name="Text Box 1041"/>
          <p:cNvSpPr txBox="1">
            <a:spLocks noChangeArrowheads="1"/>
          </p:cNvSpPr>
          <p:nvPr/>
        </p:nvSpPr>
        <p:spPr bwMode="auto">
          <a:xfrm>
            <a:off x="6658421" y="1546515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990033"/>
                </a:solidFill>
              </a:rPr>
              <a:t>…</a:t>
            </a:r>
            <a:endParaRPr lang="en-US" altLang="zh-CN"/>
          </a:p>
        </p:txBody>
      </p:sp>
      <p:sp>
        <p:nvSpPr>
          <p:cNvPr id="108562" name="Text Box 1042"/>
          <p:cNvSpPr txBox="1">
            <a:spLocks noChangeArrowheads="1"/>
          </p:cNvSpPr>
          <p:nvPr/>
        </p:nvSpPr>
        <p:spPr bwMode="auto">
          <a:xfrm>
            <a:off x="8324285" y="1778344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990033"/>
                </a:solidFill>
                <a:sym typeface="Symbol" pitchFamily="18" charset="2"/>
              </a:rPr>
              <a:t></a:t>
            </a:r>
            <a:endParaRPr lang="en-US" altLang="zh-CN" sz="2000" dirty="0"/>
          </a:p>
        </p:txBody>
      </p:sp>
      <p:sp>
        <p:nvSpPr>
          <p:cNvPr id="108563" name="Line 1043"/>
          <p:cNvSpPr>
            <a:spLocks noChangeShapeType="1"/>
          </p:cNvSpPr>
          <p:nvPr/>
        </p:nvSpPr>
        <p:spPr bwMode="auto">
          <a:xfrm>
            <a:off x="425896" y="2079915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4" name="Text Box 1044"/>
          <p:cNvSpPr txBox="1">
            <a:spLocks noChangeArrowheads="1"/>
          </p:cNvSpPr>
          <p:nvPr/>
        </p:nvSpPr>
        <p:spPr bwMode="auto">
          <a:xfrm>
            <a:off x="660648" y="1716789"/>
            <a:ext cx="3600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L</a:t>
            </a:r>
            <a:endParaRPr lang="en-US" altLang="zh-CN" sz="2000" dirty="0"/>
          </a:p>
        </p:txBody>
      </p:sp>
      <p:sp>
        <p:nvSpPr>
          <p:cNvPr id="108566" name="Text Box 1046"/>
          <p:cNvSpPr txBox="1">
            <a:spLocks noChangeArrowheads="1"/>
          </p:cNvSpPr>
          <p:nvPr/>
        </p:nvSpPr>
        <p:spPr bwMode="auto">
          <a:xfrm>
            <a:off x="1211709" y="3699166"/>
            <a:ext cx="745083" cy="492443"/>
          </a:xfrm>
          <a:prstGeom prst="rect">
            <a:avLst/>
          </a:prstGeom>
          <a:solidFill>
            <a:srgbClr val="FFFF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3200"/>
              <a:t> </a:t>
            </a:r>
            <a:r>
              <a:rPr lang="en-US" altLang="zh-CN" sz="3200" b="1">
                <a:solidFill>
                  <a:srgbClr val="990033"/>
                </a:solidFill>
              </a:rPr>
              <a:t>   </a:t>
            </a:r>
            <a:r>
              <a:rPr lang="en-US" altLang="zh-CN" sz="3200"/>
              <a:t>    </a:t>
            </a:r>
            <a:endParaRPr lang="en-US" altLang="zh-CN"/>
          </a:p>
        </p:txBody>
      </p:sp>
      <p:sp>
        <p:nvSpPr>
          <p:cNvPr id="108567" name="Line 1047"/>
          <p:cNvSpPr>
            <a:spLocks noChangeShapeType="1"/>
          </p:cNvSpPr>
          <p:nvPr/>
        </p:nvSpPr>
        <p:spPr bwMode="auto">
          <a:xfrm>
            <a:off x="1596752" y="3701075"/>
            <a:ext cx="0" cy="504056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68" name="Text Box 1048"/>
          <p:cNvSpPr txBox="1">
            <a:spLocks noChangeArrowheads="1"/>
          </p:cNvSpPr>
          <p:nvPr/>
        </p:nvSpPr>
        <p:spPr bwMode="auto">
          <a:xfrm>
            <a:off x="2611884" y="3699165"/>
            <a:ext cx="1038225" cy="588963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/>
              <a:t> </a:t>
            </a:r>
            <a:r>
              <a:rPr lang="en-US" altLang="zh-CN" sz="3200" b="1">
                <a:solidFill>
                  <a:srgbClr val="990033"/>
                </a:solidFill>
              </a:rPr>
              <a:t>a</a:t>
            </a:r>
            <a:r>
              <a:rPr lang="en-US" altLang="zh-CN" sz="3200" b="1" baseline="-25000">
                <a:solidFill>
                  <a:srgbClr val="990033"/>
                </a:solidFill>
              </a:rPr>
              <a:t>1</a:t>
            </a:r>
            <a:r>
              <a:rPr lang="en-US" altLang="zh-CN" sz="3200"/>
              <a:t>    </a:t>
            </a:r>
            <a:endParaRPr lang="en-US" altLang="zh-CN"/>
          </a:p>
        </p:txBody>
      </p:sp>
      <p:sp>
        <p:nvSpPr>
          <p:cNvPr id="108569" name="Line 1049"/>
          <p:cNvSpPr>
            <a:spLocks noChangeShapeType="1"/>
          </p:cNvSpPr>
          <p:nvPr/>
        </p:nvSpPr>
        <p:spPr bwMode="auto">
          <a:xfrm>
            <a:off x="3237359" y="3680115"/>
            <a:ext cx="0" cy="6096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0" name="Text Box 1050"/>
          <p:cNvSpPr txBox="1">
            <a:spLocks noChangeArrowheads="1"/>
          </p:cNvSpPr>
          <p:nvPr/>
        </p:nvSpPr>
        <p:spPr bwMode="auto">
          <a:xfrm>
            <a:off x="3983484" y="3699165"/>
            <a:ext cx="654346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990033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990033"/>
                </a:solidFill>
              </a:rPr>
              <a:t>2</a:t>
            </a:r>
            <a:r>
              <a:rPr lang="en-US" altLang="zh-CN" sz="2000" dirty="0"/>
              <a:t>    </a:t>
            </a:r>
          </a:p>
        </p:txBody>
      </p:sp>
      <p:sp>
        <p:nvSpPr>
          <p:cNvPr id="108571" name="Line 1051"/>
          <p:cNvSpPr>
            <a:spLocks noChangeShapeType="1"/>
          </p:cNvSpPr>
          <p:nvPr/>
        </p:nvSpPr>
        <p:spPr bwMode="auto">
          <a:xfrm>
            <a:off x="4333056" y="3701075"/>
            <a:ext cx="0" cy="39820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2" name="Text Box 1052"/>
          <p:cNvSpPr txBox="1">
            <a:spLocks noChangeArrowheads="1"/>
          </p:cNvSpPr>
          <p:nvPr/>
        </p:nvSpPr>
        <p:spPr bwMode="auto">
          <a:xfrm>
            <a:off x="5355084" y="3699165"/>
            <a:ext cx="654346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990033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990033"/>
                </a:solidFill>
              </a:rPr>
              <a:t>3</a:t>
            </a:r>
            <a:r>
              <a:rPr lang="en-US" altLang="zh-CN" sz="2000" dirty="0"/>
              <a:t>    </a:t>
            </a:r>
          </a:p>
        </p:txBody>
      </p:sp>
      <p:sp>
        <p:nvSpPr>
          <p:cNvPr id="108573" name="Line 1053"/>
          <p:cNvSpPr>
            <a:spLocks noChangeShapeType="1"/>
          </p:cNvSpPr>
          <p:nvPr/>
        </p:nvSpPr>
        <p:spPr bwMode="auto">
          <a:xfrm>
            <a:off x="5701208" y="3701074"/>
            <a:ext cx="0" cy="405915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4" name="Text Box 1054"/>
          <p:cNvSpPr txBox="1">
            <a:spLocks noChangeArrowheads="1"/>
          </p:cNvSpPr>
          <p:nvPr/>
        </p:nvSpPr>
        <p:spPr bwMode="auto">
          <a:xfrm>
            <a:off x="7931596" y="3773083"/>
            <a:ext cx="663964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990033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990033"/>
                </a:solidFill>
              </a:rPr>
              <a:t>n</a:t>
            </a:r>
            <a:r>
              <a:rPr lang="en-US" altLang="zh-CN" sz="2000" dirty="0"/>
              <a:t>    </a:t>
            </a:r>
          </a:p>
        </p:txBody>
      </p:sp>
      <p:sp>
        <p:nvSpPr>
          <p:cNvPr id="108575" name="Line 1055"/>
          <p:cNvSpPr>
            <a:spLocks noChangeShapeType="1"/>
          </p:cNvSpPr>
          <p:nvPr/>
        </p:nvSpPr>
        <p:spPr bwMode="auto">
          <a:xfrm>
            <a:off x="8293496" y="3773083"/>
            <a:ext cx="0" cy="40011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6" name="Line 1056"/>
          <p:cNvSpPr>
            <a:spLocks noChangeShapeType="1"/>
          </p:cNvSpPr>
          <p:nvPr/>
        </p:nvSpPr>
        <p:spPr bwMode="auto">
          <a:xfrm>
            <a:off x="2049909" y="3984915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7" name="Line 1057"/>
          <p:cNvSpPr>
            <a:spLocks noChangeShapeType="1"/>
          </p:cNvSpPr>
          <p:nvPr/>
        </p:nvSpPr>
        <p:spPr bwMode="auto">
          <a:xfrm>
            <a:off x="3421509" y="3984915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8" name="Line 1058"/>
          <p:cNvSpPr>
            <a:spLocks noChangeShapeType="1"/>
          </p:cNvSpPr>
          <p:nvPr/>
        </p:nvSpPr>
        <p:spPr bwMode="auto">
          <a:xfrm>
            <a:off x="4793109" y="3984915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79" name="Line 1059"/>
          <p:cNvSpPr>
            <a:spLocks noChangeShapeType="1"/>
          </p:cNvSpPr>
          <p:nvPr/>
        </p:nvSpPr>
        <p:spPr bwMode="auto">
          <a:xfrm>
            <a:off x="6164709" y="3984915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0" name="Line 1060"/>
          <p:cNvSpPr>
            <a:spLocks noChangeShapeType="1"/>
          </p:cNvSpPr>
          <p:nvPr/>
        </p:nvSpPr>
        <p:spPr bwMode="auto">
          <a:xfrm>
            <a:off x="7369621" y="3984915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1" name="Text Box 1061"/>
          <p:cNvSpPr txBox="1">
            <a:spLocks noChangeArrowheads="1"/>
          </p:cNvSpPr>
          <p:nvPr/>
        </p:nvSpPr>
        <p:spPr bwMode="auto">
          <a:xfrm>
            <a:off x="8283977" y="3706879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990033"/>
                </a:solidFill>
                <a:sym typeface="Symbol" pitchFamily="18" charset="2"/>
              </a:rPr>
              <a:t></a:t>
            </a:r>
            <a:endParaRPr lang="en-US" altLang="zh-CN" sz="2000" dirty="0"/>
          </a:p>
        </p:txBody>
      </p:sp>
      <p:sp>
        <p:nvSpPr>
          <p:cNvPr id="108582" name="Line 1062"/>
          <p:cNvSpPr>
            <a:spLocks noChangeShapeType="1"/>
          </p:cNvSpPr>
          <p:nvPr/>
        </p:nvSpPr>
        <p:spPr bwMode="auto">
          <a:xfrm>
            <a:off x="449709" y="3984915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3" name="Text Box 1063"/>
          <p:cNvSpPr txBox="1">
            <a:spLocks noChangeArrowheads="1"/>
          </p:cNvSpPr>
          <p:nvPr/>
        </p:nvSpPr>
        <p:spPr bwMode="auto">
          <a:xfrm>
            <a:off x="349696" y="3299115"/>
            <a:ext cx="3145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L</a:t>
            </a:r>
            <a:endParaRPr lang="en-US" altLang="zh-CN" sz="2000" dirty="0"/>
          </a:p>
        </p:txBody>
      </p:sp>
      <p:sp>
        <p:nvSpPr>
          <p:cNvPr id="108584" name="Text Box 1064"/>
          <p:cNvSpPr txBox="1">
            <a:spLocks noChangeArrowheads="1"/>
          </p:cNvSpPr>
          <p:nvPr/>
        </p:nvSpPr>
        <p:spPr bwMode="auto">
          <a:xfrm>
            <a:off x="1211709" y="6117226"/>
            <a:ext cx="817091" cy="492443"/>
          </a:xfrm>
          <a:prstGeom prst="rect">
            <a:avLst/>
          </a:prstGeom>
          <a:solidFill>
            <a:srgbClr val="FFFF99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zh-CN" sz="3200"/>
              <a:t> </a:t>
            </a:r>
            <a:r>
              <a:rPr lang="en-US" altLang="zh-CN" sz="3200" b="1">
                <a:solidFill>
                  <a:srgbClr val="990033"/>
                </a:solidFill>
              </a:rPr>
              <a:t>   </a:t>
            </a:r>
            <a:r>
              <a:rPr lang="en-US" altLang="zh-CN" sz="3200"/>
              <a:t>    </a:t>
            </a:r>
            <a:endParaRPr lang="en-US" altLang="zh-CN"/>
          </a:p>
        </p:txBody>
      </p:sp>
      <p:sp>
        <p:nvSpPr>
          <p:cNvPr id="108585" name="Line 1065"/>
          <p:cNvSpPr>
            <a:spLocks noChangeShapeType="1"/>
          </p:cNvSpPr>
          <p:nvPr/>
        </p:nvSpPr>
        <p:spPr bwMode="auto">
          <a:xfrm>
            <a:off x="1596752" y="6124939"/>
            <a:ext cx="0" cy="504056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6" name="Text Box 1066"/>
          <p:cNvSpPr txBox="1">
            <a:spLocks noChangeArrowheads="1"/>
          </p:cNvSpPr>
          <p:nvPr/>
        </p:nvSpPr>
        <p:spPr bwMode="auto">
          <a:xfrm>
            <a:off x="2611884" y="6117225"/>
            <a:ext cx="654346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990033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990033"/>
                </a:solidFill>
              </a:rPr>
              <a:t>1</a:t>
            </a:r>
            <a:r>
              <a:rPr lang="en-US" altLang="zh-CN" sz="2000" dirty="0"/>
              <a:t>    </a:t>
            </a:r>
          </a:p>
        </p:txBody>
      </p:sp>
      <p:sp>
        <p:nvSpPr>
          <p:cNvPr id="108587" name="Line 1067"/>
          <p:cNvSpPr>
            <a:spLocks noChangeShapeType="1"/>
          </p:cNvSpPr>
          <p:nvPr/>
        </p:nvSpPr>
        <p:spPr bwMode="auto">
          <a:xfrm>
            <a:off x="2964904" y="6139453"/>
            <a:ext cx="0" cy="36004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88" name="Text Box 1068"/>
          <p:cNvSpPr txBox="1">
            <a:spLocks noChangeArrowheads="1"/>
          </p:cNvSpPr>
          <p:nvPr/>
        </p:nvSpPr>
        <p:spPr bwMode="auto">
          <a:xfrm>
            <a:off x="3983484" y="6117225"/>
            <a:ext cx="718466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990033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990033"/>
                </a:solidFill>
              </a:rPr>
              <a:t>2</a:t>
            </a:r>
            <a:r>
              <a:rPr lang="en-US" altLang="zh-CN" sz="2000" dirty="0"/>
              <a:t>    </a:t>
            </a:r>
          </a:p>
        </p:txBody>
      </p:sp>
      <p:sp>
        <p:nvSpPr>
          <p:cNvPr id="108589" name="Line 1069"/>
          <p:cNvSpPr>
            <a:spLocks noChangeShapeType="1"/>
          </p:cNvSpPr>
          <p:nvPr/>
        </p:nvSpPr>
        <p:spPr bwMode="auto">
          <a:xfrm flipH="1">
            <a:off x="4400550" y="6117225"/>
            <a:ext cx="1" cy="407824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0" name="Text Box 1070"/>
          <p:cNvSpPr txBox="1">
            <a:spLocks noChangeArrowheads="1"/>
          </p:cNvSpPr>
          <p:nvPr/>
        </p:nvSpPr>
        <p:spPr bwMode="auto">
          <a:xfrm>
            <a:off x="5355084" y="6117225"/>
            <a:ext cx="654346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990033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990033"/>
                </a:solidFill>
              </a:rPr>
              <a:t>3</a:t>
            </a:r>
            <a:r>
              <a:rPr lang="en-US" altLang="zh-CN" sz="2000" dirty="0"/>
              <a:t>    </a:t>
            </a:r>
          </a:p>
        </p:txBody>
      </p:sp>
      <p:sp>
        <p:nvSpPr>
          <p:cNvPr id="108591" name="Line 1071"/>
          <p:cNvSpPr>
            <a:spLocks noChangeShapeType="1"/>
          </p:cNvSpPr>
          <p:nvPr/>
        </p:nvSpPr>
        <p:spPr bwMode="auto">
          <a:xfrm>
            <a:off x="5701208" y="6124939"/>
            <a:ext cx="0" cy="40011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2" name="Text Box 1072"/>
          <p:cNvSpPr txBox="1">
            <a:spLocks noChangeArrowheads="1"/>
          </p:cNvSpPr>
          <p:nvPr/>
        </p:nvSpPr>
        <p:spPr bwMode="auto">
          <a:xfrm>
            <a:off x="7931596" y="6117225"/>
            <a:ext cx="663964" cy="40011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990033"/>
                </a:solidFill>
              </a:rPr>
              <a:t>a</a:t>
            </a:r>
            <a:r>
              <a:rPr lang="en-US" altLang="zh-CN" sz="2000" b="1" baseline="-25000" dirty="0">
                <a:solidFill>
                  <a:srgbClr val="990033"/>
                </a:solidFill>
              </a:rPr>
              <a:t>n</a:t>
            </a:r>
            <a:r>
              <a:rPr lang="en-US" altLang="zh-CN" sz="2000" dirty="0"/>
              <a:t>    </a:t>
            </a:r>
          </a:p>
        </p:txBody>
      </p:sp>
      <p:sp>
        <p:nvSpPr>
          <p:cNvPr id="108593" name="Line 1073"/>
          <p:cNvSpPr>
            <a:spLocks noChangeShapeType="1"/>
          </p:cNvSpPr>
          <p:nvPr/>
        </p:nvSpPr>
        <p:spPr bwMode="auto">
          <a:xfrm>
            <a:off x="8293496" y="6124938"/>
            <a:ext cx="0" cy="400109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4" name="Line 1074"/>
          <p:cNvSpPr>
            <a:spLocks noChangeShapeType="1"/>
          </p:cNvSpPr>
          <p:nvPr/>
        </p:nvSpPr>
        <p:spPr bwMode="auto">
          <a:xfrm>
            <a:off x="2049909" y="6402975"/>
            <a:ext cx="533400" cy="0"/>
          </a:xfrm>
          <a:prstGeom prst="line">
            <a:avLst/>
          </a:prstGeom>
          <a:noFill/>
          <a:ln w="1905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5" name="Line 1075"/>
          <p:cNvSpPr>
            <a:spLocks noChangeShapeType="1"/>
          </p:cNvSpPr>
          <p:nvPr/>
        </p:nvSpPr>
        <p:spPr bwMode="auto">
          <a:xfrm>
            <a:off x="3421509" y="6402975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6" name="Line 1076"/>
          <p:cNvSpPr>
            <a:spLocks noChangeShapeType="1"/>
          </p:cNvSpPr>
          <p:nvPr/>
        </p:nvSpPr>
        <p:spPr bwMode="auto">
          <a:xfrm>
            <a:off x="4793109" y="6402975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7" name="Line 1077"/>
          <p:cNvSpPr>
            <a:spLocks noChangeShapeType="1"/>
          </p:cNvSpPr>
          <p:nvPr/>
        </p:nvSpPr>
        <p:spPr bwMode="auto">
          <a:xfrm>
            <a:off x="6164709" y="6402975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8" name="Line 1078"/>
          <p:cNvSpPr>
            <a:spLocks noChangeShapeType="1"/>
          </p:cNvSpPr>
          <p:nvPr/>
        </p:nvSpPr>
        <p:spPr bwMode="auto">
          <a:xfrm>
            <a:off x="7369621" y="6402975"/>
            <a:ext cx="533400" cy="0"/>
          </a:xfrm>
          <a:prstGeom prst="line">
            <a:avLst/>
          </a:prstGeom>
          <a:noFill/>
          <a:ln w="25400">
            <a:solidFill>
              <a:srgbClr val="990033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599" name="Text Box 1079"/>
          <p:cNvSpPr txBox="1">
            <a:spLocks noChangeArrowheads="1"/>
          </p:cNvSpPr>
          <p:nvPr/>
        </p:nvSpPr>
        <p:spPr bwMode="auto">
          <a:xfrm>
            <a:off x="8293496" y="6124939"/>
            <a:ext cx="3401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990033"/>
                </a:solidFill>
                <a:sym typeface="Symbol" pitchFamily="18" charset="2"/>
              </a:rPr>
              <a:t></a:t>
            </a:r>
            <a:endParaRPr lang="en-US" altLang="zh-CN" sz="2000" dirty="0"/>
          </a:p>
        </p:txBody>
      </p:sp>
      <p:sp>
        <p:nvSpPr>
          <p:cNvPr id="108600" name="Line 1080"/>
          <p:cNvSpPr>
            <a:spLocks noChangeShapeType="1"/>
          </p:cNvSpPr>
          <p:nvPr/>
        </p:nvSpPr>
        <p:spPr bwMode="auto">
          <a:xfrm>
            <a:off x="449709" y="6402975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01" name="Text Box 1081"/>
          <p:cNvSpPr txBox="1">
            <a:spLocks noChangeArrowheads="1"/>
          </p:cNvSpPr>
          <p:nvPr/>
        </p:nvSpPr>
        <p:spPr bwMode="auto">
          <a:xfrm>
            <a:off x="349696" y="5717175"/>
            <a:ext cx="3145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L</a:t>
            </a:r>
            <a:endParaRPr lang="en-US" altLang="zh-CN" sz="2400" dirty="0"/>
          </a:p>
        </p:txBody>
      </p:sp>
      <p:sp>
        <p:nvSpPr>
          <p:cNvPr id="108603" name="Text Box 1083"/>
          <p:cNvSpPr txBox="1">
            <a:spLocks noChangeArrowheads="1"/>
          </p:cNvSpPr>
          <p:nvPr/>
        </p:nvSpPr>
        <p:spPr bwMode="auto">
          <a:xfrm>
            <a:off x="425896" y="2548947"/>
            <a:ext cx="5700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en-US" altLang="zh-CN" sz="2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“a1=x”, </a:t>
            </a:r>
            <a:r>
              <a:rPr lang="zh-CN" altLang="en-US" sz="2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 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  <a:r>
              <a:rPr lang="en-US" altLang="zh-CN" sz="2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仍为删除 </a:t>
            </a:r>
            <a:r>
              <a:rPr lang="en-US" altLang="zh-CN" sz="2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sz="2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后的链表头指针</a:t>
            </a:r>
          </a:p>
        </p:txBody>
      </p:sp>
      <p:sp>
        <p:nvSpPr>
          <p:cNvPr id="108604" name="Text Box 1084"/>
          <p:cNvSpPr txBox="1">
            <a:spLocks noChangeArrowheads="1"/>
          </p:cNvSpPr>
          <p:nvPr/>
        </p:nvSpPr>
        <p:spPr bwMode="auto">
          <a:xfrm>
            <a:off x="502096" y="4670715"/>
            <a:ext cx="8534400" cy="41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  <a:r>
              <a:rPr lang="en-US" altLang="zh-CN" sz="2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“a1≠x”, </a:t>
            </a:r>
            <a:r>
              <a:rPr lang="zh-CN" altLang="en-US" sz="2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则余下问题是考虑以 </a:t>
            </a:r>
            <a:r>
              <a:rPr lang="en-US" altLang="zh-CN" sz="2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L-&gt;next </a:t>
            </a:r>
            <a:r>
              <a:rPr lang="zh-CN" altLang="en-US" sz="2000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为头指针的链表</a:t>
            </a:r>
          </a:p>
        </p:txBody>
      </p:sp>
      <p:sp>
        <p:nvSpPr>
          <p:cNvPr id="108607" name="Line 1087"/>
          <p:cNvSpPr>
            <a:spLocks noChangeShapeType="1"/>
          </p:cNvSpPr>
          <p:nvPr/>
        </p:nvSpPr>
        <p:spPr bwMode="auto">
          <a:xfrm>
            <a:off x="1949896" y="6415675"/>
            <a:ext cx="609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09" name="Text Box 1089"/>
          <p:cNvSpPr txBox="1">
            <a:spLocks noChangeArrowheads="1"/>
          </p:cNvSpPr>
          <p:nvPr/>
        </p:nvSpPr>
        <p:spPr bwMode="auto">
          <a:xfrm>
            <a:off x="6674296" y="3451515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990033"/>
                </a:solidFill>
              </a:rPr>
              <a:t>…</a:t>
            </a:r>
            <a:endParaRPr lang="en-US" altLang="zh-CN"/>
          </a:p>
        </p:txBody>
      </p:sp>
      <p:sp>
        <p:nvSpPr>
          <p:cNvPr id="108610" name="Text Box 1090"/>
          <p:cNvSpPr txBox="1">
            <a:spLocks noChangeArrowheads="1"/>
          </p:cNvSpPr>
          <p:nvPr/>
        </p:nvSpPr>
        <p:spPr bwMode="auto">
          <a:xfrm>
            <a:off x="6674296" y="5882275"/>
            <a:ext cx="7429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990033"/>
                </a:solidFill>
              </a:rPr>
              <a:t>…</a:t>
            </a:r>
            <a:endParaRPr lang="en-US" altLang="zh-CN"/>
          </a:p>
        </p:txBody>
      </p:sp>
      <p:sp useBgFill="1">
        <p:nvSpPr>
          <p:cNvPr id="108612" name="Rectangle 1092"/>
          <p:cNvSpPr>
            <a:spLocks noChangeArrowheads="1"/>
          </p:cNvSpPr>
          <p:nvPr/>
        </p:nvSpPr>
        <p:spPr bwMode="auto">
          <a:xfrm>
            <a:off x="2330896" y="3527715"/>
            <a:ext cx="1524000" cy="9144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2800"/>
          </a:p>
        </p:txBody>
      </p:sp>
      <p:sp>
        <p:nvSpPr>
          <p:cNvPr id="108613" name="Line 1093"/>
          <p:cNvSpPr>
            <a:spLocks noChangeShapeType="1"/>
          </p:cNvSpPr>
          <p:nvPr/>
        </p:nvSpPr>
        <p:spPr bwMode="auto">
          <a:xfrm>
            <a:off x="2026096" y="3984915"/>
            <a:ext cx="198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14" name="Line 1094"/>
          <p:cNvSpPr>
            <a:spLocks noChangeShapeType="1"/>
          </p:cNvSpPr>
          <p:nvPr/>
        </p:nvSpPr>
        <p:spPr bwMode="auto">
          <a:xfrm>
            <a:off x="2026096" y="3984915"/>
            <a:ext cx="1981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17" name="AutoShape 1097"/>
          <p:cNvSpPr>
            <a:spLocks noChangeArrowheads="1"/>
          </p:cNvSpPr>
          <p:nvPr/>
        </p:nvSpPr>
        <p:spPr bwMode="auto">
          <a:xfrm>
            <a:off x="3169096" y="5501275"/>
            <a:ext cx="1524000" cy="381000"/>
          </a:xfrm>
          <a:prstGeom prst="wedgeRoundRectCallout">
            <a:avLst>
              <a:gd name="adj1" fmla="val -106565"/>
              <a:gd name="adj2" fmla="val 165000"/>
              <a:gd name="adj3" fmla="val 16667"/>
            </a:avLst>
          </a:prstGeom>
          <a:solidFill>
            <a:srgbClr val="FFCC99">
              <a:alpha val="50195"/>
            </a:srgbClr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L-&gt;next</a:t>
            </a:r>
            <a:endParaRPr lang="en-US" altLang="zh-CN" sz="2000" dirty="0"/>
          </a:p>
        </p:txBody>
      </p:sp>
      <p:sp>
        <p:nvSpPr>
          <p:cNvPr id="108618" name="Text Box 1098"/>
          <p:cNvSpPr txBox="1">
            <a:spLocks noChangeArrowheads="1"/>
          </p:cNvSpPr>
          <p:nvPr/>
        </p:nvSpPr>
        <p:spPr bwMode="auto">
          <a:xfrm>
            <a:off x="2178496" y="4227803"/>
            <a:ext cx="19543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L-&gt;next=p-&gt;next</a:t>
            </a:r>
            <a:endParaRPr lang="en-US" altLang="zh-CN" sz="2000" dirty="0"/>
          </a:p>
        </p:txBody>
      </p:sp>
      <p:sp>
        <p:nvSpPr>
          <p:cNvPr id="108619" name="AutoShape 1099"/>
          <p:cNvSpPr>
            <a:spLocks noChangeArrowheads="1"/>
          </p:cNvSpPr>
          <p:nvPr/>
        </p:nvSpPr>
        <p:spPr bwMode="auto">
          <a:xfrm>
            <a:off x="2864296" y="3222915"/>
            <a:ext cx="76200" cy="457200"/>
          </a:xfrm>
          <a:prstGeom prst="downArrow">
            <a:avLst>
              <a:gd name="adj1" fmla="val 50000"/>
              <a:gd name="adj2" fmla="val 150000"/>
            </a:avLst>
          </a:prstGeom>
          <a:solidFill>
            <a:srgbClr val="99003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08621" name="Text Box 1101"/>
          <p:cNvSpPr txBox="1">
            <a:spLocks noChangeArrowheads="1"/>
          </p:cNvSpPr>
          <p:nvPr/>
        </p:nvSpPr>
        <p:spPr bwMode="auto">
          <a:xfrm>
            <a:off x="2964904" y="3053003"/>
            <a:ext cx="12843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0033"/>
                </a:solidFill>
              </a:rPr>
              <a:t>p=L-&gt;next</a:t>
            </a:r>
            <a:endParaRPr lang="en-US" altLang="zh-CN" sz="20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1A23E1-371C-4B6F-893B-7C4B0559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删除广义表中所有元素为</a:t>
            </a:r>
            <a:r>
              <a:rPr lang="en-US" altLang="zh-CN" dirty="0"/>
              <a:t>x</a:t>
            </a:r>
            <a:r>
              <a:rPr lang="zh-CN" altLang="en-US" dirty="0"/>
              <a:t>的原子结点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D941C8-A96D-4272-968F-8E256C8D9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98773"/>
          </a:xfrm>
        </p:spPr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b="1" dirty="0">
                <a:solidFill>
                  <a:srgbClr val="C00000"/>
                </a:solidFill>
              </a:rPr>
              <a:t>单链表中</a:t>
            </a:r>
            <a:r>
              <a:rPr lang="zh-CN" altLang="en-US" dirty="0"/>
              <a:t>所有值为</a:t>
            </a:r>
            <a:r>
              <a:rPr lang="en-US" altLang="zh-CN" dirty="0"/>
              <a:t>x </a:t>
            </a:r>
            <a:r>
              <a:rPr lang="zh-CN" altLang="en-US" dirty="0"/>
              <a:t>的数据元素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80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0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0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0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0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5" dur="500"/>
                                        <p:tgtEl>
                                          <p:spTgt spid="108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08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0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0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"/>
                            </p:stCondLst>
                            <p:childTnLst>
                              <p:par>
                                <p:cTn id="1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0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5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350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0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500"/>
                            </p:stCondLst>
                            <p:childTnLst>
                              <p:par>
                                <p:cTn id="2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500"/>
                            </p:stCondLst>
                            <p:childTnLst>
                              <p:par>
                                <p:cTn id="2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0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6500"/>
                            </p:stCondLst>
                            <p:childTnLst>
                              <p:par>
                                <p:cTn id="2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7000"/>
                            </p:stCondLst>
                            <p:childTnLst>
                              <p:par>
                                <p:cTn id="2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7500"/>
                            </p:stCondLst>
                            <p:childTnLst>
                              <p:par>
                                <p:cTn id="2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10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0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nimBg="1" autoUpdateAnimBg="0"/>
      <p:bldP spid="108547" grpId="0" animBg="1"/>
      <p:bldP spid="108548" grpId="0" animBg="1" autoUpdateAnimBg="0"/>
      <p:bldP spid="108549" grpId="0" animBg="1"/>
      <p:bldP spid="108550" grpId="0" animBg="1" autoUpdateAnimBg="0"/>
      <p:bldP spid="108551" grpId="0" animBg="1"/>
      <p:bldP spid="108552" grpId="0" animBg="1" autoUpdateAnimBg="0"/>
      <p:bldP spid="108553" grpId="0" animBg="1"/>
      <p:bldP spid="108554" grpId="0" animBg="1" autoUpdateAnimBg="0"/>
      <p:bldP spid="108555" grpId="0" animBg="1"/>
      <p:bldP spid="108556" grpId="0" animBg="1"/>
      <p:bldP spid="108557" grpId="0" animBg="1"/>
      <p:bldP spid="108558" grpId="0" animBg="1"/>
      <p:bldP spid="108559" grpId="0" animBg="1"/>
      <p:bldP spid="108560" grpId="0" animBg="1"/>
      <p:bldP spid="108561" grpId="0" autoUpdateAnimBg="0"/>
      <p:bldP spid="108562" grpId="0" autoUpdateAnimBg="0"/>
      <p:bldP spid="108563" grpId="0" animBg="1"/>
      <p:bldP spid="108564" grpId="0" autoUpdateAnimBg="0"/>
      <p:bldP spid="108566" grpId="0" animBg="1" autoUpdateAnimBg="0"/>
      <p:bldP spid="108567" grpId="0" animBg="1"/>
      <p:bldP spid="108568" grpId="0" animBg="1" autoUpdateAnimBg="0"/>
      <p:bldP spid="108569" grpId="0" animBg="1"/>
      <p:bldP spid="108570" grpId="0" animBg="1" autoUpdateAnimBg="0"/>
      <p:bldP spid="108571" grpId="0" animBg="1"/>
      <p:bldP spid="108572" grpId="0" animBg="1" autoUpdateAnimBg="0"/>
      <p:bldP spid="108573" grpId="0" animBg="1"/>
      <p:bldP spid="108574" grpId="0" animBg="1" autoUpdateAnimBg="0"/>
      <p:bldP spid="108575" grpId="0" animBg="1"/>
      <p:bldP spid="108576" grpId="0" animBg="1"/>
      <p:bldP spid="108577" grpId="0" animBg="1"/>
      <p:bldP spid="108578" grpId="0" animBg="1"/>
      <p:bldP spid="108579" grpId="0" animBg="1"/>
      <p:bldP spid="108580" grpId="0" animBg="1"/>
      <p:bldP spid="108581" grpId="0" autoUpdateAnimBg="0"/>
      <p:bldP spid="108582" grpId="0" animBg="1"/>
      <p:bldP spid="108583" grpId="0" autoUpdateAnimBg="0"/>
      <p:bldP spid="108584" grpId="0" animBg="1" autoUpdateAnimBg="0"/>
      <p:bldP spid="108585" grpId="0" animBg="1"/>
      <p:bldP spid="108586" grpId="0" animBg="1" autoUpdateAnimBg="0"/>
      <p:bldP spid="108587" grpId="0" animBg="1"/>
      <p:bldP spid="108588" grpId="0" animBg="1" autoUpdateAnimBg="0"/>
      <p:bldP spid="108589" grpId="0" animBg="1"/>
      <p:bldP spid="108590" grpId="0" animBg="1" autoUpdateAnimBg="0"/>
      <p:bldP spid="108591" grpId="0" animBg="1"/>
      <p:bldP spid="108592" grpId="0" animBg="1" autoUpdateAnimBg="0"/>
      <p:bldP spid="108593" grpId="0" animBg="1"/>
      <p:bldP spid="108594" grpId="0" animBg="1"/>
      <p:bldP spid="108595" grpId="0" animBg="1"/>
      <p:bldP spid="108596" grpId="0" animBg="1"/>
      <p:bldP spid="108597" grpId="0" animBg="1"/>
      <p:bldP spid="108598" grpId="0" animBg="1"/>
      <p:bldP spid="108599" grpId="0" autoUpdateAnimBg="0"/>
      <p:bldP spid="108600" grpId="0" animBg="1"/>
      <p:bldP spid="108601" grpId="0" autoUpdateAnimBg="0"/>
      <p:bldP spid="108603" grpId="0" autoUpdateAnimBg="0"/>
      <p:bldP spid="108604" grpId="0" autoUpdateAnimBg="0"/>
      <p:bldP spid="108607" grpId="0" animBg="1"/>
      <p:bldP spid="108609" grpId="0" autoUpdateAnimBg="0"/>
      <p:bldP spid="108610" grpId="0" autoUpdateAnimBg="0"/>
      <p:bldP spid="108612" grpId="0" animBg="1" autoUpdateAnimBg="0"/>
      <p:bldP spid="108613" grpId="0" animBg="1"/>
      <p:bldP spid="108614" grpId="0" animBg="1"/>
      <p:bldP spid="108617" grpId="0" animBg="1" autoUpdateAnimBg="0"/>
      <p:bldP spid="108618" grpId="0" autoUpdateAnimBg="0"/>
      <p:bldP spid="108619" grpId="0" animBg="1"/>
      <p:bldP spid="10862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D9D48A-3058-4CC7-820D-B9858AC6D2CD}"/>
              </a:ext>
            </a:extLst>
          </p:cNvPr>
          <p:cNvSpPr/>
          <p:nvPr/>
        </p:nvSpPr>
        <p:spPr>
          <a:xfrm>
            <a:off x="0" y="3100471"/>
            <a:ext cx="9144000" cy="2307552"/>
          </a:xfrm>
          <a:prstGeom prst="rect">
            <a:avLst/>
          </a:prstGeom>
          <a:solidFill>
            <a:srgbClr val="99FFCC"/>
          </a:solidFill>
          <a:ln>
            <a:solidFill>
              <a:srgbClr val="CCEC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C7780786-003C-47BE-BA3A-58C56FD1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删除广义表中所有元素为</a:t>
            </a:r>
            <a:r>
              <a:rPr lang="en-US" altLang="zh-CN" dirty="0"/>
              <a:t>x</a:t>
            </a:r>
            <a:r>
              <a:rPr lang="zh-CN" altLang="en-US" dirty="0"/>
              <a:t>的原子结点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E6697F-589E-4FEA-8932-1DDE796A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删除单链表中所有值为</a:t>
            </a:r>
            <a:r>
              <a:rPr lang="en-US" altLang="zh-CN" dirty="0"/>
              <a:t>x </a:t>
            </a:r>
            <a:r>
              <a:rPr lang="zh-CN" altLang="en-US" dirty="0"/>
              <a:t>的数据元素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b="1">
                <a:solidFill>
                  <a:srgbClr val="0000CC"/>
                </a:solidFill>
              </a:rPr>
              <a:t>delete</a:t>
            </a:r>
            <a:r>
              <a:rPr lang="en-US" altLang="zh-CN"/>
              <a:t>(LinkedList *L</a:t>
            </a:r>
            <a:r>
              <a:rPr lang="en-US" altLang="zh-CN" dirty="0"/>
              <a:t>, </a:t>
            </a:r>
            <a:r>
              <a:rPr lang="en-US" altLang="zh-CN" dirty="0" err="1"/>
              <a:t>ElemType</a:t>
            </a:r>
            <a:r>
              <a:rPr lang="en-US" altLang="zh-CN" dirty="0"/>
              <a:t> x) </a:t>
            </a:r>
            <a:r>
              <a:rPr lang="en-US" altLang="zh-CN" b="1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 // </a:t>
            </a:r>
            <a:r>
              <a:rPr lang="zh-CN" altLang="en-US" dirty="0"/>
              <a:t>删除以</a:t>
            </a:r>
            <a:r>
              <a:rPr lang="en-US" altLang="zh-CN" dirty="0"/>
              <a:t>L</a:t>
            </a:r>
            <a:r>
              <a:rPr lang="zh-CN" altLang="en-US" dirty="0"/>
              <a:t>为头指针的带头结点的单链表中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所有值为</a:t>
            </a:r>
            <a:r>
              <a:rPr lang="en-US" altLang="zh-CN" dirty="0"/>
              <a:t>x</a:t>
            </a:r>
            <a:r>
              <a:rPr lang="zh-CN" altLang="en-US" dirty="0"/>
              <a:t>的数据元素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if (L-&gt;next) </a:t>
            </a:r>
            <a:r>
              <a:rPr lang="en-US" altLang="zh-CN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     if (L-&gt;next-&gt;data==x) </a:t>
            </a:r>
            <a:r>
              <a:rPr lang="en-US" altLang="zh-CN" b="1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        p=L-&gt;next;  L-&gt;next=p-&gt;next;</a:t>
            </a:r>
          </a:p>
          <a:p>
            <a:pPr marL="0" indent="0">
              <a:buNone/>
            </a:pPr>
            <a:r>
              <a:rPr lang="en-US" altLang="zh-CN" dirty="0"/>
              <a:t>        free(p);  </a:t>
            </a:r>
            <a:r>
              <a:rPr lang="en-US" altLang="zh-CN" b="1" dirty="0">
                <a:solidFill>
                  <a:srgbClr val="0000CC"/>
                </a:solidFill>
              </a:rPr>
              <a:t>delete(L, x)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00B05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dirty="0"/>
              <a:t>     else  </a:t>
            </a:r>
            <a:r>
              <a:rPr lang="en-US" altLang="zh-CN" b="1" dirty="0">
                <a:solidFill>
                  <a:srgbClr val="0000CC"/>
                </a:solidFill>
              </a:rPr>
              <a:t>delete</a:t>
            </a:r>
            <a:r>
              <a:rPr lang="en-US" altLang="zh-CN" dirty="0"/>
              <a:t>(L-&gt;next, x);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 }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} </a:t>
            </a:r>
            <a:r>
              <a:rPr lang="en-US" altLang="zh-CN" dirty="0"/>
              <a:t>// delete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13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B163F-E5E0-41BB-8619-23ED4EFE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删除广义表中所有元素为</a:t>
            </a:r>
            <a:r>
              <a:rPr lang="en-US" altLang="zh-CN" dirty="0"/>
              <a:t>x</a:t>
            </a:r>
            <a:r>
              <a:rPr lang="zh-CN" altLang="en-US" dirty="0"/>
              <a:t>的原子结点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7716CCC-AD69-477C-BBBA-782315048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836712"/>
            <a:ext cx="8720489" cy="602128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广义表的数据元素可能还是个广义表；删除时，不仅要删除原子结点，还需要删除相应的表结点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/>
              <a:t>void </a:t>
            </a:r>
            <a:r>
              <a:rPr lang="en-US" altLang="zh-CN" b="1">
                <a:solidFill>
                  <a:srgbClr val="0000CC"/>
                </a:solidFill>
              </a:rPr>
              <a:t>Delete_GL</a:t>
            </a:r>
            <a:r>
              <a:rPr lang="en-US" altLang="zh-CN"/>
              <a:t>(Glist *L</a:t>
            </a:r>
            <a:r>
              <a:rPr lang="en-US" altLang="zh-CN" dirty="0"/>
              <a:t>, </a:t>
            </a:r>
            <a:r>
              <a:rPr lang="en-US" altLang="zh-CN" dirty="0" err="1"/>
              <a:t>AtomType</a:t>
            </a:r>
            <a:r>
              <a:rPr lang="en-US" altLang="zh-CN" dirty="0"/>
              <a:t> x) </a:t>
            </a:r>
            <a:r>
              <a:rPr lang="en-US" altLang="zh-CN" b="1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  //</a:t>
            </a:r>
            <a:r>
              <a:rPr lang="zh-CN" altLang="en-US" dirty="0"/>
              <a:t>删除广义表</a:t>
            </a:r>
            <a:r>
              <a:rPr lang="en-US" altLang="zh-CN" dirty="0"/>
              <a:t>L</a:t>
            </a:r>
            <a:r>
              <a:rPr lang="zh-CN" altLang="en-US" dirty="0"/>
              <a:t>中所有值为</a:t>
            </a:r>
            <a:r>
              <a:rPr lang="en-US" altLang="zh-CN" dirty="0"/>
              <a:t>x</a:t>
            </a:r>
            <a:r>
              <a:rPr lang="zh-CN" altLang="en-US" dirty="0"/>
              <a:t>的原子结点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dirty="0"/>
              <a:t>if (L) </a:t>
            </a:r>
            <a:r>
              <a:rPr lang="en-US" altLang="zh-CN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     head = L-&gt;</a:t>
            </a:r>
            <a:r>
              <a:rPr lang="en-US" altLang="zh-CN" dirty="0" err="1"/>
              <a:t>ptr.hp</a:t>
            </a:r>
            <a:r>
              <a:rPr lang="en-US" altLang="zh-CN" dirty="0"/>
              <a:t>;  // </a:t>
            </a:r>
            <a:r>
              <a:rPr lang="zh-CN" altLang="en-US" dirty="0"/>
              <a:t>考察第一个子表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if ((head-&gt;tag == Atom) &amp;&amp; (head-&gt;atom == x)) </a:t>
            </a:r>
          </a:p>
          <a:p>
            <a:pPr marL="0" indent="0">
              <a:buNone/>
            </a:pPr>
            <a:r>
              <a:rPr lang="en-US" altLang="zh-CN" dirty="0"/>
              <a:t>       {  …………….  } // </a:t>
            </a:r>
            <a:r>
              <a:rPr lang="zh-CN" altLang="en-US" dirty="0"/>
              <a:t>删除原子项 </a:t>
            </a:r>
            <a:r>
              <a:rPr lang="en-US" altLang="zh-CN" dirty="0"/>
              <a:t>x</a:t>
            </a:r>
            <a:r>
              <a:rPr lang="zh-CN" altLang="en-US" dirty="0"/>
              <a:t>的情况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/>
              <a:t>else </a:t>
            </a:r>
          </a:p>
          <a:p>
            <a:pPr marL="0" indent="0">
              <a:buNone/>
            </a:pPr>
            <a:r>
              <a:rPr lang="en-US" altLang="zh-CN" dirty="0"/>
              <a:t>       {……………. }// </a:t>
            </a:r>
            <a:r>
              <a:rPr lang="zh-CN" altLang="en-US" dirty="0"/>
              <a:t>第一项没有被删除的情况 </a:t>
            </a:r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en-US" altLang="zh-CN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} </a:t>
            </a:r>
            <a:r>
              <a:rPr lang="en-US" altLang="zh-CN" dirty="0"/>
              <a:t>// </a:t>
            </a:r>
            <a:r>
              <a:rPr lang="en-US" altLang="zh-CN" dirty="0" err="1"/>
              <a:t>Delete_GL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231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4876800" y="1600638"/>
            <a:ext cx="4257512" cy="159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p=L;    L = L-&gt;ptr.tp; //</a:t>
            </a:r>
            <a:r>
              <a:rPr lang="zh-CN" altLang="en-US" sz="2000" dirty="0"/>
              <a:t>修改指针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free(head);               //</a:t>
            </a:r>
            <a:r>
              <a:rPr lang="zh-CN" altLang="en-US" sz="2000" dirty="0"/>
              <a:t>释放原子结点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free(p);                      //</a:t>
            </a:r>
            <a:r>
              <a:rPr lang="zh-CN" altLang="en-US" sz="2000" dirty="0"/>
              <a:t>释放表结点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rgbClr val="0000CC"/>
                </a:solidFill>
              </a:rPr>
              <a:t>Delete_GL</a:t>
            </a:r>
            <a:r>
              <a:rPr lang="en-US" altLang="zh-CN" sz="2000" b="1" dirty="0">
                <a:solidFill>
                  <a:srgbClr val="0000CC"/>
                </a:solidFill>
              </a:rPr>
              <a:t>(L, x);  </a:t>
            </a:r>
            <a:r>
              <a:rPr lang="en-US" altLang="zh-CN" sz="2000" dirty="0"/>
              <a:t>//</a:t>
            </a:r>
            <a:r>
              <a:rPr lang="zh-CN" altLang="en-US" sz="2000" dirty="0"/>
              <a:t>递归处理剩余表项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1714500" y="793750"/>
            <a:ext cx="1638300" cy="6604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3200" b="1">
                <a:solidFill>
                  <a:srgbClr val="0000FF"/>
                </a:solidFill>
                <a:ea typeface="楷体_GB2312" pitchFamily="49" charset="-122"/>
              </a:rPr>
              <a:t>1           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2324100" y="79375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2857500" y="793750"/>
            <a:ext cx="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914400" y="1098550"/>
            <a:ext cx="838200" cy="0"/>
          </a:xfrm>
          <a:prstGeom prst="line">
            <a:avLst/>
          </a:prstGeom>
          <a:noFill/>
          <a:ln w="22225">
            <a:solidFill>
              <a:srgbClr val="952B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746125" y="533400"/>
            <a:ext cx="48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952BFF"/>
                </a:solidFill>
              </a:rPr>
              <a:t>L</a:t>
            </a:r>
            <a:endParaRPr lang="en-US" altLang="zh-CN" sz="3600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2590800" y="1174750"/>
            <a:ext cx="0" cy="838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2057400" y="2017713"/>
            <a:ext cx="1022350" cy="604837"/>
          </a:xfrm>
          <a:prstGeom prst="rect">
            <a:avLst/>
          </a:prstGeom>
          <a:solidFill>
            <a:srgbClr val="FFFF99">
              <a:alpha val="50195"/>
            </a:srgbClr>
          </a:solidFill>
          <a:ln w="25400">
            <a:solidFill>
              <a:srgbClr val="8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800000"/>
                </a:solidFill>
              </a:rPr>
              <a:t>0   x </a:t>
            </a:r>
            <a:endParaRPr lang="en-US" altLang="zh-CN" sz="3200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2438400" y="2012950"/>
            <a:ext cx="0" cy="609600"/>
          </a:xfrm>
          <a:prstGeom prst="line">
            <a:avLst/>
          </a:prstGeom>
          <a:noFill/>
          <a:ln w="9525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3924300" y="793750"/>
            <a:ext cx="1638300" cy="40011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 1           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67598" name="Line 14"/>
          <p:cNvSpPr>
            <a:spLocks noChangeShapeType="1"/>
          </p:cNvSpPr>
          <p:nvPr/>
        </p:nvSpPr>
        <p:spPr bwMode="auto">
          <a:xfrm>
            <a:off x="4427983" y="790858"/>
            <a:ext cx="8755" cy="400106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>
            <a:off x="5067300" y="793750"/>
            <a:ext cx="8756" cy="40300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3124200" y="1098550"/>
            <a:ext cx="838200" cy="0"/>
          </a:xfrm>
          <a:prstGeom prst="line">
            <a:avLst/>
          </a:prstGeom>
          <a:noFill/>
          <a:ln w="22225">
            <a:solidFill>
              <a:srgbClr val="952B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5334000" y="1098550"/>
            <a:ext cx="838200" cy="0"/>
          </a:xfrm>
          <a:prstGeom prst="line">
            <a:avLst/>
          </a:prstGeom>
          <a:noFill/>
          <a:ln w="22225">
            <a:solidFill>
              <a:srgbClr val="952B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>
            <a:off x="4800600" y="1098550"/>
            <a:ext cx="0" cy="838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06" name="AutoShape 22"/>
          <p:cNvSpPr>
            <a:spLocks noChangeArrowheads="1"/>
          </p:cNvSpPr>
          <p:nvPr/>
        </p:nvSpPr>
        <p:spPr bwMode="auto">
          <a:xfrm>
            <a:off x="2133600" y="304800"/>
            <a:ext cx="76200" cy="457200"/>
          </a:xfrm>
          <a:prstGeom prst="downArrow">
            <a:avLst>
              <a:gd name="adj1" fmla="val 50000"/>
              <a:gd name="adj2" fmla="val 150000"/>
            </a:avLst>
          </a:prstGeom>
          <a:solidFill>
            <a:srgbClr val="990033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/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2209800" y="66675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800000"/>
                </a:solidFill>
              </a:rPr>
              <a:t>p</a:t>
            </a:r>
            <a:endParaRPr lang="en-US" altLang="zh-CN" sz="2000" dirty="0"/>
          </a:p>
        </p:txBody>
      </p:sp>
      <p:sp>
        <p:nvSpPr>
          <p:cNvPr id="67609" name="Text Box 25"/>
          <p:cNvSpPr txBox="1">
            <a:spLocks noChangeArrowheads="1"/>
          </p:cNvSpPr>
          <p:nvPr/>
        </p:nvSpPr>
        <p:spPr bwMode="auto">
          <a:xfrm>
            <a:off x="3397250" y="381000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952BFF"/>
                </a:solidFill>
              </a:rPr>
              <a:t>L</a:t>
            </a:r>
            <a:endParaRPr lang="en-US" altLang="zh-CN" sz="2000" dirty="0"/>
          </a:p>
        </p:txBody>
      </p:sp>
      <p:sp useBgFill="1"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762000" y="533400"/>
            <a:ext cx="914400" cy="64135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/>
              <a:t>   </a:t>
            </a:r>
          </a:p>
        </p:txBody>
      </p:sp>
      <p:sp useBgFill="1">
        <p:nvSpPr>
          <p:cNvPr id="67611" name="Rectangle 27"/>
          <p:cNvSpPr>
            <a:spLocks noChangeArrowheads="1"/>
          </p:cNvSpPr>
          <p:nvPr/>
        </p:nvSpPr>
        <p:spPr bwMode="auto">
          <a:xfrm>
            <a:off x="1981200" y="1905000"/>
            <a:ext cx="1524000" cy="8382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67612" name="Rectangle 28"/>
          <p:cNvSpPr>
            <a:spLocks noChangeArrowheads="1"/>
          </p:cNvSpPr>
          <p:nvPr/>
        </p:nvSpPr>
        <p:spPr bwMode="auto">
          <a:xfrm>
            <a:off x="1600200" y="685800"/>
            <a:ext cx="1828800" cy="1219200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3" name="AutoShape 29"/>
          <p:cNvSpPr>
            <a:spLocks noChangeArrowheads="1"/>
          </p:cNvSpPr>
          <p:nvPr/>
        </p:nvSpPr>
        <p:spPr bwMode="auto">
          <a:xfrm>
            <a:off x="1066800" y="2286000"/>
            <a:ext cx="990600" cy="76200"/>
          </a:xfrm>
          <a:prstGeom prst="rightArrow">
            <a:avLst>
              <a:gd name="adj1" fmla="val 50000"/>
              <a:gd name="adj2" fmla="val 325000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614" name="Text Box 30"/>
          <p:cNvSpPr txBox="1">
            <a:spLocks noChangeArrowheads="1"/>
          </p:cNvSpPr>
          <p:nvPr/>
        </p:nvSpPr>
        <p:spPr bwMode="auto">
          <a:xfrm>
            <a:off x="974725" y="1828800"/>
            <a:ext cx="6687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head</a:t>
            </a:r>
            <a:endParaRPr lang="en-US" altLang="zh-CN" sz="2000" dirty="0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40B8587D-4BF3-48B6-9795-BB8AF11E1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922" y="3883781"/>
            <a:ext cx="1638300" cy="40011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 1           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28" name="Line 5">
            <a:extLst>
              <a:ext uri="{FF2B5EF4-FFF2-40B4-BE49-F238E27FC236}">
                <a16:creationId xmlns:a16="http://schemas.microsoft.com/office/drawing/2014/main" id="{3D4071B8-282C-435D-9597-FE15A3CA14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8022" y="3883780"/>
            <a:ext cx="1" cy="38623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6">
            <a:extLst>
              <a:ext uri="{FF2B5EF4-FFF2-40B4-BE49-F238E27FC236}">
                <a16:creationId xmlns:a16="http://schemas.microsoft.com/office/drawing/2014/main" id="{5FCA855B-A342-4911-9614-992FB0F9B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8622" y="3883771"/>
            <a:ext cx="9500" cy="40011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7">
            <a:extLst>
              <a:ext uri="{FF2B5EF4-FFF2-40B4-BE49-F238E27FC236}">
                <a16:creationId xmlns:a16="http://schemas.microsoft.com/office/drawing/2014/main" id="{2F1E5A28-30FB-42AB-A9B2-1DB95AFA3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7822" y="4125999"/>
            <a:ext cx="838200" cy="0"/>
          </a:xfrm>
          <a:prstGeom prst="line">
            <a:avLst/>
          </a:prstGeom>
          <a:noFill/>
          <a:ln w="22225">
            <a:solidFill>
              <a:srgbClr val="952B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8DF8DDAF-BD5B-4719-B456-A0E867AA4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547" y="3623431"/>
            <a:ext cx="35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952BFF"/>
                </a:solidFill>
              </a:rPr>
              <a:t>L</a:t>
            </a:r>
            <a:endParaRPr lang="en-US" altLang="zh-CN" sz="2000" dirty="0"/>
          </a:p>
        </p:txBody>
      </p:sp>
      <p:sp>
        <p:nvSpPr>
          <p:cNvPr id="32" name="Line 9">
            <a:extLst>
              <a:ext uri="{FF2B5EF4-FFF2-40B4-BE49-F238E27FC236}">
                <a16:creationId xmlns:a16="http://schemas.microsoft.com/office/drawing/2014/main" id="{C8A888CC-DE06-4470-9EFE-7B9831C2A6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1050" y="4125999"/>
            <a:ext cx="2280" cy="106138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6D8D7FB1-631C-43F0-A243-AB2BA4709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722" y="3883781"/>
            <a:ext cx="1638300" cy="40011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1           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1E39677B-A449-4AD9-9C70-AEFDDA00C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7322" y="3883781"/>
            <a:ext cx="12948" cy="38623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14">
            <a:extLst>
              <a:ext uri="{FF2B5EF4-FFF2-40B4-BE49-F238E27FC236}">
                <a16:creationId xmlns:a16="http://schemas.microsoft.com/office/drawing/2014/main" id="{2D16DF20-36FD-4D81-ACD2-88747FCF0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0722" y="3883780"/>
            <a:ext cx="9500" cy="400101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8525A358-B248-4CBC-A2EE-F25BADCC2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7622" y="4125999"/>
            <a:ext cx="838200" cy="0"/>
          </a:xfrm>
          <a:prstGeom prst="line">
            <a:avLst/>
          </a:prstGeom>
          <a:noFill/>
          <a:ln w="22225">
            <a:solidFill>
              <a:srgbClr val="952B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98769C8E-5A04-4549-9B6B-A061211FC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7422" y="4125999"/>
            <a:ext cx="838200" cy="0"/>
          </a:xfrm>
          <a:prstGeom prst="line">
            <a:avLst/>
          </a:prstGeom>
          <a:noFill/>
          <a:ln w="22225">
            <a:solidFill>
              <a:srgbClr val="952B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80749813-BD22-4003-A280-CEA0E6F55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936" y="5187381"/>
            <a:ext cx="1638300" cy="400110"/>
          </a:xfrm>
          <a:prstGeom prst="rect">
            <a:avLst/>
          </a:prstGeom>
          <a:solidFill>
            <a:srgbClr val="99CCFF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ea typeface="楷体_GB2312" pitchFamily="49" charset="-122"/>
              </a:rPr>
              <a:t>1           </a:t>
            </a:r>
            <a:endParaRPr lang="en-US" altLang="zh-CN" sz="2000" dirty="0">
              <a:ea typeface="楷体_GB2312" pitchFamily="49" charset="-122"/>
            </a:endParaRPr>
          </a:p>
        </p:txBody>
      </p:sp>
      <p:sp>
        <p:nvSpPr>
          <p:cNvPr id="39" name="Line 18">
            <a:extLst>
              <a:ext uri="{FF2B5EF4-FFF2-40B4-BE49-F238E27FC236}">
                <a16:creationId xmlns:a16="http://schemas.microsoft.com/office/drawing/2014/main" id="{F896C9EF-1518-4B53-BC3B-0B5B759682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93405" y="5187381"/>
            <a:ext cx="0" cy="40011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19">
            <a:extLst>
              <a:ext uri="{FF2B5EF4-FFF2-40B4-BE49-F238E27FC236}">
                <a16:creationId xmlns:a16="http://schemas.microsoft.com/office/drawing/2014/main" id="{38433B2D-5548-4489-B03B-CC19CAE6B0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2930" y="5187381"/>
            <a:ext cx="1" cy="40011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20">
            <a:extLst>
              <a:ext uri="{FF2B5EF4-FFF2-40B4-BE49-F238E27FC236}">
                <a16:creationId xmlns:a16="http://schemas.microsoft.com/office/drawing/2014/main" id="{2F8F5F73-7AFB-4F78-8C5A-275B5BFD9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4022" y="4188581"/>
            <a:ext cx="0" cy="838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AutoShape 21">
            <a:extLst>
              <a:ext uri="{FF2B5EF4-FFF2-40B4-BE49-F238E27FC236}">
                <a16:creationId xmlns:a16="http://schemas.microsoft.com/office/drawing/2014/main" id="{DEF9847D-1CFB-43DB-93CF-7888D631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022" y="5299831"/>
            <a:ext cx="1066800" cy="152400"/>
          </a:xfrm>
          <a:prstGeom prst="rightArrow">
            <a:avLst>
              <a:gd name="adj1" fmla="val 50000"/>
              <a:gd name="adj2" fmla="val 175000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A77C64FF-6B07-41AB-B421-49EDCB6F0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47" y="4856919"/>
            <a:ext cx="6687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head</a:t>
            </a:r>
            <a:endParaRPr lang="en-US" altLang="zh-CN" sz="2000" dirty="0"/>
          </a:p>
        </p:txBody>
      </p:sp>
      <p:sp>
        <p:nvSpPr>
          <p:cNvPr id="44" name="AutoShape 23">
            <a:extLst>
              <a:ext uri="{FF2B5EF4-FFF2-40B4-BE49-F238E27FC236}">
                <a16:creationId xmlns:a16="http://schemas.microsoft.com/office/drawing/2014/main" id="{41CBA242-71D8-4B2F-9891-D24A0D52E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50" y="3189895"/>
            <a:ext cx="1600200" cy="533400"/>
          </a:xfrm>
          <a:prstGeom prst="wedgeRoundRectCallout">
            <a:avLst>
              <a:gd name="adj1" fmla="val -44940"/>
              <a:gd name="adj2" fmla="val 127083"/>
              <a:gd name="adj3" fmla="val 16667"/>
            </a:avLst>
          </a:prstGeom>
          <a:solidFill>
            <a:srgbClr val="E6CDFF">
              <a:alpha val="50195"/>
            </a:srgbClr>
          </a:solidFill>
          <a:ln w="9525">
            <a:solidFill>
              <a:srgbClr val="66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rgbClr val="6600CC"/>
                </a:solidFill>
              </a:rPr>
              <a:t>L-&gt;ptr.tp</a:t>
            </a:r>
            <a:endParaRPr lang="en-US" altLang="zh-CN" sz="2000" dirty="0"/>
          </a:p>
        </p:txBody>
      </p:sp>
      <p:sp>
        <p:nvSpPr>
          <p:cNvPr id="45" name="Text Box 2">
            <a:extLst>
              <a:ext uri="{FF2B5EF4-FFF2-40B4-BE49-F238E27FC236}">
                <a16:creationId xmlns:a16="http://schemas.microsoft.com/office/drawing/2014/main" id="{8F8B4F8E-1990-488A-9F71-EBEC54A31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143" y="5455237"/>
            <a:ext cx="4696239" cy="1218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/>
              <a:t>if</a:t>
            </a:r>
            <a:r>
              <a:rPr lang="en-US" altLang="zh-CN" sz="2000" dirty="0"/>
              <a:t> (head-&gt;tag </a:t>
            </a:r>
            <a:r>
              <a:rPr lang="en-US" altLang="zh-CN" sz="2000" b="1" dirty="0"/>
              <a:t>==</a:t>
            </a:r>
            <a:r>
              <a:rPr lang="en-US" altLang="zh-CN" sz="2000" dirty="0"/>
              <a:t> LIST) //</a:t>
            </a:r>
            <a:r>
              <a:rPr lang="zh-CN" altLang="en-US" sz="2000" dirty="0"/>
              <a:t>该项为广义表</a:t>
            </a:r>
          </a:p>
          <a:p>
            <a:pPr>
              <a:lnSpc>
                <a:spcPct val="125000"/>
              </a:lnSpc>
            </a:pPr>
            <a:r>
              <a:rPr lang="zh-CN" altLang="en-US" sz="2000" dirty="0">
                <a:solidFill>
                  <a:srgbClr val="CC3399"/>
                </a:solidFill>
              </a:rPr>
              <a:t>   </a:t>
            </a:r>
            <a:r>
              <a:rPr lang="en-US" altLang="zh-CN" sz="2000" b="1" dirty="0" err="1">
                <a:solidFill>
                  <a:srgbClr val="0000CC"/>
                </a:solidFill>
              </a:rPr>
              <a:t>Delete_GL</a:t>
            </a:r>
            <a:r>
              <a:rPr lang="en-US" altLang="zh-CN" sz="2000" b="1" dirty="0">
                <a:solidFill>
                  <a:srgbClr val="0000CC"/>
                </a:solidFill>
              </a:rPr>
              <a:t>(head, x);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0000CC"/>
                </a:solidFill>
              </a:rPr>
              <a:t>   </a:t>
            </a:r>
            <a:r>
              <a:rPr lang="en-US" altLang="zh-CN" sz="2000" b="1" dirty="0" err="1">
                <a:solidFill>
                  <a:srgbClr val="0000CC"/>
                </a:solidFill>
              </a:rPr>
              <a:t>Delete_GL</a:t>
            </a:r>
            <a:r>
              <a:rPr lang="en-US" altLang="zh-CN" sz="2000" b="1" dirty="0">
                <a:solidFill>
                  <a:srgbClr val="0000CC"/>
                </a:solidFill>
              </a:rPr>
              <a:t>(L-&gt;ptr.tp, x); </a:t>
            </a:r>
            <a:endParaRPr lang="zh-CN" altLang="en-US" sz="2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"/>
                            </p:stCondLst>
                            <p:childTnLst>
                              <p:par>
                                <p:cTn id="7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7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7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0"/>
                            </p:stCondLst>
                            <p:childTnLst>
                              <p:par>
                                <p:cTn id="7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7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7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7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30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4000"/>
                            </p:stCondLst>
                            <p:childTnLst>
                              <p:par>
                                <p:cTn id="15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0"/>
                            </p:stCondLst>
                            <p:childTnLst>
                              <p:par>
                                <p:cTn id="1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6000"/>
                            </p:stCondLst>
                            <p:childTnLst>
                              <p:par>
                                <p:cTn id="1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500"/>
                            </p:stCondLst>
                            <p:childTnLst>
                              <p:par>
                                <p:cTn id="1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0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5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80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8500"/>
                            </p:stCondLst>
                            <p:childTnLst>
                              <p:par>
                                <p:cTn id="2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  <p:bldP spid="67589" grpId="0" animBg="1" autoUpdateAnimBg="0"/>
      <p:bldP spid="67590" grpId="0" animBg="1"/>
      <p:bldP spid="67591" grpId="0" animBg="1"/>
      <p:bldP spid="67592" grpId="0" animBg="1"/>
      <p:bldP spid="67593" grpId="0" autoUpdateAnimBg="0"/>
      <p:bldP spid="67594" grpId="0" animBg="1"/>
      <p:bldP spid="67595" grpId="0" animBg="1" autoUpdateAnimBg="0"/>
      <p:bldP spid="67596" grpId="0" animBg="1"/>
      <p:bldP spid="67597" grpId="0" animBg="1" autoUpdateAnimBg="0"/>
      <p:bldP spid="67598" grpId="0" animBg="1"/>
      <p:bldP spid="67599" grpId="0" animBg="1"/>
      <p:bldP spid="67600" grpId="0" animBg="1"/>
      <p:bldP spid="67601" grpId="0" animBg="1"/>
      <p:bldP spid="67605" grpId="0" animBg="1"/>
      <p:bldP spid="67606" grpId="0" animBg="1" autoUpdateAnimBg="0"/>
      <p:bldP spid="67608" grpId="0" autoUpdateAnimBg="0"/>
      <p:bldP spid="67609" grpId="0" autoUpdateAnimBg="0"/>
      <p:bldP spid="67610" grpId="0" animBg="1" autoUpdateAnimBg="0"/>
      <p:bldP spid="67611" grpId="0" animBg="1"/>
      <p:bldP spid="67612" grpId="0" animBg="1"/>
      <p:bldP spid="67613" grpId="0" animBg="1"/>
      <p:bldP spid="67614" grpId="0" autoUpdateAnimBg="0"/>
      <p:bldP spid="27" grpId="0" animBg="1" autoUpdateAnimBg="0"/>
      <p:bldP spid="28" grpId="0" animBg="1"/>
      <p:bldP spid="29" grpId="0" animBg="1"/>
      <p:bldP spid="30" grpId="0" animBg="1"/>
      <p:bldP spid="31" grpId="0" autoUpdateAnimBg="0"/>
      <p:bldP spid="32" grpId="0" animBg="1"/>
      <p:bldP spid="33" grpId="0" animBg="1" autoUpdateAnimBg="0"/>
      <p:bldP spid="34" grpId="0" animBg="1"/>
      <p:bldP spid="35" grpId="0" animBg="1"/>
      <p:bldP spid="36" grpId="0" animBg="1"/>
      <p:bldP spid="37" grpId="0" animBg="1"/>
      <p:bldP spid="38" grpId="0" animBg="1" autoUpdateAnimBg="0"/>
      <p:bldP spid="39" grpId="0" animBg="1"/>
      <p:bldP spid="40" grpId="0" animBg="1"/>
      <p:bldP spid="41" grpId="0" animBg="1"/>
      <p:bldP spid="42" grpId="0" animBg="1"/>
      <p:bldP spid="43" grpId="0" autoUpdateAnimBg="0"/>
      <p:bldP spid="44" grpId="0" animBg="1" autoUpdateAnimBg="0"/>
      <p:bldP spid="4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E035477E-2ECD-4475-9824-7AC8A3F5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48E7ED-AD3A-482E-9B65-8E32CB6F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了解</a:t>
            </a:r>
            <a:r>
              <a:rPr lang="zh-CN" altLang="en-US" b="1" dirty="0"/>
              <a:t>数组</a:t>
            </a:r>
            <a:r>
              <a:rPr lang="zh-CN" altLang="en-US" dirty="0"/>
              <a:t>的两种存储表示方法，并掌握数组在以低下标为主序的存储结构中的地址计算方法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掌握对</a:t>
            </a:r>
            <a:r>
              <a:rPr lang="zh-CN" altLang="en-US" b="1" dirty="0"/>
              <a:t>特殊矩阵</a:t>
            </a:r>
            <a:r>
              <a:rPr lang="zh-CN" altLang="en-US" dirty="0"/>
              <a:t>进行压缩存储时的下标变换公式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了解</a:t>
            </a:r>
            <a:r>
              <a:rPr lang="zh-CN" altLang="en-US" b="1" dirty="0"/>
              <a:t>稀疏矩阵</a:t>
            </a:r>
            <a:r>
              <a:rPr lang="zh-CN" altLang="en-US" dirty="0"/>
              <a:t>的不同压缩存储方法的特点和适用范围，领会以三元组表示稀疏矩阵时进行矩阵运算采用的处理方法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掌握</a:t>
            </a:r>
            <a:r>
              <a:rPr lang="zh-CN" altLang="en-US" b="1" dirty="0"/>
              <a:t>广义表</a:t>
            </a:r>
            <a:r>
              <a:rPr lang="zh-CN" altLang="en-US" dirty="0"/>
              <a:t>的结构特点及其存储表示方法</a:t>
            </a:r>
            <a:r>
              <a:rPr lang="en-US" altLang="zh-CN" dirty="0"/>
              <a:t>(</a:t>
            </a:r>
            <a:r>
              <a:rPr lang="zh-CN" altLang="en-US" dirty="0"/>
              <a:t>头尾链表存储法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掌握</a:t>
            </a:r>
            <a:r>
              <a:rPr lang="en-US" altLang="zh-CN" dirty="0"/>
              <a:t>(</a:t>
            </a:r>
            <a:r>
              <a:rPr lang="zh-CN" altLang="en-US" dirty="0"/>
              <a:t>采用递归算法实现</a:t>
            </a:r>
            <a:r>
              <a:rPr lang="en-US" altLang="zh-CN" dirty="0"/>
              <a:t>)</a:t>
            </a:r>
            <a:r>
              <a:rPr lang="zh-CN" altLang="en-US" dirty="0"/>
              <a:t>对</a:t>
            </a:r>
            <a:r>
              <a:rPr lang="zh-CN" altLang="en-US" b="1" dirty="0"/>
              <a:t>广义表</a:t>
            </a:r>
            <a:r>
              <a:rPr lang="zh-CN" altLang="en-US" dirty="0"/>
              <a:t>的基本操作</a:t>
            </a:r>
          </a:p>
        </p:txBody>
      </p:sp>
    </p:spTree>
    <p:extLst>
      <p:ext uri="{BB962C8B-B14F-4D97-AF65-F5344CB8AC3E}">
        <p14:creationId xmlns:p14="http://schemas.microsoft.com/office/powerpoint/2010/main" val="66284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EDC89F5-9EB8-45B3-9421-6E6582B5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广义表</a:t>
            </a:r>
            <a:r>
              <a:rPr lang="en-US" altLang="zh-CN" dirty="0"/>
              <a:t>(Generalized List)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8C1D2C-33B1-40B3-B29E-AAE51A7B27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广义表是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n </a:t>
                </a:r>
                <a:r>
                  <a:rPr lang="en-US" altLang="zh-CN" dirty="0"/>
                  <a:t>(n≥0)</a:t>
                </a:r>
                <a:r>
                  <a:rPr lang="zh-CN" altLang="en-US" dirty="0"/>
                  <a:t>个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表元素</a:t>
                </a:r>
                <a:r>
                  <a:rPr lang="zh-CN" altLang="en-US" dirty="0"/>
                  <a:t>组成的有限序列，记作：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𝐋𝐒</m:t>
                    </m:r>
                    <m:r>
                      <a:rPr lang="en-US" altLang="zh-CN" b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>
                  <a:solidFill>
                    <a:srgbClr val="0000CC"/>
                  </a:solidFill>
                </a:endParaRPr>
              </a:p>
              <a:p>
                <a:pPr lvl="1"/>
                <a:r>
                  <a:rPr lang="en-US" altLang="zh-CN" dirty="0"/>
                  <a:t>LS </a:t>
                </a:r>
                <a:r>
                  <a:rPr lang="zh-CN" altLang="en-US" dirty="0"/>
                  <a:t>是表名，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表元素，</a:t>
                </a:r>
                <a:r>
                  <a:rPr lang="zh-CN" altLang="en-US" dirty="0"/>
                  <a:t>它可以是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广义表</a:t>
                </a:r>
                <a:r>
                  <a:rPr lang="zh-CN" altLang="en-US" dirty="0"/>
                  <a:t>，也可以是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数据元素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称为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原子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zh-CN" altLang="en-US" dirty="0"/>
                  <a:t>广义表的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长度</a:t>
                </a:r>
                <a:r>
                  <a:rPr lang="zh-CN" altLang="en-US" dirty="0"/>
                  <a:t>：最外层包含的元素个数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rgbClr val="0000CC"/>
                    </a:solidFill>
                  </a:rPr>
                  <a:t>空表</a:t>
                </a:r>
                <a:r>
                  <a:rPr lang="zh-CN" altLang="en-US" dirty="0"/>
                  <a:t>：长度</a:t>
                </a:r>
                <a:r>
                  <a:rPr lang="en-US" altLang="zh-CN" dirty="0"/>
                  <a:t>(n)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的广义表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广义表的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深度</a:t>
                </a:r>
                <a:r>
                  <a:rPr lang="zh-CN" altLang="en-US" dirty="0"/>
                  <a:t>：所含括弧的重数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rgbClr val="FF0000"/>
                    </a:solidFill>
                  </a:rPr>
                  <a:t>原子</a:t>
                </a:r>
                <a:r>
                  <a:rPr lang="zh-CN" altLang="en-US" dirty="0"/>
                  <a:t>的深度为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空表</a:t>
                </a:r>
                <a:r>
                  <a:rPr lang="zh-CN" altLang="en-US" dirty="0"/>
                  <a:t>的深度为 </a:t>
                </a:r>
                <a:r>
                  <a:rPr lang="en-US" altLang="zh-CN" dirty="0"/>
                  <a:t>1</a:t>
                </a:r>
              </a:p>
              <a:p>
                <a:pPr lvl="2"/>
                <a:r>
                  <a:rPr lang="zh-CN" altLang="en-US" dirty="0"/>
                  <a:t>广义表的深度</a:t>
                </a:r>
                <a:r>
                  <a:rPr lang="en-US" altLang="zh-CN" dirty="0"/>
                  <a:t>=Max {</a:t>
                </a:r>
                <a:r>
                  <a:rPr lang="zh-CN" altLang="en-US" dirty="0"/>
                  <a:t>子表的深度</a:t>
                </a:r>
                <a:r>
                  <a:rPr lang="en-US" altLang="zh-CN" dirty="0"/>
                  <a:t>} +1</a:t>
                </a:r>
              </a:p>
              <a:p>
                <a:pPr lvl="1"/>
                <a:r>
                  <a:rPr lang="zh-CN" altLang="en-US" dirty="0"/>
                  <a:t>当</a:t>
                </a:r>
                <a:r>
                  <a:rPr lang="en-US" altLang="zh-CN" dirty="0"/>
                  <a:t>LS</a:t>
                </a:r>
                <a:r>
                  <a:rPr lang="zh-CN" altLang="en-US" dirty="0"/>
                  <a:t>非空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即长度大于</a:t>
                </a:r>
                <a:r>
                  <a:rPr lang="en-US" altLang="zh-CN" dirty="0"/>
                  <a:t>0)</a:t>
                </a:r>
                <a:r>
                  <a:rPr lang="zh-CN" altLang="en-US" dirty="0"/>
                  <a:t>时，表的第一个表元素称为广义表的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表头</a:t>
                </a:r>
                <a:r>
                  <a:rPr lang="en-US" altLang="zh-CN" dirty="0"/>
                  <a:t>(head)</a:t>
                </a:r>
                <a:r>
                  <a:rPr lang="zh-CN" altLang="en-US" dirty="0"/>
                  <a:t>，而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其它表元素组成的表</a:t>
                </a:r>
                <a:r>
                  <a:rPr lang="zh-CN" altLang="en-US" dirty="0"/>
                  <a:t>称为广义表的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表尾</a:t>
                </a:r>
                <a:r>
                  <a:rPr lang="en-US" altLang="zh-CN" dirty="0"/>
                  <a:t>(tail)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E8C1D2C-33B1-40B3-B29E-AAE51A7B2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822" r="-1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846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2B65B-38E7-4E17-AAA3-CB2927CA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学完了</a:t>
            </a:r>
            <a:r>
              <a:rPr lang="en-US" altLang="zh-CN" dirty="0"/>
              <a:t>《</a:t>
            </a:r>
            <a:r>
              <a:rPr lang="zh-CN" altLang="en-US" dirty="0"/>
              <a:t>数据结构</a:t>
            </a:r>
            <a:r>
              <a:rPr lang="en-US" altLang="zh-CN" dirty="0"/>
              <a:t>》</a:t>
            </a:r>
            <a:r>
              <a:rPr lang="zh-CN" altLang="en-US" dirty="0"/>
              <a:t>中的线性结构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7EF97C-DCD5-451D-B0F3-21E17E167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数据结构的多样性</a:t>
            </a:r>
            <a:endParaRPr lang="en-US" altLang="zh-CN" dirty="0"/>
          </a:p>
          <a:p>
            <a:pPr lvl="1"/>
            <a:r>
              <a:rPr lang="en-US" altLang="zh-CN" dirty="0"/>
              <a:t>(Chapter5)</a:t>
            </a:r>
            <a:r>
              <a:rPr lang="zh-CN" altLang="en-US" dirty="0"/>
              <a:t>广义表的两种存储方式</a:t>
            </a:r>
            <a:endParaRPr lang="en-US" altLang="zh-CN" dirty="0"/>
          </a:p>
          <a:p>
            <a:r>
              <a:rPr lang="zh-CN" altLang="en-US" dirty="0"/>
              <a:t>根据应用需求，选定数据结构</a:t>
            </a:r>
            <a:endParaRPr lang="en-US" altLang="zh-CN" dirty="0"/>
          </a:p>
          <a:p>
            <a:pPr lvl="1"/>
            <a:r>
              <a:rPr lang="en-US" altLang="zh-CN" dirty="0"/>
              <a:t>(Chapter2) </a:t>
            </a:r>
            <a:r>
              <a:rPr lang="zh-CN" altLang="en-US" dirty="0"/>
              <a:t>现有应用，其主要的操作是 找表头结点、找表尾结点和找</a:t>
            </a:r>
            <a:r>
              <a:rPr lang="en-US" altLang="zh-CN" dirty="0"/>
              <a:t>P</a:t>
            </a:r>
            <a:r>
              <a:rPr lang="zh-CN" altLang="en-US" dirty="0"/>
              <a:t>结点的前驱结点，试问，用哪个数据结构比较好？</a:t>
            </a:r>
            <a:endParaRPr lang="en-US" altLang="zh-CN" dirty="0"/>
          </a:p>
          <a:p>
            <a:pPr lvl="2"/>
            <a:r>
              <a:rPr lang="zh-CN" altLang="en-US" dirty="0"/>
              <a:t>带头结点的单链表</a:t>
            </a:r>
            <a:r>
              <a:rPr lang="en-US" altLang="zh-CN" dirty="0"/>
              <a:t>L</a:t>
            </a:r>
          </a:p>
          <a:p>
            <a:pPr lvl="2"/>
            <a:r>
              <a:rPr lang="zh-CN" altLang="en-US" dirty="0"/>
              <a:t>带头结点的循环单链表</a:t>
            </a:r>
            <a:r>
              <a:rPr lang="en-US" altLang="zh-CN" dirty="0"/>
              <a:t>(</a:t>
            </a:r>
            <a:r>
              <a:rPr lang="zh-CN" altLang="en-US" dirty="0"/>
              <a:t>头指针</a:t>
            </a:r>
            <a:r>
              <a:rPr lang="en-US" altLang="zh-CN" dirty="0"/>
              <a:t>)L</a:t>
            </a:r>
          </a:p>
          <a:p>
            <a:pPr lvl="2"/>
            <a:r>
              <a:rPr lang="zh-CN" altLang="en-US" dirty="0"/>
              <a:t>带尾指针</a:t>
            </a:r>
            <a:r>
              <a:rPr lang="en-US" altLang="zh-CN" dirty="0"/>
              <a:t>R</a:t>
            </a:r>
            <a:r>
              <a:rPr lang="zh-CN" altLang="en-US" dirty="0"/>
              <a:t>的循环单链表</a:t>
            </a:r>
            <a:endParaRPr lang="en-US" altLang="zh-CN" dirty="0"/>
          </a:p>
          <a:p>
            <a:pPr lvl="2"/>
            <a:r>
              <a:rPr lang="zh-CN" altLang="en-US" dirty="0"/>
              <a:t>带头结点的双向循环链表</a:t>
            </a:r>
            <a:r>
              <a:rPr lang="en-US" altLang="zh-CN" dirty="0"/>
              <a:t>L </a:t>
            </a:r>
          </a:p>
          <a:p>
            <a:r>
              <a:rPr lang="zh-CN" altLang="en-US" dirty="0"/>
              <a:t>数据结构选择的权衡考虑：性能、方便性和可维护性</a:t>
            </a:r>
            <a:r>
              <a:rPr lang="en-US" altLang="zh-CN" dirty="0"/>
              <a:t>(</a:t>
            </a:r>
            <a:r>
              <a:rPr lang="zh-CN" altLang="en-US" dirty="0"/>
              <a:t>维护代价的高低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(Chapter5)</a:t>
            </a:r>
            <a:r>
              <a:rPr lang="zh-CN" altLang="en-US" dirty="0"/>
              <a:t>稀疏矩阵：行逻辑联接的顺序表加了</a:t>
            </a:r>
            <a:r>
              <a:rPr lang="en-US" altLang="zh-CN" dirty="0" err="1"/>
              <a:t>rpos</a:t>
            </a:r>
            <a:r>
              <a:rPr lang="zh-CN" altLang="en-US" dirty="0"/>
              <a:t>数组；矩阵快速转置中用到的辅助数组 </a:t>
            </a:r>
            <a:r>
              <a:rPr lang="en-US" altLang="zh-CN" dirty="0"/>
              <a:t>num</a:t>
            </a:r>
            <a:r>
              <a:rPr lang="zh-CN" altLang="en-US" dirty="0"/>
              <a:t>和 </a:t>
            </a:r>
            <a:r>
              <a:rPr lang="en-US" altLang="zh-CN" dirty="0" err="1"/>
              <a:t>cpot</a:t>
            </a:r>
            <a:endParaRPr lang="zh-CN" altLang="en-US" dirty="0"/>
          </a:p>
          <a:p>
            <a:r>
              <a:rPr lang="zh-CN" altLang="en-US" dirty="0"/>
              <a:t>数据结构的语义通过操作来体现</a:t>
            </a:r>
            <a:endParaRPr lang="en-US" altLang="zh-CN" dirty="0"/>
          </a:p>
          <a:p>
            <a:pPr lvl="1"/>
            <a:r>
              <a:rPr lang="en-US" altLang="zh-CN" dirty="0"/>
              <a:t>(Chapter2)</a:t>
            </a:r>
            <a:r>
              <a:rPr lang="zh-CN" altLang="en-US" dirty="0"/>
              <a:t>单链表的头结点</a:t>
            </a:r>
          </a:p>
          <a:p>
            <a:r>
              <a:rPr lang="zh-CN" altLang="en-US" dirty="0"/>
              <a:t>用画图来帮助思考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06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C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4">
                <a:extLst>
                  <a:ext uri="{FF2B5EF4-FFF2-40B4-BE49-F238E27FC236}">
                    <a16:creationId xmlns:a16="http://schemas.microsoft.com/office/drawing/2014/main" id="{3CEC400A-B378-4688-A33A-3EFB4C9381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en-US" dirty="0"/>
                  <a:t>广义表 </a:t>
                </a:r>
                <a:r>
                  <a:rPr lang="en-US" altLang="zh-CN" dirty="0"/>
                  <a:t>LS = 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1,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2, …,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n )</a:t>
                </a:r>
                <a:r>
                  <a:rPr lang="zh-CN" altLang="en-US" dirty="0"/>
                  <a:t>的结构特点</a:t>
                </a:r>
              </a:p>
            </p:txBody>
          </p:sp>
        </mc:Choice>
        <mc:Fallback xmlns="">
          <p:sp>
            <p:nvSpPr>
              <p:cNvPr id="5" name="标题 4">
                <a:extLst>
                  <a:ext uri="{FF2B5EF4-FFF2-40B4-BE49-F238E27FC236}">
                    <a16:creationId xmlns:a16="http://schemas.microsoft.com/office/drawing/2014/main" id="{3CEC400A-B378-4688-A33A-3EFB4C938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2920" b="-175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5209AD-5E6A-4C14-A47E-3A57E7B51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6021288"/>
          </a:xfrm>
        </p:spPr>
        <p:txBody>
          <a:bodyPr>
            <a:normAutofit/>
          </a:bodyPr>
          <a:lstStyle/>
          <a:p>
            <a:r>
              <a:rPr lang="zh-CN" altLang="en-US" dirty="0"/>
              <a:t>广义表中的数据元素有相对次序，这个顺序不能交换</a:t>
            </a:r>
            <a:endParaRPr lang="en-US" altLang="zh-CN" dirty="0"/>
          </a:p>
          <a:p>
            <a:r>
              <a:rPr lang="zh-CN" altLang="en-US" dirty="0"/>
              <a:t>广义表是</a:t>
            </a:r>
            <a:r>
              <a:rPr lang="zh-CN" altLang="en-US" dirty="0">
                <a:solidFill>
                  <a:srgbClr val="0000CC"/>
                </a:solidFill>
              </a:rPr>
              <a:t>递归定义的线性结构</a:t>
            </a:r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广义表是一个</a:t>
            </a:r>
            <a:r>
              <a:rPr lang="zh-CN" altLang="en-US" dirty="0">
                <a:solidFill>
                  <a:srgbClr val="C00000"/>
                </a:solidFill>
              </a:rPr>
              <a:t>多层次的线性结构</a:t>
            </a:r>
          </a:p>
          <a:p>
            <a:pPr lvl="1"/>
            <a:r>
              <a:rPr lang="zh-CN" altLang="en-US" dirty="0"/>
              <a:t>广义表可以是一个</a:t>
            </a:r>
            <a:r>
              <a:rPr lang="zh-CN" altLang="en-US" dirty="0">
                <a:solidFill>
                  <a:srgbClr val="C00000"/>
                </a:solidFill>
              </a:rPr>
              <a:t>递归的表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广义表可以共享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D=(E, F)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华文楷体" panose="02010600040101010101" pitchFamily="2" charset="-122"/>
              </a:rPr>
              <a:t>E=(</a:t>
            </a:r>
            <a:r>
              <a:rPr lang="en-US" altLang="zh-CN" b="1" dirty="0">
                <a:solidFill>
                  <a:srgbClr val="990033"/>
                </a:solidFill>
                <a:ea typeface="华文楷体" panose="02010600040101010101" pitchFamily="2" charset="-122"/>
              </a:rPr>
              <a:t>a</a:t>
            </a:r>
            <a:r>
              <a:rPr lang="en-US" altLang="zh-CN" dirty="0">
                <a:solidFill>
                  <a:srgbClr val="0000FF"/>
                </a:solidFill>
                <a:ea typeface="华文楷体" panose="02010600040101010101" pitchFamily="2" charset="-122"/>
              </a:rPr>
              <a:t>,</a:t>
            </a:r>
            <a:r>
              <a:rPr lang="en-US" altLang="zh-CN" dirty="0"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990033"/>
                </a:solidFill>
                <a:ea typeface="华文楷体" panose="02010600040101010101" pitchFamily="2" charset="-122"/>
              </a:rPr>
              <a:t>(</a:t>
            </a:r>
            <a:r>
              <a:rPr lang="en-US" altLang="zh-CN" b="1" dirty="0">
                <a:solidFill>
                  <a:srgbClr val="9933FF"/>
                </a:solidFill>
                <a:ea typeface="华文楷体" panose="02010600040101010101" pitchFamily="2" charset="-122"/>
              </a:rPr>
              <a:t>b</a:t>
            </a:r>
            <a:r>
              <a:rPr lang="en-US" altLang="zh-CN" dirty="0">
                <a:solidFill>
                  <a:srgbClr val="990033"/>
                </a:solidFill>
                <a:ea typeface="华文楷体" panose="02010600040101010101" pitchFamily="2" charset="-122"/>
              </a:rPr>
              <a:t>,</a:t>
            </a:r>
            <a:r>
              <a:rPr lang="en-US" altLang="zh-CN" dirty="0"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solidFill>
                  <a:srgbClr val="9933FF"/>
                </a:solidFill>
                <a:ea typeface="华文楷体" panose="02010600040101010101" pitchFamily="2" charset="-122"/>
              </a:rPr>
              <a:t>c</a:t>
            </a:r>
            <a:r>
              <a:rPr lang="en-US" altLang="zh-CN" dirty="0">
                <a:solidFill>
                  <a:srgbClr val="990033"/>
                </a:solidFill>
                <a:ea typeface="华文楷体" panose="02010600040101010101" pitchFamily="2" charset="-122"/>
              </a:rPr>
              <a:t>)</a:t>
            </a:r>
            <a:r>
              <a:rPr lang="en-US" altLang="zh-CN" dirty="0">
                <a:solidFill>
                  <a:srgbClr val="0000FF"/>
                </a:solidFill>
                <a:ea typeface="华文楷体" panose="02010600040101010101" pitchFamily="2" charset="-122"/>
              </a:rPr>
              <a:t>)</a:t>
            </a:r>
            <a:endParaRPr lang="en-US" altLang="zh-CN" dirty="0">
              <a:ea typeface="华文楷体" panose="0201060004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ea typeface="华文楷体" panose="02010600040101010101" pitchFamily="2" charset="-122"/>
              </a:rPr>
              <a:t>F=(</a:t>
            </a:r>
            <a:r>
              <a:rPr lang="en-US" altLang="zh-CN" b="1" dirty="0">
                <a:solidFill>
                  <a:srgbClr val="990033"/>
                </a:solidFill>
                <a:ea typeface="华文楷体" panose="02010600040101010101" pitchFamily="2" charset="-122"/>
              </a:rPr>
              <a:t>d</a:t>
            </a:r>
            <a:r>
              <a:rPr lang="en-US" altLang="zh-CN" dirty="0">
                <a:solidFill>
                  <a:srgbClr val="0000FF"/>
                </a:solidFill>
                <a:ea typeface="华文楷体" panose="02010600040101010101" pitchFamily="2" charset="-122"/>
              </a:rPr>
              <a:t>,</a:t>
            </a:r>
            <a:r>
              <a:rPr lang="en-US" altLang="zh-CN" dirty="0">
                <a:solidFill>
                  <a:srgbClr val="990033"/>
                </a:solidFill>
                <a:ea typeface="华文楷体" panose="02010600040101010101" pitchFamily="2" charset="-122"/>
              </a:rPr>
              <a:t> (</a:t>
            </a:r>
            <a:r>
              <a:rPr lang="en-US" altLang="zh-CN" b="1" dirty="0">
                <a:solidFill>
                  <a:srgbClr val="9933FF"/>
                </a:solidFill>
                <a:ea typeface="华文楷体" panose="02010600040101010101" pitchFamily="2" charset="-122"/>
              </a:rPr>
              <a:t>e</a:t>
            </a:r>
            <a:r>
              <a:rPr lang="en-US" altLang="zh-CN" dirty="0">
                <a:solidFill>
                  <a:srgbClr val="990033"/>
                </a:solidFill>
                <a:ea typeface="华文楷体" panose="02010600040101010101" pitchFamily="2" charset="-122"/>
              </a:rPr>
              <a:t>)</a:t>
            </a:r>
            <a:r>
              <a:rPr lang="en-US" altLang="zh-CN" dirty="0">
                <a:solidFill>
                  <a:srgbClr val="0000FF"/>
                </a:solidFill>
                <a:ea typeface="华文楷体" panose="02010600040101010101" pitchFamily="2" charset="-122"/>
              </a:rPr>
              <a:t>)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AD963E9-B944-452F-9936-4CB1F1F9CA1B}"/>
              </a:ext>
            </a:extLst>
          </p:cNvPr>
          <p:cNvGrpSpPr/>
          <p:nvPr/>
        </p:nvGrpSpPr>
        <p:grpSpPr>
          <a:xfrm>
            <a:off x="2517025" y="3744284"/>
            <a:ext cx="3851874" cy="3015771"/>
            <a:chOff x="2517025" y="3744284"/>
            <a:chExt cx="3851874" cy="3015771"/>
          </a:xfrm>
        </p:grpSpPr>
        <p:sp>
          <p:nvSpPr>
            <p:cNvPr id="7" name="Line 1032">
              <a:extLst>
                <a:ext uri="{FF2B5EF4-FFF2-40B4-BE49-F238E27FC236}">
                  <a16:creationId xmlns:a16="http://schemas.microsoft.com/office/drawing/2014/main" id="{7D4D1E89-30D0-44A5-97E0-B8C9CF66C8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13125" y="597409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032">
              <a:extLst>
                <a:ext uri="{FF2B5EF4-FFF2-40B4-BE49-F238E27FC236}">
                  <a16:creationId xmlns:a16="http://schemas.microsoft.com/office/drawing/2014/main" id="{35309678-2E7D-4BB4-963F-F2F938B6B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65525" y="612649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D7B9C0C3-4F0A-4009-BB29-0229F0D1A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462" y="3744284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FF0000"/>
                  </a:solidFill>
                </a:rPr>
                <a:t>D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3F13C364-C5EF-4641-A756-AFA488D02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719" y="4608872"/>
              <a:ext cx="3898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0000FF"/>
                  </a:solidFill>
                </a:rPr>
                <a:t>E</a:t>
              </a:r>
              <a:endParaRPr lang="en-US" altLang="zh-CN" sz="2400" dirty="0"/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E72844EB-0D82-4068-9163-4CDCCE0FF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3708" y="4752984"/>
              <a:ext cx="37221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0000FF"/>
                  </a:solidFill>
                </a:rPr>
                <a:t>F</a:t>
              </a:r>
              <a:endParaRPr lang="en-US" altLang="zh-CN" sz="2400" dirty="0"/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244698B2-BAA0-4397-A5AB-703F202CE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1816" y="5314090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990033"/>
                  </a:solidFill>
                </a:rPr>
                <a:t>a</a:t>
              </a:r>
              <a:endParaRPr lang="en-US" altLang="zh-CN" sz="2400" dirty="0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F886B6BA-13BF-40A9-9118-46004E804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9302" y="5433047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990033"/>
                  </a:solidFill>
                </a:rPr>
                <a:t>d</a:t>
              </a:r>
              <a:endParaRPr lang="en-US" altLang="zh-CN" sz="2400" dirty="0"/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D8EB0E86-1DA2-4B22-84DF-1822F8ECA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7462" y="6067558"/>
              <a:ext cx="356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9933FF"/>
                  </a:solidFill>
                </a:rPr>
                <a:t>b</a:t>
              </a:r>
              <a:endParaRPr lang="en-US" altLang="zh-CN" sz="2400" dirty="0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F3792BF6-8B8B-42D9-87B4-B02592BEB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579" y="6126351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9933FF"/>
                  </a:solidFill>
                </a:rPr>
                <a:t>c</a:t>
              </a:r>
              <a:endParaRPr lang="en-US" altLang="zh-CN" sz="2400" dirty="0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5961EB40-B35B-4F9E-865B-ED0CC9424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6473" y="4162937"/>
              <a:ext cx="804974" cy="5885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0639F82A-0B88-4280-8DA3-D15F66FF3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7889" y="4153905"/>
              <a:ext cx="1066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627F0A7B-90A0-4BC9-AFB0-10BCDD121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93424" y="4983816"/>
              <a:ext cx="542075" cy="354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B01EFC26-AC5F-4D18-8F7A-790818798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301" y="4990304"/>
              <a:ext cx="542076" cy="354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06789358-C6AF-46AE-91A0-0EA2FF0416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75510" y="5635882"/>
              <a:ext cx="454340" cy="496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C68457A2-756B-4DA6-A313-E3397102D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3697" y="5635882"/>
              <a:ext cx="326917" cy="5176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3B9D21D6-5FC3-428D-BCCF-BDF15D6F0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0765" y="5090759"/>
              <a:ext cx="227503" cy="384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0A4B1D62-B4D6-4F22-AF9A-04D97588F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9548" y="5060329"/>
              <a:ext cx="468793" cy="4616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AA753C08-5966-4368-A511-B08A9E97A1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29490" y="5887823"/>
              <a:ext cx="320922" cy="4105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18">
              <a:extLst>
                <a:ext uri="{FF2B5EF4-FFF2-40B4-BE49-F238E27FC236}">
                  <a16:creationId xmlns:a16="http://schemas.microsoft.com/office/drawing/2014/main" id="{D5875C64-4056-4763-AFD1-B85945269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977" y="6298390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9933FF"/>
                  </a:solidFill>
                </a:rPr>
                <a:t>e</a:t>
              </a:r>
              <a:endParaRPr lang="en-US" altLang="zh-CN" sz="2400" dirty="0"/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11BD327E-1822-4927-B208-E39F0F5267E4}"/>
                </a:ext>
              </a:extLst>
            </p:cNvPr>
            <p:cNvSpPr/>
            <p:nvPr/>
          </p:nvSpPr>
          <p:spPr>
            <a:xfrm>
              <a:off x="4251903" y="3806994"/>
              <a:ext cx="333375" cy="3429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A9B7491-AF91-4993-95B0-E0FC3E044826}"/>
                </a:ext>
              </a:extLst>
            </p:cNvPr>
            <p:cNvSpPr/>
            <p:nvPr/>
          </p:nvSpPr>
          <p:spPr>
            <a:xfrm>
              <a:off x="3350925" y="4725735"/>
              <a:ext cx="333375" cy="3429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129087A-797D-4798-8182-C2978D7A3F96}"/>
                </a:ext>
              </a:extLst>
            </p:cNvPr>
            <p:cNvSpPr/>
            <p:nvPr/>
          </p:nvSpPr>
          <p:spPr>
            <a:xfrm>
              <a:off x="5355829" y="4853854"/>
              <a:ext cx="333375" cy="3429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5FC3846-D4B3-4FCD-A303-BE7BB78AE2DD}"/>
                </a:ext>
              </a:extLst>
            </p:cNvPr>
            <p:cNvSpPr/>
            <p:nvPr/>
          </p:nvSpPr>
          <p:spPr>
            <a:xfrm>
              <a:off x="4184759" y="5324396"/>
              <a:ext cx="333375" cy="3429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020FCD8-9C3C-4FE7-A070-742AFDE3253D}"/>
                </a:ext>
              </a:extLst>
            </p:cNvPr>
            <p:cNvSpPr/>
            <p:nvPr/>
          </p:nvSpPr>
          <p:spPr>
            <a:xfrm>
              <a:off x="6035524" y="5544923"/>
              <a:ext cx="333375" cy="3429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B98B0AD-F5FD-4681-9E1B-2016A4674030}"/>
                </a:ext>
              </a:extLst>
            </p:cNvPr>
            <p:cNvSpPr/>
            <p:nvPr/>
          </p:nvSpPr>
          <p:spPr>
            <a:xfrm>
              <a:off x="2517025" y="5354523"/>
              <a:ext cx="407484" cy="461665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B0277BB-46F0-45BB-95EB-D6D8C7267994}"/>
                </a:ext>
              </a:extLst>
            </p:cNvPr>
            <p:cNvSpPr/>
            <p:nvPr/>
          </p:nvSpPr>
          <p:spPr>
            <a:xfrm>
              <a:off x="3445664" y="6132986"/>
              <a:ext cx="407484" cy="461665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356B4F7-E361-436C-9EC9-1708046502B8}"/>
                </a:ext>
              </a:extLst>
            </p:cNvPr>
            <p:cNvSpPr/>
            <p:nvPr/>
          </p:nvSpPr>
          <p:spPr>
            <a:xfrm>
              <a:off x="4606872" y="6174536"/>
              <a:ext cx="407484" cy="461665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4B991C9-A688-4653-8FCF-3649483EABC1}"/>
                </a:ext>
              </a:extLst>
            </p:cNvPr>
            <p:cNvSpPr/>
            <p:nvPr/>
          </p:nvSpPr>
          <p:spPr>
            <a:xfrm>
              <a:off x="5555839" y="6298390"/>
              <a:ext cx="407484" cy="461665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0733742-50AC-4FA2-9CB6-5A1F379E45E9}"/>
                </a:ext>
              </a:extLst>
            </p:cNvPr>
            <p:cNvSpPr/>
            <p:nvPr/>
          </p:nvSpPr>
          <p:spPr>
            <a:xfrm>
              <a:off x="5060215" y="5479244"/>
              <a:ext cx="407484" cy="430151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09F3FA8-5FCC-4808-8A99-ABACA65C97B9}"/>
              </a:ext>
            </a:extLst>
          </p:cNvPr>
          <p:cNvGrpSpPr/>
          <p:nvPr/>
        </p:nvGrpSpPr>
        <p:grpSpPr>
          <a:xfrm>
            <a:off x="7099520" y="5557008"/>
            <a:ext cx="1031366" cy="1193067"/>
            <a:chOff x="7105620" y="5566495"/>
            <a:chExt cx="1031366" cy="1193067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0E829C21-EACC-4928-9DA4-87231940DBD2}"/>
                </a:ext>
              </a:extLst>
            </p:cNvPr>
            <p:cNvSpPr/>
            <p:nvPr/>
          </p:nvSpPr>
          <p:spPr>
            <a:xfrm>
              <a:off x="7558074" y="5566495"/>
              <a:ext cx="333375" cy="3429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47CB525-225A-4B3D-9710-F94466F514FC}"/>
                </a:ext>
              </a:extLst>
            </p:cNvPr>
            <p:cNvSpPr/>
            <p:nvPr/>
          </p:nvSpPr>
          <p:spPr>
            <a:xfrm>
              <a:off x="7105620" y="6297897"/>
              <a:ext cx="407484" cy="461665"/>
            </a:xfrm>
            <a:prstGeom prst="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A3ECFBCC-D82B-4657-933D-9B1C59F2EA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2720" y="5894712"/>
              <a:ext cx="331192" cy="404963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C9AB6262-FB8D-4D3A-B82F-8F9CBC09E6FC}"/>
                </a:ext>
              </a:extLst>
            </p:cNvPr>
            <p:cNvSpPr/>
            <p:nvPr/>
          </p:nvSpPr>
          <p:spPr>
            <a:xfrm>
              <a:off x="7828661" y="5566495"/>
              <a:ext cx="308325" cy="450975"/>
            </a:xfrm>
            <a:custGeom>
              <a:avLst/>
              <a:gdLst>
                <a:gd name="connsiteX0" fmla="*/ 12202 w 599228"/>
                <a:gd name="connsiteY0" fmla="*/ 168965 h 715617"/>
                <a:gd name="connsiteX1" fmla="*/ 2263 w 599228"/>
                <a:gd name="connsiteY1" fmla="*/ 109331 h 715617"/>
                <a:gd name="connsiteX2" fmla="*/ 61898 w 599228"/>
                <a:gd name="connsiteY2" fmla="*/ 49696 h 715617"/>
                <a:gd name="connsiteX3" fmla="*/ 81776 w 599228"/>
                <a:gd name="connsiteY3" fmla="*/ 19878 h 715617"/>
                <a:gd name="connsiteX4" fmla="*/ 171228 w 599228"/>
                <a:gd name="connsiteY4" fmla="*/ 0 h 715617"/>
                <a:gd name="connsiteX5" fmla="*/ 499219 w 599228"/>
                <a:gd name="connsiteY5" fmla="*/ 9939 h 715617"/>
                <a:gd name="connsiteX6" fmla="*/ 529037 w 599228"/>
                <a:gd name="connsiteY6" fmla="*/ 29817 h 715617"/>
                <a:gd name="connsiteX7" fmla="*/ 538976 w 599228"/>
                <a:gd name="connsiteY7" fmla="*/ 109331 h 715617"/>
                <a:gd name="connsiteX8" fmla="*/ 568793 w 599228"/>
                <a:gd name="connsiteY8" fmla="*/ 188844 h 715617"/>
                <a:gd name="connsiteX9" fmla="*/ 578732 w 599228"/>
                <a:gd name="connsiteY9" fmla="*/ 258417 h 715617"/>
                <a:gd name="connsiteX10" fmla="*/ 598611 w 599228"/>
                <a:gd name="connsiteY10" fmla="*/ 308113 h 715617"/>
                <a:gd name="connsiteX11" fmla="*/ 588672 w 599228"/>
                <a:gd name="connsiteY11" fmla="*/ 536713 h 715617"/>
                <a:gd name="connsiteX12" fmla="*/ 509159 w 599228"/>
                <a:gd name="connsiteY12" fmla="*/ 636104 h 715617"/>
                <a:gd name="connsiteX13" fmla="*/ 439585 w 599228"/>
                <a:gd name="connsiteY13" fmla="*/ 675861 h 715617"/>
                <a:gd name="connsiteX14" fmla="*/ 350132 w 599228"/>
                <a:gd name="connsiteY14" fmla="*/ 715617 h 715617"/>
                <a:gd name="connsiteX15" fmla="*/ 141411 w 599228"/>
                <a:gd name="connsiteY15" fmla="*/ 705678 h 715617"/>
                <a:gd name="connsiteX16" fmla="*/ 121532 w 599228"/>
                <a:gd name="connsiteY16" fmla="*/ 675861 h 715617"/>
                <a:gd name="connsiteX17" fmla="*/ 81776 w 599228"/>
                <a:gd name="connsiteY17" fmla="*/ 616226 h 715617"/>
                <a:gd name="connsiteX18" fmla="*/ 61898 w 599228"/>
                <a:gd name="connsiteY18" fmla="*/ 536713 h 715617"/>
                <a:gd name="connsiteX19" fmla="*/ 42019 w 599228"/>
                <a:gd name="connsiteY19" fmla="*/ 496957 h 715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99228" h="715617">
                  <a:moveTo>
                    <a:pt x="12202" y="168965"/>
                  </a:moveTo>
                  <a:cubicBezTo>
                    <a:pt x="8889" y="149087"/>
                    <a:pt x="-5488" y="127933"/>
                    <a:pt x="2263" y="109331"/>
                  </a:cubicBezTo>
                  <a:cubicBezTo>
                    <a:pt x="13075" y="83381"/>
                    <a:pt x="46305" y="73087"/>
                    <a:pt x="61898" y="49696"/>
                  </a:cubicBezTo>
                  <a:cubicBezTo>
                    <a:pt x="68524" y="39757"/>
                    <a:pt x="72448" y="27340"/>
                    <a:pt x="81776" y="19878"/>
                  </a:cubicBezTo>
                  <a:cubicBezTo>
                    <a:pt x="94653" y="9576"/>
                    <a:pt x="170619" y="102"/>
                    <a:pt x="171228" y="0"/>
                  </a:cubicBezTo>
                  <a:cubicBezTo>
                    <a:pt x="280558" y="3313"/>
                    <a:pt x="390216" y="856"/>
                    <a:pt x="499219" y="9939"/>
                  </a:cubicBezTo>
                  <a:cubicBezTo>
                    <a:pt x="511123" y="10931"/>
                    <a:pt x="524601" y="18726"/>
                    <a:pt x="529037" y="29817"/>
                  </a:cubicBezTo>
                  <a:cubicBezTo>
                    <a:pt x="538957" y="54617"/>
                    <a:pt x="534914" y="82931"/>
                    <a:pt x="538976" y="109331"/>
                  </a:cubicBezTo>
                  <a:cubicBezTo>
                    <a:pt x="547573" y="165212"/>
                    <a:pt x="542150" y="148878"/>
                    <a:pt x="568793" y="188844"/>
                  </a:cubicBezTo>
                  <a:cubicBezTo>
                    <a:pt x="572106" y="212035"/>
                    <a:pt x="573050" y="235690"/>
                    <a:pt x="578732" y="258417"/>
                  </a:cubicBezTo>
                  <a:cubicBezTo>
                    <a:pt x="583059" y="275726"/>
                    <a:pt x="597974" y="290283"/>
                    <a:pt x="598611" y="308113"/>
                  </a:cubicBezTo>
                  <a:cubicBezTo>
                    <a:pt x="601333" y="384336"/>
                    <a:pt x="594522" y="460666"/>
                    <a:pt x="588672" y="536713"/>
                  </a:cubicBezTo>
                  <a:cubicBezTo>
                    <a:pt x="585494" y="578025"/>
                    <a:pt x="532505" y="620540"/>
                    <a:pt x="509159" y="636104"/>
                  </a:cubicBezTo>
                  <a:cubicBezTo>
                    <a:pt x="482264" y="654035"/>
                    <a:pt x="471111" y="663251"/>
                    <a:pt x="439585" y="675861"/>
                  </a:cubicBezTo>
                  <a:cubicBezTo>
                    <a:pt x="350874" y="711345"/>
                    <a:pt x="407500" y="677373"/>
                    <a:pt x="350132" y="715617"/>
                  </a:cubicBezTo>
                  <a:cubicBezTo>
                    <a:pt x="280558" y="712304"/>
                    <a:pt x="210033" y="717612"/>
                    <a:pt x="141411" y="705678"/>
                  </a:cubicBezTo>
                  <a:cubicBezTo>
                    <a:pt x="129642" y="703631"/>
                    <a:pt x="126874" y="686545"/>
                    <a:pt x="121532" y="675861"/>
                  </a:cubicBezTo>
                  <a:cubicBezTo>
                    <a:pt x="92762" y="618322"/>
                    <a:pt x="138303" y="672754"/>
                    <a:pt x="81776" y="616226"/>
                  </a:cubicBezTo>
                  <a:cubicBezTo>
                    <a:pt x="77996" y="597327"/>
                    <a:pt x="72085" y="557086"/>
                    <a:pt x="61898" y="536713"/>
                  </a:cubicBezTo>
                  <a:cubicBezTo>
                    <a:pt x="40181" y="493280"/>
                    <a:pt x="42019" y="521853"/>
                    <a:pt x="42019" y="496957"/>
                  </a:cubicBezTo>
                </a:path>
              </a:pathLst>
            </a:custGeom>
            <a:noFill/>
            <a:ln>
              <a:solidFill>
                <a:srgbClr val="00B0F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5B1643AF-9C0D-41FA-B491-F8076CF7344E}"/>
              </a:ext>
            </a:extLst>
          </p:cNvPr>
          <p:cNvSpPr txBox="1"/>
          <p:nvPr/>
        </p:nvSpPr>
        <p:spPr>
          <a:xfrm>
            <a:off x="5639271" y="2973529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——</a:t>
            </a:r>
            <a:r>
              <a:rPr lang="zh-CN" altLang="en-US" sz="2800" dirty="0"/>
              <a:t>有向图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DF2EFF9-6CBB-4CD6-B198-FD2C666B3B53}"/>
              </a:ext>
            </a:extLst>
          </p:cNvPr>
          <p:cNvSpPr txBox="1"/>
          <p:nvPr/>
        </p:nvSpPr>
        <p:spPr>
          <a:xfrm>
            <a:off x="2944023" y="1371279"/>
            <a:ext cx="2989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——</a:t>
            </a:r>
            <a:r>
              <a:rPr lang="zh-CN" altLang="en-US" sz="2800" dirty="0"/>
              <a:t>类似线性结构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FE6E687-1AE3-4CAD-81E6-E696325AE9AD}"/>
              </a:ext>
            </a:extLst>
          </p:cNvPr>
          <p:cNvSpPr txBox="1"/>
          <p:nvPr/>
        </p:nvSpPr>
        <p:spPr>
          <a:xfrm>
            <a:off x="6202211" y="2506636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——</a:t>
            </a:r>
            <a:r>
              <a:rPr lang="zh-CN" altLang="en-US" sz="2800" dirty="0"/>
              <a:t>层次结构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130A9F2-09DD-4BA2-BF89-C6670C88FC88}"/>
              </a:ext>
            </a:extLst>
          </p:cNvPr>
          <p:cNvSpPr txBox="1"/>
          <p:nvPr/>
        </p:nvSpPr>
        <p:spPr>
          <a:xfrm>
            <a:off x="7105186" y="4691429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F(4, F)</a:t>
            </a:r>
            <a:endParaRPr lang="zh-CN" altLang="en-US" sz="28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50E1FC5-33DD-4FB5-86FE-69360E5DC415}"/>
              </a:ext>
            </a:extLst>
          </p:cNvPr>
          <p:cNvSpPr txBox="1"/>
          <p:nvPr/>
        </p:nvSpPr>
        <p:spPr>
          <a:xfrm>
            <a:off x="5637396" y="3892295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</a:rPr>
              <a:t>广义表：非线性结构</a:t>
            </a:r>
          </a:p>
        </p:txBody>
      </p:sp>
    </p:spTree>
    <p:extLst>
      <p:ext uri="{BB962C8B-B14F-4D97-AF65-F5344CB8AC3E}">
        <p14:creationId xmlns:p14="http://schemas.microsoft.com/office/powerpoint/2010/main" val="347191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7" grpId="0"/>
      <p:bldP spid="5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D43A3-A0EA-4A65-84A4-CECB23040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</a:t>
            </a:r>
            <a:r>
              <a:rPr lang="zh-CN" altLang="en-US"/>
              <a:t>表举例：表头</a:t>
            </a:r>
            <a:r>
              <a:rPr lang="en-US" altLang="zh-CN"/>
              <a:t>/</a:t>
            </a:r>
            <a:r>
              <a:rPr lang="zh-CN" altLang="en-US"/>
              <a:t>表尾</a:t>
            </a:r>
            <a:endParaRPr lang="zh-CN" altLang="en-US" dirty="0"/>
          </a:p>
        </p:txBody>
      </p:sp>
      <p:graphicFrame>
        <p:nvGraphicFramePr>
          <p:cNvPr id="5" name="Object 1024">
            <a:extLst>
              <a:ext uri="{FF2B5EF4-FFF2-40B4-BE49-F238E27FC236}">
                <a16:creationId xmlns:a16="http://schemas.microsoft.com/office/drawing/2014/main" id="{D6FFCEE2-19D4-4C93-93C6-C3AF46359E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199192"/>
              </p:ext>
            </p:extLst>
          </p:nvPr>
        </p:nvGraphicFramePr>
        <p:xfrm>
          <a:off x="332556" y="685800"/>
          <a:ext cx="845820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3" imgW="3791597" imgH="2843779" progId="PowerPoint.Slide.8">
                  <p:embed/>
                </p:oleObj>
              </mc:Choice>
              <mc:Fallback>
                <p:oleObj name="Slide" r:id="rId3" imgW="3791597" imgH="2843779" progId="PowerPoint.Slide.8">
                  <p:embed/>
                  <p:pic>
                    <p:nvPicPr>
                      <p:cNvPr id="921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56" y="685800"/>
                        <a:ext cx="8458200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528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BEC9C-089C-4C2C-A958-507C950F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广义表的表头和表尾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7B1AA-DB99-45C4-B976-83065E77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任何一个非空广义表</a:t>
            </a:r>
            <a:r>
              <a:rPr lang="en-US" altLang="zh-CN" dirty="0"/>
              <a:t>LS = ( 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en-US" altLang="zh-CN" dirty="0"/>
              <a:t>1, 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en-US" altLang="zh-CN" dirty="0"/>
              <a:t>2, …, 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en-US" altLang="zh-CN" dirty="0"/>
              <a:t>n)</a:t>
            </a:r>
            <a:r>
              <a:rPr lang="zh-CN" altLang="en-US" dirty="0"/>
              <a:t>均可分解为：</a:t>
            </a:r>
          </a:p>
          <a:p>
            <a:pPr lvl="1"/>
            <a:r>
              <a:rPr lang="zh-CN" altLang="en-US" dirty="0"/>
              <a:t>表头  </a:t>
            </a:r>
            <a:r>
              <a:rPr lang="en-US" altLang="zh-CN" dirty="0"/>
              <a:t>Head(LS) = 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en-US" altLang="zh-CN" dirty="0"/>
              <a:t>1</a:t>
            </a:r>
            <a:endParaRPr lang="zh-CN" altLang="en-US" dirty="0"/>
          </a:p>
          <a:p>
            <a:pPr lvl="1"/>
            <a:r>
              <a:rPr lang="zh-CN" altLang="en-US" dirty="0"/>
              <a:t>表尾  </a:t>
            </a:r>
            <a:r>
              <a:rPr lang="en-US" altLang="zh-CN" dirty="0"/>
              <a:t>Tail(LS) = (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en-US" altLang="zh-CN" dirty="0"/>
              <a:t>2, …, 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en-US" altLang="zh-CN" dirty="0"/>
              <a:t>n) </a:t>
            </a:r>
          </a:p>
          <a:p>
            <a:r>
              <a:rPr lang="zh-CN" altLang="en-US" dirty="0"/>
              <a:t>任何一个</a:t>
            </a:r>
            <a:r>
              <a:rPr lang="zh-CN" altLang="en-US" dirty="0">
                <a:solidFill>
                  <a:srgbClr val="0000CC"/>
                </a:solidFill>
              </a:rPr>
              <a:t>非空的广义表的表尾必定是一个广义表</a:t>
            </a:r>
            <a:endParaRPr lang="en-US" altLang="zh-CN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altLang="zh-CN" dirty="0">
              <a:ea typeface="华文楷体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华文楷体" pitchFamily="2" charset="-122"/>
              </a:rPr>
              <a:t>D = ( E, F ) = (E(a, (b, c))</a:t>
            </a:r>
            <a:r>
              <a:rPr lang="zh-CN" altLang="en-US" dirty="0">
                <a:ea typeface="华文楷体" pitchFamily="2" charset="-122"/>
              </a:rPr>
              <a:t>，</a:t>
            </a:r>
            <a:r>
              <a:rPr lang="en-US" altLang="zh-CN" dirty="0">
                <a:ea typeface="华文楷体" pitchFamily="2" charset="-122"/>
              </a:rPr>
              <a:t>F ) = ((a, (b, c))</a:t>
            </a:r>
            <a:r>
              <a:rPr lang="zh-CN" altLang="en-US" dirty="0">
                <a:ea typeface="华文楷体" pitchFamily="2" charset="-122"/>
              </a:rPr>
              <a:t>，</a:t>
            </a:r>
            <a:r>
              <a:rPr lang="en-US" altLang="zh-CN" dirty="0">
                <a:ea typeface="华文楷体" pitchFamily="2" charset="-122"/>
              </a:rPr>
              <a:t>F ) </a:t>
            </a:r>
          </a:p>
          <a:p>
            <a:pPr marL="0" indent="0">
              <a:buNone/>
            </a:pPr>
            <a:r>
              <a:rPr lang="en-US" altLang="zh-CN" dirty="0">
                <a:ea typeface="楷体_GB2312" pitchFamily="49" charset="-122"/>
              </a:rPr>
              <a:t>Head( 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D </a:t>
            </a:r>
            <a:r>
              <a:rPr lang="en-US" altLang="zh-CN" dirty="0">
                <a:ea typeface="楷体_GB2312" pitchFamily="49" charset="-122"/>
              </a:rPr>
              <a:t>) = </a:t>
            </a:r>
            <a:r>
              <a:rPr lang="en-US" altLang="zh-CN" dirty="0">
                <a:solidFill>
                  <a:srgbClr val="9933FF"/>
                </a:solidFill>
                <a:ea typeface="楷体_GB2312" pitchFamily="49" charset="-122"/>
              </a:rPr>
              <a:t>E</a:t>
            </a:r>
            <a:r>
              <a:rPr lang="en-US" altLang="zh-CN" dirty="0">
                <a:ea typeface="楷体_GB2312" pitchFamily="49" charset="-122"/>
              </a:rPr>
              <a:t>        Tail( 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D</a:t>
            </a:r>
            <a:r>
              <a:rPr lang="en-US" altLang="zh-CN" dirty="0">
                <a:ea typeface="楷体_GB2312" pitchFamily="49" charset="-122"/>
              </a:rPr>
              <a:t> ) = </a:t>
            </a:r>
            <a:r>
              <a:rPr lang="en-US" altLang="zh-CN" dirty="0">
                <a:solidFill>
                  <a:srgbClr val="9933FF"/>
                </a:solidFill>
                <a:ea typeface="楷体_GB2312" pitchFamily="49" charset="-122"/>
              </a:rPr>
              <a:t>( F )</a:t>
            </a:r>
          </a:p>
          <a:p>
            <a:pPr marL="0" indent="0">
              <a:buNone/>
            </a:pPr>
            <a:r>
              <a:rPr lang="en-US" altLang="zh-CN" dirty="0">
                <a:ea typeface="楷体_GB2312" pitchFamily="49" charset="-122"/>
              </a:rPr>
              <a:t>Head(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E </a:t>
            </a:r>
            <a:r>
              <a:rPr lang="en-US" altLang="zh-CN" dirty="0">
                <a:ea typeface="楷体_GB2312" pitchFamily="49" charset="-122"/>
              </a:rPr>
              <a:t>) = </a:t>
            </a:r>
            <a:r>
              <a:rPr lang="en-US" altLang="zh-CN" dirty="0">
                <a:solidFill>
                  <a:srgbClr val="9933FF"/>
                </a:solidFill>
                <a:ea typeface="楷体_GB2312" pitchFamily="49" charset="-122"/>
              </a:rPr>
              <a:t>a</a:t>
            </a:r>
            <a:r>
              <a:rPr lang="en-US" altLang="zh-CN" dirty="0">
                <a:ea typeface="楷体_GB2312" pitchFamily="49" charset="-122"/>
              </a:rPr>
              <a:t>         Tail(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E</a:t>
            </a:r>
            <a:r>
              <a:rPr lang="en-US" altLang="zh-CN" dirty="0">
                <a:ea typeface="楷体_GB2312" pitchFamily="49" charset="-122"/>
              </a:rPr>
              <a:t> ) = </a:t>
            </a:r>
            <a:r>
              <a:rPr lang="en-US" altLang="zh-CN" dirty="0">
                <a:solidFill>
                  <a:srgbClr val="9933FF"/>
                </a:solidFill>
                <a:ea typeface="楷体_GB2312" pitchFamily="49" charset="-122"/>
              </a:rPr>
              <a:t>( ( b, c) )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ea typeface="楷体_GB2312" pitchFamily="49" charset="-122"/>
              </a:rPr>
              <a:t>Head(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(( b, c))</a:t>
            </a:r>
            <a:r>
              <a:rPr lang="en-US" altLang="zh-CN" dirty="0">
                <a:ea typeface="楷体_GB2312" pitchFamily="49" charset="-122"/>
              </a:rPr>
              <a:t> ) = </a:t>
            </a:r>
            <a:r>
              <a:rPr lang="en-US" altLang="zh-CN" dirty="0">
                <a:solidFill>
                  <a:srgbClr val="9933FF"/>
                </a:solidFill>
                <a:ea typeface="楷体_GB2312" pitchFamily="49" charset="-122"/>
              </a:rPr>
              <a:t>(b, c)</a:t>
            </a:r>
            <a:r>
              <a:rPr lang="en-US" altLang="zh-CN" dirty="0">
                <a:ea typeface="楷体_GB2312" pitchFamily="49" charset="-122"/>
              </a:rPr>
              <a:t>   Tail( 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((b, c))</a:t>
            </a:r>
            <a:r>
              <a:rPr lang="en-US" altLang="zh-CN" dirty="0">
                <a:ea typeface="楷体_GB2312" pitchFamily="49" charset="-122"/>
              </a:rPr>
              <a:t> ) = </a:t>
            </a:r>
            <a:r>
              <a:rPr lang="en-US" altLang="zh-CN" dirty="0">
                <a:solidFill>
                  <a:srgbClr val="9933FF"/>
                </a:solidFill>
                <a:ea typeface="楷体_GB2312" pitchFamily="49" charset="-122"/>
              </a:rPr>
              <a:t>( )</a:t>
            </a:r>
            <a:endParaRPr lang="en-US" altLang="zh-CN" dirty="0">
              <a:ea typeface="楷体_GB2312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ea typeface="楷体_GB2312" pitchFamily="49" charset="-122"/>
              </a:rPr>
              <a:t>Head(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(b, c) </a:t>
            </a:r>
            <a:r>
              <a:rPr lang="en-US" altLang="zh-CN" dirty="0">
                <a:ea typeface="楷体_GB2312" pitchFamily="49" charset="-122"/>
              </a:rPr>
              <a:t>) =</a:t>
            </a:r>
            <a:r>
              <a:rPr lang="en-US" altLang="zh-CN" dirty="0">
                <a:solidFill>
                  <a:srgbClr val="9933FF"/>
                </a:solidFill>
                <a:ea typeface="楷体_GB2312" pitchFamily="49" charset="-122"/>
              </a:rPr>
              <a:t> b</a:t>
            </a:r>
            <a:r>
              <a:rPr lang="en-US" altLang="zh-CN" dirty="0">
                <a:ea typeface="楷体_GB2312" pitchFamily="49" charset="-122"/>
              </a:rPr>
              <a:t>    Tail( 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(b, c)</a:t>
            </a:r>
            <a:r>
              <a:rPr lang="en-US" altLang="zh-CN" dirty="0">
                <a:ea typeface="楷体_GB2312" pitchFamily="49" charset="-122"/>
              </a:rPr>
              <a:t> ) = </a:t>
            </a:r>
            <a:r>
              <a:rPr lang="en-US" altLang="zh-CN" dirty="0">
                <a:solidFill>
                  <a:srgbClr val="9933FF"/>
                </a:solidFill>
                <a:ea typeface="楷体_GB2312" pitchFamily="49" charset="-122"/>
              </a:rPr>
              <a:t>( c 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ea typeface="楷体_GB2312" pitchFamily="49" charset="-122"/>
              </a:rPr>
              <a:t>Head( 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( c )</a:t>
            </a:r>
            <a:r>
              <a:rPr lang="en-US" altLang="zh-CN" dirty="0">
                <a:ea typeface="楷体_GB2312" pitchFamily="49" charset="-122"/>
              </a:rPr>
              <a:t> ) =</a:t>
            </a:r>
            <a:r>
              <a:rPr lang="en-US" altLang="zh-CN" dirty="0">
                <a:solidFill>
                  <a:srgbClr val="9933FF"/>
                </a:solidFill>
                <a:ea typeface="楷体_GB2312" pitchFamily="49" charset="-122"/>
              </a:rPr>
              <a:t> c</a:t>
            </a:r>
            <a:r>
              <a:rPr lang="en-US" altLang="zh-CN" dirty="0">
                <a:ea typeface="楷体_GB2312" pitchFamily="49" charset="-122"/>
              </a:rPr>
              <a:t>        Tail( 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( c )</a:t>
            </a:r>
            <a:r>
              <a:rPr lang="en-US" altLang="zh-CN" dirty="0">
                <a:ea typeface="楷体_GB2312" pitchFamily="49" charset="-122"/>
              </a:rPr>
              <a:t> ) = </a:t>
            </a:r>
            <a:r>
              <a:rPr lang="en-US" altLang="zh-CN" dirty="0">
                <a:solidFill>
                  <a:srgbClr val="9933FF"/>
                </a:solidFill>
                <a:ea typeface="楷体_GB2312" pitchFamily="49" charset="-122"/>
              </a:rPr>
              <a:t>( )</a:t>
            </a:r>
            <a:endParaRPr lang="en-US" altLang="zh-CN" dirty="0">
              <a:ea typeface="楷体_GB2312" pitchFamily="49" charset="-122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577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A26A6-BA05-47CA-BC72-7765864D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广义表举例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5D2689-17E2-4B4C-AD28-6D9A744256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求下列广义表的长度、深度、表头和表尾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600" b="1" dirty="0">
                    <a:solidFill>
                      <a:schemeClr val="accent6">
                        <a:lumMod val="75000"/>
                      </a:schemeClr>
                    </a:solidFill>
                  </a:rPr>
                  <a:t>A( )</a:t>
                </a:r>
                <a:r>
                  <a:rPr lang="en-US" altLang="zh-CN" sz="2600" dirty="0"/>
                  <a:t>			</a:t>
                </a:r>
              </a:p>
              <a:p>
                <a:pPr marL="0" indent="0">
                  <a:buNone/>
                </a:pPr>
                <a:r>
                  <a:rPr lang="en-US" altLang="zh-CN" sz="2600" dirty="0"/>
                  <a:t>Length(A) =0, Depth(A)=1, Head(A) </a:t>
                </a:r>
                <a:r>
                  <a:rPr lang="zh-CN" altLang="en-US" sz="2600" dirty="0"/>
                  <a:t>和 </a:t>
                </a:r>
                <a:r>
                  <a:rPr lang="en-US" altLang="zh-CN" sz="2600" dirty="0"/>
                  <a:t>Tail(A) </a:t>
                </a:r>
                <a:r>
                  <a:rPr lang="zh-CN" altLang="en-US" sz="2600" dirty="0"/>
                  <a:t>不存在</a:t>
                </a:r>
              </a:p>
              <a:p>
                <a:pPr marL="0" indent="0">
                  <a:buNone/>
                </a:pPr>
                <a:r>
                  <a:rPr lang="en-US" altLang="zh-CN" sz="2600" b="1" dirty="0">
                    <a:solidFill>
                      <a:schemeClr val="accent6">
                        <a:lumMod val="75000"/>
                      </a:schemeClr>
                    </a:solidFill>
                  </a:rPr>
                  <a:t>B(6, 2)</a:t>
                </a:r>
              </a:p>
              <a:p>
                <a:pPr marL="0" indent="0">
                  <a:buNone/>
                </a:pPr>
                <a:r>
                  <a:rPr lang="en-US" altLang="zh-CN" sz="2600" dirty="0"/>
                  <a:t>Length(B) =2, Depth(B)=1,Head(B) = 6, Tail(B) = (2)</a:t>
                </a:r>
              </a:p>
              <a:p>
                <a:pPr marL="0" indent="0">
                  <a:buNone/>
                </a:pPr>
                <a:r>
                  <a:rPr lang="en-US" altLang="zh-CN" sz="2600" b="1" dirty="0">
                    <a:solidFill>
                      <a:schemeClr val="accent6">
                        <a:lumMod val="75000"/>
                      </a:schemeClr>
                    </a:solidFill>
                  </a:rPr>
                  <a:t>C( ‘a’, ( 5,  3,  ‘x’ ) ) </a:t>
                </a:r>
              </a:p>
              <a:p>
                <a:pPr marL="0" indent="0">
                  <a:buNone/>
                </a:pPr>
                <a:r>
                  <a:rPr lang="en-US" altLang="zh-CN" sz="2600" dirty="0"/>
                  <a:t>Length(C) =2, Depth(C)=2, Head(C) =‘a’, Tail(C) = ((5,3,’x’))</a:t>
                </a:r>
              </a:p>
              <a:p>
                <a:pPr marL="0" indent="0">
                  <a:buNone/>
                </a:pPr>
                <a:r>
                  <a:rPr lang="en-US" altLang="zh-CN" sz="2600" b="1" dirty="0">
                    <a:solidFill>
                      <a:schemeClr val="accent6">
                        <a:lumMod val="75000"/>
                      </a:schemeClr>
                    </a:solidFill>
                  </a:rPr>
                  <a:t>D(B, C, A) </a:t>
                </a:r>
              </a:p>
              <a:p>
                <a:pPr marL="0" indent="0">
                  <a:buNone/>
                </a:pPr>
                <a:r>
                  <a:rPr lang="en-US" altLang="zh-CN" sz="2600" dirty="0"/>
                  <a:t>Length(D) =3,</a:t>
                </a:r>
                <a:r>
                  <a:rPr lang="en-US" altLang="zh-CN" sz="2600" dirty="0">
                    <a:solidFill>
                      <a:srgbClr val="0000CC"/>
                    </a:solidFill>
                  </a:rPr>
                  <a:t>Depth(D)=3</a:t>
                </a:r>
                <a:r>
                  <a:rPr lang="en-US" altLang="zh-CN" sz="2600" dirty="0"/>
                  <a:t>,Head(D) = B, Tail(D) = (C, A)</a:t>
                </a:r>
              </a:p>
              <a:p>
                <a:pPr marL="0" indent="0">
                  <a:buNone/>
                </a:pPr>
                <a:r>
                  <a:rPr lang="en-US" altLang="zh-CN" sz="2600" b="1" dirty="0">
                    <a:solidFill>
                      <a:schemeClr val="accent6">
                        <a:lumMod val="75000"/>
                      </a:schemeClr>
                    </a:solidFill>
                  </a:rPr>
                  <a:t>F(4, F) </a:t>
                </a:r>
              </a:p>
              <a:p>
                <a:pPr marL="0" indent="0">
                  <a:buNone/>
                </a:pPr>
                <a:r>
                  <a:rPr lang="en-US" altLang="zh-CN" sz="2600" dirty="0"/>
                  <a:t>Length(F) =2, Depth(F)=</a:t>
                </a:r>
                <a14:m>
                  <m:oMath xmlns:m="http://schemas.openxmlformats.org/officeDocument/2006/math">
                    <m:r>
                      <a:rPr lang="en-US" altLang="zh-CN" sz="26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sz="2600" dirty="0"/>
                  <a:t>, Head(F) = 4, Tail(F) = (F)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65D2689-17E2-4B4C-AD28-6D9A744256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235CD1E-6C35-48DD-9A47-6FA7C088F368}"/>
              </a:ext>
            </a:extLst>
          </p:cNvPr>
          <p:cNvSpPr txBox="1"/>
          <p:nvPr/>
        </p:nvSpPr>
        <p:spPr>
          <a:xfrm>
            <a:off x="1222408" y="14425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空表</a:t>
            </a:r>
          </a:p>
        </p:txBody>
      </p:sp>
    </p:spTree>
    <p:extLst>
      <p:ext uri="{BB962C8B-B14F-4D97-AF65-F5344CB8AC3E}">
        <p14:creationId xmlns:p14="http://schemas.microsoft.com/office/powerpoint/2010/main" val="343543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366BCE-D826-4D22-AE7A-D8193D875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广义表的链式表示</a:t>
            </a:r>
            <a:r>
              <a:rPr lang="en-US" altLang="zh-CN" dirty="0"/>
              <a:t>(</a:t>
            </a:r>
            <a:r>
              <a:rPr lang="zh-CN" altLang="en-US" dirty="0"/>
              <a:t>存储结构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38325-9E35-400F-9AF2-902D6C55A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82" y="836712"/>
            <a:ext cx="8566030" cy="6021288"/>
          </a:xfrm>
        </p:spPr>
        <p:txBody>
          <a:bodyPr/>
          <a:lstStyle/>
          <a:p>
            <a:r>
              <a:rPr lang="zh-CN" altLang="en-US" dirty="0"/>
              <a:t>广义表的数据元素具有不同的结构，且是一个带深度的层次结构</a:t>
            </a:r>
            <a:endParaRPr lang="en-US" altLang="zh-CN" dirty="0"/>
          </a:p>
          <a:p>
            <a:r>
              <a:rPr lang="zh-CN" altLang="en-US" dirty="0"/>
              <a:t>难以用顺序存储结构来存放，而是采用</a:t>
            </a:r>
            <a:r>
              <a:rPr lang="zh-CN" altLang="en-US" dirty="0">
                <a:solidFill>
                  <a:srgbClr val="0000CC"/>
                </a:solidFill>
              </a:rPr>
              <a:t>链式存储结构</a:t>
            </a:r>
          </a:p>
          <a:p>
            <a:r>
              <a:rPr lang="zh-CN" altLang="en-US" dirty="0"/>
              <a:t>广义表中元素可以是原子或者广义表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用</a:t>
            </a:r>
            <a:r>
              <a:rPr lang="en-US" altLang="zh-CN" dirty="0">
                <a:solidFill>
                  <a:srgbClr val="C00000"/>
                </a:solidFill>
              </a:rPr>
              <a:t>Union</a:t>
            </a:r>
            <a:r>
              <a:rPr lang="zh-CN" altLang="en-US" dirty="0">
                <a:solidFill>
                  <a:srgbClr val="C00000"/>
                </a:solidFill>
              </a:rPr>
              <a:t>类型表示：表结点，原子结点</a:t>
            </a:r>
          </a:p>
          <a:p>
            <a:endParaRPr lang="en-US" altLang="zh-CN" dirty="0"/>
          </a:p>
          <a:p>
            <a:r>
              <a:rPr lang="zh-CN" altLang="en-US" dirty="0"/>
              <a:t>构造存储结构的两种分析方法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表头表尾</a:t>
            </a:r>
            <a:r>
              <a:rPr lang="zh-CN" altLang="en-US">
                <a:solidFill>
                  <a:srgbClr val="0000CC"/>
                </a:solidFill>
              </a:rPr>
              <a:t>分析法：</a:t>
            </a:r>
            <a:r>
              <a:rPr lang="zh-CN" altLang="en-US"/>
              <a:t>广义表 </a:t>
            </a:r>
            <a:r>
              <a:rPr lang="en-US" altLang="zh-CN"/>
              <a:t>= </a:t>
            </a:r>
            <a:r>
              <a:rPr lang="zh-CN" altLang="en-US"/>
              <a:t>表头 </a:t>
            </a:r>
            <a:r>
              <a:rPr lang="en-US" altLang="zh-CN"/>
              <a:t>+ </a:t>
            </a:r>
            <a:r>
              <a:rPr lang="zh-CN" altLang="en-US"/>
              <a:t>表尾 </a:t>
            </a:r>
            <a:endParaRPr lang="en-US" altLang="zh-CN" dirty="0">
              <a:solidFill>
                <a:srgbClr val="0000CC"/>
              </a:solidFill>
            </a:endParaRPr>
          </a:p>
          <a:p>
            <a:pPr lvl="1"/>
            <a:r>
              <a:rPr lang="zh-CN" altLang="en-US" dirty="0">
                <a:solidFill>
                  <a:srgbClr val="0000CC"/>
                </a:solidFill>
              </a:rPr>
              <a:t>子表</a:t>
            </a:r>
            <a:r>
              <a:rPr lang="zh-CN" altLang="en-US">
                <a:solidFill>
                  <a:srgbClr val="0000CC"/>
                </a:solidFill>
              </a:rPr>
              <a:t>分析法：</a:t>
            </a:r>
            <a:r>
              <a:rPr lang="zh-CN" altLang="en-US"/>
              <a:t>广义表 </a:t>
            </a:r>
            <a:r>
              <a:rPr lang="en-US" altLang="zh-CN"/>
              <a:t>= </a:t>
            </a:r>
            <a:r>
              <a:rPr lang="zh-CN" altLang="en-US"/>
              <a:t>子表</a:t>
            </a:r>
            <a:r>
              <a:rPr lang="en-US" altLang="zh-CN"/>
              <a:t>1 + </a:t>
            </a:r>
            <a:r>
              <a:rPr lang="zh-CN" altLang="en-US"/>
              <a:t>子表</a:t>
            </a:r>
            <a:r>
              <a:rPr lang="en-US" altLang="zh-CN"/>
              <a:t>2 +  ··· + </a:t>
            </a:r>
            <a:r>
              <a:rPr lang="zh-CN" altLang="en-US"/>
              <a:t>子表</a:t>
            </a:r>
            <a:r>
              <a:rPr lang="en-US" altLang="zh-CN"/>
              <a:t>n</a:t>
            </a:r>
          </a:p>
          <a:p>
            <a:pPr lvl="1"/>
            <a:endParaRPr lang="en-US" altLang="zh-CN" dirty="0">
              <a:solidFill>
                <a:srgbClr val="0000CC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95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83C5AEA-9890-4701-8BF6-DEB28F8B5209}"/>
              </a:ext>
            </a:extLst>
          </p:cNvPr>
          <p:cNvSpPr/>
          <p:nvPr/>
        </p:nvSpPr>
        <p:spPr>
          <a:xfrm>
            <a:off x="0" y="4583260"/>
            <a:ext cx="9153525" cy="10745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00C2D1-90A4-4C87-8C6B-DE628AB9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5.1 </a:t>
            </a:r>
            <a:r>
              <a:rPr lang="zh-CN" altLang="en-US" dirty="0"/>
              <a:t>表头表尾分析法</a:t>
            </a:r>
            <a:r>
              <a:rPr lang="en-US" altLang="zh-CN" dirty="0"/>
              <a:t>/</a:t>
            </a:r>
            <a:r>
              <a:rPr lang="zh-CN" altLang="en-US" dirty="0"/>
              <a:t>头尾链表存储结构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F3D89-6928-4786-8831-866BB964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若广义表不空，则可分解为表头和表尾；反之，一对确定的表头和表尾可唯一确定广义表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typedef </a:t>
            </a:r>
            <a:r>
              <a:rPr lang="en-US" altLang="zh-CN" b="1" dirty="0" err="1">
                <a:solidFill>
                  <a:srgbClr val="00B050"/>
                </a:solidFill>
              </a:rPr>
              <a:t>enum</a:t>
            </a:r>
            <a:r>
              <a:rPr lang="en-US" altLang="zh-CN" dirty="0"/>
              <a:t> {ATOM, LIST} </a:t>
            </a:r>
            <a:r>
              <a:rPr lang="en-US" altLang="zh-CN" b="1" dirty="0" err="1">
                <a:solidFill>
                  <a:srgbClr val="C00000"/>
                </a:solidFill>
              </a:rPr>
              <a:t>ElemTag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typedef struct </a:t>
            </a:r>
            <a:r>
              <a:rPr lang="en-US" altLang="zh-CN" dirty="0" err="1">
                <a:solidFill>
                  <a:srgbClr val="0000CC"/>
                </a:solidFill>
              </a:rPr>
              <a:t>GLNode</a:t>
            </a:r>
            <a:r>
              <a:rPr lang="en-US" altLang="zh-CN" dirty="0"/>
              <a:t> {	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b="1" dirty="0" err="1">
                <a:solidFill>
                  <a:srgbClr val="C00000"/>
                </a:solidFill>
              </a:rPr>
              <a:t>ElemTag</a:t>
            </a:r>
            <a:r>
              <a:rPr lang="en-US" altLang="zh-CN" dirty="0"/>
              <a:t> tag; //</a:t>
            </a:r>
            <a:r>
              <a:rPr lang="zh-CN" altLang="en-US" dirty="0"/>
              <a:t> </a:t>
            </a:r>
            <a:r>
              <a:rPr lang="en-US" altLang="zh-CN" dirty="0"/>
              <a:t>ATOM or LIST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b="1" dirty="0">
                <a:solidFill>
                  <a:srgbClr val="00B050"/>
                </a:solidFill>
              </a:rPr>
              <a:t>union</a:t>
            </a:r>
            <a:r>
              <a:rPr lang="en-US" altLang="zh-CN" dirty="0"/>
              <a:t> { //</a:t>
            </a:r>
            <a:r>
              <a:rPr lang="zh-CN" altLang="en-US" dirty="0"/>
              <a:t>原子结点和表结点的联合部分</a:t>
            </a:r>
          </a:p>
          <a:p>
            <a:pPr marL="0" indent="0">
              <a:buNone/>
            </a:pPr>
            <a:r>
              <a:rPr lang="zh-CN" altLang="en-US" dirty="0"/>
              <a:t>          </a:t>
            </a:r>
            <a:r>
              <a:rPr lang="en-US" altLang="zh-CN" dirty="0" err="1"/>
              <a:t>AtomType</a:t>
            </a:r>
            <a:r>
              <a:rPr lang="en-US" altLang="zh-CN" dirty="0"/>
              <a:t> atom;	          </a:t>
            </a:r>
          </a:p>
          <a:p>
            <a:pPr marL="0" indent="0">
              <a:buNone/>
            </a:pPr>
            <a:r>
              <a:rPr lang="en-US" altLang="zh-CN" dirty="0"/>
              <a:t>          struct {struct </a:t>
            </a:r>
            <a:r>
              <a:rPr lang="en-US" altLang="zh-CN" dirty="0" err="1">
                <a:solidFill>
                  <a:srgbClr val="0000CC"/>
                </a:solidFill>
              </a:rPr>
              <a:t>GLNode</a:t>
            </a:r>
            <a:r>
              <a:rPr lang="en-US" altLang="zh-CN" dirty="0"/>
              <a:t> *hp, *</a:t>
            </a:r>
            <a:r>
              <a:rPr lang="en-US" altLang="zh-CN" dirty="0" err="1"/>
              <a:t>tp</a:t>
            </a:r>
            <a:r>
              <a:rPr lang="en-US" altLang="zh-CN" dirty="0"/>
              <a:t>;} </a:t>
            </a:r>
            <a:r>
              <a:rPr lang="en-US" altLang="zh-CN" dirty="0" err="1"/>
              <a:t>ptr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en-US" altLang="zh-CN" dirty="0" err="1"/>
              <a:t>ptr.hp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ptr.tp</a:t>
            </a:r>
            <a:r>
              <a:rPr lang="zh-CN" altLang="en-US" dirty="0"/>
              <a:t>指向表结点的表头、表尾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}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b="1" dirty="0" err="1">
                <a:solidFill>
                  <a:srgbClr val="0000CC"/>
                </a:solidFill>
              </a:rPr>
              <a:t>Glist</a:t>
            </a:r>
            <a:r>
              <a:rPr lang="en-US" altLang="zh-CN" dirty="0"/>
              <a:t>;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A72D6CF-19C3-4340-93A9-048B333F0D52}"/>
              </a:ext>
            </a:extLst>
          </p:cNvPr>
          <p:cNvGrpSpPr/>
          <p:nvPr/>
        </p:nvGrpSpPr>
        <p:grpSpPr>
          <a:xfrm>
            <a:off x="6993485" y="3961397"/>
            <a:ext cx="2061824" cy="533674"/>
            <a:chOff x="6993485" y="3961397"/>
            <a:chExt cx="2061824" cy="533674"/>
          </a:xfrm>
        </p:grpSpPr>
        <p:sp>
          <p:nvSpPr>
            <p:cNvPr id="4" name="Rectangle 19">
              <a:extLst>
                <a:ext uri="{FF2B5EF4-FFF2-40B4-BE49-F238E27FC236}">
                  <a16:creationId xmlns:a16="http://schemas.microsoft.com/office/drawing/2014/main" id="{6E7E57F3-145A-4C4F-AFB1-80813EE37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3485" y="3961397"/>
              <a:ext cx="2061824" cy="52322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0000FF"/>
                  </a:solidFill>
                  <a:ea typeface="楷体_GB2312" pitchFamily="49" charset="-122"/>
                </a:rPr>
                <a:t>Tag=1  hp  </a:t>
              </a:r>
              <a:r>
                <a:rPr lang="en-US" altLang="zh-CN" sz="2800" b="1" dirty="0" err="1">
                  <a:solidFill>
                    <a:srgbClr val="0000FF"/>
                  </a:solidFill>
                  <a:ea typeface="楷体_GB2312" pitchFamily="49" charset="-122"/>
                </a:rPr>
                <a:t>tp</a:t>
              </a:r>
              <a:endParaRPr lang="en-US" altLang="zh-CN" sz="2800" dirty="0">
                <a:ea typeface="楷体_GB2312" pitchFamily="49" charset="-122"/>
              </a:endParaRPr>
            </a:p>
          </p:txBody>
        </p:sp>
        <p:sp>
          <p:nvSpPr>
            <p:cNvPr id="5" name="Line 22">
              <a:extLst>
                <a:ext uri="{FF2B5EF4-FFF2-40B4-BE49-F238E27FC236}">
                  <a16:creationId xmlns:a16="http://schemas.microsoft.com/office/drawing/2014/main" id="{F86DF3C4-C7EE-48EA-9A87-E09EAC322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4397" y="3980561"/>
              <a:ext cx="0" cy="504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A4A6C3A2-3828-4890-BAD5-B3718992D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25303" y="3991015"/>
              <a:ext cx="0" cy="504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5">
            <a:extLst>
              <a:ext uri="{FF2B5EF4-FFF2-40B4-BE49-F238E27FC236}">
                <a16:creationId xmlns:a16="http://schemas.microsoft.com/office/drawing/2014/main" id="{A1187441-E908-4A82-99E8-0FD56B1D15E2}"/>
              </a:ext>
            </a:extLst>
          </p:cNvPr>
          <p:cNvGrpSpPr>
            <a:grpSpLocks/>
          </p:cNvGrpSpPr>
          <p:nvPr/>
        </p:nvGrpSpPr>
        <p:grpSpPr bwMode="auto">
          <a:xfrm>
            <a:off x="6993485" y="2851399"/>
            <a:ext cx="1818828" cy="461095"/>
            <a:chOff x="2714" y="3090"/>
            <a:chExt cx="1545" cy="377"/>
          </a:xfrm>
        </p:grpSpPr>
        <p:sp>
          <p:nvSpPr>
            <p:cNvPr id="8" name="Rectangle 20">
              <a:extLst>
                <a:ext uri="{FF2B5EF4-FFF2-40B4-BE49-F238E27FC236}">
                  <a16:creationId xmlns:a16="http://schemas.microsoft.com/office/drawing/2014/main" id="{E03F83CF-45A2-436A-8CAE-F58A57A83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" y="3090"/>
              <a:ext cx="1545" cy="377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990033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solidFill>
                    <a:srgbClr val="990033"/>
                  </a:solidFill>
                  <a:ea typeface="楷体_GB2312" pitchFamily="49" charset="-122"/>
                </a:rPr>
                <a:t>Tag=0  atom</a:t>
              </a:r>
            </a:p>
          </p:txBody>
        </p:sp>
        <p:sp>
          <p:nvSpPr>
            <p:cNvPr id="9" name="Line 21">
              <a:extLst>
                <a:ext uri="{FF2B5EF4-FFF2-40B4-BE49-F238E27FC236}">
                  <a16:creationId xmlns:a16="http://schemas.microsoft.com/office/drawing/2014/main" id="{66A94314-C69C-46D6-9A9E-35EDBF070E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0" y="3090"/>
              <a:ext cx="0" cy="377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46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3-栈和队列-Part 1栈-讲课版</Template>
  <TotalTime>2191</TotalTime>
  <Words>3915</Words>
  <Application>Microsoft Office PowerPoint</Application>
  <PresentationFormat>全屏显示(4:3)</PresentationFormat>
  <Paragraphs>471</Paragraphs>
  <Slides>30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等线</vt:lpstr>
      <vt:lpstr>华文楷体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主题</vt:lpstr>
      <vt:lpstr>Slide</vt:lpstr>
      <vt:lpstr>第五章 数组和广义表</vt:lpstr>
      <vt:lpstr>目录</vt:lpstr>
      <vt:lpstr>4. 广义表(Generalized List)</vt:lpstr>
      <vt:lpstr>广义表 LS = (α1,α2, …,αn )的结构特点</vt:lpstr>
      <vt:lpstr>广义表举例：表头/表尾</vt:lpstr>
      <vt:lpstr>广义表的表头和表尾</vt:lpstr>
      <vt:lpstr>广义表举例</vt:lpstr>
      <vt:lpstr>5. 广义表的链式表示(存储结构)</vt:lpstr>
      <vt:lpstr>5.1 表头表尾分析法/头尾链表存储结构</vt:lpstr>
      <vt:lpstr>例子</vt:lpstr>
      <vt:lpstr>5.2 子表分析法</vt:lpstr>
      <vt:lpstr>例子</vt:lpstr>
      <vt:lpstr>广义表的应用：m元多项式的表示</vt:lpstr>
      <vt:lpstr>m元多项式的表示</vt:lpstr>
      <vt:lpstr>m元多项式举例</vt:lpstr>
      <vt:lpstr>5. 广义表的基本操作</vt:lpstr>
      <vt:lpstr>广义表操作的实现</vt:lpstr>
      <vt:lpstr>创建广义表</vt:lpstr>
      <vt:lpstr>创建广义表</vt:lpstr>
      <vt:lpstr>创建广义表</vt:lpstr>
      <vt:lpstr>PowerPoint 演示文稿</vt:lpstr>
      <vt:lpstr>PowerPoint 演示文稿</vt:lpstr>
      <vt:lpstr>求广义表的深度</vt:lpstr>
      <vt:lpstr>复制广义表</vt:lpstr>
      <vt:lpstr>删除广义表中所有元素为x的原子结点</vt:lpstr>
      <vt:lpstr>删除广义表中所有元素为x的原子结点</vt:lpstr>
      <vt:lpstr>删除广义表中所有元素为x的原子结点</vt:lpstr>
      <vt:lpstr>PowerPoint 演示文稿</vt:lpstr>
      <vt:lpstr>总结</vt:lpstr>
      <vt:lpstr>学完了《数据结构》中的线性结构…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数组和广义表</dc:title>
  <dc:creator>J B</dc:creator>
  <cp:lastModifiedBy>首赫 朱</cp:lastModifiedBy>
  <cp:revision>281</cp:revision>
  <cp:lastPrinted>2019-04-10T11:49:40Z</cp:lastPrinted>
  <dcterms:created xsi:type="dcterms:W3CDTF">2019-03-20T12:21:09Z</dcterms:created>
  <dcterms:modified xsi:type="dcterms:W3CDTF">2025-04-25T14:12:09Z</dcterms:modified>
</cp:coreProperties>
</file>