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3" r:id="rId7"/>
    <p:sldId id="308" r:id="rId8"/>
    <p:sldId id="303" r:id="rId9"/>
    <p:sldId id="264" r:id="rId10"/>
    <p:sldId id="267" r:id="rId11"/>
    <p:sldId id="269" r:id="rId12"/>
    <p:sldId id="266" r:id="rId13"/>
    <p:sldId id="26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307" r:id="rId27"/>
    <p:sldId id="282" r:id="rId28"/>
    <p:sldId id="309" r:id="rId29"/>
    <p:sldId id="283" r:id="rId30"/>
    <p:sldId id="284" r:id="rId31"/>
    <p:sldId id="310" r:id="rId32"/>
    <p:sldId id="285" r:id="rId33"/>
    <p:sldId id="289" r:id="rId34"/>
    <p:sldId id="290" r:id="rId35"/>
    <p:sldId id="305" r:id="rId36"/>
    <p:sldId id="306" r:id="rId37"/>
    <p:sldId id="286" r:id="rId38"/>
    <p:sldId id="288" r:id="rId39"/>
    <p:sldId id="287" r:id="rId40"/>
    <p:sldId id="291" r:id="rId41"/>
    <p:sldId id="304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" initials="jbh" lastIdx="1" clrIdx="0">
    <p:extLst>
      <p:ext uri="{19B8F6BF-5375-455C-9EA6-DF929625EA0E}">
        <p15:presenceInfo xmlns:p15="http://schemas.microsoft.com/office/powerpoint/2012/main" userId="unknow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9933"/>
    <a:srgbClr val="CC6600"/>
    <a:srgbClr val="FFFFCC"/>
    <a:srgbClr val="CCCCFF"/>
    <a:srgbClr val="99FF33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0" autoAdjust="0"/>
    <p:restoredTop sz="87653" autoAdjust="0"/>
  </p:normalViewPr>
  <p:slideViewPr>
    <p:cSldViewPr snapToGrid="0">
      <p:cViewPr varScale="1">
        <p:scale>
          <a:sx n="84" d="100"/>
          <a:sy n="84" d="100"/>
        </p:scale>
        <p:origin x="18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7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EFD1D-4905-43CA-A0CA-E51D9C5979C6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E2E3-8C64-4ECA-BFBE-10F4D9BD3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88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259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947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)/(1−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CN" sz="2800" b="0" i="0">
                    <a:latin typeface="Cambria Math" panose="02040503050406030204" pitchFamily="18" charset="0"/>
                  </a:rPr>
                  <a:t>𝑎_1 (1−𝑞^𝑛)/(1−𝑞)</a:t>
                </a:r>
                <a:endParaRPr lang="zh-CN" altLang="en-US" sz="2800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386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消掉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消掉</a:t>
                </a:r>
                <a:r>
                  <a:rPr lang="en-US" altLang="zh-CN" i="0">
                    <a:latin typeface="Cambria Math" panose="02040503050406030204" pitchFamily="18" charset="0"/>
                  </a:rPr>
                  <a:t>n_1</a:t>
                </a:r>
                <a:r>
                  <a:rPr lang="zh-CN" altLang="en-US" dirty="0"/>
                  <a:t> 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91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784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因为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可以等于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所以应该 用 </a:t>
                </a:r>
                <a:r>
                  <a:rPr lang="en-US" altLang="zh-CN" sz="1200" dirty="0"/>
                  <a:t>K= 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⌈log_</a:t>
                </a:r>
                <a:r>
                  <a:rPr lang="en-US" altLang="zh-CN" sz="1200" b="0" i="0">
                    <a:latin typeface="Cambria Math" panose="02040503050406030204" pitchFamily="18" charset="0"/>
                  </a:rPr>
                  <a:t>2⁡〖(𝑛+1)〗 ⌉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454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030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822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 0</a:t>
            </a:r>
            <a:r>
              <a:rPr lang="zh-CN" altLang="en-US" dirty="0"/>
              <a:t>号单元存储根结点，也可以</a:t>
            </a:r>
            <a:r>
              <a:rPr lang="en-US" altLang="zh-CN" dirty="0"/>
              <a:t>1</a:t>
            </a:r>
            <a:r>
              <a:rPr lang="zh-CN" altLang="en-US" dirty="0"/>
              <a:t>号单元存储根结点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82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590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44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4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654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48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a=2, b=2, d=0,</a:t>
            </a:r>
            <a:r>
              <a:rPr lang="en-US" altLang="zh-CN" baseline="0" dirty="0"/>
              <a:t> </a:t>
            </a:r>
            <a:r>
              <a:rPr lang="zh-CN" altLang="en-US" baseline="0" dirty="0"/>
              <a:t>故 </a:t>
            </a:r>
            <a:r>
              <a:rPr lang="en-US" altLang="zh-CN" baseline="0" dirty="0"/>
              <a:t>Log(</a:t>
            </a:r>
            <a:r>
              <a:rPr lang="en-US" altLang="zh-CN" baseline="0" dirty="0" err="1"/>
              <a:t>b,a</a:t>
            </a:r>
            <a:r>
              <a:rPr lang="en-US" altLang="zh-CN" baseline="0" dirty="0"/>
              <a:t>)=1 &gt; d=0</a:t>
            </a:r>
            <a:r>
              <a:rPr lang="zh-CN" altLang="en-US" baseline="0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183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56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6994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5729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114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0559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46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60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69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36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479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578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47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CE2E3-8C64-4ECA-BFBE-10F4D9BD339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4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237D41-A991-40DB-9FF8-AF91244FFCD8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60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237D41-A991-40DB-9FF8-AF91244FFCD8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5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237D41-A991-40DB-9FF8-AF91244FFCD8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085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4624"/>
            <a:ext cx="8229600" cy="68133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15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237D41-A991-40DB-9FF8-AF91244FFCD8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26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904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904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5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237D41-A991-40DB-9FF8-AF91244FFCD8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18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237D41-A991-40DB-9FF8-AF91244FFCD8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4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237D41-A991-40DB-9FF8-AF91244FFCD8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37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237D41-A991-40DB-9FF8-AF91244FFCD8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16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237D41-A991-40DB-9FF8-AF91244FFCD8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99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6856" y="0"/>
            <a:ext cx="822960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60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525344"/>
            <a:ext cx="395536" cy="332656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2499C5C3-0BF8-42B9-8CD7-9CBD5B73B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55651015396&amp;di=ec95c404ca2aafbfb02b03d05a869bce&amp;imgtype=0&amp;src=http%3A%2F%2Fimg.juimg.com%2Ftuku%2Fyulantu%2F130713%2F325508-130G311021644.jpg">
            <a:extLst>
              <a:ext uri="{FF2B5EF4-FFF2-40B4-BE49-F238E27FC236}">
                <a16:creationId xmlns:a16="http://schemas.microsoft.com/office/drawing/2014/main" id="{75D5D5EC-D3F0-4E93-A928-1D5EC2B25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92" y="3235569"/>
            <a:ext cx="4829908" cy="362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09366EE-3590-407A-838B-A7FE6F4E2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第六章 树和二叉树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98A53F-66C4-4028-9C65-23B0DE976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390900"/>
            <a:ext cx="6400800" cy="1752600"/>
          </a:xfrm>
        </p:spPr>
        <p:txBody>
          <a:bodyPr/>
          <a:lstStyle/>
          <a:p>
            <a:r>
              <a:rPr lang="en-US" altLang="zh-CN" b="1" dirty="0"/>
              <a:t>Part-I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5004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5CC68-1EDF-493C-88F3-B1A41173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树相关的术语</a:t>
            </a:r>
            <a:r>
              <a:rPr lang="en-US" altLang="zh-CN" dirty="0"/>
              <a:t>-V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9525C-7DB9-49E2-A286-517797A5E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有序树：树中结点的各棵子树 </a:t>
            </a:r>
            <a:r>
              <a:rPr lang="en-US" altLang="zh-CN" dirty="0"/>
              <a:t>T0, T1, …</a:t>
            </a:r>
            <a:r>
              <a:rPr lang="zh-CN" altLang="en-US" dirty="0"/>
              <a:t>是有次序的</a:t>
            </a:r>
            <a:r>
              <a:rPr lang="en-US" altLang="zh-CN" dirty="0"/>
              <a:t>(</a:t>
            </a:r>
            <a:r>
              <a:rPr lang="zh-CN" altLang="en-US" dirty="0"/>
              <a:t>不能互换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无序树</a:t>
            </a:r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0000CC"/>
                </a:solidFill>
              </a:rPr>
              <a:t>满</a:t>
            </a:r>
            <a:r>
              <a:rPr lang="en-US" altLang="zh-CN" b="1" dirty="0">
                <a:solidFill>
                  <a:srgbClr val="0000CC"/>
                </a:solidFill>
              </a:rPr>
              <a:t>m</a:t>
            </a:r>
            <a:r>
              <a:rPr lang="zh-CN" altLang="en-US" b="1" dirty="0">
                <a:solidFill>
                  <a:srgbClr val="0000CC"/>
                </a:solidFill>
              </a:rPr>
              <a:t>叉树</a:t>
            </a:r>
            <a:r>
              <a:rPr lang="en-US" altLang="zh-CN" b="1" dirty="0">
                <a:solidFill>
                  <a:srgbClr val="0000CC"/>
                </a:solidFill>
              </a:rPr>
              <a:t>/</a:t>
            </a:r>
            <a:r>
              <a:rPr lang="zh-CN" altLang="en-US" b="1" dirty="0">
                <a:solidFill>
                  <a:srgbClr val="0000CC"/>
                </a:solidFill>
              </a:rPr>
              <a:t>满</a:t>
            </a:r>
            <a:r>
              <a:rPr lang="en-US" altLang="zh-CN" b="1" dirty="0">
                <a:solidFill>
                  <a:srgbClr val="0000CC"/>
                </a:solidFill>
              </a:rPr>
              <a:t>m</a:t>
            </a:r>
            <a:r>
              <a:rPr lang="zh-CN" altLang="en-US" b="1" dirty="0">
                <a:solidFill>
                  <a:srgbClr val="0000CC"/>
                </a:solidFill>
              </a:rPr>
              <a:t>次树</a:t>
            </a:r>
            <a:r>
              <a:rPr lang="zh-CN" altLang="en-US" dirty="0"/>
              <a:t>：除根结点和叶子结点外，其余结点度数均为</a:t>
            </a:r>
            <a:r>
              <a:rPr lang="en-US" altLang="zh-CN" dirty="0"/>
              <a:t>m</a:t>
            </a:r>
          </a:p>
          <a:p>
            <a:r>
              <a:rPr lang="zh-CN" altLang="en-US" b="1" dirty="0">
                <a:solidFill>
                  <a:srgbClr val="0000CC"/>
                </a:solidFill>
              </a:rPr>
              <a:t>完全</a:t>
            </a:r>
            <a:r>
              <a:rPr lang="en-US" altLang="zh-CN" b="1" dirty="0">
                <a:solidFill>
                  <a:srgbClr val="0000CC"/>
                </a:solidFill>
              </a:rPr>
              <a:t>m</a:t>
            </a:r>
            <a:r>
              <a:rPr lang="zh-CN" altLang="en-US" b="1" dirty="0">
                <a:solidFill>
                  <a:srgbClr val="0000CC"/>
                </a:solidFill>
              </a:rPr>
              <a:t>叉树</a:t>
            </a:r>
            <a:r>
              <a:rPr lang="en-US" altLang="zh-CN" b="1" dirty="0">
                <a:solidFill>
                  <a:srgbClr val="0000CC"/>
                </a:solidFill>
              </a:rPr>
              <a:t>/</a:t>
            </a:r>
            <a:r>
              <a:rPr lang="zh-CN" altLang="en-US" b="1" dirty="0">
                <a:solidFill>
                  <a:srgbClr val="0000CC"/>
                </a:solidFill>
              </a:rPr>
              <a:t>完全</a:t>
            </a:r>
            <a:r>
              <a:rPr lang="en-US" altLang="zh-CN" b="1" dirty="0">
                <a:solidFill>
                  <a:srgbClr val="0000CC"/>
                </a:solidFill>
              </a:rPr>
              <a:t>m</a:t>
            </a:r>
            <a:r>
              <a:rPr lang="zh-CN" altLang="en-US" b="1" dirty="0">
                <a:solidFill>
                  <a:srgbClr val="0000CC"/>
                </a:solidFill>
              </a:rPr>
              <a:t>次树</a:t>
            </a:r>
            <a:r>
              <a:rPr lang="zh-CN" altLang="en-US" dirty="0"/>
              <a:t>：按照满</a:t>
            </a:r>
            <a:r>
              <a:rPr lang="en-US" altLang="zh-CN" dirty="0"/>
              <a:t>m</a:t>
            </a:r>
            <a:r>
              <a:rPr lang="zh-CN" altLang="en-US" dirty="0"/>
              <a:t>次树的层序编号后，最高层连续</a:t>
            </a:r>
            <a:r>
              <a:rPr lang="zh-CN" altLang="en-US" dirty="0">
                <a:solidFill>
                  <a:srgbClr val="FF0000"/>
                </a:solidFill>
              </a:rPr>
              <a:t>缺少</a:t>
            </a:r>
            <a:r>
              <a:rPr lang="zh-CN" altLang="en-US" dirty="0"/>
              <a:t>编号最大的</a:t>
            </a:r>
            <a:r>
              <a:rPr lang="zh-CN" altLang="en-US" dirty="0">
                <a:solidFill>
                  <a:srgbClr val="FF0000"/>
                </a:solidFill>
              </a:rPr>
              <a:t>若干个结点</a:t>
            </a:r>
            <a:r>
              <a:rPr lang="zh-CN" altLang="en-US" dirty="0"/>
              <a:t>，但至少有一个结点 </a:t>
            </a:r>
          </a:p>
          <a:p>
            <a:r>
              <a:rPr lang="zh-CN" altLang="en-US" dirty="0"/>
              <a:t>森林：森林是</a:t>
            </a:r>
            <a:r>
              <a:rPr lang="en-US" altLang="zh-CN" dirty="0"/>
              <a:t>m</a:t>
            </a:r>
            <a:r>
              <a:rPr lang="zh-CN" altLang="en-US" dirty="0"/>
              <a:t>棵树的集合</a:t>
            </a:r>
            <a:r>
              <a:rPr lang="en-US" altLang="zh-CN" dirty="0"/>
              <a:t>(m≥0)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4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5F07674-3638-4A08-A72A-6126EDEB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线性结构 </a:t>
            </a:r>
            <a:r>
              <a:rPr lang="en-US" altLang="zh-CN"/>
              <a:t>vs.</a:t>
            </a:r>
            <a:r>
              <a:rPr lang="zh-CN" altLang="en-US"/>
              <a:t> 树型结构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536F7AC-CF98-41D8-BDFE-F52FD99FE9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第一个数据元素</a:t>
            </a:r>
          </a:p>
          <a:p>
            <a:pPr lvl="1"/>
            <a:r>
              <a:rPr lang="zh-CN" altLang="en-US" dirty="0"/>
              <a:t>无前驱</a:t>
            </a:r>
            <a:endParaRPr lang="en-US" altLang="zh-CN" dirty="0"/>
          </a:p>
          <a:p>
            <a:r>
              <a:rPr lang="zh-CN" altLang="en-US" dirty="0"/>
              <a:t>最后一个数据元素</a:t>
            </a:r>
          </a:p>
          <a:p>
            <a:pPr lvl="1"/>
            <a:r>
              <a:rPr lang="zh-CN" altLang="en-US" dirty="0"/>
              <a:t>无后继</a:t>
            </a:r>
            <a:endParaRPr lang="en-US" altLang="zh-CN" dirty="0"/>
          </a:p>
          <a:p>
            <a:r>
              <a:rPr lang="zh-CN" altLang="en-US" dirty="0"/>
              <a:t>其它数据元素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一个前驱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一个后继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50C59B-EADE-4701-82A3-2C1EB0B08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836712"/>
            <a:ext cx="4349262" cy="5904656"/>
          </a:xfrm>
        </p:spPr>
        <p:txBody>
          <a:bodyPr/>
          <a:lstStyle/>
          <a:p>
            <a:r>
              <a:rPr lang="zh-CN" altLang="en-US" dirty="0"/>
              <a:t>根结点</a:t>
            </a:r>
          </a:p>
          <a:p>
            <a:pPr lvl="1"/>
            <a:r>
              <a:rPr lang="zh-CN" altLang="en-US" dirty="0"/>
              <a:t>无前驱</a:t>
            </a:r>
            <a:endParaRPr lang="en-US" altLang="zh-CN" dirty="0"/>
          </a:p>
          <a:p>
            <a:r>
              <a:rPr lang="zh-CN" altLang="en-US" dirty="0"/>
              <a:t>多个叶子结点</a:t>
            </a:r>
          </a:p>
          <a:p>
            <a:pPr lvl="1"/>
            <a:r>
              <a:rPr lang="zh-CN" altLang="en-US" dirty="0"/>
              <a:t> 无后继</a:t>
            </a:r>
            <a:endParaRPr lang="en-US" altLang="zh-CN" dirty="0"/>
          </a:p>
          <a:p>
            <a:r>
              <a:rPr lang="zh-CN" altLang="en-US" dirty="0"/>
              <a:t>其它数据元素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一个前驱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C00000"/>
                </a:solidFill>
              </a:rPr>
              <a:t>一到多个后继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以分支关系定义的</a:t>
            </a:r>
            <a:r>
              <a:rPr lang="zh-CN" altLang="en-US" b="1" dirty="0">
                <a:solidFill>
                  <a:srgbClr val="0000CC"/>
                </a:solidFill>
              </a:rPr>
              <a:t>层次结构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分支关系：祖先</a:t>
            </a:r>
            <a:r>
              <a:rPr lang="en-US" altLang="zh-CN" dirty="0"/>
              <a:t>-</a:t>
            </a:r>
            <a:r>
              <a:rPr lang="zh-CN" altLang="en-US" dirty="0"/>
              <a:t>后代，一般</a:t>
            </a:r>
            <a:r>
              <a:rPr lang="en-US" altLang="zh-CN" dirty="0"/>
              <a:t>-</a:t>
            </a:r>
            <a:r>
              <a:rPr lang="zh-CN" altLang="en-US" dirty="0"/>
              <a:t>特殊，整体</a:t>
            </a:r>
            <a:r>
              <a:rPr lang="en-US" altLang="zh-CN" dirty="0"/>
              <a:t>-</a:t>
            </a:r>
            <a:r>
              <a:rPr lang="zh-CN" altLang="en-US" dirty="0"/>
              <a:t>部分等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21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5FD42-5045-4B28-81D0-19115F95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树的基本操作</a:t>
            </a:r>
            <a:r>
              <a:rPr lang="en-US" altLang="zh-CN" dirty="0"/>
              <a:t>-I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E0A0F-C50F-409F-8956-3471E2808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836712"/>
            <a:ext cx="8556880" cy="602128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插入类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InitTree</a:t>
            </a:r>
            <a:r>
              <a:rPr lang="en-US" altLang="zh-CN" dirty="0"/>
              <a:t>(</a:t>
            </a:r>
            <a:r>
              <a:rPr lang="zh-CN" altLang="en-US" dirty="0"/>
              <a:t>*</a:t>
            </a:r>
            <a:r>
              <a:rPr lang="en-US" altLang="zh-CN" dirty="0"/>
              <a:t>T)  // </a:t>
            </a:r>
            <a:r>
              <a:rPr lang="zh-CN" altLang="en-US" dirty="0"/>
              <a:t>初始化置空树  </a:t>
            </a:r>
          </a:p>
          <a:p>
            <a:pPr marL="0" indent="0">
              <a:buNone/>
            </a:pPr>
            <a:r>
              <a:rPr lang="en-US" altLang="zh-CN" b="1" dirty="0" err="1">
                <a:solidFill>
                  <a:srgbClr val="0000CC"/>
                </a:solidFill>
              </a:rPr>
              <a:t>CreateTree</a:t>
            </a:r>
            <a:r>
              <a:rPr lang="en-US" altLang="zh-CN" dirty="0"/>
              <a:t>(</a:t>
            </a:r>
            <a:r>
              <a:rPr lang="zh-CN" altLang="en-US" dirty="0"/>
              <a:t>*</a:t>
            </a:r>
            <a:r>
              <a:rPr lang="en-US" altLang="zh-CN" dirty="0"/>
              <a:t>T, definition)   // </a:t>
            </a:r>
            <a:r>
              <a:rPr lang="zh-CN" altLang="en-US" dirty="0"/>
              <a:t>按定义构造树</a:t>
            </a:r>
          </a:p>
          <a:p>
            <a:pPr marL="0" indent="0">
              <a:buNone/>
            </a:pPr>
            <a:r>
              <a:rPr lang="en-US" altLang="zh-CN" dirty="0"/>
              <a:t>Assign(T, </a:t>
            </a:r>
            <a:r>
              <a:rPr lang="en-US" altLang="zh-CN" dirty="0" err="1"/>
              <a:t>cur_e</a:t>
            </a:r>
            <a:r>
              <a:rPr lang="en-US" altLang="zh-CN" dirty="0"/>
              <a:t>, value)   // </a:t>
            </a:r>
            <a:r>
              <a:rPr lang="zh-CN" altLang="en-US" dirty="0"/>
              <a:t>给当前结点赋值</a:t>
            </a:r>
          </a:p>
          <a:p>
            <a:pPr marL="0" indent="0">
              <a:buNone/>
            </a:pPr>
            <a:r>
              <a:rPr lang="en-US" altLang="zh-CN" dirty="0" err="1"/>
              <a:t>InsertChild</a:t>
            </a:r>
            <a:r>
              <a:rPr lang="en-US" altLang="zh-CN" dirty="0"/>
              <a:t>(</a:t>
            </a:r>
            <a:r>
              <a:rPr lang="zh-CN" altLang="en-US" dirty="0"/>
              <a:t>*</a:t>
            </a:r>
            <a:r>
              <a:rPr lang="en-US" altLang="zh-CN" dirty="0"/>
              <a:t>T, &amp;p, </a:t>
            </a:r>
            <a:r>
              <a:rPr lang="en-US" altLang="zh-CN" dirty="0" err="1"/>
              <a:t>i</a:t>
            </a:r>
            <a:r>
              <a:rPr lang="en-US" altLang="zh-CN" dirty="0"/>
              <a:t>, c)  </a:t>
            </a:r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将以</a:t>
            </a:r>
            <a:r>
              <a:rPr lang="en-US" altLang="zh-CN" dirty="0"/>
              <a:t>c</a:t>
            </a:r>
            <a:r>
              <a:rPr lang="zh-CN" altLang="en-US" dirty="0"/>
              <a:t>为根的树插入为结点</a:t>
            </a:r>
            <a:r>
              <a:rPr lang="en-US" altLang="zh-CN" dirty="0"/>
              <a:t>p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棵子树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删除类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ClearTree</a:t>
            </a:r>
            <a:r>
              <a:rPr lang="en-US" altLang="zh-CN" dirty="0"/>
              <a:t>(</a:t>
            </a:r>
            <a:r>
              <a:rPr lang="zh-CN" altLang="en-US" dirty="0"/>
              <a:t>*</a:t>
            </a:r>
            <a:r>
              <a:rPr lang="en-US" altLang="zh-CN" dirty="0"/>
              <a:t>T) // </a:t>
            </a:r>
            <a:r>
              <a:rPr lang="zh-CN" altLang="en-US" dirty="0"/>
              <a:t>将树清空</a:t>
            </a:r>
          </a:p>
          <a:p>
            <a:pPr marL="0" indent="0">
              <a:buNone/>
            </a:pPr>
            <a:r>
              <a:rPr lang="en-US" altLang="zh-CN" dirty="0" err="1"/>
              <a:t>DestroyTree</a:t>
            </a:r>
            <a:r>
              <a:rPr lang="en-US" altLang="zh-CN" dirty="0"/>
              <a:t>(</a:t>
            </a:r>
            <a:r>
              <a:rPr lang="zh-CN" altLang="en-US" dirty="0"/>
              <a:t>*</a:t>
            </a:r>
            <a:r>
              <a:rPr lang="en-US" altLang="zh-CN" dirty="0"/>
              <a:t>T)  // </a:t>
            </a:r>
            <a:r>
              <a:rPr lang="zh-CN" altLang="en-US" dirty="0"/>
              <a:t>销毁树的结构</a:t>
            </a:r>
          </a:p>
          <a:p>
            <a:pPr marL="0" indent="0">
              <a:buNone/>
            </a:pPr>
            <a:r>
              <a:rPr lang="en-US" altLang="zh-CN" dirty="0" err="1"/>
              <a:t>DeleteChild</a:t>
            </a:r>
            <a:r>
              <a:rPr lang="en-US" altLang="zh-CN" dirty="0"/>
              <a:t>(</a:t>
            </a:r>
            <a:r>
              <a:rPr lang="zh-CN" altLang="en-US" dirty="0"/>
              <a:t>*</a:t>
            </a:r>
            <a:r>
              <a:rPr lang="en-US" altLang="zh-CN" dirty="0"/>
              <a:t>T, </a:t>
            </a:r>
            <a:r>
              <a:rPr lang="zh-CN" altLang="en-US" dirty="0"/>
              <a:t>*</a:t>
            </a:r>
            <a:r>
              <a:rPr lang="en-US" altLang="zh-CN" dirty="0"/>
              <a:t>p, </a:t>
            </a:r>
            <a:r>
              <a:rPr lang="en-US" altLang="zh-CN" dirty="0" err="1"/>
              <a:t>i</a:t>
            </a:r>
            <a:r>
              <a:rPr lang="en-US" altLang="zh-CN" dirty="0"/>
              <a:t>)  // </a:t>
            </a:r>
            <a:r>
              <a:rPr lang="zh-CN" altLang="en-US" dirty="0"/>
              <a:t>删除结点</a:t>
            </a:r>
            <a:r>
              <a:rPr lang="en-US" altLang="zh-CN" dirty="0"/>
              <a:t>p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棵子树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324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21395-7573-4C3A-851D-C7CD570D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树的基本操作</a:t>
            </a:r>
            <a:r>
              <a:rPr lang="en-US" altLang="zh-CN" dirty="0"/>
              <a:t>-II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323F0-BD4C-40D3-A815-82800022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查找类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Root(T) // </a:t>
            </a:r>
            <a:r>
              <a:rPr lang="zh-CN" altLang="en-US" dirty="0"/>
              <a:t>求树的根结点</a:t>
            </a:r>
          </a:p>
          <a:p>
            <a:pPr marL="0" indent="0">
              <a:buNone/>
            </a:pPr>
            <a:r>
              <a:rPr lang="en-US" altLang="zh-CN" dirty="0"/>
              <a:t>Value(T, </a:t>
            </a:r>
            <a:r>
              <a:rPr lang="en-US" altLang="zh-CN" dirty="0" err="1"/>
              <a:t>cur_e</a:t>
            </a:r>
            <a:r>
              <a:rPr lang="en-US" altLang="zh-CN" dirty="0"/>
              <a:t>) // </a:t>
            </a:r>
            <a:r>
              <a:rPr lang="zh-CN" altLang="en-US" dirty="0"/>
              <a:t>求当前结点的元素值 </a:t>
            </a:r>
          </a:p>
          <a:p>
            <a:pPr marL="0" indent="0">
              <a:buNone/>
            </a:pPr>
            <a:r>
              <a:rPr lang="en-US" altLang="zh-CN" dirty="0"/>
              <a:t>Parent(T, </a:t>
            </a:r>
            <a:r>
              <a:rPr lang="en-US" altLang="zh-CN" dirty="0" err="1"/>
              <a:t>cur_e</a:t>
            </a:r>
            <a:r>
              <a:rPr lang="en-US" altLang="zh-CN" dirty="0"/>
              <a:t>) // </a:t>
            </a:r>
            <a:r>
              <a:rPr lang="zh-CN" altLang="en-US" dirty="0"/>
              <a:t>求当前结点的双亲结点</a:t>
            </a:r>
          </a:p>
          <a:p>
            <a:pPr marL="0" indent="0">
              <a:buNone/>
            </a:pPr>
            <a:r>
              <a:rPr lang="en-US" altLang="zh-CN" dirty="0" err="1"/>
              <a:t>LeftChild</a:t>
            </a:r>
            <a:r>
              <a:rPr lang="en-US" altLang="zh-CN" dirty="0"/>
              <a:t>(T, </a:t>
            </a:r>
            <a:r>
              <a:rPr lang="en-US" altLang="zh-CN" dirty="0" err="1"/>
              <a:t>cur_e</a:t>
            </a:r>
            <a:r>
              <a:rPr lang="en-US" altLang="zh-CN" dirty="0"/>
              <a:t>) // </a:t>
            </a:r>
            <a:r>
              <a:rPr lang="zh-CN" altLang="en-US" dirty="0"/>
              <a:t>求当前结点的最左孩子 </a:t>
            </a:r>
          </a:p>
          <a:p>
            <a:pPr marL="0" indent="0">
              <a:buNone/>
            </a:pPr>
            <a:r>
              <a:rPr lang="en-US" altLang="zh-CN" dirty="0" err="1"/>
              <a:t>RightSibling</a:t>
            </a:r>
            <a:r>
              <a:rPr lang="en-US" altLang="zh-CN" dirty="0"/>
              <a:t>(T, </a:t>
            </a:r>
            <a:r>
              <a:rPr lang="en-US" altLang="zh-CN" dirty="0" err="1"/>
              <a:t>cur_e</a:t>
            </a:r>
            <a:r>
              <a:rPr lang="en-US" altLang="zh-CN" dirty="0"/>
              <a:t>)  // </a:t>
            </a:r>
            <a:r>
              <a:rPr lang="zh-CN" altLang="en-US" dirty="0"/>
              <a:t>求当前结点的右兄弟</a:t>
            </a:r>
          </a:p>
          <a:p>
            <a:pPr marL="0" indent="0">
              <a:buNone/>
            </a:pPr>
            <a:r>
              <a:rPr lang="en-US" altLang="zh-CN" dirty="0" err="1"/>
              <a:t>TreeEmpty</a:t>
            </a:r>
            <a:r>
              <a:rPr lang="en-US" altLang="zh-CN" dirty="0"/>
              <a:t>(T)  // </a:t>
            </a:r>
            <a:r>
              <a:rPr lang="zh-CN" altLang="en-US" dirty="0"/>
              <a:t>判定树是否为空树 </a:t>
            </a:r>
          </a:p>
          <a:p>
            <a:pPr marL="0" indent="0">
              <a:buNone/>
            </a:pPr>
            <a:r>
              <a:rPr lang="en-US" altLang="zh-CN" b="1" dirty="0" err="1">
                <a:solidFill>
                  <a:srgbClr val="0000CC"/>
                </a:solidFill>
              </a:rPr>
              <a:t>TreeDepth</a:t>
            </a:r>
            <a:r>
              <a:rPr lang="en-US" altLang="zh-CN" dirty="0"/>
              <a:t>(T)  // </a:t>
            </a:r>
            <a:r>
              <a:rPr lang="zh-CN" altLang="en-US" dirty="0"/>
              <a:t>求树的深度</a:t>
            </a:r>
          </a:p>
          <a:p>
            <a:pPr marL="0" indent="0">
              <a:buNone/>
            </a:pPr>
            <a:r>
              <a:rPr lang="en-US" altLang="zh-CN" b="1" dirty="0" err="1">
                <a:solidFill>
                  <a:srgbClr val="0000CC"/>
                </a:solidFill>
              </a:rPr>
              <a:t>TraverseTree</a:t>
            </a:r>
            <a:r>
              <a:rPr lang="en-US" altLang="zh-CN" dirty="0"/>
              <a:t>(T, Visit() )  // </a:t>
            </a:r>
            <a:r>
              <a:rPr lang="zh-CN" altLang="en-US" dirty="0"/>
              <a:t>遍历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384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1A0962D-66FF-4B65-B7F7-2C5139D0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二叉树 </a:t>
            </a:r>
            <a:r>
              <a:rPr lang="en-US" altLang="zh-CN" dirty="0"/>
              <a:t>(Binary tree)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203D41-0C9D-4396-A5F6-CF076E28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>
                <a:solidFill>
                  <a:srgbClr val="0000CC"/>
                </a:solidFill>
              </a:rPr>
              <a:t>binary tree </a:t>
            </a:r>
            <a:r>
              <a:rPr lang="en-US" altLang="zh-CN" dirty="0"/>
              <a:t>is either empty or it contains a root node and left- and right-subtrees that are also </a:t>
            </a:r>
            <a:r>
              <a:rPr lang="en-US" altLang="zh-CN" b="1" dirty="0">
                <a:solidFill>
                  <a:srgbClr val="0000CC"/>
                </a:solidFill>
              </a:rPr>
              <a:t>binary trees</a:t>
            </a:r>
          </a:p>
          <a:p>
            <a:r>
              <a:rPr lang="zh-CN" altLang="en-US" dirty="0"/>
              <a:t>定义：一种树型结构，它的特点是每个结点至多只有两棵子树，并且，二叉树的子树</a:t>
            </a:r>
            <a:r>
              <a:rPr lang="zh-CN" altLang="en-US" b="1" dirty="0">
                <a:solidFill>
                  <a:srgbClr val="00B050"/>
                </a:solidFill>
              </a:rPr>
              <a:t>有左右之分</a:t>
            </a:r>
            <a:r>
              <a:rPr lang="zh-CN" altLang="en-US" dirty="0"/>
              <a:t>，其次序不能任意颠倒</a:t>
            </a: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3EDD9345-B6A1-47DC-82BD-45CDCC81A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76800"/>
            <a:ext cx="457200" cy="533400"/>
          </a:xfrm>
          <a:prstGeom prst="wedgeRoundRectCallout">
            <a:avLst>
              <a:gd name="adj1" fmla="val -82986"/>
              <a:gd name="adj2" fmla="val -118750"/>
              <a:gd name="adj3" fmla="val 16667"/>
            </a:avLst>
          </a:prstGeom>
          <a:solidFill>
            <a:srgbClr val="00B0F0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93FCF84F-8F68-4543-97FF-7A5561CA2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876800"/>
            <a:ext cx="457200" cy="533400"/>
          </a:xfrm>
          <a:prstGeom prst="wedgeRoundRectCallout">
            <a:avLst>
              <a:gd name="adj1" fmla="val -82986"/>
              <a:gd name="adj2" fmla="val -118750"/>
              <a:gd name="adj3" fmla="val 16667"/>
            </a:avLst>
          </a:prstGeom>
          <a:solidFill>
            <a:srgbClr val="00B0F0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16EF55A2-50EC-4203-BEB5-8D9D25DF8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76800"/>
            <a:ext cx="457200" cy="533400"/>
          </a:xfrm>
          <a:prstGeom prst="wedgeRoundRectCallout">
            <a:avLst>
              <a:gd name="adj1" fmla="val 81944"/>
              <a:gd name="adj2" fmla="val -131847"/>
              <a:gd name="adj3" fmla="val 16667"/>
            </a:avLst>
          </a:prstGeom>
          <a:solidFill>
            <a:srgbClr val="00B0F0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159BDA0A-1A4F-41F9-8385-59E2F4DE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876800"/>
            <a:ext cx="457200" cy="533400"/>
          </a:xfrm>
          <a:prstGeom prst="wedgeRoundRectCallout">
            <a:avLst>
              <a:gd name="adj1" fmla="val 81944"/>
              <a:gd name="adj2" fmla="val -131847"/>
              <a:gd name="adj3" fmla="val 16667"/>
            </a:avLst>
          </a:prstGeom>
          <a:solidFill>
            <a:srgbClr val="00B0F0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8EFDD819-BAF0-4A39-A638-5B6000FA1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343400"/>
            <a:ext cx="228600" cy="304800"/>
          </a:xfrm>
          <a:prstGeom prst="ellipse">
            <a:avLst/>
          </a:prstGeom>
          <a:solidFill>
            <a:srgbClr val="00B0F0"/>
          </a:solidFill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rgbClr val="CC3300"/>
              </a:solidFill>
              <a:latin typeface="Times New Roman" pitchFamily="18" charset="0"/>
            </a:endParaRP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88FB9725-07B5-4D55-9F6B-7C8E62CB60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343400"/>
            <a:ext cx="228600" cy="3048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B80839F1-5022-486A-B1D5-5F4148133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267200"/>
            <a:ext cx="381000" cy="381000"/>
          </a:xfrm>
          <a:prstGeom prst="ellipse">
            <a:avLst/>
          </a:prstGeom>
          <a:solidFill>
            <a:srgbClr val="00B0F0"/>
          </a:solidFill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88305D0B-4C32-4A47-95F8-4F89564E3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81000" cy="381000"/>
          </a:xfrm>
          <a:prstGeom prst="ellipse">
            <a:avLst/>
          </a:prstGeom>
          <a:solidFill>
            <a:srgbClr val="00B0F0"/>
          </a:solidFill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73EA1057-0141-45A4-BCEE-242CC48BA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67200"/>
            <a:ext cx="381000" cy="381000"/>
          </a:xfrm>
          <a:prstGeom prst="ellipse">
            <a:avLst/>
          </a:prstGeom>
          <a:solidFill>
            <a:srgbClr val="00B0F0"/>
          </a:solidFill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55CA78B9-EB60-4072-B019-5BE0F0422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81000" cy="381000"/>
          </a:xfrm>
          <a:prstGeom prst="ellipse">
            <a:avLst/>
          </a:prstGeom>
          <a:solidFill>
            <a:srgbClr val="00B0F0"/>
          </a:solidFill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75AF8BED-BB5E-4DF9-B967-F399619A1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876800"/>
            <a:ext cx="420688" cy="519113"/>
          </a:xfrm>
          <a:prstGeom prst="rect">
            <a:avLst/>
          </a:prstGeom>
          <a:solidFill>
            <a:srgbClr val="00B0F0"/>
          </a:solidFill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L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FF9BB66C-CC65-4A2B-BD28-63274835A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876800"/>
            <a:ext cx="420688" cy="519113"/>
          </a:xfrm>
          <a:prstGeom prst="rect">
            <a:avLst/>
          </a:prstGeom>
          <a:solidFill>
            <a:srgbClr val="00B0F0"/>
          </a:solidFill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L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F4C06219-048A-4541-9F4C-0CDB77E54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75" y="4876800"/>
            <a:ext cx="441325" cy="519113"/>
          </a:xfrm>
          <a:prstGeom prst="rect">
            <a:avLst/>
          </a:prstGeom>
          <a:solidFill>
            <a:srgbClr val="00B0F0"/>
          </a:solidFill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R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EEF06B29-E08A-4F78-A3E5-911E083CE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876800"/>
            <a:ext cx="441325" cy="519113"/>
          </a:xfrm>
          <a:prstGeom prst="rect">
            <a:avLst/>
          </a:prstGeom>
          <a:solidFill>
            <a:srgbClr val="00B0F0"/>
          </a:solidFill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R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3306EB8-5349-44DD-B02D-019F7FB7138A}"/>
              </a:ext>
            </a:extLst>
          </p:cNvPr>
          <p:cNvSpPr txBox="1"/>
          <p:nvPr/>
        </p:nvSpPr>
        <p:spPr>
          <a:xfrm>
            <a:off x="2476500" y="5709405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二叉树的五种不同形态</a:t>
            </a: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17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53E7E-B131-4433-9023-BC6D9619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二叉树的性质</a:t>
            </a:r>
            <a:r>
              <a:rPr lang="en-US" altLang="zh-CN" dirty="0"/>
              <a:t>-I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8CE58C-BFFA-4635-8802-CC045BEF12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b="1" dirty="0"/>
                  <a:t>性质</a:t>
                </a:r>
                <a:r>
                  <a:rPr lang="en-US" altLang="zh-CN" b="1" dirty="0"/>
                  <a:t>1 </a:t>
                </a:r>
                <a:r>
                  <a:rPr lang="zh-CN" altLang="en-US" dirty="0"/>
                  <a:t>：若二叉树结点的层次从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开始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则在</a:t>
                </a:r>
                <a:r>
                  <a:rPr lang="zh-CN" altLang="en-US" b="1" dirty="0">
                    <a:solidFill>
                      <a:srgbClr val="0000CC"/>
                    </a:solidFill>
                  </a:rPr>
                  <a:t>二叉树的第 </a:t>
                </a:r>
                <a:r>
                  <a:rPr lang="en-US" altLang="zh-CN" b="1" dirty="0" err="1">
                    <a:solidFill>
                      <a:srgbClr val="0000CC"/>
                    </a:solidFill>
                  </a:rPr>
                  <a:t>i</a:t>
                </a:r>
                <a:r>
                  <a:rPr lang="en-US" altLang="zh-CN" b="1" dirty="0">
                    <a:solidFill>
                      <a:srgbClr val="0000CC"/>
                    </a:solidFill>
                  </a:rPr>
                  <a:t> </a:t>
                </a:r>
                <a:r>
                  <a:rPr lang="zh-CN" altLang="en-US" b="1" dirty="0">
                    <a:solidFill>
                      <a:srgbClr val="0000CC"/>
                    </a:solidFill>
                  </a:rPr>
                  <a:t>层</a:t>
                </a:r>
                <a:r>
                  <a:rPr lang="en-US" altLang="zh-CN" b="1" dirty="0">
                    <a:solidFill>
                      <a:srgbClr val="0000CC"/>
                    </a:solidFill>
                  </a:rPr>
                  <a:t>(i≥1)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最多</a:t>
                </a:r>
                <a:r>
                  <a:rPr lang="zh-CN" altLang="en-US" b="1" dirty="0">
                    <a:solidFill>
                      <a:srgbClr val="0000CC"/>
                    </a:solidFill>
                  </a:rPr>
                  <a:t>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b="1" dirty="0">
                    <a:solidFill>
                      <a:srgbClr val="0000CC"/>
                    </a:solidFill>
                  </a:rPr>
                  <a:t> </a:t>
                </a:r>
                <a:r>
                  <a:rPr lang="zh-CN" altLang="en-US" b="1" dirty="0">
                    <a:solidFill>
                      <a:srgbClr val="0000CC"/>
                    </a:solidFill>
                  </a:rPr>
                  <a:t>个结点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用数学归纳法证明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i</a:t>
                </a:r>
                <a:r>
                  <a:rPr lang="en-US" altLang="zh-CN" dirty="0"/>
                  <a:t>=1</a:t>
                </a:r>
                <a:r>
                  <a:rPr lang="zh-CN" altLang="en-US" dirty="0"/>
                  <a:t>：因为在第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层只有一个根结点，所以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 </a:t>
                </a:r>
                <a:r>
                  <a:rPr lang="zh-CN" altLang="en-US" dirty="0"/>
                  <a:t>结论成立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设对 </a:t>
                </a:r>
                <a:r>
                  <a:rPr lang="en-US" altLang="zh-CN" dirty="0"/>
                  <a:t>j 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) </a:t>
                </a:r>
                <a:r>
                  <a:rPr lang="zh-CN" altLang="en-US" dirty="0"/>
                  <a:t>结论成立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第</a:t>
                </a:r>
                <a:r>
                  <a:rPr lang="en-US" altLang="zh-CN" dirty="0"/>
                  <a:t>j+1</a:t>
                </a:r>
                <a:r>
                  <a:rPr lang="zh-CN" altLang="en-US" dirty="0"/>
                  <a:t>层：该层的结点总数是第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层最大结点数的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倍，即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j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b="1" dirty="0"/>
                  <a:t>性质</a:t>
                </a:r>
                <a:r>
                  <a:rPr lang="en-US" altLang="zh-CN" b="1" dirty="0"/>
                  <a:t>2</a:t>
                </a:r>
                <a:r>
                  <a:rPr lang="zh-CN" altLang="en-US" dirty="0"/>
                  <a:t>：深度为 </a:t>
                </a:r>
                <a:r>
                  <a:rPr lang="en-US" altLang="zh-CN" dirty="0"/>
                  <a:t>k( k≥1 )</a:t>
                </a:r>
                <a:r>
                  <a:rPr lang="zh-CN" altLang="en-US" dirty="0"/>
                  <a:t>的二叉树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最少</a:t>
                </a:r>
                <a:r>
                  <a:rPr lang="zh-CN" altLang="en-US" b="1" dirty="0">
                    <a:solidFill>
                      <a:srgbClr val="0000CC"/>
                    </a:solidFill>
                  </a:rPr>
                  <a:t>有 </a:t>
                </a:r>
                <a:r>
                  <a:rPr lang="en-US" altLang="zh-CN" b="1" dirty="0">
                    <a:solidFill>
                      <a:srgbClr val="0000CC"/>
                    </a:solidFill>
                  </a:rPr>
                  <a:t>k </a:t>
                </a:r>
                <a:r>
                  <a:rPr lang="zh-CN" altLang="en-US" b="1" dirty="0">
                    <a:solidFill>
                      <a:srgbClr val="0000CC"/>
                    </a:solidFill>
                  </a:rPr>
                  <a:t>个结点，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最多</a:t>
                </a:r>
                <a:r>
                  <a:rPr lang="zh-CN" altLang="en-US" b="1" dirty="0">
                    <a:solidFill>
                      <a:srgbClr val="0000CC"/>
                    </a:solidFill>
                  </a:rPr>
                  <a:t>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solidFill>
                      <a:srgbClr val="0000CC"/>
                    </a:solidFill>
                  </a:rPr>
                  <a:t>-1</a:t>
                </a:r>
                <a:r>
                  <a:rPr lang="zh-CN" altLang="en-US" b="1" dirty="0">
                    <a:solidFill>
                      <a:srgbClr val="0000CC"/>
                    </a:solidFill>
                  </a:rPr>
                  <a:t>个结点</a:t>
                </a:r>
                <a:endParaRPr lang="en-US" altLang="zh-CN" b="1" dirty="0">
                  <a:solidFill>
                    <a:srgbClr val="0000CC"/>
                  </a:solidFill>
                </a:endParaRPr>
              </a:p>
              <a:p>
                <a:pPr lvl="1"/>
                <a:r>
                  <a:rPr lang="zh-CN" altLang="en-US" dirty="0"/>
                  <a:t>因为每一层最少要有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个结点，因此，最少结点数为 </a:t>
                </a:r>
                <a:r>
                  <a:rPr lang="en-US" altLang="zh-CN" dirty="0"/>
                  <a:t>k</a:t>
                </a:r>
              </a:p>
              <a:p>
                <a:pPr lvl="1"/>
                <a:r>
                  <a:rPr lang="zh-CN" altLang="en-US" dirty="0"/>
                  <a:t>借助性质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，最多结点个数为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altLang="zh-CN" b="0" i="0" dirty="0" smtClean="0"/>
                      <m:t> </m:t>
                    </m:r>
                  </m:oMath>
                </a14:m>
                <a:r>
                  <a:rPr lang="zh-CN" altLang="en-US" dirty="0"/>
                  <a:t>，用求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等比级数</a:t>
                </a:r>
                <a:r>
                  <a:rPr lang="zh-CN" altLang="en-US" dirty="0"/>
                  <a:t>前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项和的公式得到：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68CE58C-BFFA-4635-8802-CC045BEF12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81" t="-2530" r="-4815" b="-1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895D8-8B8F-4A92-BFDF-FD935CF0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二叉树的性质</a:t>
            </a:r>
            <a:r>
              <a:rPr lang="en-US" altLang="zh-CN" dirty="0"/>
              <a:t>-II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679684-806A-47B8-9D67-E82D0BA25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1" dirty="0"/>
                  <a:t>性质</a:t>
                </a:r>
                <a:r>
                  <a:rPr lang="en-US" altLang="zh-CN" b="1" dirty="0"/>
                  <a:t>3</a:t>
                </a:r>
                <a:r>
                  <a:rPr lang="zh-CN" altLang="en-US" dirty="0"/>
                  <a:t>：对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任何</a:t>
                </a:r>
                <a:r>
                  <a:rPr lang="zh-CN" altLang="en-US" dirty="0"/>
                  <a:t>一棵二叉树，如果其叶结点有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个，度为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的非叶结点有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个，则有：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0000CC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00CC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0000CC"/>
                    </a:solidFill>
                  </a:rPr>
                  <a:t> ＋ </a:t>
                </a:r>
                <a:r>
                  <a:rPr lang="en-US" altLang="zh-CN" b="1" dirty="0">
                    <a:solidFill>
                      <a:srgbClr val="0000CC"/>
                    </a:solidFill>
                  </a:rPr>
                  <a:t>1</a:t>
                </a:r>
              </a:p>
              <a:p>
                <a:pPr lvl="1"/>
                <a:r>
                  <a:rPr lang="zh-CN" altLang="en-US" dirty="0"/>
                  <a:t>设：度为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的结点有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个，总结点数为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， 总分支数为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，那么根据二叉树的定义，有：</a:t>
                </a:r>
              </a:p>
              <a:p>
                <a:pPr lvl="1"/>
                <a:r>
                  <a:rPr lang="en-US" altLang="zh-CN" dirty="0"/>
                  <a:t>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e = n-1 =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因此，有 </a:t>
                </a:r>
                <a:r>
                  <a:rPr lang="en-US" altLang="zh-CN" dirty="0"/>
                  <a:t>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-1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-1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+1 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性质：二叉树的分支数等于二叉树中所有结点的度的总和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9679684-806A-47B8-9D67-E82D0BA25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822" r="-6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31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19357-AC9A-4EA8-9925-316F7450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满二叉树 </a:t>
            </a:r>
            <a:r>
              <a:rPr lang="en-US" altLang="zh-CN" dirty="0"/>
              <a:t>(Full binary tree)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36ECC9-D832-4D43-A88A-49F29D551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定义：</a:t>
                </a:r>
                <a:r>
                  <a:rPr lang="zh-CN" altLang="en-US" b="1" dirty="0">
                    <a:solidFill>
                      <a:srgbClr val="0000CC"/>
                    </a:solidFill>
                  </a:rPr>
                  <a:t>满二叉树</a:t>
                </a:r>
                <a:r>
                  <a:rPr lang="zh-CN" altLang="en-US" dirty="0"/>
                  <a:t>是一棵深度为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且有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altLang="zh-CN" dirty="0"/>
                  <a:t>-1</a:t>
                </a:r>
                <a:r>
                  <a:rPr lang="zh-CN" altLang="en-US" dirty="0"/>
                  <a:t>个结点的二叉树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满二叉树的结点编号：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第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k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层第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j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个结点</a:t>
                </a:r>
                <a:r>
                  <a:rPr lang="en-US" altLang="zh-CN" dirty="0"/>
                  <a:t>(1≤ j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编号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C(k, j) 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C(k, j)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 (j-1)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36ECC9-D832-4D43-A88A-49F29D551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518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66">
            <a:extLst>
              <a:ext uri="{FF2B5EF4-FFF2-40B4-BE49-F238E27FC236}">
                <a16:creationId xmlns:a16="http://schemas.microsoft.com/office/drawing/2014/main" id="{392F12AE-CADE-4832-8D1F-236EF24455B3}"/>
              </a:ext>
            </a:extLst>
          </p:cNvPr>
          <p:cNvGrpSpPr>
            <a:grpSpLocks/>
          </p:cNvGrpSpPr>
          <p:nvPr/>
        </p:nvGrpSpPr>
        <p:grpSpPr bwMode="auto">
          <a:xfrm>
            <a:off x="1835696" y="1700808"/>
            <a:ext cx="4724400" cy="2667000"/>
            <a:chOff x="2784" y="240"/>
            <a:chExt cx="2976" cy="1680"/>
          </a:xfrm>
        </p:grpSpPr>
        <p:sp>
          <p:nvSpPr>
            <p:cNvPr id="5" name="Oval 7">
              <a:extLst>
                <a:ext uri="{FF2B5EF4-FFF2-40B4-BE49-F238E27FC236}">
                  <a16:creationId xmlns:a16="http://schemas.microsoft.com/office/drawing/2014/main" id="{3F3A3BD9-5776-456F-85F9-2F6B03576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1</a:t>
              </a:r>
              <a:endParaRPr lang="en-US" altLang="zh-CN" sz="2400"/>
            </a:p>
          </p:txBody>
        </p:sp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C2DDE90F-7D09-4959-AC1E-05FAEEEC6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72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2</a:t>
              </a:r>
              <a:endParaRPr lang="en-US" altLang="zh-CN" sz="2400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44E2E4FB-AFA8-4E82-8ABF-95BF28F6D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72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990000"/>
                  </a:solidFill>
                </a:rPr>
                <a:t>3</a:t>
              </a:r>
              <a:endParaRPr lang="en-US" altLang="zh-CN" sz="2400" dirty="0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EBE63548-8076-4682-A6A8-CF9D2FB90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0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4</a:t>
              </a:r>
              <a:endParaRPr lang="en-US" altLang="zh-CN" sz="2400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2F6B8E00-C133-412C-89D2-E8C82D690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20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5</a:t>
              </a:r>
              <a:endParaRPr lang="en-US" altLang="zh-CN" sz="2400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3391D4A7-A2AC-4BC2-9B0D-441F9A898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20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6</a:t>
              </a:r>
              <a:endParaRPr lang="en-US" altLang="zh-CN" sz="2400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6112476B-4427-4074-8832-A7AFC779B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120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7</a:t>
              </a:r>
              <a:endParaRPr lang="en-US" altLang="zh-CN" sz="2400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2AEA7BEB-9468-4608-A988-03818B97F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68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8</a:t>
              </a:r>
              <a:endParaRPr lang="en-US" altLang="zh-CN" sz="2400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7D735129-C7C1-4D8B-BAD6-497EF9023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68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9</a:t>
              </a:r>
              <a:endParaRPr lang="en-US" altLang="zh-CN" sz="2400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B8B13E81-3F15-4027-9707-383E1F264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68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10</a:t>
              </a:r>
              <a:endParaRPr lang="en-US" altLang="zh-CN" sz="2400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0C793DB0-2475-4B6E-A8DB-D474E9092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68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990000"/>
                  </a:solidFill>
                </a:rPr>
                <a:t>11</a:t>
              </a:r>
              <a:endParaRPr lang="en-US" altLang="zh-CN" sz="2400" dirty="0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4ABDB45C-4801-45B5-8DBC-F4DB770B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68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12</a:t>
              </a:r>
              <a:endParaRPr lang="en-US" altLang="zh-CN" sz="2400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4BA55DB1-9732-4B8C-AF77-C25F5751F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68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13</a:t>
              </a:r>
              <a:endParaRPr lang="en-US" altLang="zh-CN" sz="2400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BA972F5F-0BB5-4619-80C8-25B99635C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68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14</a:t>
              </a:r>
              <a:endParaRPr lang="en-US" altLang="zh-CN" sz="2400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B8B9AADF-B17B-459A-B0E4-314A7AB5C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80"/>
              <a:ext cx="288" cy="240"/>
            </a:xfrm>
            <a:prstGeom prst="ellipse">
              <a:avLst/>
            </a:prstGeom>
            <a:solidFill>
              <a:srgbClr val="FCFEDC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990000"/>
                  </a:solidFill>
                </a:rPr>
                <a:t>15</a:t>
              </a:r>
              <a:endParaRPr lang="en-US" altLang="zh-CN" sz="2400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DADB475F-B189-4E0F-9F72-6906A8908D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384"/>
              <a:ext cx="624" cy="336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DC607354-4868-45E9-862F-9CB4FC237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84"/>
              <a:ext cx="624" cy="336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5">
              <a:extLst>
                <a:ext uri="{FF2B5EF4-FFF2-40B4-BE49-F238E27FC236}">
                  <a16:creationId xmlns:a16="http://schemas.microsoft.com/office/drawing/2014/main" id="{1B7D0266-C77E-4E8F-9A07-1F439F703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816"/>
              <a:ext cx="240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6">
              <a:extLst>
                <a:ext uri="{FF2B5EF4-FFF2-40B4-BE49-F238E27FC236}">
                  <a16:creationId xmlns:a16="http://schemas.microsoft.com/office/drawing/2014/main" id="{546223C0-23F3-4E03-9DB5-4331F72DA0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816"/>
              <a:ext cx="240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7">
              <a:extLst>
                <a:ext uri="{FF2B5EF4-FFF2-40B4-BE49-F238E27FC236}">
                  <a16:creationId xmlns:a16="http://schemas.microsoft.com/office/drawing/2014/main" id="{5992DD50-E49C-4ED7-8709-FBDB2B91D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816"/>
              <a:ext cx="240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042793F0-2DAF-465F-BD64-9ABCE2751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816"/>
              <a:ext cx="240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A3E6E8F5-B2CD-421B-A588-00FD585C8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296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081F2ADF-9040-49AB-B0B8-5F7CA5EFA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96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3B76ACBD-F7DD-4812-8E72-CD3983025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1296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2">
              <a:extLst>
                <a:ext uri="{FF2B5EF4-FFF2-40B4-BE49-F238E27FC236}">
                  <a16:creationId xmlns:a16="http://schemas.microsoft.com/office/drawing/2014/main" id="{CA0F593F-1C54-4DCC-B441-716547AB3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296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3">
              <a:extLst>
                <a:ext uri="{FF2B5EF4-FFF2-40B4-BE49-F238E27FC236}">
                  <a16:creationId xmlns:a16="http://schemas.microsoft.com/office/drawing/2014/main" id="{71F0750E-C8FA-4909-AF03-3C8485BEDC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1296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4B86811F-9A78-42E0-84E5-089F4D3E6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296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C598DA42-88ED-4431-8566-7F4F83678A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2" y="1296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6">
              <a:extLst>
                <a:ext uri="{FF2B5EF4-FFF2-40B4-BE49-F238E27FC236}">
                  <a16:creationId xmlns:a16="http://schemas.microsoft.com/office/drawing/2014/main" id="{E3B37FB9-F8B4-4B61-9F0D-F3BEB218F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1296"/>
              <a:ext cx="48" cy="384"/>
            </a:xfrm>
            <a:prstGeom prst="line">
              <a:avLst/>
            </a:prstGeom>
            <a:noFill/>
            <a:ln w="19050" cap="sq">
              <a:solidFill>
                <a:srgbClr val="99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408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1E74F-F810-4EA4-965C-11B19F12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完全二叉树 </a:t>
            </a:r>
            <a:r>
              <a:rPr lang="en-US" altLang="zh-CN" dirty="0"/>
              <a:t>(Complete binary tree)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ADB645-9213-432F-A835-77067DB4ED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6712"/>
                <a:ext cx="8229600" cy="396199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定义：</a:t>
                </a:r>
                <a:r>
                  <a:rPr lang="zh-CN" altLang="en-US" b="1" dirty="0">
                    <a:solidFill>
                      <a:srgbClr val="0000CC"/>
                    </a:solidFill>
                  </a:rPr>
                  <a:t>完全二叉树</a:t>
                </a:r>
                <a:r>
                  <a:rPr lang="zh-CN" altLang="en-US" dirty="0"/>
                  <a:t>中所含的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个结点和满二叉树中编号为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至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的结点一一对应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满二叉树一定是完全二叉树</a:t>
                </a:r>
                <a:endParaRPr lang="en-US" altLang="zh-CN" dirty="0"/>
              </a:p>
              <a:p>
                <a:r>
                  <a:rPr lang="zh-CN" altLang="en-US" b="1" dirty="0"/>
                  <a:t>性质</a:t>
                </a:r>
                <a:r>
                  <a:rPr lang="en-US" altLang="zh-CN" b="1" dirty="0"/>
                  <a:t>4</a:t>
                </a:r>
                <a:r>
                  <a:rPr lang="zh-CN" altLang="en-US" dirty="0"/>
                  <a:t>：具有 </a:t>
                </a:r>
                <a:r>
                  <a:rPr lang="en-US" altLang="zh-CN" dirty="0"/>
                  <a:t>n (n≥0) </a:t>
                </a:r>
                <a:r>
                  <a:rPr lang="zh-CN" altLang="en-US" dirty="0"/>
                  <a:t>个结点的</a:t>
                </a:r>
                <a:r>
                  <a:rPr lang="zh-CN" altLang="en-US" b="1" dirty="0">
                    <a:solidFill>
                      <a:srgbClr val="0000CC"/>
                    </a:solidFill>
                  </a:rPr>
                  <a:t>完全二叉树的深度为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b="1" dirty="0">
                    <a:solidFill>
                      <a:srgbClr val="0000CC"/>
                    </a:solidFill>
                  </a:rPr>
                  <a:t> + 1     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设完全二叉树的深度为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，那么，根据性质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，有：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-1 &lt; n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-1 </a:t>
                </a:r>
                <a:r>
                  <a:rPr lang="zh-CN" altLang="en-US" dirty="0"/>
                  <a:t>，进而有：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≤  n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zh-CN" altLang="en-US" dirty="0"/>
                  <a:t>，即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   </a:t>
                </a:r>
                <a:r>
                  <a:rPr lang="en-US" altLang="zh-CN" dirty="0"/>
                  <a:t>k-1 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func>
                  </m:oMath>
                </a14:m>
                <a:r>
                  <a:rPr lang="en-US" altLang="zh-CN" dirty="0"/>
                  <a:t> &lt; k</a:t>
                </a:r>
              </a:p>
              <a:p>
                <a:pPr lvl="1"/>
                <a:r>
                  <a:rPr lang="zh-CN" altLang="en-US" dirty="0"/>
                  <a:t>因为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只能是整数，因此有 </a:t>
                </a:r>
                <a:r>
                  <a:rPr lang="en-US" altLang="zh-CN" dirty="0"/>
                  <a:t>k 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+ 1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1ADB645-9213-432F-A835-77067DB4E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6712"/>
                <a:ext cx="8229600" cy="3961991"/>
              </a:xfrm>
              <a:blipFill rotWithShape="0">
                <a:blip r:embed="rId3"/>
                <a:stretch>
                  <a:fillRect l="-1481" t="-3846" r="-889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48B9D6FB-0219-4E86-90C2-01D35729795B}"/>
              </a:ext>
            </a:extLst>
          </p:cNvPr>
          <p:cNvGrpSpPr/>
          <p:nvPr/>
        </p:nvGrpSpPr>
        <p:grpSpPr>
          <a:xfrm>
            <a:off x="4800600" y="4787153"/>
            <a:ext cx="4267200" cy="1899854"/>
            <a:chOff x="4800600" y="4553407"/>
            <a:chExt cx="4267200" cy="2133600"/>
          </a:xfrm>
        </p:grpSpPr>
        <p:sp>
          <p:nvSpPr>
            <p:cNvPr id="4" name="Line 2">
              <a:extLst>
                <a:ext uri="{FF2B5EF4-FFF2-40B4-BE49-F238E27FC236}">
                  <a16:creationId xmlns:a16="http://schemas.microsoft.com/office/drawing/2014/main" id="{574C9919-3B9A-45E8-8C95-0DD78BFE5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1000" y="6001207"/>
              <a:ext cx="152400" cy="457200"/>
            </a:xfrm>
            <a:prstGeom prst="line">
              <a:avLst/>
            </a:prstGeom>
            <a:noFill/>
            <a:ln w="38100" cap="rnd">
              <a:solidFill>
                <a:srgbClr val="0099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DD886245-F6E1-4C3B-B054-6BC3B4E15E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6200" y="5925007"/>
              <a:ext cx="228600" cy="533400"/>
            </a:xfrm>
            <a:prstGeom prst="line">
              <a:avLst/>
            </a:prstGeom>
            <a:noFill/>
            <a:ln w="38100" cap="rnd">
              <a:solidFill>
                <a:srgbClr val="0099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B1BD326C-2B59-46A7-AEE3-EBDCCB09D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6001207"/>
              <a:ext cx="152400" cy="457200"/>
            </a:xfrm>
            <a:prstGeom prst="line">
              <a:avLst/>
            </a:prstGeom>
            <a:noFill/>
            <a:ln w="38100" cap="rnd">
              <a:solidFill>
                <a:srgbClr val="0099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3A854615-0D60-48DF-B670-67B21E00C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81800" y="5925007"/>
              <a:ext cx="304800" cy="533400"/>
            </a:xfrm>
            <a:prstGeom prst="line">
              <a:avLst/>
            </a:prstGeom>
            <a:noFill/>
            <a:ln w="38100" cap="rnd">
              <a:solidFill>
                <a:srgbClr val="0099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65F358A6-AA3F-41B8-9F84-17A805ACF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6306007"/>
              <a:ext cx="381000" cy="381000"/>
            </a:xfrm>
            <a:prstGeom prst="ellipse">
              <a:avLst/>
            </a:prstGeom>
            <a:solidFill>
              <a:srgbClr val="FFFFCC"/>
            </a:solidFill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837B3E42-EAD7-472E-8F77-F9326A9BB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6306007"/>
              <a:ext cx="381000" cy="381000"/>
            </a:xfrm>
            <a:prstGeom prst="ellipse">
              <a:avLst/>
            </a:prstGeom>
            <a:solidFill>
              <a:srgbClr val="FFFFCC"/>
            </a:solidFill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A393F69C-1F7B-4280-AE06-7FFD4CDCE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6306007"/>
              <a:ext cx="381000" cy="381000"/>
            </a:xfrm>
            <a:prstGeom prst="ellipse">
              <a:avLst/>
            </a:prstGeom>
            <a:solidFill>
              <a:srgbClr val="FFFFCC"/>
            </a:solidFill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0B94C848-ABC3-4EF7-9A56-482ADC68F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1000" y="6306007"/>
              <a:ext cx="381000" cy="381000"/>
            </a:xfrm>
            <a:prstGeom prst="ellipse">
              <a:avLst/>
            </a:prstGeom>
            <a:solidFill>
              <a:srgbClr val="FFFFCC"/>
            </a:solidFill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92F56C33-8547-4050-BA27-602C2ED60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6001207"/>
              <a:ext cx="152400" cy="457200"/>
            </a:xfrm>
            <a:prstGeom prst="line">
              <a:avLst/>
            </a:prstGeom>
            <a:noFill/>
            <a:ln w="38100" cap="rnd">
              <a:solidFill>
                <a:srgbClr val="0099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EF40E3E0-A555-43B3-89C4-3FE340EFB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0" y="5391607"/>
              <a:ext cx="3048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5191D4D5-EB71-4190-9835-DA4711A3A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62800" y="5315407"/>
              <a:ext cx="381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38534281-121D-4642-A934-C8EDDE046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5315407"/>
              <a:ext cx="3048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FA2D6DE0-C2B0-4186-ABA3-EEDB055D6D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800" y="5391607"/>
              <a:ext cx="381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31621803-867F-4CC2-8364-7AAA86DC2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782007"/>
              <a:ext cx="762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C905C3F0-35D0-4836-B61F-512EB0D842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1200" y="4782007"/>
              <a:ext cx="762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6E85E42F-3CDD-4080-B4E3-31470F360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455340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D3E4A2AE-9440-436E-B066-2FAB7967DD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7400" y="5925007"/>
              <a:ext cx="228600" cy="533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078EF34D-86A7-419E-9747-42B627F4D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6001207"/>
              <a:ext cx="1524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5">
              <a:extLst>
                <a:ext uri="{FF2B5EF4-FFF2-40B4-BE49-F238E27FC236}">
                  <a16:creationId xmlns:a16="http://schemas.microsoft.com/office/drawing/2014/main" id="{2302EA1F-AB3B-4FAA-8379-09457EC85D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53000" y="5925007"/>
              <a:ext cx="304800" cy="533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E4506746-9AFD-44D1-80F7-1489EA04E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630600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8D9FC6A4-50BE-4205-9B82-0E77A12E9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630600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AABB3BFA-5D5E-4DA6-8ED2-985FAF8D7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630600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3093BB75-D3CE-47E0-97E4-BA2FB4CA8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69640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808FEB37-2C55-4022-9BEE-0D6390D8F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569640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863761C3-C7EF-4530-9BF2-9EFC58237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569640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321B5E40-D28C-431D-914F-B1B244481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569640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4419412C-FB52-4FFE-A3BD-F4FD176F8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08680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BF1BB134-63F6-4AE2-AADC-83D7537A0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5086807"/>
              <a:ext cx="381000" cy="3810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4A3813CF-4799-4AD1-B028-FBA238B14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6306007"/>
              <a:ext cx="381000" cy="381000"/>
            </a:xfrm>
            <a:prstGeom prst="ellipse">
              <a:avLst/>
            </a:prstGeom>
            <a:solidFill>
              <a:srgbClr val="FFFFCC"/>
            </a:solidFill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6">
              <a:extLst>
                <a:ext uri="{FF2B5EF4-FFF2-40B4-BE49-F238E27FC236}">
                  <a16:creationId xmlns:a16="http://schemas.microsoft.com/office/drawing/2014/main" id="{341BAB9A-EE87-4BE0-9887-4F9FE756E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0" y="4629607"/>
              <a:ext cx="15240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7">
              <a:extLst>
                <a:ext uri="{FF2B5EF4-FFF2-40B4-BE49-F238E27FC236}">
                  <a16:creationId xmlns:a16="http://schemas.microsoft.com/office/drawing/2014/main" id="{F1ACB00B-791C-492F-914C-5052AD2A3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0600" y="4629607"/>
              <a:ext cx="15240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8">
              <a:extLst>
                <a:ext uri="{FF2B5EF4-FFF2-40B4-BE49-F238E27FC236}">
                  <a16:creationId xmlns:a16="http://schemas.microsoft.com/office/drawing/2014/main" id="{1B7D7A8C-2440-483C-AFA0-3EB4F9184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0" y="6077407"/>
              <a:ext cx="15240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D2E21438-C93A-4829-A2E7-D6AE0724E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8200" y="5467807"/>
              <a:ext cx="0" cy="609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0">
              <a:extLst>
                <a:ext uri="{FF2B5EF4-FFF2-40B4-BE49-F238E27FC236}">
                  <a16:creationId xmlns:a16="http://schemas.microsoft.com/office/drawing/2014/main" id="{1DA9A699-DBB6-43C7-AB8D-C5F57E73C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0600" y="6687007"/>
              <a:ext cx="152400" cy="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41">
              <a:extLst>
                <a:ext uri="{FF2B5EF4-FFF2-40B4-BE49-F238E27FC236}">
                  <a16:creationId xmlns:a16="http://schemas.microsoft.com/office/drawing/2014/main" id="{C7E95136-193F-4828-B3A4-DF16F8B72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6800" y="5848807"/>
              <a:ext cx="0" cy="8382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42">
              <a:extLst>
                <a:ext uri="{FF2B5EF4-FFF2-40B4-BE49-F238E27FC236}">
                  <a16:creationId xmlns:a16="http://schemas.microsoft.com/office/drawing/2014/main" id="{F691C38A-5D53-4152-ADCF-9A95651FA2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58200" y="4629607"/>
              <a:ext cx="0" cy="5334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43">
              <a:extLst>
                <a:ext uri="{FF2B5EF4-FFF2-40B4-BE49-F238E27FC236}">
                  <a16:creationId xmlns:a16="http://schemas.microsoft.com/office/drawing/2014/main" id="{75A6A9C5-B02C-4994-AD9C-E519CAA95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7200" y="5086807"/>
              <a:ext cx="638175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>
                  <a:solidFill>
                    <a:schemeClr val="tx2"/>
                  </a:solidFill>
                  <a:latin typeface="Arial Narrow" pitchFamily="34" charset="0"/>
                </a:rPr>
                <a:t>2</a:t>
              </a:r>
              <a:r>
                <a:rPr kumimoji="1" lang="en-US" altLang="zh-CN" sz="2400" b="1" baseline="30000">
                  <a:solidFill>
                    <a:schemeClr val="tx2"/>
                  </a:solidFill>
                  <a:latin typeface="Arial Narrow" pitchFamily="34" charset="0"/>
                </a:rPr>
                <a:t>3</a:t>
              </a:r>
              <a:r>
                <a:rPr kumimoji="1" lang="en-US" altLang="zh-CN" sz="2400">
                  <a:solidFill>
                    <a:schemeClr val="tx2"/>
                  </a:solidFill>
                  <a:latin typeface="Arial Narrow" pitchFamily="34" charset="0"/>
                </a:rPr>
                <a:t>-1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1" name="Text Box 44">
              <a:extLst>
                <a:ext uri="{FF2B5EF4-FFF2-40B4-BE49-F238E27FC236}">
                  <a16:creationId xmlns:a16="http://schemas.microsoft.com/office/drawing/2014/main" id="{9F5D0161-F852-4AD2-96DA-7A8CC7349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9625" y="5467807"/>
              <a:ext cx="638175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>
                  <a:solidFill>
                    <a:schemeClr val="tx2"/>
                  </a:solidFill>
                  <a:latin typeface="Arial Narrow" pitchFamily="34" charset="0"/>
                </a:rPr>
                <a:t>2</a:t>
              </a:r>
              <a:r>
                <a:rPr kumimoji="1" lang="en-US" altLang="zh-CN" sz="2400" b="1" baseline="30000">
                  <a:solidFill>
                    <a:schemeClr val="tx2"/>
                  </a:solidFill>
                  <a:latin typeface="Arial Narrow" pitchFamily="34" charset="0"/>
                </a:rPr>
                <a:t>4</a:t>
              </a:r>
              <a:r>
                <a:rPr kumimoji="1" lang="en-US" altLang="zh-CN" sz="2400">
                  <a:solidFill>
                    <a:schemeClr val="tx2"/>
                  </a:solidFill>
                  <a:latin typeface="Arial Narrow" pitchFamily="34" charset="0"/>
                </a:rPr>
                <a:t>-1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2" name="Line 45">
              <a:extLst>
                <a:ext uri="{FF2B5EF4-FFF2-40B4-BE49-F238E27FC236}">
                  <a16:creationId xmlns:a16="http://schemas.microsoft.com/office/drawing/2014/main" id="{AAFA506A-69EA-43BE-8863-44A7E5BBB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86800" y="4629607"/>
              <a:ext cx="0" cy="9144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5898A0A-2B05-49FF-8762-24918E9B9BBF}"/>
                  </a:ext>
                </a:extLst>
              </p:cNvPr>
              <p:cNvSpPr txBox="1"/>
              <p:nvPr/>
            </p:nvSpPr>
            <p:spPr>
              <a:xfrm>
                <a:off x="760251" y="4934407"/>
                <a:ext cx="266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K=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5898A0A-2B05-49FF-8762-24918E9B9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51" y="4934407"/>
                <a:ext cx="2668166" cy="523220"/>
              </a:xfrm>
              <a:prstGeom prst="rect">
                <a:avLst/>
              </a:prstGeom>
              <a:blipFill>
                <a:blip r:embed="rId4"/>
                <a:stretch>
                  <a:fillRect l="-4805"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01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6AD99-E417-498A-9731-1CBB5139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完全二叉树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937812-038E-4AE1-9FBD-4CD67FD72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性质</a:t>
                </a:r>
                <a:r>
                  <a:rPr lang="en-US" altLang="zh-CN" b="1" dirty="0"/>
                  <a:t>5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：若对含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个结点的完全二叉树从上到下且从左至右进行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至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的编号，则对完全二叉树中任意一个</a:t>
                </a:r>
                <a:r>
                  <a:rPr lang="zh-CN" altLang="en-US" b="1" dirty="0">
                    <a:solidFill>
                      <a:srgbClr val="0000CC"/>
                    </a:solidFill>
                  </a:rPr>
                  <a:t>编号为 </a:t>
                </a:r>
                <a:r>
                  <a:rPr lang="en-US" altLang="zh-CN" b="1" dirty="0" err="1">
                    <a:solidFill>
                      <a:srgbClr val="0000CC"/>
                    </a:solidFill>
                  </a:rPr>
                  <a:t>i</a:t>
                </a:r>
                <a:r>
                  <a:rPr lang="en-US" altLang="zh-CN" b="1" dirty="0">
                    <a:solidFill>
                      <a:srgbClr val="0000CC"/>
                    </a:solidFill>
                  </a:rPr>
                  <a:t> </a:t>
                </a:r>
                <a:r>
                  <a:rPr lang="zh-CN" altLang="en-US" b="1" dirty="0">
                    <a:solidFill>
                      <a:srgbClr val="0000CC"/>
                    </a:solidFill>
                  </a:rPr>
                  <a:t>的结点</a:t>
                </a:r>
                <a:r>
                  <a:rPr lang="zh-CN" altLang="en-US" dirty="0"/>
                  <a:t>：</a:t>
                </a:r>
              </a:p>
              <a:p>
                <a:pPr lvl="1"/>
                <a:r>
                  <a:rPr lang="zh-CN" altLang="en-US" dirty="0"/>
                  <a:t>若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=1</a:t>
                </a:r>
                <a:r>
                  <a:rPr lang="zh-CN" altLang="en-US" dirty="0"/>
                  <a:t>，则该结点是二叉树的根，无双亲；否则，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编号为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zh-CN" altLang="en-US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>
                    <a:solidFill>
                      <a:srgbClr val="0000CC"/>
                    </a:solidFill>
                  </a:rPr>
                  <a:t> 的结点为其双亲结点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 </a:t>
                </a:r>
                <a:r>
                  <a:rPr lang="en-US" altLang="zh-CN" dirty="0"/>
                  <a:t>2i&gt;n</a:t>
                </a:r>
                <a:r>
                  <a:rPr lang="zh-CN" altLang="en-US" dirty="0"/>
                  <a:t>，则该结点无左孩子，否则，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编号为 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2i 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的结点为其左孩子结点</a:t>
                </a:r>
              </a:p>
              <a:p>
                <a:pPr lvl="1"/>
                <a:r>
                  <a:rPr lang="zh-CN" altLang="en-US" dirty="0"/>
                  <a:t>若 </a:t>
                </a:r>
                <a:r>
                  <a:rPr lang="en-US" altLang="zh-CN" dirty="0"/>
                  <a:t>2i+1&gt;n</a:t>
                </a:r>
                <a:r>
                  <a:rPr lang="zh-CN" altLang="en-US" dirty="0"/>
                  <a:t>，则该结点无右孩子结点，否则，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编号为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2i+1 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的结点为其右孩子结点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A937812-038E-4AE1-9FBD-4CD67FD72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822" r="-5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4">
            <a:extLst>
              <a:ext uri="{FF2B5EF4-FFF2-40B4-BE49-F238E27FC236}">
                <a16:creationId xmlns:a16="http://schemas.microsoft.com/office/drawing/2014/main" id="{A748F0A3-E7BA-4366-902E-AB7686DD62B8}"/>
              </a:ext>
            </a:extLst>
          </p:cNvPr>
          <p:cNvGrpSpPr>
            <a:grpSpLocks/>
          </p:cNvGrpSpPr>
          <p:nvPr/>
        </p:nvGrpSpPr>
        <p:grpSpPr bwMode="auto">
          <a:xfrm>
            <a:off x="5677499" y="4727275"/>
            <a:ext cx="3352800" cy="2030014"/>
            <a:chOff x="3120" y="2496"/>
            <a:chExt cx="2112" cy="1431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BC4E1D09-3338-4077-A902-B3542DE6D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3072"/>
              <a:ext cx="192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6ABC50DB-28D4-49CD-BDFB-6E86F1172E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3024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49DE8EE2-04F9-48C4-A94C-AC0BCE67B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024"/>
              <a:ext cx="192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CFE31798-A5A6-4420-81F7-18221EDEE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3072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05B76AB1-0DBE-4CA5-8D55-E4D7589F7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688"/>
              <a:ext cx="48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32F7EF2C-9004-40AA-9EE0-323D24FF4A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688"/>
              <a:ext cx="48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2472405C-77A1-4B69-AF44-D22671BF9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5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27CEC10C-8684-4358-9BF1-8AD3EA0A0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3408"/>
              <a:ext cx="144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210E46B3-D77A-4C8A-B830-ABB8D13EF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456"/>
              <a:ext cx="9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EC8AC20E-6E8C-4311-AC3E-47AE2BDB4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3" y="3408"/>
              <a:ext cx="165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3C8D0FAD-506B-40E0-B3FE-DD3B20BD2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8B61853D-A802-4C44-9F3C-6B6B4C728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1EE7D4B3-0D08-4A21-8E40-46DE4A0FE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82BBB787-AEAF-437F-9324-DE6200B84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DCF18E64-98BD-47CD-9F6C-C5439E1CC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BE6EECAA-FEE6-4869-95F9-84798B1FF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A38F9D09-1F33-4595-A6A4-FFAF97BB0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2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A1877592-D145-465C-A530-152E87FE1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040B185D-D257-446A-8E20-F7BB9E744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8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9C481B40-F966-4872-9E91-972245551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49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5" name="Text Box 23">
              <a:extLst>
                <a:ext uri="{FF2B5EF4-FFF2-40B4-BE49-F238E27FC236}">
                  <a16:creationId xmlns:a16="http://schemas.microsoft.com/office/drawing/2014/main" id="{C3734D07-738C-44E0-B7F4-04975FCAA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832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35AAE638-4AB8-4A64-A7B0-0A4AE53BB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832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0B5482F5-F896-4FCC-B78A-9BFD95EBA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21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F7D85122-ED11-48AC-B160-D5769B6C6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600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E12A9DB1-B76D-4FC3-AC8B-A0A2FF73D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21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" name="Text Box 28">
              <a:extLst>
                <a:ext uri="{FF2B5EF4-FFF2-40B4-BE49-F238E27FC236}">
                  <a16:creationId xmlns:a16="http://schemas.microsoft.com/office/drawing/2014/main" id="{5497E033-5003-4077-9EE9-83CA5C377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21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1" name="Text Box 29">
              <a:extLst>
                <a:ext uri="{FF2B5EF4-FFF2-40B4-BE49-F238E27FC236}">
                  <a16:creationId xmlns:a16="http://schemas.microsoft.com/office/drawing/2014/main" id="{D7A310CF-697D-454D-BBA2-C0E5A800D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216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EB8FA2F5-6638-443E-A840-7B3C09C76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600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70F520A4-FDC5-4BFF-9A84-7D6055AE1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6" y="3619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664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59D35-9B2C-4EF5-A33A-770157F9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3A39C-15B6-49FD-8E41-B930E16A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0000CC"/>
                </a:solidFill>
              </a:rPr>
              <a:t>基本概念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0000CC"/>
                </a:solidFill>
              </a:rPr>
              <a:t>二叉树及其存储表示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3000" b="1" dirty="0" err="1">
                <a:solidFill>
                  <a:srgbClr val="0000CC"/>
                </a:solidFill>
              </a:rPr>
              <a:t>SqBiTree</a:t>
            </a:r>
            <a:r>
              <a:rPr lang="en-US" altLang="zh-CN" sz="3000" b="1" dirty="0">
                <a:solidFill>
                  <a:srgbClr val="0000CC"/>
                </a:solidFill>
              </a:rPr>
              <a:t>,</a:t>
            </a:r>
            <a:r>
              <a:rPr lang="en-US" altLang="zh-CN" sz="3000" b="1" dirty="0">
                <a:solidFill>
                  <a:srgbClr val="0000CC"/>
                </a:solidFill>
                <a:cs typeface="Times New Roman" pitchFamily="18" charset="0"/>
              </a:rPr>
              <a:t>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altLang="zh-CN" sz="3000" b="1" dirty="0" err="1">
                <a:solidFill>
                  <a:srgbClr val="0000CC"/>
                </a:solidFill>
                <a:cs typeface="Times New Roman" pitchFamily="18" charset="0"/>
              </a:rPr>
              <a:t>BiTree</a:t>
            </a:r>
            <a:r>
              <a:rPr lang="en-US" altLang="zh-CN" sz="3000" b="1" dirty="0">
                <a:solidFill>
                  <a:srgbClr val="0000CC"/>
                </a:solidFill>
                <a:cs typeface="Times New Roman" pitchFamily="18" charset="0"/>
              </a:rPr>
              <a:t>, </a:t>
            </a:r>
            <a:r>
              <a:rPr lang="en-US" altLang="zh-CN" sz="3000" b="1" dirty="0" err="1">
                <a:solidFill>
                  <a:srgbClr val="0000CC"/>
                </a:solidFill>
                <a:cs typeface="Times New Roman" pitchFamily="18" charset="0"/>
              </a:rPr>
              <a:t>TriTree</a:t>
            </a:r>
            <a:r>
              <a:rPr lang="en-US" altLang="zh-CN" sz="3000" b="1" dirty="0">
                <a:solidFill>
                  <a:srgbClr val="0000CC"/>
                </a:solidFill>
                <a:cs typeface="Times New Roman" pitchFamily="18" charset="0"/>
              </a:rPr>
              <a:t>, </a:t>
            </a:r>
            <a:r>
              <a:rPr lang="en-US" altLang="zh-CN" sz="3000" b="1" dirty="0" err="1">
                <a:solidFill>
                  <a:srgbClr val="0000CC"/>
                </a:solidFill>
                <a:cs typeface="Times New Roman" pitchFamily="18" charset="0"/>
              </a:rPr>
              <a:t>BPTree</a:t>
            </a:r>
            <a:endParaRPr lang="en-US" altLang="zh-CN" sz="30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0000CC"/>
                </a:solidFill>
              </a:rPr>
              <a:t>二叉树的遍历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3000" b="1" dirty="0">
                <a:solidFill>
                  <a:srgbClr val="0000CC"/>
                </a:solidFill>
              </a:rPr>
              <a:t>先序、中序、后序</a:t>
            </a:r>
            <a:endParaRPr lang="en-US" altLang="zh-CN" sz="3000" b="1" dirty="0">
              <a:solidFill>
                <a:srgbClr val="0000CC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sz="3000" b="1" dirty="0">
                <a:solidFill>
                  <a:srgbClr val="0000CC"/>
                </a:solidFill>
              </a:rPr>
              <a:t>层次序</a:t>
            </a:r>
            <a:endParaRPr lang="en-US" altLang="zh-CN" sz="3000" b="1" dirty="0">
              <a:solidFill>
                <a:srgbClr val="0000CC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(</a:t>
            </a:r>
            <a:r>
              <a:rPr lang="zh-CN" altLang="en-US" dirty="0"/>
              <a:t>二叉树变体</a:t>
            </a:r>
            <a:r>
              <a:rPr lang="en-US" altLang="zh-CN" dirty="0"/>
              <a:t>) Huffman</a:t>
            </a:r>
            <a:r>
              <a:rPr lang="zh-CN" altLang="en-US" dirty="0"/>
              <a:t>树</a:t>
            </a:r>
            <a:r>
              <a:rPr lang="en-US" altLang="zh-CN" dirty="0"/>
              <a:t>(</a:t>
            </a:r>
            <a:r>
              <a:rPr lang="zh-CN" altLang="en-US" dirty="0"/>
              <a:t>严格二叉树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(</a:t>
            </a:r>
            <a:r>
              <a:rPr lang="zh-CN" altLang="en-US" dirty="0"/>
              <a:t>二叉树变体</a:t>
            </a:r>
            <a:r>
              <a:rPr lang="en-US" altLang="zh-CN" dirty="0"/>
              <a:t>)</a:t>
            </a:r>
            <a:r>
              <a:rPr lang="zh-CN" altLang="en-US" dirty="0"/>
              <a:t>线索二叉树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树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森林</a:t>
            </a:r>
          </a:p>
        </p:txBody>
      </p:sp>
    </p:spTree>
    <p:extLst>
      <p:ext uri="{BB962C8B-B14F-4D97-AF65-F5344CB8AC3E}">
        <p14:creationId xmlns:p14="http://schemas.microsoft.com/office/powerpoint/2010/main" val="3022877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5F72DB4-A957-4928-96E7-DCAA13FB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完全二叉树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6B997B-89E3-4B4B-9A8E-E5396FCAF1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设</a:t>
                </a:r>
                <a:r>
                  <a:rPr lang="zh-CN" altLang="en-US" b="1" dirty="0">
                    <a:solidFill>
                      <a:srgbClr val="0000CC"/>
                    </a:solidFill>
                  </a:rPr>
                  <a:t>编号为</a:t>
                </a:r>
                <a:r>
                  <a:rPr lang="en-US" altLang="zh-CN" b="1" dirty="0" err="1">
                    <a:solidFill>
                      <a:srgbClr val="0000CC"/>
                    </a:solidFill>
                  </a:rPr>
                  <a:t>i</a:t>
                </a:r>
                <a:r>
                  <a:rPr lang="zh-CN" altLang="en-US" dirty="0"/>
                  <a:t>的结点是第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层第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个结点</a:t>
                </a:r>
                <a:r>
                  <a:rPr lang="en-US" altLang="zh-CN" dirty="0"/>
                  <a:t>(</a:t>
                </a:r>
                <a:r>
                  <a:rPr lang="en-US" altLang="zh-CN" dirty="0" err="1">
                    <a:solidFill>
                      <a:srgbClr val="0000CC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=C(</a:t>
                </a:r>
                <a:r>
                  <a:rPr lang="en-US" altLang="zh-CN" dirty="0" err="1">
                    <a:solidFill>
                      <a:srgbClr val="0000CC"/>
                    </a:solidFill>
                  </a:rPr>
                  <a:t>k,j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)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，则其左右孩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如果存在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分别是第</a:t>
                </a:r>
                <a:r>
                  <a:rPr lang="en-US" altLang="zh-CN" dirty="0"/>
                  <a:t>k+1</a:t>
                </a:r>
                <a:r>
                  <a:rPr lang="zh-CN" altLang="en-US" dirty="0"/>
                  <a:t>层第</a:t>
                </a:r>
                <a:r>
                  <a:rPr lang="en-US" altLang="zh-CN" dirty="0"/>
                  <a:t>2j-1</a:t>
                </a:r>
                <a:r>
                  <a:rPr lang="zh-CN" altLang="en-US" dirty="0"/>
                  <a:t>个和第</a:t>
                </a:r>
                <a:r>
                  <a:rPr lang="en-US" altLang="zh-CN" dirty="0"/>
                  <a:t>2j</a:t>
                </a:r>
                <a:r>
                  <a:rPr lang="zh-CN" altLang="en-US" dirty="0"/>
                  <a:t>个结点。由编号公式得出，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0000CC"/>
                    </a:solidFill>
                  </a:rPr>
                  <a:t>左孩</a:t>
                </a:r>
                <a:r>
                  <a:rPr lang="zh-CN" altLang="en-US" dirty="0"/>
                  <a:t>的编号是：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dirty="0"/>
                  <a:t>C(k+1,2j-1)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-1+(2j-1) = 2C(</a:t>
                </a:r>
                <a:r>
                  <a:rPr lang="en-US" altLang="zh-CN" dirty="0" err="1"/>
                  <a:t>k,j</a:t>
                </a:r>
                <a:r>
                  <a:rPr lang="en-US" altLang="zh-CN" dirty="0"/>
                  <a:t>) = 2i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0000CC"/>
                    </a:solidFill>
                  </a:rPr>
                  <a:t>右孩</a:t>
                </a:r>
                <a:r>
                  <a:rPr lang="zh-CN" altLang="en-US" dirty="0"/>
                  <a:t>的编号是：</a:t>
                </a:r>
                <a:endParaRPr lang="en-US" altLang="zh-CN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dirty="0"/>
                  <a:t>C(k+1,2j)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r>
                  <a:rPr lang="en-US" altLang="zh-CN" dirty="0"/>
                  <a:t>-1+ 2j = 2C(</a:t>
                </a:r>
                <a:r>
                  <a:rPr lang="en-US" altLang="zh-CN" dirty="0" err="1"/>
                  <a:t>k,j</a:t>
                </a:r>
                <a:r>
                  <a:rPr lang="en-US" altLang="zh-CN" dirty="0"/>
                  <a:t>)+1 = 2i+1</a:t>
                </a: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F6B997B-89E3-4B4B-9A8E-E5396FCAF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r="-3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986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8B390-EF74-445C-ACFE-8999ACA6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958E9-1F41-466B-A98C-D6C011D9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二叉树的</a:t>
            </a:r>
            <a:r>
              <a:rPr lang="zh-CN" altLang="en-US" dirty="0">
                <a:solidFill>
                  <a:srgbClr val="C00000"/>
                </a:solidFill>
              </a:rPr>
              <a:t>顺序存储结构</a:t>
            </a:r>
            <a:endParaRPr lang="en-US" altLang="zh-CN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#define  MAX_TREE_SIZE  100      </a:t>
            </a:r>
          </a:p>
          <a:p>
            <a:pPr marL="457200" lvl="1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二叉树的最大结点数</a:t>
            </a:r>
          </a:p>
          <a:p>
            <a:pPr marL="457200" lvl="1" indent="0">
              <a:buNone/>
            </a:pPr>
            <a:r>
              <a:rPr lang="en-US" altLang="zh-CN" dirty="0"/>
              <a:t>typedef </a:t>
            </a:r>
            <a:r>
              <a:rPr lang="en-US" altLang="zh-CN" dirty="0" err="1"/>
              <a:t>TElemType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CC"/>
                </a:solidFill>
              </a:rPr>
              <a:t>SqBiTree</a:t>
            </a:r>
            <a:r>
              <a:rPr lang="en-US" altLang="zh-CN" dirty="0"/>
              <a:t>[MAX_TREE_SIZE];   </a:t>
            </a:r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r>
              <a:rPr lang="en-US" altLang="zh-CN" b="1" dirty="0" err="1">
                <a:solidFill>
                  <a:srgbClr val="0000CC"/>
                </a:solidFill>
              </a:rPr>
              <a:t>SqBiTree</a:t>
            </a:r>
            <a:r>
              <a:rPr lang="en-US" altLang="zh-CN" dirty="0"/>
              <a:t>  </a:t>
            </a:r>
            <a:r>
              <a:rPr lang="en-US" altLang="zh-CN" dirty="0" err="1"/>
              <a:t>bt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二叉树的</a:t>
            </a:r>
            <a:r>
              <a:rPr lang="zh-CN" altLang="en-US" dirty="0">
                <a:solidFill>
                  <a:srgbClr val="C00000"/>
                </a:solidFill>
              </a:rPr>
              <a:t>链式存储结构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二叉链表</a:t>
            </a:r>
            <a:r>
              <a:rPr lang="en-US" altLang="zh-CN" b="1" dirty="0" err="1">
                <a:solidFill>
                  <a:srgbClr val="0000CC"/>
                </a:solidFill>
                <a:cs typeface="Times New Roman" pitchFamily="18" charset="0"/>
              </a:rPr>
              <a:t>BiTree</a:t>
            </a:r>
            <a:endParaRPr lang="en-US" altLang="zh-CN" dirty="0"/>
          </a:p>
          <a:p>
            <a:pPr lvl="1"/>
            <a:r>
              <a:rPr lang="zh-CN" altLang="en-US" dirty="0"/>
              <a:t>三叉链表</a:t>
            </a:r>
            <a:r>
              <a:rPr lang="en-US" altLang="zh-CN" b="1" dirty="0" err="1">
                <a:solidFill>
                  <a:srgbClr val="0000CC"/>
                </a:solidFill>
                <a:cs typeface="Times New Roman" pitchFamily="18" charset="0"/>
              </a:rPr>
              <a:t>TriTree</a:t>
            </a:r>
            <a:endParaRPr lang="en-US" altLang="zh-CN" dirty="0"/>
          </a:p>
          <a:p>
            <a:pPr lvl="1"/>
            <a:r>
              <a:rPr lang="zh-CN" altLang="en-US" dirty="0"/>
              <a:t>双亲链表</a:t>
            </a:r>
            <a:r>
              <a:rPr lang="en-US" altLang="zh-CN" b="1" dirty="0" err="1">
                <a:solidFill>
                  <a:srgbClr val="0000CC"/>
                </a:solidFill>
              </a:rPr>
              <a:t>BPTree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55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7">
            <a:extLst>
              <a:ext uri="{FF2B5EF4-FFF2-40B4-BE49-F238E27FC236}">
                <a16:creationId xmlns:a16="http://schemas.microsoft.com/office/drawing/2014/main" id="{7B66B6AF-814D-42A2-BD44-77790990B658}"/>
              </a:ext>
            </a:extLst>
          </p:cNvPr>
          <p:cNvGrpSpPr>
            <a:grpSpLocks/>
          </p:cNvGrpSpPr>
          <p:nvPr/>
        </p:nvGrpSpPr>
        <p:grpSpPr bwMode="auto">
          <a:xfrm>
            <a:off x="655506" y="3126977"/>
            <a:ext cx="7970704" cy="2927362"/>
            <a:chOff x="332" y="1017"/>
            <a:chExt cx="5092" cy="2061"/>
          </a:xfrm>
        </p:grpSpPr>
        <p:sp>
          <p:nvSpPr>
            <p:cNvPr id="5" name="Line 2">
              <a:extLst>
                <a:ext uri="{FF2B5EF4-FFF2-40B4-BE49-F238E27FC236}">
                  <a16:creationId xmlns:a16="http://schemas.microsoft.com/office/drawing/2014/main" id="{CF200798-E81E-4C05-AEDC-8AFBC57CF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32"/>
              <a:ext cx="144" cy="240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1B151567-9883-462D-A0A7-65612CD9E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1611"/>
              <a:ext cx="192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51743AAC-94B1-443A-A7F3-5ED9F0ABD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2" y="1584"/>
              <a:ext cx="223" cy="26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AF756D1B-9F9E-4579-8F56-94F1B8FCC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" y="1563"/>
              <a:ext cx="216" cy="26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E28A4B62-C4E7-4905-B5D8-9C3E7F49F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2" y="1611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E88F8E2D-0A49-4DA6-9C36-2BB53F13C0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" y="1227"/>
              <a:ext cx="456" cy="27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5AA83B80-0A98-4D88-87FF-D06835DB6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8" y="1227"/>
              <a:ext cx="48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63E2756-9361-44D6-8429-1F6AF199B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05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B2DCE012-6567-4FF3-BCBB-776141DC5B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1" y="1947"/>
              <a:ext cx="111" cy="26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D516EF06-8DBF-4806-9DD9-2E565EE70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" y="1995"/>
              <a:ext cx="87" cy="26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57FC9939-363B-4FFB-841D-EF9CA5B1CA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7" y="1947"/>
              <a:ext cx="165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821E8F15-BBA1-45F0-9487-1D4BF9CB4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" y="101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721256-0A83-4EAA-B72F-CD30772C8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55"/>
              <a:ext cx="1977" cy="288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1DFC63AB-16D4-4DFB-AA3A-574EF8307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186CDCC4-64F2-4F42-A926-913C1E720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2707"/>
              <a:ext cx="209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 sz="3100" b="1">
                  <a:solidFill>
                    <a:schemeClr val="bg1"/>
                  </a:solidFill>
                  <a:latin typeface="Times New Roman" pitchFamily="18" charset="0"/>
                </a:rPr>
                <a:t>1 2 3 4 5 6 7 8 9</a:t>
              </a:r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9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r>
                <a:rPr kumimoji="1" lang="en-US" altLang="zh-CN" sz="32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EA2F9CEA-4AB7-4C04-B51C-F6E22DABB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B661CFAC-DA71-42E7-BF51-FD07006AE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89FAD894-1DAB-4414-9559-55958B99C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C8C47F38-4D71-4953-B3A3-98F49CB4A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8627AA78-0537-4E42-892C-CB4DAF189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6ED471F8-9801-4E48-A212-3C679EF2A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4B6DDF4E-5E8F-444E-A8D4-5822184ED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910CA903-09F1-4997-8451-18EB67958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DC8349C0-AED3-4CFD-A129-E12DC4FA28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8">
              <a:extLst>
                <a:ext uri="{FF2B5EF4-FFF2-40B4-BE49-F238E27FC236}">
                  <a16:creationId xmlns:a16="http://schemas.microsoft.com/office/drawing/2014/main" id="{1A142A13-2831-425A-97C0-890BBC2869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16E400A0-3B1F-46F9-A9FD-442B8D28DC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FBFF9728-7FEF-4B44-B480-277D73497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1">
              <a:extLst>
                <a:ext uri="{FF2B5EF4-FFF2-40B4-BE49-F238E27FC236}">
                  <a16:creationId xmlns:a16="http://schemas.microsoft.com/office/drawing/2014/main" id="{5295312A-0013-4399-A867-34E9877240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D9F516D5-849C-4866-972E-701D344FC2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7A366048-379A-463D-BE07-E080A6477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67330A4D-EEB7-42B1-89A0-1A2AEDD12D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5BDF8F4A-4D7F-4D8A-B874-57312E5BA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74EB06DA-443B-4F99-A793-894F50BBA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632"/>
              <a:ext cx="192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8798EB06-9FA5-4559-9851-4717377064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605"/>
              <a:ext cx="223" cy="26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720F24D7-7687-4DCF-B716-6070FA009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968"/>
              <a:ext cx="192" cy="33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9CAE6F43-5093-4B04-9C70-3506FE52D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1632"/>
              <a:ext cx="24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40">
              <a:extLst>
                <a:ext uri="{FF2B5EF4-FFF2-40B4-BE49-F238E27FC236}">
                  <a16:creationId xmlns:a16="http://schemas.microsoft.com/office/drawing/2014/main" id="{273AA280-48FF-46B3-9577-7A3A83CB4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48"/>
              <a:ext cx="456" cy="27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5D18502A-3CAB-4C6B-B85B-B8114FC5D9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1248"/>
              <a:ext cx="480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E69208EB-31AF-496A-97F9-54D78DD1F7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968"/>
              <a:ext cx="9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BBE13900-8E4F-4BEC-8099-0CCCA0219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016"/>
              <a:ext cx="87" cy="261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4E4DE2F7-50B7-4B08-BD24-BE66EA97F8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016"/>
              <a:ext cx="96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D2AB4F-6D40-4D10-9922-9FA456B9F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0" y="22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4F09359D-821E-4E83-81AB-CD4C627A2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4" y="2192"/>
              <a:ext cx="324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14</a:t>
              </a:r>
              <a:endParaRPr kumimoji="1" lang="en-US" altLang="zh-CN" sz="2600">
                <a:latin typeface="Times New Roman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2A20DD7-03F3-47BD-84AA-3583AD9AF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755"/>
              <a:ext cx="2832" cy="288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9" name="Line 48">
              <a:extLst>
                <a:ext uri="{FF2B5EF4-FFF2-40B4-BE49-F238E27FC236}">
                  <a16:creationId xmlns:a16="http://schemas.microsoft.com/office/drawing/2014/main" id="{BEAD3D51-BD80-4B3D-AA09-BB4696CB4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49">
              <a:extLst>
                <a:ext uri="{FF2B5EF4-FFF2-40B4-BE49-F238E27FC236}">
                  <a16:creationId xmlns:a16="http://schemas.microsoft.com/office/drawing/2014/main" id="{FDABD683-C329-4906-9584-8AD3B5BF0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8" y="2636"/>
              <a:ext cx="2834" cy="44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 sz="3100" b="1">
                  <a:solidFill>
                    <a:schemeClr val="bg1"/>
                  </a:solidFill>
                  <a:latin typeface="Times New Roman" pitchFamily="18" charset="0"/>
                </a:rPr>
                <a:t>1 2 3 4    6 7 8 9   </a:t>
              </a:r>
              <a:r>
                <a:rPr kumimoji="1" lang="en-US" altLang="zh-CN" sz="3200" b="1">
                  <a:solidFill>
                    <a:schemeClr val="bg1"/>
                  </a:solidFill>
                  <a:latin typeface="Times New Roman" pitchFamily="18" charset="0"/>
                </a:rPr>
                <a:t>    </a:t>
              </a:r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12 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14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51" name="Line 50">
              <a:extLst>
                <a:ext uri="{FF2B5EF4-FFF2-40B4-BE49-F238E27FC236}">
                  <a16:creationId xmlns:a16="http://schemas.microsoft.com/office/drawing/2014/main" id="{02954769-2561-4E14-88AD-BCF3FB59A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1">
              <a:extLst>
                <a:ext uri="{FF2B5EF4-FFF2-40B4-BE49-F238E27FC236}">
                  <a16:creationId xmlns:a16="http://schemas.microsoft.com/office/drawing/2014/main" id="{E0B29EE4-5C08-4E84-919E-5341F654D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2">
              <a:extLst>
                <a:ext uri="{FF2B5EF4-FFF2-40B4-BE49-F238E27FC236}">
                  <a16:creationId xmlns:a16="http://schemas.microsoft.com/office/drawing/2014/main" id="{6809F988-33B2-4051-82AB-ADAB605F1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53">
              <a:extLst>
                <a:ext uri="{FF2B5EF4-FFF2-40B4-BE49-F238E27FC236}">
                  <a16:creationId xmlns:a16="http://schemas.microsoft.com/office/drawing/2014/main" id="{991C8CE8-4F7B-4DC1-89F2-066AEC015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54">
              <a:extLst>
                <a:ext uri="{FF2B5EF4-FFF2-40B4-BE49-F238E27FC236}">
                  <a16:creationId xmlns:a16="http://schemas.microsoft.com/office/drawing/2014/main" id="{68D0342A-4F53-4EBD-930F-DE93CFA14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55">
              <a:extLst>
                <a:ext uri="{FF2B5EF4-FFF2-40B4-BE49-F238E27FC236}">
                  <a16:creationId xmlns:a16="http://schemas.microsoft.com/office/drawing/2014/main" id="{B941BFFD-A62E-4DCA-9300-69F460100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56">
              <a:extLst>
                <a:ext uri="{FF2B5EF4-FFF2-40B4-BE49-F238E27FC236}">
                  <a16:creationId xmlns:a16="http://schemas.microsoft.com/office/drawing/2014/main" id="{88714646-75F5-4957-81ED-E4A53654F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7">
              <a:extLst>
                <a:ext uri="{FF2B5EF4-FFF2-40B4-BE49-F238E27FC236}">
                  <a16:creationId xmlns:a16="http://schemas.microsoft.com/office/drawing/2014/main" id="{BC8CAFE5-CFF9-4F9F-814A-6B0BD8B9E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8">
              <a:extLst>
                <a:ext uri="{FF2B5EF4-FFF2-40B4-BE49-F238E27FC236}">
                  <a16:creationId xmlns:a16="http://schemas.microsoft.com/office/drawing/2014/main" id="{B139E2F4-ACB6-49CE-94D4-B28EDEA6A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59">
              <a:extLst>
                <a:ext uri="{FF2B5EF4-FFF2-40B4-BE49-F238E27FC236}">
                  <a16:creationId xmlns:a16="http://schemas.microsoft.com/office/drawing/2014/main" id="{C32A273B-321B-4395-80A4-E5CEBC69D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60">
              <a:extLst>
                <a:ext uri="{FF2B5EF4-FFF2-40B4-BE49-F238E27FC236}">
                  <a16:creationId xmlns:a16="http://schemas.microsoft.com/office/drawing/2014/main" id="{0BD11A9E-E4F3-4E9D-84B8-83E89BE9AA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61">
              <a:extLst>
                <a:ext uri="{FF2B5EF4-FFF2-40B4-BE49-F238E27FC236}">
                  <a16:creationId xmlns:a16="http://schemas.microsoft.com/office/drawing/2014/main" id="{5D03F6BC-F07B-4F3D-85DD-859916652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62">
              <a:extLst>
                <a:ext uri="{FF2B5EF4-FFF2-40B4-BE49-F238E27FC236}">
                  <a16:creationId xmlns:a16="http://schemas.microsoft.com/office/drawing/2014/main" id="{2AD07C03-A662-42E1-B79D-45743B71A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63">
              <a:extLst>
                <a:ext uri="{FF2B5EF4-FFF2-40B4-BE49-F238E27FC236}">
                  <a16:creationId xmlns:a16="http://schemas.microsoft.com/office/drawing/2014/main" id="{D81B9723-AE3D-4CE3-93CD-155BC472E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64">
              <a:extLst>
                <a:ext uri="{FF2B5EF4-FFF2-40B4-BE49-F238E27FC236}">
                  <a16:creationId xmlns:a16="http://schemas.microsoft.com/office/drawing/2014/main" id="{994E1271-172C-4A98-A6FE-D63392FD0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5">
              <a:extLst>
                <a:ext uri="{FF2B5EF4-FFF2-40B4-BE49-F238E27FC236}">
                  <a16:creationId xmlns:a16="http://schemas.microsoft.com/office/drawing/2014/main" id="{1B8E6793-097E-493F-9FDE-C4BF60ECA4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id="{EED44DF6-7E6F-434E-9700-E2856BF4B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67">
              <a:extLst>
                <a:ext uri="{FF2B5EF4-FFF2-40B4-BE49-F238E27FC236}">
                  <a16:creationId xmlns:a16="http://schemas.microsoft.com/office/drawing/2014/main" id="{1A7E0812-B46F-4BD4-A998-9B0B08BFE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68">
              <a:extLst>
                <a:ext uri="{FF2B5EF4-FFF2-40B4-BE49-F238E27FC236}">
                  <a16:creationId xmlns:a16="http://schemas.microsoft.com/office/drawing/2014/main" id="{6F663C85-D92E-46B6-8F96-4CF7679D3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69">
              <a:extLst>
                <a:ext uri="{FF2B5EF4-FFF2-40B4-BE49-F238E27FC236}">
                  <a16:creationId xmlns:a16="http://schemas.microsoft.com/office/drawing/2014/main" id="{BB4CC58F-73EC-4992-B148-BE579A139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70">
              <a:extLst>
                <a:ext uri="{FF2B5EF4-FFF2-40B4-BE49-F238E27FC236}">
                  <a16:creationId xmlns:a16="http://schemas.microsoft.com/office/drawing/2014/main" id="{EAF9B6CD-33FC-43C9-B6FD-D8CFDDA56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71">
              <a:extLst>
                <a:ext uri="{FF2B5EF4-FFF2-40B4-BE49-F238E27FC236}">
                  <a16:creationId xmlns:a16="http://schemas.microsoft.com/office/drawing/2014/main" id="{F909190E-4B81-445E-81FD-206913D81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72">
              <a:extLst>
                <a:ext uri="{FF2B5EF4-FFF2-40B4-BE49-F238E27FC236}">
                  <a16:creationId xmlns:a16="http://schemas.microsoft.com/office/drawing/2014/main" id="{5A13FF68-05C9-4AE6-B47C-4AE3290A5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73">
              <a:extLst>
                <a:ext uri="{FF2B5EF4-FFF2-40B4-BE49-F238E27FC236}">
                  <a16:creationId xmlns:a16="http://schemas.microsoft.com/office/drawing/2014/main" id="{A6F4D145-D2E1-4D72-8E69-B2C5BCFE3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755"/>
              <a:ext cx="0" cy="28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74">
              <a:extLst>
                <a:ext uri="{FF2B5EF4-FFF2-40B4-BE49-F238E27FC236}">
                  <a16:creationId xmlns:a16="http://schemas.microsoft.com/office/drawing/2014/main" id="{D9743CC7-0B83-4CB4-AE80-D06C6F54D0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659"/>
              <a:ext cx="96" cy="9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1928734-36E5-4BE6-BB18-E23BFB797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3127DD-A994-4180-808C-2E31A0F01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29F2ED7-DDB5-4FE1-998E-84A8244C8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20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246A4D1-8894-46C7-B295-0119D5649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2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D17D315-ED1E-4735-A157-D54F1C0DF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2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19E6C36-313B-4B5D-BC53-7515B83DA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81">
              <a:extLst>
                <a:ext uri="{FF2B5EF4-FFF2-40B4-BE49-F238E27FC236}">
                  <a16:creationId xmlns:a16="http://schemas.microsoft.com/office/drawing/2014/main" id="{C0367B2A-6A8F-425B-B160-445B5E4AB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6" y="135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3" name="Text Box 82">
              <a:extLst>
                <a:ext uri="{FF2B5EF4-FFF2-40B4-BE49-F238E27FC236}">
                  <a16:creationId xmlns:a16="http://schemas.microsoft.com/office/drawing/2014/main" id="{D463240B-883F-4B8F-B970-B9FF10CDB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" y="173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4" name="Text Box 83">
              <a:extLst>
                <a:ext uri="{FF2B5EF4-FFF2-40B4-BE49-F238E27FC236}">
                  <a16:creationId xmlns:a16="http://schemas.microsoft.com/office/drawing/2014/main" id="{A9EEF391-B032-4D61-993F-B43E4DA5A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2183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5" name="Text Box 84">
              <a:extLst>
                <a:ext uri="{FF2B5EF4-FFF2-40B4-BE49-F238E27FC236}">
                  <a16:creationId xmlns:a16="http://schemas.microsoft.com/office/drawing/2014/main" id="{622FA162-2D78-40F9-B234-947009BAD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" y="2183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6" name="Text Box 85">
              <a:extLst>
                <a:ext uri="{FF2B5EF4-FFF2-40B4-BE49-F238E27FC236}">
                  <a16:creationId xmlns:a16="http://schemas.microsoft.com/office/drawing/2014/main" id="{D23028A5-81A8-4484-93FD-14E3E27F2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8" y="2212"/>
              <a:ext cx="308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7" name="Text Box 86">
              <a:extLst>
                <a:ext uri="{FF2B5EF4-FFF2-40B4-BE49-F238E27FC236}">
                  <a16:creationId xmlns:a16="http://schemas.microsoft.com/office/drawing/2014/main" id="{564E8973-E218-48E8-BD6C-C6458A629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173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C2CA1BB-3AC9-4A74-AB4F-ACBC4132E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6BBBF14-106C-4316-8466-6221348BB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4B63291-249B-4F26-BC25-29EDD1045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Text Box 90">
              <a:extLst>
                <a:ext uri="{FF2B5EF4-FFF2-40B4-BE49-F238E27FC236}">
                  <a16:creationId xmlns:a16="http://schemas.microsoft.com/office/drawing/2014/main" id="{74CE80EC-2E72-481E-993D-87F1BB9CB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8" y="173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92" name="Text Box 91">
              <a:extLst>
                <a:ext uri="{FF2B5EF4-FFF2-40B4-BE49-F238E27FC236}">
                  <a16:creationId xmlns:a16="http://schemas.microsoft.com/office/drawing/2014/main" id="{EF2C3D03-E61B-426F-8759-5C9EABDBC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173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93" name="Text Box 92">
              <a:extLst>
                <a:ext uri="{FF2B5EF4-FFF2-40B4-BE49-F238E27FC236}">
                  <a16:creationId xmlns:a16="http://schemas.microsoft.com/office/drawing/2014/main" id="{42479EF3-DE0B-4FF4-8E39-133E9DADA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3" y="135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28C1E87-AD89-409C-8914-9ECFF0F5F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05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840DBFB-DF04-4958-ADB3-6BA33CB39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1D15C5F-784D-4C76-8DA8-C734B7412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39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Text Box 96">
              <a:extLst>
                <a:ext uri="{FF2B5EF4-FFF2-40B4-BE49-F238E27FC236}">
                  <a16:creationId xmlns:a16="http://schemas.microsoft.com/office/drawing/2014/main" id="{2D505D72-7939-4400-A786-D2D5AE255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101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98" name="Text Box 97">
              <a:extLst>
                <a:ext uri="{FF2B5EF4-FFF2-40B4-BE49-F238E27FC236}">
                  <a16:creationId xmlns:a16="http://schemas.microsoft.com/office/drawing/2014/main" id="{90D0D7DC-1BF9-499F-9223-ED138C6FF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0" y="135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99" name="Text Box 98">
              <a:extLst>
                <a:ext uri="{FF2B5EF4-FFF2-40B4-BE49-F238E27FC236}">
                  <a16:creationId xmlns:a16="http://schemas.microsoft.com/office/drawing/2014/main" id="{519E66DE-E8A7-47D8-830C-9098B98DF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0" y="135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A6FA7C5-46A1-4243-84A3-460712063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476171C-5DA7-45FD-B705-0E15D0E82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101">
              <a:extLst>
                <a:ext uri="{FF2B5EF4-FFF2-40B4-BE49-F238E27FC236}">
                  <a16:creationId xmlns:a16="http://schemas.microsoft.com/office/drawing/2014/main" id="{0F49C495-73A0-47BD-996E-405C3EB65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1752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3" name="Text Box 102">
              <a:extLst>
                <a:ext uri="{FF2B5EF4-FFF2-40B4-BE49-F238E27FC236}">
                  <a16:creationId xmlns:a16="http://schemas.microsoft.com/office/drawing/2014/main" id="{67246CCD-21F6-438D-9897-394AB9EBD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173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59DAC86-176B-4114-AB1E-EECFAA41F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776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Text Box 104">
              <a:extLst>
                <a:ext uri="{FF2B5EF4-FFF2-40B4-BE49-F238E27FC236}">
                  <a16:creationId xmlns:a16="http://schemas.microsoft.com/office/drawing/2014/main" id="{EBB4B6E5-823F-4018-9E81-0A741537C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173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4A38F0C-6BAE-4A20-A2A4-2CC865F4D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2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Text Box 106">
              <a:extLst>
                <a:ext uri="{FF2B5EF4-FFF2-40B4-BE49-F238E27FC236}">
                  <a16:creationId xmlns:a16="http://schemas.microsoft.com/office/drawing/2014/main" id="{527B7CA4-9C61-4DBB-91F3-E513C8C55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2173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45F9516-B652-438B-9130-24AE10DDC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2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Text Box 108">
              <a:extLst>
                <a:ext uri="{FF2B5EF4-FFF2-40B4-BE49-F238E27FC236}">
                  <a16:creationId xmlns:a16="http://schemas.microsoft.com/office/drawing/2014/main" id="{28D64710-2DB1-4DD1-BF2E-7A8C30CF9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6" y="2173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1E4073B-B1DF-4DCD-9F56-BDFA74D8D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4" y="2208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Text Box 110">
              <a:extLst>
                <a:ext uri="{FF2B5EF4-FFF2-40B4-BE49-F238E27FC236}">
                  <a16:creationId xmlns:a16="http://schemas.microsoft.com/office/drawing/2014/main" id="{35807058-0023-48E5-A100-FA8B5E196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2183"/>
              <a:ext cx="324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12</a:t>
              </a:r>
              <a:endParaRPr kumimoji="1" lang="en-US" altLang="zh-CN" sz="2600">
                <a:latin typeface="Times New Roman" pitchFamily="18" charset="0"/>
              </a:endParaRPr>
            </a:p>
          </p:txBody>
        </p:sp>
        <p:sp>
          <p:nvSpPr>
            <p:cNvPr id="112" name="Text Box 111">
              <a:extLst>
                <a:ext uri="{FF2B5EF4-FFF2-40B4-BE49-F238E27FC236}">
                  <a16:creationId xmlns:a16="http://schemas.microsoft.com/office/drawing/2014/main" id="{864A0CBA-B9CB-485E-A4DD-F8778A313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2" y="1785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113" name="Text Box 112">
              <a:extLst>
                <a:ext uri="{FF2B5EF4-FFF2-40B4-BE49-F238E27FC236}">
                  <a16:creationId xmlns:a16="http://schemas.microsoft.com/office/drawing/2014/main" id="{8A99A1EC-7AB7-4018-BD79-556F753D2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0" y="2178"/>
              <a:ext cx="584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600" b="1">
                  <a:solidFill>
                    <a:schemeClr val="bg2"/>
                  </a:solidFill>
                  <a:latin typeface="Times New Roman" pitchFamily="18" charset="0"/>
                </a:rPr>
                <a:t>10 11</a:t>
              </a:r>
            </a:p>
          </p:txBody>
        </p:sp>
        <p:sp>
          <p:nvSpPr>
            <p:cNvPr id="114" name="Text Box 113">
              <a:extLst>
                <a:ext uri="{FF2B5EF4-FFF2-40B4-BE49-F238E27FC236}">
                  <a16:creationId xmlns:a16="http://schemas.microsoft.com/office/drawing/2014/main" id="{F04C5624-7EF8-4A7F-BCCD-623F685DF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" y="2192"/>
              <a:ext cx="324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600" b="1">
                  <a:solidFill>
                    <a:schemeClr val="bg2"/>
                  </a:solidFill>
                  <a:latin typeface="Times New Roman" pitchFamily="18" charset="0"/>
                </a:rPr>
                <a:t>13</a:t>
              </a:r>
              <a:endParaRPr kumimoji="1" lang="en-US" altLang="zh-CN" sz="2600" b="1">
                <a:latin typeface="Times New Roman" pitchFamily="18" charset="0"/>
              </a:endParaRPr>
            </a:p>
          </p:txBody>
        </p:sp>
        <p:sp>
          <p:nvSpPr>
            <p:cNvPr id="115" name="Line 114">
              <a:extLst>
                <a:ext uri="{FF2B5EF4-FFF2-40B4-BE49-F238E27FC236}">
                  <a16:creationId xmlns:a16="http://schemas.microsoft.com/office/drawing/2014/main" id="{7AAEACC7-3516-4001-9E7F-D984E3B2C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064"/>
              <a:ext cx="48" cy="144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Line 115">
              <a:extLst>
                <a:ext uri="{FF2B5EF4-FFF2-40B4-BE49-F238E27FC236}">
                  <a16:creationId xmlns:a16="http://schemas.microsoft.com/office/drawing/2014/main" id="{1A9914FD-3BA1-4DB9-89C6-C25352E05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064"/>
              <a:ext cx="96" cy="192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Line 116">
              <a:extLst>
                <a:ext uri="{FF2B5EF4-FFF2-40B4-BE49-F238E27FC236}">
                  <a16:creationId xmlns:a16="http://schemas.microsoft.com/office/drawing/2014/main" id="{F4493BBC-71D9-4F2F-9A6C-A6D72FCF0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064"/>
              <a:ext cx="48" cy="192"/>
            </a:xfrm>
            <a:prstGeom prst="line">
              <a:avLst/>
            </a:prstGeom>
            <a:noFill/>
            <a:ln w="38100" cap="rnd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8" name="标题 117">
            <a:extLst>
              <a:ext uri="{FF2B5EF4-FFF2-40B4-BE49-F238E27FC236}">
                <a16:creationId xmlns:a16="http://schemas.microsoft.com/office/drawing/2014/main" id="{CFF7C057-7BB0-4960-9418-05BA8F9E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</a:t>
            </a:r>
            <a:r>
              <a:rPr lang="zh-CN" altLang="en-US" dirty="0">
                <a:solidFill>
                  <a:srgbClr val="C00000"/>
                </a:solidFill>
              </a:rPr>
              <a:t>顺序</a:t>
            </a:r>
            <a:r>
              <a:rPr lang="zh-CN" altLang="en-US" dirty="0"/>
              <a:t>存储结构</a:t>
            </a:r>
          </a:p>
        </p:txBody>
      </p:sp>
      <p:sp>
        <p:nvSpPr>
          <p:cNvPr id="119" name="内容占位符 118">
            <a:extLst>
              <a:ext uri="{FF2B5EF4-FFF2-40B4-BE49-F238E27FC236}">
                <a16:creationId xmlns:a16="http://schemas.microsoft.com/office/drawing/2014/main" id="{4C4F2E60-A80F-4348-9544-13C2A836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#define  MAX_TREE_SIZE  100      </a:t>
            </a:r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二叉树的最大结点数</a:t>
            </a:r>
          </a:p>
          <a:p>
            <a:pPr marL="0" indent="0">
              <a:buNone/>
            </a:pPr>
            <a:r>
              <a:rPr lang="en-US" altLang="zh-CN" dirty="0"/>
              <a:t>typedef </a:t>
            </a:r>
            <a:r>
              <a:rPr lang="en-US" altLang="zh-CN" dirty="0" err="1"/>
              <a:t>TElemType</a:t>
            </a:r>
            <a:r>
              <a:rPr lang="en-US" altLang="zh-CN" dirty="0"/>
              <a:t> </a:t>
            </a:r>
            <a:r>
              <a:rPr lang="en-US" altLang="zh-CN" dirty="0" err="1"/>
              <a:t>SqBiTree</a:t>
            </a:r>
            <a:r>
              <a:rPr lang="en-US" altLang="zh-CN" dirty="0"/>
              <a:t>[MAX_TREE_SIZE];   </a:t>
            </a:r>
          </a:p>
          <a:p>
            <a:pPr marL="0" indent="0">
              <a:buNone/>
            </a:pPr>
            <a:r>
              <a:rPr lang="en-US" altLang="zh-CN"/>
              <a:t>SqBiTree  </a:t>
            </a:r>
            <a:r>
              <a:rPr lang="en-US" altLang="zh-CN" err="1"/>
              <a:t>bt</a:t>
            </a:r>
            <a:r>
              <a:rPr lang="en-US" altLang="zh-CN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完全二叉树的顺序表示    </a:t>
            </a:r>
            <a:r>
              <a:rPr lang="zh-CN" altLang="en-US" b="1" dirty="0">
                <a:solidFill>
                  <a:srgbClr val="CC6600"/>
                </a:solidFill>
              </a:rPr>
              <a:t>一般二叉树的顺序表示</a:t>
            </a:r>
          </a:p>
        </p:txBody>
      </p:sp>
    </p:spTree>
    <p:extLst>
      <p:ext uri="{BB962C8B-B14F-4D97-AF65-F5344CB8AC3E}">
        <p14:creationId xmlns:p14="http://schemas.microsoft.com/office/powerpoint/2010/main" val="2957529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F1BB7-A3FC-4698-A05F-6A40B33E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二叉树的顺序存储结构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E6B49-685F-4CEF-9530-0FC79A2B4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极端情形：只有右单支的二叉树</a:t>
            </a:r>
          </a:p>
          <a:p>
            <a:endParaRPr lang="zh-CN" altLang="en-US" dirty="0"/>
          </a:p>
        </p:txBody>
      </p:sp>
      <p:grpSp>
        <p:nvGrpSpPr>
          <p:cNvPr id="4" name="Group 83">
            <a:extLst>
              <a:ext uri="{FF2B5EF4-FFF2-40B4-BE49-F238E27FC236}">
                <a16:creationId xmlns:a16="http://schemas.microsoft.com/office/drawing/2014/main" id="{6369D74D-193A-4497-AD68-C4F5F0022FA7}"/>
              </a:ext>
            </a:extLst>
          </p:cNvPr>
          <p:cNvGrpSpPr>
            <a:grpSpLocks/>
          </p:cNvGrpSpPr>
          <p:nvPr/>
        </p:nvGrpSpPr>
        <p:grpSpPr bwMode="auto">
          <a:xfrm>
            <a:off x="5502624" y="1447297"/>
            <a:ext cx="3036887" cy="2881312"/>
            <a:chOff x="2532" y="768"/>
            <a:chExt cx="1913" cy="1815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5BD8F8A0-62AA-47DC-8568-6863B3703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008"/>
              <a:ext cx="1536" cy="139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C60D9C33-7C58-4DFF-899B-CD3FBC6D2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80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92EFCB22-1467-4F5B-B897-3EAAC5F26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152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F7B05594-1CBD-4399-9B2D-CA6F5DC4E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1" y="768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4921F078-A74A-488B-A0C9-AC14CEE58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0" y="1117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1D9ADD3E-2890-438F-AA77-544343B47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92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67418614-8764-4CD1-B0BB-CCEF0141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527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9BA65F5F-B52F-4672-9DFF-7DF6D68C8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2" y="1502"/>
              <a:ext cx="228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800" b="1" dirty="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kumimoji="1"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FBE92D10-7CC6-4B01-8C53-FD665ABB8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9" y="1897"/>
              <a:ext cx="324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15</a:t>
              </a:r>
              <a:endParaRPr kumimoji="1" lang="en-US" altLang="zh-CN" sz="2600">
                <a:latin typeface="Times New Roman" pitchFamily="18" charset="0"/>
              </a:endParaRPr>
            </a:p>
          </p:txBody>
        </p:sp>
        <p:sp>
          <p:nvSpPr>
            <p:cNvPr id="14" name="Oval 67">
              <a:extLst>
                <a:ext uri="{FF2B5EF4-FFF2-40B4-BE49-F238E27FC236}">
                  <a16:creationId xmlns:a16="http://schemas.microsoft.com/office/drawing/2014/main" id="{1EC3F94B-E0C7-4CB3-8189-2FD87DAD5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295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68">
              <a:extLst>
                <a:ext uri="{FF2B5EF4-FFF2-40B4-BE49-F238E27FC236}">
                  <a16:creationId xmlns:a16="http://schemas.microsoft.com/office/drawing/2014/main" id="{824C1C5A-902D-40DC-BDA7-A91846B8E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2273"/>
              <a:ext cx="324" cy="30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31</a:t>
              </a:r>
              <a:endParaRPr kumimoji="1" lang="en-US" altLang="zh-CN" sz="2600">
                <a:latin typeface="Times New Roman" pitchFamily="18" charset="0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0203B263-CD23-4BB9-B09D-508B155FDD3D}"/>
              </a:ext>
            </a:extLst>
          </p:cNvPr>
          <p:cNvGrpSpPr/>
          <p:nvPr/>
        </p:nvGrpSpPr>
        <p:grpSpPr>
          <a:xfrm>
            <a:off x="650526" y="4339721"/>
            <a:ext cx="7452828" cy="1600200"/>
            <a:chOff x="659471" y="4229582"/>
            <a:chExt cx="7452828" cy="160020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38024EC3-38D6-449A-802C-BE91CCF37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194" y="5372582"/>
              <a:ext cx="5332105" cy="457200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46B612B5-3A30-4D0F-993A-B0E48DD51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401" y="4381982"/>
              <a:ext cx="4921425" cy="457200"/>
            </a:xfrm>
            <a:prstGeom prst="rect">
              <a:avLst/>
            </a:prstGeom>
            <a:solidFill>
              <a:srgbClr val="FF7C8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BE0A4986-7A7E-4C14-B7B4-3A8FF1880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471" y="4335945"/>
              <a:ext cx="38375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95275DB9-CC95-45A5-8FAF-2E26477E2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826" y="43819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308FE118-31B3-4A9E-8F13-2330304FE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2826" y="42295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7913FA49-C639-45A5-B860-D1351D12C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5984" y="43819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FE597A36-3356-436B-8E9B-91F947D4E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5984" y="42295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33D4F5B3-F7D6-49FB-BAFD-667ADBC3D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9142" y="43819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B951E91A-813E-41A1-885A-EE07EB205D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9142" y="42295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F782FBB9-71A3-4DAB-AAAC-09F063DF6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2300" y="43819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CE0FFFEA-1AD2-4F4A-A9A7-5247917A2E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2300" y="42295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57D73F17-FA1D-4AC1-A72F-6790383D7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458" y="43819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B83CA48D-FF38-42E6-81FF-45EA1F4F05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5458" y="42295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EAEFD740-1871-419C-A11A-05873E758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8615" y="43819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3B99B572-8418-4687-98B1-9E22E1FDF3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8615" y="42295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E4B5FDBC-1C3A-4751-9522-187C072BD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1773" y="43819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4E169AC1-008F-4352-8377-B9AC6855C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41773" y="42295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BFA188A3-C03E-45F2-A4FA-9C77BBED3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931" y="43819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0C89C1F7-EB5D-48EC-9F07-D91AAD6E59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931" y="42295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B9089B1F-EC9D-400B-97BF-2B8F8C490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089" y="43819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C7255C4B-2AE2-4B94-AADE-109C09A53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089" y="42295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2">
              <a:extLst>
                <a:ext uri="{FF2B5EF4-FFF2-40B4-BE49-F238E27FC236}">
                  <a16:creationId xmlns:a16="http://schemas.microsoft.com/office/drawing/2014/main" id="{C3BE9B7F-2876-46FF-B8E0-21E8AAA59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1247" y="43819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3">
              <a:extLst>
                <a:ext uri="{FF2B5EF4-FFF2-40B4-BE49-F238E27FC236}">
                  <a16:creationId xmlns:a16="http://schemas.microsoft.com/office/drawing/2014/main" id="{F9D1C7A0-4573-4063-AEC8-B6774781CD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1247" y="42295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85FD5A82-5BF1-4622-BDC5-F733014AB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405" y="43819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68AB0B05-4047-4874-BE90-0426BD867E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4405" y="42295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CB677DD8-9204-4E2C-B083-ED4D5CFD7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7563" y="43819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EBBA67D8-3D98-48A5-A7E0-F5BB73073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7563" y="42295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38">
              <a:extLst>
                <a:ext uri="{FF2B5EF4-FFF2-40B4-BE49-F238E27FC236}">
                  <a16:creationId xmlns:a16="http://schemas.microsoft.com/office/drawing/2014/main" id="{B211EE2C-2EE9-404E-8560-BEA61DBB0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0720" y="43819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39">
              <a:extLst>
                <a:ext uri="{FF2B5EF4-FFF2-40B4-BE49-F238E27FC236}">
                  <a16:creationId xmlns:a16="http://schemas.microsoft.com/office/drawing/2014/main" id="{5C5B2D47-867C-44FB-9887-FE30ECD18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0720" y="42295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40">
              <a:extLst>
                <a:ext uri="{FF2B5EF4-FFF2-40B4-BE49-F238E27FC236}">
                  <a16:creationId xmlns:a16="http://schemas.microsoft.com/office/drawing/2014/main" id="{047BECC9-0EA8-42D2-B3BD-5C1EFC9B4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3878" y="43819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1">
              <a:extLst>
                <a:ext uri="{FF2B5EF4-FFF2-40B4-BE49-F238E27FC236}">
                  <a16:creationId xmlns:a16="http://schemas.microsoft.com/office/drawing/2014/main" id="{5EC5FBEC-9C5F-4142-8D79-788F1A0FD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3878" y="42295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2">
              <a:extLst>
                <a:ext uri="{FF2B5EF4-FFF2-40B4-BE49-F238E27FC236}">
                  <a16:creationId xmlns:a16="http://schemas.microsoft.com/office/drawing/2014/main" id="{5BFB004E-8472-42A4-B1B4-7432F8B80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7036" y="43819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3">
              <a:extLst>
                <a:ext uri="{FF2B5EF4-FFF2-40B4-BE49-F238E27FC236}">
                  <a16:creationId xmlns:a16="http://schemas.microsoft.com/office/drawing/2014/main" id="{13C775B0-C304-49F1-A8F4-2227BC8286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7036" y="42295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44">
              <a:extLst>
                <a:ext uri="{FF2B5EF4-FFF2-40B4-BE49-F238E27FC236}">
                  <a16:creationId xmlns:a16="http://schemas.microsoft.com/office/drawing/2014/main" id="{03CFE94D-6608-48F4-B5CC-7A9A4C96F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984" y="4335945"/>
              <a:ext cx="38375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51" name="Text Box 45">
              <a:extLst>
                <a:ext uri="{FF2B5EF4-FFF2-40B4-BE49-F238E27FC236}">
                  <a16:creationId xmlns:a16="http://schemas.microsoft.com/office/drawing/2014/main" id="{713EE6B4-8072-4F1D-89DA-097419B7B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855" y="4335945"/>
              <a:ext cx="383750" cy="519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 sz="2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kumimoji="1" lang="en-US" altLang="zh-CN" sz="2800">
                <a:latin typeface="Times New Roman" pitchFamily="18" charset="0"/>
              </a:endParaRPr>
            </a:p>
          </p:txBody>
        </p:sp>
        <p:sp>
          <p:nvSpPr>
            <p:cNvPr id="52" name="Text Box 46">
              <a:extLst>
                <a:ext uri="{FF2B5EF4-FFF2-40B4-BE49-F238E27FC236}">
                  <a16:creationId xmlns:a16="http://schemas.microsoft.com/office/drawing/2014/main" id="{3F8B793B-730B-4944-A534-50FE224B5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2990" y="4334357"/>
              <a:ext cx="545329" cy="4889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 sz="2600" b="1">
                  <a:solidFill>
                    <a:schemeClr val="bg1"/>
                  </a:solidFill>
                  <a:latin typeface="Times New Roman" pitchFamily="18" charset="0"/>
                </a:rPr>
                <a:t>15</a:t>
              </a:r>
              <a:endParaRPr kumimoji="1" lang="en-US" altLang="zh-CN" sz="2600">
                <a:latin typeface="Times New Roman" pitchFamily="18" charset="0"/>
              </a:endParaRPr>
            </a:p>
          </p:txBody>
        </p:sp>
        <p:sp>
          <p:nvSpPr>
            <p:cNvPr id="53" name="Line 47">
              <a:extLst>
                <a:ext uri="{FF2B5EF4-FFF2-40B4-BE49-F238E27FC236}">
                  <a16:creationId xmlns:a16="http://schemas.microsoft.com/office/drawing/2014/main" id="{C88D67B4-5CE0-45A5-BA7D-2BBB7FBB0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3352" y="53725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30839FF8-840E-4B09-9C19-FA6380BE3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3352" y="52201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49">
              <a:extLst>
                <a:ext uri="{FF2B5EF4-FFF2-40B4-BE49-F238E27FC236}">
                  <a16:creationId xmlns:a16="http://schemas.microsoft.com/office/drawing/2014/main" id="{7CE84FA0-1F8B-4989-A5CE-4C6961094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6510" y="53725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50">
              <a:extLst>
                <a:ext uri="{FF2B5EF4-FFF2-40B4-BE49-F238E27FC236}">
                  <a16:creationId xmlns:a16="http://schemas.microsoft.com/office/drawing/2014/main" id="{76F46435-A431-43AF-9765-CB3A99DF95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6510" y="52201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51">
              <a:extLst>
                <a:ext uri="{FF2B5EF4-FFF2-40B4-BE49-F238E27FC236}">
                  <a16:creationId xmlns:a16="http://schemas.microsoft.com/office/drawing/2014/main" id="{3D6895F1-067F-44BF-B183-9C2495454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9668" y="53725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52">
              <a:extLst>
                <a:ext uri="{FF2B5EF4-FFF2-40B4-BE49-F238E27FC236}">
                  <a16:creationId xmlns:a16="http://schemas.microsoft.com/office/drawing/2014/main" id="{863E8FA1-E822-4209-9D66-C209608BC1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9668" y="52201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53">
              <a:extLst>
                <a:ext uri="{FF2B5EF4-FFF2-40B4-BE49-F238E27FC236}">
                  <a16:creationId xmlns:a16="http://schemas.microsoft.com/office/drawing/2014/main" id="{7C4F26C8-59CC-463F-B58E-7FE98CB55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2826" y="53725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54">
              <a:extLst>
                <a:ext uri="{FF2B5EF4-FFF2-40B4-BE49-F238E27FC236}">
                  <a16:creationId xmlns:a16="http://schemas.microsoft.com/office/drawing/2014/main" id="{A8771858-D985-4CCF-BA2C-FF5FAA048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2826" y="52201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id="{B5FCE5F7-4FE2-48BE-9178-05900EF7C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5984" y="53725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56">
              <a:extLst>
                <a:ext uri="{FF2B5EF4-FFF2-40B4-BE49-F238E27FC236}">
                  <a16:creationId xmlns:a16="http://schemas.microsoft.com/office/drawing/2014/main" id="{D148F9F6-0DDB-4ADA-9E60-A50206048A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5984" y="52201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57">
              <a:extLst>
                <a:ext uri="{FF2B5EF4-FFF2-40B4-BE49-F238E27FC236}">
                  <a16:creationId xmlns:a16="http://schemas.microsoft.com/office/drawing/2014/main" id="{2E6C6851-181D-4AF1-8A02-B7B736E33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9142" y="53725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58">
              <a:extLst>
                <a:ext uri="{FF2B5EF4-FFF2-40B4-BE49-F238E27FC236}">
                  <a16:creationId xmlns:a16="http://schemas.microsoft.com/office/drawing/2014/main" id="{8A3250DC-4436-4055-B84E-26D0DA73F6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9142" y="52201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59">
              <a:extLst>
                <a:ext uri="{FF2B5EF4-FFF2-40B4-BE49-F238E27FC236}">
                  <a16:creationId xmlns:a16="http://schemas.microsoft.com/office/drawing/2014/main" id="{E959175A-5C21-4EC1-887B-4A1ED54533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2299" y="52201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Line 60">
              <a:extLst>
                <a:ext uri="{FF2B5EF4-FFF2-40B4-BE49-F238E27FC236}">
                  <a16:creationId xmlns:a16="http://schemas.microsoft.com/office/drawing/2014/main" id="{70DF1202-1556-4CB4-A85C-2B4CC5397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5457" y="53725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FF063414-AF52-486E-940F-F78ABA4AC9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5457" y="52201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62">
              <a:extLst>
                <a:ext uri="{FF2B5EF4-FFF2-40B4-BE49-F238E27FC236}">
                  <a16:creationId xmlns:a16="http://schemas.microsoft.com/office/drawing/2014/main" id="{F4329200-A1F3-4AAB-83EC-8BAE3E635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8615" y="53725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63">
              <a:extLst>
                <a:ext uri="{FF2B5EF4-FFF2-40B4-BE49-F238E27FC236}">
                  <a16:creationId xmlns:a16="http://schemas.microsoft.com/office/drawing/2014/main" id="{941F0FE4-5946-4CBB-9551-FF4EEB33DA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88615" y="52201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64">
              <a:extLst>
                <a:ext uri="{FF2B5EF4-FFF2-40B4-BE49-F238E27FC236}">
                  <a16:creationId xmlns:a16="http://schemas.microsoft.com/office/drawing/2014/main" id="{7733F33D-4EFB-4471-BE66-0F7B783BE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1773" y="53725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65">
              <a:extLst>
                <a:ext uri="{FF2B5EF4-FFF2-40B4-BE49-F238E27FC236}">
                  <a16:creationId xmlns:a16="http://schemas.microsoft.com/office/drawing/2014/main" id="{C1795A01-BDEF-48FB-A2D3-BAD4A5610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1773" y="52201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Line 66">
              <a:extLst>
                <a:ext uri="{FF2B5EF4-FFF2-40B4-BE49-F238E27FC236}">
                  <a16:creationId xmlns:a16="http://schemas.microsoft.com/office/drawing/2014/main" id="{6AF32F89-CAA6-4B34-9E44-AA48D11CF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7174" y="53725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52DAA195-7F19-4B0C-AA8A-F7D4C91BC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4931" y="53725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id="{4EB3C5A7-F560-488C-86DC-8B24E526D1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34931" y="52201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D061DBE1-A530-4EDC-AA8A-442F87565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8089" y="53725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D51A1D91-514A-4A08-966F-5F0A09F1B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58089" y="52201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74">
              <a:extLst>
                <a:ext uri="{FF2B5EF4-FFF2-40B4-BE49-F238E27FC236}">
                  <a16:creationId xmlns:a16="http://schemas.microsoft.com/office/drawing/2014/main" id="{69878484-4ACD-4F6C-82EB-3ACE550E1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1247" y="53725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75">
              <a:extLst>
                <a:ext uri="{FF2B5EF4-FFF2-40B4-BE49-F238E27FC236}">
                  <a16:creationId xmlns:a16="http://schemas.microsoft.com/office/drawing/2014/main" id="{D8539C6D-3A09-4A19-A88A-82DF375B95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81247" y="52201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76">
              <a:extLst>
                <a:ext uri="{FF2B5EF4-FFF2-40B4-BE49-F238E27FC236}">
                  <a16:creationId xmlns:a16="http://schemas.microsoft.com/office/drawing/2014/main" id="{40C1311D-B4D8-467C-96FB-FE584C11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4404" y="53725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77">
              <a:extLst>
                <a:ext uri="{FF2B5EF4-FFF2-40B4-BE49-F238E27FC236}">
                  <a16:creationId xmlns:a16="http://schemas.microsoft.com/office/drawing/2014/main" id="{D317FE41-1020-4710-8CB2-0A5FE114D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04404" y="52201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78">
              <a:extLst>
                <a:ext uri="{FF2B5EF4-FFF2-40B4-BE49-F238E27FC236}">
                  <a16:creationId xmlns:a16="http://schemas.microsoft.com/office/drawing/2014/main" id="{9FDF10FC-9E88-4EC9-B615-9415CBE0B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7562" y="53725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79">
              <a:extLst>
                <a:ext uri="{FF2B5EF4-FFF2-40B4-BE49-F238E27FC236}">
                  <a16:creationId xmlns:a16="http://schemas.microsoft.com/office/drawing/2014/main" id="{16B38C47-BAD1-4DF7-8D4C-52ABE01DF3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27562" y="52201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80">
              <a:extLst>
                <a:ext uri="{FF2B5EF4-FFF2-40B4-BE49-F238E27FC236}">
                  <a16:creationId xmlns:a16="http://schemas.microsoft.com/office/drawing/2014/main" id="{25F367E6-839E-4666-9245-2E04DFA78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0720" y="5372582"/>
              <a:ext cx="0" cy="457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81">
              <a:extLst>
                <a:ext uri="{FF2B5EF4-FFF2-40B4-BE49-F238E27FC236}">
                  <a16:creationId xmlns:a16="http://schemas.microsoft.com/office/drawing/2014/main" id="{6F1FBA45-CA09-4E78-AFB2-14C8FAD485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50720" y="5220182"/>
              <a:ext cx="161579" cy="1524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Text Box 82">
              <a:extLst>
                <a:ext uri="{FF2B5EF4-FFF2-40B4-BE49-F238E27FC236}">
                  <a16:creationId xmlns:a16="http://schemas.microsoft.com/office/drawing/2014/main" id="{404B2E7B-308E-4412-AF75-F54936944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5188" y="5324957"/>
              <a:ext cx="545329" cy="4889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 sz="2600" b="1" dirty="0">
                  <a:solidFill>
                    <a:schemeClr val="bg1"/>
                  </a:solidFill>
                  <a:latin typeface="Times New Roman" pitchFamily="18" charset="0"/>
                </a:rPr>
                <a:t>31</a:t>
              </a:r>
              <a:endParaRPr kumimoji="1" lang="en-US" altLang="zh-CN" sz="26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4862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94B85-56B9-42D6-95CE-F808C433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二叉树的链式存储表示：二叉链表</a:t>
            </a:r>
          </a:p>
        </p:txBody>
      </p:sp>
      <p:grpSp>
        <p:nvGrpSpPr>
          <p:cNvPr id="10" name="Group 44">
            <a:extLst>
              <a:ext uri="{FF2B5EF4-FFF2-40B4-BE49-F238E27FC236}">
                <a16:creationId xmlns:a16="http://schemas.microsoft.com/office/drawing/2014/main" id="{1F908DE3-996F-48CD-BAD8-B4C716E5915B}"/>
              </a:ext>
            </a:extLst>
          </p:cNvPr>
          <p:cNvGrpSpPr>
            <a:grpSpLocks/>
          </p:cNvGrpSpPr>
          <p:nvPr/>
        </p:nvGrpSpPr>
        <p:grpSpPr bwMode="auto">
          <a:xfrm>
            <a:off x="5460494" y="5890414"/>
            <a:ext cx="3581400" cy="609600"/>
            <a:chOff x="3264" y="720"/>
            <a:chExt cx="2256" cy="384"/>
          </a:xfrm>
        </p:grpSpPr>
        <p:sp>
          <p:nvSpPr>
            <p:cNvPr id="11" name="Text Box 38">
              <a:extLst>
                <a:ext uri="{FF2B5EF4-FFF2-40B4-BE49-F238E27FC236}">
                  <a16:creationId xmlns:a16="http://schemas.microsoft.com/office/drawing/2014/main" id="{4D445962-F99E-4F0C-9D44-127BD3E8E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720"/>
              <a:ext cx="2155" cy="3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Times New Roman" pitchFamily="18" charset="0"/>
                </a:rPr>
                <a:t>l</a:t>
              </a:r>
              <a:r>
                <a:rPr kumimoji="0" lang="en-US" altLang="zh-CN" sz="3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Times New Roman" pitchFamily="18" charset="0"/>
                </a:rPr>
                <a:t>child</a:t>
              </a: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Times New Roman" pitchFamily="18" charset="0"/>
                </a:rPr>
                <a:t>    data   </a:t>
              </a:r>
              <a:r>
                <a:rPr kumimoji="0" lang="en-US" altLang="zh-CN" sz="3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Times New Roman" pitchFamily="18" charset="0"/>
                </a:rPr>
                <a:t>r</a:t>
              </a:r>
              <a:r>
                <a:rPr kumimoji="0" lang="en-US" altLang="zh-CN" sz="3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cs typeface="Times New Roman" pitchFamily="18" charset="0"/>
                </a:rPr>
                <a:t>child</a:t>
              </a:r>
              <a:endPara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cs typeface="Times New Roman" pitchFamily="18" charset="0"/>
              </a:endParaRPr>
            </a:p>
          </p:txBody>
        </p:sp>
        <p:sp>
          <p:nvSpPr>
            <p:cNvPr id="12" name="Rectangle 39">
              <a:extLst>
                <a:ext uri="{FF2B5EF4-FFF2-40B4-BE49-F238E27FC236}">
                  <a16:creationId xmlns:a16="http://schemas.microsoft.com/office/drawing/2014/main" id="{00DA2A67-CFD1-4D42-99C2-1E28898D7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768"/>
              <a:ext cx="2256" cy="336"/>
            </a:xfrm>
            <a:prstGeom prst="rect">
              <a:avLst/>
            </a:prstGeom>
            <a:noFill/>
            <a:ln w="12700" cap="sq">
              <a:solidFill>
                <a:srgbClr val="00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40">
              <a:extLst>
                <a:ext uri="{FF2B5EF4-FFF2-40B4-BE49-F238E27FC236}">
                  <a16:creationId xmlns:a16="http://schemas.microsoft.com/office/drawing/2014/main" id="{FA3D61B9-C2E6-4AF3-BCA9-85B8E4B20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768"/>
              <a:ext cx="0" cy="336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41">
              <a:extLst>
                <a:ext uri="{FF2B5EF4-FFF2-40B4-BE49-F238E27FC236}">
                  <a16:creationId xmlns:a16="http://schemas.microsoft.com/office/drawing/2014/main" id="{FB7FA4C4-BC3D-4EBD-8A30-8B4156829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768"/>
              <a:ext cx="0" cy="336"/>
            </a:xfrm>
            <a:prstGeom prst="line">
              <a:avLst/>
            </a:prstGeom>
            <a:noFill/>
            <a:ln w="12700" cap="sq">
              <a:solidFill>
                <a:srgbClr val="00009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</a:rPr>
                <a:t> </a:t>
              </a: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Text Box 42">
            <a:extLst>
              <a:ext uri="{FF2B5EF4-FFF2-40B4-BE49-F238E27FC236}">
                <a16:creationId xmlns:a16="http://schemas.microsoft.com/office/drawing/2014/main" id="{037A2F4E-1025-41B0-9DAC-5F6296FBB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937" y="5246889"/>
            <a:ext cx="1627369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CC"/>
                </a:solidFill>
              </a:rPr>
              <a:t>结点结构</a:t>
            </a:r>
            <a:endParaRPr lang="en-US" altLang="zh-CN" sz="2800" dirty="0">
              <a:solidFill>
                <a:srgbClr val="000099"/>
              </a:solidFill>
            </a:endParaRPr>
          </a:p>
        </p:txBody>
      </p:sp>
      <p:grpSp>
        <p:nvGrpSpPr>
          <p:cNvPr id="16" name="Group 45">
            <a:extLst>
              <a:ext uri="{FF2B5EF4-FFF2-40B4-BE49-F238E27FC236}">
                <a16:creationId xmlns:a16="http://schemas.microsoft.com/office/drawing/2014/main" id="{1E021477-42B2-47EE-8012-12140D664496}"/>
              </a:ext>
            </a:extLst>
          </p:cNvPr>
          <p:cNvGrpSpPr>
            <a:grpSpLocks/>
          </p:cNvGrpSpPr>
          <p:nvPr/>
        </p:nvGrpSpPr>
        <p:grpSpPr bwMode="auto">
          <a:xfrm>
            <a:off x="53809" y="3197284"/>
            <a:ext cx="5691165" cy="3277074"/>
            <a:chOff x="462" y="1478"/>
            <a:chExt cx="4722" cy="2571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2E4054E2-09FC-4693-A193-B135AAB13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478"/>
              <a:ext cx="960" cy="336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005400"/>
                  </a:solidFill>
                </a:rPr>
                <a:t>A</a:t>
              </a:r>
              <a:endParaRPr lang="en-US" altLang="zh-CN" sz="2400" dirty="0"/>
            </a:p>
          </p:txBody>
        </p:sp>
        <p:sp>
          <p:nvSpPr>
            <p:cNvPr id="18" name="Line 5">
              <a:extLst>
                <a:ext uri="{FF2B5EF4-FFF2-40B4-BE49-F238E27FC236}">
                  <a16:creationId xmlns:a16="http://schemas.microsoft.com/office/drawing/2014/main" id="{67FCBF7F-4D10-42B3-B540-3E148B87B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47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9" name="Line 6">
              <a:extLst>
                <a:ext uri="{FF2B5EF4-FFF2-40B4-BE49-F238E27FC236}">
                  <a16:creationId xmlns:a16="http://schemas.microsoft.com/office/drawing/2014/main" id="{DC287F5F-5440-439C-A3BD-95889C01C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47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3417690D-59F2-435C-92FA-AD6DD0434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98"/>
              <a:ext cx="960" cy="336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5400"/>
                  </a:solidFill>
                </a:rPr>
                <a:t>D</a:t>
              </a:r>
              <a:endParaRPr lang="en-US" altLang="zh-CN" sz="2000" dirty="0"/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315CDE12-2D7C-4A0C-A878-4A5F7BDA0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19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2" name="Line 10">
              <a:extLst>
                <a:ext uri="{FF2B5EF4-FFF2-40B4-BE49-F238E27FC236}">
                  <a16:creationId xmlns:a16="http://schemas.microsoft.com/office/drawing/2014/main" id="{86CC4C1F-94A8-4B7F-84CB-ADD608DDC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19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C7F27D80-1EBA-4243-A018-0A8FBC76A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18"/>
              <a:ext cx="1056" cy="336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5400"/>
                  </a:solidFill>
                </a:rPr>
                <a:t>E</a:t>
              </a:r>
              <a:endParaRPr lang="en-US" altLang="zh-CN" sz="2000" dirty="0"/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F2D16155-AF72-43F3-822D-64DD8C687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91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92C0210A-130E-4DDF-9CE3-894A01067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91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6" name="Rectangle 14">
              <a:extLst>
                <a:ext uri="{FF2B5EF4-FFF2-40B4-BE49-F238E27FC236}">
                  <a16:creationId xmlns:a16="http://schemas.microsoft.com/office/drawing/2014/main" id="{51F4E336-4A29-4D9C-8028-B41895020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198"/>
              <a:ext cx="960" cy="336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5400"/>
                  </a:solidFill>
                </a:rPr>
                <a:t>B</a:t>
              </a:r>
              <a:endParaRPr lang="en-US" altLang="zh-CN" sz="2000" dirty="0"/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7E213931-262C-4708-B066-4D3725CFF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19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9FED7194-3B31-4DF0-BCFC-FA6C07575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19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9" name="Rectangle 17">
              <a:extLst>
                <a:ext uri="{FF2B5EF4-FFF2-40B4-BE49-F238E27FC236}">
                  <a16:creationId xmlns:a16="http://schemas.microsoft.com/office/drawing/2014/main" id="{4A1B5296-107E-4531-8585-4F34AD51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918"/>
              <a:ext cx="960" cy="336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5400"/>
                  </a:solidFill>
                </a:rPr>
                <a:t>C</a:t>
              </a:r>
              <a:endParaRPr lang="en-US" altLang="zh-CN" sz="2000" dirty="0"/>
            </a:p>
          </p:txBody>
        </p:sp>
        <p:sp>
          <p:nvSpPr>
            <p:cNvPr id="30" name="Line 18">
              <a:extLst>
                <a:ext uri="{FF2B5EF4-FFF2-40B4-BE49-F238E27FC236}">
                  <a16:creationId xmlns:a16="http://schemas.microsoft.com/office/drawing/2014/main" id="{47D9DE58-264F-46A6-86F9-72AA8AAAD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91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1" name="Line 19">
              <a:extLst>
                <a:ext uri="{FF2B5EF4-FFF2-40B4-BE49-F238E27FC236}">
                  <a16:creationId xmlns:a16="http://schemas.microsoft.com/office/drawing/2014/main" id="{BB0722F2-7FFA-4B0F-AFC0-6A730E6B9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91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2" name="Rectangle 20">
              <a:extLst>
                <a:ext uri="{FF2B5EF4-FFF2-40B4-BE49-F238E27FC236}">
                  <a16:creationId xmlns:a16="http://schemas.microsoft.com/office/drawing/2014/main" id="{F5579F06-12AF-487D-8A6D-A1415138F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638"/>
              <a:ext cx="960" cy="336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5400"/>
                  </a:solidFill>
                </a:rPr>
                <a:t>F</a:t>
              </a:r>
              <a:endParaRPr lang="en-US" altLang="zh-CN" sz="2000" dirty="0"/>
            </a:p>
          </p:txBody>
        </p:sp>
        <p:sp>
          <p:nvSpPr>
            <p:cNvPr id="33" name="Line 21">
              <a:extLst>
                <a:ext uri="{FF2B5EF4-FFF2-40B4-BE49-F238E27FC236}">
                  <a16:creationId xmlns:a16="http://schemas.microsoft.com/office/drawing/2014/main" id="{A5FEA8CE-C559-4AE5-922E-12D39F22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3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4" name="Line 22">
              <a:extLst>
                <a:ext uri="{FF2B5EF4-FFF2-40B4-BE49-F238E27FC236}">
                  <a16:creationId xmlns:a16="http://schemas.microsoft.com/office/drawing/2014/main" id="{004891DE-4B55-4895-B9CD-6455545C0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38"/>
              <a:ext cx="0" cy="336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5" name="Text Box 23">
              <a:extLst>
                <a:ext uri="{FF2B5EF4-FFF2-40B4-BE49-F238E27FC236}">
                  <a16:creationId xmlns:a16="http://schemas.microsoft.com/office/drawing/2014/main" id="{B892B13E-ABA9-4E61-80D8-B7B8FD90B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6" y="3542"/>
              <a:ext cx="385" cy="5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000" dirty="0"/>
            </a:p>
          </p:txBody>
        </p:sp>
        <p:sp>
          <p:nvSpPr>
            <p:cNvPr id="36" name="Text Box 24">
              <a:extLst>
                <a:ext uri="{FF2B5EF4-FFF2-40B4-BE49-F238E27FC236}">
                  <a16:creationId xmlns:a16="http://schemas.microsoft.com/office/drawing/2014/main" id="{DCEFC3FB-FFCC-4440-814E-8D584BDE6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6" y="3542"/>
              <a:ext cx="385" cy="5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000" dirty="0"/>
            </a:p>
          </p:txBody>
        </p:sp>
        <p:sp>
          <p:nvSpPr>
            <p:cNvPr id="37" name="Text Box 25">
              <a:extLst>
                <a:ext uri="{FF2B5EF4-FFF2-40B4-BE49-F238E27FC236}">
                  <a16:creationId xmlns:a16="http://schemas.microsoft.com/office/drawing/2014/main" id="{9ABCB397-E0CE-40BB-A326-149DF46AD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7" y="2822"/>
              <a:ext cx="357" cy="5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000" dirty="0"/>
            </a:p>
          </p:txBody>
        </p:sp>
        <p:sp>
          <p:nvSpPr>
            <p:cNvPr id="38" name="Text Box 26">
              <a:extLst>
                <a:ext uri="{FF2B5EF4-FFF2-40B4-BE49-F238E27FC236}">
                  <a16:creationId xmlns:a16="http://schemas.microsoft.com/office/drawing/2014/main" id="{2AD0B84C-1F27-4167-9D2B-E5506D4B1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1" y="2102"/>
              <a:ext cx="367" cy="5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000" dirty="0"/>
            </a:p>
          </p:txBody>
        </p:sp>
        <p:sp>
          <p:nvSpPr>
            <p:cNvPr id="39" name="Text Box 27">
              <a:extLst>
                <a:ext uri="{FF2B5EF4-FFF2-40B4-BE49-F238E27FC236}">
                  <a16:creationId xmlns:a16="http://schemas.microsoft.com/office/drawing/2014/main" id="{1F143FEB-62D7-4A34-BA53-054F2AD8C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" y="2812"/>
              <a:ext cx="385" cy="5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000" dirty="0"/>
            </a:p>
          </p:txBody>
        </p:sp>
        <p:sp>
          <p:nvSpPr>
            <p:cNvPr id="40" name="Text Box 28">
              <a:extLst>
                <a:ext uri="{FF2B5EF4-FFF2-40B4-BE49-F238E27FC236}">
                  <a16:creationId xmlns:a16="http://schemas.microsoft.com/office/drawing/2014/main" id="{7F52F0AF-3A95-404C-B9D4-D2F89B427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8" y="2822"/>
              <a:ext cx="385" cy="5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000" dirty="0"/>
            </a:p>
          </p:txBody>
        </p:sp>
        <p:sp>
          <p:nvSpPr>
            <p:cNvPr id="41" name="Text Box 29">
              <a:extLst>
                <a:ext uri="{FF2B5EF4-FFF2-40B4-BE49-F238E27FC236}">
                  <a16:creationId xmlns:a16="http://schemas.microsoft.com/office/drawing/2014/main" id="{1081F973-6A19-453F-9472-8714375D1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2102"/>
              <a:ext cx="385" cy="5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000" dirty="0"/>
            </a:p>
          </p:txBody>
        </p:sp>
        <p:sp>
          <p:nvSpPr>
            <p:cNvPr id="42" name="Line 30">
              <a:extLst>
                <a:ext uri="{FF2B5EF4-FFF2-40B4-BE49-F238E27FC236}">
                  <a16:creationId xmlns:a16="http://schemas.microsoft.com/office/drawing/2014/main" id="{11757ACA-AE74-44A4-B3C0-6981750C4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622"/>
              <a:ext cx="816" cy="576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3" name="Line 31">
              <a:extLst>
                <a:ext uri="{FF2B5EF4-FFF2-40B4-BE49-F238E27FC236}">
                  <a16:creationId xmlns:a16="http://schemas.microsoft.com/office/drawing/2014/main" id="{FA158C2F-E548-4348-B06A-1F574E203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622"/>
              <a:ext cx="864" cy="576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4" name="Line 32">
              <a:extLst>
                <a:ext uri="{FF2B5EF4-FFF2-40B4-BE49-F238E27FC236}">
                  <a16:creationId xmlns:a16="http://schemas.microsoft.com/office/drawing/2014/main" id="{D24784EC-00B8-4958-B587-E96EB9AF8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42"/>
              <a:ext cx="240" cy="576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5" name="Line 33">
              <a:extLst>
                <a:ext uri="{FF2B5EF4-FFF2-40B4-BE49-F238E27FC236}">
                  <a16:creationId xmlns:a16="http://schemas.microsoft.com/office/drawing/2014/main" id="{8E1CAB5A-E6B0-455B-80B3-86CC36CC8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342"/>
              <a:ext cx="864" cy="576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6" name="Line 34">
              <a:extLst>
                <a:ext uri="{FF2B5EF4-FFF2-40B4-BE49-F238E27FC236}">
                  <a16:creationId xmlns:a16="http://schemas.microsoft.com/office/drawing/2014/main" id="{667124C0-35A0-4EC1-B0F8-48E1C2E1D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3062"/>
              <a:ext cx="192" cy="576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</p:grpSp>
      <p:sp>
        <p:nvSpPr>
          <p:cNvPr id="47" name="Freeform 35">
            <a:extLst>
              <a:ext uri="{FF2B5EF4-FFF2-40B4-BE49-F238E27FC236}">
                <a16:creationId xmlns:a16="http://schemas.microsoft.com/office/drawing/2014/main" id="{74E37DE4-8168-4948-9761-583CED42C3A0}"/>
              </a:ext>
            </a:extLst>
          </p:cNvPr>
          <p:cNvSpPr>
            <a:spLocks/>
          </p:cNvSpPr>
          <p:nvPr/>
        </p:nvSpPr>
        <p:spPr bwMode="auto">
          <a:xfrm>
            <a:off x="375990" y="2319318"/>
            <a:ext cx="1828800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48"/>
              </a:cxn>
              <a:cxn ang="0">
                <a:pos x="336" y="240"/>
              </a:cxn>
              <a:cxn ang="0">
                <a:pos x="720" y="528"/>
              </a:cxn>
            </a:cxnLst>
            <a:rect l="0" t="0" r="r" b="b"/>
            <a:pathLst>
              <a:path w="720" h="528">
                <a:moveTo>
                  <a:pt x="0" y="0"/>
                </a:moveTo>
                <a:cubicBezTo>
                  <a:pt x="260" y="4"/>
                  <a:pt x="520" y="8"/>
                  <a:pt x="576" y="48"/>
                </a:cubicBezTo>
                <a:cubicBezTo>
                  <a:pt x="632" y="88"/>
                  <a:pt x="312" y="160"/>
                  <a:pt x="336" y="240"/>
                </a:cubicBezTo>
                <a:cubicBezTo>
                  <a:pt x="360" y="320"/>
                  <a:pt x="656" y="480"/>
                  <a:pt x="720" y="528"/>
                </a:cubicBezTo>
              </a:path>
            </a:pathLst>
          </a:custGeom>
          <a:noFill/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arrow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36">
            <a:extLst>
              <a:ext uri="{FF2B5EF4-FFF2-40B4-BE49-F238E27FC236}">
                <a16:creationId xmlns:a16="http://schemas.microsoft.com/office/drawing/2014/main" id="{77428D28-97A7-48DF-B57D-638A6DCCA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21" y="1523949"/>
            <a:ext cx="1087438" cy="7016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3300"/>
                </a:solidFill>
              </a:rPr>
              <a:t>root</a:t>
            </a:r>
            <a:endParaRPr lang="en-US" altLang="zh-CN" sz="2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CF34892-9B94-4572-9C55-3325CB35A6DE}"/>
              </a:ext>
            </a:extLst>
          </p:cNvPr>
          <p:cNvSpPr txBox="1"/>
          <p:nvPr/>
        </p:nvSpPr>
        <p:spPr>
          <a:xfrm>
            <a:off x="4257976" y="1045175"/>
            <a:ext cx="4783918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cs typeface="Times New Roman" pitchFamily="18" charset="0"/>
              </a:rPr>
              <a:t>typedef struct </a:t>
            </a:r>
            <a:r>
              <a:rPr lang="en-US" altLang="zh-CN" sz="2400" b="1" dirty="0" err="1">
                <a:solidFill>
                  <a:srgbClr val="0000CC"/>
                </a:solidFill>
                <a:cs typeface="Times New Roman" pitchFamily="18" charset="0"/>
              </a:rPr>
              <a:t>BiTNode</a:t>
            </a:r>
            <a:r>
              <a:rPr lang="en-US" altLang="zh-CN" sz="2400" b="1" dirty="0">
                <a:solidFill>
                  <a:srgbClr val="0000CC"/>
                </a:solidFill>
                <a:cs typeface="Times New Roman" pitchFamily="18" charset="0"/>
              </a:rPr>
              <a:t> </a:t>
            </a:r>
            <a:r>
              <a:rPr lang="en-US" altLang="zh-CN" sz="2400" b="1" dirty="0">
                <a:cs typeface="Times New Roman" pitchFamily="18" charset="0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cs typeface="Times New Roman" pitchFamily="18" charset="0"/>
              </a:rPr>
              <a:t>    // </a:t>
            </a:r>
            <a:r>
              <a:rPr lang="zh-CN" altLang="en-US" sz="2400" b="1" dirty="0">
                <a:cs typeface="Times New Roman" pitchFamily="18" charset="0"/>
              </a:rPr>
              <a:t>结点结构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cs typeface="Times New Roman" pitchFamily="18" charset="0"/>
              </a:rPr>
              <a:t>    </a:t>
            </a:r>
            <a:r>
              <a:rPr lang="en-US" altLang="zh-CN" sz="2400" b="1" dirty="0" err="1">
                <a:cs typeface="Times New Roman" pitchFamily="18" charset="0"/>
              </a:rPr>
              <a:t>TElemType</a:t>
            </a:r>
            <a:r>
              <a:rPr lang="en-US" altLang="zh-CN" sz="2400" b="1" dirty="0">
                <a:cs typeface="Times New Roman" pitchFamily="18" charset="0"/>
              </a:rPr>
              <a:t>      data;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cs typeface="Times New Roman" pitchFamily="18" charset="0"/>
              </a:rPr>
              <a:t>    struct </a:t>
            </a:r>
            <a:r>
              <a:rPr lang="en-US" altLang="zh-CN" sz="2400" b="1" dirty="0" err="1">
                <a:solidFill>
                  <a:srgbClr val="0000CC"/>
                </a:solidFill>
                <a:cs typeface="Times New Roman" pitchFamily="18" charset="0"/>
              </a:rPr>
              <a:t>BiTNode</a:t>
            </a:r>
            <a:r>
              <a:rPr lang="en-US" altLang="zh-CN" sz="2400" b="1" dirty="0">
                <a:cs typeface="Times New Roman" pitchFamily="18" charset="0"/>
              </a:rPr>
              <a:t>  *</a:t>
            </a:r>
            <a:r>
              <a:rPr lang="en-US" altLang="zh-CN" sz="2400" b="1" dirty="0" err="1">
                <a:cs typeface="Times New Roman" pitchFamily="18" charset="0"/>
              </a:rPr>
              <a:t>lchild</a:t>
            </a:r>
            <a:r>
              <a:rPr lang="en-US" altLang="zh-CN" sz="2400" b="1" dirty="0">
                <a:cs typeface="Times New Roman" pitchFamily="18" charset="0"/>
              </a:rPr>
              <a:t>, *</a:t>
            </a:r>
            <a:r>
              <a:rPr lang="en-US" altLang="zh-CN" sz="2400" b="1" dirty="0" err="1">
                <a:cs typeface="Times New Roman" pitchFamily="18" charset="0"/>
              </a:rPr>
              <a:t>rchild</a:t>
            </a:r>
            <a:r>
              <a:rPr lang="en-US" altLang="zh-CN" sz="2400" b="1" dirty="0">
                <a:cs typeface="Times New Roman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cs typeface="Times New Roman" pitchFamily="18" charset="0"/>
              </a:rPr>
              <a:t>    // </a:t>
            </a:r>
            <a:r>
              <a:rPr lang="zh-CN" altLang="en-US" sz="2400" b="1" dirty="0">
                <a:cs typeface="Times New Roman" pitchFamily="18" charset="0"/>
              </a:rPr>
              <a:t>左右孩子指针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cs typeface="Times New Roman" pitchFamily="18" charset="0"/>
              </a:rPr>
              <a:t>} </a:t>
            </a:r>
            <a:r>
              <a:rPr lang="en-US" altLang="zh-CN" sz="2400" b="1" dirty="0" err="1">
                <a:solidFill>
                  <a:srgbClr val="C00000"/>
                </a:solidFill>
                <a:cs typeface="Times New Roman" pitchFamily="18" charset="0"/>
              </a:rPr>
              <a:t>BiTree</a:t>
            </a:r>
            <a:r>
              <a:rPr lang="en-US" altLang="zh-CN" sz="2400" b="1" dirty="0">
                <a:cs typeface="Times New Roman" pitchFamily="18" charset="0"/>
              </a:rPr>
              <a:t>;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313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7" grpId="0" animBg="1"/>
      <p:bldP spid="4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DEC10-9155-44E8-86C7-B39D29B1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二叉树的链式存储表示：三叉链表</a:t>
            </a:r>
          </a:p>
        </p:txBody>
      </p:sp>
      <p:sp>
        <p:nvSpPr>
          <p:cNvPr id="3" name="Freeform 1056">
            <a:extLst>
              <a:ext uri="{FF2B5EF4-FFF2-40B4-BE49-F238E27FC236}">
                <a16:creationId xmlns:a16="http://schemas.microsoft.com/office/drawing/2014/main" id="{301DAF96-22A9-4E96-AB4A-6D11D83FD74E}"/>
              </a:ext>
            </a:extLst>
          </p:cNvPr>
          <p:cNvSpPr>
            <a:spLocks/>
          </p:cNvSpPr>
          <p:nvPr/>
        </p:nvSpPr>
        <p:spPr bwMode="auto">
          <a:xfrm>
            <a:off x="468459" y="2532348"/>
            <a:ext cx="1828800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" y="48"/>
              </a:cxn>
              <a:cxn ang="0">
                <a:pos x="336" y="240"/>
              </a:cxn>
              <a:cxn ang="0">
                <a:pos x="720" y="528"/>
              </a:cxn>
            </a:cxnLst>
            <a:rect l="0" t="0" r="r" b="b"/>
            <a:pathLst>
              <a:path w="720" h="528">
                <a:moveTo>
                  <a:pt x="0" y="0"/>
                </a:moveTo>
                <a:cubicBezTo>
                  <a:pt x="260" y="4"/>
                  <a:pt x="520" y="8"/>
                  <a:pt x="576" y="48"/>
                </a:cubicBezTo>
                <a:cubicBezTo>
                  <a:pt x="632" y="88"/>
                  <a:pt x="312" y="160"/>
                  <a:pt x="336" y="240"/>
                </a:cubicBezTo>
                <a:cubicBezTo>
                  <a:pt x="360" y="320"/>
                  <a:pt x="656" y="480"/>
                  <a:pt x="720" y="528"/>
                </a:cubicBezTo>
              </a:path>
            </a:pathLst>
          </a:custGeom>
          <a:noFill/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arrow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 Box 1057">
            <a:extLst>
              <a:ext uri="{FF2B5EF4-FFF2-40B4-BE49-F238E27FC236}">
                <a16:creationId xmlns:a16="http://schemas.microsoft.com/office/drawing/2014/main" id="{8F179862-2412-4588-A713-9CA4AD4A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43" y="2095485"/>
            <a:ext cx="818301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3300"/>
                </a:solidFill>
              </a:rPr>
              <a:t>root</a:t>
            </a:r>
            <a:endParaRPr lang="en-US" altLang="zh-CN" sz="1600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CB55534-8F54-4677-8E25-763820ED8047}"/>
              </a:ext>
            </a:extLst>
          </p:cNvPr>
          <p:cNvGrpSpPr/>
          <p:nvPr/>
        </p:nvGrpSpPr>
        <p:grpSpPr>
          <a:xfrm>
            <a:off x="33352" y="3278459"/>
            <a:ext cx="5840030" cy="3313876"/>
            <a:chOff x="77788" y="2386315"/>
            <a:chExt cx="7669590" cy="4172519"/>
          </a:xfrm>
        </p:grpSpPr>
        <p:sp>
          <p:nvSpPr>
            <p:cNvPr id="5" name="Rectangle 1058">
              <a:extLst>
                <a:ext uri="{FF2B5EF4-FFF2-40B4-BE49-F238E27FC236}">
                  <a16:creationId xmlns:a16="http://schemas.microsoft.com/office/drawing/2014/main" id="{A31A5E85-955B-46F5-903D-A06BABE48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788" y="2538715"/>
              <a:ext cx="381000" cy="533400"/>
            </a:xfrm>
            <a:prstGeom prst="rect">
              <a:avLst/>
            </a:prstGeom>
            <a:solidFill>
              <a:srgbClr val="FBE2D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7" name="Rectangle 1060">
              <a:extLst>
                <a:ext uri="{FF2B5EF4-FFF2-40B4-BE49-F238E27FC236}">
                  <a16:creationId xmlns:a16="http://schemas.microsoft.com/office/drawing/2014/main" id="{C1901AD6-EDD8-44A3-A124-77AF13F1C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8" y="3681715"/>
              <a:ext cx="381000" cy="533400"/>
            </a:xfrm>
            <a:prstGeom prst="rect">
              <a:avLst/>
            </a:prstGeom>
            <a:solidFill>
              <a:srgbClr val="FBE2D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8" name="Rectangle 1061">
              <a:extLst>
                <a:ext uri="{FF2B5EF4-FFF2-40B4-BE49-F238E27FC236}">
                  <a16:creationId xmlns:a16="http://schemas.microsoft.com/office/drawing/2014/main" id="{37B7EFFD-5D6E-4EF6-AC73-7DF8A6BFB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788" y="3681715"/>
              <a:ext cx="381000" cy="533400"/>
            </a:xfrm>
            <a:prstGeom prst="rect">
              <a:avLst/>
            </a:prstGeom>
            <a:solidFill>
              <a:srgbClr val="FBE2D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9" name="Rectangle 1062">
              <a:extLst>
                <a:ext uri="{FF2B5EF4-FFF2-40B4-BE49-F238E27FC236}">
                  <a16:creationId xmlns:a16="http://schemas.microsoft.com/office/drawing/2014/main" id="{85EE78D1-A081-4CA8-8C36-8398DD38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4824715"/>
              <a:ext cx="381000" cy="533400"/>
            </a:xfrm>
            <a:prstGeom prst="rect">
              <a:avLst/>
            </a:prstGeom>
            <a:solidFill>
              <a:srgbClr val="FBE2D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0" name="Rectangle 1063">
              <a:extLst>
                <a:ext uri="{FF2B5EF4-FFF2-40B4-BE49-F238E27FC236}">
                  <a16:creationId xmlns:a16="http://schemas.microsoft.com/office/drawing/2014/main" id="{685B1032-042E-4D62-B96B-1AA63F9A4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2788" y="4824715"/>
              <a:ext cx="381000" cy="533400"/>
            </a:xfrm>
            <a:prstGeom prst="rect">
              <a:avLst/>
            </a:prstGeom>
            <a:solidFill>
              <a:srgbClr val="FBE2D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1" name="Rectangle 1064">
              <a:extLst>
                <a:ext uri="{FF2B5EF4-FFF2-40B4-BE49-F238E27FC236}">
                  <a16:creationId xmlns:a16="http://schemas.microsoft.com/office/drawing/2014/main" id="{B297C1F6-56C9-4277-B490-0F2A83CE5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388" y="5967715"/>
              <a:ext cx="381000" cy="533400"/>
            </a:xfrm>
            <a:prstGeom prst="rect">
              <a:avLst/>
            </a:prstGeom>
            <a:solidFill>
              <a:srgbClr val="FBE2D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2" name="Text Box 1065">
              <a:extLst>
                <a:ext uri="{FF2B5EF4-FFF2-40B4-BE49-F238E27FC236}">
                  <a16:creationId xmlns:a16="http://schemas.microsoft.com/office/drawing/2014/main" id="{38D6B17C-D443-4088-AEDD-3CB7EB0EE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6588" y="2386315"/>
              <a:ext cx="490538" cy="743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3600" b="1" dirty="0">
                  <a:solidFill>
                    <a:srgbClr val="333399"/>
                  </a:solidFill>
                  <a:sym typeface="Symbol" pitchFamily="18" charset="2"/>
                </a:rPr>
                <a:t></a:t>
              </a:r>
              <a:endParaRPr lang="en-US" altLang="zh-CN" sz="2000" dirty="0"/>
            </a:p>
          </p:txBody>
        </p:sp>
        <p:sp>
          <p:nvSpPr>
            <p:cNvPr id="7" name="Rectangle 1026">
              <a:extLst>
                <a:ext uri="{FF2B5EF4-FFF2-40B4-BE49-F238E27FC236}">
                  <a16:creationId xmlns:a16="http://schemas.microsoft.com/office/drawing/2014/main" id="{BA6CD5E2-3A55-46BC-A6AC-7BED4F8BB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788" y="2538715"/>
              <a:ext cx="1524000" cy="533400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5400"/>
                  </a:solidFill>
                </a:rPr>
                <a:t>A</a:t>
              </a:r>
              <a:endParaRPr lang="en-US" altLang="zh-CN" sz="2000" dirty="0"/>
            </a:p>
          </p:txBody>
        </p:sp>
        <p:sp>
          <p:nvSpPr>
            <p:cNvPr id="8" name="Line 1027">
              <a:extLst>
                <a:ext uri="{FF2B5EF4-FFF2-40B4-BE49-F238E27FC236}">
                  <a16:creationId xmlns:a16="http://schemas.microsoft.com/office/drawing/2014/main" id="{D2A50C18-29C9-4325-8997-352E7197C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788" y="2538715"/>
              <a:ext cx="0" cy="533400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9" name="Line 1028">
              <a:extLst>
                <a:ext uri="{FF2B5EF4-FFF2-40B4-BE49-F238E27FC236}">
                  <a16:creationId xmlns:a16="http://schemas.microsoft.com/office/drawing/2014/main" id="{06469578-D0B0-47B0-9772-2551CFF43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6788" y="2538715"/>
              <a:ext cx="0" cy="533400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0" name="Rectangle 1029">
              <a:extLst>
                <a:ext uri="{FF2B5EF4-FFF2-40B4-BE49-F238E27FC236}">
                  <a16:creationId xmlns:a16="http://schemas.microsoft.com/office/drawing/2014/main" id="{95E287BD-F2F8-413B-8245-5BD842A66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788" y="3681715"/>
              <a:ext cx="1524000" cy="533400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5400"/>
                  </a:solidFill>
                </a:rPr>
                <a:t>D</a:t>
              </a:r>
              <a:endParaRPr lang="en-US" altLang="zh-CN" sz="2000" dirty="0"/>
            </a:p>
          </p:txBody>
        </p:sp>
        <p:sp>
          <p:nvSpPr>
            <p:cNvPr id="11" name="Line 1030">
              <a:extLst>
                <a:ext uri="{FF2B5EF4-FFF2-40B4-BE49-F238E27FC236}">
                  <a16:creationId xmlns:a16="http://schemas.microsoft.com/office/drawing/2014/main" id="{43E70725-AE20-407A-B2C5-BC102CE71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788" y="3681715"/>
              <a:ext cx="0" cy="533400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2" name="Line 1031">
              <a:extLst>
                <a:ext uri="{FF2B5EF4-FFF2-40B4-BE49-F238E27FC236}">
                  <a16:creationId xmlns:a16="http://schemas.microsoft.com/office/drawing/2014/main" id="{BB588B9A-2F9F-4626-BAEA-712708E26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1788" y="3681715"/>
              <a:ext cx="0" cy="533400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3" name="Rectangle 1032">
              <a:extLst>
                <a:ext uri="{FF2B5EF4-FFF2-40B4-BE49-F238E27FC236}">
                  <a16:creationId xmlns:a16="http://schemas.microsoft.com/office/drawing/2014/main" id="{080413D2-30E9-4C59-8C97-38386AF3B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3788" y="4824715"/>
              <a:ext cx="1524000" cy="533400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5400"/>
                  </a:solidFill>
                </a:rPr>
                <a:t>E</a:t>
              </a:r>
              <a:endParaRPr lang="en-US" altLang="zh-CN" sz="2000" dirty="0"/>
            </a:p>
          </p:txBody>
        </p:sp>
        <p:sp>
          <p:nvSpPr>
            <p:cNvPr id="14" name="Line 1033">
              <a:extLst>
                <a:ext uri="{FF2B5EF4-FFF2-40B4-BE49-F238E27FC236}">
                  <a16:creationId xmlns:a16="http://schemas.microsoft.com/office/drawing/2014/main" id="{B285EAA6-78B6-4C82-926B-29583EEEA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4788" y="4824715"/>
              <a:ext cx="0" cy="533400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5" name="Line 1034">
              <a:extLst>
                <a:ext uri="{FF2B5EF4-FFF2-40B4-BE49-F238E27FC236}">
                  <a16:creationId xmlns:a16="http://schemas.microsoft.com/office/drawing/2014/main" id="{A35215F9-4A66-447D-8D5F-A589982A2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6788" y="4824715"/>
              <a:ext cx="0" cy="533400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6" name="Rectangle 1035">
              <a:extLst>
                <a:ext uri="{FF2B5EF4-FFF2-40B4-BE49-F238E27FC236}">
                  <a16:creationId xmlns:a16="http://schemas.microsoft.com/office/drawing/2014/main" id="{D6A839E5-D134-4547-9E85-49500888C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88" y="3681715"/>
              <a:ext cx="1524000" cy="533400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5400"/>
                  </a:solidFill>
                </a:rPr>
                <a:t>B</a:t>
              </a:r>
              <a:endParaRPr lang="en-US" altLang="zh-CN" sz="2000" dirty="0"/>
            </a:p>
          </p:txBody>
        </p:sp>
        <p:sp>
          <p:nvSpPr>
            <p:cNvPr id="17" name="Line 1036">
              <a:extLst>
                <a:ext uri="{FF2B5EF4-FFF2-40B4-BE49-F238E27FC236}">
                  <a16:creationId xmlns:a16="http://schemas.microsoft.com/office/drawing/2014/main" id="{DA7AD78D-DB2D-4CA4-A642-1BD359307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788" y="3681715"/>
              <a:ext cx="0" cy="533400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8" name="Line 1037">
              <a:extLst>
                <a:ext uri="{FF2B5EF4-FFF2-40B4-BE49-F238E27FC236}">
                  <a16:creationId xmlns:a16="http://schemas.microsoft.com/office/drawing/2014/main" id="{C9479E61-C390-4B0C-83A6-5CF9B2E8C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1788" y="3681715"/>
              <a:ext cx="0" cy="533400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9" name="Rectangle 1038">
              <a:extLst>
                <a:ext uri="{FF2B5EF4-FFF2-40B4-BE49-F238E27FC236}">
                  <a16:creationId xmlns:a16="http://schemas.microsoft.com/office/drawing/2014/main" id="{34F7A3AD-5637-4D79-B40A-45A9D6382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188" y="4824715"/>
              <a:ext cx="1524000" cy="533400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5400"/>
                  </a:solidFill>
                </a:rPr>
                <a:t>C</a:t>
              </a:r>
              <a:endParaRPr lang="en-US" altLang="zh-CN" sz="2000" dirty="0"/>
            </a:p>
          </p:txBody>
        </p:sp>
        <p:sp>
          <p:nvSpPr>
            <p:cNvPr id="20" name="Line 1039">
              <a:extLst>
                <a:ext uri="{FF2B5EF4-FFF2-40B4-BE49-F238E27FC236}">
                  <a16:creationId xmlns:a16="http://schemas.microsoft.com/office/drawing/2014/main" id="{22A73438-610E-4660-B14D-2FE359D91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4188" y="4824715"/>
              <a:ext cx="0" cy="533400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1" name="Line 1040">
              <a:extLst>
                <a:ext uri="{FF2B5EF4-FFF2-40B4-BE49-F238E27FC236}">
                  <a16:creationId xmlns:a16="http://schemas.microsoft.com/office/drawing/2014/main" id="{E1638A70-BC1C-410E-87CD-82DEF1F32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6188" y="4824715"/>
              <a:ext cx="0" cy="533400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2" name="Rectangle 1041">
              <a:extLst>
                <a:ext uri="{FF2B5EF4-FFF2-40B4-BE49-F238E27FC236}">
                  <a16:creationId xmlns:a16="http://schemas.microsoft.com/office/drawing/2014/main" id="{1F769756-A3E2-4BFB-9468-275AE028B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9388" y="5967715"/>
              <a:ext cx="1524000" cy="533400"/>
            </a:xfrm>
            <a:prstGeom prst="rect">
              <a:avLst/>
            </a:prstGeom>
            <a:solidFill>
              <a:srgbClr val="CAF2CE">
                <a:alpha val="50000"/>
              </a:srgbClr>
            </a:solidFill>
            <a:ln w="254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5400"/>
                  </a:solidFill>
                </a:rPr>
                <a:t>F</a:t>
              </a:r>
              <a:endParaRPr lang="en-US" altLang="zh-CN" sz="2000" dirty="0"/>
            </a:p>
          </p:txBody>
        </p:sp>
        <p:sp>
          <p:nvSpPr>
            <p:cNvPr id="23" name="Line 1042">
              <a:extLst>
                <a:ext uri="{FF2B5EF4-FFF2-40B4-BE49-F238E27FC236}">
                  <a16:creationId xmlns:a16="http://schemas.microsoft.com/office/drawing/2014/main" id="{4A6AF499-C22D-48A9-AB48-87719F6B7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0388" y="5967715"/>
              <a:ext cx="0" cy="533400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4" name="Line 1043">
              <a:extLst>
                <a:ext uri="{FF2B5EF4-FFF2-40B4-BE49-F238E27FC236}">
                  <a16:creationId xmlns:a16="http://schemas.microsoft.com/office/drawing/2014/main" id="{35A76944-EF6E-4753-811F-B5C7048EE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2388" y="5967715"/>
              <a:ext cx="0" cy="533400"/>
            </a:xfrm>
            <a:prstGeom prst="line">
              <a:avLst/>
            </a:prstGeom>
            <a:noFill/>
            <a:ln w="127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25" name="Text Box 1044">
              <a:extLst>
                <a:ext uri="{FF2B5EF4-FFF2-40B4-BE49-F238E27FC236}">
                  <a16:creationId xmlns:a16="http://schemas.microsoft.com/office/drawing/2014/main" id="{9273E4D6-B563-4710-AB10-8CE4C7468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051" y="5815315"/>
              <a:ext cx="533235" cy="743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000"/>
            </a:p>
          </p:txBody>
        </p:sp>
        <p:sp>
          <p:nvSpPr>
            <p:cNvPr id="26" name="Text Box 1045">
              <a:extLst>
                <a:ext uri="{FF2B5EF4-FFF2-40B4-BE49-F238E27FC236}">
                  <a16:creationId xmlns:a16="http://schemas.microsoft.com/office/drawing/2014/main" id="{2C9CEEA4-8B2B-46A0-A935-3424C3814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6709" y="5815315"/>
              <a:ext cx="533235" cy="743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000" dirty="0"/>
            </a:p>
          </p:txBody>
        </p:sp>
        <p:sp>
          <p:nvSpPr>
            <p:cNvPr id="27" name="Text Box 1046">
              <a:extLst>
                <a:ext uri="{FF2B5EF4-FFF2-40B4-BE49-F238E27FC236}">
                  <a16:creationId xmlns:a16="http://schemas.microsoft.com/office/drawing/2014/main" id="{FD947653-6294-4ACC-81C7-45A88DB4A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4143" y="4672315"/>
              <a:ext cx="533235" cy="743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000" dirty="0"/>
            </a:p>
          </p:txBody>
        </p:sp>
        <p:sp>
          <p:nvSpPr>
            <p:cNvPr id="28" name="Text Box 1047">
              <a:extLst>
                <a:ext uri="{FF2B5EF4-FFF2-40B4-BE49-F238E27FC236}">
                  <a16:creationId xmlns:a16="http://schemas.microsoft.com/office/drawing/2014/main" id="{0D77DC73-04C8-48C7-AA6F-1BF2C5ACA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588" y="3529314"/>
              <a:ext cx="533235" cy="743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000"/>
            </a:p>
          </p:txBody>
        </p:sp>
        <p:sp>
          <p:nvSpPr>
            <p:cNvPr id="29" name="Text Box 1048">
              <a:extLst>
                <a:ext uri="{FF2B5EF4-FFF2-40B4-BE49-F238E27FC236}">
                  <a16:creationId xmlns:a16="http://schemas.microsoft.com/office/drawing/2014/main" id="{6308F0F6-AE83-4FCF-8454-DC707F284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988" y="4656440"/>
              <a:ext cx="533235" cy="743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000"/>
            </a:p>
          </p:txBody>
        </p:sp>
        <p:sp>
          <p:nvSpPr>
            <p:cNvPr id="30" name="Text Box 1049">
              <a:extLst>
                <a:ext uri="{FF2B5EF4-FFF2-40B4-BE49-F238E27FC236}">
                  <a16:creationId xmlns:a16="http://schemas.microsoft.com/office/drawing/2014/main" id="{DDCD6891-C6B7-4BEE-9B69-4DE305CD4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3916" y="4672315"/>
              <a:ext cx="414337" cy="73629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dirty="0"/>
            </a:p>
          </p:txBody>
        </p:sp>
        <p:sp>
          <p:nvSpPr>
            <p:cNvPr id="31" name="Text Box 1050">
              <a:extLst>
                <a:ext uri="{FF2B5EF4-FFF2-40B4-BE49-F238E27FC236}">
                  <a16:creationId xmlns:a16="http://schemas.microsoft.com/office/drawing/2014/main" id="{6A7585CE-3C90-40C1-88B3-E4CCED527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88" y="3529314"/>
              <a:ext cx="533235" cy="743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3600" b="1">
                  <a:solidFill>
                    <a:srgbClr val="FF3300"/>
                  </a:solidFill>
                  <a:sym typeface="Symbol" pitchFamily="18" charset="2"/>
                </a:rPr>
                <a:t></a:t>
              </a:r>
              <a:endParaRPr lang="en-US" altLang="zh-CN" sz="2000"/>
            </a:p>
          </p:txBody>
        </p:sp>
        <p:sp>
          <p:nvSpPr>
            <p:cNvPr id="32" name="Line 1052">
              <a:extLst>
                <a:ext uri="{FF2B5EF4-FFF2-40B4-BE49-F238E27FC236}">
                  <a16:creationId xmlns:a16="http://schemas.microsoft.com/office/drawing/2014/main" id="{9C55364B-5A60-476A-80E9-2F9539BA8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9188" y="2843515"/>
              <a:ext cx="1371600" cy="838200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3" name="Line 1053">
              <a:extLst>
                <a:ext uri="{FF2B5EF4-FFF2-40B4-BE49-F238E27FC236}">
                  <a16:creationId xmlns:a16="http://schemas.microsoft.com/office/drawing/2014/main" id="{6A4D7244-6E38-402B-BD99-8C8887F15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4188" y="3910315"/>
              <a:ext cx="381000" cy="914400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4" name="Line 1054">
              <a:extLst>
                <a:ext uri="{FF2B5EF4-FFF2-40B4-BE49-F238E27FC236}">
                  <a16:creationId xmlns:a16="http://schemas.microsoft.com/office/drawing/2014/main" id="{ED7E71BC-FB49-46AC-82B9-336A0BE99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4188" y="3910315"/>
              <a:ext cx="1371600" cy="914400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5" name="Line 1055">
              <a:extLst>
                <a:ext uri="{FF2B5EF4-FFF2-40B4-BE49-F238E27FC236}">
                  <a16:creationId xmlns:a16="http://schemas.microsoft.com/office/drawing/2014/main" id="{096ABEC6-F1C6-4A64-9E1D-26F33AB13A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1388" y="5053315"/>
              <a:ext cx="304800" cy="914400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6" name="Line 1059">
              <a:extLst>
                <a:ext uri="{FF2B5EF4-FFF2-40B4-BE49-F238E27FC236}">
                  <a16:creationId xmlns:a16="http://schemas.microsoft.com/office/drawing/2014/main" id="{46D9F5CF-5ADE-4BD6-955B-C71995DDE3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0788" y="2843515"/>
              <a:ext cx="1371600" cy="838200"/>
            </a:xfrm>
            <a:prstGeom prst="line">
              <a:avLst/>
            </a:prstGeom>
            <a:noFill/>
            <a:ln w="38100" cap="sq">
              <a:solidFill>
                <a:srgbClr val="0054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3" name="Freeform 1068">
              <a:extLst>
                <a:ext uri="{FF2B5EF4-FFF2-40B4-BE49-F238E27FC236}">
                  <a16:creationId xmlns:a16="http://schemas.microsoft.com/office/drawing/2014/main" id="{E9BF78D4-A99A-4142-8F2E-FCF267F5B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88" y="2862565"/>
              <a:ext cx="1695450" cy="1143000"/>
            </a:xfrm>
            <a:custGeom>
              <a:avLst/>
              <a:gdLst/>
              <a:ahLst/>
              <a:cxnLst>
                <a:cxn ang="0">
                  <a:pos x="0" y="720"/>
                </a:cxn>
                <a:cxn ang="0">
                  <a:pos x="72" y="492"/>
                </a:cxn>
                <a:cxn ang="0">
                  <a:pos x="96" y="456"/>
                </a:cxn>
                <a:cxn ang="0">
                  <a:pos x="168" y="360"/>
                </a:cxn>
                <a:cxn ang="0">
                  <a:pos x="216" y="300"/>
                </a:cxn>
                <a:cxn ang="0">
                  <a:pos x="360" y="192"/>
                </a:cxn>
                <a:cxn ang="0">
                  <a:pos x="468" y="132"/>
                </a:cxn>
                <a:cxn ang="0">
                  <a:pos x="720" y="60"/>
                </a:cxn>
                <a:cxn ang="0">
                  <a:pos x="840" y="24"/>
                </a:cxn>
                <a:cxn ang="0">
                  <a:pos x="1008" y="12"/>
                </a:cxn>
                <a:cxn ang="0">
                  <a:pos x="1068" y="0"/>
                </a:cxn>
              </a:cxnLst>
              <a:rect l="0" t="0" r="r" b="b"/>
              <a:pathLst>
                <a:path w="1068" h="720">
                  <a:moveTo>
                    <a:pt x="0" y="720"/>
                  </a:moveTo>
                  <a:cubicBezTo>
                    <a:pt x="19" y="662"/>
                    <a:pt x="44" y="534"/>
                    <a:pt x="72" y="492"/>
                  </a:cubicBezTo>
                  <a:cubicBezTo>
                    <a:pt x="80" y="480"/>
                    <a:pt x="90" y="469"/>
                    <a:pt x="96" y="456"/>
                  </a:cubicBezTo>
                  <a:cubicBezTo>
                    <a:pt x="119" y="410"/>
                    <a:pt x="123" y="390"/>
                    <a:pt x="168" y="360"/>
                  </a:cubicBezTo>
                  <a:cubicBezTo>
                    <a:pt x="189" y="297"/>
                    <a:pt x="165" y="346"/>
                    <a:pt x="216" y="300"/>
                  </a:cubicBezTo>
                  <a:cubicBezTo>
                    <a:pt x="303" y="223"/>
                    <a:pt x="271" y="237"/>
                    <a:pt x="360" y="192"/>
                  </a:cubicBezTo>
                  <a:cubicBezTo>
                    <a:pt x="396" y="174"/>
                    <a:pt x="431" y="148"/>
                    <a:pt x="468" y="132"/>
                  </a:cubicBezTo>
                  <a:cubicBezTo>
                    <a:pt x="546" y="97"/>
                    <a:pt x="637" y="78"/>
                    <a:pt x="720" y="60"/>
                  </a:cubicBezTo>
                  <a:cubicBezTo>
                    <a:pt x="761" y="51"/>
                    <a:pt x="798" y="27"/>
                    <a:pt x="840" y="24"/>
                  </a:cubicBezTo>
                  <a:cubicBezTo>
                    <a:pt x="896" y="20"/>
                    <a:pt x="952" y="16"/>
                    <a:pt x="1008" y="12"/>
                  </a:cubicBezTo>
                  <a:cubicBezTo>
                    <a:pt x="1028" y="8"/>
                    <a:pt x="1068" y="0"/>
                    <a:pt x="1068" y="0"/>
                  </a:cubicBezTo>
                </a:path>
              </a:pathLst>
            </a:custGeom>
            <a:noFill/>
            <a:ln w="38100" cap="sq" cmpd="sng">
              <a:solidFill>
                <a:srgbClr val="333399"/>
              </a:solidFill>
              <a:prstDash val="solid"/>
              <a:round/>
              <a:headEnd type="none" w="sm" len="sm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4" name="Line 1074">
              <a:extLst>
                <a:ext uri="{FF2B5EF4-FFF2-40B4-BE49-F238E27FC236}">
                  <a16:creationId xmlns:a16="http://schemas.microsoft.com/office/drawing/2014/main" id="{D7EA0DA5-2906-424F-B9C1-226ED19F5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4588" y="4215115"/>
              <a:ext cx="76200" cy="838200"/>
            </a:xfrm>
            <a:prstGeom prst="line">
              <a:avLst/>
            </a:prstGeom>
            <a:noFill/>
            <a:ln w="38100" cap="sq">
              <a:solidFill>
                <a:srgbClr val="333399"/>
              </a:solidFill>
              <a:round/>
              <a:headEnd type="triangle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5" name="Freeform 1076">
              <a:extLst>
                <a:ext uri="{FF2B5EF4-FFF2-40B4-BE49-F238E27FC236}">
                  <a16:creationId xmlns:a16="http://schemas.microsoft.com/office/drawing/2014/main" id="{0BD17639-7422-4603-8778-0E03CBC50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838" y="3072115"/>
              <a:ext cx="895350" cy="914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384"/>
                </a:cxn>
                <a:cxn ang="0">
                  <a:pos x="216" y="432"/>
                </a:cxn>
                <a:cxn ang="0">
                  <a:pos x="252" y="468"/>
                </a:cxn>
                <a:cxn ang="0">
                  <a:pos x="336" y="552"/>
                </a:cxn>
                <a:cxn ang="0">
                  <a:pos x="444" y="624"/>
                </a:cxn>
                <a:cxn ang="0">
                  <a:pos x="516" y="648"/>
                </a:cxn>
                <a:cxn ang="0">
                  <a:pos x="564" y="660"/>
                </a:cxn>
              </a:cxnLst>
              <a:rect l="0" t="0" r="r" b="b"/>
              <a:pathLst>
                <a:path w="564" h="660">
                  <a:moveTo>
                    <a:pt x="0" y="0"/>
                  </a:moveTo>
                  <a:cubicBezTo>
                    <a:pt x="35" y="140"/>
                    <a:pt x="117" y="263"/>
                    <a:pt x="192" y="384"/>
                  </a:cubicBezTo>
                  <a:cubicBezTo>
                    <a:pt x="201" y="399"/>
                    <a:pt x="206" y="417"/>
                    <a:pt x="216" y="432"/>
                  </a:cubicBezTo>
                  <a:cubicBezTo>
                    <a:pt x="226" y="446"/>
                    <a:pt x="242" y="455"/>
                    <a:pt x="252" y="468"/>
                  </a:cubicBezTo>
                  <a:cubicBezTo>
                    <a:pt x="319" y="555"/>
                    <a:pt x="267" y="529"/>
                    <a:pt x="336" y="552"/>
                  </a:cubicBezTo>
                  <a:cubicBezTo>
                    <a:pt x="368" y="584"/>
                    <a:pt x="403" y="606"/>
                    <a:pt x="444" y="624"/>
                  </a:cubicBezTo>
                  <a:cubicBezTo>
                    <a:pt x="467" y="634"/>
                    <a:pt x="491" y="642"/>
                    <a:pt x="516" y="648"/>
                  </a:cubicBezTo>
                  <a:cubicBezTo>
                    <a:pt x="532" y="652"/>
                    <a:pt x="564" y="660"/>
                    <a:pt x="564" y="660"/>
                  </a:cubicBezTo>
                </a:path>
              </a:pathLst>
            </a:custGeom>
            <a:noFill/>
            <a:ln w="38100" cap="sq" cmpd="sng">
              <a:solidFill>
                <a:srgbClr val="333399"/>
              </a:solidFill>
              <a:prstDash val="solid"/>
              <a:round/>
              <a:headEnd type="triangle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6" name="Freeform 1077">
              <a:extLst>
                <a:ext uri="{FF2B5EF4-FFF2-40B4-BE49-F238E27FC236}">
                  <a16:creationId xmlns:a16="http://schemas.microsoft.com/office/drawing/2014/main" id="{D9C5D3DB-B9B4-4B25-905C-38E3771E7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738" y="4234165"/>
              <a:ext cx="933450" cy="895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96"/>
                </a:cxn>
                <a:cxn ang="0">
                  <a:pos x="156" y="192"/>
                </a:cxn>
                <a:cxn ang="0">
                  <a:pos x="204" y="252"/>
                </a:cxn>
                <a:cxn ang="0">
                  <a:pos x="300" y="336"/>
                </a:cxn>
                <a:cxn ang="0">
                  <a:pos x="348" y="384"/>
                </a:cxn>
                <a:cxn ang="0">
                  <a:pos x="408" y="432"/>
                </a:cxn>
                <a:cxn ang="0">
                  <a:pos x="588" y="480"/>
                </a:cxn>
              </a:cxnLst>
              <a:rect l="0" t="0" r="r" b="b"/>
              <a:pathLst>
                <a:path w="588" h="494">
                  <a:moveTo>
                    <a:pt x="0" y="0"/>
                  </a:moveTo>
                  <a:cubicBezTo>
                    <a:pt x="16" y="48"/>
                    <a:pt x="30" y="68"/>
                    <a:pt x="72" y="96"/>
                  </a:cubicBezTo>
                  <a:cubicBezTo>
                    <a:pt x="89" y="146"/>
                    <a:pt x="105" y="175"/>
                    <a:pt x="156" y="192"/>
                  </a:cubicBezTo>
                  <a:cubicBezTo>
                    <a:pt x="179" y="262"/>
                    <a:pt x="150" y="198"/>
                    <a:pt x="204" y="252"/>
                  </a:cubicBezTo>
                  <a:cubicBezTo>
                    <a:pt x="244" y="292"/>
                    <a:pt x="239" y="316"/>
                    <a:pt x="300" y="336"/>
                  </a:cubicBezTo>
                  <a:cubicBezTo>
                    <a:pt x="326" y="415"/>
                    <a:pt x="290" y="337"/>
                    <a:pt x="348" y="384"/>
                  </a:cubicBezTo>
                  <a:cubicBezTo>
                    <a:pt x="426" y="446"/>
                    <a:pt x="318" y="402"/>
                    <a:pt x="408" y="432"/>
                  </a:cubicBezTo>
                  <a:cubicBezTo>
                    <a:pt x="470" y="494"/>
                    <a:pt x="490" y="480"/>
                    <a:pt x="588" y="480"/>
                  </a:cubicBezTo>
                </a:path>
              </a:pathLst>
            </a:custGeom>
            <a:noFill/>
            <a:ln w="38100" cap="sq" cmpd="sng">
              <a:solidFill>
                <a:srgbClr val="333399"/>
              </a:solidFill>
              <a:prstDash val="solid"/>
              <a:round/>
              <a:headEnd type="triangle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7" name="Freeform 1079">
              <a:extLst>
                <a:ext uri="{FF2B5EF4-FFF2-40B4-BE49-F238E27FC236}">
                  <a16:creationId xmlns:a16="http://schemas.microsoft.com/office/drawing/2014/main" id="{0CF6EB90-1A0A-4BB4-B95F-C186ED2F4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88" y="5281915"/>
              <a:ext cx="952500" cy="914400"/>
            </a:xfrm>
            <a:custGeom>
              <a:avLst/>
              <a:gdLst/>
              <a:ahLst/>
              <a:cxnLst>
                <a:cxn ang="0">
                  <a:pos x="600" y="0"/>
                </a:cxn>
                <a:cxn ang="0">
                  <a:pos x="516" y="84"/>
                </a:cxn>
                <a:cxn ang="0">
                  <a:pos x="192" y="324"/>
                </a:cxn>
                <a:cxn ang="0">
                  <a:pos x="120" y="360"/>
                </a:cxn>
                <a:cxn ang="0">
                  <a:pos x="84" y="396"/>
                </a:cxn>
                <a:cxn ang="0">
                  <a:pos x="48" y="420"/>
                </a:cxn>
                <a:cxn ang="0">
                  <a:pos x="36" y="456"/>
                </a:cxn>
                <a:cxn ang="0">
                  <a:pos x="0" y="504"/>
                </a:cxn>
              </a:cxnLst>
              <a:rect l="0" t="0" r="r" b="b"/>
              <a:pathLst>
                <a:path w="600" h="504">
                  <a:moveTo>
                    <a:pt x="600" y="0"/>
                  </a:moveTo>
                  <a:cubicBezTo>
                    <a:pt x="545" y="83"/>
                    <a:pt x="579" y="63"/>
                    <a:pt x="516" y="84"/>
                  </a:cubicBezTo>
                  <a:cubicBezTo>
                    <a:pt x="474" y="209"/>
                    <a:pt x="310" y="285"/>
                    <a:pt x="192" y="324"/>
                  </a:cubicBezTo>
                  <a:cubicBezTo>
                    <a:pt x="167" y="332"/>
                    <a:pt x="145" y="352"/>
                    <a:pt x="120" y="360"/>
                  </a:cubicBezTo>
                  <a:cubicBezTo>
                    <a:pt x="108" y="372"/>
                    <a:pt x="97" y="385"/>
                    <a:pt x="84" y="396"/>
                  </a:cubicBezTo>
                  <a:cubicBezTo>
                    <a:pt x="73" y="405"/>
                    <a:pt x="57" y="409"/>
                    <a:pt x="48" y="420"/>
                  </a:cubicBezTo>
                  <a:cubicBezTo>
                    <a:pt x="40" y="430"/>
                    <a:pt x="42" y="445"/>
                    <a:pt x="36" y="456"/>
                  </a:cubicBezTo>
                  <a:cubicBezTo>
                    <a:pt x="22" y="483"/>
                    <a:pt x="17" y="487"/>
                    <a:pt x="0" y="504"/>
                  </a:cubicBezTo>
                </a:path>
              </a:pathLst>
            </a:custGeom>
            <a:noFill/>
            <a:ln w="38100" cap="sq" cmpd="sng">
              <a:solidFill>
                <a:srgbClr val="333399"/>
              </a:solidFill>
              <a:prstDash val="solid"/>
              <a:round/>
              <a:headEnd type="triangle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</p:grpSp>
      <p:grpSp>
        <p:nvGrpSpPr>
          <p:cNvPr id="48" name="Group 1088">
            <a:extLst>
              <a:ext uri="{FF2B5EF4-FFF2-40B4-BE49-F238E27FC236}">
                <a16:creationId xmlns:a16="http://schemas.microsoft.com/office/drawing/2014/main" id="{9D878510-A079-4645-9EBC-EBCB3F2F2BB0}"/>
              </a:ext>
            </a:extLst>
          </p:cNvPr>
          <p:cNvGrpSpPr>
            <a:grpSpLocks/>
          </p:cNvGrpSpPr>
          <p:nvPr/>
        </p:nvGrpSpPr>
        <p:grpSpPr bwMode="auto">
          <a:xfrm>
            <a:off x="2083981" y="965572"/>
            <a:ext cx="5335588" cy="579437"/>
            <a:chOff x="2352" y="739"/>
            <a:chExt cx="3361" cy="365"/>
          </a:xfrm>
        </p:grpSpPr>
        <p:sp>
          <p:nvSpPr>
            <p:cNvPr id="49" name="Text Box 1082">
              <a:extLst>
                <a:ext uri="{FF2B5EF4-FFF2-40B4-BE49-F238E27FC236}">
                  <a16:creationId xmlns:a16="http://schemas.microsoft.com/office/drawing/2014/main" id="{0B9CDEDC-0248-4972-8F57-DCB59693F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739"/>
              <a:ext cx="3313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parent</a:t>
              </a:r>
              <a:r>
                <a:rPr lang="en-US" altLang="zh-CN" sz="2800" b="1" dirty="0">
                  <a:solidFill>
                    <a:srgbClr val="333399"/>
                  </a:solidFill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en-US" altLang="zh-CN" sz="2800" b="1" dirty="0" err="1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lchild</a:t>
              </a:r>
              <a:r>
                <a:rPr lang="en-US" altLang="zh-CN" sz="2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      data     </a:t>
              </a:r>
              <a:r>
                <a:rPr lang="en-US" altLang="zh-CN" sz="2800" b="1" dirty="0" err="1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rchild</a:t>
              </a:r>
              <a:endParaRPr lang="en-US" altLang="zh-C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Rectangle 1083">
              <a:extLst>
                <a:ext uri="{FF2B5EF4-FFF2-40B4-BE49-F238E27FC236}">
                  <a16:creationId xmlns:a16="http://schemas.microsoft.com/office/drawing/2014/main" id="{593943B7-F0CA-4E50-B39B-D2382929C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768"/>
              <a:ext cx="3360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084">
              <a:extLst>
                <a:ext uri="{FF2B5EF4-FFF2-40B4-BE49-F238E27FC236}">
                  <a16:creationId xmlns:a16="http://schemas.microsoft.com/office/drawing/2014/main" id="{E1FDE20C-D2A0-4B5E-87C5-260B114B5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768"/>
              <a:ext cx="1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1085">
              <a:extLst>
                <a:ext uri="{FF2B5EF4-FFF2-40B4-BE49-F238E27FC236}">
                  <a16:creationId xmlns:a16="http://schemas.microsoft.com/office/drawing/2014/main" id="{0004C0FC-1AB8-4E3A-8A97-2F7EDD509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768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1086">
              <a:extLst>
                <a:ext uri="{FF2B5EF4-FFF2-40B4-BE49-F238E27FC236}">
                  <a16:creationId xmlns:a16="http://schemas.microsoft.com/office/drawing/2014/main" id="{4108A33C-4387-43EB-B252-6A3EE4758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768"/>
              <a:ext cx="1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" name="Text Box 1087">
            <a:extLst>
              <a:ext uri="{FF2B5EF4-FFF2-40B4-BE49-F238E27FC236}">
                <a16:creationId xmlns:a16="http://schemas.microsoft.com/office/drawing/2014/main" id="{E31255C5-1D4A-4931-8983-90C1905B7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052" y="958667"/>
            <a:ext cx="1699504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结点结构</a:t>
            </a:r>
            <a:r>
              <a:rPr lang="en-US" altLang="zh-CN" sz="2800" b="1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: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196FFD2-646E-4925-91E3-09ECC923E909}"/>
              </a:ext>
            </a:extLst>
          </p:cNvPr>
          <p:cNvSpPr txBox="1"/>
          <p:nvPr/>
        </p:nvSpPr>
        <p:spPr>
          <a:xfrm>
            <a:off x="4352004" y="1699061"/>
            <a:ext cx="46724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cs typeface="Times New Roman" pitchFamily="18" charset="0"/>
              </a:rPr>
              <a:t>typedef struct </a:t>
            </a:r>
            <a:r>
              <a:rPr lang="en-US" altLang="zh-CN" sz="2400" b="1" dirty="0" err="1">
                <a:solidFill>
                  <a:srgbClr val="0000CC"/>
                </a:solidFill>
                <a:cs typeface="Times New Roman" pitchFamily="18" charset="0"/>
              </a:rPr>
              <a:t>TriTNode</a:t>
            </a:r>
            <a:r>
              <a:rPr lang="en-US" altLang="zh-CN" sz="2400" b="1" dirty="0">
                <a:cs typeface="Times New Roman" pitchFamily="18" charset="0"/>
              </a:rPr>
              <a:t> { </a:t>
            </a:r>
          </a:p>
          <a:p>
            <a:r>
              <a:rPr lang="en-US" altLang="zh-CN" sz="2400" b="1" dirty="0">
                <a:cs typeface="Times New Roman" pitchFamily="18" charset="0"/>
              </a:rPr>
              <a:t>      // </a:t>
            </a:r>
            <a:r>
              <a:rPr lang="zh-CN" altLang="en-US" sz="2400" b="1" dirty="0">
                <a:cs typeface="Times New Roman" pitchFamily="18" charset="0"/>
              </a:rPr>
              <a:t>结点结构</a:t>
            </a:r>
          </a:p>
          <a:p>
            <a:r>
              <a:rPr lang="zh-CN" altLang="en-US" sz="2400" b="1" dirty="0">
                <a:cs typeface="Times New Roman" pitchFamily="18" charset="0"/>
              </a:rPr>
              <a:t>      </a:t>
            </a:r>
            <a:r>
              <a:rPr lang="en-US" altLang="zh-CN" sz="2400" b="1" dirty="0" err="1">
                <a:cs typeface="Times New Roman" pitchFamily="18" charset="0"/>
              </a:rPr>
              <a:t>TElemType</a:t>
            </a:r>
            <a:r>
              <a:rPr lang="en-US" altLang="zh-CN" sz="2400" b="1" dirty="0">
                <a:cs typeface="Times New Roman" pitchFamily="18" charset="0"/>
              </a:rPr>
              <a:t>       data;</a:t>
            </a:r>
          </a:p>
          <a:p>
            <a:r>
              <a:rPr lang="en-US" altLang="zh-CN" sz="2400" b="1" dirty="0">
                <a:cs typeface="Times New Roman" pitchFamily="18" charset="0"/>
              </a:rPr>
              <a:t>      struct </a:t>
            </a:r>
            <a:r>
              <a:rPr lang="en-US" altLang="zh-CN" sz="2400" b="1" dirty="0" err="1">
                <a:solidFill>
                  <a:srgbClr val="0000CC"/>
                </a:solidFill>
                <a:cs typeface="Times New Roman" pitchFamily="18" charset="0"/>
              </a:rPr>
              <a:t>TriTNode</a:t>
            </a:r>
            <a:r>
              <a:rPr lang="en-US" altLang="zh-CN" sz="2400" b="1" dirty="0">
                <a:cs typeface="Times New Roman" pitchFamily="18" charset="0"/>
              </a:rPr>
              <a:t>  *</a:t>
            </a:r>
            <a:r>
              <a:rPr lang="en-US" altLang="zh-CN" sz="2400" b="1" dirty="0" err="1">
                <a:cs typeface="Times New Roman" pitchFamily="18" charset="0"/>
              </a:rPr>
              <a:t>lchild</a:t>
            </a:r>
            <a:r>
              <a:rPr lang="en-US" altLang="zh-CN" sz="2400" b="1" dirty="0">
                <a:cs typeface="Times New Roman" pitchFamily="18" charset="0"/>
              </a:rPr>
              <a:t>, *</a:t>
            </a:r>
            <a:r>
              <a:rPr lang="en-US" altLang="zh-CN" sz="2400" b="1" dirty="0" err="1">
                <a:cs typeface="Times New Roman" pitchFamily="18" charset="0"/>
              </a:rPr>
              <a:t>rchild</a:t>
            </a:r>
            <a:r>
              <a:rPr lang="en-US" altLang="zh-CN" sz="2400" b="1" dirty="0">
                <a:cs typeface="Times New Roman" pitchFamily="18" charset="0"/>
              </a:rPr>
              <a:t>; </a:t>
            </a:r>
          </a:p>
          <a:p>
            <a:r>
              <a:rPr lang="en-US" altLang="zh-CN" sz="2400" b="1" dirty="0">
                <a:cs typeface="Times New Roman" pitchFamily="18" charset="0"/>
              </a:rPr>
              <a:t>      //</a:t>
            </a:r>
            <a:r>
              <a:rPr lang="zh-CN" altLang="en-US" sz="2400" b="1" dirty="0">
                <a:cs typeface="Times New Roman" pitchFamily="18" charset="0"/>
              </a:rPr>
              <a:t>左右孩子指针</a:t>
            </a:r>
          </a:p>
          <a:p>
            <a:r>
              <a:rPr lang="zh-CN" altLang="en-US" sz="2400" b="1" dirty="0">
                <a:cs typeface="Times New Roman" pitchFamily="18" charset="0"/>
              </a:rPr>
              <a:t>      </a:t>
            </a:r>
            <a:r>
              <a:rPr lang="en-US" altLang="zh-CN" sz="2400" b="1" dirty="0">
                <a:cs typeface="Times New Roman" pitchFamily="18" charset="0"/>
              </a:rPr>
              <a:t>struct </a:t>
            </a:r>
            <a:r>
              <a:rPr lang="en-US" altLang="zh-CN" sz="2400" b="1" dirty="0" err="1">
                <a:solidFill>
                  <a:srgbClr val="0000CC"/>
                </a:solidFill>
                <a:cs typeface="Times New Roman" pitchFamily="18" charset="0"/>
              </a:rPr>
              <a:t>TriTNode</a:t>
            </a:r>
            <a:r>
              <a:rPr lang="en-US" altLang="zh-CN" sz="2400" b="1" dirty="0"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70C0"/>
                </a:solidFill>
                <a:cs typeface="Times New Roman" pitchFamily="18" charset="0"/>
              </a:rPr>
              <a:t>*parent</a:t>
            </a:r>
            <a:r>
              <a:rPr lang="en-US" altLang="zh-CN" sz="2400" b="1" dirty="0">
                <a:cs typeface="Times New Roman" pitchFamily="18" charset="0"/>
              </a:rPr>
              <a:t>;  </a:t>
            </a:r>
          </a:p>
          <a:p>
            <a:r>
              <a:rPr lang="en-US" altLang="zh-CN" sz="2400" b="1" dirty="0">
                <a:cs typeface="Times New Roman" pitchFamily="18" charset="0"/>
              </a:rPr>
              <a:t>      //</a:t>
            </a:r>
            <a:r>
              <a:rPr lang="zh-CN" altLang="zh-CN" sz="2400" b="1" dirty="0">
                <a:cs typeface="Times New Roman" pitchFamily="18" charset="0"/>
              </a:rPr>
              <a:t>双亲指针</a:t>
            </a:r>
            <a:r>
              <a:rPr lang="zh-CN" altLang="en-US" sz="2400" b="1" dirty="0">
                <a:cs typeface="Times New Roman" pitchFamily="18" charset="0"/>
              </a:rPr>
              <a:t> </a:t>
            </a:r>
          </a:p>
          <a:p>
            <a:r>
              <a:rPr lang="zh-CN" altLang="en-US" sz="2400" b="1" dirty="0">
                <a:cs typeface="Times New Roman" pitchFamily="18" charset="0"/>
              </a:rPr>
              <a:t>   </a:t>
            </a:r>
            <a:r>
              <a:rPr lang="en-US" altLang="zh-CN" sz="2400" b="1" dirty="0">
                <a:cs typeface="Times New Roman" pitchFamily="18" charset="0"/>
              </a:rPr>
              <a:t>} </a:t>
            </a:r>
            <a:r>
              <a:rPr lang="en-US" altLang="zh-CN" sz="2400" b="1" dirty="0" err="1">
                <a:solidFill>
                  <a:srgbClr val="C00000"/>
                </a:solidFill>
                <a:cs typeface="Times New Roman" pitchFamily="18" charset="0"/>
              </a:rPr>
              <a:t>TriTree</a:t>
            </a:r>
            <a:r>
              <a:rPr lang="en-US" altLang="zh-CN" sz="2400" b="1" dirty="0">
                <a:cs typeface="Times New Roman" pitchFamily="18" charset="0"/>
              </a:rPr>
              <a:t>;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025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utoUpdateAnimBg="0"/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842C6-E380-4325-B084-DA8EDEB2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二叉树的链式存储表示：双亲链表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D7AF8-32A0-44C8-B34D-EF064E6884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Typedef struct </a:t>
            </a:r>
            <a:r>
              <a:rPr lang="en-US" altLang="zh-CN" dirty="0" err="1">
                <a:solidFill>
                  <a:srgbClr val="C00000"/>
                </a:solidFill>
              </a:rPr>
              <a:t>BPTNode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TElemType</a:t>
            </a:r>
            <a:r>
              <a:rPr lang="en-US" altLang="zh-CN" sz="2400" dirty="0"/>
              <a:t> data;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>
                <a:solidFill>
                  <a:srgbClr val="339933"/>
                </a:solidFill>
              </a:rPr>
              <a:t>int</a:t>
            </a:r>
            <a:r>
              <a:rPr lang="en-US" altLang="zh-CN" sz="2400" dirty="0">
                <a:solidFill>
                  <a:srgbClr val="339933"/>
                </a:solidFill>
              </a:rPr>
              <a:t> parent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339933"/>
                </a:solidFill>
              </a:rPr>
              <a:t>Char </a:t>
            </a:r>
            <a:r>
              <a:rPr lang="en-US" altLang="zh-CN" sz="2400" dirty="0" err="1">
                <a:solidFill>
                  <a:srgbClr val="339933"/>
                </a:solidFill>
              </a:rPr>
              <a:t>LRTag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en-US" altLang="zh-CN" dirty="0" err="1">
                <a:solidFill>
                  <a:srgbClr val="C00000"/>
                </a:solidFill>
              </a:rPr>
              <a:t>BPTNode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Typedef struct </a:t>
            </a:r>
            <a:r>
              <a:rPr lang="en-US" altLang="zh-CN" dirty="0" err="1">
                <a:solidFill>
                  <a:srgbClr val="0000CC"/>
                </a:solidFill>
              </a:rPr>
              <a:t>BPTTree</a:t>
            </a:r>
            <a:r>
              <a:rPr lang="en-US" altLang="zh-CN" dirty="0"/>
              <a:t>{</a:t>
            </a:r>
          </a:p>
          <a:p>
            <a:pPr marL="400050" lvl="1" indent="0"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BPTNode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   </a:t>
            </a:r>
          </a:p>
          <a:p>
            <a:pPr marL="400050" lvl="1" indent="0">
              <a:buNone/>
            </a:pPr>
            <a:r>
              <a:rPr lang="en-US" altLang="zh-CN" dirty="0"/>
              <a:t>      nodes[MAX_TREE_SIZE];</a:t>
            </a:r>
          </a:p>
          <a:p>
            <a:pPr marL="400050" lvl="1" indent="0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num_node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int root;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en-US" altLang="zh-CN" b="1" dirty="0" err="1">
                <a:solidFill>
                  <a:srgbClr val="0000CC"/>
                </a:solidFill>
              </a:rPr>
              <a:t>BPTree</a:t>
            </a:r>
            <a:r>
              <a:rPr lang="en-US" altLang="zh-CN" dirty="0"/>
              <a:t>; </a:t>
            </a:r>
          </a:p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11DC5F-3DD4-4327-8AF6-74786C5811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442C97E-A3B1-43AD-9263-190EA2043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588656"/>
              </p:ext>
            </p:extLst>
          </p:nvPr>
        </p:nvGraphicFramePr>
        <p:xfrm>
          <a:off x="4642109" y="3163145"/>
          <a:ext cx="4191001" cy="229743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29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数组下标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双亲位置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左右标志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-1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#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R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2996B916-1116-4696-A0F1-7D6DAE4AB238}"/>
              </a:ext>
            </a:extLst>
          </p:cNvPr>
          <p:cNvGrpSpPr/>
          <p:nvPr/>
        </p:nvGrpSpPr>
        <p:grpSpPr>
          <a:xfrm>
            <a:off x="5426521" y="1010963"/>
            <a:ext cx="2286000" cy="1633389"/>
            <a:chOff x="1310221" y="1630648"/>
            <a:chExt cx="2286000" cy="1633389"/>
          </a:xfrm>
        </p:grpSpPr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DE1F1616-6945-4256-A76A-64735E592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921" y="2468699"/>
              <a:ext cx="342900" cy="41433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99"/>
                </a:solidFill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3F2E4A00-3EB9-4B57-A338-E431693C5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7521" y="1935299"/>
              <a:ext cx="723900" cy="434975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99"/>
                </a:solidFill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EDB056E-1272-4654-94D5-A8F522C0C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6921" y="1935299"/>
              <a:ext cx="762000" cy="457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99"/>
                </a:solidFill>
              </a:endParaRP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8E348CA7-5DCC-4886-B58A-3AE2E20C3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4621" y="1663837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99"/>
                </a:solidFill>
              </a:endParaRP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25F0CB9A-E4E3-4D46-8F39-DF7848A8F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717" y="1630648"/>
              <a:ext cx="407484" cy="4616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FF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2" name="Oval 75">
              <a:extLst>
                <a:ext uri="{FF2B5EF4-FFF2-40B4-BE49-F238E27FC236}">
                  <a16:creationId xmlns:a16="http://schemas.microsoft.com/office/drawing/2014/main" id="{9D13FEE5-1A21-4D62-BE6D-326AC6910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221" y="2197237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99"/>
                </a:solidFill>
              </a:endParaRPr>
            </a:p>
          </p:txBody>
        </p:sp>
        <p:sp>
          <p:nvSpPr>
            <p:cNvPr id="13" name="Oval 80">
              <a:extLst>
                <a:ext uri="{FF2B5EF4-FFF2-40B4-BE49-F238E27FC236}">
                  <a16:creationId xmlns:a16="http://schemas.microsoft.com/office/drawing/2014/main" id="{AB288818-1504-44DA-B3A6-90ADC382D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421" y="2806837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99"/>
                </a:solidFill>
              </a:endParaRPr>
            </a:p>
          </p:txBody>
        </p:sp>
        <p:sp>
          <p:nvSpPr>
            <p:cNvPr id="14" name="Text Box 81">
              <a:extLst>
                <a:ext uri="{FF2B5EF4-FFF2-40B4-BE49-F238E27FC236}">
                  <a16:creationId xmlns:a16="http://schemas.microsoft.com/office/drawing/2014/main" id="{EA572E09-3495-46DB-8D91-3C5F519A4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420" y="2170398"/>
              <a:ext cx="389851" cy="4616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FF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5" name="Text Box 86">
              <a:extLst>
                <a:ext uri="{FF2B5EF4-FFF2-40B4-BE49-F238E27FC236}">
                  <a16:creationId xmlns:a16="http://schemas.microsoft.com/office/drawing/2014/main" id="{D46DC09A-F81B-4406-846D-22FD0BDCA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9579" y="2773648"/>
              <a:ext cx="407484" cy="4616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FF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6" name="Oval 88">
              <a:extLst>
                <a:ext uri="{FF2B5EF4-FFF2-40B4-BE49-F238E27FC236}">
                  <a16:creationId xmlns:a16="http://schemas.microsoft.com/office/drawing/2014/main" id="{A71C884E-8582-4611-8AE2-38752C66C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021" y="2197237"/>
              <a:ext cx="457200" cy="45720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381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99"/>
                </a:solidFill>
              </a:endParaRPr>
            </a:p>
          </p:txBody>
        </p:sp>
        <p:sp>
          <p:nvSpPr>
            <p:cNvPr id="17" name="Text Box 92">
              <a:extLst>
                <a:ext uri="{FF2B5EF4-FFF2-40B4-BE49-F238E27FC236}">
                  <a16:creationId xmlns:a16="http://schemas.microsoft.com/office/drawing/2014/main" id="{E2C552DF-9333-4CDC-A104-F467A98C3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342" y="2170398"/>
              <a:ext cx="407484" cy="4616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FFFFFF"/>
                  </a:solidFill>
                  <a:latin typeface="Times New Roman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874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DEA9A-DA09-47BF-AF93-FAA40E92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二叉树的遍历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27B533-65F0-461D-A365-34ADE3B59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二叉树的遍历：顺着某一条搜索路径巡访二叉树中的结点，使得每个结点均被</a:t>
            </a:r>
            <a:r>
              <a:rPr lang="zh-CN" altLang="en-US" b="1" dirty="0">
                <a:solidFill>
                  <a:srgbClr val="0000CC"/>
                </a:solidFill>
              </a:rPr>
              <a:t>访问</a:t>
            </a:r>
            <a:r>
              <a:rPr lang="zh-CN" altLang="en-US" dirty="0">
                <a:solidFill>
                  <a:srgbClr val="0000CC"/>
                </a:solidFill>
              </a:rPr>
              <a:t>一次</a:t>
            </a:r>
            <a:r>
              <a:rPr lang="zh-CN" altLang="en-US" dirty="0"/>
              <a:t>，而且</a:t>
            </a:r>
            <a:r>
              <a:rPr lang="zh-CN" altLang="en-US" dirty="0">
                <a:solidFill>
                  <a:srgbClr val="0000CC"/>
                </a:solidFill>
              </a:rPr>
              <a:t>仅被访问一次</a:t>
            </a:r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zh-CN" altLang="en-US" sz="3200" dirty="0"/>
              <a:t>访问：输出结点信息，结点赋值等等</a:t>
            </a:r>
            <a:endParaRPr lang="en-US" altLang="zh-CN" sz="3200" dirty="0"/>
          </a:p>
          <a:p>
            <a:pPr lvl="1"/>
            <a:r>
              <a:rPr lang="zh-CN" altLang="en-US" sz="3200" b="1" dirty="0">
                <a:solidFill>
                  <a:srgbClr val="0000CC"/>
                </a:solidFill>
              </a:rPr>
              <a:t>先左后右的遍历</a:t>
            </a:r>
          </a:p>
          <a:p>
            <a:pPr lvl="2"/>
            <a:r>
              <a:rPr lang="zh-CN" altLang="en-US" sz="2800" dirty="0"/>
              <a:t>设访问根结点记作 </a:t>
            </a:r>
            <a:r>
              <a:rPr lang="en-US" altLang="zh-CN" sz="2800" dirty="0"/>
              <a:t>D</a:t>
            </a:r>
            <a:r>
              <a:rPr lang="zh-CN" altLang="en-US" sz="2800" dirty="0"/>
              <a:t>，遍历根的左子树记作 </a:t>
            </a:r>
            <a:r>
              <a:rPr lang="en-US" altLang="zh-CN" sz="2800" dirty="0"/>
              <a:t>L</a:t>
            </a:r>
            <a:r>
              <a:rPr lang="zh-CN" altLang="en-US" sz="2800" dirty="0"/>
              <a:t>，遍历根的右子树记作 </a:t>
            </a:r>
            <a:r>
              <a:rPr lang="en-US" altLang="zh-CN" sz="2800" dirty="0"/>
              <a:t>R</a:t>
            </a:r>
            <a:r>
              <a:rPr lang="zh-CN" altLang="en-US" sz="2800" dirty="0"/>
              <a:t>，则按照访问根结点的先后，可能的遍历次序有 </a:t>
            </a:r>
            <a:r>
              <a:rPr lang="zh-CN" altLang="en-US" sz="2800" b="1" dirty="0">
                <a:solidFill>
                  <a:srgbClr val="0000CC"/>
                </a:solidFill>
              </a:rPr>
              <a:t>先序 </a:t>
            </a:r>
            <a:r>
              <a:rPr lang="en-US" altLang="zh-CN" sz="2800" b="1" dirty="0">
                <a:solidFill>
                  <a:srgbClr val="0000CC"/>
                </a:solidFill>
              </a:rPr>
              <a:t>(D</a:t>
            </a:r>
            <a:r>
              <a:rPr lang="en-US" altLang="zh-CN" sz="2800" b="1" dirty="0">
                <a:solidFill>
                  <a:srgbClr val="C00000"/>
                </a:solidFill>
              </a:rPr>
              <a:t>LR</a:t>
            </a:r>
            <a:r>
              <a:rPr lang="en-US" altLang="zh-CN" sz="2800" b="1" dirty="0">
                <a:solidFill>
                  <a:srgbClr val="0000CC"/>
                </a:solidFill>
              </a:rPr>
              <a:t>)</a:t>
            </a:r>
            <a:r>
              <a:rPr lang="zh-CN" altLang="en-US" sz="2800" dirty="0"/>
              <a:t>、</a:t>
            </a:r>
            <a:r>
              <a:rPr lang="zh-CN" altLang="en-US" sz="2800" b="1" dirty="0">
                <a:solidFill>
                  <a:srgbClr val="0000CC"/>
                </a:solidFill>
              </a:rPr>
              <a:t>中序</a:t>
            </a:r>
            <a:r>
              <a:rPr lang="en-US" altLang="zh-CN" sz="2800" b="1" dirty="0">
                <a:solidFill>
                  <a:srgbClr val="0000CC"/>
                </a:solidFill>
              </a:rPr>
              <a:t>(</a:t>
            </a:r>
            <a:r>
              <a:rPr lang="en-US" altLang="zh-CN" sz="2800" b="1" dirty="0">
                <a:solidFill>
                  <a:srgbClr val="C00000"/>
                </a:solidFill>
              </a:rPr>
              <a:t>L</a:t>
            </a:r>
            <a:r>
              <a:rPr lang="en-US" altLang="zh-CN" sz="2800" b="1" dirty="0">
                <a:solidFill>
                  <a:srgbClr val="0000CC"/>
                </a:solidFill>
              </a:rPr>
              <a:t>D</a:t>
            </a:r>
            <a:r>
              <a:rPr lang="en-US" altLang="zh-CN" sz="2800" b="1" dirty="0">
                <a:solidFill>
                  <a:srgbClr val="C00000"/>
                </a:solidFill>
              </a:rPr>
              <a:t>R</a:t>
            </a:r>
            <a:r>
              <a:rPr lang="en-US" altLang="zh-CN" sz="2800" b="1" dirty="0">
                <a:solidFill>
                  <a:srgbClr val="0000CC"/>
                </a:solidFill>
              </a:rPr>
              <a:t>)</a:t>
            </a:r>
            <a:r>
              <a:rPr lang="zh-CN" altLang="en-US" sz="2800" dirty="0"/>
              <a:t>、</a:t>
            </a:r>
            <a:r>
              <a:rPr lang="zh-CN" altLang="en-US" sz="2800" b="1" dirty="0">
                <a:solidFill>
                  <a:srgbClr val="0000CC"/>
                </a:solidFill>
              </a:rPr>
              <a:t>后序</a:t>
            </a:r>
            <a:r>
              <a:rPr lang="en-US" altLang="zh-CN" sz="2800" b="1" dirty="0">
                <a:solidFill>
                  <a:srgbClr val="0000CC"/>
                </a:solidFill>
              </a:rPr>
              <a:t>(</a:t>
            </a:r>
            <a:r>
              <a:rPr lang="en-US" altLang="zh-CN" sz="2800" b="1" dirty="0">
                <a:solidFill>
                  <a:srgbClr val="C00000"/>
                </a:solidFill>
              </a:rPr>
              <a:t>LR</a:t>
            </a:r>
            <a:r>
              <a:rPr lang="en-US" altLang="zh-CN" sz="2800" b="1" dirty="0">
                <a:solidFill>
                  <a:srgbClr val="0000CC"/>
                </a:solidFill>
              </a:rPr>
              <a:t>D)</a:t>
            </a:r>
          </a:p>
          <a:p>
            <a:pPr lvl="1"/>
            <a:r>
              <a:rPr lang="zh-CN" altLang="en-US" sz="3200" b="1" dirty="0">
                <a:solidFill>
                  <a:srgbClr val="0000CC"/>
                </a:solidFill>
              </a:rPr>
              <a:t>先右后左的遍历</a:t>
            </a:r>
          </a:p>
          <a:p>
            <a:pPr lvl="1"/>
            <a:r>
              <a:rPr lang="zh-CN" altLang="en-US" sz="3200" b="1" dirty="0">
                <a:solidFill>
                  <a:srgbClr val="0000CC"/>
                </a:solidFill>
              </a:rPr>
              <a:t>先上后下的按层次遍历</a:t>
            </a:r>
            <a:endParaRPr lang="en-US" altLang="zh-CN" sz="3200" b="1" dirty="0">
              <a:solidFill>
                <a:srgbClr val="0000CC"/>
              </a:solidFill>
            </a:endParaRPr>
          </a:p>
          <a:p>
            <a:pPr lvl="1"/>
            <a:endParaRPr lang="zh-CN" altLang="en-US" sz="3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3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50012-4279-48A6-95CE-C736FB651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二叉树的遍历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26C4A7-7A84-4CB2-9A2A-18D35AC880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6981D67-A397-41AE-B4D0-12C313FD0F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先序遍历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en-US" altLang="zh-CN" dirty="0"/>
              <a:t>B D E C F G</a:t>
            </a:r>
          </a:p>
          <a:p>
            <a:r>
              <a:rPr lang="zh-CN" altLang="en-US" dirty="0"/>
              <a:t>中序遍历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 B E 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en-US" altLang="zh-CN" dirty="0"/>
              <a:t>F C G</a:t>
            </a:r>
          </a:p>
          <a:p>
            <a:r>
              <a:rPr lang="zh-CN" altLang="en-US" dirty="0"/>
              <a:t>后序遍历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 E B F G C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B61D03-95C9-4939-8F02-C2327E3EE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6712"/>
            <a:ext cx="4163582" cy="277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34A8C-C9BE-435E-8305-F5C8367A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二叉树的遍历</a:t>
            </a:r>
          </a:p>
        </p:txBody>
      </p:sp>
      <p:grpSp>
        <p:nvGrpSpPr>
          <p:cNvPr id="22" name="Group 1043">
            <a:extLst>
              <a:ext uri="{FF2B5EF4-FFF2-40B4-BE49-F238E27FC236}">
                <a16:creationId xmlns:a16="http://schemas.microsoft.com/office/drawing/2014/main" id="{BD2D8FDC-A512-4D90-A2C6-828B6DFAA02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295400"/>
            <a:ext cx="3657600" cy="4343400"/>
            <a:chOff x="192" y="816"/>
            <a:chExt cx="2304" cy="2736"/>
          </a:xfrm>
        </p:grpSpPr>
        <p:sp>
          <p:nvSpPr>
            <p:cNvPr id="23" name="Oval 1026">
              <a:extLst>
                <a:ext uri="{FF2B5EF4-FFF2-40B4-BE49-F238E27FC236}">
                  <a16:creationId xmlns:a16="http://schemas.microsoft.com/office/drawing/2014/main" id="{9BEFA745-BB73-4DEA-BC83-56138A757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816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</a:rPr>
                <a:t>A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4" name="Oval 1027">
              <a:extLst>
                <a:ext uri="{FF2B5EF4-FFF2-40B4-BE49-F238E27FC236}">
                  <a16:creationId xmlns:a16="http://schemas.microsoft.com/office/drawing/2014/main" id="{9BB81E76-470F-4805-B04C-7520F9171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9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Arial" charset="0"/>
                </a:rPr>
                <a:t>B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5" name="Oval 1028">
              <a:extLst>
                <a:ext uri="{FF2B5EF4-FFF2-40B4-BE49-F238E27FC236}">
                  <a16:creationId xmlns:a16="http://schemas.microsoft.com/office/drawing/2014/main" id="{426CC24C-1EAB-4037-B132-AFAC8ADF4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Arial" charset="0"/>
                </a:rPr>
                <a:t>C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6" name="Oval 1029">
              <a:extLst>
                <a:ext uri="{FF2B5EF4-FFF2-40B4-BE49-F238E27FC236}">
                  <a16:creationId xmlns:a16="http://schemas.microsoft.com/office/drawing/2014/main" id="{4A771715-29EA-4A00-B4EA-BD409207A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59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Arial" charset="0"/>
                </a:rPr>
                <a:t>D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7" name="Oval 1030">
              <a:extLst>
                <a:ext uri="{FF2B5EF4-FFF2-40B4-BE49-F238E27FC236}">
                  <a16:creationId xmlns:a16="http://schemas.microsoft.com/office/drawing/2014/main" id="{00234FD1-6589-47B2-89DB-DB8412891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39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</a:rPr>
                <a:t>E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8" name="Oval 1031">
              <a:extLst>
                <a:ext uri="{FF2B5EF4-FFF2-40B4-BE49-F238E27FC236}">
                  <a16:creationId xmlns:a16="http://schemas.microsoft.com/office/drawing/2014/main" id="{EC63A440-17E3-49C7-A1AF-89268BA41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9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</a:rPr>
                <a:t>F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Oval 1032">
              <a:extLst>
                <a:ext uri="{FF2B5EF4-FFF2-40B4-BE49-F238E27FC236}">
                  <a16:creationId xmlns:a16="http://schemas.microsoft.com/office/drawing/2014/main" id="{FA566760-A16E-4514-B3EF-7333C2FB9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544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</a:rPr>
                <a:t>G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0" name="Oval 1033">
              <a:extLst>
                <a:ext uri="{FF2B5EF4-FFF2-40B4-BE49-F238E27FC236}">
                  <a16:creationId xmlns:a16="http://schemas.microsoft.com/office/drawing/2014/main" id="{983902B6-EEB6-4ADF-9A5D-C754D2F69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1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</a:rPr>
                <a:t>H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1" name="Oval 1034">
              <a:extLst>
                <a:ext uri="{FF2B5EF4-FFF2-40B4-BE49-F238E27FC236}">
                  <a16:creationId xmlns:a16="http://schemas.microsoft.com/office/drawing/2014/main" id="{7E298C04-2784-4C9D-8529-61F30041C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</a:rPr>
                <a:t>K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2" name="Line 1035">
              <a:extLst>
                <a:ext uri="{FF2B5EF4-FFF2-40B4-BE49-F238E27FC236}">
                  <a16:creationId xmlns:a16="http://schemas.microsoft.com/office/drawing/2014/main" id="{3AF11135-0338-4771-A24D-8C66CCE95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1008"/>
              <a:ext cx="576" cy="384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3" name="Line 1036">
              <a:extLst>
                <a:ext uri="{FF2B5EF4-FFF2-40B4-BE49-F238E27FC236}">
                  <a16:creationId xmlns:a16="http://schemas.microsoft.com/office/drawing/2014/main" id="{7281C44C-9EB4-4C8F-A073-EEFBD7FA1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584"/>
              <a:ext cx="240" cy="384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4" name="Line 1037">
              <a:extLst>
                <a:ext uri="{FF2B5EF4-FFF2-40B4-BE49-F238E27FC236}">
                  <a16:creationId xmlns:a16="http://schemas.microsoft.com/office/drawing/2014/main" id="{53677CEB-9A68-4FB3-A34B-DF0ADA140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2160"/>
              <a:ext cx="96" cy="432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5" name="Line 1038">
              <a:extLst>
                <a:ext uri="{FF2B5EF4-FFF2-40B4-BE49-F238E27FC236}">
                  <a16:creationId xmlns:a16="http://schemas.microsoft.com/office/drawing/2014/main" id="{9BE3CE7D-C7DC-4D9F-952F-19616223C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008"/>
              <a:ext cx="624" cy="384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6" name="Line 1039">
              <a:extLst>
                <a:ext uri="{FF2B5EF4-FFF2-40B4-BE49-F238E27FC236}">
                  <a16:creationId xmlns:a16="http://schemas.microsoft.com/office/drawing/2014/main" id="{14AF344D-A811-471E-8849-A731C101A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584"/>
              <a:ext cx="240" cy="384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7" name="Line 1040">
              <a:extLst>
                <a:ext uri="{FF2B5EF4-FFF2-40B4-BE49-F238E27FC236}">
                  <a16:creationId xmlns:a16="http://schemas.microsoft.com/office/drawing/2014/main" id="{52CE4E5E-0621-4C4C-8410-1191412B0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160"/>
              <a:ext cx="240" cy="384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8" name="Line 1041">
              <a:extLst>
                <a:ext uri="{FF2B5EF4-FFF2-40B4-BE49-F238E27FC236}">
                  <a16:creationId xmlns:a16="http://schemas.microsoft.com/office/drawing/2014/main" id="{3C7C3D6C-6ECA-40D3-8981-5BB27981E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736"/>
              <a:ext cx="192" cy="432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9" name="Line 1042">
              <a:extLst>
                <a:ext uri="{FF2B5EF4-FFF2-40B4-BE49-F238E27FC236}">
                  <a16:creationId xmlns:a16="http://schemas.microsoft.com/office/drawing/2014/main" id="{508AB893-88E6-4888-93AB-26645FC47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36"/>
              <a:ext cx="192" cy="432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46" name="Text Box 1045">
            <a:extLst>
              <a:ext uri="{FF2B5EF4-FFF2-40B4-BE49-F238E27FC236}">
                <a16:creationId xmlns:a16="http://schemas.microsoft.com/office/drawing/2014/main" id="{E2E5D5BD-0B43-49D6-A34C-EA95AEA26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927408"/>
            <a:ext cx="25908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/>
              <a:t>先序序列：</a:t>
            </a:r>
          </a:p>
        </p:txBody>
      </p:sp>
      <p:sp>
        <p:nvSpPr>
          <p:cNvPr id="47" name="Text Box 1046">
            <a:extLst>
              <a:ext uri="{FF2B5EF4-FFF2-40B4-BE49-F238E27FC236}">
                <a16:creationId xmlns:a16="http://schemas.microsoft.com/office/drawing/2014/main" id="{6678CED3-0C6F-4C64-B369-0F27DB7B6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13843"/>
            <a:ext cx="25908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/>
              <a:t>中序序列：</a:t>
            </a:r>
          </a:p>
        </p:txBody>
      </p:sp>
      <p:sp>
        <p:nvSpPr>
          <p:cNvPr id="48" name="Text Box 1047">
            <a:extLst>
              <a:ext uri="{FF2B5EF4-FFF2-40B4-BE49-F238E27FC236}">
                <a16:creationId xmlns:a16="http://schemas.microsoft.com/office/drawing/2014/main" id="{67C16C8B-B1F8-4B8F-A48C-8144703FA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831969"/>
            <a:ext cx="25908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/>
              <a:t>后序序列：</a:t>
            </a:r>
          </a:p>
        </p:txBody>
      </p:sp>
      <p:sp>
        <p:nvSpPr>
          <p:cNvPr id="49" name="Text Box 1048">
            <a:extLst>
              <a:ext uri="{FF2B5EF4-FFF2-40B4-BE49-F238E27FC236}">
                <a16:creationId xmlns:a16="http://schemas.microsoft.com/office/drawing/2014/main" id="{BDD4E5C2-A3B7-4200-84A5-C607B48C3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459183"/>
            <a:ext cx="4114800" cy="523220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en-US" altLang="zh-CN" sz="2800" b="1" dirty="0">
                <a:solidFill>
                  <a:srgbClr val="CC0000"/>
                </a:solidFill>
              </a:rPr>
              <a:t> </a:t>
            </a:r>
            <a:r>
              <a:rPr lang="en-US" altLang="zh-CN" sz="2800" b="1" dirty="0">
                <a:solidFill>
                  <a:srgbClr val="0000CC"/>
                </a:solidFill>
              </a:rPr>
              <a:t>B C D</a:t>
            </a:r>
            <a:r>
              <a:rPr lang="en-US" altLang="zh-CN" sz="2800" b="1" dirty="0">
                <a:solidFill>
                  <a:srgbClr val="CC0000"/>
                </a:solidFill>
              </a:rPr>
              <a:t> </a:t>
            </a:r>
            <a:r>
              <a:rPr lang="en-US" altLang="zh-CN" sz="2800" b="1" dirty="0">
                <a:solidFill>
                  <a:srgbClr val="333399"/>
                </a:solidFill>
              </a:rPr>
              <a:t>E F G H K</a:t>
            </a:r>
          </a:p>
        </p:txBody>
      </p:sp>
      <p:sp>
        <p:nvSpPr>
          <p:cNvPr id="50" name="Text Box 1049">
            <a:extLst>
              <a:ext uri="{FF2B5EF4-FFF2-40B4-BE49-F238E27FC236}">
                <a16:creationId xmlns:a16="http://schemas.microsoft.com/office/drawing/2014/main" id="{A48DD301-7445-4DD7-A9B7-78E172914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754144"/>
            <a:ext cx="4114800" cy="523220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CC"/>
                </a:solidFill>
                <a:cs typeface="Times New Roman" pitchFamily="18" charset="0"/>
              </a:rPr>
              <a:t>B D C</a:t>
            </a:r>
            <a:r>
              <a:rPr lang="en-US" altLang="zh-CN" sz="2800" b="1" dirty="0">
                <a:solidFill>
                  <a:srgbClr val="000099"/>
                </a:solidFill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altLang="zh-CN" sz="2800" b="1" dirty="0">
                <a:solidFill>
                  <a:srgbClr val="000099"/>
                </a:solidFill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333399"/>
                </a:solidFill>
                <a:cs typeface="Times New Roman" pitchFamily="18" charset="0"/>
              </a:rPr>
              <a:t>E H G K F</a:t>
            </a:r>
          </a:p>
        </p:txBody>
      </p:sp>
      <p:sp>
        <p:nvSpPr>
          <p:cNvPr id="51" name="Text Box 1050">
            <a:extLst>
              <a:ext uri="{FF2B5EF4-FFF2-40B4-BE49-F238E27FC236}">
                <a16:creationId xmlns:a16="http://schemas.microsoft.com/office/drawing/2014/main" id="{CAC1DA23-E931-4E8F-B1C2-5974B60C6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343400"/>
            <a:ext cx="4114800" cy="523220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CC"/>
                </a:solidFill>
              </a:rPr>
              <a:t>D C B</a:t>
            </a:r>
            <a:r>
              <a:rPr lang="en-US" altLang="zh-CN" sz="2800" b="1" dirty="0">
                <a:solidFill>
                  <a:srgbClr val="333399"/>
                </a:solidFill>
              </a:rPr>
              <a:t> H K G F E</a:t>
            </a:r>
            <a:r>
              <a:rPr lang="en-US" altLang="zh-CN" sz="2800" b="1" dirty="0">
                <a:solidFill>
                  <a:srgbClr val="000099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0" name="Text Box 1047">
            <a:extLst>
              <a:ext uri="{FF2B5EF4-FFF2-40B4-BE49-F238E27FC236}">
                <a16:creationId xmlns:a16="http://schemas.microsoft.com/office/drawing/2014/main" id="{EC0D1A48-9F17-4288-8EF4-245EB080D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1656" y="5257357"/>
            <a:ext cx="4304438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/>
              <a:t>叶子结点：</a:t>
            </a:r>
            <a:r>
              <a:rPr lang="en-US" altLang="zh-CN" sz="3200" b="1" dirty="0"/>
              <a:t>D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H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K</a:t>
            </a:r>
            <a:endParaRPr lang="zh-CN" altLang="en-US" sz="3200" b="1" dirty="0"/>
          </a:p>
        </p:txBody>
      </p:sp>
      <p:sp>
        <p:nvSpPr>
          <p:cNvPr id="41" name="Text Box 1047">
            <a:extLst>
              <a:ext uri="{FF2B5EF4-FFF2-40B4-BE49-F238E27FC236}">
                <a16:creationId xmlns:a16="http://schemas.microsoft.com/office/drawing/2014/main" id="{E83E4B3D-9B22-4A2E-AAB5-5A34966CC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1656" y="5967539"/>
            <a:ext cx="2590800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/>
              <a:t>树的深度：</a:t>
            </a:r>
            <a:r>
              <a:rPr lang="en-US" altLang="zh-CN" sz="3200" b="1" dirty="0"/>
              <a:t>5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9180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  <p:bldP spid="47" grpId="0" autoUpdateAnimBg="0"/>
      <p:bldP spid="48" grpId="0" autoUpdateAnimBg="0"/>
      <p:bldP spid="49" grpId="0" animBg="1" autoUpdateAnimBg="0"/>
      <p:bldP spid="50" grpId="0" animBg="1" autoUpdateAnimBg="0"/>
      <p:bldP spid="51" grpId="0" animBg="1" autoUpdateAnimBg="0"/>
      <p:bldP spid="40" grpId="0" autoUpdateAnimBg="0"/>
      <p:bldP spid="4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E8E53-944C-4B20-A140-9A354D18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树相关的术语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CE9C1F-2072-4C7E-913A-1709C83D0B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3600" b="1" dirty="0">
                    <a:solidFill>
                      <a:srgbClr val="0000CC"/>
                    </a:solidFill>
                  </a:rPr>
                  <a:t>树</a:t>
                </a:r>
                <a:r>
                  <a:rPr lang="en-US" altLang="zh-CN" sz="3600" dirty="0"/>
                  <a:t>(tree)</a:t>
                </a:r>
                <a:r>
                  <a:rPr lang="zh-CN" altLang="en-US" sz="3600" dirty="0"/>
                  <a:t>的定义</a:t>
                </a:r>
                <a:endParaRPr lang="en-US" altLang="zh-CN" sz="3600" dirty="0"/>
              </a:p>
              <a:p>
                <a:pPr lvl="1"/>
                <a:r>
                  <a:rPr lang="zh-CN" altLang="en-US" sz="3200" dirty="0"/>
                  <a:t>树是一个</a:t>
                </a:r>
                <a:r>
                  <a:rPr lang="en-US" altLang="zh-CN" sz="3200" dirty="0"/>
                  <a:t>n</a:t>
                </a:r>
                <a:r>
                  <a:rPr lang="zh-CN" altLang="en-US" sz="3200" dirty="0"/>
                  <a:t>个</a:t>
                </a:r>
                <a:r>
                  <a:rPr lang="zh-CN" altLang="en-US" sz="3200" b="1" dirty="0">
                    <a:solidFill>
                      <a:srgbClr val="C00000"/>
                    </a:solidFill>
                  </a:rPr>
                  <a:t>结点</a:t>
                </a:r>
                <a:r>
                  <a:rPr lang="zh-CN" altLang="en-US" sz="3200" dirty="0"/>
                  <a:t>的有限</a:t>
                </a:r>
                <a:r>
                  <a:rPr lang="zh-CN" altLang="en-US" sz="3200" dirty="0">
                    <a:solidFill>
                      <a:srgbClr val="C00000"/>
                    </a:solidFill>
                  </a:rPr>
                  <a:t>集</a:t>
                </a:r>
                <a:r>
                  <a:rPr lang="en-US" altLang="zh-CN" sz="3200" dirty="0"/>
                  <a:t>(n&gt;=0)</a:t>
                </a:r>
                <a:endParaRPr lang="zh-CN" altLang="en-US" sz="3200" dirty="0"/>
              </a:p>
              <a:p>
                <a:pPr lvl="1"/>
                <a:r>
                  <a:rPr lang="zh-CN" altLang="en-US" sz="3200" dirty="0"/>
                  <a:t>空树：</a:t>
                </a:r>
                <a:r>
                  <a:rPr lang="en-US" altLang="zh-CN" sz="3200" dirty="0"/>
                  <a:t>n=0</a:t>
                </a:r>
              </a:p>
              <a:p>
                <a:pPr lvl="1"/>
                <a:r>
                  <a:rPr lang="zh-CN" altLang="en-US" sz="3200" dirty="0"/>
                  <a:t>非空树：</a:t>
                </a:r>
                <a:r>
                  <a:rPr lang="en-US" altLang="zh-CN" sz="3200" dirty="0">
                    <a:solidFill>
                      <a:srgbClr val="C00000"/>
                    </a:solidFill>
                  </a:rPr>
                  <a:t>T</a:t>
                </a:r>
                <a:r>
                  <a:rPr lang="en-US" altLang="zh-CN" sz="3200" dirty="0"/>
                  <a:t>={r,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200" dirty="0"/>
                  <a:t> 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3200" dirty="0"/>
                  <a:t>}</a:t>
                </a:r>
              </a:p>
              <a:p>
                <a:pPr lvl="2"/>
                <a:r>
                  <a:rPr lang="en-US" altLang="zh-CN" sz="2800" dirty="0"/>
                  <a:t>r</a:t>
                </a:r>
                <a:r>
                  <a:rPr lang="zh-CN" altLang="en-US" sz="2800" dirty="0"/>
                  <a:t>：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T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的根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(root)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结点</a:t>
                </a:r>
                <a:r>
                  <a:rPr lang="zh-CN" altLang="en-US" sz="2800" dirty="0"/>
                  <a:t>，</a:t>
                </a:r>
                <a:r>
                  <a:rPr lang="zh-CN" altLang="en-US" sz="2800" b="1" dirty="0">
                    <a:solidFill>
                      <a:srgbClr val="C00000"/>
                    </a:solidFill>
                  </a:rPr>
                  <a:t>有且只有一个</a:t>
                </a:r>
                <a:endParaRPr lang="en-US" altLang="zh-CN" sz="2800" b="1" dirty="0">
                  <a:solidFill>
                    <a:srgbClr val="C00000"/>
                  </a:solidFill>
                </a:endParaRPr>
              </a:p>
              <a:p>
                <a:pPr lvl="2"/>
                <a:r>
                  <a:rPr lang="en-US" altLang="zh-CN" sz="2800" dirty="0"/>
                  <a:t>m</a:t>
                </a:r>
                <a:r>
                  <a:rPr lang="zh-CN" altLang="en-US" sz="2800" dirty="0"/>
                  <a:t>：树的分支数</a:t>
                </a:r>
                <a:endParaRPr lang="en-US" altLang="zh-CN" sz="2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 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/>
                  <a:t>：除</a:t>
                </a:r>
                <a:r>
                  <a:rPr lang="en-US" altLang="zh-CN" sz="2800" dirty="0"/>
                  <a:t>r</a:t>
                </a:r>
                <a:r>
                  <a:rPr lang="zh-CN" altLang="en-US" sz="2800" dirty="0"/>
                  <a:t>之外，其他结点构成的</a:t>
                </a:r>
                <a:r>
                  <a:rPr lang="zh-CN" altLang="en-US" sz="2800" b="1" dirty="0">
                    <a:solidFill>
                      <a:srgbClr val="00B050"/>
                    </a:solidFill>
                  </a:rPr>
                  <a:t>互不相交</a:t>
                </a:r>
                <a:r>
                  <a:rPr lang="zh-CN" altLang="en-US" sz="2800" dirty="0"/>
                  <a:t>的</a:t>
                </a:r>
                <a:r>
                  <a:rPr lang="en-US" altLang="zh-CN" sz="2800" dirty="0"/>
                  <a:t>m(m&gt;0)</a:t>
                </a:r>
                <a:r>
                  <a:rPr lang="zh-CN" altLang="en-US" sz="2800" dirty="0"/>
                  <a:t>个</a:t>
                </a:r>
                <a:r>
                  <a:rPr lang="zh-CN" altLang="en-US" sz="2800" dirty="0">
                    <a:solidFill>
                      <a:srgbClr val="C00000"/>
                    </a:solidFill>
                  </a:rPr>
                  <a:t>子集</a:t>
                </a:r>
                <a:r>
                  <a:rPr lang="zh-CN" altLang="en-US" sz="2800" dirty="0"/>
                  <a:t>，其中每一个子集本身也是一棵</a:t>
                </a:r>
                <a:r>
                  <a:rPr lang="zh-CN" altLang="en-US" sz="2800" b="1" dirty="0">
                    <a:solidFill>
                      <a:srgbClr val="0000CC"/>
                    </a:solidFill>
                  </a:rPr>
                  <a:t>树</a:t>
                </a:r>
                <a:r>
                  <a:rPr lang="zh-CN" altLang="en-US" sz="2800" dirty="0"/>
                  <a:t>，并被称为根</a:t>
                </a:r>
                <a:r>
                  <a:rPr lang="en-US" altLang="zh-CN" sz="2800" dirty="0"/>
                  <a:t>r</a:t>
                </a:r>
                <a:r>
                  <a:rPr lang="zh-CN" altLang="en-US" sz="2800" dirty="0"/>
                  <a:t>的</a:t>
                </a:r>
                <a:r>
                  <a:rPr lang="zh-CN" altLang="en-US" sz="2800" b="1" dirty="0">
                    <a:solidFill>
                      <a:srgbClr val="0000CC"/>
                    </a:solidFill>
                  </a:rPr>
                  <a:t>子树</a:t>
                </a:r>
                <a:r>
                  <a:rPr lang="en-US" altLang="zh-CN" sz="2800" dirty="0"/>
                  <a:t>(subtree)</a:t>
                </a:r>
              </a:p>
              <a:p>
                <a:pPr lvl="3"/>
                <a:r>
                  <a:rPr lang="zh-CN" altLang="en-US" sz="2400" dirty="0"/>
                  <a:t>每棵</a:t>
                </a:r>
                <a:r>
                  <a:rPr lang="zh-CN" altLang="en-US" sz="2400" b="1" dirty="0">
                    <a:solidFill>
                      <a:srgbClr val="0000CC"/>
                    </a:solidFill>
                  </a:rPr>
                  <a:t>子树</a:t>
                </a:r>
                <a:r>
                  <a:rPr lang="zh-CN" altLang="en-US" sz="2400" dirty="0"/>
                  <a:t>的根结点有且仅有</a:t>
                </a:r>
                <a:r>
                  <a:rPr lang="zh-CN" altLang="en-US" sz="2400" b="1" dirty="0">
                    <a:solidFill>
                      <a:srgbClr val="00B050"/>
                    </a:solidFill>
                  </a:rPr>
                  <a:t>一个直接前趋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即它的上层结点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，可以有</a:t>
                </a:r>
                <a:r>
                  <a:rPr lang="en-US" altLang="zh-CN" sz="2400" b="1" dirty="0">
                    <a:solidFill>
                      <a:srgbClr val="00B050"/>
                    </a:solidFill>
                  </a:rPr>
                  <a:t>0-</a:t>
                </a:r>
                <a:r>
                  <a:rPr lang="zh-CN" altLang="en-US" sz="2400" b="1" dirty="0">
                    <a:solidFill>
                      <a:srgbClr val="00B050"/>
                    </a:solidFill>
                  </a:rPr>
                  <a:t>多个直接后继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即它的下层结点</a:t>
                </a:r>
                <a:r>
                  <a:rPr lang="en-US" altLang="zh-CN" sz="2400" dirty="0"/>
                  <a:t>)</a:t>
                </a:r>
                <a:endParaRPr lang="zh-CN" altLang="en-US" sz="2400" dirty="0"/>
              </a:p>
              <a:p>
                <a:pPr lvl="1"/>
                <a:endParaRPr lang="en-US" altLang="zh-CN" sz="3200" dirty="0"/>
              </a:p>
              <a:p>
                <a:pPr lvl="1"/>
                <a:endParaRPr lang="zh-CN" altLang="en-US" sz="32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CE9C1F-2072-4C7E-913A-1709C83D0B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000" t="-2024" r="-370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ABBEFCCF-FC21-4FD2-9B65-2533EFFE3AF5}"/>
              </a:ext>
            </a:extLst>
          </p:cNvPr>
          <p:cNvSpPr txBox="1"/>
          <p:nvPr/>
        </p:nvSpPr>
        <p:spPr>
          <a:xfrm>
            <a:off x="7523043" y="290578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</a:rPr>
              <a:t>递归定义</a:t>
            </a:r>
          </a:p>
        </p:txBody>
      </p:sp>
    </p:spTree>
    <p:extLst>
      <p:ext uri="{BB962C8B-B14F-4D97-AF65-F5344CB8AC3E}">
        <p14:creationId xmlns:p14="http://schemas.microsoft.com/office/powerpoint/2010/main" val="179144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81DD5-DA62-4C54-BFC5-13E00D10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先序遍历 </a:t>
            </a:r>
            <a:r>
              <a:rPr lang="en-US" altLang="zh-CN" dirty="0"/>
              <a:t>(Preorder Traversal)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C9811E-1244-47AB-AC33-7E7DBDAD3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Status </a:t>
            </a:r>
            <a:r>
              <a:rPr lang="en-US" altLang="zh-CN" sz="2400" dirty="0" err="1">
                <a:solidFill>
                  <a:srgbClr val="0000CC"/>
                </a:solidFill>
              </a:rPr>
              <a:t>PreorderTraverse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BiTree</a:t>
            </a:r>
            <a:r>
              <a:rPr lang="en-US" altLang="zh-CN" sz="2400" dirty="0"/>
              <a:t> </a:t>
            </a:r>
            <a:r>
              <a:rPr lang="zh-CN" altLang="en-US" sz="2400" dirty="0"/>
              <a:t>*</a:t>
            </a:r>
            <a:r>
              <a:rPr lang="en-US" altLang="zh-CN" sz="2400" dirty="0"/>
              <a:t>T,  Status(*Visit)(</a:t>
            </a:r>
            <a:r>
              <a:rPr lang="en-US" altLang="zh-CN" sz="2400" dirty="0" err="1"/>
              <a:t>TElemType</a:t>
            </a:r>
            <a:r>
              <a:rPr lang="en-US" altLang="zh-CN" sz="2400" dirty="0"/>
              <a:t> e)) </a:t>
            </a:r>
            <a:r>
              <a:rPr lang="en-US" altLang="zh-CN" sz="2400" b="1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/>
              <a:t>if (T) </a:t>
            </a:r>
            <a:r>
              <a:rPr lang="en-US" altLang="zh-CN" sz="2400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400" dirty="0"/>
              <a:t>      if (Visit(T-&gt;data))            // </a:t>
            </a:r>
            <a:r>
              <a:rPr lang="zh-CN" altLang="en-US" sz="2400" dirty="0"/>
              <a:t>访问结点</a:t>
            </a:r>
          </a:p>
          <a:p>
            <a:pPr marL="0" indent="0">
              <a:buNone/>
            </a:pPr>
            <a:r>
              <a:rPr lang="zh-CN" altLang="en-US" sz="2400" dirty="0"/>
              <a:t>         </a:t>
            </a:r>
            <a:r>
              <a:rPr lang="en-US" altLang="zh-CN" sz="2400" dirty="0"/>
              <a:t>if (</a:t>
            </a:r>
            <a:r>
              <a:rPr lang="en-US" altLang="zh-CN" sz="2400" dirty="0" err="1">
                <a:solidFill>
                  <a:srgbClr val="0000CC"/>
                </a:solidFill>
              </a:rPr>
              <a:t>PreorderTraverse</a:t>
            </a:r>
            <a:r>
              <a:rPr lang="en-US" altLang="zh-CN" sz="2400" dirty="0"/>
              <a:t> (T-&gt;</a:t>
            </a:r>
            <a:r>
              <a:rPr lang="en-US" altLang="zh-CN" sz="2400" dirty="0" err="1"/>
              <a:t>lchild</a:t>
            </a:r>
            <a:r>
              <a:rPr lang="en-US" altLang="zh-CN" sz="2400" dirty="0"/>
              <a:t>, Visit)) //</a:t>
            </a:r>
            <a:r>
              <a:rPr lang="zh-CN" altLang="en-US" sz="2400" dirty="0"/>
              <a:t>遍历左子树</a:t>
            </a:r>
          </a:p>
          <a:p>
            <a:pPr marL="0" indent="0">
              <a:buNone/>
            </a:pPr>
            <a:r>
              <a:rPr lang="en-US" altLang="zh-CN" sz="2400" dirty="0"/>
              <a:t>             if (</a:t>
            </a:r>
            <a:r>
              <a:rPr lang="en-US" altLang="zh-CN" sz="2400" dirty="0" err="1">
                <a:solidFill>
                  <a:srgbClr val="0000CC"/>
                </a:solidFill>
              </a:rPr>
              <a:t>PreorderTraverse</a:t>
            </a:r>
            <a:r>
              <a:rPr lang="en-US" altLang="zh-CN" sz="2400" dirty="0"/>
              <a:t> (T-&gt;</a:t>
            </a:r>
            <a:r>
              <a:rPr lang="en-US" altLang="zh-CN" sz="2400" dirty="0" err="1"/>
              <a:t>rchild</a:t>
            </a:r>
            <a:r>
              <a:rPr lang="en-US" altLang="zh-CN" sz="2400" dirty="0"/>
              <a:t>, Visit)) //</a:t>
            </a:r>
            <a:r>
              <a:rPr lang="zh-CN" altLang="en-US" sz="2400" dirty="0"/>
              <a:t>遍历右子树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return OK;</a:t>
            </a:r>
          </a:p>
          <a:p>
            <a:pPr marL="0" indent="0">
              <a:buNone/>
            </a:pPr>
            <a:r>
              <a:rPr lang="en-US" altLang="zh-CN" sz="2400" dirty="0"/>
              <a:t>         return ERROR;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2400" dirty="0"/>
              <a:t> else  return OK;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}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27D352-54FE-4B1C-ADF2-127C2D8F9954}"/>
              </a:ext>
            </a:extLst>
          </p:cNvPr>
          <p:cNvSpPr txBox="1"/>
          <p:nvPr/>
        </p:nvSpPr>
        <p:spPr>
          <a:xfrm>
            <a:off x="5435857" y="3555943"/>
            <a:ext cx="357020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若二叉树为空，则空操作</a:t>
            </a:r>
          </a:p>
          <a:p>
            <a:r>
              <a:rPr lang="zh-CN" altLang="en-US" sz="2400" dirty="0"/>
              <a:t>否则</a:t>
            </a:r>
          </a:p>
          <a:p>
            <a:pPr lvl="1"/>
            <a:r>
              <a:rPr lang="zh-CN" altLang="en-US" sz="2400" dirty="0"/>
              <a:t>访问根结点 </a:t>
            </a:r>
            <a:r>
              <a:rPr lang="en-US" altLang="zh-CN" sz="2400" dirty="0"/>
              <a:t>(D)</a:t>
            </a:r>
            <a:endParaRPr lang="zh-CN" altLang="en-US" sz="2400" dirty="0"/>
          </a:p>
          <a:p>
            <a:pPr lvl="1"/>
            <a:r>
              <a:rPr lang="zh-CN" altLang="en-US" sz="2400" dirty="0"/>
              <a:t>先序遍历左子树 </a:t>
            </a:r>
            <a:r>
              <a:rPr lang="en-US" altLang="zh-CN" sz="2400" dirty="0"/>
              <a:t>(L)</a:t>
            </a:r>
            <a:endParaRPr lang="zh-CN" altLang="en-US" sz="2400" dirty="0"/>
          </a:p>
          <a:p>
            <a:pPr lvl="1"/>
            <a:r>
              <a:rPr lang="zh-CN" altLang="en-US" sz="2400" dirty="0"/>
              <a:t>先序遍历右子树 </a:t>
            </a:r>
            <a:r>
              <a:rPr lang="en-US" altLang="zh-CN" sz="2400" dirty="0"/>
              <a:t>(R)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CC3928-74DF-4BDE-AF7B-843E4F77CAA2}"/>
              </a:ext>
            </a:extLst>
          </p:cNvPr>
          <p:cNvSpPr txBox="1"/>
          <p:nvPr/>
        </p:nvSpPr>
        <p:spPr>
          <a:xfrm>
            <a:off x="5160807" y="5592399"/>
            <a:ext cx="374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基本操作是 </a:t>
            </a:r>
            <a:r>
              <a:rPr lang="en-US" altLang="zh-CN" sz="2400" dirty="0"/>
              <a:t>Visit(</a:t>
            </a:r>
            <a:r>
              <a:rPr lang="zh-CN" altLang="en-US" sz="2400" dirty="0"/>
              <a:t>访问结点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9AB8C8-DED9-45B7-814F-D81824D17B2C}"/>
              </a:ext>
            </a:extLst>
          </p:cNvPr>
          <p:cNvSpPr txBox="1"/>
          <p:nvPr/>
        </p:nvSpPr>
        <p:spPr>
          <a:xfrm>
            <a:off x="1952531" y="6146981"/>
            <a:ext cx="7053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对</a:t>
            </a:r>
            <a:r>
              <a:rPr lang="en-US" altLang="zh-CN" sz="2400" dirty="0"/>
              <a:t>n</a:t>
            </a:r>
            <a:r>
              <a:rPr lang="zh-CN" altLang="en-US" sz="2400" dirty="0"/>
              <a:t>个结点的二叉树，遍历操作的时间复杂度为</a:t>
            </a:r>
            <a:r>
              <a:rPr lang="en-US" altLang="zh-CN" sz="2400" dirty="0"/>
              <a:t>O(n)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621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4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关于递归程序时间复杂度的</a:t>
            </a:r>
            <a:r>
              <a:rPr lang="en-US" altLang="zh-CN"/>
              <a:t>Master</a:t>
            </a:r>
            <a:r>
              <a:rPr lang="zh-CN" altLang="en-US" dirty="0"/>
              <a:t>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</a:rPr>
                  <a:t>定理</a:t>
                </a:r>
                <a:r>
                  <a:rPr lang="zh-CN" altLang="en-US" dirty="0"/>
                  <a:t>：对于一个规模为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的问题，通过分治将每个问题分解成 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</a:t>
                </a:r>
                <a:r>
                  <a:rPr lang="zh-CN" altLang="en-US" dirty="0"/>
                  <a:t> 个规模为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</m:oMath>
                </a14:m>
                <a:r>
                  <a:rPr lang="zh-CN" altLang="en-US" dirty="0"/>
                  <a:t>的子问题，每次递归带来的额外运算为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i="1" dirty="0"/>
                      <m:t>f</m:t>
                    </m:r>
                    <m:r>
                      <m:rPr>
                        <m:nor/>
                      </m:rPr>
                      <a:rPr lang="en-US" altLang="zh-CN" i="1" dirty="0"/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m:rPr>
                        <m:nor/>
                      </m:rPr>
                      <a:rPr lang="en-US" altLang="zh-CN" i="1" dirty="0"/>
                      <m:t>)</m:t>
                    </m:r>
                  </m:oMath>
                </a14:m>
                <a:r>
                  <a:rPr lang="en-US" altLang="zh-CN" i="1" dirty="0"/>
                  <a:t> </a:t>
                </a:r>
                <a:r>
                  <a:rPr lang="zh-CN" altLang="en-US" dirty="0"/>
                  <a:t>，那么可得到它的时间复杂度关系式：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zh-CN" altLang="en-US" dirty="0"/>
                </a:br>
                <a:r>
                  <a:rPr lang="zh-CN" altLang="en-US" dirty="0"/>
                  <a:t>记</a:t>
                </a:r>
                <a:r>
                  <a:rPr lang="en-US" altLang="zh-CN" dirty="0"/>
                  <a:t>log(</a:t>
                </a:r>
                <a:r>
                  <a:rPr lang="en-US" altLang="zh-CN" dirty="0" err="1"/>
                  <a:t>b,a</a:t>
                </a:r>
                <a:r>
                  <a:rPr lang="en-US" altLang="zh-CN" dirty="0"/>
                  <a:t>)=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zh-CN" altLang="en-US" dirty="0"/>
                  <a:t> ，那么：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若</a:t>
                </a:r>
                <a:r>
                  <a:rPr lang="en-US" altLang="zh-CN" dirty="0"/>
                  <a:t>Log(</a:t>
                </a:r>
                <a:r>
                  <a:rPr lang="en-US" altLang="zh-CN" dirty="0" err="1"/>
                  <a:t>b,a</a:t>
                </a:r>
                <a:r>
                  <a:rPr lang="en-US" altLang="zh-CN" dirty="0"/>
                  <a:t>) &lt;d, 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若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Log(</a:t>
                </a:r>
                <a:r>
                  <a:rPr lang="en-US" altLang="zh-CN" dirty="0" err="1">
                    <a:solidFill>
                      <a:srgbClr val="0000CC"/>
                    </a:solidFill>
                  </a:rPr>
                  <a:t>b,a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) &gt;d, 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>
                    <a:solidFill>
                      <a:srgbClr val="0000CC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CC"/>
                            </a:solidFill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CC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CC"/>
                            </a:solidFill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CC"/>
                            </a:solidFill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CC"/>
                            </a:solidFill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rgbClr val="0000CC"/>
                            </a:solidFill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CC"/>
                    </a:solidFill>
                  </a:rPr>
                  <a:t>)</a:t>
                </a:r>
                <a:endParaRPr lang="zh-CN" altLang="en-US" dirty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若</a:t>
                </a:r>
                <a:r>
                  <a:rPr lang="en-US" altLang="zh-CN" dirty="0"/>
                  <a:t>Log(</a:t>
                </a:r>
                <a:r>
                  <a:rPr lang="en-US" altLang="zh-CN" dirty="0" err="1"/>
                  <a:t>b,a</a:t>
                </a:r>
                <a:r>
                  <a:rPr lang="en-US" altLang="zh-CN" dirty="0"/>
                  <a:t>) =d, 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zh-CN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 t="-1822" r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00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0049E3DD-6692-4709-8B9E-38B7943E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树的遍历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064EDE-64A2-4AE2-80BF-ADD4F17A70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中序遍历 </a:t>
            </a:r>
            <a:r>
              <a:rPr lang="en-US" altLang="zh-CN" dirty="0"/>
              <a:t>(</a:t>
            </a:r>
            <a:r>
              <a:rPr lang="en-US" altLang="zh-CN" dirty="0" err="1"/>
              <a:t>Inorder</a:t>
            </a:r>
            <a:r>
              <a:rPr lang="en-US" altLang="zh-CN" dirty="0"/>
              <a:t> Traversal)</a:t>
            </a:r>
          </a:p>
          <a:p>
            <a:r>
              <a:rPr lang="zh-CN" altLang="en-US" dirty="0"/>
              <a:t>若二叉树为空，则空操作</a:t>
            </a:r>
          </a:p>
          <a:p>
            <a:r>
              <a:rPr lang="zh-CN" altLang="en-US" dirty="0"/>
              <a:t>否则，</a:t>
            </a:r>
          </a:p>
          <a:p>
            <a:pPr lvl="1"/>
            <a:r>
              <a:rPr lang="zh-CN" altLang="en-US" dirty="0"/>
              <a:t>中序遍历左子树 </a:t>
            </a:r>
            <a:r>
              <a:rPr lang="en-US" altLang="zh-CN" dirty="0"/>
              <a:t>(L)</a:t>
            </a:r>
            <a:endParaRPr lang="zh-CN" altLang="en-US" dirty="0"/>
          </a:p>
          <a:p>
            <a:pPr lvl="1"/>
            <a:r>
              <a:rPr lang="zh-CN" altLang="en-US" dirty="0"/>
              <a:t>访问根结点 </a:t>
            </a:r>
            <a:r>
              <a:rPr lang="en-US" altLang="zh-CN" dirty="0"/>
              <a:t>(D)</a:t>
            </a:r>
            <a:endParaRPr lang="zh-CN" altLang="en-US" dirty="0"/>
          </a:p>
          <a:p>
            <a:pPr lvl="1"/>
            <a:r>
              <a:rPr lang="zh-CN" altLang="en-US" dirty="0"/>
              <a:t>中序遍历右子树 </a:t>
            </a:r>
            <a:r>
              <a:rPr lang="en-US" altLang="zh-CN" dirty="0"/>
              <a:t>(R)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D9C52A-484A-47F8-8200-C63C11ECD2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后序遍历 </a:t>
            </a:r>
            <a:r>
              <a:rPr lang="en-US" altLang="zh-CN" dirty="0"/>
              <a:t>(</a:t>
            </a:r>
            <a:r>
              <a:rPr lang="en-US" altLang="zh-CN" dirty="0" err="1"/>
              <a:t>Postorder</a:t>
            </a:r>
            <a:r>
              <a:rPr lang="en-US" altLang="zh-CN" dirty="0"/>
              <a:t> Traversal)</a:t>
            </a:r>
          </a:p>
          <a:p>
            <a:r>
              <a:rPr lang="zh-CN" altLang="en-US" dirty="0"/>
              <a:t>若二叉树为空，则空操作</a:t>
            </a:r>
          </a:p>
          <a:p>
            <a:r>
              <a:rPr lang="zh-CN" altLang="en-US" dirty="0"/>
              <a:t>否则，</a:t>
            </a:r>
          </a:p>
          <a:p>
            <a:pPr lvl="1"/>
            <a:r>
              <a:rPr lang="zh-CN" altLang="en-US" dirty="0"/>
              <a:t>后序遍历左子树 </a:t>
            </a:r>
            <a:r>
              <a:rPr lang="en-US" altLang="zh-CN" dirty="0"/>
              <a:t>(L)</a:t>
            </a:r>
            <a:endParaRPr lang="zh-CN" altLang="en-US" dirty="0"/>
          </a:p>
          <a:p>
            <a:pPr lvl="1"/>
            <a:r>
              <a:rPr lang="zh-CN" altLang="en-US" dirty="0"/>
              <a:t>后序遍历右子树 </a:t>
            </a:r>
            <a:r>
              <a:rPr lang="en-US" altLang="zh-CN" dirty="0"/>
              <a:t>(R)</a:t>
            </a:r>
            <a:endParaRPr lang="zh-CN" altLang="en-US" dirty="0"/>
          </a:p>
          <a:p>
            <a:pPr lvl="1"/>
            <a:r>
              <a:rPr lang="zh-CN" altLang="en-US" dirty="0"/>
              <a:t>访问根结点 </a:t>
            </a:r>
            <a:r>
              <a:rPr lang="en-US" altLang="zh-CN" dirty="0"/>
              <a:t>(D)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378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77083-4E19-4FC1-BA9D-9822A4DE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二叉树的创建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22176-F768-4AB6-9BFB-60D3DAF7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CN" sz="3300" dirty="0" err="1"/>
              <a:t>BiTree</a:t>
            </a:r>
            <a:r>
              <a:rPr kumimoji="1" lang="en-US" altLang="zh-CN" sz="3300" dirty="0"/>
              <a:t> *</a:t>
            </a:r>
            <a:r>
              <a:rPr kumimoji="1" lang="en-US" altLang="zh-CN" sz="3300" b="1" dirty="0" err="1">
                <a:solidFill>
                  <a:srgbClr val="0000CC"/>
                </a:solidFill>
              </a:rPr>
              <a:t>CreateBiTree</a:t>
            </a:r>
            <a:r>
              <a:rPr kumimoji="1" lang="en-US" altLang="zh-CN" sz="3300" b="1" dirty="0"/>
              <a:t>()</a:t>
            </a:r>
            <a:r>
              <a:rPr kumimoji="1" lang="zh-CN" altLang="en-US" sz="3300" dirty="0"/>
              <a:t> </a:t>
            </a:r>
            <a:r>
              <a:rPr kumimoji="1" lang="en-US" altLang="zh-CN" sz="3300" dirty="0"/>
              <a:t>{</a:t>
            </a:r>
          </a:p>
          <a:p>
            <a:pPr marL="0" indent="0">
              <a:buNone/>
            </a:pPr>
            <a:r>
              <a:rPr kumimoji="1" lang="en-US" altLang="zh-CN" sz="3300" dirty="0"/>
              <a:t>  //</a:t>
            </a:r>
            <a:r>
              <a:rPr kumimoji="1" lang="zh-CN" altLang="en-US" sz="3300" dirty="0"/>
              <a:t>按</a:t>
            </a:r>
            <a:r>
              <a:rPr kumimoji="1" lang="zh-CN" altLang="en-US" sz="3300" dirty="0">
                <a:highlight>
                  <a:srgbClr val="FFFF00"/>
                </a:highlight>
              </a:rPr>
              <a:t>先序输入</a:t>
            </a:r>
            <a:r>
              <a:rPr kumimoji="1" lang="zh-CN" altLang="en-US" sz="3300" dirty="0"/>
              <a:t>二叉树中结点的值即字符，</a:t>
            </a:r>
            <a:r>
              <a:rPr kumimoji="1" lang="zh-CN" altLang="en-US" sz="3300" dirty="0">
                <a:solidFill>
                  <a:srgbClr val="C00000"/>
                </a:solidFill>
              </a:rPr>
              <a:t>空格或</a:t>
            </a:r>
            <a:r>
              <a:rPr kumimoji="1" lang="en-US" altLang="zh-CN" sz="3300" dirty="0">
                <a:solidFill>
                  <a:srgbClr val="C00000"/>
                </a:solidFill>
              </a:rPr>
              <a:t>Z</a:t>
            </a:r>
          </a:p>
          <a:p>
            <a:pPr marL="0" indent="0">
              <a:buNone/>
            </a:pPr>
            <a:r>
              <a:rPr kumimoji="1" lang="en-US" altLang="zh-CN" sz="3300" dirty="0"/>
              <a:t>  //</a:t>
            </a:r>
            <a:r>
              <a:rPr kumimoji="1" lang="zh-CN" altLang="en-US" sz="3300" dirty="0">
                <a:solidFill>
                  <a:srgbClr val="C00000"/>
                </a:solidFill>
              </a:rPr>
              <a:t>表示空树</a:t>
            </a:r>
            <a:r>
              <a:rPr kumimoji="1" lang="zh-CN" altLang="en-US" sz="3300" dirty="0"/>
              <a:t>，构造二叉链表表示的二叉树</a:t>
            </a:r>
            <a:endParaRPr kumimoji="1" lang="en-US" altLang="zh-CN" sz="3300" dirty="0"/>
          </a:p>
          <a:p>
            <a:pPr marL="0" indent="0">
              <a:buNone/>
            </a:pPr>
            <a:r>
              <a:rPr kumimoji="1" lang="en-US" altLang="zh-CN" sz="3300" dirty="0"/>
              <a:t>  </a:t>
            </a:r>
            <a:r>
              <a:rPr kumimoji="1" lang="en-US" altLang="zh-CN" sz="3300" dirty="0" err="1"/>
              <a:t>scanf</a:t>
            </a:r>
            <a:r>
              <a:rPr kumimoji="1" lang="en-US" altLang="zh-CN" sz="3300" dirty="0"/>
              <a:t>("%</a:t>
            </a:r>
            <a:r>
              <a:rPr kumimoji="1" lang="en-US" altLang="zh-CN" sz="3300" dirty="0" err="1"/>
              <a:t>c",&amp;x</a:t>
            </a:r>
            <a:r>
              <a:rPr kumimoji="1" lang="en-US" altLang="zh-CN" sz="3300" dirty="0"/>
              <a:t>);</a:t>
            </a:r>
          </a:p>
          <a:p>
            <a:pPr marL="0" indent="0">
              <a:buNone/>
            </a:pPr>
            <a:r>
              <a:rPr kumimoji="1" lang="en-US" altLang="zh-CN" sz="3300" dirty="0"/>
              <a:t>  if (x==‘Z’) </a:t>
            </a:r>
            <a:r>
              <a:rPr kumimoji="1" lang="en-US" altLang="zh-CN" sz="3300" dirty="0" err="1"/>
              <a:t>bt</a:t>
            </a:r>
            <a:r>
              <a:rPr kumimoji="1" lang="en-US" altLang="zh-CN" sz="3300" dirty="0"/>
              <a:t> = NULL;</a:t>
            </a:r>
          </a:p>
          <a:p>
            <a:pPr marL="0" indent="0">
              <a:buNone/>
            </a:pPr>
            <a:r>
              <a:rPr kumimoji="1" lang="en-US" altLang="zh-CN" sz="3300" dirty="0"/>
              <a:t>  else {</a:t>
            </a:r>
          </a:p>
          <a:p>
            <a:pPr marL="0" indent="0">
              <a:buNone/>
            </a:pPr>
            <a:r>
              <a:rPr kumimoji="1" lang="en-US" altLang="zh-CN" sz="3300" dirty="0"/>
              <a:t>	 </a:t>
            </a:r>
            <a:r>
              <a:rPr kumimoji="1" lang="en-US" altLang="zh-CN" sz="3300" dirty="0" err="1"/>
              <a:t>bt</a:t>
            </a:r>
            <a:r>
              <a:rPr kumimoji="1" lang="en-US" altLang="zh-CN" sz="3300" dirty="0"/>
              <a:t>=(</a:t>
            </a:r>
            <a:r>
              <a:rPr kumimoji="1" lang="en-US" altLang="zh-CN" sz="3300" dirty="0" err="1"/>
              <a:t>BiTree</a:t>
            </a:r>
            <a:r>
              <a:rPr kumimoji="1" lang="en-US" altLang="zh-CN" sz="3300" dirty="0"/>
              <a:t> *)malloc(</a:t>
            </a:r>
            <a:r>
              <a:rPr kumimoji="1" lang="en-US" altLang="zh-CN" sz="3300" dirty="0" err="1"/>
              <a:t>sizeof</a:t>
            </a:r>
            <a:r>
              <a:rPr kumimoji="1" lang="en-US" altLang="zh-CN" sz="3300" dirty="0"/>
              <a:t>(</a:t>
            </a:r>
            <a:r>
              <a:rPr kumimoji="1" lang="en-US" altLang="zh-CN" sz="3300" dirty="0" err="1"/>
              <a:t>BiTree</a:t>
            </a:r>
            <a:r>
              <a:rPr kumimoji="1" lang="en-US" altLang="zh-CN" sz="3300" dirty="0"/>
              <a:t>));</a:t>
            </a:r>
          </a:p>
          <a:p>
            <a:pPr marL="0" indent="0">
              <a:buNone/>
            </a:pPr>
            <a:r>
              <a:rPr kumimoji="1" lang="en-US" altLang="zh-CN" sz="3300" dirty="0"/>
              <a:t>	 if(!</a:t>
            </a:r>
            <a:r>
              <a:rPr kumimoji="1" lang="en-US" altLang="zh-CN" sz="3300" dirty="0" err="1"/>
              <a:t>bt</a:t>
            </a:r>
            <a:r>
              <a:rPr kumimoji="1" lang="en-US" altLang="zh-CN" sz="3300" dirty="0"/>
              <a:t>) return NULL;</a:t>
            </a:r>
          </a:p>
          <a:p>
            <a:pPr marL="0" indent="0">
              <a:buNone/>
            </a:pPr>
            <a:r>
              <a:rPr kumimoji="1" lang="en-US" altLang="zh-CN" sz="3300" dirty="0"/>
              <a:t>	    </a:t>
            </a:r>
            <a:r>
              <a:rPr kumimoji="1" lang="en-US" altLang="zh-CN" sz="3300" dirty="0" err="1"/>
              <a:t>bt</a:t>
            </a:r>
            <a:r>
              <a:rPr kumimoji="1" lang="en-US" altLang="zh-CN" sz="3300" dirty="0"/>
              <a:t>-&gt;data=x; //</a:t>
            </a:r>
            <a:r>
              <a:rPr kumimoji="1" lang="zh-CN" altLang="en-US" sz="3300" dirty="0"/>
              <a:t>生成根结点</a:t>
            </a:r>
            <a:endParaRPr kumimoji="1" lang="en-US" altLang="zh-CN" sz="3300" dirty="0"/>
          </a:p>
          <a:p>
            <a:pPr marL="0" indent="0">
              <a:buNone/>
            </a:pPr>
            <a:r>
              <a:rPr kumimoji="1" lang="en-US" altLang="zh-CN" sz="3300" dirty="0"/>
              <a:t>	    </a:t>
            </a:r>
            <a:r>
              <a:rPr kumimoji="1" lang="en-US" altLang="zh-CN" sz="3300" dirty="0" err="1"/>
              <a:t>bt</a:t>
            </a:r>
            <a:r>
              <a:rPr kumimoji="1" lang="en-US" altLang="zh-CN" sz="3300" dirty="0"/>
              <a:t>-&gt;</a:t>
            </a:r>
            <a:r>
              <a:rPr kumimoji="1" lang="en-US" altLang="zh-CN" sz="3300" dirty="0" err="1"/>
              <a:t>lchild</a:t>
            </a:r>
            <a:r>
              <a:rPr kumimoji="1" lang="en-US" altLang="zh-CN" sz="3300" dirty="0"/>
              <a:t> =</a:t>
            </a:r>
            <a:r>
              <a:rPr kumimoji="1" lang="en-US" altLang="zh-CN" sz="3300" b="1" dirty="0" err="1">
                <a:solidFill>
                  <a:srgbClr val="0000CC"/>
                </a:solidFill>
              </a:rPr>
              <a:t>CreateBiTree</a:t>
            </a:r>
            <a:r>
              <a:rPr kumimoji="1" lang="en-US" altLang="zh-CN" sz="3300" b="1" dirty="0">
                <a:solidFill>
                  <a:srgbClr val="0000CC"/>
                </a:solidFill>
              </a:rPr>
              <a:t>()</a:t>
            </a:r>
            <a:r>
              <a:rPr kumimoji="1" lang="en-US" altLang="zh-CN" sz="3300" dirty="0"/>
              <a:t>; //</a:t>
            </a:r>
            <a:r>
              <a:rPr kumimoji="1" lang="zh-CN" altLang="en-US" sz="3300" dirty="0"/>
              <a:t>构造左子树</a:t>
            </a:r>
            <a:endParaRPr kumimoji="1" lang="en-US" altLang="zh-CN" sz="3300" dirty="0"/>
          </a:p>
          <a:p>
            <a:pPr marL="0" indent="0">
              <a:buNone/>
            </a:pPr>
            <a:r>
              <a:rPr kumimoji="1" lang="en-US" altLang="zh-CN" sz="3300" dirty="0"/>
              <a:t>	    </a:t>
            </a:r>
            <a:r>
              <a:rPr kumimoji="1" lang="en-US" altLang="zh-CN" sz="3300" dirty="0" err="1"/>
              <a:t>bt</a:t>
            </a:r>
            <a:r>
              <a:rPr kumimoji="1" lang="en-US" altLang="zh-CN" sz="3300" dirty="0"/>
              <a:t>-&gt;</a:t>
            </a:r>
            <a:r>
              <a:rPr kumimoji="1" lang="en-US" altLang="zh-CN" sz="3300" dirty="0" err="1"/>
              <a:t>rchild</a:t>
            </a:r>
            <a:r>
              <a:rPr kumimoji="1" lang="en-US" altLang="zh-CN" sz="3300" dirty="0"/>
              <a:t> =</a:t>
            </a:r>
            <a:r>
              <a:rPr kumimoji="1" lang="en-US" altLang="zh-CN" sz="3300" b="1" dirty="0" err="1">
                <a:solidFill>
                  <a:srgbClr val="0000CC"/>
                </a:solidFill>
              </a:rPr>
              <a:t>CreateBiTree</a:t>
            </a:r>
            <a:r>
              <a:rPr kumimoji="1" lang="en-US" altLang="zh-CN" sz="3300" b="1" dirty="0">
                <a:solidFill>
                  <a:srgbClr val="0000CC"/>
                </a:solidFill>
              </a:rPr>
              <a:t>()</a:t>
            </a:r>
            <a:r>
              <a:rPr kumimoji="1" lang="en-US" altLang="zh-CN" sz="3300" dirty="0"/>
              <a:t>; //</a:t>
            </a:r>
            <a:r>
              <a:rPr kumimoji="1" lang="zh-CN" altLang="en-US" sz="3300" dirty="0"/>
              <a:t>构造右子树</a:t>
            </a:r>
            <a:endParaRPr kumimoji="1" lang="en-US" altLang="zh-CN" sz="3300" dirty="0"/>
          </a:p>
          <a:p>
            <a:pPr marL="0" indent="0">
              <a:buNone/>
            </a:pPr>
            <a:r>
              <a:rPr kumimoji="1" lang="en-US" altLang="zh-CN" sz="3300" dirty="0"/>
              <a:t>return </a:t>
            </a:r>
            <a:r>
              <a:rPr kumimoji="1" lang="en-US" altLang="zh-CN" sz="3300" dirty="0" err="1"/>
              <a:t>bt</a:t>
            </a:r>
            <a:r>
              <a:rPr kumimoji="1" lang="en-US" altLang="zh-CN" sz="3300" dirty="0"/>
              <a:t>;</a:t>
            </a:r>
          </a:p>
          <a:p>
            <a:pPr marL="0" indent="0">
              <a:buNone/>
            </a:pPr>
            <a:r>
              <a:rPr kumimoji="1" lang="en-US" altLang="zh-CN" sz="3300" dirty="0"/>
              <a:t>}// </a:t>
            </a:r>
            <a:r>
              <a:rPr kumimoji="1" lang="en-US" altLang="zh-CN" sz="3300" dirty="0" err="1"/>
              <a:t>CreateBiTree</a:t>
            </a:r>
            <a:endParaRPr kumimoji="1" lang="en-US" altLang="zh-CN" sz="33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135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39">
            <a:extLst>
              <a:ext uri="{FF2B5EF4-FFF2-40B4-BE49-F238E27FC236}">
                <a16:creationId xmlns:a16="http://schemas.microsoft.com/office/drawing/2014/main" id="{6CA80B0B-2C47-46EA-94F1-EEDECEC8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1" name="内容占位符 40">
            <a:extLst>
              <a:ext uri="{FF2B5EF4-FFF2-40B4-BE49-F238E27FC236}">
                <a16:creationId xmlns:a16="http://schemas.microsoft.com/office/drawing/2014/main" id="{4BC50E0D-6D4D-4A78-A9EF-199E20C738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2" name="内容占位符 41">
            <a:extLst>
              <a:ext uri="{FF2B5EF4-FFF2-40B4-BE49-F238E27FC236}">
                <a16:creationId xmlns:a16="http://schemas.microsoft.com/office/drawing/2014/main" id="{9CF185B1-6311-47AC-91A2-942ACB685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7827" y="836712"/>
            <a:ext cx="4308973" cy="5904656"/>
          </a:xfrm>
        </p:spPr>
        <p:txBody>
          <a:bodyPr>
            <a:normAutofit/>
          </a:bodyPr>
          <a:lstStyle/>
          <a:p>
            <a:r>
              <a:rPr lang="zh-CN" altLang="en-US" dirty="0"/>
              <a:t>先序次序输入</a:t>
            </a:r>
            <a:endParaRPr lang="en-US" altLang="zh-CN" dirty="0"/>
          </a:p>
          <a:p>
            <a:r>
              <a:rPr lang="en-US" altLang="zh-CN" dirty="0"/>
              <a:t>ABZCDZZZEZFGHZZKZZZ </a:t>
            </a:r>
          </a:p>
          <a:p>
            <a:endParaRPr lang="en-US" altLang="zh-CN" dirty="0"/>
          </a:p>
          <a:p>
            <a:r>
              <a:rPr lang="zh-CN" altLang="en-US" dirty="0"/>
              <a:t>先序输出：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ABCDEFGHK</a:t>
            </a:r>
          </a:p>
          <a:p>
            <a:r>
              <a:rPr lang="zh-CN" altLang="en-US" dirty="0"/>
              <a:t>中序输出：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BDCAEHGKF</a:t>
            </a:r>
          </a:p>
          <a:p>
            <a:r>
              <a:rPr lang="zh-CN" altLang="en-US" dirty="0"/>
              <a:t>后序输出：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DCBHKGFEA</a:t>
            </a:r>
            <a:endParaRPr lang="el-GR" altLang="zh-CN" dirty="0"/>
          </a:p>
          <a:p>
            <a:endParaRPr lang="zh-CN" altLang="en-US" dirty="0"/>
          </a:p>
        </p:txBody>
      </p:sp>
      <p:grpSp>
        <p:nvGrpSpPr>
          <p:cNvPr id="79" name="Group 1043">
            <a:extLst>
              <a:ext uri="{FF2B5EF4-FFF2-40B4-BE49-F238E27FC236}">
                <a16:creationId xmlns:a16="http://schemas.microsoft.com/office/drawing/2014/main" id="{8E8919EF-4636-4282-A420-F93F2E57F0CE}"/>
              </a:ext>
            </a:extLst>
          </p:cNvPr>
          <p:cNvGrpSpPr>
            <a:grpSpLocks/>
          </p:cNvGrpSpPr>
          <p:nvPr/>
        </p:nvGrpSpPr>
        <p:grpSpPr bwMode="auto">
          <a:xfrm>
            <a:off x="588714" y="1403549"/>
            <a:ext cx="3657600" cy="4343400"/>
            <a:chOff x="192" y="816"/>
            <a:chExt cx="2304" cy="2736"/>
          </a:xfrm>
        </p:grpSpPr>
        <p:sp>
          <p:nvSpPr>
            <p:cNvPr id="80" name="Oval 1026">
              <a:extLst>
                <a:ext uri="{FF2B5EF4-FFF2-40B4-BE49-F238E27FC236}">
                  <a16:creationId xmlns:a16="http://schemas.microsoft.com/office/drawing/2014/main" id="{313BB45C-68AA-41A5-A91E-DDEA27E9F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816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2929FF"/>
                  </a:solidFill>
                  <a:effectLst/>
                  <a:uLnTx/>
                  <a:uFillTx/>
                  <a:latin typeface="Arial" charset="0"/>
                </a:rPr>
                <a:t>A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2929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1" name="Oval 1027">
              <a:extLst>
                <a:ext uri="{FF2B5EF4-FFF2-40B4-BE49-F238E27FC236}">
                  <a16:creationId xmlns:a16="http://schemas.microsoft.com/office/drawing/2014/main" id="{90D496A8-F2BF-4431-B527-A58A5F042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9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Arial" charset="0"/>
                </a:rPr>
                <a:t>B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2" name="Oval 1028">
              <a:extLst>
                <a:ext uri="{FF2B5EF4-FFF2-40B4-BE49-F238E27FC236}">
                  <a16:creationId xmlns:a16="http://schemas.microsoft.com/office/drawing/2014/main" id="{A7CAA4E3-9910-47C4-B0BC-0C5F1376A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Arial" charset="0"/>
                </a:rPr>
                <a:t>C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3" name="Oval 1029">
              <a:extLst>
                <a:ext uri="{FF2B5EF4-FFF2-40B4-BE49-F238E27FC236}">
                  <a16:creationId xmlns:a16="http://schemas.microsoft.com/office/drawing/2014/main" id="{D13ADF5C-0562-4273-9711-924BA07C9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59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Arial" charset="0"/>
                </a:rPr>
                <a:t>D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4" name="Oval 1030">
              <a:extLst>
                <a:ext uri="{FF2B5EF4-FFF2-40B4-BE49-F238E27FC236}">
                  <a16:creationId xmlns:a16="http://schemas.microsoft.com/office/drawing/2014/main" id="{23BCDE48-A686-4032-AD87-C54FB2F97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392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</a:rPr>
                <a:t>E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5" name="Oval 1031">
              <a:extLst>
                <a:ext uri="{FF2B5EF4-FFF2-40B4-BE49-F238E27FC236}">
                  <a16:creationId xmlns:a16="http://schemas.microsoft.com/office/drawing/2014/main" id="{172C362B-3BF1-41BC-B015-FCDBC004F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9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</a:rPr>
                <a:t>F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6" name="Oval 1032">
              <a:extLst>
                <a:ext uri="{FF2B5EF4-FFF2-40B4-BE49-F238E27FC236}">
                  <a16:creationId xmlns:a16="http://schemas.microsoft.com/office/drawing/2014/main" id="{E962B055-37AC-498B-875D-4B532D5DB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544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</a:rPr>
                <a:t>G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7" name="Oval 1033">
              <a:extLst>
                <a:ext uri="{FF2B5EF4-FFF2-40B4-BE49-F238E27FC236}">
                  <a16:creationId xmlns:a16="http://schemas.microsoft.com/office/drawing/2014/main" id="{463411A7-0E21-4C25-85DE-4C19E995A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1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</a:rPr>
                <a:t>H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8" name="Oval 1034">
              <a:extLst>
                <a:ext uri="{FF2B5EF4-FFF2-40B4-BE49-F238E27FC236}">
                  <a16:creationId xmlns:a16="http://schemas.microsoft.com/office/drawing/2014/main" id="{8902A649-79C0-4DC0-A680-03882C612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68"/>
              <a:ext cx="336" cy="384"/>
            </a:xfrm>
            <a:prstGeom prst="ellipse">
              <a:avLst/>
            </a:prstGeom>
            <a:solidFill>
              <a:srgbClr val="FFFFD9"/>
            </a:solidFill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charset="0"/>
                </a:rPr>
                <a:t>K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9" name="Line 1035">
              <a:extLst>
                <a:ext uri="{FF2B5EF4-FFF2-40B4-BE49-F238E27FC236}">
                  <a16:creationId xmlns:a16="http://schemas.microsoft.com/office/drawing/2014/main" id="{DE68B80E-31A5-4E59-8E80-93C97F87A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1008"/>
              <a:ext cx="576" cy="384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0" name="Line 1036">
              <a:extLst>
                <a:ext uri="{FF2B5EF4-FFF2-40B4-BE49-F238E27FC236}">
                  <a16:creationId xmlns:a16="http://schemas.microsoft.com/office/drawing/2014/main" id="{34AED952-31BC-44DA-A8D8-304A145C7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584"/>
              <a:ext cx="240" cy="384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1" name="Line 1037">
              <a:extLst>
                <a:ext uri="{FF2B5EF4-FFF2-40B4-BE49-F238E27FC236}">
                  <a16:creationId xmlns:a16="http://schemas.microsoft.com/office/drawing/2014/main" id="{0D94806E-2122-4BF2-AD94-64A8CD1BB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2160"/>
              <a:ext cx="96" cy="432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2" name="Line 1038">
              <a:extLst>
                <a:ext uri="{FF2B5EF4-FFF2-40B4-BE49-F238E27FC236}">
                  <a16:creationId xmlns:a16="http://schemas.microsoft.com/office/drawing/2014/main" id="{45BAFD2E-8E73-4F4C-9A4C-54A31ABD4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008"/>
              <a:ext cx="624" cy="384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Line 1039">
              <a:extLst>
                <a:ext uri="{FF2B5EF4-FFF2-40B4-BE49-F238E27FC236}">
                  <a16:creationId xmlns:a16="http://schemas.microsoft.com/office/drawing/2014/main" id="{E03E08C3-7451-4A35-B4D1-831E3E558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584"/>
              <a:ext cx="240" cy="384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Line 1040">
              <a:extLst>
                <a:ext uri="{FF2B5EF4-FFF2-40B4-BE49-F238E27FC236}">
                  <a16:creationId xmlns:a16="http://schemas.microsoft.com/office/drawing/2014/main" id="{A9C4A74F-CF29-4FF8-992A-22A4D1508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160"/>
              <a:ext cx="240" cy="384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5" name="Line 1041">
              <a:extLst>
                <a:ext uri="{FF2B5EF4-FFF2-40B4-BE49-F238E27FC236}">
                  <a16:creationId xmlns:a16="http://schemas.microsoft.com/office/drawing/2014/main" id="{DBCB6B2A-5F11-4D07-A29A-92E993D290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736"/>
              <a:ext cx="192" cy="432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6" name="Line 1042">
              <a:extLst>
                <a:ext uri="{FF2B5EF4-FFF2-40B4-BE49-F238E27FC236}">
                  <a16:creationId xmlns:a16="http://schemas.microsoft.com/office/drawing/2014/main" id="{F72748AC-6A82-4C6B-AE07-6730C85A9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736"/>
              <a:ext cx="192" cy="432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CC6E492-6E21-492C-B1CE-9995FA0E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55" y="1564117"/>
            <a:ext cx="4558249" cy="447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0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06CAD45-8D1A-481E-8272-FBE7BA5E632E}"/>
              </a:ext>
            </a:extLst>
          </p:cNvPr>
          <p:cNvSpPr/>
          <p:nvPr/>
        </p:nvSpPr>
        <p:spPr>
          <a:xfrm>
            <a:off x="0" y="6330461"/>
            <a:ext cx="9153525" cy="467867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80DF23-D564-4BC2-AB1B-E42D872286D7}"/>
              </a:ext>
            </a:extLst>
          </p:cNvPr>
          <p:cNvSpPr/>
          <p:nvPr/>
        </p:nvSpPr>
        <p:spPr>
          <a:xfrm>
            <a:off x="-15107" y="1529862"/>
            <a:ext cx="9153525" cy="650630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578CF6-34BE-4367-B21C-0759CA1EC509}"/>
              </a:ext>
            </a:extLst>
          </p:cNvPr>
          <p:cNvSpPr/>
          <p:nvPr/>
        </p:nvSpPr>
        <p:spPr>
          <a:xfrm>
            <a:off x="0" y="3252865"/>
            <a:ext cx="9153525" cy="23834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3C9EBD6-4AD2-46C5-8173-B35A86CD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例子：统计叶子结点的个数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5F3550-03E6-4DF9-BD8E-B89F555F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2600" dirty="0"/>
              <a:t>叶子结点：左右子树都为空</a:t>
            </a:r>
            <a:endParaRPr lang="en-US" altLang="zh-CN" sz="2600" dirty="0"/>
          </a:p>
          <a:p>
            <a:pPr>
              <a:spcBef>
                <a:spcPts val="0"/>
              </a:spcBef>
            </a:pPr>
            <a:endParaRPr lang="en-US" altLang="zh-CN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int </a:t>
            </a:r>
            <a:r>
              <a:rPr lang="en-US" altLang="zh-CN" sz="2600" dirty="0" err="1"/>
              <a:t>CountLeaf</a:t>
            </a:r>
            <a:r>
              <a:rPr lang="en-US" altLang="zh-CN" sz="2600" dirty="0"/>
              <a:t>(</a:t>
            </a:r>
            <a:r>
              <a:rPr lang="en-US" altLang="zh-CN" sz="2600" dirty="0" err="1"/>
              <a:t>BiTree</a:t>
            </a:r>
            <a:r>
              <a:rPr lang="en-US" altLang="zh-CN" sz="2600" dirty="0"/>
              <a:t> *T);  //</a:t>
            </a:r>
            <a:r>
              <a:rPr lang="zh-CN" altLang="en-US" sz="2600" dirty="0"/>
              <a:t>在头文件中的定义</a:t>
            </a:r>
            <a:endParaRPr lang="en-US" altLang="zh-CN" sz="2600" dirty="0"/>
          </a:p>
          <a:p>
            <a:pPr marL="0" indent="0">
              <a:spcBef>
                <a:spcPts val="0"/>
              </a:spcBef>
              <a:buNone/>
            </a:pPr>
            <a:endParaRPr lang="en-US" altLang="zh-CN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int </a:t>
            </a:r>
            <a:r>
              <a:rPr lang="en-US" altLang="zh-CN" sz="2600" b="1" dirty="0" err="1">
                <a:solidFill>
                  <a:srgbClr val="0000CC"/>
                </a:solidFill>
              </a:rPr>
              <a:t>CountLeaf</a:t>
            </a:r>
            <a:r>
              <a:rPr lang="en-US" altLang="zh-CN" sz="2600" b="1" dirty="0">
                <a:solidFill>
                  <a:srgbClr val="0000CC"/>
                </a:solidFill>
              </a:rPr>
              <a:t>(</a:t>
            </a:r>
            <a:r>
              <a:rPr lang="en-US" altLang="zh-CN" sz="2600" b="1" dirty="0" err="1">
                <a:solidFill>
                  <a:srgbClr val="0000CC"/>
                </a:solidFill>
              </a:rPr>
              <a:t>BiTree</a:t>
            </a:r>
            <a:r>
              <a:rPr lang="en-US" altLang="zh-CN" sz="2600" b="1" dirty="0">
                <a:solidFill>
                  <a:srgbClr val="0000CC"/>
                </a:solidFill>
              </a:rPr>
              <a:t> *T)</a:t>
            </a:r>
            <a:r>
              <a:rPr lang="en-US" altLang="zh-CN" sz="2600" dirty="0"/>
              <a:t> </a:t>
            </a:r>
            <a:r>
              <a:rPr lang="en-US" altLang="zh-CN" sz="2600" b="1" dirty="0">
                <a:solidFill>
                  <a:srgbClr val="0000CC"/>
                </a:solidFill>
              </a:rPr>
              <a:t>{</a:t>
            </a:r>
            <a:r>
              <a:rPr lang="en-US" altLang="zh-CN" sz="2600" dirty="0">
                <a:solidFill>
                  <a:srgbClr val="0000CC"/>
                </a:solidFill>
              </a:rPr>
              <a:t> </a:t>
            </a:r>
            <a:r>
              <a:rPr lang="en-US" altLang="zh-CN" sz="2600" dirty="0"/>
              <a:t>//</a:t>
            </a:r>
            <a:r>
              <a:rPr lang="zh-CN" altLang="en-US" sz="2600" dirty="0"/>
              <a:t>实现</a:t>
            </a:r>
            <a:endParaRPr lang="en-US" altLang="zh-CN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int </a:t>
            </a:r>
            <a:r>
              <a:rPr lang="en-US" altLang="zh-CN" sz="2600" dirty="0" err="1"/>
              <a:t>countNum</a:t>
            </a:r>
            <a:r>
              <a:rPr lang="en-US" altLang="zh-CN" sz="2600" dirty="0"/>
              <a:t>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if (T)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	</a:t>
            </a:r>
            <a:r>
              <a:rPr lang="en-US" altLang="zh-CN" sz="2600" dirty="0" err="1"/>
              <a:t>countNum</a:t>
            </a:r>
            <a:r>
              <a:rPr lang="en-US" altLang="zh-CN" sz="2600" dirty="0"/>
              <a:t>=</a:t>
            </a:r>
            <a:r>
              <a:rPr lang="en-US" altLang="zh-CN" sz="2600" b="1" dirty="0" err="1">
                <a:solidFill>
                  <a:srgbClr val="0000CC"/>
                </a:solidFill>
              </a:rPr>
              <a:t>CountLeaf</a:t>
            </a:r>
            <a:r>
              <a:rPr lang="en-US" altLang="zh-CN" sz="2600" b="1" dirty="0">
                <a:solidFill>
                  <a:srgbClr val="0000CC"/>
                </a:solidFill>
              </a:rPr>
              <a:t> (T-&gt;</a:t>
            </a:r>
            <a:r>
              <a:rPr lang="en-US" altLang="zh-CN" sz="2600" b="1" dirty="0" err="1">
                <a:solidFill>
                  <a:srgbClr val="0000CC"/>
                </a:solidFill>
              </a:rPr>
              <a:t>lchild</a:t>
            </a:r>
            <a:r>
              <a:rPr lang="en-US" altLang="zh-CN" sz="2600" b="1" dirty="0">
                <a:solidFill>
                  <a:srgbClr val="0000CC"/>
                </a:solidFill>
              </a:rPr>
              <a:t>)</a:t>
            </a:r>
            <a:r>
              <a:rPr lang="en-US" altLang="zh-CN" sz="2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	if(!T-&gt;</a:t>
            </a:r>
            <a:r>
              <a:rPr lang="en-US" altLang="zh-CN" sz="2600" dirty="0" err="1"/>
              <a:t>lchild</a:t>
            </a:r>
            <a:r>
              <a:rPr lang="en-US" altLang="zh-CN" sz="2600" dirty="0"/>
              <a:t> &amp;&amp; !T-&gt;</a:t>
            </a:r>
            <a:r>
              <a:rPr lang="en-US" altLang="zh-CN" sz="2600" dirty="0" err="1"/>
              <a:t>rchild</a:t>
            </a:r>
            <a:r>
              <a:rPr lang="en-US" altLang="zh-CN" sz="2600" dirty="0"/>
              <a:t>) </a:t>
            </a:r>
            <a:r>
              <a:rPr lang="en-US" altLang="zh-CN" sz="2600" dirty="0" err="1"/>
              <a:t>countNum</a:t>
            </a:r>
            <a:r>
              <a:rPr lang="en-US" altLang="zh-CN" sz="2600" dirty="0"/>
              <a:t>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	</a:t>
            </a:r>
            <a:r>
              <a:rPr lang="en-US" altLang="zh-CN" sz="2600" dirty="0" err="1"/>
              <a:t>countNum</a:t>
            </a:r>
            <a:r>
              <a:rPr lang="en-US" altLang="zh-CN" sz="2600" dirty="0"/>
              <a:t> += </a:t>
            </a:r>
            <a:r>
              <a:rPr lang="en-US" altLang="zh-CN" sz="2600" b="1" dirty="0" err="1">
                <a:solidFill>
                  <a:srgbClr val="0000CC"/>
                </a:solidFill>
              </a:rPr>
              <a:t>CountLeaf</a:t>
            </a:r>
            <a:r>
              <a:rPr lang="en-US" altLang="zh-CN" sz="2600" b="1" dirty="0">
                <a:solidFill>
                  <a:srgbClr val="0000CC"/>
                </a:solidFill>
              </a:rPr>
              <a:t> (T-&gt;</a:t>
            </a:r>
            <a:r>
              <a:rPr lang="en-US" altLang="zh-CN" sz="2600" b="1" dirty="0" err="1">
                <a:solidFill>
                  <a:srgbClr val="0000CC"/>
                </a:solidFill>
              </a:rPr>
              <a:t>rchild</a:t>
            </a:r>
            <a:r>
              <a:rPr lang="en-US" altLang="zh-CN" sz="2600" b="1" dirty="0">
                <a:solidFill>
                  <a:srgbClr val="0000CC"/>
                </a:solidFill>
              </a:rPr>
              <a:t>)</a:t>
            </a:r>
            <a:r>
              <a:rPr lang="en-US" altLang="zh-CN" sz="2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return </a:t>
            </a:r>
            <a:r>
              <a:rPr lang="en-US" altLang="zh-CN" sz="2600" dirty="0" err="1"/>
              <a:t>countNum</a:t>
            </a:r>
            <a:r>
              <a:rPr lang="en-US" altLang="zh-CN" sz="26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b="1" dirty="0">
                <a:solidFill>
                  <a:srgbClr val="0000CC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Num=</a:t>
            </a:r>
            <a:r>
              <a:rPr lang="en-US" altLang="zh-CN" sz="2600" dirty="0" err="1"/>
              <a:t>CountLeaf</a:t>
            </a:r>
            <a:r>
              <a:rPr lang="en-US" altLang="zh-CN" sz="2600" dirty="0"/>
              <a:t>(t); 	 //</a:t>
            </a:r>
            <a:r>
              <a:rPr lang="zh-CN" altLang="en-US" sz="2600" dirty="0"/>
              <a:t>调用</a:t>
            </a:r>
          </a:p>
        </p:txBody>
      </p:sp>
    </p:spTree>
    <p:extLst>
      <p:ext uri="{BB962C8B-B14F-4D97-AF65-F5344CB8AC3E}">
        <p14:creationId xmlns:p14="http://schemas.microsoft.com/office/powerpoint/2010/main" val="408982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188B190-85C7-48BC-9F7B-16AA3A710353}"/>
              </a:ext>
            </a:extLst>
          </p:cNvPr>
          <p:cNvSpPr/>
          <p:nvPr/>
        </p:nvSpPr>
        <p:spPr>
          <a:xfrm>
            <a:off x="0" y="6021288"/>
            <a:ext cx="9153525" cy="467435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66848A-0ACD-4BFD-AE11-4DCC43F60048}"/>
              </a:ext>
            </a:extLst>
          </p:cNvPr>
          <p:cNvSpPr/>
          <p:nvPr/>
        </p:nvSpPr>
        <p:spPr>
          <a:xfrm>
            <a:off x="-15107" y="1673424"/>
            <a:ext cx="9153525" cy="507068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578CF6-34BE-4367-B21C-0759CA1EC509}"/>
              </a:ext>
            </a:extLst>
          </p:cNvPr>
          <p:cNvSpPr/>
          <p:nvPr/>
        </p:nvSpPr>
        <p:spPr>
          <a:xfrm>
            <a:off x="0" y="3072985"/>
            <a:ext cx="9153525" cy="20086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B7A2D8-2A79-4A81-849B-29AB4FB5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例子：求树的深度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F4B3D6-3281-45A4-896F-6999937C3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en-US" sz="2800" dirty="0"/>
                  <a:t>树的深度</a:t>
                </a:r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dirty="0"/>
                                <m:t>，若是空树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max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dirty="0"/>
                                <m:t>左子树深度，右子树深度</m:t>
                              </m:r>
                              <m:r>
                                <m:rPr>
                                  <m:nor/>
                                </m:rPr>
                                <a:rPr lang="en-US" altLang="zh-CN" sz="2800" dirty="0"/>
                                <m:t>)+1</m:t>
                              </m:r>
                              <m:r>
                                <m:rPr>
                                  <m:nor/>
                                </m:rPr>
                                <a:rPr lang="zh-CN" altLang="en-US" sz="2800" dirty="0"/>
                                <m:t>，否则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		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int </a:t>
                </a:r>
                <a:r>
                  <a:rPr lang="en-US" altLang="zh-CN" sz="2800" dirty="0" err="1"/>
                  <a:t>GetDepth</a:t>
                </a:r>
                <a:r>
                  <a:rPr lang="en-US" altLang="zh-CN" sz="2800" dirty="0"/>
                  <a:t>(</a:t>
                </a:r>
                <a:r>
                  <a:rPr lang="en-US" altLang="zh-CN" sz="2800" dirty="0" err="1"/>
                  <a:t>BiTree</a:t>
                </a:r>
                <a:r>
                  <a:rPr lang="en-US" altLang="zh-CN" sz="2800" dirty="0"/>
                  <a:t> *T); //</a:t>
                </a:r>
                <a:r>
                  <a:rPr lang="zh-CN" altLang="en-US" sz="2800" dirty="0"/>
                  <a:t>在头文件中的定义</a:t>
                </a:r>
                <a:endParaRPr lang="en-US" altLang="zh-CN" sz="2800" dirty="0"/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int </a:t>
                </a:r>
                <a:r>
                  <a:rPr lang="en-US" altLang="zh-CN" sz="2800" dirty="0" err="1">
                    <a:solidFill>
                      <a:srgbClr val="0000CC"/>
                    </a:solidFill>
                  </a:rPr>
                  <a:t>GetDepth</a:t>
                </a:r>
                <a:r>
                  <a:rPr lang="en-US" altLang="zh-CN" sz="2800" dirty="0">
                    <a:solidFill>
                      <a:srgbClr val="0000CC"/>
                    </a:solidFill>
                  </a:rPr>
                  <a:t>(</a:t>
                </a:r>
                <a:r>
                  <a:rPr lang="en-US" altLang="zh-CN" sz="2800" dirty="0" err="1">
                    <a:solidFill>
                      <a:srgbClr val="0000CC"/>
                    </a:solidFill>
                  </a:rPr>
                  <a:t>BiTree</a:t>
                </a:r>
                <a:r>
                  <a:rPr lang="en-US" altLang="zh-CN" sz="2800" dirty="0">
                    <a:solidFill>
                      <a:srgbClr val="0000CC"/>
                    </a:solidFill>
                  </a:rPr>
                  <a:t> *T) </a:t>
                </a:r>
                <a:r>
                  <a:rPr lang="en-US" altLang="zh-CN" sz="2800" b="1" dirty="0">
                    <a:solidFill>
                      <a:srgbClr val="0000CC"/>
                    </a:solidFill>
                  </a:rPr>
                  <a:t>{</a:t>
                </a:r>
                <a:r>
                  <a:rPr lang="en-US" altLang="zh-CN" sz="2800" dirty="0"/>
                  <a:t> //</a:t>
                </a:r>
                <a:r>
                  <a:rPr lang="zh-CN" altLang="en-US" sz="2800" dirty="0"/>
                  <a:t>实现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int </a:t>
                </a:r>
                <a:r>
                  <a:rPr lang="en-US" altLang="zh-CN" sz="2800" dirty="0" err="1"/>
                  <a:t>depthLeft</a:t>
                </a:r>
                <a:r>
                  <a:rPr lang="en-US" altLang="zh-CN" sz="2800" dirty="0"/>
                  <a:t>=0,depthRight=0,depth=0;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if(T){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    </a:t>
                </a:r>
                <a:r>
                  <a:rPr lang="en-US" altLang="zh-CN" sz="2800" dirty="0" err="1"/>
                  <a:t>depthLeft</a:t>
                </a:r>
                <a:r>
                  <a:rPr lang="en-US" altLang="zh-CN" sz="2800" dirty="0"/>
                  <a:t>=</a:t>
                </a:r>
                <a:r>
                  <a:rPr lang="en-US" altLang="zh-CN" sz="2800" b="1" dirty="0" err="1">
                    <a:solidFill>
                      <a:srgbClr val="0000CC"/>
                    </a:solidFill>
                  </a:rPr>
                  <a:t>GetDepth</a:t>
                </a:r>
                <a:r>
                  <a:rPr lang="en-US" altLang="zh-CN" sz="2800" b="1" dirty="0">
                    <a:solidFill>
                      <a:srgbClr val="0000CC"/>
                    </a:solidFill>
                  </a:rPr>
                  <a:t>(T-&gt;</a:t>
                </a:r>
                <a:r>
                  <a:rPr lang="en-US" altLang="zh-CN" sz="2800" b="1" dirty="0" err="1">
                    <a:solidFill>
                      <a:srgbClr val="0000CC"/>
                    </a:solidFill>
                  </a:rPr>
                  <a:t>lchild</a:t>
                </a:r>
                <a:r>
                  <a:rPr lang="en-US" altLang="zh-CN" sz="2800" b="1" dirty="0">
                    <a:solidFill>
                      <a:srgbClr val="0000CC"/>
                    </a:solidFill>
                  </a:rPr>
                  <a:t>)</a:t>
                </a:r>
                <a:r>
                  <a:rPr lang="en-US" altLang="zh-CN" sz="2800" dirty="0"/>
                  <a:t>;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    </a:t>
                </a:r>
                <a:r>
                  <a:rPr lang="en-US" altLang="zh-CN" sz="2800" dirty="0" err="1"/>
                  <a:t>depthRight</a:t>
                </a:r>
                <a:r>
                  <a:rPr lang="en-US" altLang="zh-CN" sz="2800" dirty="0"/>
                  <a:t>=</a:t>
                </a:r>
                <a:r>
                  <a:rPr lang="en-US" altLang="zh-CN" sz="2800" b="1" dirty="0" err="1">
                    <a:solidFill>
                      <a:srgbClr val="0000CC"/>
                    </a:solidFill>
                  </a:rPr>
                  <a:t>GetDepth</a:t>
                </a:r>
                <a:r>
                  <a:rPr lang="en-US" altLang="zh-CN" sz="2800" b="1" dirty="0">
                    <a:solidFill>
                      <a:srgbClr val="0000CC"/>
                    </a:solidFill>
                  </a:rPr>
                  <a:t>(T-&gt;</a:t>
                </a:r>
                <a:r>
                  <a:rPr lang="en-US" altLang="zh-CN" sz="2800" b="1" dirty="0" err="1">
                    <a:solidFill>
                      <a:srgbClr val="0000CC"/>
                    </a:solidFill>
                  </a:rPr>
                  <a:t>rchild</a:t>
                </a:r>
                <a:r>
                  <a:rPr lang="en-US" altLang="zh-CN" sz="2800" b="1" dirty="0">
                    <a:solidFill>
                      <a:srgbClr val="0000CC"/>
                    </a:solidFill>
                  </a:rPr>
                  <a:t>)</a:t>
                </a:r>
                <a:r>
                  <a:rPr lang="en-US" altLang="zh-CN" sz="2800" dirty="0"/>
                  <a:t>;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    depth=(</a:t>
                </a:r>
                <a:r>
                  <a:rPr lang="en-US" altLang="zh-CN" sz="2800" dirty="0" err="1"/>
                  <a:t>depthLeft</a:t>
                </a:r>
                <a:r>
                  <a:rPr lang="en-US" altLang="zh-CN" sz="2800" dirty="0"/>
                  <a:t>&gt;</a:t>
                </a:r>
                <a:r>
                  <a:rPr lang="en-US" altLang="zh-CN" sz="2800" dirty="0" err="1"/>
                  <a:t>depthRight?depthLeft:depthRight</a:t>
                </a:r>
                <a:r>
                  <a:rPr lang="en-US" altLang="zh-CN" sz="2800" dirty="0"/>
                  <a:t>)+1;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}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else depth=0;</a:t>
                </a:r>
              </a:p>
              <a:p>
                <a:pPr marL="0" indent="0">
                  <a:buNone/>
                </a:pPr>
                <a:r>
                  <a:rPr lang="en-US" altLang="zh-CN" sz="2800" dirty="0"/>
                  <a:t>return depth;</a:t>
                </a:r>
              </a:p>
              <a:p>
                <a:pPr marL="0" indent="0">
                  <a:buNone/>
                </a:pPr>
                <a:r>
                  <a:rPr lang="en-US" altLang="zh-CN" sz="2800" b="1" dirty="0">
                    <a:solidFill>
                      <a:srgbClr val="0000CC"/>
                    </a:solidFill>
                  </a:rPr>
                  <a:t>}</a:t>
                </a:r>
              </a:p>
              <a:p>
                <a:pPr marL="0" indent="0">
                  <a:buNone/>
                </a:pPr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dep=</a:t>
                </a:r>
                <a:r>
                  <a:rPr lang="en-US" altLang="zh-CN" sz="2800" dirty="0" err="1"/>
                  <a:t>GetDepth</a:t>
                </a:r>
                <a:r>
                  <a:rPr lang="en-US" altLang="zh-CN" sz="2800" dirty="0"/>
                  <a:t>(t);//</a:t>
                </a:r>
                <a:r>
                  <a:rPr lang="zh-CN" altLang="en-US" sz="2800" dirty="0"/>
                  <a:t>调用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6F4B3D6-3281-45A4-896F-6999937C3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98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19D8CB8-310D-4ADC-BA8F-46CDF618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遍历算法的非递归描述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539773-51F8-46D5-9E5F-2C9FE8424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76292"/>
            <a:ext cx="8229600" cy="6021288"/>
          </a:xfrm>
        </p:spPr>
        <p:txBody>
          <a:bodyPr/>
          <a:lstStyle/>
          <a:p>
            <a:r>
              <a:rPr lang="zh-CN" altLang="en-US"/>
              <a:t>利用栈</a:t>
            </a:r>
            <a:r>
              <a:rPr lang="en-US" altLang="zh-CN"/>
              <a:t>(</a:t>
            </a:r>
            <a:r>
              <a:rPr lang="zh-CN" altLang="en-US"/>
              <a:t>存放走过但未访问的结点</a:t>
            </a:r>
            <a:r>
              <a:rPr lang="en-US" altLang="zh-CN"/>
              <a:t>)</a:t>
            </a:r>
            <a:r>
              <a:rPr lang="zh-CN" altLang="en-US"/>
              <a:t>实现</a:t>
            </a:r>
            <a:r>
              <a:rPr lang="zh-CN" altLang="en-US" dirty="0"/>
              <a:t>树的中序遍历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CB25FD0-BB8B-4DC0-B3BF-108E73802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910" y="2021658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E07B26C3-7C59-438D-A43C-34EFD6826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460" y="1899420"/>
            <a:ext cx="38735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 i="1">
                <a:solidFill>
                  <a:srgbClr val="FFFFCC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E280900C-E63B-4733-9440-D1287968D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335" y="2661420"/>
            <a:ext cx="365125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 i="1">
                <a:solidFill>
                  <a:srgbClr val="FFFFCC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B9602325-4CED-493C-BAE7-75052D047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660" y="3698058"/>
            <a:ext cx="381000" cy="5794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kumimoji="1" lang="en-US" altLang="zh-CN" sz="3200" b="1" i="1">
                <a:solidFill>
                  <a:srgbClr val="FFFFCC"/>
                </a:solidFill>
                <a:latin typeface="Times New Roman" pitchFamily="18" charset="0"/>
              </a:rPr>
              <a:t>d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F271D678-FF65-46A5-A4C7-3EBEF5769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460" y="3652020"/>
            <a:ext cx="22860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kumimoji="1" lang="en-US" altLang="zh-CN" sz="3200" b="1" i="1">
                <a:solidFill>
                  <a:srgbClr val="FFFFCC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28C46194-140C-4124-A5D4-ED01737F7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310" y="2021658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39562BB7-E0AD-4DD6-B13F-78BA110B6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4310" y="305829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4DAD8808-CED0-4AC8-AC35-D3300F5ED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485" y="2569345"/>
            <a:ext cx="361950" cy="9461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accent2"/>
                </a:solidFill>
                <a:latin typeface="Times New Roman" pitchFamily="18" charset="0"/>
              </a:rPr>
              <a:t>b</a:t>
            </a:r>
          </a:p>
          <a:p>
            <a:pPr algn="ctr"/>
            <a:r>
              <a:rPr kumimoji="1" lang="en-US" altLang="zh-CN" sz="2800" b="1" i="1" dirty="0">
                <a:solidFill>
                  <a:schemeClr val="accent2"/>
                </a:solidFill>
                <a:latin typeface="Times New Roman" pitchFamily="18" charset="0"/>
              </a:rPr>
              <a:t>a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AAE6CAA3-D67F-4681-93E8-298F033EF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4310" y="199149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91A9F573-AE5B-4924-AB16-6496DE9644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3910" y="199149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31">
            <a:extLst>
              <a:ext uri="{FF2B5EF4-FFF2-40B4-BE49-F238E27FC236}">
                <a16:creationId xmlns:a16="http://schemas.microsoft.com/office/drawing/2014/main" id="{4649239C-B649-40AF-844B-8FDB1CF9D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4310" y="351549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32">
            <a:extLst>
              <a:ext uri="{FF2B5EF4-FFF2-40B4-BE49-F238E27FC236}">
                <a16:creationId xmlns:a16="http://schemas.microsoft.com/office/drawing/2014/main" id="{5AC9732F-5FE5-450D-A9C7-7DCDC3A48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4910" y="305829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33">
            <a:extLst>
              <a:ext uri="{FF2B5EF4-FFF2-40B4-BE49-F238E27FC236}">
                <a16:creationId xmlns:a16="http://schemas.microsoft.com/office/drawing/2014/main" id="{3AB24C7E-F393-415C-A95F-1100060ED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385" y="2982095"/>
            <a:ext cx="38735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 i="1">
                <a:solidFill>
                  <a:schemeClr val="accent2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2" name="Line 34">
            <a:extLst>
              <a:ext uri="{FF2B5EF4-FFF2-40B4-BE49-F238E27FC236}">
                <a16:creationId xmlns:a16="http://schemas.microsoft.com/office/drawing/2014/main" id="{6FAE6832-756E-464F-87A4-4F4B26630D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4910" y="199149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35">
            <a:extLst>
              <a:ext uri="{FF2B5EF4-FFF2-40B4-BE49-F238E27FC236}">
                <a16:creationId xmlns:a16="http://schemas.microsoft.com/office/drawing/2014/main" id="{1BB5B125-31A4-4B6D-B665-C2B59B4C7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4510" y="199149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91165792-346C-4BD3-9B4D-5682B831A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4910" y="351549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37">
            <a:extLst>
              <a:ext uri="{FF2B5EF4-FFF2-40B4-BE49-F238E27FC236}">
                <a16:creationId xmlns:a16="http://schemas.microsoft.com/office/drawing/2014/main" id="{4D201974-FF1D-4F94-AF90-B9E0FB3D9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4910" y="260109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38">
            <a:extLst>
              <a:ext uri="{FF2B5EF4-FFF2-40B4-BE49-F238E27FC236}">
                <a16:creationId xmlns:a16="http://schemas.microsoft.com/office/drawing/2014/main" id="{A06661C0-A1D9-43F1-8208-AA60DCEB3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510" y="2021658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Line 39">
            <a:extLst>
              <a:ext uri="{FF2B5EF4-FFF2-40B4-BE49-F238E27FC236}">
                <a16:creationId xmlns:a16="http://schemas.microsoft.com/office/drawing/2014/main" id="{561C20F9-DF26-49B9-9CEA-C93F58540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510" y="305829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40">
            <a:extLst>
              <a:ext uri="{FF2B5EF4-FFF2-40B4-BE49-F238E27FC236}">
                <a16:creationId xmlns:a16="http://schemas.microsoft.com/office/drawing/2014/main" id="{E3FA566B-EAC0-4B66-82A0-4D757A4F5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985" y="2524895"/>
            <a:ext cx="387350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 i="1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  <a:p>
            <a:pPr algn="ctr"/>
            <a:r>
              <a:rPr kumimoji="1" lang="en-US" altLang="zh-CN" sz="3200" b="1" i="1">
                <a:solidFill>
                  <a:schemeClr val="accent2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9" name="Line 41">
            <a:extLst>
              <a:ext uri="{FF2B5EF4-FFF2-40B4-BE49-F238E27FC236}">
                <a16:creationId xmlns:a16="http://schemas.microsoft.com/office/drawing/2014/main" id="{07D47654-CE54-4D0A-BD87-E11C1443F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510" y="199149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42">
            <a:extLst>
              <a:ext uri="{FF2B5EF4-FFF2-40B4-BE49-F238E27FC236}">
                <a16:creationId xmlns:a16="http://schemas.microsoft.com/office/drawing/2014/main" id="{AF1D76D9-0FB6-4B7E-82CE-E5D9EAAD18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5110" y="199149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43">
            <a:extLst>
              <a:ext uri="{FF2B5EF4-FFF2-40B4-BE49-F238E27FC236}">
                <a16:creationId xmlns:a16="http://schemas.microsoft.com/office/drawing/2014/main" id="{FFA3B488-1EAF-47EE-BFE7-D7EDC656E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510" y="351549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44">
            <a:extLst>
              <a:ext uri="{FF2B5EF4-FFF2-40B4-BE49-F238E27FC236}">
                <a16:creationId xmlns:a16="http://schemas.microsoft.com/office/drawing/2014/main" id="{18B6B093-9A0E-4268-955A-43FBAC133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110" y="2021658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" name="Line 45">
            <a:extLst>
              <a:ext uri="{FF2B5EF4-FFF2-40B4-BE49-F238E27FC236}">
                <a16:creationId xmlns:a16="http://schemas.microsoft.com/office/drawing/2014/main" id="{227F7C7E-290B-4A36-B030-C70E59030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6110" y="305829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46">
            <a:extLst>
              <a:ext uri="{FF2B5EF4-FFF2-40B4-BE49-F238E27FC236}">
                <a16:creationId xmlns:a16="http://schemas.microsoft.com/office/drawing/2014/main" id="{E66B6B7E-BBD9-4243-BD5B-E0F1E1F69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6110" y="199149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7">
            <a:extLst>
              <a:ext uri="{FF2B5EF4-FFF2-40B4-BE49-F238E27FC236}">
                <a16:creationId xmlns:a16="http://schemas.microsoft.com/office/drawing/2014/main" id="{B0539021-468E-46A9-89DD-D282AAEE0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5710" y="199149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48">
            <a:extLst>
              <a:ext uri="{FF2B5EF4-FFF2-40B4-BE49-F238E27FC236}">
                <a16:creationId xmlns:a16="http://schemas.microsoft.com/office/drawing/2014/main" id="{06423601-F449-490E-9614-51B4CB06D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6110" y="351549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Rectangle 49">
            <a:extLst>
              <a:ext uri="{FF2B5EF4-FFF2-40B4-BE49-F238E27FC236}">
                <a16:creationId xmlns:a16="http://schemas.microsoft.com/office/drawing/2014/main" id="{2E5956D9-5F0A-432F-8111-650C38EB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710" y="2021658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8" name="Line 50">
            <a:extLst>
              <a:ext uri="{FF2B5EF4-FFF2-40B4-BE49-F238E27FC236}">
                <a16:creationId xmlns:a16="http://schemas.microsoft.com/office/drawing/2014/main" id="{DEBE5221-E010-43F5-B8AA-98DF0CD053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6710" y="305829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51">
            <a:extLst>
              <a:ext uri="{FF2B5EF4-FFF2-40B4-BE49-F238E27FC236}">
                <a16:creationId xmlns:a16="http://schemas.microsoft.com/office/drawing/2014/main" id="{2E641CAF-2738-4A10-B5BA-699E0FD58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6710" y="199149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52">
            <a:extLst>
              <a:ext uri="{FF2B5EF4-FFF2-40B4-BE49-F238E27FC236}">
                <a16:creationId xmlns:a16="http://schemas.microsoft.com/office/drawing/2014/main" id="{DD50F31B-F085-4A12-979B-16987CF1F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6310" y="199149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53">
            <a:extLst>
              <a:ext uri="{FF2B5EF4-FFF2-40B4-BE49-F238E27FC236}">
                <a16:creationId xmlns:a16="http://schemas.microsoft.com/office/drawing/2014/main" id="{D291C6B6-5F26-485D-A58B-F89B27D78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6710" y="351549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54">
            <a:extLst>
              <a:ext uri="{FF2B5EF4-FFF2-40B4-BE49-F238E27FC236}">
                <a16:creationId xmlns:a16="http://schemas.microsoft.com/office/drawing/2014/main" id="{0B237ABA-963D-40B4-A936-77E537491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4310" y="260109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55">
            <a:extLst>
              <a:ext uri="{FF2B5EF4-FFF2-40B4-BE49-F238E27FC236}">
                <a16:creationId xmlns:a16="http://schemas.microsoft.com/office/drawing/2014/main" id="{BA9D0059-35F5-4882-B15F-B7EAD9BAB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510" y="260109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56">
            <a:extLst>
              <a:ext uri="{FF2B5EF4-FFF2-40B4-BE49-F238E27FC236}">
                <a16:creationId xmlns:a16="http://schemas.microsoft.com/office/drawing/2014/main" id="{0C7BD058-C02A-4314-B974-1DB9E2B60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2160" y="2982095"/>
            <a:ext cx="38735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 i="1">
                <a:solidFill>
                  <a:schemeClr val="accent2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5" name="Text Box 57">
            <a:extLst>
              <a:ext uri="{FF2B5EF4-FFF2-40B4-BE49-F238E27FC236}">
                <a16:creationId xmlns:a16="http://schemas.microsoft.com/office/drawing/2014/main" id="{8CBF3921-2162-4944-A863-E8A706069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923" y="3665484"/>
            <a:ext cx="829074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r>
              <a:rPr kumimoji="1" lang="zh-CN" altLang="en-US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左空</a:t>
            </a:r>
            <a:endParaRPr kumimoji="1" lang="zh-CN" altLang="en-US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6" name="Text Box 58">
            <a:extLst>
              <a:ext uri="{FF2B5EF4-FFF2-40B4-BE49-F238E27FC236}">
                <a16:creationId xmlns:a16="http://schemas.microsoft.com/office/drawing/2014/main" id="{5CBC419B-DF5A-48E5-92E9-BFF3CF344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524" y="3710826"/>
            <a:ext cx="829074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退栈</a:t>
            </a:r>
          </a:p>
          <a:p>
            <a:pPr algn="ctr"/>
            <a:r>
              <a:rPr kumimoji="1" lang="zh-CN" altLang="en-US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访问</a:t>
            </a:r>
            <a:r>
              <a:rPr kumimoji="1" lang="en-US" altLang="zh-CN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b</a:t>
            </a:r>
            <a:endParaRPr kumimoji="1" lang="zh-CN" altLang="en-US" sz="2000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7" name="Text Box 59">
            <a:extLst>
              <a:ext uri="{FF2B5EF4-FFF2-40B4-BE49-F238E27FC236}">
                <a16:creationId xmlns:a16="http://schemas.microsoft.com/office/drawing/2014/main" id="{DD0A5E87-1103-40D5-ABF8-8A7AB0781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726" y="3665484"/>
            <a:ext cx="825867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d</a:t>
            </a:r>
            <a:r>
              <a:rPr kumimoji="1" lang="zh-CN" altLang="en-US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左空</a:t>
            </a:r>
          </a:p>
        </p:txBody>
      </p:sp>
      <p:sp>
        <p:nvSpPr>
          <p:cNvPr id="48" name="Text Box 60">
            <a:extLst>
              <a:ext uri="{FF2B5EF4-FFF2-40B4-BE49-F238E27FC236}">
                <a16:creationId xmlns:a16="http://schemas.microsoft.com/office/drawing/2014/main" id="{DF9AD40A-7B99-41B7-9A74-735AAE49A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327" y="3710826"/>
            <a:ext cx="825867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退栈</a:t>
            </a:r>
          </a:p>
          <a:p>
            <a:pPr algn="ctr"/>
            <a:r>
              <a:rPr kumimoji="1" lang="zh-CN" altLang="en-US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访问</a:t>
            </a:r>
            <a:r>
              <a:rPr kumimoji="1" lang="en-US" altLang="zh-CN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d</a:t>
            </a:r>
            <a:endParaRPr kumimoji="1" lang="zh-CN" altLang="en-US" sz="2000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9" name="Text Box 61">
            <a:extLst>
              <a:ext uri="{FF2B5EF4-FFF2-40B4-BE49-F238E27FC236}">
                <a16:creationId xmlns:a16="http://schemas.microsoft.com/office/drawing/2014/main" id="{7515EC43-DA29-430F-B2B7-28F303EC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6949" y="3710826"/>
            <a:ext cx="801823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退栈</a:t>
            </a:r>
          </a:p>
          <a:p>
            <a:pPr algn="ctr"/>
            <a:r>
              <a:rPr kumimoji="1" lang="zh-CN" altLang="en-US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访问</a:t>
            </a:r>
            <a:r>
              <a:rPr kumimoji="1" lang="en-US" altLang="zh-CN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a</a:t>
            </a:r>
            <a:endParaRPr kumimoji="1" lang="zh-CN" altLang="en-US" sz="2000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0" name="Rectangle 62">
            <a:extLst>
              <a:ext uri="{FF2B5EF4-FFF2-40B4-BE49-F238E27FC236}">
                <a16:creationId xmlns:a16="http://schemas.microsoft.com/office/drawing/2014/main" id="{54ABA2DA-6704-4AFD-9CCC-A3BAAD065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910" y="4612458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" name="Line 63">
            <a:extLst>
              <a:ext uri="{FF2B5EF4-FFF2-40B4-BE49-F238E27FC236}">
                <a16:creationId xmlns:a16="http://schemas.microsoft.com/office/drawing/2014/main" id="{206BA1DB-2DC9-4EF4-AE50-084CBE1D08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910" y="564909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64">
            <a:extLst>
              <a:ext uri="{FF2B5EF4-FFF2-40B4-BE49-F238E27FC236}">
                <a16:creationId xmlns:a16="http://schemas.microsoft.com/office/drawing/2014/main" id="{81292E64-8829-49E4-B2F1-D6945D97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910" y="458229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65">
            <a:extLst>
              <a:ext uri="{FF2B5EF4-FFF2-40B4-BE49-F238E27FC236}">
                <a16:creationId xmlns:a16="http://schemas.microsoft.com/office/drawing/2014/main" id="{5FE932F8-61EE-476E-BAEC-2508A281F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5510" y="458229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66">
            <a:extLst>
              <a:ext uri="{FF2B5EF4-FFF2-40B4-BE49-F238E27FC236}">
                <a16:creationId xmlns:a16="http://schemas.microsoft.com/office/drawing/2014/main" id="{F89A7969-9AFB-4552-A604-9776466EA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910" y="610629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Text Box 67">
            <a:extLst>
              <a:ext uri="{FF2B5EF4-FFF2-40B4-BE49-F238E27FC236}">
                <a16:creationId xmlns:a16="http://schemas.microsoft.com/office/drawing/2014/main" id="{F42FB2E7-4AEC-4826-848B-93003DED9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845" y="6256284"/>
            <a:ext cx="805029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e</a:t>
            </a:r>
            <a:r>
              <a:rPr kumimoji="1" lang="zh-CN" altLang="en-US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左空</a:t>
            </a:r>
          </a:p>
        </p:txBody>
      </p:sp>
      <p:sp>
        <p:nvSpPr>
          <p:cNvPr id="56" name="Text Box 68">
            <a:extLst>
              <a:ext uri="{FF2B5EF4-FFF2-40B4-BE49-F238E27FC236}">
                <a16:creationId xmlns:a16="http://schemas.microsoft.com/office/drawing/2014/main" id="{9D34EDC5-2079-421B-87C5-06A809D4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310" y="5115695"/>
            <a:ext cx="365125" cy="1066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 i="1">
                <a:solidFill>
                  <a:schemeClr val="accent2"/>
                </a:solidFill>
                <a:latin typeface="Times New Roman" pitchFamily="18" charset="0"/>
              </a:rPr>
              <a:t>e</a:t>
            </a:r>
          </a:p>
          <a:p>
            <a:pPr algn="ctr"/>
            <a:r>
              <a:rPr kumimoji="1" lang="en-US" altLang="zh-CN" sz="3200" b="1" i="1">
                <a:solidFill>
                  <a:schemeClr val="accent2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7" name="Line 69">
            <a:extLst>
              <a:ext uri="{FF2B5EF4-FFF2-40B4-BE49-F238E27FC236}">
                <a16:creationId xmlns:a16="http://schemas.microsoft.com/office/drawing/2014/main" id="{2E54C9F2-FA06-48EA-8013-4F70B7787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910" y="519189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Rectangle 70">
            <a:extLst>
              <a:ext uri="{FF2B5EF4-FFF2-40B4-BE49-F238E27FC236}">
                <a16:creationId xmlns:a16="http://schemas.microsoft.com/office/drawing/2014/main" id="{004F49B4-1CE0-439C-807C-FC72B3F2A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310" y="4612458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9" name="Line 71">
            <a:extLst>
              <a:ext uri="{FF2B5EF4-FFF2-40B4-BE49-F238E27FC236}">
                <a16:creationId xmlns:a16="http://schemas.microsoft.com/office/drawing/2014/main" id="{330BF019-C7AA-461B-A502-8DAD22A81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1310" y="564909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72">
            <a:extLst>
              <a:ext uri="{FF2B5EF4-FFF2-40B4-BE49-F238E27FC236}">
                <a16:creationId xmlns:a16="http://schemas.microsoft.com/office/drawing/2014/main" id="{B30F4285-A10C-4714-B850-0047C1028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1310" y="458229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73">
            <a:extLst>
              <a:ext uri="{FF2B5EF4-FFF2-40B4-BE49-F238E27FC236}">
                <a16:creationId xmlns:a16="http://schemas.microsoft.com/office/drawing/2014/main" id="{FC8B5655-D2A8-4F2E-A0A3-E21404ADC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0910" y="458229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74">
            <a:extLst>
              <a:ext uri="{FF2B5EF4-FFF2-40B4-BE49-F238E27FC236}">
                <a16:creationId xmlns:a16="http://schemas.microsoft.com/office/drawing/2014/main" id="{67919A59-8474-4BBF-B857-BA0B3B01E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1310" y="610629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75">
            <a:extLst>
              <a:ext uri="{FF2B5EF4-FFF2-40B4-BE49-F238E27FC236}">
                <a16:creationId xmlns:a16="http://schemas.microsoft.com/office/drawing/2014/main" id="{3C6FAB1F-A699-42EB-A88D-5248B8CB7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710" y="4612458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76">
            <a:extLst>
              <a:ext uri="{FF2B5EF4-FFF2-40B4-BE49-F238E27FC236}">
                <a16:creationId xmlns:a16="http://schemas.microsoft.com/office/drawing/2014/main" id="{A71CA5C5-B9D3-4275-BA67-3EC42A8CB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6710" y="564909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77">
            <a:extLst>
              <a:ext uri="{FF2B5EF4-FFF2-40B4-BE49-F238E27FC236}">
                <a16:creationId xmlns:a16="http://schemas.microsoft.com/office/drawing/2014/main" id="{B80CDB73-2919-4D18-AD97-5B984D150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6710" y="458229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Line 78">
            <a:extLst>
              <a:ext uri="{FF2B5EF4-FFF2-40B4-BE49-F238E27FC236}">
                <a16:creationId xmlns:a16="http://schemas.microsoft.com/office/drawing/2014/main" id="{824F0722-3726-4489-8981-C16487690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6310" y="458229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79">
            <a:extLst>
              <a:ext uri="{FF2B5EF4-FFF2-40B4-BE49-F238E27FC236}">
                <a16:creationId xmlns:a16="http://schemas.microsoft.com/office/drawing/2014/main" id="{0CEC99DF-BA31-4E59-AE02-9CADFB09B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6710" y="610629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Rectangle 80">
            <a:extLst>
              <a:ext uri="{FF2B5EF4-FFF2-40B4-BE49-F238E27FC236}">
                <a16:creationId xmlns:a16="http://schemas.microsoft.com/office/drawing/2014/main" id="{CDD94BD6-63CD-427F-A1C8-29ADA1C61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253" y="4612458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9" name="Line 81">
            <a:extLst>
              <a:ext uri="{FF2B5EF4-FFF2-40B4-BE49-F238E27FC236}">
                <a16:creationId xmlns:a16="http://schemas.microsoft.com/office/drawing/2014/main" id="{8A2B9562-DD74-4DB1-8A65-B98DF3772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253" y="564909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Line 82">
            <a:extLst>
              <a:ext uri="{FF2B5EF4-FFF2-40B4-BE49-F238E27FC236}">
                <a16:creationId xmlns:a16="http://schemas.microsoft.com/office/drawing/2014/main" id="{165763CA-BB44-45FE-B987-F5D529C0A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253" y="458229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83">
            <a:extLst>
              <a:ext uri="{FF2B5EF4-FFF2-40B4-BE49-F238E27FC236}">
                <a16:creationId xmlns:a16="http://schemas.microsoft.com/office/drawing/2014/main" id="{D4233CC1-9F8F-441E-A0EF-627E2C5AE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4853" y="4582295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84">
            <a:extLst>
              <a:ext uri="{FF2B5EF4-FFF2-40B4-BE49-F238E27FC236}">
                <a16:creationId xmlns:a16="http://schemas.microsoft.com/office/drawing/2014/main" id="{FD856117-763F-4F43-A084-0FA07C1B1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253" y="6106295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 Box 85">
            <a:extLst>
              <a:ext uri="{FF2B5EF4-FFF2-40B4-BE49-F238E27FC236}">
                <a16:creationId xmlns:a16="http://schemas.microsoft.com/office/drawing/2014/main" id="{985D6838-ABD3-4DC0-B31B-F8ED2BF24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710" y="6256284"/>
            <a:ext cx="1816100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退栈</a:t>
            </a:r>
            <a:r>
              <a:rPr kumimoji="1" lang="zh-CN" altLang="en-US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访问</a:t>
            </a:r>
            <a:r>
              <a:rPr kumimoji="1" lang="en-US" altLang="zh-CN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e</a:t>
            </a:r>
            <a:endParaRPr kumimoji="1" lang="zh-CN" altLang="en-US" sz="2000" dirty="0">
              <a:solidFill>
                <a:srgbClr val="0000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4" name="Text Box 86">
            <a:extLst>
              <a:ext uri="{FF2B5EF4-FFF2-40B4-BE49-F238E27FC236}">
                <a16:creationId xmlns:a16="http://schemas.microsoft.com/office/drawing/2014/main" id="{1E2DEF1B-CBCB-4DCC-964D-55731C5E4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3710" y="5572895"/>
            <a:ext cx="365125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 i="1">
                <a:solidFill>
                  <a:schemeClr val="accent2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5" name="Text Box 87">
            <a:extLst>
              <a:ext uri="{FF2B5EF4-FFF2-40B4-BE49-F238E27FC236}">
                <a16:creationId xmlns:a16="http://schemas.microsoft.com/office/drawing/2014/main" id="{E9373364-3B9A-4902-8D13-53C414E74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9110" y="5572895"/>
            <a:ext cx="365125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b="1" i="1">
                <a:solidFill>
                  <a:schemeClr val="accent2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6" name="Text Box 88">
            <a:extLst>
              <a:ext uri="{FF2B5EF4-FFF2-40B4-BE49-F238E27FC236}">
                <a16:creationId xmlns:a16="http://schemas.microsoft.com/office/drawing/2014/main" id="{9336BD4E-1234-4DF7-B9B2-DC8B8EE25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274" y="6241353"/>
            <a:ext cx="697627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右空</a:t>
            </a:r>
          </a:p>
        </p:txBody>
      </p:sp>
      <p:sp>
        <p:nvSpPr>
          <p:cNvPr id="77" name="Text Box 89">
            <a:extLst>
              <a:ext uri="{FF2B5EF4-FFF2-40B4-BE49-F238E27FC236}">
                <a16:creationId xmlns:a16="http://schemas.microsoft.com/office/drawing/2014/main" id="{FBBC0D17-4B10-48F5-B41A-83A35659C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671" y="6256284"/>
            <a:ext cx="2410491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退栈</a:t>
            </a:r>
            <a:r>
              <a:rPr kumimoji="1" lang="zh-CN" altLang="en-US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访问</a:t>
            </a:r>
            <a:r>
              <a:rPr kumimoji="1" lang="en-US" altLang="zh-CN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c</a:t>
            </a:r>
            <a:r>
              <a:rPr kumimoji="1" lang="zh-CN" altLang="en-US" sz="2000" dirty="0">
                <a:solidFill>
                  <a:srgbClr val="0000CC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kumimoji="1" lang="zh-CN" altLang="en-US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栈空结束</a:t>
            </a:r>
          </a:p>
        </p:txBody>
      </p:sp>
      <p:sp>
        <p:nvSpPr>
          <p:cNvPr id="78" name="Rectangle 90">
            <a:extLst>
              <a:ext uri="{FF2B5EF4-FFF2-40B4-BE49-F238E27FC236}">
                <a16:creationId xmlns:a16="http://schemas.microsoft.com/office/drawing/2014/main" id="{64B80A18-D8EB-407D-8DFC-C9CF883E7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791" y="4638144"/>
            <a:ext cx="609600" cy="1493837"/>
          </a:xfrm>
          <a:prstGeom prst="rect">
            <a:avLst/>
          </a:prstGeom>
          <a:solidFill>
            <a:srgbClr val="FFFFCC"/>
          </a:solidFill>
          <a:ln w="381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9" name="Line 91">
            <a:extLst>
              <a:ext uri="{FF2B5EF4-FFF2-40B4-BE49-F238E27FC236}">
                <a16:creationId xmlns:a16="http://schemas.microsoft.com/office/drawing/2014/main" id="{416D659A-5A31-47B4-BA27-94A084172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1791" y="5674781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92">
            <a:extLst>
              <a:ext uri="{FF2B5EF4-FFF2-40B4-BE49-F238E27FC236}">
                <a16:creationId xmlns:a16="http://schemas.microsoft.com/office/drawing/2014/main" id="{629B0467-BC57-4E40-A1F0-07D70627D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1791" y="4607981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93">
            <a:extLst>
              <a:ext uri="{FF2B5EF4-FFF2-40B4-BE49-F238E27FC236}">
                <a16:creationId xmlns:a16="http://schemas.microsoft.com/office/drawing/2014/main" id="{7DDB7506-4788-4914-B1D6-D234B8FD5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1391" y="4607981"/>
            <a:ext cx="0" cy="1524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" name="Group 94">
            <a:extLst>
              <a:ext uri="{FF2B5EF4-FFF2-40B4-BE49-F238E27FC236}">
                <a16:creationId xmlns:a16="http://schemas.microsoft.com/office/drawing/2014/main" id="{D6B2D8E3-6313-4942-A055-E7F1189FE87D}"/>
              </a:ext>
            </a:extLst>
          </p:cNvPr>
          <p:cNvGrpSpPr>
            <a:grpSpLocks/>
          </p:cNvGrpSpPr>
          <p:nvPr/>
        </p:nvGrpSpPr>
        <p:grpSpPr bwMode="auto">
          <a:xfrm>
            <a:off x="903673" y="1886720"/>
            <a:ext cx="2160587" cy="2378075"/>
            <a:chOff x="430" y="1002"/>
            <a:chExt cx="1361" cy="1498"/>
          </a:xfrm>
        </p:grpSpPr>
        <p:sp>
          <p:nvSpPr>
            <p:cNvPr id="83" name="Line 95">
              <a:extLst>
                <a:ext uri="{FF2B5EF4-FFF2-40B4-BE49-F238E27FC236}">
                  <a16:creationId xmlns:a16="http://schemas.microsoft.com/office/drawing/2014/main" id="{80420DFC-DF03-477B-B1B8-59D1E7B8F8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0" y="1752"/>
              <a:ext cx="261" cy="499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96">
              <a:extLst>
                <a:ext uri="{FF2B5EF4-FFF2-40B4-BE49-F238E27FC236}">
                  <a16:creationId xmlns:a16="http://schemas.microsoft.com/office/drawing/2014/main" id="{AAE54338-D1E2-41D6-992C-6E4EEDB7F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" y="1799"/>
              <a:ext cx="192" cy="43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97">
              <a:extLst>
                <a:ext uri="{FF2B5EF4-FFF2-40B4-BE49-F238E27FC236}">
                  <a16:creationId xmlns:a16="http://schemas.microsoft.com/office/drawing/2014/main" id="{5EFB9B96-C152-4DE3-852B-4CB5B9FFB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9" y="1275"/>
              <a:ext cx="408" cy="36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98">
              <a:extLst>
                <a:ext uri="{FF2B5EF4-FFF2-40B4-BE49-F238E27FC236}">
                  <a16:creationId xmlns:a16="http://schemas.microsoft.com/office/drawing/2014/main" id="{F819D943-4A2C-48C8-83A2-E647FA5581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2" y="1275"/>
              <a:ext cx="444" cy="38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Oval 99">
              <a:extLst>
                <a:ext uri="{FF2B5EF4-FFF2-40B4-BE49-F238E27FC236}">
                  <a16:creationId xmlns:a16="http://schemas.microsoft.com/office/drawing/2014/main" id="{16A4D953-C302-418B-A266-5B99DFF4F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" y="1079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zh-CN" altLang="zh-CN" sz="2400">
                <a:latin typeface="Times New Roman" pitchFamily="18" charset="0"/>
              </a:endParaRPr>
            </a:p>
          </p:txBody>
        </p:sp>
        <p:sp>
          <p:nvSpPr>
            <p:cNvPr id="88" name="Oval 100">
              <a:extLst>
                <a:ext uri="{FF2B5EF4-FFF2-40B4-BE49-F238E27FC236}">
                  <a16:creationId xmlns:a16="http://schemas.microsoft.com/office/drawing/2014/main" id="{6533C2F0-7E0E-4C68-8A8E-A4622A99B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559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Oval 101">
              <a:extLst>
                <a:ext uri="{FF2B5EF4-FFF2-40B4-BE49-F238E27FC236}">
                  <a16:creationId xmlns:a16="http://schemas.microsoft.com/office/drawing/2014/main" id="{37BFA0CB-7413-47F8-9FAB-98F61595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190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Oval 102">
              <a:extLst>
                <a:ext uri="{FF2B5EF4-FFF2-40B4-BE49-F238E27FC236}">
                  <a16:creationId xmlns:a16="http://schemas.microsoft.com/office/drawing/2014/main" id="{D172D379-F655-4AD3-8545-94711D42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1577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Oval 103">
              <a:extLst>
                <a:ext uri="{FF2B5EF4-FFF2-40B4-BE49-F238E27FC236}">
                  <a16:creationId xmlns:a16="http://schemas.microsoft.com/office/drawing/2014/main" id="{34F499CB-7D9D-4FA7-BAAB-CEC0D4E85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" y="2183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Text Box 104">
              <a:extLst>
                <a:ext uri="{FF2B5EF4-FFF2-40B4-BE49-F238E27FC236}">
                  <a16:creationId xmlns:a16="http://schemas.microsoft.com/office/drawing/2014/main" id="{9CA36C32-5A9A-4AFB-B5BE-B25CC823E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1002"/>
              <a:ext cx="2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a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93" name="Text Box 105">
              <a:extLst>
                <a:ext uri="{FF2B5EF4-FFF2-40B4-BE49-F238E27FC236}">
                  <a16:creationId xmlns:a16="http://schemas.microsoft.com/office/drawing/2014/main" id="{F3DA8055-5F49-4A44-ACFA-25E7E464D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1511"/>
              <a:ext cx="244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b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94" name="Text Box 106">
              <a:extLst>
                <a:ext uri="{FF2B5EF4-FFF2-40B4-BE49-F238E27FC236}">
                  <a16:creationId xmlns:a16="http://schemas.microsoft.com/office/drawing/2014/main" id="{B830E79C-535D-4C7A-9397-0489146DA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3" y="1500"/>
              <a:ext cx="23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c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95" name="Text Box 107">
              <a:extLst>
                <a:ext uri="{FF2B5EF4-FFF2-40B4-BE49-F238E27FC236}">
                  <a16:creationId xmlns:a16="http://schemas.microsoft.com/office/drawing/2014/main" id="{1BACF115-5FB6-4051-84BF-58791B90E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2135"/>
              <a:ext cx="2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d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96" name="Text Box 108">
              <a:extLst>
                <a:ext uri="{FF2B5EF4-FFF2-40B4-BE49-F238E27FC236}">
                  <a16:creationId xmlns:a16="http://schemas.microsoft.com/office/drawing/2014/main" id="{D3CFBC48-FA5C-447A-B243-1C841B6E5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4" y="2113"/>
              <a:ext cx="24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3200" b="1" i="1">
                  <a:solidFill>
                    <a:srgbClr val="FFFFCC"/>
                  </a:solidFill>
                  <a:latin typeface="Times New Roman" pitchFamily="18" charset="0"/>
                </a:rPr>
                <a:t>e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97" name="Line 109">
              <a:extLst>
                <a:ext uri="{FF2B5EF4-FFF2-40B4-BE49-F238E27FC236}">
                  <a16:creationId xmlns:a16="http://schemas.microsoft.com/office/drawing/2014/main" id="{A830530E-406D-43E8-BE44-06DB92DDC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1275"/>
              <a:ext cx="295" cy="25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110">
              <a:extLst>
                <a:ext uri="{FF2B5EF4-FFF2-40B4-BE49-F238E27FC236}">
                  <a16:creationId xmlns:a16="http://schemas.microsoft.com/office/drawing/2014/main" id="{B3A10BF0-D0B0-41BD-A9FF-33485CF1A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" y="1888"/>
              <a:ext cx="129" cy="29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Line 111">
              <a:extLst>
                <a:ext uri="{FF2B5EF4-FFF2-40B4-BE49-F238E27FC236}">
                  <a16:creationId xmlns:a16="http://schemas.microsoft.com/office/drawing/2014/main" id="{87FFEB8C-4A5D-4E2A-A86A-51F707F7C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" y="1832"/>
              <a:ext cx="153" cy="29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  <a:tailEnd type="non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112">
              <a:extLst>
                <a:ext uri="{FF2B5EF4-FFF2-40B4-BE49-F238E27FC236}">
                  <a16:creationId xmlns:a16="http://schemas.microsoft.com/office/drawing/2014/main" id="{2093BA2D-8D87-4EA2-9C38-0CD02F917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6" y="1412"/>
              <a:ext cx="277" cy="24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  <a:tailEnd type="non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113">
              <a:extLst>
                <a:ext uri="{FF2B5EF4-FFF2-40B4-BE49-F238E27FC236}">
                  <a16:creationId xmlns:a16="http://schemas.microsoft.com/office/drawing/2014/main" id="{8C4DF6D1-E2AA-411E-AC9C-F1E1AA5ED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1435"/>
              <a:ext cx="249" cy="22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114">
              <a:extLst>
                <a:ext uri="{FF2B5EF4-FFF2-40B4-BE49-F238E27FC236}">
                  <a16:creationId xmlns:a16="http://schemas.microsoft.com/office/drawing/2014/main" id="{3BC68C3C-EE5D-4F6D-BD0A-81CC5FB355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8" y="1842"/>
              <a:ext cx="141" cy="27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Line 115">
              <a:extLst>
                <a:ext uri="{FF2B5EF4-FFF2-40B4-BE49-F238E27FC236}">
                  <a16:creationId xmlns:a16="http://schemas.microsoft.com/office/drawing/2014/main" id="{A02D0C88-7E60-4770-9D23-8A0A27783A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7" y="1933"/>
              <a:ext cx="136" cy="26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  <a:tailEnd type="non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Line 116">
              <a:extLst>
                <a:ext uri="{FF2B5EF4-FFF2-40B4-BE49-F238E27FC236}">
                  <a16:creationId xmlns:a16="http://schemas.microsoft.com/office/drawing/2014/main" id="{231B62E9-BFDF-4A16-BE0C-A90B732EE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275"/>
              <a:ext cx="249" cy="22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lg"/>
              <a:tailEnd type="none" w="sm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97354997-782A-4D0F-9F01-00B6F584026C}"/>
              </a:ext>
            </a:extLst>
          </p:cNvPr>
          <p:cNvSpPr/>
          <p:nvPr/>
        </p:nvSpPr>
        <p:spPr>
          <a:xfrm>
            <a:off x="1268770" y="2239570"/>
            <a:ext cx="363556" cy="28294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1D50CDE6-6534-43D1-9EDC-6244114B7A30}"/>
              </a:ext>
            </a:extLst>
          </p:cNvPr>
          <p:cNvSpPr/>
          <p:nvPr/>
        </p:nvSpPr>
        <p:spPr>
          <a:xfrm>
            <a:off x="418084" y="2825542"/>
            <a:ext cx="373975" cy="28294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30964791-BA52-44BA-A7BC-DACD4733FD74}"/>
              </a:ext>
            </a:extLst>
          </p:cNvPr>
          <p:cNvSpPr/>
          <p:nvPr/>
        </p:nvSpPr>
        <p:spPr>
          <a:xfrm>
            <a:off x="5632485" y="1825861"/>
            <a:ext cx="332940" cy="25853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A6E3A4BE-5418-405A-9987-89075A060021}"/>
              </a:ext>
            </a:extLst>
          </p:cNvPr>
          <p:cNvSpPr/>
          <p:nvPr/>
        </p:nvSpPr>
        <p:spPr>
          <a:xfrm>
            <a:off x="1594608" y="2754409"/>
            <a:ext cx="332940" cy="2442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5F59D12B-AFF6-44F0-A356-30264EA96F16}"/>
              </a:ext>
            </a:extLst>
          </p:cNvPr>
          <p:cNvSpPr/>
          <p:nvPr/>
        </p:nvSpPr>
        <p:spPr>
          <a:xfrm>
            <a:off x="3592098" y="1806183"/>
            <a:ext cx="363556" cy="28294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E1C0C722-40E0-4FF2-8307-D909687E7013}"/>
              </a:ext>
            </a:extLst>
          </p:cNvPr>
          <p:cNvSpPr/>
          <p:nvPr/>
        </p:nvSpPr>
        <p:spPr>
          <a:xfrm>
            <a:off x="4578394" y="1805192"/>
            <a:ext cx="363556" cy="28294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C5F861DA-E6EA-4AC2-9B4E-744582BD53D1}"/>
              </a:ext>
            </a:extLst>
          </p:cNvPr>
          <p:cNvSpPr/>
          <p:nvPr/>
        </p:nvSpPr>
        <p:spPr>
          <a:xfrm>
            <a:off x="6574440" y="1816536"/>
            <a:ext cx="332940" cy="2442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00E2A669-F73C-4258-9F28-ED81D79017C6}"/>
              </a:ext>
            </a:extLst>
          </p:cNvPr>
          <p:cNvSpPr/>
          <p:nvPr/>
        </p:nvSpPr>
        <p:spPr>
          <a:xfrm>
            <a:off x="1480570" y="3314794"/>
            <a:ext cx="332940" cy="2442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B155B827-BBBC-4A34-BB2F-5F61218923C3}"/>
              </a:ext>
            </a:extLst>
          </p:cNvPr>
          <p:cNvSpPr/>
          <p:nvPr/>
        </p:nvSpPr>
        <p:spPr>
          <a:xfrm>
            <a:off x="1828296" y="1728206"/>
            <a:ext cx="332940" cy="2442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CE76456-E7CF-4C0B-986F-4BB67978EE12}"/>
              </a:ext>
            </a:extLst>
          </p:cNvPr>
          <p:cNvSpPr/>
          <p:nvPr/>
        </p:nvSpPr>
        <p:spPr>
          <a:xfrm>
            <a:off x="7595498" y="1816536"/>
            <a:ext cx="332940" cy="2442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AAA50303-46C2-4B4E-8B72-85A414C99552}"/>
              </a:ext>
            </a:extLst>
          </p:cNvPr>
          <p:cNvSpPr/>
          <p:nvPr/>
        </p:nvSpPr>
        <p:spPr>
          <a:xfrm>
            <a:off x="2110695" y="2741449"/>
            <a:ext cx="332940" cy="2442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DB2BFE92-0A43-4812-88CE-2E27F67BCEAA}"/>
              </a:ext>
            </a:extLst>
          </p:cNvPr>
          <p:cNvSpPr/>
          <p:nvPr/>
        </p:nvSpPr>
        <p:spPr>
          <a:xfrm>
            <a:off x="1143810" y="4381760"/>
            <a:ext cx="332940" cy="2442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3EC37238-4815-4A47-80F0-2029BE99E5DD}"/>
              </a:ext>
            </a:extLst>
          </p:cNvPr>
          <p:cNvSpPr/>
          <p:nvPr/>
        </p:nvSpPr>
        <p:spPr>
          <a:xfrm>
            <a:off x="2077621" y="3322040"/>
            <a:ext cx="332940" cy="2442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A9E6204E-1FF1-4A43-90F0-CD25F905479A}"/>
              </a:ext>
            </a:extLst>
          </p:cNvPr>
          <p:cNvSpPr/>
          <p:nvPr/>
        </p:nvSpPr>
        <p:spPr>
          <a:xfrm>
            <a:off x="2453279" y="4401957"/>
            <a:ext cx="332940" cy="2442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BA391711-99A9-432F-BA8E-BEDBA78C402D}"/>
              </a:ext>
            </a:extLst>
          </p:cNvPr>
          <p:cNvSpPr/>
          <p:nvPr/>
        </p:nvSpPr>
        <p:spPr>
          <a:xfrm>
            <a:off x="2628727" y="3939191"/>
            <a:ext cx="332940" cy="2442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089D7CAC-FD87-4D4E-AA06-57BAA2EB1223}"/>
              </a:ext>
            </a:extLst>
          </p:cNvPr>
          <p:cNvSpPr/>
          <p:nvPr/>
        </p:nvSpPr>
        <p:spPr>
          <a:xfrm>
            <a:off x="3768498" y="4400673"/>
            <a:ext cx="332940" cy="2442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6DCD6602-61E2-4ECD-A856-98114E148D0F}"/>
              </a:ext>
            </a:extLst>
          </p:cNvPr>
          <p:cNvSpPr/>
          <p:nvPr/>
        </p:nvSpPr>
        <p:spPr>
          <a:xfrm>
            <a:off x="2627912" y="2296029"/>
            <a:ext cx="332940" cy="2442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94D429F7-ABF6-4262-88B6-EC6FC4AE96C0}"/>
              </a:ext>
            </a:extLst>
          </p:cNvPr>
          <p:cNvSpPr/>
          <p:nvPr/>
        </p:nvSpPr>
        <p:spPr>
          <a:xfrm>
            <a:off x="4663615" y="4400673"/>
            <a:ext cx="332940" cy="2442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A2A2C54D-9355-492C-A938-9D715DF144F1}"/>
              </a:ext>
            </a:extLst>
          </p:cNvPr>
          <p:cNvSpPr/>
          <p:nvPr/>
        </p:nvSpPr>
        <p:spPr>
          <a:xfrm>
            <a:off x="5650213" y="4403893"/>
            <a:ext cx="332940" cy="2442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3" name="Line 84">
            <a:extLst>
              <a:ext uri="{FF2B5EF4-FFF2-40B4-BE49-F238E27FC236}">
                <a16:creationId xmlns:a16="http://schemas.microsoft.com/office/drawing/2014/main" id="{FAC2CFEB-CEF7-4A06-B93D-C992989C1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1791" y="6131981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2286AC-C151-4923-B655-731008697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246" y="4352000"/>
            <a:ext cx="2510308" cy="24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3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D578CF6-34BE-4367-B21C-0759CA1EC509}"/>
              </a:ext>
            </a:extLst>
          </p:cNvPr>
          <p:cNvSpPr/>
          <p:nvPr/>
        </p:nvSpPr>
        <p:spPr>
          <a:xfrm>
            <a:off x="0" y="3498574"/>
            <a:ext cx="9153525" cy="1967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578CF6-34BE-4367-B21C-0759CA1EC509}"/>
              </a:ext>
            </a:extLst>
          </p:cNvPr>
          <p:cNvSpPr/>
          <p:nvPr/>
        </p:nvSpPr>
        <p:spPr>
          <a:xfrm>
            <a:off x="-9525" y="2298709"/>
            <a:ext cx="9153525" cy="11998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9DF8AC-A3DD-495A-938F-BC6B1FCF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利用栈实现</a:t>
            </a:r>
            <a:r>
              <a:rPr lang="zh-CN" altLang="en-US" dirty="0">
                <a:solidFill>
                  <a:srgbClr val="0000CC"/>
                </a:solidFill>
              </a:rPr>
              <a:t>中序遍历</a:t>
            </a:r>
            <a:r>
              <a:rPr lang="zh-CN" altLang="en-US" dirty="0"/>
              <a:t>的非</a:t>
            </a:r>
            <a:r>
              <a:rPr lang="zh-CN" altLang="en-US"/>
              <a:t>递归算法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40B19-2ABE-4381-AB0D-BD6C8C08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29" y="725714"/>
            <a:ext cx="8810171" cy="613228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4200" dirty="0"/>
              <a:t>void </a:t>
            </a:r>
            <a:r>
              <a:rPr lang="en-US" altLang="zh-CN" sz="4200" b="1" dirty="0">
                <a:solidFill>
                  <a:srgbClr val="0000CC"/>
                </a:solidFill>
              </a:rPr>
              <a:t>Inorder_iter2</a:t>
            </a:r>
            <a:r>
              <a:rPr lang="en-US" altLang="zh-CN" sz="4200" dirty="0"/>
              <a:t>( </a:t>
            </a:r>
            <a:r>
              <a:rPr lang="en-US" altLang="zh-CN" sz="4200" b="1" dirty="0" err="1">
                <a:solidFill>
                  <a:srgbClr val="00B050"/>
                </a:solidFill>
              </a:rPr>
              <a:t>BiTree</a:t>
            </a:r>
            <a:r>
              <a:rPr lang="en-US" altLang="zh-CN" sz="4200" dirty="0"/>
              <a:t> *T, Status(</a:t>
            </a:r>
            <a:r>
              <a:rPr lang="zh-CN" altLang="en-US" sz="4200" dirty="0"/>
              <a:t>*</a:t>
            </a:r>
            <a:r>
              <a:rPr lang="en-US" altLang="zh-CN" sz="4200" b="1" dirty="0">
                <a:solidFill>
                  <a:srgbClr val="00B050"/>
                </a:solidFill>
              </a:rPr>
              <a:t>Visit</a:t>
            </a:r>
            <a:r>
              <a:rPr lang="en-US" altLang="zh-CN" sz="4200" dirty="0"/>
              <a:t>)(</a:t>
            </a:r>
            <a:r>
              <a:rPr lang="en-US" altLang="zh-CN" sz="4200" dirty="0" err="1"/>
              <a:t>TElemType</a:t>
            </a:r>
            <a:r>
              <a:rPr lang="en-US" altLang="zh-CN" sz="4200" dirty="0"/>
              <a:t> e) )</a:t>
            </a:r>
            <a:r>
              <a:rPr lang="en-US" altLang="zh-CN" sz="4200" b="1" dirty="0">
                <a:solidFill>
                  <a:srgbClr val="C00000"/>
                </a:solidFill>
              </a:rPr>
              <a:t>{</a:t>
            </a:r>
            <a:r>
              <a:rPr lang="zh-CN" altLang="en-US" sz="4200" dirty="0"/>
              <a:t> </a:t>
            </a:r>
            <a:endParaRPr lang="en-US" altLang="zh-CN" sz="4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4200" b="1" dirty="0" err="1">
                <a:solidFill>
                  <a:srgbClr val="C00000"/>
                </a:solidFill>
              </a:rPr>
              <a:t>SqStack</a:t>
            </a:r>
            <a:r>
              <a:rPr lang="en-US" altLang="zh-CN" sz="4200" b="1" dirty="0">
                <a:solidFill>
                  <a:srgbClr val="C00000"/>
                </a:solidFill>
              </a:rPr>
              <a:t> S</a:t>
            </a:r>
            <a:r>
              <a:rPr lang="en-US" altLang="zh-CN" sz="4200" dirty="0"/>
              <a:t>; </a:t>
            </a:r>
            <a:r>
              <a:rPr lang="en-US" altLang="zh-CN" sz="4200" b="1" dirty="0" err="1">
                <a:solidFill>
                  <a:srgbClr val="C00000"/>
                </a:solidFill>
              </a:rPr>
              <a:t>InitStack</a:t>
            </a:r>
            <a:r>
              <a:rPr lang="en-US" altLang="zh-CN" sz="4200" b="1" dirty="0">
                <a:solidFill>
                  <a:srgbClr val="C00000"/>
                </a:solidFill>
              </a:rPr>
              <a:t>(&amp;S)</a:t>
            </a:r>
            <a:r>
              <a:rPr lang="en-US" altLang="zh-CN" sz="4200" dirty="0"/>
              <a:t>; </a:t>
            </a:r>
          </a:p>
          <a:p>
            <a:pPr marL="0" indent="0">
              <a:buNone/>
            </a:pPr>
            <a:r>
              <a:rPr lang="en-US" altLang="zh-CN" sz="4200" dirty="0" err="1">
                <a:solidFill>
                  <a:srgbClr val="00B050"/>
                </a:solidFill>
              </a:rPr>
              <a:t>BiTNode</a:t>
            </a:r>
            <a:r>
              <a:rPr lang="en-US" altLang="zh-CN" sz="4200" dirty="0"/>
              <a:t> *p; p = T; </a:t>
            </a:r>
            <a:r>
              <a:rPr lang="en-US" altLang="zh-CN" sz="4200" b="1" dirty="0">
                <a:solidFill>
                  <a:srgbClr val="C00000"/>
                </a:solidFill>
              </a:rPr>
              <a:t>Push(&amp;</a:t>
            </a:r>
            <a:r>
              <a:rPr lang="en-US" altLang="zh-CN" sz="4200" b="1" dirty="0" err="1">
                <a:solidFill>
                  <a:srgbClr val="C00000"/>
                </a:solidFill>
              </a:rPr>
              <a:t>S,p</a:t>
            </a:r>
            <a:r>
              <a:rPr lang="en-US" altLang="zh-CN" sz="4200" b="1" dirty="0">
                <a:solidFill>
                  <a:srgbClr val="C00000"/>
                </a:solidFill>
              </a:rPr>
              <a:t>)</a:t>
            </a:r>
            <a:r>
              <a:rPr lang="en-US" altLang="zh-CN" sz="4200" dirty="0"/>
              <a:t>;</a:t>
            </a:r>
          </a:p>
          <a:p>
            <a:pPr marL="0" indent="0">
              <a:buNone/>
            </a:pPr>
            <a:r>
              <a:rPr lang="en-US" altLang="zh-CN" sz="4200" dirty="0">
                <a:solidFill>
                  <a:srgbClr val="0000CC"/>
                </a:solidFill>
              </a:rPr>
              <a:t>while (!</a:t>
            </a:r>
            <a:r>
              <a:rPr lang="en-US" altLang="zh-CN" sz="4200" b="1" dirty="0" err="1">
                <a:solidFill>
                  <a:srgbClr val="C00000"/>
                </a:solidFill>
              </a:rPr>
              <a:t>IsStackEmpty</a:t>
            </a:r>
            <a:r>
              <a:rPr lang="en-US" altLang="zh-CN" sz="4200" b="1" dirty="0">
                <a:solidFill>
                  <a:srgbClr val="C00000"/>
                </a:solidFill>
              </a:rPr>
              <a:t>(&amp;S)</a:t>
            </a:r>
            <a:r>
              <a:rPr lang="en-US" altLang="zh-CN" sz="4200" dirty="0">
                <a:solidFill>
                  <a:srgbClr val="0000CC"/>
                </a:solidFill>
              </a:rPr>
              <a:t>)</a:t>
            </a:r>
            <a:r>
              <a:rPr lang="en-US" altLang="zh-CN" sz="4200" b="1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4200" dirty="0"/>
              <a:t>    while(</a:t>
            </a:r>
            <a:r>
              <a:rPr lang="en-US" altLang="zh-CN" sz="4200" b="1" dirty="0" err="1">
                <a:solidFill>
                  <a:srgbClr val="C00000"/>
                </a:solidFill>
              </a:rPr>
              <a:t>GetTop</a:t>
            </a:r>
            <a:r>
              <a:rPr lang="en-US" altLang="zh-CN" sz="4200" dirty="0"/>
              <a:t>(&amp;</a:t>
            </a:r>
            <a:r>
              <a:rPr lang="en-US" altLang="zh-CN" sz="4200" dirty="0" err="1"/>
              <a:t>S,&amp;p</a:t>
            </a:r>
            <a:r>
              <a:rPr lang="en-US" altLang="zh-CN" sz="4200" dirty="0"/>
              <a:t>) &amp;&amp; p) </a:t>
            </a:r>
          </a:p>
          <a:p>
            <a:pPr marL="0" indent="0">
              <a:buNone/>
            </a:pPr>
            <a:r>
              <a:rPr lang="en-US" altLang="zh-CN" sz="4200" dirty="0"/>
              <a:t>	</a:t>
            </a:r>
            <a:r>
              <a:rPr lang="en-US" altLang="zh-CN" sz="4200" b="1" dirty="0">
                <a:solidFill>
                  <a:srgbClr val="C00000"/>
                </a:solidFill>
              </a:rPr>
              <a:t>Push</a:t>
            </a:r>
            <a:r>
              <a:rPr lang="en-US" altLang="zh-CN" sz="4200" dirty="0"/>
              <a:t>(&amp;</a:t>
            </a:r>
            <a:r>
              <a:rPr lang="en-US" altLang="zh-CN" sz="4200" dirty="0" err="1"/>
              <a:t>S,p</a:t>
            </a:r>
            <a:r>
              <a:rPr lang="en-US" altLang="zh-CN" sz="4200" dirty="0"/>
              <a:t>-&gt;</a:t>
            </a:r>
            <a:r>
              <a:rPr lang="en-US" altLang="zh-CN" sz="4200" dirty="0" err="1"/>
              <a:t>lchild</a:t>
            </a:r>
            <a:r>
              <a:rPr lang="en-US" altLang="zh-CN" sz="4200" dirty="0"/>
              <a:t>); //</a:t>
            </a:r>
            <a:r>
              <a:rPr lang="zh-CN" altLang="en-US" sz="4200" b="1" dirty="0">
                <a:solidFill>
                  <a:srgbClr val="0000CC"/>
                </a:solidFill>
              </a:rPr>
              <a:t>左子树入栈</a:t>
            </a:r>
            <a:endParaRPr lang="en-US" altLang="zh-CN" sz="42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4200" dirty="0"/>
              <a:t>    </a:t>
            </a:r>
            <a:r>
              <a:rPr lang="en-US" altLang="zh-CN" sz="4200" b="1" dirty="0">
                <a:solidFill>
                  <a:srgbClr val="C00000"/>
                </a:solidFill>
              </a:rPr>
              <a:t>Pop</a:t>
            </a:r>
            <a:r>
              <a:rPr lang="en-US" altLang="zh-CN" sz="4200" dirty="0"/>
              <a:t>(&amp;</a:t>
            </a:r>
            <a:r>
              <a:rPr lang="en-US" altLang="zh-CN" sz="4200" dirty="0" err="1"/>
              <a:t>S,&amp;p</a:t>
            </a:r>
            <a:r>
              <a:rPr lang="en-US" altLang="zh-CN" sz="4200" dirty="0"/>
              <a:t>); //</a:t>
            </a:r>
            <a:r>
              <a:rPr lang="zh-CN" altLang="en-US" sz="4200" dirty="0"/>
              <a:t>空指针退栈</a:t>
            </a:r>
            <a:endParaRPr lang="en-US" altLang="zh-CN" sz="4200" dirty="0"/>
          </a:p>
          <a:p>
            <a:pPr marL="0" indent="0">
              <a:buNone/>
            </a:pPr>
            <a:r>
              <a:rPr lang="en-US" altLang="zh-CN" sz="4200" dirty="0"/>
              <a:t>    if(</a:t>
            </a:r>
            <a:r>
              <a:rPr lang="en-US" altLang="zh-CN" sz="4200" b="1" dirty="0">
                <a:solidFill>
                  <a:srgbClr val="C00000"/>
                </a:solidFill>
              </a:rPr>
              <a:t>!</a:t>
            </a:r>
            <a:r>
              <a:rPr lang="en-US" altLang="zh-CN" sz="4200" b="1" dirty="0" err="1">
                <a:solidFill>
                  <a:srgbClr val="C00000"/>
                </a:solidFill>
              </a:rPr>
              <a:t>IsStackEmpty</a:t>
            </a:r>
            <a:r>
              <a:rPr lang="en-US" altLang="zh-CN" sz="4200" b="1" dirty="0">
                <a:solidFill>
                  <a:srgbClr val="C00000"/>
                </a:solidFill>
              </a:rPr>
              <a:t>(&amp;S)</a:t>
            </a:r>
            <a:r>
              <a:rPr lang="en-US" altLang="zh-CN" sz="4200" dirty="0"/>
              <a:t>){</a:t>
            </a:r>
          </a:p>
          <a:p>
            <a:pPr marL="0" indent="0">
              <a:buNone/>
            </a:pPr>
            <a:r>
              <a:rPr lang="en-US" altLang="zh-CN" sz="4200" dirty="0"/>
              <a:t>        </a:t>
            </a:r>
            <a:r>
              <a:rPr lang="en-US" altLang="zh-CN" sz="4200" b="1" dirty="0">
                <a:solidFill>
                  <a:srgbClr val="C00000"/>
                </a:solidFill>
              </a:rPr>
              <a:t>Pop</a:t>
            </a:r>
            <a:r>
              <a:rPr lang="en-US" altLang="zh-CN" sz="4200" dirty="0"/>
              <a:t>(&amp;</a:t>
            </a:r>
            <a:r>
              <a:rPr lang="en-US" altLang="zh-CN" sz="4200" dirty="0" err="1"/>
              <a:t>S,&amp;p</a:t>
            </a:r>
            <a:r>
              <a:rPr lang="en-US" altLang="zh-CN" sz="4200" dirty="0"/>
              <a:t>); //</a:t>
            </a:r>
            <a:r>
              <a:rPr lang="zh-CN" altLang="en-US" sz="4200" b="1" dirty="0">
                <a:solidFill>
                  <a:srgbClr val="0000CC"/>
                </a:solidFill>
              </a:rPr>
              <a:t>退栈</a:t>
            </a:r>
            <a:endParaRPr lang="en-US" altLang="zh-CN" sz="42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4200" dirty="0"/>
              <a:t>        if(!</a:t>
            </a:r>
            <a:r>
              <a:rPr lang="en-US" altLang="zh-CN" sz="4200" b="1" dirty="0">
                <a:solidFill>
                  <a:srgbClr val="00B050"/>
                </a:solidFill>
              </a:rPr>
              <a:t>Visit</a:t>
            </a:r>
            <a:r>
              <a:rPr lang="en-US" altLang="zh-CN" sz="4200" dirty="0"/>
              <a:t>(p-&gt;data)) return ERROR;//</a:t>
            </a:r>
            <a:r>
              <a:rPr lang="zh-CN" altLang="en-US" sz="4200" b="1" dirty="0">
                <a:solidFill>
                  <a:srgbClr val="0000CC"/>
                </a:solidFill>
              </a:rPr>
              <a:t>访问</a:t>
            </a:r>
            <a:endParaRPr lang="en-US" altLang="zh-CN" sz="42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4200" dirty="0"/>
              <a:t>        </a:t>
            </a:r>
            <a:r>
              <a:rPr lang="en-US" altLang="zh-CN" sz="4200" b="1" dirty="0">
                <a:solidFill>
                  <a:srgbClr val="C00000"/>
                </a:solidFill>
              </a:rPr>
              <a:t>Push</a:t>
            </a:r>
            <a:r>
              <a:rPr lang="en-US" altLang="zh-CN" sz="4200" dirty="0"/>
              <a:t>(&amp;</a:t>
            </a:r>
            <a:r>
              <a:rPr lang="en-US" altLang="zh-CN" sz="4200" dirty="0" err="1"/>
              <a:t>S,p</a:t>
            </a:r>
            <a:r>
              <a:rPr lang="en-US" altLang="zh-CN" sz="4200" dirty="0"/>
              <a:t>-&gt;</a:t>
            </a:r>
            <a:r>
              <a:rPr lang="en-US" altLang="zh-CN" sz="4200" dirty="0" err="1"/>
              <a:t>rchild</a:t>
            </a:r>
            <a:r>
              <a:rPr lang="en-US" altLang="zh-CN" sz="4200" dirty="0"/>
              <a:t>); //</a:t>
            </a:r>
            <a:r>
              <a:rPr lang="zh-CN" altLang="en-US" sz="4200" b="1" dirty="0">
                <a:solidFill>
                  <a:srgbClr val="0000CC"/>
                </a:solidFill>
              </a:rPr>
              <a:t>遍历右子树</a:t>
            </a:r>
            <a:endParaRPr lang="en-US" altLang="zh-CN" sz="42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4200" dirty="0"/>
              <a:t>    } //if</a:t>
            </a:r>
          </a:p>
          <a:p>
            <a:pPr marL="0" indent="0">
              <a:buNone/>
            </a:pPr>
            <a:r>
              <a:rPr lang="en-US" altLang="zh-CN" sz="4200" b="1" dirty="0">
                <a:solidFill>
                  <a:srgbClr val="0000CC"/>
                </a:solidFill>
              </a:rPr>
              <a:t>}</a:t>
            </a:r>
            <a:r>
              <a:rPr lang="en-US" altLang="zh-CN" sz="4200" dirty="0"/>
              <a:t>//while</a:t>
            </a:r>
          </a:p>
          <a:p>
            <a:pPr marL="0" indent="0">
              <a:buNone/>
            </a:pPr>
            <a:r>
              <a:rPr lang="en-US" altLang="zh-CN" sz="4200" dirty="0"/>
              <a:t>return OK;</a:t>
            </a:r>
          </a:p>
          <a:p>
            <a:pPr marL="0" indent="0">
              <a:buNone/>
            </a:pPr>
            <a:r>
              <a:rPr lang="en-US" altLang="zh-CN" sz="4200" b="1" dirty="0">
                <a:solidFill>
                  <a:srgbClr val="C00000"/>
                </a:solidFill>
              </a:rPr>
              <a:t>}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BAF1EC-B5A4-495B-8A7B-75E61E939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62" y="4255748"/>
            <a:ext cx="2510308" cy="24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3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4B95F-2525-4446-8789-B8FDB1ED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利用栈实现</a:t>
            </a:r>
            <a:r>
              <a:rPr lang="zh-CN" altLang="en-US" dirty="0">
                <a:solidFill>
                  <a:srgbClr val="0000CC"/>
                </a:solidFill>
              </a:rPr>
              <a:t>中序遍历</a:t>
            </a:r>
            <a:r>
              <a:rPr lang="zh-CN" altLang="en-US" dirty="0"/>
              <a:t>的非</a:t>
            </a:r>
            <a:r>
              <a:rPr lang="zh-CN" altLang="en-US"/>
              <a:t>递归算法</a:t>
            </a:r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F08B9-98BC-447C-8F7E-44441169D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b="1" dirty="0">
                <a:solidFill>
                  <a:srgbClr val="0000CC"/>
                </a:solidFill>
              </a:rPr>
              <a:t>Inorder_iter1</a:t>
            </a:r>
            <a:r>
              <a:rPr lang="en-US" altLang="zh-CN" dirty="0"/>
              <a:t>(</a:t>
            </a:r>
            <a:r>
              <a:rPr lang="en-US" altLang="zh-CN" b="1" dirty="0" err="1">
                <a:solidFill>
                  <a:srgbClr val="00B050"/>
                </a:solidFill>
              </a:rPr>
              <a:t>BiTree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en-US" dirty="0"/>
              <a:t>*</a:t>
            </a:r>
            <a:r>
              <a:rPr lang="en-US" altLang="zh-CN" dirty="0"/>
              <a:t>T,</a:t>
            </a:r>
            <a:r>
              <a:rPr lang="zh-CN" altLang="en-US" dirty="0"/>
              <a:t> </a:t>
            </a:r>
            <a:r>
              <a:rPr lang="en-US" altLang="zh-CN" dirty="0"/>
              <a:t>Status (</a:t>
            </a:r>
            <a:r>
              <a:rPr lang="zh-CN" altLang="en-US" dirty="0"/>
              <a:t>*</a:t>
            </a:r>
            <a:r>
              <a:rPr lang="en-US" altLang="zh-CN" b="1" dirty="0">
                <a:solidFill>
                  <a:srgbClr val="00B050"/>
                </a:solidFill>
              </a:rPr>
              <a:t>Visit</a:t>
            </a:r>
            <a:r>
              <a:rPr lang="en-US" altLang="zh-CN" dirty="0"/>
              <a:t>)(</a:t>
            </a:r>
            <a:r>
              <a:rPr lang="en-US" altLang="zh-CN" dirty="0" err="1"/>
              <a:t>TElemType</a:t>
            </a:r>
            <a:r>
              <a:rPr lang="en-US" altLang="zh-CN" dirty="0"/>
              <a:t> e)) {</a:t>
            </a:r>
          </a:p>
          <a:p>
            <a:pPr marL="0" indent="0">
              <a:buNone/>
            </a:pPr>
            <a:r>
              <a:rPr lang="en-US" altLang="zh-CN" b="1" dirty="0" err="1">
                <a:solidFill>
                  <a:srgbClr val="C00000"/>
                </a:solidFill>
              </a:rPr>
              <a:t>SqStack</a:t>
            </a:r>
            <a:r>
              <a:rPr lang="en-US" altLang="zh-CN" dirty="0"/>
              <a:t> S; </a:t>
            </a:r>
            <a:r>
              <a:rPr lang="en-US" altLang="zh-CN" b="1" dirty="0" err="1">
                <a:solidFill>
                  <a:srgbClr val="C00000"/>
                </a:solidFill>
              </a:rPr>
              <a:t>InitStack</a:t>
            </a:r>
            <a:r>
              <a:rPr lang="en-US" altLang="zh-CN" b="1" dirty="0">
                <a:solidFill>
                  <a:srgbClr val="C00000"/>
                </a:solidFill>
              </a:rPr>
              <a:t>(&amp;S)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50"/>
                </a:solidFill>
              </a:rPr>
              <a:t>BiTree</a:t>
            </a:r>
            <a:r>
              <a:rPr lang="en-US" altLang="zh-CN" dirty="0"/>
              <a:t> *p; p = 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while (p || ! </a:t>
            </a:r>
            <a:r>
              <a:rPr lang="en-US" altLang="zh-CN" b="1" dirty="0" err="1">
                <a:solidFill>
                  <a:srgbClr val="C00000"/>
                </a:solidFill>
              </a:rPr>
              <a:t>StackEmpty</a:t>
            </a:r>
            <a:r>
              <a:rPr lang="en-US" altLang="zh-CN" b="1" dirty="0">
                <a:solidFill>
                  <a:srgbClr val="C00000"/>
                </a:solidFill>
              </a:rPr>
              <a:t>(&amp;S)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  <a:r>
              <a:rPr lang="en-US" altLang="zh-CN" b="1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       if (p) {</a:t>
            </a:r>
            <a:r>
              <a:rPr lang="en-US" altLang="zh-CN" b="1" dirty="0">
                <a:solidFill>
                  <a:srgbClr val="C00000"/>
                </a:solidFill>
              </a:rPr>
              <a:t>Push(&amp;S, p)</a:t>
            </a:r>
            <a:r>
              <a:rPr lang="en-US" altLang="zh-CN" b="1" dirty="0"/>
              <a:t>; </a:t>
            </a:r>
            <a:r>
              <a:rPr lang="en-US" altLang="zh-CN" b="1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p= p-&gt;</a:t>
            </a:r>
            <a:r>
              <a:rPr lang="en-US" altLang="zh-CN" dirty="0" err="1"/>
              <a:t>lchild</a:t>
            </a:r>
            <a:r>
              <a:rPr lang="en-US" altLang="zh-CN" dirty="0"/>
              <a:t>;} </a:t>
            </a:r>
          </a:p>
          <a:p>
            <a:pPr marL="0" indent="0">
              <a:buNone/>
            </a:pPr>
            <a:r>
              <a:rPr lang="en-US" altLang="zh-CN" dirty="0"/>
              <a:t>		//</a:t>
            </a:r>
            <a:r>
              <a:rPr lang="zh-CN" altLang="en-US" dirty="0"/>
              <a:t>该子树沿途结点进栈</a:t>
            </a:r>
          </a:p>
          <a:p>
            <a:pPr marL="0" indent="0">
              <a:buNone/>
            </a:pPr>
            <a:r>
              <a:rPr lang="en-US" altLang="zh-CN" dirty="0"/>
              <a:t>       else </a:t>
            </a:r>
            <a:r>
              <a:rPr lang="en-US" altLang="zh-CN"/>
              <a:t>{ </a:t>
            </a:r>
            <a:r>
              <a:rPr lang="en-US" altLang="zh-CN" b="1">
                <a:solidFill>
                  <a:srgbClr val="C00000"/>
                </a:solidFill>
              </a:rPr>
              <a:t>Pop(&amp;</a:t>
            </a:r>
            <a:r>
              <a:rPr lang="en-US" altLang="zh-CN" b="1" dirty="0">
                <a:solidFill>
                  <a:srgbClr val="C00000"/>
                </a:solidFill>
              </a:rPr>
              <a:t>S, &amp;p)</a:t>
            </a:r>
            <a:r>
              <a:rPr lang="en-US" altLang="zh-CN" dirty="0"/>
              <a:t>; //</a:t>
            </a:r>
            <a:r>
              <a:rPr lang="zh-CN" altLang="en-US" dirty="0"/>
              <a:t>退栈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if (!</a:t>
            </a:r>
            <a:r>
              <a:rPr lang="en-US" altLang="zh-CN" b="1" dirty="0">
                <a:solidFill>
                  <a:srgbClr val="00B050"/>
                </a:solidFill>
              </a:rPr>
              <a:t>Visit </a:t>
            </a:r>
            <a:r>
              <a:rPr lang="en-US" altLang="zh-CN" dirty="0"/>
              <a:t>(p-&gt;data)) return ERROR; //</a:t>
            </a:r>
            <a:r>
              <a:rPr lang="zh-CN" altLang="en-US" dirty="0"/>
              <a:t>访问</a:t>
            </a:r>
          </a:p>
          <a:p>
            <a:pPr marL="0" indent="0">
              <a:buNone/>
            </a:pPr>
            <a:r>
              <a:rPr lang="zh-CN" altLang="en-US" dirty="0"/>
              <a:t>                </a:t>
            </a:r>
            <a:r>
              <a:rPr lang="en-US" altLang="zh-CN" dirty="0"/>
              <a:t>p = p-&gt;</a:t>
            </a:r>
            <a:r>
              <a:rPr lang="en-US" altLang="zh-CN" dirty="0" err="1"/>
              <a:t>rchild</a:t>
            </a:r>
            <a:r>
              <a:rPr lang="en-US" altLang="zh-CN" dirty="0"/>
              <a:t>; //</a:t>
            </a:r>
            <a:r>
              <a:rPr lang="zh-CN" altLang="en-US" dirty="0"/>
              <a:t>遍历指针进到右孩子</a:t>
            </a:r>
          </a:p>
          <a:p>
            <a:pPr marL="0" indent="0">
              <a:buNone/>
            </a:pPr>
            <a:r>
              <a:rPr lang="zh-CN" altLang="en-US" dirty="0"/>
              <a:t>           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} </a:t>
            </a:r>
            <a:r>
              <a:rPr lang="en-US" altLang="zh-CN" dirty="0"/>
              <a:t>//while</a:t>
            </a:r>
          </a:p>
          <a:p>
            <a:pPr marL="0" indent="0">
              <a:buNone/>
            </a:pPr>
            <a:r>
              <a:rPr lang="en-US" altLang="zh-CN" dirty="0"/>
              <a:t>return OK;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07D0DA-DB57-4DBC-BA6B-E2CEBE2CA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305" y="1354014"/>
            <a:ext cx="3027221" cy="26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5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E4791-E9EA-42AD-A2FD-FD19A6FD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树的逻辑表示方法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29F40-C2D1-44F0-A499-65659B912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</a:rPr>
              <a:t>树形表示法</a:t>
            </a:r>
            <a:r>
              <a:rPr lang="zh-CN" altLang="en-US" dirty="0"/>
              <a:t>：用一个圆圈表示一个结点，圆圈内的符号代表该结点的数据信息，结点之间的关系通过连线表示</a:t>
            </a:r>
            <a:endParaRPr lang="en-US" altLang="zh-CN" dirty="0"/>
          </a:p>
          <a:p>
            <a:endParaRPr lang="zh-CN" altLang="en-US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0000CC"/>
                </a:solidFill>
              </a:rPr>
              <a:t>圆括号表示法</a:t>
            </a:r>
            <a:r>
              <a:rPr lang="zh-CN" altLang="en-US" dirty="0"/>
              <a:t>，也称为</a:t>
            </a:r>
            <a:r>
              <a:rPr lang="zh-CN" altLang="en-US" b="1" dirty="0">
                <a:solidFill>
                  <a:srgbClr val="0000CC"/>
                </a:solidFill>
              </a:rPr>
              <a:t>广义表表示法</a:t>
            </a:r>
            <a:r>
              <a:rPr lang="zh-CN" altLang="en-US" dirty="0"/>
              <a:t>，它是使用括号将</a:t>
            </a:r>
            <a:r>
              <a:rPr lang="zh-CN" altLang="en-US" dirty="0">
                <a:solidFill>
                  <a:srgbClr val="C00000"/>
                </a:solidFill>
              </a:rPr>
              <a:t>集合层次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C00000"/>
                </a:solidFill>
              </a:rPr>
              <a:t>包含层次</a:t>
            </a:r>
            <a:r>
              <a:rPr lang="zh-CN" altLang="en-US" dirty="0"/>
              <a:t>关系显示出来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b="1" dirty="0">
                <a:solidFill>
                  <a:srgbClr val="FF0000"/>
                </a:solidFill>
              </a:rPr>
              <a:t>A( </a:t>
            </a:r>
            <a:r>
              <a:rPr lang="en-US" altLang="zh-CN" b="1" dirty="0">
                <a:solidFill>
                  <a:srgbClr val="CC6600"/>
                </a:solidFill>
              </a:rPr>
              <a:t>B(E,F(K,L))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7030A0"/>
                </a:solidFill>
              </a:rPr>
              <a:t>C(G)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D(H,I,J(M)) 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BDC87EE-6C4D-4E02-8FA3-54AF66F4037E}"/>
              </a:ext>
            </a:extLst>
          </p:cNvPr>
          <p:cNvGrpSpPr/>
          <p:nvPr/>
        </p:nvGrpSpPr>
        <p:grpSpPr>
          <a:xfrm>
            <a:off x="1394543" y="2431868"/>
            <a:ext cx="6550855" cy="2263920"/>
            <a:chOff x="609600" y="1478632"/>
            <a:chExt cx="7696200" cy="4038600"/>
          </a:xfrm>
        </p:grpSpPr>
        <p:sp>
          <p:nvSpPr>
            <p:cNvPr id="31" name="Oval 1026">
              <a:extLst>
                <a:ext uri="{FF2B5EF4-FFF2-40B4-BE49-F238E27FC236}">
                  <a16:creationId xmlns:a16="http://schemas.microsoft.com/office/drawing/2014/main" id="{74950574-86B4-48B9-8435-848086308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1478632"/>
              <a:ext cx="609600" cy="6096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A</a:t>
              </a:r>
              <a:endParaRPr lang="en-US" altLang="zh-CN" sz="2000" dirty="0">
                <a:solidFill>
                  <a:srgbClr val="000099"/>
                </a:solidFill>
              </a:endParaRPr>
            </a:p>
          </p:txBody>
        </p:sp>
        <p:sp>
          <p:nvSpPr>
            <p:cNvPr id="32" name="Oval 1028">
              <a:extLst>
                <a:ext uri="{FF2B5EF4-FFF2-40B4-BE49-F238E27FC236}">
                  <a16:creationId xmlns:a16="http://schemas.microsoft.com/office/drawing/2014/main" id="{7C4B7E5F-6C03-45D7-9307-6C42091C4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2697832"/>
              <a:ext cx="609600" cy="6096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9C4E00"/>
                  </a:solidFill>
                </a:rPr>
                <a:t>B</a:t>
              </a:r>
              <a:endParaRPr lang="en-US" altLang="zh-CN" sz="2000" dirty="0">
                <a:solidFill>
                  <a:srgbClr val="000099"/>
                </a:solidFill>
              </a:endParaRPr>
            </a:p>
          </p:txBody>
        </p:sp>
        <p:sp>
          <p:nvSpPr>
            <p:cNvPr id="33" name="Oval 1029">
              <a:extLst>
                <a:ext uri="{FF2B5EF4-FFF2-40B4-BE49-F238E27FC236}">
                  <a16:creationId xmlns:a16="http://schemas.microsoft.com/office/drawing/2014/main" id="{F6CEF4E0-5BA0-48B2-A354-3F89752DC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2621632"/>
              <a:ext cx="609600" cy="6096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6600CC"/>
                  </a:solidFill>
                </a:rPr>
                <a:t>C</a:t>
              </a:r>
              <a:endParaRPr lang="en-US" altLang="zh-CN" sz="2000" dirty="0">
                <a:solidFill>
                  <a:srgbClr val="000099"/>
                </a:solidFill>
              </a:endParaRPr>
            </a:p>
          </p:txBody>
        </p:sp>
        <p:sp>
          <p:nvSpPr>
            <p:cNvPr id="34" name="Oval 1030">
              <a:extLst>
                <a:ext uri="{FF2B5EF4-FFF2-40B4-BE49-F238E27FC236}">
                  <a16:creationId xmlns:a16="http://schemas.microsoft.com/office/drawing/2014/main" id="{8DE5A08B-4DBB-4616-B28E-ABCC5CA6E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2621632"/>
              <a:ext cx="609600" cy="6096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CC"/>
                  </a:solidFill>
                </a:rPr>
                <a:t>D</a:t>
              </a:r>
              <a:endParaRPr lang="en-US" altLang="zh-CN" sz="2000" dirty="0">
                <a:solidFill>
                  <a:srgbClr val="000099"/>
                </a:solidFill>
              </a:endParaRPr>
            </a:p>
          </p:txBody>
        </p:sp>
        <p:sp>
          <p:nvSpPr>
            <p:cNvPr id="35" name="Oval 1031">
              <a:extLst>
                <a:ext uri="{FF2B5EF4-FFF2-40B4-BE49-F238E27FC236}">
                  <a16:creationId xmlns:a16="http://schemas.microsoft.com/office/drawing/2014/main" id="{96FA9092-4B8B-4A61-B0D7-3F63264AB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764632"/>
              <a:ext cx="609600" cy="6096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9C4E00"/>
                  </a:solidFill>
                </a:rPr>
                <a:t>E</a:t>
              </a:r>
              <a:endParaRPr lang="en-US" altLang="zh-CN" sz="2000" dirty="0">
                <a:solidFill>
                  <a:srgbClr val="000099"/>
                </a:solidFill>
              </a:endParaRPr>
            </a:p>
          </p:txBody>
        </p:sp>
        <p:sp>
          <p:nvSpPr>
            <p:cNvPr id="36" name="Oval 1032">
              <a:extLst>
                <a:ext uri="{FF2B5EF4-FFF2-40B4-BE49-F238E27FC236}">
                  <a16:creationId xmlns:a16="http://schemas.microsoft.com/office/drawing/2014/main" id="{FAA10E06-64E0-4430-91F3-E2BBE67F5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764632"/>
              <a:ext cx="609600" cy="6096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9C4E00"/>
                  </a:solidFill>
                </a:rPr>
                <a:t>F</a:t>
              </a:r>
              <a:endParaRPr lang="en-US" altLang="zh-CN" sz="2000" dirty="0">
                <a:solidFill>
                  <a:srgbClr val="000099"/>
                </a:solidFill>
              </a:endParaRPr>
            </a:p>
          </p:txBody>
        </p:sp>
        <p:sp>
          <p:nvSpPr>
            <p:cNvPr id="37" name="Oval 1033">
              <a:extLst>
                <a:ext uri="{FF2B5EF4-FFF2-40B4-BE49-F238E27FC236}">
                  <a16:creationId xmlns:a16="http://schemas.microsoft.com/office/drawing/2014/main" id="{276FA89B-AA19-4F2E-8FCC-058E532F7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3764632"/>
              <a:ext cx="609600" cy="6096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6600CC"/>
                  </a:solidFill>
                </a:rPr>
                <a:t>G</a:t>
              </a:r>
              <a:endParaRPr lang="en-US" altLang="zh-CN" sz="2000" dirty="0">
                <a:solidFill>
                  <a:srgbClr val="000099"/>
                </a:solidFill>
              </a:endParaRPr>
            </a:p>
          </p:txBody>
        </p:sp>
        <p:sp>
          <p:nvSpPr>
            <p:cNvPr id="38" name="Oval 1034">
              <a:extLst>
                <a:ext uri="{FF2B5EF4-FFF2-40B4-BE49-F238E27FC236}">
                  <a16:creationId xmlns:a16="http://schemas.microsoft.com/office/drawing/2014/main" id="{EF20D824-0F70-47FB-9036-672C3644A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3764632"/>
              <a:ext cx="609600" cy="6096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CC"/>
                  </a:solidFill>
                </a:rPr>
                <a:t>H</a:t>
              </a:r>
              <a:endParaRPr lang="en-US" altLang="zh-CN" sz="2000" dirty="0">
                <a:solidFill>
                  <a:srgbClr val="000099"/>
                </a:solidFill>
              </a:endParaRPr>
            </a:p>
          </p:txBody>
        </p:sp>
        <p:sp>
          <p:nvSpPr>
            <p:cNvPr id="39" name="Oval 1035">
              <a:extLst>
                <a:ext uri="{FF2B5EF4-FFF2-40B4-BE49-F238E27FC236}">
                  <a16:creationId xmlns:a16="http://schemas.microsoft.com/office/drawing/2014/main" id="{93A032FC-68A1-4A69-86BF-C4338180D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212" y="3738736"/>
              <a:ext cx="609600" cy="6096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CC"/>
                  </a:solidFill>
                </a:rPr>
                <a:t>I</a:t>
              </a:r>
              <a:endParaRPr lang="en-US" altLang="zh-CN" sz="2000" dirty="0">
                <a:solidFill>
                  <a:srgbClr val="000099"/>
                </a:solidFill>
              </a:endParaRPr>
            </a:p>
          </p:txBody>
        </p:sp>
        <p:sp>
          <p:nvSpPr>
            <p:cNvPr id="40" name="Oval 1036">
              <a:extLst>
                <a:ext uri="{FF2B5EF4-FFF2-40B4-BE49-F238E27FC236}">
                  <a16:creationId xmlns:a16="http://schemas.microsoft.com/office/drawing/2014/main" id="{D5BE58E4-CB89-4281-8B45-C99F6A696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3764632"/>
              <a:ext cx="609600" cy="6096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CC"/>
                  </a:solidFill>
                </a:rPr>
                <a:t>J</a:t>
              </a:r>
              <a:endParaRPr lang="en-US" altLang="zh-CN" sz="2000" dirty="0">
                <a:solidFill>
                  <a:srgbClr val="000099"/>
                </a:solidFill>
              </a:endParaRPr>
            </a:p>
          </p:txBody>
        </p:sp>
        <p:sp>
          <p:nvSpPr>
            <p:cNvPr id="41" name="Oval 1037">
              <a:extLst>
                <a:ext uri="{FF2B5EF4-FFF2-40B4-BE49-F238E27FC236}">
                  <a16:creationId xmlns:a16="http://schemas.microsoft.com/office/drawing/2014/main" id="{E5DCD337-E923-4671-A577-E2571438B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4907632"/>
              <a:ext cx="609600" cy="6096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0000CC"/>
                  </a:solidFill>
                </a:rPr>
                <a:t>M</a:t>
              </a:r>
              <a:endParaRPr lang="en-US" altLang="zh-CN" sz="2000" dirty="0">
                <a:solidFill>
                  <a:srgbClr val="000099"/>
                </a:solidFill>
              </a:endParaRPr>
            </a:p>
          </p:txBody>
        </p:sp>
        <p:sp>
          <p:nvSpPr>
            <p:cNvPr id="42" name="Oval 1038">
              <a:extLst>
                <a:ext uri="{FF2B5EF4-FFF2-40B4-BE49-F238E27FC236}">
                  <a16:creationId xmlns:a16="http://schemas.microsoft.com/office/drawing/2014/main" id="{484E9DB7-71F0-42BB-A7A6-20A56B3E1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907632"/>
              <a:ext cx="609600" cy="6096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9C4E00"/>
                  </a:solidFill>
                </a:rPr>
                <a:t>K</a:t>
              </a:r>
              <a:endParaRPr lang="en-US" altLang="zh-CN" sz="2000" dirty="0">
                <a:solidFill>
                  <a:srgbClr val="000099"/>
                </a:solidFill>
              </a:endParaRPr>
            </a:p>
          </p:txBody>
        </p:sp>
        <p:sp>
          <p:nvSpPr>
            <p:cNvPr id="43" name="Oval 1039">
              <a:extLst>
                <a:ext uri="{FF2B5EF4-FFF2-40B4-BE49-F238E27FC236}">
                  <a16:creationId xmlns:a16="http://schemas.microsoft.com/office/drawing/2014/main" id="{78D61E32-30B7-4584-8213-E5AC60C83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907632"/>
              <a:ext cx="609600" cy="609600"/>
            </a:xfrm>
            <a:prstGeom prst="ellipse">
              <a:avLst/>
            </a:prstGeom>
            <a:solidFill>
              <a:srgbClr val="FFFFD9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9C4E00"/>
                  </a:solidFill>
                </a:rPr>
                <a:t>L</a:t>
              </a:r>
              <a:endParaRPr lang="en-US" altLang="zh-CN" sz="2000" dirty="0">
                <a:solidFill>
                  <a:srgbClr val="000099"/>
                </a:solidFill>
              </a:endParaRPr>
            </a:p>
          </p:txBody>
        </p:sp>
        <p:sp>
          <p:nvSpPr>
            <p:cNvPr id="44" name="Line 1040">
              <a:extLst>
                <a:ext uri="{FF2B5EF4-FFF2-40B4-BE49-F238E27FC236}">
                  <a16:creationId xmlns:a16="http://schemas.microsoft.com/office/drawing/2014/main" id="{1DF45E3D-28D0-453D-980D-FC3F7EF05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2088232"/>
              <a:ext cx="0" cy="533400"/>
            </a:xfrm>
            <a:prstGeom prst="line">
              <a:avLst/>
            </a:prstGeom>
            <a:noFill/>
            <a:ln w="38100" cap="sq">
              <a:solidFill>
                <a:srgbClr val="58001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45" name="Line 1041">
              <a:extLst>
                <a:ext uri="{FF2B5EF4-FFF2-40B4-BE49-F238E27FC236}">
                  <a16:creationId xmlns:a16="http://schemas.microsoft.com/office/drawing/2014/main" id="{4FA26830-0980-4B0E-9B33-B3389D298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3231232"/>
              <a:ext cx="0" cy="533400"/>
            </a:xfrm>
            <a:prstGeom prst="line">
              <a:avLst/>
            </a:prstGeom>
            <a:noFill/>
            <a:ln w="38100" cap="sq">
              <a:solidFill>
                <a:srgbClr val="58001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46" name="Line 1042">
              <a:extLst>
                <a:ext uri="{FF2B5EF4-FFF2-40B4-BE49-F238E27FC236}">
                  <a16:creationId xmlns:a16="http://schemas.microsoft.com/office/drawing/2014/main" id="{73CEF5CA-1F33-4D1B-975A-28517AF04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231232"/>
              <a:ext cx="0" cy="533400"/>
            </a:xfrm>
            <a:prstGeom prst="line">
              <a:avLst/>
            </a:prstGeom>
            <a:noFill/>
            <a:ln w="38100" cap="sq">
              <a:solidFill>
                <a:srgbClr val="58001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47" name="Line 1043">
              <a:extLst>
                <a:ext uri="{FF2B5EF4-FFF2-40B4-BE49-F238E27FC236}">
                  <a16:creationId xmlns:a16="http://schemas.microsoft.com/office/drawing/2014/main" id="{9AF31BE4-7310-4C95-AB05-0EDE5E288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1000" y="4374232"/>
              <a:ext cx="0" cy="533400"/>
            </a:xfrm>
            <a:prstGeom prst="line">
              <a:avLst/>
            </a:prstGeom>
            <a:noFill/>
            <a:ln w="38100" cap="sq">
              <a:solidFill>
                <a:srgbClr val="58001D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48" name="Line 1044">
              <a:extLst>
                <a:ext uri="{FF2B5EF4-FFF2-40B4-BE49-F238E27FC236}">
                  <a16:creationId xmlns:a16="http://schemas.microsoft.com/office/drawing/2014/main" id="{6487F2FB-3805-4D15-8701-4A886ADFE5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600" y="2926432"/>
              <a:ext cx="914400" cy="8382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49" name="Line 1045">
              <a:extLst>
                <a:ext uri="{FF2B5EF4-FFF2-40B4-BE49-F238E27FC236}">
                  <a16:creationId xmlns:a16="http://schemas.microsoft.com/office/drawing/2014/main" id="{2D9A4507-D4B3-47E3-BE1C-F0B35669C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6600" y="2926432"/>
              <a:ext cx="914400" cy="8382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50" name="Line 1046">
              <a:extLst>
                <a:ext uri="{FF2B5EF4-FFF2-40B4-BE49-F238E27FC236}">
                  <a16:creationId xmlns:a16="http://schemas.microsoft.com/office/drawing/2014/main" id="{5A7A1791-923D-4531-853F-AB3D68187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8200" y="1783432"/>
              <a:ext cx="2133600" cy="8382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51" name="Line 1049">
              <a:extLst>
                <a:ext uri="{FF2B5EF4-FFF2-40B4-BE49-F238E27FC236}">
                  <a16:creationId xmlns:a16="http://schemas.microsoft.com/office/drawing/2014/main" id="{CC2C4564-32B1-4B1A-8E12-4E481D5F2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4400" y="3002632"/>
              <a:ext cx="685800" cy="7620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52" name="Line 1050">
              <a:extLst>
                <a:ext uri="{FF2B5EF4-FFF2-40B4-BE49-F238E27FC236}">
                  <a16:creationId xmlns:a16="http://schemas.microsoft.com/office/drawing/2014/main" id="{0433E2DD-3341-443A-80BC-EAC6A9008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9800" y="3002632"/>
              <a:ext cx="685800" cy="7620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53" name="Line 1051">
              <a:extLst>
                <a:ext uri="{FF2B5EF4-FFF2-40B4-BE49-F238E27FC236}">
                  <a16:creationId xmlns:a16="http://schemas.microsoft.com/office/drawing/2014/main" id="{A0D2C118-29FA-4AC2-89B7-46EF865B86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7400" y="4069432"/>
              <a:ext cx="533400" cy="8382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54" name="Line 1052">
              <a:extLst>
                <a:ext uri="{FF2B5EF4-FFF2-40B4-BE49-F238E27FC236}">
                  <a16:creationId xmlns:a16="http://schemas.microsoft.com/office/drawing/2014/main" id="{A8AE39D2-52F9-4038-BD3E-73A84B974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4069432"/>
              <a:ext cx="533400" cy="8382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  <p:sp>
          <p:nvSpPr>
            <p:cNvPr id="55" name="Line 1053">
              <a:extLst>
                <a:ext uri="{FF2B5EF4-FFF2-40B4-BE49-F238E27FC236}">
                  <a16:creationId xmlns:a16="http://schemas.microsoft.com/office/drawing/2014/main" id="{565DA7A0-93D5-4511-B075-7A11BAC741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5000" y="1783432"/>
              <a:ext cx="2133600" cy="9144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0829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2140730-1778-47A7-BAB2-6D569F6E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层次序遍历二叉树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675381-DA3F-4F4C-BF7E-8D4F8BF39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从根结点开始，按层次逐层遍历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层次遍历需要采用</a:t>
            </a:r>
            <a:r>
              <a:rPr lang="zh-CN" altLang="en-US" b="1" dirty="0">
                <a:solidFill>
                  <a:srgbClr val="0000CC"/>
                </a:solidFill>
              </a:rPr>
              <a:t>队列</a:t>
            </a:r>
            <a:endParaRPr lang="en-US" altLang="zh-CN" b="1" dirty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p=</a:t>
            </a:r>
            <a:r>
              <a:rPr lang="zh-CN" altLang="en-US" dirty="0"/>
              <a:t>树的根，当</a:t>
            </a:r>
            <a:r>
              <a:rPr lang="en-US" altLang="zh-CN" dirty="0"/>
              <a:t>p</a:t>
            </a:r>
            <a:r>
              <a:rPr lang="zh-CN" altLang="en-US" dirty="0"/>
              <a:t>不空时：</a:t>
            </a:r>
            <a:r>
              <a:rPr lang="zh-CN" altLang="en-US"/>
              <a:t>入队列；否则</a:t>
            </a:r>
            <a:r>
              <a:rPr lang="zh-CN" altLang="en-US" dirty="0"/>
              <a:t>返回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当队列不空时：取队头并访问，并将其非空左右孩子入队列</a:t>
            </a:r>
          </a:p>
        </p:txBody>
      </p:sp>
      <p:grpSp>
        <p:nvGrpSpPr>
          <p:cNvPr id="7" name="Group 50">
            <a:extLst>
              <a:ext uri="{FF2B5EF4-FFF2-40B4-BE49-F238E27FC236}">
                <a16:creationId xmlns:a16="http://schemas.microsoft.com/office/drawing/2014/main" id="{A3F43786-F8F5-44A3-BDE1-A56368A4E094}"/>
              </a:ext>
            </a:extLst>
          </p:cNvPr>
          <p:cNvGrpSpPr>
            <a:grpSpLocks/>
          </p:cNvGrpSpPr>
          <p:nvPr/>
        </p:nvGrpSpPr>
        <p:grpSpPr bwMode="auto">
          <a:xfrm>
            <a:off x="1783200" y="1395391"/>
            <a:ext cx="4305873" cy="3020746"/>
            <a:chOff x="2580" y="1546"/>
            <a:chExt cx="2913" cy="2214"/>
          </a:xfrm>
        </p:grpSpPr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CA380630-04FB-4C37-8826-AF26FD27B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7" y="1546"/>
              <a:ext cx="2598" cy="2214"/>
              <a:chOff x="2757" y="1546"/>
              <a:chExt cx="2598" cy="2214"/>
            </a:xfrm>
          </p:grpSpPr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0AF44E86-D750-4BE7-81BB-21E92A8CB2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7" y="1583"/>
                <a:ext cx="2598" cy="2168"/>
                <a:chOff x="2730" y="1638"/>
                <a:chExt cx="2598" cy="2168"/>
              </a:xfrm>
            </p:grpSpPr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8261682F-21F6-4338-BFEF-51E56E3538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19" y="1811"/>
                  <a:ext cx="567" cy="338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8">
                  <a:extLst>
                    <a:ext uri="{FF2B5EF4-FFF2-40B4-BE49-F238E27FC236}">
                      <a16:creationId xmlns:a16="http://schemas.microsoft.com/office/drawing/2014/main" id="{C419FA66-AEF8-4204-B8F0-19CF95D6B8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53" y="2286"/>
                  <a:ext cx="329" cy="329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Line 9">
                  <a:extLst>
                    <a:ext uri="{FF2B5EF4-FFF2-40B4-BE49-F238E27FC236}">
                      <a16:creationId xmlns:a16="http://schemas.microsoft.com/office/drawing/2014/main" id="{20D0793B-ECB5-419A-830F-9DB88B1106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29" y="2295"/>
                  <a:ext cx="1143" cy="1289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Line 10">
                  <a:extLst>
                    <a:ext uri="{FF2B5EF4-FFF2-40B4-BE49-F238E27FC236}">
                      <a16:creationId xmlns:a16="http://schemas.microsoft.com/office/drawing/2014/main" id="{7FD19D28-E5F6-491E-8676-154BC5203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29" y="2807"/>
                  <a:ext cx="301" cy="302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Line 11">
                  <a:extLst>
                    <a:ext uri="{FF2B5EF4-FFF2-40B4-BE49-F238E27FC236}">
                      <a16:creationId xmlns:a16="http://schemas.microsoft.com/office/drawing/2014/main" id="{ABF5C5D3-DB9F-418C-A651-874E9DFBAB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9" y="3273"/>
                  <a:ext cx="320" cy="320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Line 12">
                  <a:extLst>
                    <a:ext uri="{FF2B5EF4-FFF2-40B4-BE49-F238E27FC236}">
                      <a16:creationId xmlns:a16="http://schemas.microsoft.com/office/drawing/2014/main" id="{3DB13624-98E6-4B5A-9529-EB395AE5BA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98" y="2304"/>
                  <a:ext cx="283" cy="347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Line 13">
                  <a:extLst>
                    <a:ext uri="{FF2B5EF4-FFF2-40B4-BE49-F238E27FC236}">
                      <a16:creationId xmlns:a16="http://schemas.microsoft.com/office/drawing/2014/main" id="{CCE83E80-35D8-48DA-895D-AD747DE157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33" y="1838"/>
                  <a:ext cx="521" cy="329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14">
                  <a:extLst>
                    <a:ext uri="{FF2B5EF4-FFF2-40B4-BE49-F238E27FC236}">
                      <a16:creationId xmlns:a16="http://schemas.microsoft.com/office/drawing/2014/main" id="{E5508481-2BAF-43C2-91D5-9876BD7E08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9" y="2295"/>
                  <a:ext cx="338" cy="338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Oval 15">
                  <a:extLst>
                    <a:ext uri="{FF2B5EF4-FFF2-40B4-BE49-F238E27FC236}">
                      <a16:creationId xmlns:a16="http://schemas.microsoft.com/office/drawing/2014/main" id="{6B9050FF-22C3-43B4-AEDE-D1C6F7C176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4" y="1638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" name="Oval 16">
                  <a:extLst>
                    <a:ext uri="{FF2B5EF4-FFF2-40B4-BE49-F238E27FC236}">
                      <a16:creationId xmlns:a16="http://schemas.microsoft.com/office/drawing/2014/main" id="{965B4011-E800-439A-830F-76C57957EC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0" y="2546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Oval 17">
                  <a:extLst>
                    <a:ext uri="{FF2B5EF4-FFF2-40B4-BE49-F238E27FC236}">
                      <a16:creationId xmlns:a16="http://schemas.microsoft.com/office/drawing/2014/main" id="{8915D7F0-B3E5-475E-8691-34648C083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1" y="3017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Oval 18">
                  <a:extLst>
                    <a:ext uri="{FF2B5EF4-FFF2-40B4-BE49-F238E27FC236}">
                      <a16:creationId xmlns:a16="http://schemas.microsoft.com/office/drawing/2014/main" id="{D375215D-AAAC-4B77-86AB-D15B4B2000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3496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Oval 19">
                  <a:extLst>
                    <a:ext uri="{FF2B5EF4-FFF2-40B4-BE49-F238E27FC236}">
                      <a16:creationId xmlns:a16="http://schemas.microsoft.com/office/drawing/2014/main" id="{199BB939-C019-4455-85BD-00F564D1FB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0" y="3510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Oval 20">
                  <a:extLst>
                    <a:ext uri="{FF2B5EF4-FFF2-40B4-BE49-F238E27FC236}">
                      <a16:creationId xmlns:a16="http://schemas.microsoft.com/office/drawing/2014/main" id="{39C20765-78D4-48DD-8CF9-0CCF8F0AD0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4" y="2582"/>
                  <a:ext cx="294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Oval 21">
                  <a:extLst>
                    <a:ext uri="{FF2B5EF4-FFF2-40B4-BE49-F238E27FC236}">
                      <a16:creationId xmlns:a16="http://schemas.microsoft.com/office/drawing/2014/main" id="{CBF20681-D0E2-4BCE-8FEE-6B3D48DD06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578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5E1800"/>
                    </a:gs>
                    <a:gs pos="100000">
                      <a:srgbClr val="CC3300"/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Oval 22">
                  <a:extLst>
                    <a:ext uri="{FF2B5EF4-FFF2-40B4-BE49-F238E27FC236}">
                      <a16:creationId xmlns:a16="http://schemas.microsoft.com/office/drawing/2014/main" id="{2A3BEB21-00B8-4D0D-AFC1-285F0E0FE9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5" y="2052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8" name="Oval 23">
                  <a:extLst>
                    <a:ext uri="{FF2B5EF4-FFF2-40B4-BE49-F238E27FC236}">
                      <a16:creationId xmlns:a16="http://schemas.microsoft.com/office/drawing/2014/main" id="{0DB7FA5C-D205-483A-8429-2164C19178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8" y="3045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9" name="Oval 24">
                  <a:extLst>
                    <a:ext uri="{FF2B5EF4-FFF2-40B4-BE49-F238E27FC236}">
                      <a16:creationId xmlns:a16="http://schemas.microsoft.com/office/drawing/2014/main" id="{A5C7354E-85DB-48DA-9E3F-FD64B08736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0" y="2583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0" name="Oval 25">
                  <a:extLst>
                    <a:ext uri="{FF2B5EF4-FFF2-40B4-BE49-F238E27FC236}">
                      <a16:creationId xmlns:a16="http://schemas.microsoft.com/office/drawing/2014/main" id="{DDC8108B-4A3A-4E11-906F-7A5A2032D0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0" y="2075"/>
                  <a:ext cx="285" cy="29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38100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1" name="Text Box 26">
                <a:extLst>
                  <a:ext uri="{FF2B5EF4-FFF2-40B4-BE49-F238E27FC236}">
                    <a16:creationId xmlns:a16="http://schemas.microsoft.com/office/drawing/2014/main" id="{0293DDB1-83DC-4829-A1BA-135A08FA62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6" y="2451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5CD5E087-EA89-4B1D-B372-EBB194FF9C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6" y="2950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69FBB608-6A89-469C-B465-E6E0218882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2" y="3407"/>
                <a:ext cx="215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4" name="Text Box 29">
                <a:extLst>
                  <a:ext uri="{FF2B5EF4-FFF2-40B4-BE49-F238E27FC236}">
                    <a16:creationId xmlns:a16="http://schemas.microsoft.com/office/drawing/2014/main" id="{F6C76492-5E09-492B-A007-940D2CFC92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7" y="3433"/>
                <a:ext cx="228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5" name="Text Box 30">
                <a:extLst>
                  <a:ext uri="{FF2B5EF4-FFF2-40B4-BE49-F238E27FC236}">
                    <a16:creationId xmlns:a16="http://schemas.microsoft.com/office/drawing/2014/main" id="{5A8AD512-CC12-42D3-A1E5-9765A3D286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3" y="2483"/>
                <a:ext cx="215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 dirty="0">
                    <a:solidFill>
                      <a:schemeClr val="bg1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6" name="Text Box 31">
                <a:extLst>
                  <a:ext uri="{FF2B5EF4-FFF2-40B4-BE49-F238E27FC236}">
                    <a16:creationId xmlns:a16="http://schemas.microsoft.com/office/drawing/2014/main" id="{61261FC0-494E-4684-9A29-9716EDF8D8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13" y="2502"/>
                <a:ext cx="191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olidFill>
                      <a:schemeClr val="bg1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27" name="Text Box 32">
                <a:extLst>
                  <a:ext uri="{FF2B5EF4-FFF2-40B4-BE49-F238E27FC236}">
                    <a16:creationId xmlns:a16="http://schemas.microsoft.com/office/drawing/2014/main" id="{C346F38A-8097-482E-8108-9A77013A2A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0" y="1546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-</a:t>
                </a:r>
              </a:p>
            </p:txBody>
          </p:sp>
          <p:sp>
            <p:nvSpPr>
              <p:cNvPr id="28" name="Text Box 33">
                <a:extLst>
                  <a:ext uri="{FF2B5EF4-FFF2-40B4-BE49-F238E27FC236}">
                    <a16:creationId xmlns:a16="http://schemas.microsoft.com/office/drawing/2014/main" id="{0C6AC231-94D2-4DDC-802A-8320D5EBF6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9" y="2968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-</a:t>
                </a:r>
              </a:p>
            </p:txBody>
          </p:sp>
          <p:sp>
            <p:nvSpPr>
              <p:cNvPr id="29" name="Text Box 34">
                <a:extLst>
                  <a:ext uri="{FF2B5EF4-FFF2-40B4-BE49-F238E27FC236}">
                    <a16:creationId xmlns:a16="http://schemas.microsoft.com/office/drawing/2014/main" id="{B6B69070-4B82-407D-8EAE-292318F800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0" y="1981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+</a:t>
                </a:r>
              </a:p>
            </p:txBody>
          </p:sp>
          <p:sp>
            <p:nvSpPr>
              <p:cNvPr id="30" name="Text Box 35">
                <a:extLst>
                  <a:ext uri="{FF2B5EF4-FFF2-40B4-BE49-F238E27FC236}">
                    <a16:creationId xmlns:a16="http://schemas.microsoft.com/office/drawing/2014/main" id="{40AB59FC-63EA-4B7B-AE82-39B99D3494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0" y="1999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/</a:t>
                </a:r>
              </a:p>
            </p:txBody>
          </p:sp>
          <p:sp>
            <p:nvSpPr>
              <p:cNvPr id="31" name="Text Box 36">
                <a:extLst>
                  <a:ext uri="{FF2B5EF4-FFF2-40B4-BE49-F238E27FC236}">
                    <a16:creationId xmlns:a16="http://schemas.microsoft.com/office/drawing/2014/main" id="{0EF884BD-0C4D-4098-99E7-520CA242F7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6" y="2511"/>
                <a:ext cx="229" cy="32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800" b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itchFamily="2" charset="-122"/>
                    <a:ea typeface="黑体" pitchFamily="2" charset="-122"/>
                  </a:rPr>
                  <a:t>*</a:t>
                </a:r>
              </a:p>
            </p:txBody>
          </p:sp>
        </p:grpSp>
        <p:sp>
          <p:nvSpPr>
            <p:cNvPr id="9" name="Line 37">
              <a:extLst>
                <a:ext uri="{FF2B5EF4-FFF2-40B4-BE49-F238E27FC236}">
                  <a16:creationId xmlns:a16="http://schemas.microsoft.com/office/drawing/2014/main" id="{B8FC1EA0-E699-4B65-8CA4-27CD37A9D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2" y="1746"/>
              <a:ext cx="347" cy="22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38">
              <a:extLst>
                <a:ext uri="{FF2B5EF4-FFF2-40B4-BE49-F238E27FC236}">
                  <a16:creationId xmlns:a16="http://schemas.microsoft.com/office/drawing/2014/main" id="{B8572CD1-70D0-4B78-BD86-41BD1E251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9" y="2181"/>
              <a:ext cx="100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9">
              <a:extLst>
                <a:ext uri="{FF2B5EF4-FFF2-40B4-BE49-F238E27FC236}">
                  <a16:creationId xmlns:a16="http://schemas.microsoft.com/office/drawing/2014/main" id="{736F9126-3A53-4247-B21B-82D5968AD8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1" y="2642"/>
              <a:ext cx="576" cy="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40">
              <a:extLst>
                <a:ext uri="{FF2B5EF4-FFF2-40B4-BE49-F238E27FC236}">
                  <a16:creationId xmlns:a16="http://schemas.microsoft.com/office/drawing/2014/main" id="{115C9546-2FA0-44D2-8733-EBF47E32E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9" y="2656"/>
              <a:ext cx="220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41">
              <a:extLst>
                <a:ext uri="{FF2B5EF4-FFF2-40B4-BE49-F238E27FC236}">
                  <a16:creationId xmlns:a16="http://schemas.microsoft.com/office/drawing/2014/main" id="{8397D6CE-1772-4A37-952C-74FD2DD12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0" y="2666"/>
              <a:ext cx="530" cy="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42">
              <a:extLst>
                <a:ext uri="{FF2B5EF4-FFF2-40B4-BE49-F238E27FC236}">
                  <a16:creationId xmlns:a16="http://schemas.microsoft.com/office/drawing/2014/main" id="{5F72E094-EBF3-4427-85F9-2F545AF2A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4" y="3149"/>
              <a:ext cx="567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43">
              <a:extLst>
                <a:ext uri="{FF2B5EF4-FFF2-40B4-BE49-F238E27FC236}">
                  <a16:creationId xmlns:a16="http://schemas.microsoft.com/office/drawing/2014/main" id="{1FD02501-1FEC-49C6-9EBF-A032D504E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3598"/>
              <a:ext cx="475" cy="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44">
              <a:extLst>
                <a:ext uri="{FF2B5EF4-FFF2-40B4-BE49-F238E27FC236}">
                  <a16:creationId xmlns:a16="http://schemas.microsoft.com/office/drawing/2014/main" id="{F5C0273F-FC4B-4463-9F71-F0B3C2B1C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8" y="3593"/>
              <a:ext cx="257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4034D79F-F9A6-4D8B-A000-8245ACDE9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2168"/>
              <a:ext cx="2511" cy="493"/>
            </a:xfrm>
            <a:custGeom>
              <a:avLst/>
              <a:gdLst>
                <a:gd name="T0" fmla="*/ 2339 w 2511"/>
                <a:gd name="T1" fmla="*/ 8 h 493"/>
                <a:gd name="T2" fmla="*/ 2439 w 2511"/>
                <a:gd name="T3" fmla="*/ 17 h 493"/>
                <a:gd name="T4" fmla="*/ 2503 w 2511"/>
                <a:gd name="T5" fmla="*/ 109 h 493"/>
                <a:gd name="T6" fmla="*/ 2485 w 2511"/>
                <a:gd name="T7" fmla="*/ 218 h 493"/>
                <a:gd name="T8" fmla="*/ 2394 w 2511"/>
                <a:gd name="T9" fmla="*/ 264 h 493"/>
                <a:gd name="T10" fmla="*/ 1964 w 2511"/>
                <a:gd name="T11" fmla="*/ 264 h 493"/>
                <a:gd name="T12" fmla="*/ 593 w 2511"/>
                <a:gd name="T13" fmla="*/ 264 h 493"/>
                <a:gd name="T14" fmla="*/ 181 w 2511"/>
                <a:gd name="T15" fmla="*/ 264 h 493"/>
                <a:gd name="T16" fmla="*/ 26 w 2511"/>
                <a:gd name="T17" fmla="*/ 337 h 493"/>
                <a:gd name="T18" fmla="*/ 26 w 2511"/>
                <a:gd name="T19" fmla="*/ 447 h 493"/>
                <a:gd name="T20" fmla="*/ 117 w 2511"/>
                <a:gd name="T21" fmla="*/ 493 h 49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11"/>
                <a:gd name="T34" fmla="*/ 0 h 493"/>
                <a:gd name="T35" fmla="*/ 2511 w 2511"/>
                <a:gd name="T36" fmla="*/ 493 h 49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11" h="493">
                  <a:moveTo>
                    <a:pt x="2339" y="8"/>
                  </a:moveTo>
                  <a:cubicBezTo>
                    <a:pt x="2375" y="4"/>
                    <a:pt x="2412" y="0"/>
                    <a:pt x="2439" y="17"/>
                  </a:cubicBezTo>
                  <a:cubicBezTo>
                    <a:pt x="2466" y="34"/>
                    <a:pt x="2495" y="76"/>
                    <a:pt x="2503" y="109"/>
                  </a:cubicBezTo>
                  <a:cubicBezTo>
                    <a:pt x="2511" y="142"/>
                    <a:pt x="2503" y="192"/>
                    <a:pt x="2485" y="218"/>
                  </a:cubicBezTo>
                  <a:cubicBezTo>
                    <a:pt x="2467" y="244"/>
                    <a:pt x="2481" y="256"/>
                    <a:pt x="2394" y="264"/>
                  </a:cubicBezTo>
                  <a:cubicBezTo>
                    <a:pt x="2307" y="272"/>
                    <a:pt x="2264" y="264"/>
                    <a:pt x="1964" y="264"/>
                  </a:cubicBezTo>
                  <a:cubicBezTo>
                    <a:pt x="1664" y="264"/>
                    <a:pt x="890" y="264"/>
                    <a:pt x="593" y="264"/>
                  </a:cubicBezTo>
                  <a:cubicBezTo>
                    <a:pt x="296" y="264"/>
                    <a:pt x="275" y="252"/>
                    <a:pt x="181" y="264"/>
                  </a:cubicBezTo>
                  <a:cubicBezTo>
                    <a:pt x="87" y="276"/>
                    <a:pt x="52" y="307"/>
                    <a:pt x="26" y="337"/>
                  </a:cubicBezTo>
                  <a:cubicBezTo>
                    <a:pt x="0" y="367"/>
                    <a:pt x="11" y="421"/>
                    <a:pt x="26" y="447"/>
                  </a:cubicBezTo>
                  <a:cubicBezTo>
                    <a:pt x="41" y="473"/>
                    <a:pt x="94" y="487"/>
                    <a:pt x="117" y="493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46">
              <a:extLst>
                <a:ext uri="{FF2B5EF4-FFF2-40B4-BE49-F238E27FC236}">
                  <a16:creationId xmlns:a16="http://schemas.microsoft.com/office/drawing/2014/main" id="{D3653EB6-32FE-48FE-94CE-D41CEE369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" y="2670"/>
              <a:ext cx="2614" cy="429"/>
            </a:xfrm>
            <a:custGeom>
              <a:avLst/>
              <a:gdLst>
                <a:gd name="T0" fmla="*/ 2455 w 2632"/>
                <a:gd name="T1" fmla="*/ 0 h 429"/>
                <a:gd name="T2" fmla="*/ 2535 w 2632"/>
                <a:gd name="T3" fmla="*/ 18 h 429"/>
                <a:gd name="T4" fmla="*/ 2571 w 2632"/>
                <a:gd name="T5" fmla="*/ 109 h 429"/>
                <a:gd name="T6" fmla="*/ 2535 w 2632"/>
                <a:gd name="T7" fmla="*/ 219 h 429"/>
                <a:gd name="T8" fmla="*/ 2312 w 2632"/>
                <a:gd name="T9" fmla="*/ 247 h 429"/>
                <a:gd name="T10" fmla="*/ 1936 w 2632"/>
                <a:gd name="T11" fmla="*/ 247 h 429"/>
                <a:gd name="T12" fmla="*/ 306 w 2632"/>
                <a:gd name="T13" fmla="*/ 247 h 429"/>
                <a:gd name="T14" fmla="*/ 98 w 2632"/>
                <a:gd name="T15" fmla="*/ 347 h 429"/>
                <a:gd name="T16" fmla="*/ 333 w 2632"/>
                <a:gd name="T17" fmla="*/ 429 h 4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632"/>
                <a:gd name="T28" fmla="*/ 0 h 429"/>
                <a:gd name="T29" fmla="*/ 2632 w 2632"/>
                <a:gd name="T30" fmla="*/ 429 h 4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632" h="429">
                  <a:moveTo>
                    <a:pt x="2506" y="0"/>
                  </a:moveTo>
                  <a:cubicBezTo>
                    <a:pt x="2537" y="0"/>
                    <a:pt x="2568" y="0"/>
                    <a:pt x="2588" y="18"/>
                  </a:cubicBezTo>
                  <a:cubicBezTo>
                    <a:pt x="2608" y="36"/>
                    <a:pt x="2625" y="76"/>
                    <a:pt x="2625" y="109"/>
                  </a:cubicBezTo>
                  <a:cubicBezTo>
                    <a:pt x="2625" y="142"/>
                    <a:pt x="2632" y="196"/>
                    <a:pt x="2588" y="219"/>
                  </a:cubicBezTo>
                  <a:cubicBezTo>
                    <a:pt x="2544" y="242"/>
                    <a:pt x="2462" y="242"/>
                    <a:pt x="2360" y="247"/>
                  </a:cubicBezTo>
                  <a:cubicBezTo>
                    <a:pt x="2258" y="252"/>
                    <a:pt x="2317" y="247"/>
                    <a:pt x="1976" y="247"/>
                  </a:cubicBezTo>
                  <a:cubicBezTo>
                    <a:pt x="1635" y="247"/>
                    <a:pt x="624" y="230"/>
                    <a:pt x="312" y="247"/>
                  </a:cubicBezTo>
                  <a:cubicBezTo>
                    <a:pt x="0" y="264"/>
                    <a:pt x="96" y="317"/>
                    <a:pt x="101" y="347"/>
                  </a:cubicBezTo>
                  <a:cubicBezTo>
                    <a:pt x="106" y="377"/>
                    <a:pt x="299" y="415"/>
                    <a:pt x="339" y="429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04549796-86C8-4856-97EA-6CA79E320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" y="3145"/>
              <a:ext cx="984" cy="456"/>
            </a:xfrm>
            <a:custGeom>
              <a:avLst/>
              <a:gdLst>
                <a:gd name="T0" fmla="*/ 905 w 984"/>
                <a:gd name="T1" fmla="*/ 0 h 456"/>
                <a:gd name="T2" fmla="*/ 960 w 984"/>
                <a:gd name="T3" fmla="*/ 37 h 456"/>
                <a:gd name="T4" fmla="*/ 960 w 984"/>
                <a:gd name="T5" fmla="*/ 137 h 456"/>
                <a:gd name="T6" fmla="*/ 813 w 984"/>
                <a:gd name="T7" fmla="*/ 201 h 456"/>
                <a:gd name="T8" fmla="*/ 439 w 984"/>
                <a:gd name="T9" fmla="*/ 201 h 456"/>
                <a:gd name="T10" fmla="*/ 119 w 984"/>
                <a:gd name="T11" fmla="*/ 229 h 456"/>
                <a:gd name="T12" fmla="*/ 9 w 984"/>
                <a:gd name="T13" fmla="*/ 348 h 456"/>
                <a:gd name="T14" fmla="*/ 64 w 984"/>
                <a:gd name="T15" fmla="*/ 439 h 456"/>
                <a:gd name="T16" fmla="*/ 192 w 984"/>
                <a:gd name="T17" fmla="*/ 448 h 4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84"/>
                <a:gd name="T28" fmla="*/ 0 h 456"/>
                <a:gd name="T29" fmla="*/ 984 w 984"/>
                <a:gd name="T30" fmla="*/ 456 h 4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84" h="456">
                  <a:moveTo>
                    <a:pt x="905" y="0"/>
                  </a:moveTo>
                  <a:cubicBezTo>
                    <a:pt x="928" y="7"/>
                    <a:pt x="951" y="14"/>
                    <a:pt x="960" y="37"/>
                  </a:cubicBezTo>
                  <a:cubicBezTo>
                    <a:pt x="969" y="60"/>
                    <a:pt x="984" y="110"/>
                    <a:pt x="960" y="137"/>
                  </a:cubicBezTo>
                  <a:cubicBezTo>
                    <a:pt x="936" y="164"/>
                    <a:pt x="900" y="190"/>
                    <a:pt x="813" y="201"/>
                  </a:cubicBezTo>
                  <a:cubicBezTo>
                    <a:pt x="726" y="212"/>
                    <a:pt x="555" y="196"/>
                    <a:pt x="439" y="201"/>
                  </a:cubicBezTo>
                  <a:cubicBezTo>
                    <a:pt x="323" y="206"/>
                    <a:pt x="191" y="205"/>
                    <a:pt x="119" y="229"/>
                  </a:cubicBezTo>
                  <a:cubicBezTo>
                    <a:pt x="47" y="253"/>
                    <a:pt x="18" y="313"/>
                    <a:pt x="9" y="348"/>
                  </a:cubicBezTo>
                  <a:cubicBezTo>
                    <a:pt x="0" y="383"/>
                    <a:pt x="34" y="422"/>
                    <a:pt x="64" y="439"/>
                  </a:cubicBezTo>
                  <a:cubicBezTo>
                    <a:pt x="94" y="456"/>
                    <a:pt x="171" y="447"/>
                    <a:pt x="192" y="448"/>
                  </a:cubicBez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" name="Text Box 4">
            <a:extLst>
              <a:ext uri="{FF2B5EF4-FFF2-40B4-BE49-F238E27FC236}">
                <a16:creationId xmlns:a16="http://schemas.microsoft.com/office/drawing/2014/main" id="{1FFC8CB1-C61D-4A9D-8486-D681DA318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998" y="1395390"/>
            <a:ext cx="2057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000" b="1" dirty="0">
                <a:latin typeface="+mn-ea"/>
              </a:rPr>
              <a:t>遍历顺序</a:t>
            </a:r>
            <a:endParaRPr kumimoji="1" lang="zh-CN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581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8E3AE-A821-4621-BE61-F101B3B1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例子：表达式树</a:t>
            </a:r>
            <a:r>
              <a:rPr lang="en-US" altLang="zh-CN" dirty="0"/>
              <a:t>(</a:t>
            </a:r>
            <a:r>
              <a:rPr lang="en-US" altLang="zh-CN"/>
              <a:t>Expression tree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7E3C9-1897-4E2A-82CD-CD762186C3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用二叉树存储表达式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exp=opnd1 </a:t>
            </a:r>
            <a:r>
              <a:rPr lang="en-US" altLang="zh-CN" dirty="0" err="1"/>
              <a:t>optr</a:t>
            </a:r>
            <a:r>
              <a:rPr lang="en-US" altLang="zh-CN" dirty="0"/>
              <a:t> opnd2</a:t>
            </a:r>
            <a:r>
              <a:rPr lang="zh-CN" altLang="en-US" dirty="0"/>
              <a:t>，则</a:t>
            </a:r>
            <a:r>
              <a:rPr lang="en-US" altLang="zh-CN" dirty="0" err="1"/>
              <a:t>optr</a:t>
            </a:r>
            <a:r>
              <a:rPr lang="zh-CN" altLang="en-US" dirty="0"/>
              <a:t>放根结点，</a:t>
            </a:r>
            <a:r>
              <a:rPr lang="en-US" altLang="zh-CN" dirty="0"/>
              <a:t>opnd1,2</a:t>
            </a:r>
            <a:r>
              <a:rPr lang="zh-CN" altLang="en-US" dirty="0"/>
              <a:t>放左右子树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 err="1"/>
              <a:t>a+b</a:t>
            </a:r>
            <a:r>
              <a:rPr lang="en-US" altLang="zh-CN" dirty="0"/>
              <a:t>*(c-d)-e/f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利用二叉树，可以在三种表达式之间转换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0E3E49-8ADD-4EE4-BF32-168B4777F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378842" cy="590465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3300" dirty="0"/>
              <a:t>先序遍历：前缀表达式</a:t>
            </a:r>
            <a:endParaRPr lang="en-US" altLang="zh-CN" sz="3300" dirty="0"/>
          </a:p>
          <a:p>
            <a:pPr marL="457200" lvl="1" indent="0">
              <a:buNone/>
            </a:pPr>
            <a:r>
              <a:rPr lang="en-US" altLang="zh-CN" sz="2800" b="1" dirty="0">
                <a:solidFill>
                  <a:srgbClr val="C00000"/>
                </a:solidFill>
              </a:rPr>
              <a:t>-+a*b-cd/</a:t>
            </a:r>
            <a:r>
              <a:rPr lang="en-US" altLang="zh-CN" sz="2800" b="1" dirty="0" err="1">
                <a:solidFill>
                  <a:srgbClr val="C00000"/>
                </a:solidFill>
              </a:rPr>
              <a:t>ef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2800" dirty="0"/>
              <a:t>表达式的前缀表示</a:t>
            </a:r>
            <a:r>
              <a:rPr lang="en-US" altLang="zh-CN" sz="2800" dirty="0"/>
              <a:t>/</a:t>
            </a:r>
            <a:r>
              <a:rPr lang="zh-CN" altLang="en-US" sz="2800" dirty="0"/>
              <a:t>波兰式表达 </a:t>
            </a:r>
            <a:r>
              <a:rPr lang="en-US" altLang="zh-CN" sz="2800" dirty="0"/>
              <a:t>(prefix/Polish notation)</a:t>
            </a:r>
          </a:p>
          <a:p>
            <a:r>
              <a:rPr lang="zh-CN" altLang="en-US" sz="3300" dirty="0"/>
              <a:t>中序遍历：中缀表达式</a:t>
            </a:r>
            <a:endParaRPr lang="en-US" altLang="zh-CN" sz="3300" dirty="0"/>
          </a:p>
          <a:p>
            <a:pPr marL="457200" lvl="1" indent="0">
              <a:buNone/>
            </a:pPr>
            <a:r>
              <a:rPr lang="en-US" altLang="zh-CN" sz="2800" b="1" dirty="0" err="1">
                <a:solidFill>
                  <a:srgbClr val="C00000"/>
                </a:solidFill>
              </a:rPr>
              <a:t>a+b</a:t>
            </a:r>
            <a:r>
              <a:rPr lang="en-US" altLang="zh-CN" sz="2800" b="1" dirty="0">
                <a:solidFill>
                  <a:srgbClr val="C00000"/>
                </a:solidFill>
              </a:rPr>
              <a:t>*c-d-e/f</a:t>
            </a:r>
          </a:p>
          <a:p>
            <a:pPr lvl="1"/>
            <a:r>
              <a:rPr lang="zh-CN" altLang="en-US" sz="2800" dirty="0"/>
              <a:t>表达式的中缀表示</a:t>
            </a:r>
            <a:r>
              <a:rPr lang="en-US" altLang="zh-CN" sz="2800" dirty="0"/>
              <a:t>(infix notation)</a:t>
            </a:r>
          </a:p>
          <a:p>
            <a:r>
              <a:rPr lang="zh-CN" altLang="en-US" sz="3300" dirty="0"/>
              <a:t>后序遍历：后缀表达式</a:t>
            </a:r>
            <a:endParaRPr lang="en-US" altLang="zh-CN" sz="3300" dirty="0"/>
          </a:p>
          <a:p>
            <a:pPr marL="457200" lvl="1" indent="0">
              <a:buNone/>
            </a:pPr>
            <a:r>
              <a:rPr lang="en-US" altLang="zh-CN" sz="2800" b="1" dirty="0" err="1">
                <a:solidFill>
                  <a:srgbClr val="C00000"/>
                </a:solidFill>
              </a:rPr>
              <a:t>abcd</a:t>
            </a:r>
            <a:r>
              <a:rPr lang="en-US" altLang="zh-CN" sz="2800" b="1" dirty="0">
                <a:solidFill>
                  <a:srgbClr val="C00000"/>
                </a:solidFill>
              </a:rPr>
              <a:t>-*+</a:t>
            </a:r>
            <a:r>
              <a:rPr lang="en-US" altLang="zh-CN" sz="2800" b="1" dirty="0" err="1">
                <a:solidFill>
                  <a:srgbClr val="C00000"/>
                </a:solidFill>
              </a:rPr>
              <a:t>ef</a:t>
            </a:r>
            <a:r>
              <a:rPr lang="en-US" altLang="zh-CN" sz="2800" b="1" dirty="0">
                <a:solidFill>
                  <a:srgbClr val="C00000"/>
                </a:solidFill>
              </a:rPr>
              <a:t>/-</a:t>
            </a:r>
          </a:p>
          <a:p>
            <a:pPr lvl="1"/>
            <a:r>
              <a:rPr lang="zh-CN" altLang="en-US" sz="2800" dirty="0"/>
              <a:t>表达式的后缀表示</a:t>
            </a:r>
            <a:r>
              <a:rPr lang="en-US" altLang="zh-CN" sz="2800" dirty="0"/>
              <a:t>/</a:t>
            </a:r>
            <a:r>
              <a:rPr lang="zh-CN" altLang="en-US" sz="2800" dirty="0"/>
              <a:t>逆波兰表示</a:t>
            </a:r>
            <a:r>
              <a:rPr lang="en-US" altLang="zh-CN" sz="2800" dirty="0"/>
              <a:t>(postfix notation, RPN(Reverse Polish Notation))</a:t>
            </a:r>
          </a:p>
          <a:p>
            <a:pPr lvl="1"/>
            <a:r>
              <a:rPr lang="zh-CN" altLang="en-US" sz="2800" dirty="0"/>
              <a:t>利用后缀表达式求表达式的值</a:t>
            </a:r>
            <a:endParaRPr lang="en-US" altLang="zh-CN" sz="2800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0103FC-391B-4DE4-B3B8-067C19D6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68" y="2274961"/>
            <a:ext cx="2934586" cy="325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8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A42BC-1448-4670-9BE3-80B03E81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树的逻辑表示方法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B8009-C9F3-41CC-B013-436283EBF1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</a:rPr>
              <a:t>文氏图</a:t>
            </a:r>
            <a:r>
              <a:rPr lang="en-US" altLang="zh-CN" b="1" dirty="0">
                <a:solidFill>
                  <a:srgbClr val="0000CC"/>
                </a:solidFill>
              </a:rPr>
              <a:t>(Venn diagram)</a:t>
            </a:r>
            <a:r>
              <a:rPr lang="zh-CN" altLang="en-US" b="1" dirty="0">
                <a:solidFill>
                  <a:srgbClr val="0000CC"/>
                </a:solidFill>
              </a:rPr>
              <a:t>表示法</a:t>
            </a:r>
            <a:r>
              <a:rPr lang="en-US" altLang="zh-CN" dirty="0"/>
              <a:t>/</a:t>
            </a:r>
            <a:r>
              <a:rPr lang="zh-CN" altLang="en-US" dirty="0"/>
              <a:t>嵌套集合表示法：</a:t>
            </a:r>
            <a:r>
              <a:rPr lang="zh-CN" altLang="en-US" dirty="0">
                <a:solidFill>
                  <a:srgbClr val="0000CC"/>
                </a:solidFill>
              </a:rPr>
              <a:t>每棵树对应一个圆圈</a:t>
            </a:r>
            <a:r>
              <a:rPr lang="zh-CN" altLang="en-US" dirty="0"/>
              <a:t>，圆圈内包含结点和子树的圆圈，</a:t>
            </a:r>
            <a:r>
              <a:rPr lang="zh-CN" altLang="en-US" dirty="0">
                <a:solidFill>
                  <a:srgbClr val="C00000"/>
                </a:solidFill>
              </a:rPr>
              <a:t>同一个根结点下的各子树对应的圆圈是不能相交的</a:t>
            </a:r>
          </a:p>
          <a:p>
            <a:r>
              <a:rPr lang="zh-CN" altLang="en-US" dirty="0"/>
              <a:t>目录结构表示法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EC14E59-F444-4182-B6E1-1CC253E8A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871566"/>
            <a:ext cx="4038600" cy="590465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39479C-1C29-4744-8F46-F6C83C0A8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110298"/>
            <a:ext cx="2555631" cy="389664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860395-8114-40E3-8156-0F7390D34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108" y="81778"/>
            <a:ext cx="3433348" cy="334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5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1DA5BFC9-6A97-48A1-828E-F108E735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树相关的术语</a:t>
            </a:r>
            <a:r>
              <a:rPr lang="en-US" altLang="zh-CN" dirty="0"/>
              <a:t>-I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5D1864-0D03-4D39-865B-A1BAE0FEB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结点</a:t>
            </a:r>
            <a:r>
              <a:rPr lang="zh-CN" altLang="en-US" dirty="0"/>
              <a:t>：包含数据元素及</a:t>
            </a:r>
            <a:r>
              <a:rPr lang="zh-CN" altLang="en-US" dirty="0">
                <a:solidFill>
                  <a:srgbClr val="C00000"/>
                </a:solidFill>
              </a:rPr>
              <a:t>若干指向其子树</a:t>
            </a:r>
            <a:r>
              <a:rPr lang="zh-CN" altLang="en-US" dirty="0"/>
              <a:t>的分支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C00000"/>
                </a:solidFill>
              </a:rPr>
              <a:t>指针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结点的</a:t>
            </a:r>
            <a:r>
              <a:rPr lang="zh-CN" altLang="en-US" b="1" dirty="0">
                <a:solidFill>
                  <a:srgbClr val="0000CC"/>
                </a:solidFill>
              </a:rPr>
              <a:t>孩子</a:t>
            </a:r>
            <a:r>
              <a:rPr lang="en-US" altLang="zh-CN" b="1" dirty="0">
                <a:solidFill>
                  <a:srgbClr val="0000CC"/>
                </a:solidFill>
              </a:rPr>
              <a:t>(child)</a:t>
            </a:r>
            <a:r>
              <a:rPr lang="zh-CN" altLang="en-US" dirty="0"/>
              <a:t>：若结点的子树非空，结点子树的根即为该结点的孩子</a:t>
            </a:r>
          </a:p>
          <a:p>
            <a:r>
              <a:rPr lang="zh-CN" altLang="en-US" b="1" dirty="0">
                <a:solidFill>
                  <a:srgbClr val="0000CC"/>
                </a:solidFill>
              </a:rPr>
              <a:t>双亲</a:t>
            </a:r>
            <a:r>
              <a:rPr lang="en-US" altLang="zh-CN" b="1" dirty="0">
                <a:solidFill>
                  <a:srgbClr val="0000CC"/>
                </a:solidFill>
              </a:rPr>
              <a:t>(parent)</a:t>
            </a:r>
            <a:r>
              <a:rPr lang="zh-CN" altLang="en-US" dirty="0"/>
              <a:t>：若结点有孩子，那么该结点就是孩子结点的双亲</a:t>
            </a:r>
            <a:endParaRPr lang="en-US" altLang="zh-CN" dirty="0"/>
          </a:p>
          <a:p>
            <a:r>
              <a:rPr lang="zh-CN" altLang="en-US" b="1" dirty="0">
                <a:solidFill>
                  <a:srgbClr val="0000CC"/>
                </a:solidFill>
              </a:rPr>
              <a:t>兄弟</a:t>
            </a:r>
            <a:r>
              <a:rPr lang="en-US" altLang="zh-CN" b="1" dirty="0">
                <a:solidFill>
                  <a:srgbClr val="0000CC"/>
                </a:solidFill>
              </a:rPr>
              <a:t>(sibling)</a:t>
            </a:r>
            <a:r>
              <a:rPr lang="zh-CN" altLang="en-US" dirty="0"/>
              <a:t>：同一双亲结点的孩子互称为兄弟</a:t>
            </a:r>
            <a:endParaRPr lang="en-US" altLang="zh-CN" dirty="0"/>
          </a:p>
          <a:p>
            <a:r>
              <a:rPr lang="zh-CN" altLang="en-US" b="1" dirty="0">
                <a:solidFill>
                  <a:srgbClr val="0000CC"/>
                </a:solidFill>
              </a:rPr>
              <a:t>堂兄弟</a:t>
            </a:r>
            <a:r>
              <a:rPr lang="zh-CN" altLang="en-US" dirty="0"/>
              <a:t>：双亲在同一层的结点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06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30FC6-539F-4F99-BDD9-B70BDE93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树相关的术语</a:t>
            </a:r>
            <a:r>
              <a:rPr lang="en-US" altLang="zh-CN" dirty="0"/>
              <a:t>-II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BDF66-EBE6-46F8-8535-2AD91244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结点的</a:t>
            </a:r>
            <a:r>
              <a:rPr lang="zh-CN" altLang="en-US" b="1" dirty="0">
                <a:solidFill>
                  <a:srgbClr val="0000CC"/>
                </a:solidFill>
              </a:rPr>
              <a:t>祖先</a:t>
            </a:r>
            <a:r>
              <a:rPr lang="en-US" altLang="zh-CN" b="1" dirty="0">
                <a:solidFill>
                  <a:srgbClr val="0000CC"/>
                </a:solidFill>
              </a:rPr>
              <a:t>(ancestor)</a:t>
            </a:r>
            <a:r>
              <a:rPr lang="zh-CN" altLang="en-US" dirty="0"/>
              <a:t>：从根结点到该结点所经分支上的所有结点</a:t>
            </a:r>
            <a:endParaRPr lang="en-US" altLang="zh-CN" dirty="0"/>
          </a:p>
          <a:p>
            <a:r>
              <a:rPr lang="zh-CN" altLang="en-US" dirty="0"/>
              <a:t>结点的</a:t>
            </a:r>
            <a:r>
              <a:rPr lang="zh-CN" altLang="en-US" b="1" dirty="0">
                <a:solidFill>
                  <a:srgbClr val="0000CC"/>
                </a:solidFill>
              </a:rPr>
              <a:t>子孙</a:t>
            </a:r>
            <a:r>
              <a:rPr lang="en-US" altLang="zh-CN" b="1" dirty="0">
                <a:solidFill>
                  <a:srgbClr val="0000CC"/>
                </a:solidFill>
              </a:rPr>
              <a:t>(descendant)</a:t>
            </a:r>
            <a:r>
              <a:rPr lang="zh-CN" altLang="en-US" dirty="0"/>
              <a:t>：某一结点的孩子以及这些孩子的孩子都是该结点的子孙</a:t>
            </a:r>
            <a:endParaRPr lang="en-US" altLang="zh-CN" dirty="0"/>
          </a:p>
          <a:p>
            <a:pPr lvl="1"/>
            <a:r>
              <a:rPr lang="zh-CN" altLang="en-US" dirty="0"/>
              <a:t>以某结点为根的子树中任一结点都是该结点的子孙</a:t>
            </a:r>
            <a:endParaRPr lang="en-US" altLang="zh-CN" dirty="0"/>
          </a:p>
          <a:p>
            <a:r>
              <a:rPr lang="en-US" altLang="zh-CN" dirty="0"/>
              <a:t>For two nodes in a tree, X and Y</a:t>
            </a:r>
          </a:p>
          <a:p>
            <a:r>
              <a:rPr lang="en-US" altLang="zh-CN" dirty="0"/>
              <a:t>X is an </a:t>
            </a:r>
            <a:r>
              <a:rPr lang="en-US" altLang="zh-CN" b="1" dirty="0">
                <a:solidFill>
                  <a:srgbClr val="0000CC"/>
                </a:solidFill>
              </a:rPr>
              <a:t>ancestor</a:t>
            </a:r>
            <a:r>
              <a:rPr lang="en-US" altLang="zh-CN" dirty="0"/>
              <a:t> of Y if </a:t>
            </a:r>
          </a:p>
          <a:p>
            <a:pPr lvl="1"/>
            <a:r>
              <a:rPr lang="en-US" altLang="zh-CN" dirty="0"/>
              <a:t>X is the parent of Y or</a:t>
            </a:r>
          </a:p>
          <a:p>
            <a:pPr lvl="1"/>
            <a:r>
              <a:rPr lang="en-US" altLang="zh-CN" dirty="0"/>
              <a:t>X is the </a:t>
            </a:r>
            <a:r>
              <a:rPr lang="en-US" altLang="zh-CN" sz="3200" b="1" dirty="0">
                <a:solidFill>
                  <a:srgbClr val="0000CC"/>
                </a:solidFill>
              </a:rPr>
              <a:t>ancestor </a:t>
            </a:r>
            <a:r>
              <a:rPr lang="en-US" altLang="zh-CN" dirty="0"/>
              <a:t>of the parent of Y</a:t>
            </a:r>
          </a:p>
          <a:p>
            <a:r>
              <a:rPr lang="en-US" altLang="zh-CN" dirty="0"/>
              <a:t>Y is a </a:t>
            </a:r>
            <a:r>
              <a:rPr lang="en-US" altLang="zh-CN" b="1" dirty="0">
                <a:solidFill>
                  <a:srgbClr val="0000CC"/>
                </a:solidFill>
              </a:rPr>
              <a:t>descendant</a:t>
            </a:r>
            <a:r>
              <a:rPr lang="en-US" altLang="zh-CN" dirty="0"/>
              <a:t> of X if </a:t>
            </a:r>
          </a:p>
          <a:p>
            <a:pPr lvl="1"/>
            <a:r>
              <a:rPr lang="en-US" altLang="zh-CN" dirty="0"/>
              <a:t>Y is a child of X or</a:t>
            </a:r>
          </a:p>
          <a:p>
            <a:pPr lvl="1"/>
            <a:r>
              <a:rPr lang="en-US" altLang="zh-CN" dirty="0"/>
              <a:t>Y is the </a:t>
            </a:r>
            <a:r>
              <a:rPr lang="en-US" altLang="zh-CN" sz="3200" b="1" dirty="0">
                <a:solidFill>
                  <a:srgbClr val="0000CC"/>
                </a:solidFill>
              </a:rPr>
              <a:t>descendant </a:t>
            </a:r>
            <a:r>
              <a:rPr lang="en-US" altLang="zh-CN" dirty="0"/>
              <a:t>of a child of X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8535404-FD60-CAD8-4BC5-7C84A57D63AC}"/>
              </a:ext>
            </a:extLst>
          </p:cNvPr>
          <p:cNvCxnSpPr/>
          <p:nvPr/>
        </p:nvCxnSpPr>
        <p:spPr>
          <a:xfrm>
            <a:off x="1114185" y="3065929"/>
            <a:ext cx="756227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4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61AE7-E0A4-46BE-86B7-C84258AC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树相关的术语</a:t>
            </a:r>
            <a:r>
              <a:rPr lang="en-US" altLang="zh-CN" dirty="0"/>
              <a:t>-III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91F40-DEC7-41F9-943E-7605DFE2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结点的</a:t>
            </a:r>
            <a:r>
              <a:rPr lang="zh-CN" altLang="en-US" b="1" dirty="0">
                <a:solidFill>
                  <a:srgbClr val="0000CC"/>
                </a:solidFill>
              </a:rPr>
              <a:t>度</a:t>
            </a:r>
            <a:r>
              <a:rPr lang="en-US" altLang="zh-CN" b="1" dirty="0">
                <a:solidFill>
                  <a:srgbClr val="0000CC"/>
                </a:solidFill>
              </a:rPr>
              <a:t>(degree)</a:t>
            </a:r>
            <a:r>
              <a:rPr lang="zh-CN" altLang="en-US" dirty="0"/>
              <a:t>：结点所拥有的</a:t>
            </a:r>
            <a:r>
              <a:rPr lang="zh-CN" altLang="en-US" dirty="0">
                <a:solidFill>
                  <a:srgbClr val="C00000"/>
                </a:solidFill>
              </a:rPr>
              <a:t>子树的数量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sz="3200" b="1" dirty="0">
                <a:solidFill>
                  <a:srgbClr val="0000CC"/>
                </a:solidFill>
              </a:rPr>
              <a:t>叶子结点</a:t>
            </a:r>
            <a:r>
              <a:rPr lang="en-US" altLang="zh-CN" sz="3200" b="1" dirty="0">
                <a:solidFill>
                  <a:srgbClr val="0000CC"/>
                </a:solidFill>
              </a:rPr>
              <a:t>(leaf)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C00000"/>
                </a:solidFill>
              </a:rPr>
              <a:t>度为零</a:t>
            </a:r>
            <a:r>
              <a:rPr lang="zh-CN" altLang="en-US" dirty="0"/>
              <a:t>的结点，终端结点</a:t>
            </a:r>
          </a:p>
          <a:p>
            <a:pPr lvl="1"/>
            <a:r>
              <a:rPr lang="zh-CN" altLang="en-US" dirty="0"/>
              <a:t>分支结点：度大于零的结点，非终端结点</a:t>
            </a:r>
            <a:endParaRPr lang="en-US" altLang="zh-CN" dirty="0"/>
          </a:p>
          <a:p>
            <a:r>
              <a:rPr lang="zh-CN" altLang="en-US" dirty="0"/>
              <a:t>结点之间的</a:t>
            </a:r>
            <a:r>
              <a:rPr lang="zh-CN" altLang="en-US" b="1" dirty="0">
                <a:solidFill>
                  <a:srgbClr val="0000CC"/>
                </a:solidFill>
              </a:rPr>
              <a:t>路径</a:t>
            </a:r>
            <a:r>
              <a:rPr lang="zh-CN" altLang="en-US" dirty="0"/>
              <a:t>：由从一个结点到另一个结点的所径分支和结点组成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00CC"/>
                </a:solidFill>
              </a:rPr>
              <a:t>从根到结点的路径</a:t>
            </a:r>
            <a:r>
              <a:rPr lang="zh-CN" altLang="en-US" dirty="0"/>
              <a:t>：由从根到该结点所经分支和结点构成</a:t>
            </a:r>
            <a:endParaRPr lang="en-US" altLang="zh-CN" dirty="0"/>
          </a:p>
          <a:p>
            <a:endParaRPr lang="en-US" altLang="zh-CN" b="1" dirty="0">
              <a:solidFill>
                <a:srgbClr val="00B050"/>
              </a:solidFill>
            </a:endParaRPr>
          </a:p>
          <a:p>
            <a:r>
              <a:rPr lang="zh-CN" altLang="en-US" b="1" dirty="0">
                <a:solidFill>
                  <a:srgbClr val="00B050"/>
                </a:solidFill>
              </a:rPr>
              <a:t>树的度</a:t>
            </a:r>
            <a:r>
              <a:rPr lang="zh-CN" altLang="en-US" dirty="0"/>
              <a:t>：树中</a:t>
            </a:r>
            <a:r>
              <a:rPr lang="zh-CN" altLang="en-US" dirty="0">
                <a:solidFill>
                  <a:srgbClr val="C00000"/>
                </a:solidFill>
              </a:rPr>
              <a:t>各个结点的度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B050"/>
                </a:solidFill>
              </a:rPr>
              <a:t>最大</a:t>
            </a:r>
            <a:r>
              <a:rPr lang="zh-CN" altLang="en-US" dirty="0"/>
              <a:t>值，通常将度为</a:t>
            </a:r>
            <a:r>
              <a:rPr lang="en-US" altLang="zh-CN" dirty="0"/>
              <a:t>m</a:t>
            </a:r>
            <a:r>
              <a:rPr lang="zh-CN" altLang="en-US" dirty="0"/>
              <a:t>的树称为</a:t>
            </a:r>
            <a:r>
              <a:rPr lang="en-US" altLang="zh-CN" dirty="0"/>
              <a:t>m</a:t>
            </a:r>
            <a:r>
              <a:rPr lang="zh-CN" altLang="en-US" dirty="0"/>
              <a:t>叉树</a:t>
            </a:r>
            <a:r>
              <a:rPr lang="en-US" altLang="zh-CN" dirty="0"/>
              <a:t>/m</a:t>
            </a:r>
            <a:r>
              <a:rPr lang="zh-CN" altLang="en-US" dirty="0"/>
              <a:t>次树</a:t>
            </a:r>
          </a:p>
          <a:p>
            <a:r>
              <a:rPr lang="zh-CN" altLang="en-US" b="1" dirty="0">
                <a:solidFill>
                  <a:srgbClr val="00B050"/>
                </a:solidFill>
              </a:rPr>
              <a:t>树的宽度</a:t>
            </a:r>
            <a:r>
              <a:rPr lang="zh-CN" altLang="en-US" dirty="0"/>
              <a:t>：统计树中</a:t>
            </a:r>
            <a:r>
              <a:rPr lang="zh-CN" altLang="en-US" dirty="0">
                <a:solidFill>
                  <a:srgbClr val="C00000"/>
                </a:solidFill>
              </a:rPr>
              <a:t>每一层的结点数量</a:t>
            </a:r>
            <a:r>
              <a:rPr lang="zh-CN" altLang="en-US" dirty="0"/>
              <a:t>，取</a:t>
            </a:r>
            <a:r>
              <a:rPr lang="zh-CN" altLang="en-US" b="1" dirty="0">
                <a:solidFill>
                  <a:srgbClr val="00B050"/>
                </a:solidFill>
              </a:rPr>
              <a:t>最大</a:t>
            </a:r>
            <a:r>
              <a:rPr lang="zh-CN" altLang="en-US" dirty="0"/>
              <a:t>的数量作为树的宽度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6296C1F-976B-4B96-AD5F-0C4BB9D0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树相关的术语</a:t>
            </a:r>
            <a:r>
              <a:rPr lang="en-US" altLang="zh-CN" dirty="0"/>
              <a:t>-IV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EEC75-44AB-4CAC-BF24-A87F4C44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361310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b="1" dirty="0">
                <a:solidFill>
                  <a:srgbClr val="0000CC"/>
                </a:solidFill>
              </a:rPr>
              <a:t>结点的层次</a:t>
            </a:r>
            <a:r>
              <a:rPr lang="en-US" altLang="zh-CN" sz="3000" b="1" dirty="0">
                <a:solidFill>
                  <a:srgbClr val="0000CC"/>
                </a:solidFill>
              </a:rPr>
              <a:t>/</a:t>
            </a:r>
            <a:r>
              <a:rPr lang="zh-CN" altLang="en-US" sz="3000" b="1" dirty="0">
                <a:solidFill>
                  <a:srgbClr val="0000CC"/>
                </a:solidFill>
              </a:rPr>
              <a:t>深度</a:t>
            </a:r>
            <a:r>
              <a:rPr lang="zh-CN" altLang="en-US" sz="3000" dirty="0"/>
              <a:t>：规定根结点为第一层，其孩子结点的层次等于它的层次加一，若某结点在</a:t>
            </a:r>
            <a:r>
              <a:rPr lang="en-US" altLang="zh-CN" sz="3000" dirty="0" err="1"/>
              <a:t>i</a:t>
            </a:r>
            <a:r>
              <a:rPr lang="zh-CN" altLang="en-US" sz="3000" dirty="0"/>
              <a:t>层，则其子树的根就在第</a:t>
            </a:r>
            <a:r>
              <a:rPr lang="en-US" altLang="zh-CN" sz="3000" dirty="0"/>
              <a:t>i+1</a:t>
            </a:r>
            <a:r>
              <a:rPr lang="zh-CN" altLang="en-US" sz="3000" dirty="0"/>
              <a:t>层</a:t>
            </a:r>
            <a:endParaRPr lang="en-US" altLang="zh-CN" sz="3000" dirty="0"/>
          </a:p>
          <a:p>
            <a:r>
              <a:rPr lang="zh-CN" altLang="en-US" sz="3000" b="1" dirty="0">
                <a:solidFill>
                  <a:srgbClr val="0000CC"/>
                </a:solidFill>
              </a:rPr>
              <a:t>结点的高度</a:t>
            </a:r>
            <a:r>
              <a:rPr lang="zh-CN" altLang="en-US" sz="3000" dirty="0"/>
              <a:t>：叶结点的高度为</a:t>
            </a:r>
            <a:r>
              <a:rPr lang="en-US" altLang="zh-CN" sz="3000" dirty="0"/>
              <a:t>1</a:t>
            </a:r>
            <a:r>
              <a:rPr lang="zh-CN" altLang="en-US" sz="3000" dirty="0"/>
              <a:t>，非叶结点的高度等于它的孩子结点高度中的最大值加</a:t>
            </a:r>
            <a:r>
              <a:rPr lang="en-US" altLang="zh-CN" sz="3000" dirty="0"/>
              <a:t>1</a:t>
            </a:r>
          </a:p>
          <a:p>
            <a:r>
              <a:rPr lang="zh-CN" altLang="en-US" sz="3000" b="1" dirty="0">
                <a:solidFill>
                  <a:srgbClr val="00B050"/>
                </a:solidFill>
              </a:rPr>
              <a:t>树的深度</a:t>
            </a:r>
            <a:r>
              <a:rPr lang="zh-CN" altLang="en-US" sz="3000" dirty="0"/>
              <a:t>：树中</a:t>
            </a:r>
            <a:r>
              <a:rPr lang="en-US" altLang="zh-CN" sz="3000" dirty="0"/>
              <a:t>(</a:t>
            </a:r>
            <a:r>
              <a:rPr lang="zh-CN" altLang="en-US" sz="3000" dirty="0"/>
              <a:t>叶子</a:t>
            </a:r>
            <a:r>
              <a:rPr lang="en-US" altLang="zh-CN" sz="3000" dirty="0"/>
              <a:t>)</a:t>
            </a:r>
            <a:r>
              <a:rPr lang="zh-CN" altLang="en-US" sz="3000" dirty="0"/>
              <a:t>结点的最大层次</a:t>
            </a:r>
            <a:endParaRPr lang="en-US" altLang="zh-CN" sz="3000" dirty="0"/>
          </a:p>
          <a:p>
            <a:r>
              <a:rPr lang="zh-CN" altLang="en-US" sz="3000" b="1" dirty="0">
                <a:solidFill>
                  <a:srgbClr val="00B050"/>
                </a:solidFill>
              </a:rPr>
              <a:t>树的高度</a:t>
            </a:r>
            <a:r>
              <a:rPr lang="zh-CN" altLang="en-US" sz="3000" dirty="0"/>
              <a:t>：根结点的高度</a:t>
            </a:r>
            <a:endParaRPr lang="en-US" altLang="zh-CN" sz="3000" dirty="0"/>
          </a:p>
          <a:p>
            <a:pPr lvl="1"/>
            <a:r>
              <a:rPr lang="zh-CN" altLang="en-US" sz="3000" b="1" dirty="0">
                <a:solidFill>
                  <a:srgbClr val="00B050"/>
                </a:solidFill>
              </a:rPr>
              <a:t>树的高度</a:t>
            </a:r>
            <a:r>
              <a:rPr lang="en-US" altLang="zh-CN" sz="3000" b="1" dirty="0">
                <a:solidFill>
                  <a:srgbClr val="00B050"/>
                </a:solidFill>
              </a:rPr>
              <a:t>=</a:t>
            </a:r>
            <a:r>
              <a:rPr lang="zh-CN" altLang="en-US" sz="3000" b="1" dirty="0">
                <a:solidFill>
                  <a:srgbClr val="00B050"/>
                </a:solidFill>
              </a:rPr>
              <a:t>树的深度</a:t>
            </a:r>
            <a:endParaRPr lang="en-US" altLang="zh-CN" sz="3000" b="1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DA3CA3-5911-4725-82AF-CC0E13C65712}"/>
              </a:ext>
            </a:extLst>
          </p:cNvPr>
          <p:cNvGrpSpPr>
            <a:grpSpLocks/>
          </p:cNvGrpSpPr>
          <p:nvPr/>
        </p:nvGrpSpPr>
        <p:grpSpPr bwMode="auto">
          <a:xfrm>
            <a:off x="680219" y="4276578"/>
            <a:ext cx="7996237" cy="2399396"/>
            <a:chOff x="816" y="1594"/>
            <a:chExt cx="5037" cy="1939"/>
          </a:xfrm>
        </p:grpSpPr>
        <p:sp>
          <p:nvSpPr>
            <p:cNvPr id="6" name="Line 4">
              <a:extLst>
                <a:ext uri="{FF2B5EF4-FFF2-40B4-BE49-F238E27FC236}">
                  <a16:creationId xmlns:a16="http://schemas.microsoft.com/office/drawing/2014/main" id="{8B40AD3B-14D4-47AF-B763-4B6C5C941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" y="2432"/>
              <a:ext cx="288" cy="33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C54A92B8-8E73-4351-9851-0358EC693C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3" y="2448"/>
              <a:ext cx="275" cy="30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15A8EB7E-2297-4508-ABDB-1D5D150DF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9" y="2496"/>
              <a:ext cx="0" cy="24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F7B0D008-33CB-42CD-89AB-CF1D63F59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976"/>
              <a:ext cx="0" cy="2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7CB92822-1A83-4A40-A4A1-BB778382A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872"/>
              <a:ext cx="672" cy="38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5FAB37EB-DC4B-43E6-A6EC-FA7BE6571A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1872"/>
              <a:ext cx="576" cy="38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EFE534CF-955C-484A-80CA-3F2C20D0D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" y="1920"/>
              <a:ext cx="0" cy="105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729AE83E-D5EB-4115-8009-DF8FBC684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432"/>
              <a:ext cx="161" cy="352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158B5EF8-0226-400A-8A30-FC0BD32EF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76"/>
              <a:ext cx="144" cy="28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29458259-1272-4B0D-8317-BCA4569253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0" y="2409"/>
              <a:ext cx="499" cy="976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7E107CFA-BBBA-409F-9B2A-8F3CD274F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776"/>
              <a:ext cx="134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422238A3-4351-4E0D-8CC5-60E31E0D6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04"/>
              <a:ext cx="72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D1717A0A-AE61-4A42-A76D-96E66F42A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832"/>
              <a:ext cx="43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78097B0-5787-4DDB-AFE7-B158F88E3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360"/>
              <a:ext cx="115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909EAECB-F9FB-44FA-8AAF-B73058CD4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594"/>
              <a:ext cx="50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3200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层</a:t>
              </a:r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0B1C2A43-930B-4B05-BB50-91D187FF5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112"/>
              <a:ext cx="50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3200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层</a:t>
              </a:r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1D8CCF4A-874E-42C1-B5FC-6F4471710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3168"/>
              <a:ext cx="50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  <a:latin typeface="Times New Roman" pitchFamily="18" charset="0"/>
                </a:rPr>
                <a:t>4</a:t>
              </a:r>
              <a:r>
                <a:rPr kumimoji="1" lang="zh-CN" altLang="en-US" sz="3200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层</a:t>
              </a:r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C336E9F7-260A-4FF9-8A00-04494114D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640"/>
              <a:ext cx="500" cy="3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>
                  <a:solidFill>
                    <a:schemeClr val="tx2"/>
                  </a:solidFill>
                  <a:latin typeface="Times New Roman" pitchFamily="18" charset="0"/>
                </a:rPr>
                <a:t>3</a:t>
              </a:r>
              <a:r>
                <a:rPr kumimoji="1" lang="zh-CN" altLang="en-US" sz="3200">
                  <a:solidFill>
                    <a:schemeClr val="tx2"/>
                  </a:solidFill>
                  <a:latin typeface="Times New Roman" pitchFamily="18" charset="0"/>
                  <a:ea typeface="隶书" pitchFamily="49" charset="-122"/>
                </a:rPr>
                <a:t>层</a:t>
              </a:r>
              <a:endParaRPr kumimoji="1" lang="zh-CN" altLang="en-US" sz="3200">
                <a:latin typeface="Times New Roman" pitchFamily="18" charset="0"/>
              </a:endParaRPr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3EE2D1A5-B9D8-47E3-9674-34CDFB03C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2386"/>
              <a:ext cx="665" cy="4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>
                  <a:latin typeface="Times New Roman" pitchFamily="18" charset="0"/>
                </a:rPr>
                <a:t>depth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zh-CN" sz="2800" b="1">
                  <a:latin typeface="Times New Roman" pitchFamily="18" charset="0"/>
                </a:rPr>
                <a:t>= 4</a:t>
              </a:r>
              <a:endParaRPr kumimoji="1" lang="en-US" altLang="zh-CN" sz="3200">
                <a:latin typeface="Times New Roman" pitchFamily="18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ADB6C7FB-86F9-48F6-B353-765A62219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" y="1680"/>
              <a:ext cx="19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37FA60FC-111E-4EDB-83F5-39259B6C56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8" y="1680"/>
              <a:ext cx="0" cy="67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6A20B2B1-8A1A-4540-A088-6B8870436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0" y="3504"/>
              <a:ext cx="184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E81CE948-18EB-4A7F-8E00-A6382EAADF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8" y="2832"/>
              <a:ext cx="0" cy="67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" name="Group 27">
              <a:extLst>
                <a:ext uri="{FF2B5EF4-FFF2-40B4-BE49-F238E27FC236}">
                  <a16:creationId xmlns:a16="http://schemas.microsoft.com/office/drawing/2014/main" id="{92F382D2-19DD-437B-9F9A-28B9B111E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169"/>
              <a:ext cx="313" cy="327"/>
              <a:chOff x="2903" y="2169"/>
              <a:chExt cx="313" cy="327"/>
            </a:xfrm>
          </p:grpSpPr>
          <p:sp>
            <p:nvSpPr>
              <p:cNvPr id="71" name="Oval 28">
                <a:extLst>
                  <a:ext uri="{FF2B5EF4-FFF2-40B4-BE49-F238E27FC236}">
                    <a16:creationId xmlns:a16="http://schemas.microsoft.com/office/drawing/2014/main" id="{EF8C5BF0-6E5D-4892-9F0B-47BAE4BD6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2183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Text Box 29">
                <a:extLst>
                  <a:ext uri="{FF2B5EF4-FFF2-40B4-BE49-F238E27FC236}">
                    <a16:creationId xmlns:a16="http://schemas.microsoft.com/office/drawing/2014/main" id="{B482E9A6-3920-4AFF-89D1-EEB420B993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169"/>
                <a:ext cx="278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D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0" name="Group 30">
              <a:extLst>
                <a:ext uri="{FF2B5EF4-FFF2-40B4-BE49-F238E27FC236}">
                  <a16:creationId xmlns:a16="http://schemas.microsoft.com/office/drawing/2014/main" id="{48A39E99-F65F-41DE-A1DD-7219DFE92A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1" y="1616"/>
              <a:ext cx="313" cy="349"/>
              <a:chOff x="2041" y="1616"/>
              <a:chExt cx="313" cy="349"/>
            </a:xfrm>
          </p:grpSpPr>
          <p:sp>
            <p:nvSpPr>
              <p:cNvPr id="69" name="Oval 31">
                <a:extLst>
                  <a:ext uri="{FF2B5EF4-FFF2-40B4-BE49-F238E27FC236}">
                    <a16:creationId xmlns:a16="http://schemas.microsoft.com/office/drawing/2014/main" id="{2FC12121-5494-4820-B37F-587A775F9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1" y="1652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Text Box 32">
                <a:extLst>
                  <a:ext uri="{FF2B5EF4-FFF2-40B4-BE49-F238E27FC236}">
                    <a16:creationId xmlns:a16="http://schemas.microsoft.com/office/drawing/2014/main" id="{FB758BC3-6592-4F37-8DD0-4CD7CFEEEC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6" y="1616"/>
                <a:ext cx="278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A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1" name="Group 33">
              <a:extLst>
                <a:ext uri="{FF2B5EF4-FFF2-40B4-BE49-F238E27FC236}">
                  <a16:creationId xmlns:a16="http://schemas.microsoft.com/office/drawing/2014/main" id="{0D6F666E-1E36-44B0-9595-D487E173BA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3" y="2173"/>
              <a:ext cx="313" cy="327"/>
              <a:chOff x="2903" y="2169"/>
              <a:chExt cx="313" cy="327"/>
            </a:xfrm>
          </p:grpSpPr>
          <p:sp>
            <p:nvSpPr>
              <p:cNvPr id="67" name="Oval 34">
                <a:extLst>
                  <a:ext uri="{FF2B5EF4-FFF2-40B4-BE49-F238E27FC236}">
                    <a16:creationId xmlns:a16="http://schemas.microsoft.com/office/drawing/2014/main" id="{6D6A3276-23D3-4698-BA43-3764A13CC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3" y="2183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Text Box 35">
                <a:extLst>
                  <a:ext uri="{FF2B5EF4-FFF2-40B4-BE49-F238E27FC236}">
                    <a16:creationId xmlns:a16="http://schemas.microsoft.com/office/drawing/2014/main" id="{3DBC43DD-F562-41D1-854B-0EB07310A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169"/>
                <a:ext cx="278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C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2" name="Group 36">
              <a:extLst>
                <a:ext uri="{FF2B5EF4-FFF2-40B4-BE49-F238E27FC236}">
                  <a16:creationId xmlns:a16="http://schemas.microsoft.com/office/drawing/2014/main" id="{8DFAB6E1-77F0-4286-9AE3-A5043E3650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5" y="2173"/>
              <a:ext cx="313" cy="327"/>
              <a:chOff x="1315" y="2173"/>
              <a:chExt cx="313" cy="327"/>
            </a:xfrm>
          </p:grpSpPr>
          <p:sp>
            <p:nvSpPr>
              <p:cNvPr id="65" name="Oval 37">
                <a:extLst>
                  <a:ext uri="{FF2B5EF4-FFF2-40B4-BE49-F238E27FC236}">
                    <a16:creationId xmlns:a16="http://schemas.microsoft.com/office/drawing/2014/main" id="{973CDF05-666C-4460-B604-DDD8CE3CD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" y="2187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Text Box 38">
                <a:extLst>
                  <a:ext uri="{FF2B5EF4-FFF2-40B4-BE49-F238E27FC236}">
                    <a16:creationId xmlns:a16="http://schemas.microsoft.com/office/drawing/2014/main" id="{9E90AD60-2F05-4532-A551-1DDE750A6C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8" y="2173"/>
                <a:ext cx="265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B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3" name="Group 39">
              <a:extLst>
                <a:ext uri="{FF2B5EF4-FFF2-40B4-BE49-F238E27FC236}">
                  <a16:creationId xmlns:a16="http://schemas.microsoft.com/office/drawing/2014/main" id="{3B7EE87B-D5E3-41B1-BAD1-C057CDCA2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5" y="2682"/>
              <a:ext cx="313" cy="327"/>
              <a:chOff x="1315" y="2173"/>
              <a:chExt cx="313" cy="327"/>
            </a:xfrm>
          </p:grpSpPr>
          <p:sp>
            <p:nvSpPr>
              <p:cNvPr id="63" name="Oval 40">
                <a:extLst>
                  <a:ext uri="{FF2B5EF4-FFF2-40B4-BE49-F238E27FC236}">
                    <a16:creationId xmlns:a16="http://schemas.microsoft.com/office/drawing/2014/main" id="{590FA655-7F59-4B1F-9EED-98AE4DD21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" y="2187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Text Box 41">
                <a:extLst>
                  <a:ext uri="{FF2B5EF4-FFF2-40B4-BE49-F238E27FC236}">
                    <a16:creationId xmlns:a16="http://schemas.microsoft.com/office/drawing/2014/main" id="{F33D8F37-74E8-4DC0-A374-2658F3DDC4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9" y="2173"/>
                <a:ext cx="203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I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4" name="Group 42">
              <a:extLst>
                <a:ext uri="{FF2B5EF4-FFF2-40B4-BE49-F238E27FC236}">
                  <a16:creationId xmlns:a16="http://schemas.microsoft.com/office/drawing/2014/main" id="{0447B834-96FB-4988-87B3-90A9A8E0D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5" y="2682"/>
              <a:ext cx="313" cy="327"/>
              <a:chOff x="1315" y="2173"/>
              <a:chExt cx="313" cy="327"/>
            </a:xfrm>
          </p:grpSpPr>
          <p:sp>
            <p:nvSpPr>
              <p:cNvPr id="61" name="Oval 43">
                <a:extLst>
                  <a:ext uri="{FF2B5EF4-FFF2-40B4-BE49-F238E27FC236}">
                    <a16:creationId xmlns:a16="http://schemas.microsoft.com/office/drawing/2014/main" id="{28F3C6DC-F81F-4FFF-84C8-63A941475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" y="2187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Text Box 44">
                <a:extLst>
                  <a:ext uri="{FF2B5EF4-FFF2-40B4-BE49-F238E27FC236}">
                    <a16:creationId xmlns:a16="http://schemas.microsoft.com/office/drawing/2014/main" id="{55BCA41A-C0B9-4735-AF54-89F59E9EF5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7" y="2173"/>
                <a:ext cx="228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J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5" name="Group 45">
              <a:extLst>
                <a:ext uri="{FF2B5EF4-FFF2-40B4-BE49-F238E27FC236}">
                  <a16:creationId xmlns:a16="http://schemas.microsoft.com/office/drawing/2014/main" id="{0AD207C4-208E-470D-AF28-8A6249CECB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4" y="2682"/>
              <a:ext cx="313" cy="327"/>
              <a:chOff x="1315" y="2173"/>
              <a:chExt cx="313" cy="327"/>
            </a:xfrm>
          </p:grpSpPr>
          <p:sp>
            <p:nvSpPr>
              <p:cNvPr id="59" name="Oval 46">
                <a:extLst>
                  <a:ext uri="{FF2B5EF4-FFF2-40B4-BE49-F238E27FC236}">
                    <a16:creationId xmlns:a16="http://schemas.microsoft.com/office/drawing/2014/main" id="{7EF883BC-82D8-46D6-9389-8AEC1337C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" y="2187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Text Box 47">
                <a:extLst>
                  <a:ext uri="{FF2B5EF4-FFF2-40B4-BE49-F238E27FC236}">
                    <a16:creationId xmlns:a16="http://schemas.microsoft.com/office/drawing/2014/main" id="{DABDCE72-954D-4685-B14C-EDBF4BF1DE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6" y="2173"/>
                <a:ext cx="290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H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6" name="Group 48">
              <a:extLst>
                <a:ext uri="{FF2B5EF4-FFF2-40B4-BE49-F238E27FC236}">
                  <a16:creationId xmlns:a16="http://schemas.microsoft.com/office/drawing/2014/main" id="{0A09F695-B8F8-432D-A684-FA71A469D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3" y="2672"/>
              <a:ext cx="313" cy="337"/>
              <a:chOff x="2023" y="2672"/>
              <a:chExt cx="313" cy="337"/>
            </a:xfrm>
          </p:grpSpPr>
          <p:sp>
            <p:nvSpPr>
              <p:cNvPr id="57" name="Oval 49">
                <a:extLst>
                  <a:ext uri="{FF2B5EF4-FFF2-40B4-BE49-F238E27FC236}">
                    <a16:creationId xmlns:a16="http://schemas.microsoft.com/office/drawing/2014/main" id="{E0FE6847-D771-462C-ADB0-071C3FDB0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3" y="2696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Text Box 50">
                <a:extLst>
                  <a:ext uri="{FF2B5EF4-FFF2-40B4-BE49-F238E27FC236}">
                    <a16:creationId xmlns:a16="http://schemas.microsoft.com/office/drawing/2014/main" id="{AB8A63E0-78D1-47CD-AF3B-FEFCD7FB98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4" y="2672"/>
                <a:ext cx="290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G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7" name="Group 51">
              <a:extLst>
                <a:ext uri="{FF2B5EF4-FFF2-40B4-BE49-F238E27FC236}">
                  <a16:creationId xmlns:a16="http://schemas.microsoft.com/office/drawing/2014/main" id="{6FC8A29B-5129-47DC-8568-B7E822AE0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6" y="2662"/>
              <a:ext cx="313" cy="337"/>
              <a:chOff x="2023" y="2672"/>
              <a:chExt cx="313" cy="337"/>
            </a:xfrm>
          </p:grpSpPr>
          <p:sp>
            <p:nvSpPr>
              <p:cNvPr id="55" name="Oval 52">
                <a:extLst>
                  <a:ext uri="{FF2B5EF4-FFF2-40B4-BE49-F238E27FC236}">
                    <a16:creationId xmlns:a16="http://schemas.microsoft.com/office/drawing/2014/main" id="{A47F532B-2B47-4B11-85EE-9A22682FE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3" y="2696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Text Box 53">
                <a:extLst>
                  <a:ext uri="{FF2B5EF4-FFF2-40B4-BE49-F238E27FC236}">
                    <a16:creationId xmlns:a16="http://schemas.microsoft.com/office/drawing/2014/main" id="{98B87225-83E7-4AB8-9797-9DFB6756F1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2" y="2672"/>
                <a:ext cx="253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F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8" name="Group 54">
              <a:extLst>
                <a:ext uri="{FF2B5EF4-FFF2-40B4-BE49-F238E27FC236}">
                  <a16:creationId xmlns:a16="http://schemas.microsoft.com/office/drawing/2014/main" id="{F3B9EA47-7800-424A-9AA8-CDB009CC98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2659"/>
              <a:ext cx="313" cy="337"/>
              <a:chOff x="1066" y="2659"/>
              <a:chExt cx="313" cy="337"/>
            </a:xfrm>
          </p:grpSpPr>
          <p:sp>
            <p:nvSpPr>
              <p:cNvPr id="53" name="Oval 55">
                <a:extLst>
                  <a:ext uri="{FF2B5EF4-FFF2-40B4-BE49-F238E27FC236}">
                    <a16:creationId xmlns:a16="http://schemas.microsoft.com/office/drawing/2014/main" id="{85A280E9-8E98-4089-AFD8-D99751465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2683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Text Box 56">
                <a:extLst>
                  <a:ext uri="{FF2B5EF4-FFF2-40B4-BE49-F238E27FC236}">
                    <a16:creationId xmlns:a16="http://schemas.microsoft.com/office/drawing/2014/main" id="{8AB2C249-259D-467D-BF3F-14232DCD2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5" y="2659"/>
                <a:ext cx="265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E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39" name="Group 57">
              <a:extLst>
                <a:ext uri="{FF2B5EF4-FFF2-40B4-BE49-F238E27FC236}">
                  <a16:creationId xmlns:a16="http://schemas.microsoft.com/office/drawing/2014/main" id="{DF921954-26BC-41BB-AA1D-B112BAC10B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" y="3203"/>
              <a:ext cx="327" cy="327"/>
              <a:chOff x="1308" y="2173"/>
              <a:chExt cx="327" cy="327"/>
            </a:xfrm>
          </p:grpSpPr>
          <p:sp>
            <p:nvSpPr>
              <p:cNvPr id="51" name="Oval 58">
                <a:extLst>
                  <a:ext uri="{FF2B5EF4-FFF2-40B4-BE49-F238E27FC236}">
                    <a16:creationId xmlns:a16="http://schemas.microsoft.com/office/drawing/2014/main" id="{A0E835FD-0B35-4E33-8BBB-0A73F3662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" y="2187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Text Box 59">
                <a:extLst>
                  <a:ext uri="{FF2B5EF4-FFF2-40B4-BE49-F238E27FC236}">
                    <a16:creationId xmlns:a16="http://schemas.microsoft.com/office/drawing/2014/main" id="{804F1657-27DC-4F85-B59E-412CA8285F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2173"/>
                <a:ext cx="327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M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0" name="Group 60">
              <a:extLst>
                <a:ext uri="{FF2B5EF4-FFF2-40B4-BE49-F238E27FC236}">
                  <a16:creationId xmlns:a16="http://schemas.microsoft.com/office/drawing/2014/main" id="{2EAEEC75-244C-4494-9246-74BF16B98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5" y="3203"/>
              <a:ext cx="313" cy="327"/>
              <a:chOff x="1315" y="2173"/>
              <a:chExt cx="313" cy="327"/>
            </a:xfrm>
          </p:grpSpPr>
          <p:sp>
            <p:nvSpPr>
              <p:cNvPr id="49" name="Oval 61">
                <a:extLst>
                  <a:ext uri="{FF2B5EF4-FFF2-40B4-BE49-F238E27FC236}">
                    <a16:creationId xmlns:a16="http://schemas.microsoft.com/office/drawing/2014/main" id="{D9F809DA-EA22-489B-8A6B-DD5FD8839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" y="2187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Text Box 62">
                <a:extLst>
                  <a:ext uri="{FF2B5EF4-FFF2-40B4-BE49-F238E27FC236}">
                    <a16:creationId xmlns:a16="http://schemas.microsoft.com/office/drawing/2014/main" id="{9F2CCCFF-5D00-4932-B107-D3AB20F088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8" y="2173"/>
                <a:ext cx="265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L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1" name="Group 63">
              <a:extLst>
                <a:ext uri="{FF2B5EF4-FFF2-40B4-BE49-F238E27FC236}">
                  <a16:creationId xmlns:a16="http://schemas.microsoft.com/office/drawing/2014/main" id="{5DD3DDDB-7541-425A-BA75-954664EBF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3194"/>
              <a:ext cx="313" cy="327"/>
              <a:chOff x="1315" y="2173"/>
              <a:chExt cx="313" cy="327"/>
            </a:xfrm>
          </p:grpSpPr>
          <p:sp>
            <p:nvSpPr>
              <p:cNvPr id="47" name="Oval 64">
                <a:extLst>
                  <a:ext uri="{FF2B5EF4-FFF2-40B4-BE49-F238E27FC236}">
                    <a16:creationId xmlns:a16="http://schemas.microsoft.com/office/drawing/2014/main" id="{4FF85487-7FDD-4F19-B040-726429F48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" y="2187"/>
                <a:ext cx="313" cy="313"/>
              </a:xfrm>
              <a:prstGeom prst="ellipse">
                <a:avLst/>
              </a:prstGeom>
              <a:solidFill>
                <a:srgbClr val="CCFF99"/>
              </a:solidFill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Text Box 65">
                <a:extLst>
                  <a:ext uri="{FF2B5EF4-FFF2-40B4-BE49-F238E27FC236}">
                    <a16:creationId xmlns:a16="http://schemas.microsoft.com/office/drawing/2014/main" id="{F0AC505B-B4C6-4041-B88D-93D0738F2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6" y="2173"/>
                <a:ext cx="290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800" b="1">
                    <a:latin typeface="Times New Roman" pitchFamily="18" charset="0"/>
                  </a:rPr>
                  <a:t>K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42" name="Line 66">
              <a:extLst>
                <a:ext uri="{FF2B5EF4-FFF2-40B4-BE49-F238E27FC236}">
                  <a16:creationId xmlns:a16="http://schemas.microsoft.com/office/drawing/2014/main" id="{0F671A05-BFEB-4172-A070-8C0214908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5" y="1674"/>
              <a:ext cx="19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67">
              <a:extLst>
                <a:ext uri="{FF2B5EF4-FFF2-40B4-BE49-F238E27FC236}">
                  <a16:creationId xmlns:a16="http://schemas.microsoft.com/office/drawing/2014/main" id="{3D3CF0E3-A6E7-4F53-8C1B-8754C1CCE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51" y="1674"/>
              <a:ext cx="0" cy="67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68">
              <a:extLst>
                <a:ext uri="{FF2B5EF4-FFF2-40B4-BE49-F238E27FC236}">
                  <a16:creationId xmlns:a16="http://schemas.microsoft.com/office/drawing/2014/main" id="{ECDCF3A2-7277-40FB-B69C-A5602FAF4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3" y="3498"/>
              <a:ext cx="184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69">
              <a:extLst>
                <a:ext uri="{FF2B5EF4-FFF2-40B4-BE49-F238E27FC236}">
                  <a16:creationId xmlns:a16="http://schemas.microsoft.com/office/drawing/2014/main" id="{336E60F7-13EF-4EE5-9A20-2A1FE6C16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51" y="2826"/>
              <a:ext cx="0" cy="672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sm" len="lg"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70">
              <a:extLst>
                <a:ext uri="{FF2B5EF4-FFF2-40B4-BE49-F238E27FC236}">
                  <a16:creationId xmlns:a16="http://schemas.microsoft.com/office/drawing/2014/main" id="{0CD80D40-074D-45A4-97F8-3587E0F3C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9" y="2375"/>
              <a:ext cx="714" cy="4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800" b="1" dirty="0">
                  <a:latin typeface="Times New Roman" pitchFamily="18" charset="0"/>
                </a:rPr>
                <a:t>height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zh-CN" sz="2800" b="1" dirty="0">
                  <a:latin typeface="Times New Roman" pitchFamily="18" charset="0"/>
                </a:rPr>
                <a:t>= 4</a:t>
              </a:r>
              <a:endParaRPr kumimoji="1" lang="en-US" altLang="zh-CN" sz="3200" dirty="0">
                <a:latin typeface="Times New Roman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668230" y="4276578"/>
            <a:ext cx="2196790" cy="252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2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5-数组与广义表-Part 1-讲课版</Template>
  <TotalTime>3860</TotalTime>
  <Words>4011</Words>
  <Application>Microsoft Office PowerPoint</Application>
  <PresentationFormat>全屏显示(4:3)</PresentationFormat>
  <Paragraphs>670</Paragraphs>
  <Slides>41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等线</vt:lpstr>
      <vt:lpstr>黑体</vt:lpstr>
      <vt:lpstr>华文楷体</vt:lpstr>
      <vt:lpstr>Arial</vt:lpstr>
      <vt:lpstr>Arial Narrow</vt:lpstr>
      <vt:lpstr>Calibri</vt:lpstr>
      <vt:lpstr>Cambria Math</vt:lpstr>
      <vt:lpstr>Symbol</vt:lpstr>
      <vt:lpstr>Times New Roman</vt:lpstr>
      <vt:lpstr>Office 主题</vt:lpstr>
      <vt:lpstr>第六章 树和二叉树</vt:lpstr>
      <vt:lpstr>目录</vt:lpstr>
      <vt:lpstr>1. 树相关的术语</vt:lpstr>
      <vt:lpstr>树的逻辑表示方法</vt:lpstr>
      <vt:lpstr>树的逻辑表示方法</vt:lpstr>
      <vt:lpstr>树相关的术语-I</vt:lpstr>
      <vt:lpstr>树相关的术语-II</vt:lpstr>
      <vt:lpstr>树相关的术语-III</vt:lpstr>
      <vt:lpstr>树相关的术语-IV</vt:lpstr>
      <vt:lpstr>树相关的术语-V</vt:lpstr>
      <vt:lpstr>线性结构 vs. 树型结构</vt:lpstr>
      <vt:lpstr>树的基本操作-I</vt:lpstr>
      <vt:lpstr>树的基本操作-II</vt:lpstr>
      <vt:lpstr>2. 二叉树 (Binary tree)</vt:lpstr>
      <vt:lpstr>二叉树的性质-I</vt:lpstr>
      <vt:lpstr>二叉树的性质-II</vt:lpstr>
      <vt:lpstr>满二叉树 (Full binary tree) </vt:lpstr>
      <vt:lpstr>完全二叉树 (Complete binary tree)</vt:lpstr>
      <vt:lpstr>完全二叉树</vt:lpstr>
      <vt:lpstr>完全二叉树</vt:lpstr>
      <vt:lpstr>二叉树的存储结构</vt:lpstr>
      <vt:lpstr>二叉树的顺序存储结构</vt:lpstr>
      <vt:lpstr>二叉树的顺序存储结构</vt:lpstr>
      <vt:lpstr>二叉树的链式存储表示：二叉链表</vt:lpstr>
      <vt:lpstr>二叉树的链式存储表示：三叉链表</vt:lpstr>
      <vt:lpstr>二叉树的链式存储表示：双亲链表</vt:lpstr>
      <vt:lpstr>3. 二叉树的遍历</vt:lpstr>
      <vt:lpstr>二叉树的遍历</vt:lpstr>
      <vt:lpstr>二叉树的遍历</vt:lpstr>
      <vt:lpstr>先序遍历 (Preorder Traversal)</vt:lpstr>
      <vt:lpstr>关于递归程序时间复杂度的Master定理</vt:lpstr>
      <vt:lpstr>树的遍历</vt:lpstr>
      <vt:lpstr>二叉树的创建</vt:lpstr>
      <vt:lpstr>例子</vt:lpstr>
      <vt:lpstr>例子：统计叶子结点的个数</vt:lpstr>
      <vt:lpstr>例子：求树的深度</vt:lpstr>
      <vt:lpstr>遍历算法的非递归描述</vt:lpstr>
      <vt:lpstr>利用栈实现中序遍历的非递归算法1</vt:lpstr>
      <vt:lpstr>利用栈实现中序遍历的非递归算法2</vt:lpstr>
      <vt:lpstr>层次序遍历二叉树</vt:lpstr>
      <vt:lpstr>例子：表达式树(Expression tree)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 B</dc:creator>
  <cp:lastModifiedBy>首赫 朱</cp:lastModifiedBy>
  <cp:revision>357</cp:revision>
  <dcterms:created xsi:type="dcterms:W3CDTF">2019-04-08T06:16:27Z</dcterms:created>
  <dcterms:modified xsi:type="dcterms:W3CDTF">2025-04-02T01:57:25Z</dcterms:modified>
</cp:coreProperties>
</file>