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333" r:id="rId4"/>
    <p:sldId id="334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18" r:id="rId17"/>
    <p:sldId id="327" r:id="rId18"/>
    <p:sldId id="328" r:id="rId19"/>
    <p:sldId id="329" r:id="rId20"/>
    <p:sldId id="330" r:id="rId21"/>
    <p:sldId id="332" r:id="rId22"/>
    <p:sldId id="322" r:id="rId23"/>
    <p:sldId id="331" r:id="rId24"/>
    <p:sldId id="292" r:id="rId25"/>
    <p:sldId id="310" r:id="rId26"/>
    <p:sldId id="293" r:id="rId27"/>
    <p:sldId id="294" r:id="rId28"/>
    <p:sldId id="295" r:id="rId29"/>
    <p:sldId id="301" r:id="rId30"/>
    <p:sldId id="302" r:id="rId31"/>
    <p:sldId id="313" r:id="rId32"/>
    <p:sldId id="300" r:id="rId33"/>
    <p:sldId id="296" r:id="rId34"/>
    <p:sldId id="297" r:id="rId35"/>
    <p:sldId id="298" r:id="rId36"/>
    <p:sldId id="312" r:id="rId37"/>
    <p:sldId id="299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CC"/>
    <a:srgbClr val="CCCCFF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8" autoAdjust="0"/>
    <p:restoredTop sz="89744" autoAdjust="0"/>
  </p:normalViewPr>
  <p:slideViewPr>
    <p:cSldViewPr snapToGrid="0">
      <p:cViewPr varScale="1">
        <p:scale>
          <a:sx n="84" d="100"/>
          <a:sy n="8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2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FD1D-4905-43CA-A0CA-E51D9C5979C6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E2E3-8C64-4ECA-BFBE-10F4D9BD3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5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Huffman</a:t>
            </a:r>
            <a:r>
              <a:rPr lang="zh-CN" altLang="en-US" dirty="0"/>
              <a:t>编码：实现数据的无损压缩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8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C00000"/>
                </a:solidFill>
              </a:rPr>
              <a:t>Huffman</a:t>
            </a:r>
            <a:r>
              <a:rPr lang="zh-CN" altLang="en-US" sz="1200" b="0" dirty="0">
                <a:solidFill>
                  <a:srgbClr val="C00000"/>
                </a:solidFill>
              </a:rPr>
              <a:t>树：</a:t>
            </a:r>
            <a:r>
              <a:rPr lang="en-US" altLang="zh-CN" sz="1200" b="0" dirty="0">
                <a:solidFill>
                  <a:srgbClr val="C00000"/>
                </a:solidFill>
              </a:rPr>
              <a:t>(1) </a:t>
            </a:r>
            <a:r>
              <a:rPr lang="zh-CN" altLang="en-US" sz="1200" b="0" dirty="0">
                <a:solidFill>
                  <a:srgbClr val="C00000"/>
                </a:solidFill>
              </a:rPr>
              <a:t>二叉树，</a:t>
            </a:r>
            <a:r>
              <a:rPr lang="en-US" altLang="zh-CN" sz="1200" b="0" dirty="0">
                <a:solidFill>
                  <a:srgbClr val="C00000"/>
                </a:solidFill>
              </a:rPr>
              <a:t>(2) </a:t>
            </a:r>
            <a:r>
              <a:rPr lang="zh-CN" altLang="en-US" sz="1200" b="0" dirty="0">
                <a:solidFill>
                  <a:srgbClr val="C00000"/>
                </a:solidFill>
              </a:rPr>
              <a:t>树的带权路径长度</a:t>
            </a:r>
            <a:r>
              <a:rPr lang="en-US" altLang="zh-CN" sz="1200" b="0" dirty="0">
                <a:solidFill>
                  <a:srgbClr val="C00000"/>
                </a:solidFill>
              </a:rPr>
              <a:t>(WPL</a:t>
            </a:r>
            <a:r>
              <a:rPr lang="zh-CN" altLang="en-US" sz="1200" b="0" dirty="0">
                <a:solidFill>
                  <a:srgbClr val="C00000"/>
                </a:solidFill>
              </a:rPr>
              <a:t>值</a:t>
            </a:r>
            <a:r>
              <a:rPr lang="en-US" altLang="zh-CN" sz="1200" b="0" dirty="0">
                <a:solidFill>
                  <a:srgbClr val="C00000"/>
                </a:solidFill>
              </a:rPr>
              <a:t>)</a:t>
            </a:r>
            <a:r>
              <a:rPr lang="zh-CN" altLang="en-US" sz="1200" b="0" dirty="0">
                <a:solidFill>
                  <a:srgbClr val="C00000"/>
                </a:solidFill>
              </a:rPr>
              <a:t>达到最小的</a:t>
            </a:r>
            <a:endParaRPr lang="en-US" altLang="zh-CN" sz="1200" b="0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求其</a:t>
            </a:r>
            <a:r>
              <a:rPr lang="en-US" altLang="zh-CN" dirty="0"/>
              <a:t>WPL</a:t>
            </a:r>
            <a:r>
              <a:rPr lang="zh-CN" altLang="en-US" dirty="0"/>
              <a:t>，应该是一样的。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68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2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5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蓝色：</a:t>
            </a:r>
            <a:r>
              <a:rPr lang="en-US" altLang="zh-CN" dirty="0"/>
              <a:t>HT</a:t>
            </a:r>
            <a:r>
              <a:rPr lang="zh-CN" altLang="en-US" dirty="0"/>
              <a:t>数组的前</a:t>
            </a:r>
            <a:r>
              <a:rPr lang="en-US" altLang="zh-CN" dirty="0"/>
              <a:t>n</a:t>
            </a:r>
            <a:r>
              <a:rPr lang="zh-CN" altLang="en-US" dirty="0"/>
              <a:t>项，赋初值；后</a:t>
            </a:r>
            <a:r>
              <a:rPr lang="en-US" altLang="zh-CN" dirty="0"/>
              <a:t>n-1</a:t>
            </a:r>
            <a:r>
              <a:rPr lang="zh-CN" altLang="en-US" dirty="0"/>
              <a:t>项，赋初值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6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HC</a:t>
            </a:r>
            <a:r>
              <a:rPr lang="zh-CN" altLang="en-US" dirty="0"/>
              <a:t>：开辟存放</a:t>
            </a:r>
            <a:r>
              <a:rPr lang="en-US" altLang="zh-CN" dirty="0"/>
              <a:t>Huffman</a:t>
            </a:r>
            <a:r>
              <a:rPr lang="zh-CN" altLang="en-US" dirty="0"/>
              <a:t>编码的空间，</a:t>
            </a:r>
            <a:r>
              <a:rPr lang="en-US" altLang="zh-CN" dirty="0"/>
              <a:t>cd</a:t>
            </a:r>
            <a:r>
              <a:rPr lang="zh-CN" altLang="en-US" dirty="0"/>
              <a:t>是辅助空间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7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 = 2*n-1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12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C6600"/>
                </a:solidFill>
              </a:rPr>
              <a:t>//</a:t>
            </a:r>
            <a:r>
              <a:rPr lang="zh-CN" altLang="en-US" dirty="0">
                <a:solidFill>
                  <a:srgbClr val="CC6600"/>
                </a:solidFill>
              </a:rPr>
              <a:t>在</a:t>
            </a:r>
            <a:r>
              <a:rPr lang="en-US" altLang="zh-CN" dirty="0">
                <a:solidFill>
                  <a:srgbClr val="CC6600"/>
                </a:solidFill>
              </a:rPr>
              <a:t>HT[1..i-1]</a:t>
            </a:r>
            <a:r>
              <a:rPr lang="zh-CN" altLang="en-US" dirty="0">
                <a:solidFill>
                  <a:srgbClr val="CC6600"/>
                </a:solidFill>
              </a:rPr>
              <a:t>找</a:t>
            </a:r>
            <a:r>
              <a:rPr lang="en-US" altLang="zh-CN" dirty="0">
                <a:solidFill>
                  <a:srgbClr val="CC6600"/>
                </a:solidFill>
              </a:rPr>
              <a:t>parent</a:t>
            </a:r>
            <a:r>
              <a:rPr lang="zh-CN" altLang="en-US" dirty="0">
                <a:solidFill>
                  <a:srgbClr val="CC6600"/>
                </a:solidFill>
              </a:rPr>
              <a:t>为</a:t>
            </a:r>
            <a:r>
              <a:rPr lang="en-US" altLang="zh-CN" dirty="0">
                <a:solidFill>
                  <a:srgbClr val="CC6600"/>
                </a:solidFill>
              </a:rPr>
              <a:t>0</a:t>
            </a:r>
            <a:r>
              <a:rPr lang="zh-CN" altLang="en-US" dirty="0">
                <a:solidFill>
                  <a:srgbClr val="CC6600"/>
                </a:solidFill>
              </a:rPr>
              <a:t>且权重最小的两个结点</a:t>
            </a:r>
            <a:r>
              <a:rPr lang="en-US" altLang="zh-CN" dirty="0">
                <a:solidFill>
                  <a:srgbClr val="CC6600"/>
                </a:solidFill>
              </a:rPr>
              <a:t>(</a:t>
            </a:r>
            <a:r>
              <a:rPr lang="zh-CN" altLang="en-US" dirty="0">
                <a:solidFill>
                  <a:srgbClr val="CC6600"/>
                </a:solidFill>
              </a:rPr>
              <a:t>其序号为</a:t>
            </a:r>
            <a:r>
              <a:rPr lang="en-US" altLang="zh-CN" dirty="0">
                <a:solidFill>
                  <a:srgbClr val="CC6600"/>
                </a:solidFill>
              </a:rPr>
              <a:t>s1</a:t>
            </a:r>
            <a:r>
              <a:rPr lang="zh-CN" altLang="en-US" dirty="0">
                <a:solidFill>
                  <a:srgbClr val="CC6600"/>
                </a:solidFill>
              </a:rPr>
              <a:t>，</a:t>
            </a:r>
            <a:r>
              <a:rPr lang="en-US" altLang="zh-CN" dirty="0">
                <a:solidFill>
                  <a:srgbClr val="CC6600"/>
                </a:solidFill>
              </a:rPr>
              <a:t>s2)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C6600"/>
                </a:solidFill>
              </a:rPr>
              <a:t>最小：</a:t>
            </a:r>
            <a:r>
              <a:rPr lang="en-US" altLang="zh-CN" dirty="0">
                <a:solidFill>
                  <a:srgbClr val="CC6600"/>
                </a:solidFill>
              </a:rPr>
              <a:t>min1</a:t>
            </a:r>
            <a:r>
              <a:rPr lang="zh-CN" altLang="en-US" dirty="0">
                <a:solidFill>
                  <a:srgbClr val="CC6600"/>
                </a:solidFill>
              </a:rPr>
              <a:t>，</a:t>
            </a:r>
            <a:r>
              <a:rPr lang="en-US" altLang="zh-CN" dirty="0">
                <a:solidFill>
                  <a:srgbClr val="CC6600"/>
                </a:solidFill>
              </a:rPr>
              <a:t>s1</a:t>
            </a:r>
            <a:r>
              <a:rPr lang="zh-CN" altLang="en-US" dirty="0">
                <a:solidFill>
                  <a:srgbClr val="CC6600"/>
                </a:solidFill>
              </a:rPr>
              <a:t>；次小：</a:t>
            </a:r>
            <a:r>
              <a:rPr lang="en-US" altLang="zh-CN" dirty="0">
                <a:solidFill>
                  <a:srgbClr val="CC6600"/>
                </a:solidFill>
              </a:rPr>
              <a:t>min2</a:t>
            </a:r>
            <a:r>
              <a:rPr lang="zh-CN" altLang="en-US" dirty="0">
                <a:solidFill>
                  <a:srgbClr val="CC6600"/>
                </a:solidFill>
              </a:rPr>
              <a:t>，</a:t>
            </a:r>
            <a:r>
              <a:rPr lang="en-US" altLang="zh-CN" dirty="0">
                <a:solidFill>
                  <a:srgbClr val="CC6600"/>
                </a:solidFill>
              </a:rPr>
              <a:t>s2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7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05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0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18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Motivation: </a:t>
            </a:r>
            <a:r>
              <a:rPr lang="zh-CN" altLang="en-US"/>
              <a:t>提高遍历速度；快速找到一个结点的（在某种线性序列中的）</a:t>
            </a:r>
            <a:r>
              <a:rPr lang="zh-CN" altLang="en-US">
                <a:solidFill>
                  <a:srgbClr val="C00000"/>
                </a:solidFill>
              </a:rPr>
              <a:t>直接前驱和直接后继</a:t>
            </a:r>
            <a:endParaRPr lang="en-US" altLang="zh-CN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C00000"/>
                </a:solidFill>
              </a:rPr>
              <a:t>Methodology</a:t>
            </a:r>
            <a:r>
              <a:rPr lang="zh-CN" altLang="en-US">
                <a:solidFill>
                  <a:srgbClr val="C00000"/>
                </a:solidFill>
              </a:rPr>
              <a:t>：设计依据：利用二叉树的性质，进行空间复用；具体方法：</a:t>
            </a:r>
            <a:endParaRPr lang="en-US" altLang="zh-CN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C00000"/>
                </a:solidFill>
              </a:rPr>
              <a:t>Limitation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1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2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在线索二叉树中不是所有结点都能直接找到其后继的，如</a:t>
            </a:r>
            <a:r>
              <a:rPr lang="en-US" altLang="zh-CN" dirty="0" err="1"/>
              <a:t>rtag</a:t>
            </a:r>
            <a:r>
              <a:rPr lang="zh-CN" altLang="en-US" dirty="0"/>
              <a:t>中是右孩子指针，需要通过一定的运算才能找到它的后继。</a:t>
            </a:r>
            <a:endParaRPr lang="en-US" altLang="zh-CN" dirty="0"/>
          </a:p>
          <a:p>
            <a:r>
              <a:rPr lang="zh-CN" altLang="en-US" dirty="0"/>
              <a:t>头结点，左指针指向根，右指针指向  中序遍历下的 最后一个结点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07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p: </a:t>
            </a:r>
            <a:r>
              <a:rPr lang="zh-CN" altLang="en-US"/>
              <a:t>指向当前访问的结点</a:t>
            </a:r>
            <a:endParaRPr lang="en-US" altLang="zh-CN"/>
          </a:p>
          <a:p>
            <a:r>
              <a:rPr lang="en-US" altLang="zh-CN"/>
              <a:t>pre</a:t>
            </a:r>
            <a:r>
              <a:rPr lang="zh-CN" altLang="en-US"/>
              <a:t>：指向</a:t>
            </a:r>
            <a:r>
              <a:rPr lang="en-US" altLang="zh-CN"/>
              <a:t>p</a:t>
            </a:r>
            <a:r>
              <a:rPr lang="zh-CN" altLang="en-US"/>
              <a:t>的前驱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1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60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中序</a:t>
            </a:r>
            <a:r>
              <a:rPr lang="en-US" altLang="zh-CN"/>
              <a:t>(LDR)</a:t>
            </a:r>
            <a:r>
              <a:rPr lang="zh-CN" altLang="en-US"/>
              <a:t>：</a:t>
            </a:r>
            <a:r>
              <a:rPr lang="en-US" altLang="zh-CN"/>
              <a:t>324165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44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线索二叉树的操作：建立，遍历，给定一个结点找其后继或前驱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有了线索二叉树，那么从序列的第一个结点，可以找到结点后继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的后继为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的后继为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5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</a:t>
            </a:r>
            <a:r>
              <a:rPr lang="zh-CN" altLang="en-US"/>
              <a:t>的前驱？</a:t>
            </a:r>
            <a:r>
              <a:rPr lang="en-US" altLang="zh-CN"/>
              <a:t>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33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当前结点</a:t>
            </a:r>
            <a:r>
              <a:rPr lang="en-US" altLang="zh-CN" dirty="0"/>
              <a:t>x</a:t>
            </a:r>
            <a:r>
              <a:rPr lang="zh-CN" altLang="en-US" dirty="0"/>
              <a:t>无右兄弟：</a:t>
            </a:r>
            <a:r>
              <a:rPr lang="en-US" altLang="zh-CN" dirty="0"/>
              <a:t>x</a:t>
            </a:r>
            <a:r>
              <a:rPr lang="zh-CN" altLang="en-US" dirty="0"/>
              <a:t>是父结点的右孩子；或者；</a:t>
            </a:r>
            <a:r>
              <a:rPr lang="en-US" altLang="zh-CN" dirty="0"/>
              <a:t>x</a:t>
            </a:r>
            <a:r>
              <a:rPr lang="zh-CN" altLang="en-US" dirty="0"/>
              <a:t>是其父结点的左孩子，且父结点没有右子树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46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向学生提问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二叉树的先序序列</a:t>
            </a:r>
            <a:r>
              <a:rPr lang="zh-CN" altLang="en-US" dirty="0"/>
              <a:t>：第二个元素，是左子树的根；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68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当前结点有左孩 </a:t>
            </a:r>
            <a:r>
              <a:rPr lang="en-US" altLang="zh-CN" dirty="0"/>
              <a:t>//current-&gt;</a:t>
            </a:r>
            <a:r>
              <a:rPr lang="en-US" altLang="zh-CN" dirty="0" err="1"/>
              <a:t>ltag</a:t>
            </a:r>
            <a:r>
              <a:rPr lang="en-US" altLang="zh-CN" dirty="0"/>
              <a:t> == 0</a:t>
            </a:r>
          </a:p>
          <a:p>
            <a:endParaRPr lang="en-US" altLang="zh-CN" dirty="0"/>
          </a:p>
          <a:p>
            <a:r>
              <a:rPr lang="en-US" altLang="zh-CN" dirty="0"/>
              <a:t>If(current-&gt;</a:t>
            </a:r>
            <a:r>
              <a:rPr lang="en-US" altLang="zh-CN" dirty="0" err="1"/>
              <a:t>rtag</a:t>
            </a:r>
            <a:r>
              <a:rPr lang="en-US" altLang="zh-CN" dirty="0"/>
              <a:t>==0) //</a:t>
            </a:r>
            <a:r>
              <a:rPr lang="zh-CN" altLang="en-US" dirty="0"/>
              <a:t>有右孩</a:t>
            </a:r>
            <a:endParaRPr lang="en-US" altLang="zh-CN" dirty="0"/>
          </a:p>
          <a:p>
            <a:r>
              <a:rPr lang="zh-CN" altLang="en-US" dirty="0"/>
              <a:t>前驱为</a:t>
            </a:r>
            <a:r>
              <a:rPr lang="en-US" altLang="zh-CN" dirty="0"/>
              <a:t>current-&gt;</a:t>
            </a:r>
            <a:r>
              <a:rPr lang="en-US" altLang="zh-CN" dirty="0" err="1"/>
              <a:t>rchild</a:t>
            </a:r>
            <a:endParaRPr lang="en-US" altLang="zh-CN" dirty="0"/>
          </a:p>
          <a:p>
            <a:r>
              <a:rPr lang="en-US" altLang="zh-CN" dirty="0"/>
              <a:t>else If (current-&gt;</a:t>
            </a:r>
            <a:r>
              <a:rPr lang="en-US" altLang="zh-CN" dirty="0" err="1"/>
              <a:t>ltag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前驱为</a:t>
            </a:r>
            <a:r>
              <a:rPr lang="en-US" altLang="zh-CN" dirty="0"/>
              <a:t>current-&gt;</a:t>
            </a:r>
            <a:r>
              <a:rPr lang="en-US" altLang="zh-CN" dirty="0" err="1"/>
              <a:t>lchild</a:t>
            </a:r>
            <a:endParaRPr lang="en-US" altLang="zh-CN" dirty="0"/>
          </a:p>
          <a:p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4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二叉树的先序序列</a:t>
            </a:r>
            <a:r>
              <a:rPr lang="zh-CN" altLang="en-US" dirty="0"/>
              <a:t>：第二个元素，是左子树的根；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二叉树的后序序列：倒数第二个元素，是右子树的根；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9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8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叶子结点权重一样，但不一样的树结构，形成的带权路径长度，会不一样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0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35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3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0439F-50D9-4483-9248-774777FCAF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0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8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4624"/>
            <a:ext cx="8229600" cy="6813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6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525344"/>
            <a:ext cx="395536" cy="3326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1B2E92-DD01-4106-91A9-9F97B189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4876800" cy="3657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9366EE-3590-407A-838B-A7FE6F4E2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第六章 树和二叉树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8A53F-66C4-4028-9C65-23B0DE97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altLang="zh-CN" dirty="0"/>
              <a:t>Part-II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4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94C-3EDB-4A05-B6B8-B6277D30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树的应用：最优判定树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5C8DF-C51F-4AA9-A003-960D594F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判定树</a:t>
            </a:r>
            <a:r>
              <a:rPr lang="zh-CN" altLang="en-US" dirty="0"/>
              <a:t>是一棵二叉树，叶子结点是比较结果，内结点是比较过程，叶子结点所带权值是概率</a:t>
            </a:r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最优判定树</a:t>
            </a:r>
            <a:r>
              <a:rPr lang="en-US" altLang="zh-CN" b="1" dirty="0">
                <a:solidFill>
                  <a:srgbClr val="0000CC"/>
                </a:solidFill>
              </a:rPr>
              <a:t>(Optimal decision tree)</a:t>
            </a:r>
            <a:r>
              <a:rPr lang="zh-CN" altLang="en-US" dirty="0"/>
              <a:t>：利用</a:t>
            </a:r>
            <a:r>
              <a:rPr lang="en-US" altLang="zh-CN" dirty="0"/>
              <a:t>Huffman</a:t>
            </a:r>
            <a:r>
              <a:rPr lang="zh-CN" altLang="en-US" dirty="0"/>
              <a:t>树，可以在构造判定树</a:t>
            </a:r>
            <a:r>
              <a:rPr lang="en-US" altLang="zh-CN" dirty="0"/>
              <a:t>(</a:t>
            </a:r>
            <a:r>
              <a:rPr lang="zh-CN" altLang="en-US" dirty="0"/>
              <a:t>决策树</a:t>
            </a:r>
            <a:r>
              <a:rPr lang="en-US" altLang="zh-CN" dirty="0"/>
              <a:t>)</a:t>
            </a:r>
            <a:r>
              <a:rPr lang="zh-CN" altLang="en-US" dirty="0"/>
              <a:t>时让平均判定</a:t>
            </a:r>
            <a:r>
              <a:rPr lang="en-US" altLang="zh-CN" dirty="0"/>
              <a:t>(</a:t>
            </a:r>
            <a:r>
              <a:rPr lang="zh-CN" altLang="en-US" dirty="0"/>
              <a:t>比较</a:t>
            </a:r>
            <a:r>
              <a:rPr lang="en-US" altLang="zh-CN" dirty="0"/>
              <a:t>)</a:t>
            </a:r>
            <a:r>
              <a:rPr lang="zh-CN" altLang="en-US" dirty="0"/>
              <a:t>次数达到最小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146673" y="3169351"/>
            <a:ext cx="3815557" cy="1875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16707" y="3180483"/>
            <a:ext cx="4741862" cy="286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779587" y="4801466"/>
            <a:ext cx="3205163" cy="1162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Object 5">
            <a:extLst>
              <a:ext uri="{FF2B5EF4-FFF2-40B4-BE49-F238E27FC236}">
                <a16:creationId xmlns:a16="http://schemas.microsoft.com/office/drawing/2014/main" id="{0C72402A-4EF9-4A6A-89DD-CCA15154B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7" y="1068868"/>
          <a:ext cx="7215188" cy="175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97533" imgH="2226895" progId="Word.Document.8">
                  <p:embed/>
                </p:oleObj>
              </mc:Choice>
              <mc:Fallback>
                <p:oleObj name="Document" r:id="rId2" imgW="8097533" imgH="2226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" y="1068868"/>
                        <a:ext cx="7215188" cy="1751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B6508D5-2649-414F-A9DD-D57608E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最优判定树：按</a:t>
            </a:r>
            <a:r>
              <a:rPr lang="en-US" altLang="zh-CN" dirty="0"/>
              <a:t>Huffman</a:t>
            </a:r>
            <a:r>
              <a:rPr lang="zh-CN" altLang="en-US" dirty="0"/>
              <a:t>算法构造判定树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E93A3-CF35-44D4-86E5-3797634678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08050"/>
            <a:ext cx="8229600" cy="58340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D87B82-90C8-48E4-8F0B-853D9EA649F5}"/>
              </a:ext>
            </a:extLst>
          </p:cNvPr>
          <p:cNvGrpSpPr/>
          <p:nvPr/>
        </p:nvGrpSpPr>
        <p:grpSpPr>
          <a:xfrm>
            <a:off x="303212" y="2228850"/>
            <a:ext cx="8537575" cy="3814742"/>
            <a:chOff x="250825" y="1341438"/>
            <a:chExt cx="8537575" cy="3924300"/>
          </a:xfrm>
        </p:grpSpPr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0880E0C8-F9CF-44DB-AEB3-91BBF329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313" y="4238625"/>
              <a:ext cx="1143000" cy="53340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0CE4B4C-BBA0-47FC-BBDC-CEDAFC2B1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826" y="4238625"/>
              <a:ext cx="1103313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仿宋_GB2312" pitchFamily="49" charset="-122"/>
                </a:rPr>
                <a:t>不及格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291822DD-97AC-48E8-A219-3A10A6DF3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713" y="4746625"/>
              <a:ext cx="8064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0.10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558D38BE-2489-4EF2-B570-6438D127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156" y="4221163"/>
              <a:ext cx="1143000" cy="533400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29A11C87-9980-431F-8316-03300F4EA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068" y="4221163"/>
              <a:ext cx="8001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仿宋_GB2312" pitchFamily="49" charset="-122"/>
                </a:rPr>
                <a:t>及格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Text Box 39">
              <a:extLst>
                <a:ext uri="{FF2B5EF4-FFF2-40B4-BE49-F238E27FC236}">
                  <a16:creationId xmlns:a16="http://schemas.microsoft.com/office/drawing/2014/main" id="{99F7D966-E81B-432C-9812-41C05C73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350" y="4730751"/>
              <a:ext cx="8064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0.15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AB3736A5-67B1-471E-9332-A5FB18E15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3709988"/>
              <a:ext cx="45720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F1162FD6-707D-4E6E-A300-087D00561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000" y="2528888"/>
              <a:ext cx="0" cy="37623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EFB8A5F2-1FC3-4938-82ED-B5C9F3E4D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2025" y="1989138"/>
              <a:ext cx="4679950" cy="365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9DAC7F4D-DC92-4A0F-88E3-9D7B70CD6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5038" y="2781300"/>
              <a:ext cx="2592387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B30FEA35-60C3-43F9-A1BA-F1BDE41D2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575" y="2709863"/>
              <a:ext cx="262731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6682330-6FC2-4CE8-9D88-E798675C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513" y="1341438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4BD58C51-E79B-47DA-AEC8-F77EA761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575" y="2709863"/>
              <a:ext cx="0" cy="468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18" name="Group 72">
              <a:extLst>
                <a:ext uri="{FF2B5EF4-FFF2-40B4-BE49-F238E27FC236}">
                  <a16:creationId xmlns:a16="http://schemas.microsoft.com/office/drawing/2014/main" id="{8CFA01FA-ED2F-4683-B418-4A4235C65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363" y="3194050"/>
              <a:ext cx="1235075" cy="1031875"/>
              <a:chOff x="2054" y="2145"/>
              <a:chExt cx="778" cy="650"/>
            </a:xfrm>
          </p:grpSpPr>
          <p:sp>
            <p:nvSpPr>
              <p:cNvPr id="52" name="Rectangle 25">
                <a:extLst>
                  <a:ext uri="{FF2B5EF4-FFF2-40B4-BE49-F238E27FC236}">
                    <a16:creationId xmlns:a16="http://schemas.microsoft.com/office/drawing/2014/main" id="{89933012-319F-4C02-8C98-5F2C37A6B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45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C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Text Box 26">
                <a:extLst>
                  <a:ext uri="{FF2B5EF4-FFF2-40B4-BE49-F238E27FC236}">
                    <a16:creationId xmlns:a16="http://schemas.microsoft.com/office/drawing/2014/main" id="{C3BF350E-B467-4819-A3F9-ACEF728F2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2145"/>
                <a:ext cx="3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仿宋_GB2312" pitchFamily="49" charset="-122"/>
                  </a:rPr>
                  <a:t>中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4" name="Text Box 40">
                <a:extLst>
                  <a:ext uri="{FF2B5EF4-FFF2-40B4-BE49-F238E27FC236}">
                    <a16:creationId xmlns:a16="http://schemas.microsoft.com/office/drawing/2014/main" id="{B659AACD-F0DC-416F-9748-0A76F7AB7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2468"/>
                <a:ext cx="50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itchFamily="18" charset="0"/>
                  </a:rPr>
                  <a:t>0.25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762A5BED-C781-4FE5-AC1D-65E784265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3888" y="2709863"/>
              <a:ext cx="0" cy="4667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0" name="Group 71">
              <a:extLst>
                <a:ext uri="{FF2B5EF4-FFF2-40B4-BE49-F238E27FC236}">
                  <a16:creationId xmlns:a16="http://schemas.microsoft.com/office/drawing/2014/main" id="{8CAC7DF0-1F6F-4948-B6C9-15C3A8D8F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9675" y="3194050"/>
              <a:ext cx="1228725" cy="1035050"/>
              <a:chOff x="2826" y="2529"/>
              <a:chExt cx="774" cy="652"/>
            </a:xfrm>
          </p:grpSpPr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7DE78017-33F3-4D10-BD5F-A2EEB85A8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29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C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0" name="Text Box 29">
                <a:extLst>
                  <a:ext uri="{FF2B5EF4-FFF2-40B4-BE49-F238E27FC236}">
                    <a16:creationId xmlns:a16="http://schemas.microsoft.com/office/drawing/2014/main" id="{8E0E615F-01D7-47EB-A56F-DDB9ABFE3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5" y="2529"/>
                <a:ext cx="3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仿宋_GB2312" pitchFamily="49" charset="-122"/>
                  </a:rPr>
                  <a:t>良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1" name="Text Box 41">
                <a:extLst>
                  <a:ext uri="{FF2B5EF4-FFF2-40B4-BE49-F238E27FC236}">
                    <a16:creationId xmlns:a16="http://schemas.microsoft.com/office/drawing/2014/main" id="{8BAB7C61-73C1-45EF-90F7-15A68F6AE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" y="2854"/>
                <a:ext cx="50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itchFamily="18" charset="0"/>
                  </a:rPr>
                  <a:t>0.35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1" name="Line 31">
              <a:extLst>
                <a:ext uri="{FF2B5EF4-FFF2-40B4-BE49-F238E27FC236}">
                  <a16:creationId xmlns:a16="http://schemas.microsoft.com/office/drawing/2014/main" id="{9AFE80FE-D2AD-48E8-AF98-62A04AB3D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2781300"/>
              <a:ext cx="0" cy="46831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2" name="Group 70">
              <a:extLst>
                <a:ext uri="{FF2B5EF4-FFF2-40B4-BE49-F238E27FC236}">
                  <a16:creationId xmlns:a16="http://schemas.microsoft.com/office/drawing/2014/main" id="{B8898A93-C221-4A7E-B14E-C14DB9C8C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825" y="3275013"/>
              <a:ext cx="1241425" cy="1035050"/>
              <a:chOff x="4354" y="2529"/>
              <a:chExt cx="782" cy="652"/>
            </a:xfrm>
          </p:grpSpPr>
          <p:sp>
            <p:nvSpPr>
              <p:cNvPr id="46" name="Rectangle 32">
                <a:extLst>
                  <a:ext uri="{FF2B5EF4-FFF2-40B4-BE49-F238E27FC236}">
                    <a16:creationId xmlns:a16="http://schemas.microsoft.com/office/drawing/2014/main" id="{15550D3D-500D-458F-954A-67915802C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29"/>
                <a:ext cx="720" cy="3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00C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Text Box 33">
                <a:extLst>
                  <a:ext uri="{FF2B5EF4-FFF2-40B4-BE49-F238E27FC236}">
                    <a16:creationId xmlns:a16="http://schemas.microsoft.com/office/drawing/2014/main" id="{895A1A71-67F7-4956-8163-C1DCD5D74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" y="2529"/>
                <a:ext cx="3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itchFamily="18" charset="0"/>
                    <a:ea typeface="仿宋_GB2312" pitchFamily="49" charset="-122"/>
                  </a:rPr>
                  <a:t>优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8" name="Text Box 42">
                <a:extLst>
                  <a:ext uri="{FF2B5EF4-FFF2-40B4-BE49-F238E27FC236}">
                    <a16:creationId xmlns:a16="http://schemas.microsoft.com/office/drawing/2014/main" id="{DCA66904-1C8C-4664-9979-68D91DE2E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4" y="2854"/>
                <a:ext cx="50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itchFamily="18" charset="0"/>
                  </a:rPr>
                  <a:t>0.15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43">
              <a:extLst>
                <a:ext uri="{FF2B5EF4-FFF2-40B4-BE49-F238E27FC236}">
                  <a16:creationId xmlns:a16="http://schemas.microsoft.com/office/drawing/2014/main" id="{33C20E6E-DDF3-46AA-AE3A-A0BA0C99D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2292350"/>
              <a:ext cx="533400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4" name="Text Box 50">
              <a:extLst>
                <a:ext uri="{FF2B5EF4-FFF2-40B4-BE49-F238E27FC236}">
                  <a16:creationId xmlns:a16="http://schemas.microsoft.com/office/drawing/2014/main" id="{4E962594-288B-4620-BF7F-0A4AFF3EE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463" y="2276475"/>
              <a:ext cx="623887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5" name="AutoShape 60">
              <a:extLst>
                <a:ext uri="{FF2B5EF4-FFF2-40B4-BE49-F238E27FC236}">
                  <a16:creationId xmlns:a16="http://schemas.microsoft.com/office/drawing/2014/main" id="{4708C5EB-D567-43AE-B8DE-86266693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2349500"/>
              <a:ext cx="1943100" cy="700088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778C3546-8173-4BC7-9FB3-C54B05B1B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2388" y="2441575"/>
              <a:ext cx="1049337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宋体" pitchFamily="2" charset="-122"/>
                </a:rPr>
                <a:t>≥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80?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AutoShape 63">
              <a:extLst>
                <a:ext uri="{FF2B5EF4-FFF2-40B4-BE49-F238E27FC236}">
                  <a16:creationId xmlns:a16="http://schemas.microsoft.com/office/drawing/2014/main" id="{9E31A2E2-F334-42EA-B79C-DA9F25834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63" y="2455863"/>
              <a:ext cx="1978025" cy="649287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Text Box 64">
              <a:extLst>
                <a:ext uri="{FF2B5EF4-FFF2-40B4-BE49-F238E27FC236}">
                  <a16:creationId xmlns:a16="http://schemas.microsoft.com/office/drawing/2014/main" id="{C509F809-0DAA-4CCB-A133-12FA7D862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200" y="2484438"/>
              <a:ext cx="987425" cy="5191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&lt;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70</a:t>
              </a:r>
              <a:r>
                <a:rPr kumimoji="1" lang="en-US" altLang="zh-CN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?</a:t>
              </a:r>
              <a:endParaRPr kumimoji="1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439F110E-A653-40E5-88BB-A8F4479EC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3573463"/>
              <a:ext cx="228282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CD357A11-2562-4072-AA75-31F44E09F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7425" y="2781300"/>
              <a:ext cx="0" cy="46831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E9370A4A-8EC4-439F-8E6D-38183A2AE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8" y="3573463"/>
              <a:ext cx="0" cy="6477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4F57060C-5BA1-4B5A-B075-1F113545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438" y="3571875"/>
              <a:ext cx="0" cy="6127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AutoShape 67">
              <a:extLst>
                <a:ext uri="{FF2B5EF4-FFF2-40B4-BE49-F238E27FC236}">
                  <a16:creationId xmlns:a16="http://schemas.microsoft.com/office/drawing/2014/main" id="{832C7147-3C2F-4B9C-A6F9-23C47CB24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3246438"/>
              <a:ext cx="1800225" cy="650875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Text Box 68">
              <a:extLst>
                <a:ext uri="{FF2B5EF4-FFF2-40B4-BE49-F238E27FC236}">
                  <a16:creationId xmlns:a16="http://schemas.microsoft.com/office/drawing/2014/main" id="{B1BA1120-02CC-47F3-9AA4-0CB52D29D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913" y="3321050"/>
              <a:ext cx="1049337" cy="519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</a:rPr>
                <a:t>≥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60?</a:t>
              </a:r>
            </a:p>
          </p:txBody>
        </p:sp>
        <p:grpSp>
          <p:nvGrpSpPr>
            <p:cNvPr id="35" name="Group 82">
              <a:extLst>
                <a:ext uri="{FF2B5EF4-FFF2-40B4-BE49-F238E27FC236}">
                  <a16:creationId xmlns:a16="http://schemas.microsoft.com/office/drawing/2014/main" id="{246B156D-0B65-4DB3-B762-A965DC73D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375" y="1649413"/>
              <a:ext cx="1943100" cy="700087"/>
              <a:chOff x="2064" y="1026"/>
              <a:chExt cx="1204" cy="441"/>
            </a:xfrm>
          </p:grpSpPr>
          <p:sp>
            <p:nvSpPr>
              <p:cNvPr id="44" name="AutoShape 83">
                <a:extLst>
                  <a:ext uri="{FF2B5EF4-FFF2-40B4-BE49-F238E27FC236}">
                    <a16:creationId xmlns:a16="http://schemas.microsoft.com/office/drawing/2014/main" id="{E85A8113-B739-4B29-80DB-8124972E6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026"/>
                <a:ext cx="1204" cy="441"/>
              </a:xfrm>
              <a:prstGeom prst="flowChartDecision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5" name="Text Box 84">
                <a:extLst>
                  <a:ext uri="{FF2B5EF4-FFF2-40B4-BE49-F238E27FC236}">
                    <a16:creationId xmlns:a16="http://schemas.microsoft.com/office/drawing/2014/main" id="{05502B28-7B85-492A-9F12-1B3A4169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1071"/>
                <a:ext cx="719" cy="29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itchFamily="34" charset="0"/>
                  </a:rPr>
                  <a:t>[</a:t>
                </a:r>
                <a:r>
                  <a:rPr kumimoji="1" lang="en-US" altLang="zh-CN" sz="25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itchFamily="34" charset="0"/>
                  </a:rPr>
                  <a:t>70</a:t>
                </a:r>
                <a:r>
                  <a:rPr kumimoji="1" lang="en-US" altLang="zh-CN" sz="25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</a:rPr>
                  <a:t>,</a:t>
                </a:r>
                <a:r>
                  <a:rPr kumimoji="1" lang="en-US" altLang="zh-CN" sz="25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itchFamily="34" charset="0"/>
                  </a:rPr>
                  <a:t>90</a:t>
                </a:r>
                <a:r>
                  <a:rPr kumimoji="1" lang="en-US" altLang="zh-CN" sz="25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itchFamily="34" charset="0"/>
                  </a:rPr>
                  <a:t>)</a:t>
                </a:r>
                <a:r>
                  <a:rPr kumimoji="1" lang="en-US" altLang="zh-CN" sz="25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itchFamily="18" charset="0"/>
                  </a:rPr>
                  <a:t>?</a:t>
                </a:r>
                <a:endParaRPr kumimoji="1" lang="en-US" altLang="zh-CN" sz="25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36" name="Text Box 85">
              <a:extLst>
                <a:ext uri="{FF2B5EF4-FFF2-40B4-BE49-F238E27FC236}">
                  <a16:creationId xmlns:a16="http://schemas.microsoft.com/office/drawing/2014/main" id="{215B366B-E9A5-4AC3-84D8-A9E1D1551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5900" y="2184400"/>
              <a:ext cx="623888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7" name="Line 86">
              <a:extLst>
                <a:ext uri="{FF2B5EF4-FFF2-40B4-BE49-F238E27FC236}">
                  <a16:creationId xmlns:a16="http://schemas.microsoft.com/office/drawing/2014/main" id="{1E8CD376-7117-4356-849B-04272F04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313" y="2025650"/>
              <a:ext cx="0" cy="37623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51B53BC-8D89-4242-A11F-AC94C20A9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975" y="1989138"/>
              <a:ext cx="0" cy="36036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Text Box 89">
              <a:extLst>
                <a:ext uri="{FF2B5EF4-FFF2-40B4-BE49-F238E27FC236}">
                  <a16:creationId xmlns:a16="http://schemas.microsoft.com/office/drawing/2014/main" id="{D6BEC8FB-F9C2-441D-9A71-A345C1496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3033713"/>
              <a:ext cx="623887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40" name="Text Box 90">
              <a:extLst>
                <a:ext uri="{FF2B5EF4-FFF2-40B4-BE49-F238E27FC236}">
                  <a16:creationId xmlns:a16="http://schemas.microsoft.com/office/drawing/2014/main" id="{1666E8F9-D136-4EA9-A00C-6D18E06BB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068638"/>
              <a:ext cx="533400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1" name="Text Box 91">
              <a:extLst>
                <a:ext uri="{FF2B5EF4-FFF2-40B4-BE49-F238E27FC236}">
                  <a16:creationId xmlns:a16="http://schemas.microsoft.com/office/drawing/2014/main" id="{E4F3ACC7-EB5B-45D1-B508-88EB780D4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2205038"/>
              <a:ext cx="533400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2" name="Text Box 92">
              <a:extLst>
                <a:ext uri="{FF2B5EF4-FFF2-40B4-BE49-F238E27FC236}">
                  <a16:creationId xmlns:a16="http://schemas.microsoft.com/office/drawing/2014/main" id="{70F26EEA-AF88-4A82-B846-AC81447B3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538" y="1520825"/>
              <a:ext cx="533400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43" name="Text Box 93">
              <a:extLst>
                <a:ext uri="{FF2B5EF4-FFF2-40B4-BE49-F238E27FC236}">
                  <a16:creationId xmlns:a16="http://schemas.microsoft.com/office/drawing/2014/main" id="{65123D35-A35F-4563-A0E7-3A5583996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875" y="1484313"/>
              <a:ext cx="623888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yes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DAE20-C115-4AB6-876B-DA44D76E2B0B}"/>
              </a:ext>
            </a:extLst>
          </p:cNvPr>
          <p:cNvSpPr txBox="1"/>
          <p:nvPr/>
        </p:nvSpPr>
        <p:spPr>
          <a:xfrm>
            <a:off x="1314450" y="6030176"/>
            <a:ext cx="5918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WPL = 0.10*3+0.15*3+0.25*2+0.35*2+0.15*2</a:t>
            </a:r>
          </a:p>
          <a:p>
            <a:r>
              <a:rPr lang="en-US" altLang="zh-CN" sz="2400" dirty="0"/>
              <a:t>         = 0.3+0.45+0.5+0.7+0.3 = 2.25 </a:t>
            </a:r>
            <a:endParaRPr lang="zh-CN" altLang="en-US" dirty="0"/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6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543CD-B9D7-466D-A7A1-498C5C92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树的应用：</a:t>
            </a:r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62914-8FC6-481F-98AD-F326ACEA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编码问题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给定一段报文，给出每个字符的编码</a:t>
            </a:r>
            <a:endParaRPr lang="en-US" altLang="zh-CN" dirty="0"/>
          </a:p>
          <a:p>
            <a:pPr lvl="1"/>
            <a:r>
              <a:rPr lang="zh-CN" altLang="en-US" dirty="0"/>
              <a:t>例如：给定 </a:t>
            </a:r>
            <a:r>
              <a:rPr lang="en-US" altLang="zh-CN" dirty="0"/>
              <a:t>CAST </a:t>
            </a:r>
            <a:r>
              <a:rPr lang="en-US" altLang="zh-CN" dirty="0" err="1"/>
              <a:t>CAST</a:t>
            </a:r>
            <a:r>
              <a:rPr lang="en-US" altLang="zh-CN" dirty="0"/>
              <a:t> SAT AT ATASA</a:t>
            </a:r>
          </a:p>
          <a:p>
            <a:pPr lvl="1"/>
            <a:r>
              <a:rPr lang="zh-CN" altLang="en-US" dirty="0"/>
              <a:t>字符集合是 </a:t>
            </a:r>
            <a:r>
              <a:rPr lang="en-US" altLang="zh-CN" dirty="0"/>
              <a:t>{C, A, S, T}</a:t>
            </a:r>
            <a:r>
              <a:rPr lang="zh-CN" altLang="en-US" dirty="0"/>
              <a:t>，各个字符出现的频度</a:t>
            </a:r>
            <a:r>
              <a:rPr lang="en-US" altLang="zh-CN" dirty="0"/>
              <a:t>(</a:t>
            </a:r>
            <a:r>
              <a:rPr lang="zh-CN" altLang="en-US" dirty="0"/>
              <a:t>次数</a:t>
            </a:r>
            <a:r>
              <a:rPr lang="en-US" altLang="zh-CN" dirty="0"/>
              <a:t>)</a:t>
            </a:r>
            <a:r>
              <a:rPr lang="zh-CN" altLang="en-US" dirty="0"/>
              <a:t> 分别是</a:t>
            </a:r>
            <a:r>
              <a:rPr lang="en-US" altLang="zh-CN" dirty="0"/>
              <a:t>{2, 7, 4, 5} =W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能否减少总编码长度，使得发出同样报文，可以用最少的二进制代码？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0000CC"/>
                </a:solidFill>
              </a:rPr>
              <a:t>等长编码</a:t>
            </a:r>
            <a:r>
              <a:rPr lang="zh-CN" altLang="en-US" dirty="0"/>
              <a:t>方案</a:t>
            </a:r>
          </a:p>
          <a:p>
            <a:pPr lvl="1"/>
            <a:r>
              <a:rPr lang="zh-CN" altLang="en-US" dirty="0"/>
              <a:t>给每个字符以等长编码</a:t>
            </a:r>
            <a:endParaRPr lang="en-US" altLang="zh-CN" dirty="0"/>
          </a:p>
          <a:p>
            <a:pPr lvl="2"/>
            <a:r>
              <a:rPr lang="zh-CN" altLang="en-US" sz="2800" dirty="0"/>
              <a:t>用</a:t>
            </a:r>
            <a:r>
              <a:rPr lang="en-US" altLang="zh-CN" sz="2800" dirty="0"/>
              <a:t>2</a:t>
            </a:r>
            <a:r>
              <a:rPr lang="zh-CN" altLang="en-US" sz="2800" dirty="0"/>
              <a:t>位二进制数，</a:t>
            </a:r>
            <a:r>
              <a:rPr lang="en-US" altLang="zh-CN" sz="2800" dirty="0"/>
              <a:t>A : 00   T : 10    C : 01    S : 11</a:t>
            </a:r>
          </a:p>
          <a:p>
            <a:pPr lvl="2"/>
            <a:r>
              <a:rPr lang="zh-CN" altLang="en-US" sz="2800" dirty="0"/>
              <a:t>总编码长度为 </a:t>
            </a:r>
            <a:r>
              <a:rPr lang="en-US" altLang="zh-CN" sz="2800" dirty="0"/>
              <a:t>(2+7+4+5) * 2 = 36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E1A54-0F23-4016-A1CB-53C75F0D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CB41C-EBFF-4523-9347-28003DA0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396868" cy="6021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不等长编码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按各个字符出现的概率不同而给予不等长编码，可以减少总编码长度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例如： 字符出现频率分别是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次，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  <a:r>
              <a:rPr lang="zh-CN" altLang="en-US" dirty="0"/>
              <a:t>次，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次，</a:t>
            </a:r>
            <a:r>
              <a:rPr lang="en-US" altLang="zh-CN" dirty="0"/>
              <a:t> 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次，则可编码成：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A : 0    T : 10     S : 111   C : 110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它的总编码长度：</a:t>
            </a:r>
            <a:r>
              <a:rPr lang="en-US" altLang="zh-CN" dirty="0"/>
              <a:t>7*1+5*2+( 2+4 )*3 = 35</a:t>
            </a:r>
            <a:r>
              <a:rPr lang="zh-CN" altLang="en-US" dirty="0"/>
              <a:t>，比等长编码的情形要短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但是有时这样的电文会产生歧义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例如：</a:t>
            </a:r>
            <a:r>
              <a:rPr lang="en-US" altLang="zh-CN" dirty="0"/>
              <a:t>A : 0   T : 00  C : 1    S : 01</a:t>
            </a:r>
            <a:r>
              <a:rPr lang="zh-CN" altLang="en-US" dirty="0"/>
              <a:t>，那么</a:t>
            </a:r>
            <a:r>
              <a:rPr lang="en-US" altLang="zh-CN" dirty="0"/>
              <a:t>0000</a:t>
            </a:r>
            <a:r>
              <a:rPr lang="zh-CN" altLang="en-US" dirty="0"/>
              <a:t>代表什么？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前缀编码</a:t>
            </a:r>
            <a:r>
              <a:rPr lang="zh-CN" altLang="en-US" dirty="0"/>
              <a:t>：任何一个字符的编码都不是同一字符集中另一个字符的编码的前缀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编码的前缀性质可以使译码方法非常简单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E1B56-E461-47E9-A684-4B6A6512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42DFC-1B29-4967-B37C-566DD19D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利用二叉树可以构造一种不等长的二进制编码，而且得到的必为二进制前缀编码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构造以</a:t>
            </a:r>
            <a:r>
              <a:rPr lang="zh-CN" altLang="en-US" b="1" i="1" dirty="0">
                <a:solidFill>
                  <a:srgbClr val="0000CC"/>
                </a:solidFill>
              </a:rPr>
              <a:t>出现频率</a:t>
            </a:r>
            <a:r>
              <a:rPr lang="zh-CN" altLang="en-US" b="1" dirty="0">
                <a:solidFill>
                  <a:srgbClr val="0000CC"/>
                </a:solidFill>
              </a:rPr>
              <a:t>为权值的</a:t>
            </a:r>
            <a:r>
              <a:rPr lang="en-US" altLang="zh-CN" b="1" dirty="0">
                <a:solidFill>
                  <a:srgbClr val="0000CC"/>
                </a:solidFill>
              </a:rPr>
              <a:t>Huffman</a:t>
            </a:r>
            <a:r>
              <a:rPr lang="zh-CN" altLang="en-US" b="1" dirty="0">
                <a:solidFill>
                  <a:srgbClr val="0000CC"/>
                </a:solidFill>
              </a:rPr>
              <a:t>树</a:t>
            </a:r>
            <a:r>
              <a:rPr lang="zh-CN" altLang="en-US" b="1" dirty="0"/>
              <a:t>，就能得到相应的</a:t>
            </a:r>
            <a:r>
              <a:rPr lang="en-US" altLang="zh-CN" b="1" dirty="0">
                <a:solidFill>
                  <a:srgbClr val="0000CC"/>
                </a:solidFill>
              </a:rPr>
              <a:t>Huffman</a:t>
            </a:r>
            <a:r>
              <a:rPr lang="zh-CN" altLang="en-US" b="1" dirty="0">
                <a:solidFill>
                  <a:srgbClr val="0000CC"/>
                </a:solidFill>
              </a:rPr>
              <a:t>编码</a:t>
            </a:r>
            <a:r>
              <a:rPr lang="zh-CN" altLang="en-US" b="1" dirty="0"/>
              <a:t>，这是一种</a:t>
            </a:r>
            <a:r>
              <a:rPr lang="zh-CN" altLang="en-US" b="1" dirty="0">
                <a:solidFill>
                  <a:srgbClr val="0000CC"/>
                </a:solidFill>
              </a:rPr>
              <a:t>最优前缀编码，即使所传电文的总长度最短</a:t>
            </a:r>
            <a:endParaRPr lang="zh-CN" altLang="en-US" dirty="0"/>
          </a:p>
          <a:p>
            <a:r>
              <a:rPr kumimoji="1" lang="zh-CN" altLang="en-US" b="1" kern="0" dirty="0">
                <a:solidFill>
                  <a:srgbClr val="008000"/>
                </a:solidFill>
              </a:rPr>
              <a:t>编码树</a:t>
            </a:r>
            <a:endParaRPr kumimoji="1" lang="en-US" altLang="zh-CN" b="1" kern="0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BD5BA675-DF9A-4930-BB9C-60C9A29B83AC}"/>
              </a:ext>
            </a:extLst>
          </p:cNvPr>
          <p:cNvGrpSpPr>
            <a:grpSpLocks/>
          </p:cNvGrpSpPr>
          <p:nvPr/>
        </p:nvGrpSpPr>
        <p:grpSpPr bwMode="auto">
          <a:xfrm>
            <a:off x="1059779" y="4068452"/>
            <a:ext cx="2849930" cy="2672916"/>
            <a:chOff x="3696" y="1872"/>
            <a:chExt cx="1488" cy="1595"/>
          </a:xfrm>
        </p:grpSpPr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5BCDEF0C-35EF-4D61-B731-2194538A5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121"/>
              <a:ext cx="24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D3B8B41F-A86E-4F64-9843-D16C4959F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505"/>
              <a:ext cx="24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51077BAD-E5A9-40A4-9947-DEAEEEDF3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889"/>
              <a:ext cx="24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BEE33C01-CB65-427D-9F00-3C9B206D2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25"/>
              <a:ext cx="816" cy="115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BC70A7EC-C436-46EC-B78B-C7CC8EA6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288" cy="297"/>
            </a:xfrm>
            <a:prstGeom prst="ellipse">
              <a:avLst/>
            </a:prstGeom>
            <a:solidFill>
              <a:srgbClr val="E1E1E1"/>
            </a:solidFill>
            <a:ln w="19050">
              <a:noFill/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98699AA2-0A9F-4B4C-B75D-5DCFB5F0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745"/>
              <a:ext cx="288" cy="279"/>
            </a:xfrm>
            <a:prstGeom prst="ellipse">
              <a:avLst/>
            </a:prstGeom>
            <a:solidFill>
              <a:srgbClr val="E1E1E1"/>
            </a:solidFill>
            <a:ln w="19050">
              <a:noFill/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C1E14C90-5255-4C7D-9ACA-CF6224A3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13"/>
              <a:ext cx="288" cy="279"/>
            </a:xfrm>
            <a:prstGeom prst="ellipse">
              <a:avLst/>
            </a:prstGeom>
            <a:solidFill>
              <a:srgbClr val="E1E1E1"/>
            </a:solidFill>
            <a:ln w="19050">
              <a:noFill/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788AEDE7-7326-4DEA-A2E9-A522A15C8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97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6BB8262E-95F1-4DB1-B659-FC7C0040F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240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AEBCE795-833D-4214-A3F9-88B393FD7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784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EF255D24-072F-460D-A0A0-3B436F21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6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63FBBD75-FBBB-4B9D-B2C6-A9CD3E388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24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30FFB5E-DF93-4065-A83C-FCF13B39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784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Rectangle 18">
              <a:extLst>
                <a:ext uri="{FF2B5EF4-FFF2-40B4-BE49-F238E27FC236}">
                  <a16:creationId xmlns:a16="http://schemas.microsoft.com/office/drawing/2014/main" id="{B9668017-D3A3-4898-9AC0-A9A15488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13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Rectangle 19">
              <a:extLst>
                <a:ext uri="{FF2B5EF4-FFF2-40B4-BE49-F238E27FC236}">
                  <a16:creationId xmlns:a16="http://schemas.microsoft.com/office/drawing/2014/main" id="{2FDEFFEC-CDC0-4EE4-9A62-1FDAD6E4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45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1F2602E7-14CA-48F2-8F20-FA6F8354B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77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E7C2880C-E0C1-4559-AA82-542061E2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77"/>
              <a:ext cx="288" cy="288"/>
            </a:xfrm>
            <a:prstGeom prst="rect">
              <a:avLst/>
            </a:prstGeom>
            <a:solidFill>
              <a:srgbClr val="FFFF00"/>
            </a:soli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A2F30338-8168-4027-ABDC-B1D68A4AB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3137"/>
              <a:ext cx="28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8AA9DA3C-990D-40A7-A7E4-6E93384B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3146"/>
              <a:ext cx="201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S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2226ABBA-1BBB-4AB2-B8C6-8FD94ADB6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2714"/>
              <a:ext cx="211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B6362F4D-A258-4A13-B593-98BAFDF4E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2273"/>
              <a:ext cx="28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2834AB-BFAF-45A1-8AE0-C8DB2B3F8C56}"/>
              </a:ext>
            </a:extLst>
          </p:cNvPr>
          <p:cNvSpPr txBox="1"/>
          <p:nvPr/>
        </p:nvSpPr>
        <p:spPr>
          <a:xfrm>
            <a:off x="4317134" y="3672328"/>
            <a:ext cx="4857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字符及出现频率：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次，</a:t>
            </a:r>
            <a:r>
              <a:rPr lang="en-US" altLang="zh-CN" sz="2400" b="1" dirty="0">
                <a:solidFill>
                  <a:srgbClr val="C00000"/>
                </a:solidFill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</a:rPr>
              <a:t>次，</a:t>
            </a:r>
            <a:r>
              <a:rPr lang="en-US" altLang="zh-CN" sz="2400" b="1" dirty="0">
                <a:solidFill>
                  <a:srgbClr val="C00000"/>
                </a:solidFill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次，</a:t>
            </a: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</a:rPr>
              <a:t>次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E8513AF3-FA3F-4024-BE17-8F4F4ED1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134" y="4693809"/>
            <a:ext cx="44763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字符及编码：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A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 (0)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T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 (10 )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，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C (110)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，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S (111)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9C6F9F-F6E2-4410-8443-037499463452}"/>
              </a:ext>
            </a:extLst>
          </p:cNvPr>
          <p:cNvSpPr txBox="1"/>
          <p:nvPr/>
        </p:nvSpPr>
        <p:spPr>
          <a:xfrm>
            <a:off x="4317134" y="5645977"/>
            <a:ext cx="4878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编码</a:t>
            </a:r>
            <a:r>
              <a:rPr lang="en-US" altLang="zh-CN" sz="2400" b="1" dirty="0">
                <a:solidFill>
                  <a:srgbClr val="C00000"/>
                </a:solidFill>
              </a:rPr>
              <a:t>110011110 </a:t>
            </a:r>
            <a:r>
              <a:rPr lang="zh-CN" altLang="en-US" sz="2400" b="1" dirty="0">
                <a:solidFill>
                  <a:srgbClr val="C00000"/>
                </a:solidFill>
              </a:rPr>
              <a:t>可以唯一的分解为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110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111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10</a:t>
            </a:r>
            <a:r>
              <a:rPr lang="zh-CN" altLang="en-US" sz="2400" b="1" dirty="0">
                <a:solidFill>
                  <a:srgbClr val="C00000"/>
                </a:solidFill>
              </a:rPr>
              <a:t>，因而其译码为</a:t>
            </a:r>
            <a:r>
              <a:rPr lang="en-US" altLang="zh-CN" sz="2400" b="1" dirty="0">
                <a:solidFill>
                  <a:srgbClr val="C00000"/>
                </a:solidFill>
              </a:rPr>
              <a:t>CAST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6E38849-2910-446A-8183-82F46C01CCCE}"/>
              </a:ext>
            </a:extLst>
          </p:cNvPr>
          <p:cNvSpPr/>
          <p:nvPr/>
        </p:nvSpPr>
        <p:spPr>
          <a:xfrm>
            <a:off x="382212" y="1019476"/>
            <a:ext cx="5626099" cy="297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56ACB1-A1C7-43DD-B49C-556703FC3C24}"/>
              </a:ext>
            </a:extLst>
          </p:cNvPr>
          <p:cNvSpPr/>
          <p:nvPr/>
        </p:nvSpPr>
        <p:spPr>
          <a:xfrm>
            <a:off x="382213" y="2003461"/>
            <a:ext cx="5626099" cy="297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C66B1-1AE1-46C4-8283-8850055E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编码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171255-764B-4F35-BB5F-73B234DD66B5}"/>
              </a:ext>
            </a:extLst>
          </p:cNvPr>
          <p:cNvGraphicFramePr>
            <a:graphicFrameLocks noGrp="1"/>
          </p:cNvGraphicFramePr>
          <p:nvPr/>
        </p:nvGraphicFramePr>
        <p:xfrm>
          <a:off x="382213" y="1019476"/>
          <a:ext cx="5626099" cy="1619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13621">
                  <a:extLst>
                    <a:ext uri="{9D8B030D-6E8A-4147-A177-3AD203B41FA5}">
                      <a16:colId xmlns:a16="http://schemas.microsoft.com/office/drawing/2014/main" val="2586481267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2390719662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4045768029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2743028229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992688371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1365120163"/>
                    </a:ext>
                  </a:extLst>
                </a:gridCol>
                <a:gridCol w="685413">
                  <a:extLst>
                    <a:ext uri="{9D8B030D-6E8A-4147-A177-3AD203B41FA5}">
                      <a16:colId xmlns:a16="http://schemas.microsoft.com/office/drawing/2014/main" val="208735592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字符集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99542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频次</a:t>
                      </a:r>
                      <a:r>
                        <a:rPr lang="en-US" altLang="zh-CN" sz="2000" u="none" strike="noStrike">
                          <a:effectLst/>
                        </a:rPr>
                        <a:t>(</a:t>
                      </a:r>
                      <a:r>
                        <a:rPr lang="zh-CN" altLang="en-US" sz="2000" u="none" strike="noStrike">
                          <a:effectLst/>
                        </a:rPr>
                        <a:t>千次</a:t>
                      </a:r>
                      <a:r>
                        <a:rPr lang="en-US" altLang="zh-CN" sz="2000" u="none" strike="noStrike">
                          <a:effectLst/>
                        </a:rPr>
                        <a:t>)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45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64923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定长码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94237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变长码</a:t>
                      </a:r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1101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15035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变长码</a:t>
                      </a:r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0001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41361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54364D0-A26E-4304-8A44-6D7D961E9E65}"/>
              </a:ext>
            </a:extLst>
          </p:cNvPr>
          <p:cNvSpPr/>
          <p:nvPr/>
        </p:nvSpPr>
        <p:spPr>
          <a:xfrm>
            <a:off x="382211" y="2324263"/>
            <a:ext cx="5626099" cy="297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CCA805-19AF-4737-B080-6E6C9C0087D1}"/>
              </a:ext>
            </a:extLst>
          </p:cNvPr>
          <p:cNvSpPr txBox="1"/>
          <p:nvPr/>
        </p:nvSpPr>
        <p:spPr>
          <a:xfrm>
            <a:off x="6327228" y="440668"/>
            <a:ext cx="268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对一组字符集进行</a:t>
            </a:r>
            <a:r>
              <a:rPr lang="en-US" altLang="zh-CN" sz="2400" dirty="0">
                <a:solidFill>
                  <a:srgbClr val="0000CC"/>
                </a:solidFill>
              </a:rPr>
              <a:t>Huffman</a:t>
            </a:r>
            <a:r>
              <a:rPr lang="zh-CN" altLang="en-US" sz="2400" dirty="0">
                <a:solidFill>
                  <a:srgbClr val="0000CC"/>
                </a:solidFill>
              </a:rPr>
              <a:t>编码，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7CD77-2BFA-4334-953E-A3523C98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2" y="3178884"/>
            <a:ext cx="3825537" cy="3257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CBC023-1CA5-4DF1-A0E2-F1B280DD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9660"/>
            <a:ext cx="4098063" cy="32579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27226" y="1238947"/>
            <a:ext cx="267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可以得出多种编码方案，且这些编码都是最优二进制编码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4364D0-A26E-4304-8A44-6D7D961E9E65}"/>
              </a:ext>
            </a:extLst>
          </p:cNvPr>
          <p:cNvSpPr/>
          <p:nvPr/>
        </p:nvSpPr>
        <p:spPr>
          <a:xfrm>
            <a:off x="374899" y="1980609"/>
            <a:ext cx="5626099" cy="297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3F090-9D06-409F-ADB0-F93E44E7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24D19-772D-4B07-A089-8AD1CEC84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1" y="908720"/>
            <a:ext cx="3880944" cy="583264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en-US" altLang="zh-CN" dirty="0"/>
              <a:t>Huffman</a:t>
            </a:r>
            <a:r>
              <a:rPr lang="zh-CN" altLang="en-US" dirty="0"/>
              <a:t>树中没有度为</a:t>
            </a:r>
            <a:r>
              <a:rPr lang="en-US" altLang="zh-CN" dirty="0"/>
              <a:t>1</a:t>
            </a:r>
            <a:r>
              <a:rPr lang="zh-CN" altLang="en-US" dirty="0"/>
              <a:t>的结点，树中任意非叶子结点都有</a:t>
            </a:r>
            <a:r>
              <a:rPr lang="en-US" altLang="zh-CN" dirty="0"/>
              <a:t>2</a:t>
            </a:r>
            <a:r>
              <a:rPr lang="zh-CN" altLang="en-US" dirty="0"/>
              <a:t>个孩子，这类树又称为</a:t>
            </a:r>
            <a:r>
              <a:rPr lang="zh-CN" altLang="en-US" dirty="0">
                <a:solidFill>
                  <a:srgbClr val="C00000"/>
                </a:solidFill>
              </a:rPr>
              <a:t>正则或严格二叉树</a:t>
            </a:r>
            <a:r>
              <a:rPr lang="en-US" altLang="zh-CN" dirty="0"/>
              <a:t>(regular/strict binary tree)</a:t>
            </a:r>
          </a:p>
          <a:p>
            <a:pPr lvl="1"/>
            <a:r>
              <a:rPr lang="zh-CN" altLang="en-US" dirty="0"/>
              <a:t>一棵有</a:t>
            </a:r>
            <a:r>
              <a:rPr lang="en-US" altLang="zh-CN" b="1" dirty="0">
                <a:solidFill>
                  <a:srgbClr val="00B050"/>
                </a:solidFill>
              </a:rPr>
              <a:t>n</a:t>
            </a:r>
            <a:r>
              <a:rPr lang="zh-CN" altLang="en-US" b="1" dirty="0">
                <a:solidFill>
                  <a:srgbClr val="00B050"/>
                </a:solidFill>
              </a:rPr>
              <a:t>个叶子结点</a:t>
            </a:r>
            <a:r>
              <a:rPr lang="zh-CN" altLang="en-US" dirty="0"/>
              <a:t>的</a:t>
            </a:r>
            <a:r>
              <a:rPr lang="en-US" altLang="zh-CN" dirty="0"/>
              <a:t>Huffman</a:t>
            </a:r>
            <a:r>
              <a:rPr lang="zh-CN" altLang="en-US" dirty="0"/>
              <a:t>树共有</a:t>
            </a:r>
            <a:r>
              <a:rPr lang="en-US" altLang="zh-CN" b="1" dirty="0">
                <a:solidFill>
                  <a:srgbClr val="00B050"/>
                </a:solidFill>
              </a:rPr>
              <a:t>2n-1</a:t>
            </a:r>
            <a:r>
              <a:rPr lang="zh-CN" altLang="en-US" b="1" dirty="0">
                <a:solidFill>
                  <a:srgbClr val="00B050"/>
                </a:solidFill>
              </a:rPr>
              <a:t>个结点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总结点数</a:t>
            </a:r>
            <a:r>
              <a:rPr lang="en-US" altLang="zh-CN" b="1" dirty="0">
                <a:solidFill>
                  <a:srgbClr val="0000CC"/>
                </a:solidFill>
              </a:rPr>
              <a:t>=</a:t>
            </a:r>
            <a:r>
              <a:rPr lang="zh-CN" altLang="en-US" b="1" dirty="0">
                <a:solidFill>
                  <a:srgbClr val="0000CC"/>
                </a:solidFill>
              </a:rPr>
              <a:t>度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的结点数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+ </a:t>
            </a:r>
            <a:r>
              <a:rPr lang="zh-CN" altLang="en-US" b="1" dirty="0">
                <a:solidFill>
                  <a:srgbClr val="0000CC"/>
                </a:solidFill>
              </a:rPr>
              <a:t>度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的结点数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+ </a:t>
            </a:r>
            <a:r>
              <a:rPr lang="zh-CN" altLang="en-US" b="1" dirty="0">
                <a:solidFill>
                  <a:srgbClr val="0000CC"/>
                </a:solidFill>
              </a:rPr>
              <a:t>度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的结点数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= n + 0 +  n-1 = 2n-1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50F317-D917-4680-87D4-0A400533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7940" y="908720"/>
            <a:ext cx="4667459" cy="583264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用</a:t>
            </a:r>
            <a:r>
              <a:rPr lang="zh-CN" altLang="en-US" b="1" dirty="0">
                <a:solidFill>
                  <a:srgbClr val="0000CC"/>
                </a:solidFill>
              </a:rPr>
              <a:t>三叉静态链表</a:t>
            </a:r>
            <a:r>
              <a:rPr lang="zh-CN" altLang="en-US" dirty="0"/>
              <a:t>表示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    char data;</a:t>
            </a:r>
          </a:p>
          <a:p>
            <a:pPr marL="0" indent="0">
              <a:buNone/>
            </a:pPr>
            <a:r>
              <a:rPr lang="en-US" altLang="zh-CN" dirty="0"/>
              <a:t>    int weight;</a:t>
            </a:r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dirty="0">
                <a:solidFill>
                  <a:srgbClr val="7030A0"/>
                </a:solidFill>
              </a:rPr>
              <a:t>parent, </a:t>
            </a:r>
            <a:r>
              <a:rPr lang="en-US" altLang="zh-CN" dirty="0" err="1">
                <a:solidFill>
                  <a:srgbClr val="7030A0"/>
                </a:solidFill>
              </a:rPr>
              <a:t>lchild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rchild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HTNode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HTNode</a:t>
            </a:r>
            <a:r>
              <a:rPr lang="en-US" altLang="zh-CN" dirty="0"/>
              <a:t> </a:t>
            </a:r>
            <a:r>
              <a:rPr lang="en-US" altLang="zh-CN" dirty="0" err="1"/>
              <a:t>elem</a:t>
            </a: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00B050"/>
                </a:solidFill>
              </a:rPr>
              <a:t>MAXNum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r>
              <a:rPr lang="en-US" altLang="zh-CN" dirty="0"/>
              <a:t>    int num, root;</a:t>
            </a:r>
          </a:p>
          <a:p>
            <a:pPr marL="0" indent="0">
              <a:buNone/>
            </a:pPr>
            <a:r>
              <a:rPr lang="en-US" altLang="zh-CN" dirty="0"/>
              <a:t>    //num:</a:t>
            </a:r>
            <a:r>
              <a:rPr lang="zh-CN" altLang="en-US" dirty="0"/>
              <a:t>叶结点数，</a:t>
            </a:r>
            <a:r>
              <a:rPr lang="en-US" altLang="zh-CN" dirty="0"/>
              <a:t>root:</a:t>
            </a:r>
            <a:r>
              <a:rPr lang="zh-CN" altLang="en-US" dirty="0"/>
              <a:t>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F838673-4CA8-4A56-B586-8B79FED4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78472"/>
              </p:ext>
            </p:extLst>
          </p:nvPr>
        </p:nvGraphicFramePr>
        <p:xfrm>
          <a:off x="3948113" y="806450"/>
          <a:ext cx="4356100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56150" imgH="3397453" progId="Excel.Sheet.12">
                  <p:embed/>
                </p:oleObj>
              </mc:Choice>
              <mc:Fallback>
                <p:oleObj name="Worksheet" r:id="rId3" imgW="4356150" imgH="33974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113" y="806450"/>
                        <a:ext cx="4356100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Huffman</a:t>
            </a:r>
            <a:r>
              <a:rPr lang="zh-CN" altLang="en-US"/>
              <a:t>编码算法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242122" cy="59046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{</a:t>
            </a:r>
          </a:p>
          <a:p>
            <a:pPr marL="0" indent="0">
              <a:buNone/>
            </a:pPr>
            <a:r>
              <a:rPr lang="en-US" altLang="zh-CN" dirty="0"/>
              <a:t>       unsigned int  weight;</a:t>
            </a:r>
          </a:p>
          <a:p>
            <a:pPr marL="0" indent="0">
              <a:buNone/>
            </a:pPr>
            <a:r>
              <a:rPr lang="en-US" altLang="zh-CN" dirty="0"/>
              <a:t>       unsigned int </a:t>
            </a:r>
            <a:r>
              <a:rPr lang="en-US" altLang="zh-CN" dirty="0">
                <a:solidFill>
                  <a:srgbClr val="C00000"/>
                </a:solidFill>
              </a:rPr>
              <a:t>parent,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               </a:t>
            </a:r>
            <a:r>
              <a:rPr lang="en-US" altLang="zh-CN" dirty="0" err="1">
                <a:solidFill>
                  <a:srgbClr val="C00000"/>
                </a:solidFill>
              </a:rPr>
              <a:t>lchild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rchild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0000CC"/>
                </a:solidFill>
              </a:rPr>
              <a:t>HTNode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zh-CN" altLang="en-US" dirty="0">
                <a:solidFill>
                  <a:srgbClr val="0000CC"/>
                </a:solidFill>
              </a:rPr>
              <a:t>*</a:t>
            </a:r>
            <a:r>
              <a:rPr lang="en-US" altLang="zh-CN" b="1" dirty="0" err="1">
                <a:solidFill>
                  <a:srgbClr val="0000CC"/>
                </a:solidFill>
              </a:rPr>
              <a:t>HuffmanTree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char </a:t>
            </a:r>
            <a:r>
              <a:rPr lang="en-US" altLang="zh-CN" b="1" dirty="0">
                <a:solidFill>
                  <a:srgbClr val="0000CC"/>
                </a:solidFill>
              </a:rPr>
              <a:t>**</a:t>
            </a:r>
            <a:r>
              <a:rPr lang="en-US" altLang="zh-CN" b="1" dirty="0" err="1">
                <a:solidFill>
                  <a:srgbClr val="0000CC"/>
                </a:solidFill>
              </a:rPr>
              <a:t>HuffmanCode</a:t>
            </a:r>
            <a:r>
              <a:rPr lang="en-US" altLang="zh-CN" dirty="0"/>
              <a:t>; </a:t>
            </a:r>
          </a:p>
          <a:p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06DCE89-485F-4A69-8025-E9D289F24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674443"/>
          <a:ext cx="41243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4217" imgH="2067021" progId="Excel.Sheet.12">
                  <p:embed/>
                </p:oleObj>
              </mc:Choice>
              <mc:Fallback>
                <p:oleObj name="Worksheet" r:id="rId5" imgW="4124217" imgH="20670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674443"/>
                        <a:ext cx="4124325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9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912EED5-E675-4305-8779-231DF469BBE5}"/>
              </a:ext>
            </a:extLst>
          </p:cNvPr>
          <p:cNvSpPr/>
          <p:nvPr/>
        </p:nvSpPr>
        <p:spPr>
          <a:xfrm>
            <a:off x="0" y="1946365"/>
            <a:ext cx="9144000" cy="2011681"/>
          </a:xfrm>
          <a:prstGeom prst="rect">
            <a:avLst/>
          </a:prstGeom>
          <a:solidFill>
            <a:srgbClr val="99C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63227-A8FE-4405-85F3-28C5C44F238D}"/>
              </a:ext>
            </a:extLst>
          </p:cNvPr>
          <p:cNvSpPr/>
          <p:nvPr/>
        </p:nvSpPr>
        <p:spPr>
          <a:xfrm>
            <a:off x="0" y="3958046"/>
            <a:ext cx="9144000" cy="234115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1082A6-7243-4CAB-A043-68C4D2B2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50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Huffman</a:t>
            </a:r>
            <a:r>
              <a:rPr lang="zh-CN" altLang="en-US" sz="3600" dirty="0"/>
              <a:t>编码算法：返回字符的编码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53A7D-84E6-4AEE-87A7-BA461238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33046"/>
            <a:ext cx="9013371" cy="62249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HuffmanCode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HuffmanCoding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*w, int </a:t>
            </a:r>
            <a:r>
              <a:rPr lang="en-US" altLang="zh-CN" b="1" dirty="0">
                <a:solidFill>
                  <a:srgbClr val="00B050"/>
                </a:solidFill>
              </a:rPr>
              <a:t>n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  <a:r>
              <a:rPr lang="en-US" altLang="zh-CN" dirty="0"/>
              <a:t>//w</a:t>
            </a:r>
            <a:r>
              <a:rPr lang="zh-CN" altLang="en-US" dirty="0"/>
              <a:t>存放</a:t>
            </a:r>
            <a:r>
              <a:rPr lang="en-US" altLang="zh-CN" dirty="0"/>
              <a:t>n</a:t>
            </a:r>
            <a:r>
              <a:rPr lang="zh-CN" altLang="en-US" dirty="0"/>
              <a:t>个字符的权值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HuffmanCode</a:t>
            </a:r>
            <a:r>
              <a:rPr lang="en-US" altLang="zh-CN" b="1" dirty="0">
                <a:solidFill>
                  <a:srgbClr val="0000CC"/>
                </a:solidFill>
              </a:rPr>
              <a:t> HC; </a:t>
            </a:r>
            <a:r>
              <a:rPr lang="en-US" altLang="zh-CN" b="1" dirty="0" err="1">
                <a:solidFill>
                  <a:srgbClr val="0000CC"/>
                </a:solidFill>
              </a:rPr>
              <a:t>HuffmanTree</a:t>
            </a:r>
            <a:r>
              <a:rPr lang="en-US" altLang="zh-CN" b="1" dirty="0">
                <a:solidFill>
                  <a:srgbClr val="0000CC"/>
                </a:solidFill>
              </a:rPr>
              <a:t> HT, p;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char *cd;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i,m,s1,s2,start,c,f;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 = 2*n-1; </a:t>
            </a:r>
          </a:p>
          <a:p>
            <a:pPr marL="0" indent="0">
              <a:buNone/>
            </a:pPr>
            <a:r>
              <a:rPr lang="en-US" altLang="zh-CN" dirty="0"/>
              <a:t>    HT = (</a:t>
            </a:r>
            <a:r>
              <a:rPr lang="en-US" altLang="zh-CN" dirty="0" err="1"/>
              <a:t>HuffmanTree</a:t>
            </a:r>
            <a:r>
              <a:rPr lang="en-US" altLang="zh-CN" dirty="0"/>
              <a:t>)malloc((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+1)*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HTNode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    for (p=HT+1,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b="1" dirty="0">
                <a:solidFill>
                  <a:srgbClr val="00B050"/>
                </a:solidFill>
              </a:rPr>
              <a:t>n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,++p,++w) {  p-&gt;weight = *w;</a:t>
            </a:r>
          </a:p>
          <a:p>
            <a:pPr marL="0" indent="0">
              <a:buNone/>
            </a:pPr>
            <a:r>
              <a:rPr lang="en-US" altLang="zh-CN" dirty="0"/>
              <a:t>        	p-&gt;</a:t>
            </a:r>
            <a:r>
              <a:rPr lang="en-US" altLang="zh-CN" dirty="0" err="1"/>
              <a:t>lchild</a:t>
            </a:r>
            <a:r>
              <a:rPr lang="en-US" altLang="zh-CN" dirty="0"/>
              <a:t> = p-&gt;</a:t>
            </a:r>
            <a:r>
              <a:rPr lang="en-US" altLang="zh-CN" dirty="0" err="1"/>
              <a:t>rchild</a:t>
            </a:r>
            <a:r>
              <a:rPr lang="en-US" altLang="zh-CN" dirty="0"/>
              <a:t> = p-&gt;parent = 0;}</a:t>
            </a:r>
          </a:p>
          <a:p>
            <a:pPr marL="0" indent="0">
              <a:buNone/>
            </a:pPr>
            <a:r>
              <a:rPr lang="en-US" altLang="zh-CN" dirty="0"/>
              <a:t>    for (;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, ++p) { p-&gt;weight= 0;</a:t>
            </a:r>
          </a:p>
          <a:p>
            <a:pPr marL="0" indent="0">
              <a:buNone/>
            </a:pPr>
            <a:r>
              <a:rPr lang="en-US" altLang="zh-CN" dirty="0"/>
              <a:t>	p-&gt;</a:t>
            </a:r>
            <a:r>
              <a:rPr lang="en-US" altLang="zh-CN" dirty="0" err="1"/>
              <a:t>lchild</a:t>
            </a:r>
            <a:r>
              <a:rPr lang="en-US" altLang="zh-CN" dirty="0"/>
              <a:t>= p-&gt;</a:t>
            </a:r>
            <a:r>
              <a:rPr lang="en-US" altLang="zh-CN" dirty="0" err="1"/>
              <a:t>rchild</a:t>
            </a:r>
            <a:r>
              <a:rPr lang="en-US" altLang="zh-CN" dirty="0"/>
              <a:t>= p-&gt;parent = 0; }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=n+1; </a:t>
            </a:r>
            <a:r>
              <a:rPr lang="en-US" altLang="zh-CN" dirty="0" err="1"/>
              <a:t>i</a:t>
            </a:r>
            <a:r>
              <a:rPr lang="en-US" altLang="zh-CN" dirty="0"/>
              <a:t>&lt;=m;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C00000"/>
                </a:solidFill>
              </a:rPr>
              <a:t>{ </a:t>
            </a:r>
            <a:r>
              <a:rPr lang="en-US" altLang="zh-CN" dirty="0"/>
              <a:t>//</a:t>
            </a:r>
            <a:r>
              <a:rPr lang="zh-CN" altLang="en-US" dirty="0"/>
              <a:t>建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6600"/>
                </a:solidFill>
              </a:rPr>
              <a:t>	//</a:t>
            </a:r>
            <a:r>
              <a:rPr lang="zh-CN" altLang="en-US" dirty="0">
                <a:solidFill>
                  <a:srgbClr val="CC6600"/>
                </a:solidFill>
              </a:rPr>
              <a:t>在</a:t>
            </a:r>
            <a:r>
              <a:rPr lang="en-US" altLang="zh-CN" dirty="0">
                <a:solidFill>
                  <a:srgbClr val="CC6600"/>
                </a:solidFill>
              </a:rPr>
              <a:t>HT[1..i-1]</a:t>
            </a:r>
            <a:r>
              <a:rPr lang="zh-CN" altLang="en-US" dirty="0">
                <a:solidFill>
                  <a:srgbClr val="CC6600"/>
                </a:solidFill>
              </a:rPr>
              <a:t>找</a:t>
            </a:r>
            <a:r>
              <a:rPr lang="en-US" altLang="zh-CN" dirty="0">
                <a:solidFill>
                  <a:srgbClr val="CC6600"/>
                </a:solidFill>
              </a:rPr>
              <a:t>parent</a:t>
            </a:r>
            <a:r>
              <a:rPr lang="zh-CN" altLang="en-US" dirty="0">
                <a:solidFill>
                  <a:srgbClr val="CC6600"/>
                </a:solidFill>
              </a:rPr>
              <a:t>为</a:t>
            </a:r>
            <a:r>
              <a:rPr lang="en-US" altLang="zh-CN" dirty="0">
                <a:solidFill>
                  <a:srgbClr val="CC6600"/>
                </a:solidFill>
              </a:rPr>
              <a:t>0</a:t>
            </a:r>
            <a:r>
              <a:rPr lang="zh-CN" altLang="en-US" dirty="0">
                <a:solidFill>
                  <a:srgbClr val="CC6600"/>
                </a:solidFill>
              </a:rPr>
              <a:t>且权重最小的两个结点</a:t>
            </a:r>
            <a:r>
              <a:rPr lang="en-US" altLang="zh-CN" dirty="0">
                <a:solidFill>
                  <a:srgbClr val="CC6600"/>
                </a:solidFill>
              </a:rPr>
              <a:t>(</a:t>
            </a:r>
            <a:r>
              <a:rPr lang="zh-CN" altLang="en-US" dirty="0">
                <a:solidFill>
                  <a:srgbClr val="CC6600"/>
                </a:solidFill>
              </a:rPr>
              <a:t>其序号为</a:t>
            </a:r>
            <a:r>
              <a:rPr lang="en-US" altLang="zh-CN" dirty="0">
                <a:solidFill>
                  <a:srgbClr val="CC6600"/>
                </a:solidFill>
              </a:rPr>
              <a:t>s1</a:t>
            </a:r>
            <a:r>
              <a:rPr lang="zh-CN" altLang="en-US" dirty="0">
                <a:solidFill>
                  <a:srgbClr val="CC6600"/>
                </a:solidFill>
              </a:rPr>
              <a:t>，</a:t>
            </a:r>
            <a:r>
              <a:rPr lang="en-US" altLang="zh-CN" dirty="0">
                <a:solidFill>
                  <a:srgbClr val="CC6600"/>
                </a:solidFill>
              </a:rPr>
              <a:t>s2)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6600"/>
                </a:solidFill>
              </a:rPr>
              <a:t>	Select(HT, i-1, &amp;s1, &amp;s2); </a:t>
            </a:r>
          </a:p>
          <a:p>
            <a:pPr marL="0" indent="0">
              <a:buNone/>
            </a:pPr>
            <a:r>
              <a:rPr lang="en-US" altLang="zh-CN" dirty="0"/>
              <a:t>	(HT+s1)-&gt;parent = </a:t>
            </a:r>
            <a:r>
              <a:rPr lang="en-US" altLang="zh-CN" dirty="0" err="1"/>
              <a:t>i</a:t>
            </a:r>
            <a:r>
              <a:rPr lang="en-US" altLang="zh-CN" dirty="0"/>
              <a:t>; (HT+s2)-&gt;parent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HT+i</a:t>
            </a:r>
            <a:r>
              <a:rPr lang="en-US" altLang="zh-CN" dirty="0"/>
              <a:t>)-&gt;</a:t>
            </a:r>
            <a:r>
              <a:rPr lang="en-US" altLang="zh-CN" dirty="0" err="1"/>
              <a:t>lchild</a:t>
            </a:r>
            <a:r>
              <a:rPr lang="en-US" altLang="zh-CN" dirty="0"/>
              <a:t> = s1; (</a:t>
            </a:r>
            <a:r>
              <a:rPr lang="en-US" altLang="zh-CN" dirty="0" err="1"/>
              <a:t>HT+i</a:t>
            </a:r>
            <a:r>
              <a:rPr lang="en-US" altLang="zh-CN" dirty="0"/>
              <a:t>)-&gt;</a:t>
            </a:r>
            <a:r>
              <a:rPr lang="en-US" altLang="zh-CN" dirty="0" err="1"/>
              <a:t>rchild</a:t>
            </a:r>
            <a:r>
              <a:rPr lang="en-US" altLang="zh-CN" dirty="0"/>
              <a:t> = s2;</a:t>
            </a:r>
          </a:p>
          <a:p>
            <a:pPr marL="0" indent="0"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HT+i</a:t>
            </a:r>
            <a:r>
              <a:rPr lang="en-US" altLang="zh-CN" dirty="0"/>
              <a:t>)-&gt;weight = (HT+s1)-&gt;weight+(HT+s2)-&gt;weight;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两种方法获得</a:t>
            </a:r>
            <a:r>
              <a:rPr lang="en-US" altLang="zh-CN" dirty="0"/>
              <a:t>Huffman</a:t>
            </a:r>
            <a:r>
              <a:rPr lang="zh-CN" altLang="en-US" dirty="0"/>
              <a:t>编码</a:t>
            </a:r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4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B63227-A8FE-4405-85F3-28C5C44F238D}"/>
              </a:ext>
            </a:extLst>
          </p:cNvPr>
          <p:cNvSpPr/>
          <p:nvPr/>
        </p:nvSpPr>
        <p:spPr>
          <a:xfrm>
            <a:off x="0" y="1110830"/>
            <a:ext cx="9144000" cy="134264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2EED5-E675-4305-8779-231DF469BBE5}"/>
              </a:ext>
            </a:extLst>
          </p:cNvPr>
          <p:cNvSpPr/>
          <p:nvPr/>
        </p:nvSpPr>
        <p:spPr>
          <a:xfrm>
            <a:off x="0" y="2453472"/>
            <a:ext cx="9144000" cy="3384620"/>
          </a:xfrm>
          <a:prstGeom prst="rect">
            <a:avLst/>
          </a:prstGeom>
          <a:solidFill>
            <a:srgbClr val="99C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AD4F5F-D795-4404-B35A-8E7AD39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3"/>
            <a:ext cx="8229600" cy="720720"/>
          </a:xfrm>
        </p:spPr>
        <p:txBody>
          <a:bodyPr>
            <a:normAutofit/>
          </a:bodyPr>
          <a:lstStyle/>
          <a:p>
            <a:r>
              <a:rPr lang="en-US" altLang="zh-CN" sz="3600"/>
              <a:t>Huffman</a:t>
            </a:r>
            <a:r>
              <a:rPr lang="zh-CN" altLang="en-US" sz="3600"/>
              <a:t>编码</a:t>
            </a:r>
            <a:r>
              <a:rPr lang="zh-CN" altLang="en-US" sz="3600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B00F-A9ED-4010-BD68-8775F0F2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60742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CC"/>
                </a:solidFill>
              </a:rPr>
              <a:t>从叶子到根逆向求</a:t>
            </a:r>
            <a:r>
              <a:rPr lang="zh-CN" altLang="en-US" dirty="0"/>
              <a:t>每个 字符的</a:t>
            </a:r>
            <a:r>
              <a:rPr lang="en-US" altLang="zh-CN" dirty="0"/>
              <a:t>Huffman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CC"/>
                </a:solidFill>
              </a:rPr>
              <a:t>HC</a:t>
            </a:r>
            <a:r>
              <a:rPr lang="en-US" altLang="zh-CN" dirty="0"/>
              <a:t>= (</a:t>
            </a:r>
            <a:r>
              <a:rPr lang="en-US" altLang="zh-CN" dirty="0" err="1"/>
              <a:t>HuffmanCode</a:t>
            </a:r>
            <a:r>
              <a:rPr lang="en-US" altLang="zh-CN" dirty="0"/>
              <a:t>)malloc( (n+1)*</a:t>
            </a:r>
            <a:r>
              <a:rPr lang="en-US" altLang="zh-CN" dirty="0" err="1"/>
              <a:t>sizeof</a:t>
            </a:r>
            <a:r>
              <a:rPr lang="en-US" altLang="zh-CN" dirty="0"/>
              <a:t>(char *));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分配存放</a:t>
            </a:r>
            <a:r>
              <a:rPr lang="en-US" altLang="zh-CN" dirty="0"/>
              <a:t>n</a:t>
            </a:r>
            <a:r>
              <a:rPr lang="zh-CN" altLang="en-US" dirty="0"/>
              <a:t>个字符编码的头指针向量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 = (char *)malloc (n*</a:t>
            </a:r>
            <a:r>
              <a:rPr lang="en-US" altLang="zh-CN" dirty="0" err="1"/>
              <a:t>sizeof</a:t>
            </a:r>
            <a:r>
              <a:rPr lang="en-US" altLang="zh-CN" dirty="0"/>
              <a:t>(char)); //</a:t>
            </a:r>
            <a:r>
              <a:rPr lang="zh-CN" altLang="en-US" dirty="0"/>
              <a:t>存放 编码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[n-1] = '\0';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/>
              <a:t>=1;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/>
              <a:t>&lt;=n; ++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C00000"/>
                </a:solidFill>
              </a:rPr>
              <a:t>{ </a:t>
            </a:r>
            <a:r>
              <a:rPr lang="en-US" altLang="zh-CN" dirty="0"/>
              <a:t>//</a:t>
            </a:r>
            <a:r>
              <a:rPr lang="zh-CN" altLang="en-US" dirty="0"/>
              <a:t>逐个字符求</a:t>
            </a:r>
            <a:r>
              <a:rPr lang="en-US" altLang="zh-CN" dirty="0"/>
              <a:t>Huffman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sz="3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altLang="zh-CN" dirty="0"/>
              <a:t>= n-1; //</a:t>
            </a:r>
            <a:r>
              <a:rPr lang="zh-CN" altLang="en-US" dirty="0"/>
              <a:t>编码结束位置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for (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f=HT[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].parent</a:t>
            </a:r>
            <a:r>
              <a:rPr lang="en-US" altLang="zh-CN" dirty="0"/>
              <a:t>; f!=0; c=f, f=HT[f].parent)</a:t>
            </a:r>
          </a:p>
          <a:p>
            <a:pPr marL="0" indent="0">
              <a:buNone/>
            </a:pPr>
            <a:r>
              <a:rPr lang="en-US" altLang="zh-CN" dirty="0"/>
              <a:t>	  //</a:t>
            </a:r>
            <a:r>
              <a:rPr lang="zh-CN" altLang="en-US" dirty="0"/>
              <a:t>从叶子到根逆向求编码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if (</a:t>
            </a:r>
            <a:r>
              <a:rPr lang="en-US" altLang="zh-CN" dirty="0">
                <a:solidFill>
                  <a:srgbClr val="C00000"/>
                </a:solidFill>
              </a:rPr>
              <a:t>HT[f]</a:t>
            </a:r>
            <a:r>
              <a:rPr lang="en-US" altLang="zh-CN" dirty="0"/>
              <a:t>.</a:t>
            </a:r>
            <a:r>
              <a:rPr lang="en-US" altLang="zh-CN" dirty="0" err="1"/>
              <a:t>lchild</a:t>
            </a:r>
            <a:r>
              <a:rPr lang="en-US" altLang="zh-CN" dirty="0"/>
              <a:t> == c)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[--</a:t>
            </a:r>
            <a:r>
              <a:rPr lang="en-US" altLang="zh-CN" sz="3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altLang="zh-CN" dirty="0"/>
              <a:t>] = '0';</a:t>
            </a:r>
          </a:p>
          <a:p>
            <a:pPr marL="0" indent="0">
              <a:buNone/>
            </a:pPr>
            <a:r>
              <a:rPr lang="en-US" altLang="zh-CN" dirty="0"/>
              <a:t>                else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[--</a:t>
            </a:r>
            <a:r>
              <a:rPr lang="en-US" altLang="zh-CN" sz="3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altLang="zh-CN" dirty="0"/>
              <a:t>] = '1'; </a:t>
            </a:r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个字符的编码分配空间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CC"/>
                </a:solidFill>
              </a:rPr>
              <a:t>HC[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en-US" altLang="zh-CN" dirty="0"/>
              <a:t> = (char *)malloc((n-start)*</a:t>
            </a:r>
            <a:r>
              <a:rPr lang="en-US" altLang="zh-CN" dirty="0" err="1"/>
              <a:t>sizeof</a:t>
            </a:r>
            <a:r>
              <a:rPr lang="en-US" altLang="zh-CN" dirty="0"/>
              <a:t>(char));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00B050"/>
                </a:solidFill>
              </a:rPr>
              <a:t>strcpy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CC"/>
                </a:solidFill>
              </a:rPr>
              <a:t>HC[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en-US" altLang="zh-CN" dirty="0"/>
              <a:t>, &amp;</a:t>
            </a:r>
            <a:r>
              <a:rPr lang="en-US" altLang="zh-CN" sz="3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[start]);//</a:t>
            </a:r>
            <a:r>
              <a:rPr lang="zh-CN" altLang="en-US" dirty="0"/>
              <a:t>从</a:t>
            </a:r>
            <a:r>
              <a:rPr lang="en-US" altLang="zh-CN" dirty="0"/>
              <a:t>cd</a:t>
            </a:r>
            <a:r>
              <a:rPr lang="zh-CN" altLang="en-US" dirty="0"/>
              <a:t>复制编码到</a:t>
            </a:r>
            <a:r>
              <a:rPr lang="en-US" altLang="zh-CN" dirty="0"/>
              <a:t>HC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    free(</a:t>
            </a:r>
            <a:r>
              <a:rPr lang="en-US" altLang="zh-CN" sz="3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return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HC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</a:t>
            </a:r>
            <a:r>
              <a:rPr lang="en-US" altLang="zh-CN" dirty="0"/>
              <a:t>//</a:t>
            </a:r>
            <a:r>
              <a:rPr lang="en-US" altLang="zh-CN" dirty="0" err="1"/>
              <a:t>HuffmanCoding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9D35-9B2C-4EF5-A33A-770157F9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A39C-15B6-49FD-8E41-B930E16A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36712"/>
            <a:ext cx="8432157" cy="60212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二叉树及其存储表示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二叉树的</a:t>
            </a:r>
            <a:r>
              <a:rPr lang="zh-CN" altLang="en-US"/>
              <a:t>遍历：</a:t>
            </a:r>
            <a:r>
              <a:rPr lang="zh-CN" altLang="en-US" b="1">
                <a:solidFill>
                  <a:srgbClr val="0000CC"/>
                </a:solidFill>
              </a:rPr>
              <a:t>先</a:t>
            </a:r>
            <a:r>
              <a:rPr lang="zh-CN" altLang="en-US" b="1" dirty="0">
                <a:solidFill>
                  <a:srgbClr val="0000CC"/>
                </a:solidFill>
              </a:rPr>
              <a:t>序、中序、后序、层次序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二叉树变体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>
                <a:solidFill>
                  <a:srgbClr val="0000CC"/>
                </a:solidFill>
              </a:rPr>
              <a:t>Huffman</a:t>
            </a:r>
            <a:r>
              <a:rPr lang="zh-CN" altLang="en-US" b="1">
                <a:solidFill>
                  <a:srgbClr val="0000CC"/>
                </a:solidFill>
              </a:rPr>
              <a:t>树</a:t>
            </a:r>
            <a:endParaRPr lang="en-US" altLang="zh-CN" b="1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>
                <a:solidFill>
                  <a:srgbClr val="0000CC"/>
                </a:solidFill>
              </a:rPr>
              <a:t>最优判定树</a:t>
            </a:r>
            <a:endParaRPr lang="en-US" altLang="zh-CN" b="1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>
                <a:solidFill>
                  <a:srgbClr val="0000CC"/>
                </a:solidFill>
              </a:rPr>
              <a:t>Huffman</a:t>
            </a:r>
            <a:r>
              <a:rPr lang="zh-CN" altLang="en-US" b="1" dirty="0">
                <a:solidFill>
                  <a:srgbClr val="0000CC"/>
                </a:solidFill>
              </a:rPr>
              <a:t>编码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二叉树变体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线索二叉树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森林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7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A46812E-6887-4E5C-AD77-50590F416518}"/>
              </a:ext>
            </a:extLst>
          </p:cNvPr>
          <p:cNvSpPr/>
          <p:nvPr/>
        </p:nvSpPr>
        <p:spPr>
          <a:xfrm>
            <a:off x="0" y="1698172"/>
            <a:ext cx="9144000" cy="4741818"/>
          </a:xfrm>
          <a:prstGeom prst="rect">
            <a:avLst/>
          </a:prstGeom>
          <a:solidFill>
            <a:srgbClr val="99CC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F6DB-CCD1-4DC9-A94C-776DE0A2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-1"/>
            <a:ext cx="9013371" cy="6866973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//</a:t>
            </a:r>
            <a:r>
              <a:rPr lang="zh-CN" altLang="en-US" sz="2200" dirty="0"/>
              <a:t>方法</a:t>
            </a:r>
            <a:r>
              <a:rPr lang="en-US" altLang="zh-CN" sz="2200" dirty="0"/>
              <a:t>2</a:t>
            </a:r>
            <a:r>
              <a:rPr lang="zh-CN" altLang="en-US" sz="2200" dirty="0"/>
              <a:t>：</a:t>
            </a:r>
            <a:r>
              <a:rPr lang="zh-CN" altLang="en-US" sz="2200" b="1" dirty="0">
                <a:solidFill>
                  <a:srgbClr val="FF0000"/>
                </a:solidFill>
              </a:rPr>
              <a:t>无栈非递归</a:t>
            </a:r>
            <a:r>
              <a:rPr lang="zh-CN" altLang="en-US" sz="2200" dirty="0">
                <a:solidFill>
                  <a:srgbClr val="0000CC"/>
                </a:solidFill>
              </a:rPr>
              <a:t>遍历</a:t>
            </a:r>
            <a:r>
              <a:rPr lang="en-US" altLang="zh-CN" sz="2200" dirty="0">
                <a:solidFill>
                  <a:srgbClr val="0000CC"/>
                </a:solidFill>
              </a:rPr>
              <a:t>Huffman</a:t>
            </a:r>
            <a:r>
              <a:rPr lang="zh-CN" altLang="en-US" sz="2200" dirty="0">
                <a:solidFill>
                  <a:srgbClr val="0000CC"/>
                </a:solidFill>
              </a:rPr>
              <a:t>树</a:t>
            </a:r>
            <a:r>
              <a:rPr lang="zh-CN" altLang="en-US" sz="2200" dirty="0"/>
              <a:t>，求</a:t>
            </a:r>
            <a:r>
              <a:rPr lang="en-US" altLang="zh-CN" sz="2200" dirty="0"/>
              <a:t>Huffman</a:t>
            </a:r>
            <a:r>
              <a:rPr lang="zh-CN" altLang="en-US" sz="2200" dirty="0"/>
              <a:t>编码</a:t>
            </a:r>
            <a:endParaRPr lang="en-US" altLang="zh-CN" sz="22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0000CC"/>
                </a:solidFill>
              </a:rPr>
              <a:t>HC</a:t>
            </a:r>
            <a:r>
              <a:rPr lang="en-US" altLang="zh-CN" sz="2200" dirty="0"/>
              <a:t>= (</a:t>
            </a:r>
            <a:r>
              <a:rPr lang="en-US" altLang="zh-CN" sz="2200" dirty="0" err="1"/>
              <a:t>HuffmanCode</a:t>
            </a:r>
            <a:r>
              <a:rPr lang="en-US" altLang="zh-CN" sz="2200" dirty="0"/>
              <a:t>)malloc( (n+1)*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(char *));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cd = (char *)</a:t>
            </a:r>
            <a:r>
              <a:rPr lang="en-US" altLang="zh-CN" sz="2200" dirty="0" err="1"/>
              <a:t>malloc</a:t>
            </a:r>
            <a:r>
              <a:rPr lang="en-US" altLang="zh-CN" sz="2200" dirty="0"/>
              <a:t> (n*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(char));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C00000"/>
                </a:solidFill>
              </a:rPr>
              <a:t>q = m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cdlen</a:t>
            </a:r>
            <a:r>
              <a:rPr lang="en-US" altLang="zh-CN" sz="2200" dirty="0"/>
              <a:t> =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</a:t>
            </a:r>
            <a:r>
              <a:rPr lang="zh-CN" altLang="en-US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&lt;=m;</a:t>
            </a:r>
            <a:r>
              <a:rPr lang="zh-CN" altLang="en-US" sz="2200" dirty="0"/>
              <a:t> </a:t>
            </a:r>
            <a:r>
              <a:rPr lang="en-US" altLang="zh-CN" sz="2200" dirty="0"/>
              <a:t>++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</a:t>
            </a:r>
            <a:r>
              <a:rPr lang="zh-CN" altLang="en-US" sz="2200" dirty="0"/>
              <a:t> </a:t>
            </a:r>
            <a:r>
              <a:rPr lang="en-US" altLang="zh-CN" sz="2200" b="1" dirty="0">
                <a:solidFill>
                  <a:srgbClr val="9933FF"/>
                </a:solidFill>
              </a:rPr>
              <a:t>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HT+i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</a:t>
            </a:r>
            <a:r>
              <a:rPr lang="en-US" altLang="zh-CN" sz="2200" dirty="0"/>
              <a:t>= 0;</a:t>
            </a:r>
            <a:r>
              <a:rPr lang="zh-CN" altLang="en-US" sz="2200" dirty="0"/>
              <a:t> </a:t>
            </a:r>
            <a:r>
              <a:rPr lang="en-US" altLang="zh-CN" sz="2200" dirty="0"/>
              <a:t>//</a:t>
            </a:r>
            <a:r>
              <a:rPr lang="zh-CN" altLang="en-US" sz="2200" dirty="0"/>
              <a:t>用作</a:t>
            </a:r>
            <a:r>
              <a:rPr lang="zh-CN" altLang="en-US" sz="2200" b="1" dirty="0">
                <a:solidFill>
                  <a:srgbClr val="9933FF"/>
                </a:solidFill>
              </a:rPr>
              <a:t>结点状态标志</a:t>
            </a:r>
            <a:endParaRPr lang="en-US" altLang="zh-CN" sz="2200" b="1" dirty="0">
              <a:solidFill>
                <a:srgbClr val="9933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while (q) </a:t>
            </a:r>
            <a:r>
              <a:rPr lang="en-US" altLang="zh-CN" sz="2200" b="1" dirty="0">
                <a:solidFill>
                  <a:srgbClr val="C00000"/>
                </a:solidFill>
              </a:rPr>
              <a:t>{ //</a:t>
            </a:r>
            <a:r>
              <a:rPr lang="zh-CN" altLang="en-US" sz="2200" b="1" dirty="0">
                <a:solidFill>
                  <a:srgbClr val="C00000"/>
                </a:solidFill>
              </a:rPr>
              <a:t>从根出发，遍历</a:t>
            </a:r>
            <a:r>
              <a:rPr lang="en-US" altLang="zh-CN" sz="2200" b="1" dirty="0">
                <a:solidFill>
                  <a:srgbClr val="C00000"/>
                </a:solidFill>
              </a:rPr>
              <a:t>Huffman</a:t>
            </a:r>
            <a:r>
              <a:rPr lang="zh-CN" altLang="en-US" sz="2200" b="1" dirty="0">
                <a:solidFill>
                  <a:srgbClr val="C00000"/>
                </a:solidFill>
              </a:rPr>
              <a:t>树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9933FF"/>
                </a:solidFill>
              </a:rPr>
              <a:t>        if ((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HT+q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==0) </a:t>
            </a:r>
            <a:r>
              <a:rPr lang="en-US" altLang="zh-CN" sz="2200" b="1" dirty="0">
                <a:solidFill>
                  <a:srgbClr val="00B050"/>
                </a:solidFill>
              </a:rPr>
              <a:t>{</a:t>
            </a:r>
            <a:r>
              <a:rPr lang="en-US" altLang="zh-CN" sz="2200" b="1" dirty="0">
                <a:solidFill>
                  <a:srgbClr val="9933FF"/>
                </a:solidFill>
              </a:rPr>
              <a:t>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HT+q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</a:t>
            </a:r>
            <a:r>
              <a:rPr lang="en-US" altLang="zh-CN" sz="2200" dirty="0"/>
              <a:t>= 1; //</a:t>
            </a:r>
            <a:r>
              <a:rPr lang="zh-CN" altLang="en-US" sz="2200" dirty="0"/>
              <a:t>向左，访问左结点</a:t>
            </a:r>
            <a:endParaRPr lang="en-US" altLang="zh-CN" sz="22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if ((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</a:t>
            </a:r>
            <a:r>
              <a:rPr lang="en-US" altLang="zh-CN" sz="2200" dirty="0" err="1"/>
              <a:t>lchild</a:t>
            </a:r>
            <a:r>
              <a:rPr lang="en-US" altLang="zh-CN" sz="2200" dirty="0"/>
              <a:t> != 0) {</a:t>
            </a:r>
            <a:r>
              <a:rPr lang="en-US" altLang="zh-CN" sz="2200" dirty="0">
                <a:solidFill>
                  <a:srgbClr val="C00000"/>
                </a:solidFill>
              </a:rPr>
              <a:t>q = (</a:t>
            </a:r>
            <a:r>
              <a:rPr lang="en-US" altLang="zh-CN" sz="2200" dirty="0" err="1">
                <a:solidFill>
                  <a:srgbClr val="C00000"/>
                </a:solidFill>
              </a:rPr>
              <a:t>HT+q</a:t>
            </a:r>
            <a:r>
              <a:rPr lang="en-US" altLang="zh-CN" sz="2200" dirty="0">
                <a:solidFill>
                  <a:srgbClr val="C00000"/>
                </a:solidFill>
              </a:rPr>
              <a:t>)-&gt;</a:t>
            </a:r>
            <a:r>
              <a:rPr lang="en-US" altLang="zh-CN" sz="2200" dirty="0" err="1">
                <a:solidFill>
                  <a:srgbClr val="C00000"/>
                </a:solidFill>
              </a:rPr>
              <a:t>lchild</a:t>
            </a:r>
            <a:r>
              <a:rPr lang="en-US" altLang="zh-CN" sz="2200" dirty="0"/>
              <a:t>; cd[</a:t>
            </a:r>
            <a:r>
              <a:rPr lang="en-US" altLang="zh-CN" sz="2200" dirty="0" err="1"/>
              <a:t>cdlen</a:t>
            </a:r>
            <a:r>
              <a:rPr lang="en-US" altLang="zh-CN" sz="2200" dirty="0"/>
              <a:t>++] = ‘0’;}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else if ((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</a:t>
            </a:r>
            <a:r>
              <a:rPr lang="en-US" altLang="zh-CN" sz="2200" dirty="0" err="1"/>
              <a:t>rchild</a:t>
            </a:r>
            <a:r>
              <a:rPr lang="en-US" altLang="zh-CN" sz="2200" dirty="0"/>
              <a:t> == 0){ </a:t>
            </a:r>
            <a:r>
              <a:rPr lang="en-US" altLang="zh-CN" sz="2200" dirty="0">
                <a:solidFill>
                  <a:srgbClr val="C00000"/>
                </a:solidFill>
              </a:rPr>
              <a:t>//</a:t>
            </a:r>
            <a:r>
              <a:rPr lang="zh-CN" altLang="en-US" sz="2200" dirty="0">
                <a:solidFill>
                  <a:srgbClr val="C00000"/>
                </a:solidFill>
              </a:rPr>
              <a:t>到达叶结点</a:t>
            </a:r>
            <a:r>
              <a:rPr lang="zh-CN" altLang="en-US" sz="2200" dirty="0"/>
              <a:t>，登记该结点的编码</a:t>
            </a:r>
            <a:endParaRPr lang="en-US" altLang="zh-CN" sz="22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>
                <a:solidFill>
                  <a:srgbClr val="0000CC"/>
                </a:solidFill>
              </a:rPr>
              <a:t>HC[q]</a:t>
            </a:r>
            <a:r>
              <a:rPr lang="en-US" altLang="zh-CN" sz="2200" dirty="0"/>
              <a:t> = (char *)malloc((cdlen+1)*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(char));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      cd[</a:t>
            </a:r>
            <a:r>
              <a:rPr lang="en-US" altLang="zh-CN" sz="2200" dirty="0" err="1"/>
              <a:t>cdlen</a:t>
            </a:r>
            <a:r>
              <a:rPr lang="en-US" altLang="zh-CN" sz="2200" dirty="0"/>
              <a:t>] = '\0'; </a:t>
            </a:r>
            <a:r>
              <a:rPr lang="en-US" altLang="zh-CN" sz="2200" dirty="0" err="1"/>
              <a:t>strcpy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CC"/>
                </a:solidFill>
              </a:rPr>
              <a:t>HC[q]</a:t>
            </a:r>
            <a:r>
              <a:rPr lang="en-US" altLang="zh-CN" sz="2200" dirty="0"/>
              <a:t>, cd);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</a:t>
            </a:r>
            <a:r>
              <a:rPr lang="en-US" altLang="zh-CN" sz="2200" b="1" dirty="0">
                <a:solidFill>
                  <a:srgbClr val="00B050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</a:t>
            </a:r>
            <a:r>
              <a:rPr lang="en-US" altLang="zh-CN" sz="2200" b="1" dirty="0">
                <a:solidFill>
                  <a:srgbClr val="9933FF"/>
                </a:solidFill>
              </a:rPr>
              <a:t>else if ((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HT+q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== 1) </a:t>
            </a:r>
            <a:r>
              <a:rPr lang="en-US" altLang="zh-CN" sz="2200" b="1" dirty="0">
                <a:solidFill>
                  <a:srgbClr val="00B050"/>
                </a:solidFill>
              </a:rPr>
              <a:t>{</a:t>
            </a:r>
            <a:r>
              <a:rPr lang="en-US" altLang="zh-CN" sz="2200" b="1" dirty="0">
                <a:solidFill>
                  <a:srgbClr val="9933FF"/>
                </a:solidFill>
              </a:rPr>
              <a:t>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HT+q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</a:t>
            </a:r>
            <a:r>
              <a:rPr lang="en-US" altLang="zh-CN" sz="2200" dirty="0"/>
              <a:t>= 2; //</a:t>
            </a:r>
            <a:r>
              <a:rPr lang="zh-CN" altLang="en-US" sz="2200" dirty="0"/>
              <a:t>向右访问右结点</a:t>
            </a:r>
            <a:endParaRPr lang="en-US" altLang="zh-CN" sz="22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   if ((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</a:t>
            </a:r>
            <a:r>
              <a:rPr lang="en-US" altLang="zh-CN" sz="2200" dirty="0" err="1"/>
              <a:t>rchild</a:t>
            </a:r>
            <a:r>
              <a:rPr lang="en-US" altLang="zh-CN" sz="2200" dirty="0"/>
              <a:t> != 0) { </a:t>
            </a:r>
            <a:r>
              <a:rPr lang="en-US" altLang="zh-CN" sz="2200" dirty="0">
                <a:solidFill>
                  <a:srgbClr val="C00000"/>
                </a:solidFill>
              </a:rPr>
              <a:t>q =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</a:t>
            </a:r>
            <a:r>
              <a:rPr lang="en-US" altLang="zh-CN" sz="2200" dirty="0" err="1">
                <a:solidFill>
                  <a:srgbClr val="C00000"/>
                </a:solidFill>
              </a:rPr>
              <a:t>rchild</a:t>
            </a:r>
            <a:r>
              <a:rPr lang="en-US" altLang="zh-CN" sz="2200" dirty="0"/>
              <a:t>;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                                         cd[</a:t>
            </a:r>
            <a:r>
              <a:rPr lang="en-US" altLang="zh-CN" sz="2200" dirty="0" err="1"/>
              <a:t>cdlen</a:t>
            </a:r>
            <a:r>
              <a:rPr lang="en-US" altLang="zh-CN" sz="2200" dirty="0"/>
              <a:t>++] = ‘1’;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</a:t>
            </a:r>
            <a:r>
              <a:rPr lang="en-US" altLang="zh-CN" sz="2200" b="1" dirty="0">
                <a:solidFill>
                  <a:srgbClr val="00B050"/>
                </a:solidFill>
              </a:rPr>
              <a:t>}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9933FF"/>
                </a:solidFill>
              </a:rPr>
              <a:t>else </a:t>
            </a:r>
            <a:r>
              <a:rPr lang="en-US" altLang="zh-CN" sz="2200" b="1" dirty="0">
                <a:solidFill>
                  <a:srgbClr val="00B050"/>
                </a:solidFill>
              </a:rPr>
              <a:t>{ </a:t>
            </a:r>
            <a:r>
              <a:rPr lang="en-US" altLang="zh-CN" sz="2200" dirty="0"/>
              <a:t>// 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)-&gt;weight == 2</a:t>
            </a:r>
            <a:r>
              <a:rPr lang="zh-CN" altLang="en-US" sz="2200" dirty="0"/>
              <a:t>，该结点的左右孩子都访问过了</a:t>
            </a:r>
            <a:r>
              <a:rPr lang="en-US" altLang="zh-CN" sz="2200" dirty="0"/>
              <a:t> </a:t>
            </a:r>
            <a:endParaRPr lang="en-US" altLang="zh-CN" sz="2200" b="1" dirty="0">
              <a:solidFill>
                <a:srgbClr val="00B05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</a:t>
            </a:r>
            <a:r>
              <a:rPr lang="en-US" altLang="zh-CN" sz="2200" b="1" dirty="0">
                <a:solidFill>
                  <a:srgbClr val="9933FF"/>
                </a:solidFill>
              </a:rPr>
              <a:t>(</a:t>
            </a:r>
            <a:r>
              <a:rPr lang="en-US" altLang="zh-CN" sz="2200" b="1" dirty="0" err="1">
                <a:solidFill>
                  <a:srgbClr val="9933FF"/>
                </a:solidFill>
              </a:rPr>
              <a:t>HT+q</a:t>
            </a:r>
            <a:r>
              <a:rPr lang="en-US" altLang="zh-CN" sz="2200" b="1" dirty="0">
                <a:solidFill>
                  <a:srgbClr val="9933FF"/>
                </a:solidFill>
              </a:rPr>
              <a:t>)-&gt;weight </a:t>
            </a:r>
            <a:r>
              <a:rPr lang="en-US" altLang="zh-CN" sz="2200" dirty="0"/>
              <a:t>= 0; </a:t>
            </a:r>
            <a:r>
              <a:rPr lang="en-US" altLang="zh-CN" sz="2200" dirty="0">
                <a:solidFill>
                  <a:srgbClr val="C00000"/>
                </a:solidFill>
              </a:rPr>
              <a:t>q =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HT+q</a:t>
            </a:r>
            <a:r>
              <a:rPr lang="en-US" altLang="zh-CN" sz="2200" dirty="0"/>
              <a:t>)-&gt;</a:t>
            </a:r>
            <a:r>
              <a:rPr lang="en-US" altLang="zh-CN" sz="2200" dirty="0">
                <a:solidFill>
                  <a:srgbClr val="C00000"/>
                </a:solidFill>
              </a:rPr>
              <a:t>parent</a:t>
            </a:r>
            <a:r>
              <a:rPr lang="en-US" altLang="zh-CN" sz="2200" dirty="0"/>
              <a:t>; --</a:t>
            </a:r>
            <a:r>
              <a:rPr lang="en-US" altLang="zh-CN" sz="2200" dirty="0" err="1"/>
              <a:t>cdlen</a:t>
            </a:r>
            <a:r>
              <a:rPr lang="en-US" altLang="zh-CN" sz="2200" dirty="0"/>
              <a:t>;//</a:t>
            </a:r>
            <a:r>
              <a:rPr lang="zh-CN" altLang="en-US" sz="2200" dirty="0"/>
              <a:t>退回父节点</a:t>
            </a:r>
            <a:endParaRPr lang="en-US" altLang="zh-CN" sz="22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                   </a:t>
            </a:r>
            <a:r>
              <a:rPr lang="en-US" altLang="zh-CN" sz="2200" b="1" dirty="0">
                <a:solidFill>
                  <a:srgbClr val="00B050"/>
                </a:solidFill>
              </a:rPr>
              <a:t>}</a:t>
            </a:r>
            <a:r>
              <a:rPr lang="en-US" altLang="zh-CN" sz="2200" dirty="0"/>
              <a:t>//else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/>
              <a:t>    </a:t>
            </a:r>
            <a:r>
              <a:rPr lang="en-US" altLang="zh-CN" sz="2200" b="1" dirty="0">
                <a:solidFill>
                  <a:srgbClr val="C00000"/>
                </a:solidFill>
              </a:rPr>
              <a:t>}</a:t>
            </a:r>
            <a:r>
              <a:rPr lang="en-US" altLang="zh-CN" sz="2200" dirty="0"/>
              <a:t>//while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</a:rPr>
              <a:t>return HC;  </a:t>
            </a:r>
            <a:r>
              <a:rPr lang="en-US" altLang="zh-CN" sz="2400" b="1" dirty="0">
                <a:solidFill>
                  <a:srgbClr val="0000CC"/>
                </a:solidFill>
              </a:rPr>
              <a:t>}</a:t>
            </a:r>
            <a:r>
              <a:rPr lang="en-US" altLang="zh-CN" sz="2400" dirty="0"/>
              <a:t>//</a:t>
            </a:r>
            <a:r>
              <a:rPr lang="en-US" altLang="zh-CN" sz="2400" dirty="0" err="1"/>
              <a:t>HuffmanCoding</a:t>
            </a:r>
            <a:endParaRPr lang="zh-CN" alt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6" y="0"/>
            <a:ext cx="8229600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Select(</a:t>
            </a:r>
            <a:r>
              <a:rPr lang="en-US" altLang="zh-CN" dirty="0" err="1"/>
              <a:t>HuffmanTree</a:t>
            </a:r>
            <a:r>
              <a:rPr lang="en-US" altLang="zh-CN" dirty="0"/>
              <a:t> HT,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*s1, </a:t>
            </a:r>
            <a:r>
              <a:rPr lang="en-US" altLang="zh-CN" dirty="0" err="1"/>
              <a:t>int</a:t>
            </a:r>
            <a:r>
              <a:rPr lang="en-US" altLang="zh-CN" dirty="0"/>
              <a:t> *s2)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dirty="0" err="1"/>
              <a:t>HuffmanTree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j,min1,min2;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min1 = MAXVALUE; min2 = MAXVALUE;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CC6600"/>
                </a:solidFill>
              </a:rPr>
              <a:t>j</a:t>
            </a:r>
            <a:r>
              <a:rPr lang="en-US" altLang="zh-CN" dirty="0"/>
              <a:t>=1,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CC"/>
                </a:solidFill>
              </a:rPr>
              <a:t>HT+1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CC6600"/>
                </a:solidFill>
              </a:rPr>
              <a:t>j</a:t>
            </a:r>
            <a:r>
              <a:rPr lang="en-US" altLang="zh-CN" dirty="0"/>
              <a:t>&lt;=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CC6600"/>
                </a:solidFill>
              </a:rPr>
              <a:t>j</a:t>
            </a:r>
            <a:r>
              <a:rPr lang="en-US" altLang="zh-CN" dirty="0" err="1"/>
              <a:t>++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if(p-&gt;parent == 0)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 if (p-&gt;weight &lt;min1) { </a:t>
            </a:r>
          </a:p>
          <a:p>
            <a:pPr marL="0" indent="0">
              <a:buNone/>
            </a:pPr>
            <a:r>
              <a:rPr lang="en-US" altLang="zh-CN" dirty="0"/>
              <a:t>	min2=min1;*s2=*s1; </a:t>
            </a:r>
          </a:p>
          <a:p>
            <a:pPr marL="0" indent="0">
              <a:buNone/>
            </a:pPr>
            <a:r>
              <a:rPr lang="en-US" altLang="zh-CN" dirty="0"/>
              <a:t>	min1= p-&gt;weight;*s1=j;}</a:t>
            </a:r>
          </a:p>
          <a:p>
            <a:pPr marL="0" indent="0">
              <a:buNone/>
            </a:pPr>
            <a:r>
              <a:rPr lang="en-US" altLang="zh-CN" dirty="0"/>
              <a:t>        else if (p-&gt;weight &lt; min2) {</a:t>
            </a:r>
          </a:p>
          <a:p>
            <a:pPr marL="0" indent="0">
              <a:buNone/>
            </a:pPr>
            <a:r>
              <a:rPr lang="en-US" altLang="zh-CN" dirty="0"/>
              <a:t>	min2= p-&gt;weight;*s2=j; 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1478" y="3960596"/>
            <a:ext cx="4062522" cy="267765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w[]={45,13,12,16,9,5}; </a:t>
            </a:r>
          </a:p>
          <a:p>
            <a:r>
              <a:rPr lang="en-US" altLang="zh-CN" sz="2400" dirty="0"/>
              <a:t>//w</a:t>
            </a:r>
            <a:r>
              <a:rPr lang="zh-CN" altLang="en-US" sz="2400" dirty="0"/>
              <a:t>存放</a:t>
            </a:r>
            <a:r>
              <a:rPr lang="en-US" altLang="zh-CN" sz="2400" dirty="0"/>
              <a:t>n</a:t>
            </a:r>
            <a:r>
              <a:rPr lang="zh-CN" altLang="en-US" sz="2400" dirty="0"/>
              <a:t>个字符的权值，</a:t>
            </a:r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构造</a:t>
            </a:r>
            <a:r>
              <a:rPr lang="en-US" altLang="zh-CN" sz="2400" dirty="0"/>
              <a:t>Huffman</a:t>
            </a:r>
            <a:r>
              <a:rPr lang="zh-CN" altLang="en-US" sz="2400" dirty="0"/>
              <a:t>树</a:t>
            </a:r>
            <a:r>
              <a:rPr lang="en-US" altLang="zh-CN" sz="2400" dirty="0"/>
              <a:t>HT</a:t>
            </a:r>
            <a:r>
              <a:rPr lang="zh-CN" altLang="en-US" sz="2400" dirty="0"/>
              <a:t>和编码</a:t>
            </a:r>
            <a:r>
              <a:rPr lang="en-US" altLang="zh-CN" sz="2400" dirty="0"/>
              <a:t>HC</a:t>
            </a:r>
          </a:p>
          <a:p>
            <a:r>
              <a:rPr lang="en-US" altLang="zh-CN" sz="2400" dirty="0" err="1"/>
              <a:t>HuffmanCode</a:t>
            </a:r>
            <a:r>
              <a:rPr lang="en-US" altLang="zh-CN" sz="2400" dirty="0"/>
              <a:t> HC;</a:t>
            </a:r>
          </a:p>
          <a:p>
            <a:r>
              <a:rPr lang="en-US" altLang="zh-CN" sz="2400" dirty="0"/>
              <a:t>HC = </a:t>
            </a:r>
            <a:r>
              <a:rPr lang="en-US" altLang="zh-CN" sz="2400" dirty="0" err="1"/>
              <a:t>HuffmanCoding</a:t>
            </a:r>
            <a:r>
              <a:rPr lang="en-US" altLang="zh-CN" sz="2400" dirty="0"/>
              <a:t>(w,6);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4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39A4C-9D49-45EA-A630-8011E893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多叉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9FDF0-7A9E-41FA-91AD-6BAD521D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树也可以是</a:t>
            </a:r>
            <a:r>
              <a:rPr lang="en-US" altLang="zh-CN" dirty="0"/>
              <a:t>k</a:t>
            </a:r>
            <a:r>
              <a:rPr lang="zh-CN" altLang="en-US" dirty="0"/>
              <a:t>叉的，只是在构造</a:t>
            </a:r>
            <a:r>
              <a:rPr lang="en-US" altLang="zh-CN" dirty="0"/>
              <a:t>k</a:t>
            </a:r>
            <a:r>
              <a:rPr lang="zh-CN" altLang="en-US" dirty="0"/>
              <a:t>叉</a:t>
            </a:r>
            <a:r>
              <a:rPr lang="en-US" altLang="zh-CN" dirty="0"/>
              <a:t>Huffman</a:t>
            </a:r>
            <a:r>
              <a:rPr lang="zh-CN" altLang="en-US" dirty="0"/>
              <a:t>树时需要先进行一些调整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k</a:t>
            </a:r>
            <a:r>
              <a:rPr lang="zh-CN" altLang="en-US" dirty="0"/>
              <a:t>叉</a:t>
            </a:r>
            <a:r>
              <a:rPr lang="en-US" altLang="zh-CN" dirty="0"/>
              <a:t>Huffman</a:t>
            </a:r>
            <a:r>
              <a:rPr lang="zh-CN" altLang="en-US" dirty="0"/>
              <a:t>树：每次</a:t>
            </a:r>
            <a:r>
              <a:rPr lang="zh-CN" altLang="en-US" dirty="0">
                <a:solidFill>
                  <a:srgbClr val="C00000"/>
                </a:solidFill>
              </a:rPr>
              <a:t>选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个权重最小</a:t>
            </a:r>
            <a:r>
              <a:rPr lang="zh-CN" altLang="en-US" dirty="0"/>
              <a:t>的元素来合成一个</a:t>
            </a:r>
            <a:r>
              <a:rPr lang="zh-CN" altLang="en-US" b="1" dirty="0">
                <a:solidFill>
                  <a:srgbClr val="7030A0"/>
                </a:solidFill>
              </a:rPr>
              <a:t>新的元素</a:t>
            </a:r>
            <a:r>
              <a:rPr lang="zh-CN" altLang="en-US" dirty="0"/>
              <a:t>，该元素权重为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个元素权重之和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大于</a:t>
            </a:r>
            <a:r>
              <a:rPr lang="en-US" altLang="zh-CN" dirty="0"/>
              <a:t>2</a:t>
            </a:r>
            <a:r>
              <a:rPr lang="zh-CN" altLang="en-US" dirty="0"/>
              <a:t>时，按照这个步骤做下去可能到最后剩下的元素少于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二叉树的性质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任何</a:t>
                </a:r>
                <a:r>
                  <a:rPr lang="zh-CN" altLang="en-US" dirty="0"/>
                  <a:t>一棵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二叉树</a:t>
                </a:r>
                <a:r>
                  <a:rPr lang="zh-CN" altLang="en-US" dirty="0"/>
                  <a:t>，如果其叶结点有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个，度为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的非叶结点有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个，则有：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0CC"/>
                    </a:solidFill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</a:rPr>
                  <a:t>＋ </a:t>
                </a:r>
                <a:r>
                  <a:rPr lang="en-US" altLang="zh-CN" b="1">
                    <a:solidFill>
                      <a:srgbClr val="0000CC"/>
                    </a:solidFill>
                  </a:rPr>
                  <a:t>1</a:t>
                </a:r>
              </a:p>
              <a:p>
                <a:pPr lvl="1"/>
                <a:r>
                  <a:rPr lang="en-US" altLang="zh-CN" sz="2800"/>
                  <a:t> </a:t>
                </a:r>
                <a:r>
                  <a:rPr lang="en-US" altLang="zh-CN" sz="2800">
                    <a:solidFill>
                      <a:srgbClr val="C00000"/>
                    </a:solidFill>
                  </a:rPr>
                  <a:t>e 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= n-1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15" t="-1032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solidFill>
                  <a:srgbClr val="0000CC"/>
                </a:solidFill>
              </a:rPr>
              <a:t>个结点</a:t>
            </a:r>
            <a:r>
              <a:rPr lang="zh-CN" altLang="en-US" dirty="0"/>
              <a:t>的二叉链表必定存在</a:t>
            </a:r>
            <a:r>
              <a:rPr lang="en-US" altLang="zh-CN" dirty="0">
                <a:solidFill>
                  <a:srgbClr val="0000CC"/>
                </a:solidFill>
              </a:rPr>
              <a:t>n+1</a:t>
            </a:r>
            <a:r>
              <a:rPr lang="zh-CN" altLang="en-US" dirty="0">
                <a:solidFill>
                  <a:srgbClr val="0000CC"/>
                </a:solidFill>
              </a:rPr>
              <a:t>个空链域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2800" dirty="0"/>
              <a:t>n</a:t>
            </a:r>
            <a:r>
              <a:rPr lang="zh-CN" altLang="en-US" sz="2800" dirty="0"/>
              <a:t>个结点有</a:t>
            </a:r>
            <a:r>
              <a:rPr lang="en-US" altLang="zh-CN" sz="2800" dirty="0"/>
              <a:t>2n</a:t>
            </a:r>
            <a:r>
              <a:rPr lang="zh-CN" altLang="en-US" sz="2800" dirty="0"/>
              <a:t>个指针；除了根结点，其他结点</a:t>
            </a:r>
            <a:r>
              <a:rPr lang="en-US" altLang="zh-CN" sz="2800" dirty="0"/>
              <a:t>(</a:t>
            </a:r>
            <a:r>
              <a:rPr lang="zh-CN" altLang="en-US" sz="2800" dirty="0"/>
              <a:t>共</a:t>
            </a:r>
            <a:r>
              <a:rPr lang="en-US" altLang="zh-CN" sz="2800" dirty="0"/>
              <a:t>n-1)</a:t>
            </a:r>
            <a:r>
              <a:rPr lang="zh-CN" altLang="en-US" sz="2800" dirty="0"/>
              <a:t>都有一个双亲结点，即有指针从双亲指向自己，故，剩下的空链域为</a:t>
            </a:r>
            <a:r>
              <a:rPr lang="en-US" altLang="zh-CN" sz="2800" dirty="0"/>
              <a:t>2n-(n-1)=n+1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F34892-9B94-4572-9C55-3325CB35A6DE}"/>
              </a:ext>
            </a:extLst>
          </p:cNvPr>
          <p:cNvSpPr txBox="1"/>
          <p:nvPr/>
        </p:nvSpPr>
        <p:spPr>
          <a:xfrm>
            <a:off x="616704" y="3789040"/>
            <a:ext cx="4783918" cy="27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typedef 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BiTNode</a:t>
            </a:r>
            <a:r>
              <a:rPr lang="en-US" altLang="zh-CN" sz="2400" b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cs typeface="Times New Roman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// </a:t>
            </a:r>
            <a:r>
              <a:rPr lang="zh-CN" altLang="en-US" sz="2400" b="1" dirty="0">
                <a:cs typeface="Times New Roman" pitchFamily="18" charset="0"/>
              </a:rPr>
              <a:t>结点结构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cs typeface="Times New Roman" pitchFamily="18" charset="0"/>
              </a:rPr>
              <a:t>    </a:t>
            </a:r>
            <a:r>
              <a:rPr lang="en-US" altLang="zh-CN" sz="2400" b="1" dirty="0" err="1">
                <a:cs typeface="Times New Roman" pitchFamily="18" charset="0"/>
              </a:rPr>
              <a:t>TElemType</a:t>
            </a:r>
            <a:r>
              <a:rPr lang="en-US" altLang="zh-CN" sz="2400" b="1" dirty="0">
                <a:cs typeface="Times New Roman" pitchFamily="18" charset="0"/>
              </a:rPr>
              <a:t>      data;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struct </a:t>
            </a:r>
            <a:r>
              <a:rPr lang="en-US" altLang="zh-CN" sz="2400" b="1" dirty="0" err="1">
                <a:cs typeface="Times New Roman" pitchFamily="18" charset="0"/>
              </a:rPr>
              <a:t>BiTNode</a:t>
            </a:r>
            <a:r>
              <a:rPr lang="en-US" altLang="zh-CN" sz="2400" b="1" dirty="0">
                <a:cs typeface="Times New Roman" pitchFamily="18" charset="0"/>
              </a:rPr>
              <a:t>  *</a:t>
            </a:r>
            <a:r>
              <a:rPr lang="en-US" altLang="zh-CN" sz="2400" b="1" dirty="0" err="1">
                <a:cs typeface="Times New Roman" pitchFamily="18" charset="0"/>
              </a:rPr>
              <a:t>lchild</a:t>
            </a:r>
            <a:r>
              <a:rPr lang="en-US" altLang="zh-CN" sz="2400" b="1" dirty="0">
                <a:cs typeface="Times New Roman" pitchFamily="18" charset="0"/>
              </a:rPr>
              <a:t>, *</a:t>
            </a:r>
            <a:r>
              <a:rPr lang="en-US" altLang="zh-CN" sz="2400" b="1" dirty="0" err="1">
                <a:cs typeface="Times New Roman" pitchFamily="18" charset="0"/>
              </a:rPr>
              <a:t>rchild</a:t>
            </a:r>
            <a:r>
              <a:rPr lang="en-US" altLang="zh-CN" sz="2400" b="1" dirty="0"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// </a:t>
            </a:r>
            <a:r>
              <a:rPr lang="zh-CN" altLang="en-US" sz="2400" b="1" dirty="0">
                <a:cs typeface="Times New Roman" pitchFamily="18" charset="0"/>
              </a:rPr>
              <a:t>左右孩子指针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}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BiTree</a:t>
            </a:r>
            <a:r>
              <a:rPr lang="en-US" altLang="zh-CN" sz="2400" b="1" dirty="0">
                <a:cs typeface="Times New Roman" pitchFamily="18" charset="0"/>
              </a:rPr>
              <a:t>;</a:t>
            </a:r>
            <a:endParaRPr lang="zh-CN" altLang="en-US" sz="16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D761-A5F1-4207-93BE-B9A3D4D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线索二叉树 </a:t>
            </a:r>
            <a:r>
              <a:rPr lang="en-US" altLang="zh-CN" dirty="0"/>
              <a:t>(Threaded binary tree)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49F6F-334E-44CD-9803-EA513E1C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二叉树的遍历实际上是将二叉树的非线性结构</a:t>
            </a:r>
            <a:r>
              <a:rPr lang="zh-CN" altLang="en-US" dirty="0">
                <a:solidFill>
                  <a:srgbClr val="C00000"/>
                </a:solidFill>
              </a:rPr>
              <a:t>线性化</a:t>
            </a:r>
            <a:r>
              <a:rPr lang="zh-CN" altLang="en-US" dirty="0"/>
              <a:t>，使得任一数据元素都有它的直接前驱和直接后继</a:t>
            </a:r>
            <a:endParaRPr lang="en-US" altLang="zh-CN" dirty="0"/>
          </a:p>
          <a:p>
            <a:r>
              <a:rPr lang="zh-CN" altLang="en-US" dirty="0"/>
              <a:t>为了方便地</a:t>
            </a:r>
            <a:r>
              <a:rPr lang="zh-CN" altLang="en-US" dirty="0">
                <a:solidFill>
                  <a:srgbClr val="C00000"/>
                </a:solidFill>
              </a:rPr>
              <a:t>找</a:t>
            </a:r>
            <a:r>
              <a:rPr lang="zh-CN" altLang="en-US" dirty="0"/>
              <a:t>到二叉树指定结点在某种线性序列中的</a:t>
            </a:r>
            <a:r>
              <a:rPr lang="zh-CN" altLang="en-US" dirty="0">
                <a:solidFill>
                  <a:srgbClr val="C00000"/>
                </a:solidFill>
              </a:rPr>
              <a:t>直接前驱和直接后继</a:t>
            </a:r>
            <a:r>
              <a:rPr lang="zh-CN" altLang="en-US" dirty="0"/>
              <a:t>，设计了</a:t>
            </a:r>
            <a:r>
              <a:rPr lang="zh-CN" altLang="en-US" dirty="0">
                <a:solidFill>
                  <a:srgbClr val="0000CC"/>
                </a:solidFill>
              </a:rPr>
              <a:t>线索二叉树</a:t>
            </a:r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线索</a:t>
            </a:r>
            <a:r>
              <a:rPr lang="zh-CN" altLang="en-US" dirty="0"/>
              <a:t>：指向该线性序列中数据元素“前驱”和“后继”的指针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线索二叉树</a:t>
            </a:r>
            <a:r>
              <a:rPr lang="zh-CN" altLang="en-US" dirty="0"/>
              <a:t>：包含线索的二叉树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二叉树的线索化</a:t>
            </a:r>
            <a:r>
              <a:rPr lang="zh-CN" altLang="en-US" dirty="0"/>
              <a:t>：将</a:t>
            </a:r>
            <a:r>
              <a:rPr lang="zh-CN" altLang="en-US" dirty="0">
                <a:solidFill>
                  <a:srgbClr val="C00000"/>
                </a:solidFill>
              </a:rPr>
              <a:t>某种遍历顺序</a:t>
            </a:r>
            <a:r>
              <a:rPr lang="zh-CN" altLang="en-US" dirty="0"/>
              <a:t>下的前驱、后继关系</a:t>
            </a:r>
            <a:r>
              <a:rPr lang="en-US" altLang="zh-CN" dirty="0"/>
              <a:t>(</a:t>
            </a:r>
            <a:r>
              <a:rPr lang="zh-CN" altLang="en-US" dirty="0"/>
              <a:t>线索</a:t>
            </a:r>
            <a:r>
              <a:rPr lang="en-US" altLang="zh-CN" dirty="0"/>
              <a:t>)</a:t>
            </a:r>
            <a:r>
              <a:rPr lang="zh-CN" altLang="en-US" dirty="0"/>
              <a:t>记在树的存储结构中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8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0929-DDE7-456C-B334-C066385C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795A4-81EB-4CF2-ADF0-7B9639E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先序</a:t>
            </a:r>
            <a:r>
              <a:rPr lang="en-US" altLang="zh-CN" dirty="0"/>
              <a:t>(DLR)</a:t>
            </a:r>
          </a:p>
          <a:p>
            <a:r>
              <a:rPr lang="en-US" altLang="zh-CN" dirty="0"/>
              <a:t>123456 </a:t>
            </a:r>
          </a:p>
          <a:p>
            <a:r>
              <a:rPr lang="zh-CN" altLang="en-US" dirty="0"/>
              <a:t>中序</a:t>
            </a:r>
            <a:r>
              <a:rPr lang="en-US" altLang="zh-CN" dirty="0"/>
              <a:t>(LDR)</a:t>
            </a:r>
          </a:p>
          <a:p>
            <a:r>
              <a:rPr lang="en-US" altLang="zh-CN" dirty="0"/>
              <a:t>324165 </a:t>
            </a:r>
          </a:p>
          <a:p>
            <a:r>
              <a:rPr lang="zh-CN" altLang="en-US" dirty="0"/>
              <a:t>后序</a:t>
            </a:r>
            <a:r>
              <a:rPr lang="en-US" altLang="zh-CN" dirty="0"/>
              <a:t>(LRD)</a:t>
            </a:r>
          </a:p>
          <a:p>
            <a:r>
              <a:rPr lang="en-US" altLang="zh-CN" dirty="0"/>
              <a:t>342651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BA4B3-863A-4021-A2B1-1D228A9A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46" y="1723450"/>
            <a:ext cx="2161054" cy="2123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9A71F8-0A7A-49EB-8913-EC7C9F91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1" y="697721"/>
            <a:ext cx="1739649" cy="19514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151CF8-7590-4CEB-9D38-85E211E7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38" y="3293458"/>
            <a:ext cx="2042196" cy="20592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17A3CE-16BF-4C73-894F-1F6F26C67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778" y="4479746"/>
            <a:ext cx="1912533" cy="213468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26DF-F6A3-44DB-AB57-4BD79530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39551-D5B3-4DD2-99A0-2FDAA2C5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以这</a:t>
            </a:r>
            <a:r>
              <a:rPr lang="en-US" altLang="zh-CN" dirty="0"/>
              <a:t>n+1</a:t>
            </a:r>
            <a:r>
              <a:rPr lang="zh-CN" altLang="en-US" dirty="0"/>
              <a:t>个</a:t>
            </a:r>
            <a:r>
              <a:rPr lang="en-US" altLang="zh-CN" dirty="0" err="1"/>
              <a:t>lchild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rchild</a:t>
            </a:r>
            <a:r>
              <a:rPr lang="en-US" altLang="zh-CN" dirty="0"/>
              <a:t> </a:t>
            </a:r>
            <a:r>
              <a:rPr lang="zh-CN" altLang="en-US" dirty="0"/>
              <a:t>的空闲指针用作 </a:t>
            </a:r>
            <a:r>
              <a:rPr lang="en-US" altLang="zh-CN" dirty="0" err="1"/>
              <a:t>pred</a:t>
            </a:r>
            <a:r>
              <a:rPr lang="en-US" altLang="zh-CN" dirty="0"/>
              <a:t> </a:t>
            </a:r>
            <a:r>
              <a:rPr lang="zh-CN" altLang="en-US" dirty="0"/>
              <a:t>指针和 </a:t>
            </a:r>
            <a:r>
              <a:rPr lang="en-US" altLang="zh-CN" dirty="0" err="1"/>
              <a:t>succ</a:t>
            </a:r>
            <a:r>
              <a:rPr lang="en-US" altLang="zh-CN" dirty="0"/>
              <a:t> </a:t>
            </a:r>
            <a:r>
              <a:rPr lang="zh-CN" altLang="en-US" dirty="0"/>
              <a:t>指针，并增设两个标志 </a:t>
            </a:r>
            <a:r>
              <a:rPr lang="en-US" altLang="zh-CN" dirty="0" err="1">
                <a:solidFill>
                  <a:srgbClr val="C00000"/>
                </a:solidFill>
              </a:rPr>
              <a:t>ltag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C00000"/>
                </a:solidFill>
              </a:rPr>
              <a:t>rtag</a:t>
            </a:r>
            <a:r>
              <a:rPr lang="zh-CN" altLang="en-US" dirty="0"/>
              <a:t>，指明指针是指示孩子还是前驱还是后继线索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ltag</a:t>
            </a:r>
            <a:r>
              <a:rPr lang="en-US" altLang="zh-CN" dirty="0"/>
              <a:t> (</a:t>
            </a:r>
            <a:r>
              <a:rPr lang="zh-CN" altLang="en-US" dirty="0"/>
              <a:t>或</a:t>
            </a:r>
            <a:r>
              <a:rPr lang="en-US" altLang="zh-CN" dirty="0" err="1"/>
              <a:t>rtag</a:t>
            </a:r>
            <a:r>
              <a:rPr lang="en-US" altLang="zh-CN" dirty="0"/>
              <a:t>) = 0</a:t>
            </a:r>
            <a:r>
              <a:rPr lang="zh-CN" altLang="en-US" dirty="0"/>
              <a:t>，表示</a:t>
            </a:r>
            <a:r>
              <a:rPr lang="en-US" altLang="zh-CN" dirty="0" err="1"/>
              <a:t>lchild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 err="1"/>
              <a:t>rchild</a:t>
            </a:r>
            <a:r>
              <a:rPr lang="en-US" altLang="zh-CN" dirty="0"/>
              <a:t>)</a:t>
            </a:r>
            <a:r>
              <a:rPr lang="zh-CN" altLang="en-US" dirty="0"/>
              <a:t> 指示左孩子</a:t>
            </a:r>
            <a:r>
              <a:rPr lang="en-US" altLang="zh-CN" dirty="0"/>
              <a:t>(</a:t>
            </a:r>
            <a:r>
              <a:rPr lang="zh-CN" altLang="en-US" dirty="0"/>
              <a:t>或右孩子</a:t>
            </a:r>
            <a:r>
              <a:rPr lang="en-US" altLang="zh-CN" dirty="0"/>
              <a:t>)</a:t>
            </a:r>
            <a:r>
              <a:rPr lang="zh-CN" altLang="en-US" dirty="0"/>
              <a:t>结点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ltag</a:t>
            </a:r>
            <a:r>
              <a:rPr lang="en-US" altLang="zh-CN" dirty="0"/>
              <a:t> (</a:t>
            </a:r>
            <a:r>
              <a:rPr lang="zh-CN" altLang="en-US" dirty="0"/>
              <a:t>或</a:t>
            </a:r>
            <a:r>
              <a:rPr lang="en-US" altLang="zh-CN" dirty="0" err="1"/>
              <a:t>rtag</a:t>
            </a:r>
            <a:r>
              <a:rPr lang="en-US" altLang="zh-CN" dirty="0"/>
              <a:t>) = 1</a:t>
            </a:r>
            <a:r>
              <a:rPr lang="zh-CN" altLang="en-US" dirty="0"/>
              <a:t>，表示</a:t>
            </a:r>
            <a:r>
              <a:rPr lang="en-US" altLang="zh-CN" dirty="0" err="1"/>
              <a:t>lchild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 err="1"/>
              <a:t>rchild</a:t>
            </a:r>
            <a:r>
              <a:rPr lang="en-US" altLang="zh-CN" dirty="0"/>
              <a:t>)</a:t>
            </a:r>
            <a:r>
              <a:rPr lang="zh-CN" altLang="en-US" dirty="0"/>
              <a:t> 为前驱</a:t>
            </a:r>
            <a:r>
              <a:rPr lang="en-US" altLang="zh-CN" dirty="0"/>
              <a:t>(</a:t>
            </a:r>
            <a:r>
              <a:rPr lang="zh-CN" altLang="en-US" dirty="0"/>
              <a:t>或后继</a:t>
            </a:r>
            <a:r>
              <a:rPr lang="en-US" altLang="zh-CN" dirty="0"/>
              <a:t>)</a:t>
            </a:r>
            <a:r>
              <a:rPr lang="zh-CN" altLang="en-US" dirty="0"/>
              <a:t>线索</a:t>
            </a:r>
          </a:p>
          <a:p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A3B6443-268B-4765-A7F3-BA39D32E43A4}"/>
              </a:ext>
            </a:extLst>
          </p:cNvPr>
          <p:cNvGrpSpPr>
            <a:grpSpLocks/>
          </p:cNvGrpSpPr>
          <p:nvPr/>
        </p:nvGrpSpPr>
        <p:grpSpPr bwMode="auto">
          <a:xfrm>
            <a:off x="1465559" y="3090118"/>
            <a:ext cx="6589712" cy="504825"/>
            <a:chOff x="589" y="913"/>
            <a:chExt cx="4151" cy="3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753EF6-EEF3-4B28-AC93-B1C8FB9E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913"/>
              <a:ext cx="4151" cy="31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59B5FC1E-F540-4970-93CC-BFE95C0CD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913"/>
              <a:ext cx="371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 dirty="0" err="1">
                  <a:latin typeface="Times New Roman" pitchFamily="18" charset="0"/>
                </a:rPr>
                <a:t>lchild</a:t>
              </a:r>
              <a:r>
                <a:rPr lang="en-US" altLang="zh-CN" sz="2600" b="1" dirty="0">
                  <a:latin typeface="Times New Roman" pitchFamily="18" charset="0"/>
                </a:rPr>
                <a:t>          </a:t>
              </a:r>
              <a:r>
                <a:rPr lang="en-US" altLang="zh-CN" sz="2600" b="1" dirty="0" err="1">
                  <a:solidFill>
                    <a:srgbClr val="C00000"/>
                  </a:solidFill>
                  <a:latin typeface="Times New Roman" pitchFamily="18" charset="0"/>
                </a:rPr>
                <a:t>ltag</a:t>
              </a:r>
              <a:r>
                <a:rPr lang="en-US" altLang="zh-CN" sz="2600" b="1" dirty="0">
                  <a:latin typeface="Times New Roman" pitchFamily="18" charset="0"/>
                </a:rPr>
                <a:t>       data      </a:t>
              </a:r>
              <a:r>
                <a:rPr lang="en-US" altLang="zh-CN" sz="2600" b="1" dirty="0" err="1">
                  <a:solidFill>
                    <a:srgbClr val="C00000"/>
                  </a:solidFill>
                  <a:latin typeface="Times New Roman" pitchFamily="18" charset="0"/>
                </a:rPr>
                <a:t>rtag</a:t>
              </a:r>
              <a:r>
                <a:rPr lang="en-US" altLang="zh-CN" sz="2600" b="1" dirty="0">
                  <a:latin typeface="Times New Roman" pitchFamily="18" charset="0"/>
                </a:rPr>
                <a:t>    </a:t>
              </a:r>
              <a:r>
                <a:rPr lang="en-US" altLang="zh-CN" sz="2600" b="1" dirty="0" err="1">
                  <a:latin typeface="Times New Roman" pitchFamily="18" charset="0"/>
                </a:rPr>
                <a:t>rchild</a:t>
              </a:r>
              <a:r>
                <a:rPr lang="en-US" altLang="zh-CN" sz="1800" dirty="0"/>
                <a:t> 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69DA279-2193-4626-AF74-5D768E7F5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C77311E9-CA2D-4670-9FD8-6F325EE37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8FEB526-52ED-4C33-9ABD-FB92A6A01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3B055F54-DAE2-40E3-9273-5E10DE98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1CC6-B09C-4524-A755-77D687E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线索二叉树的表示：线索二叉链表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7645-3C6D-46F9-8783-D6F7382D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typedef </a:t>
            </a:r>
            <a:r>
              <a:rPr lang="en-US" altLang="zh-CN" dirty="0" err="1">
                <a:solidFill>
                  <a:srgbClr val="00B050"/>
                </a:solidFill>
              </a:rPr>
              <a:t>enum</a:t>
            </a:r>
            <a:r>
              <a:rPr lang="en-US" altLang="zh-CN" dirty="0"/>
              <a:t> { Link, Thread } </a:t>
            </a:r>
            <a:r>
              <a:rPr lang="en-US" altLang="zh-CN" dirty="0" err="1">
                <a:solidFill>
                  <a:srgbClr val="C00000"/>
                </a:solidFill>
              </a:rPr>
              <a:t>PointerThr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	//Link==0</a:t>
            </a:r>
            <a:r>
              <a:rPr lang="zh-CN" altLang="en-US" dirty="0"/>
              <a:t>，表示是指针，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//Thread==1</a:t>
            </a:r>
            <a:r>
              <a:rPr lang="zh-CN" altLang="en-US" dirty="0"/>
              <a:t>，表示是线索</a:t>
            </a: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/>
              <a:t>BiThrNod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TElemType</a:t>
            </a:r>
            <a:r>
              <a:rPr lang="en-US" altLang="zh-CN" dirty="0"/>
              <a:t>        data;</a:t>
            </a:r>
          </a:p>
          <a:p>
            <a:pPr marL="0" indent="0">
              <a:buNone/>
            </a:pPr>
            <a:r>
              <a:rPr lang="en-US" altLang="zh-CN" dirty="0"/>
              <a:t>    struct </a:t>
            </a:r>
            <a:r>
              <a:rPr lang="en-US" altLang="zh-CN" dirty="0" err="1"/>
              <a:t>BiThrNode</a:t>
            </a:r>
            <a:r>
              <a:rPr lang="en-US" altLang="zh-CN" dirty="0"/>
              <a:t>  *</a:t>
            </a:r>
            <a:r>
              <a:rPr lang="en-US" altLang="zh-CN" dirty="0" err="1"/>
              <a:t>lchild</a:t>
            </a:r>
            <a:r>
              <a:rPr lang="en-US" altLang="zh-CN" dirty="0"/>
              <a:t>, *</a:t>
            </a:r>
            <a:r>
              <a:rPr lang="en-US" altLang="zh-CN" dirty="0" err="1"/>
              <a:t>rchild</a:t>
            </a:r>
            <a:r>
              <a:rPr lang="en-US" altLang="zh-CN" dirty="0"/>
              <a:t>; //</a:t>
            </a:r>
            <a:r>
              <a:rPr lang="zh-CN" altLang="en-US" dirty="0"/>
              <a:t>左右指针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PointerThr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C00000"/>
                </a:solidFill>
              </a:rPr>
              <a:t>ltag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rtag</a:t>
            </a:r>
            <a:r>
              <a:rPr lang="en-US" altLang="zh-CN" dirty="0"/>
              <a:t>;    //</a:t>
            </a:r>
            <a:r>
              <a:rPr lang="zh-CN" altLang="en-US" dirty="0"/>
              <a:t>左右标志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BiThrNode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CC"/>
                </a:solidFill>
              </a:rPr>
              <a:t>*</a:t>
            </a:r>
            <a:r>
              <a:rPr lang="en-US" altLang="zh-CN" b="1" dirty="0" err="1">
                <a:solidFill>
                  <a:srgbClr val="0000CC"/>
                </a:solidFill>
              </a:rPr>
              <a:t>BiThrTree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4844EB2-44BC-4C34-A069-F5CBA4469372}"/>
              </a:ext>
            </a:extLst>
          </p:cNvPr>
          <p:cNvGrpSpPr>
            <a:grpSpLocks/>
          </p:cNvGrpSpPr>
          <p:nvPr/>
        </p:nvGrpSpPr>
        <p:grpSpPr bwMode="auto">
          <a:xfrm>
            <a:off x="1084329" y="5970804"/>
            <a:ext cx="6589712" cy="504825"/>
            <a:chOff x="589" y="913"/>
            <a:chExt cx="4151" cy="3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691306F-183A-4D63-96CA-C84EC9FD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913"/>
              <a:ext cx="4151" cy="31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390B6C2-63E2-48E6-B60F-4242BD85D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913"/>
              <a:ext cx="36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 dirty="0" err="1">
                  <a:latin typeface="Times New Roman" pitchFamily="18" charset="0"/>
                </a:rPr>
                <a:t>lchild</a:t>
              </a:r>
              <a:r>
                <a:rPr lang="en-US" altLang="zh-CN" sz="2600" b="1" dirty="0">
                  <a:latin typeface="Times New Roman" pitchFamily="18" charset="0"/>
                </a:rPr>
                <a:t>         </a:t>
              </a:r>
              <a:r>
                <a:rPr lang="en-US" altLang="zh-CN" sz="2600" b="1" dirty="0" err="1">
                  <a:solidFill>
                    <a:srgbClr val="C00000"/>
                  </a:solidFill>
                  <a:latin typeface="Times New Roman" pitchFamily="18" charset="0"/>
                </a:rPr>
                <a:t>ltag</a:t>
              </a:r>
              <a:r>
                <a:rPr lang="en-US" altLang="zh-CN" sz="2600" b="1" dirty="0">
                  <a:latin typeface="Times New Roman" pitchFamily="18" charset="0"/>
                </a:rPr>
                <a:t>       data      </a:t>
              </a:r>
              <a:r>
                <a:rPr lang="en-US" altLang="zh-CN" sz="2600" b="1" dirty="0" err="1">
                  <a:solidFill>
                    <a:srgbClr val="C00000"/>
                  </a:solidFill>
                  <a:latin typeface="Times New Roman" pitchFamily="18" charset="0"/>
                </a:rPr>
                <a:t>rtag</a:t>
              </a:r>
              <a:r>
                <a:rPr lang="en-US" altLang="zh-CN" sz="2600" b="1" dirty="0">
                  <a:latin typeface="Times New Roman" pitchFamily="18" charset="0"/>
                </a:rPr>
                <a:t>    </a:t>
              </a:r>
              <a:r>
                <a:rPr lang="en-US" altLang="zh-CN" sz="2600" b="1" dirty="0" err="1">
                  <a:latin typeface="Times New Roman" pitchFamily="18" charset="0"/>
                </a:rPr>
                <a:t>rchild</a:t>
              </a:r>
              <a:r>
                <a:rPr lang="en-US" altLang="zh-CN" sz="1800" dirty="0"/>
                <a:t> 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0168471-ED2D-486A-A4F2-D1FD61A63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9961B4DF-A2E3-4DF8-807D-06277199E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9D6DAE44-8058-47DC-BD29-8BC2E1620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E6A3D1A2-7DCC-4FEA-84D9-AB9D510EB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91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C59BF-EBA0-4553-B2DB-7ED435AD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二叉树的线索表示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3E207-73E4-4938-B07D-1025E383E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088" y="836712"/>
            <a:ext cx="4038600" cy="59046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以</a:t>
            </a:r>
            <a:r>
              <a:rPr lang="zh-CN" altLang="en-US" sz="2400" b="1" dirty="0">
                <a:solidFill>
                  <a:srgbClr val="0000CC"/>
                </a:solidFill>
              </a:rPr>
              <a:t>中序</a:t>
            </a:r>
            <a:r>
              <a:rPr lang="zh-CN" altLang="en-US" sz="2400" dirty="0"/>
              <a:t>遍历二叉树：</a:t>
            </a:r>
            <a:r>
              <a:rPr lang="en-US" altLang="zh-CN" sz="2400" dirty="0" err="1"/>
              <a:t>bdaec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中序线索二叉树</a:t>
            </a:r>
            <a:r>
              <a:rPr lang="zh-CN" altLang="en-US" sz="2400" dirty="0"/>
              <a:t>：有两个线索处于悬空状态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一个是树中中序下的</a:t>
            </a:r>
            <a:r>
              <a:rPr lang="zh-CN" altLang="en-US" sz="2200" b="1" dirty="0">
                <a:solidFill>
                  <a:srgbClr val="C00000"/>
                </a:solidFill>
              </a:rPr>
              <a:t>第一个</a:t>
            </a:r>
            <a:r>
              <a:rPr lang="zh-CN" altLang="en-US" sz="2200" dirty="0"/>
              <a:t>结点</a:t>
            </a:r>
            <a:r>
              <a:rPr lang="en-US" altLang="zh-CN" sz="2200" dirty="0"/>
              <a:t>B</a:t>
            </a:r>
            <a:r>
              <a:rPr lang="zh-CN" altLang="en-US" sz="2200" dirty="0"/>
              <a:t>的前驱线索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一个是树中中序下的</a:t>
            </a:r>
            <a:r>
              <a:rPr lang="zh-CN" altLang="en-US" sz="2200" b="1" dirty="0">
                <a:solidFill>
                  <a:srgbClr val="C00000"/>
                </a:solidFill>
              </a:rPr>
              <a:t>最后一个</a:t>
            </a:r>
            <a:r>
              <a:rPr lang="zh-CN" altLang="en-US" sz="2200" dirty="0"/>
              <a:t>结点</a:t>
            </a:r>
            <a:r>
              <a:rPr lang="en-US" altLang="zh-CN" sz="2200" dirty="0"/>
              <a:t>C</a:t>
            </a:r>
            <a:r>
              <a:rPr lang="zh-CN" altLang="en-US" sz="2200" dirty="0"/>
              <a:t>的后继线索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8DB29FD-F39D-47DD-A941-A7E2A88E0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13" name="Group 12">
            <a:extLst>
              <a:ext uri="{FF2B5EF4-FFF2-40B4-BE49-F238E27FC236}">
                <a16:creationId xmlns:a16="http://schemas.microsoft.com/office/drawing/2014/main" id="{01A0D0BB-B2BC-497C-902B-37D1F6387000}"/>
              </a:ext>
            </a:extLst>
          </p:cNvPr>
          <p:cNvGrpSpPr>
            <a:grpSpLocks/>
          </p:cNvGrpSpPr>
          <p:nvPr/>
        </p:nvGrpSpPr>
        <p:grpSpPr bwMode="auto">
          <a:xfrm>
            <a:off x="564825" y="3660985"/>
            <a:ext cx="3457575" cy="2438400"/>
            <a:chOff x="-23" y="1569"/>
            <a:chExt cx="2178" cy="1536"/>
          </a:xfrm>
        </p:grpSpPr>
        <p:sp>
          <p:nvSpPr>
            <p:cNvPr id="114" name="Line 13">
              <a:extLst>
                <a:ext uri="{FF2B5EF4-FFF2-40B4-BE49-F238E27FC236}">
                  <a16:creationId xmlns:a16="http://schemas.microsoft.com/office/drawing/2014/main" id="{380E986D-1145-465E-B7A1-BB0157BB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2" y="2319"/>
              <a:ext cx="261" cy="499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14">
              <a:extLst>
                <a:ext uri="{FF2B5EF4-FFF2-40B4-BE49-F238E27FC236}">
                  <a16:creationId xmlns:a16="http://schemas.microsoft.com/office/drawing/2014/main" id="{21CFA2D6-591A-4E44-9A0E-379254600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2366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6" name="Line 15">
              <a:extLst>
                <a:ext uri="{FF2B5EF4-FFF2-40B4-BE49-F238E27FC236}">
                  <a16:creationId xmlns:a16="http://schemas.microsoft.com/office/drawing/2014/main" id="{3B2CD681-E954-47AB-9869-105C3301C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1865"/>
              <a:ext cx="408" cy="363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Line 16">
              <a:extLst>
                <a:ext uri="{FF2B5EF4-FFF2-40B4-BE49-F238E27FC236}">
                  <a16:creationId xmlns:a16="http://schemas.microsoft.com/office/drawing/2014/main" id="{021D8EEB-FBAB-42C5-82BE-52D3E7B29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" y="1842"/>
              <a:ext cx="444" cy="38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8" name="Oval 17">
              <a:extLst>
                <a:ext uri="{FF2B5EF4-FFF2-40B4-BE49-F238E27FC236}">
                  <a16:creationId xmlns:a16="http://schemas.microsoft.com/office/drawing/2014/main" id="{98629BA0-146B-440D-87BD-346A80BC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64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D6140D21-6D4D-49B8-9334-A9164E16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2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id="{3C7521DD-B972-4852-B157-807C353D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275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id="{240D8FA3-7A1D-496A-B9E3-D8EAECE4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14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2" name="Oval 21">
              <a:extLst>
                <a:ext uri="{FF2B5EF4-FFF2-40B4-BE49-F238E27FC236}">
                  <a16:creationId xmlns:a16="http://schemas.microsoft.com/office/drawing/2014/main" id="{4401054B-D982-4A3E-A7D9-E0C48047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75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3" name="Text Box 22">
              <a:extLst>
                <a:ext uri="{FF2B5EF4-FFF2-40B4-BE49-F238E27FC236}">
                  <a16:creationId xmlns:a16="http://schemas.microsoft.com/office/drawing/2014/main" id="{8D28F5E5-61D2-4A39-9FD0-8DF77D53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1569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4" name="Text Box 23">
              <a:extLst>
                <a:ext uri="{FF2B5EF4-FFF2-40B4-BE49-F238E27FC236}">
                  <a16:creationId xmlns:a16="http://schemas.microsoft.com/office/drawing/2014/main" id="{FEE6B2D1-20AE-4993-8653-4A3EDE88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78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5" name="Text Box 24">
              <a:extLst>
                <a:ext uri="{FF2B5EF4-FFF2-40B4-BE49-F238E27FC236}">
                  <a16:creationId xmlns:a16="http://schemas.microsoft.com/office/drawing/2014/main" id="{4ABB19F9-E432-45F3-B4EA-688B45AB4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" y="2067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6" name="Text Box 25">
              <a:extLst>
                <a:ext uri="{FF2B5EF4-FFF2-40B4-BE49-F238E27FC236}">
                  <a16:creationId xmlns:a16="http://schemas.microsoft.com/office/drawing/2014/main" id="{76AC6141-723F-4965-B300-8BAB4EC5A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2702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7" name="Text Box 26">
              <a:extLst>
                <a:ext uri="{FF2B5EF4-FFF2-40B4-BE49-F238E27FC236}">
                  <a16:creationId xmlns:a16="http://schemas.microsoft.com/office/drawing/2014/main" id="{CC1254BC-F456-4C78-9D60-039E43C0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682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FDABC3C6-0E1C-482C-84BB-1C8FC3AB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" y="1911"/>
              <a:ext cx="169" cy="1194"/>
            </a:xfrm>
            <a:custGeom>
              <a:avLst/>
              <a:gdLst>
                <a:gd name="T0" fmla="*/ 0 w 169"/>
                <a:gd name="T1" fmla="*/ 1111 h 1194"/>
                <a:gd name="T2" fmla="*/ 45 w 169"/>
                <a:gd name="T3" fmla="*/ 1179 h 1194"/>
                <a:gd name="T4" fmla="*/ 113 w 169"/>
                <a:gd name="T5" fmla="*/ 1179 h 1194"/>
                <a:gd name="T6" fmla="*/ 158 w 169"/>
                <a:gd name="T7" fmla="*/ 1088 h 1194"/>
                <a:gd name="T8" fmla="*/ 158 w 169"/>
                <a:gd name="T9" fmla="*/ 839 h 1194"/>
                <a:gd name="T10" fmla="*/ 90 w 169"/>
                <a:gd name="T11" fmla="*/ 567 h 1194"/>
                <a:gd name="T12" fmla="*/ 113 w 169"/>
                <a:gd name="T13" fmla="*/ 181 h 1194"/>
                <a:gd name="T14" fmla="*/ 158 w 169"/>
                <a:gd name="T15" fmla="*/ 0 h 11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194"/>
                <a:gd name="T26" fmla="*/ 169 w 169"/>
                <a:gd name="T27" fmla="*/ 1194 h 11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194">
                  <a:moveTo>
                    <a:pt x="0" y="1111"/>
                  </a:moveTo>
                  <a:cubicBezTo>
                    <a:pt x="13" y="1139"/>
                    <a:pt x="26" y="1168"/>
                    <a:pt x="45" y="1179"/>
                  </a:cubicBezTo>
                  <a:cubicBezTo>
                    <a:pt x="64" y="1190"/>
                    <a:pt x="94" y="1194"/>
                    <a:pt x="113" y="1179"/>
                  </a:cubicBezTo>
                  <a:cubicBezTo>
                    <a:pt x="132" y="1164"/>
                    <a:pt x="151" y="1145"/>
                    <a:pt x="158" y="1088"/>
                  </a:cubicBezTo>
                  <a:cubicBezTo>
                    <a:pt x="165" y="1031"/>
                    <a:pt x="169" y="926"/>
                    <a:pt x="158" y="839"/>
                  </a:cubicBezTo>
                  <a:cubicBezTo>
                    <a:pt x="147" y="752"/>
                    <a:pt x="97" y="677"/>
                    <a:pt x="90" y="567"/>
                  </a:cubicBezTo>
                  <a:cubicBezTo>
                    <a:pt x="83" y="457"/>
                    <a:pt x="102" y="275"/>
                    <a:pt x="113" y="181"/>
                  </a:cubicBezTo>
                  <a:cubicBezTo>
                    <a:pt x="124" y="87"/>
                    <a:pt x="151" y="30"/>
                    <a:pt x="158" y="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5BE7D19A-8FB5-4EB9-9E29-2487F60238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3" y="1911"/>
              <a:ext cx="169" cy="1194"/>
            </a:xfrm>
            <a:custGeom>
              <a:avLst/>
              <a:gdLst>
                <a:gd name="T0" fmla="*/ 0 w 169"/>
                <a:gd name="T1" fmla="*/ 1111 h 1194"/>
                <a:gd name="T2" fmla="*/ 45 w 169"/>
                <a:gd name="T3" fmla="*/ 1179 h 1194"/>
                <a:gd name="T4" fmla="*/ 113 w 169"/>
                <a:gd name="T5" fmla="*/ 1179 h 1194"/>
                <a:gd name="T6" fmla="*/ 158 w 169"/>
                <a:gd name="T7" fmla="*/ 1088 h 1194"/>
                <a:gd name="T8" fmla="*/ 158 w 169"/>
                <a:gd name="T9" fmla="*/ 839 h 1194"/>
                <a:gd name="T10" fmla="*/ 90 w 169"/>
                <a:gd name="T11" fmla="*/ 567 h 1194"/>
                <a:gd name="T12" fmla="*/ 113 w 169"/>
                <a:gd name="T13" fmla="*/ 181 h 1194"/>
                <a:gd name="T14" fmla="*/ 158 w 169"/>
                <a:gd name="T15" fmla="*/ 0 h 11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9"/>
                <a:gd name="T25" fmla="*/ 0 h 1194"/>
                <a:gd name="T26" fmla="*/ 169 w 169"/>
                <a:gd name="T27" fmla="*/ 1194 h 11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9" h="1194">
                  <a:moveTo>
                    <a:pt x="0" y="1111"/>
                  </a:moveTo>
                  <a:cubicBezTo>
                    <a:pt x="13" y="1139"/>
                    <a:pt x="26" y="1168"/>
                    <a:pt x="45" y="1179"/>
                  </a:cubicBezTo>
                  <a:cubicBezTo>
                    <a:pt x="64" y="1190"/>
                    <a:pt x="94" y="1194"/>
                    <a:pt x="113" y="1179"/>
                  </a:cubicBezTo>
                  <a:cubicBezTo>
                    <a:pt x="132" y="1164"/>
                    <a:pt x="151" y="1145"/>
                    <a:pt x="158" y="1088"/>
                  </a:cubicBezTo>
                  <a:cubicBezTo>
                    <a:pt x="165" y="1031"/>
                    <a:pt x="169" y="926"/>
                    <a:pt x="158" y="839"/>
                  </a:cubicBezTo>
                  <a:cubicBezTo>
                    <a:pt x="147" y="752"/>
                    <a:pt x="97" y="677"/>
                    <a:pt x="90" y="567"/>
                  </a:cubicBezTo>
                  <a:cubicBezTo>
                    <a:pt x="83" y="457"/>
                    <a:pt x="102" y="275"/>
                    <a:pt x="113" y="181"/>
                  </a:cubicBezTo>
                  <a:cubicBezTo>
                    <a:pt x="124" y="87"/>
                    <a:pt x="151" y="30"/>
                    <a:pt x="158" y="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2C39482D-7137-410C-88F8-B68317336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" y="2409"/>
              <a:ext cx="231" cy="673"/>
            </a:xfrm>
            <a:custGeom>
              <a:avLst/>
              <a:gdLst>
                <a:gd name="T0" fmla="*/ 231 w 231"/>
                <a:gd name="T1" fmla="*/ 613 h 673"/>
                <a:gd name="T2" fmla="*/ 186 w 231"/>
                <a:gd name="T3" fmla="*/ 658 h 673"/>
                <a:gd name="T4" fmla="*/ 118 w 231"/>
                <a:gd name="T5" fmla="*/ 658 h 673"/>
                <a:gd name="T6" fmla="*/ 27 w 231"/>
                <a:gd name="T7" fmla="*/ 567 h 673"/>
                <a:gd name="T8" fmla="*/ 4 w 231"/>
                <a:gd name="T9" fmla="*/ 159 h 673"/>
                <a:gd name="T10" fmla="*/ 4 w 231"/>
                <a:gd name="T11" fmla="*/ 0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"/>
                <a:gd name="T19" fmla="*/ 0 h 673"/>
                <a:gd name="T20" fmla="*/ 231 w 231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" h="673">
                  <a:moveTo>
                    <a:pt x="231" y="613"/>
                  </a:moveTo>
                  <a:cubicBezTo>
                    <a:pt x="218" y="632"/>
                    <a:pt x="205" y="651"/>
                    <a:pt x="186" y="658"/>
                  </a:cubicBezTo>
                  <a:cubicBezTo>
                    <a:pt x="167" y="665"/>
                    <a:pt x="144" y="673"/>
                    <a:pt x="118" y="658"/>
                  </a:cubicBezTo>
                  <a:cubicBezTo>
                    <a:pt x="92" y="643"/>
                    <a:pt x="46" y="650"/>
                    <a:pt x="27" y="567"/>
                  </a:cubicBezTo>
                  <a:cubicBezTo>
                    <a:pt x="8" y="484"/>
                    <a:pt x="8" y="253"/>
                    <a:pt x="4" y="159"/>
                  </a:cubicBezTo>
                  <a:cubicBezTo>
                    <a:pt x="0" y="65"/>
                    <a:pt x="4" y="26"/>
                    <a:pt x="4" y="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9A0BF98F-0F02-42EC-A112-FBAE41234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387"/>
              <a:ext cx="249" cy="95"/>
            </a:xfrm>
            <a:custGeom>
              <a:avLst/>
              <a:gdLst>
                <a:gd name="T0" fmla="*/ 249 w 249"/>
                <a:gd name="T1" fmla="*/ 0 h 95"/>
                <a:gd name="T2" fmla="*/ 204 w 249"/>
                <a:gd name="T3" fmla="*/ 69 h 95"/>
                <a:gd name="T4" fmla="*/ 68 w 249"/>
                <a:gd name="T5" fmla="*/ 91 h 95"/>
                <a:gd name="T6" fmla="*/ 0 w 249"/>
                <a:gd name="T7" fmla="*/ 9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95"/>
                <a:gd name="T14" fmla="*/ 249 w 2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95">
                  <a:moveTo>
                    <a:pt x="249" y="0"/>
                  </a:moveTo>
                  <a:cubicBezTo>
                    <a:pt x="241" y="27"/>
                    <a:pt x="234" y="54"/>
                    <a:pt x="204" y="69"/>
                  </a:cubicBezTo>
                  <a:cubicBezTo>
                    <a:pt x="174" y="84"/>
                    <a:pt x="102" y="87"/>
                    <a:pt x="68" y="91"/>
                  </a:cubicBezTo>
                  <a:cubicBezTo>
                    <a:pt x="34" y="95"/>
                    <a:pt x="11" y="91"/>
                    <a:pt x="0" y="91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F2A9E3FC-8DA1-431A-9FE9-E278B3C14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6" y="2417"/>
              <a:ext cx="249" cy="673"/>
            </a:xfrm>
            <a:custGeom>
              <a:avLst/>
              <a:gdLst>
                <a:gd name="T0" fmla="*/ 289 w 231"/>
                <a:gd name="T1" fmla="*/ 613 h 673"/>
                <a:gd name="T2" fmla="*/ 233 w 231"/>
                <a:gd name="T3" fmla="*/ 658 h 673"/>
                <a:gd name="T4" fmla="*/ 148 w 231"/>
                <a:gd name="T5" fmla="*/ 658 h 673"/>
                <a:gd name="T6" fmla="*/ 33 w 231"/>
                <a:gd name="T7" fmla="*/ 567 h 673"/>
                <a:gd name="T8" fmla="*/ 4 w 231"/>
                <a:gd name="T9" fmla="*/ 159 h 673"/>
                <a:gd name="T10" fmla="*/ 4 w 231"/>
                <a:gd name="T11" fmla="*/ 0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1"/>
                <a:gd name="T19" fmla="*/ 0 h 673"/>
                <a:gd name="T20" fmla="*/ 231 w 231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1" h="673">
                  <a:moveTo>
                    <a:pt x="231" y="613"/>
                  </a:moveTo>
                  <a:cubicBezTo>
                    <a:pt x="218" y="632"/>
                    <a:pt x="205" y="651"/>
                    <a:pt x="186" y="658"/>
                  </a:cubicBezTo>
                  <a:cubicBezTo>
                    <a:pt x="167" y="665"/>
                    <a:pt x="144" y="673"/>
                    <a:pt x="118" y="658"/>
                  </a:cubicBezTo>
                  <a:cubicBezTo>
                    <a:pt x="92" y="643"/>
                    <a:pt x="46" y="650"/>
                    <a:pt x="27" y="567"/>
                  </a:cubicBezTo>
                  <a:cubicBezTo>
                    <a:pt x="8" y="484"/>
                    <a:pt x="8" y="253"/>
                    <a:pt x="4" y="159"/>
                  </a:cubicBezTo>
                  <a:cubicBezTo>
                    <a:pt x="0" y="65"/>
                    <a:pt x="4" y="26"/>
                    <a:pt x="4" y="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E93D31C8-5587-4E5D-98D7-37CD43A4A6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3" y="2409"/>
              <a:ext cx="249" cy="95"/>
            </a:xfrm>
            <a:custGeom>
              <a:avLst/>
              <a:gdLst>
                <a:gd name="T0" fmla="*/ 249 w 249"/>
                <a:gd name="T1" fmla="*/ 0 h 95"/>
                <a:gd name="T2" fmla="*/ 204 w 249"/>
                <a:gd name="T3" fmla="*/ 69 h 95"/>
                <a:gd name="T4" fmla="*/ 68 w 249"/>
                <a:gd name="T5" fmla="*/ 91 h 95"/>
                <a:gd name="T6" fmla="*/ 0 w 249"/>
                <a:gd name="T7" fmla="*/ 91 h 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95"/>
                <a:gd name="T14" fmla="*/ 249 w 249"/>
                <a:gd name="T15" fmla="*/ 95 h 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95">
                  <a:moveTo>
                    <a:pt x="249" y="0"/>
                  </a:moveTo>
                  <a:cubicBezTo>
                    <a:pt x="241" y="27"/>
                    <a:pt x="234" y="54"/>
                    <a:pt x="204" y="69"/>
                  </a:cubicBezTo>
                  <a:cubicBezTo>
                    <a:pt x="174" y="84"/>
                    <a:pt x="102" y="87"/>
                    <a:pt x="68" y="91"/>
                  </a:cubicBezTo>
                  <a:cubicBezTo>
                    <a:pt x="34" y="95"/>
                    <a:pt x="11" y="91"/>
                    <a:pt x="0" y="91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4" name="Text Box 33">
              <a:extLst>
                <a:ext uri="{FF2B5EF4-FFF2-40B4-BE49-F238E27FC236}">
                  <a16:creationId xmlns:a16="http://schemas.microsoft.com/office/drawing/2014/main" id="{982D3CF9-037A-47C6-B50E-082DF24C9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35" name="Text Box 34">
              <a:extLst>
                <a:ext uri="{FF2B5EF4-FFF2-40B4-BE49-F238E27FC236}">
                  <a16:creationId xmlns:a16="http://schemas.microsoft.com/office/drawing/2014/main" id="{4318AEDC-F2C8-496B-B82D-86880375A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79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36" name="Text Box 35">
              <a:extLst>
                <a:ext uri="{FF2B5EF4-FFF2-40B4-BE49-F238E27FC236}">
                  <a16:creationId xmlns:a16="http://schemas.microsoft.com/office/drawing/2014/main" id="{A5B4F933-2CDC-4DD8-AD83-143045B2C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11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37" name="Text Box 36">
              <a:extLst>
                <a:ext uri="{FF2B5EF4-FFF2-40B4-BE49-F238E27FC236}">
                  <a16:creationId xmlns:a16="http://schemas.microsoft.com/office/drawing/2014/main" id="{7E4F9B6A-1BD3-49AC-AB02-298606012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5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F7AAD138-45BA-4184-BE3F-AD8246B64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455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39" name="Text Box 38">
              <a:extLst>
                <a:ext uri="{FF2B5EF4-FFF2-40B4-BE49-F238E27FC236}">
                  <a16:creationId xmlns:a16="http://schemas.microsoft.com/office/drawing/2014/main" id="{C1002B14-F2A6-4670-B0E4-48C7A1871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772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succ</a:t>
              </a:r>
            </a:p>
          </p:txBody>
        </p:sp>
      </p:grpSp>
      <p:grpSp>
        <p:nvGrpSpPr>
          <p:cNvPr id="140" name="Group 123">
            <a:extLst>
              <a:ext uri="{FF2B5EF4-FFF2-40B4-BE49-F238E27FC236}">
                <a16:creationId xmlns:a16="http://schemas.microsoft.com/office/drawing/2014/main" id="{7095D141-B402-4174-9D72-4F89A4FE50EE}"/>
              </a:ext>
            </a:extLst>
          </p:cNvPr>
          <p:cNvGrpSpPr>
            <a:grpSpLocks/>
          </p:cNvGrpSpPr>
          <p:nvPr/>
        </p:nvGrpSpPr>
        <p:grpSpPr bwMode="auto">
          <a:xfrm>
            <a:off x="3781930" y="1747837"/>
            <a:ext cx="5232400" cy="2962275"/>
            <a:chOff x="2238" y="1412"/>
            <a:chExt cx="3296" cy="1866"/>
          </a:xfrm>
        </p:grpSpPr>
        <p:grpSp>
          <p:nvGrpSpPr>
            <p:cNvPr id="141" name="Group 41">
              <a:extLst>
                <a:ext uri="{FF2B5EF4-FFF2-40B4-BE49-F238E27FC236}">
                  <a16:creationId xmlns:a16="http://schemas.microsoft.com/office/drawing/2014/main" id="{90FB4569-EAFC-463F-BE16-BF2A1A951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992"/>
              <a:ext cx="1044" cy="274"/>
              <a:chOff x="3696" y="3452"/>
              <a:chExt cx="1044" cy="274"/>
            </a:xfrm>
          </p:grpSpPr>
          <p:sp>
            <p:nvSpPr>
              <p:cNvPr id="200" name="Rectangle 42">
                <a:extLst>
                  <a:ext uri="{FF2B5EF4-FFF2-40B4-BE49-F238E27FC236}">
                    <a16:creationId xmlns:a16="http://schemas.microsoft.com/office/drawing/2014/main" id="{FDA58866-B984-4D72-A4CD-54100F0A0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453"/>
                <a:ext cx="1044" cy="2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C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1" name="Line 43">
                <a:extLst>
                  <a:ext uri="{FF2B5EF4-FFF2-40B4-BE49-F238E27FC236}">
                    <a16:creationId xmlns:a16="http://schemas.microsoft.com/office/drawing/2014/main" id="{58A30440-763A-44F3-9C97-8F6083F59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2" name="Line 44">
                <a:extLst>
                  <a:ext uri="{FF2B5EF4-FFF2-40B4-BE49-F238E27FC236}">
                    <a16:creationId xmlns:a16="http://schemas.microsoft.com/office/drawing/2014/main" id="{5C570493-4DEE-4031-A53C-1423E85EB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3" name="Line 45">
                <a:extLst>
                  <a:ext uri="{FF2B5EF4-FFF2-40B4-BE49-F238E27FC236}">
                    <a16:creationId xmlns:a16="http://schemas.microsoft.com/office/drawing/2014/main" id="{058C6988-B434-473E-A33D-ECAF7B082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9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4" name="Line 46">
                <a:extLst>
                  <a:ext uri="{FF2B5EF4-FFF2-40B4-BE49-F238E27FC236}">
                    <a16:creationId xmlns:a16="http://schemas.microsoft.com/office/drawing/2014/main" id="{7F4C1118-8544-4920-AC5F-D55822B73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42" name="Text Box 47">
              <a:extLst>
                <a:ext uri="{FF2B5EF4-FFF2-40B4-BE49-F238E27FC236}">
                  <a16:creationId xmlns:a16="http://schemas.microsoft.com/office/drawing/2014/main" id="{42788A02-EFE1-44CA-816C-542D52633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970"/>
              <a:ext cx="23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 Narrow" pitchFamily="34" charset="0"/>
                </a:rPr>
                <a:t>D</a:t>
              </a:r>
            </a:p>
          </p:txBody>
        </p:sp>
        <p:grpSp>
          <p:nvGrpSpPr>
            <p:cNvPr id="143" name="Group 50">
              <a:extLst>
                <a:ext uri="{FF2B5EF4-FFF2-40B4-BE49-F238E27FC236}">
                  <a16:creationId xmlns:a16="http://schemas.microsoft.com/office/drawing/2014/main" id="{C626882A-9CA0-4B22-B643-280F43E6E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1723"/>
              <a:ext cx="1044" cy="308"/>
              <a:chOff x="4377" y="1820"/>
              <a:chExt cx="1044" cy="308"/>
            </a:xfrm>
          </p:grpSpPr>
          <p:grpSp>
            <p:nvGrpSpPr>
              <p:cNvPr id="193" name="Group 51">
                <a:extLst>
                  <a:ext uri="{FF2B5EF4-FFF2-40B4-BE49-F238E27FC236}">
                    <a16:creationId xmlns:a16="http://schemas.microsoft.com/office/drawing/2014/main" id="{EC71656B-C4A5-4F93-9C42-72D23F124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7" y="1842"/>
                <a:ext cx="1044" cy="274"/>
                <a:chOff x="3696" y="3452"/>
                <a:chExt cx="1044" cy="274"/>
              </a:xfrm>
            </p:grpSpPr>
            <p:sp>
              <p:nvSpPr>
                <p:cNvPr id="195" name="Rectangle 52">
                  <a:extLst>
                    <a:ext uri="{FF2B5EF4-FFF2-40B4-BE49-F238E27FC236}">
                      <a16:creationId xmlns:a16="http://schemas.microsoft.com/office/drawing/2014/main" id="{FBFEBB7B-1D3F-466B-98C8-8A7015C60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C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96" name="Line 53">
                  <a:extLst>
                    <a:ext uri="{FF2B5EF4-FFF2-40B4-BE49-F238E27FC236}">
                      <a16:creationId xmlns:a16="http://schemas.microsoft.com/office/drawing/2014/main" id="{4634303B-99E5-4A28-B0AD-55C0F9ACC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97" name="Line 54">
                  <a:extLst>
                    <a:ext uri="{FF2B5EF4-FFF2-40B4-BE49-F238E27FC236}">
                      <a16:creationId xmlns:a16="http://schemas.microsoft.com/office/drawing/2014/main" id="{FEBEB987-26C0-4632-8222-47D3FE2FE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98" name="Line 55">
                  <a:extLst>
                    <a:ext uri="{FF2B5EF4-FFF2-40B4-BE49-F238E27FC236}">
                      <a16:creationId xmlns:a16="http://schemas.microsoft.com/office/drawing/2014/main" id="{44826C8F-4909-4E45-95FA-D6F455800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99" name="Line 56">
                  <a:extLst>
                    <a:ext uri="{FF2B5EF4-FFF2-40B4-BE49-F238E27FC236}">
                      <a16:creationId xmlns:a16="http://schemas.microsoft.com/office/drawing/2014/main" id="{0156FE76-00D3-4D03-82D4-376BEE0D1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sp>
            <p:nvSpPr>
              <p:cNvPr id="194" name="Text Box 57">
                <a:extLst>
                  <a:ext uri="{FF2B5EF4-FFF2-40B4-BE49-F238E27FC236}">
                    <a16:creationId xmlns:a16="http://schemas.microsoft.com/office/drawing/2014/main" id="{0441A15A-D0F2-45CB-A8B8-E6C14EEFB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" y="1820"/>
                <a:ext cx="23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itchFamily="34" charset="0"/>
                  </a:rPr>
                  <a:t>A</a:t>
                </a:r>
              </a:p>
            </p:txBody>
          </p:sp>
        </p:grpSp>
        <p:grpSp>
          <p:nvGrpSpPr>
            <p:cNvPr id="144" name="Group 59">
              <a:extLst>
                <a:ext uri="{FF2B5EF4-FFF2-40B4-BE49-F238E27FC236}">
                  <a16:creationId xmlns:a16="http://schemas.microsoft.com/office/drawing/2014/main" id="{579CF939-2C00-4836-BCBC-497378AAA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7" y="2992"/>
              <a:ext cx="1044" cy="274"/>
              <a:chOff x="3696" y="3452"/>
              <a:chExt cx="1044" cy="274"/>
            </a:xfrm>
          </p:grpSpPr>
          <p:sp>
            <p:nvSpPr>
              <p:cNvPr id="188" name="Rectangle 60">
                <a:extLst>
                  <a:ext uri="{FF2B5EF4-FFF2-40B4-BE49-F238E27FC236}">
                    <a16:creationId xmlns:a16="http://schemas.microsoft.com/office/drawing/2014/main" id="{B0FC1699-37B6-41F8-999C-239451E56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453"/>
                <a:ext cx="1044" cy="2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C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89" name="Line 61">
                <a:extLst>
                  <a:ext uri="{FF2B5EF4-FFF2-40B4-BE49-F238E27FC236}">
                    <a16:creationId xmlns:a16="http://schemas.microsoft.com/office/drawing/2014/main" id="{4B0EE821-EEDA-479E-B749-227A2444B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0" name="Line 62">
                <a:extLst>
                  <a:ext uri="{FF2B5EF4-FFF2-40B4-BE49-F238E27FC236}">
                    <a16:creationId xmlns:a16="http://schemas.microsoft.com/office/drawing/2014/main" id="{AE641275-2102-4A67-9BD0-5D9E2A5B6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1" name="Line 63">
                <a:extLst>
                  <a:ext uri="{FF2B5EF4-FFF2-40B4-BE49-F238E27FC236}">
                    <a16:creationId xmlns:a16="http://schemas.microsoft.com/office/drawing/2014/main" id="{7D7D6D82-9A74-4070-9E2B-FC3E1C351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9" y="345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92" name="Line 64">
                <a:extLst>
                  <a:ext uri="{FF2B5EF4-FFF2-40B4-BE49-F238E27FC236}">
                    <a16:creationId xmlns:a16="http://schemas.microsoft.com/office/drawing/2014/main" id="{E369C4C9-C354-4443-ACB0-5E9B207A1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6" y="3453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21F25335-4D9C-44B8-9E1F-76A81554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2970"/>
              <a:ext cx="23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 Narrow" pitchFamily="34" charset="0"/>
                </a:rPr>
                <a:t>E</a:t>
              </a:r>
            </a:p>
          </p:txBody>
        </p:sp>
        <p:grpSp>
          <p:nvGrpSpPr>
            <p:cNvPr id="146" name="Group 118">
              <a:extLst>
                <a:ext uri="{FF2B5EF4-FFF2-40B4-BE49-F238E27FC236}">
                  <a16:creationId xmlns:a16="http://schemas.microsoft.com/office/drawing/2014/main" id="{2C22E100-2DD6-45CA-BB6E-C5F0A0D79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9" y="2335"/>
              <a:ext cx="1088" cy="308"/>
              <a:chOff x="2329" y="2335"/>
              <a:chExt cx="1088" cy="308"/>
            </a:xfrm>
          </p:grpSpPr>
          <p:grpSp>
            <p:nvGrpSpPr>
              <p:cNvPr id="180" name="Group 69">
                <a:extLst>
                  <a:ext uri="{FF2B5EF4-FFF2-40B4-BE49-F238E27FC236}">
                    <a16:creationId xmlns:a16="http://schemas.microsoft.com/office/drawing/2014/main" id="{41817F34-672C-48BE-9FE2-D94573638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3" y="2357"/>
                <a:ext cx="1044" cy="274"/>
                <a:chOff x="3696" y="3452"/>
                <a:chExt cx="1044" cy="274"/>
              </a:xfrm>
            </p:grpSpPr>
            <p:sp>
              <p:nvSpPr>
                <p:cNvPr id="183" name="Rectangle 70">
                  <a:extLst>
                    <a:ext uri="{FF2B5EF4-FFF2-40B4-BE49-F238E27FC236}">
                      <a16:creationId xmlns:a16="http://schemas.microsoft.com/office/drawing/2014/main" id="{04FAC62C-9BC9-488D-BF53-721E6B176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C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4" name="Line 71">
                  <a:extLst>
                    <a:ext uri="{FF2B5EF4-FFF2-40B4-BE49-F238E27FC236}">
                      <a16:creationId xmlns:a16="http://schemas.microsoft.com/office/drawing/2014/main" id="{D84CD062-F792-4314-BEBC-E303B520C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5" name="Line 72">
                  <a:extLst>
                    <a:ext uri="{FF2B5EF4-FFF2-40B4-BE49-F238E27FC236}">
                      <a16:creationId xmlns:a16="http://schemas.microsoft.com/office/drawing/2014/main" id="{637F1C1C-006E-4D5F-8A99-9697973D5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6" name="Line 73">
                  <a:extLst>
                    <a:ext uri="{FF2B5EF4-FFF2-40B4-BE49-F238E27FC236}">
                      <a16:creationId xmlns:a16="http://schemas.microsoft.com/office/drawing/2014/main" id="{540F1B2B-FA92-47EC-97AB-E164AF74F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87" name="Line 74">
                  <a:extLst>
                    <a:ext uri="{FF2B5EF4-FFF2-40B4-BE49-F238E27FC236}">
                      <a16:creationId xmlns:a16="http://schemas.microsoft.com/office/drawing/2014/main" id="{41097BB4-D45F-462A-A6E6-044282FBA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sp>
            <p:nvSpPr>
              <p:cNvPr id="181" name="Text Box 75">
                <a:extLst>
                  <a:ext uri="{FF2B5EF4-FFF2-40B4-BE49-F238E27FC236}">
                    <a16:creationId xmlns:a16="http://schemas.microsoft.com/office/drawing/2014/main" id="{4E8188FC-970D-465B-A373-A280E29FE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0" y="2335"/>
                <a:ext cx="23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itchFamily="34" charset="0"/>
                  </a:rPr>
                  <a:t>B</a:t>
                </a:r>
              </a:p>
            </p:txBody>
          </p:sp>
          <p:sp>
            <p:nvSpPr>
              <p:cNvPr id="182" name="Text Box 77">
                <a:extLst>
                  <a:ext uri="{FF2B5EF4-FFF2-40B4-BE49-F238E27FC236}">
                    <a16:creationId xmlns:a16="http://schemas.microsoft.com/office/drawing/2014/main" id="{36211CB1-52D5-410D-A487-283B01BFC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9" y="2338"/>
                <a:ext cx="2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" charset="0"/>
                  </a:rPr>
                  <a:t>∧</a:t>
                </a:r>
              </a:p>
            </p:txBody>
          </p:sp>
        </p:grpSp>
        <p:grpSp>
          <p:nvGrpSpPr>
            <p:cNvPr id="147" name="Group 115">
              <a:extLst>
                <a:ext uri="{FF2B5EF4-FFF2-40B4-BE49-F238E27FC236}">
                  <a16:creationId xmlns:a16="http://schemas.microsoft.com/office/drawing/2014/main" id="{801E7A69-5DE8-4694-9349-8D83AFD85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2335"/>
              <a:ext cx="1089" cy="308"/>
              <a:chOff x="4369" y="2335"/>
              <a:chExt cx="1089" cy="308"/>
            </a:xfrm>
          </p:grpSpPr>
          <p:grpSp>
            <p:nvGrpSpPr>
              <p:cNvPr id="172" name="Group 79">
                <a:extLst>
                  <a:ext uri="{FF2B5EF4-FFF2-40B4-BE49-F238E27FC236}">
                    <a16:creationId xmlns:a16="http://schemas.microsoft.com/office/drawing/2014/main" id="{882AFBF8-DFA9-4E44-BAFF-C7B44764EC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357"/>
                <a:ext cx="1044" cy="274"/>
                <a:chOff x="3696" y="3452"/>
                <a:chExt cx="1044" cy="274"/>
              </a:xfrm>
            </p:grpSpPr>
            <p:sp>
              <p:nvSpPr>
                <p:cNvPr id="175" name="Rectangle 80">
                  <a:extLst>
                    <a:ext uri="{FF2B5EF4-FFF2-40B4-BE49-F238E27FC236}">
                      <a16:creationId xmlns:a16="http://schemas.microsoft.com/office/drawing/2014/main" id="{A705DCD3-06C9-429B-8552-204E2C34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C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76" name="Line 81">
                  <a:extLst>
                    <a:ext uri="{FF2B5EF4-FFF2-40B4-BE49-F238E27FC236}">
                      <a16:creationId xmlns:a16="http://schemas.microsoft.com/office/drawing/2014/main" id="{B7AB6A88-57A3-4FEC-B28A-6108CB73FC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77" name="Line 82">
                  <a:extLst>
                    <a:ext uri="{FF2B5EF4-FFF2-40B4-BE49-F238E27FC236}">
                      <a16:creationId xmlns:a16="http://schemas.microsoft.com/office/drawing/2014/main" id="{A9C6DA58-9ED9-42A4-939B-71836CA272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78" name="Line 83">
                  <a:extLst>
                    <a:ext uri="{FF2B5EF4-FFF2-40B4-BE49-F238E27FC236}">
                      <a16:creationId xmlns:a16="http://schemas.microsoft.com/office/drawing/2014/main" id="{AC412DFE-DB09-4D7E-BA73-6D8F742BF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79" name="Line 84">
                  <a:extLst>
                    <a:ext uri="{FF2B5EF4-FFF2-40B4-BE49-F238E27FC236}">
                      <a16:creationId xmlns:a16="http://schemas.microsoft.com/office/drawing/2014/main" id="{ECBB004E-84FC-4DE4-B17C-EE6AFC709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sp>
            <p:nvSpPr>
              <p:cNvPr id="173" name="Text Box 85">
                <a:extLst>
                  <a:ext uri="{FF2B5EF4-FFF2-40B4-BE49-F238E27FC236}">
                    <a16:creationId xmlns:a16="http://schemas.microsoft.com/office/drawing/2014/main" id="{0F0FED29-110E-476E-BE3F-A53DB572E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6" y="2335"/>
                <a:ext cx="23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 Narrow" pitchFamily="34" charset="0"/>
                  </a:rPr>
                  <a:t>C</a:t>
                </a:r>
              </a:p>
            </p:txBody>
          </p:sp>
          <p:sp>
            <p:nvSpPr>
              <p:cNvPr id="174" name="Text Box 86">
                <a:extLst>
                  <a:ext uri="{FF2B5EF4-FFF2-40B4-BE49-F238E27FC236}">
                    <a16:creationId xmlns:a16="http://schemas.microsoft.com/office/drawing/2014/main" id="{274170AA-8C59-4380-AD46-89FDE1E70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5" y="2338"/>
                <a:ext cx="2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Arial" charset="0"/>
                  </a:rPr>
                  <a:t>∧</a:t>
                </a:r>
              </a:p>
            </p:txBody>
          </p:sp>
        </p:grpSp>
        <p:sp>
          <p:nvSpPr>
            <p:cNvPr id="148" name="Line 88">
              <a:extLst>
                <a:ext uri="{FF2B5EF4-FFF2-40B4-BE49-F238E27FC236}">
                  <a16:creationId xmlns:a16="http://schemas.microsoft.com/office/drawing/2014/main" id="{251E6279-D295-44EC-AFE5-CB91BE2C6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1904"/>
              <a:ext cx="476" cy="45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9" name="Line 89">
              <a:extLst>
                <a:ext uri="{FF2B5EF4-FFF2-40B4-BE49-F238E27FC236}">
                  <a16:creationId xmlns:a16="http://schemas.microsoft.com/office/drawing/2014/main" id="{AFB0DC1E-DE9A-40DB-B02D-F96EE1BB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904"/>
              <a:ext cx="476" cy="454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0" name="Line 90">
              <a:extLst>
                <a:ext uri="{FF2B5EF4-FFF2-40B4-BE49-F238E27FC236}">
                  <a16:creationId xmlns:a16="http://schemas.microsoft.com/office/drawing/2014/main" id="{36952BAD-5B80-4FBF-ACF9-BDF3A5A6A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" y="2494"/>
              <a:ext cx="158" cy="505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1" name="Line 91">
              <a:extLst>
                <a:ext uri="{FF2B5EF4-FFF2-40B4-BE49-F238E27FC236}">
                  <a16:creationId xmlns:a16="http://schemas.microsoft.com/office/drawing/2014/main" id="{1F69F347-D8E2-40FE-9006-044B1055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500"/>
              <a:ext cx="136" cy="47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C68B3B0A-2CD7-44C2-A5E2-C06A7F3A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3" y="1586"/>
              <a:ext cx="273" cy="137"/>
            </a:xfrm>
            <a:custGeom>
              <a:avLst/>
              <a:gdLst>
                <a:gd name="T0" fmla="*/ 273 w 273"/>
                <a:gd name="T1" fmla="*/ 1 h 137"/>
                <a:gd name="T2" fmla="*/ 137 w 273"/>
                <a:gd name="T3" fmla="*/ 23 h 137"/>
                <a:gd name="T4" fmla="*/ 0 w 273"/>
                <a:gd name="T5" fmla="*/ 137 h 137"/>
                <a:gd name="T6" fmla="*/ 0 60000 65536"/>
                <a:gd name="T7" fmla="*/ 0 60000 65536"/>
                <a:gd name="T8" fmla="*/ 0 60000 65536"/>
                <a:gd name="T9" fmla="*/ 0 w 273"/>
                <a:gd name="T10" fmla="*/ 0 h 137"/>
                <a:gd name="T11" fmla="*/ 273 w 27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37">
                  <a:moveTo>
                    <a:pt x="273" y="1"/>
                  </a:moveTo>
                  <a:cubicBezTo>
                    <a:pt x="227" y="0"/>
                    <a:pt x="182" y="0"/>
                    <a:pt x="137" y="23"/>
                  </a:cubicBezTo>
                  <a:cubicBezTo>
                    <a:pt x="92" y="46"/>
                    <a:pt x="23" y="118"/>
                    <a:pt x="0" y="137"/>
                  </a:cubicBezTo>
                </a:path>
              </a:pathLst>
            </a:cu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3" name="Text Box 93">
              <a:extLst>
                <a:ext uri="{FF2B5EF4-FFF2-40B4-BE49-F238E27FC236}">
                  <a16:creationId xmlns:a16="http://schemas.microsoft.com/office/drawing/2014/main" id="{2A2C746E-A7F3-49B7-AE38-970BD93E5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141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</a:rPr>
                <a:t>root</a:t>
              </a:r>
            </a:p>
          </p:txBody>
        </p:sp>
        <p:sp>
          <p:nvSpPr>
            <p:cNvPr id="154" name="Freeform 98">
              <a:extLst>
                <a:ext uri="{FF2B5EF4-FFF2-40B4-BE49-F238E27FC236}">
                  <a16:creationId xmlns:a16="http://schemas.microsoft.com/office/drawing/2014/main" id="{02CF5632-3474-4758-8A1C-30446608B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630"/>
              <a:ext cx="314" cy="499"/>
            </a:xfrm>
            <a:custGeom>
              <a:avLst/>
              <a:gdLst>
                <a:gd name="T0" fmla="*/ 295 w 314"/>
                <a:gd name="T1" fmla="*/ 548 h 476"/>
                <a:gd name="T2" fmla="*/ 295 w 314"/>
                <a:gd name="T3" fmla="*/ 418 h 476"/>
                <a:gd name="T4" fmla="*/ 182 w 314"/>
                <a:gd name="T5" fmla="*/ 235 h 476"/>
                <a:gd name="T6" fmla="*/ 46 w 314"/>
                <a:gd name="T7" fmla="*/ 130 h 476"/>
                <a:gd name="T8" fmla="*/ 0 w 314"/>
                <a:gd name="T9" fmla="*/ 0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4"/>
                <a:gd name="T16" fmla="*/ 0 h 476"/>
                <a:gd name="T17" fmla="*/ 314 w 314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4" h="476">
                  <a:moveTo>
                    <a:pt x="295" y="476"/>
                  </a:moveTo>
                  <a:cubicBezTo>
                    <a:pt x="304" y="442"/>
                    <a:pt x="314" y="408"/>
                    <a:pt x="295" y="363"/>
                  </a:cubicBezTo>
                  <a:cubicBezTo>
                    <a:pt x="276" y="318"/>
                    <a:pt x="223" y="246"/>
                    <a:pt x="182" y="204"/>
                  </a:cubicBezTo>
                  <a:cubicBezTo>
                    <a:pt x="141" y="162"/>
                    <a:pt x="76" y="147"/>
                    <a:pt x="46" y="113"/>
                  </a:cubicBezTo>
                  <a:cubicBezTo>
                    <a:pt x="16" y="79"/>
                    <a:pt x="8" y="19"/>
                    <a:pt x="0" y="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5" name="Freeform 99">
              <a:extLst>
                <a:ext uri="{FF2B5EF4-FFF2-40B4-BE49-F238E27FC236}">
                  <a16:creationId xmlns:a16="http://schemas.microsoft.com/office/drawing/2014/main" id="{340EF0D8-E4B9-4A33-8C99-753092F6C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27" y="2630"/>
              <a:ext cx="269" cy="499"/>
            </a:xfrm>
            <a:custGeom>
              <a:avLst/>
              <a:gdLst>
                <a:gd name="T0" fmla="*/ 186 w 314"/>
                <a:gd name="T1" fmla="*/ 548 h 476"/>
                <a:gd name="T2" fmla="*/ 186 w 314"/>
                <a:gd name="T3" fmla="*/ 418 h 476"/>
                <a:gd name="T4" fmla="*/ 115 w 314"/>
                <a:gd name="T5" fmla="*/ 235 h 476"/>
                <a:gd name="T6" fmla="*/ 28 w 314"/>
                <a:gd name="T7" fmla="*/ 130 h 476"/>
                <a:gd name="T8" fmla="*/ 0 w 314"/>
                <a:gd name="T9" fmla="*/ 0 h 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4"/>
                <a:gd name="T16" fmla="*/ 0 h 476"/>
                <a:gd name="T17" fmla="*/ 314 w 314"/>
                <a:gd name="T18" fmla="*/ 476 h 4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4" h="476">
                  <a:moveTo>
                    <a:pt x="295" y="476"/>
                  </a:moveTo>
                  <a:cubicBezTo>
                    <a:pt x="304" y="442"/>
                    <a:pt x="314" y="408"/>
                    <a:pt x="295" y="363"/>
                  </a:cubicBezTo>
                  <a:cubicBezTo>
                    <a:pt x="276" y="318"/>
                    <a:pt x="223" y="246"/>
                    <a:pt x="182" y="204"/>
                  </a:cubicBezTo>
                  <a:cubicBezTo>
                    <a:pt x="141" y="162"/>
                    <a:pt x="76" y="147"/>
                    <a:pt x="46" y="113"/>
                  </a:cubicBezTo>
                  <a:cubicBezTo>
                    <a:pt x="16" y="79"/>
                    <a:pt x="8" y="19"/>
                    <a:pt x="0" y="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6" name="Freeform 100">
              <a:extLst>
                <a:ext uri="{FF2B5EF4-FFF2-40B4-BE49-F238E27FC236}">
                  <a16:creationId xmlns:a16="http://schemas.microsoft.com/office/drawing/2014/main" id="{F5473DA1-2990-47C9-B74D-899D41761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018"/>
              <a:ext cx="227" cy="1111"/>
            </a:xfrm>
            <a:custGeom>
              <a:avLst/>
              <a:gdLst>
                <a:gd name="T0" fmla="*/ 271 w 208"/>
                <a:gd name="T1" fmla="*/ 1156 h 1089"/>
                <a:gd name="T2" fmla="*/ 153 w 208"/>
                <a:gd name="T3" fmla="*/ 1060 h 1089"/>
                <a:gd name="T4" fmla="*/ 63 w 208"/>
                <a:gd name="T5" fmla="*/ 819 h 1089"/>
                <a:gd name="T6" fmla="*/ 35 w 208"/>
                <a:gd name="T7" fmla="*/ 651 h 1089"/>
                <a:gd name="T8" fmla="*/ 4 w 208"/>
                <a:gd name="T9" fmla="*/ 145 h 1089"/>
                <a:gd name="T10" fmla="*/ 4 w 208"/>
                <a:gd name="T11" fmla="*/ 0 h 10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1089"/>
                <a:gd name="T20" fmla="*/ 208 w 208"/>
                <a:gd name="T21" fmla="*/ 1089 h 10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1089">
                  <a:moveTo>
                    <a:pt x="208" y="1089"/>
                  </a:moveTo>
                  <a:cubicBezTo>
                    <a:pt x="176" y="1070"/>
                    <a:pt x="144" y="1051"/>
                    <a:pt x="117" y="998"/>
                  </a:cubicBezTo>
                  <a:cubicBezTo>
                    <a:pt x="90" y="945"/>
                    <a:pt x="64" y="835"/>
                    <a:pt x="49" y="771"/>
                  </a:cubicBezTo>
                  <a:cubicBezTo>
                    <a:pt x="34" y="707"/>
                    <a:pt x="34" y="719"/>
                    <a:pt x="27" y="613"/>
                  </a:cubicBezTo>
                  <a:cubicBezTo>
                    <a:pt x="20" y="507"/>
                    <a:pt x="8" y="238"/>
                    <a:pt x="4" y="136"/>
                  </a:cubicBezTo>
                  <a:cubicBezTo>
                    <a:pt x="0" y="34"/>
                    <a:pt x="4" y="23"/>
                    <a:pt x="4" y="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7" name="Freeform 101">
              <a:extLst>
                <a:ext uri="{FF2B5EF4-FFF2-40B4-BE49-F238E27FC236}">
                  <a16:creationId xmlns:a16="http://schemas.microsoft.com/office/drawing/2014/main" id="{063E961D-E4E3-4018-A11B-BBBEAFBC5D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4" y="2018"/>
              <a:ext cx="159" cy="1111"/>
            </a:xfrm>
            <a:custGeom>
              <a:avLst/>
              <a:gdLst>
                <a:gd name="T0" fmla="*/ 93 w 208"/>
                <a:gd name="T1" fmla="*/ 1156 h 1089"/>
                <a:gd name="T2" fmla="*/ 52 w 208"/>
                <a:gd name="T3" fmla="*/ 1060 h 1089"/>
                <a:gd name="T4" fmla="*/ 21 w 208"/>
                <a:gd name="T5" fmla="*/ 819 h 1089"/>
                <a:gd name="T6" fmla="*/ 12 w 208"/>
                <a:gd name="T7" fmla="*/ 651 h 1089"/>
                <a:gd name="T8" fmla="*/ 2 w 208"/>
                <a:gd name="T9" fmla="*/ 145 h 1089"/>
                <a:gd name="T10" fmla="*/ 2 w 208"/>
                <a:gd name="T11" fmla="*/ 0 h 10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1089"/>
                <a:gd name="T20" fmla="*/ 208 w 208"/>
                <a:gd name="T21" fmla="*/ 1089 h 10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1089">
                  <a:moveTo>
                    <a:pt x="208" y="1089"/>
                  </a:moveTo>
                  <a:cubicBezTo>
                    <a:pt x="176" y="1070"/>
                    <a:pt x="144" y="1051"/>
                    <a:pt x="117" y="998"/>
                  </a:cubicBezTo>
                  <a:cubicBezTo>
                    <a:pt x="90" y="945"/>
                    <a:pt x="64" y="835"/>
                    <a:pt x="49" y="771"/>
                  </a:cubicBezTo>
                  <a:cubicBezTo>
                    <a:pt x="34" y="707"/>
                    <a:pt x="34" y="719"/>
                    <a:pt x="27" y="613"/>
                  </a:cubicBezTo>
                  <a:cubicBezTo>
                    <a:pt x="20" y="507"/>
                    <a:pt x="8" y="238"/>
                    <a:pt x="4" y="136"/>
                  </a:cubicBezTo>
                  <a:cubicBezTo>
                    <a:pt x="0" y="34"/>
                    <a:pt x="4" y="23"/>
                    <a:pt x="4" y="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8" name="Text Box 102">
              <a:extLst>
                <a:ext uri="{FF2B5EF4-FFF2-40B4-BE49-F238E27FC236}">
                  <a16:creationId xmlns:a16="http://schemas.microsoft.com/office/drawing/2014/main" id="{5BCBF064-9740-415D-AD31-CCE328CDF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766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59" name="Text Box 104">
              <a:extLst>
                <a:ext uri="{FF2B5EF4-FFF2-40B4-BE49-F238E27FC236}">
                  <a16:creationId xmlns:a16="http://schemas.microsoft.com/office/drawing/2014/main" id="{5CC26122-527D-46AB-9B52-5BCA31C7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2701"/>
              <a:ext cx="4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60" name="Text Box 107">
              <a:extLst>
                <a:ext uri="{FF2B5EF4-FFF2-40B4-BE49-F238E27FC236}">
                  <a16:creationId xmlns:a16="http://schemas.microsoft.com/office/drawing/2014/main" id="{48287C10-6DDD-4C65-8DEF-70015852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449"/>
              <a:ext cx="4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61" name="Text Box 109">
              <a:extLst>
                <a:ext uri="{FF2B5EF4-FFF2-40B4-BE49-F238E27FC236}">
                  <a16:creationId xmlns:a16="http://schemas.microsoft.com/office/drawing/2014/main" id="{F7B13D93-6126-411E-BEA1-80778A170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6" y="2747"/>
              <a:ext cx="43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62" name="Text Box 110">
              <a:extLst>
                <a:ext uri="{FF2B5EF4-FFF2-40B4-BE49-F238E27FC236}">
                  <a16:creationId xmlns:a16="http://schemas.microsoft.com/office/drawing/2014/main" id="{0504902A-4462-4FA7-BE6F-D61F21955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" name="Text Box 111">
              <a:extLst>
                <a:ext uri="{FF2B5EF4-FFF2-40B4-BE49-F238E27FC236}">
                  <a16:creationId xmlns:a16="http://schemas.microsoft.com/office/drawing/2014/main" id="{CA180D8E-633F-4AC4-B20E-0E8B5A2E2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4" name="Text Box 112">
              <a:extLst>
                <a:ext uri="{FF2B5EF4-FFF2-40B4-BE49-F238E27FC236}">
                  <a16:creationId xmlns:a16="http://schemas.microsoft.com/office/drawing/2014/main" id="{7FFB1FB3-2A16-45A8-B5B6-98B61BE7B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5" name="Text Box 113">
              <a:extLst>
                <a:ext uri="{FF2B5EF4-FFF2-40B4-BE49-F238E27FC236}">
                  <a16:creationId xmlns:a16="http://schemas.microsoft.com/office/drawing/2014/main" id="{396914BF-2E0F-4045-9313-FB41BFB34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6" name="Text Box 114">
              <a:extLst>
                <a:ext uri="{FF2B5EF4-FFF2-40B4-BE49-F238E27FC236}">
                  <a16:creationId xmlns:a16="http://schemas.microsoft.com/office/drawing/2014/main" id="{EF5B14A4-64BC-4EA2-836F-403478072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7" name="Text Box 117">
              <a:extLst>
                <a:ext uri="{FF2B5EF4-FFF2-40B4-BE49-F238E27FC236}">
                  <a16:creationId xmlns:a16="http://schemas.microsoft.com/office/drawing/2014/main" id="{DB9FC3A8-B2A5-48E9-BAB3-FCC1872B9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" name="Text Box 119">
              <a:extLst>
                <a:ext uri="{FF2B5EF4-FFF2-40B4-BE49-F238E27FC236}">
                  <a16:creationId xmlns:a16="http://schemas.microsoft.com/office/drawing/2014/main" id="{C06BBCED-59C6-410E-8CB3-34BC79F05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61710672-C0B5-494A-BA9C-DDC29FA9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0" name="Text Box 121">
              <a:extLst>
                <a:ext uri="{FF2B5EF4-FFF2-40B4-BE49-F238E27FC236}">
                  <a16:creationId xmlns:a16="http://schemas.microsoft.com/office/drawing/2014/main" id="{54E6804B-8AF1-4B2A-B4D2-C15DDD324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1" name="Text Box 122">
              <a:extLst>
                <a:ext uri="{FF2B5EF4-FFF2-40B4-BE49-F238E27FC236}">
                  <a16:creationId xmlns:a16="http://schemas.microsoft.com/office/drawing/2014/main" id="{1CBB216C-49A4-42DD-BE0B-4B76AE18B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205FED5F-6217-4AB6-9CF3-88823979106B}"/>
              </a:ext>
            </a:extLst>
          </p:cNvPr>
          <p:cNvGrpSpPr/>
          <p:nvPr/>
        </p:nvGrpSpPr>
        <p:grpSpPr>
          <a:xfrm>
            <a:off x="4421034" y="5348237"/>
            <a:ext cx="1657350" cy="1335323"/>
            <a:chOff x="4191929" y="4509120"/>
            <a:chExt cx="1657350" cy="1335323"/>
          </a:xfrm>
        </p:grpSpPr>
        <p:grpSp>
          <p:nvGrpSpPr>
            <p:cNvPr id="206" name="Group 50">
              <a:extLst>
                <a:ext uri="{FF2B5EF4-FFF2-40B4-BE49-F238E27FC236}">
                  <a16:creationId xmlns:a16="http://schemas.microsoft.com/office/drawing/2014/main" id="{AD4320BC-6314-4008-A155-603AC3D8F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929" y="5352318"/>
              <a:ext cx="1657350" cy="492125"/>
              <a:chOff x="4377" y="1820"/>
              <a:chExt cx="1044" cy="310"/>
            </a:xfrm>
          </p:grpSpPr>
          <p:grpSp>
            <p:nvGrpSpPr>
              <p:cNvPr id="211" name="Group 51">
                <a:extLst>
                  <a:ext uri="{FF2B5EF4-FFF2-40B4-BE49-F238E27FC236}">
                    <a16:creationId xmlns:a16="http://schemas.microsoft.com/office/drawing/2014/main" id="{74A58688-F413-48DE-BB2D-AE88AF1EE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7" y="1842"/>
                <a:ext cx="1044" cy="274"/>
                <a:chOff x="3696" y="3452"/>
                <a:chExt cx="1044" cy="274"/>
              </a:xfrm>
            </p:grpSpPr>
            <p:sp>
              <p:nvSpPr>
                <p:cNvPr id="213" name="Rectangle 52">
                  <a:extLst>
                    <a:ext uri="{FF2B5EF4-FFF2-40B4-BE49-F238E27FC236}">
                      <a16:creationId xmlns:a16="http://schemas.microsoft.com/office/drawing/2014/main" id="{7EC55D7F-6BA7-4AB1-B95F-B079F9846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53"/>
                  <a:ext cx="1044" cy="2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00C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14" name="Line 53">
                  <a:extLst>
                    <a:ext uri="{FF2B5EF4-FFF2-40B4-BE49-F238E27FC236}">
                      <a16:creationId xmlns:a16="http://schemas.microsoft.com/office/drawing/2014/main" id="{F4C57053-BCB7-483C-9FB4-61DF61C46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1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15" name="Line 54">
                  <a:extLst>
                    <a:ext uri="{FF2B5EF4-FFF2-40B4-BE49-F238E27FC236}">
                      <a16:creationId xmlns:a16="http://schemas.microsoft.com/office/drawing/2014/main" id="{772BF137-8F96-4D0C-9D6D-893148D35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16" name="Line 55">
                  <a:extLst>
                    <a:ext uri="{FF2B5EF4-FFF2-40B4-BE49-F238E27FC236}">
                      <a16:creationId xmlns:a16="http://schemas.microsoft.com/office/drawing/2014/main" id="{77C738EE-0125-4FFA-AC79-C0DDBC907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9" y="3452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217" name="Line 56">
                  <a:extLst>
                    <a:ext uri="{FF2B5EF4-FFF2-40B4-BE49-F238E27FC236}">
                      <a16:creationId xmlns:a16="http://schemas.microsoft.com/office/drawing/2014/main" id="{EE0F09CF-7007-4343-B3AD-E4F269755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6" y="3453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</p:grpSp>
          <p:sp>
            <p:nvSpPr>
              <p:cNvPr id="212" name="Text Box 57">
                <a:extLst>
                  <a:ext uri="{FF2B5EF4-FFF2-40B4-BE49-F238E27FC236}">
                    <a16:creationId xmlns:a16="http://schemas.microsoft.com/office/drawing/2014/main" id="{06F0A319-8660-4A56-AF01-F1AD9B783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" y="1820"/>
                <a:ext cx="116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 Narrow" pitchFamily="34" charset="0"/>
                </a:endParaRPr>
              </a:p>
            </p:txBody>
          </p:sp>
        </p:grpSp>
        <p:sp>
          <p:nvSpPr>
            <p:cNvPr id="207" name="Freeform 92">
              <a:extLst>
                <a:ext uri="{FF2B5EF4-FFF2-40B4-BE49-F238E27FC236}">
                  <a16:creationId xmlns:a16="http://schemas.microsoft.com/office/drawing/2014/main" id="{90BF46B8-831C-49D8-BB19-E415A8ED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017" y="4905164"/>
              <a:ext cx="129047" cy="447154"/>
            </a:xfrm>
            <a:custGeom>
              <a:avLst/>
              <a:gdLst>
                <a:gd name="T0" fmla="*/ 273 w 273"/>
                <a:gd name="T1" fmla="*/ 1 h 137"/>
                <a:gd name="T2" fmla="*/ 137 w 273"/>
                <a:gd name="T3" fmla="*/ 23 h 137"/>
                <a:gd name="T4" fmla="*/ 0 w 273"/>
                <a:gd name="T5" fmla="*/ 137 h 137"/>
                <a:gd name="T6" fmla="*/ 0 60000 65536"/>
                <a:gd name="T7" fmla="*/ 0 60000 65536"/>
                <a:gd name="T8" fmla="*/ 0 60000 65536"/>
                <a:gd name="T9" fmla="*/ 0 w 273"/>
                <a:gd name="T10" fmla="*/ 0 h 137"/>
                <a:gd name="T11" fmla="*/ 273 w 27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37">
                  <a:moveTo>
                    <a:pt x="273" y="1"/>
                  </a:moveTo>
                  <a:cubicBezTo>
                    <a:pt x="227" y="0"/>
                    <a:pt x="182" y="0"/>
                    <a:pt x="137" y="23"/>
                  </a:cubicBezTo>
                  <a:cubicBezTo>
                    <a:pt x="92" y="46"/>
                    <a:pt x="23" y="118"/>
                    <a:pt x="0" y="137"/>
                  </a:cubicBezTo>
                </a:path>
              </a:pathLst>
            </a:cu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8" name="Text Box 93">
              <a:extLst>
                <a:ext uri="{FF2B5EF4-FFF2-40B4-BE49-F238E27FC236}">
                  <a16:creationId xmlns:a16="http://schemas.microsoft.com/office/drawing/2014/main" id="{2EF58295-22EF-45A3-9BA0-F3FC86AA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992" y="4509120"/>
              <a:ext cx="11128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华文楷体" pitchFamily="2" charset="-122"/>
                  <a:ea typeface="华文楷体" pitchFamily="2" charset="-122"/>
                </a:rPr>
                <a:t>头结点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09" name="Text Box 110">
              <a:extLst>
                <a:ext uri="{FF2B5EF4-FFF2-40B4-BE49-F238E27FC236}">
                  <a16:creationId xmlns:a16="http://schemas.microsoft.com/office/drawing/2014/main" id="{EC60C390-2B0C-4CA9-ADB6-F453C15B1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192" y="537295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0" name="Text Box 111">
              <a:extLst>
                <a:ext uri="{FF2B5EF4-FFF2-40B4-BE49-F238E27FC236}">
                  <a16:creationId xmlns:a16="http://schemas.microsoft.com/office/drawing/2014/main" id="{D2D1F512-2D3D-4580-A849-CEE9C7EEA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592" y="537295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</p:grpSp>
      <p:cxnSp>
        <p:nvCxnSpPr>
          <p:cNvPr id="218" name="曲线连接符 182">
            <a:extLst>
              <a:ext uri="{FF2B5EF4-FFF2-40B4-BE49-F238E27FC236}">
                <a16:creationId xmlns:a16="http://schemas.microsoft.com/office/drawing/2014/main" id="{A0A3B16C-2C59-459B-AE73-6F65121AE32A}"/>
              </a:ext>
            </a:extLst>
          </p:cNvPr>
          <p:cNvCxnSpPr/>
          <p:nvPr/>
        </p:nvCxnSpPr>
        <p:spPr>
          <a:xfrm rot="16200000" flipH="1">
            <a:off x="3234932" y="4322123"/>
            <a:ext cx="2772307" cy="1008112"/>
          </a:xfrm>
          <a:prstGeom prst="curvedConnector3">
            <a:avLst>
              <a:gd name="adj1" fmla="val 80176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19" name="曲线连接符 194">
            <a:extLst>
              <a:ext uri="{FF2B5EF4-FFF2-40B4-BE49-F238E27FC236}">
                <a16:creationId xmlns:a16="http://schemas.microsoft.com/office/drawing/2014/main" id="{8003F179-3BC3-4623-9828-B95A12D65D35}"/>
              </a:ext>
            </a:extLst>
          </p:cNvPr>
          <p:cNvCxnSpPr>
            <a:cxnSpLocks/>
            <a:endCxn id="213" idx="3"/>
          </p:cNvCxnSpPr>
          <p:nvPr/>
        </p:nvCxnSpPr>
        <p:spPr>
          <a:xfrm rot="5400000">
            <a:off x="5954059" y="3672363"/>
            <a:ext cx="2895811" cy="2647159"/>
          </a:xfrm>
          <a:prstGeom prst="curved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20" name="曲线连接符 198">
            <a:extLst>
              <a:ext uri="{FF2B5EF4-FFF2-40B4-BE49-F238E27FC236}">
                <a16:creationId xmlns:a16="http://schemas.microsoft.com/office/drawing/2014/main" id="{D7D1751F-8E59-4D80-8373-1C8F49CE3E9D}"/>
              </a:ext>
            </a:extLst>
          </p:cNvPr>
          <p:cNvCxnSpPr>
            <a:cxnSpLocks/>
            <a:endCxn id="173" idx="0"/>
          </p:cNvCxnSpPr>
          <p:nvPr/>
        </p:nvCxnSpPr>
        <p:spPr>
          <a:xfrm rot="5400000" flipH="1" flipV="1">
            <a:off x="5325403" y="3840931"/>
            <a:ext cx="3287265" cy="2031605"/>
          </a:xfrm>
          <a:prstGeom prst="curvedConnector3">
            <a:avLst>
              <a:gd name="adj1" fmla="val 11021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21" name="曲线连接符 211">
            <a:extLst>
              <a:ext uri="{FF2B5EF4-FFF2-40B4-BE49-F238E27FC236}">
                <a16:creationId xmlns:a16="http://schemas.microsoft.com/office/drawing/2014/main" id="{FCAD4E85-B2EE-41A2-A992-6C8A16A21AD5}"/>
              </a:ext>
            </a:extLst>
          </p:cNvPr>
          <p:cNvCxnSpPr>
            <a:endCxn id="162" idx="0"/>
          </p:cNvCxnSpPr>
          <p:nvPr/>
        </p:nvCxnSpPr>
        <p:spPr>
          <a:xfrm rot="5400000" flipH="1" flipV="1">
            <a:off x="3227800" y="3619468"/>
            <a:ext cx="4202174" cy="1487612"/>
          </a:xfrm>
          <a:prstGeom prst="curvedConnector3">
            <a:avLst>
              <a:gd name="adj1" fmla="val 108218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E39F-5DAB-48B6-A421-BF4C0F24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线索二叉树的操作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26780-0332-453F-AF34-01C27196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建立线索二叉树</a:t>
            </a:r>
            <a:endParaRPr lang="en-US" altLang="zh-CN"/>
          </a:p>
          <a:p>
            <a:r>
              <a:rPr lang="zh-CN" altLang="en-US"/>
              <a:t>遍历线索二叉树</a:t>
            </a:r>
            <a:endParaRPr lang="en-US" altLang="zh-CN"/>
          </a:p>
          <a:p>
            <a:r>
              <a:rPr lang="zh-CN" altLang="en-US"/>
              <a:t>给定线索二叉树的一个结点，找其后继或前驱 </a:t>
            </a:r>
          </a:p>
          <a:p>
            <a:endParaRPr lang="en-US" altLang="zh-CN"/>
          </a:p>
          <a:p>
            <a:r>
              <a:rPr lang="zh-CN" altLang="en-US"/>
              <a:t>如何建立线索二叉树？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zh-CN" altLang="en-US" dirty="0"/>
              <a:t>中序遍历过程中修改结点的左、右指针域，以保存当前访问结点的“前驱”和“后继”信息</a:t>
            </a:r>
            <a:endParaRPr lang="en-US" altLang="zh-CN" dirty="0"/>
          </a:p>
          <a:p>
            <a:pPr lvl="1"/>
            <a:r>
              <a:rPr lang="zh-CN" altLang="en-US" dirty="0"/>
              <a:t>遍历过程中，附设指针</a:t>
            </a:r>
            <a:r>
              <a:rPr lang="en-US" altLang="zh-CN" dirty="0"/>
              <a:t>pre</a:t>
            </a:r>
            <a:r>
              <a:rPr lang="zh-CN" altLang="en-US" dirty="0"/>
              <a:t>，并始终保持指针</a:t>
            </a:r>
            <a:r>
              <a:rPr lang="en-US" altLang="zh-CN" dirty="0"/>
              <a:t>pre</a:t>
            </a:r>
            <a:r>
              <a:rPr lang="zh-CN" altLang="en-US" dirty="0"/>
              <a:t>指向当前访问的、指针</a:t>
            </a:r>
            <a:r>
              <a:rPr lang="en-US" altLang="zh-CN" dirty="0"/>
              <a:t>p</a:t>
            </a:r>
            <a:r>
              <a:rPr lang="zh-CN" altLang="en-US" dirty="0"/>
              <a:t>所指结点的前驱</a:t>
            </a:r>
          </a:p>
        </p:txBody>
      </p:sp>
      <p:sp>
        <p:nvSpPr>
          <p:cNvPr id="4" name="波形 3">
            <a:extLst>
              <a:ext uri="{FF2B5EF4-FFF2-40B4-BE49-F238E27FC236}">
                <a16:creationId xmlns:a16="http://schemas.microsoft.com/office/drawing/2014/main" id="{4B5D3B93-9F2A-463D-96C7-F952F5A50050}"/>
              </a:ext>
            </a:extLst>
          </p:cNvPr>
          <p:cNvSpPr/>
          <p:nvPr/>
        </p:nvSpPr>
        <p:spPr>
          <a:xfrm>
            <a:off x="-36512" y="-27384"/>
            <a:ext cx="1584176" cy="576064"/>
          </a:xfrm>
          <a:prstGeom prst="wav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断点续讲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zh-CN" altLang="en-US" dirty="0">
                <a:solidFill>
                  <a:srgbClr val="C00000"/>
                </a:solidFill>
              </a:rPr>
              <a:t>完全二叉树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中序遍历序列</a:t>
            </a:r>
            <a:r>
              <a:rPr lang="zh-CN" altLang="en-US" dirty="0"/>
              <a:t>是否可以唯一确定一颗完全二叉树？</a:t>
            </a:r>
            <a:endParaRPr lang="en-US" altLang="zh-CN" dirty="0"/>
          </a:p>
          <a:p>
            <a:pPr lvl="1"/>
            <a:r>
              <a:rPr lang="zh-CN" altLang="en-US" dirty="0"/>
              <a:t>能，给定了完全二叉树的结点，</a:t>
            </a:r>
            <a:endParaRPr lang="en-US" altLang="zh-CN" dirty="0"/>
          </a:p>
          <a:p>
            <a:pPr lvl="1"/>
            <a:r>
              <a:rPr lang="zh-CN" altLang="en-US" dirty="0"/>
              <a:t>其树的形态已完全决定</a:t>
            </a:r>
            <a:endParaRPr lang="en-US" altLang="zh-CN" dirty="0"/>
          </a:p>
          <a:p>
            <a:pPr lvl="1"/>
            <a:r>
              <a:rPr lang="zh-CN" altLang="en-US" dirty="0"/>
              <a:t>若完全二叉树的中序遍历序列</a:t>
            </a:r>
            <a:endParaRPr lang="en-US" altLang="zh-CN" dirty="0"/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8492X51367</a:t>
            </a:r>
            <a:r>
              <a:rPr lang="zh-CN" altLang="en-US" dirty="0"/>
              <a:t>，则这棵树是：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若二叉树的</a:t>
            </a:r>
            <a:r>
              <a:rPr lang="zh-CN" altLang="en-US" dirty="0">
                <a:solidFill>
                  <a:srgbClr val="C00000"/>
                </a:solidFill>
              </a:rPr>
              <a:t>先序序列 </a:t>
            </a:r>
            <a:r>
              <a:rPr lang="zh-CN" altLang="en-US" dirty="0"/>
              <a:t>为</a:t>
            </a:r>
            <a:r>
              <a:rPr lang="en-US" altLang="zh-CN" dirty="0"/>
              <a:t>ABCDEFG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中序序列</a:t>
            </a:r>
            <a:r>
              <a:rPr lang="zh-CN" altLang="en-US" dirty="0"/>
              <a:t>为 </a:t>
            </a:r>
            <a:r>
              <a:rPr lang="en-US" altLang="zh-CN" dirty="0"/>
              <a:t>CBEDAFG</a:t>
            </a:r>
            <a:r>
              <a:rPr lang="zh-CN" altLang="en-US" dirty="0"/>
              <a:t>，请画出该二叉树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198309" y="5774994"/>
            <a:ext cx="3235589" cy="585035"/>
            <a:chOff x="948093" y="3976254"/>
            <a:chExt cx="1902060" cy="1504141"/>
          </a:xfrm>
        </p:grpSpPr>
        <p:sp>
          <p:nvSpPr>
            <p:cNvPr id="30" name="椭圆 29"/>
            <p:cNvSpPr/>
            <p:nvPr/>
          </p:nvSpPr>
          <p:spPr>
            <a:xfrm>
              <a:off x="1898072" y="3976254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2406807" y="4815377"/>
              <a:ext cx="443346" cy="6650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FG</a:t>
              </a:r>
              <a:endParaRPr lang="zh-CN" altLang="en-US" sz="2400" b="1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948093" y="4752108"/>
              <a:ext cx="811436" cy="7282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BCDE</a:t>
              </a:r>
              <a:endParaRPr lang="zh-CN" altLang="en-US" sz="2400" b="1" dirty="0"/>
            </a:p>
          </p:txBody>
        </p:sp>
        <p:cxnSp>
          <p:nvCxnSpPr>
            <p:cNvPr id="33" name="直接连接符 32"/>
            <p:cNvCxnSpPr>
              <a:stCxn id="30" idx="3"/>
              <a:endCxn id="32" idx="7"/>
            </p:cNvCxnSpPr>
            <p:nvPr/>
          </p:nvCxnSpPr>
          <p:spPr>
            <a:xfrm flipH="1">
              <a:off x="1640696" y="4461103"/>
              <a:ext cx="334476" cy="3976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0"/>
            </p:cNvCxnSpPr>
            <p:nvPr/>
          </p:nvCxnSpPr>
          <p:spPr>
            <a:xfrm>
              <a:off x="2347445" y="4461104"/>
              <a:ext cx="281035" cy="354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742951" y="5123492"/>
            <a:ext cx="1693298" cy="1493496"/>
            <a:chOff x="4667038" y="3962162"/>
            <a:chExt cx="2768417" cy="2748464"/>
          </a:xfrm>
        </p:grpSpPr>
        <p:sp>
          <p:nvSpPr>
            <p:cNvPr id="36" name="椭圆 35"/>
            <p:cNvSpPr/>
            <p:nvPr/>
          </p:nvSpPr>
          <p:spPr>
            <a:xfrm>
              <a:off x="5877166" y="3962162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283562" y="4672856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6434463" y="4579849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67038" y="5358810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5657639" y="5341923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50693" y="6142589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08982" y="5341922"/>
              <a:ext cx="526473" cy="5680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G</a:t>
              </a:r>
              <a:endParaRPr lang="zh-CN" altLang="en-US" sz="2400" b="1" dirty="0"/>
            </a:p>
          </p:txBody>
        </p:sp>
        <p:cxnSp>
          <p:nvCxnSpPr>
            <p:cNvPr id="43" name="直接连接符 42"/>
            <p:cNvCxnSpPr>
              <a:stCxn id="36" idx="3"/>
              <a:endCxn id="37" idx="7"/>
            </p:cNvCxnSpPr>
            <p:nvPr/>
          </p:nvCxnSpPr>
          <p:spPr>
            <a:xfrm flipH="1">
              <a:off x="5732935" y="4447012"/>
              <a:ext cx="221331" cy="3090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111208" y="5165003"/>
              <a:ext cx="221331" cy="3090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8" idx="1"/>
            </p:cNvCxnSpPr>
            <p:nvPr/>
          </p:nvCxnSpPr>
          <p:spPr>
            <a:xfrm>
              <a:off x="6297659" y="4424390"/>
              <a:ext cx="213904" cy="2386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42" idx="1"/>
            </p:cNvCxnSpPr>
            <p:nvPr/>
          </p:nvCxnSpPr>
          <p:spPr>
            <a:xfrm>
              <a:off x="6821009" y="5081622"/>
              <a:ext cx="165073" cy="3434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02262" y="5161113"/>
              <a:ext cx="213904" cy="2386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5587883" y="5831123"/>
              <a:ext cx="221331" cy="3090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34">
            <a:extLst>
              <a:ext uri="{FF2B5EF4-FFF2-40B4-BE49-F238E27FC236}">
                <a16:creationId xmlns:a16="http://schemas.microsoft.com/office/drawing/2014/main" id="{A748F0A3-E7BA-4366-902E-AB7686DD62B8}"/>
              </a:ext>
            </a:extLst>
          </p:cNvPr>
          <p:cNvGrpSpPr>
            <a:grpSpLocks/>
          </p:cNvGrpSpPr>
          <p:nvPr/>
        </p:nvGrpSpPr>
        <p:grpSpPr bwMode="auto">
          <a:xfrm>
            <a:off x="6043342" y="1502795"/>
            <a:ext cx="2863516" cy="1800161"/>
            <a:chOff x="3120" y="2496"/>
            <a:chExt cx="2112" cy="1431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BC4E1D09-3338-4077-A902-B3542DE6D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07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">
              <a:extLst>
                <a:ext uri="{FF2B5EF4-FFF2-40B4-BE49-F238E27FC236}">
                  <a16:creationId xmlns:a16="http://schemas.microsoft.com/office/drawing/2014/main" id="{6ABC50DB-28D4-49CD-BDFB-6E86F1172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024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49DE8EE2-04F9-48C4-A94C-AC0BCE67B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24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CFE31798-A5A6-4420-81F7-18221EDEE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07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05B76AB1-0DBE-4CA5-8D55-E4D7589F7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32F7EF2C-9004-40AA-9EE0-323D24FF4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2472405C-77A1-4B69-AF44-D22671BF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27CEC10C-8684-4358-9BF1-8AD3EA0A0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210E46B3-D77A-4C8A-B830-ABB8D13E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45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EC8AC20E-6E8C-4311-AC3E-47AE2BDB4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3408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3C8D0FAD-506B-40E0-B3FE-DD3B20BD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8B61853D-A802-4C44-9F3C-6B6B4C72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1EE7D4B3-0D08-4A21-8E40-46DE4A0F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82BBB787-AEAF-437F-9324-DE6200B8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DCF18E64-98BD-47CD-9F6C-C5439E1C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BE6EECAA-FEE6-4869-95F9-84798B1F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A38F9D09-1F33-4595-A6A4-FFAF97BB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A1877592-D145-465C-A530-152E87FE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040B185D-D257-446A-8E20-F7BB9E74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22">
              <a:extLst>
                <a:ext uri="{FF2B5EF4-FFF2-40B4-BE49-F238E27FC236}">
                  <a16:creationId xmlns:a16="http://schemas.microsoft.com/office/drawing/2014/main" id="{9C481B40-F966-4872-9E91-97224555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9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0" name="Text Box 23">
              <a:extLst>
                <a:ext uri="{FF2B5EF4-FFF2-40B4-BE49-F238E27FC236}">
                  <a16:creationId xmlns:a16="http://schemas.microsoft.com/office/drawing/2014/main" id="{C3734D07-738C-44E0-B7F4-04975FCAA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1" name="Text Box 24">
              <a:extLst>
                <a:ext uri="{FF2B5EF4-FFF2-40B4-BE49-F238E27FC236}">
                  <a16:creationId xmlns:a16="http://schemas.microsoft.com/office/drawing/2014/main" id="{35AAE638-4AB8-4A64-A7B0-0A4AE53BB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788"/>
              <a:ext cx="269" cy="4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2" name="Text Box 25">
              <a:extLst>
                <a:ext uri="{FF2B5EF4-FFF2-40B4-BE49-F238E27FC236}">
                  <a16:creationId xmlns:a16="http://schemas.microsoft.com/office/drawing/2014/main" id="{0B5482F5-F896-4FCC-B78A-9BFD95EBA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3" name="Text Box 26">
              <a:extLst>
                <a:ext uri="{FF2B5EF4-FFF2-40B4-BE49-F238E27FC236}">
                  <a16:creationId xmlns:a16="http://schemas.microsoft.com/office/drawing/2014/main" id="{F7D85122-ED11-48AC-B160-D5769B6C6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E12A9DB1-B76D-4FC3-AC8B-A0A2FF73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5497E033-5003-4077-9EE9-83CA5C377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3172"/>
              <a:ext cx="269" cy="4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6" name="Text Box 29">
              <a:extLst>
                <a:ext uri="{FF2B5EF4-FFF2-40B4-BE49-F238E27FC236}">
                  <a16:creationId xmlns:a16="http://schemas.microsoft.com/office/drawing/2014/main" id="{D7A310CF-697D-454D-BBA2-C0E5A800D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EB8FA2F5-6638-443E-A840-7B3C09C76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8" name="Text Box 31">
              <a:extLst>
                <a:ext uri="{FF2B5EF4-FFF2-40B4-BE49-F238E27FC236}">
                  <a16:creationId xmlns:a16="http://schemas.microsoft.com/office/drawing/2014/main" id="{70F520A4-FDC5-4BFF-9A84-7D6055AE1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361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4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A6C8-9784-4643-B77D-7725C959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建立线索二叉树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18A9-C1F3-4F13-9BB4-AF24CFA1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Status  </a:t>
            </a:r>
            <a:r>
              <a:rPr lang="en-US" altLang="zh-CN" sz="4400" b="1" dirty="0" err="1">
                <a:solidFill>
                  <a:srgbClr val="0000CC"/>
                </a:solidFill>
              </a:rPr>
              <a:t>InorderThreading</a:t>
            </a:r>
            <a:r>
              <a:rPr lang="en-US" altLang="zh-CN" sz="4400" dirty="0"/>
              <a:t>( </a:t>
            </a:r>
            <a:r>
              <a:rPr lang="en-US" altLang="zh-CN" sz="4400" dirty="0" err="1">
                <a:solidFill>
                  <a:srgbClr val="C00000"/>
                </a:solidFill>
              </a:rPr>
              <a:t>BiThrTree</a:t>
            </a:r>
            <a:r>
              <a:rPr lang="en-US" altLang="zh-CN" sz="4400" dirty="0">
                <a:solidFill>
                  <a:srgbClr val="C00000"/>
                </a:solidFill>
              </a:rPr>
              <a:t> *</a:t>
            </a:r>
            <a:r>
              <a:rPr lang="en-US" altLang="zh-CN" sz="4400" dirty="0" err="1">
                <a:solidFill>
                  <a:srgbClr val="C00000"/>
                </a:solidFill>
              </a:rPr>
              <a:t>Thrt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BiThrTree</a:t>
            </a:r>
            <a:r>
              <a:rPr lang="en-US" altLang="zh-CN" sz="4400" dirty="0"/>
              <a:t> </a:t>
            </a:r>
            <a:r>
              <a:rPr lang="en-US" altLang="zh-CN" sz="4400" dirty="0">
                <a:solidFill>
                  <a:srgbClr val="0000CC"/>
                </a:solidFill>
              </a:rPr>
              <a:t>T </a:t>
            </a:r>
            <a:r>
              <a:rPr lang="en-US" altLang="zh-CN" sz="4400" dirty="0"/>
              <a:t>) </a:t>
            </a:r>
            <a:r>
              <a:rPr lang="en-US" altLang="zh-CN" sz="4400" b="1" dirty="0">
                <a:solidFill>
                  <a:srgbClr val="0000CC"/>
                </a:solidFill>
              </a:rPr>
              <a:t>{</a:t>
            </a:r>
            <a:r>
              <a:rPr lang="en-US" altLang="zh-CN" sz="4400" dirty="0"/>
              <a:t> //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 </a:t>
            </a:r>
            <a:r>
              <a:rPr lang="zh-CN" altLang="en-US" sz="4400" dirty="0"/>
              <a:t>指向</a:t>
            </a:r>
            <a:r>
              <a:rPr lang="zh-CN" altLang="en-US" sz="4400" dirty="0">
                <a:solidFill>
                  <a:srgbClr val="CC6600"/>
                </a:solidFill>
              </a:rPr>
              <a:t>头结点</a:t>
            </a:r>
            <a:endParaRPr lang="en-US" altLang="zh-CN" sz="4400" dirty="0">
              <a:solidFill>
                <a:srgbClr val="CC66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//</a:t>
            </a:r>
            <a:r>
              <a:rPr lang="zh-CN" altLang="en-US" sz="4400" dirty="0">
                <a:solidFill>
                  <a:srgbClr val="0000CC"/>
                </a:solidFill>
              </a:rPr>
              <a:t>中序遍历二叉树</a:t>
            </a:r>
            <a:r>
              <a:rPr lang="en-US" altLang="zh-CN" sz="4400" dirty="0">
                <a:solidFill>
                  <a:srgbClr val="0000CC"/>
                </a:solidFill>
              </a:rPr>
              <a:t>T</a:t>
            </a:r>
            <a:r>
              <a:rPr lang="zh-CN" altLang="en-US" sz="4400" dirty="0"/>
              <a:t>，并将其中序线索化</a:t>
            </a:r>
            <a:endParaRPr lang="en-US" altLang="zh-CN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ltag</a:t>
            </a:r>
            <a:r>
              <a:rPr lang="en-US" altLang="zh-CN" sz="4400" dirty="0"/>
              <a:t>= Link;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rtag</a:t>
            </a:r>
            <a:r>
              <a:rPr lang="en-US" altLang="zh-CN" sz="4400" dirty="0"/>
              <a:t>= Thread;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rchild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;//</a:t>
            </a:r>
            <a:r>
              <a:rPr lang="zh-CN" altLang="en-US" sz="4400" dirty="0"/>
              <a:t>指向自己</a:t>
            </a:r>
            <a:endParaRPr lang="en-US" altLang="zh-CN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if (!T)   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lchild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; //</a:t>
            </a:r>
            <a:r>
              <a:rPr lang="zh-CN" altLang="en-US" sz="4400" dirty="0"/>
              <a:t>指向自己</a:t>
            </a:r>
            <a:endParaRPr lang="en-US" altLang="zh-CN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else { 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lchild</a:t>
            </a:r>
            <a:r>
              <a:rPr lang="en-US" altLang="zh-CN" sz="4400" dirty="0"/>
              <a:t> = T; </a:t>
            </a:r>
            <a:r>
              <a:rPr lang="en-US" altLang="zh-CN" sz="4400" dirty="0">
                <a:solidFill>
                  <a:srgbClr val="C00000"/>
                </a:solidFill>
              </a:rPr>
              <a:t>pre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            </a:t>
            </a:r>
            <a:r>
              <a:rPr lang="en-US" altLang="zh-CN" sz="4400" b="1" dirty="0" err="1">
                <a:solidFill>
                  <a:srgbClr val="0000CC"/>
                </a:solidFill>
              </a:rPr>
              <a:t>InThreading</a:t>
            </a:r>
            <a:r>
              <a:rPr lang="en-US" altLang="zh-CN" sz="4400" b="1" dirty="0">
                <a:solidFill>
                  <a:srgbClr val="0000CC"/>
                </a:solidFill>
              </a:rPr>
              <a:t>(T)</a:t>
            </a:r>
            <a:r>
              <a:rPr lang="en-US" altLang="zh-CN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            </a:t>
            </a:r>
            <a:r>
              <a:rPr lang="en-US" altLang="zh-CN" sz="4400" dirty="0">
                <a:solidFill>
                  <a:srgbClr val="C00000"/>
                </a:solidFill>
              </a:rPr>
              <a:t>pre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rchild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; </a:t>
            </a:r>
            <a:r>
              <a:rPr lang="en-US" altLang="zh-CN" sz="4400" dirty="0">
                <a:solidFill>
                  <a:srgbClr val="C00000"/>
                </a:solidFill>
              </a:rPr>
              <a:t>pre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rtag</a:t>
            </a:r>
            <a:r>
              <a:rPr lang="en-US" altLang="zh-CN" sz="4400" dirty="0"/>
              <a:t> = Thread;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            </a:t>
            </a:r>
            <a:r>
              <a:rPr lang="en-US" altLang="zh-CN" sz="4400" dirty="0" err="1"/>
              <a:t>Thrt</a:t>
            </a:r>
            <a:r>
              <a:rPr lang="en-US" altLang="zh-CN" sz="4400" dirty="0"/>
              <a:t>-&gt;</a:t>
            </a:r>
            <a:r>
              <a:rPr lang="en-US" altLang="zh-CN" sz="4400" dirty="0" err="1"/>
              <a:t>rchild</a:t>
            </a:r>
            <a:r>
              <a:rPr lang="en-US" altLang="zh-CN" sz="4400" dirty="0"/>
              <a:t> = </a:t>
            </a:r>
            <a:r>
              <a:rPr lang="en-US" altLang="zh-CN" sz="4400" dirty="0">
                <a:solidFill>
                  <a:srgbClr val="C00000"/>
                </a:solidFill>
              </a:rPr>
              <a:t>pre</a:t>
            </a:r>
            <a:r>
              <a:rPr lang="en-US" altLang="zh-CN" sz="4400" dirty="0"/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dirty="0"/>
              <a:t>  return OK;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dirty="0"/>
              <a:t> // </a:t>
            </a:r>
            <a:r>
              <a:rPr lang="en-US" altLang="zh-CN" sz="4400" dirty="0" err="1"/>
              <a:t>InorderThreading</a:t>
            </a:r>
            <a:endParaRPr lang="en-US" altLang="zh-CN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4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36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DDBECC-C8F5-4906-A593-33EFEAA68380}"/>
              </a:ext>
            </a:extLst>
          </p:cNvPr>
          <p:cNvSpPr/>
          <p:nvPr/>
        </p:nvSpPr>
        <p:spPr>
          <a:xfrm>
            <a:off x="0" y="2094808"/>
            <a:ext cx="9153525" cy="29094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93DD1F-9BEC-4182-8522-4288380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建立线索二叉树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C1E53-6DC7-4B99-808C-DECBF5F1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000CC"/>
                </a:solidFill>
              </a:rPr>
              <a:t>InThreading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BiThrTree</a:t>
            </a:r>
            <a:r>
              <a:rPr lang="en-US" altLang="zh-CN" b="1" dirty="0">
                <a:solidFill>
                  <a:srgbClr val="0000CC"/>
                </a:solidFill>
              </a:rPr>
              <a:t> p)</a:t>
            </a: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if (p) { 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InThreading</a:t>
            </a:r>
            <a:r>
              <a:rPr lang="en-US" altLang="zh-CN" b="1" dirty="0">
                <a:solidFill>
                  <a:srgbClr val="0000CC"/>
                </a:solidFill>
              </a:rPr>
              <a:t>(p-&gt;</a:t>
            </a:r>
            <a:r>
              <a:rPr lang="en-US" altLang="zh-CN" b="1" dirty="0" err="1">
                <a:solidFill>
                  <a:srgbClr val="0000CC"/>
                </a:solidFill>
              </a:rPr>
              <a:t>lchild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if  (!p-&gt;</a:t>
            </a:r>
            <a:r>
              <a:rPr lang="en-US" altLang="zh-CN" dirty="0" err="1"/>
              <a:t>lchild</a:t>
            </a:r>
            <a:r>
              <a:rPr lang="en-US" altLang="zh-CN" dirty="0"/>
              <a:t>) { p-&gt;</a:t>
            </a:r>
            <a:r>
              <a:rPr lang="en-US" altLang="zh-CN" dirty="0" err="1"/>
              <a:t>ltag</a:t>
            </a:r>
            <a:r>
              <a:rPr lang="en-US" altLang="zh-CN" dirty="0"/>
              <a:t> = Thread;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		     p-&gt;</a:t>
            </a:r>
            <a:r>
              <a:rPr lang="en-US" altLang="zh-CN" dirty="0" err="1"/>
              <a:t>lchild</a:t>
            </a:r>
            <a:r>
              <a:rPr lang="en-US" altLang="zh-CN" dirty="0"/>
              <a:t> = pre;}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if  (!pre-&gt;</a:t>
            </a:r>
            <a:r>
              <a:rPr lang="en-US" altLang="zh-CN" dirty="0" err="1"/>
              <a:t>rchild</a:t>
            </a:r>
            <a:r>
              <a:rPr lang="en-US" altLang="zh-CN" dirty="0"/>
              <a:t>) { pre-</a:t>
            </a:r>
            <a:r>
              <a:rPr lang="en-US" altLang="zh-CN" dirty="0" err="1"/>
              <a:t>rtag</a:t>
            </a:r>
            <a:r>
              <a:rPr lang="en-US" altLang="zh-CN" dirty="0"/>
              <a:t> = Thread;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			pre-&gt;</a:t>
            </a:r>
            <a:r>
              <a:rPr lang="en-US" altLang="zh-CN" dirty="0" err="1"/>
              <a:t>rchild</a:t>
            </a:r>
            <a:r>
              <a:rPr lang="en-US" altLang="zh-CN" dirty="0"/>
              <a:t> = p;}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pre =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InThreading</a:t>
            </a:r>
            <a:r>
              <a:rPr lang="en-US" altLang="zh-CN" b="1" dirty="0">
                <a:solidFill>
                  <a:srgbClr val="0000CC"/>
                </a:solidFill>
              </a:rPr>
              <a:t>(p-&gt;</a:t>
            </a:r>
            <a:r>
              <a:rPr lang="en-US" altLang="zh-CN" b="1" dirty="0" err="1">
                <a:solidFill>
                  <a:srgbClr val="0000CC"/>
                </a:solidFill>
              </a:rPr>
              <a:t>rchild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}//</a:t>
            </a:r>
            <a:r>
              <a:rPr lang="en-US" altLang="zh-CN" dirty="0" err="1"/>
              <a:t>InThreading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1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87F899-47CD-466C-9A02-CA4882BFC63E}"/>
              </a:ext>
            </a:extLst>
          </p:cNvPr>
          <p:cNvSpPr/>
          <p:nvPr/>
        </p:nvSpPr>
        <p:spPr>
          <a:xfrm>
            <a:off x="-15107" y="3975100"/>
            <a:ext cx="9153525" cy="135890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2177934"/>
            <a:ext cx="9153525" cy="4070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3C877-A3BC-4E2A-8EFB-10FB1379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在线索链表上进行</a:t>
            </a:r>
            <a:r>
              <a:rPr lang="zh-CN" altLang="en-US" b="1" dirty="0">
                <a:solidFill>
                  <a:srgbClr val="0000CC"/>
                </a:solidFill>
              </a:rPr>
              <a:t>中序遍历</a:t>
            </a:r>
            <a:r>
              <a:rPr lang="en-US" altLang="zh-CN" dirty="0"/>
              <a:t>/</a:t>
            </a:r>
            <a:r>
              <a:rPr lang="zh-CN" altLang="en-US" dirty="0"/>
              <a:t>非递归算法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98F7-C10A-4FB0-BE62-89FEC073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60212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000CC"/>
                </a:solidFill>
              </a:rPr>
              <a:t>InorderTraverse_Thr</a:t>
            </a:r>
            <a:r>
              <a:rPr lang="en-US" altLang="zh-CN" dirty="0"/>
              <a:t>(</a:t>
            </a:r>
            <a:r>
              <a:rPr lang="en-US" altLang="zh-CN" dirty="0" err="1"/>
              <a:t>BiThrTree</a:t>
            </a:r>
            <a:r>
              <a:rPr lang="en-US" altLang="zh-CN" dirty="0"/>
              <a:t> T, </a:t>
            </a:r>
          </a:p>
          <a:p>
            <a:pPr marL="0" indent="0">
              <a:buNone/>
            </a:pPr>
            <a:r>
              <a:rPr lang="en-US" altLang="zh-CN" dirty="0"/>
              <a:t>	void (*Visit)(</a:t>
            </a:r>
            <a:r>
              <a:rPr lang="en-US" altLang="zh-CN" dirty="0" err="1"/>
              <a:t>TElemType</a:t>
            </a:r>
            <a:r>
              <a:rPr lang="en-US" altLang="zh-CN" dirty="0"/>
              <a:t> e)) { //T</a:t>
            </a:r>
            <a:r>
              <a:rPr lang="zh-CN" altLang="en-US" dirty="0"/>
              <a:t>指向头结点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 = T-&gt;</a:t>
            </a:r>
            <a:r>
              <a:rPr lang="en-US" altLang="zh-CN" dirty="0" err="1"/>
              <a:t>lchild</a:t>
            </a:r>
            <a:r>
              <a:rPr lang="en-US" altLang="zh-CN" dirty="0"/>
              <a:t>;       // p</a:t>
            </a:r>
            <a:r>
              <a:rPr lang="zh-CN" altLang="en-US" dirty="0"/>
              <a:t>指向根结点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while ( p != T ) </a:t>
            </a:r>
            <a:r>
              <a:rPr lang="en-US" altLang="zh-CN" b="1" dirty="0">
                <a:solidFill>
                  <a:srgbClr val="0000CC"/>
                </a:solidFill>
              </a:rPr>
              <a:t>{ </a:t>
            </a:r>
            <a:r>
              <a:rPr lang="en-US" altLang="zh-CN" dirty="0"/>
              <a:t> // </a:t>
            </a:r>
            <a:r>
              <a:rPr lang="zh-CN" altLang="en-US" dirty="0"/>
              <a:t>空树或遍历结束时，</a:t>
            </a:r>
            <a:r>
              <a:rPr lang="en-US" altLang="zh-CN" dirty="0"/>
              <a:t>p==T</a:t>
            </a:r>
          </a:p>
          <a:p>
            <a:pPr marL="0" indent="0">
              <a:buNone/>
            </a:pPr>
            <a:r>
              <a:rPr lang="en-US" altLang="zh-CN" dirty="0"/>
              <a:t>     while (p-&gt;</a:t>
            </a:r>
            <a:r>
              <a:rPr lang="en-US" altLang="zh-CN" dirty="0" err="1"/>
              <a:t>ltag</a:t>
            </a:r>
            <a:r>
              <a:rPr lang="en-US" altLang="zh-CN" dirty="0"/>
              <a:t>==Link)  p = p-&gt;</a:t>
            </a:r>
            <a:r>
              <a:rPr lang="en-US" altLang="zh-CN" dirty="0" err="1"/>
              <a:t>lchild</a:t>
            </a:r>
            <a:r>
              <a:rPr lang="en-US" altLang="zh-CN" dirty="0"/>
              <a:t>;  // </a:t>
            </a:r>
            <a:r>
              <a:rPr lang="zh-CN" altLang="en-US" dirty="0"/>
              <a:t>最左的结点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if (!Visit(p-&gt;data) ) //</a:t>
            </a:r>
            <a:r>
              <a:rPr lang="zh-CN" altLang="en-US" dirty="0"/>
              <a:t>访问其左子树为空的结点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 ERROR;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while (p-&gt;</a:t>
            </a:r>
            <a:r>
              <a:rPr lang="en-US" altLang="zh-CN" dirty="0" err="1">
                <a:solidFill>
                  <a:srgbClr val="C00000"/>
                </a:solidFill>
              </a:rPr>
              <a:t>rtag</a:t>
            </a:r>
            <a:r>
              <a:rPr lang="en-US" altLang="zh-CN" dirty="0">
                <a:solidFill>
                  <a:srgbClr val="C00000"/>
                </a:solidFill>
              </a:rPr>
              <a:t>==Thread &amp;&amp; p-&gt;</a:t>
            </a:r>
            <a:r>
              <a:rPr lang="en-US" altLang="zh-CN" dirty="0" err="1">
                <a:solidFill>
                  <a:srgbClr val="C00000"/>
                </a:solidFill>
              </a:rPr>
              <a:t>rchild</a:t>
            </a:r>
            <a:r>
              <a:rPr lang="en-US" altLang="zh-CN" dirty="0">
                <a:solidFill>
                  <a:srgbClr val="C00000"/>
                </a:solidFill>
              </a:rPr>
              <a:t>!=T)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dirty="0">
                <a:solidFill>
                  <a:srgbClr val="C00000"/>
                </a:solidFill>
              </a:rPr>
              <a:t> //</a:t>
            </a:r>
            <a:r>
              <a:rPr lang="zh-CN" altLang="en-US" dirty="0">
                <a:solidFill>
                  <a:srgbClr val="C00000"/>
                </a:solidFill>
              </a:rPr>
              <a:t>无右子树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</a:t>
            </a:r>
            <a:r>
              <a:rPr lang="en-US" altLang="zh-CN" dirty="0">
                <a:solidFill>
                  <a:srgbClr val="C00000"/>
                </a:solidFill>
              </a:rPr>
              <a:t>p = p-&gt;</a:t>
            </a:r>
            <a:r>
              <a:rPr lang="en-US" altLang="zh-CN" dirty="0" err="1">
                <a:solidFill>
                  <a:srgbClr val="C00000"/>
                </a:solidFill>
              </a:rPr>
              <a:t>rchild</a:t>
            </a:r>
            <a:r>
              <a:rPr lang="en-US" altLang="zh-CN" dirty="0">
                <a:solidFill>
                  <a:srgbClr val="C00000"/>
                </a:solidFill>
              </a:rPr>
              <a:t>;  Visit(p-&gt;data);// </a:t>
            </a:r>
            <a:r>
              <a:rPr lang="zh-CN" altLang="en-US" dirty="0">
                <a:solidFill>
                  <a:srgbClr val="C00000"/>
                </a:solidFill>
              </a:rPr>
              <a:t>访问后继结点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     p = p-&gt;</a:t>
            </a:r>
            <a:r>
              <a:rPr lang="en-US" altLang="zh-CN" dirty="0" err="1"/>
              <a:t>rchild</a:t>
            </a:r>
            <a:r>
              <a:rPr lang="en-US" altLang="zh-CN" dirty="0"/>
              <a:t>;          // p</a:t>
            </a:r>
            <a:r>
              <a:rPr lang="zh-CN" altLang="en-US" dirty="0"/>
              <a:t>进至其右子树根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 </a:t>
            </a:r>
            <a:r>
              <a:rPr lang="en-US" altLang="zh-CN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InorderTraverse_Thr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96427" y="62915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</a:rPr>
              <a:t>不需要栈！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151CF8-7590-4CEB-9D38-85E211E7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27" y="4386067"/>
            <a:ext cx="2343969" cy="186475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B9A4F1B6-37A0-4CCA-8060-2F9C7C55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63" y="1232403"/>
            <a:ext cx="1545210" cy="11125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26B758-9AB4-4A6E-9962-F3E7A089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中序线索二叉树的基本操作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39EB4-9F79-44A8-9D11-F67F58EA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寻找中序遍历下非空树的第一个结点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左子树上处于“最左下”</a:t>
            </a:r>
            <a:r>
              <a:rPr lang="en-US" altLang="zh-CN" dirty="0"/>
              <a:t>(</a:t>
            </a:r>
            <a:r>
              <a:rPr lang="zh-CN" altLang="en-US" dirty="0"/>
              <a:t>没有左子树</a:t>
            </a:r>
            <a:r>
              <a:rPr lang="en-US" altLang="zh-CN" dirty="0"/>
              <a:t>)</a:t>
            </a:r>
            <a:r>
              <a:rPr lang="zh-CN" altLang="en-US" dirty="0"/>
              <a:t>的结点</a:t>
            </a:r>
            <a:endParaRPr lang="en-US" altLang="zh-CN" dirty="0"/>
          </a:p>
          <a:p>
            <a:pPr lvl="1"/>
            <a:r>
              <a:rPr lang="zh-CN" altLang="en-US" dirty="0"/>
              <a:t>最左分支的叶结点</a:t>
            </a:r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寻找当前结点在中序下的后继</a:t>
            </a:r>
          </a:p>
          <a:p>
            <a:pPr marL="0" indent="0">
              <a:buNone/>
            </a:pPr>
            <a:r>
              <a:rPr lang="en-US" altLang="zh-CN" dirty="0"/>
              <a:t>if (current-&gt;</a:t>
            </a:r>
            <a:r>
              <a:rPr lang="en-US" altLang="zh-CN" dirty="0" err="1"/>
              <a:t>rtag</a:t>
            </a:r>
            <a:r>
              <a:rPr lang="en-US" altLang="zh-CN" dirty="0"/>
              <a:t> ==1) //</a:t>
            </a:r>
            <a:r>
              <a:rPr lang="zh-CN" altLang="en-US" dirty="0"/>
              <a:t>线索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后继为</a:t>
            </a:r>
            <a:r>
              <a:rPr lang="en-US" altLang="zh-CN" dirty="0"/>
              <a:t>current-&gt;</a:t>
            </a:r>
            <a:r>
              <a:rPr lang="en-US" altLang="zh-CN" dirty="0" err="1"/>
              <a:t>rchild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else   //current-&gt;</a:t>
            </a:r>
            <a:r>
              <a:rPr lang="en-US" altLang="zh-CN" dirty="0" err="1"/>
              <a:t>rtag</a:t>
            </a:r>
            <a:r>
              <a:rPr lang="en-US" altLang="zh-CN" dirty="0"/>
              <a:t> == 0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后继为当前结点右子树</a:t>
            </a:r>
          </a:p>
          <a:p>
            <a:pPr marL="0" indent="0">
              <a:buNone/>
            </a:pPr>
            <a:r>
              <a:rPr lang="zh-CN" altLang="en-US" dirty="0"/>
              <a:t>    中序遍历下的第一个结点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即，</a:t>
            </a:r>
            <a:r>
              <a:rPr lang="zh-CN" altLang="en-US" dirty="0">
                <a:solidFill>
                  <a:srgbClr val="C00000"/>
                </a:solidFill>
              </a:rPr>
              <a:t>右子树中最左下的结点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18E1A8E-158E-4BDA-AC14-D1382551A131}"/>
              </a:ext>
            </a:extLst>
          </p:cNvPr>
          <p:cNvGrpSpPr/>
          <p:nvPr/>
        </p:nvGrpSpPr>
        <p:grpSpPr>
          <a:xfrm>
            <a:off x="5687122" y="2642839"/>
            <a:ext cx="3349374" cy="4106318"/>
            <a:chOff x="5076056" y="2535560"/>
            <a:chExt cx="3960440" cy="4213597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369490A0-29F9-445B-9AC5-CD7163F3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4346" y="3057277"/>
              <a:ext cx="3048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863F5CB1-A9FE-4060-A82C-2549FD761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634" y="3897065"/>
              <a:ext cx="239712" cy="455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ED8DCA00-E2D2-4490-8E07-6513CE09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1146" y="4809877"/>
              <a:ext cx="2286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9F50B93-073F-4A69-A424-AE2D7053C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7746" y="4886077"/>
              <a:ext cx="2286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ED56F30-6BDD-4439-9B1C-020D44A8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7746" y="5648077"/>
              <a:ext cx="2286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3885735-61AC-48E0-9E68-8A1149520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9946" y="2996952"/>
              <a:ext cx="608013" cy="517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CCDD646-F72F-4090-90F1-1709C4B13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746" y="3895477"/>
              <a:ext cx="381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95ADD137-E028-4FF2-96DC-3ABFE86BE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9946" y="4809877"/>
              <a:ext cx="2286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46D8B62-9C07-466A-8A08-1F7169C91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9946" y="5648077"/>
              <a:ext cx="284163" cy="481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B10942ED-3E54-4E7E-8EDE-3D92994AF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6046" y="3895477"/>
              <a:ext cx="342900" cy="433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D7755396-42DC-43E1-805B-8470526B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232" y="2535560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3200" b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2400" dirty="0">
                <a:ea typeface="黑体" pitchFamily="2" charset="-122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0246CBAD-AFA2-45E3-A2C0-04E6663EC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746" y="34382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endParaRPr kumimoji="1" lang="en-US" altLang="zh-CN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A9D53FC5-5C1D-4C0D-86A3-C015139D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42202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D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47DDFC06-4BD3-4CE9-82B2-C4EC3F5FB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346" y="43526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3E47183E-BB8F-4623-BB62-42D1C7BF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746" y="34382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AD134E56-8C33-4B8F-8B0A-ABF9111F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946" y="43526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F</a:t>
              </a:r>
              <a:endParaRPr kumimoji="1" lang="en-US" altLang="zh-CN" sz="2400" dirty="0">
                <a:ea typeface="黑体" pitchFamily="2" charset="-122"/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81462235-F621-44CF-A031-B4590B03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746" y="51908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CA1AB512-9A6E-41D6-A61D-859D90B1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7346" y="51908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endParaRPr kumimoji="1" lang="en-US" altLang="zh-CN" sz="2400" dirty="0">
                <a:ea typeface="黑体" pitchFamily="2" charset="-122"/>
              </a:endParaRP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500183D9-982F-4921-951D-C1BBD408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946" y="61052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K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F638C5E9-5468-4C72-B4BA-FEEF9388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46" y="51908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dirty="0">
                  <a:solidFill>
                    <a:srgbClr val="CC6600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endParaRPr kumimoji="1" lang="en-US" altLang="zh-CN" sz="2400" dirty="0">
                <a:solidFill>
                  <a:srgbClr val="CC6600"/>
                </a:solidFill>
                <a:ea typeface="黑体" pitchFamily="2" charset="-122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DF416A36-2128-4EAF-96F9-3FD78236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884" y="6105277"/>
              <a:ext cx="533400" cy="5334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J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1A4659D6-6353-4A74-A62A-065CDF2F1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534" y="3968502"/>
              <a:ext cx="539750" cy="942975"/>
            </a:xfrm>
            <a:custGeom>
              <a:avLst/>
              <a:gdLst>
                <a:gd name="T0" fmla="*/ 0 w 302"/>
                <a:gd name="T1" fmla="*/ 2147483647 h 594"/>
                <a:gd name="T2" fmla="*/ 2147483647 w 302"/>
                <a:gd name="T3" fmla="*/ 2147483647 h 594"/>
                <a:gd name="T4" fmla="*/ 2147483647 w 302"/>
                <a:gd name="T5" fmla="*/ 2147483647 h 594"/>
                <a:gd name="T6" fmla="*/ 2147483647 w 302"/>
                <a:gd name="T7" fmla="*/ 2147483647 h 594"/>
                <a:gd name="T8" fmla="*/ 2147483647 w 302"/>
                <a:gd name="T9" fmla="*/ 2147483647 h 594"/>
                <a:gd name="T10" fmla="*/ 2147483647 w 302"/>
                <a:gd name="T11" fmla="*/ 0 h 5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2"/>
                <a:gd name="T19" fmla="*/ 0 h 594"/>
                <a:gd name="T20" fmla="*/ 302 w 302"/>
                <a:gd name="T21" fmla="*/ 594 h 5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2" h="594">
                  <a:moveTo>
                    <a:pt x="0" y="522"/>
                  </a:moveTo>
                  <a:cubicBezTo>
                    <a:pt x="36" y="558"/>
                    <a:pt x="72" y="594"/>
                    <a:pt x="114" y="590"/>
                  </a:cubicBezTo>
                  <a:cubicBezTo>
                    <a:pt x="156" y="586"/>
                    <a:pt x="220" y="559"/>
                    <a:pt x="250" y="499"/>
                  </a:cubicBezTo>
                  <a:cubicBezTo>
                    <a:pt x="280" y="439"/>
                    <a:pt x="288" y="299"/>
                    <a:pt x="295" y="227"/>
                  </a:cubicBezTo>
                  <a:cubicBezTo>
                    <a:pt x="302" y="155"/>
                    <a:pt x="295" y="106"/>
                    <a:pt x="295" y="68"/>
                  </a:cubicBezTo>
                  <a:cubicBezTo>
                    <a:pt x="295" y="30"/>
                    <a:pt x="295" y="11"/>
                    <a:pt x="295" y="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F1F1D1EC-7D92-40B5-B09C-DA2B9B321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959" y="3141415"/>
              <a:ext cx="414337" cy="1835150"/>
            </a:xfrm>
            <a:custGeom>
              <a:avLst/>
              <a:gdLst>
                <a:gd name="T0" fmla="*/ 0 w 261"/>
                <a:gd name="T1" fmla="*/ 2147483647 h 1156"/>
                <a:gd name="T2" fmla="*/ 2147483647 w 261"/>
                <a:gd name="T3" fmla="*/ 2147483647 h 1156"/>
                <a:gd name="T4" fmla="*/ 2147483647 w 261"/>
                <a:gd name="T5" fmla="*/ 2147483647 h 1156"/>
                <a:gd name="T6" fmla="*/ 2147483647 w 261"/>
                <a:gd name="T7" fmla="*/ 2147483647 h 1156"/>
                <a:gd name="T8" fmla="*/ 2147483647 w 261"/>
                <a:gd name="T9" fmla="*/ 2147483647 h 1156"/>
                <a:gd name="T10" fmla="*/ 2147483647 w 261"/>
                <a:gd name="T11" fmla="*/ 2147483647 h 1156"/>
                <a:gd name="T12" fmla="*/ 2147483647 w 261"/>
                <a:gd name="T13" fmla="*/ 0 h 1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1"/>
                <a:gd name="T22" fmla="*/ 0 h 1156"/>
                <a:gd name="T23" fmla="*/ 261 w 261"/>
                <a:gd name="T24" fmla="*/ 1156 h 1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1" h="1156">
                  <a:moveTo>
                    <a:pt x="0" y="1088"/>
                  </a:moveTo>
                  <a:cubicBezTo>
                    <a:pt x="37" y="1122"/>
                    <a:pt x="75" y="1156"/>
                    <a:pt x="113" y="1156"/>
                  </a:cubicBezTo>
                  <a:cubicBezTo>
                    <a:pt x="151" y="1156"/>
                    <a:pt x="204" y="1137"/>
                    <a:pt x="227" y="1088"/>
                  </a:cubicBezTo>
                  <a:cubicBezTo>
                    <a:pt x="250" y="1039"/>
                    <a:pt x="261" y="937"/>
                    <a:pt x="250" y="862"/>
                  </a:cubicBezTo>
                  <a:cubicBezTo>
                    <a:pt x="239" y="787"/>
                    <a:pt x="182" y="722"/>
                    <a:pt x="159" y="635"/>
                  </a:cubicBezTo>
                  <a:cubicBezTo>
                    <a:pt x="136" y="548"/>
                    <a:pt x="121" y="446"/>
                    <a:pt x="113" y="340"/>
                  </a:cubicBezTo>
                  <a:cubicBezTo>
                    <a:pt x="105" y="234"/>
                    <a:pt x="113" y="57"/>
                    <a:pt x="113" y="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1F754F26-A6EC-42A9-914B-54A4F468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236" y="4906069"/>
              <a:ext cx="541337" cy="1843088"/>
            </a:xfrm>
            <a:custGeom>
              <a:avLst/>
              <a:gdLst>
                <a:gd name="T0" fmla="*/ 2147483647 w 341"/>
                <a:gd name="T1" fmla="*/ 2147483647 h 1161"/>
                <a:gd name="T2" fmla="*/ 2147483647 w 341"/>
                <a:gd name="T3" fmla="*/ 2147483647 h 1161"/>
                <a:gd name="T4" fmla="*/ 2147483647 w 341"/>
                <a:gd name="T5" fmla="*/ 2147483647 h 1161"/>
                <a:gd name="T6" fmla="*/ 2147483647 w 341"/>
                <a:gd name="T7" fmla="*/ 2147483647 h 1161"/>
                <a:gd name="T8" fmla="*/ 2147483647 w 341"/>
                <a:gd name="T9" fmla="*/ 2147483647 h 1161"/>
                <a:gd name="T10" fmla="*/ 2147483647 w 341"/>
                <a:gd name="T11" fmla="*/ 2147483647 h 1161"/>
                <a:gd name="T12" fmla="*/ 0 w 341"/>
                <a:gd name="T13" fmla="*/ 0 h 1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1"/>
                <a:gd name="T22" fmla="*/ 0 h 1161"/>
                <a:gd name="T23" fmla="*/ 341 w 341"/>
                <a:gd name="T24" fmla="*/ 1161 h 11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1" h="1161">
                  <a:moveTo>
                    <a:pt x="91" y="1089"/>
                  </a:moveTo>
                  <a:cubicBezTo>
                    <a:pt x="121" y="1121"/>
                    <a:pt x="151" y="1153"/>
                    <a:pt x="181" y="1157"/>
                  </a:cubicBezTo>
                  <a:cubicBezTo>
                    <a:pt x="211" y="1161"/>
                    <a:pt x="249" y="1156"/>
                    <a:pt x="272" y="1111"/>
                  </a:cubicBezTo>
                  <a:cubicBezTo>
                    <a:pt x="295" y="1066"/>
                    <a:pt x="341" y="976"/>
                    <a:pt x="318" y="885"/>
                  </a:cubicBezTo>
                  <a:cubicBezTo>
                    <a:pt x="295" y="794"/>
                    <a:pt x="185" y="662"/>
                    <a:pt x="136" y="567"/>
                  </a:cubicBezTo>
                  <a:cubicBezTo>
                    <a:pt x="87" y="472"/>
                    <a:pt x="46" y="412"/>
                    <a:pt x="23" y="318"/>
                  </a:cubicBezTo>
                  <a:cubicBezTo>
                    <a:pt x="0" y="224"/>
                    <a:pt x="4" y="53"/>
                    <a:pt x="0" y="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BE79FA78-90C3-44F2-83F2-41A44E8CF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946" y="4905127"/>
              <a:ext cx="558800" cy="1793875"/>
            </a:xfrm>
            <a:custGeom>
              <a:avLst/>
              <a:gdLst>
                <a:gd name="T0" fmla="*/ 2147483647 w 306"/>
                <a:gd name="T1" fmla="*/ 2147483647 h 1153"/>
                <a:gd name="T2" fmla="*/ 2147483647 w 306"/>
                <a:gd name="T3" fmla="*/ 2147483647 h 1153"/>
                <a:gd name="T4" fmla="*/ 2147483647 w 306"/>
                <a:gd name="T5" fmla="*/ 2147483647 h 1153"/>
                <a:gd name="T6" fmla="*/ 2147483647 w 306"/>
                <a:gd name="T7" fmla="*/ 2147483647 h 1153"/>
                <a:gd name="T8" fmla="*/ 2147483647 w 306"/>
                <a:gd name="T9" fmla="*/ 2147483647 h 1153"/>
                <a:gd name="T10" fmla="*/ 2147483647 w 306"/>
                <a:gd name="T11" fmla="*/ 2147483647 h 1153"/>
                <a:gd name="T12" fmla="*/ 2147483647 w 306"/>
                <a:gd name="T13" fmla="*/ 0 h 1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153"/>
                <a:gd name="T23" fmla="*/ 306 w 306"/>
                <a:gd name="T24" fmla="*/ 1153 h 1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153">
                  <a:moveTo>
                    <a:pt x="102" y="1111"/>
                  </a:moveTo>
                  <a:cubicBezTo>
                    <a:pt x="141" y="1132"/>
                    <a:pt x="181" y="1153"/>
                    <a:pt x="215" y="1134"/>
                  </a:cubicBezTo>
                  <a:cubicBezTo>
                    <a:pt x="249" y="1115"/>
                    <a:pt x="306" y="1058"/>
                    <a:pt x="306" y="998"/>
                  </a:cubicBezTo>
                  <a:cubicBezTo>
                    <a:pt x="306" y="938"/>
                    <a:pt x="253" y="835"/>
                    <a:pt x="215" y="771"/>
                  </a:cubicBezTo>
                  <a:cubicBezTo>
                    <a:pt x="177" y="707"/>
                    <a:pt x="113" y="688"/>
                    <a:pt x="79" y="612"/>
                  </a:cubicBezTo>
                  <a:cubicBezTo>
                    <a:pt x="45" y="536"/>
                    <a:pt x="22" y="420"/>
                    <a:pt x="11" y="318"/>
                  </a:cubicBezTo>
                  <a:cubicBezTo>
                    <a:pt x="0" y="216"/>
                    <a:pt x="11" y="53"/>
                    <a:pt x="11" y="0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6277963D-B03D-4A91-BDD5-291B69F26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6134" y="5697290"/>
              <a:ext cx="360362" cy="144462"/>
            </a:xfrm>
            <a:custGeom>
              <a:avLst/>
              <a:gdLst>
                <a:gd name="T0" fmla="*/ 0 w 227"/>
                <a:gd name="T1" fmla="*/ 0 h 91"/>
                <a:gd name="T2" fmla="*/ 2147483647 w 227"/>
                <a:gd name="T3" fmla="*/ 2147483647 h 91"/>
                <a:gd name="T4" fmla="*/ 2147483647 w 227"/>
                <a:gd name="T5" fmla="*/ 2147483647 h 91"/>
                <a:gd name="T6" fmla="*/ 0 60000 65536"/>
                <a:gd name="T7" fmla="*/ 0 60000 65536"/>
                <a:gd name="T8" fmla="*/ 0 60000 65536"/>
                <a:gd name="T9" fmla="*/ 0 w 227"/>
                <a:gd name="T10" fmla="*/ 0 h 91"/>
                <a:gd name="T11" fmla="*/ 227 w 227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91">
                  <a:moveTo>
                    <a:pt x="0" y="0"/>
                  </a:moveTo>
                  <a:cubicBezTo>
                    <a:pt x="15" y="26"/>
                    <a:pt x="30" y="53"/>
                    <a:pt x="68" y="68"/>
                  </a:cubicBezTo>
                  <a:cubicBezTo>
                    <a:pt x="106" y="83"/>
                    <a:pt x="201" y="87"/>
                    <a:pt x="227" y="91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9ED1ACE-DE26-466E-B02F-3252ECA80317}"/>
              </a:ext>
            </a:extLst>
          </p:cNvPr>
          <p:cNvSpPr txBox="1"/>
          <p:nvPr/>
        </p:nvSpPr>
        <p:spPr>
          <a:xfrm>
            <a:off x="754074" y="6352937"/>
            <a:ext cx="469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中序遍历顺序：</a:t>
            </a:r>
            <a:r>
              <a:rPr lang="en-US" altLang="zh-CN" sz="2800" dirty="0"/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en-US" altLang="zh-CN" sz="2800" b="1" dirty="0">
                <a:solidFill>
                  <a:srgbClr val="CC6600"/>
                </a:solidFill>
              </a:rPr>
              <a:t>G</a:t>
            </a:r>
            <a:r>
              <a:rPr lang="en-US" altLang="zh-CN" sz="2800" dirty="0"/>
              <a:t>JEACHKFI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37B2-20CB-4A5B-B72E-90D95DD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中序线索二叉树的基本操作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746C4-7954-43FB-95B5-36358EBA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56" y="836516"/>
            <a:ext cx="4038600" cy="59046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solidFill>
                  <a:srgbClr val="0000CC"/>
                </a:solidFill>
              </a:rPr>
              <a:t>寻找当前结点在中序下的前驱</a:t>
            </a:r>
            <a:endParaRPr lang="en-US" altLang="zh-CN" sz="3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if (current-&gt;</a:t>
            </a:r>
            <a:r>
              <a:rPr lang="en-US" altLang="zh-CN" dirty="0" err="1"/>
              <a:t>ltag</a:t>
            </a:r>
            <a:r>
              <a:rPr lang="en-US" altLang="zh-CN" dirty="0"/>
              <a:t> == 1)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前驱为</a:t>
            </a:r>
            <a:r>
              <a:rPr lang="en-US" altLang="zh-CN" dirty="0"/>
              <a:t>current-&gt;</a:t>
            </a:r>
            <a:r>
              <a:rPr lang="en-US" altLang="zh-CN" dirty="0" err="1"/>
              <a:t>lchild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else //current-&gt;</a:t>
            </a:r>
            <a:r>
              <a:rPr lang="en-US" altLang="zh-CN" dirty="0" err="1"/>
              <a:t>ltag</a:t>
            </a:r>
            <a:r>
              <a:rPr lang="en-US" altLang="zh-CN" dirty="0"/>
              <a:t> == 0</a:t>
            </a:r>
          </a:p>
          <a:p>
            <a:pPr marL="0" indent="0">
              <a:buNone/>
            </a:pPr>
            <a:r>
              <a:rPr lang="zh-CN" altLang="en-US" dirty="0"/>
              <a:t> 前驱为当前结点左子树</a:t>
            </a:r>
          </a:p>
          <a:p>
            <a:pPr marL="0" indent="0">
              <a:buNone/>
            </a:pPr>
            <a:r>
              <a:rPr lang="zh-CN" altLang="en-US" dirty="0"/>
              <a:t> 中序下的最后一个结点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即，</a:t>
            </a:r>
            <a:r>
              <a:rPr lang="zh-CN" altLang="en-US" dirty="0">
                <a:solidFill>
                  <a:srgbClr val="C00000"/>
                </a:solidFill>
              </a:rPr>
              <a:t>左子树下最右下的结点 </a:t>
            </a:r>
          </a:p>
          <a:p>
            <a:r>
              <a:rPr lang="zh-CN" altLang="en-US" sz="3000" b="1" dirty="0">
                <a:solidFill>
                  <a:srgbClr val="0000CC"/>
                </a:solidFill>
              </a:rPr>
              <a:t>寻找中序遍历下非空树的最后一个结点</a:t>
            </a:r>
          </a:p>
          <a:p>
            <a:r>
              <a:rPr lang="zh-CN" altLang="en-US" dirty="0"/>
              <a:t>右子树上处于“最右下”</a:t>
            </a:r>
            <a:r>
              <a:rPr lang="en-US" altLang="zh-CN" dirty="0"/>
              <a:t>(</a:t>
            </a:r>
            <a:r>
              <a:rPr lang="zh-CN" altLang="en-US" dirty="0"/>
              <a:t>没有右子树</a:t>
            </a:r>
            <a:r>
              <a:rPr lang="en-US" altLang="zh-CN" dirty="0"/>
              <a:t>)</a:t>
            </a:r>
            <a:r>
              <a:rPr lang="zh-CN" altLang="en-US" dirty="0"/>
              <a:t>的结点</a:t>
            </a:r>
          </a:p>
          <a:p>
            <a:endParaRPr lang="zh-CN" altLang="en-US" dirty="0"/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E90AB46F-EE83-4E50-BE96-9B10CCDBCD03}"/>
              </a:ext>
            </a:extLst>
          </p:cNvPr>
          <p:cNvGrpSpPr>
            <a:grpSpLocks/>
          </p:cNvGrpSpPr>
          <p:nvPr/>
        </p:nvGrpSpPr>
        <p:grpSpPr bwMode="auto">
          <a:xfrm>
            <a:off x="4828356" y="836712"/>
            <a:ext cx="3924300" cy="5010150"/>
            <a:chOff x="113" y="803"/>
            <a:chExt cx="2472" cy="3156"/>
          </a:xfrm>
        </p:grpSpPr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8BE9D04F-82CD-44DC-B9C6-991D99DED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097"/>
              <a:ext cx="192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C96E6E5F-7645-4861-BA99-C66F019D0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1625"/>
              <a:ext cx="14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4535A954-5B83-45C3-B4D3-BF77328CD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2201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789D55D-AE7A-42E4-9B1B-7CD753DA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5" y="2249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751D322C-CB4C-4588-82BF-76B794E28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2729"/>
              <a:ext cx="144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286B83AE-0F72-42CF-B398-DB85B1C2B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1625"/>
              <a:ext cx="24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D22EBA0-2387-4251-97A0-E1FD1D634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" y="2201"/>
              <a:ext cx="144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8FC35ECC-27B0-4FB1-BF72-55B6F2983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" y="2729"/>
              <a:ext cx="192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EDA18147-9E1D-4A23-9893-5B1F3ABBB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" y="1625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908E11D5-97AD-4FA5-93A9-A218B3A9D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5" y="3353"/>
              <a:ext cx="14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7719B57C-84BC-4810-8327-4BB5250C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80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0B17F64-1613-49DC-9415-83CE53FD7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33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endParaRPr kumimoji="1" lang="en-US" altLang="zh-CN" sz="240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860F8196-D09F-47B2-A2FB-22E8723C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1865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D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BA5C6CF2-C43B-4686-BD94-FFB241A4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191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834F9507-0F9E-4BCA-8D9C-8677877A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3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4B7194D8-82AD-4A8D-81DC-2DE0306A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91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F</a:t>
              </a:r>
              <a:endParaRPr kumimoji="1" lang="en-US" altLang="zh-CN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56BB874-31D9-41EB-B8F8-14BE05EF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 dirty="0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endParaRPr kumimoji="1" lang="en-US" altLang="zh-CN" sz="2400" dirty="0">
                <a:ea typeface="黑体" pitchFamily="2" charset="-122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097D7C-B14A-4AEF-A1CF-80B0CC88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 dirty="0">
                  <a:solidFill>
                    <a:srgbClr val="00B050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endParaRPr kumimoji="1" lang="en-US" altLang="zh-CN" sz="2400" dirty="0">
                <a:solidFill>
                  <a:srgbClr val="00B050"/>
                </a:solidFill>
                <a:ea typeface="黑体" pitchFamily="2" charset="-122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3C7D33E-8C40-467A-8381-D4B3AE23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01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 dirty="0">
                  <a:solidFill>
                    <a:srgbClr val="CC6600"/>
                  </a:solidFill>
                  <a:latin typeface="Times New Roman" pitchFamily="18" charset="0"/>
                  <a:ea typeface="黑体" pitchFamily="2" charset="-122"/>
                </a:rPr>
                <a:t>K</a:t>
              </a:r>
              <a:endParaRPr kumimoji="1" lang="en-US" altLang="zh-CN" sz="2400" dirty="0">
                <a:solidFill>
                  <a:srgbClr val="CC6600"/>
                </a:solidFill>
                <a:ea typeface="黑体" pitchFamily="2" charset="-122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AF1CD150-C2F2-4B59-AC31-1EE35D86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441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AE2FCAA-EC1A-4A21-B741-99DB447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3017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J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2D0408B4-50AD-461E-B3F3-89646C015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" y="1097"/>
              <a:ext cx="384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93556DD1-0186-4DE1-9BC5-F8B00BC5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593"/>
              <a:ext cx="336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L</a:t>
              </a:r>
              <a:endParaRPr kumimoji="1" lang="en-US" altLang="zh-CN" sz="2400">
                <a:ea typeface="黑体" pitchFamily="2" charset="-122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1BF916B5-07DC-45DC-84F9-4EC06448F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2251"/>
              <a:ext cx="215" cy="571"/>
            </a:xfrm>
            <a:custGeom>
              <a:avLst/>
              <a:gdLst>
                <a:gd name="T0" fmla="*/ 215 w 215"/>
                <a:gd name="T1" fmla="*/ 562 h 549"/>
                <a:gd name="T2" fmla="*/ 147 w 215"/>
                <a:gd name="T3" fmla="*/ 614 h 549"/>
                <a:gd name="T4" fmla="*/ 79 w 215"/>
                <a:gd name="T5" fmla="*/ 588 h 549"/>
                <a:gd name="T6" fmla="*/ 11 w 215"/>
                <a:gd name="T7" fmla="*/ 460 h 549"/>
                <a:gd name="T8" fmla="*/ 11 w 215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549"/>
                <a:gd name="T17" fmla="*/ 215 w 215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549">
                  <a:moveTo>
                    <a:pt x="215" y="499"/>
                  </a:moveTo>
                  <a:cubicBezTo>
                    <a:pt x="192" y="520"/>
                    <a:pt x="170" y="541"/>
                    <a:pt x="147" y="545"/>
                  </a:cubicBezTo>
                  <a:cubicBezTo>
                    <a:pt x="124" y="549"/>
                    <a:pt x="102" y="545"/>
                    <a:pt x="79" y="522"/>
                  </a:cubicBezTo>
                  <a:cubicBezTo>
                    <a:pt x="56" y="499"/>
                    <a:pt x="22" y="496"/>
                    <a:pt x="11" y="409"/>
                  </a:cubicBezTo>
                  <a:cubicBezTo>
                    <a:pt x="0" y="322"/>
                    <a:pt x="11" y="68"/>
                    <a:pt x="11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0A005DB3-1B8A-4C77-8893-28D360A60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795"/>
              <a:ext cx="363" cy="1164"/>
            </a:xfrm>
            <a:custGeom>
              <a:avLst/>
              <a:gdLst>
                <a:gd name="T0" fmla="*/ 205 w 389"/>
                <a:gd name="T1" fmla="*/ 1089 h 1164"/>
                <a:gd name="T2" fmla="*/ 150 w 389"/>
                <a:gd name="T3" fmla="*/ 1157 h 1164"/>
                <a:gd name="T4" fmla="*/ 40 w 389"/>
                <a:gd name="T5" fmla="*/ 1134 h 1164"/>
                <a:gd name="T6" fmla="*/ 4 w 389"/>
                <a:gd name="T7" fmla="*/ 975 h 1164"/>
                <a:gd name="T8" fmla="*/ 59 w 389"/>
                <a:gd name="T9" fmla="*/ 794 h 1164"/>
                <a:gd name="T10" fmla="*/ 205 w 389"/>
                <a:gd name="T11" fmla="*/ 612 h 1164"/>
                <a:gd name="T12" fmla="*/ 280 w 389"/>
                <a:gd name="T13" fmla="*/ 340 h 1164"/>
                <a:gd name="T14" fmla="*/ 316 w 389"/>
                <a:gd name="T15" fmla="*/ 0 h 11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9"/>
                <a:gd name="T25" fmla="*/ 0 h 1164"/>
                <a:gd name="T26" fmla="*/ 389 w 389"/>
                <a:gd name="T27" fmla="*/ 1164 h 11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9" h="1164">
                  <a:moveTo>
                    <a:pt x="253" y="1089"/>
                  </a:moveTo>
                  <a:cubicBezTo>
                    <a:pt x="236" y="1119"/>
                    <a:pt x="219" y="1150"/>
                    <a:pt x="185" y="1157"/>
                  </a:cubicBezTo>
                  <a:cubicBezTo>
                    <a:pt x="151" y="1164"/>
                    <a:pt x="79" y="1164"/>
                    <a:pt x="49" y="1134"/>
                  </a:cubicBezTo>
                  <a:cubicBezTo>
                    <a:pt x="19" y="1104"/>
                    <a:pt x="0" y="1032"/>
                    <a:pt x="4" y="975"/>
                  </a:cubicBezTo>
                  <a:cubicBezTo>
                    <a:pt x="8" y="918"/>
                    <a:pt x="31" y="854"/>
                    <a:pt x="72" y="794"/>
                  </a:cubicBezTo>
                  <a:cubicBezTo>
                    <a:pt x="113" y="734"/>
                    <a:pt x="208" y="688"/>
                    <a:pt x="253" y="612"/>
                  </a:cubicBezTo>
                  <a:cubicBezTo>
                    <a:pt x="298" y="536"/>
                    <a:pt x="321" y="442"/>
                    <a:pt x="344" y="340"/>
                  </a:cubicBezTo>
                  <a:cubicBezTo>
                    <a:pt x="367" y="238"/>
                    <a:pt x="382" y="57"/>
                    <a:pt x="389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9A810953-DAEE-4D32-8709-D39EF549C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1684"/>
              <a:ext cx="348" cy="1164"/>
            </a:xfrm>
            <a:custGeom>
              <a:avLst/>
              <a:gdLst>
                <a:gd name="T0" fmla="*/ 235 w 348"/>
                <a:gd name="T1" fmla="*/ 1088 h 1164"/>
                <a:gd name="T2" fmla="*/ 167 w 348"/>
                <a:gd name="T3" fmla="*/ 1156 h 1164"/>
                <a:gd name="T4" fmla="*/ 53 w 348"/>
                <a:gd name="T5" fmla="*/ 1134 h 1164"/>
                <a:gd name="T6" fmla="*/ 8 w 348"/>
                <a:gd name="T7" fmla="*/ 998 h 1164"/>
                <a:gd name="T8" fmla="*/ 99 w 348"/>
                <a:gd name="T9" fmla="*/ 725 h 1164"/>
                <a:gd name="T10" fmla="*/ 303 w 348"/>
                <a:gd name="T11" fmla="*/ 476 h 1164"/>
                <a:gd name="T12" fmla="*/ 348 w 348"/>
                <a:gd name="T13" fmla="*/ 0 h 11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8"/>
                <a:gd name="T22" fmla="*/ 0 h 1164"/>
                <a:gd name="T23" fmla="*/ 348 w 348"/>
                <a:gd name="T24" fmla="*/ 1164 h 11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8" h="1164">
                  <a:moveTo>
                    <a:pt x="235" y="1088"/>
                  </a:moveTo>
                  <a:cubicBezTo>
                    <a:pt x="216" y="1118"/>
                    <a:pt x="197" y="1148"/>
                    <a:pt x="167" y="1156"/>
                  </a:cubicBezTo>
                  <a:cubicBezTo>
                    <a:pt x="137" y="1164"/>
                    <a:pt x="80" y="1160"/>
                    <a:pt x="53" y="1134"/>
                  </a:cubicBezTo>
                  <a:cubicBezTo>
                    <a:pt x="26" y="1108"/>
                    <a:pt x="0" y="1066"/>
                    <a:pt x="8" y="998"/>
                  </a:cubicBezTo>
                  <a:cubicBezTo>
                    <a:pt x="16" y="930"/>
                    <a:pt x="50" y="812"/>
                    <a:pt x="99" y="725"/>
                  </a:cubicBezTo>
                  <a:cubicBezTo>
                    <a:pt x="148" y="638"/>
                    <a:pt x="262" y="597"/>
                    <a:pt x="303" y="476"/>
                  </a:cubicBezTo>
                  <a:cubicBezTo>
                    <a:pt x="344" y="355"/>
                    <a:pt x="340" y="79"/>
                    <a:pt x="34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DAF86D22-B305-4C04-ACF0-E1108DB36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162"/>
              <a:ext cx="280" cy="578"/>
            </a:xfrm>
            <a:custGeom>
              <a:avLst/>
              <a:gdLst>
                <a:gd name="T0" fmla="*/ 280 w 280"/>
                <a:gd name="T1" fmla="*/ 499 h 578"/>
                <a:gd name="T2" fmla="*/ 212 w 280"/>
                <a:gd name="T3" fmla="*/ 567 h 578"/>
                <a:gd name="T4" fmla="*/ 76 w 280"/>
                <a:gd name="T5" fmla="*/ 544 h 578"/>
                <a:gd name="T6" fmla="*/ 8 w 280"/>
                <a:gd name="T7" fmla="*/ 363 h 578"/>
                <a:gd name="T8" fmla="*/ 30 w 280"/>
                <a:gd name="T9" fmla="*/ 0 h 5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578"/>
                <a:gd name="T17" fmla="*/ 280 w 280"/>
                <a:gd name="T18" fmla="*/ 578 h 5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578">
                  <a:moveTo>
                    <a:pt x="280" y="499"/>
                  </a:moveTo>
                  <a:cubicBezTo>
                    <a:pt x="263" y="529"/>
                    <a:pt x="246" y="560"/>
                    <a:pt x="212" y="567"/>
                  </a:cubicBezTo>
                  <a:cubicBezTo>
                    <a:pt x="178" y="574"/>
                    <a:pt x="110" y="578"/>
                    <a:pt x="76" y="544"/>
                  </a:cubicBezTo>
                  <a:cubicBezTo>
                    <a:pt x="42" y="510"/>
                    <a:pt x="16" y="454"/>
                    <a:pt x="8" y="363"/>
                  </a:cubicBezTo>
                  <a:cubicBezTo>
                    <a:pt x="0" y="272"/>
                    <a:pt x="26" y="60"/>
                    <a:pt x="30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8F578A95-DA1C-40CC-A876-E4F143977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795"/>
              <a:ext cx="276" cy="594"/>
            </a:xfrm>
            <a:custGeom>
              <a:avLst/>
              <a:gdLst>
                <a:gd name="T0" fmla="*/ 276 w 276"/>
                <a:gd name="T1" fmla="*/ 522 h 594"/>
                <a:gd name="T2" fmla="*/ 162 w 276"/>
                <a:gd name="T3" fmla="*/ 590 h 594"/>
                <a:gd name="T4" fmla="*/ 49 w 276"/>
                <a:gd name="T5" fmla="*/ 544 h 594"/>
                <a:gd name="T6" fmla="*/ 4 w 276"/>
                <a:gd name="T7" fmla="*/ 295 h 594"/>
                <a:gd name="T8" fmla="*/ 26 w 276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594"/>
                <a:gd name="T17" fmla="*/ 276 w 276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594">
                  <a:moveTo>
                    <a:pt x="276" y="522"/>
                  </a:moveTo>
                  <a:cubicBezTo>
                    <a:pt x="238" y="554"/>
                    <a:pt x="200" y="586"/>
                    <a:pt x="162" y="590"/>
                  </a:cubicBezTo>
                  <a:cubicBezTo>
                    <a:pt x="124" y="594"/>
                    <a:pt x="75" y="593"/>
                    <a:pt x="49" y="544"/>
                  </a:cubicBezTo>
                  <a:cubicBezTo>
                    <a:pt x="23" y="495"/>
                    <a:pt x="8" y="386"/>
                    <a:pt x="4" y="295"/>
                  </a:cubicBezTo>
                  <a:cubicBezTo>
                    <a:pt x="0" y="204"/>
                    <a:pt x="22" y="49"/>
                    <a:pt x="26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41BDCE58-81DD-46FF-B4CD-B4F06C63B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684"/>
              <a:ext cx="318" cy="1111"/>
            </a:xfrm>
            <a:custGeom>
              <a:avLst/>
              <a:gdLst>
                <a:gd name="T0" fmla="*/ 273 w 318"/>
                <a:gd name="T1" fmla="*/ 1084 h 1089"/>
                <a:gd name="T2" fmla="*/ 159 w 318"/>
                <a:gd name="T3" fmla="*/ 1156 h 1089"/>
                <a:gd name="T4" fmla="*/ 46 w 318"/>
                <a:gd name="T5" fmla="*/ 1084 h 1089"/>
                <a:gd name="T6" fmla="*/ 23 w 318"/>
                <a:gd name="T7" fmla="*/ 843 h 1089"/>
                <a:gd name="T8" fmla="*/ 182 w 318"/>
                <a:gd name="T9" fmla="*/ 626 h 1089"/>
                <a:gd name="T10" fmla="*/ 295 w 318"/>
                <a:gd name="T11" fmla="*/ 265 h 1089"/>
                <a:gd name="T12" fmla="*/ 318 w 318"/>
                <a:gd name="T13" fmla="*/ 0 h 10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8"/>
                <a:gd name="T22" fmla="*/ 0 h 1089"/>
                <a:gd name="T23" fmla="*/ 318 w 318"/>
                <a:gd name="T24" fmla="*/ 1089 h 10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8" h="1089">
                  <a:moveTo>
                    <a:pt x="273" y="1021"/>
                  </a:moveTo>
                  <a:cubicBezTo>
                    <a:pt x="235" y="1055"/>
                    <a:pt x="197" y="1089"/>
                    <a:pt x="159" y="1089"/>
                  </a:cubicBezTo>
                  <a:cubicBezTo>
                    <a:pt x="121" y="1089"/>
                    <a:pt x="69" y="1070"/>
                    <a:pt x="46" y="1021"/>
                  </a:cubicBezTo>
                  <a:cubicBezTo>
                    <a:pt x="23" y="972"/>
                    <a:pt x="0" y="866"/>
                    <a:pt x="23" y="794"/>
                  </a:cubicBezTo>
                  <a:cubicBezTo>
                    <a:pt x="46" y="722"/>
                    <a:pt x="137" y="681"/>
                    <a:pt x="182" y="590"/>
                  </a:cubicBezTo>
                  <a:cubicBezTo>
                    <a:pt x="227" y="499"/>
                    <a:pt x="272" y="348"/>
                    <a:pt x="295" y="250"/>
                  </a:cubicBezTo>
                  <a:cubicBezTo>
                    <a:pt x="318" y="152"/>
                    <a:pt x="314" y="42"/>
                    <a:pt x="318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F2606B53-CA21-4914-974F-5427DFB8B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" y="2160"/>
              <a:ext cx="182" cy="136"/>
            </a:xfrm>
            <a:custGeom>
              <a:avLst/>
              <a:gdLst>
                <a:gd name="T0" fmla="*/ 182 w 182"/>
                <a:gd name="T1" fmla="*/ 0 h 136"/>
                <a:gd name="T2" fmla="*/ 136 w 182"/>
                <a:gd name="T3" fmla="*/ 90 h 136"/>
                <a:gd name="T4" fmla="*/ 0 w 182"/>
                <a:gd name="T5" fmla="*/ 136 h 136"/>
                <a:gd name="T6" fmla="*/ 0 60000 65536"/>
                <a:gd name="T7" fmla="*/ 0 60000 65536"/>
                <a:gd name="T8" fmla="*/ 0 60000 65536"/>
                <a:gd name="T9" fmla="*/ 0 w 182"/>
                <a:gd name="T10" fmla="*/ 0 h 136"/>
                <a:gd name="T11" fmla="*/ 182 w 18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136">
                  <a:moveTo>
                    <a:pt x="182" y="0"/>
                  </a:moveTo>
                  <a:cubicBezTo>
                    <a:pt x="174" y="33"/>
                    <a:pt x="166" y="67"/>
                    <a:pt x="136" y="90"/>
                  </a:cubicBezTo>
                  <a:cubicBezTo>
                    <a:pt x="106" y="113"/>
                    <a:pt x="23" y="128"/>
                    <a:pt x="0" y="136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E5486731-5156-4799-983F-1FB856491467}"/>
              </a:ext>
            </a:extLst>
          </p:cNvPr>
          <p:cNvSpPr txBox="1"/>
          <p:nvPr/>
        </p:nvSpPr>
        <p:spPr>
          <a:xfrm>
            <a:off x="4343579" y="6263114"/>
            <a:ext cx="485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中序遍历顺序：</a:t>
            </a:r>
            <a:r>
              <a:rPr lang="en-US" altLang="zh-CN" sz="2800" dirty="0"/>
              <a:t>DBGJEACHL</a:t>
            </a:r>
            <a:r>
              <a:rPr lang="en-US" altLang="zh-CN" sz="2800" b="1" dirty="0">
                <a:solidFill>
                  <a:srgbClr val="CC66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sz="2800" b="1" dirty="0">
                <a:solidFill>
                  <a:srgbClr val="00B050"/>
                </a:solidFill>
              </a:rPr>
              <a:t>I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59E164-08AF-426E-BA65-5E2A599F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后序线索二叉树的基本操作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E0BB8-EF8E-46BB-9666-DC8296CF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寻找当前结点在后序遍历下的后继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if (current-&gt;</a:t>
            </a:r>
            <a:r>
              <a:rPr lang="en-US" altLang="zh-CN" dirty="0" err="1"/>
              <a:t>rtag</a:t>
            </a:r>
            <a:r>
              <a:rPr lang="en-US" altLang="zh-CN" dirty="0"/>
              <a:t> ==1) //</a:t>
            </a:r>
            <a:r>
              <a:rPr lang="zh-CN" altLang="en-US" dirty="0"/>
              <a:t>线索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后继为</a:t>
            </a:r>
            <a:r>
              <a:rPr lang="en-US" altLang="zh-CN" dirty="0"/>
              <a:t>current-&gt;</a:t>
            </a:r>
            <a:r>
              <a:rPr lang="en-US" altLang="zh-CN" dirty="0" err="1"/>
              <a:t>rchild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else   //current-&gt;</a:t>
            </a:r>
            <a:r>
              <a:rPr lang="en-US" altLang="zh-CN" dirty="0" err="1"/>
              <a:t>rtag</a:t>
            </a:r>
            <a:r>
              <a:rPr lang="en-US" altLang="zh-CN" dirty="0"/>
              <a:t> == 0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若当前结点为根结点，则无后继</a:t>
            </a:r>
          </a:p>
          <a:p>
            <a:pPr marL="0" indent="0">
              <a:buNone/>
            </a:pPr>
            <a:r>
              <a:rPr lang="zh-CN" altLang="en-US" dirty="0"/>
              <a:t>   若当前结点无右兄弟，则后继为其</a:t>
            </a:r>
            <a:r>
              <a:rPr lang="en-US" altLang="zh-CN" dirty="0"/>
              <a:t>parent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若当前结点有右兄弟，则其后继为右兄弟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按后序遍历出的第一个结点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430D-3F3F-48E1-A8D2-6C5BC4F4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后序线索二叉树上结点的后继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75748-AB4B-44F6-ABC2-69EB2CCEA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的后继：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的后继：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无右兄弟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的后继是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的后继：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的右兄弟</a:t>
            </a:r>
            <a:r>
              <a:rPr lang="en-US" altLang="zh-CN" dirty="0"/>
              <a:t>(G)</a:t>
            </a:r>
            <a:r>
              <a:rPr lang="zh-CN" altLang="en-US" dirty="0"/>
              <a:t>按后序遍历的第一个结点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的后续是</a:t>
            </a:r>
            <a:r>
              <a:rPr lang="en-US" altLang="zh-CN" dirty="0"/>
              <a:t>E</a:t>
            </a:r>
          </a:p>
          <a:p>
            <a:r>
              <a:rPr lang="en-US" altLang="zh-CN" dirty="0"/>
              <a:t>F</a:t>
            </a:r>
            <a:r>
              <a:rPr lang="zh-CN" altLang="en-US" dirty="0"/>
              <a:t>的后继：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无右兄弟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的后继是</a:t>
            </a:r>
            <a:r>
              <a:rPr lang="en-US" altLang="zh-CN" dirty="0"/>
              <a:t>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2AC20A-A5EC-4F81-9A4A-2D5A8E60324E}"/>
              </a:ext>
            </a:extLst>
          </p:cNvPr>
          <p:cNvSpPr txBox="1"/>
          <p:nvPr/>
        </p:nvSpPr>
        <p:spPr>
          <a:xfrm>
            <a:off x="999412" y="5181013"/>
            <a:ext cx="30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后序遍历：</a:t>
            </a:r>
            <a:r>
              <a:rPr lang="en-US" altLang="zh-CN" sz="2400" dirty="0"/>
              <a:t>ABCDEFGH</a:t>
            </a:r>
            <a:endParaRPr lang="zh-CN" altLang="en-US" sz="24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56E1A19-D680-465C-B754-2A203BE7A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FE8727-FE01-4727-908D-913E182F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7" y="1257236"/>
            <a:ext cx="4125144" cy="369919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C25C-65B4-484C-972A-0355B658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后序线索二叉树的基本操作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E252-1385-4ED0-99AC-D0F9D7F7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寻找当前结点在后序下的前驱</a:t>
            </a:r>
            <a:endParaRPr lang="en-US" altLang="zh-CN" sz="35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if (current-&gt;</a:t>
            </a:r>
            <a:r>
              <a:rPr lang="en-US" altLang="zh-CN" dirty="0" err="1"/>
              <a:t>ltag</a:t>
            </a:r>
            <a:r>
              <a:rPr lang="en-US" altLang="zh-CN" dirty="0"/>
              <a:t> == 1)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前驱为</a:t>
            </a:r>
            <a:r>
              <a:rPr lang="en-US" altLang="zh-CN" dirty="0"/>
              <a:t>current-&gt;</a:t>
            </a:r>
            <a:r>
              <a:rPr lang="en-US" altLang="zh-CN" dirty="0" err="1"/>
              <a:t>lchild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else    //current-&gt;</a:t>
            </a:r>
            <a:r>
              <a:rPr lang="en-US" altLang="zh-CN" dirty="0" err="1"/>
              <a:t>ltag</a:t>
            </a:r>
            <a:r>
              <a:rPr lang="en-US" altLang="zh-CN" dirty="0"/>
              <a:t> == 0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若当前结点有右孩，则前驱为其右孩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(</a:t>
            </a:r>
            <a:r>
              <a:rPr lang="zh-CN" altLang="en-US" dirty="0"/>
              <a:t>若当前结点有左孩，则</a:t>
            </a:r>
            <a:r>
              <a:rPr lang="en-US" altLang="zh-CN" dirty="0"/>
              <a:t>)</a:t>
            </a:r>
            <a:r>
              <a:rPr lang="zh-CN" altLang="en-US" dirty="0"/>
              <a:t>前驱为其左孩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</a:t>
            </a:r>
          </a:p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0000CC"/>
                </a:solidFill>
              </a:rPr>
              <a:t>寻找后序遍历下非空树的最后一个结点</a:t>
            </a:r>
          </a:p>
          <a:p>
            <a:pPr marL="0" indent="0">
              <a:buNone/>
            </a:pPr>
            <a:r>
              <a:rPr lang="zh-CN" altLang="en-US" dirty="0"/>
              <a:t>  根结点！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725" y="836712"/>
            <a:ext cx="8771021" cy="602128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2400" dirty="0"/>
              <a:t>利用</a:t>
            </a:r>
            <a:r>
              <a:rPr lang="zh-CN" altLang="en-US" sz="2400"/>
              <a:t>二叉树的</a:t>
            </a:r>
            <a:r>
              <a:rPr lang="zh-CN" altLang="en-US" sz="2400">
                <a:solidFill>
                  <a:srgbClr val="0000CC"/>
                </a:solidFill>
              </a:rPr>
              <a:t>先序</a:t>
            </a:r>
            <a:r>
              <a:rPr lang="zh-CN" altLang="en-US" sz="2400"/>
              <a:t>序列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</a:rPr>
              <a:t>中序</a:t>
            </a:r>
            <a:r>
              <a:rPr lang="zh-CN" altLang="en-US" sz="2400" dirty="0"/>
              <a:t>序列可以</a:t>
            </a:r>
            <a:r>
              <a:rPr lang="zh-CN" altLang="en-US" sz="2400" dirty="0">
                <a:solidFill>
                  <a:srgbClr val="C00000"/>
                </a:solidFill>
              </a:rPr>
              <a:t>唯一确定</a:t>
            </a:r>
            <a:r>
              <a:rPr lang="zh-CN" altLang="en-US" sz="2400" dirty="0"/>
              <a:t>一颗二叉树；</a:t>
            </a:r>
            <a:endParaRPr lang="en-US" altLang="zh-CN" sz="2400" dirty="0"/>
          </a:p>
          <a:p>
            <a:pPr lvl="0">
              <a:defRPr/>
            </a:pPr>
            <a:r>
              <a:rPr lang="zh-CN" altLang="en-US" sz="2400" dirty="0"/>
              <a:t>利用二叉树的</a:t>
            </a:r>
            <a:r>
              <a:rPr lang="zh-CN" altLang="en-US" sz="2400" dirty="0">
                <a:solidFill>
                  <a:srgbClr val="0000CC"/>
                </a:solidFill>
              </a:rPr>
              <a:t>后序</a:t>
            </a:r>
            <a:r>
              <a:rPr lang="zh-CN" altLang="en-US" sz="2400" dirty="0"/>
              <a:t>序列和</a:t>
            </a:r>
            <a:r>
              <a:rPr lang="zh-CN" altLang="en-US" sz="2400" dirty="0">
                <a:solidFill>
                  <a:srgbClr val="0000CC"/>
                </a:solidFill>
              </a:rPr>
              <a:t>中序</a:t>
            </a:r>
            <a:r>
              <a:rPr lang="zh-CN" altLang="en-US" sz="2400" dirty="0"/>
              <a:t>序列可以</a:t>
            </a:r>
            <a:r>
              <a:rPr lang="zh-CN" altLang="en-US" sz="2400" dirty="0">
                <a:solidFill>
                  <a:srgbClr val="C00000"/>
                </a:solidFill>
              </a:rPr>
              <a:t>唯一确定</a:t>
            </a:r>
            <a:r>
              <a:rPr lang="zh-CN" altLang="en-US" sz="2400" dirty="0"/>
              <a:t>一颗二叉树；</a:t>
            </a:r>
            <a:endParaRPr lang="en-US" altLang="zh-CN" sz="2400" dirty="0"/>
          </a:p>
          <a:p>
            <a:pPr lvl="0">
              <a:defRPr/>
            </a:pPr>
            <a:r>
              <a:rPr lang="zh-CN" altLang="en-US" sz="2400" dirty="0"/>
              <a:t>利用</a:t>
            </a:r>
            <a:r>
              <a:rPr lang="zh-CN" altLang="en-US" sz="2400"/>
              <a:t>二叉树的</a:t>
            </a:r>
            <a:r>
              <a:rPr lang="zh-CN" altLang="en-US" sz="2400">
                <a:solidFill>
                  <a:srgbClr val="0000CC"/>
                </a:solidFill>
              </a:rPr>
              <a:t>先序</a:t>
            </a:r>
            <a:r>
              <a:rPr lang="zh-CN" altLang="en-US" sz="2400"/>
              <a:t>序列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</a:rPr>
              <a:t>后序</a:t>
            </a:r>
            <a:r>
              <a:rPr lang="zh-CN" altLang="en-US" sz="2400" dirty="0"/>
              <a:t>序列</a:t>
            </a:r>
            <a:r>
              <a:rPr lang="zh-CN" altLang="en-US" sz="2400" dirty="0">
                <a:solidFill>
                  <a:srgbClr val="C00000"/>
                </a:solidFill>
              </a:rPr>
              <a:t>不能唯一确定</a:t>
            </a:r>
            <a:r>
              <a:rPr lang="zh-CN" altLang="en-US" sz="2400" dirty="0"/>
              <a:t>一颗二叉树；</a:t>
            </a:r>
          </a:p>
          <a:p>
            <a:endParaRPr lang="en-US" altLang="zh-CN" sz="3000" dirty="0"/>
          </a:p>
          <a:p>
            <a:r>
              <a:rPr lang="zh-CN" altLang="en-US" sz="2800" dirty="0"/>
              <a:t>设一颗</a:t>
            </a:r>
            <a:r>
              <a:rPr lang="zh-CN" altLang="en-US" sz="2800"/>
              <a:t>二叉树的先序序列</a:t>
            </a:r>
            <a:r>
              <a:rPr lang="zh-CN" altLang="en-US" sz="2800" dirty="0"/>
              <a:t>为</a:t>
            </a:r>
            <a:r>
              <a:rPr lang="en-US" altLang="zh-CN" sz="2800" dirty="0" err="1"/>
              <a:t>abdecf</a:t>
            </a:r>
            <a:r>
              <a:rPr lang="zh-CN" altLang="en-US" sz="2800" dirty="0"/>
              <a:t>，后序序列为</a:t>
            </a:r>
            <a:r>
              <a:rPr lang="en-US" altLang="zh-CN" sz="2800" dirty="0" err="1"/>
              <a:t>debfca</a:t>
            </a:r>
            <a:r>
              <a:rPr lang="zh-CN" altLang="en-US" sz="2800" dirty="0"/>
              <a:t>，则该二叉树的中序遍历为：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adbecf</a:t>
            </a:r>
            <a:r>
              <a:rPr lang="en-US" altLang="zh-CN" sz="2800" dirty="0"/>
              <a:t>? </a:t>
            </a:r>
            <a:r>
              <a:rPr lang="en-US" altLang="zh-CN" sz="2800" dirty="0" err="1"/>
              <a:t>dfecab</a:t>
            </a:r>
            <a:r>
              <a:rPr lang="en-US" altLang="zh-CN" sz="2800" dirty="0"/>
              <a:t>? </a:t>
            </a:r>
            <a:r>
              <a:rPr lang="en-US" altLang="zh-CN" sz="2800" dirty="0" err="1"/>
              <a:t>adbdef</a:t>
            </a:r>
            <a:r>
              <a:rPr lang="en-US" altLang="zh-CN" sz="2800" dirty="0"/>
              <a:t>? </a:t>
            </a:r>
            <a:r>
              <a:rPr lang="en-US" altLang="zh-CN" sz="2800" dirty="0" err="1"/>
              <a:t>dbeacf</a:t>
            </a:r>
            <a:r>
              <a:rPr lang="en-US" altLang="zh-CN" sz="2800" dirty="0"/>
              <a:t>?</a:t>
            </a:r>
          </a:p>
          <a:p>
            <a:pPr marL="0" indent="0">
              <a:buNone/>
            </a:pPr>
            <a:r>
              <a:rPr lang="en-US" altLang="zh-CN" sz="2800" dirty="0" err="1"/>
              <a:t>dbeacf</a:t>
            </a:r>
            <a:endParaRPr lang="en-US" altLang="zh-CN" sz="2800" dirty="0"/>
          </a:p>
          <a:p>
            <a:r>
              <a:rPr lang="zh-CN" altLang="en-US" sz="2800" dirty="0"/>
              <a:t>若二叉树的层次序序列为</a:t>
            </a:r>
            <a:r>
              <a:rPr lang="en-US" altLang="zh-CN" sz="2800" dirty="0"/>
              <a:t>{</a:t>
            </a:r>
            <a:r>
              <a:rPr lang="en-US" altLang="zh-CN" sz="2800" dirty="0" err="1"/>
              <a:t>abcdef</a:t>
            </a:r>
            <a:r>
              <a:rPr lang="en-US" altLang="zh-CN" sz="2800" dirty="0"/>
              <a:t>}</a:t>
            </a:r>
            <a:r>
              <a:rPr lang="zh-CN" altLang="en-US" sz="2800" dirty="0"/>
              <a:t>，中序序列为</a:t>
            </a:r>
            <a:r>
              <a:rPr lang="en-US" altLang="zh-CN" sz="2800" dirty="0"/>
              <a:t>{</a:t>
            </a:r>
            <a:r>
              <a:rPr lang="en-US" altLang="zh-CN" sz="2800" dirty="0" err="1"/>
              <a:t>dbaecf</a:t>
            </a:r>
            <a:r>
              <a:rPr lang="en-US" altLang="zh-CN" sz="2800" dirty="0"/>
              <a:t>}</a:t>
            </a:r>
            <a:r>
              <a:rPr lang="zh-CN" altLang="en-US" sz="2800" dirty="0"/>
              <a:t>，请画出该二叉树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436557" y="3139864"/>
            <a:ext cx="1806013" cy="1420562"/>
            <a:chOff x="6655442" y="1673424"/>
            <a:chExt cx="1840379" cy="1554867"/>
          </a:xfrm>
        </p:grpSpPr>
        <p:sp>
          <p:nvSpPr>
            <p:cNvPr id="5" name="流程图: 接点 4"/>
            <p:cNvSpPr/>
            <p:nvPr/>
          </p:nvSpPr>
          <p:spPr>
            <a:xfrm>
              <a:off x="7442522" y="1673424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7048982" y="2207789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6655442" y="2788452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7639292" y="2207789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" name="流程图: 接点 8"/>
            <p:cNvSpPr/>
            <p:nvPr/>
          </p:nvSpPr>
          <p:spPr>
            <a:xfrm>
              <a:off x="7430948" y="2800026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</a:t>
              </a:r>
              <a:endParaRPr lang="zh-CN" altLang="en-US" b="1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8102281" y="2811602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f</a:t>
              </a:r>
              <a:endParaRPr lang="zh-CN" altLang="en-US" b="1" dirty="0"/>
            </a:p>
          </p:txBody>
        </p:sp>
        <p:cxnSp>
          <p:nvCxnSpPr>
            <p:cNvPr id="11" name="直接连接符 10"/>
            <p:cNvCxnSpPr>
              <a:stCxn id="5" idx="3"/>
              <a:endCxn id="6" idx="7"/>
            </p:cNvCxnSpPr>
            <p:nvPr/>
          </p:nvCxnSpPr>
          <p:spPr>
            <a:xfrm flipH="1">
              <a:off x="7384889" y="2029090"/>
              <a:ext cx="115266" cy="23972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3"/>
              <a:endCxn id="7" idx="7"/>
            </p:cNvCxnSpPr>
            <p:nvPr/>
          </p:nvCxnSpPr>
          <p:spPr>
            <a:xfrm flipH="1">
              <a:off x="6991349" y="2563455"/>
              <a:ext cx="115266" cy="286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9" idx="1"/>
            </p:cNvCxnSpPr>
            <p:nvPr/>
          </p:nvCxnSpPr>
          <p:spPr>
            <a:xfrm>
              <a:off x="7384889" y="2563455"/>
              <a:ext cx="103692" cy="2975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9612" y="2029090"/>
              <a:ext cx="57633" cy="1786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10" idx="1"/>
            </p:cNvCxnSpPr>
            <p:nvPr/>
          </p:nvCxnSpPr>
          <p:spPr>
            <a:xfrm>
              <a:off x="7975199" y="2563455"/>
              <a:ext cx="184715" cy="309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473741" y="5271243"/>
            <a:ext cx="1840379" cy="1554867"/>
            <a:chOff x="717629" y="995422"/>
            <a:chExt cx="1840379" cy="1554867"/>
          </a:xfrm>
        </p:grpSpPr>
        <p:sp>
          <p:nvSpPr>
            <p:cNvPr id="47" name="流程图: 接点 46"/>
            <p:cNvSpPr/>
            <p:nvPr/>
          </p:nvSpPr>
          <p:spPr>
            <a:xfrm>
              <a:off x="1504709" y="995422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1111169" y="1529787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717629" y="2110450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1701479" y="1529787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1493135" y="2122024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</a:t>
              </a:r>
              <a:endParaRPr lang="zh-CN" altLang="en-US" b="1" dirty="0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2164468" y="2133600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f</a:t>
              </a:r>
              <a:endParaRPr lang="zh-CN" altLang="en-US" b="1" dirty="0"/>
            </a:p>
          </p:txBody>
        </p:sp>
        <p:cxnSp>
          <p:nvCxnSpPr>
            <p:cNvPr id="53" name="直接连接符 52"/>
            <p:cNvCxnSpPr>
              <a:stCxn id="47" idx="3"/>
              <a:endCxn id="48" idx="7"/>
            </p:cNvCxnSpPr>
            <p:nvPr/>
          </p:nvCxnSpPr>
          <p:spPr>
            <a:xfrm flipH="1">
              <a:off x="1447076" y="1351088"/>
              <a:ext cx="115266" cy="23972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8" idx="3"/>
              <a:endCxn id="49" idx="7"/>
            </p:cNvCxnSpPr>
            <p:nvPr/>
          </p:nvCxnSpPr>
          <p:spPr>
            <a:xfrm flipH="1">
              <a:off x="1053536" y="1885453"/>
              <a:ext cx="115266" cy="286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0" idx="3"/>
              <a:endCxn id="51" idx="0"/>
            </p:cNvCxnSpPr>
            <p:nvPr/>
          </p:nvCxnSpPr>
          <p:spPr>
            <a:xfrm flipH="1">
              <a:off x="1689905" y="1885453"/>
              <a:ext cx="69207" cy="2365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811799" y="1351088"/>
              <a:ext cx="57633" cy="1786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0" idx="5"/>
              <a:endCxn id="52" idx="1"/>
            </p:cNvCxnSpPr>
            <p:nvPr/>
          </p:nvCxnSpPr>
          <p:spPr>
            <a:xfrm>
              <a:off x="2037386" y="1885453"/>
              <a:ext cx="184715" cy="3091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358078" y="3139864"/>
            <a:ext cx="1689668" cy="1420562"/>
            <a:chOff x="6655442" y="1673424"/>
            <a:chExt cx="1675950" cy="1565854"/>
          </a:xfrm>
        </p:grpSpPr>
        <p:sp>
          <p:nvSpPr>
            <p:cNvPr id="60" name="流程图: 接点 59"/>
            <p:cNvSpPr/>
            <p:nvPr/>
          </p:nvSpPr>
          <p:spPr>
            <a:xfrm>
              <a:off x="7442522" y="1673424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61" name="流程图: 接点 60"/>
            <p:cNvSpPr/>
            <p:nvPr/>
          </p:nvSpPr>
          <p:spPr>
            <a:xfrm>
              <a:off x="7048982" y="2207789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62" name="流程图: 接点 61"/>
            <p:cNvSpPr/>
            <p:nvPr/>
          </p:nvSpPr>
          <p:spPr>
            <a:xfrm>
              <a:off x="6655442" y="2788452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d</a:t>
              </a:r>
              <a:endParaRPr lang="zh-CN" altLang="en-US" b="1" dirty="0"/>
            </a:p>
          </p:txBody>
        </p:sp>
        <p:sp>
          <p:nvSpPr>
            <p:cNvPr id="63" name="流程图: 接点 62"/>
            <p:cNvSpPr/>
            <p:nvPr/>
          </p:nvSpPr>
          <p:spPr>
            <a:xfrm>
              <a:off x="7937852" y="2169105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64" name="流程图: 接点 63"/>
            <p:cNvSpPr/>
            <p:nvPr/>
          </p:nvSpPr>
          <p:spPr>
            <a:xfrm>
              <a:off x="7335831" y="2811013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</a:t>
              </a:r>
              <a:endParaRPr lang="zh-CN" altLang="en-US" b="1" dirty="0"/>
            </a:p>
          </p:txBody>
        </p:sp>
        <p:sp>
          <p:nvSpPr>
            <p:cNvPr id="65" name="流程图: 接点 64"/>
            <p:cNvSpPr/>
            <p:nvPr/>
          </p:nvSpPr>
          <p:spPr>
            <a:xfrm>
              <a:off x="7801938" y="2822589"/>
              <a:ext cx="393540" cy="416689"/>
            </a:xfrm>
            <a:prstGeom prst="flowChartConnector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f</a:t>
              </a:r>
              <a:endParaRPr lang="zh-CN" altLang="en-US" b="1" dirty="0"/>
            </a:p>
          </p:txBody>
        </p:sp>
        <p:cxnSp>
          <p:nvCxnSpPr>
            <p:cNvPr id="66" name="直接连接符 65"/>
            <p:cNvCxnSpPr>
              <a:stCxn id="60" idx="3"/>
              <a:endCxn id="61" idx="7"/>
            </p:cNvCxnSpPr>
            <p:nvPr/>
          </p:nvCxnSpPr>
          <p:spPr>
            <a:xfrm flipH="1">
              <a:off x="7384889" y="2029090"/>
              <a:ext cx="115266" cy="23972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1" idx="3"/>
              <a:endCxn id="62" idx="7"/>
            </p:cNvCxnSpPr>
            <p:nvPr/>
          </p:nvCxnSpPr>
          <p:spPr>
            <a:xfrm flipH="1">
              <a:off x="6991349" y="2563455"/>
              <a:ext cx="115266" cy="286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1" idx="5"/>
              <a:endCxn id="64" idx="0"/>
            </p:cNvCxnSpPr>
            <p:nvPr/>
          </p:nvCxnSpPr>
          <p:spPr>
            <a:xfrm>
              <a:off x="7384889" y="2563455"/>
              <a:ext cx="147712" cy="2475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0" idx="5"/>
              <a:endCxn id="63" idx="1"/>
            </p:cNvCxnSpPr>
            <p:nvPr/>
          </p:nvCxnSpPr>
          <p:spPr>
            <a:xfrm>
              <a:off x="7778429" y="2029090"/>
              <a:ext cx="217056" cy="201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4"/>
              <a:endCxn id="65" idx="0"/>
            </p:cNvCxnSpPr>
            <p:nvPr/>
          </p:nvCxnSpPr>
          <p:spPr>
            <a:xfrm flipH="1">
              <a:off x="7998708" y="2585794"/>
              <a:ext cx="135914" cy="2367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95B46-E719-4BA9-A169-1FC97DFD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Huffman</a:t>
            </a:r>
            <a:r>
              <a:rPr lang="zh-CN" altLang="en-US" dirty="0"/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E202D-DA07-4BDF-BFFA-7BC4E643B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521" y="688932"/>
                <a:ext cx="8655483" cy="616906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00"/>
                  </a:spcBef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结点的路径长度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两个结点之间的路径的长度：从一个结点到另一个结点的路径上分支的数目</a:t>
                </a:r>
                <a:endParaRPr lang="en-US" altLang="zh-CN" dirty="0"/>
              </a:p>
              <a:p>
                <a:pPr lvl="1">
                  <a:spcBef>
                    <a:spcPts val="100"/>
                  </a:spcBef>
                </a:pPr>
                <a:r>
                  <a:rPr lang="zh-CN" altLang="en-US" dirty="0"/>
                  <a:t>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树的根结点</a:t>
                </a:r>
                <a:r>
                  <a:rPr lang="zh-CN" altLang="en-US" dirty="0"/>
                  <a:t>到达树中每一个结点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有且仅有</a:t>
                </a:r>
                <a:r>
                  <a:rPr lang="zh-CN" altLang="en-US" dirty="0"/>
                  <a:t>一条路径</a:t>
                </a:r>
                <a:endParaRPr lang="en-US" altLang="zh-CN" dirty="0"/>
              </a:p>
              <a:p>
                <a:pPr>
                  <a:spcBef>
                    <a:spcPts val="100"/>
                  </a:spcBef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树的路径长度</a:t>
                </a:r>
                <a:r>
                  <a:rPr lang="zh-CN" altLang="en-US" dirty="0"/>
                  <a:t>：从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树根</a:t>
                </a:r>
                <a:r>
                  <a:rPr lang="zh-CN" altLang="en-US" dirty="0"/>
                  <a:t>到每个结点的路径长度</a:t>
                </a:r>
                <a:r>
                  <a:rPr lang="zh-CN" altLang="en-US" dirty="0">
                    <a:solidFill>
                      <a:srgbClr val="CC6600"/>
                    </a:solidFill>
                  </a:rPr>
                  <a:t>之和</a:t>
                </a:r>
              </a:p>
              <a:p>
                <a:pPr lvl="1">
                  <a:spcBef>
                    <a:spcPts val="100"/>
                  </a:spcBef>
                </a:pPr>
                <a:r>
                  <a:rPr lang="zh-CN" altLang="en-US" dirty="0"/>
                  <a:t>在具有相同结点个数的二叉树中，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完全二叉树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路径长度最短</a:t>
                </a:r>
                <a:r>
                  <a:rPr lang="zh-CN" altLang="en-US" dirty="0"/>
                  <a:t>的 二叉树</a:t>
                </a:r>
                <a:endParaRPr lang="en-US" altLang="zh-CN" dirty="0"/>
              </a:p>
              <a:p>
                <a:pPr>
                  <a:spcBef>
                    <a:spcPts val="100"/>
                  </a:spcBef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结点的带权路径长度</a:t>
                </a:r>
                <a:r>
                  <a:rPr lang="zh-CN" altLang="en-US" dirty="0"/>
                  <a:t>：从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根结点</a:t>
                </a:r>
                <a:r>
                  <a:rPr lang="zh-CN" altLang="en-US" dirty="0"/>
                  <a:t>到该结点的路径长度与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该结点的权</a:t>
                </a:r>
                <a:r>
                  <a:rPr lang="zh-CN" altLang="en-US" dirty="0"/>
                  <a:t>的乘积</a:t>
                </a:r>
              </a:p>
              <a:p>
                <a:pPr>
                  <a:spcBef>
                    <a:spcPts val="100"/>
                  </a:spcBef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树的带权路径长度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(Weighted Path Length)</a:t>
                </a:r>
                <a:r>
                  <a:rPr lang="zh-CN" altLang="en-US" dirty="0"/>
                  <a:t>：树中所有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叶子结点</a:t>
                </a:r>
                <a:r>
                  <a:rPr lang="zh-CN" altLang="en-US" dirty="0"/>
                  <a:t>的带权路径长度</a:t>
                </a:r>
                <a:r>
                  <a:rPr lang="zh-CN" altLang="en-US" dirty="0">
                    <a:solidFill>
                      <a:srgbClr val="CC6600"/>
                    </a:solidFill>
                  </a:rPr>
                  <a:t>之和</a:t>
                </a:r>
              </a:p>
              <a:p>
                <a:pPr lvl="1"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是从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根结点</a:t>
                </a:r>
                <a:r>
                  <a:rPr lang="zh-CN" altLang="en-US" dirty="0"/>
                  <a:t>到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叶子结点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的路径的长度</a:t>
                </a:r>
                <a:endParaRPr lang="en-US" altLang="zh-CN" dirty="0"/>
              </a:p>
              <a:p>
                <a:pPr marL="457200" lvl="1" indent="0" algn="ctr">
                  <a:spcBef>
                    <a:spcPts val="100"/>
                  </a:spcBef>
                  <a:buNone/>
                </a:pPr>
                <a:r>
                  <a:rPr lang="en-US" altLang="zh-CN" dirty="0"/>
                  <a:t>WPL(T)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(n</a:t>
                </a:r>
                <a:r>
                  <a:rPr lang="zh-CN" altLang="en-US" dirty="0"/>
                  <a:t>：叶子结点的总数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E202D-DA07-4BDF-BFFA-7BC4E643B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521" y="688932"/>
                <a:ext cx="8655483" cy="6169068"/>
              </a:xfrm>
              <a:blipFill>
                <a:blip r:embed="rId3"/>
                <a:stretch>
                  <a:fillRect l="-1620" t="-2569" r="-3732" b="-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BA68-BA5E-434D-B911-EF9CDE11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106"/>
          </a:xfrm>
        </p:spPr>
        <p:txBody>
          <a:bodyPr/>
          <a:lstStyle/>
          <a:p>
            <a:r>
              <a:rPr lang="zh-CN" altLang="en-US" dirty="0"/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F099D3-40E9-4B23-9515-41F8246B7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WPL = 2*2+         WPL = 2*1+                   WPL = 7*1+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4*2+5*2+             4*2+5*3+                            5*2+2*3+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7*2 = 36                7*3 = 46                              4*3 = 35 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3300" b="1" dirty="0">
                    <a:solidFill>
                      <a:srgbClr val="0000CC"/>
                    </a:solidFill>
                  </a:rPr>
                  <a:t>Huffman</a:t>
                </a:r>
                <a:r>
                  <a:rPr lang="zh-CN" altLang="en-US" sz="3300" b="1" dirty="0">
                    <a:solidFill>
                      <a:srgbClr val="0000CC"/>
                    </a:solidFill>
                  </a:rPr>
                  <a:t>树</a:t>
                </a:r>
                <a:r>
                  <a:rPr lang="en-US" altLang="zh-CN" sz="3300" b="1" dirty="0">
                    <a:solidFill>
                      <a:srgbClr val="0000CC"/>
                    </a:solidFill>
                  </a:rPr>
                  <a:t>/</a:t>
                </a:r>
                <a:r>
                  <a:rPr lang="zh-CN" altLang="en-US" sz="3300" b="1" dirty="0">
                    <a:solidFill>
                      <a:srgbClr val="0000CC"/>
                    </a:solidFill>
                  </a:rPr>
                  <a:t>最优二叉树</a:t>
                </a:r>
                <a:r>
                  <a:rPr lang="zh-CN" altLang="en-US" sz="3300" dirty="0"/>
                  <a:t>：一颗有 </a:t>
                </a:r>
                <a:r>
                  <a:rPr lang="en-US" altLang="zh-CN" sz="3300" dirty="0"/>
                  <a:t>n</a:t>
                </a:r>
                <a:r>
                  <a:rPr lang="zh-CN" altLang="en-US" sz="3300" dirty="0"/>
                  <a:t>个叶子结点的 二叉树，其叶子结点的权重分别是</a:t>
                </a:r>
                <a:r>
                  <a:rPr lang="en-US" altLang="zh-CN" sz="33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300" dirty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3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300" dirty="0"/>
                  <a:t>}</a:t>
                </a:r>
                <a:r>
                  <a:rPr lang="zh-CN" altLang="en-US" sz="3300" dirty="0"/>
                  <a:t> ，并且其</a:t>
                </a:r>
                <a:r>
                  <a:rPr lang="zh-CN" altLang="en-US" sz="3300" b="1" dirty="0">
                    <a:solidFill>
                      <a:srgbClr val="C00000"/>
                    </a:solidFill>
                  </a:rPr>
                  <a:t>带权路径长度</a:t>
                </a:r>
                <a:r>
                  <a:rPr lang="en-US" altLang="zh-CN" sz="3300" b="1" dirty="0">
                    <a:solidFill>
                      <a:srgbClr val="C00000"/>
                    </a:solidFill>
                  </a:rPr>
                  <a:t>(WPL</a:t>
                </a:r>
                <a:r>
                  <a:rPr lang="zh-CN" altLang="en-US" sz="3300" b="1" dirty="0">
                    <a:solidFill>
                      <a:srgbClr val="C00000"/>
                    </a:solidFill>
                  </a:rPr>
                  <a:t>值</a:t>
                </a:r>
                <a:r>
                  <a:rPr lang="en-US" altLang="zh-CN" sz="3300" b="1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3300" b="1" dirty="0">
                    <a:solidFill>
                      <a:srgbClr val="C00000"/>
                    </a:solidFill>
                  </a:rPr>
                  <a:t>达到最小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Huffman</a:t>
                </a:r>
                <a:r>
                  <a:rPr lang="zh-CN" altLang="en-US" dirty="0"/>
                  <a:t>树中，权值越大的结点离根越近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F099D3-40E9-4B23-9515-41F8246B7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CA93CA7-F84B-4B16-AC60-54E11DB4E079}"/>
              </a:ext>
            </a:extLst>
          </p:cNvPr>
          <p:cNvGrpSpPr/>
          <p:nvPr/>
        </p:nvGrpSpPr>
        <p:grpSpPr>
          <a:xfrm>
            <a:off x="2940679" y="787339"/>
            <a:ext cx="2133600" cy="2271713"/>
            <a:chOff x="3733800" y="1428750"/>
            <a:chExt cx="2133600" cy="2271713"/>
          </a:xfrm>
        </p:grpSpPr>
        <p:graphicFrame>
          <p:nvGraphicFramePr>
            <p:cNvPr id="5" name="Object 2">
              <a:extLst>
                <a:ext uri="{FF2B5EF4-FFF2-40B4-BE49-F238E27FC236}">
                  <a16:creationId xmlns:a16="http://schemas.microsoft.com/office/drawing/2014/main" id="{D35B5477-7B5F-4C50-BF08-806BC39CC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7550" y="1439863"/>
            <a:ext cx="28733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4120" imgH="215640" progId="Equation.3">
                    <p:embed/>
                  </p:oleObj>
                </mc:Choice>
                <mc:Fallback>
                  <p:oleObj name="公式" r:id="rId5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550" y="1439863"/>
                          <a:ext cx="287338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E9F47483-B81D-41B2-A390-094FEC468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200" y="17335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465ABDFE-B7B6-4AAE-96D2-5ED81C184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9600" y="23431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41AFA823-DE39-489B-8DFF-554B54216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6800" y="29527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1CCC2BEA-76F8-4428-9FBF-3401F0134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581150"/>
              <a:ext cx="1295400" cy="1828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id="{3FC9BE34-DD8A-4992-8881-6C44E10A0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428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A5B4BFD1-7501-4364-8EA0-36D365946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6479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Oval 32">
              <a:extLst>
                <a:ext uri="{FF2B5EF4-FFF2-40B4-BE49-F238E27FC236}">
                  <a16:creationId xmlns:a16="http://schemas.microsoft.com/office/drawing/2014/main" id="{5C0E5F6A-4C62-4225-97EC-519D54E41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0383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E42023E3-7C6D-4C67-AB49-0A0231ED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575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239A1D80-6125-4D1D-BCFB-0D70BC9D9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0383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Oval 35">
              <a:extLst>
                <a:ext uri="{FF2B5EF4-FFF2-40B4-BE49-F238E27FC236}">
                  <a16:creationId xmlns:a16="http://schemas.microsoft.com/office/drawing/2014/main" id="{ED8744AA-CF1B-458B-80AD-818869ED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2575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Oval 36">
              <a:extLst>
                <a:ext uri="{FF2B5EF4-FFF2-40B4-BE49-F238E27FC236}">
                  <a16:creationId xmlns:a16="http://schemas.microsoft.com/office/drawing/2014/main" id="{7488126F-D691-49C6-8383-C72CEF087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6479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6B7F7DDD-D3D1-4174-A46B-4E0D55551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50" y="19621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9515624A-30E2-4E48-8545-F182F64E1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050" y="25717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F24E914E-6FE4-4C26-87E5-8296E55B8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0" y="31813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46">
              <a:extLst>
                <a:ext uri="{FF2B5EF4-FFF2-40B4-BE49-F238E27FC236}">
                  <a16:creationId xmlns:a16="http://schemas.microsoft.com/office/drawing/2014/main" id="{E80441F7-5ABA-4B07-9428-A9B05EF83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31813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837019-9A0F-41DD-8A9C-BFD0A9C37ABD}"/>
              </a:ext>
            </a:extLst>
          </p:cNvPr>
          <p:cNvGrpSpPr/>
          <p:nvPr/>
        </p:nvGrpSpPr>
        <p:grpSpPr>
          <a:xfrm>
            <a:off x="5829300" y="708967"/>
            <a:ext cx="2133600" cy="2271713"/>
            <a:chOff x="6172200" y="1428750"/>
            <a:chExt cx="2133600" cy="2271713"/>
          </a:xfrm>
        </p:grpSpPr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3F4900AB-EF6E-4D1D-B721-385E71424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17335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3" name="Line 3">
              <a:extLst>
                <a:ext uri="{FF2B5EF4-FFF2-40B4-BE49-F238E27FC236}">
                  <a16:creationId xmlns:a16="http://schemas.microsoft.com/office/drawing/2014/main" id="{D85C70EE-7002-4C0B-8B09-2FCC79AAA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23431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8A8CB80F-5458-4FBA-8D78-064070371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52750"/>
              <a:ext cx="3810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19D7009-D0FA-443D-B705-9605D5072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1581150"/>
              <a:ext cx="1295400" cy="1828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949AD1C2-953F-4454-9698-204CC6436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28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329C13A9-124C-454D-8B36-2208C4A2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6479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99D95553-F206-4A8A-9DFC-7074D22C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0383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3217F9E3-6DE7-4296-8925-35267DFB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2575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C9C23312-E67B-4640-9974-9B848719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0383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Oval 24">
              <a:extLst>
                <a:ext uri="{FF2B5EF4-FFF2-40B4-BE49-F238E27FC236}">
                  <a16:creationId xmlns:a16="http://schemas.microsoft.com/office/drawing/2014/main" id="{5637B13E-F4C8-4CF3-845D-7864FF29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2575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30B61C91-3EDE-47FB-9480-43D6EE1F2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6479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8301A9DA-F9A1-4E39-A84C-FF57EB7C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31813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FCBA862E-333C-42DA-B266-5FAA378C0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31813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2084F0BF-34C3-481B-93CB-D7E72694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8450" y="25717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47">
              <a:extLst>
                <a:ext uri="{FF2B5EF4-FFF2-40B4-BE49-F238E27FC236}">
                  <a16:creationId xmlns:a16="http://schemas.microsoft.com/office/drawing/2014/main" id="{95DA5E4E-01D5-44D3-8983-E8DBE236A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1976438"/>
              <a:ext cx="36195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8E5C390-496A-4964-BAE6-5C6A5C0A3C42}"/>
              </a:ext>
            </a:extLst>
          </p:cNvPr>
          <p:cNvGrpSpPr/>
          <p:nvPr/>
        </p:nvGrpSpPr>
        <p:grpSpPr>
          <a:xfrm>
            <a:off x="404139" y="1401910"/>
            <a:ext cx="2209800" cy="1662113"/>
            <a:chOff x="838200" y="1733550"/>
            <a:chExt cx="2209800" cy="1662113"/>
          </a:xfrm>
        </p:grpSpPr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35B29FCB-6761-42DE-B9F3-83A0D521E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885950"/>
              <a:ext cx="914400" cy="1219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7EC5284B-3746-4E6E-992B-8B0D5ADFF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000" y="2647950"/>
              <a:ext cx="1524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058FF794-BAEC-4542-A9D9-34A8EBF2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571750"/>
              <a:ext cx="152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239DCA2E-9E96-45F1-AC07-A092F371C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600" y="2038350"/>
              <a:ext cx="838200" cy="1143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8D21CF58-F7C8-4215-8ED2-79E988F68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7335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Oval 12">
              <a:extLst>
                <a:ext uri="{FF2B5EF4-FFF2-40B4-BE49-F238E27FC236}">
                  <a16:creationId xmlns:a16="http://schemas.microsoft.com/office/drawing/2014/main" id="{BB93D7B4-6AF3-4870-9396-BD0B59B8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952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096BB9BB-A4BE-4250-A8E4-0858B8B9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952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Oval 14">
              <a:extLst>
                <a:ext uri="{FF2B5EF4-FFF2-40B4-BE49-F238E27FC236}">
                  <a16:creationId xmlns:a16="http://schemas.microsoft.com/office/drawing/2014/main" id="{14CFBEED-019F-4D15-A6BC-8D7FD5DF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52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ED387FF5-3A81-43D9-B65D-266EE4CD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9527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2D41BFAE-666F-4230-98DB-B1D6C560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3431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58EAAE2B-41F2-4F90-AE47-133E7EC9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343150"/>
              <a:ext cx="381000" cy="3810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D781B72F-8237-4FEA-A898-34BE926A3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8765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0E433F97-B51E-4CE9-B79D-9FD18217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850" y="28765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B36F6500-0054-4606-8A5A-77205E15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450" y="28765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52" name="Text Box 48">
              <a:extLst>
                <a:ext uri="{FF2B5EF4-FFF2-40B4-BE49-F238E27FC236}">
                  <a16:creationId xmlns:a16="http://schemas.microsoft.com/office/drawing/2014/main" id="{6685DB3D-1EDE-4E29-8683-5FDAAB03D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2876550"/>
              <a:ext cx="3619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5B6B19C-5E1B-41A2-A3C7-9934D18D5814}"/>
              </a:ext>
            </a:extLst>
          </p:cNvPr>
          <p:cNvSpPr txBox="1"/>
          <p:nvPr/>
        </p:nvSpPr>
        <p:spPr>
          <a:xfrm>
            <a:off x="7301512" y="645621"/>
            <a:ext cx="176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带权路径长度达到最小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EC756F7-5334-47C1-8D36-DE527EA5EB35}"/>
              </a:ext>
            </a:extLst>
          </p:cNvPr>
          <p:cNvSpPr txBox="1"/>
          <p:nvPr/>
        </p:nvSpPr>
        <p:spPr>
          <a:xfrm>
            <a:off x="7315800" y="1461531"/>
            <a:ext cx="176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Huffman</a:t>
            </a:r>
            <a:r>
              <a:rPr lang="zh-CN" altLang="en-US" sz="2400" b="1" dirty="0"/>
              <a:t>树</a:t>
            </a: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37C3-B28B-41B6-97E6-19986E19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F6346-B517-4F2A-B8D7-9EB99C44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：二叉树的集合，用二叉树的树根表示二叉树</a:t>
            </a: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0FE6CDB7-AE2A-4990-8306-AC793C3A9573}"/>
              </a:ext>
            </a:extLst>
          </p:cNvPr>
          <p:cNvGrpSpPr>
            <a:grpSpLocks/>
          </p:cNvGrpSpPr>
          <p:nvPr/>
        </p:nvGrpSpPr>
        <p:grpSpPr bwMode="auto">
          <a:xfrm>
            <a:off x="571187" y="2103924"/>
            <a:ext cx="7576457" cy="4743562"/>
            <a:chOff x="326" y="151"/>
            <a:chExt cx="4544" cy="3783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528CB6B4-0047-44BD-9140-E976865CF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2B0AC755-BA88-4DA9-9051-4B95E966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11BAAC07-0942-46A3-9FBE-86BCF8D9D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91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87729D5-C5E6-4F12-862E-CEB5DA36F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91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3FF21789-36D5-44E4-B178-2CAAA89EA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161"/>
              <a:ext cx="2113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F : {7} {5} {2} {4}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6C5F0A4-22F0-4201-A7EA-BE5EDD59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BAB2B37-5262-4303-B43E-26410B60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ADB0284-388E-4F47-A0D6-8E0E46474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1EA7403B-DD44-4169-97BF-327A91FCA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36ED699F-7137-4FF0-AC46-0F376E9E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51"/>
              <a:ext cx="1704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F : {7} {5} {6}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E2D07ED-9549-463E-ABC7-6FF5C91B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5A9A83E-F266-48D3-9C0F-D8EE2A7E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CA4ACF1-C7E2-448F-9F31-90FAEEB7C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52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5AE3E16-DC79-4472-B848-1C279737B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52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BDE1A192-7D9C-48F3-A2B4-C5A0808D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6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D8D948FD-9AFF-4473-9295-1A8119A6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634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1C0EF36-1DDA-4B23-904E-A8D50137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" y="625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D7D01AA2-B3EB-40A4-9189-3F1595F8F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625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BB88745-6E83-4956-B732-55F9621BF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625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1D75DC92-70AC-44BE-8831-A8811A3F9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948"/>
              <a:ext cx="690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</a:rPr>
                <a:t>初始</a:t>
              </a:r>
              <a:endParaRPr kumimoji="1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A26DC5F1-5465-4830-AA14-394F9897C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1303"/>
              <a:ext cx="1315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{2} {4}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FEF12B23-C52E-4E81-A5D5-15E9EB869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" y="1716"/>
              <a:ext cx="1494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F : {7} {11} 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BBBF369-F9FD-4ED1-A4CB-5AAE88550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2126F41-E030-4CE0-97BD-DFA2EC678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919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23B9CC81-AEDE-4275-B911-9DD8DB35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27587BD2-F301-46A8-AD81-7E42F12E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B3CD06A-D97A-4649-A599-1A611AC56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FA5D7A16-E1B2-4EDC-83DF-186ACEB4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0CA8A087-1B4C-431F-B0EE-66E5B5A4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79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2B4FA072-C387-48AB-AEE6-EB8952D5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BB06BC5-07D7-48A9-A9E7-43583CB2B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634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F3199BFD-F203-4AED-8D35-2F68FC51E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625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80EEC028-8A1D-4E20-A7C4-3BA38B44A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1066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539CCF75-6388-4612-9D28-452C56B6D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066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FF963CD5-6BD8-4F45-808C-C69B9D7FF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2592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08DEE9DD-C56E-4C43-B225-2CA7DA2FC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" y="2592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A350AA22-1E85-47D9-ADE9-FD10C4871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3073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7AC5ACB9-B029-43E0-A25E-710D91958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5" y="3073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179056CB-E094-4982-B26D-E592E74CA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596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870DCBC8-4232-4208-BEE4-201A9D123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2"/>
              <a:ext cx="332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C1A95DE2-7178-4020-BB89-AE6CC2ECC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70"/>
              <a:ext cx="425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11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8CAC52AC-7F98-4626-A39A-3C9FB8C40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3319"/>
              <a:ext cx="1315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{5} {6}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43DE853-A816-4038-A24B-CC0B7EC68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716"/>
              <a:ext cx="1084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F : {18} 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E35D19CD-41E4-46C0-A7AF-6C7FD79E1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7789466C-D97C-433D-B4F3-3C65B0A81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48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23198AEC-D3FB-4B01-A8E0-3DC9582B3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3DA989DD-531E-45CD-BE53-88876A077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19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34864DB5-3009-4FFE-95CB-8BFDF677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2FBEBAAF-2841-43EA-9E84-833E1963E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872E91B4-C50E-4C5E-9364-D4BD6FB08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79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DDFE8095-5168-4A98-92E2-B19238C1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03A8C791-D9E0-41DC-9167-4B07ABDBF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3073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A3A8EFC4-C118-44D9-9156-499E67D47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319"/>
              <a:ext cx="1315" cy="4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{5} {6}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5666080F-BDAD-46F6-8319-928F4291A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336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DEF52460-5F7B-4ECA-B939-3846AD05F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336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73B8E14D-4D08-4D4D-871E-FD95AD03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360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EC104FBD-35FC-40A3-A1AB-424D79C9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9DF334FD-0F08-4BC2-A7D9-A928870F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rgbClr val="0000C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6E02F142-3611-49A9-8C7A-CA94DD7D0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3514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9C90FBA2-FEEE-4AC6-8FAF-B6694A492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" y="2593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8BF77057-4A78-4449-8CBD-D4F36FE5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3514"/>
              <a:ext cx="270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0D1380BD-3DDC-4AA2-86FE-8DFE7243C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3034"/>
              <a:ext cx="332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1" lang="en-US" altLang="zh-CN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114C03C0-CA2E-41BE-A7C1-232DE8654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2602"/>
              <a:ext cx="443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11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Text Box 66">
              <a:extLst>
                <a:ext uri="{FF2B5EF4-FFF2-40B4-BE49-F238E27FC236}">
                  <a16:creationId xmlns:a16="http://schemas.microsoft.com/office/drawing/2014/main" id="{005117AD-5F1A-468A-9D77-9F55BFC6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70"/>
              <a:ext cx="481" cy="4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66FF"/>
                  </a:solidFill>
                  <a:effectLst/>
                  <a:uLnTx/>
                  <a:uFillTx/>
                  <a:latin typeface="Times New Roman" pitchFamily="18" charset="0"/>
                </a:rPr>
                <a:t>18</a:t>
              </a:r>
              <a:endPara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69" name="灯片编号占位符 6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333685DC-4F9E-DB58-F566-7DB6248BB89F}"/>
              </a:ext>
            </a:extLst>
          </p:cNvPr>
          <p:cNvSpPr txBox="1">
            <a:spLocks/>
          </p:cNvSpPr>
          <p:nvPr/>
        </p:nvSpPr>
        <p:spPr>
          <a:xfrm>
            <a:off x="2385268" y="1727822"/>
            <a:ext cx="6115625" cy="501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每次挑出最小的两个值</a:t>
            </a:r>
          </a:p>
        </p:txBody>
      </p:sp>
    </p:spTree>
    <p:extLst>
      <p:ext uri="{BB962C8B-B14F-4D97-AF65-F5344CB8AC3E}">
        <p14:creationId xmlns:p14="http://schemas.microsoft.com/office/powerpoint/2010/main" val="262516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D56C-CCDA-47B1-B913-E07D27EA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/>
              <a:t>Huffman</a:t>
            </a:r>
            <a:r>
              <a:rPr lang="zh-CN" altLang="en-US" dirty="0"/>
              <a:t>树 </a:t>
            </a:r>
            <a:r>
              <a:rPr lang="en-US" altLang="zh-CN" dirty="0"/>
              <a:t>(</a:t>
            </a:r>
            <a:r>
              <a:rPr lang="zh-CN" altLang="en-US"/>
              <a:t>贪心算法</a:t>
            </a:r>
            <a:r>
              <a:rPr lang="en-US" altLang="zh-CN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FED539-AB16-4928-ADAB-3011EB5DE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个权值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先构造</a:t>
                </a:r>
                <a:r>
                  <a:rPr lang="zh-CN" altLang="en-US" dirty="0"/>
                  <a:t>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棵二叉树的集合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F </a:t>
                </a:r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 ，其中，每棵二叉树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只有一个带权值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的根结点，其左、右子树均为空    </a:t>
                </a:r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重复以下步骤</a:t>
                </a:r>
                <a:r>
                  <a:rPr lang="zh-CN" altLang="en-US" dirty="0"/>
                  <a:t>，直到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中仅剩一棵树为止：</a:t>
                </a:r>
              </a:p>
              <a:p>
                <a:pPr lvl="1"/>
                <a:r>
                  <a:rPr lang="zh-CN" altLang="en-US" dirty="0"/>
                  <a:t>在 </a:t>
                </a:r>
                <a:r>
                  <a:rPr lang="en-US" altLang="zh-CN" sz="3200" b="1" dirty="0">
                    <a:solidFill>
                      <a:srgbClr val="0000CC"/>
                    </a:solidFill>
                  </a:rPr>
                  <a:t>F </a:t>
                </a:r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选取两棵</a:t>
                </a:r>
                <a:r>
                  <a:rPr lang="zh-CN" altLang="en-US" dirty="0"/>
                  <a:t>根结点的权值最小的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二叉树</a:t>
                </a:r>
                <a:r>
                  <a:rPr lang="zh-CN" altLang="en-US" dirty="0"/>
                  <a:t>，做为左、右子树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构造一棵新的二叉树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设置</a:t>
                </a:r>
                <a:r>
                  <a:rPr lang="zh-CN" altLang="en-US" dirty="0"/>
                  <a:t>新的二叉树的根结点的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权值</a:t>
                </a:r>
                <a:r>
                  <a:rPr lang="zh-CN" altLang="en-US" dirty="0"/>
                  <a:t>为其左、右子树上根结点的权值之和。</a:t>
                </a:r>
              </a:p>
              <a:p>
                <a:pPr lvl="1"/>
                <a:r>
                  <a:rPr lang="zh-CN" altLang="en-US" dirty="0"/>
                  <a:t>在 </a:t>
                </a:r>
                <a:r>
                  <a:rPr lang="en-US" altLang="zh-CN" sz="3200" b="1" dirty="0">
                    <a:solidFill>
                      <a:srgbClr val="0000CC"/>
                    </a:solidFill>
                  </a:rPr>
                  <a:t>F </a:t>
                </a:r>
                <a:r>
                  <a:rPr lang="zh-CN" altLang="en-US" dirty="0"/>
                  <a:t>中删去这两棵二叉树</a:t>
                </a:r>
              </a:p>
              <a:p>
                <a:pPr lvl="1"/>
                <a:r>
                  <a:rPr lang="zh-CN" altLang="en-US" dirty="0"/>
                  <a:t>把新的二叉树加入</a:t>
                </a:r>
                <a:r>
                  <a:rPr lang="zh-CN" altLang="en-US" sz="3200" b="1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rgbClr val="0000CC"/>
                    </a:solidFill>
                  </a:rPr>
                  <a:t>F</a:t>
                </a:r>
                <a:endParaRPr lang="zh-CN" altLang="en-US" sz="3200" b="1" dirty="0">
                  <a:solidFill>
                    <a:srgbClr val="0000CC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FED539-AB16-4928-ADAB-3011EB5DE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2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4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7A965-9437-40C6-8726-7F6366EA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Huffman</a:t>
            </a:r>
            <a:r>
              <a:rPr lang="zh-CN" altLang="en-US" dirty="0"/>
              <a:t>树的应用：最优判定树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50BDF-6A5C-412E-87E3-B350063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根据考试成绩给出分类统计结果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考试成绩分布表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EF3753-4498-4686-BE50-87FF44F1C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92023"/>
              </p:ext>
            </p:extLst>
          </p:nvPr>
        </p:nvGraphicFramePr>
        <p:xfrm>
          <a:off x="1165494" y="1782772"/>
          <a:ext cx="7215188" cy="175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097533" imgH="2226895" progId="Word.Document.8">
                  <p:embed/>
                </p:oleObj>
              </mc:Choice>
              <mc:Fallback>
                <p:oleObj name="Document" r:id="rId3" imgW="8097533" imgH="2226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94" y="1782772"/>
                        <a:ext cx="7215188" cy="1751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">
            <a:extLst>
              <a:ext uri="{FF2B5EF4-FFF2-40B4-BE49-F238E27FC236}">
                <a16:creationId xmlns:a16="http://schemas.microsoft.com/office/drawing/2014/main" id="{87AB7868-7093-4011-BE62-4FC7AF25D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8963" y="5475828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644DFCB4-7D72-4AF8-A444-3B98E84F1B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0963" y="4874126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F0045F5-7B43-4684-A403-5BB57731F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163" y="4864725"/>
            <a:ext cx="0" cy="29771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D3B40D45-2E83-4950-A943-AD95D3295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9763" y="4874126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A551B36-1325-4BEC-8555-5730054925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0563" y="4272424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AD5C6D15-61F4-4826-88DF-AF7F019A2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2563" y="3670722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FC9C50D1-80B2-4941-BF93-9D3F67690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1363" y="3670722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AutoShape 10" descr="羊皮纸">
            <a:extLst>
              <a:ext uri="{FF2B5EF4-FFF2-40B4-BE49-F238E27FC236}">
                <a16:creationId xmlns:a16="http://schemas.microsoft.com/office/drawing/2014/main" id="{892E7ABB-934E-438A-BB95-CD557FC8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363" y="3369871"/>
            <a:ext cx="1676400" cy="601702"/>
          </a:xfrm>
          <a:prstGeom prst="flowChartDecision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11" descr="羊皮纸">
            <a:extLst>
              <a:ext uri="{FF2B5EF4-FFF2-40B4-BE49-F238E27FC236}">
                <a16:creationId xmlns:a16="http://schemas.microsoft.com/office/drawing/2014/main" id="{811A9A17-DA77-40AF-8561-7B5E6542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563" y="3971573"/>
            <a:ext cx="1676400" cy="601702"/>
          </a:xfrm>
          <a:prstGeom prst="flowChartDecision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AutoShape 12" descr="羊皮纸">
            <a:extLst>
              <a:ext uri="{FF2B5EF4-FFF2-40B4-BE49-F238E27FC236}">
                <a16:creationId xmlns:a16="http://schemas.microsoft.com/office/drawing/2014/main" id="{813490B4-5AC2-4CCB-B3F7-FAA2E27A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763" y="4573275"/>
            <a:ext cx="1676400" cy="601702"/>
          </a:xfrm>
          <a:prstGeom prst="flowChartDecision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AutoShape 13" descr="羊皮纸">
            <a:extLst>
              <a:ext uri="{FF2B5EF4-FFF2-40B4-BE49-F238E27FC236}">
                <a16:creationId xmlns:a16="http://schemas.microsoft.com/office/drawing/2014/main" id="{632F5A71-92A5-42D0-987C-ED1CA54E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963" y="5174977"/>
            <a:ext cx="1676400" cy="601702"/>
          </a:xfrm>
          <a:prstGeom prst="flowChartDecision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8ABF02-E2C7-4D96-BD11-6C7F87FF4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0563" y="3069020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76C1AE72-5EA8-4040-AA21-D6A1403C3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363" y="3653486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C4F1A2EA-FCE9-4978-84EC-A58E1B4B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3" y="3971573"/>
            <a:ext cx="1143000" cy="526489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/>
          </a:ln>
          <a:effectLst>
            <a:outerShdw dist="35921" dir="2700000" algn="ctr" rotWithShape="0">
              <a:srgbClr val="0000C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2E0A4E3E-6B2E-4FA1-9C78-ACC3E867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276" y="3971573"/>
            <a:ext cx="1103313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不及格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020932A5-DB6C-4B62-8F47-246BB0550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9763" y="3653486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6520F745-DEDB-4C82-9674-3663BB1B6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0563" y="4263022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61F9691-9BAE-4BC0-B03D-61D1D7DD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963" y="4573275"/>
            <a:ext cx="1143000" cy="526489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/>
          </a:ln>
          <a:effectLst>
            <a:outerShdw dist="35921" dir="2700000" algn="ctr" rotWithShape="0">
              <a:srgbClr val="0000C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08A136BF-D00A-4783-ABC7-32F4FF334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876" y="4573275"/>
            <a:ext cx="800100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及格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29E3113E-C326-498C-98CE-7D9CF7E80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1763" y="4272424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C24D8F04-1430-4962-B830-664681858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963" y="4263022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F74D35BA-C17A-4EC7-88B5-A55313177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9763" y="4864725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3F36B4B-5034-441B-90EA-4B1F3F3E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163" y="5174977"/>
            <a:ext cx="1143000" cy="526489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/>
          </a:ln>
          <a:effectLst>
            <a:outerShdw dist="35921" dir="2700000" algn="ctr" rotWithShape="0">
              <a:srgbClr val="0000C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54BD408B-CF2D-48E3-8F4F-71DAFA7C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063" y="5174977"/>
            <a:ext cx="492125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中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C4F2CE6D-9EB4-45A9-A8EE-AA3AF9E40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963" y="5466427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48562DB2-FB80-4F14-A828-F8452956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363" y="5776679"/>
            <a:ext cx="1143000" cy="526489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/>
          </a:ln>
          <a:effectLst>
            <a:outerShdw dist="35921" dir="2700000" algn="ctr" rotWithShape="0">
              <a:srgbClr val="0000C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93E4CBF4-A95F-4A86-8ED8-16341A42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76" y="5776679"/>
            <a:ext cx="492125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良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76560C87-B5B8-46E8-AF84-A905A85B7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0163" y="5475828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36FA2E6F-D90B-474C-8558-DCDE460D1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7363" y="5466427"/>
            <a:ext cx="0" cy="300851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9C8463D-A2BD-4FB4-B0A6-E58691D4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763" y="5776679"/>
            <a:ext cx="1143000" cy="526489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100000">
                <a:srgbClr val="FFFFFF"/>
              </a:gs>
            </a:gsLst>
            <a:lin ang="2700000" scaled="1"/>
          </a:gradFill>
          <a:ln w="38100">
            <a:noFill/>
            <a:miter lim="800000"/>
            <a:headEnd/>
            <a:tailEnd/>
          </a:ln>
          <a:effectLst>
            <a:outerShdw dist="35921" dir="2700000" algn="ctr" rotWithShape="0">
              <a:srgbClr val="0000C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877C15D9-657A-4EFD-8B5D-8791475F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076" y="5776679"/>
            <a:ext cx="492125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优</a:t>
            </a: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A98551B5-8AC6-4ADA-A1A1-0F1F5E00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63" y="3407477"/>
            <a:ext cx="9207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</a:rPr>
              <a:t>&lt;60?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95BD2E47-C47A-4F9C-9F85-6E7468BF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713" y="4010746"/>
            <a:ext cx="9207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</a:rPr>
              <a:t>&lt;70?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1B39DE57-3576-45B8-BA34-A5BDD49D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676" y="4615582"/>
            <a:ext cx="9207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</a:rPr>
              <a:t>&lt;80?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2C592EF0-3C60-483F-A048-A0A0E018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613" y="5218851"/>
            <a:ext cx="9207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</a:rPr>
              <a:t>&lt;90?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EE56E916-79C7-494D-89D0-9F1A78744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113" y="4436952"/>
            <a:ext cx="8064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rPr>
              <a:t>0.10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F15C7635-DE56-4B34-9179-9EAED114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313" y="5038654"/>
            <a:ext cx="8064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rPr>
              <a:t>0.15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50F0303D-014E-4F8B-BD3E-4F07F090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513" y="5640356"/>
            <a:ext cx="8064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rPr>
              <a:t>0.25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F2D49851-E2EC-4B3C-A1C6-5E08B74D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713" y="6242058"/>
            <a:ext cx="8064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rPr>
              <a:t>0.35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6" name="Text Box 42">
            <a:extLst>
              <a:ext uri="{FF2B5EF4-FFF2-40B4-BE49-F238E27FC236}">
                <a16:creationId xmlns:a16="http://schemas.microsoft.com/office/drawing/2014/main" id="{6BA04410-174E-4E33-B9D2-8E6A4725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534" y="6227955"/>
            <a:ext cx="8064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</a:rPr>
              <a:t>0.15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F7959A2E-72D4-441A-A3E8-85C152364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776" y="3219446"/>
            <a:ext cx="490538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≥</a:t>
            </a:r>
          </a:p>
        </p:txBody>
      </p:sp>
      <p:sp>
        <p:nvSpPr>
          <p:cNvPr id="48" name="Text Box 44">
            <a:extLst>
              <a:ext uri="{FF2B5EF4-FFF2-40B4-BE49-F238E27FC236}">
                <a16:creationId xmlns:a16="http://schemas.microsoft.com/office/drawing/2014/main" id="{072A8585-53CE-4069-9EEA-01C98C95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976" y="3821148"/>
            <a:ext cx="490538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≥</a:t>
            </a:r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261CE9A7-B0BE-4D56-BCDD-5FDBB3D3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176" y="4422850"/>
            <a:ext cx="490538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≥</a:t>
            </a:r>
          </a:p>
        </p:txBody>
      </p:sp>
      <p:sp>
        <p:nvSpPr>
          <p:cNvPr id="50" name="Text Box 46">
            <a:extLst>
              <a:ext uri="{FF2B5EF4-FFF2-40B4-BE49-F238E27FC236}">
                <a16:creationId xmlns:a16="http://schemas.microsoft.com/office/drawing/2014/main" id="{AA50598D-6343-476E-8DDC-B9BF1550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01" y="5024552"/>
            <a:ext cx="490538" cy="451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≥</a:t>
            </a: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6A9E4357-A1B0-4BB6-8E94-EFC66A37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163" y="5038654"/>
            <a:ext cx="3873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&lt;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52" name="Text Box 48">
            <a:extLst>
              <a:ext uri="{FF2B5EF4-FFF2-40B4-BE49-F238E27FC236}">
                <a16:creationId xmlns:a16="http://schemas.microsoft.com/office/drawing/2014/main" id="{D6E28E33-7279-4974-A08A-4C69C6AB6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763" y="4436952"/>
            <a:ext cx="3873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&lt;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1E5DF55F-CC12-40DE-BF0A-D9BA0FE5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763" y="3821148"/>
            <a:ext cx="3873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&lt;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54" name="Text Box 50">
            <a:extLst>
              <a:ext uri="{FF2B5EF4-FFF2-40B4-BE49-F238E27FC236}">
                <a16:creationId xmlns:a16="http://schemas.microsoft.com/office/drawing/2014/main" id="{F0D04655-E1DD-44AA-ADBB-27AB0B980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363" y="3219446"/>
            <a:ext cx="387350" cy="512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</a:rPr>
              <a:t>&lt;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C651EC-CFC0-4C97-90E9-BBA450AFF100}"/>
              </a:ext>
            </a:extLst>
          </p:cNvPr>
          <p:cNvSpPr txBox="1"/>
          <p:nvPr/>
        </p:nvSpPr>
        <p:spPr>
          <a:xfrm>
            <a:off x="162584" y="2386357"/>
            <a:ext cx="1213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数据分布概率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2D7A400-29A4-419A-AE6A-6F001E444BF3}"/>
              </a:ext>
            </a:extLst>
          </p:cNvPr>
          <p:cNvSpPr/>
          <p:nvPr/>
        </p:nvSpPr>
        <p:spPr>
          <a:xfrm>
            <a:off x="389211" y="4958254"/>
            <a:ext cx="296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WPL = 0.10*1 + 0.15*2 + 0.25*3+ 0.35*4 + 0.15*4  </a:t>
            </a:r>
          </a:p>
          <a:p>
            <a:r>
              <a:rPr lang="en-US" altLang="zh-CN" sz="2400" dirty="0"/>
              <a:t>= 3.15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5-数组与广义表-Part 1-讲课版</Template>
  <TotalTime>7691</TotalTime>
  <Words>4648</Words>
  <Application>Microsoft Office PowerPoint</Application>
  <PresentationFormat>全屏显示(4:3)</PresentationFormat>
  <Paragraphs>707</Paragraphs>
  <Slides>37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等线</vt:lpstr>
      <vt:lpstr>黑体</vt:lpstr>
      <vt:lpstr>华文楷体</vt:lpstr>
      <vt:lpstr>宋体</vt:lpstr>
      <vt:lpstr>Arial</vt:lpstr>
      <vt:lpstr>Arial Narrow</vt:lpstr>
      <vt:lpstr>Calibri</vt:lpstr>
      <vt:lpstr>Cambria Math</vt:lpstr>
      <vt:lpstr>Times New Roman</vt:lpstr>
      <vt:lpstr>Office 主题</vt:lpstr>
      <vt:lpstr>公式</vt:lpstr>
      <vt:lpstr>Document</vt:lpstr>
      <vt:lpstr>Microsoft Excel 工作表</vt:lpstr>
      <vt:lpstr>Worksheet</vt:lpstr>
      <vt:lpstr>第六章 树和二叉树</vt:lpstr>
      <vt:lpstr>目录</vt:lpstr>
      <vt:lpstr>练习</vt:lpstr>
      <vt:lpstr>练习</vt:lpstr>
      <vt:lpstr>4. Huffman树</vt:lpstr>
      <vt:lpstr>基本概念</vt:lpstr>
      <vt:lpstr>构造Huffman树</vt:lpstr>
      <vt:lpstr>构造Huffman树 (贪心算法)</vt:lpstr>
      <vt:lpstr>Huffman树的应用：最优判定树</vt:lpstr>
      <vt:lpstr>Huffman树的应用：最优判定树</vt:lpstr>
      <vt:lpstr>最优判定树：按Huffman算法构造判定树</vt:lpstr>
      <vt:lpstr>Huffman树的应用：Huffman编码</vt:lpstr>
      <vt:lpstr>Huffman编码</vt:lpstr>
      <vt:lpstr>Huffman编码</vt:lpstr>
      <vt:lpstr>Huffman编码</vt:lpstr>
      <vt:lpstr>Huffman树</vt:lpstr>
      <vt:lpstr>Huffman编码算法</vt:lpstr>
      <vt:lpstr>Huffman编码算法：返回字符的编码</vt:lpstr>
      <vt:lpstr>Huffman编码算法</vt:lpstr>
      <vt:lpstr>PowerPoint 演示文稿</vt:lpstr>
      <vt:lpstr>PowerPoint 演示文稿</vt:lpstr>
      <vt:lpstr>多叉Huffman树</vt:lpstr>
      <vt:lpstr>二叉树的性质</vt:lpstr>
      <vt:lpstr>5. 线索二叉树 (Threaded binary tree)</vt:lpstr>
      <vt:lpstr>线索二叉树</vt:lpstr>
      <vt:lpstr>线索二叉树</vt:lpstr>
      <vt:lpstr>线索二叉树的表示：线索二叉链表</vt:lpstr>
      <vt:lpstr>二叉树的线索表示</vt:lpstr>
      <vt:lpstr>线索二叉树的操作</vt:lpstr>
      <vt:lpstr>建立线索二叉树-I</vt:lpstr>
      <vt:lpstr>建立线索二叉树-II</vt:lpstr>
      <vt:lpstr>在线索链表上进行中序遍历/非递归算法</vt:lpstr>
      <vt:lpstr>中序线索二叉树的基本操作-I</vt:lpstr>
      <vt:lpstr>中序线索二叉树的基本操作-II</vt:lpstr>
      <vt:lpstr>后序线索二叉树的基本操作-I</vt:lpstr>
      <vt:lpstr>后序线索二叉树上结点的后继</vt:lpstr>
      <vt:lpstr>后序线索二叉树的基本操作-II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B</dc:creator>
  <cp:lastModifiedBy>首赫 朱</cp:lastModifiedBy>
  <cp:revision>406</cp:revision>
  <cp:lastPrinted>2020-04-19T07:14:08Z</cp:lastPrinted>
  <dcterms:created xsi:type="dcterms:W3CDTF">2019-04-08T06:16:27Z</dcterms:created>
  <dcterms:modified xsi:type="dcterms:W3CDTF">2025-04-08T05:31:15Z</dcterms:modified>
</cp:coreProperties>
</file>