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680" r:id="rId4"/>
    <p:sldId id="260" r:id="rId5"/>
    <p:sldId id="259" r:id="rId6"/>
    <p:sldId id="262" r:id="rId7"/>
    <p:sldId id="261" r:id="rId8"/>
    <p:sldId id="263" r:id="rId9"/>
    <p:sldId id="264" r:id="rId10"/>
    <p:sldId id="278" r:id="rId11"/>
    <p:sldId id="258" r:id="rId12"/>
    <p:sldId id="310" r:id="rId13"/>
    <p:sldId id="267" r:id="rId14"/>
    <p:sldId id="684" r:id="rId15"/>
    <p:sldId id="268" r:id="rId16"/>
    <p:sldId id="269" r:id="rId17"/>
    <p:sldId id="687" r:id="rId18"/>
    <p:sldId id="272" r:id="rId19"/>
    <p:sldId id="688" r:id="rId20"/>
    <p:sldId id="273" r:id="rId21"/>
    <p:sldId id="274" r:id="rId22"/>
    <p:sldId id="275" r:id="rId23"/>
    <p:sldId id="689" r:id="rId24"/>
    <p:sldId id="692" r:id="rId25"/>
    <p:sldId id="270" r:id="rId26"/>
    <p:sldId id="271" r:id="rId27"/>
    <p:sldId id="685" r:id="rId28"/>
    <p:sldId id="686" r:id="rId29"/>
    <p:sldId id="282" r:id="rId30"/>
    <p:sldId id="280" r:id="rId31"/>
    <p:sldId id="681" r:id="rId32"/>
    <p:sldId id="683" r:id="rId33"/>
    <p:sldId id="682" r:id="rId34"/>
    <p:sldId id="279" r:id="rId35"/>
    <p:sldId id="266" r:id="rId36"/>
    <p:sldId id="277" r:id="rId37"/>
    <p:sldId id="276" r:id="rId38"/>
    <p:sldId id="690" r:id="rId39"/>
    <p:sldId id="691" r:id="rId40"/>
    <p:sldId id="677" r:id="rId41"/>
    <p:sldId id="679" r:id="rId42"/>
    <p:sldId id="286" r:id="rId43"/>
    <p:sldId id="287"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a:srgbClr val="6600CC"/>
    <a:srgbClr val="9933FF"/>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207" autoAdjust="0"/>
    <p:restoredTop sz="80342" autoAdjust="0"/>
  </p:normalViewPr>
  <p:slideViewPr>
    <p:cSldViewPr snapToGrid="0">
      <p:cViewPr varScale="1">
        <p:scale>
          <a:sx n="73" d="100"/>
          <a:sy n="73" d="100"/>
        </p:scale>
        <p:origin x="48" y="124"/>
      </p:cViewPr>
      <p:guideLst/>
    </p:cSldViewPr>
  </p:slideViewPr>
  <p:notesTextViewPr>
    <p:cViewPr>
      <p:scale>
        <a:sx n="1" d="1"/>
        <a:sy n="1" d="1"/>
      </p:scale>
      <p:origin x="0" y="0"/>
    </p:cViewPr>
  </p:notesTextViewPr>
  <p:sorterViewPr>
    <p:cViewPr varScale="1">
      <p:scale>
        <a:sx n="100" d="100"/>
        <a:sy n="100" d="100"/>
      </p:scale>
      <p:origin x="0" y="-123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F8D10-C9E3-4893-A205-7369D40F9628}" type="datetimeFigureOut">
              <a:rPr lang="zh-CN" altLang="en-US" smtClean="0"/>
              <a:t>2025/4/9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0439F-50D9-4483-9248-774777FCAF80}" type="slidenum">
              <a:rPr lang="zh-CN" altLang="en-US" smtClean="0"/>
              <a:t>‹#›</a:t>
            </a:fld>
            <a:endParaRPr lang="zh-CN" altLang="en-US"/>
          </a:p>
        </p:txBody>
      </p:sp>
    </p:spTree>
    <p:extLst>
      <p:ext uri="{BB962C8B-B14F-4D97-AF65-F5344CB8AC3E}">
        <p14:creationId xmlns:p14="http://schemas.microsoft.com/office/powerpoint/2010/main" val="410587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集合是非线性结构，用树表示</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树遍历的应用：</a:t>
            </a:r>
            <a:endParaRPr lang="zh-CN" altLang="en-US" dirty="0"/>
          </a:p>
          <a:p>
            <a:r>
              <a:rPr lang="zh-CN" altLang="en-US" b="1" dirty="0"/>
              <a:t>树型表示的应用：</a:t>
            </a:r>
            <a:endParaRPr lang="en-US" altLang="zh-CN" b="1"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2</a:t>
            </a:fld>
            <a:endParaRPr lang="zh-CN" altLang="en-US"/>
          </a:p>
        </p:txBody>
      </p:sp>
    </p:spTree>
    <p:extLst>
      <p:ext uri="{BB962C8B-B14F-4D97-AF65-F5344CB8AC3E}">
        <p14:creationId xmlns:p14="http://schemas.microsoft.com/office/powerpoint/2010/main" val="2396580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1" dirty="0">
                    <a:solidFill>
                      <a:srgbClr val="0000CC"/>
                    </a:solidFill>
                  </a:rPr>
                  <a:t>用数学归纳法，可以证明：</a:t>
                </a:r>
                <a:r>
                  <a:rPr lang="en-US" altLang="zh-CN" b="1" dirty="0">
                    <a:solidFill>
                      <a:srgbClr val="0000CC"/>
                    </a:solidFill>
                  </a:rPr>
                  <a:t>m</a:t>
                </a:r>
                <a:r>
                  <a:rPr lang="zh-CN" altLang="en-US" b="1" dirty="0">
                    <a:solidFill>
                      <a:srgbClr val="0000CC"/>
                    </a:solidFill>
                  </a:rPr>
                  <a:t>次树第</a:t>
                </a:r>
                <a:r>
                  <a:rPr lang="en-US" altLang="zh-CN" b="1" dirty="0" err="1">
                    <a:solidFill>
                      <a:srgbClr val="0000CC"/>
                    </a:solidFill>
                  </a:rPr>
                  <a:t>i</a:t>
                </a:r>
                <a:r>
                  <a:rPr lang="zh-CN" altLang="en-US" b="1" dirty="0">
                    <a:solidFill>
                      <a:srgbClr val="0000CC"/>
                    </a:solidFill>
                  </a:rPr>
                  <a:t>层结点的个数</a:t>
                </a:r>
                <a:endParaRPr lang="en-US" altLang="zh-CN" b="1" dirty="0">
                  <a:solidFill>
                    <a:srgbClr val="0000CC"/>
                  </a:solidFill>
                </a:endParaRPr>
              </a:p>
              <a:p>
                <a:r>
                  <a:rPr lang="zh-CN" altLang="en-US" b="1" dirty="0">
                    <a:solidFill>
                      <a:srgbClr val="0000CC"/>
                    </a:solidFill>
                  </a:rPr>
                  <a:t>高度确定的话，满</a:t>
                </a:r>
                <a:r>
                  <a:rPr lang="en-US" altLang="zh-CN" b="1" dirty="0">
                    <a:solidFill>
                      <a:srgbClr val="0000CC"/>
                    </a:solidFill>
                  </a:rPr>
                  <a:t>m</a:t>
                </a:r>
                <a:r>
                  <a:rPr lang="zh-CN" altLang="en-US" b="1" dirty="0">
                    <a:solidFill>
                      <a:srgbClr val="0000CC"/>
                    </a:solidFill>
                  </a:rPr>
                  <a:t>叉树具有最多结点</a:t>
                </a:r>
                <a:endParaRPr lang="en-US" altLang="zh-CN" b="1" dirty="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00CC"/>
                    </a:solidFill>
                  </a:rPr>
                  <a:t>满</a:t>
                </a:r>
                <a:r>
                  <a:rPr lang="en-US" altLang="zh-CN" b="1" dirty="0">
                    <a:solidFill>
                      <a:srgbClr val="0000CC"/>
                    </a:solidFill>
                  </a:rPr>
                  <a:t>m</a:t>
                </a:r>
                <a:r>
                  <a:rPr lang="zh-CN" altLang="en-US" b="1" dirty="0">
                    <a:solidFill>
                      <a:srgbClr val="0000CC"/>
                    </a:solidFill>
                  </a:rPr>
                  <a:t>叉树 具有 最小高度</a:t>
                </a:r>
                <a:endParaRPr lang="en-US" altLang="zh-CN" b="1" dirty="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00CC"/>
                    </a:solidFill>
                  </a:rPr>
                  <a:t>满</a:t>
                </a:r>
                <a:r>
                  <a:rPr lang="en-US" altLang="zh-CN" b="1" dirty="0">
                    <a:solidFill>
                      <a:srgbClr val="0000CC"/>
                    </a:solidFill>
                  </a:rPr>
                  <a:t>m</a:t>
                </a:r>
                <a:r>
                  <a:rPr lang="zh-CN" altLang="en-US" b="1" dirty="0">
                    <a:solidFill>
                      <a:srgbClr val="0000CC"/>
                    </a:solidFill>
                  </a:rPr>
                  <a:t>叉树的结点数：</a:t>
                </a:r>
                <a:r>
                  <a:rPr lang="en-US" altLang="zh-CN" b="1" dirty="0">
                    <a:solidFill>
                      <a:srgbClr val="0000CC"/>
                    </a:solidFill>
                  </a:rPr>
                  <a:t>m^0+m^1+m^2+…+m^(h-1)</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00CC"/>
                    </a:solidFill>
                  </a:rPr>
                  <a:t>用等比级数求和公式 </a:t>
                </a:r>
                <a:r>
                  <a:rPr lang="en-US" altLang="zh-CN" b="1" dirty="0">
                    <a:solidFill>
                      <a:srgbClr val="0000CC"/>
                    </a:solidFill>
                  </a:rPr>
                  <a:t>a1(1-q^n)/(1-q)</a:t>
                </a:r>
                <a:r>
                  <a:rPr lang="en-US" altLang="zh-CN" b="1" baseline="0" dirty="0">
                    <a:solidFill>
                      <a:srgbClr val="0000CC"/>
                    </a:solidFill>
                  </a:rPr>
                  <a:t> </a:t>
                </a:r>
                <a:endParaRPr lang="en-US" altLang="zh-CN" b="1" dirty="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m:t>
                      </m:r>
                      <m:f>
                        <m:fPr>
                          <m:ctrlPr>
                            <a:rPr lang="en-US" altLang="zh-CN" b="0" i="1" dirty="0" smtClean="0">
                              <a:latin typeface="Cambria Math" panose="02040503050406030204" pitchFamily="18" charset="0"/>
                              <a:ea typeface="Cambria Math" panose="02040503050406030204" pitchFamily="18" charset="0"/>
                            </a:rPr>
                          </m:ctrlPr>
                        </m:fPr>
                        <m:num>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𝑚</m:t>
                              </m:r>
                            </m:e>
                            <m:sup>
                              <m:r>
                                <a:rPr lang="en-US" altLang="zh-CN" b="0" i="1" dirty="0" smtClean="0">
                                  <a:latin typeface="Cambria Math" panose="02040503050406030204" pitchFamily="18" charset="0"/>
                                  <a:ea typeface="Cambria Math" panose="02040503050406030204" pitchFamily="18" charset="0"/>
                                </a:rPr>
                                <m:t>h</m:t>
                              </m:r>
                            </m:sup>
                          </m:sSup>
                          <m:r>
                            <a:rPr lang="en-US" altLang="zh-CN" b="0" i="1" dirty="0" smtClean="0">
                              <a:latin typeface="Cambria Math" panose="02040503050406030204" pitchFamily="18" charset="0"/>
                              <a:ea typeface="Cambria Math" panose="02040503050406030204" pitchFamily="18" charset="0"/>
                            </a:rPr>
                            <m:t>−1</m:t>
                          </m:r>
                        </m:num>
                        <m:den>
                          <m:r>
                            <a:rPr lang="en-US" altLang="zh-CN" b="0" i="1" dirty="0" smtClean="0">
                              <a:latin typeface="Cambria Math" panose="02040503050406030204" pitchFamily="18" charset="0"/>
                              <a:ea typeface="Cambria Math" panose="02040503050406030204" pitchFamily="18" charset="0"/>
                            </a:rPr>
                            <m:t>𝑚</m:t>
                          </m:r>
                          <m:r>
                            <a:rPr lang="en-US" altLang="zh-CN" b="0" i="1" dirty="0" smtClean="0">
                              <a:latin typeface="Cambria Math" panose="02040503050406030204" pitchFamily="18" charset="0"/>
                              <a:ea typeface="Cambria Math" panose="02040503050406030204" pitchFamily="18" charset="0"/>
                            </a:rPr>
                            <m:t>−1</m:t>
                          </m:r>
                        </m:den>
                      </m:f>
                    </m:oMath>
                  </m:oMathPara>
                </a14:m>
                <a:endParaRPr lang="en-US" altLang="zh-CN" b="1" dirty="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srgbClr val="0000CC"/>
                  </a:solidFill>
                </a:endParaRPr>
              </a:p>
              <a:p>
                <a:endParaRPr lang="zh-CN" altLang="en-US" dirty="0"/>
              </a:p>
            </p:txBody>
          </p:sp>
        </mc:Choice>
        <mc:Fallback xmlns="">
          <p:sp>
            <p:nvSpPr>
              <p:cNvPr id="3" name="备注占位符 2"/>
              <p:cNvSpPr>
                <a:spLocks noGrp="1"/>
              </p:cNvSpPr>
              <p:nvPr>
                <p:ph type="body" idx="1"/>
              </p:nvPr>
            </p:nvSpPr>
            <p:spPr/>
            <p:txBody>
              <a:bodyPr/>
              <a:lstStyle/>
              <a:p>
                <a:r>
                  <a:rPr lang="zh-CN" altLang="en-US" b="1" dirty="0">
                    <a:solidFill>
                      <a:srgbClr val="0000CC"/>
                    </a:solidFill>
                  </a:rPr>
                  <a:t>二叉树的第 </a:t>
                </a:r>
                <a:r>
                  <a:rPr lang="en-US" altLang="zh-CN" b="1" dirty="0" err="1">
                    <a:solidFill>
                      <a:srgbClr val="0000CC"/>
                    </a:solidFill>
                  </a:rPr>
                  <a:t>i</a:t>
                </a:r>
                <a:r>
                  <a:rPr lang="en-US" altLang="zh-CN" b="1" dirty="0">
                    <a:solidFill>
                      <a:srgbClr val="0000CC"/>
                    </a:solidFill>
                  </a:rPr>
                  <a:t> </a:t>
                </a:r>
                <a:r>
                  <a:rPr lang="zh-CN" altLang="en-US" b="1" dirty="0">
                    <a:solidFill>
                      <a:srgbClr val="0000CC"/>
                    </a:solidFill>
                  </a:rPr>
                  <a:t>层</a:t>
                </a:r>
                <a:r>
                  <a:rPr lang="en-US" altLang="zh-CN" b="1" dirty="0">
                    <a:solidFill>
                      <a:srgbClr val="0000CC"/>
                    </a:solidFill>
                  </a:rPr>
                  <a:t>(i≥1)</a:t>
                </a:r>
                <a:r>
                  <a:rPr lang="zh-CN" altLang="en-US" b="1" dirty="0">
                    <a:solidFill>
                      <a:srgbClr val="0000CC"/>
                    </a:solidFill>
                  </a:rPr>
                  <a:t>最多有 </a:t>
                </a:r>
                <a:r>
                  <a:rPr lang="en-US" altLang="zh-CN" b="1" i="0">
                    <a:solidFill>
                      <a:srgbClr val="0000CC"/>
                    </a:solidFill>
                    <a:latin typeface="Cambria Math" panose="02040503050406030204" pitchFamily="18" charset="0"/>
                  </a:rPr>
                  <a:t>𝟐^(𝒊−𝟏)</a:t>
                </a:r>
                <a:r>
                  <a:rPr lang="en-US" altLang="zh-CN" b="1" dirty="0">
                    <a:solidFill>
                      <a:srgbClr val="0000CC"/>
                    </a:solidFill>
                  </a:rPr>
                  <a:t> </a:t>
                </a:r>
                <a:r>
                  <a:rPr lang="zh-CN" altLang="en-US" b="1" dirty="0">
                    <a:solidFill>
                      <a:srgbClr val="0000CC"/>
                    </a:solidFill>
                  </a:rPr>
                  <a:t>个结点，类似的，用数学归纳法，可以证明：</a:t>
                </a:r>
                <a:r>
                  <a:rPr lang="en-US" altLang="zh-CN" b="1" dirty="0">
                    <a:solidFill>
                      <a:srgbClr val="0000CC"/>
                    </a:solidFill>
                  </a:rPr>
                  <a:t>m</a:t>
                </a:r>
                <a:r>
                  <a:rPr lang="zh-CN" altLang="en-US" b="1" dirty="0">
                    <a:solidFill>
                      <a:srgbClr val="0000CC"/>
                    </a:solidFill>
                  </a:rPr>
                  <a:t>次树第</a:t>
                </a:r>
                <a:r>
                  <a:rPr lang="en-US" altLang="zh-CN" b="1" dirty="0" err="1">
                    <a:solidFill>
                      <a:srgbClr val="0000CC"/>
                    </a:solidFill>
                  </a:rPr>
                  <a:t>i</a:t>
                </a:r>
                <a:r>
                  <a:rPr lang="zh-CN" altLang="en-US" b="1" dirty="0">
                    <a:solidFill>
                      <a:srgbClr val="0000CC"/>
                    </a:solidFill>
                  </a:rPr>
                  <a:t>层结点的个数</a:t>
                </a:r>
                <a:endParaRPr lang="en-US" altLang="zh-CN" b="1" dirty="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深度为 </a:t>
                </a:r>
                <a:r>
                  <a:rPr lang="en-US" altLang="zh-CN" dirty="0"/>
                  <a:t>k( k≥1 )</a:t>
                </a:r>
                <a:r>
                  <a:rPr lang="zh-CN" altLang="en-US" dirty="0"/>
                  <a:t>的二叉树</a:t>
                </a:r>
                <a:r>
                  <a:rPr lang="zh-CN" altLang="en-US" b="1" dirty="0">
                    <a:solidFill>
                      <a:srgbClr val="0000CC"/>
                    </a:solidFill>
                  </a:rPr>
                  <a:t>最多有 </a:t>
                </a:r>
                <a:r>
                  <a:rPr lang="en-US" altLang="zh-CN" i="0">
                    <a:solidFill>
                      <a:srgbClr val="0000CC"/>
                    </a:solidFill>
                    <a:latin typeface="Cambria Math" panose="02040503050406030204" pitchFamily="18" charset="0"/>
                  </a:rPr>
                  <a:t>2^𝑘 </a:t>
                </a:r>
                <a:r>
                  <a:rPr lang="en-US" altLang="zh-CN" i="0">
                    <a:latin typeface="Cambria Math" panose="02040503050406030204" pitchFamily="18" charset="0"/>
                  </a:rPr>
                  <a:t> </a:t>
                </a:r>
                <a:r>
                  <a:rPr lang="en-US" altLang="zh-CN" b="1" dirty="0">
                    <a:solidFill>
                      <a:srgbClr val="0000CC"/>
                    </a:solidFill>
                  </a:rPr>
                  <a:t>-1</a:t>
                </a:r>
                <a:r>
                  <a:rPr lang="zh-CN" altLang="en-US" b="1" dirty="0">
                    <a:solidFill>
                      <a:srgbClr val="0000CC"/>
                    </a:solidFill>
                  </a:rPr>
                  <a:t>个结点，类似的，用等比级数求和公式</a:t>
                </a:r>
                <a:endParaRPr lang="en-US" altLang="zh-CN" b="1" dirty="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dirty="0">
                    <a:latin typeface="Cambria Math" panose="02040503050406030204" pitchFamily="18" charset="0"/>
                  </a:rPr>
                  <a:t>(</a:t>
                </a:r>
                <a:r>
                  <a:rPr lang="en-US" altLang="zh-CN" b="0" i="0" dirty="0">
                    <a:latin typeface="Cambria Math" panose="02040503050406030204" pitchFamily="18" charset="0"/>
                  </a:rPr>
                  <a:t>𝑚^(ℎ−1)−1)/(𝑚−1)</a:t>
                </a:r>
                <a:r>
                  <a:rPr lang="en-US" altLang="zh-CN" i="0" dirty="0">
                    <a:latin typeface="Cambria Math" panose="02040503050406030204" pitchFamily="18" charset="0"/>
                    <a:ea typeface="Cambria Math" panose="02040503050406030204" pitchFamily="18" charset="0"/>
                  </a:rPr>
                  <a:t>&lt;</a:t>
                </a:r>
                <a:r>
                  <a:rPr lang="en-US" altLang="zh-CN" b="0" i="0" dirty="0">
                    <a:latin typeface="Cambria Math" panose="02040503050406030204" pitchFamily="18" charset="0"/>
                    <a:ea typeface="Cambria Math" panose="02040503050406030204" pitchFamily="18" charset="0"/>
                  </a:rPr>
                  <a:t>𝑛≤(𝑚^ℎ−1)/(𝑚−1)</a:t>
                </a:r>
                <a:endParaRPr lang="en-US" altLang="zh-CN" b="1" dirty="0">
                  <a:solidFill>
                    <a:srgbClr val="0000CC"/>
                  </a:solidFill>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D30439F-50D9-4483-9248-774777FCAF80}" type="slidenum">
              <a:rPr lang="zh-CN" altLang="en-US" smtClean="0"/>
              <a:t>11</a:t>
            </a:fld>
            <a:endParaRPr lang="zh-CN" altLang="en-US"/>
          </a:p>
        </p:txBody>
      </p:sp>
    </p:spTree>
    <p:extLst>
      <p:ext uri="{BB962C8B-B14F-4D97-AF65-F5344CB8AC3E}">
        <p14:creationId xmlns:p14="http://schemas.microsoft.com/office/powerpoint/2010/main" val="17228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12</a:t>
            </a:fld>
            <a:endParaRPr lang="zh-CN" altLang="en-US"/>
          </a:p>
        </p:txBody>
      </p:sp>
    </p:spTree>
    <p:extLst>
      <p:ext uri="{BB962C8B-B14F-4D97-AF65-F5344CB8AC3E}">
        <p14:creationId xmlns:p14="http://schemas.microsoft.com/office/powerpoint/2010/main" val="389587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树没有 硬性规定的 子树的先后次序</a:t>
            </a:r>
          </a:p>
        </p:txBody>
      </p:sp>
      <p:sp>
        <p:nvSpPr>
          <p:cNvPr id="4" name="灯片编号占位符 3"/>
          <p:cNvSpPr>
            <a:spLocks noGrp="1"/>
          </p:cNvSpPr>
          <p:nvPr>
            <p:ph type="sldNum" sz="quarter" idx="5"/>
          </p:nvPr>
        </p:nvSpPr>
        <p:spPr/>
        <p:txBody>
          <a:bodyPr/>
          <a:lstStyle/>
          <a:p>
            <a:fld id="{CD30439F-50D9-4483-9248-774777FCAF80}" type="slidenum">
              <a:rPr lang="zh-CN" altLang="en-US" smtClean="0"/>
              <a:t>13</a:t>
            </a:fld>
            <a:endParaRPr lang="zh-CN" altLang="en-US"/>
          </a:p>
        </p:txBody>
      </p:sp>
    </p:spTree>
    <p:extLst>
      <p:ext uri="{BB962C8B-B14F-4D97-AF65-F5344CB8AC3E}">
        <p14:creationId xmlns:p14="http://schemas.microsoft.com/office/powerpoint/2010/main" val="1506650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树的孩子</a:t>
            </a:r>
            <a:r>
              <a:rPr lang="en-US" altLang="zh-CN" dirty="0"/>
              <a:t>-</a:t>
            </a:r>
            <a:r>
              <a:rPr lang="zh-CN" altLang="en-US" dirty="0"/>
              <a:t>兄弟表示法</a:t>
            </a:r>
            <a:endParaRPr lang="en-US" altLang="zh-CN" dirty="0"/>
          </a:p>
          <a:p>
            <a:r>
              <a:rPr lang="zh-CN" altLang="en-US" b="0" dirty="0"/>
              <a:t>先跟，对应，</a:t>
            </a:r>
            <a:r>
              <a:rPr lang="zh-CN" altLang="en-US" b="0" dirty="0">
                <a:solidFill>
                  <a:srgbClr val="0000CC"/>
                </a:solidFill>
              </a:rPr>
              <a:t>二叉树的先序遍历</a:t>
            </a:r>
            <a:endParaRPr lang="en-US" altLang="zh-CN" b="0" dirty="0">
              <a:solidFill>
                <a:srgbClr val="0000CC"/>
              </a:solidFill>
            </a:endParaRPr>
          </a:p>
          <a:p>
            <a:r>
              <a:rPr lang="zh-CN" altLang="en-US" b="0" dirty="0">
                <a:solidFill>
                  <a:srgbClr val="0000CC"/>
                </a:solidFill>
              </a:rPr>
              <a:t>后根，</a:t>
            </a:r>
            <a:r>
              <a:rPr lang="zh-CN" altLang="en-US" b="0" dirty="0"/>
              <a:t>对应，</a:t>
            </a:r>
            <a:r>
              <a:rPr lang="zh-CN" altLang="en-US" b="0" dirty="0">
                <a:solidFill>
                  <a:srgbClr val="0000CC"/>
                </a:solidFill>
              </a:rPr>
              <a:t>二叉树的中序遍历</a:t>
            </a:r>
            <a:endParaRPr lang="zh-CN" altLang="en-US" b="0" dirty="0"/>
          </a:p>
        </p:txBody>
      </p:sp>
      <p:sp>
        <p:nvSpPr>
          <p:cNvPr id="4" name="灯片编号占位符 3"/>
          <p:cNvSpPr>
            <a:spLocks noGrp="1"/>
          </p:cNvSpPr>
          <p:nvPr>
            <p:ph type="sldNum" sz="quarter" idx="10"/>
          </p:nvPr>
        </p:nvSpPr>
        <p:spPr/>
        <p:txBody>
          <a:bodyPr/>
          <a:lstStyle/>
          <a:p>
            <a:fld id="{CD30439F-50D9-4483-9248-774777FCAF80}" type="slidenum">
              <a:rPr lang="zh-CN" altLang="en-US" smtClean="0"/>
              <a:t>14</a:t>
            </a:fld>
            <a:endParaRPr lang="zh-CN" altLang="en-US"/>
          </a:p>
        </p:txBody>
      </p:sp>
    </p:spTree>
    <p:extLst>
      <p:ext uri="{BB962C8B-B14F-4D97-AF65-F5344CB8AC3E}">
        <p14:creationId xmlns:p14="http://schemas.microsoft.com/office/powerpoint/2010/main" val="79459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17</a:t>
            </a:fld>
            <a:endParaRPr lang="zh-CN" altLang="en-US"/>
          </a:p>
        </p:txBody>
      </p:sp>
    </p:spTree>
    <p:extLst>
      <p:ext uri="{BB962C8B-B14F-4D97-AF65-F5344CB8AC3E}">
        <p14:creationId xmlns:p14="http://schemas.microsoft.com/office/powerpoint/2010/main" val="3516140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19</a:t>
            </a:fld>
            <a:endParaRPr lang="zh-CN" altLang="en-US"/>
          </a:p>
        </p:txBody>
      </p:sp>
    </p:spTree>
    <p:extLst>
      <p:ext uri="{BB962C8B-B14F-4D97-AF65-F5344CB8AC3E}">
        <p14:creationId xmlns:p14="http://schemas.microsoft.com/office/powerpoint/2010/main" val="4135296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20</a:t>
            </a:fld>
            <a:endParaRPr lang="zh-CN" altLang="en-US"/>
          </a:p>
        </p:txBody>
      </p:sp>
    </p:spTree>
    <p:extLst>
      <p:ext uri="{BB962C8B-B14F-4D97-AF65-F5344CB8AC3E}">
        <p14:creationId xmlns:p14="http://schemas.microsoft.com/office/powerpoint/2010/main" val="2676275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若按此方法构建有</a:t>
                </a:r>
                <a:r>
                  <a:rPr lang="en-US" altLang="zh-CN" sz="1200" dirty="0"/>
                  <a:t>n</a:t>
                </a:r>
                <a:r>
                  <a:rPr lang="zh-CN" altLang="en-US" sz="1200" dirty="0"/>
                  <a:t>个结点的树</a:t>
                </a:r>
                <a:r>
                  <a:rPr lang="en-US" altLang="zh-CN" sz="1200" dirty="0"/>
                  <a:t>t</a:t>
                </a:r>
                <a:r>
                  <a:rPr lang="zh-CN" altLang="en-US" sz="1200" dirty="0"/>
                  <a:t>，则</a:t>
                </a:r>
                <a:r>
                  <a:rPr lang="en-US" altLang="zh-CN" sz="1200" dirty="0"/>
                  <a:t>t</a:t>
                </a:r>
                <a:r>
                  <a:rPr lang="zh-CN" altLang="en-US" sz="1200" dirty="0"/>
                  <a:t>的高度最多为</a:t>
                </a:r>
                <a14:m>
                  <m:oMath xmlns:m="http://schemas.openxmlformats.org/officeDocument/2006/math">
                    <m:d>
                      <m:dPr>
                        <m:begChr m:val="⌊"/>
                        <m:endChr m:val="⌋"/>
                        <m:ctrlPr>
                          <a:rPr lang="zh-CN" altLang="en-US" sz="1200" i="1" smtClean="0">
                            <a:latin typeface="Cambria Math" panose="02040503050406030204" pitchFamily="18" charset="0"/>
                          </a:rPr>
                        </m:ctrlPr>
                      </m:dPr>
                      <m:e>
                        <m:func>
                          <m:funcPr>
                            <m:ctrlPr>
                              <a:rPr lang="en-US" altLang="zh-CN" sz="1200" i="1" smtClean="0">
                                <a:latin typeface="Cambria Math" panose="02040503050406030204" pitchFamily="18" charset="0"/>
                              </a:rPr>
                            </m:ctrlPr>
                          </m:funcPr>
                          <m:fName>
                            <m:sSub>
                              <m:sSubPr>
                                <m:ctrlPr>
                                  <a:rPr lang="en-US" altLang="zh-CN" sz="1200" i="1" smtClean="0">
                                    <a:latin typeface="Cambria Math" panose="02040503050406030204" pitchFamily="18" charset="0"/>
                                  </a:rPr>
                                </m:ctrlPr>
                              </m:sSubPr>
                              <m:e>
                                <m:r>
                                  <m:rPr>
                                    <m:sty m:val="p"/>
                                  </m:rPr>
                                  <a:rPr lang="en-US" altLang="zh-CN" sz="1200" i="0" smtClean="0">
                                    <a:latin typeface="Cambria Math" panose="02040503050406030204" pitchFamily="18" charset="0"/>
                                  </a:rPr>
                                  <m:t>log</m:t>
                                </m:r>
                              </m:e>
                              <m:sub>
                                <m:r>
                                  <a:rPr lang="en-US" altLang="zh-CN" sz="1200" b="0" i="1" smtClean="0">
                                    <a:latin typeface="Cambria Math" panose="02040503050406030204" pitchFamily="18" charset="0"/>
                                  </a:rPr>
                                  <m:t>2</m:t>
                                </m:r>
                              </m:sub>
                            </m:sSub>
                          </m:fName>
                          <m:e>
                            <m:r>
                              <a:rPr lang="en-US" altLang="zh-CN" sz="1200" b="0" i="1" smtClean="0">
                                <a:latin typeface="Cambria Math" panose="02040503050406030204" pitchFamily="18" charset="0"/>
                              </a:rPr>
                              <m:t>𝑛</m:t>
                            </m:r>
                          </m:e>
                        </m:func>
                      </m:e>
                    </m:d>
                  </m:oMath>
                </a14:m>
                <a:r>
                  <a:rPr lang="en-US" altLang="zh-CN" sz="1200" dirty="0"/>
                  <a:t>+1</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若按此方法构建有</a:t>
                </a:r>
                <a:r>
                  <a:rPr lang="en-US" altLang="zh-CN" sz="1200" dirty="0"/>
                  <a:t>n</a:t>
                </a:r>
                <a:r>
                  <a:rPr lang="zh-CN" altLang="en-US" sz="1200" dirty="0"/>
                  <a:t>个结点的树</a:t>
                </a:r>
                <a:r>
                  <a:rPr lang="en-US" altLang="zh-CN" sz="1200" dirty="0"/>
                  <a:t>t</a:t>
                </a:r>
                <a:r>
                  <a:rPr lang="zh-CN" altLang="en-US" sz="1200" dirty="0"/>
                  <a:t>，则</a:t>
                </a:r>
                <a:r>
                  <a:rPr lang="en-US" altLang="zh-CN" sz="1200" dirty="0"/>
                  <a:t>t</a:t>
                </a:r>
                <a:r>
                  <a:rPr lang="zh-CN" altLang="en-US" sz="1200" dirty="0"/>
                  <a:t>的高度最多为</a:t>
                </a:r>
                <a:r>
                  <a:rPr lang="zh-CN" altLang="en-US" sz="1200" i="0">
                    <a:latin typeface="Cambria Math" panose="02040503050406030204" pitchFamily="18" charset="0"/>
                  </a:rPr>
                  <a:t>⌊</a:t>
                </a:r>
                <a:r>
                  <a:rPr lang="en-US" altLang="zh-CN" sz="1200" i="0">
                    <a:latin typeface="Cambria Math" panose="02040503050406030204" pitchFamily="18" charset="0"/>
                  </a:rPr>
                  <a:t>log_</a:t>
                </a:r>
                <a:r>
                  <a:rPr lang="en-US" altLang="zh-CN" sz="1200" b="0" i="0">
                    <a:latin typeface="Cambria Math" panose="02040503050406030204" pitchFamily="18" charset="0"/>
                  </a:rPr>
                  <a:t>2⁡𝑛 ⌋</a:t>
                </a:r>
                <a:r>
                  <a:rPr lang="en-US" altLang="zh-CN" sz="1200" dirty="0"/>
                  <a:t>+1</a:t>
                </a:r>
              </a:p>
              <a:p>
                <a:endParaRPr lang="zh-CN" altLang="en-US" dirty="0"/>
              </a:p>
            </p:txBody>
          </p:sp>
        </mc:Fallback>
      </mc:AlternateContent>
      <p:sp>
        <p:nvSpPr>
          <p:cNvPr id="4" name="灯片编号占位符 3"/>
          <p:cNvSpPr>
            <a:spLocks noGrp="1"/>
          </p:cNvSpPr>
          <p:nvPr>
            <p:ph type="sldNum" sz="quarter" idx="5"/>
          </p:nvPr>
        </p:nvSpPr>
        <p:spPr/>
        <p:txBody>
          <a:bodyPr/>
          <a:lstStyle/>
          <a:p>
            <a:fld id="{CD30439F-50D9-4483-9248-774777FCAF80}" type="slidenum">
              <a:rPr lang="zh-CN" altLang="en-US" smtClean="0"/>
              <a:t>21</a:t>
            </a:fld>
            <a:endParaRPr lang="zh-CN" altLang="en-US"/>
          </a:p>
        </p:txBody>
      </p:sp>
    </p:spTree>
    <p:extLst>
      <p:ext uri="{BB962C8B-B14F-4D97-AF65-F5344CB8AC3E}">
        <p14:creationId xmlns:p14="http://schemas.microsoft.com/office/powerpoint/2010/main" val="1043737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但随着子集的依次合并，树的深度不断增大</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22</a:t>
            </a:fld>
            <a:endParaRPr lang="zh-CN" altLang="en-US"/>
          </a:p>
        </p:txBody>
      </p:sp>
    </p:spTree>
    <p:extLst>
      <p:ext uri="{BB962C8B-B14F-4D97-AF65-F5344CB8AC3E}">
        <p14:creationId xmlns:p14="http://schemas.microsoft.com/office/powerpoint/2010/main" val="75218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23</a:t>
            </a:fld>
            <a:endParaRPr lang="zh-CN" altLang="en-US"/>
          </a:p>
        </p:txBody>
      </p:sp>
    </p:spTree>
    <p:extLst>
      <p:ext uri="{BB962C8B-B14F-4D97-AF65-F5344CB8AC3E}">
        <p14:creationId xmlns:p14="http://schemas.microsoft.com/office/powerpoint/2010/main" val="340201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3</a:t>
            </a:fld>
            <a:endParaRPr lang="zh-CN" altLang="en-US"/>
          </a:p>
        </p:txBody>
      </p:sp>
    </p:spTree>
    <p:extLst>
      <p:ext uri="{BB962C8B-B14F-4D97-AF65-F5344CB8AC3E}">
        <p14:creationId xmlns:p14="http://schemas.microsoft.com/office/powerpoint/2010/main" val="2457340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30439F-50D9-4483-9248-774777FCAF80}" type="slidenum">
              <a:rPr lang="zh-CN" altLang="en-US" smtClean="0"/>
              <a:t>24</a:t>
            </a:fld>
            <a:endParaRPr lang="zh-CN" altLang="en-US"/>
          </a:p>
        </p:txBody>
      </p:sp>
    </p:spTree>
    <p:extLst>
      <p:ext uri="{BB962C8B-B14F-4D97-AF65-F5344CB8AC3E}">
        <p14:creationId xmlns:p14="http://schemas.microsoft.com/office/powerpoint/2010/main" val="477807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0000CC"/>
                </a:solidFill>
              </a:rPr>
              <a:t>等价类</a:t>
            </a:r>
            <a:r>
              <a:rPr lang="zh-CN" altLang="en-US" dirty="0"/>
              <a:t>是集合中相互等价的元素的最大子集合；</a:t>
            </a:r>
            <a:endParaRPr lang="en-US" altLang="zh-CN" dirty="0"/>
          </a:p>
          <a:p>
            <a:r>
              <a:rPr lang="zh-CN" altLang="en-US" dirty="0"/>
              <a:t>等价关系：朋友关系</a:t>
            </a:r>
          </a:p>
        </p:txBody>
      </p:sp>
      <p:sp>
        <p:nvSpPr>
          <p:cNvPr id="4" name="灯片编号占位符 3"/>
          <p:cNvSpPr>
            <a:spLocks noGrp="1"/>
          </p:cNvSpPr>
          <p:nvPr>
            <p:ph type="sldNum" sz="quarter" idx="5"/>
          </p:nvPr>
        </p:nvSpPr>
        <p:spPr/>
        <p:txBody>
          <a:bodyPr/>
          <a:lstStyle/>
          <a:p>
            <a:fld id="{CD30439F-50D9-4483-9248-774777FCAF80}" type="slidenum">
              <a:rPr lang="zh-CN" altLang="en-US" smtClean="0"/>
              <a:t>25</a:t>
            </a:fld>
            <a:endParaRPr lang="zh-CN" altLang="en-US"/>
          </a:p>
        </p:txBody>
      </p:sp>
    </p:spTree>
    <p:extLst>
      <p:ext uri="{BB962C8B-B14F-4D97-AF65-F5344CB8AC3E}">
        <p14:creationId xmlns:p14="http://schemas.microsoft.com/office/powerpoint/2010/main" val="597613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30439F-50D9-4483-9248-774777FCAF80}" type="slidenum">
              <a:rPr lang="zh-CN" altLang="en-US" smtClean="0"/>
              <a:t>26</a:t>
            </a:fld>
            <a:endParaRPr lang="zh-CN" altLang="en-US"/>
          </a:p>
        </p:txBody>
      </p:sp>
    </p:spTree>
    <p:extLst>
      <p:ext uri="{BB962C8B-B14F-4D97-AF65-F5344CB8AC3E}">
        <p14:creationId xmlns:p14="http://schemas.microsoft.com/office/powerpoint/2010/main" val="2731995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27</a:t>
            </a:fld>
            <a:endParaRPr lang="zh-CN" altLang="en-US"/>
          </a:p>
        </p:txBody>
      </p:sp>
    </p:spTree>
    <p:extLst>
      <p:ext uri="{BB962C8B-B14F-4D97-AF65-F5344CB8AC3E}">
        <p14:creationId xmlns:p14="http://schemas.microsoft.com/office/powerpoint/2010/main" val="3341702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28</a:t>
            </a:fld>
            <a:endParaRPr lang="zh-CN" altLang="en-US"/>
          </a:p>
        </p:txBody>
      </p:sp>
    </p:spTree>
    <p:extLst>
      <p:ext uri="{BB962C8B-B14F-4D97-AF65-F5344CB8AC3E}">
        <p14:creationId xmlns:p14="http://schemas.microsoft.com/office/powerpoint/2010/main" val="2655257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a:t>
            </a:r>
            <a:r>
              <a:rPr lang="zh-CN" altLang="en-US" dirty="0"/>
              <a:t> </a:t>
            </a:r>
            <a:r>
              <a:rPr lang="en-US" altLang="zh-CN" dirty="0"/>
              <a:t>…</a:t>
            </a:r>
            <a:r>
              <a:rPr lang="zh-CN" altLang="en-US" dirty="0"/>
              <a:t> 为：</a:t>
            </a:r>
            <a:r>
              <a:rPr lang="en-US" altLang="zh-CN" dirty="0"/>
              <a:t> </a:t>
            </a:r>
          </a:p>
          <a:p>
            <a:r>
              <a:rPr lang="zh-CN" altLang="en-US" sz="1200" kern="1200">
                <a:solidFill>
                  <a:schemeClr val="tx1"/>
                </a:solidFill>
                <a:latin typeface="+mn-lt"/>
                <a:ea typeface="+mn-ea"/>
                <a:cs typeface="+mn-cs"/>
              </a:rPr>
              <a:t> </a:t>
            </a:r>
            <a:r>
              <a:rPr lang="en-US" altLang="zh-CN" sz="1200" kern="1200">
                <a:solidFill>
                  <a:schemeClr val="tx1"/>
                </a:solidFill>
                <a:latin typeface="+mn-lt"/>
                <a:ea typeface="+mn-ea"/>
                <a:cs typeface="+mn-cs"/>
              </a:rPr>
              <a:t>if(BSet-&gt;length==0) printf("+ +");</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 </a:t>
            </a:r>
            <a:r>
              <a:rPr lang="en-US" altLang="zh-CN" sz="1200" kern="1200">
                <a:solidFill>
                  <a:schemeClr val="tx1"/>
                </a:solidFill>
                <a:latin typeface="+mn-lt"/>
                <a:ea typeface="+mn-ea"/>
                <a:cs typeface="+mn-cs"/>
              </a:rPr>
              <a:t>else</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    </a:t>
            </a:r>
            <a:r>
              <a:rPr lang="en-US" altLang="zh-CN" sz="1200" kern="1200">
                <a:solidFill>
                  <a:schemeClr val="tx1"/>
                </a:solidFill>
                <a:latin typeface="+mn-lt"/>
                <a:ea typeface="+mn-ea"/>
                <a:cs typeface="+mn-cs"/>
              </a:rPr>
              <a:t>for(int j=0;j&lt;BSet-&gt;length;j++)</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        </a:t>
            </a:r>
            <a:r>
              <a:rPr lang="en-US" altLang="zh-CN" sz="1200" kern="1200">
                <a:solidFill>
                  <a:schemeClr val="tx1"/>
                </a:solidFill>
                <a:latin typeface="+mn-lt"/>
                <a:ea typeface="+mn-ea"/>
                <a:cs typeface="+mn-cs"/>
              </a:rPr>
              <a:t>printf("+%c+",BSet-&gt;elem[j]);</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 </a:t>
            </a:r>
            <a:r>
              <a:rPr lang="en-US" altLang="zh-CN" sz="1200" kern="1200">
                <a:solidFill>
                  <a:schemeClr val="tx1"/>
                </a:solidFill>
                <a:latin typeface="+mn-lt"/>
                <a:ea typeface="+mn-ea"/>
                <a:cs typeface="+mn-cs"/>
              </a:rPr>
              <a:t>printf("\n");</a:t>
            </a:r>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29</a:t>
            </a:fld>
            <a:endParaRPr lang="zh-CN" altLang="en-US"/>
          </a:p>
        </p:txBody>
      </p:sp>
    </p:spTree>
    <p:extLst>
      <p:ext uri="{BB962C8B-B14F-4D97-AF65-F5344CB8AC3E}">
        <p14:creationId xmlns:p14="http://schemas.microsoft.com/office/powerpoint/2010/main" val="3887158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所谓的叶子结点是指：第一行 有</a:t>
            </a:r>
            <a:r>
              <a:rPr lang="en-US" altLang="zh-CN" dirty="0"/>
              <a:t>4</a:t>
            </a:r>
            <a:r>
              <a:rPr lang="zh-CN" altLang="en-US" dirty="0"/>
              <a:t>个位置备选，第二行有 </a:t>
            </a:r>
            <a:r>
              <a:rPr lang="en-US" altLang="zh-CN" dirty="0"/>
              <a:t>3</a:t>
            </a:r>
            <a:r>
              <a:rPr lang="zh-CN" altLang="en-US" dirty="0"/>
              <a:t>个位置备选，第三行有</a:t>
            </a:r>
            <a:r>
              <a:rPr lang="en-US" altLang="zh-CN" dirty="0"/>
              <a:t>2</a:t>
            </a:r>
            <a:r>
              <a:rPr lang="zh-CN" altLang="en-US" dirty="0"/>
              <a:t>个位置备选。</a:t>
            </a:r>
          </a:p>
        </p:txBody>
      </p:sp>
      <p:sp>
        <p:nvSpPr>
          <p:cNvPr id="4" name="灯片编号占位符 3"/>
          <p:cNvSpPr>
            <a:spLocks noGrp="1"/>
          </p:cNvSpPr>
          <p:nvPr>
            <p:ph type="sldNum" sz="quarter" idx="5"/>
          </p:nvPr>
        </p:nvSpPr>
        <p:spPr/>
        <p:txBody>
          <a:bodyPr/>
          <a:lstStyle/>
          <a:p>
            <a:fld id="{CD30439F-50D9-4483-9248-774777FCAF80}" type="slidenum">
              <a:rPr lang="zh-CN" altLang="en-US" smtClean="0"/>
              <a:t>31</a:t>
            </a:fld>
            <a:endParaRPr lang="zh-CN" altLang="en-US"/>
          </a:p>
        </p:txBody>
      </p:sp>
    </p:spTree>
    <p:extLst>
      <p:ext uri="{BB962C8B-B14F-4D97-AF65-F5344CB8AC3E}">
        <p14:creationId xmlns:p14="http://schemas.microsoft.com/office/powerpoint/2010/main" val="931762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32</a:t>
            </a:fld>
            <a:endParaRPr lang="zh-CN" altLang="en-US"/>
          </a:p>
        </p:txBody>
      </p:sp>
    </p:spTree>
    <p:extLst>
      <p:ext uri="{BB962C8B-B14F-4D97-AF65-F5344CB8AC3E}">
        <p14:creationId xmlns:p14="http://schemas.microsoft.com/office/powerpoint/2010/main" val="1767551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30439F-50D9-4483-9248-774777FCAF80}" type="slidenum">
              <a:rPr lang="zh-CN" altLang="en-US" smtClean="0"/>
              <a:t>33</a:t>
            </a:fld>
            <a:endParaRPr lang="zh-CN" altLang="en-US"/>
          </a:p>
        </p:txBody>
      </p:sp>
    </p:spTree>
    <p:extLst>
      <p:ext uri="{BB962C8B-B14F-4D97-AF65-F5344CB8AC3E}">
        <p14:creationId xmlns:p14="http://schemas.microsoft.com/office/powerpoint/2010/main" val="34785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回溯法：面对（树型）解空间，基于遍历算法，搜索解空间，根据约束剪枝解空间，从而找到解。常用递归实现。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34</a:t>
            </a:fld>
            <a:endParaRPr lang="zh-CN" altLang="en-US"/>
          </a:p>
        </p:txBody>
      </p:sp>
    </p:spTree>
    <p:extLst>
      <p:ext uri="{BB962C8B-B14F-4D97-AF65-F5344CB8AC3E}">
        <p14:creationId xmlns:p14="http://schemas.microsoft.com/office/powerpoint/2010/main" val="153824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并查集，用了树的这种表示方法</a:t>
            </a:r>
          </a:p>
        </p:txBody>
      </p:sp>
      <p:sp>
        <p:nvSpPr>
          <p:cNvPr id="4" name="灯片编号占位符 3"/>
          <p:cNvSpPr>
            <a:spLocks noGrp="1"/>
          </p:cNvSpPr>
          <p:nvPr>
            <p:ph type="sldNum" sz="quarter" idx="5"/>
          </p:nvPr>
        </p:nvSpPr>
        <p:spPr/>
        <p:txBody>
          <a:bodyPr/>
          <a:lstStyle/>
          <a:p>
            <a:fld id="{CD30439F-50D9-4483-9248-774777FCAF80}" type="slidenum">
              <a:rPr lang="zh-CN" altLang="en-US" smtClean="0"/>
              <a:t>4</a:t>
            </a:fld>
            <a:endParaRPr lang="zh-CN" altLang="en-US"/>
          </a:p>
        </p:txBody>
      </p:sp>
    </p:spTree>
    <p:extLst>
      <p:ext uri="{BB962C8B-B14F-4D97-AF65-F5344CB8AC3E}">
        <p14:creationId xmlns:p14="http://schemas.microsoft.com/office/powerpoint/2010/main" val="3435484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35</a:t>
            </a:fld>
            <a:endParaRPr lang="zh-CN" altLang="en-US"/>
          </a:p>
        </p:txBody>
      </p:sp>
    </p:spTree>
    <p:extLst>
      <p:ext uri="{BB962C8B-B14F-4D97-AF65-F5344CB8AC3E}">
        <p14:creationId xmlns:p14="http://schemas.microsoft.com/office/powerpoint/2010/main" val="278005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总结点数 </a:t>
            </a:r>
            <a:r>
              <a:rPr lang="en-US" altLang="zh-CN" dirty="0"/>
              <a:t>– </a:t>
            </a:r>
            <a:r>
              <a:rPr lang="zh-CN" altLang="en-US" dirty="0"/>
              <a:t>左子树 </a:t>
            </a:r>
            <a:r>
              <a:rPr lang="en-US" altLang="zh-CN" dirty="0"/>
              <a:t>–</a:t>
            </a:r>
            <a:r>
              <a:rPr lang="zh-CN" altLang="en-US" dirty="0"/>
              <a:t>根 </a:t>
            </a:r>
            <a:r>
              <a:rPr lang="en-US" altLang="zh-CN" dirty="0"/>
              <a:t>=n1+n2+n3+n4</a:t>
            </a:r>
            <a:r>
              <a:rPr lang="en-US" altLang="zh-CN" baseline="0" dirty="0"/>
              <a:t> – (n1-1) -1 = </a:t>
            </a:r>
            <a:r>
              <a:rPr lang="en-US" altLang="zh-CN" sz="1200" dirty="0"/>
              <a:t>n2+n3+n4</a:t>
            </a:r>
          </a:p>
          <a:p>
            <a:endParaRPr lang="zh-CN" altLang="en-US" dirty="0"/>
          </a:p>
        </p:txBody>
      </p:sp>
      <p:sp>
        <p:nvSpPr>
          <p:cNvPr id="4" name="灯片编号占位符 3"/>
          <p:cNvSpPr>
            <a:spLocks noGrp="1"/>
          </p:cNvSpPr>
          <p:nvPr>
            <p:ph type="sldNum" sz="quarter" idx="10"/>
          </p:nvPr>
        </p:nvSpPr>
        <p:spPr/>
        <p:txBody>
          <a:bodyPr/>
          <a:lstStyle/>
          <a:p>
            <a:fld id="{CD30439F-50D9-4483-9248-774777FCAF80}" type="slidenum">
              <a:rPr lang="zh-CN" altLang="en-US" smtClean="0"/>
              <a:t>38</a:t>
            </a:fld>
            <a:endParaRPr lang="zh-CN" altLang="en-US"/>
          </a:p>
        </p:txBody>
      </p:sp>
    </p:spTree>
    <p:extLst>
      <p:ext uri="{BB962C8B-B14F-4D97-AF65-F5344CB8AC3E}">
        <p14:creationId xmlns:p14="http://schemas.microsoft.com/office/powerpoint/2010/main" val="504475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每个非叶结点都有一个孩子</a:t>
            </a:r>
            <a:r>
              <a:rPr lang="en-US" altLang="zh-CN" dirty="0"/>
              <a:t>-</a:t>
            </a:r>
            <a:r>
              <a:rPr lang="zh-CN" altLang="en-US" dirty="0"/>
              <a:t>兄弟链，最末兄弟有一个空的右指针，再加上最右结点的右指针为空，所以是</a:t>
            </a:r>
            <a:r>
              <a:rPr lang="en-US" altLang="zh-CN" dirty="0"/>
              <a:t>n+1</a:t>
            </a:r>
            <a:endParaRPr lang="zh-CN" altLang="en-US" dirty="0"/>
          </a:p>
        </p:txBody>
      </p:sp>
      <p:sp>
        <p:nvSpPr>
          <p:cNvPr id="4" name="灯片编号占位符 3"/>
          <p:cNvSpPr>
            <a:spLocks noGrp="1"/>
          </p:cNvSpPr>
          <p:nvPr>
            <p:ph type="sldNum" sz="quarter" idx="10"/>
          </p:nvPr>
        </p:nvSpPr>
        <p:spPr/>
        <p:txBody>
          <a:bodyPr/>
          <a:lstStyle/>
          <a:p>
            <a:fld id="{CD30439F-50D9-4483-9248-774777FCAF80}" type="slidenum">
              <a:rPr lang="zh-CN" altLang="en-US" smtClean="0"/>
              <a:t>39</a:t>
            </a:fld>
            <a:endParaRPr lang="zh-CN" altLang="en-US"/>
          </a:p>
        </p:txBody>
      </p:sp>
    </p:spTree>
    <p:extLst>
      <p:ext uri="{BB962C8B-B14F-4D97-AF65-F5344CB8AC3E}">
        <p14:creationId xmlns:p14="http://schemas.microsoft.com/office/powerpoint/2010/main" val="1359765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30439F-50D9-4483-9248-774777FCAF80}" type="slidenum">
              <a:rPr lang="zh-CN" altLang="en-US" smtClean="0"/>
              <a:t>40</a:t>
            </a:fld>
            <a:endParaRPr lang="zh-CN" altLang="en-US"/>
          </a:p>
        </p:txBody>
      </p:sp>
    </p:spTree>
    <p:extLst>
      <p:ext uri="{BB962C8B-B14F-4D97-AF65-F5344CB8AC3E}">
        <p14:creationId xmlns:p14="http://schemas.microsoft.com/office/powerpoint/2010/main" val="1295665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依次从左至右对森林中的每一棵树进行后根遍历</a:t>
            </a:r>
          </a:p>
        </p:txBody>
      </p:sp>
      <p:sp>
        <p:nvSpPr>
          <p:cNvPr id="4" name="灯片编号占位符 3"/>
          <p:cNvSpPr>
            <a:spLocks noGrp="1"/>
          </p:cNvSpPr>
          <p:nvPr>
            <p:ph type="sldNum" sz="quarter" idx="5"/>
          </p:nvPr>
        </p:nvSpPr>
        <p:spPr/>
        <p:txBody>
          <a:bodyPr/>
          <a:lstStyle/>
          <a:p>
            <a:fld id="{CD30439F-50D9-4483-9248-774777FCAF80}" type="slidenum">
              <a:rPr lang="zh-CN" altLang="en-US" smtClean="0"/>
              <a:t>41</a:t>
            </a:fld>
            <a:endParaRPr lang="zh-CN" altLang="en-US"/>
          </a:p>
        </p:txBody>
      </p:sp>
    </p:spTree>
    <p:extLst>
      <p:ext uri="{BB962C8B-B14F-4D97-AF65-F5344CB8AC3E}">
        <p14:creationId xmlns:p14="http://schemas.microsoft.com/office/powerpoint/2010/main" val="4143809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30439F-50D9-4483-9248-774777FCAF80}" type="slidenum">
              <a:rPr lang="zh-CN" altLang="en-US" smtClean="0"/>
              <a:t>43</a:t>
            </a:fld>
            <a:endParaRPr lang="zh-CN" altLang="en-US"/>
          </a:p>
        </p:txBody>
      </p:sp>
    </p:spTree>
    <p:extLst>
      <p:ext uri="{BB962C8B-B14F-4D97-AF65-F5344CB8AC3E}">
        <p14:creationId xmlns:p14="http://schemas.microsoft.com/office/powerpoint/2010/main" val="1592363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双亲结点编号或指向双亲或为</a:t>
            </a:r>
            <a:r>
              <a:rPr lang="en-US" altLang="zh-CN" dirty="0"/>
              <a:t>-1(</a:t>
            </a:r>
            <a:r>
              <a:rPr lang="zh-CN" altLang="en-US" dirty="0"/>
              <a:t>表示空</a:t>
            </a:r>
            <a:r>
              <a:rPr lang="en-US" altLang="zh-CN" dirty="0"/>
              <a:t>)</a:t>
            </a:r>
          </a:p>
          <a:p>
            <a:endParaRPr lang="en-US" altLang="zh-CN" dirty="0"/>
          </a:p>
          <a:p>
            <a:r>
              <a:rPr lang="en-US" altLang="zh-CN" dirty="0"/>
              <a:t>//</a:t>
            </a:r>
            <a:r>
              <a:rPr lang="zh-CN" altLang="en-US" dirty="0"/>
              <a:t>可以规定按树的前序次序存放树中的各个结点</a:t>
            </a:r>
          </a:p>
        </p:txBody>
      </p:sp>
      <p:sp>
        <p:nvSpPr>
          <p:cNvPr id="4" name="灯片编号占位符 3"/>
          <p:cNvSpPr>
            <a:spLocks noGrp="1"/>
          </p:cNvSpPr>
          <p:nvPr>
            <p:ph type="sldNum" sz="quarter" idx="5"/>
          </p:nvPr>
        </p:nvSpPr>
        <p:spPr/>
        <p:txBody>
          <a:bodyPr/>
          <a:lstStyle/>
          <a:p>
            <a:fld id="{CD30439F-50D9-4483-9248-774777FCAF80}" type="slidenum">
              <a:rPr lang="zh-CN" altLang="en-US" smtClean="0"/>
              <a:t>5</a:t>
            </a:fld>
            <a:endParaRPr lang="zh-CN" altLang="en-US"/>
          </a:p>
        </p:txBody>
      </p:sp>
    </p:spTree>
    <p:extLst>
      <p:ext uri="{BB962C8B-B14F-4D97-AF65-F5344CB8AC3E}">
        <p14:creationId xmlns:p14="http://schemas.microsoft.com/office/powerpoint/2010/main" val="362219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6</a:t>
            </a:fld>
            <a:endParaRPr lang="zh-CN" altLang="en-US"/>
          </a:p>
        </p:txBody>
      </p:sp>
    </p:spTree>
    <p:extLst>
      <p:ext uri="{BB962C8B-B14F-4D97-AF65-F5344CB8AC3E}">
        <p14:creationId xmlns:p14="http://schemas.microsoft.com/office/powerpoint/2010/main" val="153801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7</a:t>
            </a:fld>
            <a:endParaRPr lang="zh-CN" altLang="en-US"/>
          </a:p>
        </p:txBody>
      </p:sp>
    </p:spTree>
    <p:extLst>
      <p:ext uri="{BB962C8B-B14F-4D97-AF65-F5344CB8AC3E}">
        <p14:creationId xmlns:p14="http://schemas.microsoft.com/office/powerpoint/2010/main" val="86890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孩子</a:t>
            </a:r>
            <a:r>
              <a:rPr lang="en-US" altLang="zh-CN" dirty="0"/>
              <a:t>-</a:t>
            </a:r>
            <a:r>
              <a:rPr lang="zh-CN" altLang="en-US" dirty="0"/>
              <a:t>兄弟表示法：二叉链表表示法 或 三叉 即 再加</a:t>
            </a:r>
            <a:r>
              <a:rPr lang="en-US" altLang="zh-CN" dirty="0"/>
              <a:t>parent</a:t>
            </a:r>
            <a:r>
              <a:rPr lang="zh-CN" altLang="en-US" dirty="0"/>
              <a:t>指针</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8</a:t>
            </a:fld>
            <a:endParaRPr lang="zh-CN" altLang="en-US"/>
          </a:p>
        </p:txBody>
      </p:sp>
    </p:spTree>
    <p:extLst>
      <p:ext uri="{BB962C8B-B14F-4D97-AF65-F5344CB8AC3E}">
        <p14:creationId xmlns:p14="http://schemas.microsoft.com/office/powerpoint/2010/main" val="389906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9</a:t>
            </a:fld>
            <a:endParaRPr lang="zh-CN" altLang="en-US"/>
          </a:p>
        </p:txBody>
      </p:sp>
    </p:spTree>
    <p:extLst>
      <p:ext uri="{BB962C8B-B14F-4D97-AF65-F5344CB8AC3E}">
        <p14:creationId xmlns:p14="http://schemas.microsoft.com/office/powerpoint/2010/main" val="1304334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由于二叉树和树都可以用二叉链表作为存储结构，则以二叉链表作为媒介可导出树与二叉树之间的一个对应</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D30439F-50D9-4483-9248-774777FCAF80}" type="slidenum">
              <a:rPr lang="zh-CN" altLang="en-US" smtClean="0"/>
              <a:t>10</a:t>
            </a:fld>
            <a:endParaRPr lang="zh-CN" altLang="en-US"/>
          </a:p>
        </p:txBody>
      </p:sp>
    </p:spTree>
    <p:extLst>
      <p:ext uri="{BB962C8B-B14F-4D97-AF65-F5344CB8AC3E}">
        <p14:creationId xmlns:p14="http://schemas.microsoft.com/office/powerpoint/2010/main" val="317843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408383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灯片编号占位符 5"/>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130759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7" name="灯片编号占位符 6"/>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317953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392876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371725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379048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373199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163253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267267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9EC50-CC82-4D4F-A3F0-5F5CC7ED6230}" type="slidenum">
              <a:rPr lang="zh-CN" altLang="en-US" smtClean="0"/>
              <a:t>‹#›</a:t>
            </a:fld>
            <a:endParaRPr lang="zh-CN" altLang="en-US"/>
          </a:p>
        </p:txBody>
      </p:sp>
    </p:spTree>
    <p:extLst>
      <p:ext uri="{BB962C8B-B14F-4D97-AF65-F5344CB8AC3E}">
        <p14:creationId xmlns:p14="http://schemas.microsoft.com/office/powerpoint/2010/main" val="2987019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7F407E-E5F7-407B-9016-F467208A798F}"/>
              </a:ext>
            </a:extLst>
          </p:cNvPr>
          <p:cNvPicPr>
            <a:picLocks noChangeAspect="1"/>
          </p:cNvPicPr>
          <p:nvPr/>
        </p:nvPicPr>
        <p:blipFill>
          <a:blip r:embed="rId2"/>
          <a:stretch>
            <a:fillRect/>
          </a:stretch>
        </p:blipFill>
        <p:spPr>
          <a:xfrm>
            <a:off x="-10048" y="3194118"/>
            <a:ext cx="5148943" cy="3657600"/>
          </a:xfrm>
          <a:prstGeom prst="rect">
            <a:avLst/>
          </a:prstGeom>
        </p:spPr>
      </p:pic>
      <p:sp>
        <p:nvSpPr>
          <p:cNvPr id="2" name="标题 1">
            <a:extLst>
              <a:ext uri="{FF2B5EF4-FFF2-40B4-BE49-F238E27FC236}">
                <a16:creationId xmlns:a16="http://schemas.microsoft.com/office/drawing/2014/main" id="{C23D615B-4FE3-45C0-852E-9D1C342C9DD1}"/>
              </a:ext>
            </a:extLst>
          </p:cNvPr>
          <p:cNvSpPr>
            <a:spLocks noGrp="1"/>
          </p:cNvSpPr>
          <p:nvPr>
            <p:ph type="ctrTitle"/>
          </p:nvPr>
        </p:nvSpPr>
        <p:spPr/>
        <p:txBody>
          <a:bodyPr/>
          <a:lstStyle/>
          <a:p>
            <a:r>
              <a:rPr lang="zh-CN" altLang="en-US" b="1" dirty="0"/>
              <a:t>第六章 树和二叉树</a:t>
            </a:r>
          </a:p>
        </p:txBody>
      </p:sp>
      <p:sp>
        <p:nvSpPr>
          <p:cNvPr id="3" name="副标题 2">
            <a:extLst>
              <a:ext uri="{FF2B5EF4-FFF2-40B4-BE49-F238E27FC236}">
                <a16:creationId xmlns:a16="http://schemas.microsoft.com/office/drawing/2014/main" id="{71BD88F8-0DE1-46EE-9EE5-4493A3D0896E}"/>
              </a:ext>
            </a:extLst>
          </p:cNvPr>
          <p:cNvSpPr>
            <a:spLocks noGrp="1"/>
          </p:cNvSpPr>
          <p:nvPr>
            <p:ph type="subTitle" idx="1"/>
          </p:nvPr>
        </p:nvSpPr>
        <p:spPr/>
        <p:txBody>
          <a:bodyPr/>
          <a:lstStyle/>
          <a:p>
            <a:r>
              <a:rPr lang="en-US" altLang="zh-CN" dirty="0"/>
              <a:t>Part-III</a:t>
            </a:r>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1</a:t>
            </a:fld>
            <a:endParaRPr lang="zh-CN" altLang="en-US"/>
          </a:p>
        </p:txBody>
      </p:sp>
    </p:spTree>
    <p:extLst>
      <p:ext uri="{BB962C8B-B14F-4D97-AF65-F5344CB8AC3E}">
        <p14:creationId xmlns:p14="http://schemas.microsoft.com/office/powerpoint/2010/main" val="40753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D244F-D1E9-472F-AEAF-B0A08E283CF9}"/>
              </a:ext>
            </a:extLst>
          </p:cNvPr>
          <p:cNvSpPr>
            <a:spLocks noGrp="1"/>
          </p:cNvSpPr>
          <p:nvPr>
            <p:ph type="title"/>
          </p:nvPr>
        </p:nvSpPr>
        <p:spPr>
          <a:xfrm>
            <a:off x="-1" y="-27384"/>
            <a:ext cx="9143999" cy="936104"/>
          </a:xfrm>
        </p:spPr>
        <p:txBody>
          <a:bodyPr>
            <a:normAutofit/>
          </a:bodyPr>
          <a:lstStyle/>
          <a:p>
            <a:r>
              <a:rPr lang="en-US" altLang="zh-CN" dirty="0"/>
              <a:t>(</a:t>
            </a:r>
            <a:r>
              <a:rPr lang="zh-CN" altLang="en-US" dirty="0"/>
              <a:t>存储态的</a:t>
            </a:r>
            <a:r>
              <a:rPr lang="en-US" altLang="zh-CN" dirty="0"/>
              <a:t>)</a:t>
            </a:r>
            <a:r>
              <a:rPr lang="zh-CN" altLang="en-US" dirty="0"/>
              <a:t>二叉树转换成</a:t>
            </a:r>
            <a:r>
              <a:rPr lang="en-US" altLang="zh-CN" dirty="0"/>
              <a:t>(</a:t>
            </a:r>
            <a:r>
              <a:rPr lang="zh-CN" altLang="en-US" dirty="0"/>
              <a:t>逻辑态的</a:t>
            </a:r>
            <a:r>
              <a:rPr lang="en-US" altLang="zh-CN" dirty="0"/>
              <a:t>)</a:t>
            </a:r>
            <a:r>
              <a:rPr lang="zh-CN" altLang="en-US" dirty="0"/>
              <a:t>树</a:t>
            </a:r>
          </a:p>
        </p:txBody>
      </p:sp>
      <p:pic>
        <p:nvPicPr>
          <p:cNvPr id="8" name="图片 7">
            <a:extLst>
              <a:ext uri="{FF2B5EF4-FFF2-40B4-BE49-F238E27FC236}">
                <a16:creationId xmlns:a16="http://schemas.microsoft.com/office/drawing/2014/main" id="{CB7156E0-B429-4864-AC91-E7270C480535}"/>
              </a:ext>
            </a:extLst>
          </p:cNvPr>
          <p:cNvPicPr>
            <a:picLocks noChangeAspect="1"/>
          </p:cNvPicPr>
          <p:nvPr/>
        </p:nvPicPr>
        <p:blipFill>
          <a:blip r:embed="rId3"/>
          <a:stretch>
            <a:fillRect/>
          </a:stretch>
        </p:blipFill>
        <p:spPr>
          <a:xfrm>
            <a:off x="206061" y="1072031"/>
            <a:ext cx="2770935" cy="4375732"/>
          </a:xfrm>
          <a:prstGeom prst="rect">
            <a:avLst/>
          </a:prstGeom>
        </p:spPr>
      </p:pic>
      <p:pic>
        <p:nvPicPr>
          <p:cNvPr id="9" name="图片 8">
            <a:extLst>
              <a:ext uri="{FF2B5EF4-FFF2-40B4-BE49-F238E27FC236}">
                <a16:creationId xmlns:a16="http://schemas.microsoft.com/office/drawing/2014/main" id="{E7D1DBE0-8578-4B72-A085-746F61DA40B9}"/>
              </a:ext>
            </a:extLst>
          </p:cNvPr>
          <p:cNvPicPr>
            <a:picLocks noChangeAspect="1"/>
          </p:cNvPicPr>
          <p:nvPr/>
        </p:nvPicPr>
        <p:blipFill>
          <a:blip r:embed="rId4"/>
          <a:stretch>
            <a:fillRect/>
          </a:stretch>
        </p:blipFill>
        <p:spPr>
          <a:xfrm>
            <a:off x="488595" y="5476092"/>
            <a:ext cx="1750514" cy="693316"/>
          </a:xfrm>
          <a:prstGeom prst="rect">
            <a:avLst/>
          </a:prstGeom>
        </p:spPr>
      </p:pic>
      <p:pic>
        <p:nvPicPr>
          <p:cNvPr id="12" name="图片 11">
            <a:extLst>
              <a:ext uri="{FF2B5EF4-FFF2-40B4-BE49-F238E27FC236}">
                <a16:creationId xmlns:a16="http://schemas.microsoft.com/office/drawing/2014/main" id="{D4D9AE10-FAA7-4D42-89B8-3D51491C069E}"/>
              </a:ext>
            </a:extLst>
          </p:cNvPr>
          <p:cNvPicPr>
            <a:picLocks noChangeAspect="1"/>
          </p:cNvPicPr>
          <p:nvPr/>
        </p:nvPicPr>
        <p:blipFill>
          <a:blip r:embed="rId5"/>
          <a:stretch>
            <a:fillRect/>
          </a:stretch>
        </p:blipFill>
        <p:spPr>
          <a:xfrm>
            <a:off x="5739041" y="1169383"/>
            <a:ext cx="3198898" cy="2874584"/>
          </a:xfrm>
          <a:prstGeom prst="rect">
            <a:avLst/>
          </a:prstGeom>
        </p:spPr>
      </p:pic>
      <p:pic>
        <p:nvPicPr>
          <p:cNvPr id="13" name="图片 12">
            <a:extLst>
              <a:ext uri="{FF2B5EF4-FFF2-40B4-BE49-F238E27FC236}">
                <a16:creationId xmlns:a16="http://schemas.microsoft.com/office/drawing/2014/main" id="{F42FA39F-2DAA-45F8-B9EE-0EC261D5E0CF}"/>
              </a:ext>
            </a:extLst>
          </p:cNvPr>
          <p:cNvPicPr>
            <a:picLocks noChangeAspect="1"/>
          </p:cNvPicPr>
          <p:nvPr/>
        </p:nvPicPr>
        <p:blipFill>
          <a:blip r:embed="rId6"/>
          <a:stretch>
            <a:fillRect/>
          </a:stretch>
        </p:blipFill>
        <p:spPr>
          <a:xfrm>
            <a:off x="5473398" y="5487281"/>
            <a:ext cx="3670601" cy="597375"/>
          </a:xfrm>
          <a:prstGeom prst="rect">
            <a:avLst/>
          </a:prstGeom>
        </p:spPr>
      </p:pic>
      <p:pic>
        <p:nvPicPr>
          <p:cNvPr id="3" name="图片 2">
            <a:extLst>
              <a:ext uri="{FF2B5EF4-FFF2-40B4-BE49-F238E27FC236}">
                <a16:creationId xmlns:a16="http://schemas.microsoft.com/office/drawing/2014/main" id="{2412D070-A3CB-4AB8-82EB-48909C8B7308}"/>
              </a:ext>
            </a:extLst>
          </p:cNvPr>
          <p:cNvPicPr>
            <a:picLocks noChangeAspect="1"/>
          </p:cNvPicPr>
          <p:nvPr/>
        </p:nvPicPr>
        <p:blipFill>
          <a:blip r:embed="rId7"/>
          <a:stretch>
            <a:fillRect/>
          </a:stretch>
        </p:blipFill>
        <p:spPr>
          <a:xfrm>
            <a:off x="2976996" y="1072031"/>
            <a:ext cx="2997237" cy="4375732"/>
          </a:xfrm>
          <a:prstGeom prst="rect">
            <a:avLst/>
          </a:prstGeom>
        </p:spPr>
      </p:pic>
      <p:pic>
        <p:nvPicPr>
          <p:cNvPr id="4" name="图片 3">
            <a:extLst>
              <a:ext uri="{FF2B5EF4-FFF2-40B4-BE49-F238E27FC236}">
                <a16:creationId xmlns:a16="http://schemas.microsoft.com/office/drawing/2014/main" id="{15772DCA-BBB2-434D-B459-4AF0A011C2A1}"/>
              </a:ext>
            </a:extLst>
          </p:cNvPr>
          <p:cNvPicPr>
            <a:picLocks noChangeAspect="1"/>
          </p:cNvPicPr>
          <p:nvPr/>
        </p:nvPicPr>
        <p:blipFill>
          <a:blip r:embed="rId8"/>
          <a:stretch>
            <a:fillRect/>
          </a:stretch>
        </p:blipFill>
        <p:spPr>
          <a:xfrm>
            <a:off x="2357635" y="5416062"/>
            <a:ext cx="2997238" cy="1521207"/>
          </a:xfrm>
          <a:prstGeom prst="rect">
            <a:avLst/>
          </a:prstGeom>
        </p:spPr>
      </p:pic>
      <p:sp>
        <p:nvSpPr>
          <p:cNvPr id="5" name="灯片编号占位符 4"/>
          <p:cNvSpPr>
            <a:spLocks noGrp="1"/>
          </p:cNvSpPr>
          <p:nvPr>
            <p:ph type="sldNum" sz="quarter" idx="12"/>
          </p:nvPr>
        </p:nvSpPr>
        <p:spPr/>
        <p:txBody>
          <a:bodyPr/>
          <a:lstStyle/>
          <a:p>
            <a:fld id="{EA89EC50-CC82-4D4F-A3F0-5F5CC7ED6230}" type="slidenum">
              <a:rPr lang="zh-CN" altLang="en-US" smtClean="0"/>
              <a:t>10</a:t>
            </a:fld>
            <a:endParaRPr lang="zh-CN" altLang="en-US"/>
          </a:p>
        </p:txBody>
      </p:sp>
    </p:spTree>
    <p:extLst>
      <p:ext uri="{BB962C8B-B14F-4D97-AF65-F5344CB8AC3E}">
        <p14:creationId xmlns:p14="http://schemas.microsoft.com/office/powerpoint/2010/main" val="145785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82CA0-CDBA-41B9-BC42-4F7C828CB0B0}"/>
              </a:ext>
            </a:extLst>
          </p:cNvPr>
          <p:cNvSpPr>
            <a:spLocks noGrp="1"/>
          </p:cNvSpPr>
          <p:nvPr>
            <p:ph type="title"/>
          </p:nvPr>
        </p:nvSpPr>
        <p:spPr/>
        <p:txBody>
          <a:bodyPr/>
          <a:lstStyle/>
          <a:p>
            <a:r>
              <a:rPr lang="zh-CN" altLang="en-US" dirty="0"/>
              <a:t>树的性质</a:t>
            </a:r>
            <a:r>
              <a:rPr lang="en-US" altLang="zh-CN" dirty="0"/>
              <a:t>/</a:t>
            </a:r>
            <a:r>
              <a:rPr lang="zh-CN" altLang="en-US" dirty="0"/>
              <a:t>树的结点数</a:t>
            </a:r>
            <a:r>
              <a:rPr lang="en-US" altLang="zh-CN" dirty="0"/>
              <a:t>/</a:t>
            </a:r>
            <a:r>
              <a:rPr lang="zh-CN" altLang="en-US" dirty="0"/>
              <a:t>树的计数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EBCEB0-2A38-43B4-A411-F3A6F819EF59}"/>
                  </a:ext>
                </a:extLst>
              </p:cNvPr>
              <p:cNvSpPr>
                <a:spLocks noGrp="1"/>
              </p:cNvSpPr>
              <p:nvPr>
                <p:ph idx="1"/>
              </p:nvPr>
            </p:nvSpPr>
            <p:spPr>
              <a:xfrm>
                <a:off x="241300" y="908720"/>
                <a:ext cx="8902700" cy="5949280"/>
              </a:xfrm>
            </p:spPr>
            <p:txBody>
              <a:bodyPr>
                <a:normAutofit/>
              </a:bodyPr>
              <a:lstStyle/>
              <a:p>
                <a:r>
                  <a:rPr lang="zh-CN" altLang="en-US" sz="3000" dirty="0"/>
                  <a:t>树的结点数等于所有结点的度数加</a:t>
                </a:r>
                <a:r>
                  <a:rPr lang="en-US" altLang="zh-CN" sz="3000" dirty="0"/>
                  <a:t>1</a:t>
                </a:r>
                <a:endParaRPr lang="zh-CN" altLang="en-US" sz="3000" dirty="0"/>
              </a:p>
              <a:p>
                <a:r>
                  <a:rPr lang="zh-CN" altLang="en-US" sz="3000" dirty="0"/>
                  <a:t>度为</a:t>
                </a:r>
                <a:r>
                  <a:rPr lang="en-US" altLang="zh-CN" sz="3000" dirty="0"/>
                  <a:t>m</a:t>
                </a:r>
                <a:r>
                  <a:rPr lang="zh-CN" altLang="en-US" sz="3000" dirty="0"/>
                  <a:t>的树，其第</a:t>
                </a:r>
                <a:r>
                  <a:rPr lang="en-US" altLang="zh-CN" sz="3000" dirty="0" err="1"/>
                  <a:t>i</a:t>
                </a:r>
                <a:r>
                  <a:rPr lang="zh-CN" altLang="en-US" sz="3000" dirty="0"/>
                  <a:t>层上</a:t>
                </a:r>
                <a:r>
                  <a:rPr lang="zh-CN" altLang="en-US" sz="3000" b="1" dirty="0">
                    <a:solidFill>
                      <a:srgbClr val="C00000"/>
                    </a:solidFill>
                  </a:rPr>
                  <a:t>至多</a:t>
                </a:r>
                <a14:m>
                  <m:oMath xmlns:m="http://schemas.openxmlformats.org/officeDocument/2006/math">
                    <m:sSup>
                      <m:sSupPr>
                        <m:ctrlPr>
                          <a:rPr lang="en-US" altLang="zh-CN" sz="3000" i="1" smtClean="0">
                            <a:latin typeface="Cambria Math" panose="02040503050406030204" pitchFamily="18" charset="0"/>
                          </a:rPr>
                        </m:ctrlPr>
                      </m:sSupPr>
                      <m:e>
                        <m:r>
                          <a:rPr lang="en-US" altLang="zh-CN" sz="3000" b="0" i="1" smtClean="0">
                            <a:latin typeface="Cambria Math" panose="02040503050406030204" pitchFamily="18" charset="0"/>
                          </a:rPr>
                          <m:t>𝑚</m:t>
                        </m:r>
                      </m:e>
                      <m:sup>
                        <m:r>
                          <a:rPr lang="en-US" altLang="zh-CN" sz="3000" b="0" i="1" smtClean="0">
                            <a:latin typeface="Cambria Math" panose="02040503050406030204" pitchFamily="18" charset="0"/>
                          </a:rPr>
                          <m:t>𝑖</m:t>
                        </m:r>
                        <m:r>
                          <a:rPr lang="en-US" altLang="zh-CN" sz="3000" i="1">
                            <a:latin typeface="Cambria Math" panose="02040503050406030204" pitchFamily="18" charset="0"/>
                          </a:rPr>
                          <m:t>−</m:t>
                        </m:r>
                        <m:r>
                          <a:rPr lang="en-US" altLang="zh-CN" sz="3000" b="0" i="1" smtClean="0">
                            <a:latin typeface="Cambria Math" panose="02040503050406030204" pitchFamily="18" charset="0"/>
                          </a:rPr>
                          <m:t>1</m:t>
                        </m:r>
                      </m:sup>
                    </m:sSup>
                  </m:oMath>
                </a14:m>
                <a:r>
                  <a:rPr lang="en-US" altLang="zh-CN" sz="3000" dirty="0"/>
                  <a:t> (i≥1)</a:t>
                </a:r>
                <a:r>
                  <a:rPr lang="zh-CN" altLang="en-US" sz="3000" dirty="0"/>
                  <a:t>个结点</a:t>
                </a:r>
              </a:p>
              <a:p>
                <a:r>
                  <a:rPr lang="zh-CN" altLang="en-US" sz="3000" b="1" dirty="0">
                    <a:solidFill>
                      <a:srgbClr val="00B050"/>
                    </a:solidFill>
                  </a:rPr>
                  <a:t>高度</a:t>
                </a:r>
                <a:r>
                  <a:rPr lang="zh-CN" altLang="en-US" sz="3000" dirty="0"/>
                  <a:t>为</a:t>
                </a:r>
                <a:r>
                  <a:rPr lang="en-US" altLang="zh-CN" sz="3000" b="1" dirty="0">
                    <a:solidFill>
                      <a:srgbClr val="00B050"/>
                    </a:solidFill>
                  </a:rPr>
                  <a:t>h</a:t>
                </a:r>
                <a:r>
                  <a:rPr lang="zh-CN" altLang="en-US" sz="3000" dirty="0"/>
                  <a:t>的</a:t>
                </a:r>
                <a:r>
                  <a:rPr lang="en-US" altLang="zh-CN" sz="3000" dirty="0"/>
                  <a:t>m</a:t>
                </a:r>
                <a:r>
                  <a:rPr lang="zh-CN" altLang="en-US" sz="3000" dirty="0"/>
                  <a:t>次树</a:t>
                </a:r>
                <a:r>
                  <a:rPr lang="zh-CN" altLang="en-US" sz="3000" b="1" dirty="0">
                    <a:solidFill>
                      <a:srgbClr val="C00000"/>
                    </a:solidFill>
                  </a:rPr>
                  <a:t>至多</a:t>
                </a:r>
                <a:r>
                  <a:rPr lang="zh-CN" altLang="en-US" sz="3000" dirty="0"/>
                  <a:t>有</a:t>
                </a:r>
                <a:r>
                  <a:rPr lang="en-US" altLang="zh-CN" sz="3000" dirty="0"/>
                  <a:t>(</a:t>
                </a:r>
                <a14:m>
                  <m:oMath xmlns:m="http://schemas.openxmlformats.org/officeDocument/2006/math">
                    <m:sSup>
                      <m:sSupPr>
                        <m:ctrlPr>
                          <a:rPr lang="en-US" altLang="zh-CN" sz="3000" i="1" smtClean="0">
                            <a:latin typeface="Cambria Math" panose="02040503050406030204" pitchFamily="18" charset="0"/>
                          </a:rPr>
                        </m:ctrlPr>
                      </m:sSupPr>
                      <m:e>
                        <m:r>
                          <a:rPr lang="en-US" altLang="zh-CN" sz="3000" b="0" i="1" smtClean="0">
                            <a:latin typeface="Cambria Math" panose="02040503050406030204" pitchFamily="18" charset="0"/>
                          </a:rPr>
                          <m:t>𝑚</m:t>
                        </m:r>
                      </m:e>
                      <m:sup>
                        <m:r>
                          <a:rPr lang="en-US" altLang="zh-CN" sz="3000" b="0" i="1" smtClean="0">
                            <a:latin typeface="Cambria Math" panose="02040503050406030204" pitchFamily="18" charset="0"/>
                          </a:rPr>
                          <m:t>h</m:t>
                        </m:r>
                      </m:sup>
                    </m:sSup>
                    <m:r>
                      <a:rPr lang="en-US" altLang="zh-CN" sz="3000" i="1">
                        <a:latin typeface="Cambria Math" panose="02040503050406030204" pitchFamily="18" charset="0"/>
                      </a:rPr>
                      <m:t>−</m:t>
                    </m:r>
                    <m:r>
                      <a:rPr lang="en-US" altLang="zh-CN" sz="3000" b="0" i="1" smtClean="0">
                        <a:latin typeface="Cambria Math" panose="02040503050406030204" pitchFamily="18" charset="0"/>
                      </a:rPr>
                      <m:t>1)/(</m:t>
                    </m:r>
                    <m:r>
                      <a:rPr lang="en-US" altLang="zh-CN" sz="3000" b="0" i="1" smtClean="0">
                        <a:latin typeface="Cambria Math" panose="02040503050406030204" pitchFamily="18" charset="0"/>
                      </a:rPr>
                      <m:t>𝑚</m:t>
                    </m:r>
                    <m:r>
                      <a:rPr lang="en-US" altLang="zh-CN" sz="3000" b="0" i="1" smtClean="0">
                        <a:latin typeface="Cambria Math" panose="02040503050406030204" pitchFamily="18" charset="0"/>
                      </a:rPr>
                      <m:t>−1)</m:t>
                    </m:r>
                  </m:oMath>
                </a14:m>
                <a:r>
                  <a:rPr lang="en-US" altLang="zh-CN" sz="3000" dirty="0"/>
                  <a:t> </a:t>
                </a:r>
                <a:r>
                  <a:rPr lang="zh-CN" altLang="en-US" sz="3000" b="1" dirty="0">
                    <a:solidFill>
                      <a:srgbClr val="00B050"/>
                    </a:solidFill>
                  </a:rPr>
                  <a:t>个结点</a:t>
                </a:r>
              </a:p>
              <a:p>
                <a:r>
                  <a:rPr lang="zh-CN" altLang="en-US" sz="3000" dirty="0"/>
                  <a:t>具有</a:t>
                </a:r>
                <a:r>
                  <a:rPr lang="en-US" altLang="zh-CN" sz="3000" b="1" dirty="0">
                    <a:solidFill>
                      <a:srgbClr val="00B050"/>
                    </a:solidFill>
                  </a:rPr>
                  <a:t>n</a:t>
                </a:r>
                <a:r>
                  <a:rPr lang="zh-CN" altLang="en-US" sz="3000" b="1" dirty="0">
                    <a:solidFill>
                      <a:srgbClr val="00B050"/>
                    </a:solidFill>
                  </a:rPr>
                  <a:t>个结点</a:t>
                </a:r>
                <a:r>
                  <a:rPr lang="zh-CN" altLang="en-US" sz="3000" dirty="0"/>
                  <a:t>的</a:t>
                </a:r>
                <a:r>
                  <a:rPr lang="en-US" altLang="zh-CN" sz="3000" dirty="0"/>
                  <a:t>m</a:t>
                </a:r>
                <a:r>
                  <a:rPr lang="zh-CN" altLang="en-US" sz="3000" dirty="0"/>
                  <a:t>次树的</a:t>
                </a:r>
                <a:r>
                  <a:rPr lang="zh-CN" altLang="en-US" sz="3000" b="1" dirty="0">
                    <a:solidFill>
                      <a:srgbClr val="C00000"/>
                    </a:solidFill>
                  </a:rPr>
                  <a:t>最小</a:t>
                </a:r>
                <a:r>
                  <a:rPr lang="zh-CN" altLang="en-US" sz="3000" b="1" dirty="0">
                    <a:solidFill>
                      <a:srgbClr val="00B050"/>
                    </a:solidFill>
                  </a:rPr>
                  <a:t>高度</a:t>
                </a:r>
                <a:r>
                  <a:rPr lang="en-US" altLang="zh-CN" sz="3000" b="1" dirty="0">
                    <a:solidFill>
                      <a:srgbClr val="00B050"/>
                    </a:solidFill>
                  </a:rPr>
                  <a:t>h</a:t>
                </a:r>
                <a:r>
                  <a:rPr lang="zh-CN" altLang="en-US" sz="3000" dirty="0"/>
                  <a:t>为</a:t>
                </a:r>
                <a14:m>
                  <m:oMath xmlns:m="http://schemas.openxmlformats.org/officeDocument/2006/math">
                    <m:d>
                      <m:dPr>
                        <m:begChr m:val="⌈"/>
                        <m:endChr m:val="⌉"/>
                        <m:ctrlPr>
                          <a:rPr lang="zh-CN" altLang="en-US" sz="3000" i="1">
                            <a:latin typeface="Cambria Math" panose="02040503050406030204" pitchFamily="18" charset="0"/>
                          </a:rPr>
                        </m:ctrlPr>
                      </m:dPr>
                      <m:e>
                        <m:func>
                          <m:funcPr>
                            <m:ctrlPr>
                              <a:rPr lang="en-US" altLang="zh-CN" sz="3000" i="1">
                                <a:latin typeface="Cambria Math" panose="02040503050406030204" pitchFamily="18" charset="0"/>
                              </a:rPr>
                            </m:ctrlPr>
                          </m:funcPr>
                          <m:fName>
                            <m:sSub>
                              <m:sSubPr>
                                <m:ctrlPr>
                                  <a:rPr lang="en-US" altLang="zh-CN" sz="3000" i="1">
                                    <a:latin typeface="Cambria Math" panose="02040503050406030204" pitchFamily="18" charset="0"/>
                                  </a:rPr>
                                </m:ctrlPr>
                              </m:sSubPr>
                              <m:e>
                                <m:r>
                                  <m:rPr>
                                    <m:sty m:val="p"/>
                                  </m:rPr>
                                  <a:rPr lang="en-US" altLang="zh-CN" sz="3000">
                                    <a:latin typeface="Cambria Math" panose="02040503050406030204" pitchFamily="18" charset="0"/>
                                  </a:rPr>
                                  <m:t>log</m:t>
                                </m:r>
                              </m:e>
                              <m:sub>
                                <m:r>
                                  <a:rPr lang="en-US" altLang="zh-CN" sz="3000" i="1">
                                    <a:latin typeface="Cambria Math" panose="02040503050406030204" pitchFamily="18" charset="0"/>
                                  </a:rPr>
                                  <m:t>𝑚</m:t>
                                </m:r>
                              </m:sub>
                            </m:sSub>
                          </m:fName>
                          <m:e>
                            <m:r>
                              <a:rPr lang="en-US" altLang="zh-CN" sz="3000" i="1">
                                <a:latin typeface="Cambria Math" panose="02040503050406030204" pitchFamily="18" charset="0"/>
                              </a:rPr>
                              <m:t>(</m:t>
                            </m:r>
                            <m:r>
                              <a:rPr lang="en-US" altLang="zh-CN" sz="3000" i="1">
                                <a:latin typeface="Cambria Math" panose="02040503050406030204" pitchFamily="18" charset="0"/>
                              </a:rPr>
                              <m:t>𝑛</m:t>
                            </m:r>
                            <m:d>
                              <m:dPr>
                                <m:ctrlPr>
                                  <a:rPr lang="en-US" altLang="zh-CN" sz="3000" i="1">
                                    <a:latin typeface="Cambria Math" panose="02040503050406030204" pitchFamily="18" charset="0"/>
                                  </a:rPr>
                                </m:ctrlPr>
                              </m:dPr>
                              <m:e>
                                <m:r>
                                  <a:rPr lang="en-US" altLang="zh-CN" sz="3000" i="1">
                                    <a:latin typeface="Cambria Math" panose="02040503050406030204" pitchFamily="18" charset="0"/>
                                  </a:rPr>
                                  <m:t>𝑚</m:t>
                                </m:r>
                                <m:r>
                                  <a:rPr lang="en-US" altLang="zh-CN" sz="3000" i="1">
                                    <a:latin typeface="Cambria Math" panose="02040503050406030204" pitchFamily="18" charset="0"/>
                                  </a:rPr>
                                  <m:t>−1</m:t>
                                </m:r>
                              </m:e>
                            </m:d>
                            <m:r>
                              <a:rPr lang="en-US" altLang="zh-CN" sz="3000" i="1">
                                <a:latin typeface="Cambria Math" panose="02040503050406030204" pitchFamily="18" charset="0"/>
                              </a:rPr>
                              <m:t>+1)</m:t>
                            </m:r>
                          </m:e>
                        </m:func>
                      </m:e>
                    </m:d>
                  </m:oMath>
                </a14:m>
                <a:endParaRPr lang="en-US" altLang="zh-CN" sz="3000" dirty="0"/>
              </a:p>
              <a:p>
                <a:r>
                  <a:rPr lang="zh-CN" altLang="en-US" sz="3000" b="1" dirty="0">
                    <a:solidFill>
                      <a:schemeClr val="accent2">
                        <a:lumMod val="50000"/>
                      </a:schemeClr>
                    </a:solidFill>
                  </a:rPr>
                  <a:t>树的计数</a:t>
                </a:r>
                <a:r>
                  <a:rPr lang="en-US" altLang="zh-CN" sz="3000" dirty="0"/>
                  <a:t>/n</a:t>
                </a:r>
                <a:r>
                  <a:rPr lang="zh-CN" altLang="en-US" sz="3000" dirty="0"/>
                  <a:t>个结点的不同形态的树的数目</a:t>
                </a:r>
                <a:endParaRPr lang="en-US" altLang="zh-CN" sz="3000" dirty="0"/>
              </a:p>
              <a:p>
                <a:pPr lvl="1"/>
                <a:r>
                  <a:rPr lang="zh-CN" altLang="en-US" dirty="0"/>
                  <a:t>一棵树可以转换成唯一的一棵没有右子树的二叉树，反之亦然</a:t>
                </a:r>
                <a:endParaRPr lang="en-US" altLang="zh-CN" dirty="0"/>
              </a:p>
              <a:p>
                <a:pPr lvl="1"/>
                <a:r>
                  <a:rPr lang="zh-CN" altLang="en-US" b="1" dirty="0">
                    <a:solidFill>
                      <a:srgbClr val="0000CC"/>
                    </a:solidFill>
                  </a:rPr>
                  <a:t>具有</a:t>
                </a:r>
                <a:r>
                  <a:rPr lang="en-US" altLang="zh-CN" b="1" dirty="0">
                    <a:solidFill>
                      <a:srgbClr val="0000CC"/>
                    </a:solidFill>
                  </a:rPr>
                  <a:t>n</a:t>
                </a:r>
                <a:r>
                  <a:rPr lang="zh-CN" altLang="en-US" b="1" dirty="0">
                    <a:solidFill>
                      <a:srgbClr val="0000CC"/>
                    </a:solidFill>
                  </a:rPr>
                  <a:t>个结点的不同形态的树</a:t>
                </a:r>
                <a:r>
                  <a:rPr lang="zh-CN" altLang="en-US" dirty="0"/>
                  <a:t>的数目</a:t>
                </a:r>
                <a:r>
                  <a:rPr lang="en-US" altLang="zh-CN" dirty="0"/>
                  <a:t>(</a:t>
                </a:r>
                <a:r>
                  <a:rPr lang="zh-CN" altLang="en-US" dirty="0"/>
                  <a:t>记为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r>
                  <a:rPr lang="en-US" altLang="zh-CN" dirty="0"/>
                  <a:t>)</a:t>
                </a:r>
                <a:r>
                  <a:rPr lang="zh-CN" altLang="en-US" dirty="0"/>
                  <a:t>和</a:t>
                </a:r>
                <a:r>
                  <a:rPr lang="zh-CN" altLang="en-US" b="1" dirty="0">
                    <a:solidFill>
                      <a:srgbClr val="C00000"/>
                    </a:solidFill>
                  </a:rPr>
                  <a:t>具有</a:t>
                </a:r>
                <a:r>
                  <a:rPr lang="en-US" altLang="zh-CN" b="1" dirty="0">
                    <a:solidFill>
                      <a:srgbClr val="C00000"/>
                    </a:solidFill>
                  </a:rPr>
                  <a:t>n-1</a:t>
                </a:r>
                <a:r>
                  <a:rPr lang="zh-CN" altLang="en-US" b="1" dirty="0">
                    <a:solidFill>
                      <a:srgbClr val="C00000"/>
                    </a:solidFill>
                  </a:rPr>
                  <a:t>个结点互不相似的二叉树</a:t>
                </a:r>
                <a:r>
                  <a:rPr lang="zh-CN" altLang="en-US" dirty="0"/>
                  <a:t>的数目相同，即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en-US" altLang="zh-CN" dirty="0"/>
                  <a:t>b(n-1)</a:t>
                </a:r>
              </a:p>
              <a:p>
                <a:pPr lvl="1"/>
                <a:endParaRPr lang="zh-CN" altLang="en-US"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2EBCEB0-2A38-43B4-A411-F3A6F819EF59}"/>
                  </a:ext>
                </a:extLst>
              </p:cNvPr>
              <p:cNvSpPr>
                <a:spLocks noGrp="1" noRot="1" noChangeAspect="1" noMove="1" noResize="1" noEditPoints="1" noAdjustHandles="1" noChangeArrowheads="1" noChangeShapeType="1" noTextEdit="1"/>
              </p:cNvSpPr>
              <p:nvPr>
                <p:ph idx="1"/>
              </p:nvPr>
            </p:nvSpPr>
            <p:spPr>
              <a:xfrm>
                <a:off x="241300" y="908720"/>
                <a:ext cx="8902700" cy="5949280"/>
              </a:xfrm>
              <a:blipFill>
                <a:blip r:embed="rId3"/>
                <a:stretch>
                  <a:fillRect l="-1438" t="-1742" r="-369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A89EC50-CC82-4D4F-A3F0-5F5CC7ED6230}" type="slidenum">
              <a:rPr lang="zh-CN" altLang="en-US" smtClean="0"/>
              <a:t>11</a:t>
            </a:fld>
            <a:endParaRPr lang="zh-CN" altLang="en-US"/>
          </a:p>
        </p:txBody>
      </p:sp>
    </p:spTree>
    <p:extLst>
      <p:ext uri="{BB962C8B-B14F-4D97-AF65-F5344CB8AC3E}">
        <p14:creationId xmlns:p14="http://schemas.microsoft.com/office/powerpoint/2010/main" val="5318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214D8-8A26-4759-82F2-BF255C6F9850}"/>
              </a:ext>
            </a:extLst>
          </p:cNvPr>
          <p:cNvSpPr>
            <a:spLocks noGrp="1"/>
          </p:cNvSpPr>
          <p:nvPr>
            <p:ph type="title"/>
          </p:nvPr>
        </p:nvSpPr>
        <p:spPr/>
        <p:txBody>
          <a:bodyPr/>
          <a:lstStyle/>
          <a:p>
            <a:r>
              <a:rPr lang="zh-CN" altLang="en-US" dirty="0"/>
              <a:t>二叉树的计数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A7E1F9-A177-4B9C-8D9C-FD07A547A280}"/>
                  </a:ext>
                </a:extLst>
              </p:cNvPr>
              <p:cNvSpPr>
                <a:spLocks noGrp="1"/>
              </p:cNvSpPr>
              <p:nvPr>
                <p:ph idx="1"/>
              </p:nvPr>
            </p:nvSpPr>
            <p:spPr/>
            <p:txBody>
              <a:bodyPr>
                <a:normAutofit fontScale="92500" lnSpcReduction="10000"/>
              </a:bodyPr>
              <a:lstStyle/>
              <a:p>
                <a:r>
                  <a:rPr lang="zh-CN" altLang="en-US" dirty="0"/>
                  <a:t>问题：具有</a:t>
                </a:r>
                <a:r>
                  <a:rPr lang="en-US" altLang="zh-CN" dirty="0"/>
                  <a:t>n</a:t>
                </a:r>
                <a:r>
                  <a:rPr lang="zh-CN" altLang="en-US" dirty="0"/>
                  <a:t>个结点的不同形态的二叉树有多少颗？</a:t>
                </a:r>
              </a:p>
              <a:p>
                <a:pPr marL="0" indent="0">
                  <a:buNone/>
                </a:pPr>
                <a:r>
                  <a:rPr lang="zh-CN" altLang="en-US" dirty="0"/>
                  <a:t>令</a:t>
                </a:r>
                <a:r>
                  <a:rPr lang="en-US" altLang="zh-CN" dirty="0"/>
                  <a:t>n</a:t>
                </a:r>
                <a:r>
                  <a:rPr lang="zh-CN" altLang="en-US" dirty="0"/>
                  <a:t>个结点的不同形态的二叉树的个数为</a:t>
                </a:r>
                <a:r>
                  <a:rPr lang="en-US" altLang="zh-CN" dirty="0"/>
                  <a:t>b(n)</a:t>
                </a:r>
                <a:endParaRPr lang="zh-CN" altLang="en-US" dirty="0"/>
              </a:p>
              <a:p>
                <a:pPr marL="0" indent="0">
                  <a:buNone/>
                </a:pPr>
                <a:r>
                  <a:rPr lang="zh-CN" altLang="en-US" dirty="0"/>
                  <a:t>有：</a:t>
                </a:r>
                <a:r>
                  <a:rPr lang="en-US" altLang="zh-CN" dirty="0"/>
                  <a:t>b(0)=b(1)=1</a:t>
                </a:r>
                <a:endParaRPr lang="zh-CN" altLang="en-US" dirty="0"/>
              </a:p>
              <a:p>
                <a:pPr marL="0" indent="0">
                  <a:buNone/>
                </a:pPr>
                <a:r>
                  <a:rPr lang="en-US" altLang="zh-CN" dirty="0"/>
                  <a:t>n&gt;0 </a:t>
                </a:r>
                <a:r>
                  <a:rPr lang="zh-CN" altLang="en-US" dirty="0"/>
                  <a:t>时，</a:t>
                </a:r>
                <a:r>
                  <a:rPr lang="en-US" altLang="zh-CN" dirty="0"/>
                  <a:t>b(n)</a:t>
                </a:r>
                <a:r>
                  <a:rPr lang="zh-CN" altLang="en-US" dirty="0"/>
                  <a:t>的递推公式：</a:t>
                </a:r>
              </a:p>
              <a:p>
                <a:pPr marL="0" indent="0" algn="ctr">
                  <a:buNone/>
                </a:pPr>
                <a:r>
                  <a:rPr lang="en-US" altLang="zh-CN" dirty="0"/>
                  <a:t>b(n)=b(0)*b(n-1)+b(1)*b(n-2)+…b(n-1)*b(0)</a:t>
                </a:r>
                <a:endParaRPr lang="zh-CN" altLang="en-US" dirty="0"/>
              </a:p>
              <a:p>
                <a:pPr marL="0" indent="0">
                  <a:buNone/>
                </a:pPr>
                <a:r>
                  <a:rPr lang="zh-CN" altLang="en-US" dirty="0"/>
                  <a:t>求 </a:t>
                </a:r>
                <a:r>
                  <a:rPr lang="en-US" altLang="zh-CN" dirty="0"/>
                  <a:t>b(n)=?</a:t>
                </a:r>
              </a:p>
              <a:p>
                <a:pPr marL="0" indent="0">
                  <a:buNone/>
                </a:pPr>
                <a:r>
                  <a:rPr lang="zh-CN" altLang="en-US" dirty="0"/>
                  <a:t>解：</a:t>
                </a:r>
                <a:r>
                  <a:rPr lang="en-US" altLang="zh-CN" dirty="0">
                    <a:solidFill>
                      <a:srgbClr val="0000CC"/>
                    </a:solidFill>
                  </a:rPr>
                  <a:t>b(n)=h(n)</a:t>
                </a:r>
                <a:r>
                  <a:rPr lang="en-US" altLang="zh-CN" dirty="0"/>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=0</m:t>
                        </m:r>
                      </m:sub>
                      <m:sup>
                        <m:r>
                          <a:rPr lang="en-US" altLang="zh-CN">
                            <a:latin typeface="Cambria Math" panose="02040503050406030204" pitchFamily="18" charset="0"/>
                          </a:rPr>
                          <m:t>𝑛</m:t>
                        </m:r>
                        <m:r>
                          <a:rPr lang="en-US" altLang="zh-CN">
                            <a:latin typeface="Cambria Math" panose="02040503050406030204" pitchFamily="18" charset="0"/>
                          </a:rPr>
                          <m:t>−1</m:t>
                        </m:r>
                      </m:sup>
                      <m:e>
                        <m:sSub>
                          <m:sSubPr>
                            <m:ctrlPr>
                              <a:rPr lang="en-US" altLang="zh-CN" i="1">
                                <a:latin typeface="Cambria Math" panose="02040503050406030204" pitchFamily="18" charset="0"/>
                              </a:rPr>
                            </m:ctrlPr>
                          </m:sSubPr>
                          <m:e>
                            <m:r>
                              <a:rPr lang="en-US" altLang="zh-CN">
                                <a:latin typeface="Cambria Math" panose="02040503050406030204" pitchFamily="18" charset="0"/>
                              </a:rPr>
                              <m:t>h</m:t>
                            </m:r>
                          </m:e>
                          <m:sub>
                            <m:r>
                              <a:rPr lang="en-US" altLang="zh-CN">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a:latin typeface="Cambria Math" panose="02040503050406030204" pitchFamily="18" charset="0"/>
                              </a:rPr>
                              <m:t>h</m:t>
                            </m:r>
                          </m:e>
                          <m:sub>
                            <m:r>
                              <a:rPr lang="en-US" altLang="zh-CN">
                                <a:latin typeface="Cambria Math" panose="02040503050406030204" pitchFamily="18" charset="0"/>
                              </a:rPr>
                              <m:t>𝑛</m:t>
                            </m:r>
                            <m:r>
                              <a:rPr lang="en-US" altLang="zh-CN">
                                <a:latin typeface="Cambria Math" panose="02040503050406030204" pitchFamily="18" charset="0"/>
                              </a:rPr>
                              <m:t>−</m:t>
                            </m:r>
                            <m:r>
                              <a:rPr lang="en-US" altLang="zh-CN">
                                <a:latin typeface="Cambria Math" panose="02040503050406030204" pitchFamily="18" charset="0"/>
                              </a:rPr>
                              <m:t>𝑖</m:t>
                            </m:r>
                            <m:r>
                              <a:rPr lang="en-US" altLang="zh-CN">
                                <a:latin typeface="Cambria Math" panose="02040503050406030204" pitchFamily="18" charset="0"/>
                              </a:rPr>
                              <m:t>−1</m:t>
                            </m:r>
                          </m:sub>
                        </m:sSub>
                      </m:e>
                    </m:nary>
                  </m:oMath>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h</m:t>
                          </m:r>
                        </m:e>
                        <m:sub>
                          <m:r>
                            <a:rPr lang="en-US" altLang="zh-CN">
                              <a:latin typeface="Cambria Math" panose="02040503050406030204" pitchFamily="18" charset="0"/>
                            </a:rPr>
                            <m:t>𝑛</m:t>
                          </m:r>
                        </m:sub>
                      </m:sSub>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𝑛</m:t>
                          </m:r>
                          <m:r>
                            <a:rPr lang="en-US" altLang="zh-CN">
                              <a:latin typeface="Cambria Math" panose="02040503050406030204" pitchFamily="18" charset="0"/>
                            </a:rPr>
                            <m:t>+1</m:t>
                          </m:r>
                        </m:den>
                      </m:f>
                      <m:sSubSup>
                        <m:sSubSupPr>
                          <m:ctrlPr>
                            <a:rPr lang="en-US" altLang="zh-CN" i="1">
                              <a:latin typeface="Cambria Math" panose="02040503050406030204" pitchFamily="18" charset="0"/>
                            </a:rPr>
                          </m:ctrlPr>
                        </m:sSubSupPr>
                        <m:e>
                          <m:r>
                            <a:rPr lang="en-US" altLang="zh-CN">
                              <a:latin typeface="Cambria Math" panose="02040503050406030204" pitchFamily="18" charset="0"/>
                            </a:rPr>
                            <m:t>𝐶</m:t>
                          </m:r>
                        </m:e>
                        <m:sub>
                          <m:r>
                            <a:rPr lang="en-US" altLang="zh-CN">
                              <a:latin typeface="Cambria Math" panose="02040503050406030204" pitchFamily="18" charset="0"/>
                            </a:rPr>
                            <m:t>2</m:t>
                          </m:r>
                          <m:r>
                            <a:rPr lang="en-US" altLang="zh-CN">
                              <a:latin typeface="Cambria Math" panose="02040503050406030204" pitchFamily="18" charset="0"/>
                            </a:rPr>
                            <m:t>𝑛</m:t>
                          </m:r>
                        </m:sub>
                        <m:sup>
                          <m:r>
                            <a:rPr lang="en-US" altLang="zh-CN">
                              <a:latin typeface="Cambria Math" panose="02040503050406030204" pitchFamily="18" charset="0"/>
                            </a:rPr>
                            <m:t>𝑛</m:t>
                          </m:r>
                        </m:sup>
                      </m:sSubSup>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𝑛</m:t>
                          </m:r>
                          <m:r>
                            <a:rPr lang="en-US" altLang="zh-CN">
                              <a:latin typeface="Cambria Math" panose="02040503050406030204" pitchFamily="18" charset="0"/>
                            </a:rPr>
                            <m:t>+1</m:t>
                          </m:r>
                        </m:den>
                      </m:f>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a:latin typeface="Cambria Math" panose="02040503050406030204" pitchFamily="18" charset="0"/>
                                </a:rPr>
                                <m:t>2</m:t>
                              </m:r>
                              <m:r>
                                <a:rPr lang="en-US" altLang="zh-CN">
                                  <a:latin typeface="Cambria Math" panose="02040503050406030204" pitchFamily="18" charset="0"/>
                                </a:rPr>
                                <m:t>𝑛</m:t>
                              </m:r>
                            </m:e>
                          </m:d>
                          <m:r>
                            <a:rPr lang="en-US" altLang="zh-CN">
                              <a:latin typeface="Cambria Math" panose="02040503050406030204" pitchFamily="18" charset="0"/>
                            </a:rPr>
                            <m:t>!</m:t>
                          </m:r>
                        </m:num>
                        <m:den>
                          <m:r>
                            <a:rPr lang="en-US" altLang="zh-CN">
                              <a:latin typeface="Cambria Math" panose="02040503050406030204" pitchFamily="18" charset="0"/>
                            </a:rPr>
                            <m:t>𝑛</m:t>
                          </m:r>
                          <m:r>
                            <a:rPr lang="en-US" altLang="zh-CN">
                              <a:latin typeface="Cambria Math" panose="02040503050406030204" pitchFamily="18" charset="0"/>
                            </a:rPr>
                            <m:t>!</m:t>
                          </m:r>
                          <m:r>
                            <a:rPr lang="en-US" altLang="zh-CN">
                              <a:latin typeface="Cambria Math" panose="02040503050406030204" pitchFamily="18" charset="0"/>
                            </a:rPr>
                            <m:t>𝑛</m:t>
                          </m:r>
                          <m:r>
                            <a:rPr lang="en-US" altLang="zh-CN">
                              <a:latin typeface="Cambria Math" panose="02040503050406030204" pitchFamily="18" charset="0"/>
                            </a:rPr>
                            <m:t>!</m:t>
                          </m:r>
                        </m:den>
                      </m:f>
                    </m:oMath>
                  </m:oMathPara>
                </a14:m>
                <a:endParaRPr lang="en-US" altLang="zh-CN" dirty="0"/>
              </a:p>
              <a:p>
                <a:pPr marL="0" indent="0">
                  <a:buNone/>
                </a:pPr>
                <a:r>
                  <a:rPr lang="en-US" altLang="zh-CN" dirty="0"/>
                  <a:t>h(0)=1; h(1)=1; h(2)=2; h(3)=5; h(4)=14; h(5)=42; h(6)=132 … </a:t>
                </a:r>
              </a:p>
              <a:p>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xmlns="" xmlns:a14="http://schemas.microsoft.com/office/drawing/2010/main" id="{BDA7E1F9-A177-4B9C-8D9C-FD07A547A280}"/>
                  </a:ext>
                </a:extLst>
              </p:cNvPr>
              <p:cNvSpPr>
                <a:spLocks noGrp="1" noRot="1" noChangeAspect="1" noMove="1" noResize="1" noEditPoints="1" noAdjustHandles="1" noChangeArrowheads="1" noChangeShapeType="1" noTextEdit="1"/>
              </p:cNvSpPr>
              <p:nvPr>
                <p:ph idx="1"/>
              </p:nvPr>
            </p:nvSpPr>
            <p:spPr>
              <a:blipFill rotWithShape="0">
                <a:blip r:embed="rId3"/>
                <a:stretch>
                  <a:fillRect l="-1704" t="-2612" b="-2194"/>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24EA993B-3656-4B7A-8582-9F09B153A684}"/>
              </a:ext>
            </a:extLst>
          </p:cNvPr>
          <p:cNvGrpSpPr/>
          <p:nvPr/>
        </p:nvGrpSpPr>
        <p:grpSpPr>
          <a:xfrm>
            <a:off x="6638782" y="3590583"/>
            <a:ext cx="2376264" cy="1512168"/>
            <a:chOff x="6983760" y="1448780"/>
            <a:chExt cx="2376264" cy="1512168"/>
          </a:xfrm>
        </p:grpSpPr>
        <p:sp>
          <p:nvSpPr>
            <p:cNvPr id="5" name="爆炸形 2 4">
              <a:extLst>
                <a:ext uri="{FF2B5EF4-FFF2-40B4-BE49-F238E27FC236}">
                  <a16:creationId xmlns:a16="http://schemas.microsoft.com/office/drawing/2014/main" id="{5719DB69-16DB-4B10-995A-BF66B292A293}"/>
                </a:ext>
              </a:extLst>
            </p:cNvPr>
            <p:cNvSpPr/>
            <p:nvPr/>
          </p:nvSpPr>
          <p:spPr>
            <a:xfrm>
              <a:off x="6983760" y="1448780"/>
              <a:ext cx="2376264" cy="1512168"/>
            </a:xfrm>
            <a:prstGeom prst="irregularSeal2">
              <a:avLst/>
            </a:prstGeom>
            <a:solidFill>
              <a:srgbClr val="669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a:solidFill>
                  <a:srgbClr val="0000CC"/>
                </a:solidFill>
              </a:endParaRPr>
            </a:p>
          </p:txBody>
        </p:sp>
        <p:sp>
          <p:nvSpPr>
            <p:cNvPr id="6" name="TextBox 5">
              <a:extLst>
                <a:ext uri="{FF2B5EF4-FFF2-40B4-BE49-F238E27FC236}">
                  <a16:creationId xmlns:a16="http://schemas.microsoft.com/office/drawing/2014/main" id="{9C3C68FC-DA3E-465E-A87F-D3DAEDDC0E9F}"/>
                </a:ext>
              </a:extLst>
            </p:cNvPr>
            <p:cNvSpPr txBox="1"/>
            <p:nvPr/>
          </p:nvSpPr>
          <p:spPr>
            <a:xfrm>
              <a:off x="7137124" y="2050455"/>
              <a:ext cx="1632498" cy="523220"/>
            </a:xfrm>
            <a:prstGeom prst="rect">
              <a:avLst/>
            </a:prstGeom>
            <a:noFill/>
          </p:spPr>
          <p:txBody>
            <a:bodyPr wrap="none" rtlCol="0">
              <a:spAutoFit/>
            </a:bodyPr>
            <a:lstStyle/>
            <a:p>
              <a:r>
                <a:rPr lang="en-US" altLang="zh-CN" sz="2800" dirty="0">
                  <a:solidFill>
                    <a:srgbClr val="0000CC"/>
                  </a:solidFill>
                </a:rPr>
                <a:t>Catalan</a:t>
              </a:r>
              <a:r>
                <a:rPr lang="zh-CN" altLang="en-US" sz="2800" dirty="0">
                  <a:solidFill>
                    <a:srgbClr val="0000CC"/>
                  </a:solidFill>
                </a:rPr>
                <a:t>数</a:t>
              </a:r>
              <a:endParaRPr lang="en-US" sz="2800" dirty="0"/>
            </a:p>
          </p:txBody>
        </p:sp>
      </p:grpSp>
      <p:sp>
        <p:nvSpPr>
          <p:cNvPr id="7" name="灯片编号占位符 6"/>
          <p:cNvSpPr>
            <a:spLocks noGrp="1"/>
          </p:cNvSpPr>
          <p:nvPr>
            <p:ph type="sldNum" sz="quarter" idx="12"/>
          </p:nvPr>
        </p:nvSpPr>
        <p:spPr/>
        <p:txBody>
          <a:bodyPr/>
          <a:lstStyle/>
          <a:p>
            <a:fld id="{EA89EC50-CC82-4D4F-A3F0-5F5CC7ED6230}" type="slidenum">
              <a:rPr lang="zh-CN" altLang="en-US" smtClean="0"/>
              <a:t>12</a:t>
            </a:fld>
            <a:endParaRPr lang="zh-CN" altLang="en-US"/>
          </a:p>
        </p:txBody>
      </p:sp>
    </p:spTree>
    <p:extLst>
      <p:ext uri="{BB962C8B-B14F-4D97-AF65-F5344CB8AC3E}">
        <p14:creationId xmlns:p14="http://schemas.microsoft.com/office/powerpoint/2010/main" val="135597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9CEB5-1032-4B59-9E1E-BA606D4F7E67}"/>
              </a:ext>
            </a:extLst>
          </p:cNvPr>
          <p:cNvSpPr>
            <a:spLocks noGrp="1"/>
          </p:cNvSpPr>
          <p:nvPr>
            <p:ph type="title"/>
          </p:nvPr>
        </p:nvSpPr>
        <p:spPr/>
        <p:txBody>
          <a:bodyPr/>
          <a:lstStyle/>
          <a:p>
            <a:r>
              <a:rPr lang="en-US" altLang="zh-CN" dirty="0"/>
              <a:t>6.2 </a:t>
            </a:r>
            <a:r>
              <a:rPr lang="zh-CN" altLang="en-US" dirty="0"/>
              <a:t>树的遍历</a:t>
            </a:r>
          </a:p>
        </p:txBody>
      </p:sp>
      <p:sp>
        <p:nvSpPr>
          <p:cNvPr id="3" name="内容占位符 2">
            <a:extLst>
              <a:ext uri="{FF2B5EF4-FFF2-40B4-BE49-F238E27FC236}">
                <a16:creationId xmlns:a16="http://schemas.microsoft.com/office/drawing/2014/main" id="{6066F963-2DA6-43F1-9109-A505557BFE0A}"/>
              </a:ext>
            </a:extLst>
          </p:cNvPr>
          <p:cNvSpPr>
            <a:spLocks noGrp="1"/>
          </p:cNvSpPr>
          <p:nvPr>
            <p:ph idx="1"/>
          </p:nvPr>
        </p:nvSpPr>
        <p:spPr/>
        <p:txBody>
          <a:bodyPr>
            <a:normAutofit fontScale="92500" lnSpcReduction="10000"/>
          </a:bodyPr>
          <a:lstStyle/>
          <a:p>
            <a:r>
              <a:rPr lang="zh-CN" altLang="en-US" dirty="0"/>
              <a:t>深度优先遍历</a:t>
            </a:r>
          </a:p>
          <a:p>
            <a:pPr lvl="1"/>
            <a:r>
              <a:rPr lang="zh-CN" altLang="en-US" b="1" dirty="0">
                <a:solidFill>
                  <a:srgbClr val="0000CC"/>
                </a:solidFill>
              </a:rPr>
              <a:t>先根次序遍历</a:t>
            </a:r>
            <a:r>
              <a:rPr lang="zh-CN" altLang="en-US" dirty="0"/>
              <a:t>：若树不空，则先访问根节点，然后</a:t>
            </a:r>
            <a:r>
              <a:rPr lang="zh-CN" altLang="en-US" dirty="0">
                <a:solidFill>
                  <a:schemeClr val="accent6">
                    <a:lumMod val="75000"/>
                  </a:schemeClr>
                </a:solidFill>
              </a:rPr>
              <a:t>依次</a:t>
            </a:r>
            <a:r>
              <a:rPr lang="zh-CN" altLang="en-US" dirty="0">
                <a:solidFill>
                  <a:srgbClr val="6600CC"/>
                </a:solidFill>
              </a:rPr>
              <a:t>先根遍历</a:t>
            </a:r>
            <a:r>
              <a:rPr lang="zh-CN" altLang="en-US" dirty="0"/>
              <a:t>各棵子树</a:t>
            </a:r>
          </a:p>
          <a:p>
            <a:pPr lvl="1"/>
            <a:r>
              <a:rPr lang="zh-CN" altLang="en-US" b="1" dirty="0">
                <a:solidFill>
                  <a:srgbClr val="0000CC"/>
                </a:solidFill>
              </a:rPr>
              <a:t>后根次序遍历</a:t>
            </a:r>
            <a:r>
              <a:rPr lang="zh-CN" altLang="en-US" dirty="0"/>
              <a:t>：若树不空，则先</a:t>
            </a:r>
            <a:r>
              <a:rPr lang="zh-CN" altLang="en-US" dirty="0">
                <a:solidFill>
                  <a:schemeClr val="accent6">
                    <a:lumMod val="75000"/>
                  </a:schemeClr>
                </a:solidFill>
              </a:rPr>
              <a:t>依次</a:t>
            </a:r>
            <a:r>
              <a:rPr lang="zh-CN" altLang="en-US" dirty="0">
                <a:solidFill>
                  <a:srgbClr val="6600CC"/>
                </a:solidFill>
              </a:rPr>
              <a:t>后根遍历</a:t>
            </a:r>
            <a:r>
              <a:rPr lang="zh-CN" altLang="en-US" dirty="0"/>
              <a:t>各棵子树，然后访问根节点</a:t>
            </a:r>
          </a:p>
          <a:p>
            <a:r>
              <a:rPr lang="zh-CN" altLang="en-US" dirty="0"/>
              <a:t>广度优先遍历</a:t>
            </a:r>
            <a:r>
              <a:rPr lang="en-US" altLang="zh-CN" dirty="0"/>
              <a:t>/</a:t>
            </a:r>
            <a:r>
              <a:rPr lang="zh-CN" altLang="en-US" dirty="0"/>
              <a:t>层次遍历</a:t>
            </a:r>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                                            树的二叉树表示</a:t>
            </a:r>
          </a:p>
        </p:txBody>
      </p:sp>
      <p:grpSp>
        <p:nvGrpSpPr>
          <p:cNvPr id="4" name="Group 49">
            <a:extLst>
              <a:ext uri="{FF2B5EF4-FFF2-40B4-BE49-F238E27FC236}">
                <a16:creationId xmlns:a16="http://schemas.microsoft.com/office/drawing/2014/main" id="{BEA81B2B-5FC4-48F3-94A0-95F7B43CB17E}"/>
              </a:ext>
            </a:extLst>
          </p:cNvPr>
          <p:cNvGrpSpPr>
            <a:grpSpLocks/>
          </p:cNvGrpSpPr>
          <p:nvPr/>
        </p:nvGrpSpPr>
        <p:grpSpPr bwMode="auto">
          <a:xfrm>
            <a:off x="1215850" y="2744693"/>
            <a:ext cx="5867400" cy="3124200"/>
            <a:chOff x="1152" y="1824"/>
            <a:chExt cx="3696" cy="1968"/>
          </a:xfrm>
        </p:grpSpPr>
        <p:sp>
          <p:nvSpPr>
            <p:cNvPr id="5" name="Line 2">
              <a:extLst>
                <a:ext uri="{FF2B5EF4-FFF2-40B4-BE49-F238E27FC236}">
                  <a16:creationId xmlns:a16="http://schemas.microsoft.com/office/drawing/2014/main" id="{3F186127-3E83-4BE0-BCBB-D931A3F768C0}"/>
                </a:ext>
              </a:extLst>
            </p:cNvPr>
            <p:cNvSpPr>
              <a:spLocks noChangeShapeType="1"/>
            </p:cNvSpPr>
            <p:nvPr/>
          </p:nvSpPr>
          <p:spPr bwMode="auto">
            <a:xfrm>
              <a:off x="3456" y="2832"/>
              <a:ext cx="288" cy="288"/>
            </a:xfrm>
            <a:prstGeom prst="line">
              <a:avLst/>
            </a:prstGeom>
            <a:noFill/>
            <a:ln w="38100">
              <a:solidFill>
                <a:schemeClr val="accent2"/>
              </a:solidFill>
              <a:round/>
              <a:headEnd/>
              <a:tailEnd/>
            </a:ln>
          </p:spPr>
          <p:txBody>
            <a:bodyPr wrap="none" anchor="ctr"/>
            <a:lstStyle/>
            <a:p>
              <a:endParaRPr lang="zh-CN" altLang="en-US"/>
            </a:p>
          </p:txBody>
        </p:sp>
        <p:sp>
          <p:nvSpPr>
            <p:cNvPr id="6" name="Line 3">
              <a:extLst>
                <a:ext uri="{FF2B5EF4-FFF2-40B4-BE49-F238E27FC236}">
                  <a16:creationId xmlns:a16="http://schemas.microsoft.com/office/drawing/2014/main" id="{614A2BE1-67B5-4AA9-A6BB-63EC26C9EE2A}"/>
                </a:ext>
              </a:extLst>
            </p:cNvPr>
            <p:cNvSpPr>
              <a:spLocks noChangeShapeType="1"/>
            </p:cNvSpPr>
            <p:nvPr/>
          </p:nvSpPr>
          <p:spPr bwMode="auto">
            <a:xfrm flipH="1">
              <a:off x="4368" y="3312"/>
              <a:ext cx="288" cy="288"/>
            </a:xfrm>
            <a:prstGeom prst="line">
              <a:avLst/>
            </a:prstGeom>
            <a:noFill/>
            <a:ln w="28575">
              <a:solidFill>
                <a:schemeClr val="accent2"/>
              </a:solidFill>
              <a:round/>
              <a:headEnd/>
              <a:tailEnd/>
            </a:ln>
          </p:spPr>
          <p:txBody>
            <a:bodyPr wrap="none" anchor="ctr"/>
            <a:lstStyle/>
            <a:p>
              <a:endParaRPr lang="zh-CN" altLang="en-US"/>
            </a:p>
          </p:txBody>
        </p:sp>
        <p:sp>
          <p:nvSpPr>
            <p:cNvPr id="7" name="Line 4">
              <a:extLst>
                <a:ext uri="{FF2B5EF4-FFF2-40B4-BE49-F238E27FC236}">
                  <a16:creationId xmlns:a16="http://schemas.microsoft.com/office/drawing/2014/main" id="{1A6E4989-812E-491D-9EA1-60AAC38D0880}"/>
                </a:ext>
              </a:extLst>
            </p:cNvPr>
            <p:cNvSpPr>
              <a:spLocks noChangeShapeType="1"/>
            </p:cNvSpPr>
            <p:nvPr/>
          </p:nvSpPr>
          <p:spPr bwMode="auto">
            <a:xfrm>
              <a:off x="2352" y="3264"/>
              <a:ext cx="0" cy="288"/>
            </a:xfrm>
            <a:prstGeom prst="line">
              <a:avLst/>
            </a:prstGeom>
            <a:noFill/>
            <a:ln w="28575">
              <a:solidFill>
                <a:schemeClr val="accent2"/>
              </a:solidFill>
              <a:round/>
              <a:headEnd/>
              <a:tailEnd/>
            </a:ln>
          </p:spPr>
          <p:txBody>
            <a:bodyPr wrap="none" anchor="ctr"/>
            <a:lstStyle/>
            <a:p>
              <a:endParaRPr lang="zh-CN" altLang="en-US"/>
            </a:p>
          </p:txBody>
        </p:sp>
        <p:sp>
          <p:nvSpPr>
            <p:cNvPr id="8" name="Line 5">
              <a:extLst>
                <a:ext uri="{FF2B5EF4-FFF2-40B4-BE49-F238E27FC236}">
                  <a16:creationId xmlns:a16="http://schemas.microsoft.com/office/drawing/2014/main" id="{6FE96593-FF9B-4E94-97F3-F0215C09C51F}"/>
                </a:ext>
              </a:extLst>
            </p:cNvPr>
            <p:cNvSpPr>
              <a:spLocks noChangeShapeType="1"/>
            </p:cNvSpPr>
            <p:nvPr/>
          </p:nvSpPr>
          <p:spPr bwMode="auto">
            <a:xfrm>
              <a:off x="1536" y="3264"/>
              <a:ext cx="144" cy="336"/>
            </a:xfrm>
            <a:prstGeom prst="line">
              <a:avLst/>
            </a:prstGeom>
            <a:noFill/>
            <a:ln w="28575">
              <a:solidFill>
                <a:schemeClr val="accent2"/>
              </a:solidFill>
              <a:round/>
              <a:headEnd/>
              <a:tailEnd/>
            </a:ln>
          </p:spPr>
          <p:txBody>
            <a:bodyPr wrap="none" anchor="ctr"/>
            <a:lstStyle/>
            <a:p>
              <a:endParaRPr lang="zh-CN" altLang="en-US"/>
            </a:p>
          </p:txBody>
        </p:sp>
        <p:sp>
          <p:nvSpPr>
            <p:cNvPr id="9" name="Line 6">
              <a:extLst>
                <a:ext uri="{FF2B5EF4-FFF2-40B4-BE49-F238E27FC236}">
                  <a16:creationId xmlns:a16="http://schemas.microsoft.com/office/drawing/2014/main" id="{9C3F7B19-0D5C-47C8-BDD8-C69A9AEA4139}"/>
                </a:ext>
              </a:extLst>
            </p:cNvPr>
            <p:cNvSpPr>
              <a:spLocks noChangeShapeType="1"/>
            </p:cNvSpPr>
            <p:nvPr/>
          </p:nvSpPr>
          <p:spPr bwMode="auto">
            <a:xfrm flipH="1">
              <a:off x="1344" y="3312"/>
              <a:ext cx="96" cy="240"/>
            </a:xfrm>
            <a:prstGeom prst="line">
              <a:avLst/>
            </a:prstGeom>
            <a:noFill/>
            <a:ln w="28575">
              <a:solidFill>
                <a:schemeClr val="accent2"/>
              </a:solidFill>
              <a:round/>
              <a:headEnd/>
              <a:tailEnd/>
            </a:ln>
          </p:spPr>
          <p:txBody>
            <a:bodyPr wrap="none" anchor="ctr"/>
            <a:lstStyle/>
            <a:p>
              <a:endParaRPr lang="zh-CN" altLang="en-US"/>
            </a:p>
          </p:txBody>
        </p:sp>
        <p:sp>
          <p:nvSpPr>
            <p:cNvPr id="10" name="Line 7">
              <a:extLst>
                <a:ext uri="{FF2B5EF4-FFF2-40B4-BE49-F238E27FC236}">
                  <a16:creationId xmlns:a16="http://schemas.microsoft.com/office/drawing/2014/main" id="{5677F557-6B13-4298-95E2-F925C80156FF}"/>
                </a:ext>
              </a:extLst>
            </p:cNvPr>
            <p:cNvSpPr>
              <a:spLocks noChangeShapeType="1"/>
            </p:cNvSpPr>
            <p:nvPr/>
          </p:nvSpPr>
          <p:spPr bwMode="auto">
            <a:xfrm>
              <a:off x="2016" y="2784"/>
              <a:ext cx="336" cy="288"/>
            </a:xfrm>
            <a:prstGeom prst="line">
              <a:avLst/>
            </a:prstGeom>
            <a:noFill/>
            <a:ln w="28575">
              <a:solidFill>
                <a:schemeClr val="accent2"/>
              </a:solidFill>
              <a:round/>
              <a:headEnd/>
              <a:tailEnd/>
            </a:ln>
          </p:spPr>
          <p:txBody>
            <a:bodyPr wrap="none" anchor="ctr"/>
            <a:lstStyle/>
            <a:p>
              <a:endParaRPr lang="zh-CN" altLang="en-US"/>
            </a:p>
          </p:txBody>
        </p:sp>
        <p:sp>
          <p:nvSpPr>
            <p:cNvPr id="11" name="Line 8">
              <a:extLst>
                <a:ext uri="{FF2B5EF4-FFF2-40B4-BE49-F238E27FC236}">
                  <a16:creationId xmlns:a16="http://schemas.microsoft.com/office/drawing/2014/main" id="{E84E625E-7787-4A3F-9502-2BD5CCD379C6}"/>
                </a:ext>
              </a:extLst>
            </p:cNvPr>
            <p:cNvSpPr>
              <a:spLocks noChangeShapeType="1"/>
            </p:cNvSpPr>
            <p:nvPr/>
          </p:nvSpPr>
          <p:spPr bwMode="auto">
            <a:xfrm>
              <a:off x="1920" y="2832"/>
              <a:ext cx="0" cy="240"/>
            </a:xfrm>
            <a:prstGeom prst="line">
              <a:avLst/>
            </a:prstGeom>
            <a:noFill/>
            <a:ln w="28575">
              <a:solidFill>
                <a:schemeClr val="accent2"/>
              </a:solidFill>
              <a:round/>
              <a:headEnd/>
              <a:tailEnd/>
            </a:ln>
          </p:spPr>
          <p:txBody>
            <a:bodyPr wrap="none" anchor="ctr"/>
            <a:lstStyle/>
            <a:p>
              <a:endParaRPr lang="zh-CN" altLang="en-US"/>
            </a:p>
          </p:txBody>
        </p:sp>
        <p:sp>
          <p:nvSpPr>
            <p:cNvPr id="12" name="Line 9">
              <a:extLst>
                <a:ext uri="{FF2B5EF4-FFF2-40B4-BE49-F238E27FC236}">
                  <a16:creationId xmlns:a16="http://schemas.microsoft.com/office/drawing/2014/main" id="{11F3B3CE-F28A-4837-8F2B-4165E526880B}"/>
                </a:ext>
              </a:extLst>
            </p:cNvPr>
            <p:cNvSpPr>
              <a:spLocks noChangeShapeType="1"/>
            </p:cNvSpPr>
            <p:nvPr/>
          </p:nvSpPr>
          <p:spPr bwMode="auto">
            <a:xfrm flipH="1">
              <a:off x="1536" y="2784"/>
              <a:ext cx="288" cy="288"/>
            </a:xfrm>
            <a:prstGeom prst="line">
              <a:avLst/>
            </a:prstGeom>
            <a:noFill/>
            <a:ln w="28575">
              <a:solidFill>
                <a:schemeClr val="accent2"/>
              </a:solidFill>
              <a:round/>
              <a:headEnd/>
              <a:tailEnd/>
            </a:ln>
          </p:spPr>
          <p:txBody>
            <a:bodyPr wrap="none" anchor="ctr"/>
            <a:lstStyle/>
            <a:p>
              <a:endParaRPr lang="zh-CN" altLang="en-US"/>
            </a:p>
          </p:txBody>
        </p:sp>
        <p:sp>
          <p:nvSpPr>
            <p:cNvPr id="13" name="Line 13">
              <a:extLst>
                <a:ext uri="{FF2B5EF4-FFF2-40B4-BE49-F238E27FC236}">
                  <a16:creationId xmlns:a16="http://schemas.microsoft.com/office/drawing/2014/main" id="{B49E35AD-F279-49A7-B71D-D6BEB3B05629}"/>
                </a:ext>
              </a:extLst>
            </p:cNvPr>
            <p:cNvSpPr>
              <a:spLocks noChangeShapeType="1"/>
            </p:cNvSpPr>
            <p:nvPr/>
          </p:nvSpPr>
          <p:spPr bwMode="auto">
            <a:xfrm flipH="1">
              <a:off x="3456" y="2064"/>
              <a:ext cx="672" cy="672"/>
            </a:xfrm>
            <a:prstGeom prst="line">
              <a:avLst/>
            </a:prstGeom>
            <a:noFill/>
            <a:ln w="28575">
              <a:solidFill>
                <a:schemeClr val="accent2"/>
              </a:solidFill>
              <a:round/>
              <a:headEnd/>
              <a:tailEnd/>
            </a:ln>
          </p:spPr>
          <p:txBody>
            <a:bodyPr wrap="none" anchor="ctr"/>
            <a:lstStyle/>
            <a:p>
              <a:endParaRPr lang="zh-CN" altLang="en-US"/>
            </a:p>
          </p:txBody>
        </p:sp>
        <p:sp>
          <p:nvSpPr>
            <p:cNvPr id="14" name="Line 14">
              <a:extLst>
                <a:ext uri="{FF2B5EF4-FFF2-40B4-BE49-F238E27FC236}">
                  <a16:creationId xmlns:a16="http://schemas.microsoft.com/office/drawing/2014/main" id="{614242C9-3306-415A-AB95-89AE15F85CCF}"/>
                </a:ext>
              </a:extLst>
            </p:cNvPr>
            <p:cNvSpPr>
              <a:spLocks noChangeShapeType="1"/>
            </p:cNvSpPr>
            <p:nvPr/>
          </p:nvSpPr>
          <p:spPr bwMode="auto">
            <a:xfrm>
              <a:off x="3888" y="2487"/>
              <a:ext cx="768" cy="729"/>
            </a:xfrm>
            <a:prstGeom prst="line">
              <a:avLst/>
            </a:prstGeom>
            <a:noFill/>
            <a:ln w="28575">
              <a:solidFill>
                <a:schemeClr val="accent2"/>
              </a:solidFill>
              <a:round/>
              <a:headEnd/>
              <a:tailEnd/>
            </a:ln>
          </p:spPr>
          <p:txBody>
            <a:bodyPr wrap="none" anchor="ctr"/>
            <a:lstStyle/>
            <a:p>
              <a:endParaRPr lang="zh-CN" altLang="en-US"/>
            </a:p>
          </p:txBody>
        </p:sp>
        <p:sp>
          <p:nvSpPr>
            <p:cNvPr id="15" name="Oval 15">
              <a:extLst>
                <a:ext uri="{FF2B5EF4-FFF2-40B4-BE49-F238E27FC236}">
                  <a16:creationId xmlns:a16="http://schemas.microsoft.com/office/drawing/2014/main" id="{F4C52E8B-528B-43BD-A373-AEF8B7187D39}"/>
                </a:ext>
              </a:extLst>
            </p:cNvPr>
            <p:cNvSpPr>
              <a:spLocks noChangeArrowheads="1"/>
            </p:cNvSpPr>
            <p:nvPr/>
          </p:nvSpPr>
          <p:spPr bwMode="auto">
            <a:xfrm>
              <a:off x="4032" y="18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kumimoji="1" lang="zh-CN" altLang="zh-CN" sz="2400">
                <a:latin typeface="Times New Roman" pitchFamily="18" charset="0"/>
              </a:endParaRPr>
            </a:p>
          </p:txBody>
        </p:sp>
        <p:sp>
          <p:nvSpPr>
            <p:cNvPr id="16" name="Oval 16">
              <a:extLst>
                <a:ext uri="{FF2B5EF4-FFF2-40B4-BE49-F238E27FC236}">
                  <a16:creationId xmlns:a16="http://schemas.microsoft.com/office/drawing/2014/main" id="{CD25E662-A925-4B2B-BF65-07D4FB64E268}"/>
                </a:ext>
              </a:extLst>
            </p:cNvPr>
            <p:cNvSpPr>
              <a:spLocks noChangeArrowheads="1"/>
            </p:cNvSpPr>
            <p:nvPr/>
          </p:nvSpPr>
          <p:spPr bwMode="auto">
            <a:xfrm>
              <a:off x="3648" y="225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kumimoji="1" lang="zh-CN" altLang="zh-CN" sz="2400">
                <a:latin typeface="Times New Roman" pitchFamily="18" charset="0"/>
              </a:endParaRPr>
            </a:p>
          </p:txBody>
        </p:sp>
        <p:sp>
          <p:nvSpPr>
            <p:cNvPr id="17" name="Oval 17">
              <a:extLst>
                <a:ext uri="{FF2B5EF4-FFF2-40B4-BE49-F238E27FC236}">
                  <a16:creationId xmlns:a16="http://schemas.microsoft.com/office/drawing/2014/main" id="{721938D8-6370-40AB-A5AD-A59F88F73114}"/>
                </a:ext>
              </a:extLst>
            </p:cNvPr>
            <p:cNvSpPr>
              <a:spLocks noChangeArrowheads="1"/>
            </p:cNvSpPr>
            <p:nvPr/>
          </p:nvSpPr>
          <p:spPr bwMode="auto">
            <a:xfrm>
              <a:off x="4560" y="31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kumimoji="1" lang="zh-CN" altLang="zh-CN" sz="2400">
                <a:latin typeface="Times New Roman" pitchFamily="18" charset="0"/>
              </a:endParaRPr>
            </a:p>
          </p:txBody>
        </p:sp>
        <p:sp>
          <p:nvSpPr>
            <p:cNvPr id="18" name="Oval 18">
              <a:extLst>
                <a:ext uri="{FF2B5EF4-FFF2-40B4-BE49-F238E27FC236}">
                  <a16:creationId xmlns:a16="http://schemas.microsoft.com/office/drawing/2014/main" id="{6958A149-FBEB-4258-BAFD-9C7134936A95}"/>
                </a:ext>
              </a:extLst>
            </p:cNvPr>
            <p:cNvSpPr>
              <a:spLocks noChangeArrowheads="1"/>
            </p:cNvSpPr>
            <p:nvPr/>
          </p:nvSpPr>
          <p:spPr bwMode="auto">
            <a:xfrm>
              <a:off x="4128" y="268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kumimoji="1" lang="zh-CN" altLang="zh-CN" sz="2400">
                <a:latin typeface="Times New Roman" pitchFamily="18" charset="0"/>
              </a:endParaRPr>
            </a:p>
          </p:txBody>
        </p:sp>
        <p:sp>
          <p:nvSpPr>
            <p:cNvPr id="19" name="Oval 19">
              <a:extLst>
                <a:ext uri="{FF2B5EF4-FFF2-40B4-BE49-F238E27FC236}">
                  <a16:creationId xmlns:a16="http://schemas.microsoft.com/office/drawing/2014/main" id="{DDCFF317-CAAC-47F8-8BEF-6627026C3CE4}"/>
                </a:ext>
              </a:extLst>
            </p:cNvPr>
            <p:cNvSpPr>
              <a:spLocks noChangeArrowheads="1"/>
            </p:cNvSpPr>
            <p:nvPr/>
          </p:nvSpPr>
          <p:spPr bwMode="auto">
            <a:xfrm>
              <a:off x="3264" y="264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kumimoji="1" lang="zh-CN" altLang="zh-CN" sz="2400">
                <a:latin typeface="Times New Roman" pitchFamily="18" charset="0"/>
              </a:endParaRPr>
            </a:p>
          </p:txBody>
        </p:sp>
        <p:sp>
          <p:nvSpPr>
            <p:cNvPr id="20" name="Text Box 20">
              <a:extLst>
                <a:ext uri="{FF2B5EF4-FFF2-40B4-BE49-F238E27FC236}">
                  <a16:creationId xmlns:a16="http://schemas.microsoft.com/office/drawing/2014/main" id="{FCC4C6C9-4AC6-469C-83DD-2652DD1A173F}"/>
                </a:ext>
              </a:extLst>
            </p:cNvPr>
            <p:cNvSpPr txBox="1">
              <a:spLocks noChangeArrowheads="1"/>
            </p:cNvSpPr>
            <p:nvPr/>
          </p:nvSpPr>
          <p:spPr bwMode="auto">
            <a:xfrm>
              <a:off x="4042" y="1824"/>
              <a:ext cx="278" cy="327"/>
            </a:xfrm>
            <a:prstGeom prst="rect">
              <a:avLst/>
            </a:prstGeom>
            <a:noFill/>
            <a:ln w="38100">
              <a:noFill/>
              <a:miter lim="800000"/>
              <a:headEnd/>
              <a:tailEnd/>
            </a:ln>
          </p:spPr>
          <p:txBody>
            <a:bodyPr wrap="none" anchor="ctr">
              <a:spAutoFit/>
            </a:bodyPr>
            <a:lstStyle/>
            <a:p>
              <a:pPr algn="ctr"/>
              <a:r>
                <a:rPr kumimoji="1" lang="en-US" altLang="zh-CN" sz="2800" b="1" dirty="0">
                  <a:solidFill>
                    <a:srgbClr val="CC3300"/>
                  </a:solidFill>
                  <a:latin typeface="Times New Roman" pitchFamily="18" charset="0"/>
                </a:rPr>
                <a:t>A</a:t>
              </a:r>
              <a:endParaRPr kumimoji="1" lang="en-US" altLang="zh-CN" sz="2400" dirty="0">
                <a:latin typeface="Times New Roman" pitchFamily="18" charset="0"/>
              </a:endParaRPr>
            </a:p>
          </p:txBody>
        </p:sp>
        <p:sp>
          <p:nvSpPr>
            <p:cNvPr id="21" name="Text Box 21">
              <a:extLst>
                <a:ext uri="{FF2B5EF4-FFF2-40B4-BE49-F238E27FC236}">
                  <a16:creationId xmlns:a16="http://schemas.microsoft.com/office/drawing/2014/main" id="{BCF87A8C-B19F-4368-A4CE-470CEC2F12FF}"/>
                </a:ext>
              </a:extLst>
            </p:cNvPr>
            <p:cNvSpPr txBox="1">
              <a:spLocks noChangeArrowheads="1"/>
            </p:cNvSpPr>
            <p:nvPr/>
          </p:nvSpPr>
          <p:spPr bwMode="auto">
            <a:xfrm>
              <a:off x="3671" y="2217"/>
              <a:ext cx="265" cy="327"/>
            </a:xfrm>
            <a:prstGeom prst="rect">
              <a:avLst/>
            </a:prstGeom>
            <a:noFill/>
            <a:ln w="38100">
              <a:noFill/>
              <a:miter lim="800000"/>
              <a:headEnd/>
              <a:tailEnd/>
            </a:ln>
          </p:spPr>
          <p:txBody>
            <a:bodyPr wrap="none" anchor="ctr">
              <a:spAutoFit/>
            </a:bodyPr>
            <a:lstStyle/>
            <a:p>
              <a:pPr algn="ctr"/>
              <a:r>
                <a:rPr kumimoji="1" lang="en-US" altLang="zh-CN" sz="2800" b="1" dirty="0">
                  <a:solidFill>
                    <a:srgbClr val="CC3300"/>
                  </a:solidFill>
                  <a:latin typeface="Times New Roman" pitchFamily="18" charset="0"/>
                </a:rPr>
                <a:t>B</a:t>
              </a:r>
              <a:endParaRPr kumimoji="1" lang="en-US" altLang="zh-CN" sz="2400" dirty="0">
                <a:latin typeface="Times New Roman" pitchFamily="18" charset="0"/>
              </a:endParaRPr>
            </a:p>
          </p:txBody>
        </p:sp>
        <p:sp>
          <p:nvSpPr>
            <p:cNvPr id="22" name="Text Box 22">
              <a:extLst>
                <a:ext uri="{FF2B5EF4-FFF2-40B4-BE49-F238E27FC236}">
                  <a16:creationId xmlns:a16="http://schemas.microsoft.com/office/drawing/2014/main" id="{8D542738-89B9-48C6-B267-94CC3C425034}"/>
                </a:ext>
              </a:extLst>
            </p:cNvPr>
            <p:cNvSpPr txBox="1">
              <a:spLocks noChangeArrowheads="1"/>
            </p:cNvSpPr>
            <p:nvPr/>
          </p:nvSpPr>
          <p:spPr bwMode="auto">
            <a:xfrm>
              <a:off x="4128" y="2649"/>
              <a:ext cx="278" cy="327"/>
            </a:xfrm>
            <a:prstGeom prst="rect">
              <a:avLst/>
            </a:prstGeom>
            <a:noFill/>
            <a:ln w="38100">
              <a:noFill/>
              <a:miter lim="800000"/>
              <a:headEnd/>
              <a:tailEnd/>
            </a:ln>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3" name="Text Box 23">
              <a:extLst>
                <a:ext uri="{FF2B5EF4-FFF2-40B4-BE49-F238E27FC236}">
                  <a16:creationId xmlns:a16="http://schemas.microsoft.com/office/drawing/2014/main" id="{F80E501A-15A9-4461-B43F-A04F97D3D588}"/>
                </a:ext>
              </a:extLst>
            </p:cNvPr>
            <p:cNvSpPr txBox="1">
              <a:spLocks noChangeArrowheads="1"/>
            </p:cNvSpPr>
            <p:nvPr/>
          </p:nvSpPr>
          <p:spPr bwMode="auto">
            <a:xfrm>
              <a:off x="3280" y="2601"/>
              <a:ext cx="265" cy="327"/>
            </a:xfrm>
            <a:prstGeom prst="rect">
              <a:avLst/>
            </a:prstGeom>
            <a:noFill/>
            <a:ln w="38100">
              <a:noFill/>
              <a:miter lim="800000"/>
              <a:headEnd/>
              <a:tailEnd/>
            </a:ln>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4" name="Text Box 24">
              <a:extLst>
                <a:ext uri="{FF2B5EF4-FFF2-40B4-BE49-F238E27FC236}">
                  <a16:creationId xmlns:a16="http://schemas.microsoft.com/office/drawing/2014/main" id="{0B8B5134-3493-4A6D-ACA9-04181F396367}"/>
                </a:ext>
              </a:extLst>
            </p:cNvPr>
            <p:cNvSpPr txBox="1">
              <a:spLocks noChangeArrowheads="1"/>
            </p:cNvSpPr>
            <p:nvPr/>
          </p:nvSpPr>
          <p:spPr bwMode="auto">
            <a:xfrm>
              <a:off x="4570" y="3072"/>
              <a:ext cx="278" cy="327"/>
            </a:xfrm>
            <a:prstGeom prst="rect">
              <a:avLst/>
            </a:prstGeom>
            <a:noFill/>
            <a:ln w="38100">
              <a:noFill/>
              <a:miter lim="800000"/>
              <a:headEnd/>
              <a:tailEnd/>
            </a:ln>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5" name="Line 25">
              <a:extLst>
                <a:ext uri="{FF2B5EF4-FFF2-40B4-BE49-F238E27FC236}">
                  <a16:creationId xmlns:a16="http://schemas.microsoft.com/office/drawing/2014/main" id="{1E034C90-35DA-4DFD-B517-9B43A852FBDD}"/>
                </a:ext>
              </a:extLst>
            </p:cNvPr>
            <p:cNvSpPr>
              <a:spLocks noChangeShapeType="1"/>
            </p:cNvSpPr>
            <p:nvPr/>
          </p:nvSpPr>
          <p:spPr bwMode="auto">
            <a:xfrm>
              <a:off x="2352" y="3264"/>
              <a:ext cx="0" cy="336"/>
            </a:xfrm>
            <a:prstGeom prst="line">
              <a:avLst/>
            </a:prstGeom>
            <a:noFill/>
            <a:ln w="19050">
              <a:noFill/>
              <a:round/>
              <a:headEnd/>
              <a:tailEnd/>
            </a:ln>
          </p:spPr>
          <p:txBody>
            <a:bodyPr wrap="none" anchor="ctr"/>
            <a:lstStyle/>
            <a:p>
              <a:endParaRPr lang="zh-CN" altLang="en-US"/>
            </a:p>
          </p:txBody>
        </p:sp>
        <p:sp>
          <p:nvSpPr>
            <p:cNvPr id="26" name="Line 26">
              <a:extLst>
                <a:ext uri="{FF2B5EF4-FFF2-40B4-BE49-F238E27FC236}">
                  <a16:creationId xmlns:a16="http://schemas.microsoft.com/office/drawing/2014/main" id="{E87E610A-B533-454D-BD4B-D8437CFB9D2F}"/>
                </a:ext>
              </a:extLst>
            </p:cNvPr>
            <p:cNvSpPr>
              <a:spLocks noChangeShapeType="1"/>
            </p:cNvSpPr>
            <p:nvPr/>
          </p:nvSpPr>
          <p:spPr bwMode="auto">
            <a:xfrm>
              <a:off x="2016" y="2736"/>
              <a:ext cx="336" cy="432"/>
            </a:xfrm>
            <a:prstGeom prst="line">
              <a:avLst/>
            </a:prstGeom>
            <a:noFill/>
            <a:ln w="19050">
              <a:noFill/>
              <a:round/>
              <a:headEnd/>
              <a:tailEnd/>
            </a:ln>
          </p:spPr>
          <p:txBody>
            <a:bodyPr wrap="none" anchor="ctr"/>
            <a:lstStyle/>
            <a:p>
              <a:endParaRPr lang="zh-CN" altLang="en-US"/>
            </a:p>
          </p:txBody>
        </p:sp>
        <p:sp>
          <p:nvSpPr>
            <p:cNvPr id="27" name="Line 27">
              <a:extLst>
                <a:ext uri="{FF2B5EF4-FFF2-40B4-BE49-F238E27FC236}">
                  <a16:creationId xmlns:a16="http://schemas.microsoft.com/office/drawing/2014/main" id="{3305AAF4-FF4B-4828-AD63-55AC655AB127}"/>
                </a:ext>
              </a:extLst>
            </p:cNvPr>
            <p:cNvSpPr>
              <a:spLocks noChangeShapeType="1"/>
            </p:cNvSpPr>
            <p:nvPr/>
          </p:nvSpPr>
          <p:spPr bwMode="auto">
            <a:xfrm>
              <a:off x="1536" y="3264"/>
              <a:ext cx="144" cy="288"/>
            </a:xfrm>
            <a:prstGeom prst="line">
              <a:avLst/>
            </a:prstGeom>
            <a:noFill/>
            <a:ln w="19050">
              <a:noFill/>
              <a:round/>
              <a:headEnd/>
              <a:tailEnd/>
            </a:ln>
          </p:spPr>
          <p:txBody>
            <a:bodyPr wrap="none" anchor="ctr"/>
            <a:lstStyle/>
            <a:p>
              <a:endParaRPr lang="zh-CN" altLang="en-US"/>
            </a:p>
          </p:txBody>
        </p:sp>
        <p:sp>
          <p:nvSpPr>
            <p:cNvPr id="28" name="Line 28">
              <a:extLst>
                <a:ext uri="{FF2B5EF4-FFF2-40B4-BE49-F238E27FC236}">
                  <a16:creationId xmlns:a16="http://schemas.microsoft.com/office/drawing/2014/main" id="{7F1F08F6-17B1-429A-A09F-A4CCA616DE82}"/>
                </a:ext>
              </a:extLst>
            </p:cNvPr>
            <p:cNvSpPr>
              <a:spLocks noChangeShapeType="1"/>
            </p:cNvSpPr>
            <p:nvPr/>
          </p:nvSpPr>
          <p:spPr bwMode="auto">
            <a:xfrm flipH="1">
              <a:off x="1317" y="3264"/>
              <a:ext cx="123" cy="288"/>
            </a:xfrm>
            <a:prstGeom prst="line">
              <a:avLst/>
            </a:prstGeom>
            <a:noFill/>
            <a:ln w="19050">
              <a:noFill/>
              <a:round/>
              <a:headEnd/>
              <a:tailEnd/>
            </a:ln>
          </p:spPr>
          <p:txBody>
            <a:bodyPr wrap="none" anchor="ctr"/>
            <a:lstStyle/>
            <a:p>
              <a:endParaRPr lang="zh-CN" altLang="en-US"/>
            </a:p>
          </p:txBody>
        </p:sp>
        <p:sp>
          <p:nvSpPr>
            <p:cNvPr id="29" name="Line 29">
              <a:extLst>
                <a:ext uri="{FF2B5EF4-FFF2-40B4-BE49-F238E27FC236}">
                  <a16:creationId xmlns:a16="http://schemas.microsoft.com/office/drawing/2014/main" id="{724F4D5B-3264-49A1-8114-CA131E0B2350}"/>
                </a:ext>
              </a:extLst>
            </p:cNvPr>
            <p:cNvSpPr>
              <a:spLocks noChangeShapeType="1"/>
            </p:cNvSpPr>
            <p:nvPr/>
          </p:nvSpPr>
          <p:spPr bwMode="auto">
            <a:xfrm flipH="1">
              <a:off x="1536" y="2784"/>
              <a:ext cx="288" cy="288"/>
            </a:xfrm>
            <a:prstGeom prst="line">
              <a:avLst/>
            </a:prstGeom>
            <a:noFill/>
            <a:ln w="19050">
              <a:noFill/>
              <a:round/>
              <a:headEnd/>
              <a:tailEnd/>
            </a:ln>
          </p:spPr>
          <p:txBody>
            <a:bodyPr wrap="none" anchor="ctr"/>
            <a:lstStyle/>
            <a:p>
              <a:endParaRPr lang="zh-CN" altLang="en-US"/>
            </a:p>
          </p:txBody>
        </p:sp>
        <p:sp>
          <p:nvSpPr>
            <p:cNvPr id="30" name="Line 30">
              <a:extLst>
                <a:ext uri="{FF2B5EF4-FFF2-40B4-BE49-F238E27FC236}">
                  <a16:creationId xmlns:a16="http://schemas.microsoft.com/office/drawing/2014/main" id="{69CCB2DB-CC51-45C5-9F32-530CD81F3D14}"/>
                </a:ext>
              </a:extLst>
            </p:cNvPr>
            <p:cNvSpPr>
              <a:spLocks noChangeShapeType="1"/>
            </p:cNvSpPr>
            <p:nvPr/>
          </p:nvSpPr>
          <p:spPr bwMode="auto">
            <a:xfrm>
              <a:off x="1920" y="2784"/>
              <a:ext cx="0" cy="288"/>
            </a:xfrm>
            <a:prstGeom prst="line">
              <a:avLst/>
            </a:prstGeom>
            <a:noFill/>
            <a:ln w="19050">
              <a:noFill/>
              <a:round/>
              <a:headEnd/>
              <a:tailEnd/>
            </a:ln>
          </p:spPr>
          <p:txBody>
            <a:bodyPr wrap="none" anchor="ctr"/>
            <a:lstStyle/>
            <a:p>
              <a:endParaRPr lang="zh-CN" altLang="en-US"/>
            </a:p>
          </p:txBody>
        </p:sp>
        <p:sp>
          <p:nvSpPr>
            <p:cNvPr id="31" name="Oval 31">
              <a:extLst>
                <a:ext uri="{FF2B5EF4-FFF2-40B4-BE49-F238E27FC236}">
                  <a16:creationId xmlns:a16="http://schemas.microsoft.com/office/drawing/2014/main" id="{AB660BB4-1DFB-4157-B46B-2B3B5E538BCC}"/>
                </a:ext>
              </a:extLst>
            </p:cNvPr>
            <p:cNvSpPr>
              <a:spLocks noChangeArrowheads="1"/>
            </p:cNvSpPr>
            <p:nvPr/>
          </p:nvSpPr>
          <p:spPr bwMode="auto">
            <a:xfrm>
              <a:off x="17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2" name="Oval 32">
              <a:extLst>
                <a:ext uri="{FF2B5EF4-FFF2-40B4-BE49-F238E27FC236}">
                  <a16:creationId xmlns:a16="http://schemas.microsoft.com/office/drawing/2014/main" id="{7D2EB4A6-998B-4046-92F8-0C7D7557D7FA}"/>
                </a:ext>
              </a:extLst>
            </p:cNvPr>
            <p:cNvSpPr>
              <a:spLocks noChangeArrowheads="1"/>
            </p:cNvSpPr>
            <p:nvPr/>
          </p:nvSpPr>
          <p:spPr bwMode="auto">
            <a:xfrm>
              <a:off x="1776"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3" name="Oval 33">
              <a:extLst>
                <a:ext uri="{FF2B5EF4-FFF2-40B4-BE49-F238E27FC236}">
                  <a16:creationId xmlns:a16="http://schemas.microsoft.com/office/drawing/2014/main" id="{32A861CC-99D0-42FC-AEC4-83A8F99A333A}"/>
                </a:ext>
              </a:extLst>
            </p:cNvPr>
            <p:cNvSpPr>
              <a:spLocks noChangeArrowheads="1"/>
            </p:cNvSpPr>
            <p:nvPr/>
          </p:nvSpPr>
          <p:spPr bwMode="auto">
            <a:xfrm>
              <a:off x="153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4" name="Oval 34">
              <a:extLst>
                <a:ext uri="{FF2B5EF4-FFF2-40B4-BE49-F238E27FC236}">
                  <a16:creationId xmlns:a16="http://schemas.microsoft.com/office/drawing/2014/main" id="{4CDAAEE4-2A82-4036-B317-03C373ECBB46}"/>
                </a:ext>
              </a:extLst>
            </p:cNvPr>
            <p:cNvSpPr>
              <a:spLocks noChangeArrowheads="1"/>
            </p:cNvSpPr>
            <p:nvPr/>
          </p:nvSpPr>
          <p:spPr bwMode="auto">
            <a:xfrm>
              <a:off x="1152"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5" name="Oval 35">
              <a:extLst>
                <a:ext uri="{FF2B5EF4-FFF2-40B4-BE49-F238E27FC236}">
                  <a16:creationId xmlns:a16="http://schemas.microsoft.com/office/drawing/2014/main" id="{1A17EA68-5016-45F7-8787-2C3915916D30}"/>
                </a:ext>
              </a:extLst>
            </p:cNvPr>
            <p:cNvSpPr>
              <a:spLocks noChangeArrowheads="1"/>
            </p:cNvSpPr>
            <p:nvPr/>
          </p:nvSpPr>
          <p:spPr bwMode="auto">
            <a:xfrm>
              <a:off x="1344"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 name="Oval 36">
              <a:extLst>
                <a:ext uri="{FF2B5EF4-FFF2-40B4-BE49-F238E27FC236}">
                  <a16:creationId xmlns:a16="http://schemas.microsoft.com/office/drawing/2014/main" id="{BE4228F6-8E0E-40FD-ACB9-E90FAF257C5F}"/>
                </a:ext>
              </a:extLst>
            </p:cNvPr>
            <p:cNvSpPr>
              <a:spLocks noChangeArrowheads="1"/>
            </p:cNvSpPr>
            <p:nvPr/>
          </p:nvSpPr>
          <p:spPr bwMode="auto">
            <a:xfrm>
              <a:off x="2208"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 name="Oval 37">
              <a:extLst>
                <a:ext uri="{FF2B5EF4-FFF2-40B4-BE49-F238E27FC236}">
                  <a16:creationId xmlns:a16="http://schemas.microsoft.com/office/drawing/2014/main" id="{67A8842C-BF30-4970-9FD5-D45D46A2561E}"/>
                </a:ext>
              </a:extLst>
            </p:cNvPr>
            <p:cNvSpPr>
              <a:spLocks noChangeArrowheads="1"/>
            </p:cNvSpPr>
            <p:nvPr/>
          </p:nvSpPr>
          <p:spPr bwMode="auto">
            <a:xfrm>
              <a:off x="2208"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 name="Text Box 38">
              <a:extLst>
                <a:ext uri="{FF2B5EF4-FFF2-40B4-BE49-F238E27FC236}">
                  <a16:creationId xmlns:a16="http://schemas.microsoft.com/office/drawing/2014/main" id="{94AFBA60-22FE-42FE-BCD6-AFAE8100ACE2}"/>
                </a:ext>
              </a:extLst>
            </p:cNvPr>
            <p:cNvSpPr txBox="1">
              <a:spLocks noChangeArrowheads="1"/>
            </p:cNvSpPr>
            <p:nvPr/>
          </p:nvSpPr>
          <p:spPr bwMode="auto">
            <a:xfrm>
              <a:off x="1786" y="2505"/>
              <a:ext cx="278" cy="327"/>
            </a:xfrm>
            <a:prstGeom prst="rect">
              <a:avLst/>
            </a:prstGeom>
            <a:noFill/>
            <a:ln w="38100">
              <a:noFill/>
              <a:miter lim="800000"/>
              <a:headEnd/>
              <a:tailEnd/>
            </a:ln>
          </p:spPr>
          <p:txBody>
            <a:bodyPr wrap="none" anchor="ctr">
              <a:spAutoFit/>
            </a:bodyPr>
            <a:lstStyle/>
            <a:p>
              <a:pPr algn="ctr"/>
              <a:r>
                <a:rPr kumimoji="1" lang="en-US" altLang="zh-CN" sz="2800" b="1" dirty="0">
                  <a:solidFill>
                    <a:schemeClr val="tx2"/>
                  </a:solidFill>
                  <a:latin typeface="Times New Roman" pitchFamily="18" charset="0"/>
                </a:rPr>
                <a:t>A</a:t>
              </a:r>
              <a:endParaRPr kumimoji="1" lang="en-US" altLang="zh-CN" sz="2400" dirty="0">
                <a:latin typeface="Times New Roman" pitchFamily="18" charset="0"/>
              </a:endParaRPr>
            </a:p>
          </p:txBody>
        </p:sp>
        <p:sp>
          <p:nvSpPr>
            <p:cNvPr id="39" name="Text Box 39">
              <a:extLst>
                <a:ext uri="{FF2B5EF4-FFF2-40B4-BE49-F238E27FC236}">
                  <a16:creationId xmlns:a16="http://schemas.microsoft.com/office/drawing/2014/main" id="{B7E8A3E6-AD98-4BA4-A4EF-674761FDC7D7}"/>
                </a:ext>
              </a:extLst>
            </p:cNvPr>
            <p:cNvSpPr txBox="1">
              <a:spLocks noChangeArrowheads="1"/>
            </p:cNvSpPr>
            <p:nvPr/>
          </p:nvSpPr>
          <p:spPr bwMode="auto">
            <a:xfrm>
              <a:off x="1360" y="2985"/>
              <a:ext cx="265"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40" name="Text Box 40">
              <a:extLst>
                <a:ext uri="{FF2B5EF4-FFF2-40B4-BE49-F238E27FC236}">
                  <a16:creationId xmlns:a16="http://schemas.microsoft.com/office/drawing/2014/main" id="{96AE33D3-3641-486B-BFE5-C2B087E449B3}"/>
                </a:ext>
              </a:extLst>
            </p:cNvPr>
            <p:cNvSpPr txBox="1">
              <a:spLocks noChangeArrowheads="1"/>
            </p:cNvSpPr>
            <p:nvPr/>
          </p:nvSpPr>
          <p:spPr bwMode="auto">
            <a:xfrm>
              <a:off x="1786" y="2985"/>
              <a:ext cx="278" cy="327"/>
            </a:xfrm>
            <a:prstGeom prst="rect">
              <a:avLst/>
            </a:prstGeom>
            <a:noFill/>
            <a:ln w="38100">
              <a:noFill/>
              <a:miter lim="800000"/>
              <a:headEnd/>
              <a:tailEnd/>
            </a:ln>
          </p:spPr>
          <p:txBody>
            <a:bodyPr wrap="none" anchor="ctr">
              <a:spAutoFit/>
            </a:bodyPr>
            <a:lstStyle/>
            <a:p>
              <a:pPr algn="ctr"/>
              <a:r>
                <a:rPr kumimoji="1" lang="en-US" altLang="zh-CN" sz="2800" b="1" dirty="0">
                  <a:solidFill>
                    <a:schemeClr val="tx2"/>
                  </a:solidFill>
                  <a:latin typeface="Times New Roman" pitchFamily="18" charset="0"/>
                </a:rPr>
                <a:t>C</a:t>
              </a:r>
              <a:endParaRPr kumimoji="1" lang="en-US" altLang="zh-CN" sz="2400" dirty="0">
                <a:latin typeface="Times New Roman" pitchFamily="18" charset="0"/>
              </a:endParaRPr>
            </a:p>
          </p:txBody>
        </p:sp>
        <p:sp>
          <p:nvSpPr>
            <p:cNvPr id="41" name="Text Box 41">
              <a:extLst>
                <a:ext uri="{FF2B5EF4-FFF2-40B4-BE49-F238E27FC236}">
                  <a16:creationId xmlns:a16="http://schemas.microsoft.com/office/drawing/2014/main" id="{71E0A70F-01FC-4769-8785-477FDBAD6274}"/>
                </a:ext>
              </a:extLst>
            </p:cNvPr>
            <p:cNvSpPr txBox="1">
              <a:spLocks noChangeArrowheads="1"/>
            </p:cNvSpPr>
            <p:nvPr/>
          </p:nvSpPr>
          <p:spPr bwMode="auto">
            <a:xfrm>
              <a:off x="2256" y="2985"/>
              <a:ext cx="278"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42" name="Text Box 42">
              <a:extLst>
                <a:ext uri="{FF2B5EF4-FFF2-40B4-BE49-F238E27FC236}">
                  <a16:creationId xmlns:a16="http://schemas.microsoft.com/office/drawing/2014/main" id="{85FFE603-C8C0-437C-9658-F2DA78B27E16}"/>
                </a:ext>
              </a:extLst>
            </p:cNvPr>
            <p:cNvSpPr txBox="1">
              <a:spLocks noChangeArrowheads="1"/>
            </p:cNvSpPr>
            <p:nvPr/>
          </p:nvSpPr>
          <p:spPr bwMode="auto">
            <a:xfrm>
              <a:off x="1168" y="3465"/>
              <a:ext cx="265"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43" name="Text Box 43">
              <a:extLst>
                <a:ext uri="{FF2B5EF4-FFF2-40B4-BE49-F238E27FC236}">
                  <a16:creationId xmlns:a16="http://schemas.microsoft.com/office/drawing/2014/main" id="{61F47527-FAE7-4E8F-A42D-BC8A75A2B060}"/>
                </a:ext>
              </a:extLst>
            </p:cNvPr>
            <p:cNvSpPr txBox="1">
              <a:spLocks noChangeArrowheads="1"/>
            </p:cNvSpPr>
            <p:nvPr/>
          </p:nvSpPr>
          <p:spPr bwMode="auto">
            <a:xfrm>
              <a:off x="1558" y="3465"/>
              <a:ext cx="253"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44" name="Text Box 44">
              <a:extLst>
                <a:ext uri="{FF2B5EF4-FFF2-40B4-BE49-F238E27FC236}">
                  <a16:creationId xmlns:a16="http://schemas.microsoft.com/office/drawing/2014/main" id="{64E13FC4-FD8C-4597-9580-8FDC36AF52E8}"/>
                </a:ext>
              </a:extLst>
            </p:cNvPr>
            <p:cNvSpPr txBox="1">
              <a:spLocks noChangeArrowheads="1"/>
            </p:cNvSpPr>
            <p:nvPr/>
          </p:nvSpPr>
          <p:spPr bwMode="auto">
            <a:xfrm>
              <a:off x="2212" y="3465"/>
              <a:ext cx="290" cy="327"/>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45" name="Oval 45">
              <a:extLst>
                <a:ext uri="{FF2B5EF4-FFF2-40B4-BE49-F238E27FC236}">
                  <a16:creationId xmlns:a16="http://schemas.microsoft.com/office/drawing/2014/main" id="{35B03A9F-606C-42F2-8969-76DDA29B024D}"/>
                </a:ext>
              </a:extLst>
            </p:cNvPr>
            <p:cNvSpPr>
              <a:spLocks noChangeArrowheads="1"/>
            </p:cNvSpPr>
            <p:nvPr/>
          </p:nvSpPr>
          <p:spPr bwMode="auto">
            <a:xfrm>
              <a:off x="417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kumimoji="1" lang="zh-CN" altLang="zh-CN" sz="2400">
                <a:latin typeface="Times New Roman" pitchFamily="18" charset="0"/>
              </a:endParaRPr>
            </a:p>
          </p:txBody>
        </p:sp>
        <p:sp>
          <p:nvSpPr>
            <p:cNvPr id="46" name="Text Box 46">
              <a:extLst>
                <a:ext uri="{FF2B5EF4-FFF2-40B4-BE49-F238E27FC236}">
                  <a16:creationId xmlns:a16="http://schemas.microsoft.com/office/drawing/2014/main" id="{4ED23C17-E71D-4182-84CA-B39982DDE43D}"/>
                </a:ext>
              </a:extLst>
            </p:cNvPr>
            <p:cNvSpPr txBox="1">
              <a:spLocks noChangeArrowheads="1"/>
            </p:cNvSpPr>
            <p:nvPr/>
          </p:nvSpPr>
          <p:spPr bwMode="auto">
            <a:xfrm>
              <a:off x="4180" y="3465"/>
              <a:ext cx="290" cy="327"/>
            </a:xfrm>
            <a:prstGeom prst="rect">
              <a:avLst/>
            </a:prstGeom>
            <a:noFill/>
            <a:ln w="38100">
              <a:noFill/>
              <a:miter lim="800000"/>
              <a:headEnd/>
              <a:tailEnd/>
            </a:ln>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47" name="Oval 47">
              <a:extLst>
                <a:ext uri="{FF2B5EF4-FFF2-40B4-BE49-F238E27FC236}">
                  <a16:creationId xmlns:a16="http://schemas.microsoft.com/office/drawing/2014/main" id="{54E5FDAF-12CE-483B-B2E8-B6736B7F6AB7}"/>
                </a:ext>
              </a:extLst>
            </p:cNvPr>
            <p:cNvSpPr>
              <a:spLocks noChangeArrowheads="1"/>
            </p:cNvSpPr>
            <p:nvPr/>
          </p:nvSpPr>
          <p:spPr bwMode="auto">
            <a:xfrm>
              <a:off x="3696" y="30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defRPr/>
              </a:pPr>
              <a:endParaRPr kumimoji="1" lang="zh-CN" altLang="zh-CN" sz="2400">
                <a:latin typeface="Times New Roman" pitchFamily="18" charset="0"/>
              </a:endParaRPr>
            </a:p>
          </p:txBody>
        </p:sp>
        <p:sp>
          <p:nvSpPr>
            <p:cNvPr id="48" name="Text Box 48">
              <a:extLst>
                <a:ext uri="{FF2B5EF4-FFF2-40B4-BE49-F238E27FC236}">
                  <a16:creationId xmlns:a16="http://schemas.microsoft.com/office/drawing/2014/main" id="{517DEF85-0E09-4218-9DEF-895970E11930}"/>
                </a:ext>
              </a:extLst>
            </p:cNvPr>
            <p:cNvSpPr txBox="1">
              <a:spLocks noChangeArrowheads="1"/>
            </p:cNvSpPr>
            <p:nvPr/>
          </p:nvSpPr>
          <p:spPr bwMode="auto">
            <a:xfrm>
              <a:off x="3718" y="3072"/>
              <a:ext cx="253" cy="327"/>
            </a:xfrm>
            <a:prstGeom prst="rect">
              <a:avLst/>
            </a:prstGeom>
            <a:noFill/>
            <a:ln w="38100">
              <a:noFill/>
              <a:miter lim="800000"/>
              <a:headEnd/>
              <a:tailEnd/>
            </a:ln>
          </p:spPr>
          <p:txBody>
            <a:bodyPr wrap="none" anchor="ctr">
              <a:spAutoFit/>
            </a:bodyPr>
            <a:lstStyle/>
            <a:p>
              <a:pPr algn="ctr"/>
              <a:r>
                <a:rPr kumimoji="1" lang="en-US" altLang="zh-CN" sz="2800" b="1" dirty="0">
                  <a:solidFill>
                    <a:srgbClr val="CC3300"/>
                  </a:solidFill>
                  <a:latin typeface="Times New Roman" pitchFamily="18" charset="0"/>
                </a:rPr>
                <a:t>F</a:t>
              </a:r>
              <a:endParaRPr kumimoji="1" lang="en-US" altLang="zh-CN" sz="2400" dirty="0">
                <a:latin typeface="Times New Roman" pitchFamily="18" charset="0"/>
              </a:endParaRPr>
            </a:p>
          </p:txBody>
        </p:sp>
      </p:grpSp>
      <p:sp>
        <p:nvSpPr>
          <p:cNvPr id="49" name="灯片编号占位符 48"/>
          <p:cNvSpPr>
            <a:spLocks noGrp="1"/>
          </p:cNvSpPr>
          <p:nvPr>
            <p:ph type="sldNum" sz="quarter" idx="12"/>
          </p:nvPr>
        </p:nvSpPr>
        <p:spPr/>
        <p:txBody>
          <a:bodyPr/>
          <a:lstStyle/>
          <a:p>
            <a:fld id="{EA89EC50-CC82-4D4F-A3F0-5F5CC7ED6230}" type="slidenum">
              <a:rPr lang="zh-CN" altLang="en-US" smtClean="0"/>
              <a:t>13</a:t>
            </a:fld>
            <a:endParaRPr lang="zh-CN" altLang="en-US"/>
          </a:p>
        </p:txBody>
      </p:sp>
    </p:spTree>
    <p:extLst>
      <p:ext uri="{BB962C8B-B14F-4D97-AF65-F5344CB8AC3E}">
        <p14:creationId xmlns:p14="http://schemas.microsoft.com/office/powerpoint/2010/main" val="423768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9FFC1-E444-45A2-9717-49C7638ED12A}"/>
              </a:ext>
            </a:extLst>
          </p:cNvPr>
          <p:cNvSpPr>
            <a:spLocks noGrp="1"/>
          </p:cNvSpPr>
          <p:nvPr>
            <p:ph type="title"/>
          </p:nvPr>
        </p:nvSpPr>
        <p:spPr/>
        <p:txBody>
          <a:bodyPr/>
          <a:lstStyle/>
          <a:p>
            <a:r>
              <a:rPr lang="zh-CN" altLang="en-US" dirty="0"/>
              <a:t>树的先根和后根遍历</a:t>
            </a:r>
          </a:p>
        </p:txBody>
      </p:sp>
      <p:sp>
        <p:nvSpPr>
          <p:cNvPr id="3" name="内容占位符 2">
            <a:extLst>
              <a:ext uri="{FF2B5EF4-FFF2-40B4-BE49-F238E27FC236}">
                <a16:creationId xmlns:a16="http://schemas.microsoft.com/office/drawing/2014/main" id="{C539BDD8-8D6D-4BC2-820E-D43C2580BE21}"/>
              </a:ext>
            </a:extLst>
          </p:cNvPr>
          <p:cNvSpPr>
            <a:spLocks noGrp="1"/>
          </p:cNvSpPr>
          <p:nvPr>
            <p:ph idx="1"/>
          </p:nvPr>
        </p:nvSpPr>
        <p:spPr/>
        <p:txBody>
          <a:bodyPr>
            <a:normAutofit fontScale="85000" lnSpcReduction="20000"/>
          </a:bodyPr>
          <a:lstStyle/>
          <a:p>
            <a:pPr marL="0" indent="0">
              <a:buNone/>
            </a:pPr>
            <a:r>
              <a:rPr lang="en-US" altLang="zh-CN" dirty="0"/>
              <a:t>void </a:t>
            </a:r>
            <a:r>
              <a:rPr lang="en-US" altLang="zh-CN" b="1" dirty="0">
                <a:solidFill>
                  <a:srgbClr val="0000CC"/>
                </a:solidFill>
              </a:rPr>
              <a:t>preorder</a:t>
            </a:r>
            <a:r>
              <a:rPr lang="en-US" altLang="zh-CN" dirty="0"/>
              <a:t>(</a:t>
            </a:r>
            <a:r>
              <a:rPr lang="en-US" altLang="zh-CN" dirty="0" err="1"/>
              <a:t>CSNode</a:t>
            </a:r>
            <a:r>
              <a:rPr lang="en-US" altLang="zh-CN" dirty="0"/>
              <a:t> *p){</a:t>
            </a:r>
            <a:r>
              <a:rPr lang="en-US" altLang="zh-CN" dirty="0" err="1"/>
              <a:t>CSNode</a:t>
            </a:r>
            <a:r>
              <a:rPr lang="en-US" altLang="zh-CN" dirty="0"/>
              <a:t> *t;</a:t>
            </a:r>
          </a:p>
          <a:p>
            <a:pPr marL="0" indent="0">
              <a:buNone/>
            </a:pPr>
            <a:r>
              <a:rPr lang="en-US" altLang="zh-CN" dirty="0"/>
              <a:t>if(p){</a:t>
            </a:r>
          </a:p>
          <a:p>
            <a:pPr marL="0" indent="0">
              <a:buNone/>
            </a:pPr>
            <a:r>
              <a:rPr lang="en-US" altLang="zh-CN" dirty="0"/>
              <a:t>    …</a:t>
            </a:r>
            <a:r>
              <a:rPr lang="zh-CN" altLang="en-US" dirty="0"/>
              <a:t> </a:t>
            </a:r>
            <a:r>
              <a:rPr lang="en-US" altLang="zh-CN" dirty="0"/>
              <a:t>…//</a:t>
            </a:r>
            <a:r>
              <a:rPr lang="zh-CN" altLang="en-US" dirty="0"/>
              <a:t>访问该结点</a:t>
            </a:r>
            <a:endParaRPr lang="en-US" altLang="zh-CN" dirty="0"/>
          </a:p>
          <a:p>
            <a:pPr marL="0" indent="0">
              <a:buNone/>
            </a:pPr>
            <a:r>
              <a:rPr lang="en-US" altLang="zh-CN" dirty="0"/>
              <a:t>    for(t=p-&gt;</a:t>
            </a:r>
            <a:r>
              <a:rPr lang="en-US" altLang="zh-CN" dirty="0" err="1"/>
              <a:t>firstchild</a:t>
            </a:r>
            <a:r>
              <a:rPr lang="en-US" altLang="zh-CN" dirty="0"/>
              <a:t>; t!=NULL; t=t-&gt;</a:t>
            </a:r>
            <a:r>
              <a:rPr lang="en-US" altLang="zh-CN" dirty="0" err="1"/>
              <a:t>nextsibling</a:t>
            </a:r>
            <a:r>
              <a:rPr lang="en-US" altLang="zh-CN" dirty="0"/>
              <a:t>)</a:t>
            </a:r>
          </a:p>
          <a:p>
            <a:pPr marL="0" indent="0">
              <a:buNone/>
            </a:pPr>
            <a:r>
              <a:rPr lang="en-US" altLang="zh-CN" dirty="0"/>
              <a:t>    </a:t>
            </a:r>
            <a:r>
              <a:rPr lang="en-US" altLang="zh-CN" b="1" dirty="0">
                <a:solidFill>
                  <a:srgbClr val="0000CC"/>
                </a:solidFill>
              </a:rPr>
              <a:t>preorder</a:t>
            </a:r>
            <a:r>
              <a:rPr lang="en-US" altLang="zh-CN" dirty="0"/>
              <a:t>(t);</a:t>
            </a:r>
          </a:p>
          <a:p>
            <a:pPr marL="0" indent="0">
              <a:buNone/>
            </a:pPr>
            <a:r>
              <a:rPr lang="en-US" altLang="zh-CN" dirty="0"/>
              <a:t>    }</a:t>
            </a:r>
          </a:p>
          <a:p>
            <a:pPr marL="0" indent="0">
              <a:buNone/>
            </a:pPr>
            <a:r>
              <a:rPr lang="en-US" altLang="zh-CN" dirty="0"/>
              <a:t>}</a:t>
            </a:r>
          </a:p>
          <a:p>
            <a:pPr marL="0" indent="0">
              <a:buNone/>
            </a:pPr>
            <a:r>
              <a:rPr lang="en-US" altLang="zh-CN" dirty="0"/>
              <a:t>void </a:t>
            </a:r>
            <a:r>
              <a:rPr lang="en-US" altLang="zh-CN" b="1" dirty="0" err="1">
                <a:solidFill>
                  <a:srgbClr val="0000CC"/>
                </a:solidFill>
              </a:rPr>
              <a:t>postorder</a:t>
            </a:r>
            <a:r>
              <a:rPr lang="en-US" altLang="zh-CN" dirty="0"/>
              <a:t>(</a:t>
            </a:r>
            <a:r>
              <a:rPr lang="en-US" altLang="zh-CN" dirty="0" err="1"/>
              <a:t>CSNode</a:t>
            </a:r>
            <a:r>
              <a:rPr lang="en-US" altLang="zh-CN" dirty="0"/>
              <a:t> *p){</a:t>
            </a:r>
            <a:r>
              <a:rPr lang="en-US" altLang="zh-CN" dirty="0" err="1"/>
              <a:t>CSNode</a:t>
            </a:r>
            <a:r>
              <a:rPr lang="en-US" altLang="zh-CN" dirty="0"/>
              <a:t> *t;</a:t>
            </a:r>
          </a:p>
          <a:p>
            <a:pPr marL="0" indent="0">
              <a:buNone/>
            </a:pPr>
            <a:r>
              <a:rPr lang="en-US" altLang="zh-CN" dirty="0"/>
              <a:t>if(p){</a:t>
            </a:r>
          </a:p>
          <a:p>
            <a:pPr marL="0" indent="0">
              <a:buNone/>
            </a:pPr>
            <a:r>
              <a:rPr lang="en-US" altLang="zh-CN" dirty="0"/>
              <a:t>    for(t=p-&gt;</a:t>
            </a:r>
            <a:r>
              <a:rPr lang="en-US" altLang="zh-CN" dirty="0" err="1"/>
              <a:t>firstchild</a:t>
            </a:r>
            <a:r>
              <a:rPr lang="en-US" altLang="zh-CN" dirty="0"/>
              <a:t>; t!=NULL; t=t-&gt;</a:t>
            </a:r>
            <a:r>
              <a:rPr lang="en-US" altLang="zh-CN" dirty="0" err="1"/>
              <a:t>nextsibling</a:t>
            </a:r>
            <a:r>
              <a:rPr lang="en-US" altLang="zh-CN" dirty="0"/>
              <a:t>)</a:t>
            </a:r>
          </a:p>
          <a:p>
            <a:pPr marL="0" indent="0">
              <a:buNone/>
            </a:pPr>
            <a:r>
              <a:rPr lang="en-US" altLang="zh-CN" dirty="0"/>
              <a:t>    </a:t>
            </a:r>
            <a:r>
              <a:rPr lang="en-US" altLang="zh-CN" b="1" dirty="0" err="1">
                <a:solidFill>
                  <a:srgbClr val="0000CC"/>
                </a:solidFill>
              </a:rPr>
              <a:t>postorder</a:t>
            </a:r>
            <a:r>
              <a:rPr lang="en-US" altLang="zh-CN" dirty="0"/>
              <a:t>(t);</a:t>
            </a:r>
          </a:p>
          <a:p>
            <a:pPr marL="0" indent="0">
              <a:buNone/>
            </a:pPr>
            <a:r>
              <a:rPr lang="en-US" altLang="zh-CN" dirty="0"/>
              <a:t>     …</a:t>
            </a:r>
            <a:r>
              <a:rPr lang="zh-CN" altLang="en-US" dirty="0"/>
              <a:t> </a:t>
            </a:r>
            <a:r>
              <a:rPr lang="en-US" altLang="zh-CN" dirty="0"/>
              <a:t>…//</a:t>
            </a:r>
            <a:r>
              <a:rPr lang="zh-CN" altLang="en-US" dirty="0"/>
              <a:t>访问该结点</a:t>
            </a:r>
            <a:endParaRPr lang="en-US" altLang="zh-CN" dirty="0"/>
          </a:p>
          <a:p>
            <a:pPr marL="0" indent="0">
              <a:buNone/>
            </a:pPr>
            <a:r>
              <a:rPr lang="en-US" altLang="zh-CN" dirty="0"/>
              <a:t>    }</a:t>
            </a:r>
          </a:p>
          <a:p>
            <a:pPr marL="0" indent="0">
              <a:buNone/>
            </a:pP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14</a:t>
            </a:fld>
            <a:endParaRPr lang="zh-CN" altLang="en-US"/>
          </a:p>
        </p:txBody>
      </p:sp>
    </p:spTree>
    <p:extLst>
      <p:ext uri="{BB962C8B-B14F-4D97-AF65-F5344CB8AC3E}">
        <p14:creationId xmlns:p14="http://schemas.microsoft.com/office/powerpoint/2010/main" val="213895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DB96782-45D4-4B15-A3DE-F51BEC82679F}"/>
              </a:ext>
            </a:extLst>
          </p:cNvPr>
          <p:cNvSpPr>
            <a:spLocks noGrp="1"/>
          </p:cNvSpPr>
          <p:nvPr>
            <p:ph type="title"/>
          </p:nvPr>
        </p:nvSpPr>
        <p:spPr/>
        <p:txBody>
          <a:bodyPr/>
          <a:lstStyle/>
          <a:p>
            <a:r>
              <a:rPr lang="zh-CN" altLang="en-US" dirty="0"/>
              <a:t>树的先根次序遍历</a:t>
            </a:r>
          </a:p>
        </p:txBody>
      </p:sp>
      <p:sp>
        <p:nvSpPr>
          <p:cNvPr id="6" name="内容占位符 5">
            <a:extLst>
              <a:ext uri="{FF2B5EF4-FFF2-40B4-BE49-F238E27FC236}">
                <a16:creationId xmlns:a16="http://schemas.microsoft.com/office/drawing/2014/main" id="{E4C2F846-D475-413A-B9B9-D22CF48B50A1}"/>
              </a:ext>
            </a:extLst>
          </p:cNvPr>
          <p:cNvSpPr>
            <a:spLocks noGrp="1"/>
          </p:cNvSpPr>
          <p:nvPr>
            <p:ph idx="1"/>
          </p:nvPr>
        </p:nvSpPr>
        <p:spPr/>
        <p:txBody>
          <a:bodyPr/>
          <a:lstStyle/>
          <a:p>
            <a:r>
              <a:rPr lang="zh-CN" altLang="en-US" dirty="0"/>
              <a:t>当树非空时</a:t>
            </a:r>
          </a:p>
          <a:p>
            <a:pPr lvl="1"/>
            <a:r>
              <a:rPr lang="zh-CN" altLang="en-US" dirty="0"/>
              <a:t>访问根结点</a:t>
            </a:r>
          </a:p>
          <a:p>
            <a:pPr lvl="1"/>
            <a:r>
              <a:rPr lang="zh-CN" altLang="en-US" dirty="0"/>
              <a:t>依次先根遍历根的各棵子树</a:t>
            </a:r>
          </a:p>
          <a:p>
            <a:endParaRPr lang="en-US" altLang="zh-CN" dirty="0"/>
          </a:p>
          <a:p>
            <a:r>
              <a:rPr lang="zh-CN" altLang="en-US" dirty="0"/>
              <a:t>树先根遍历 </a:t>
            </a:r>
            <a:r>
              <a:rPr lang="en-US" altLang="zh-CN" dirty="0"/>
              <a:t>ABEFCDG</a:t>
            </a:r>
          </a:p>
          <a:p>
            <a:r>
              <a:rPr lang="zh-CN" altLang="en-US" dirty="0">
                <a:solidFill>
                  <a:srgbClr val="C00000"/>
                </a:solidFill>
              </a:rPr>
              <a:t>对应</a:t>
            </a:r>
            <a:r>
              <a:rPr lang="zh-CN" altLang="en-US" dirty="0"/>
              <a:t>二叉树先序遍历 </a:t>
            </a:r>
            <a:r>
              <a:rPr lang="en-US" altLang="zh-CN" dirty="0"/>
              <a:t>ABEFCDG</a:t>
            </a:r>
          </a:p>
          <a:p>
            <a:r>
              <a:rPr lang="zh-CN" altLang="en-US" dirty="0"/>
              <a:t>树的先根遍历结果与其对应二叉树</a:t>
            </a:r>
          </a:p>
          <a:p>
            <a:pPr marL="0" indent="0">
              <a:buNone/>
            </a:pPr>
            <a:r>
              <a:rPr lang="zh-CN" altLang="en-US" dirty="0"/>
              <a:t>表示的先序遍历结果相同</a:t>
            </a:r>
          </a:p>
          <a:p>
            <a:r>
              <a:rPr lang="zh-CN" altLang="en-US" b="1" dirty="0">
                <a:solidFill>
                  <a:srgbClr val="0000CC"/>
                </a:solidFill>
              </a:rPr>
              <a:t>树的先根遍历</a:t>
            </a:r>
            <a:r>
              <a:rPr lang="zh-CN" altLang="en-US" dirty="0"/>
              <a:t>可以借助对应</a:t>
            </a:r>
            <a:r>
              <a:rPr lang="zh-CN" altLang="en-US" b="1" dirty="0">
                <a:solidFill>
                  <a:srgbClr val="0000CC"/>
                </a:solidFill>
              </a:rPr>
              <a:t>二叉树的先序遍历算法</a:t>
            </a:r>
            <a:r>
              <a:rPr lang="zh-CN" altLang="en-US" dirty="0"/>
              <a:t>实现</a:t>
            </a:r>
          </a:p>
          <a:p>
            <a:endParaRPr lang="zh-CN" altLang="en-US" dirty="0"/>
          </a:p>
        </p:txBody>
      </p:sp>
      <p:grpSp>
        <p:nvGrpSpPr>
          <p:cNvPr id="7" name="组合 6">
            <a:extLst>
              <a:ext uri="{FF2B5EF4-FFF2-40B4-BE49-F238E27FC236}">
                <a16:creationId xmlns:a16="http://schemas.microsoft.com/office/drawing/2014/main" id="{33890328-6AC8-43F5-82E9-63C56DA9E9FB}"/>
              </a:ext>
            </a:extLst>
          </p:cNvPr>
          <p:cNvGrpSpPr/>
          <p:nvPr/>
        </p:nvGrpSpPr>
        <p:grpSpPr>
          <a:xfrm>
            <a:off x="6699615" y="2392411"/>
            <a:ext cx="2282946" cy="3124201"/>
            <a:chOff x="4916809" y="1384300"/>
            <a:chExt cx="3531866" cy="3124201"/>
          </a:xfrm>
        </p:grpSpPr>
        <p:sp>
          <p:nvSpPr>
            <p:cNvPr id="8" name="Line 2">
              <a:extLst>
                <a:ext uri="{FF2B5EF4-FFF2-40B4-BE49-F238E27FC236}">
                  <a16:creationId xmlns:a16="http://schemas.microsoft.com/office/drawing/2014/main" id="{C8DB0692-AB03-4842-A2D9-0AFF44CC3927}"/>
                </a:ext>
              </a:extLst>
            </p:cNvPr>
            <p:cNvSpPr>
              <a:spLocks noChangeShapeType="1"/>
            </p:cNvSpPr>
            <p:nvPr/>
          </p:nvSpPr>
          <p:spPr bwMode="auto">
            <a:xfrm>
              <a:off x="5344914" y="2984500"/>
              <a:ext cx="642158" cy="457200"/>
            </a:xfrm>
            <a:prstGeom prst="line">
              <a:avLst/>
            </a:prstGeom>
            <a:noFill/>
            <a:ln w="38100">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9" name="Line 3">
              <a:extLst>
                <a:ext uri="{FF2B5EF4-FFF2-40B4-BE49-F238E27FC236}">
                  <a16:creationId xmlns:a16="http://schemas.microsoft.com/office/drawing/2014/main" id="{616216B9-47B7-4502-B1C3-A383D732C124}"/>
                </a:ext>
              </a:extLst>
            </p:cNvPr>
            <p:cNvSpPr>
              <a:spLocks noChangeShapeType="1"/>
            </p:cNvSpPr>
            <p:nvPr/>
          </p:nvSpPr>
          <p:spPr bwMode="auto">
            <a:xfrm flipH="1">
              <a:off x="7378412" y="3746500"/>
              <a:ext cx="642158" cy="457200"/>
            </a:xfrm>
            <a:prstGeom prst="line">
              <a:avLst/>
            </a:prstGeom>
            <a:noFill/>
            <a:ln w="28575">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0" name="Line 6">
              <a:extLst>
                <a:ext uri="{FF2B5EF4-FFF2-40B4-BE49-F238E27FC236}">
                  <a16:creationId xmlns:a16="http://schemas.microsoft.com/office/drawing/2014/main" id="{CB364D33-3456-499D-A556-48732EF9811B}"/>
                </a:ext>
              </a:extLst>
            </p:cNvPr>
            <p:cNvSpPr>
              <a:spLocks noChangeShapeType="1"/>
            </p:cNvSpPr>
            <p:nvPr/>
          </p:nvSpPr>
          <p:spPr bwMode="auto">
            <a:xfrm flipH="1">
              <a:off x="5344914" y="1765300"/>
              <a:ext cx="1498368" cy="1066800"/>
            </a:xfrm>
            <a:prstGeom prst="line">
              <a:avLst/>
            </a:prstGeom>
            <a:noFill/>
            <a:ln w="28575">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1" name="Line 7">
              <a:extLst>
                <a:ext uri="{FF2B5EF4-FFF2-40B4-BE49-F238E27FC236}">
                  <a16:creationId xmlns:a16="http://schemas.microsoft.com/office/drawing/2014/main" id="{6686324B-2925-42AE-8987-1837C5B7029C}"/>
                </a:ext>
              </a:extLst>
            </p:cNvPr>
            <p:cNvSpPr>
              <a:spLocks noChangeShapeType="1"/>
            </p:cNvSpPr>
            <p:nvPr/>
          </p:nvSpPr>
          <p:spPr bwMode="auto">
            <a:xfrm>
              <a:off x="6308150" y="2436813"/>
              <a:ext cx="1712420" cy="1157288"/>
            </a:xfrm>
            <a:prstGeom prst="line">
              <a:avLst/>
            </a:prstGeom>
            <a:noFill/>
            <a:ln w="28575">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2" name="Oval 8">
              <a:extLst>
                <a:ext uri="{FF2B5EF4-FFF2-40B4-BE49-F238E27FC236}">
                  <a16:creationId xmlns:a16="http://schemas.microsoft.com/office/drawing/2014/main" id="{0F9A6B76-6144-45EF-993A-650538BB31F0}"/>
                </a:ext>
              </a:extLst>
            </p:cNvPr>
            <p:cNvSpPr>
              <a:spLocks noChangeArrowheads="1"/>
            </p:cNvSpPr>
            <p:nvPr/>
          </p:nvSpPr>
          <p:spPr bwMode="auto">
            <a:xfrm>
              <a:off x="6629229" y="1460500"/>
              <a:ext cx="642158"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3" name="Oval 9">
              <a:extLst>
                <a:ext uri="{FF2B5EF4-FFF2-40B4-BE49-F238E27FC236}">
                  <a16:creationId xmlns:a16="http://schemas.microsoft.com/office/drawing/2014/main" id="{D92E8DB2-05B4-4A67-A0EB-9C8C6BA246EF}"/>
                </a:ext>
              </a:extLst>
            </p:cNvPr>
            <p:cNvSpPr>
              <a:spLocks noChangeArrowheads="1"/>
            </p:cNvSpPr>
            <p:nvPr/>
          </p:nvSpPr>
          <p:spPr bwMode="auto">
            <a:xfrm>
              <a:off x="5773019" y="2070100"/>
              <a:ext cx="642158"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4" name="Oval 10">
              <a:extLst>
                <a:ext uri="{FF2B5EF4-FFF2-40B4-BE49-F238E27FC236}">
                  <a16:creationId xmlns:a16="http://schemas.microsoft.com/office/drawing/2014/main" id="{454F6D39-B3F9-4DAA-B2C1-9BF75438C5F5}"/>
                </a:ext>
              </a:extLst>
            </p:cNvPr>
            <p:cNvSpPr>
              <a:spLocks noChangeArrowheads="1"/>
            </p:cNvSpPr>
            <p:nvPr/>
          </p:nvSpPr>
          <p:spPr bwMode="auto">
            <a:xfrm>
              <a:off x="7806517" y="3427413"/>
              <a:ext cx="642158"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5" name="Oval 11">
              <a:extLst>
                <a:ext uri="{FF2B5EF4-FFF2-40B4-BE49-F238E27FC236}">
                  <a16:creationId xmlns:a16="http://schemas.microsoft.com/office/drawing/2014/main" id="{97FCCBDF-19BF-4846-B6B5-5831FEA87464}"/>
                </a:ext>
              </a:extLst>
            </p:cNvPr>
            <p:cNvSpPr>
              <a:spLocks noChangeArrowheads="1"/>
            </p:cNvSpPr>
            <p:nvPr/>
          </p:nvSpPr>
          <p:spPr bwMode="auto">
            <a:xfrm>
              <a:off x="6843281" y="2755900"/>
              <a:ext cx="642158"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6" name="Oval 12">
              <a:extLst>
                <a:ext uri="{FF2B5EF4-FFF2-40B4-BE49-F238E27FC236}">
                  <a16:creationId xmlns:a16="http://schemas.microsoft.com/office/drawing/2014/main" id="{86B47DFD-75CC-4040-B8B1-6E11F8BDA3A3}"/>
                </a:ext>
              </a:extLst>
            </p:cNvPr>
            <p:cNvSpPr>
              <a:spLocks noChangeArrowheads="1"/>
            </p:cNvSpPr>
            <p:nvPr/>
          </p:nvSpPr>
          <p:spPr bwMode="auto">
            <a:xfrm>
              <a:off x="4916809" y="2679700"/>
              <a:ext cx="642158"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7" name="Text Box 13">
              <a:extLst>
                <a:ext uri="{FF2B5EF4-FFF2-40B4-BE49-F238E27FC236}">
                  <a16:creationId xmlns:a16="http://schemas.microsoft.com/office/drawing/2014/main" id="{9E1A0DF9-FEC3-4BBC-A559-15F7CEDF00DB}"/>
                </a:ext>
              </a:extLst>
            </p:cNvPr>
            <p:cNvSpPr txBox="1">
              <a:spLocks noChangeArrowheads="1"/>
            </p:cNvSpPr>
            <p:nvPr/>
          </p:nvSpPr>
          <p:spPr bwMode="auto">
            <a:xfrm>
              <a:off x="6651526" y="1384300"/>
              <a:ext cx="619860"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A</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8" name="Text Box 14">
              <a:extLst>
                <a:ext uri="{FF2B5EF4-FFF2-40B4-BE49-F238E27FC236}">
                  <a16:creationId xmlns:a16="http://schemas.microsoft.com/office/drawing/2014/main" id="{1E153EAE-03C7-4221-97A5-1000C459F207}"/>
                </a:ext>
              </a:extLst>
            </p:cNvPr>
            <p:cNvSpPr txBox="1">
              <a:spLocks noChangeArrowheads="1"/>
            </p:cNvSpPr>
            <p:nvPr/>
          </p:nvSpPr>
          <p:spPr bwMode="auto">
            <a:xfrm>
              <a:off x="5824302" y="2008188"/>
              <a:ext cx="590874"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B</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9" name="Text Box 15">
              <a:extLst>
                <a:ext uri="{FF2B5EF4-FFF2-40B4-BE49-F238E27FC236}">
                  <a16:creationId xmlns:a16="http://schemas.microsoft.com/office/drawing/2014/main" id="{DD58ABA8-8AFB-4095-B96A-2CFEF78DEEC1}"/>
                </a:ext>
              </a:extLst>
            </p:cNvPr>
            <p:cNvSpPr txBox="1">
              <a:spLocks noChangeArrowheads="1"/>
            </p:cNvSpPr>
            <p:nvPr/>
          </p:nvSpPr>
          <p:spPr bwMode="auto">
            <a:xfrm>
              <a:off x="6843281" y="2693988"/>
              <a:ext cx="619860"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CC3300"/>
                  </a:solidFill>
                  <a:effectLst/>
                  <a:uLnTx/>
                  <a:uFillTx/>
                  <a:latin typeface="Times New Roman" pitchFamily="18" charset="0"/>
                </a:rPr>
                <a:t>C</a:t>
              </a:r>
              <a:endParaRPr kumimoji="1" lang="en-US" altLang="zh-CN" sz="2400" b="0" i="0" u="none" strike="noStrike" kern="0" cap="none" spc="0" normalizeH="0" baseline="0" noProof="0" dirty="0">
                <a:ln>
                  <a:noFill/>
                </a:ln>
                <a:solidFill>
                  <a:srgbClr val="000099"/>
                </a:solidFill>
                <a:effectLst/>
                <a:uLnTx/>
                <a:uFillTx/>
                <a:latin typeface="Times New Roman" pitchFamily="18" charset="0"/>
              </a:endParaRPr>
            </a:p>
          </p:txBody>
        </p:sp>
        <p:sp>
          <p:nvSpPr>
            <p:cNvPr id="20" name="Text Box 16">
              <a:extLst>
                <a:ext uri="{FF2B5EF4-FFF2-40B4-BE49-F238E27FC236}">
                  <a16:creationId xmlns:a16="http://schemas.microsoft.com/office/drawing/2014/main" id="{0A2912A6-D9A6-4466-A257-453C2DB3A699}"/>
                </a:ext>
              </a:extLst>
            </p:cNvPr>
            <p:cNvSpPr txBox="1">
              <a:spLocks noChangeArrowheads="1"/>
            </p:cNvSpPr>
            <p:nvPr/>
          </p:nvSpPr>
          <p:spPr bwMode="auto">
            <a:xfrm>
              <a:off x="4952484" y="2617788"/>
              <a:ext cx="590874"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E</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21" name="Text Box 17">
              <a:extLst>
                <a:ext uri="{FF2B5EF4-FFF2-40B4-BE49-F238E27FC236}">
                  <a16:creationId xmlns:a16="http://schemas.microsoft.com/office/drawing/2014/main" id="{FE84B35D-3349-4066-8B03-442CF9534699}"/>
                </a:ext>
              </a:extLst>
            </p:cNvPr>
            <p:cNvSpPr txBox="1">
              <a:spLocks noChangeArrowheads="1"/>
            </p:cNvSpPr>
            <p:nvPr/>
          </p:nvSpPr>
          <p:spPr bwMode="auto">
            <a:xfrm>
              <a:off x="7828815" y="3365500"/>
              <a:ext cx="619860"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D</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22" name="Oval 20">
              <a:extLst>
                <a:ext uri="{FF2B5EF4-FFF2-40B4-BE49-F238E27FC236}">
                  <a16:creationId xmlns:a16="http://schemas.microsoft.com/office/drawing/2014/main" id="{5A47E1FC-D219-4FF6-B222-EEC5393AF922}"/>
                </a:ext>
              </a:extLst>
            </p:cNvPr>
            <p:cNvSpPr>
              <a:spLocks noChangeArrowheads="1"/>
            </p:cNvSpPr>
            <p:nvPr/>
          </p:nvSpPr>
          <p:spPr bwMode="auto">
            <a:xfrm>
              <a:off x="6950307" y="4051300"/>
              <a:ext cx="642158"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23" name="Text Box 21">
              <a:extLst>
                <a:ext uri="{FF2B5EF4-FFF2-40B4-BE49-F238E27FC236}">
                  <a16:creationId xmlns:a16="http://schemas.microsoft.com/office/drawing/2014/main" id="{138F4EF3-3A99-48F9-BE4D-34980C02A611}"/>
                </a:ext>
              </a:extLst>
            </p:cNvPr>
            <p:cNvSpPr txBox="1">
              <a:spLocks noChangeArrowheads="1"/>
            </p:cNvSpPr>
            <p:nvPr/>
          </p:nvSpPr>
          <p:spPr bwMode="auto">
            <a:xfrm>
              <a:off x="6959226" y="3989388"/>
              <a:ext cx="646617"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G</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24" name="Oval 22">
              <a:extLst>
                <a:ext uri="{FF2B5EF4-FFF2-40B4-BE49-F238E27FC236}">
                  <a16:creationId xmlns:a16="http://schemas.microsoft.com/office/drawing/2014/main" id="{58DC0ABF-336A-4B37-B9A4-896017D181F4}"/>
                </a:ext>
              </a:extLst>
            </p:cNvPr>
            <p:cNvSpPr>
              <a:spLocks noChangeArrowheads="1"/>
            </p:cNvSpPr>
            <p:nvPr/>
          </p:nvSpPr>
          <p:spPr bwMode="auto">
            <a:xfrm>
              <a:off x="5880045" y="3365500"/>
              <a:ext cx="642158"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25" name="Text Box 23">
              <a:extLst>
                <a:ext uri="{FF2B5EF4-FFF2-40B4-BE49-F238E27FC236}">
                  <a16:creationId xmlns:a16="http://schemas.microsoft.com/office/drawing/2014/main" id="{27B6843D-65E6-4643-8D4D-C9921C553168}"/>
                </a:ext>
              </a:extLst>
            </p:cNvPr>
            <p:cNvSpPr txBox="1">
              <a:spLocks noChangeArrowheads="1"/>
            </p:cNvSpPr>
            <p:nvPr/>
          </p:nvSpPr>
          <p:spPr bwMode="auto">
            <a:xfrm>
              <a:off x="5929099" y="3365500"/>
              <a:ext cx="564118"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F</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grpSp>
      <p:grpSp>
        <p:nvGrpSpPr>
          <p:cNvPr id="26" name="组合 25">
            <a:extLst>
              <a:ext uri="{FF2B5EF4-FFF2-40B4-BE49-F238E27FC236}">
                <a16:creationId xmlns:a16="http://schemas.microsoft.com/office/drawing/2014/main" id="{81577077-BC9B-43B5-84E1-CFD059F418BD}"/>
              </a:ext>
            </a:extLst>
          </p:cNvPr>
          <p:cNvGrpSpPr/>
          <p:nvPr/>
        </p:nvGrpSpPr>
        <p:grpSpPr>
          <a:xfrm>
            <a:off x="6640355" y="174439"/>
            <a:ext cx="2193925" cy="2043113"/>
            <a:chOff x="1907704" y="4629211"/>
            <a:chExt cx="2193925" cy="2043113"/>
          </a:xfrm>
        </p:grpSpPr>
        <p:sp>
          <p:nvSpPr>
            <p:cNvPr id="27" name="Line 4">
              <a:extLst>
                <a:ext uri="{FF2B5EF4-FFF2-40B4-BE49-F238E27FC236}">
                  <a16:creationId xmlns:a16="http://schemas.microsoft.com/office/drawing/2014/main" id="{F0ABDABC-9093-4025-AD98-98F4C33EA85D}"/>
                </a:ext>
              </a:extLst>
            </p:cNvPr>
            <p:cNvSpPr>
              <a:spLocks noChangeShapeType="1"/>
            </p:cNvSpPr>
            <p:nvPr/>
          </p:nvSpPr>
          <p:spPr bwMode="auto">
            <a:xfrm>
              <a:off x="3812704" y="5834123"/>
              <a:ext cx="0" cy="457200"/>
            </a:xfrm>
            <a:prstGeom prst="line">
              <a:avLst/>
            </a:prstGeom>
            <a:noFill/>
            <a:ln w="28575">
              <a:solidFill>
                <a:schemeClr val="accent2"/>
              </a:solidFill>
              <a:round/>
              <a:headEnd/>
              <a:tailEnd/>
            </a:ln>
          </p:spPr>
          <p:txBody>
            <a:bodyPr wrap="none" anchor="ctr"/>
            <a:lstStyle/>
            <a:p>
              <a:endParaRPr lang="zh-CN" altLang="en-US"/>
            </a:p>
          </p:txBody>
        </p:sp>
        <p:sp>
          <p:nvSpPr>
            <p:cNvPr id="28" name="Line 5">
              <a:extLst>
                <a:ext uri="{FF2B5EF4-FFF2-40B4-BE49-F238E27FC236}">
                  <a16:creationId xmlns:a16="http://schemas.microsoft.com/office/drawing/2014/main" id="{5082CE29-EF83-46A3-8760-29701A03BE77}"/>
                </a:ext>
              </a:extLst>
            </p:cNvPr>
            <p:cNvSpPr>
              <a:spLocks noChangeShapeType="1"/>
            </p:cNvSpPr>
            <p:nvPr/>
          </p:nvSpPr>
          <p:spPr bwMode="auto">
            <a:xfrm>
              <a:off x="2517304" y="5834123"/>
              <a:ext cx="228600" cy="533400"/>
            </a:xfrm>
            <a:prstGeom prst="line">
              <a:avLst/>
            </a:prstGeom>
            <a:noFill/>
            <a:ln w="28575">
              <a:solidFill>
                <a:schemeClr val="accent2"/>
              </a:solidFill>
              <a:round/>
              <a:headEnd/>
              <a:tailEnd/>
            </a:ln>
          </p:spPr>
          <p:txBody>
            <a:bodyPr wrap="none" anchor="ctr"/>
            <a:lstStyle/>
            <a:p>
              <a:endParaRPr lang="zh-CN" altLang="en-US"/>
            </a:p>
          </p:txBody>
        </p:sp>
        <p:sp>
          <p:nvSpPr>
            <p:cNvPr id="29" name="Line 6">
              <a:extLst>
                <a:ext uri="{FF2B5EF4-FFF2-40B4-BE49-F238E27FC236}">
                  <a16:creationId xmlns:a16="http://schemas.microsoft.com/office/drawing/2014/main" id="{81E31903-8A5A-4771-BC00-F8CC7289D6DC}"/>
                </a:ext>
              </a:extLst>
            </p:cNvPr>
            <p:cNvSpPr>
              <a:spLocks noChangeShapeType="1"/>
            </p:cNvSpPr>
            <p:nvPr/>
          </p:nvSpPr>
          <p:spPr bwMode="auto">
            <a:xfrm flipH="1">
              <a:off x="2212504" y="5910323"/>
              <a:ext cx="152400" cy="381000"/>
            </a:xfrm>
            <a:prstGeom prst="line">
              <a:avLst/>
            </a:prstGeom>
            <a:noFill/>
            <a:ln w="28575">
              <a:solidFill>
                <a:schemeClr val="accent2"/>
              </a:solidFill>
              <a:round/>
              <a:headEnd/>
              <a:tailEnd/>
            </a:ln>
          </p:spPr>
          <p:txBody>
            <a:bodyPr wrap="none" anchor="ctr"/>
            <a:lstStyle/>
            <a:p>
              <a:endParaRPr lang="zh-CN" altLang="en-US"/>
            </a:p>
          </p:txBody>
        </p:sp>
        <p:sp>
          <p:nvSpPr>
            <p:cNvPr id="30" name="Line 7">
              <a:extLst>
                <a:ext uri="{FF2B5EF4-FFF2-40B4-BE49-F238E27FC236}">
                  <a16:creationId xmlns:a16="http://schemas.microsoft.com/office/drawing/2014/main" id="{B302D6BE-8B66-415E-B9CD-283592212590}"/>
                </a:ext>
              </a:extLst>
            </p:cNvPr>
            <p:cNvSpPr>
              <a:spLocks noChangeShapeType="1"/>
            </p:cNvSpPr>
            <p:nvPr/>
          </p:nvSpPr>
          <p:spPr bwMode="auto">
            <a:xfrm>
              <a:off x="3279304" y="5072123"/>
              <a:ext cx="533400" cy="457200"/>
            </a:xfrm>
            <a:prstGeom prst="line">
              <a:avLst/>
            </a:prstGeom>
            <a:noFill/>
            <a:ln w="28575">
              <a:solidFill>
                <a:schemeClr val="accent2"/>
              </a:solidFill>
              <a:round/>
              <a:headEnd/>
              <a:tailEnd/>
            </a:ln>
          </p:spPr>
          <p:txBody>
            <a:bodyPr wrap="none" anchor="ctr"/>
            <a:lstStyle/>
            <a:p>
              <a:endParaRPr lang="zh-CN" altLang="en-US"/>
            </a:p>
          </p:txBody>
        </p:sp>
        <p:sp>
          <p:nvSpPr>
            <p:cNvPr id="31" name="Line 8">
              <a:extLst>
                <a:ext uri="{FF2B5EF4-FFF2-40B4-BE49-F238E27FC236}">
                  <a16:creationId xmlns:a16="http://schemas.microsoft.com/office/drawing/2014/main" id="{BE6EA2F6-0476-489D-9F65-F37DE6A33F6A}"/>
                </a:ext>
              </a:extLst>
            </p:cNvPr>
            <p:cNvSpPr>
              <a:spLocks noChangeShapeType="1"/>
            </p:cNvSpPr>
            <p:nvPr/>
          </p:nvSpPr>
          <p:spPr bwMode="auto">
            <a:xfrm>
              <a:off x="3126904" y="5148323"/>
              <a:ext cx="0" cy="381000"/>
            </a:xfrm>
            <a:prstGeom prst="line">
              <a:avLst/>
            </a:prstGeom>
            <a:noFill/>
            <a:ln w="28575">
              <a:solidFill>
                <a:schemeClr val="accent2"/>
              </a:solidFill>
              <a:round/>
              <a:headEnd/>
              <a:tailEnd/>
            </a:ln>
          </p:spPr>
          <p:txBody>
            <a:bodyPr wrap="none" anchor="ctr"/>
            <a:lstStyle/>
            <a:p>
              <a:endParaRPr lang="zh-CN" altLang="en-US"/>
            </a:p>
          </p:txBody>
        </p:sp>
        <p:sp>
          <p:nvSpPr>
            <p:cNvPr id="32" name="Line 9">
              <a:extLst>
                <a:ext uri="{FF2B5EF4-FFF2-40B4-BE49-F238E27FC236}">
                  <a16:creationId xmlns:a16="http://schemas.microsoft.com/office/drawing/2014/main" id="{69C48BAA-573C-4BBE-B5FC-1CE9EC182028}"/>
                </a:ext>
              </a:extLst>
            </p:cNvPr>
            <p:cNvSpPr>
              <a:spLocks noChangeShapeType="1"/>
            </p:cNvSpPr>
            <p:nvPr/>
          </p:nvSpPr>
          <p:spPr bwMode="auto">
            <a:xfrm flipH="1">
              <a:off x="2517304" y="5072123"/>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33" name="Line 25">
              <a:extLst>
                <a:ext uri="{FF2B5EF4-FFF2-40B4-BE49-F238E27FC236}">
                  <a16:creationId xmlns:a16="http://schemas.microsoft.com/office/drawing/2014/main" id="{45BF3E3A-8F1D-4953-888D-CF39D12AB4E7}"/>
                </a:ext>
              </a:extLst>
            </p:cNvPr>
            <p:cNvSpPr>
              <a:spLocks noChangeShapeType="1"/>
            </p:cNvSpPr>
            <p:nvPr/>
          </p:nvSpPr>
          <p:spPr bwMode="auto">
            <a:xfrm>
              <a:off x="3812704" y="5834123"/>
              <a:ext cx="0" cy="533400"/>
            </a:xfrm>
            <a:prstGeom prst="line">
              <a:avLst/>
            </a:prstGeom>
            <a:noFill/>
            <a:ln w="19050">
              <a:noFill/>
              <a:round/>
              <a:headEnd/>
              <a:tailEnd/>
            </a:ln>
          </p:spPr>
          <p:txBody>
            <a:bodyPr wrap="none" anchor="ctr"/>
            <a:lstStyle/>
            <a:p>
              <a:endParaRPr lang="zh-CN" altLang="en-US"/>
            </a:p>
          </p:txBody>
        </p:sp>
        <p:sp>
          <p:nvSpPr>
            <p:cNvPr id="34" name="Line 26">
              <a:extLst>
                <a:ext uri="{FF2B5EF4-FFF2-40B4-BE49-F238E27FC236}">
                  <a16:creationId xmlns:a16="http://schemas.microsoft.com/office/drawing/2014/main" id="{C68EEE6E-F546-43BC-86E2-E728E326B91B}"/>
                </a:ext>
              </a:extLst>
            </p:cNvPr>
            <p:cNvSpPr>
              <a:spLocks noChangeShapeType="1"/>
            </p:cNvSpPr>
            <p:nvPr/>
          </p:nvSpPr>
          <p:spPr bwMode="auto">
            <a:xfrm>
              <a:off x="3279304" y="4995923"/>
              <a:ext cx="533400" cy="685800"/>
            </a:xfrm>
            <a:prstGeom prst="line">
              <a:avLst/>
            </a:prstGeom>
            <a:noFill/>
            <a:ln w="19050">
              <a:noFill/>
              <a:round/>
              <a:headEnd/>
              <a:tailEnd/>
            </a:ln>
          </p:spPr>
          <p:txBody>
            <a:bodyPr wrap="none" anchor="ctr"/>
            <a:lstStyle/>
            <a:p>
              <a:endParaRPr lang="zh-CN" altLang="en-US"/>
            </a:p>
          </p:txBody>
        </p:sp>
        <p:sp>
          <p:nvSpPr>
            <p:cNvPr id="35" name="Line 27">
              <a:extLst>
                <a:ext uri="{FF2B5EF4-FFF2-40B4-BE49-F238E27FC236}">
                  <a16:creationId xmlns:a16="http://schemas.microsoft.com/office/drawing/2014/main" id="{A6DC3DE2-2EEE-4D3B-9FC8-F26A93802F6C}"/>
                </a:ext>
              </a:extLst>
            </p:cNvPr>
            <p:cNvSpPr>
              <a:spLocks noChangeShapeType="1"/>
            </p:cNvSpPr>
            <p:nvPr/>
          </p:nvSpPr>
          <p:spPr bwMode="auto">
            <a:xfrm>
              <a:off x="2517304" y="5834123"/>
              <a:ext cx="228600" cy="457200"/>
            </a:xfrm>
            <a:prstGeom prst="line">
              <a:avLst/>
            </a:prstGeom>
            <a:noFill/>
            <a:ln w="19050">
              <a:noFill/>
              <a:round/>
              <a:headEnd/>
              <a:tailEnd/>
            </a:ln>
          </p:spPr>
          <p:txBody>
            <a:bodyPr wrap="none" anchor="ctr"/>
            <a:lstStyle/>
            <a:p>
              <a:endParaRPr lang="zh-CN" altLang="en-US"/>
            </a:p>
          </p:txBody>
        </p:sp>
        <p:sp>
          <p:nvSpPr>
            <p:cNvPr id="36" name="Line 28">
              <a:extLst>
                <a:ext uri="{FF2B5EF4-FFF2-40B4-BE49-F238E27FC236}">
                  <a16:creationId xmlns:a16="http://schemas.microsoft.com/office/drawing/2014/main" id="{A35201F7-F264-4825-BFA3-A337E39B61C4}"/>
                </a:ext>
              </a:extLst>
            </p:cNvPr>
            <p:cNvSpPr>
              <a:spLocks noChangeShapeType="1"/>
            </p:cNvSpPr>
            <p:nvPr/>
          </p:nvSpPr>
          <p:spPr bwMode="auto">
            <a:xfrm flipH="1">
              <a:off x="2169642" y="5834123"/>
              <a:ext cx="195263" cy="457200"/>
            </a:xfrm>
            <a:prstGeom prst="line">
              <a:avLst/>
            </a:prstGeom>
            <a:noFill/>
            <a:ln w="19050">
              <a:noFill/>
              <a:round/>
              <a:headEnd/>
              <a:tailEnd/>
            </a:ln>
          </p:spPr>
          <p:txBody>
            <a:bodyPr wrap="none" anchor="ctr"/>
            <a:lstStyle/>
            <a:p>
              <a:endParaRPr lang="zh-CN" altLang="en-US"/>
            </a:p>
          </p:txBody>
        </p:sp>
        <p:sp>
          <p:nvSpPr>
            <p:cNvPr id="37" name="Line 29">
              <a:extLst>
                <a:ext uri="{FF2B5EF4-FFF2-40B4-BE49-F238E27FC236}">
                  <a16:creationId xmlns:a16="http://schemas.microsoft.com/office/drawing/2014/main" id="{02F201E8-816A-49D8-BE8D-7F71679F7397}"/>
                </a:ext>
              </a:extLst>
            </p:cNvPr>
            <p:cNvSpPr>
              <a:spLocks noChangeShapeType="1"/>
            </p:cNvSpPr>
            <p:nvPr/>
          </p:nvSpPr>
          <p:spPr bwMode="auto">
            <a:xfrm flipH="1">
              <a:off x="2517304" y="5072123"/>
              <a:ext cx="457200" cy="457200"/>
            </a:xfrm>
            <a:prstGeom prst="line">
              <a:avLst/>
            </a:prstGeom>
            <a:noFill/>
            <a:ln w="19050">
              <a:noFill/>
              <a:round/>
              <a:headEnd/>
              <a:tailEnd/>
            </a:ln>
          </p:spPr>
          <p:txBody>
            <a:bodyPr wrap="none" anchor="ctr"/>
            <a:lstStyle/>
            <a:p>
              <a:endParaRPr lang="zh-CN" altLang="en-US"/>
            </a:p>
          </p:txBody>
        </p:sp>
        <p:sp>
          <p:nvSpPr>
            <p:cNvPr id="38" name="Line 30">
              <a:extLst>
                <a:ext uri="{FF2B5EF4-FFF2-40B4-BE49-F238E27FC236}">
                  <a16:creationId xmlns:a16="http://schemas.microsoft.com/office/drawing/2014/main" id="{AE8FAE2A-F84A-41E4-BB8F-8EDB936EE05B}"/>
                </a:ext>
              </a:extLst>
            </p:cNvPr>
            <p:cNvSpPr>
              <a:spLocks noChangeShapeType="1"/>
            </p:cNvSpPr>
            <p:nvPr/>
          </p:nvSpPr>
          <p:spPr bwMode="auto">
            <a:xfrm>
              <a:off x="3126904" y="5072123"/>
              <a:ext cx="0" cy="457200"/>
            </a:xfrm>
            <a:prstGeom prst="line">
              <a:avLst/>
            </a:prstGeom>
            <a:noFill/>
            <a:ln w="19050">
              <a:noFill/>
              <a:round/>
              <a:headEnd/>
              <a:tailEnd/>
            </a:ln>
          </p:spPr>
          <p:txBody>
            <a:bodyPr wrap="none" anchor="ctr"/>
            <a:lstStyle/>
            <a:p>
              <a:endParaRPr lang="zh-CN" altLang="en-US"/>
            </a:p>
          </p:txBody>
        </p:sp>
        <p:sp>
          <p:nvSpPr>
            <p:cNvPr id="39" name="Oval 31">
              <a:extLst>
                <a:ext uri="{FF2B5EF4-FFF2-40B4-BE49-F238E27FC236}">
                  <a16:creationId xmlns:a16="http://schemas.microsoft.com/office/drawing/2014/main" id="{326B6861-BBD3-4837-AFE8-08B65F2CA2D2}"/>
                </a:ext>
              </a:extLst>
            </p:cNvPr>
            <p:cNvSpPr>
              <a:spLocks noChangeArrowheads="1"/>
            </p:cNvSpPr>
            <p:nvPr/>
          </p:nvSpPr>
          <p:spPr bwMode="auto">
            <a:xfrm>
              <a:off x="2898304" y="4691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0" name="Oval 32">
              <a:extLst>
                <a:ext uri="{FF2B5EF4-FFF2-40B4-BE49-F238E27FC236}">
                  <a16:creationId xmlns:a16="http://schemas.microsoft.com/office/drawing/2014/main" id="{C6080D9E-721F-42B8-9E1F-2095A3EA19D9}"/>
                </a:ext>
              </a:extLst>
            </p:cNvPr>
            <p:cNvSpPr>
              <a:spLocks noChangeArrowheads="1"/>
            </p:cNvSpPr>
            <p:nvPr/>
          </p:nvSpPr>
          <p:spPr bwMode="auto">
            <a:xfrm>
              <a:off x="2898304" y="5453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 name="Oval 33">
              <a:extLst>
                <a:ext uri="{FF2B5EF4-FFF2-40B4-BE49-F238E27FC236}">
                  <a16:creationId xmlns:a16="http://schemas.microsoft.com/office/drawing/2014/main" id="{6A40ADD4-7E50-4369-9081-10B881BC5F0F}"/>
                </a:ext>
              </a:extLst>
            </p:cNvPr>
            <p:cNvSpPr>
              <a:spLocks noChangeArrowheads="1"/>
            </p:cNvSpPr>
            <p:nvPr/>
          </p:nvSpPr>
          <p:spPr bwMode="auto">
            <a:xfrm>
              <a:off x="2517304" y="6215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 name="Oval 34">
              <a:extLst>
                <a:ext uri="{FF2B5EF4-FFF2-40B4-BE49-F238E27FC236}">
                  <a16:creationId xmlns:a16="http://schemas.microsoft.com/office/drawing/2014/main" id="{3655E77D-0074-410F-8204-FEBBEAFE68B7}"/>
                </a:ext>
              </a:extLst>
            </p:cNvPr>
            <p:cNvSpPr>
              <a:spLocks noChangeArrowheads="1"/>
            </p:cNvSpPr>
            <p:nvPr/>
          </p:nvSpPr>
          <p:spPr bwMode="auto">
            <a:xfrm>
              <a:off x="1907704" y="6215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3" name="Oval 35">
              <a:extLst>
                <a:ext uri="{FF2B5EF4-FFF2-40B4-BE49-F238E27FC236}">
                  <a16:creationId xmlns:a16="http://schemas.microsoft.com/office/drawing/2014/main" id="{71843963-C29C-4525-93CE-1BD4FA01BADE}"/>
                </a:ext>
              </a:extLst>
            </p:cNvPr>
            <p:cNvSpPr>
              <a:spLocks noChangeArrowheads="1"/>
            </p:cNvSpPr>
            <p:nvPr/>
          </p:nvSpPr>
          <p:spPr bwMode="auto">
            <a:xfrm>
              <a:off x="2212504" y="5453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4" name="Oval 36">
              <a:extLst>
                <a:ext uri="{FF2B5EF4-FFF2-40B4-BE49-F238E27FC236}">
                  <a16:creationId xmlns:a16="http://schemas.microsoft.com/office/drawing/2014/main" id="{32210877-7F7D-40DA-B465-D60B1F48F093}"/>
                </a:ext>
              </a:extLst>
            </p:cNvPr>
            <p:cNvSpPr>
              <a:spLocks noChangeArrowheads="1"/>
            </p:cNvSpPr>
            <p:nvPr/>
          </p:nvSpPr>
          <p:spPr bwMode="auto">
            <a:xfrm>
              <a:off x="3584104" y="5453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5" name="Oval 37">
              <a:extLst>
                <a:ext uri="{FF2B5EF4-FFF2-40B4-BE49-F238E27FC236}">
                  <a16:creationId xmlns:a16="http://schemas.microsoft.com/office/drawing/2014/main" id="{52D132C3-23D9-4D89-93A5-70A539097971}"/>
                </a:ext>
              </a:extLst>
            </p:cNvPr>
            <p:cNvSpPr>
              <a:spLocks noChangeArrowheads="1"/>
            </p:cNvSpPr>
            <p:nvPr/>
          </p:nvSpPr>
          <p:spPr bwMode="auto">
            <a:xfrm>
              <a:off x="3584104" y="6215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6" name="Text Box 38">
              <a:extLst>
                <a:ext uri="{FF2B5EF4-FFF2-40B4-BE49-F238E27FC236}">
                  <a16:creationId xmlns:a16="http://schemas.microsoft.com/office/drawing/2014/main" id="{A4D8817F-829C-4784-899A-2A425A6C8C88}"/>
                </a:ext>
              </a:extLst>
            </p:cNvPr>
            <p:cNvSpPr txBox="1">
              <a:spLocks noChangeArrowheads="1"/>
            </p:cNvSpPr>
            <p:nvPr/>
          </p:nvSpPr>
          <p:spPr bwMode="auto">
            <a:xfrm>
              <a:off x="2914179" y="4629211"/>
              <a:ext cx="441325"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tx2"/>
                  </a:solidFill>
                  <a:latin typeface="Times New Roman" pitchFamily="18" charset="0"/>
                </a:rPr>
                <a:t>A</a:t>
              </a:r>
              <a:endParaRPr kumimoji="1" lang="en-US" altLang="zh-CN" sz="2400" dirty="0">
                <a:latin typeface="Times New Roman" pitchFamily="18" charset="0"/>
              </a:endParaRPr>
            </a:p>
          </p:txBody>
        </p:sp>
        <p:sp>
          <p:nvSpPr>
            <p:cNvPr id="47" name="Text Box 39">
              <a:extLst>
                <a:ext uri="{FF2B5EF4-FFF2-40B4-BE49-F238E27FC236}">
                  <a16:creationId xmlns:a16="http://schemas.microsoft.com/office/drawing/2014/main" id="{FAFE22B7-E667-4D2A-B4EB-78FD040FF338}"/>
                </a:ext>
              </a:extLst>
            </p:cNvPr>
            <p:cNvSpPr txBox="1">
              <a:spLocks noChangeArrowheads="1"/>
            </p:cNvSpPr>
            <p:nvPr/>
          </p:nvSpPr>
          <p:spPr bwMode="auto">
            <a:xfrm>
              <a:off x="2237904" y="5391211"/>
              <a:ext cx="420688"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48" name="Text Box 40">
              <a:extLst>
                <a:ext uri="{FF2B5EF4-FFF2-40B4-BE49-F238E27FC236}">
                  <a16:creationId xmlns:a16="http://schemas.microsoft.com/office/drawing/2014/main" id="{59E918AF-2C75-465C-BDB1-1D655C13CC59}"/>
                </a:ext>
              </a:extLst>
            </p:cNvPr>
            <p:cNvSpPr txBox="1">
              <a:spLocks noChangeArrowheads="1"/>
            </p:cNvSpPr>
            <p:nvPr/>
          </p:nvSpPr>
          <p:spPr bwMode="auto">
            <a:xfrm>
              <a:off x="2914179" y="5391211"/>
              <a:ext cx="441325"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49" name="Text Box 41">
              <a:extLst>
                <a:ext uri="{FF2B5EF4-FFF2-40B4-BE49-F238E27FC236}">
                  <a16:creationId xmlns:a16="http://schemas.microsoft.com/office/drawing/2014/main" id="{1B29085F-3B1A-48E1-A144-BD2879166EC8}"/>
                </a:ext>
              </a:extLst>
            </p:cNvPr>
            <p:cNvSpPr txBox="1">
              <a:spLocks noChangeArrowheads="1"/>
            </p:cNvSpPr>
            <p:nvPr/>
          </p:nvSpPr>
          <p:spPr bwMode="auto">
            <a:xfrm>
              <a:off x="3660304" y="5391211"/>
              <a:ext cx="441325"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tx2"/>
                  </a:solidFill>
                  <a:latin typeface="Times New Roman" pitchFamily="18" charset="0"/>
                </a:rPr>
                <a:t>D</a:t>
              </a:r>
              <a:endParaRPr kumimoji="1" lang="en-US" altLang="zh-CN" sz="2400" dirty="0">
                <a:latin typeface="Times New Roman" pitchFamily="18" charset="0"/>
              </a:endParaRPr>
            </a:p>
          </p:txBody>
        </p:sp>
        <p:sp>
          <p:nvSpPr>
            <p:cNvPr id="50" name="Text Box 42">
              <a:extLst>
                <a:ext uri="{FF2B5EF4-FFF2-40B4-BE49-F238E27FC236}">
                  <a16:creationId xmlns:a16="http://schemas.microsoft.com/office/drawing/2014/main" id="{BFAE9AC8-1DAF-43C6-981D-21C2EA786134}"/>
                </a:ext>
              </a:extLst>
            </p:cNvPr>
            <p:cNvSpPr txBox="1">
              <a:spLocks noChangeArrowheads="1"/>
            </p:cNvSpPr>
            <p:nvPr/>
          </p:nvSpPr>
          <p:spPr bwMode="auto">
            <a:xfrm>
              <a:off x="1933104" y="6153211"/>
              <a:ext cx="420688"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51" name="Text Box 43">
              <a:extLst>
                <a:ext uri="{FF2B5EF4-FFF2-40B4-BE49-F238E27FC236}">
                  <a16:creationId xmlns:a16="http://schemas.microsoft.com/office/drawing/2014/main" id="{2C3524A1-7F4A-4199-A1DD-56B42A305883}"/>
                </a:ext>
              </a:extLst>
            </p:cNvPr>
            <p:cNvSpPr txBox="1">
              <a:spLocks noChangeArrowheads="1"/>
            </p:cNvSpPr>
            <p:nvPr/>
          </p:nvSpPr>
          <p:spPr bwMode="auto">
            <a:xfrm>
              <a:off x="2552229" y="6153211"/>
              <a:ext cx="401638"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52" name="Text Box 44">
              <a:extLst>
                <a:ext uri="{FF2B5EF4-FFF2-40B4-BE49-F238E27FC236}">
                  <a16:creationId xmlns:a16="http://schemas.microsoft.com/office/drawing/2014/main" id="{3D08A22B-5BA2-48EB-86B4-714F396C93A4}"/>
                </a:ext>
              </a:extLst>
            </p:cNvPr>
            <p:cNvSpPr txBox="1">
              <a:spLocks noChangeArrowheads="1"/>
            </p:cNvSpPr>
            <p:nvPr/>
          </p:nvSpPr>
          <p:spPr bwMode="auto">
            <a:xfrm>
              <a:off x="3590454" y="6153211"/>
              <a:ext cx="460375"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sp>
        <p:nvSpPr>
          <p:cNvPr id="2" name="灯片编号占位符 1"/>
          <p:cNvSpPr>
            <a:spLocks noGrp="1"/>
          </p:cNvSpPr>
          <p:nvPr>
            <p:ph type="sldNum" sz="quarter" idx="12"/>
          </p:nvPr>
        </p:nvSpPr>
        <p:spPr/>
        <p:txBody>
          <a:bodyPr/>
          <a:lstStyle/>
          <a:p>
            <a:fld id="{EA89EC50-CC82-4D4F-A3F0-5F5CC7ED6230}" type="slidenum">
              <a:rPr lang="zh-CN" altLang="en-US" smtClean="0"/>
              <a:t>15</a:t>
            </a:fld>
            <a:endParaRPr lang="zh-CN" altLang="en-US"/>
          </a:p>
        </p:txBody>
      </p:sp>
    </p:spTree>
    <p:extLst>
      <p:ext uri="{BB962C8B-B14F-4D97-AF65-F5344CB8AC3E}">
        <p14:creationId xmlns:p14="http://schemas.microsoft.com/office/powerpoint/2010/main" val="9965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fade">
                                      <p:cBhvr>
                                        <p:cTn id="2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9FDE0-89A3-4130-BC6C-34ABD678A10A}"/>
              </a:ext>
            </a:extLst>
          </p:cNvPr>
          <p:cNvSpPr>
            <a:spLocks noGrp="1"/>
          </p:cNvSpPr>
          <p:nvPr>
            <p:ph type="title"/>
          </p:nvPr>
        </p:nvSpPr>
        <p:spPr>
          <a:xfrm>
            <a:off x="457200" y="-27384"/>
            <a:ext cx="8229600" cy="936104"/>
          </a:xfrm>
        </p:spPr>
        <p:txBody>
          <a:bodyPr/>
          <a:lstStyle/>
          <a:p>
            <a:r>
              <a:rPr lang="zh-CN" altLang="en-US" dirty="0"/>
              <a:t>树的后根次序遍历</a:t>
            </a:r>
          </a:p>
        </p:txBody>
      </p:sp>
      <p:sp>
        <p:nvSpPr>
          <p:cNvPr id="3" name="内容占位符 2">
            <a:extLst>
              <a:ext uri="{FF2B5EF4-FFF2-40B4-BE49-F238E27FC236}">
                <a16:creationId xmlns:a16="http://schemas.microsoft.com/office/drawing/2014/main" id="{D2F7CAC8-DACA-4E06-9AEA-D743346A61A0}"/>
              </a:ext>
            </a:extLst>
          </p:cNvPr>
          <p:cNvSpPr>
            <a:spLocks noGrp="1"/>
          </p:cNvSpPr>
          <p:nvPr>
            <p:ph idx="1"/>
          </p:nvPr>
        </p:nvSpPr>
        <p:spPr/>
        <p:txBody>
          <a:bodyPr/>
          <a:lstStyle/>
          <a:p>
            <a:r>
              <a:rPr lang="zh-CN" altLang="en-US" dirty="0"/>
              <a:t>当树非空时</a:t>
            </a:r>
          </a:p>
          <a:p>
            <a:pPr lvl="1"/>
            <a:r>
              <a:rPr lang="zh-CN" altLang="en-US" dirty="0"/>
              <a:t>依次后根遍历根的各棵子树</a:t>
            </a:r>
          </a:p>
          <a:p>
            <a:pPr lvl="1"/>
            <a:r>
              <a:rPr lang="zh-CN" altLang="en-US" dirty="0"/>
              <a:t>访问根结点</a:t>
            </a:r>
            <a:endParaRPr lang="en-US" altLang="zh-CN" dirty="0"/>
          </a:p>
          <a:p>
            <a:endParaRPr lang="zh-CN" altLang="en-US" dirty="0"/>
          </a:p>
          <a:p>
            <a:r>
              <a:rPr lang="zh-CN" altLang="en-US" dirty="0"/>
              <a:t>树后根遍历 </a:t>
            </a:r>
            <a:r>
              <a:rPr lang="en-US" altLang="zh-CN" dirty="0"/>
              <a:t>EFBCGDA</a:t>
            </a:r>
          </a:p>
          <a:p>
            <a:r>
              <a:rPr lang="zh-CN" altLang="en-US" dirty="0">
                <a:solidFill>
                  <a:srgbClr val="C00000"/>
                </a:solidFill>
              </a:rPr>
              <a:t>对应</a:t>
            </a:r>
            <a:r>
              <a:rPr lang="zh-CN" altLang="en-US" dirty="0"/>
              <a:t>二叉树中序遍历 </a:t>
            </a:r>
            <a:r>
              <a:rPr lang="en-US" altLang="zh-CN" dirty="0"/>
              <a:t>EFBCGDA</a:t>
            </a:r>
          </a:p>
          <a:p>
            <a:r>
              <a:rPr lang="zh-CN" altLang="en-US" dirty="0"/>
              <a:t>树的后根遍历结果与其对应二叉树</a:t>
            </a:r>
          </a:p>
          <a:p>
            <a:pPr marL="0" indent="0">
              <a:buNone/>
            </a:pPr>
            <a:r>
              <a:rPr lang="zh-CN" altLang="en-US" dirty="0"/>
              <a:t>表示的中序遍历结果相同</a:t>
            </a:r>
          </a:p>
          <a:p>
            <a:r>
              <a:rPr lang="zh-CN" altLang="en-US" b="1" dirty="0">
                <a:solidFill>
                  <a:srgbClr val="0000CC"/>
                </a:solidFill>
              </a:rPr>
              <a:t>树的后根遍历</a:t>
            </a:r>
            <a:r>
              <a:rPr lang="zh-CN" altLang="en-US" dirty="0"/>
              <a:t>可以借助对应</a:t>
            </a:r>
            <a:r>
              <a:rPr lang="zh-CN" altLang="en-US" b="1" dirty="0">
                <a:solidFill>
                  <a:srgbClr val="0000CC"/>
                </a:solidFill>
              </a:rPr>
              <a:t>二叉树的中序遍历算法</a:t>
            </a:r>
            <a:r>
              <a:rPr lang="zh-CN" altLang="en-US" dirty="0"/>
              <a:t>实现</a:t>
            </a:r>
          </a:p>
          <a:p>
            <a:endParaRPr lang="zh-CN" altLang="en-US" dirty="0"/>
          </a:p>
        </p:txBody>
      </p:sp>
      <p:grpSp>
        <p:nvGrpSpPr>
          <p:cNvPr id="4" name="组合 3">
            <a:extLst>
              <a:ext uri="{FF2B5EF4-FFF2-40B4-BE49-F238E27FC236}">
                <a16:creationId xmlns:a16="http://schemas.microsoft.com/office/drawing/2014/main" id="{412721AC-A18B-4AB9-B668-324024C12EEA}"/>
              </a:ext>
            </a:extLst>
          </p:cNvPr>
          <p:cNvGrpSpPr/>
          <p:nvPr/>
        </p:nvGrpSpPr>
        <p:grpSpPr>
          <a:xfrm>
            <a:off x="6501078" y="2401822"/>
            <a:ext cx="2482298" cy="3124201"/>
            <a:chOff x="6543037" y="440668"/>
            <a:chExt cx="2482298" cy="3124201"/>
          </a:xfrm>
        </p:grpSpPr>
        <p:sp>
          <p:nvSpPr>
            <p:cNvPr id="5" name="Line 2">
              <a:extLst>
                <a:ext uri="{FF2B5EF4-FFF2-40B4-BE49-F238E27FC236}">
                  <a16:creationId xmlns:a16="http://schemas.microsoft.com/office/drawing/2014/main" id="{0C825636-A052-4E19-97FA-92A4F050EF52}"/>
                </a:ext>
              </a:extLst>
            </p:cNvPr>
            <p:cNvSpPr>
              <a:spLocks noChangeShapeType="1"/>
            </p:cNvSpPr>
            <p:nvPr/>
          </p:nvSpPr>
          <p:spPr bwMode="auto">
            <a:xfrm>
              <a:off x="6843922" y="2040868"/>
              <a:ext cx="451327" cy="457200"/>
            </a:xfrm>
            <a:prstGeom prst="line">
              <a:avLst/>
            </a:prstGeom>
            <a:noFill/>
            <a:ln w="38100">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6" name="Line 3">
              <a:extLst>
                <a:ext uri="{FF2B5EF4-FFF2-40B4-BE49-F238E27FC236}">
                  <a16:creationId xmlns:a16="http://schemas.microsoft.com/office/drawing/2014/main" id="{CC2696BE-5960-41B8-9219-51C1443BB88B}"/>
                </a:ext>
              </a:extLst>
            </p:cNvPr>
            <p:cNvSpPr>
              <a:spLocks noChangeShapeType="1"/>
            </p:cNvSpPr>
            <p:nvPr/>
          </p:nvSpPr>
          <p:spPr bwMode="auto">
            <a:xfrm flipH="1">
              <a:off x="8273124" y="2802868"/>
              <a:ext cx="451327" cy="457200"/>
            </a:xfrm>
            <a:prstGeom prst="line">
              <a:avLst/>
            </a:prstGeom>
            <a:noFill/>
            <a:ln w="28575">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7" name="Line 6">
              <a:extLst>
                <a:ext uri="{FF2B5EF4-FFF2-40B4-BE49-F238E27FC236}">
                  <a16:creationId xmlns:a16="http://schemas.microsoft.com/office/drawing/2014/main" id="{7C22586E-C471-40AB-8CA8-F87C98FB4E28}"/>
                </a:ext>
              </a:extLst>
            </p:cNvPr>
            <p:cNvSpPr>
              <a:spLocks noChangeShapeType="1"/>
            </p:cNvSpPr>
            <p:nvPr/>
          </p:nvSpPr>
          <p:spPr bwMode="auto">
            <a:xfrm flipH="1">
              <a:off x="6843922" y="821668"/>
              <a:ext cx="1053096" cy="1066800"/>
            </a:xfrm>
            <a:prstGeom prst="line">
              <a:avLst/>
            </a:prstGeom>
            <a:noFill/>
            <a:ln w="28575">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8" name="Line 7">
              <a:extLst>
                <a:ext uri="{FF2B5EF4-FFF2-40B4-BE49-F238E27FC236}">
                  <a16:creationId xmlns:a16="http://schemas.microsoft.com/office/drawing/2014/main" id="{1476F568-4D88-488A-8FB5-ED2FE8042FA6}"/>
                </a:ext>
              </a:extLst>
            </p:cNvPr>
            <p:cNvSpPr>
              <a:spLocks noChangeShapeType="1"/>
            </p:cNvSpPr>
            <p:nvPr/>
          </p:nvSpPr>
          <p:spPr bwMode="auto">
            <a:xfrm>
              <a:off x="7520912" y="1493181"/>
              <a:ext cx="1203538" cy="1157288"/>
            </a:xfrm>
            <a:prstGeom prst="line">
              <a:avLst/>
            </a:prstGeom>
            <a:noFill/>
            <a:ln w="28575">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9" name="Oval 8">
              <a:extLst>
                <a:ext uri="{FF2B5EF4-FFF2-40B4-BE49-F238E27FC236}">
                  <a16:creationId xmlns:a16="http://schemas.microsoft.com/office/drawing/2014/main" id="{1287F8DD-FA63-425C-A961-B3932F701A4D}"/>
                </a:ext>
              </a:extLst>
            </p:cNvPr>
            <p:cNvSpPr>
              <a:spLocks noChangeArrowheads="1"/>
            </p:cNvSpPr>
            <p:nvPr/>
          </p:nvSpPr>
          <p:spPr bwMode="auto">
            <a:xfrm>
              <a:off x="7746576" y="516868"/>
              <a:ext cx="451327"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0" name="Oval 9">
              <a:extLst>
                <a:ext uri="{FF2B5EF4-FFF2-40B4-BE49-F238E27FC236}">
                  <a16:creationId xmlns:a16="http://schemas.microsoft.com/office/drawing/2014/main" id="{5B782519-FE2B-413F-98A7-8D2D2F7A43FE}"/>
                </a:ext>
              </a:extLst>
            </p:cNvPr>
            <p:cNvSpPr>
              <a:spLocks noChangeArrowheads="1"/>
            </p:cNvSpPr>
            <p:nvPr/>
          </p:nvSpPr>
          <p:spPr bwMode="auto">
            <a:xfrm>
              <a:off x="7144807" y="1126468"/>
              <a:ext cx="451327"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1" name="Oval 10">
              <a:extLst>
                <a:ext uri="{FF2B5EF4-FFF2-40B4-BE49-F238E27FC236}">
                  <a16:creationId xmlns:a16="http://schemas.microsoft.com/office/drawing/2014/main" id="{DB7DEFCF-2B58-456B-8333-0EAC42AE14F5}"/>
                </a:ext>
              </a:extLst>
            </p:cNvPr>
            <p:cNvSpPr>
              <a:spLocks noChangeArrowheads="1"/>
            </p:cNvSpPr>
            <p:nvPr/>
          </p:nvSpPr>
          <p:spPr bwMode="auto">
            <a:xfrm>
              <a:off x="8574008" y="2483781"/>
              <a:ext cx="451327"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2" name="Oval 11">
              <a:extLst>
                <a:ext uri="{FF2B5EF4-FFF2-40B4-BE49-F238E27FC236}">
                  <a16:creationId xmlns:a16="http://schemas.microsoft.com/office/drawing/2014/main" id="{76662A89-21E4-4B8C-9FCF-8D258D80BB05}"/>
                </a:ext>
              </a:extLst>
            </p:cNvPr>
            <p:cNvSpPr>
              <a:spLocks noChangeArrowheads="1"/>
            </p:cNvSpPr>
            <p:nvPr/>
          </p:nvSpPr>
          <p:spPr bwMode="auto">
            <a:xfrm>
              <a:off x="7897018" y="1812268"/>
              <a:ext cx="451327"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3" name="Oval 12">
              <a:extLst>
                <a:ext uri="{FF2B5EF4-FFF2-40B4-BE49-F238E27FC236}">
                  <a16:creationId xmlns:a16="http://schemas.microsoft.com/office/drawing/2014/main" id="{0634FADA-E53A-43D0-A702-C5434890801A}"/>
                </a:ext>
              </a:extLst>
            </p:cNvPr>
            <p:cNvSpPr>
              <a:spLocks noChangeArrowheads="1"/>
            </p:cNvSpPr>
            <p:nvPr/>
          </p:nvSpPr>
          <p:spPr bwMode="auto">
            <a:xfrm>
              <a:off x="6543037" y="1736068"/>
              <a:ext cx="451327"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4" name="Text Box 13">
              <a:extLst>
                <a:ext uri="{FF2B5EF4-FFF2-40B4-BE49-F238E27FC236}">
                  <a16:creationId xmlns:a16="http://schemas.microsoft.com/office/drawing/2014/main" id="{5B35F7AF-44AA-4291-9256-4DF9F858AD51}"/>
                </a:ext>
              </a:extLst>
            </p:cNvPr>
            <p:cNvSpPr txBox="1">
              <a:spLocks noChangeArrowheads="1"/>
            </p:cNvSpPr>
            <p:nvPr/>
          </p:nvSpPr>
          <p:spPr bwMode="auto">
            <a:xfrm>
              <a:off x="7762247" y="440668"/>
              <a:ext cx="435656"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CC3300"/>
                  </a:solidFill>
                  <a:effectLst/>
                  <a:uLnTx/>
                  <a:uFillTx/>
                  <a:latin typeface="Times New Roman" pitchFamily="18" charset="0"/>
                </a:rPr>
                <a:t>A</a:t>
              </a:r>
              <a:endParaRPr kumimoji="1" lang="en-US" altLang="zh-CN" sz="2400" b="0" i="0" u="none" strike="noStrike" kern="0" cap="none" spc="0" normalizeH="0" baseline="0" noProof="0" dirty="0">
                <a:ln>
                  <a:noFill/>
                </a:ln>
                <a:solidFill>
                  <a:srgbClr val="000099"/>
                </a:solidFill>
                <a:effectLst/>
                <a:uLnTx/>
                <a:uFillTx/>
                <a:latin typeface="Times New Roman" pitchFamily="18" charset="0"/>
              </a:endParaRPr>
            </a:p>
          </p:txBody>
        </p:sp>
        <p:sp>
          <p:nvSpPr>
            <p:cNvPr id="15" name="Text Box 14">
              <a:extLst>
                <a:ext uri="{FF2B5EF4-FFF2-40B4-BE49-F238E27FC236}">
                  <a16:creationId xmlns:a16="http://schemas.microsoft.com/office/drawing/2014/main" id="{163E7F39-F7F9-4AEB-A96E-22AAC56AD7EA}"/>
                </a:ext>
              </a:extLst>
            </p:cNvPr>
            <p:cNvSpPr txBox="1">
              <a:spLocks noChangeArrowheads="1"/>
            </p:cNvSpPr>
            <p:nvPr/>
          </p:nvSpPr>
          <p:spPr bwMode="auto">
            <a:xfrm>
              <a:off x="7162828" y="1053703"/>
              <a:ext cx="415283"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B</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6" name="Text Box 15">
              <a:extLst>
                <a:ext uri="{FF2B5EF4-FFF2-40B4-BE49-F238E27FC236}">
                  <a16:creationId xmlns:a16="http://schemas.microsoft.com/office/drawing/2014/main" id="{7FD38F03-030D-4F9A-BFE4-EDBE8685EC2D}"/>
                </a:ext>
              </a:extLst>
            </p:cNvPr>
            <p:cNvSpPr txBox="1">
              <a:spLocks noChangeArrowheads="1"/>
            </p:cNvSpPr>
            <p:nvPr/>
          </p:nvSpPr>
          <p:spPr bwMode="auto">
            <a:xfrm>
              <a:off x="7897018" y="1750356"/>
              <a:ext cx="435656"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CC3300"/>
                  </a:solidFill>
                  <a:effectLst/>
                  <a:uLnTx/>
                  <a:uFillTx/>
                  <a:latin typeface="Times New Roman" pitchFamily="18" charset="0"/>
                </a:rPr>
                <a:t>C</a:t>
              </a:r>
              <a:endParaRPr kumimoji="1" lang="en-US" altLang="zh-CN" sz="2400" b="0" i="0" u="none" strike="noStrike" kern="0" cap="none" spc="0" normalizeH="0" baseline="0" noProof="0" dirty="0">
                <a:ln>
                  <a:noFill/>
                </a:ln>
                <a:solidFill>
                  <a:srgbClr val="000099"/>
                </a:solidFill>
                <a:effectLst/>
                <a:uLnTx/>
                <a:uFillTx/>
                <a:latin typeface="Times New Roman" pitchFamily="18" charset="0"/>
              </a:endParaRPr>
            </a:p>
          </p:txBody>
        </p:sp>
        <p:sp>
          <p:nvSpPr>
            <p:cNvPr id="17" name="Text Box 16">
              <a:extLst>
                <a:ext uri="{FF2B5EF4-FFF2-40B4-BE49-F238E27FC236}">
                  <a16:creationId xmlns:a16="http://schemas.microsoft.com/office/drawing/2014/main" id="{B58D22A0-294B-4E5E-8F1A-D1103E1FA7E7}"/>
                </a:ext>
              </a:extLst>
            </p:cNvPr>
            <p:cNvSpPr txBox="1">
              <a:spLocks noChangeArrowheads="1"/>
            </p:cNvSpPr>
            <p:nvPr/>
          </p:nvSpPr>
          <p:spPr bwMode="auto">
            <a:xfrm>
              <a:off x="6568111" y="1674156"/>
              <a:ext cx="415283"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E</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18" name="Text Box 17">
              <a:extLst>
                <a:ext uri="{FF2B5EF4-FFF2-40B4-BE49-F238E27FC236}">
                  <a16:creationId xmlns:a16="http://schemas.microsoft.com/office/drawing/2014/main" id="{871B87D9-BA72-4FB9-AD33-5B58C9F59898}"/>
                </a:ext>
              </a:extLst>
            </p:cNvPr>
            <p:cNvSpPr txBox="1">
              <a:spLocks noChangeArrowheads="1"/>
            </p:cNvSpPr>
            <p:nvPr/>
          </p:nvSpPr>
          <p:spPr bwMode="auto">
            <a:xfrm>
              <a:off x="8589679" y="2421868"/>
              <a:ext cx="435656"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CC3300"/>
                  </a:solidFill>
                  <a:effectLst/>
                  <a:uLnTx/>
                  <a:uFillTx/>
                  <a:latin typeface="Times New Roman" pitchFamily="18" charset="0"/>
                </a:rPr>
                <a:t>D</a:t>
              </a:r>
              <a:endParaRPr kumimoji="1" lang="en-US" altLang="zh-CN" sz="2400" b="0" i="0" u="none" strike="noStrike" kern="0" cap="none" spc="0" normalizeH="0" baseline="0" noProof="0" dirty="0">
                <a:ln>
                  <a:noFill/>
                </a:ln>
                <a:solidFill>
                  <a:srgbClr val="000099"/>
                </a:solidFill>
                <a:effectLst/>
                <a:uLnTx/>
                <a:uFillTx/>
                <a:latin typeface="Times New Roman" pitchFamily="18" charset="0"/>
              </a:endParaRPr>
            </a:p>
          </p:txBody>
        </p:sp>
        <p:sp>
          <p:nvSpPr>
            <p:cNvPr id="19" name="Oval 20">
              <a:extLst>
                <a:ext uri="{FF2B5EF4-FFF2-40B4-BE49-F238E27FC236}">
                  <a16:creationId xmlns:a16="http://schemas.microsoft.com/office/drawing/2014/main" id="{01C3E26B-CDED-4B20-A07F-9A41AF93AE62}"/>
                </a:ext>
              </a:extLst>
            </p:cNvPr>
            <p:cNvSpPr>
              <a:spLocks noChangeArrowheads="1"/>
            </p:cNvSpPr>
            <p:nvPr/>
          </p:nvSpPr>
          <p:spPr bwMode="auto">
            <a:xfrm>
              <a:off x="7972239" y="3107668"/>
              <a:ext cx="451327"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20" name="Text Box 21">
              <a:extLst>
                <a:ext uri="{FF2B5EF4-FFF2-40B4-BE49-F238E27FC236}">
                  <a16:creationId xmlns:a16="http://schemas.microsoft.com/office/drawing/2014/main" id="{B2E9EC3A-EA70-4204-83F3-433C8E30A9B5}"/>
                </a:ext>
              </a:extLst>
            </p:cNvPr>
            <p:cNvSpPr txBox="1">
              <a:spLocks noChangeArrowheads="1"/>
            </p:cNvSpPr>
            <p:nvPr/>
          </p:nvSpPr>
          <p:spPr bwMode="auto">
            <a:xfrm>
              <a:off x="7978507" y="3045756"/>
              <a:ext cx="454461"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G</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21" name="Oval 22">
              <a:extLst>
                <a:ext uri="{FF2B5EF4-FFF2-40B4-BE49-F238E27FC236}">
                  <a16:creationId xmlns:a16="http://schemas.microsoft.com/office/drawing/2014/main" id="{60B919A0-E78C-4C24-84BA-A2F8CE76E212}"/>
                </a:ext>
              </a:extLst>
            </p:cNvPr>
            <p:cNvSpPr>
              <a:spLocks noChangeArrowheads="1"/>
            </p:cNvSpPr>
            <p:nvPr/>
          </p:nvSpPr>
          <p:spPr bwMode="auto">
            <a:xfrm>
              <a:off x="7220028" y="2421868"/>
              <a:ext cx="451327" cy="457200"/>
            </a:xfrm>
            <a:prstGeom prst="ellipse">
              <a:avLst/>
            </a:prstGeom>
            <a:solidFill>
              <a:srgbClr val="FFFFCC"/>
            </a:solidFill>
            <a:ln w="19050">
              <a:solidFill>
                <a:srgbClr val="3366FF"/>
              </a:solidFill>
              <a:round/>
              <a:headEnd/>
              <a:tailEnd/>
            </a:ln>
            <a:effectLst>
              <a:outerShdw dist="35921"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22" name="Text Box 23">
              <a:extLst>
                <a:ext uri="{FF2B5EF4-FFF2-40B4-BE49-F238E27FC236}">
                  <a16:creationId xmlns:a16="http://schemas.microsoft.com/office/drawing/2014/main" id="{80AABAFC-E3C4-415F-9A50-B0F5C3583D64}"/>
                </a:ext>
              </a:extLst>
            </p:cNvPr>
            <p:cNvSpPr txBox="1">
              <a:spLocks noChangeArrowheads="1"/>
            </p:cNvSpPr>
            <p:nvPr/>
          </p:nvSpPr>
          <p:spPr bwMode="auto">
            <a:xfrm>
              <a:off x="7254504" y="2421868"/>
              <a:ext cx="396478" cy="519113"/>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CC3300"/>
                  </a:solidFill>
                  <a:effectLst/>
                  <a:uLnTx/>
                  <a:uFillTx/>
                  <a:latin typeface="Times New Roman" pitchFamily="18" charset="0"/>
                </a:rPr>
                <a:t>F</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grpSp>
      <p:grpSp>
        <p:nvGrpSpPr>
          <p:cNvPr id="23" name="组合 22">
            <a:extLst>
              <a:ext uri="{FF2B5EF4-FFF2-40B4-BE49-F238E27FC236}">
                <a16:creationId xmlns:a16="http://schemas.microsoft.com/office/drawing/2014/main" id="{9897E198-D88F-4C29-8963-121F98B0D403}"/>
              </a:ext>
            </a:extLst>
          </p:cNvPr>
          <p:cNvGrpSpPr/>
          <p:nvPr/>
        </p:nvGrpSpPr>
        <p:grpSpPr>
          <a:xfrm>
            <a:off x="6633586" y="221758"/>
            <a:ext cx="2193925" cy="2043113"/>
            <a:chOff x="1907704" y="4629211"/>
            <a:chExt cx="2193925" cy="2043113"/>
          </a:xfrm>
        </p:grpSpPr>
        <p:sp>
          <p:nvSpPr>
            <p:cNvPr id="24" name="Line 4">
              <a:extLst>
                <a:ext uri="{FF2B5EF4-FFF2-40B4-BE49-F238E27FC236}">
                  <a16:creationId xmlns:a16="http://schemas.microsoft.com/office/drawing/2014/main" id="{E7384193-71F5-43FC-A2A9-06D067519069}"/>
                </a:ext>
              </a:extLst>
            </p:cNvPr>
            <p:cNvSpPr>
              <a:spLocks noChangeShapeType="1"/>
            </p:cNvSpPr>
            <p:nvPr/>
          </p:nvSpPr>
          <p:spPr bwMode="auto">
            <a:xfrm>
              <a:off x="3812704" y="5834123"/>
              <a:ext cx="0" cy="457200"/>
            </a:xfrm>
            <a:prstGeom prst="line">
              <a:avLst/>
            </a:prstGeom>
            <a:noFill/>
            <a:ln w="28575">
              <a:solidFill>
                <a:schemeClr val="accent2"/>
              </a:solidFill>
              <a:round/>
              <a:headEnd/>
              <a:tailEnd/>
            </a:ln>
          </p:spPr>
          <p:txBody>
            <a:bodyPr wrap="none" anchor="ctr"/>
            <a:lstStyle/>
            <a:p>
              <a:endParaRPr lang="zh-CN" altLang="en-US"/>
            </a:p>
          </p:txBody>
        </p:sp>
        <p:sp>
          <p:nvSpPr>
            <p:cNvPr id="25" name="Line 5">
              <a:extLst>
                <a:ext uri="{FF2B5EF4-FFF2-40B4-BE49-F238E27FC236}">
                  <a16:creationId xmlns:a16="http://schemas.microsoft.com/office/drawing/2014/main" id="{DDB217E2-2DE4-4C99-9D66-5CAFFDCDCF58}"/>
                </a:ext>
              </a:extLst>
            </p:cNvPr>
            <p:cNvSpPr>
              <a:spLocks noChangeShapeType="1"/>
            </p:cNvSpPr>
            <p:nvPr/>
          </p:nvSpPr>
          <p:spPr bwMode="auto">
            <a:xfrm>
              <a:off x="2517304" y="5834123"/>
              <a:ext cx="228600" cy="533400"/>
            </a:xfrm>
            <a:prstGeom prst="line">
              <a:avLst/>
            </a:prstGeom>
            <a:noFill/>
            <a:ln w="28575">
              <a:solidFill>
                <a:schemeClr val="accent2"/>
              </a:solidFill>
              <a:round/>
              <a:headEnd/>
              <a:tailEnd/>
            </a:ln>
          </p:spPr>
          <p:txBody>
            <a:bodyPr wrap="none" anchor="ctr"/>
            <a:lstStyle/>
            <a:p>
              <a:endParaRPr lang="zh-CN" altLang="en-US"/>
            </a:p>
          </p:txBody>
        </p:sp>
        <p:sp>
          <p:nvSpPr>
            <p:cNvPr id="26" name="Line 6">
              <a:extLst>
                <a:ext uri="{FF2B5EF4-FFF2-40B4-BE49-F238E27FC236}">
                  <a16:creationId xmlns:a16="http://schemas.microsoft.com/office/drawing/2014/main" id="{BA791262-D9B3-4E38-BE44-9729DBD20832}"/>
                </a:ext>
              </a:extLst>
            </p:cNvPr>
            <p:cNvSpPr>
              <a:spLocks noChangeShapeType="1"/>
            </p:cNvSpPr>
            <p:nvPr/>
          </p:nvSpPr>
          <p:spPr bwMode="auto">
            <a:xfrm flipH="1">
              <a:off x="2212504" y="5910323"/>
              <a:ext cx="152400" cy="381000"/>
            </a:xfrm>
            <a:prstGeom prst="line">
              <a:avLst/>
            </a:prstGeom>
            <a:noFill/>
            <a:ln w="28575">
              <a:solidFill>
                <a:schemeClr val="accent2"/>
              </a:solidFill>
              <a:round/>
              <a:headEnd/>
              <a:tailEnd/>
            </a:ln>
          </p:spPr>
          <p:txBody>
            <a:bodyPr wrap="none" anchor="ctr"/>
            <a:lstStyle/>
            <a:p>
              <a:endParaRPr lang="zh-CN" altLang="en-US"/>
            </a:p>
          </p:txBody>
        </p:sp>
        <p:sp>
          <p:nvSpPr>
            <p:cNvPr id="27" name="Line 7">
              <a:extLst>
                <a:ext uri="{FF2B5EF4-FFF2-40B4-BE49-F238E27FC236}">
                  <a16:creationId xmlns:a16="http://schemas.microsoft.com/office/drawing/2014/main" id="{79697C8A-D8EB-409E-A12C-05252595E97A}"/>
                </a:ext>
              </a:extLst>
            </p:cNvPr>
            <p:cNvSpPr>
              <a:spLocks noChangeShapeType="1"/>
            </p:cNvSpPr>
            <p:nvPr/>
          </p:nvSpPr>
          <p:spPr bwMode="auto">
            <a:xfrm>
              <a:off x="3279304" y="5072123"/>
              <a:ext cx="533400" cy="457200"/>
            </a:xfrm>
            <a:prstGeom prst="line">
              <a:avLst/>
            </a:prstGeom>
            <a:noFill/>
            <a:ln w="28575">
              <a:solidFill>
                <a:schemeClr val="accent2"/>
              </a:solidFill>
              <a:round/>
              <a:headEnd/>
              <a:tailEnd/>
            </a:ln>
          </p:spPr>
          <p:txBody>
            <a:bodyPr wrap="none" anchor="ctr"/>
            <a:lstStyle/>
            <a:p>
              <a:endParaRPr lang="zh-CN" altLang="en-US"/>
            </a:p>
          </p:txBody>
        </p:sp>
        <p:sp>
          <p:nvSpPr>
            <p:cNvPr id="28" name="Line 8">
              <a:extLst>
                <a:ext uri="{FF2B5EF4-FFF2-40B4-BE49-F238E27FC236}">
                  <a16:creationId xmlns:a16="http://schemas.microsoft.com/office/drawing/2014/main" id="{72C85EC9-86DC-43AF-81D3-4DAA18501959}"/>
                </a:ext>
              </a:extLst>
            </p:cNvPr>
            <p:cNvSpPr>
              <a:spLocks noChangeShapeType="1"/>
            </p:cNvSpPr>
            <p:nvPr/>
          </p:nvSpPr>
          <p:spPr bwMode="auto">
            <a:xfrm>
              <a:off x="3126904" y="5148323"/>
              <a:ext cx="0" cy="381000"/>
            </a:xfrm>
            <a:prstGeom prst="line">
              <a:avLst/>
            </a:prstGeom>
            <a:noFill/>
            <a:ln w="28575">
              <a:solidFill>
                <a:schemeClr val="accent2"/>
              </a:solidFill>
              <a:round/>
              <a:headEnd/>
              <a:tailEnd/>
            </a:ln>
          </p:spPr>
          <p:txBody>
            <a:bodyPr wrap="none" anchor="ctr"/>
            <a:lstStyle/>
            <a:p>
              <a:endParaRPr lang="zh-CN" altLang="en-US"/>
            </a:p>
          </p:txBody>
        </p:sp>
        <p:sp>
          <p:nvSpPr>
            <p:cNvPr id="29" name="Line 9">
              <a:extLst>
                <a:ext uri="{FF2B5EF4-FFF2-40B4-BE49-F238E27FC236}">
                  <a16:creationId xmlns:a16="http://schemas.microsoft.com/office/drawing/2014/main" id="{91E21A9A-97C9-4911-8BF9-4DFED169384D}"/>
                </a:ext>
              </a:extLst>
            </p:cNvPr>
            <p:cNvSpPr>
              <a:spLocks noChangeShapeType="1"/>
            </p:cNvSpPr>
            <p:nvPr/>
          </p:nvSpPr>
          <p:spPr bwMode="auto">
            <a:xfrm flipH="1">
              <a:off x="2517304" y="5072123"/>
              <a:ext cx="457200" cy="457200"/>
            </a:xfrm>
            <a:prstGeom prst="line">
              <a:avLst/>
            </a:prstGeom>
            <a:noFill/>
            <a:ln w="28575">
              <a:solidFill>
                <a:schemeClr val="accent2"/>
              </a:solidFill>
              <a:round/>
              <a:headEnd/>
              <a:tailEnd/>
            </a:ln>
          </p:spPr>
          <p:txBody>
            <a:bodyPr wrap="none" anchor="ctr"/>
            <a:lstStyle/>
            <a:p>
              <a:endParaRPr lang="zh-CN" altLang="en-US"/>
            </a:p>
          </p:txBody>
        </p:sp>
        <p:sp>
          <p:nvSpPr>
            <p:cNvPr id="30" name="Line 25">
              <a:extLst>
                <a:ext uri="{FF2B5EF4-FFF2-40B4-BE49-F238E27FC236}">
                  <a16:creationId xmlns:a16="http://schemas.microsoft.com/office/drawing/2014/main" id="{1ECF6643-4FF8-44EB-9BFB-B0FED0FE9A08}"/>
                </a:ext>
              </a:extLst>
            </p:cNvPr>
            <p:cNvSpPr>
              <a:spLocks noChangeShapeType="1"/>
            </p:cNvSpPr>
            <p:nvPr/>
          </p:nvSpPr>
          <p:spPr bwMode="auto">
            <a:xfrm>
              <a:off x="3812704" y="5834123"/>
              <a:ext cx="0" cy="533400"/>
            </a:xfrm>
            <a:prstGeom prst="line">
              <a:avLst/>
            </a:prstGeom>
            <a:noFill/>
            <a:ln w="19050">
              <a:noFill/>
              <a:round/>
              <a:headEnd/>
              <a:tailEnd/>
            </a:ln>
          </p:spPr>
          <p:txBody>
            <a:bodyPr wrap="none" anchor="ctr"/>
            <a:lstStyle/>
            <a:p>
              <a:endParaRPr lang="zh-CN" altLang="en-US"/>
            </a:p>
          </p:txBody>
        </p:sp>
        <p:sp>
          <p:nvSpPr>
            <p:cNvPr id="31" name="Line 26">
              <a:extLst>
                <a:ext uri="{FF2B5EF4-FFF2-40B4-BE49-F238E27FC236}">
                  <a16:creationId xmlns:a16="http://schemas.microsoft.com/office/drawing/2014/main" id="{AB57999A-BA21-4F92-9B95-A1CC079FC1D8}"/>
                </a:ext>
              </a:extLst>
            </p:cNvPr>
            <p:cNvSpPr>
              <a:spLocks noChangeShapeType="1"/>
            </p:cNvSpPr>
            <p:nvPr/>
          </p:nvSpPr>
          <p:spPr bwMode="auto">
            <a:xfrm>
              <a:off x="3279304" y="4995923"/>
              <a:ext cx="533400" cy="685800"/>
            </a:xfrm>
            <a:prstGeom prst="line">
              <a:avLst/>
            </a:prstGeom>
            <a:noFill/>
            <a:ln w="19050">
              <a:noFill/>
              <a:round/>
              <a:headEnd/>
              <a:tailEnd/>
            </a:ln>
          </p:spPr>
          <p:txBody>
            <a:bodyPr wrap="none" anchor="ctr"/>
            <a:lstStyle/>
            <a:p>
              <a:endParaRPr lang="zh-CN" altLang="en-US"/>
            </a:p>
          </p:txBody>
        </p:sp>
        <p:sp>
          <p:nvSpPr>
            <p:cNvPr id="32" name="Line 27">
              <a:extLst>
                <a:ext uri="{FF2B5EF4-FFF2-40B4-BE49-F238E27FC236}">
                  <a16:creationId xmlns:a16="http://schemas.microsoft.com/office/drawing/2014/main" id="{7F678C36-3BDE-4939-996E-E9256CCF494C}"/>
                </a:ext>
              </a:extLst>
            </p:cNvPr>
            <p:cNvSpPr>
              <a:spLocks noChangeShapeType="1"/>
            </p:cNvSpPr>
            <p:nvPr/>
          </p:nvSpPr>
          <p:spPr bwMode="auto">
            <a:xfrm>
              <a:off x="2517304" y="5834123"/>
              <a:ext cx="228600" cy="457200"/>
            </a:xfrm>
            <a:prstGeom prst="line">
              <a:avLst/>
            </a:prstGeom>
            <a:noFill/>
            <a:ln w="19050">
              <a:noFill/>
              <a:round/>
              <a:headEnd/>
              <a:tailEnd/>
            </a:ln>
          </p:spPr>
          <p:txBody>
            <a:bodyPr wrap="none" anchor="ctr"/>
            <a:lstStyle/>
            <a:p>
              <a:endParaRPr lang="zh-CN" altLang="en-US"/>
            </a:p>
          </p:txBody>
        </p:sp>
        <p:sp>
          <p:nvSpPr>
            <p:cNvPr id="33" name="Line 28">
              <a:extLst>
                <a:ext uri="{FF2B5EF4-FFF2-40B4-BE49-F238E27FC236}">
                  <a16:creationId xmlns:a16="http://schemas.microsoft.com/office/drawing/2014/main" id="{392EF7D3-49DA-4E27-B670-F4812BEAFF92}"/>
                </a:ext>
              </a:extLst>
            </p:cNvPr>
            <p:cNvSpPr>
              <a:spLocks noChangeShapeType="1"/>
            </p:cNvSpPr>
            <p:nvPr/>
          </p:nvSpPr>
          <p:spPr bwMode="auto">
            <a:xfrm flipH="1">
              <a:off x="2169642" y="5834123"/>
              <a:ext cx="195263" cy="457200"/>
            </a:xfrm>
            <a:prstGeom prst="line">
              <a:avLst/>
            </a:prstGeom>
            <a:noFill/>
            <a:ln w="19050">
              <a:noFill/>
              <a:round/>
              <a:headEnd/>
              <a:tailEnd/>
            </a:ln>
          </p:spPr>
          <p:txBody>
            <a:bodyPr wrap="none" anchor="ctr"/>
            <a:lstStyle/>
            <a:p>
              <a:endParaRPr lang="zh-CN" altLang="en-US"/>
            </a:p>
          </p:txBody>
        </p:sp>
        <p:sp>
          <p:nvSpPr>
            <p:cNvPr id="34" name="Line 29">
              <a:extLst>
                <a:ext uri="{FF2B5EF4-FFF2-40B4-BE49-F238E27FC236}">
                  <a16:creationId xmlns:a16="http://schemas.microsoft.com/office/drawing/2014/main" id="{A8EE97A9-4BEF-4C64-A098-BA65772E30A8}"/>
                </a:ext>
              </a:extLst>
            </p:cNvPr>
            <p:cNvSpPr>
              <a:spLocks noChangeShapeType="1"/>
            </p:cNvSpPr>
            <p:nvPr/>
          </p:nvSpPr>
          <p:spPr bwMode="auto">
            <a:xfrm flipH="1">
              <a:off x="2517304" y="5072123"/>
              <a:ext cx="457200" cy="457200"/>
            </a:xfrm>
            <a:prstGeom prst="line">
              <a:avLst/>
            </a:prstGeom>
            <a:noFill/>
            <a:ln w="19050">
              <a:noFill/>
              <a:round/>
              <a:headEnd/>
              <a:tailEnd/>
            </a:ln>
          </p:spPr>
          <p:txBody>
            <a:bodyPr wrap="none" anchor="ctr"/>
            <a:lstStyle/>
            <a:p>
              <a:endParaRPr lang="zh-CN" altLang="en-US"/>
            </a:p>
          </p:txBody>
        </p:sp>
        <p:sp>
          <p:nvSpPr>
            <p:cNvPr id="35" name="Line 30">
              <a:extLst>
                <a:ext uri="{FF2B5EF4-FFF2-40B4-BE49-F238E27FC236}">
                  <a16:creationId xmlns:a16="http://schemas.microsoft.com/office/drawing/2014/main" id="{49361509-91A4-4935-817A-11AE67CD239D}"/>
                </a:ext>
              </a:extLst>
            </p:cNvPr>
            <p:cNvSpPr>
              <a:spLocks noChangeShapeType="1"/>
            </p:cNvSpPr>
            <p:nvPr/>
          </p:nvSpPr>
          <p:spPr bwMode="auto">
            <a:xfrm>
              <a:off x="3126904" y="5072123"/>
              <a:ext cx="0" cy="457200"/>
            </a:xfrm>
            <a:prstGeom prst="line">
              <a:avLst/>
            </a:prstGeom>
            <a:noFill/>
            <a:ln w="19050">
              <a:noFill/>
              <a:round/>
              <a:headEnd/>
              <a:tailEnd/>
            </a:ln>
          </p:spPr>
          <p:txBody>
            <a:bodyPr wrap="none" anchor="ctr"/>
            <a:lstStyle/>
            <a:p>
              <a:endParaRPr lang="zh-CN" altLang="en-US"/>
            </a:p>
          </p:txBody>
        </p:sp>
        <p:sp>
          <p:nvSpPr>
            <p:cNvPr id="36" name="Oval 31">
              <a:extLst>
                <a:ext uri="{FF2B5EF4-FFF2-40B4-BE49-F238E27FC236}">
                  <a16:creationId xmlns:a16="http://schemas.microsoft.com/office/drawing/2014/main" id="{603CA03B-EDA5-4DDA-937F-0137C8D8DD0C}"/>
                </a:ext>
              </a:extLst>
            </p:cNvPr>
            <p:cNvSpPr>
              <a:spLocks noChangeArrowheads="1"/>
            </p:cNvSpPr>
            <p:nvPr/>
          </p:nvSpPr>
          <p:spPr bwMode="auto">
            <a:xfrm>
              <a:off x="2898304" y="4691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 name="Oval 32">
              <a:extLst>
                <a:ext uri="{FF2B5EF4-FFF2-40B4-BE49-F238E27FC236}">
                  <a16:creationId xmlns:a16="http://schemas.microsoft.com/office/drawing/2014/main" id="{82F32973-4A54-4728-8BAB-7C629AB00364}"/>
                </a:ext>
              </a:extLst>
            </p:cNvPr>
            <p:cNvSpPr>
              <a:spLocks noChangeArrowheads="1"/>
            </p:cNvSpPr>
            <p:nvPr/>
          </p:nvSpPr>
          <p:spPr bwMode="auto">
            <a:xfrm>
              <a:off x="2898304" y="5453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 name="Oval 33">
              <a:extLst>
                <a:ext uri="{FF2B5EF4-FFF2-40B4-BE49-F238E27FC236}">
                  <a16:creationId xmlns:a16="http://schemas.microsoft.com/office/drawing/2014/main" id="{A26FF304-9162-42B3-A011-B54B36D2F92A}"/>
                </a:ext>
              </a:extLst>
            </p:cNvPr>
            <p:cNvSpPr>
              <a:spLocks noChangeArrowheads="1"/>
            </p:cNvSpPr>
            <p:nvPr/>
          </p:nvSpPr>
          <p:spPr bwMode="auto">
            <a:xfrm>
              <a:off x="2517304" y="6215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9" name="Oval 34">
              <a:extLst>
                <a:ext uri="{FF2B5EF4-FFF2-40B4-BE49-F238E27FC236}">
                  <a16:creationId xmlns:a16="http://schemas.microsoft.com/office/drawing/2014/main" id="{AE9D6678-BE80-4B5A-B8C3-86CE298416B2}"/>
                </a:ext>
              </a:extLst>
            </p:cNvPr>
            <p:cNvSpPr>
              <a:spLocks noChangeArrowheads="1"/>
            </p:cNvSpPr>
            <p:nvPr/>
          </p:nvSpPr>
          <p:spPr bwMode="auto">
            <a:xfrm>
              <a:off x="1907704" y="6215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0" name="Oval 35">
              <a:extLst>
                <a:ext uri="{FF2B5EF4-FFF2-40B4-BE49-F238E27FC236}">
                  <a16:creationId xmlns:a16="http://schemas.microsoft.com/office/drawing/2014/main" id="{9B48BE86-75D2-4D1F-8385-21C1129D1ABF}"/>
                </a:ext>
              </a:extLst>
            </p:cNvPr>
            <p:cNvSpPr>
              <a:spLocks noChangeArrowheads="1"/>
            </p:cNvSpPr>
            <p:nvPr/>
          </p:nvSpPr>
          <p:spPr bwMode="auto">
            <a:xfrm>
              <a:off x="2212504" y="5453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 name="Oval 36">
              <a:extLst>
                <a:ext uri="{FF2B5EF4-FFF2-40B4-BE49-F238E27FC236}">
                  <a16:creationId xmlns:a16="http://schemas.microsoft.com/office/drawing/2014/main" id="{C59A4FB4-59D7-490A-A772-9A84407AF29D}"/>
                </a:ext>
              </a:extLst>
            </p:cNvPr>
            <p:cNvSpPr>
              <a:spLocks noChangeArrowheads="1"/>
            </p:cNvSpPr>
            <p:nvPr/>
          </p:nvSpPr>
          <p:spPr bwMode="auto">
            <a:xfrm>
              <a:off x="3584104" y="5453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 name="Oval 37">
              <a:extLst>
                <a:ext uri="{FF2B5EF4-FFF2-40B4-BE49-F238E27FC236}">
                  <a16:creationId xmlns:a16="http://schemas.microsoft.com/office/drawing/2014/main" id="{02A7116F-F986-4BCE-8F52-D4C8308C8FDF}"/>
                </a:ext>
              </a:extLst>
            </p:cNvPr>
            <p:cNvSpPr>
              <a:spLocks noChangeArrowheads="1"/>
            </p:cNvSpPr>
            <p:nvPr/>
          </p:nvSpPr>
          <p:spPr bwMode="auto">
            <a:xfrm>
              <a:off x="3584104" y="621512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3" name="Text Box 38">
              <a:extLst>
                <a:ext uri="{FF2B5EF4-FFF2-40B4-BE49-F238E27FC236}">
                  <a16:creationId xmlns:a16="http://schemas.microsoft.com/office/drawing/2014/main" id="{3BE4ED44-AF32-42AE-9D98-4D19D88C72AF}"/>
                </a:ext>
              </a:extLst>
            </p:cNvPr>
            <p:cNvSpPr txBox="1">
              <a:spLocks noChangeArrowheads="1"/>
            </p:cNvSpPr>
            <p:nvPr/>
          </p:nvSpPr>
          <p:spPr bwMode="auto">
            <a:xfrm>
              <a:off x="2914179" y="4629211"/>
              <a:ext cx="441325"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tx2"/>
                  </a:solidFill>
                  <a:latin typeface="Times New Roman" pitchFamily="18" charset="0"/>
                </a:rPr>
                <a:t>A</a:t>
              </a:r>
              <a:endParaRPr kumimoji="1" lang="en-US" altLang="zh-CN" sz="2400" dirty="0">
                <a:latin typeface="Times New Roman" pitchFamily="18" charset="0"/>
              </a:endParaRPr>
            </a:p>
          </p:txBody>
        </p:sp>
        <p:sp>
          <p:nvSpPr>
            <p:cNvPr id="44" name="Text Box 39">
              <a:extLst>
                <a:ext uri="{FF2B5EF4-FFF2-40B4-BE49-F238E27FC236}">
                  <a16:creationId xmlns:a16="http://schemas.microsoft.com/office/drawing/2014/main" id="{8D48E03F-DECE-41DE-8914-0FD0A9B0E5D4}"/>
                </a:ext>
              </a:extLst>
            </p:cNvPr>
            <p:cNvSpPr txBox="1">
              <a:spLocks noChangeArrowheads="1"/>
            </p:cNvSpPr>
            <p:nvPr/>
          </p:nvSpPr>
          <p:spPr bwMode="auto">
            <a:xfrm>
              <a:off x="2237904" y="5391211"/>
              <a:ext cx="420688"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45" name="Text Box 40">
              <a:extLst>
                <a:ext uri="{FF2B5EF4-FFF2-40B4-BE49-F238E27FC236}">
                  <a16:creationId xmlns:a16="http://schemas.microsoft.com/office/drawing/2014/main" id="{41162300-9384-4617-BF03-24A549996FE3}"/>
                </a:ext>
              </a:extLst>
            </p:cNvPr>
            <p:cNvSpPr txBox="1">
              <a:spLocks noChangeArrowheads="1"/>
            </p:cNvSpPr>
            <p:nvPr/>
          </p:nvSpPr>
          <p:spPr bwMode="auto">
            <a:xfrm>
              <a:off x="2914179" y="5391211"/>
              <a:ext cx="441325"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tx2"/>
                  </a:solidFill>
                  <a:latin typeface="Times New Roman" pitchFamily="18" charset="0"/>
                </a:rPr>
                <a:t>C</a:t>
              </a:r>
              <a:endParaRPr kumimoji="1" lang="en-US" altLang="zh-CN" sz="2400" dirty="0">
                <a:latin typeface="Times New Roman" pitchFamily="18" charset="0"/>
              </a:endParaRPr>
            </a:p>
          </p:txBody>
        </p:sp>
        <p:sp>
          <p:nvSpPr>
            <p:cNvPr id="46" name="Text Box 41">
              <a:extLst>
                <a:ext uri="{FF2B5EF4-FFF2-40B4-BE49-F238E27FC236}">
                  <a16:creationId xmlns:a16="http://schemas.microsoft.com/office/drawing/2014/main" id="{39BB3099-B925-401A-B79E-7AF461D904F9}"/>
                </a:ext>
              </a:extLst>
            </p:cNvPr>
            <p:cNvSpPr txBox="1">
              <a:spLocks noChangeArrowheads="1"/>
            </p:cNvSpPr>
            <p:nvPr/>
          </p:nvSpPr>
          <p:spPr bwMode="auto">
            <a:xfrm>
              <a:off x="3660304" y="5391211"/>
              <a:ext cx="441325"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tx2"/>
                  </a:solidFill>
                  <a:latin typeface="Times New Roman" pitchFamily="18" charset="0"/>
                </a:rPr>
                <a:t>D</a:t>
              </a:r>
              <a:endParaRPr kumimoji="1" lang="en-US" altLang="zh-CN" sz="2400" dirty="0">
                <a:latin typeface="Times New Roman" pitchFamily="18" charset="0"/>
              </a:endParaRPr>
            </a:p>
          </p:txBody>
        </p:sp>
        <p:sp>
          <p:nvSpPr>
            <p:cNvPr id="47" name="Text Box 42">
              <a:extLst>
                <a:ext uri="{FF2B5EF4-FFF2-40B4-BE49-F238E27FC236}">
                  <a16:creationId xmlns:a16="http://schemas.microsoft.com/office/drawing/2014/main" id="{F3DF1123-0322-48C9-9FEA-1B4B4CC2B7B6}"/>
                </a:ext>
              </a:extLst>
            </p:cNvPr>
            <p:cNvSpPr txBox="1">
              <a:spLocks noChangeArrowheads="1"/>
            </p:cNvSpPr>
            <p:nvPr/>
          </p:nvSpPr>
          <p:spPr bwMode="auto">
            <a:xfrm>
              <a:off x="1933104" y="6153211"/>
              <a:ext cx="420688"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48" name="Text Box 43">
              <a:extLst>
                <a:ext uri="{FF2B5EF4-FFF2-40B4-BE49-F238E27FC236}">
                  <a16:creationId xmlns:a16="http://schemas.microsoft.com/office/drawing/2014/main" id="{28BC69F7-BD83-43E8-977F-7E3AB165FA64}"/>
                </a:ext>
              </a:extLst>
            </p:cNvPr>
            <p:cNvSpPr txBox="1">
              <a:spLocks noChangeArrowheads="1"/>
            </p:cNvSpPr>
            <p:nvPr/>
          </p:nvSpPr>
          <p:spPr bwMode="auto">
            <a:xfrm>
              <a:off x="2552229" y="6153211"/>
              <a:ext cx="401638"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49" name="Text Box 44">
              <a:extLst>
                <a:ext uri="{FF2B5EF4-FFF2-40B4-BE49-F238E27FC236}">
                  <a16:creationId xmlns:a16="http://schemas.microsoft.com/office/drawing/2014/main" id="{2B5EB489-82CE-4AC1-B997-2A502A4A0422}"/>
                </a:ext>
              </a:extLst>
            </p:cNvPr>
            <p:cNvSpPr txBox="1">
              <a:spLocks noChangeArrowheads="1"/>
            </p:cNvSpPr>
            <p:nvPr/>
          </p:nvSpPr>
          <p:spPr bwMode="auto">
            <a:xfrm>
              <a:off x="3590454" y="6153211"/>
              <a:ext cx="460375" cy="519113"/>
            </a:xfrm>
            <a:prstGeom prst="rect">
              <a:avLst/>
            </a:prstGeom>
            <a:noFill/>
            <a:ln w="38100">
              <a:noFill/>
              <a:miter lim="800000"/>
              <a:headEnd/>
              <a:tailEnd/>
            </a:ln>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sp>
        <p:nvSpPr>
          <p:cNvPr id="50" name="灯片编号占位符 49"/>
          <p:cNvSpPr>
            <a:spLocks noGrp="1"/>
          </p:cNvSpPr>
          <p:nvPr>
            <p:ph type="sldNum" sz="quarter" idx="12"/>
          </p:nvPr>
        </p:nvSpPr>
        <p:spPr/>
        <p:txBody>
          <a:bodyPr/>
          <a:lstStyle/>
          <a:p>
            <a:fld id="{EA89EC50-CC82-4D4F-A3F0-5F5CC7ED6230}" type="slidenum">
              <a:rPr lang="zh-CN" altLang="en-US" smtClean="0"/>
              <a:t>16</a:t>
            </a:fld>
            <a:endParaRPr lang="zh-CN" altLang="en-US"/>
          </a:p>
        </p:txBody>
      </p:sp>
    </p:spTree>
    <p:extLst>
      <p:ext uri="{BB962C8B-B14F-4D97-AF65-F5344CB8AC3E}">
        <p14:creationId xmlns:p14="http://schemas.microsoft.com/office/powerpoint/2010/main" val="31240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D3372-4F67-4D45-9F35-6C653297B613}"/>
              </a:ext>
            </a:extLst>
          </p:cNvPr>
          <p:cNvSpPr>
            <a:spLocks noGrp="1"/>
          </p:cNvSpPr>
          <p:nvPr>
            <p:ph type="title"/>
          </p:nvPr>
        </p:nvSpPr>
        <p:spPr/>
        <p:txBody>
          <a:bodyPr/>
          <a:lstStyle/>
          <a:p>
            <a:r>
              <a:rPr lang="en-US" altLang="zh-CN" dirty="0"/>
              <a:t>6.3 </a:t>
            </a:r>
            <a:r>
              <a:rPr lang="zh-CN" altLang="en-US" dirty="0"/>
              <a:t>并查集及其应用</a:t>
            </a:r>
          </a:p>
        </p:txBody>
      </p:sp>
      <p:sp>
        <p:nvSpPr>
          <p:cNvPr id="3" name="内容占位符 2">
            <a:extLst>
              <a:ext uri="{FF2B5EF4-FFF2-40B4-BE49-F238E27FC236}">
                <a16:creationId xmlns:a16="http://schemas.microsoft.com/office/drawing/2014/main" id="{0CFD5A0B-666C-4011-90C2-254FB62A1F52}"/>
              </a:ext>
            </a:extLst>
          </p:cNvPr>
          <p:cNvSpPr>
            <a:spLocks noGrp="1"/>
          </p:cNvSpPr>
          <p:nvPr>
            <p:ph idx="1"/>
          </p:nvPr>
        </p:nvSpPr>
        <p:spPr>
          <a:xfrm>
            <a:off x="457200" y="908720"/>
            <a:ext cx="8455306" cy="5832648"/>
          </a:xfrm>
        </p:spPr>
        <p:txBody>
          <a:bodyPr>
            <a:normAutofit fontScale="85000" lnSpcReduction="20000"/>
          </a:bodyPr>
          <a:lstStyle/>
          <a:p>
            <a:pPr>
              <a:lnSpc>
                <a:spcPct val="120000"/>
              </a:lnSpc>
              <a:spcBef>
                <a:spcPts val="0"/>
              </a:spcBef>
            </a:pPr>
            <a:r>
              <a:rPr lang="zh-CN" altLang="en-US" sz="3300" b="1" dirty="0">
                <a:solidFill>
                  <a:srgbClr val="0000CC"/>
                </a:solidFill>
              </a:rPr>
              <a:t>并查集</a:t>
            </a:r>
            <a:r>
              <a:rPr lang="en-US" altLang="zh-CN" sz="3300" b="1" dirty="0">
                <a:solidFill>
                  <a:srgbClr val="0000CC"/>
                </a:solidFill>
              </a:rPr>
              <a:t>(union-find set,</a:t>
            </a:r>
            <a:r>
              <a:rPr lang="zh-CN" altLang="en-US" sz="3300" b="1" dirty="0">
                <a:solidFill>
                  <a:srgbClr val="0000CC"/>
                </a:solidFill>
              </a:rPr>
              <a:t> </a:t>
            </a:r>
            <a:r>
              <a:rPr lang="en-US" altLang="zh-CN" sz="3300" b="1" dirty="0">
                <a:solidFill>
                  <a:srgbClr val="0000CC"/>
                </a:solidFill>
              </a:rPr>
              <a:t>disjoint</a:t>
            </a:r>
            <a:r>
              <a:rPr lang="zh-CN" altLang="en-US" sz="3300" b="1" dirty="0">
                <a:solidFill>
                  <a:srgbClr val="0000CC"/>
                </a:solidFill>
              </a:rPr>
              <a:t> </a:t>
            </a:r>
            <a:r>
              <a:rPr lang="en-US" altLang="zh-CN" sz="3300" b="1" dirty="0">
                <a:solidFill>
                  <a:srgbClr val="0000CC"/>
                </a:solidFill>
              </a:rPr>
              <a:t>set)</a:t>
            </a:r>
            <a:r>
              <a:rPr lang="zh-CN" altLang="en-US" sz="3300" dirty="0"/>
              <a:t>：一种集合，每个元素只属于一个子集合，不同子集合中的元素不相交</a:t>
            </a:r>
            <a:endParaRPr lang="en-US" altLang="zh-CN" sz="3300" dirty="0"/>
          </a:p>
          <a:p>
            <a:pPr>
              <a:lnSpc>
                <a:spcPct val="120000"/>
              </a:lnSpc>
              <a:spcBef>
                <a:spcPts val="0"/>
              </a:spcBef>
            </a:pPr>
            <a:r>
              <a:rPr lang="zh-CN" altLang="en-US" sz="3300" dirty="0"/>
              <a:t>形成过程：</a:t>
            </a:r>
            <a:endParaRPr lang="en-US" altLang="zh-CN" sz="3300" dirty="0"/>
          </a:p>
          <a:p>
            <a:pPr lvl="1">
              <a:lnSpc>
                <a:spcPct val="120000"/>
              </a:lnSpc>
              <a:spcBef>
                <a:spcPts val="0"/>
              </a:spcBef>
            </a:pPr>
            <a:r>
              <a:rPr lang="zh-CN" altLang="en-US" dirty="0"/>
              <a:t>每个元素各自形成一个子集合</a:t>
            </a:r>
            <a:endParaRPr lang="en-US" altLang="zh-CN" dirty="0"/>
          </a:p>
          <a:p>
            <a:pPr lvl="1">
              <a:lnSpc>
                <a:spcPct val="120000"/>
              </a:lnSpc>
              <a:spcBef>
                <a:spcPts val="0"/>
              </a:spcBef>
            </a:pPr>
            <a:r>
              <a:rPr lang="zh-CN" altLang="en-US" dirty="0"/>
              <a:t>若元素</a:t>
            </a:r>
            <a:r>
              <a:rPr lang="en-US" altLang="zh-CN" dirty="0"/>
              <a:t>x</a:t>
            </a:r>
            <a:r>
              <a:rPr lang="zh-CN" altLang="en-US" dirty="0"/>
              <a:t>和元素</a:t>
            </a:r>
            <a:r>
              <a:rPr lang="en-US" altLang="zh-CN" dirty="0"/>
              <a:t>y</a:t>
            </a:r>
            <a:r>
              <a:rPr lang="zh-CN" altLang="en-US" dirty="0"/>
              <a:t>属于一个子集合，那么将</a:t>
            </a:r>
            <a:r>
              <a:rPr lang="en-US" altLang="zh-CN" dirty="0"/>
              <a:t>x</a:t>
            </a:r>
            <a:r>
              <a:rPr lang="zh-CN" altLang="en-US" dirty="0"/>
              <a:t>所在子集合和</a:t>
            </a:r>
            <a:r>
              <a:rPr lang="en-US" altLang="zh-CN" dirty="0"/>
              <a:t>y</a:t>
            </a:r>
            <a:r>
              <a:rPr lang="zh-CN" altLang="en-US" dirty="0"/>
              <a:t>所在子集合进行合并</a:t>
            </a:r>
            <a:endParaRPr lang="en-US" altLang="zh-CN" dirty="0"/>
          </a:p>
          <a:p>
            <a:pPr>
              <a:lnSpc>
                <a:spcPct val="120000"/>
              </a:lnSpc>
              <a:spcBef>
                <a:spcPts val="0"/>
              </a:spcBef>
            </a:pPr>
            <a:r>
              <a:rPr lang="zh-CN" altLang="en-US" sz="3300" dirty="0"/>
              <a:t>对该集合的</a:t>
            </a:r>
            <a:r>
              <a:rPr lang="zh-CN" altLang="en-US" sz="3300" dirty="0">
                <a:solidFill>
                  <a:srgbClr val="0000CC"/>
                </a:solidFill>
              </a:rPr>
              <a:t>基本操作</a:t>
            </a:r>
            <a:r>
              <a:rPr lang="zh-CN" altLang="en-US" sz="3300" dirty="0"/>
              <a:t>有：</a:t>
            </a:r>
            <a:r>
              <a:rPr lang="zh-CN" altLang="en-US" sz="3300" dirty="0">
                <a:solidFill>
                  <a:srgbClr val="C00000"/>
                </a:solidFill>
              </a:rPr>
              <a:t>查找</a:t>
            </a:r>
            <a:r>
              <a:rPr lang="zh-CN" altLang="en-US" sz="3300" dirty="0"/>
              <a:t>一个元素在哪个子集合，判断两个元素是不是在一个子集合中，</a:t>
            </a:r>
            <a:r>
              <a:rPr lang="zh-CN" altLang="en-US" sz="3300" dirty="0">
                <a:solidFill>
                  <a:srgbClr val="C00000"/>
                </a:solidFill>
              </a:rPr>
              <a:t>合并</a:t>
            </a:r>
            <a:r>
              <a:rPr lang="zh-CN" altLang="en-US" sz="3300" dirty="0"/>
              <a:t>两个子集合</a:t>
            </a:r>
            <a:endParaRPr lang="en-US" altLang="zh-CN" sz="3300" dirty="0"/>
          </a:p>
          <a:p>
            <a:pPr lvl="1">
              <a:lnSpc>
                <a:spcPct val="120000"/>
              </a:lnSpc>
              <a:spcBef>
                <a:spcPts val="0"/>
              </a:spcBef>
            </a:pPr>
            <a:r>
              <a:rPr lang="en-US" altLang="zh-CN" dirty="0" err="1"/>
              <a:t>MFSet</a:t>
            </a:r>
            <a:r>
              <a:rPr lang="en-US" altLang="zh-CN" dirty="0"/>
              <a:t> *</a:t>
            </a:r>
            <a:r>
              <a:rPr lang="en-US" altLang="zh-CN" dirty="0" err="1"/>
              <a:t>InitMFSet</a:t>
            </a:r>
            <a:r>
              <a:rPr lang="en-US" altLang="zh-CN" dirty="0"/>
              <a:t>(n)//</a:t>
            </a:r>
            <a:r>
              <a:rPr lang="zh-CN" altLang="en-US" dirty="0"/>
              <a:t>初始化为</a:t>
            </a:r>
            <a:r>
              <a:rPr lang="en-US" altLang="zh-CN" dirty="0"/>
              <a:t>n</a:t>
            </a:r>
            <a:r>
              <a:rPr lang="zh-CN" altLang="en-US" dirty="0"/>
              <a:t>个只有一个元素的子集合</a:t>
            </a:r>
            <a:endParaRPr lang="en-US" altLang="zh-CN" dirty="0"/>
          </a:p>
          <a:p>
            <a:pPr lvl="1">
              <a:lnSpc>
                <a:spcPct val="120000"/>
              </a:lnSpc>
              <a:spcBef>
                <a:spcPts val="0"/>
              </a:spcBef>
            </a:pPr>
            <a:r>
              <a:rPr lang="en-US" altLang="zh-CN" dirty="0" err="1"/>
              <a:t>int</a:t>
            </a:r>
            <a:r>
              <a:rPr lang="en-US" altLang="zh-CN" dirty="0"/>
              <a:t> </a:t>
            </a:r>
            <a:r>
              <a:rPr lang="en-US" altLang="zh-CN" dirty="0" err="1"/>
              <a:t>FindMFSet</a:t>
            </a:r>
            <a:r>
              <a:rPr lang="en-US" altLang="zh-CN" dirty="0"/>
              <a:t> (s, x) //</a:t>
            </a:r>
            <a:r>
              <a:rPr lang="zh-CN" altLang="en-US" dirty="0"/>
              <a:t>在</a:t>
            </a:r>
            <a:r>
              <a:rPr lang="en-US" altLang="zh-CN" dirty="0"/>
              <a:t>s</a:t>
            </a:r>
            <a:r>
              <a:rPr lang="zh-CN" altLang="en-US" dirty="0"/>
              <a:t>中查找集合元素</a:t>
            </a:r>
            <a:r>
              <a:rPr lang="en-US" altLang="zh-CN" dirty="0"/>
              <a:t>x</a:t>
            </a:r>
            <a:r>
              <a:rPr lang="zh-CN" altLang="en-US" dirty="0"/>
              <a:t>所在的子集合</a:t>
            </a:r>
            <a:endParaRPr lang="en-US" altLang="zh-CN" dirty="0"/>
          </a:p>
          <a:p>
            <a:pPr lvl="1">
              <a:lnSpc>
                <a:spcPct val="120000"/>
              </a:lnSpc>
              <a:spcBef>
                <a:spcPts val="0"/>
              </a:spcBef>
            </a:pPr>
            <a:r>
              <a:rPr lang="en-US" altLang="zh-CN" dirty="0"/>
              <a:t>Status </a:t>
            </a:r>
            <a:r>
              <a:rPr lang="en-US" altLang="zh-CN" dirty="0" err="1"/>
              <a:t>MergeMFSet</a:t>
            </a:r>
            <a:r>
              <a:rPr lang="en-US" altLang="zh-CN" dirty="0"/>
              <a:t> (*s, root1,root2)//</a:t>
            </a:r>
            <a:r>
              <a:rPr lang="zh-CN" altLang="en-US" dirty="0"/>
              <a:t>当</a:t>
            </a:r>
            <a:r>
              <a:rPr lang="en-US" altLang="zh-CN" dirty="0"/>
              <a:t>root1</a:t>
            </a:r>
            <a:r>
              <a:rPr lang="zh-CN" altLang="en-US" dirty="0"/>
              <a:t>和</a:t>
            </a:r>
            <a:r>
              <a:rPr lang="en-US" altLang="zh-CN" dirty="0"/>
              <a:t>root2</a:t>
            </a:r>
            <a:r>
              <a:rPr lang="zh-CN" altLang="en-US" dirty="0"/>
              <a:t>不相交时，把子集合</a:t>
            </a:r>
            <a:r>
              <a:rPr lang="en-US" altLang="zh-CN" dirty="0"/>
              <a:t>root1</a:t>
            </a:r>
            <a:r>
              <a:rPr lang="zh-CN" altLang="en-US" dirty="0"/>
              <a:t>并入</a:t>
            </a:r>
            <a:r>
              <a:rPr lang="en-US" altLang="zh-CN" dirty="0"/>
              <a:t>root2</a:t>
            </a:r>
            <a:r>
              <a:rPr lang="zh-CN" altLang="en-US" dirty="0"/>
              <a:t>中</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17</a:t>
            </a:fld>
            <a:endParaRPr lang="zh-CN" altLang="en-US"/>
          </a:p>
        </p:txBody>
      </p:sp>
    </p:spTree>
    <p:extLst>
      <p:ext uri="{BB962C8B-B14F-4D97-AF65-F5344CB8AC3E}">
        <p14:creationId xmlns:p14="http://schemas.microsoft.com/office/powerpoint/2010/main" val="206302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D1176-BDCE-4BE6-AB4C-6F9E98A8E8E8}"/>
              </a:ext>
            </a:extLst>
          </p:cNvPr>
          <p:cNvSpPr>
            <a:spLocks noGrp="1"/>
          </p:cNvSpPr>
          <p:nvPr>
            <p:ph type="title"/>
          </p:nvPr>
        </p:nvSpPr>
        <p:spPr/>
        <p:txBody>
          <a:bodyPr/>
          <a:lstStyle/>
          <a:p>
            <a:r>
              <a:rPr lang="zh-CN" altLang="en-US" dirty="0"/>
              <a:t>并查集的存储表示</a:t>
            </a:r>
          </a:p>
        </p:txBody>
      </p:sp>
      <p:sp>
        <p:nvSpPr>
          <p:cNvPr id="3" name="内容占位符 2">
            <a:extLst>
              <a:ext uri="{FF2B5EF4-FFF2-40B4-BE49-F238E27FC236}">
                <a16:creationId xmlns:a16="http://schemas.microsoft.com/office/drawing/2014/main" id="{769F2154-5DB6-4669-BD93-A1F29B0E1FB6}"/>
              </a:ext>
            </a:extLst>
          </p:cNvPr>
          <p:cNvSpPr>
            <a:spLocks noGrp="1"/>
          </p:cNvSpPr>
          <p:nvPr>
            <p:ph idx="1"/>
          </p:nvPr>
        </p:nvSpPr>
        <p:spPr/>
        <p:txBody>
          <a:bodyPr>
            <a:normAutofit fontScale="77500" lnSpcReduction="20000"/>
          </a:bodyPr>
          <a:lstStyle/>
          <a:p>
            <a:pPr>
              <a:lnSpc>
                <a:spcPct val="120000"/>
              </a:lnSpc>
              <a:spcBef>
                <a:spcPts val="0"/>
              </a:spcBef>
            </a:pPr>
            <a:r>
              <a:rPr lang="zh-CN" altLang="en-US" sz="3100" b="1" dirty="0">
                <a:solidFill>
                  <a:srgbClr val="0000CC"/>
                </a:solidFill>
              </a:rPr>
              <a:t>并查集：森林</a:t>
            </a:r>
            <a:r>
              <a:rPr lang="en-US" altLang="zh-CN" sz="3100" b="1" dirty="0">
                <a:solidFill>
                  <a:srgbClr val="0000CC"/>
                </a:solidFill>
              </a:rPr>
              <a:t>/</a:t>
            </a:r>
            <a:r>
              <a:rPr lang="zh-CN" altLang="en-US" sz="3100" b="1" dirty="0">
                <a:solidFill>
                  <a:srgbClr val="0000CC"/>
                </a:solidFill>
              </a:rPr>
              <a:t>多颗树</a:t>
            </a:r>
            <a:endParaRPr lang="en-US" altLang="zh-CN" sz="3100" b="1" dirty="0">
              <a:solidFill>
                <a:srgbClr val="0000CC"/>
              </a:solidFill>
            </a:endParaRPr>
          </a:p>
          <a:p>
            <a:pPr lvl="1">
              <a:lnSpc>
                <a:spcPct val="120000"/>
              </a:lnSpc>
              <a:spcBef>
                <a:spcPts val="0"/>
              </a:spcBef>
            </a:pPr>
            <a:r>
              <a:rPr lang="zh-CN" altLang="en-US" sz="3100" dirty="0"/>
              <a:t>用一颗</a:t>
            </a:r>
            <a:r>
              <a:rPr lang="en-US" altLang="zh-CN" sz="3100" b="1" dirty="0">
                <a:solidFill>
                  <a:srgbClr val="0000CC"/>
                </a:solidFill>
              </a:rPr>
              <a:t>(</a:t>
            </a:r>
            <a:r>
              <a:rPr lang="zh-CN" altLang="en-US" sz="3100" b="1" dirty="0">
                <a:solidFill>
                  <a:srgbClr val="0000CC"/>
                </a:solidFill>
              </a:rPr>
              <a:t>双亲表示法表示的</a:t>
            </a:r>
            <a:r>
              <a:rPr lang="en-US" altLang="zh-CN" sz="3100" b="1" dirty="0">
                <a:solidFill>
                  <a:srgbClr val="0000CC"/>
                </a:solidFill>
              </a:rPr>
              <a:t>)</a:t>
            </a:r>
            <a:r>
              <a:rPr lang="zh-CN" altLang="en-US" sz="3100" dirty="0"/>
              <a:t>树表示一个子集合</a:t>
            </a:r>
            <a:endParaRPr lang="en-US" altLang="zh-CN" sz="3100" dirty="0"/>
          </a:p>
          <a:p>
            <a:pPr lvl="1">
              <a:lnSpc>
                <a:spcPct val="120000"/>
              </a:lnSpc>
              <a:spcBef>
                <a:spcPts val="0"/>
              </a:spcBef>
            </a:pPr>
            <a:r>
              <a:rPr lang="zh-CN" altLang="en-US" sz="3100" dirty="0"/>
              <a:t>树的每一个结点代表集合的一个元素</a:t>
            </a:r>
            <a:endParaRPr lang="en-US" altLang="zh-CN" sz="3100" dirty="0"/>
          </a:p>
          <a:p>
            <a:pPr>
              <a:lnSpc>
                <a:spcPct val="120000"/>
              </a:lnSpc>
              <a:spcBef>
                <a:spcPts val="0"/>
              </a:spcBef>
            </a:pPr>
            <a:r>
              <a:rPr lang="zh-CN" altLang="en-US" sz="3100" dirty="0"/>
              <a:t>好处</a:t>
            </a:r>
            <a:r>
              <a:rPr lang="en-US" altLang="zh-CN" sz="3100" dirty="0"/>
              <a:t>/</a:t>
            </a:r>
            <a:r>
              <a:rPr lang="zh-CN" altLang="en-US" sz="3100" dirty="0"/>
              <a:t>方便之处</a:t>
            </a:r>
            <a:endParaRPr lang="en-US" altLang="zh-CN" sz="3100" dirty="0"/>
          </a:p>
          <a:p>
            <a:pPr lvl="1">
              <a:lnSpc>
                <a:spcPct val="120000"/>
              </a:lnSpc>
              <a:spcBef>
                <a:spcPts val="0"/>
              </a:spcBef>
            </a:pPr>
            <a:r>
              <a:rPr lang="zh-CN" altLang="en-US" sz="3100" b="1" dirty="0">
                <a:solidFill>
                  <a:srgbClr val="0000CC"/>
                </a:solidFill>
              </a:rPr>
              <a:t>用树的根标识一个子集合</a:t>
            </a:r>
            <a:endParaRPr lang="en-US" altLang="zh-CN" sz="3100" b="1" dirty="0">
              <a:solidFill>
                <a:srgbClr val="0000CC"/>
              </a:solidFill>
            </a:endParaRPr>
          </a:p>
          <a:p>
            <a:pPr lvl="1">
              <a:lnSpc>
                <a:spcPct val="120000"/>
              </a:lnSpc>
              <a:spcBef>
                <a:spcPts val="0"/>
              </a:spcBef>
            </a:pPr>
            <a:r>
              <a:rPr lang="zh-CN" altLang="en-US" sz="3100" b="1" dirty="0">
                <a:solidFill>
                  <a:srgbClr val="0000CC"/>
                </a:solidFill>
              </a:rPr>
              <a:t>很容易实现集合合并操作</a:t>
            </a:r>
            <a:endParaRPr lang="en-US" altLang="zh-CN" sz="3100" b="1" dirty="0">
              <a:solidFill>
                <a:srgbClr val="0000CC"/>
              </a:solidFill>
            </a:endParaRPr>
          </a:p>
          <a:p>
            <a:pPr marL="0" indent="0">
              <a:lnSpc>
                <a:spcPct val="120000"/>
              </a:lnSpc>
              <a:spcBef>
                <a:spcPts val="0"/>
              </a:spcBef>
              <a:buNone/>
            </a:pPr>
            <a:r>
              <a:rPr lang="en-US" altLang="zh-CN" dirty="0" err="1"/>
              <a:t>typedef</a:t>
            </a:r>
            <a:r>
              <a:rPr lang="en-US" altLang="zh-CN" dirty="0"/>
              <a:t> struct </a:t>
            </a:r>
            <a:r>
              <a:rPr lang="en-US" altLang="zh-CN" dirty="0" err="1"/>
              <a:t>PTNode</a:t>
            </a:r>
            <a:r>
              <a:rPr lang="en-US" altLang="zh-CN" dirty="0"/>
              <a:t>{  </a:t>
            </a:r>
          </a:p>
          <a:p>
            <a:pPr marL="0" indent="0">
              <a:lnSpc>
                <a:spcPct val="120000"/>
              </a:lnSpc>
              <a:spcBef>
                <a:spcPts val="0"/>
              </a:spcBef>
              <a:buNone/>
            </a:pPr>
            <a:r>
              <a:rPr lang="en-US" altLang="zh-CN" dirty="0"/>
              <a:t>     </a:t>
            </a:r>
            <a:r>
              <a:rPr lang="en-US" altLang="zh-CN" dirty="0" err="1"/>
              <a:t>DataType</a:t>
            </a:r>
            <a:r>
              <a:rPr lang="en-US" altLang="zh-CN" dirty="0"/>
              <a:t> data;  </a:t>
            </a:r>
          </a:p>
          <a:p>
            <a:pPr marL="0" indent="0">
              <a:lnSpc>
                <a:spcPct val="120000"/>
              </a:lnSpc>
              <a:spcBef>
                <a:spcPts val="0"/>
              </a:spcBef>
              <a:buNone/>
            </a:pPr>
            <a:r>
              <a:rPr lang="en-US" altLang="zh-CN" dirty="0"/>
              <a:t>     int </a:t>
            </a:r>
            <a:r>
              <a:rPr lang="en-US" altLang="zh-CN" b="1" dirty="0">
                <a:solidFill>
                  <a:srgbClr val="00B050"/>
                </a:solidFill>
              </a:rPr>
              <a:t>parent</a:t>
            </a:r>
            <a:r>
              <a:rPr lang="en-US" altLang="zh-CN" dirty="0"/>
              <a:t>;  //</a:t>
            </a:r>
            <a:r>
              <a:rPr lang="zh-CN" altLang="en-US" b="1" dirty="0">
                <a:solidFill>
                  <a:srgbClr val="00B050"/>
                </a:solidFill>
              </a:rPr>
              <a:t>指示双亲位置 </a:t>
            </a:r>
            <a:r>
              <a:rPr lang="zh-CN" altLang="en-US" dirty="0"/>
              <a:t> </a:t>
            </a:r>
          </a:p>
          <a:p>
            <a:pPr marL="0" indent="0">
              <a:lnSpc>
                <a:spcPct val="120000"/>
              </a:lnSpc>
              <a:spcBef>
                <a:spcPts val="0"/>
              </a:spcBef>
              <a:buNone/>
            </a:pPr>
            <a:r>
              <a:rPr lang="en-US" altLang="zh-CN" dirty="0"/>
              <a:t>} </a:t>
            </a:r>
            <a:r>
              <a:rPr lang="en-US" altLang="zh-CN" dirty="0" err="1">
                <a:solidFill>
                  <a:srgbClr val="C00000"/>
                </a:solidFill>
              </a:rPr>
              <a:t>PTNode</a:t>
            </a:r>
            <a:r>
              <a:rPr lang="en-US" altLang="zh-CN" dirty="0"/>
              <a:t>;  </a:t>
            </a:r>
          </a:p>
          <a:p>
            <a:pPr marL="0" indent="0">
              <a:lnSpc>
                <a:spcPct val="120000"/>
              </a:lnSpc>
              <a:spcBef>
                <a:spcPts val="0"/>
              </a:spcBef>
              <a:buNone/>
            </a:pPr>
            <a:r>
              <a:rPr lang="en-US" altLang="zh-CN" dirty="0"/>
              <a:t>typedef struct{  </a:t>
            </a:r>
          </a:p>
          <a:p>
            <a:pPr marL="0" indent="0">
              <a:lnSpc>
                <a:spcPct val="120000"/>
              </a:lnSpc>
              <a:spcBef>
                <a:spcPts val="0"/>
              </a:spcBef>
              <a:buNone/>
            </a:pPr>
            <a:r>
              <a:rPr lang="en-US" altLang="zh-CN" dirty="0"/>
              <a:t>  </a:t>
            </a:r>
            <a:r>
              <a:rPr lang="en-US" altLang="zh-CN" dirty="0">
                <a:solidFill>
                  <a:srgbClr val="C00000"/>
                </a:solidFill>
              </a:rPr>
              <a:t> </a:t>
            </a:r>
            <a:r>
              <a:rPr lang="en-US" altLang="zh-CN" dirty="0" err="1">
                <a:solidFill>
                  <a:srgbClr val="C00000"/>
                </a:solidFill>
              </a:rPr>
              <a:t>PTNode</a:t>
            </a:r>
            <a:r>
              <a:rPr lang="en-US" altLang="zh-CN" dirty="0"/>
              <a:t>   </a:t>
            </a:r>
            <a:r>
              <a:rPr lang="en-US" altLang="zh-CN" dirty="0">
                <a:solidFill>
                  <a:srgbClr val="00B050"/>
                </a:solidFill>
              </a:rPr>
              <a:t>nodes</a:t>
            </a:r>
            <a:r>
              <a:rPr lang="en-US" altLang="zh-CN" dirty="0"/>
              <a:t>[MAX_TREE_SIZE]; </a:t>
            </a:r>
          </a:p>
          <a:p>
            <a:pPr marL="0" indent="0">
              <a:lnSpc>
                <a:spcPct val="120000"/>
              </a:lnSpc>
              <a:spcBef>
                <a:spcPts val="0"/>
              </a:spcBef>
              <a:buNone/>
            </a:pPr>
            <a:r>
              <a:rPr lang="en-US" altLang="zh-CN" dirty="0"/>
              <a:t>   int n; //</a:t>
            </a:r>
            <a:r>
              <a:rPr lang="zh-CN" altLang="en-US" dirty="0"/>
              <a:t>结点数  </a:t>
            </a:r>
          </a:p>
          <a:p>
            <a:pPr marL="0" indent="0">
              <a:lnSpc>
                <a:spcPct val="120000"/>
              </a:lnSpc>
              <a:spcBef>
                <a:spcPts val="0"/>
              </a:spcBef>
              <a:buNone/>
            </a:pPr>
            <a:r>
              <a:rPr lang="en-US" altLang="zh-CN" dirty="0"/>
              <a:t>} </a:t>
            </a:r>
            <a:r>
              <a:rPr lang="en-US" altLang="zh-CN" dirty="0" err="1">
                <a:solidFill>
                  <a:srgbClr val="0000CC"/>
                </a:solidFill>
              </a:rPr>
              <a:t>PTree</a:t>
            </a:r>
            <a:r>
              <a:rPr lang="en-US" altLang="zh-CN" dirty="0"/>
              <a:t>;  </a:t>
            </a:r>
          </a:p>
          <a:p>
            <a:pPr marL="0" indent="0">
              <a:lnSpc>
                <a:spcPct val="120000"/>
              </a:lnSpc>
              <a:spcBef>
                <a:spcPts val="0"/>
              </a:spcBef>
              <a:buNone/>
            </a:pPr>
            <a:r>
              <a:rPr lang="en-US" altLang="zh-CN" dirty="0" err="1"/>
              <a:t>typedef</a:t>
            </a:r>
            <a:r>
              <a:rPr lang="en-US" altLang="zh-CN" dirty="0"/>
              <a:t>  </a:t>
            </a:r>
            <a:r>
              <a:rPr lang="en-US" altLang="zh-CN" dirty="0" err="1">
                <a:solidFill>
                  <a:srgbClr val="0000CC"/>
                </a:solidFill>
              </a:rPr>
              <a:t>PTree</a:t>
            </a:r>
            <a:r>
              <a:rPr lang="en-US" altLang="zh-CN" dirty="0"/>
              <a:t>   </a:t>
            </a:r>
            <a:r>
              <a:rPr lang="en-US" altLang="zh-CN" b="1" dirty="0" err="1">
                <a:solidFill>
                  <a:srgbClr val="7030A0"/>
                </a:solidFill>
              </a:rPr>
              <a:t>MFSet</a:t>
            </a:r>
            <a:r>
              <a:rPr lang="en-US" altLang="zh-CN" dirty="0"/>
              <a:t>; </a:t>
            </a:r>
          </a:p>
          <a:p>
            <a:pPr>
              <a:lnSpc>
                <a:spcPct val="120000"/>
              </a:lnSpc>
              <a:spcBef>
                <a:spcPts val="0"/>
              </a:spcBef>
            </a:pPr>
            <a:endParaRPr lang="en-US" altLang="zh-CN" dirty="0"/>
          </a:p>
          <a:p>
            <a:pPr marL="0" indent="0">
              <a:lnSpc>
                <a:spcPct val="120000"/>
              </a:lnSpc>
              <a:spcBef>
                <a:spcPts val="0"/>
              </a:spcBef>
              <a:buNone/>
            </a:pPr>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18</a:t>
            </a:fld>
            <a:endParaRPr lang="zh-CN" altLang="en-US"/>
          </a:p>
        </p:txBody>
      </p:sp>
    </p:spTree>
    <p:extLst>
      <p:ext uri="{BB962C8B-B14F-4D97-AF65-F5344CB8AC3E}">
        <p14:creationId xmlns:p14="http://schemas.microsoft.com/office/powerpoint/2010/main" val="312116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98E5036-3642-4F9F-94F4-F8509F26EF0F}"/>
              </a:ext>
            </a:extLst>
          </p:cNvPr>
          <p:cNvPicPr>
            <a:picLocks noChangeAspect="1"/>
          </p:cNvPicPr>
          <p:nvPr/>
        </p:nvPicPr>
        <p:blipFill>
          <a:blip r:embed="rId3"/>
          <a:stretch>
            <a:fillRect/>
          </a:stretch>
        </p:blipFill>
        <p:spPr>
          <a:xfrm>
            <a:off x="5734528" y="3900247"/>
            <a:ext cx="2539393" cy="2841121"/>
          </a:xfrm>
          <a:prstGeom prst="rect">
            <a:avLst/>
          </a:prstGeom>
        </p:spPr>
      </p:pic>
      <p:sp>
        <p:nvSpPr>
          <p:cNvPr id="2" name="标题 1">
            <a:extLst>
              <a:ext uri="{FF2B5EF4-FFF2-40B4-BE49-F238E27FC236}">
                <a16:creationId xmlns:a16="http://schemas.microsoft.com/office/drawing/2014/main" id="{F7ABF6B1-97D0-49DA-8B20-454FE309DEE6}"/>
              </a:ext>
            </a:extLst>
          </p:cNvPr>
          <p:cNvSpPr>
            <a:spLocks noGrp="1"/>
          </p:cNvSpPr>
          <p:nvPr>
            <p:ph type="title"/>
          </p:nvPr>
        </p:nvSpPr>
        <p:spPr/>
        <p:txBody>
          <a:bodyPr/>
          <a:lstStyle/>
          <a:p>
            <a:r>
              <a:rPr lang="zh-CN" altLang="en-US" dirty="0"/>
              <a:t>并查集例子</a:t>
            </a:r>
          </a:p>
        </p:txBody>
      </p:sp>
      <p:sp>
        <p:nvSpPr>
          <p:cNvPr id="3" name="内容占位符 2">
            <a:extLst>
              <a:ext uri="{FF2B5EF4-FFF2-40B4-BE49-F238E27FC236}">
                <a16:creationId xmlns:a16="http://schemas.microsoft.com/office/drawing/2014/main" id="{06B1899A-71DB-4A07-B9BE-D2BCAE94CDB8}"/>
              </a:ext>
            </a:extLst>
          </p:cNvPr>
          <p:cNvSpPr>
            <a:spLocks noGrp="1"/>
          </p:cNvSpPr>
          <p:nvPr>
            <p:ph idx="1"/>
          </p:nvPr>
        </p:nvSpPr>
        <p:spPr>
          <a:xfrm>
            <a:off x="457200" y="908720"/>
            <a:ext cx="8229600" cy="5949280"/>
          </a:xfrm>
        </p:spPr>
        <p:txBody>
          <a:bodyPr>
            <a:normAutofit lnSpcReduction="10000"/>
          </a:bodyPr>
          <a:lstStyle/>
          <a:p>
            <a:r>
              <a:rPr lang="zh-CN" altLang="en-US" dirty="0"/>
              <a:t>集合</a:t>
            </a:r>
            <a:r>
              <a:rPr lang="en-US" altLang="zh-CN" dirty="0"/>
              <a:t>S</a:t>
            </a:r>
            <a:r>
              <a:rPr lang="zh-CN" altLang="en-US" dirty="0"/>
              <a:t>：</a:t>
            </a:r>
            <a:r>
              <a:rPr lang="en-US" altLang="zh-CN" dirty="0"/>
              <a:t>{0, 1, 2, 3, 4, 5, 6, 7, 8, 9}</a:t>
            </a:r>
          </a:p>
          <a:p>
            <a:r>
              <a:rPr lang="en-US" altLang="zh-CN" dirty="0"/>
              <a:t>3</a:t>
            </a:r>
            <a:r>
              <a:rPr lang="zh-CN" altLang="en-US" dirty="0"/>
              <a:t>个不相交子集</a:t>
            </a:r>
            <a:r>
              <a:rPr lang="en-US" altLang="zh-CN" dirty="0"/>
              <a:t>/</a:t>
            </a:r>
            <a:r>
              <a:rPr lang="zh-CN" altLang="en-US" dirty="0"/>
              <a:t>并查集：</a:t>
            </a:r>
            <a:r>
              <a:rPr lang="en-US" altLang="zh-CN" dirty="0"/>
              <a:t>{0 , 6 , 7 , 8}, {1 , 4 , 9}, {2 , 3 , 5}</a:t>
            </a:r>
          </a:p>
          <a:p>
            <a:r>
              <a:rPr lang="zh-CN" altLang="en-US" dirty="0"/>
              <a:t>并查集的树表示</a:t>
            </a:r>
            <a:endParaRPr lang="en-US" altLang="zh-CN" dirty="0"/>
          </a:p>
          <a:p>
            <a:endParaRPr lang="en-US" altLang="zh-CN" dirty="0"/>
          </a:p>
          <a:p>
            <a:endParaRPr lang="en-US" altLang="zh-CN" dirty="0"/>
          </a:p>
          <a:p>
            <a:endParaRPr lang="en-US" altLang="zh-CN" dirty="0"/>
          </a:p>
          <a:p>
            <a:r>
              <a:rPr lang="zh-CN" altLang="en-US" dirty="0"/>
              <a:t>并查集的存储表示</a:t>
            </a:r>
            <a:endParaRPr lang="en-US" altLang="zh-CN" dirty="0"/>
          </a:p>
          <a:p>
            <a:pPr lvl="1"/>
            <a:r>
              <a:rPr lang="en-US" altLang="zh-CN" b="1" dirty="0">
                <a:solidFill>
                  <a:srgbClr val="00B050"/>
                </a:solidFill>
              </a:rPr>
              <a:t>parent</a:t>
            </a:r>
            <a:r>
              <a:rPr lang="zh-CN" altLang="en-US" b="1" dirty="0">
                <a:solidFill>
                  <a:srgbClr val="00B050"/>
                </a:solidFill>
              </a:rPr>
              <a:t>域</a:t>
            </a:r>
            <a:r>
              <a:rPr lang="zh-CN" altLang="en-US" dirty="0"/>
              <a:t>：</a:t>
            </a:r>
            <a:endParaRPr lang="en-US" altLang="zh-CN" dirty="0"/>
          </a:p>
          <a:p>
            <a:pPr lvl="2"/>
            <a:r>
              <a:rPr lang="en-US" altLang="zh-CN" dirty="0"/>
              <a:t>== -1: </a:t>
            </a:r>
            <a:r>
              <a:rPr lang="zh-CN" altLang="en-US" dirty="0"/>
              <a:t>树根</a:t>
            </a:r>
            <a:endParaRPr lang="en-US" altLang="zh-CN" dirty="0"/>
          </a:p>
          <a:p>
            <a:pPr lvl="2"/>
            <a:r>
              <a:rPr lang="en-US" altLang="zh-CN" dirty="0"/>
              <a:t> &gt;= 0: </a:t>
            </a:r>
            <a:r>
              <a:rPr lang="zh-CN" altLang="en-US" dirty="0"/>
              <a:t>父所在的数组位置</a:t>
            </a:r>
            <a:endParaRPr lang="en-US" altLang="zh-CN" dirty="0"/>
          </a:p>
          <a:p>
            <a:endParaRPr lang="zh-CN" altLang="en-US" dirty="0"/>
          </a:p>
        </p:txBody>
      </p:sp>
      <p:pic>
        <p:nvPicPr>
          <p:cNvPr id="4" name="图片 3">
            <a:extLst>
              <a:ext uri="{FF2B5EF4-FFF2-40B4-BE49-F238E27FC236}">
                <a16:creationId xmlns:a16="http://schemas.microsoft.com/office/drawing/2014/main" id="{A81724E7-56FC-4737-A27F-2C68368C421E}"/>
              </a:ext>
            </a:extLst>
          </p:cNvPr>
          <p:cNvPicPr>
            <a:picLocks noChangeAspect="1"/>
          </p:cNvPicPr>
          <p:nvPr/>
        </p:nvPicPr>
        <p:blipFill>
          <a:blip r:embed="rId4"/>
          <a:stretch>
            <a:fillRect/>
          </a:stretch>
        </p:blipFill>
        <p:spPr>
          <a:xfrm>
            <a:off x="896583" y="2833132"/>
            <a:ext cx="5705472" cy="1732588"/>
          </a:xfrm>
          <a:prstGeom prst="rect">
            <a:avLst/>
          </a:prstGeom>
        </p:spPr>
      </p:pic>
      <p:sp>
        <p:nvSpPr>
          <p:cNvPr id="5" name="灯片编号占位符 4"/>
          <p:cNvSpPr>
            <a:spLocks noGrp="1"/>
          </p:cNvSpPr>
          <p:nvPr>
            <p:ph type="sldNum" sz="quarter" idx="12"/>
          </p:nvPr>
        </p:nvSpPr>
        <p:spPr/>
        <p:txBody>
          <a:bodyPr/>
          <a:lstStyle/>
          <a:p>
            <a:fld id="{EA89EC50-CC82-4D4F-A3F0-5F5CC7ED6230}" type="slidenum">
              <a:rPr lang="zh-CN" altLang="en-US" smtClean="0"/>
              <a:t>19</a:t>
            </a:fld>
            <a:endParaRPr lang="zh-CN" altLang="en-US"/>
          </a:p>
        </p:txBody>
      </p:sp>
      <p:sp>
        <p:nvSpPr>
          <p:cNvPr id="6" name="文本框 5"/>
          <p:cNvSpPr txBox="1"/>
          <p:nvPr/>
        </p:nvSpPr>
        <p:spPr>
          <a:xfrm>
            <a:off x="7603958" y="3514028"/>
            <a:ext cx="817981" cy="369332"/>
          </a:xfrm>
          <a:prstGeom prst="rect">
            <a:avLst/>
          </a:prstGeom>
          <a:noFill/>
        </p:spPr>
        <p:txBody>
          <a:bodyPr wrap="none" rtlCol="0">
            <a:spAutoFit/>
          </a:bodyPr>
          <a:lstStyle/>
          <a:p>
            <a:r>
              <a:rPr lang="en-US" altLang="zh-CN" b="1">
                <a:solidFill>
                  <a:srgbClr val="00B050"/>
                </a:solidFill>
              </a:rPr>
              <a:t>parent</a:t>
            </a:r>
            <a:endParaRPr lang="zh-CN" altLang="en-US"/>
          </a:p>
        </p:txBody>
      </p:sp>
    </p:spTree>
    <p:extLst>
      <p:ext uri="{BB962C8B-B14F-4D97-AF65-F5344CB8AC3E}">
        <p14:creationId xmlns:p14="http://schemas.microsoft.com/office/powerpoint/2010/main" val="425328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45481-A342-425E-B9B5-27E7BD9F832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B62E3407-F6AA-451F-AD3C-35DF9F1E69AF}"/>
              </a:ext>
            </a:extLst>
          </p:cNvPr>
          <p:cNvSpPr>
            <a:spLocks noGrp="1"/>
          </p:cNvSpPr>
          <p:nvPr>
            <p:ph sz="half" idx="1"/>
          </p:nvPr>
        </p:nvSpPr>
        <p:spPr>
          <a:xfrm>
            <a:off x="294861" y="942797"/>
            <a:ext cx="4038600" cy="5832648"/>
          </a:xfrm>
        </p:spPr>
        <p:txBody>
          <a:bodyPr>
            <a:normAutofit/>
          </a:bodyPr>
          <a:lstStyle/>
          <a:p>
            <a:pPr marL="514350" indent="-514350">
              <a:buFont typeface="+mj-lt"/>
              <a:buAutoNum type="arabicPeriod"/>
            </a:pPr>
            <a:r>
              <a:rPr lang="zh-CN" altLang="en-US" dirty="0"/>
              <a:t>基本概念</a:t>
            </a:r>
          </a:p>
          <a:p>
            <a:pPr marL="514350" indent="-514350">
              <a:buFont typeface="+mj-lt"/>
              <a:buAutoNum type="arabicPeriod"/>
            </a:pPr>
            <a:r>
              <a:rPr lang="zh-CN" altLang="en-US" dirty="0"/>
              <a:t>二叉树及其存储表示</a:t>
            </a:r>
          </a:p>
          <a:p>
            <a:pPr marL="514350" indent="-514350">
              <a:buFont typeface="+mj-lt"/>
              <a:buAutoNum type="arabicPeriod"/>
            </a:pPr>
            <a:r>
              <a:rPr lang="zh-CN" altLang="en-US" dirty="0"/>
              <a:t>二叉树的遍历</a:t>
            </a:r>
            <a:endParaRPr lang="en-US" altLang="zh-CN" dirty="0"/>
          </a:p>
          <a:p>
            <a:pPr marL="514350" indent="-514350">
              <a:buFont typeface="+mj-lt"/>
              <a:buAutoNum type="arabicPeriod"/>
            </a:pPr>
            <a:r>
              <a:rPr lang="en-US" altLang="zh-CN" dirty="0"/>
              <a:t>Huffman</a:t>
            </a:r>
            <a:r>
              <a:rPr lang="zh-CN" altLang="en-US" dirty="0"/>
              <a:t>树</a:t>
            </a:r>
            <a:endParaRPr lang="en-US" altLang="zh-CN" dirty="0"/>
          </a:p>
          <a:p>
            <a:pPr marL="514350" indent="-514350">
              <a:buFont typeface="+mj-lt"/>
              <a:buAutoNum type="arabicPeriod"/>
            </a:pPr>
            <a:r>
              <a:rPr lang="zh-CN" altLang="en-US" dirty="0"/>
              <a:t>线索二叉树</a:t>
            </a:r>
            <a:endParaRPr lang="en-US" altLang="zh-CN" dirty="0"/>
          </a:p>
          <a:p>
            <a:pPr marL="514350" indent="-514350">
              <a:buFont typeface="+mj-lt"/>
              <a:buAutoNum type="arabicPeriod"/>
            </a:pPr>
            <a:endParaRPr lang="zh-CN" altLang="en-US" dirty="0"/>
          </a:p>
        </p:txBody>
      </p:sp>
      <p:sp>
        <p:nvSpPr>
          <p:cNvPr id="4" name="内容占位符 3"/>
          <p:cNvSpPr>
            <a:spLocks noGrp="1"/>
          </p:cNvSpPr>
          <p:nvPr>
            <p:ph sz="half" idx="2"/>
          </p:nvPr>
        </p:nvSpPr>
        <p:spPr>
          <a:xfrm>
            <a:off x="4081670" y="908720"/>
            <a:ext cx="5035825" cy="5832648"/>
          </a:xfrm>
        </p:spPr>
        <p:txBody>
          <a:bodyPr/>
          <a:lstStyle/>
          <a:p>
            <a:pPr marL="514350" indent="-514350">
              <a:buFont typeface="+mj-lt"/>
              <a:buAutoNum type="arabicPeriod" startAt="6"/>
            </a:pPr>
            <a:r>
              <a:rPr lang="zh-CN" altLang="en-US" b="1" dirty="0">
                <a:solidFill>
                  <a:srgbClr val="0000CC"/>
                </a:solidFill>
              </a:rPr>
              <a:t>树</a:t>
            </a:r>
            <a:endParaRPr lang="en-US" altLang="zh-CN" b="1" dirty="0">
              <a:solidFill>
                <a:srgbClr val="0000CC"/>
              </a:solidFill>
            </a:endParaRPr>
          </a:p>
          <a:p>
            <a:pPr marL="457200" lvl="1" indent="0">
              <a:buNone/>
            </a:pPr>
            <a:r>
              <a:rPr lang="en-US" altLang="zh-CN" sz="2600" b="1" dirty="0">
                <a:solidFill>
                  <a:srgbClr val="0000CC"/>
                </a:solidFill>
              </a:rPr>
              <a:t>6.1 </a:t>
            </a:r>
            <a:r>
              <a:rPr lang="zh-CN" altLang="en-US" sz="2600" b="1" dirty="0">
                <a:solidFill>
                  <a:srgbClr val="0000CC"/>
                </a:solidFill>
              </a:rPr>
              <a:t>树的存储表示，树的性质</a:t>
            </a:r>
            <a:endParaRPr lang="en-US" altLang="zh-CN" sz="2600" b="1" dirty="0">
              <a:solidFill>
                <a:srgbClr val="0000CC"/>
              </a:solidFill>
            </a:endParaRPr>
          </a:p>
          <a:p>
            <a:pPr marL="457200" lvl="1" indent="0">
              <a:buNone/>
            </a:pPr>
            <a:r>
              <a:rPr lang="en-US" altLang="zh-CN" sz="2600" b="1" dirty="0">
                <a:solidFill>
                  <a:srgbClr val="0000CC"/>
                </a:solidFill>
              </a:rPr>
              <a:t>6.2 </a:t>
            </a:r>
            <a:r>
              <a:rPr lang="zh-CN" altLang="en-US" sz="2600" b="1" dirty="0">
                <a:solidFill>
                  <a:srgbClr val="0000CC"/>
                </a:solidFill>
              </a:rPr>
              <a:t>树的遍历</a:t>
            </a:r>
            <a:endParaRPr lang="en-US" altLang="zh-CN" sz="2600" b="1" dirty="0">
              <a:solidFill>
                <a:srgbClr val="0000CC"/>
              </a:solidFill>
            </a:endParaRPr>
          </a:p>
          <a:p>
            <a:pPr marL="457200" lvl="1" indent="0">
              <a:buNone/>
            </a:pPr>
            <a:r>
              <a:rPr lang="en-US" altLang="zh-CN" sz="2600" b="1" dirty="0">
                <a:solidFill>
                  <a:srgbClr val="0000CC"/>
                </a:solidFill>
              </a:rPr>
              <a:t>6.3 (</a:t>
            </a:r>
            <a:r>
              <a:rPr lang="zh-CN" altLang="en-US" sz="2600" b="1" dirty="0">
                <a:solidFill>
                  <a:srgbClr val="0000CC"/>
                </a:solidFill>
              </a:rPr>
              <a:t>树的变体</a:t>
            </a:r>
            <a:r>
              <a:rPr lang="en-US" altLang="zh-CN" sz="2600" b="1" dirty="0">
                <a:solidFill>
                  <a:srgbClr val="0000CC"/>
                </a:solidFill>
              </a:rPr>
              <a:t>)</a:t>
            </a:r>
            <a:r>
              <a:rPr lang="zh-CN" altLang="en-US" sz="2600" b="1" dirty="0">
                <a:solidFill>
                  <a:srgbClr val="0000CC"/>
                </a:solidFill>
              </a:rPr>
              <a:t>并查集及应用</a:t>
            </a:r>
            <a:endParaRPr lang="en-US" altLang="zh-CN" sz="2600" b="1" dirty="0">
              <a:solidFill>
                <a:srgbClr val="0000CC"/>
              </a:solidFill>
            </a:endParaRPr>
          </a:p>
          <a:p>
            <a:pPr marL="457200" lvl="1" indent="0">
              <a:buNone/>
            </a:pPr>
            <a:r>
              <a:rPr lang="en-US" altLang="zh-CN" sz="2600" b="1" dirty="0">
                <a:solidFill>
                  <a:srgbClr val="0000CC"/>
                </a:solidFill>
              </a:rPr>
              <a:t>6.4 (</a:t>
            </a:r>
            <a:r>
              <a:rPr lang="zh-CN" altLang="en-US" sz="2600" b="1" dirty="0">
                <a:solidFill>
                  <a:srgbClr val="0000CC"/>
                </a:solidFill>
              </a:rPr>
              <a:t>树的应用</a:t>
            </a:r>
            <a:r>
              <a:rPr lang="en-US" altLang="zh-CN" sz="2600" b="1" dirty="0">
                <a:solidFill>
                  <a:srgbClr val="0000CC"/>
                </a:solidFill>
              </a:rPr>
              <a:t>)</a:t>
            </a:r>
            <a:r>
              <a:rPr lang="zh-CN" altLang="en-US" sz="2600" b="1" dirty="0">
                <a:solidFill>
                  <a:srgbClr val="0000CC"/>
                </a:solidFill>
              </a:rPr>
              <a:t>求幂集</a:t>
            </a:r>
            <a:endParaRPr lang="en-US" altLang="zh-CN" sz="2600" b="1" dirty="0">
              <a:solidFill>
                <a:srgbClr val="0000CC"/>
              </a:solidFill>
            </a:endParaRPr>
          </a:p>
          <a:p>
            <a:pPr marL="457200" lvl="1" indent="0">
              <a:buNone/>
            </a:pPr>
            <a:r>
              <a:rPr lang="en-US" altLang="zh-CN" sz="2600" b="1" dirty="0">
                <a:solidFill>
                  <a:srgbClr val="0000CC"/>
                </a:solidFill>
              </a:rPr>
              <a:t>6.5 (</a:t>
            </a:r>
            <a:r>
              <a:rPr lang="zh-CN" altLang="en-US" sz="2600" b="1" dirty="0">
                <a:solidFill>
                  <a:srgbClr val="0000CC"/>
                </a:solidFill>
              </a:rPr>
              <a:t>树的应用</a:t>
            </a:r>
            <a:r>
              <a:rPr lang="en-US" altLang="zh-CN" sz="2600" b="1" dirty="0">
                <a:solidFill>
                  <a:srgbClr val="0000CC"/>
                </a:solidFill>
              </a:rPr>
              <a:t>)</a:t>
            </a:r>
            <a:r>
              <a:rPr lang="zh-CN" altLang="en-US" sz="2600" b="1" dirty="0">
                <a:solidFill>
                  <a:srgbClr val="0000CC"/>
                </a:solidFill>
              </a:rPr>
              <a:t>四皇后</a:t>
            </a:r>
          </a:p>
          <a:p>
            <a:pPr marL="514350" indent="-514350">
              <a:buFont typeface="+mj-lt"/>
              <a:buAutoNum type="arabicPeriod" startAt="6"/>
            </a:pPr>
            <a:r>
              <a:rPr lang="zh-CN" altLang="en-US" b="1" dirty="0">
                <a:solidFill>
                  <a:srgbClr val="0000CC"/>
                </a:solidFill>
              </a:rPr>
              <a:t>森林</a:t>
            </a:r>
            <a:endParaRPr lang="en-US" altLang="zh-CN" b="1" dirty="0">
              <a:solidFill>
                <a:srgbClr val="0000CC"/>
              </a:solidFill>
            </a:endParaRPr>
          </a:p>
          <a:p>
            <a:pPr marL="457200" lvl="1" indent="0">
              <a:buNone/>
            </a:pPr>
            <a:r>
              <a:rPr lang="en-US" altLang="zh-CN" sz="2600" b="1" dirty="0">
                <a:solidFill>
                  <a:srgbClr val="0000CC"/>
                </a:solidFill>
              </a:rPr>
              <a:t>7.1 </a:t>
            </a:r>
            <a:r>
              <a:rPr lang="zh-CN" altLang="en-US" sz="2600" b="1" dirty="0">
                <a:solidFill>
                  <a:srgbClr val="0000CC"/>
                </a:solidFill>
              </a:rPr>
              <a:t>存储表示</a:t>
            </a:r>
            <a:endParaRPr lang="en-US" altLang="zh-CN" sz="2600" b="1" dirty="0">
              <a:solidFill>
                <a:srgbClr val="0000CC"/>
              </a:solidFill>
            </a:endParaRPr>
          </a:p>
          <a:p>
            <a:pPr marL="457200" lvl="1" indent="0">
              <a:buNone/>
            </a:pPr>
            <a:r>
              <a:rPr lang="en-US" altLang="zh-CN" sz="2600" b="1" dirty="0">
                <a:solidFill>
                  <a:srgbClr val="0000CC"/>
                </a:solidFill>
              </a:rPr>
              <a:t>7.2 </a:t>
            </a:r>
            <a:r>
              <a:rPr lang="zh-CN" altLang="en-US" sz="2600" b="1" dirty="0">
                <a:solidFill>
                  <a:srgbClr val="0000CC"/>
                </a:solidFill>
              </a:rPr>
              <a:t>遍历</a:t>
            </a:r>
          </a:p>
        </p:txBody>
      </p:sp>
      <p:sp>
        <p:nvSpPr>
          <p:cNvPr id="5" name="灯片编号占位符 4"/>
          <p:cNvSpPr>
            <a:spLocks noGrp="1"/>
          </p:cNvSpPr>
          <p:nvPr>
            <p:ph type="sldNum" sz="quarter" idx="12"/>
          </p:nvPr>
        </p:nvSpPr>
        <p:spPr/>
        <p:txBody>
          <a:bodyPr/>
          <a:lstStyle/>
          <a:p>
            <a:fld id="{EA89EC50-CC82-4D4F-A3F0-5F5CC7ED6230}" type="slidenum">
              <a:rPr lang="zh-CN" altLang="en-US" smtClean="0"/>
              <a:t>2</a:t>
            </a:fld>
            <a:endParaRPr lang="zh-CN" altLang="en-US"/>
          </a:p>
        </p:txBody>
      </p:sp>
    </p:spTree>
    <p:extLst>
      <p:ext uri="{BB962C8B-B14F-4D97-AF65-F5344CB8AC3E}">
        <p14:creationId xmlns:p14="http://schemas.microsoft.com/office/powerpoint/2010/main" val="2223400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5DDBECC-C8F5-4906-A593-33EFEAA68380}"/>
              </a:ext>
            </a:extLst>
          </p:cNvPr>
          <p:cNvSpPr/>
          <p:nvPr/>
        </p:nvSpPr>
        <p:spPr>
          <a:xfrm>
            <a:off x="0" y="2752698"/>
            <a:ext cx="9153525" cy="411942"/>
          </a:xfrm>
          <a:prstGeom prst="rect">
            <a:avLst/>
          </a:prstGeom>
          <a:solidFill>
            <a:srgbClr val="FFFFCC"/>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D578CF6-34BE-4367-B21C-0759CA1EC509}"/>
              </a:ext>
            </a:extLst>
          </p:cNvPr>
          <p:cNvSpPr/>
          <p:nvPr/>
        </p:nvSpPr>
        <p:spPr>
          <a:xfrm>
            <a:off x="0" y="2374231"/>
            <a:ext cx="9153525" cy="378467"/>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D578CF6-34BE-4367-B21C-0759CA1EC509}"/>
              </a:ext>
            </a:extLst>
          </p:cNvPr>
          <p:cNvSpPr/>
          <p:nvPr/>
        </p:nvSpPr>
        <p:spPr>
          <a:xfrm>
            <a:off x="-19915" y="5018049"/>
            <a:ext cx="9153525" cy="421370"/>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5DDBECC-C8F5-4906-A593-33EFEAA68380}"/>
              </a:ext>
            </a:extLst>
          </p:cNvPr>
          <p:cNvSpPr/>
          <p:nvPr/>
        </p:nvSpPr>
        <p:spPr>
          <a:xfrm>
            <a:off x="-19914" y="5475568"/>
            <a:ext cx="9153525" cy="684599"/>
          </a:xfrm>
          <a:prstGeom prst="rect">
            <a:avLst/>
          </a:prstGeom>
          <a:solidFill>
            <a:srgbClr val="FFFFCC"/>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88C0968-C211-4807-BF53-BF27943DE562}"/>
              </a:ext>
            </a:extLst>
          </p:cNvPr>
          <p:cNvSpPr>
            <a:spLocks noGrp="1"/>
          </p:cNvSpPr>
          <p:nvPr>
            <p:ph type="title"/>
          </p:nvPr>
        </p:nvSpPr>
        <p:spPr/>
        <p:txBody>
          <a:bodyPr>
            <a:normAutofit/>
          </a:bodyPr>
          <a:lstStyle/>
          <a:p>
            <a:r>
              <a:rPr lang="zh-CN" altLang="en-US" dirty="0"/>
              <a:t>并查集的操作</a:t>
            </a:r>
          </a:p>
        </p:txBody>
      </p:sp>
      <p:sp>
        <p:nvSpPr>
          <p:cNvPr id="3" name="内容占位符 2">
            <a:extLst>
              <a:ext uri="{FF2B5EF4-FFF2-40B4-BE49-F238E27FC236}">
                <a16:creationId xmlns:a16="http://schemas.microsoft.com/office/drawing/2014/main" id="{6E0AB0E5-A79E-41BE-9C69-F909B67EB311}"/>
              </a:ext>
            </a:extLst>
          </p:cNvPr>
          <p:cNvSpPr>
            <a:spLocks noGrp="1"/>
          </p:cNvSpPr>
          <p:nvPr>
            <p:ph idx="1"/>
          </p:nvPr>
        </p:nvSpPr>
        <p:spPr/>
        <p:txBody>
          <a:bodyPr>
            <a:normAutofit fontScale="77500" lnSpcReduction="20000"/>
          </a:bodyPr>
          <a:lstStyle/>
          <a:p>
            <a:pPr marL="0" indent="0">
              <a:buNone/>
            </a:pPr>
            <a:r>
              <a:rPr lang="en-US" altLang="zh-CN" dirty="0"/>
              <a:t>//</a:t>
            </a:r>
            <a:r>
              <a:rPr lang="zh-CN" altLang="en-US" dirty="0"/>
              <a:t> </a:t>
            </a:r>
            <a:r>
              <a:rPr lang="en-US" altLang="zh-CN" dirty="0" err="1"/>
              <a:t>Sj</a:t>
            </a:r>
            <a:r>
              <a:rPr lang="en-US" altLang="zh-CN" dirty="0"/>
              <a:t>=</a:t>
            </a:r>
            <a:r>
              <a:rPr lang="en-US" altLang="zh-CN" dirty="0" err="1"/>
              <a:t>Si∪Sj</a:t>
            </a:r>
            <a:r>
              <a:rPr lang="en-US" altLang="zh-CN" dirty="0"/>
              <a:t>  </a:t>
            </a:r>
          </a:p>
          <a:p>
            <a:pPr marL="0" indent="0">
              <a:buNone/>
            </a:pPr>
            <a:r>
              <a:rPr lang="en-US" altLang="zh-CN" dirty="0"/>
              <a:t>Status </a:t>
            </a:r>
            <a:r>
              <a:rPr lang="en-US" altLang="zh-CN" b="1" dirty="0" err="1">
                <a:solidFill>
                  <a:srgbClr val="0000CC"/>
                </a:solidFill>
              </a:rPr>
              <a:t>MergeMFSet</a:t>
            </a:r>
            <a:r>
              <a:rPr lang="en-US" altLang="zh-CN" dirty="0"/>
              <a:t>(</a:t>
            </a:r>
            <a:r>
              <a:rPr lang="en-US" altLang="zh-CN" dirty="0" err="1"/>
              <a:t>MFSet</a:t>
            </a:r>
            <a:r>
              <a:rPr lang="en-US" altLang="zh-CN" dirty="0"/>
              <a:t> *S,</a:t>
            </a:r>
            <a:r>
              <a:rPr lang="zh-CN" altLang="en-US" dirty="0"/>
              <a:t> </a:t>
            </a:r>
            <a:r>
              <a:rPr lang="en-US" altLang="zh-CN" dirty="0"/>
              <a:t>int </a:t>
            </a:r>
            <a:r>
              <a:rPr lang="en-US" altLang="zh-CN" dirty="0" err="1"/>
              <a:t>i</a:t>
            </a:r>
            <a:r>
              <a:rPr lang="en-US" altLang="zh-CN" dirty="0"/>
              <a:t>, int j) {</a:t>
            </a:r>
          </a:p>
          <a:p>
            <a:pPr marL="0" indent="0">
              <a:buNone/>
            </a:pPr>
            <a:r>
              <a:rPr lang="en-US" altLang="zh-CN" dirty="0"/>
              <a:t>    //S-&gt;nodes[</a:t>
            </a:r>
            <a:r>
              <a:rPr lang="en-US" altLang="zh-CN" dirty="0" err="1"/>
              <a:t>i</a:t>
            </a:r>
            <a:r>
              <a:rPr lang="en-US" altLang="zh-CN" dirty="0"/>
              <a:t>]</a:t>
            </a:r>
            <a:r>
              <a:rPr lang="zh-CN" altLang="en-US" dirty="0"/>
              <a:t>和</a:t>
            </a:r>
            <a:r>
              <a:rPr lang="en-US" altLang="zh-CN" dirty="0"/>
              <a:t>S-&gt;nodes[j]</a:t>
            </a:r>
            <a:r>
              <a:rPr lang="zh-CN" altLang="en-US" dirty="0"/>
              <a:t>分别为</a:t>
            </a:r>
            <a:r>
              <a:rPr lang="en-US" altLang="zh-CN" dirty="0"/>
              <a:t>S</a:t>
            </a:r>
            <a:r>
              <a:rPr lang="zh-CN" altLang="en-US" dirty="0"/>
              <a:t>的互不相交的</a:t>
            </a:r>
            <a:endParaRPr lang="en-US" altLang="zh-CN" dirty="0"/>
          </a:p>
          <a:p>
            <a:pPr marL="0" indent="0">
              <a:buNone/>
            </a:pPr>
            <a:r>
              <a:rPr lang="en-US" altLang="zh-CN" dirty="0"/>
              <a:t>    //</a:t>
            </a:r>
            <a:r>
              <a:rPr lang="zh-CN" altLang="en-US" dirty="0"/>
              <a:t>两个子集</a:t>
            </a:r>
            <a:r>
              <a:rPr lang="en-US" altLang="zh-CN" dirty="0"/>
              <a:t>Si</a:t>
            </a:r>
            <a:r>
              <a:rPr lang="zh-CN" altLang="en-US" dirty="0"/>
              <a:t>和</a:t>
            </a:r>
            <a:r>
              <a:rPr lang="en-US" altLang="zh-CN" dirty="0" err="1"/>
              <a:t>Sj</a:t>
            </a:r>
            <a:r>
              <a:rPr lang="zh-CN" altLang="en-US" dirty="0"/>
              <a:t>的根结点</a:t>
            </a:r>
          </a:p>
          <a:p>
            <a:pPr marL="0" indent="0">
              <a:buNone/>
            </a:pPr>
            <a:r>
              <a:rPr lang="zh-CN" altLang="en-US" dirty="0"/>
              <a:t>    </a:t>
            </a:r>
            <a:r>
              <a:rPr lang="en-US" altLang="zh-CN" dirty="0"/>
              <a:t>if( </a:t>
            </a:r>
            <a:r>
              <a:rPr lang="en-US" altLang="zh-CN" dirty="0" err="1"/>
              <a:t>i</a:t>
            </a:r>
            <a:r>
              <a:rPr lang="en-US" altLang="zh-CN" dirty="0"/>
              <a:t>&lt;0 || </a:t>
            </a:r>
            <a:r>
              <a:rPr lang="en-US" altLang="zh-CN" dirty="0" err="1"/>
              <a:t>i</a:t>
            </a:r>
            <a:r>
              <a:rPr lang="en-US" altLang="zh-CN" dirty="0"/>
              <a:t>&gt;=S-&gt;n || j&lt;0 || j&gt;=S-&gt;n)   return ERROR;  </a:t>
            </a:r>
          </a:p>
          <a:p>
            <a:pPr marL="0" indent="0">
              <a:buNone/>
            </a:pPr>
            <a:r>
              <a:rPr lang="en-US" altLang="zh-CN" dirty="0"/>
              <a:t>    S-&gt;nodes[</a:t>
            </a:r>
            <a:r>
              <a:rPr lang="en-US" altLang="zh-CN" dirty="0" err="1"/>
              <a:t>i</a:t>
            </a:r>
            <a:r>
              <a:rPr lang="en-US" altLang="zh-CN" dirty="0"/>
              <a:t>].parent = j;  </a:t>
            </a:r>
          </a:p>
          <a:p>
            <a:pPr marL="0" indent="0">
              <a:buNone/>
            </a:pPr>
            <a:r>
              <a:rPr lang="en-US" altLang="zh-CN" dirty="0"/>
              <a:t>    return OK; </a:t>
            </a:r>
          </a:p>
          <a:p>
            <a:pPr marL="0" indent="0">
              <a:buNone/>
            </a:pPr>
            <a:r>
              <a:rPr lang="en-US" altLang="zh-CN" dirty="0"/>
              <a:t>}</a:t>
            </a:r>
          </a:p>
          <a:p>
            <a:pPr marL="0" indent="0">
              <a:buNone/>
            </a:pPr>
            <a:endParaRPr lang="en-US" altLang="zh-CN" dirty="0"/>
          </a:p>
          <a:p>
            <a:pPr marL="0" indent="0">
              <a:buNone/>
            </a:pPr>
            <a:r>
              <a:rPr lang="en-US" altLang="zh-CN" dirty="0"/>
              <a:t>//</a:t>
            </a:r>
            <a:r>
              <a:rPr lang="zh-CN" altLang="en-US" dirty="0"/>
              <a:t>确定集合</a:t>
            </a:r>
            <a:r>
              <a:rPr lang="en-US" altLang="zh-CN" dirty="0"/>
              <a:t>S</a:t>
            </a:r>
            <a:r>
              <a:rPr lang="zh-CN" altLang="en-US" dirty="0"/>
              <a:t>中元素</a:t>
            </a:r>
            <a:r>
              <a:rPr lang="en-US" altLang="zh-CN" dirty="0" err="1"/>
              <a:t>i</a:t>
            </a:r>
            <a:r>
              <a:rPr lang="zh-CN" altLang="en-US" dirty="0"/>
              <a:t>所属子集的根  </a:t>
            </a:r>
          </a:p>
          <a:p>
            <a:pPr marL="0" indent="0">
              <a:buNone/>
            </a:pPr>
            <a:r>
              <a:rPr lang="en-US" altLang="zh-CN" dirty="0"/>
              <a:t>int </a:t>
            </a:r>
            <a:r>
              <a:rPr lang="en-US" altLang="zh-CN" b="1" dirty="0" err="1">
                <a:solidFill>
                  <a:srgbClr val="0000CC"/>
                </a:solidFill>
              </a:rPr>
              <a:t>FindMFSet</a:t>
            </a:r>
            <a:r>
              <a:rPr lang="en-US" altLang="zh-CN" dirty="0"/>
              <a:t>(</a:t>
            </a:r>
            <a:r>
              <a:rPr lang="en-US" altLang="zh-CN" dirty="0" err="1"/>
              <a:t>MFSet</a:t>
            </a:r>
            <a:r>
              <a:rPr lang="en-US" altLang="zh-CN" dirty="0"/>
              <a:t> S,</a:t>
            </a:r>
            <a:r>
              <a:rPr lang="zh-CN" altLang="en-US" dirty="0"/>
              <a:t> </a:t>
            </a:r>
            <a:r>
              <a:rPr lang="en-US" altLang="zh-CN" dirty="0"/>
              <a:t>int </a:t>
            </a:r>
            <a:r>
              <a:rPr lang="en-US" altLang="zh-CN" dirty="0" err="1"/>
              <a:t>i</a:t>
            </a:r>
            <a:r>
              <a:rPr lang="en-US" altLang="zh-CN" dirty="0"/>
              <a:t>){  </a:t>
            </a:r>
          </a:p>
          <a:p>
            <a:pPr marL="0" indent="0">
              <a:buNone/>
            </a:pPr>
            <a:r>
              <a:rPr lang="en-US" altLang="zh-CN" dirty="0"/>
              <a:t>    if  (</a:t>
            </a:r>
            <a:r>
              <a:rPr lang="en-US" altLang="zh-CN" dirty="0" err="1"/>
              <a:t>i</a:t>
            </a:r>
            <a:r>
              <a:rPr lang="en-US" altLang="zh-CN" dirty="0"/>
              <a:t>&lt;1|| </a:t>
            </a:r>
            <a:r>
              <a:rPr lang="en-US" altLang="zh-CN" dirty="0" err="1"/>
              <a:t>i</a:t>
            </a:r>
            <a:r>
              <a:rPr lang="en-US" altLang="zh-CN" dirty="0"/>
              <a:t>&gt;</a:t>
            </a:r>
            <a:r>
              <a:rPr lang="en-US" altLang="zh-CN" dirty="0" err="1"/>
              <a:t>S.n</a:t>
            </a:r>
            <a:r>
              <a:rPr lang="en-US" altLang="zh-CN" dirty="0"/>
              <a:t>)   return ERROR;    </a:t>
            </a:r>
          </a:p>
          <a:p>
            <a:pPr marL="0" indent="0">
              <a:buNone/>
            </a:pPr>
            <a:r>
              <a:rPr lang="en-US" altLang="zh-CN" dirty="0"/>
              <a:t>    for(j=</a:t>
            </a:r>
            <a:r>
              <a:rPr lang="en-US" altLang="zh-CN" dirty="0" err="1"/>
              <a:t>i</a:t>
            </a:r>
            <a:r>
              <a:rPr lang="en-US" altLang="zh-CN" dirty="0"/>
              <a:t>; </a:t>
            </a:r>
            <a:r>
              <a:rPr lang="en-US" altLang="zh-CN" dirty="0" err="1"/>
              <a:t>S.nodes</a:t>
            </a:r>
            <a:r>
              <a:rPr lang="en-US" altLang="zh-CN" dirty="0"/>
              <a:t>[j].parent&gt;=0; j=</a:t>
            </a:r>
            <a:r>
              <a:rPr lang="en-US" altLang="zh-CN" dirty="0" err="1"/>
              <a:t>S.nodes</a:t>
            </a:r>
            <a:r>
              <a:rPr lang="en-US" altLang="zh-CN" dirty="0"/>
              <a:t>[j].parent) </a:t>
            </a:r>
            <a:r>
              <a:rPr lang="en-US" altLang="zh-CN" b="1" dirty="0">
                <a:solidFill>
                  <a:srgbClr val="0000CC"/>
                </a:solidFill>
              </a:rPr>
              <a:t>;</a:t>
            </a:r>
            <a:r>
              <a:rPr lang="en-US" altLang="zh-CN" dirty="0"/>
              <a:t>  </a:t>
            </a:r>
          </a:p>
          <a:p>
            <a:pPr marL="0" indent="0">
              <a:buNone/>
            </a:pPr>
            <a:r>
              <a:rPr lang="en-US" altLang="zh-CN" dirty="0"/>
              <a:t>    return j</a:t>
            </a:r>
            <a:r>
              <a:rPr lang="zh-CN" altLang="en-US" dirty="0"/>
              <a:t>；</a:t>
            </a:r>
          </a:p>
          <a:p>
            <a:pPr marL="0" indent="0">
              <a:buNone/>
            </a:pPr>
            <a:r>
              <a:rPr lang="en-US" altLang="zh-CN" dirty="0"/>
              <a:t>}  </a:t>
            </a:r>
          </a:p>
          <a:p>
            <a:pPr marL="0" indent="0">
              <a:buNone/>
            </a:pPr>
            <a:endParaRPr lang="en-US" altLang="zh-CN" dirty="0"/>
          </a:p>
          <a:p>
            <a:endParaRPr lang="zh-CN" altLang="en-US" dirty="0"/>
          </a:p>
        </p:txBody>
      </p:sp>
      <p:sp>
        <p:nvSpPr>
          <p:cNvPr id="4" name="文本框 3">
            <a:extLst>
              <a:ext uri="{FF2B5EF4-FFF2-40B4-BE49-F238E27FC236}">
                <a16:creationId xmlns:a16="http://schemas.microsoft.com/office/drawing/2014/main" id="{4D58E2A3-943B-46EA-ACC5-68FFB072D924}"/>
              </a:ext>
            </a:extLst>
          </p:cNvPr>
          <p:cNvSpPr txBox="1"/>
          <p:nvPr/>
        </p:nvSpPr>
        <p:spPr>
          <a:xfrm>
            <a:off x="3536738" y="6059087"/>
            <a:ext cx="5559136" cy="830997"/>
          </a:xfrm>
          <a:prstGeom prst="rect">
            <a:avLst/>
          </a:prstGeom>
          <a:noFill/>
        </p:spPr>
        <p:txBody>
          <a:bodyPr wrap="square" rtlCol="0">
            <a:spAutoFit/>
          </a:bodyPr>
          <a:lstStyle/>
          <a:p>
            <a:r>
              <a:rPr lang="en-US" altLang="zh-CN" sz="2400" b="1" dirty="0" err="1">
                <a:solidFill>
                  <a:srgbClr val="C00000"/>
                </a:solidFill>
              </a:rPr>
              <a:t>FindMFSet</a:t>
            </a:r>
            <a:r>
              <a:rPr lang="zh-CN" altLang="en-US" sz="2400" b="1" dirty="0">
                <a:solidFill>
                  <a:srgbClr val="C00000"/>
                </a:solidFill>
              </a:rPr>
              <a:t>的时间复杂度为</a:t>
            </a:r>
            <a:r>
              <a:rPr lang="en-US" altLang="zh-CN" sz="2400" b="1" dirty="0">
                <a:solidFill>
                  <a:srgbClr val="C00000"/>
                </a:solidFill>
              </a:rPr>
              <a:t>O(d)</a:t>
            </a:r>
            <a:r>
              <a:rPr lang="zh-CN" altLang="en-US" sz="2400" b="1" dirty="0">
                <a:solidFill>
                  <a:srgbClr val="C00000"/>
                </a:solidFill>
              </a:rPr>
              <a:t> ，其中</a:t>
            </a:r>
            <a:r>
              <a:rPr lang="en-US" altLang="zh-CN" sz="2400" b="1" dirty="0">
                <a:solidFill>
                  <a:srgbClr val="C00000"/>
                </a:solidFill>
              </a:rPr>
              <a:t>d</a:t>
            </a:r>
            <a:r>
              <a:rPr lang="zh-CN" altLang="en-US" sz="2400" b="1" dirty="0">
                <a:solidFill>
                  <a:srgbClr val="C00000"/>
                </a:solidFill>
              </a:rPr>
              <a:t>是树的深度，其值和树的形成过程有关</a:t>
            </a:r>
            <a:endParaRPr lang="zh-CN" altLang="en-US" sz="2000" b="1" dirty="0">
              <a:solidFill>
                <a:srgbClr val="C00000"/>
              </a:solidFill>
            </a:endParaRPr>
          </a:p>
        </p:txBody>
      </p:sp>
      <p:sp>
        <p:nvSpPr>
          <p:cNvPr id="6" name="文本框 5">
            <a:extLst>
              <a:ext uri="{FF2B5EF4-FFF2-40B4-BE49-F238E27FC236}">
                <a16:creationId xmlns:a16="http://schemas.microsoft.com/office/drawing/2014/main" id="{2ED30A71-EBED-4CB4-8335-730FFDFAD7D5}"/>
              </a:ext>
            </a:extLst>
          </p:cNvPr>
          <p:cNvSpPr txBox="1"/>
          <p:nvPr/>
        </p:nvSpPr>
        <p:spPr>
          <a:xfrm>
            <a:off x="2743201" y="3147540"/>
            <a:ext cx="6390410" cy="1015663"/>
          </a:xfrm>
          <a:prstGeom prst="rect">
            <a:avLst/>
          </a:prstGeom>
          <a:noFill/>
        </p:spPr>
        <p:txBody>
          <a:bodyPr wrap="square" rtlCol="0">
            <a:spAutoFit/>
          </a:bodyPr>
          <a:lstStyle/>
          <a:p>
            <a:r>
              <a:rPr lang="en-US" altLang="zh-CN" sz="2000" b="1" dirty="0">
                <a:solidFill>
                  <a:srgbClr val="C00000"/>
                </a:solidFill>
              </a:rPr>
              <a:t>n</a:t>
            </a:r>
            <a:r>
              <a:rPr lang="zh-CN" altLang="en-US" sz="2000" b="1" dirty="0">
                <a:solidFill>
                  <a:srgbClr val="C00000"/>
                </a:solidFill>
              </a:rPr>
              <a:t>个元素的集合，构建并查集，在最坏情况下，即从</a:t>
            </a:r>
            <a:r>
              <a:rPr lang="en-US" altLang="zh-CN" sz="2000" b="1" dirty="0">
                <a:solidFill>
                  <a:srgbClr val="C00000"/>
                </a:solidFill>
              </a:rPr>
              <a:t>n</a:t>
            </a:r>
            <a:r>
              <a:rPr lang="zh-CN" altLang="en-US" sz="2000" b="1" dirty="0">
                <a:solidFill>
                  <a:srgbClr val="C00000"/>
                </a:solidFill>
              </a:rPr>
              <a:t>棵单元素树的森林变成单支树，全部操作</a:t>
            </a:r>
            <a:r>
              <a:rPr lang="en-US" altLang="zh-CN" sz="2000" b="1" dirty="0">
                <a:solidFill>
                  <a:srgbClr val="C00000"/>
                </a:solidFill>
              </a:rPr>
              <a:t>(</a:t>
            </a:r>
            <a:r>
              <a:rPr lang="en-US" altLang="zh-CN" sz="2000" b="1" dirty="0" err="1">
                <a:solidFill>
                  <a:srgbClr val="C00000"/>
                </a:solidFill>
              </a:rPr>
              <a:t>FindMFSet</a:t>
            </a:r>
            <a:r>
              <a:rPr lang="en-US" altLang="zh-CN" sz="2000" b="1" dirty="0">
                <a:solidFill>
                  <a:srgbClr val="C00000"/>
                </a:solidFill>
              </a:rPr>
              <a:t>(</a:t>
            </a:r>
            <a:r>
              <a:rPr lang="en-US" altLang="zh-CN" sz="2000" b="1" dirty="0" err="1">
                <a:solidFill>
                  <a:srgbClr val="C00000"/>
                </a:solidFill>
              </a:rPr>
              <a:t>S,i</a:t>
            </a:r>
            <a:r>
              <a:rPr lang="en-US" altLang="zh-CN" sz="2000" b="1" dirty="0">
                <a:solidFill>
                  <a:srgbClr val="C00000"/>
                </a:solidFill>
              </a:rPr>
              <a:t>) + </a:t>
            </a:r>
            <a:r>
              <a:rPr lang="en-US" altLang="zh-CN" sz="2000" b="1" dirty="0" err="1">
                <a:solidFill>
                  <a:srgbClr val="C00000"/>
                </a:solidFill>
              </a:rPr>
              <a:t>MergeMFSet</a:t>
            </a:r>
            <a:r>
              <a:rPr lang="en-US" altLang="zh-CN" sz="2000" b="1" dirty="0">
                <a:solidFill>
                  <a:srgbClr val="C00000"/>
                </a:solidFill>
              </a:rPr>
              <a:t>(*</a:t>
            </a:r>
            <a:r>
              <a:rPr lang="en-US" altLang="zh-CN" sz="2000" b="1" dirty="0" err="1">
                <a:solidFill>
                  <a:srgbClr val="C00000"/>
                </a:solidFill>
              </a:rPr>
              <a:t>S,i,j</a:t>
            </a:r>
            <a:r>
              <a:rPr lang="en-US" altLang="zh-CN" sz="2000" b="1" dirty="0">
                <a:solidFill>
                  <a:srgbClr val="C00000"/>
                </a:solidFill>
              </a:rPr>
              <a:t>))</a:t>
            </a:r>
            <a:r>
              <a:rPr lang="zh-CN" altLang="en-US" sz="2000" b="1" dirty="0">
                <a:solidFill>
                  <a:srgbClr val="C00000"/>
                </a:solidFill>
              </a:rPr>
              <a:t>的时间复杂度是</a:t>
            </a:r>
            <a:r>
              <a:rPr lang="en-US" altLang="zh-CN" sz="2000" b="1" dirty="0">
                <a:solidFill>
                  <a:srgbClr val="C00000"/>
                </a:solidFill>
              </a:rPr>
              <a:t>O(n</a:t>
            </a:r>
            <a:r>
              <a:rPr lang="en-US" altLang="zh-CN" sz="2000" b="1" baseline="30000" dirty="0">
                <a:solidFill>
                  <a:srgbClr val="C00000"/>
                </a:solidFill>
              </a:rPr>
              <a:t>2</a:t>
            </a:r>
            <a:r>
              <a:rPr lang="en-US" altLang="zh-CN" sz="2000" b="1" dirty="0">
                <a:solidFill>
                  <a:srgbClr val="C00000"/>
                </a:solidFill>
              </a:rPr>
              <a:t>)</a:t>
            </a:r>
            <a:endParaRPr lang="zh-CN" altLang="en-US" b="1" dirty="0">
              <a:solidFill>
                <a:srgbClr val="C00000"/>
              </a:solidFill>
            </a:endParaRPr>
          </a:p>
        </p:txBody>
      </p:sp>
      <p:sp>
        <p:nvSpPr>
          <p:cNvPr id="5" name="灯片编号占位符 4"/>
          <p:cNvSpPr>
            <a:spLocks noGrp="1"/>
          </p:cNvSpPr>
          <p:nvPr>
            <p:ph type="sldNum" sz="quarter" idx="12"/>
          </p:nvPr>
        </p:nvSpPr>
        <p:spPr/>
        <p:txBody>
          <a:bodyPr/>
          <a:lstStyle/>
          <a:p>
            <a:fld id="{EA89EC50-CC82-4D4F-A3F0-5F5CC7ED6230}" type="slidenum">
              <a:rPr lang="zh-CN" altLang="en-US" smtClean="0"/>
              <a:t>20</a:t>
            </a:fld>
            <a:endParaRPr lang="zh-CN" altLang="en-US"/>
          </a:p>
        </p:txBody>
      </p:sp>
      <p:sp>
        <p:nvSpPr>
          <p:cNvPr id="12" name="文本框 11">
            <a:extLst>
              <a:ext uri="{FF2B5EF4-FFF2-40B4-BE49-F238E27FC236}">
                <a16:creationId xmlns:a16="http://schemas.microsoft.com/office/drawing/2014/main" id="{9CAAAC96-5F3F-6F4B-A1F4-F3D2EC80CAC9}"/>
              </a:ext>
            </a:extLst>
          </p:cNvPr>
          <p:cNvSpPr txBox="1"/>
          <p:nvPr/>
        </p:nvSpPr>
        <p:spPr>
          <a:xfrm>
            <a:off x="5609378" y="541365"/>
            <a:ext cx="3708794" cy="955005"/>
          </a:xfrm>
          <a:prstGeom prst="rect">
            <a:avLst/>
          </a:prstGeom>
          <a:noFill/>
        </p:spPr>
        <p:txBody>
          <a:bodyPr wrap="square">
            <a:spAutoFit/>
          </a:bodyPr>
          <a:lstStyle/>
          <a:p>
            <a:pPr lvl="1">
              <a:lnSpc>
                <a:spcPct val="120000"/>
              </a:lnSpc>
              <a:spcBef>
                <a:spcPts val="0"/>
              </a:spcBef>
            </a:pPr>
            <a:r>
              <a:rPr lang="en-US" altLang="zh-CN" sz="1600" dirty="0"/>
              <a:t>Status </a:t>
            </a:r>
            <a:r>
              <a:rPr lang="en-US" altLang="zh-CN" sz="1600" dirty="0" err="1"/>
              <a:t>MergeMFSet</a:t>
            </a:r>
            <a:r>
              <a:rPr lang="en-US" altLang="zh-CN" sz="1600" dirty="0"/>
              <a:t> (*s, root1,root2)//</a:t>
            </a:r>
            <a:r>
              <a:rPr lang="zh-CN" altLang="en-US" sz="1600" dirty="0"/>
              <a:t>当</a:t>
            </a:r>
            <a:r>
              <a:rPr lang="en-US" altLang="zh-CN" sz="1600" dirty="0"/>
              <a:t>root1</a:t>
            </a:r>
            <a:r>
              <a:rPr lang="zh-CN" altLang="en-US" sz="1600" dirty="0"/>
              <a:t>和</a:t>
            </a:r>
            <a:r>
              <a:rPr lang="en-US" altLang="zh-CN" sz="1600" dirty="0"/>
              <a:t>root2</a:t>
            </a:r>
            <a:r>
              <a:rPr lang="zh-CN" altLang="en-US" sz="1600" dirty="0"/>
              <a:t>不相交时，把子集合</a:t>
            </a:r>
            <a:r>
              <a:rPr lang="en-US" altLang="zh-CN" sz="1600" dirty="0"/>
              <a:t>root1</a:t>
            </a:r>
            <a:r>
              <a:rPr lang="zh-CN" altLang="en-US" sz="1600" dirty="0"/>
              <a:t>并入</a:t>
            </a:r>
            <a:r>
              <a:rPr lang="en-US" altLang="zh-CN" sz="1600" dirty="0"/>
              <a:t>root2</a:t>
            </a:r>
            <a:r>
              <a:rPr lang="zh-CN" altLang="en-US" sz="1600" dirty="0"/>
              <a:t>中</a:t>
            </a:r>
            <a:endParaRPr lang="en-US" altLang="zh-CN" sz="1600" dirty="0"/>
          </a:p>
        </p:txBody>
      </p:sp>
    </p:spTree>
    <p:extLst>
      <p:ext uri="{BB962C8B-B14F-4D97-AF65-F5344CB8AC3E}">
        <p14:creationId xmlns:p14="http://schemas.microsoft.com/office/powerpoint/2010/main" val="9736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7"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D578CF6-34BE-4367-B21C-0759CA1EC509}"/>
              </a:ext>
            </a:extLst>
          </p:cNvPr>
          <p:cNvSpPr/>
          <p:nvPr/>
        </p:nvSpPr>
        <p:spPr>
          <a:xfrm>
            <a:off x="0" y="2679032"/>
            <a:ext cx="9153525" cy="320842"/>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325700AD-6F4C-40ED-87CD-DE29269EDDFC}"/>
              </a:ext>
            </a:extLst>
          </p:cNvPr>
          <p:cNvSpPr>
            <a:spLocks noGrp="1"/>
          </p:cNvSpPr>
          <p:nvPr>
            <p:ph type="title"/>
          </p:nvPr>
        </p:nvSpPr>
        <p:spPr/>
        <p:txBody>
          <a:bodyPr/>
          <a:lstStyle/>
          <a:p>
            <a:r>
              <a:rPr lang="zh-CN" altLang="en-US" dirty="0"/>
              <a:t>算法改进</a:t>
            </a:r>
          </a:p>
        </p:txBody>
      </p:sp>
      <p:sp>
        <p:nvSpPr>
          <p:cNvPr id="3" name="内容占位符 2">
            <a:extLst>
              <a:ext uri="{FF2B5EF4-FFF2-40B4-BE49-F238E27FC236}">
                <a16:creationId xmlns:a16="http://schemas.microsoft.com/office/drawing/2014/main" id="{FA5F18CB-E78A-46BC-9D0E-E5EF7AA35E8C}"/>
              </a:ext>
            </a:extLst>
          </p:cNvPr>
          <p:cNvSpPr>
            <a:spLocks noGrp="1"/>
          </p:cNvSpPr>
          <p:nvPr>
            <p:ph idx="1"/>
          </p:nvPr>
        </p:nvSpPr>
        <p:spPr>
          <a:xfrm>
            <a:off x="457200" y="908720"/>
            <a:ext cx="8229600" cy="5832648"/>
          </a:xfrm>
        </p:spPr>
        <p:txBody>
          <a:bodyPr>
            <a:normAutofit fontScale="62500" lnSpcReduction="20000"/>
          </a:bodyPr>
          <a:lstStyle/>
          <a:p>
            <a:r>
              <a:rPr lang="zh-CN" altLang="en-US" sz="3700" b="1" dirty="0">
                <a:solidFill>
                  <a:srgbClr val="0000CC"/>
                </a:solidFill>
              </a:rPr>
              <a:t>加权合并</a:t>
            </a:r>
            <a:r>
              <a:rPr lang="zh-CN" altLang="en-US" sz="3700" dirty="0"/>
              <a:t>：若树</a:t>
            </a:r>
            <a:r>
              <a:rPr lang="en-US" altLang="zh-CN" sz="3700" b="1" i="1" dirty="0" err="1"/>
              <a:t>i</a:t>
            </a:r>
            <a:r>
              <a:rPr lang="zh-CN" altLang="en-US" sz="3700" dirty="0"/>
              <a:t>结点数少于树</a:t>
            </a:r>
            <a:r>
              <a:rPr lang="en-US" altLang="zh-CN" sz="3700" b="1" i="1" dirty="0"/>
              <a:t>j</a:t>
            </a:r>
            <a:r>
              <a:rPr lang="zh-CN" altLang="en-US" sz="3700" dirty="0"/>
              <a:t>结点数，将</a:t>
            </a:r>
            <a:r>
              <a:rPr lang="en-US" altLang="zh-CN" sz="3700" dirty="0"/>
              <a:t>j</a:t>
            </a:r>
            <a:r>
              <a:rPr lang="zh-CN" altLang="en-US" sz="3700" dirty="0"/>
              <a:t>作为</a:t>
            </a:r>
            <a:r>
              <a:rPr lang="en-US" altLang="zh-CN" sz="3700" dirty="0" err="1"/>
              <a:t>i</a:t>
            </a:r>
            <a:r>
              <a:rPr lang="zh-CN" altLang="en-US" sz="3700" dirty="0"/>
              <a:t>的父结点，否则将</a:t>
            </a:r>
            <a:r>
              <a:rPr lang="en-US" altLang="zh-CN" sz="3700" dirty="0" err="1"/>
              <a:t>i</a:t>
            </a:r>
            <a:r>
              <a:rPr lang="zh-CN" altLang="en-US" sz="3700" dirty="0"/>
              <a:t>作为</a:t>
            </a:r>
            <a:r>
              <a:rPr lang="en-US" altLang="zh-CN" sz="3700" dirty="0"/>
              <a:t>j</a:t>
            </a:r>
            <a:r>
              <a:rPr lang="zh-CN" altLang="en-US" sz="3700" dirty="0"/>
              <a:t>的父结点</a:t>
            </a:r>
          </a:p>
          <a:p>
            <a:pPr lvl="1"/>
            <a:r>
              <a:rPr lang="zh-CN" altLang="en-US" sz="3400" dirty="0"/>
              <a:t>修改相应的存储结构：</a:t>
            </a:r>
            <a:r>
              <a:rPr lang="zh-CN" altLang="en-US" sz="3400" b="1" dirty="0">
                <a:solidFill>
                  <a:schemeClr val="accent6">
                    <a:lumMod val="50000"/>
                  </a:schemeClr>
                </a:solidFill>
              </a:rPr>
              <a:t>令根结点的</a:t>
            </a:r>
            <a:r>
              <a:rPr lang="en-US" altLang="zh-CN" sz="3400" b="1" dirty="0">
                <a:solidFill>
                  <a:schemeClr val="accent6">
                    <a:lumMod val="50000"/>
                  </a:schemeClr>
                </a:solidFill>
              </a:rPr>
              <a:t>parent</a:t>
            </a:r>
            <a:r>
              <a:rPr lang="zh-CN" altLang="en-US" sz="3400" b="1" dirty="0">
                <a:solidFill>
                  <a:schemeClr val="accent6">
                    <a:lumMod val="50000"/>
                  </a:schemeClr>
                </a:solidFill>
              </a:rPr>
              <a:t>域存储子集中所含元素数目的负值</a:t>
            </a:r>
          </a:p>
          <a:p>
            <a:pPr marL="0" indent="0">
              <a:buNone/>
            </a:pPr>
            <a:r>
              <a:rPr lang="en-US" altLang="zh-CN" dirty="0"/>
              <a:t>Status </a:t>
            </a:r>
            <a:r>
              <a:rPr lang="en-US" altLang="zh-CN" b="1" dirty="0" err="1">
                <a:solidFill>
                  <a:srgbClr val="0000CC"/>
                </a:solidFill>
              </a:rPr>
              <a:t>MixMFSet</a:t>
            </a:r>
            <a:r>
              <a:rPr lang="en-US" altLang="zh-CN" dirty="0"/>
              <a:t>(</a:t>
            </a:r>
            <a:r>
              <a:rPr lang="en-US" altLang="zh-CN" dirty="0" err="1"/>
              <a:t>MFSet</a:t>
            </a:r>
            <a:r>
              <a:rPr lang="en-US" altLang="zh-CN" dirty="0"/>
              <a:t> *S, int </a:t>
            </a:r>
            <a:r>
              <a:rPr lang="en-US" altLang="zh-CN" dirty="0" err="1"/>
              <a:t>i</a:t>
            </a:r>
            <a:r>
              <a:rPr lang="en-US" altLang="zh-CN" dirty="0"/>
              <a:t>,  int j) {  </a:t>
            </a:r>
          </a:p>
          <a:p>
            <a:pPr marL="0" indent="0">
              <a:buNone/>
            </a:pPr>
            <a:r>
              <a:rPr lang="en-US" altLang="zh-CN" dirty="0"/>
              <a:t>    //S-&gt;nodes[</a:t>
            </a:r>
            <a:r>
              <a:rPr lang="en-US" altLang="zh-CN" dirty="0" err="1"/>
              <a:t>i</a:t>
            </a:r>
            <a:r>
              <a:rPr lang="en-US" altLang="zh-CN" dirty="0"/>
              <a:t>]</a:t>
            </a:r>
            <a:r>
              <a:rPr lang="zh-CN" altLang="en-US" dirty="0"/>
              <a:t>、</a:t>
            </a:r>
            <a:r>
              <a:rPr lang="en-US" altLang="zh-CN" dirty="0"/>
              <a:t>S-&gt;nodes[j] </a:t>
            </a:r>
            <a:r>
              <a:rPr lang="zh-CN" altLang="en-US" dirty="0"/>
              <a:t>为</a:t>
            </a:r>
            <a:r>
              <a:rPr lang="en-US" altLang="zh-CN" dirty="0"/>
              <a:t>S</a:t>
            </a:r>
            <a:r>
              <a:rPr lang="zh-CN" altLang="en-US" dirty="0"/>
              <a:t>互不相交的两个子集</a:t>
            </a:r>
            <a:r>
              <a:rPr lang="en-US" altLang="zh-CN" dirty="0"/>
              <a:t>Si</a:t>
            </a:r>
            <a:r>
              <a:rPr lang="zh-CN" altLang="en-US" dirty="0"/>
              <a:t>和</a:t>
            </a:r>
            <a:r>
              <a:rPr lang="en-US" altLang="zh-CN" dirty="0" err="1"/>
              <a:t>Sj</a:t>
            </a:r>
            <a:r>
              <a:rPr lang="zh-CN" altLang="en-US" dirty="0"/>
              <a:t>的根结点</a:t>
            </a:r>
          </a:p>
          <a:p>
            <a:pPr marL="0" indent="0">
              <a:buNone/>
            </a:pPr>
            <a:r>
              <a:rPr lang="en-US" altLang="zh-CN" dirty="0"/>
              <a:t>    if (</a:t>
            </a:r>
            <a:r>
              <a:rPr lang="en-US" altLang="zh-CN" dirty="0" err="1"/>
              <a:t>i</a:t>
            </a:r>
            <a:r>
              <a:rPr lang="en-US" altLang="zh-CN" dirty="0"/>
              <a:t>&lt;0 || </a:t>
            </a:r>
            <a:r>
              <a:rPr lang="en-US" altLang="zh-CN" dirty="0" err="1"/>
              <a:t>i</a:t>
            </a:r>
            <a:r>
              <a:rPr lang="en-US" altLang="zh-CN" dirty="0"/>
              <a:t>&gt;=S-&gt;n || j&lt;0 || j&gt;=S-&gt;n) return ERROR;  </a:t>
            </a:r>
          </a:p>
          <a:p>
            <a:pPr marL="0" indent="0">
              <a:buNone/>
            </a:pPr>
            <a:r>
              <a:rPr lang="en-US" altLang="zh-CN" dirty="0"/>
              <a:t>    if</a:t>
            </a:r>
            <a:r>
              <a:rPr lang="en-US" altLang="zh-CN" b="1" dirty="0">
                <a:solidFill>
                  <a:srgbClr val="C00000"/>
                </a:solidFill>
              </a:rPr>
              <a:t>(S-&gt;nodes[</a:t>
            </a:r>
            <a:r>
              <a:rPr lang="en-US" altLang="zh-CN" b="1" dirty="0" err="1">
                <a:solidFill>
                  <a:srgbClr val="C00000"/>
                </a:solidFill>
              </a:rPr>
              <a:t>i</a:t>
            </a:r>
            <a:r>
              <a:rPr lang="en-US" altLang="zh-CN" b="1" dirty="0">
                <a:solidFill>
                  <a:srgbClr val="C00000"/>
                </a:solidFill>
              </a:rPr>
              <a:t>].parent&gt;=S-&gt;nodes[j].parent</a:t>
            </a:r>
            <a:r>
              <a:rPr lang="en-US" altLang="zh-CN" dirty="0"/>
              <a:t>) {  //Si</a:t>
            </a:r>
            <a:r>
              <a:rPr lang="zh-CN" altLang="en-US" dirty="0"/>
              <a:t>所含元素不比</a:t>
            </a:r>
            <a:r>
              <a:rPr lang="en-US" altLang="zh-CN" dirty="0" err="1"/>
              <a:t>Sj</a:t>
            </a:r>
            <a:r>
              <a:rPr lang="zh-CN" altLang="en-US" dirty="0"/>
              <a:t>多 </a:t>
            </a:r>
          </a:p>
          <a:p>
            <a:pPr marL="0" indent="0">
              <a:buNone/>
            </a:pPr>
            <a:r>
              <a:rPr lang="zh-CN" altLang="en-US" dirty="0"/>
              <a:t>         </a:t>
            </a:r>
            <a:r>
              <a:rPr lang="en-US" altLang="zh-CN" dirty="0"/>
              <a:t>S-&gt;nodes[j].parent += S-&gt;nodes[</a:t>
            </a:r>
            <a:r>
              <a:rPr lang="en-US" altLang="zh-CN" dirty="0" err="1"/>
              <a:t>i</a:t>
            </a:r>
            <a:r>
              <a:rPr lang="en-US" altLang="zh-CN" dirty="0"/>
              <a:t>].parent;</a:t>
            </a:r>
            <a:endParaRPr lang="zh-CN" altLang="en-US" dirty="0"/>
          </a:p>
          <a:p>
            <a:pPr marL="0" indent="0">
              <a:buNone/>
            </a:pPr>
            <a:r>
              <a:rPr lang="zh-CN" altLang="en-US" dirty="0"/>
              <a:t>         </a:t>
            </a:r>
            <a:r>
              <a:rPr lang="en-US" altLang="zh-CN" dirty="0"/>
              <a:t>S-&gt;nodes[</a:t>
            </a:r>
            <a:r>
              <a:rPr lang="en-US" altLang="zh-CN" dirty="0" err="1"/>
              <a:t>i</a:t>
            </a:r>
            <a:r>
              <a:rPr lang="en-US" altLang="zh-CN" dirty="0"/>
              <a:t>].parent  =  j; //</a:t>
            </a:r>
            <a:r>
              <a:rPr lang="en-US" altLang="zh-CN" dirty="0" err="1"/>
              <a:t>i</a:t>
            </a:r>
            <a:r>
              <a:rPr lang="zh-CN" altLang="en-US" dirty="0"/>
              <a:t>所在集合合并到</a:t>
            </a:r>
            <a:r>
              <a:rPr lang="en-US" altLang="zh-CN" dirty="0"/>
              <a:t>j</a:t>
            </a:r>
            <a:r>
              <a:rPr lang="zh-CN" altLang="en-US" dirty="0"/>
              <a:t>所在集合</a:t>
            </a:r>
          </a:p>
          <a:p>
            <a:pPr marL="0" indent="0">
              <a:buNone/>
            </a:pPr>
            <a:r>
              <a:rPr lang="zh-CN" altLang="en-US" dirty="0"/>
              <a:t>    </a:t>
            </a:r>
            <a:r>
              <a:rPr lang="en-US" altLang="zh-CN" dirty="0"/>
              <a:t>}</a:t>
            </a:r>
          </a:p>
          <a:p>
            <a:pPr marL="0" indent="0">
              <a:buNone/>
            </a:pPr>
            <a:r>
              <a:rPr lang="en-US" altLang="zh-CN" dirty="0"/>
              <a:t>    else{  </a:t>
            </a:r>
          </a:p>
          <a:p>
            <a:pPr marL="0" indent="0">
              <a:buNone/>
            </a:pPr>
            <a:r>
              <a:rPr lang="en-US" altLang="zh-CN" dirty="0"/>
              <a:t>	S-&gt;nodes[</a:t>
            </a:r>
            <a:r>
              <a:rPr lang="en-US" altLang="zh-CN" dirty="0" err="1"/>
              <a:t>i</a:t>
            </a:r>
            <a:r>
              <a:rPr lang="en-US" altLang="zh-CN" dirty="0"/>
              <a:t>].parent += S-&gt;nodes[j].parent; </a:t>
            </a:r>
          </a:p>
          <a:p>
            <a:pPr marL="0" indent="0">
              <a:buNone/>
            </a:pPr>
            <a:r>
              <a:rPr lang="en-US" altLang="zh-CN" dirty="0"/>
              <a:t>            	S-&gt;nodes[j].parent  = </a:t>
            </a:r>
            <a:r>
              <a:rPr lang="en-US" altLang="zh-CN" dirty="0" err="1"/>
              <a:t>i</a:t>
            </a:r>
            <a:r>
              <a:rPr lang="en-US" altLang="zh-CN" dirty="0"/>
              <a:t>;  </a:t>
            </a:r>
          </a:p>
          <a:p>
            <a:pPr marL="0" indent="0">
              <a:buNone/>
            </a:pPr>
            <a:r>
              <a:rPr lang="en-US" altLang="zh-CN" dirty="0"/>
              <a:t>    	}</a:t>
            </a:r>
          </a:p>
          <a:p>
            <a:pPr marL="0" indent="0">
              <a:buNone/>
            </a:pPr>
            <a:r>
              <a:rPr lang="en-US" altLang="zh-CN" dirty="0"/>
              <a:t>    return OK;  </a:t>
            </a:r>
          </a:p>
          <a:p>
            <a:pPr marL="0" indent="0">
              <a:buNone/>
            </a:pPr>
            <a:r>
              <a:rPr lang="en-US" altLang="zh-CN" dirty="0"/>
              <a:t>} </a:t>
            </a:r>
          </a:p>
          <a:p>
            <a:endParaRPr lang="zh-CN" altLang="en-US" dirty="0"/>
          </a:p>
        </p:txBody>
      </p:sp>
      <p:pic>
        <p:nvPicPr>
          <p:cNvPr id="4" name="图片 3">
            <a:extLst>
              <a:ext uri="{FF2B5EF4-FFF2-40B4-BE49-F238E27FC236}">
                <a16:creationId xmlns:a16="http://schemas.microsoft.com/office/drawing/2014/main" id="{1B31D7AE-C08A-4867-883D-025F26B195B4}"/>
              </a:ext>
            </a:extLst>
          </p:cNvPr>
          <p:cNvPicPr>
            <a:picLocks noChangeAspect="1"/>
          </p:cNvPicPr>
          <p:nvPr/>
        </p:nvPicPr>
        <p:blipFill>
          <a:blip r:embed="rId3"/>
          <a:stretch>
            <a:fillRect/>
          </a:stretch>
        </p:blipFill>
        <p:spPr>
          <a:xfrm>
            <a:off x="6882431" y="3470564"/>
            <a:ext cx="2116096" cy="331236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22F8CA8-CDD3-4E85-8811-1956986777D8}"/>
                  </a:ext>
                </a:extLst>
              </p:cNvPr>
              <p:cNvSpPr txBox="1"/>
              <p:nvPr/>
            </p:nvSpPr>
            <p:spPr>
              <a:xfrm>
                <a:off x="2421082" y="6150114"/>
                <a:ext cx="4149622" cy="707886"/>
              </a:xfrm>
              <a:prstGeom prst="rect">
                <a:avLst/>
              </a:prstGeom>
              <a:noFill/>
            </p:spPr>
            <p:txBody>
              <a:bodyPr wrap="square" rtlCol="0">
                <a:spAutoFit/>
              </a:bodyPr>
              <a:lstStyle/>
              <a:p>
                <a:r>
                  <a:rPr lang="zh-CN" altLang="en-US" sz="2000" b="1" dirty="0">
                    <a:solidFill>
                      <a:srgbClr val="C00000"/>
                    </a:solidFill>
                  </a:rPr>
                  <a:t>对</a:t>
                </a:r>
                <a:r>
                  <a:rPr lang="en-US" altLang="zh-CN" sz="2000" b="1" dirty="0">
                    <a:solidFill>
                      <a:srgbClr val="C00000"/>
                    </a:solidFill>
                  </a:rPr>
                  <a:t>n</a:t>
                </a:r>
                <a:r>
                  <a:rPr lang="zh-CN" altLang="en-US" sz="2000" b="1" dirty="0">
                    <a:solidFill>
                      <a:srgbClr val="C00000"/>
                    </a:solidFill>
                  </a:rPr>
                  <a:t>个元素的集合，若按</a:t>
                </a:r>
                <a:r>
                  <a:rPr lang="en-US" altLang="zh-CN" sz="2000" b="1" dirty="0" err="1">
                    <a:solidFill>
                      <a:srgbClr val="C00000"/>
                    </a:solidFill>
                  </a:rPr>
                  <a:t>MixMFSet</a:t>
                </a:r>
                <a:r>
                  <a:rPr lang="en-US" altLang="zh-CN" sz="2000" b="1" dirty="0">
                    <a:solidFill>
                      <a:srgbClr val="C00000"/>
                    </a:solidFill>
                  </a:rPr>
                  <a:t> </a:t>
                </a:r>
                <a:r>
                  <a:rPr lang="zh-CN" altLang="en-US" sz="2000" b="1" dirty="0">
                    <a:solidFill>
                      <a:srgbClr val="C00000"/>
                    </a:solidFill>
                  </a:rPr>
                  <a:t>建立树，该树的高度不大于</a:t>
                </a:r>
                <a14:m>
                  <m:oMath xmlns:m="http://schemas.openxmlformats.org/officeDocument/2006/math">
                    <m:d>
                      <m:dPr>
                        <m:begChr m:val="⌊"/>
                        <m:endChr m:val="⌋"/>
                        <m:ctrlPr>
                          <a:rPr lang="zh-CN" altLang="en-US" sz="2000" b="1" i="1" smtClean="0">
                            <a:solidFill>
                              <a:srgbClr val="C00000"/>
                            </a:solidFill>
                            <a:latin typeface="Cambria Math" panose="02040503050406030204" pitchFamily="18" charset="0"/>
                          </a:rPr>
                        </m:ctrlPr>
                      </m:dPr>
                      <m:e>
                        <m:func>
                          <m:funcPr>
                            <m:ctrlPr>
                              <a:rPr lang="en-US" altLang="zh-CN" sz="2000" b="1" i="1" smtClean="0">
                                <a:solidFill>
                                  <a:srgbClr val="C00000"/>
                                </a:solidFill>
                                <a:latin typeface="Cambria Math" panose="02040503050406030204" pitchFamily="18" charset="0"/>
                              </a:rPr>
                            </m:ctrlPr>
                          </m:funcPr>
                          <m:fName>
                            <m:sSub>
                              <m:sSubPr>
                                <m:ctrlPr>
                                  <a:rPr lang="en-US" altLang="zh-CN" sz="2000" b="1" i="1" smtClean="0">
                                    <a:solidFill>
                                      <a:srgbClr val="C00000"/>
                                    </a:solidFill>
                                    <a:latin typeface="Cambria Math" panose="02040503050406030204" pitchFamily="18" charset="0"/>
                                  </a:rPr>
                                </m:ctrlPr>
                              </m:sSubPr>
                              <m:e>
                                <m:r>
                                  <a:rPr lang="en-US" altLang="zh-CN" sz="2000" b="1" i="0" smtClean="0">
                                    <a:solidFill>
                                      <a:srgbClr val="C00000"/>
                                    </a:solidFill>
                                    <a:latin typeface="Cambria Math" panose="02040503050406030204" pitchFamily="18" charset="0"/>
                                  </a:rPr>
                                  <m:t>𝐥𝐨𝐠</m:t>
                                </m:r>
                              </m:e>
                              <m:sub>
                                <m:r>
                                  <a:rPr lang="en-US" altLang="zh-CN" sz="2000" b="1" i="1" smtClean="0">
                                    <a:solidFill>
                                      <a:srgbClr val="C00000"/>
                                    </a:solidFill>
                                    <a:latin typeface="Cambria Math" panose="02040503050406030204" pitchFamily="18" charset="0"/>
                                  </a:rPr>
                                  <m:t>𝟐</m:t>
                                </m:r>
                              </m:sub>
                            </m:sSub>
                          </m:fName>
                          <m:e>
                            <m:r>
                              <a:rPr lang="en-US" altLang="zh-CN" sz="2000" b="1" i="1" smtClean="0">
                                <a:solidFill>
                                  <a:srgbClr val="C00000"/>
                                </a:solidFill>
                                <a:latin typeface="Cambria Math" panose="02040503050406030204" pitchFamily="18" charset="0"/>
                              </a:rPr>
                              <m:t>𝒏</m:t>
                            </m:r>
                          </m:e>
                        </m:func>
                      </m:e>
                    </m:d>
                  </m:oMath>
                </a14:m>
                <a:endParaRPr lang="zh-CN" altLang="en-US" sz="2000" b="1" dirty="0"/>
              </a:p>
            </p:txBody>
          </p:sp>
        </mc:Choice>
        <mc:Fallback xmlns="">
          <p:sp>
            <p:nvSpPr>
              <p:cNvPr id="5" name="文本框 4">
                <a:extLst>
                  <a:ext uri="{FF2B5EF4-FFF2-40B4-BE49-F238E27FC236}">
                    <a16:creationId xmlns:a16="http://schemas.microsoft.com/office/drawing/2014/main" id="{222F8CA8-CDD3-4E85-8811-1956986777D8}"/>
                  </a:ext>
                </a:extLst>
              </p:cNvPr>
              <p:cNvSpPr txBox="1">
                <a:spLocks noRot="1" noChangeAspect="1" noMove="1" noResize="1" noEditPoints="1" noAdjustHandles="1" noChangeArrowheads="1" noChangeShapeType="1" noTextEdit="1"/>
              </p:cNvSpPr>
              <p:nvPr/>
            </p:nvSpPr>
            <p:spPr>
              <a:xfrm>
                <a:off x="2421082" y="6150114"/>
                <a:ext cx="4149622" cy="707886"/>
              </a:xfrm>
              <a:prstGeom prst="rect">
                <a:avLst/>
              </a:prstGeom>
              <a:blipFill>
                <a:blip r:embed="rId4"/>
                <a:stretch>
                  <a:fillRect l="-1468" t="-7759" b="-12069"/>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EA89EC50-CC82-4D4F-A3F0-5F5CC7ED6230}" type="slidenum">
              <a:rPr lang="zh-CN" altLang="en-US" smtClean="0"/>
              <a:t>21</a:t>
            </a:fld>
            <a:endParaRPr lang="zh-CN" altLang="en-US"/>
          </a:p>
        </p:txBody>
      </p:sp>
    </p:spTree>
    <p:extLst>
      <p:ext uri="{BB962C8B-B14F-4D97-AF65-F5344CB8AC3E}">
        <p14:creationId xmlns:p14="http://schemas.microsoft.com/office/powerpoint/2010/main" val="286092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CD578CF6-34BE-4367-B21C-0759CA1EC509}"/>
              </a:ext>
            </a:extLst>
          </p:cNvPr>
          <p:cNvSpPr/>
          <p:nvPr/>
        </p:nvSpPr>
        <p:spPr>
          <a:xfrm>
            <a:off x="-9526" y="2680068"/>
            <a:ext cx="9153525" cy="337870"/>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D578CF6-34BE-4367-B21C-0759CA1EC509}"/>
              </a:ext>
            </a:extLst>
          </p:cNvPr>
          <p:cNvSpPr/>
          <p:nvPr/>
        </p:nvSpPr>
        <p:spPr>
          <a:xfrm>
            <a:off x="0" y="3047356"/>
            <a:ext cx="9153525" cy="680225"/>
          </a:xfrm>
          <a:prstGeom prst="rect">
            <a:avLst/>
          </a:prstGeom>
          <a:solidFill>
            <a:srgbClr val="FFFFCC"/>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5DDBECC-C8F5-4906-A593-33EFEAA68380}"/>
              </a:ext>
            </a:extLst>
          </p:cNvPr>
          <p:cNvSpPr/>
          <p:nvPr/>
        </p:nvSpPr>
        <p:spPr>
          <a:xfrm>
            <a:off x="-9525" y="4023292"/>
            <a:ext cx="9153525" cy="1025786"/>
          </a:xfrm>
          <a:prstGeom prst="rect">
            <a:avLst/>
          </a:prstGeom>
          <a:solidFill>
            <a:srgbClr val="FFFFCC"/>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337469A-8730-4A16-BF4F-A5D7B62EA495}"/>
              </a:ext>
            </a:extLst>
          </p:cNvPr>
          <p:cNvSpPr>
            <a:spLocks noGrp="1"/>
          </p:cNvSpPr>
          <p:nvPr>
            <p:ph type="title"/>
          </p:nvPr>
        </p:nvSpPr>
        <p:spPr/>
        <p:txBody>
          <a:bodyPr/>
          <a:lstStyle/>
          <a:p>
            <a:r>
              <a:rPr lang="zh-CN" altLang="en-US" dirty="0"/>
              <a:t>算法改进</a:t>
            </a:r>
          </a:p>
        </p:txBody>
      </p:sp>
      <p:sp>
        <p:nvSpPr>
          <p:cNvPr id="3" name="内容占位符 2">
            <a:extLst>
              <a:ext uri="{FF2B5EF4-FFF2-40B4-BE49-F238E27FC236}">
                <a16:creationId xmlns:a16="http://schemas.microsoft.com/office/drawing/2014/main" id="{C4854CEF-40B2-4BA7-91E2-5B6080036EED}"/>
              </a:ext>
            </a:extLst>
          </p:cNvPr>
          <p:cNvSpPr>
            <a:spLocks noGrp="1"/>
          </p:cNvSpPr>
          <p:nvPr>
            <p:ph idx="1"/>
          </p:nvPr>
        </p:nvSpPr>
        <p:spPr/>
        <p:txBody>
          <a:bodyPr>
            <a:normAutofit fontScale="70000" lnSpcReduction="20000"/>
          </a:bodyPr>
          <a:lstStyle/>
          <a:p>
            <a:pPr>
              <a:lnSpc>
                <a:spcPct val="120000"/>
              </a:lnSpc>
              <a:spcBef>
                <a:spcPts val="0"/>
              </a:spcBef>
            </a:pPr>
            <a:r>
              <a:rPr lang="zh-CN" altLang="en-US" sz="3400" dirty="0"/>
              <a:t>压缩路径：当所需确定的元素</a:t>
            </a:r>
            <a:r>
              <a:rPr lang="en-US" altLang="zh-CN" sz="3400" b="1" i="1" dirty="0" err="1"/>
              <a:t>i</a:t>
            </a:r>
            <a:r>
              <a:rPr lang="zh-CN" altLang="en-US" sz="3400" dirty="0"/>
              <a:t>不在树的第二层时，可通过</a:t>
            </a:r>
            <a:r>
              <a:rPr lang="en-US" altLang="zh-CN" sz="3400" dirty="0"/>
              <a:t> </a:t>
            </a:r>
            <a:r>
              <a:rPr lang="zh-CN" altLang="en-US" sz="3400" dirty="0"/>
              <a:t>“压缩路径”功能缩短元素到达根结点的路径</a:t>
            </a:r>
            <a:endParaRPr lang="en-US" altLang="zh-CN" sz="3400" dirty="0"/>
          </a:p>
          <a:p>
            <a:endParaRPr lang="zh-CN" altLang="en-US" sz="3400" dirty="0"/>
          </a:p>
          <a:p>
            <a:pPr marL="0" indent="0">
              <a:lnSpc>
                <a:spcPct val="120000"/>
              </a:lnSpc>
              <a:spcBef>
                <a:spcPts val="0"/>
              </a:spcBef>
              <a:buNone/>
            </a:pPr>
            <a:r>
              <a:rPr lang="en-US" altLang="zh-CN" dirty="0"/>
              <a:t>int </a:t>
            </a:r>
            <a:r>
              <a:rPr lang="en-US" altLang="zh-CN" b="1" dirty="0" err="1">
                <a:solidFill>
                  <a:srgbClr val="0000CC"/>
                </a:solidFill>
              </a:rPr>
              <a:t>FixMFSet</a:t>
            </a:r>
            <a:r>
              <a:rPr lang="en-US" altLang="zh-CN" dirty="0"/>
              <a:t>(</a:t>
            </a:r>
            <a:r>
              <a:rPr lang="en-US" altLang="zh-CN" dirty="0" err="1"/>
              <a:t>MFSet</a:t>
            </a:r>
            <a:r>
              <a:rPr lang="en-US" altLang="zh-CN" dirty="0"/>
              <a:t> *S, int </a:t>
            </a:r>
            <a:r>
              <a:rPr lang="en-US" altLang="zh-CN" err="1"/>
              <a:t>i</a:t>
            </a:r>
            <a:r>
              <a:rPr lang="en-US" altLang="zh-CN"/>
              <a:t>) </a:t>
            </a:r>
            <a:r>
              <a:rPr lang="en-US" altLang="zh-CN" b="1">
                <a:solidFill>
                  <a:srgbClr val="0000CC"/>
                </a:solidFill>
              </a:rPr>
              <a:t>{</a:t>
            </a:r>
            <a:r>
              <a:rPr lang="en-US" altLang="zh-CN"/>
              <a:t> </a:t>
            </a:r>
            <a:r>
              <a:rPr lang="en-US" altLang="zh-CN" dirty="0"/>
              <a:t> </a:t>
            </a:r>
            <a:r>
              <a:rPr lang="en-US" altLang="zh-CN" dirty="0" err="1"/>
              <a:t>int</a:t>
            </a:r>
            <a:r>
              <a:rPr lang="en-US" altLang="zh-CN" dirty="0"/>
              <a:t> </a:t>
            </a:r>
            <a:r>
              <a:rPr lang="en-US" altLang="zh-CN" dirty="0" err="1"/>
              <a:t>j,k,t</a:t>
            </a:r>
            <a:r>
              <a:rPr lang="en-US" altLang="zh-CN" dirty="0"/>
              <a:t>; //</a:t>
            </a:r>
            <a:r>
              <a:rPr lang="zh-CN" altLang="en-US" dirty="0"/>
              <a:t>确定</a:t>
            </a:r>
            <a:r>
              <a:rPr lang="en-US" altLang="zh-CN" b="1" i="1" dirty="0" err="1"/>
              <a:t>i</a:t>
            </a:r>
            <a:r>
              <a:rPr lang="zh-CN" altLang="en-US" dirty="0"/>
              <a:t>所在子集，</a:t>
            </a:r>
            <a:endParaRPr lang="en-US" altLang="zh-CN" dirty="0"/>
          </a:p>
          <a:p>
            <a:pPr marL="0" indent="0">
              <a:lnSpc>
                <a:spcPct val="120000"/>
              </a:lnSpc>
              <a:spcBef>
                <a:spcPts val="0"/>
              </a:spcBef>
              <a:buNone/>
            </a:pPr>
            <a:r>
              <a:rPr lang="en-US" altLang="zh-CN"/>
              <a:t>   //</a:t>
            </a:r>
            <a:r>
              <a:rPr lang="zh-CN" altLang="en-US"/>
              <a:t>将</a:t>
            </a:r>
            <a:r>
              <a:rPr lang="zh-CN" altLang="en-US" dirty="0"/>
              <a:t>从</a:t>
            </a:r>
            <a:r>
              <a:rPr lang="en-US" altLang="zh-CN" b="1" i="1" dirty="0" err="1"/>
              <a:t>i</a:t>
            </a:r>
            <a:r>
              <a:rPr lang="zh-CN" altLang="en-US" dirty="0"/>
              <a:t>至根路径上所有结点变为根的孩子结点</a:t>
            </a:r>
          </a:p>
          <a:p>
            <a:pPr marL="0" indent="0">
              <a:lnSpc>
                <a:spcPct val="120000"/>
              </a:lnSpc>
              <a:spcBef>
                <a:spcPts val="0"/>
              </a:spcBef>
              <a:buNone/>
            </a:pPr>
            <a:r>
              <a:rPr lang="en-US" altLang="zh-CN" dirty="0"/>
              <a:t>    if(</a:t>
            </a:r>
            <a:r>
              <a:rPr lang="en-US" altLang="zh-CN" dirty="0" err="1"/>
              <a:t>i</a:t>
            </a:r>
            <a:r>
              <a:rPr lang="en-US" altLang="zh-CN" dirty="0"/>
              <a:t>&lt;0 || </a:t>
            </a:r>
            <a:r>
              <a:rPr lang="en-US" altLang="zh-CN" dirty="0" err="1"/>
              <a:t>i</a:t>
            </a:r>
            <a:r>
              <a:rPr lang="en-US" altLang="zh-CN" dirty="0"/>
              <a:t>=&gt;S-&gt;n) return ERROR;   </a:t>
            </a:r>
          </a:p>
          <a:p>
            <a:pPr marL="0" indent="0">
              <a:lnSpc>
                <a:spcPct val="120000"/>
              </a:lnSpc>
              <a:spcBef>
                <a:spcPts val="0"/>
              </a:spcBef>
              <a:buNone/>
            </a:pPr>
            <a:r>
              <a:rPr lang="en-US" altLang="zh-CN" dirty="0"/>
              <a:t>    //</a:t>
            </a:r>
            <a:r>
              <a:rPr lang="zh-CN" altLang="en-US" dirty="0"/>
              <a:t>寻找</a:t>
            </a:r>
            <a:r>
              <a:rPr lang="en-US" altLang="zh-CN" b="1" dirty="0" err="1">
                <a:solidFill>
                  <a:srgbClr val="0000CC"/>
                </a:solidFill>
              </a:rPr>
              <a:t>i</a:t>
            </a:r>
            <a:r>
              <a:rPr lang="zh-CN" altLang="en-US" dirty="0"/>
              <a:t>所在树的</a:t>
            </a:r>
            <a:r>
              <a:rPr lang="zh-CN" altLang="en-US" b="1" dirty="0">
                <a:solidFill>
                  <a:srgbClr val="0000CC"/>
                </a:solidFill>
              </a:rPr>
              <a:t>根</a:t>
            </a:r>
            <a:r>
              <a:rPr lang="zh-CN" altLang="en-US" dirty="0"/>
              <a:t>，记录在</a:t>
            </a:r>
            <a:r>
              <a:rPr lang="en-US" altLang="zh-CN" b="1" dirty="0">
                <a:solidFill>
                  <a:srgbClr val="C00000"/>
                </a:solidFill>
              </a:rPr>
              <a:t>j</a:t>
            </a:r>
          </a:p>
          <a:p>
            <a:pPr marL="0" indent="0">
              <a:lnSpc>
                <a:spcPct val="120000"/>
              </a:lnSpc>
              <a:spcBef>
                <a:spcPts val="0"/>
              </a:spcBef>
              <a:buNone/>
            </a:pPr>
            <a:r>
              <a:rPr lang="zh-CN" altLang="en-US" dirty="0"/>
              <a:t>    </a:t>
            </a:r>
            <a:r>
              <a:rPr lang="en-US" altLang="zh-CN" dirty="0"/>
              <a:t>for(</a:t>
            </a:r>
            <a:r>
              <a:rPr lang="en-US" altLang="zh-CN" b="1" dirty="0">
                <a:solidFill>
                  <a:srgbClr val="C00000"/>
                </a:solidFill>
              </a:rPr>
              <a:t>j</a:t>
            </a:r>
            <a:r>
              <a:rPr lang="en-US" altLang="zh-CN" dirty="0"/>
              <a:t>=</a:t>
            </a:r>
            <a:r>
              <a:rPr lang="en-US" altLang="zh-CN" dirty="0" err="1"/>
              <a:t>i</a:t>
            </a:r>
            <a:r>
              <a:rPr lang="en-US" altLang="zh-CN" dirty="0"/>
              <a:t>;  S-&gt;nodes[</a:t>
            </a:r>
            <a:r>
              <a:rPr lang="en-US" altLang="zh-CN" b="1" dirty="0">
                <a:solidFill>
                  <a:srgbClr val="C00000"/>
                </a:solidFill>
              </a:rPr>
              <a:t>j</a:t>
            </a:r>
            <a:r>
              <a:rPr lang="en-US" altLang="zh-CN" dirty="0"/>
              <a:t>].parent&gt;=0; </a:t>
            </a:r>
            <a:r>
              <a:rPr lang="en-US" altLang="zh-CN" b="1" dirty="0">
                <a:solidFill>
                  <a:srgbClr val="C00000"/>
                </a:solidFill>
              </a:rPr>
              <a:t>j</a:t>
            </a:r>
            <a:r>
              <a:rPr lang="en-US" altLang="zh-CN" dirty="0"/>
              <a:t>=S-&gt;nodes[</a:t>
            </a:r>
            <a:r>
              <a:rPr lang="en-US" altLang="zh-CN" b="1" dirty="0">
                <a:solidFill>
                  <a:srgbClr val="C00000"/>
                </a:solidFill>
              </a:rPr>
              <a:t>j</a:t>
            </a:r>
            <a:r>
              <a:rPr lang="en-US" altLang="zh-CN" dirty="0"/>
              <a:t>].parent) </a:t>
            </a:r>
            <a:r>
              <a:rPr lang="en-US" altLang="zh-CN" b="1" dirty="0">
                <a:solidFill>
                  <a:srgbClr val="C00000"/>
                </a:solidFill>
              </a:rPr>
              <a:t>;</a:t>
            </a:r>
            <a:r>
              <a:rPr lang="en-US" altLang="zh-CN" dirty="0"/>
              <a:t>  </a:t>
            </a:r>
          </a:p>
          <a:p>
            <a:pPr marL="0" indent="0">
              <a:lnSpc>
                <a:spcPct val="120000"/>
              </a:lnSpc>
              <a:spcBef>
                <a:spcPts val="0"/>
              </a:spcBef>
              <a:buNone/>
            </a:pPr>
            <a:r>
              <a:rPr lang="en-US" altLang="zh-CN" dirty="0"/>
              <a:t>    for(k=</a:t>
            </a:r>
            <a:r>
              <a:rPr lang="en-US" altLang="zh-CN" dirty="0" err="1"/>
              <a:t>i</a:t>
            </a:r>
            <a:r>
              <a:rPr lang="en-US" altLang="zh-CN" dirty="0"/>
              <a:t>; k !=</a:t>
            </a:r>
            <a:r>
              <a:rPr lang="en-US" altLang="zh-CN" b="1" dirty="0">
                <a:solidFill>
                  <a:srgbClr val="C00000"/>
                </a:solidFill>
              </a:rPr>
              <a:t>j</a:t>
            </a:r>
            <a:r>
              <a:rPr lang="en-US" altLang="zh-CN" dirty="0"/>
              <a:t>; k=t) {  </a:t>
            </a:r>
          </a:p>
          <a:p>
            <a:pPr marL="0" indent="0">
              <a:lnSpc>
                <a:spcPct val="120000"/>
              </a:lnSpc>
              <a:spcBef>
                <a:spcPts val="0"/>
              </a:spcBef>
              <a:buNone/>
            </a:pPr>
            <a:r>
              <a:rPr lang="en-US" altLang="zh-CN" dirty="0"/>
              <a:t>	//</a:t>
            </a:r>
            <a:r>
              <a:rPr lang="zh-CN" altLang="en-US" dirty="0"/>
              <a:t>将从</a:t>
            </a:r>
            <a:r>
              <a:rPr lang="en-US" altLang="zh-CN" dirty="0" err="1"/>
              <a:t>i</a:t>
            </a:r>
            <a:r>
              <a:rPr lang="zh-CN" altLang="en-US" dirty="0"/>
              <a:t>到根沿路结点的双亲都指向根</a:t>
            </a:r>
            <a:endParaRPr lang="en-US" altLang="zh-CN" dirty="0"/>
          </a:p>
          <a:p>
            <a:pPr marL="0" indent="0">
              <a:lnSpc>
                <a:spcPct val="120000"/>
              </a:lnSpc>
              <a:spcBef>
                <a:spcPts val="0"/>
              </a:spcBef>
              <a:buNone/>
            </a:pPr>
            <a:r>
              <a:rPr lang="en-US" altLang="zh-CN" dirty="0"/>
              <a:t>            	t=S-&gt;nodes[k].parent;  </a:t>
            </a:r>
          </a:p>
          <a:p>
            <a:pPr marL="0" indent="0">
              <a:lnSpc>
                <a:spcPct val="120000"/>
              </a:lnSpc>
              <a:spcBef>
                <a:spcPts val="0"/>
              </a:spcBef>
              <a:buNone/>
            </a:pPr>
            <a:r>
              <a:rPr lang="en-US" altLang="zh-CN" dirty="0"/>
              <a:t>	S-&gt;nodes[k].parent=</a:t>
            </a:r>
            <a:r>
              <a:rPr lang="en-US" altLang="zh-CN" b="1" dirty="0">
                <a:solidFill>
                  <a:srgbClr val="C00000"/>
                </a:solidFill>
              </a:rPr>
              <a:t>j</a:t>
            </a:r>
            <a:r>
              <a:rPr lang="en-US" altLang="zh-CN" dirty="0"/>
              <a:t>;  </a:t>
            </a:r>
          </a:p>
          <a:p>
            <a:pPr marL="0" indent="0">
              <a:lnSpc>
                <a:spcPct val="120000"/>
              </a:lnSpc>
              <a:spcBef>
                <a:spcPts val="0"/>
              </a:spcBef>
              <a:buNone/>
            </a:pPr>
            <a:r>
              <a:rPr lang="en-US" altLang="zh-CN" dirty="0"/>
              <a:t>           }</a:t>
            </a:r>
          </a:p>
          <a:p>
            <a:pPr marL="0" indent="0">
              <a:lnSpc>
                <a:spcPct val="120000"/>
              </a:lnSpc>
              <a:spcBef>
                <a:spcPts val="0"/>
              </a:spcBef>
              <a:buNone/>
            </a:pPr>
            <a:r>
              <a:rPr lang="en-US" altLang="zh-CN" dirty="0"/>
              <a:t>return </a:t>
            </a:r>
            <a:r>
              <a:rPr lang="en-US" altLang="zh-CN" b="1" dirty="0">
                <a:solidFill>
                  <a:srgbClr val="C00000"/>
                </a:solidFill>
              </a:rPr>
              <a:t>j</a:t>
            </a:r>
            <a:r>
              <a:rPr lang="en-US" altLang="zh-CN" dirty="0"/>
              <a:t>; </a:t>
            </a:r>
          </a:p>
          <a:p>
            <a:pPr marL="0" indent="0">
              <a:lnSpc>
                <a:spcPct val="120000"/>
              </a:lnSpc>
              <a:spcBef>
                <a:spcPts val="0"/>
              </a:spcBef>
              <a:buNone/>
            </a:pPr>
            <a:r>
              <a:rPr lang="en-US" altLang="zh-CN" b="1" dirty="0">
                <a:solidFill>
                  <a:srgbClr val="0000CC"/>
                </a:solidFill>
              </a:rPr>
              <a:t>}</a:t>
            </a:r>
          </a:p>
          <a:p>
            <a:endParaRPr lang="zh-CN" altLang="en-US" dirty="0"/>
          </a:p>
        </p:txBody>
      </p:sp>
      <p:pic>
        <p:nvPicPr>
          <p:cNvPr id="4" name="图片 3">
            <a:extLst>
              <a:ext uri="{FF2B5EF4-FFF2-40B4-BE49-F238E27FC236}">
                <a16:creationId xmlns:a16="http://schemas.microsoft.com/office/drawing/2014/main" id="{6D826B53-2C74-48F4-A10B-D7688E99EB99}"/>
              </a:ext>
            </a:extLst>
          </p:cNvPr>
          <p:cNvPicPr>
            <a:picLocks noChangeAspect="1"/>
          </p:cNvPicPr>
          <p:nvPr/>
        </p:nvPicPr>
        <p:blipFill>
          <a:blip r:embed="rId3"/>
          <a:stretch>
            <a:fillRect/>
          </a:stretch>
        </p:blipFill>
        <p:spPr>
          <a:xfrm>
            <a:off x="6857250" y="4281054"/>
            <a:ext cx="2286750" cy="2576945"/>
          </a:xfrm>
          <a:prstGeom prst="rect">
            <a:avLst/>
          </a:prstGeom>
        </p:spPr>
      </p:pic>
      <p:pic>
        <p:nvPicPr>
          <p:cNvPr id="5" name="图片 4">
            <a:extLst>
              <a:ext uri="{FF2B5EF4-FFF2-40B4-BE49-F238E27FC236}">
                <a16:creationId xmlns:a16="http://schemas.microsoft.com/office/drawing/2014/main" id="{63A8A249-FABA-460C-9D4A-E167778926ED}"/>
              </a:ext>
            </a:extLst>
          </p:cNvPr>
          <p:cNvPicPr>
            <a:picLocks noChangeAspect="1"/>
          </p:cNvPicPr>
          <p:nvPr/>
        </p:nvPicPr>
        <p:blipFill>
          <a:blip r:embed="rId4"/>
          <a:stretch>
            <a:fillRect/>
          </a:stretch>
        </p:blipFill>
        <p:spPr>
          <a:xfrm>
            <a:off x="6670098" y="1844824"/>
            <a:ext cx="2483427" cy="1853339"/>
          </a:xfrm>
          <a:prstGeom prst="rect">
            <a:avLst/>
          </a:prstGeom>
        </p:spPr>
      </p:pic>
      <p:sp>
        <p:nvSpPr>
          <p:cNvPr id="6" name="箭头: 上 5">
            <a:extLst>
              <a:ext uri="{FF2B5EF4-FFF2-40B4-BE49-F238E27FC236}">
                <a16:creationId xmlns:a16="http://schemas.microsoft.com/office/drawing/2014/main" id="{1752CC9A-B2FF-4E1B-A12B-96DD297EF9D9}"/>
              </a:ext>
            </a:extLst>
          </p:cNvPr>
          <p:cNvSpPr/>
          <p:nvPr/>
        </p:nvSpPr>
        <p:spPr>
          <a:xfrm>
            <a:off x="8052954" y="3756999"/>
            <a:ext cx="633846" cy="924791"/>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7724736" y="4171959"/>
            <a:ext cx="1489703" cy="369332"/>
          </a:xfrm>
          <a:prstGeom prst="rect">
            <a:avLst/>
          </a:prstGeom>
        </p:spPr>
        <p:txBody>
          <a:bodyPr wrap="none">
            <a:spAutoFit/>
          </a:bodyPr>
          <a:lstStyle/>
          <a:p>
            <a:r>
              <a:rPr lang="en-US" altLang="zh-CN" b="1" dirty="0" err="1">
                <a:solidFill>
                  <a:srgbClr val="0000CC"/>
                </a:solidFill>
              </a:rPr>
              <a:t>FixMFSet</a:t>
            </a:r>
            <a:r>
              <a:rPr lang="en-US" altLang="zh-CN" b="1" dirty="0">
                <a:solidFill>
                  <a:srgbClr val="0000CC"/>
                </a:solidFill>
              </a:rPr>
              <a:t>(S,7)</a:t>
            </a:r>
            <a:endParaRPr lang="zh-CN" altLang="en-US" dirty="0"/>
          </a:p>
        </p:txBody>
      </p:sp>
      <p:sp>
        <p:nvSpPr>
          <p:cNvPr id="10" name="灯片编号占位符 9"/>
          <p:cNvSpPr>
            <a:spLocks noGrp="1"/>
          </p:cNvSpPr>
          <p:nvPr>
            <p:ph type="sldNum" sz="quarter" idx="12"/>
          </p:nvPr>
        </p:nvSpPr>
        <p:spPr/>
        <p:txBody>
          <a:bodyPr/>
          <a:lstStyle/>
          <a:p>
            <a:fld id="{EA89EC50-CC82-4D4F-A3F0-5F5CC7ED6230}" type="slidenum">
              <a:rPr lang="zh-CN" altLang="en-US" smtClean="0"/>
              <a:t>22</a:t>
            </a:fld>
            <a:endParaRPr lang="zh-CN" altLang="en-US"/>
          </a:p>
        </p:txBody>
      </p:sp>
    </p:spTree>
    <p:extLst>
      <p:ext uri="{BB962C8B-B14F-4D97-AF65-F5344CB8AC3E}">
        <p14:creationId xmlns:p14="http://schemas.microsoft.com/office/powerpoint/2010/main" val="301959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7" grpId="0" animBg="1"/>
      <p:bldP spid="6"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3368EF6-1AB5-403C-8312-5792FB087B4E}"/>
              </a:ext>
            </a:extLst>
          </p:cNvPr>
          <p:cNvSpPr>
            <a:spLocks noGrp="1"/>
          </p:cNvSpPr>
          <p:nvPr>
            <p:ph type="title"/>
          </p:nvPr>
        </p:nvSpPr>
        <p:spPr/>
        <p:txBody>
          <a:bodyPr/>
          <a:lstStyle/>
          <a:p>
            <a:r>
              <a:rPr lang="zh-CN" altLang="en-US" dirty="0"/>
              <a:t>并查集</a:t>
            </a:r>
          </a:p>
        </p:txBody>
      </p:sp>
      <p:sp>
        <p:nvSpPr>
          <p:cNvPr id="7" name="内容占位符 6">
            <a:extLst>
              <a:ext uri="{FF2B5EF4-FFF2-40B4-BE49-F238E27FC236}">
                <a16:creationId xmlns:a16="http://schemas.microsoft.com/office/drawing/2014/main" id="{C841CA28-D10E-448D-86D4-26FBEC44A034}"/>
              </a:ext>
            </a:extLst>
          </p:cNvPr>
          <p:cNvSpPr>
            <a:spLocks noGrp="1"/>
          </p:cNvSpPr>
          <p:nvPr>
            <p:ph sz="half" idx="1"/>
          </p:nvPr>
        </p:nvSpPr>
        <p:spPr/>
        <p:txBody>
          <a:bodyPr/>
          <a:lstStyle/>
          <a:p>
            <a:r>
              <a:rPr lang="zh-CN" altLang="en-US" dirty="0"/>
              <a:t>例子</a:t>
            </a:r>
          </a:p>
        </p:txBody>
      </p:sp>
      <p:sp>
        <p:nvSpPr>
          <p:cNvPr id="120" name="内容占位符 119">
            <a:extLst>
              <a:ext uri="{FF2B5EF4-FFF2-40B4-BE49-F238E27FC236}">
                <a16:creationId xmlns:a16="http://schemas.microsoft.com/office/drawing/2014/main" id="{421263DC-65C6-4AF2-BD22-431D9A08B222}"/>
              </a:ext>
            </a:extLst>
          </p:cNvPr>
          <p:cNvSpPr>
            <a:spLocks noGrp="1"/>
          </p:cNvSpPr>
          <p:nvPr>
            <p:ph sz="half" idx="2"/>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87" name="灯片编号占位符 3">
            <a:extLst>
              <a:ext uri="{FF2B5EF4-FFF2-40B4-BE49-F238E27FC236}">
                <a16:creationId xmlns:a16="http://schemas.microsoft.com/office/drawing/2014/main" id="{5DA47ADA-AC31-4916-8CC8-559F6182978C}"/>
              </a:ext>
            </a:extLst>
          </p:cNvPr>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grpSp>
        <p:nvGrpSpPr>
          <p:cNvPr id="9" name="组合 8">
            <a:extLst>
              <a:ext uri="{FF2B5EF4-FFF2-40B4-BE49-F238E27FC236}">
                <a16:creationId xmlns:a16="http://schemas.microsoft.com/office/drawing/2014/main" id="{391F11BA-E655-460D-B1CC-4A00258570E2}"/>
              </a:ext>
            </a:extLst>
          </p:cNvPr>
          <p:cNvGrpSpPr/>
          <p:nvPr/>
        </p:nvGrpSpPr>
        <p:grpSpPr>
          <a:xfrm>
            <a:off x="1949434" y="798524"/>
            <a:ext cx="4641866" cy="1237282"/>
            <a:chOff x="4455371" y="684312"/>
            <a:chExt cx="4641866" cy="1237282"/>
          </a:xfrm>
        </p:grpSpPr>
        <p:sp>
          <p:nvSpPr>
            <p:cNvPr id="10" name="椭圆 9">
              <a:extLst>
                <a:ext uri="{FF2B5EF4-FFF2-40B4-BE49-F238E27FC236}">
                  <a16:creationId xmlns:a16="http://schemas.microsoft.com/office/drawing/2014/main" id="{2E97DEA7-AE61-4D6B-9B45-9269313E4868}"/>
                </a:ext>
              </a:extLst>
            </p:cNvPr>
            <p:cNvSpPr/>
            <p:nvPr/>
          </p:nvSpPr>
          <p:spPr>
            <a:xfrm>
              <a:off x="4455371" y="686265"/>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0</a:t>
              </a:r>
              <a:endParaRPr lang="zh-CN" altLang="en-US" dirty="0"/>
            </a:p>
          </p:txBody>
        </p:sp>
        <p:sp>
          <p:nvSpPr>
            <p:cNvPr id="11" name="椭圆 10">
              <a:extLst>
                <a:ext uri="{FF2B5EF4-FFF2-40B4-BE49-F238E27FC236}">
                  <a16:creationId xmlns:a16="http://schemas.microsoft.com/office/drawing/2014/main" id="{7D963CB8-2025-43FC-832E-5385E1D76195}"/>
                </a:ext>
              </a:extLst>
            </p:cNvPr>
            <p:cNvSpPr/>
            <p:nvPr/>
          </p:nvSpPr>
          <p:spPr>
            <a:xfrm>
              <a:off x="5097056" y="700202"/>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20983E04-FCFC-4B40-B7D0-8267AA408EB1}"/>
                </a:ext>
              </a:extLst>
            </p:cNvPr>
            <p:cNvSpPr/>
            <p:nvPr/>
          </p:nvSpPr>
          <p:spPr>
            <a:xfrm>
              <a:off x="7826287" y="684312"/>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5</a:t>
              </a:r>
              <a:endParaRPr lang="zh-CN" altLang="en-US" dirty="0"/>
            </a:p>
          </p:txBody>
        </p:sp>
        <p:sp>
          <p:nvSpPr>
            <p:cNvPr id="13" name="椭圆 12">
              <a:extLst>
                <a:ext uri="{FF2B5EF4-FFF2-40B4-BE49-F238E27FC236}">
                  <a16:creationId xmlns:a16="http://schemas.microsoft.com/office/drawing/2014/main" id="{13FD040B-356E-42D9-88DE-8CFC0D24B2A8}"/>
                </a:ext>
              </a:extLst>
            </p:cNvPr>
            <p:cNvSpPr/>
            <p:nvPr/>
          </p:nvSpPr>
          <p:spPr>
            <a:xfrm>
              <a:off x="7160659" y="704687"/>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4</a:t>
              </a:r>
              <a:endParaRPr lang="zh-CN" altLang="en-US" dirty="0"/>
            </a:p>
          </p:txBody>
        </p:sp>
        <p:sp>
          <p:nvSpPr>
            <p:cNvPr id="14" name="椭圆 13">
              <a:extLst>
                <a:ext uri="{FF2B5EF4-FFF2-40B4-BE49-F238E27FC236}">
                  <a16:creationId xmlns:a16="http://schemas.microsoft.com/office/drawing/2014/main" id="{6F6FB7C0-A959-4B55-8068-0DC3AB4E0116}"/>
                </a:ext>
              </a:extLst>
            </p:cNvPr>
            <p:cNvSpPr/>
            <p:nvPr/>
          </p:nvSpPr>
          <p:spPr>
            <a:xfrm>
              <a:off x="5783072" y="700202"/>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2</a:t>
              </a:r>
              <a:endParaRPr lang="zh-CN" altLang="en-US" dirty="0"/>
            </a:p>
          </p:txBody>
        </p:sp>
        <p:sp>
          <p:nvSpPr>
            <p:cNvPr id="15" name="椭圆 14">
              <a:extLst>
                <a:ext uri="{FF2B5EF4-FFF2-40B4-BE49-F238E27FC236}">
                  <a16:creationId xmlns:a16="http://schemas.microsoft.com/office/drawing/2014/main" id="{7EAEA8ED-B24E-4BE7-A129-86B80B67E396}"/>
                </a:ext>
              </a:extLst>
            </p:cNvPr>
            <p:cNvSpPr/>
            <p:nvPr/>
          </p:nvSpPr>
          <p:spPr>
            <a:xfrm>
              <a:off x="6469088" y="686265"/>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3</a:t>
              </a:r>
              <a:endParaRPr lang="zh-CN" altLang="en-US" dirty="0"/>
            </a:p>
          </p:txBody>
        </p:sp>
        <p:sp>
          <p:nvSpPr>
            <p:cNvPr id="16" name="椭圆 15">
              <a:extLst>
                <a:ext uri="{FF2B5EF4-FFF2-40B4-BE49-F238E27FC236}">
                  <a16:creationId xmlns:a16="http://schemas.microsoft.com/office/drawing/2014/main" id="{DF2243D5-B0E4-43A6-866B-714B0BB77292}"/>
                </a:ext>
              </a:extLst>
            </p:cNvPr>
            <p:cNvSpPr/>
            <p:nvPr/>
          </p:nvSpPr>
          <p:spPr>
            <a:xfrm>
              <a:off x="8521173" y="700202"/>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6</a:t>
              </a:r>
              <a:endParaRPr lang="zh-CN" altLang="en-US" dirty="0"/>
            </a:p>
          </p:txBody>
        </p:sp>
        <p:grpSp>
          <p:nvGrpSpPr>
            <p:cNvPr id="17" name="组合 16">
              <a:extLst>
                <a:ext uri="{FF2B5EF4-FFF2-40B4-BE49-F238E27FC236}">
                  <a16:creationId xmlns:a16="http://schemas.microsoft.com/office/drawing/2014/main" id="{39BA1C79-B6CD-4297-B77F-47A835B32C12}"/>
                </a:ext>
              </a:extLst>
            </p:cNvPr>
            <p:cNvGrpSpPr/>
            <p:nvPr/>
          </p:nvGrpSpPr>
          <p:grpSpPr>
            <a:xfrm>
              <a:off x="4499992" y="1340768"/>
              <a:ext cx="4468688" cy="580826"/>
              <a:chOff x="4495801" y="1838109"/>
              <a:chExt cx="4468688" cy="580826"/>
            </a:xfrm>
          </p:grpSpPr>
          <p:sp>
            <p:nvSpPr>
              <p:cNvPr id="24" name="矩形 23">
                <a:extLst>
                  <a:ext uri="{FF2B5EF4-FFF2-40B4-BE49-F238E27FC236}">
                    <a16:creationId xmlns:a16="http://schemas.microsoft.com/office/drawing/2014/main" id="{F9134A30-7D9A-4FBE-977D-B6A381030509}"/>
                  </a:ext>
                </a:extLst>
              </p:cNvPr>
              <p:cNvSpPr/>
              <p:nvPr/>
            </p:nvSpPr>
            <p:spPr>
              <a:xfrm>
                <a:off x="4495801" y="1844825"/>
                <a:ext cx="4468688" cy="5637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-1</a:t>
                </a:r>
                <a:endParaRPr lang="zh-CN" altLang="en-US" dirty="0"/>
              </a:p>
            </p:txBody>
          </p:sp>
          <p:cxnSp>
            <p:nvCxnSpPr>
              <p:cNvPr id="25" name="直接连接符 24">
                <a:extLst>
                  <a:ext uri="{FF2B5EF4-FFF2-40B4-BE49-F238E27FC236}">
                    <a16:creationId xmlns:a16="http://schemas.microsoft.com/office/drawing/2014/main" id="{BA6E3CFA-5573-4B8B-A921-42C6D34CD012}"/>
                  </a:ext>
                </a:extLst>
              </p:cNvPr>
              <p:cNvCxnSpPr/>
              <p:nvPr/>
            </p:nvCxnSpPr>
            <p:spPr>
              <a:xfrm>
                <a:off x="5135860" y="1848505"/>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接连接符 25">
                <a:extLst>
                  <a:ext uri="{FF2B5EF4-FFF2-40B4-BE49-F238E27FC236}">
                    <a16:creationId xmlns:a16="http://schemas.microsoft.com/office/drawing/2014/main" id="{DF784563-64BA-4953-802E-439A18418214}"/>
                  </a:ext>
                </a:extLst>
              </p:cNvPr>
              <p:cNvCxnSpPr/>
              <p:nvPr/>
            </p:nvCxnSpPr>
            <p:spPr>
              <a:xfrm>
                <a:off x="5782156" y="1838109"/>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直接连接符 26">
                <a:extLst>
                  <a:ext uri="{FF2B5EF4-FFF2-40B4-BE49-F238E27FC236}">
                    <a16:creationId xmlns:a16="http://schemas.microsoft.com/office/drawing/2014/main" id="{38DBD1EE-E135-4270-A5A1-59F4867BE316}"/>
                  </a:ext>
                </a:extLst>
              </p:cNvPr>
              <p:cNvCxnSpPr/>
              <p:nvPr/>
            </p:nvCxnSpPr>
            <p:spPr>
              <a:xfrm>
                <a:off x="6414253" y="1848505"/>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直接连接符 27">
                <a:extLst>
                  <a:ext uri="{FF2B5EF4-FFF2-40B4-BE49-F238E27FC236}">
                    <a16:creationId xmlns:a16="http://schemas.microsoft.com/office/drawing/2014/main" id="{A5A708FE-6C51-4051-8D14-06966A9DEACF}"/>
                  </a:ext>
                </a:extLst>
              </p:cNvPr>
              <p:cNvCxnSpPr/>
              <p:nvPr/>
            </p:nvCxnSpPr>
            <p:spPr>
              <a:xfrm>
                <a:off x="7045152" y="1848505"/>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直接连接符 28">
                <a:extLst>
                  <a:ext uri="{FF2B5EF4-FFF2-40B4-BE49-F238E27FC236}">
                    <a16:creationId xmlns:a16="http://schemas.microsoft.com/office/drawing/2014/main" id="{8200CDD9-2BA8-4DBB-B417-A72FD5D9ABCD}"/>
                  </a:ext>
                </a:extLst>
              </p:cNvPr>
              <p:cNvCxnSpPr/>
              <p:nvPr/>
            </p:nvCxnSpPr>
            <p:spPr>
              <a:xfrm>
                <a:off x="7668344" y="1838109"/>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直接连接符 29">
                <a:extLst>
                  <a:ext uri="{FF2B5EF4-FFF2-40B4-BE49-F238E27FC236}">
                    <a16:creationId xmlns:a16="http://schemas.microsoft.com/office/drawing/2014/main" id="{24F2B739-3A53-4795-9BF9-4C9E77E5D837}"/>
                  </a:ext>
                </a:extLst>
              </p:cNvPr>
              <p:cNvCxnSpPr/>
              <p:nvPr/>
            </p:nvCxnSpPr>
            <p:spPr>
              <a:xfrm>
                <a:off x="8319506" y="1838109"/>
                <a:ext cx="0" cy="570430"/>
              </a:xfrm>
              <a:prstGeom prst="line">
                <a:avLst/>
              </a:prstGeom>
            </p:spPr>
            <p:style>
              <a:lnRef idx="2">
                <a:schemeClr val="accent2"/>
              </a:lnRef>
              <a:fillRef idx="0">
                <a:schemeClr val="accent2"/>
              </a:fillRef>
              <a:effectRef idx="1">
                <a:schemeClr val="accent2"/>
              </a:effectRef>
              <a:fontRef idx="minor">
                <a:schemeClr val="tx1"/>
              </a:fontRef>
            </p:style>
          </p:cxnSp>
        </p:grpSp>
        <p:sp>
          <p:nvSpPr>
            <p:cNvPr id="18" name="矩形 17">
              <a:extLst>
                <a:ext uri="{FF2B5EF4-FFF2-40B4-BE49-F238E27FC236}">
                  <a16:creationId xmlns:a16="http://schemas.microsoft.com/office/drawing/2014/main" id="{45805AE0-3DF3-4248-B227-816D36DEFDF8}"/>
                </a:ext>
              </a:extLst>
            </p:cNvPr>
            <p:cNvSpPr/>
            <p:nvPr/>
          </p:nvSpPr>
          <p:spPr>
            <a:xfrm>
              <a:off x="5280054" y="1463571"/>
              <a:ext cx="372218" cy="369332"/>
            </a:xfrm>
            <a:prstGeom prst="rect">
              <a:avLst/>
            </a:prstGeom>
          </p:spPr>
          <p:txBody>
            <a:bodyPr wrap="none">
              <a:spAutoFit/>
            </a:bodyPr>
            <a:lstStyle/>
            <a:p>
              <a:r>
                <a:rPr lang="en-US" altLang="zh-CN" dirty="0"/>
                <a:t>-1</a:t>
              </a:r>
              <a:endParaRPr lang="zh-CN" altLang="en-US" dirty="0"/>
            </a:p>
          </p:txBody>
        </p:sp>
        <p:sp>
          <p:nvSpPr>
            <p:cNvPr id="19" name="矩形 18">
              <a:extLst>
                <a:ext uri="{FF2B5EF4-FFF2-40B4-BE49-F238E27FC236}">
                  <a16:creationId xmlns:a16="http://schemas.microsoft.com/office/drawing/2014/main" id="{3BCF0FE5-D41C-4745-9265-ACE89F4D6D19}"/>
                </a:ext>
              </a:extLst>
            </p:cNvPr>
            <p:cNvSpPr/>
            <p:nvPr/>
          </p:nvSpPr>
          <p:spPr>
            <a:xfrm>
              <a:off x="4631830" y="1475492"/>
              <a:ext cx="372218" cy="369332"/>
            </a:xfrm>
            <a:prstGeom prst="rect">
              <a:avLst/>
            </a:prstGeom>
          </p:spPr>
          <p:txBody>
            <a:bodyPr wrap="none">
              <a:spAutoFit/>
            </a:bodyPr>
            <a:lstStyle/>
            <a:p>
              <a:r>
                <a:rPr lang="en-US" altLang="zh-CN" dirty="0"/>
                <a:t>-1</a:t>
              </a:r>
              <a:endParaRPr lang="zh-CN" altLang="en-US" dirty="0"/>
            </a:p>
          </p:txBody>
        </p:sp>
        <p:sp>
          <p:nvSpPr>
            <p:cNvPr id="20" name="矩形 19">
              <a:extLst>
                <a:ext uri="{FF2B5EF4-FFF2-40B4-BE49-F238E27FC236}">
                  <a16:creationId xmlns:a16="http://schemas.microsoft.com/office/drawing/2014/main" id="{21148B85-39A5-425D-BC04-7D7CE8AE52A4}"/>
                </a:ext>
              </a:extLst>
            </p:cNvPr>
            <p:cNvSpPr/>
            <p:nvPr/>
          </p:nvSpPr>
          <p:spPr>
            <a:xfrm>
              <a:off x="5933174" y="1475492"/>
              <a:ext cx="372218" cy="369332"/>
            </a:xfrm>
            <a:prstGeom prst="rect">
              <a:avLst/>
            </a:prstGeom>
          </p:spPr>
          <p:txBody>
            <a:bodyPr wrap="none">
              <a:spAutoFit/>
            </a:bodyPr>
            <a:lstStyle/>
            <a:p>
              <a:r>
                <a:rPr lang="en-US" altLang="zh-CN" dirty="0"/>
                <a:t>-1</a:t>
              </a:r>
              <a:endParaRPr lang="zh-CN" altLang="en-US" dirty="0"/>
            </a:p>
          </p:txBody>
        </p:sp>
        <p:sp>
          <p:nvSpPr>
            <p:cNvPr id="21" name="矩形 20">
              <a:extLst>
                <a:ext uri="{FF2B5EF4-FFF2-40B4-BE49-F238E27FC236}">
                  <a16:creationId xmlns:a16="http://schemas.microsoft.com/office/drawing/2014/main" id="{192F46BC-5FA9-48DC-AF39-D4A223541585}"/>
                </a:ext>
              </a:extLst>
            </p:cNvPr>
            <p:cNvSpPr/>
            <p:nvPr/>
          </p:nvSpPr>
          <p:spPr>
            <a:xfrm>
              <a:off x="7164553" y="1445439"/>
              <a:ext cx="372218" cy="369332"/>
            </a:xfrm>
            <a:prstGeom prst="rect">
              <a:avLst/>
            </a:prstGeom>
          </p:spPr>
          <p:txBody>
            <a:bodyPr wrap="none">
              <a:spAutoFit/>
            </a:bodyPr>
            <a:lstStyle/>
            <a:p>
              <a:r>
                <a:rPr lang="en-US" altLang="zh-CN" dirty="0"/>
                <a:t>-1</a:t>
              </a:r>
              <a:endParaRPr lang="zh-CN" altLang="en-US" dirty="0"/>
            </a:p>
          </p:txBody>
        </p:sp>
        <p:sp>
          <p:nvSpPr>
            <p:cNvPr id="22" name="矩形 21">
              <a:extLst>
                <a:ext uri="{FF2B5EF4-FFF2-40B4-BE49-F238E27FC236}">
                  <a16:creationId xmlns:a16="http://schemas.microsoft.com/office/drawing/2014/main" id="{56D6FDFA-F5FE-4968-8DEA-36D9FC7939E0}"/>
                </a:ext>
              </a:extLst>
            </p:cNvPr>
            <p:cNvSpPr/>
            <p:nvPr/>
          </p:nvSpPr>
          <p:spPr>
            <a:xfrm>
              <a:off x="7797378" y="1417969"/>
              <a:ext cx="372218" cy="369332"/>
            </a:xfrm>
            <a:prstGeom prst="rect">
              <a:avLst/>
            </a:prstGeom>
          </p:spPr>
          <p:txBody>
            <a:bodyPr wrap="none">
              <a:spAutoFit/>
            </a:bodyPr>
            <a:lstStyle/>
            <a:p>
              <a:r>
                <a:rPr lang="en-US" altLang="zh-CN" dirty="0"/>
                <a:t>-1</a:t>
              </a:r>
              <a:endParaRPr lang="zh-CN" altLang="en-US" dirty="0"/>
            </a:p>
          </p:txBody>
        </p:sp>
        <p:sp>
          <p:nvSpPr>
            <p:cNvPr id="23" name="矩形 22">
              <a:extLst>
                <a:ext uri="{FF2B5EF4-FFF2-40B4-BE49-F238E27FC236}">
                  <a16:creationId xmlns:a16="http://schemas.microsoft.com/office/drawing/2014/main" id="{9B9B8E54-910A-420D-8358-7793F607F477}"/>
                </a:ext>
              </a:extLst>
            </p:cNvPr>
            <p:cNvSpPr/>
            <p:nvPr/>
          </p:nvSpPr>
          <p:spPr>
            <a:xfrm>
              <a:off x="8489430" y="1443816"/>
              <a:ext cx="372218" cy="369332"/>
            </a:xfrm>
            <a:prstGeom prst="rect">
              <a:avLst/>
            </a:prstGeom>
          </p:spPr>
          <p:txBody>
            <a:bodyPr wrap="none">
              <a:spAutoFit/>
            </a:bodyPr>
            <a:lstStyle/>
            <a:p>
              <a:r>
                <a:rPr lang="en-US" altLang="zh-CN" dirty="0"/>
                <a:t>-1</a:t>
              </a:r>
              <a:endParaRPr lang="zh-CN" altLang="en-US" dirty="0"/>
            </a:p>
          </p:txBody>
        </p:sp>
      </p:grpSp>
      <p:grpSp>
        <p:nvGrpSpPr>
          <p:cNvPr id="31" name="组合 30">
            <a:extLst>
              <a:ext uri="{FF2B5EF4-FFF2-40B4-BE49-F238E27FC236}">
                <a16:creationId xmlns:a16="http://schemas.microsoft.com/office/drawing/2014/main" id="{367E3CFC-5F39-4C44-BB1C-F227858FE68D}"/>
              </a:ext>
            </a:extLst>
          </p:cNvPr>
          <p:cNvGrpSpPr/>
          <p:nvPr/>
        </p:nvGrpSpPr>
        <p:grpSpPr>
          <a:xfrm>
            <a:off x="356775" y="2114074"/>
            <a:ext cx="4468688" cy="2016084"/>
            <a:chOff x="4567808" y="1989593"/>
            <a:chExt cx="4468688" cy="2016084"/>
          </a:xfrm>
        </p:grpSpPr>
        <p:sp>
          <p:nvSpPr>
            <p:cNvPr id="32" name="椭圆 31">
              <a:extLst>
                <a:ext uri="{FF2B5EF4-FFF2-40B4-BE49-F238E27FC236}">
                  <a16:creationId xmlns:a16="http://schemas.microsoft.com/office/drawing/2014/main" id="{13D6544B-8F79-4E2B-A98E-2F5CFAE718D7}"/>
                </a:ext>
              </a:extLst>
            </p:cNvPr>
            <p:cNvSpPr/>
            <p:nvPr/>
          </p:nvSpPr>
          <p:spPr>
            <a:xfrm>
              <a:off x="5226124" y="2011666"/>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0</a:t>
              </a:r>
              <a:endParaRPr lang="zh-CN" altLang="en-US" dirty="0"/>
            </a:p>
          </p:txBody>
        </p:sp>
        <p:sp>
          <p:nvSpPr>
            <p:cNvPr id="33" name="椭圆 32">
              <a:extLst>
                <a:ext uri="{FF2B5EF4-FFF2-40B4-BE49-F238E27FC236}">
                  <a16:creationId xmlns:a16="http://schemas.microsoft.com/office/drawing/2014/main" id="{18CCE795-FBF8-4DB9-B09A-8378259C7D25}"/>
                </a:ext>
              </a:extLst>
            </p:cNvPr>
            <p:cNvSpPr/>
            <p:nvPr/>
          </p:nvSpPr>
          <p:spPr>
            <a:xfrm>
              <a:off x="4616850" y="2781541"/>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534C2359-8588-4F64-B504-9EC0923E7029}"/>
                </a:ext>
              </a:extLst>
            </p:cNvPr>
            <p:cNvSpPr/>
            <p:nvPr/>
          </p:nvSpPr>
          <p:spPr>
            <a:xfrm>
              <a:off x="8256848" y="2682632"/>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3</a:t>
              </a:r>
              <a:endParaRPr lang="zh-CN" altLang="en-US" dirty="0"/>
            </a:p>
          </p:txBody>
        </p:sp>
        <p:sp>
          <p:nvSpPr>
            <p:cNvPr id="35" name="椭圆 34">
              <a:extLst>
                <a:ext uri="{FF2B5EF4-FFF2-40B4-BE49-F238E27FC236}">
                  <a16:creationId xmlns:a16="http://schemas.microsoft.com/office/drawing/2014/main" id="{6951B9A8-FCCD-4999-B522-41C630B0BA54}"/>
                </a:ext>
              </a:extLst>
            </p:cNvPr>
            <p:cNvSpPr/>
            <p:nvPr/>
          </p:nvSpPr>
          <p:spPr>
            <a:xfrm>
              <a:off x="7513240" y="2683608"/>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2</a:t>
              </a:r>
              <a:endParaRPr lang="zh-CN" altLang="en-US" dirty="0"/>
            </a:p>
          </p:txBody>
        </p:sp>
        <p:sp>
          <p:nvSpPr>
            <p:cNvPr id="36" name="椭圆 35">
              <a:extLst>
                <a:ext uri="{FF2B5EF4-FFF2-40B4-BE49-F238E27FC236}">
                  <a16:creationId xmlns:a16="http://schemas.microsoft.com/office/drawing/2014/main" id="{FF9B0C1C-6E23-4789-9332-FDEB621DE893}"/>
                </a:ext>
              </a:extLst>
            </p:cNvPr>
            <p:cNvSpPr/>
            <p:nvPr/>
          </p:nvSpPr>
          <p:spPr>
            <a:xfrm>
              <a:off x="5314528" y="2759646"/>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5</a:t>
              </a:r>
              <a:endParaRPr lang="zh-CN" altLang="en-US" dirty="0"/>
            </a:p>
          </p:txBody>
        </p:sp>
        <p:sp>
          <p:nvSpPr>
            <p:cNvPr id="37" name="椭圆 36">
              <a:extLst>
                <a:ext uri="{FF2B5EF4-FFF2-40B4-BE49-F238E27FC236}">
                  <a16:creationId xmlns:a16="http://schemas.microsoft.com/office/drawing/2014/main" id="{74B7B612-3F31-4F2E-9858-4980CCA3EAB4}"/>
                </a:ext>
              </a:extLst>
            </p:cNvPr>
            <p:cNvSpPr/>
            <p:nvPr/>
          </p:nvSpPr>
          <p:spPr>
            <a:xfrm>
              <a:off x="6069485" y="2746476"/>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6</a:t>
              </a:r>
              <a:endParaRPr lang="zh-CN" altLang="en-US" dirty="0"/>
            </a:p>
          </p:txBody>
        </p:sp>
        <p:sp>
          <p:nvSpPr>
            <p:cNvPr id="38" name="椭圆 37">
              <a:extLst>
                <a:ext uri="{FF2B5EF4-FFF2-40B4-BE49-F238E27FC236}">
                  <a16:creationId xmlns:a16="http://schemas.microsoft.com/office/drawing/2014/main" id="{30359ECD-0DDF-43A7-A9FA-A051D20E0BAB}"/>
                </a:ext>
              </a:extLst>
            </p:cNvPr>
            <p:cNvSpPr/>
            <p:nvPr/>
          </p:nvSpPr>
          <p:spPr>
            <a:xfrm>
              <a:off x="7881564" y="1989593"/>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1</a:t>
              </a:r>
              <a:endParaRPr lang="zh-CN" altLang="en-US" dirty="0"/>
            </a:p>
          </p:txBody>
        </p:sp>
        <p:grpSp>
          <p:nvGrpSpPr>
            <p:cNvPr id="39" name="组合 38">
              <a:extLst>
                <a:ext uri="{FF2B5EF4-FFF2-40B4-BE49-F238E27FC236}">
                  <a16:creationId xmlns:a16="http://schemas.microsoft.com/office/drawing/2014/main" id="{04098528-8600-4FF5-B072-130A7D4DC567}"/>
                </a:ext>
              </a:extLst>
            </p:cNvPr>
            <p:cNvGrpSpPr/>
            <p:nvPr/>
          </p:nvGrpSpPr>
          <p:grpSpPr>
            <a:xfrm>
              <a:off x="4567808" y="3424851"/>
              <a:ext cx="4468688" cy="580826"/>
              <a:chOff x="4495801" y="1838109"/>
              <a:chExt cx="4468688" cy="580826"/>
            </a:xfrm>
          </p:grpSpPr>
          <p:sp>
            <p:nvSpPr>
              <p:cNvPr id="52" name="矩形 51">
                <a:extLst>
                  <a:ext uri="{FF2B5EF4-FFF2-40B4-BE49-F238E27FC236}">
                    <a16:creationId xmlns:a16="http://schemas.microsoft.com/office/drawing/2014/main" id="{C648C3FE-7CDF-4F03-B11E-5BA9160FDEEC}"/>
                  </a:ext>
                </a:extLst>
              </p:cNvPr>
              <p:cNvSpPr/>
              <p:nvPr/>
            </p:nvSpPr>
            <p:spPr>
              <a:xfrm>
                <a:off x="4495801" y="1844825"/>
                <a:ext cx="4468688" cy="5637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A94B7E03-3EC7-4C15-A897-D0F3CDF5B54F}"/>
                  </a:ext>
                </a:extLst>
              </p:cNvPr>
              <p:cNvCxnSpPr/>
              <p:nvPr/>
            </p:nvCxnSpPr>
            <p:spPr>
              <a:xfrm>
                <a:off x="5135860" y="1848505"/>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直接连接符 53">
                <a:extLst>
                  <a:ext uri="{FF2B5EF4-FFF2-40B4-BE49-F238E27FC236}">
                    <a16:creationId xmlns:a16="http://schemas.microsoft.com/office/drawing/2014/main" id="{30BBD672-534D-4373-A446-AD707F22208A}"/>
                  </a:ext>
                </a:extLst>
              </p:cNvPr>
              <p:cNvCxnSpPr/>
              <p:nvPr/>
            </p:nvCxnSpPr>
            <p:spPr>
              <a:xfrm>
                <a:off x="5782156" y="1838109"/>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直接连接符 54">
                <a:extLst>
                  <a:ext uri="{FF2B5EF4-FFF2-40B4-BE49-F238E27FC236}">
                    <a16:creationId xmlns:a16="http://schemas.microsoft.com/office/drawing/2014/main" id="{F27414D5-0071-4923-A57A-32D68E6E4E4C}"/>
                  </a:ext>
                </a:extLst>
              </p:cNvPr>
              <p:cNvCxnSpPr/>
              <p:nvPr/>
            </p:nvCxnSpPr>
            <p:spPr>
              <a:xfrm>
                <a:off x="6414253" y="1848505"/>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直接连接符 55">
                <a:extLst>
                  <a:ext uri="{FF2B5EF4-FFF2-40B4-BE49-F238E27FC236}">
                    <a16:creationId xmlns:a16="http://schemas.microsoft.com/office/drawing/2014/main" id="{11F00E2A-B5C9-49FE-91D6-2D54D0C2F7D0}"/>
                  </a:ext>
                </a:extLst>
              </p:cNvPr>
              <p:cNvCxnSpPr/>
              <p:nvPr/>
            </p:nvCxnSpPr>
            <p:spPr>
              <a:xfrm>
                <a:off x="7045152" y="1848505"/>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直接连接符 56">
                <a:extLst>
                  <a:ext uri="{FF2B5EF4-FFF2-40B4-BE49-F238E27FC236}">
                    <a16:creationId xmlns:a16="http://schemas.microsoft.com/office/drawing/2014/main" id="{CD6D4D90-DD25-4AC7-8647-18CF61C0B56B}"/>
                  </a:ext>
                </a:extLst>
              </p:cNvPr>
              <p:cNvCxnSpPr/>
              <p:nvPr/>
            </p:nvCxnSpPr>
            <p:spPr>
              <a:xfrm>
                <a:off x="7668344" y="1838109"/>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直接连接符 57">
                <a:extLst>
                  <a:ext uri="{FF2B5EF4-FFF2-40B4-BE49-F238E27FC236}">
                    <a16:creationId xmlns:a16="http://schemas.microsoft.com/office/drawing/2014/main" id="{3E64BD09-829A-4172-82A8-3161162BADAB}"/>
                  </a:ext>
                </a:extLst>
              </p:cNvPr>
              <p:cNvCxnSpPr/>
              <p:nvPr/>
            </p:nvCxnSpPr>
            <p:spPr>
              <a:xfrm>
                <a:off x="8319506" y="1838109"/>
                <a:ext cx="0" cy="570430"/>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40" name="直接连接符 39">
              <a:extLst>
                <a:ext uri="{FF2B5EF4-FFF2-40B4-BE49-F238E27FC236}">
                  <a16:creationId xmlns:a16="http://schemas.microsoft.com/office/drawing/2014/main" id="{3AF241F9-4353-4A4A-92F3-52E263EBB3FB}"/>
                </a:ext>
              </a:extLst>
            </p:cNvPr>
            <p:cNvCxnSpPr>
              <a:cxnSpLocks/>
              <a:stCxn id="32" idx="3"/>
              <a:endCxn id="33" idx="0"/>
            </p:cNvCxnSpPr>
            <p:nvPr/>
          </p:nvCxnSpPr>
          <p:spPr>
            <a:xfrm flipH="1">
              <a:off x="4904882" y="2441905"/>
              <a:ext cx="405605" cy="339636"/>
            </a:xfrm>
            <a:prstGeom prst="line">
              <a:avLst/>
            </a:prstGeom>
          </p:spPr>
          <p:style>
            <a:lnRef idx="2">
              <a:schemeClr val="accent4"/>
            </a:lnRef>
            <a:fillRef idx="0">
              <a:schemeClr val="accent4"/>
            </a:fillRef>
            <a:effectRef idx="1">
              <a:schemeClr val="accent4"/>
            </a:effectRef>
            <a:fontRef idx="minor">
              <a:schemeClr val="tx1"/>
            </a:fontRef>
          </p:style>
        </p:cxnSp>
        <p:cxnSp>
          <p:nvCxnSpPr>
            <p:cNvPr id="41" name="直接连接符 40">
              <a:extLst>
                <a:ext uri="{FF2B5EF4-FFF2-40B4-BE49-F238E27FC236}">
                  <a16:creationId xmlns:a16="http://schemas.microsoft.com/office/drawing/2014/main" id="{BD698AEF-9CE9-42A7-8B3F-25EB34E77A36}"/>
                </a:ext>
              </a:extLst>
            </p:cNvPr>
            <p:cNvCxnSpPr>
              <a:cxnSpLocks/>
              <a:stCxn id="32" idx="4"/>
              <a:endCxn id="36" idx="0"/>
            </p:cNvCxnSpPr>
            <p:nvPr/>
          </p:nvCxnSpPr>
          <p:spPr>
            <a:xfrm>
              <a:off x="5514156" y="2515722"/>
              <a:ext cx="88404" cy="243924"/>
            </a:xfrm>
            <a:prstGeom prst="line">
              <a:avLst/>
            </a:prstGeom>
          </p:spPr>
          <p:style>
            <a:lnRef idx="2">
              <a:schemeClr val="accent4"/>
            </a:lnRef>
            <a:fillRef idx="0">
              <a:schemeClr val="accent4"/>
            </a:fillRef>
            <a:effectRef idx="1">
              <a:schemeClr val="accent4"/>
            </a:effectRef>
            <a:fontRef idx="minor">
              <a:schemeClr val="tx1"/>
            </a:fontRef>
          </p:style>
        </p:cxnSp>
        <p:cxnSp>
          <p:nvCxnSpPr>
            <p:cNvPr id="42" name="直接连接符 41">
              <a:extLst>
                <a:ext uri="{FF2B5EF4-FFF2-40B4-BE49-F238E27FC236}">
                  <a16:creationId xmlns:a16="http://schemas.microsoft.com/office/drawing/2014/main" id="{8204C230-C481-422E-A125-1DF83E1D220C}"/>
                </a:ext>
              </a:extLst>
            </p:cNvPr>
            <p:cNvCxnSpPr>
              <a:cxnSpLocks/>
              <a:stCxn id="32" idx="5"/>
              <a:endCxn id="37" idx="0"/>
            </p:cNvCxnSpPr>
            <p:nvPr/>
          </p:nvCxnSpPr>
          <p:spPr>
            <a:xfrm>
              <a:off x="5717825" y="2441905"/>
              <a:ext cx="639692" cy="304571"/>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直接连接符 42">
              <a:extLst>
                <a:ext uri="{FF2B5EF4-FFF2-40B4-BE49-F238E27FC236}">
                  <a16:creationId xmlns:a16="http://schemas.microsoft.com/office/drawing/2014/main" id="{5629D03F-355B-4C7C-98B2-A859A8DB5D89}"/>
                </a:ext>
              </a:extLst>
            </p:cNvPr>
            <p:cNvCxnSpPr>
              <a:cxnSpLocks/>
              <a:stCxn id="38" idx="3"/>
              <a:endCxn id="35" idx="0"/>
            </p:cNvCxnSpPr>
            <p:nvPr/>
          </p:nvCxnSpPr>
          <p:spPr>
            <a:xfrm flipH="1">
              <a:off x="7801272" y="2419832"/>
              <a:ext cx="164655" cy="263776"/>
            </a:xfrm>
            <a:prstGeom prst="line">
              <a:avLst/>
            </a:prstGeom>
          </p:spPr>
          <p:style>
            <a:lnRef idx="2">
              <a:schemeClr val="accent4"/>
            </a:lnRef>
            <a:fillRef idx="0">
              <a:schemeClr val="accent4"/>
            </a:fillRef>
            <a:effectRef idx="1">
              <a:schemeClr val="accent4"/>
            </a:effectRef>
            <a:fontRef idx="minor">
              <a:schemeClr val="tx1"/>
            </a:fontRef>
          </p:style>
        </p:cxnSp>
        <p:cxnSp>
          <p:nvCxnSpPr>
            <p:cNvPr id="44" name="直接连接符 43">
              <a:extLst>
                <a:ext uri="{FF2B5EF4-FFF2-40B4-BE49-F238E27FC236}">
                  <a16:creationId xmlns:a16="http://schemas.microsoft.com/office/drawing/2014/main" id="{7C007BFF-AA8D-4D86-AFA3-C2C372B8DDA5}"/>
                </a:ext>
              </a:extLst>
            </p:cNvPr>
            <p:cNvCxnSpPr>
              <a:cxnSpLocks/>
              <a:stCxn id="38" idx="5"/>
              <a:endCxn id="34" idx="0"/>
            </p:cNvCxnSpPr>
            <p:nvPr/>
          </p:nvCxnSpPr>
          <p:spPr>
            <a:xfrm>
              <a:off x="8373265" y="2419832"/>
              <a:ext cx="171615" cy="262800"/>
            </a:xfrm>
            <a:prstGeom prst="line">
              <a:avLst/>
            </a:prstGeom>
          </p:spPr>
          <p:style>
            <a:lnRef idx="2">
              <a:schemeClr val="accent4"/>
            </a:lnRef>
            <a:fillRef idx="0">
              <a:schemeClr val="accent4"/>
            </a:fillRef>
            <a:effectRef idx="1">
              <a:schemeClr val="accent4"/>
            </a:effectRef>
            <a:fontRef idx="minor">
              <a:schemeClr val="tx1"/>
            </a:fontRef>
          </p:style>
        </p:cxnSp>
        <p:sp>
          <p:nvSpPr>
            <p:cNvPr id="45" name="矩形 44">
              <a:extLst>
                <a:ext uri="{FF2B5EF4-FFF2-40B4-BE49-F238E27FC236}">
                  <a16:creationId xmlns:a16="http://schemas.microsoft.com/office/drawing/2014/main" id="{B10EC078-0185-4C5F-9695-AFA9C1F2343F}"/>
                </a:ext>
              </a:extLst>
            </p:cNvPr>
            <p:cNvSpPr/>
            <p:nvPr/>
          </p:nvSpPr>
          <p:spPr>
            <a:xfrm>
              <a:off x="4692855" y="3520610"/>
              <a:ext cx="372218" cy="369332"/>
            </a:xfrm>
            <a:prstGeom prst="rect">
              <a:avLst/>
            </a:prstGeom>
          </p:spPr>
          <p:txBody>
            <a:bodyPr wrap="none">
              <a:spAutoFit/>
            </a:bodyPr>
            <a:lstStyle/>
            <a:p>
              <a:r>
                <a:rPr lang="en-US" altLang="zh-CN" dirty="0"/>
                <a:t>-4</a:t>
              </a:r>
              <a:endParaRPr lang="zh-CN" altLang="en-US" dirty="0"/>
            </a:p>
          </p:txBody>
        </p:sp>
        <p:sp>
          <p:nvSpPr>
            <p:cNvPr id="46" name="矩形 45">
              <a:extLst>
                <a:ext uri="{FF2B5EF4-FFF2-40B4-BE49-F238E27FC236}">
                  <a16:creationId xmlns:a16="http://schemas.microsoft.com/office/drawing/2014/main" id="{150A9973-89DE-457B-A6A0-5E4E1F49D891}"/>
                </a:ext>
              </a:extLst>
            </p:cNvPr>
            <p:cNvSpPr/>
            <p:nvPr/>
          </p:nvSpPr>
          <p:spPr>
            <a:xfrm>
              <a:off x="5348815" y="3528690"/>
              <a:ext cx="372218" cy="369332"/>
            </a:xfrm>
            <a:prstGeom prst="rect">
              <a:avLst/>
            </a:prstGeom>
          </p:spPr>
          <p:txBody>
            <a:bodyPr wrap="none">
              <a:spAutoFit/>
            </a:bodyPr>
            <a:lstStyle/>
            <a:p>
              <a:r>
                <a:rPr lang="en-US" altLang="zh-CN" dirty="0"/>
                <a:t>-3</a:t>
              </a:r>
              <a:endParaRPr lang="zh-CN" altLang="en-US" dirty="0"/>
            </a:p>
          </p:txBody>
        </p:sp>
        <p:sp>
          <p:nvSpPr>
            <p:cNvPr id="47" name="矩形 46">
              <a:extLst>
                <a:ext uri="{FF2B5EF4-FFF2-40B4-BE49-F238E27FC236}">
                  <a16:creationId xmlns:a16="http://schemas.microsoft.com/office/drawing/2014/main" id="{CA94A30A-6C07-40F8-9DFB-8FEBACDE8044}"/>
                </a:ext>
              </a:extLst>
            </p:cNvPr>
            <p:cNvSpPr/>
            <p:nvPr/>
          </p:nvSpPr>
          <p:spPr>
            <a:xfrm>
              <a:off x="5940152" y="3528690"/>
              <a:ext cx="301686" cy="369332"/>
            </a:xfrm>
            <a:prstGeom prst="rect">
              <a:avLst/>
            </a:prstGeom>
          </p:spPr>
          <p:txBody>
            <a:bodyPr wrap="none">
              <a:spAutoFit/>
            </a:bodyPr>
            <a:lstStyle/>
            <a:p>
              <a:r>
                <a:rPr lang="en-US" altLang="zh-CN" dirty="0"/>
                <a:t>1</a:t>
              </a:r>
              <a:endParaRPr lang="zh-CN" altLang="en-US" dirty="0"/>
            </a:p>
          </p:txBody>
        </p:sp>
        <p:sp>
          <p:nvSpPr>
            <p:cNvPr id="48" name="矩形 47">
              <a:extLst>
                <a:ext uri="{FF2B5EF4-FFF2-40B4-BE49-F238E27FC236}">
                  <a16:creationId xmlns:a16="http://schemas.microsoft.com/office/drawing/2014/main" id="{05B09671-F7E3-4B7F-8C89-6948635B2187}"/>
                </a:ext>
              </a:extLst>
            </p:cNvPr>
            <p:cNvSpPr/>
            <p:nvPr/>
          </p:nvSpPr>
          <p:spPr>
            <a:xfrm>
              <a:off x="6669361" y="3501008"/>
              <a:ext cx="301686" cy="369332"/>
            </a:xfrm>
            <a:prstGeom prst="rect">
              <a:avLst/>
            </a:prstGeom>
          </p:spPr>
          <p:txBody>
            <a:bodyPr wrap="none">
              <a:spAutoFit/>
            </a:bodyPr>
            <a:lstStyle/>
            <a:p>
              <a:r>
                <a:rPr lang="en-US" altLang="zh-CN" dirty="0"/>
                <a:t>1</a:t>
              </a:r>
              <a:endParaRPr lang="zh-CN" altLang="en-US" dirty="0"/>
            </a:p>
          </p:txBody>
        </p:sp>
        <p:sp>
          <p:nvSpPr>
            <p:cNvPr id="49" name="矩形 48">
              <a:extLst>
                <a:ext uri="{FF2B5EF4-FFF2-40B4-BE49-F238E27FC236}">
                  <a16:creationId xmlns:a16="http://schemas.microsoft.com/office/drawing/2014/main" id="{7C7F71ED-BD55-4B3B-951E-11390B0AA8CB}"/>
                </a:ext>
              </a:extLst>
            </p:cNvPr>
            <p:cNvSpPr/>
            <p:nvPr/>
          </p:nvSpPr>
          <p:spPr>
            <a:xfrm>
              <a:off x="7308304" y="3563724"/>
              <a:ext cx="301686" cy="369332"/>
            </a:xfrm>
            <a:prstGeom prst="rect">
              <a:avLst/>
            </a:prstGeom>
          </p:spPr>
          <p:txBody>
            <a:bodyPr wrap="square">
              <a:spAutoFit/>
            </a:bodyPr>
            <a:lstStyle/>
            <a:p>
              <a:r>
                <a:rPr lang="en-US" altLang="zh-CN" dirty="0"/>
                <a:t>0</a:t>
              </a:r>
              <a:endParaRPr lang="zh-CN" altLang="en-US" dirty="0"/>
            </a:p>
          </p:txBody>
        </p:sp>
        <p:sp>
          <p:nvSpPr>
            <p:cNvPr id="50" name="矩形 49">
              <a:extLst>
                <a:ext uri="{FF2B5EF4-FFF2-40B4-BE49-F238E27FC236}">
                  <a16:creationId xmlns:a16="http://schemas.microsoft.com/office/drawing/2014/main" id="{D5E69E70-9BD1-44E7-BE4A-96F21DBDAA29}"/>
                </a:ext>
              </a:extLst>
            </p:cNvPr>
            <p:cNvSpPr/>
            <p:nvPr/>
          </p:nvSpPr>
          <p:spPr>
            <a:xfrm>
              <a:off x="7936406" y="3535796"/>
              <a:ext cx="301686" cy="369332"/>
            </a:xfrm>
            <a:prstGeom prst="rect">
              <a:avLst/>
            </a:prstGeom>
          </p:spPr>
          <p:txBody>
            <a:bodyPr wrap="square">
              <a:spAutoFit/>
            </a:bodyPr>
            <a:lstStyle/>
            <a:p>
              <a:r>
                <a:rPr lang="en-US" altLang="zh-CN" dirty="0"/>
                <a:t>0</a:t>
              </a:r>
              <a:endParaRPr lang="zh-CN" altLang="en-US" dirty="0"/>
            </a:p>
          </p:txBody>
        </p:sp>
        <p:sp>
          <p:nvSpPr>
            <p:cNvPr id="51" name="矩形 50">
              <a:extLst>
                <a:ext uri="{FF2B5EF4-FFF2-40B4-BE49-F238E27FC236}">
                  <a16:creationId xmlns:a16="http://schemas.microsoft.com/office/drawing/2014/main" id="{B78E4AC5-9B8B-4282-B76A-1F230D63C138}"/>
                </a:ext>
              </a:extLst>
            </p:cNvPr>
            <p:cNvSpPr/>
            <p:nvPr/>
          </p:nvSpPr>
          <p:spPr>
            <a:xfrm>
              <a:off x="8587567" y="3536688"/>
              <a:ext cx="301686" cy="369332"/>
            </a:xfrm>
            <a:prstGeom prst="rect">
              <a:avLst/>
            </a:prstGeom>
          </p:spPr>
          <p:txBody>
            <a:bodyPr wrap="square">
              <a:spAutoFit/>
            </a:bodyPr>
            <a:lstStyle/>
            <a:p>
              <a:r>
                <a:rPr lang="en-US" altLang="zh-CN" dirty="0"/>
                <a:t>0</a:t>
              </a:r>
              <a:endParaRPr lang="zh-CN" altLang="en-US" dirty="0"/>
            </a:p>
          </p:txBody>
        </p:sp>
      </p:grpSp>
      <p:grpSp>
        <p:nvGrpSpPr>
          <p:cNvPr id="116" name="组合 115">
            <a:extLst>
              <a:ext uri="{FF2B5EF4-FFF2-40B4-BE49-F238E27FC236}">
                <a16:creationId xmlns:a16="http://schemas.microsoft.com/office/drawing/2014/main" id="{D3194E7D-B308-4CC4-83A5-8066C6D09CC6}"/>
              </a:ext>
            </a:extLst>
          </p:cNvPr>
          <p:cNvGrpSpPr/>
          <p:nvPr/>
        </p:nvGrpSpPr>
        <p:grpSpPr>
          <a:xfrm>
            <a:off x="353597" y="4184279"/>
            <a:ext cx="3280916" cy="1941881"/>
            <a:chOff x="4459436" y="4149080"/>
            <a:chExt cx="3280916" cy="1941881"/>
          </a:xfrm>
        </p:grpSpPr>
        <p:sp>
          <p:nvSpPr>
            <p:cNvPr id="96" name="椭圆 95">
              <a:extLst>
                <a:ext uri="{FF2B5EF4-FFF2-40B4-BE49-F238E27FC236}">
                  <a16:creationId xmlns:a16="http://schemas.microsoft.com/office/drawing/2014/main" id="{A1C716D8-9744-49F3-A5D9-56D637C67011}"/>
                </a:ext>
              </a:extLst>
            </p:cNvPr>
            <p:cNvSpPr/>
            <p:nvPr/>
          </p:nvSpPr>
          <p:spPr>
            <a:xfrm>
              <a:off x="5247296" y="4149080"/>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0</a:t>
              </a:r>
              <a:endParaRPr lang="zh-CN" altLang="en-US" dirty="0"/>
            </a:p>
          </p:txBody>
        </p:sp>
        <p:sp>
          <p:nvSpPr>
            <p:cNvPr id="97" name="椭圆 96">
              <a:extLst>
                <a:ext uri="{FF2B5EF4-FFF2-40B4-BE49-F238E27FC236}">
                  <a16:creationId xmlns:a16="http://schemas.microsoft.com/office/drawing/2014/main" id="{445371F7-BCAC-406F-8892-F2E36D44669B}"/>
                </a:ext>
              </a:extLst>
            </p:cNvPr>
            <p:cNvSpPr/>
            <p:nvPr/>
          </p:nvSpPr>
          <p:spPr>
            <a:xfrm>
              <a:off x="4459436" y="4924752"/>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4</a:t>
              </a:r>
              <a:endParaRPr lang="zh-CN" altLang="en-US" dirty="0"/>
            </a:p>
          </p:txBody>
        </p:sp>
        <p:sp>
          <p:nvSpPr>
            <p:cNvPr id="98" name="椭圆 97">
              <a:extLst>
                <a:ext uri="{FF2B5EF4-FFF2-40B4-BE49-F238E27FC236}">
                  <a16:creationId xmlns:a16="http://schemas.microsoft.com/office/drawing/2014/main" id="{102747C0-A85F-49D7-B122-ACF60B769E71}"/>
                </a:ext>
              </a:extLst>
            </p:cNvPr>
            <p:cNvSpPr/>
            <p:nvPr/>
          </p:nvSpPr>
          <p:spPr>
            <a:xfrm>
              <a:off x="7164288" y="5586905"/>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3</a:t>
              </a:r>
              <a:endParaRPr lang="zh-CN" altLang="en-US" dirty="0"/>
            </a:p>
          </p:txBody>
        </p:sp>
        <p:sp>
          <p:nvSpPr>
            <p:cNvPr id="99" name="椭圆 98">
              <a:extLst>
                <a:ext uri="{FF2B5EF4-FFF2-40B4-BE49-F238E27FC236}">
                  <a16:creationId xmlns:a16="http://schemas.microsoft.com/office/drawing/2014/main" id="{B96BD2EE-9FA5-4E1F-ABA9-305A1A8F038C}"/>
                </a:ext>
              </a:extLst>
            </p:cNvPr>
            <p:cNvSpPr/>
            <p:nvPr/>
          </p:nvSpPr>
          <p:spPr>
            <a:xfrm>
              <a:off x="6584595" y="4933199"/>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1</a:t>
              </a:r>
              <a:endParaRPr lang="zh-CN" altLang="en-US" dirty="0"/>
            </a:p>
          </p:txBody>
        </p:sp>
        <p:sp>
          <p:nvSpPr>
            <p:cNvPr id="100" name="椭圆 99">
              <a:extLst>
                <a:ext uri="{FF2B5EF4-FFF2-40B4-BE49-F238E27FC236}">
                  <a16:creationId xmlns:a16="http://schemas.microsoft.com/office/drawing/2014/main" id="{0233C31A-F334-49B3-85A9-2BB812BBD273}"/>
                </a:ext>
              </a:extLst>
            </p:cNvPr>
            <p:cNvSpPr/>
            <p:nvPr/>
          </p:nvSpPr>
          <p:spPr>
            <a:xfrm>
              <a:off x="5097056" y="4924752"/>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5</a:t>
              </a:r>
              <a:endParaRPr lang="zh-CN" altLang="en-US" dirty="0"/>
            </a:p>
          </p:txBody>
        </p:sp>
        <p:sp>
          <p:nvSpPr>
            <p:cNvPr id="101" name="椭圆 100">
              <a:extLst>
                <a:ext uri="{FF2B5EF4-FFF2-40B4-BE49-F238E27FC236}">
                  <a16:creationId xmlns:a16="http://schemas.microsoft.com/office/drawing/2014/main" id="{59B44D70-2D49-4E2B-B38D-A6F5B4708E6B}"/>
                </a:ext>
              </a:extLst>
            </p:cNvPr>
            <p:cNvSpPr/>
            <p:nvPr/>
          </p:nvSpPr>
          <p:spPr>
            <a:xfrm>
              <a:off x="5838189" y="4942617"/>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6</a:t>
              </a:r>
              <a:endParaRPr lang="zh-CN" altLang="en-US" dirty="0"/>
            </a:p>
          </p:txBody>
        </p:sp>
        <p:sp>
          <p:nvSpPr>
            <p:cNvPr id="102" name="椭圆 101">
              <a:extLst>
                <a:ext uri="{FF2B5EF4-FFF2-40B4-BE49-F238E27FC236}">
                  <a16:creationId xmlns:a16="http://schemas.microsoft.com/office/drawing/2014/main" id="{033DD446-9602-4D1D-A0F9-EFA14E37D6B1}"/>
                </a:ext>
              </a:extLst>
            </p:cNvPr>
            <p:cNvSpPr/>
            <p:nvPr/>
          </p:nvSpPr>
          <p:spPr>
            <a:xfrm>
              <a:off x="6044210" y="5586905"/>
              <a:ext cx="576064" cy="5040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2</a:t>
              </a:r>
              <a:endParaRPr lang="zh-CN" altLang="en-US" dirty="0"/>
            </a:p>
          </p:txBody>
        </p:sp>
        <p:cxnSp>
          <p:nvCxnSpPr>
            <p:cNvPr id="103" name="直接连接符 102">
              <a:extLst>
                <a:ext uri="{FF2B5EF4-FFF2-40B4-BE49-F238E27FC236}">
                  <a16:creationId xmlns:a16="http://schemas.microsoft.com/office/drawing/2014/main" id="{78CF5E85-F721-4689-95E6-368BC9D7D453}"/>
                </a:ext>
              </a:extLst>
            </p:cNvPr>
            <p:cNvCxnSpPr>
              <a:cxnSpLocks/>
              <a:endCxn id="97" idx="0"/>
            </p:cNvCxnSpPr>
            <p:nvPr/>
          </p:nvCxnSpPr>
          <p:spPr>
            <a:xfrm flipH="1">
              <a:off x="4747468" y="4550455"/>
              <a:ext cx="532588" cy="374297"/>
            </a:xfrm>
            <a:prstGeom prst="line">
              <a:avLst/>
            </a:prstGeom>
          </p:spPr>
          <p:style>
            <a:lnRef idx="2">
              <a:schemeClr val="accent4"/>
            </a:lnRef>
            <a:fillRef idx="0">
              <a:schemeClr val="accent4"/>
            </a:fillRef>
            <a:effectRef idx="1">
              <a:schemeClr val="accent4"/>
            </a:effectRef>
            <a:fontRef idx="minor">
              <a:schemeClr val="tx1"/>
            </a:fontRef>
          </p:style>
        </p:cxnSp>
        <p:cxnSp>
          <p:nvCxnSpPr>
            <p:cNvPr id="104" name="直接连接符 103">
              <a:extLst>
                <a:ext uri="{FF2B5EF4-FFF2-40B4-BE49-F238E27FC236}">
                  <a16:creationId xmlns:a16="http://schemas.microsoft.com/office/drawing/2014/main" id="{3C23CBF9-AEA1-417D-91D9-014C8F4021BD}"/>
                </a:ext>
              </a:extLst>
            </p:cNvPr>
            <p:cNvCxnSpPr>
              <a:cxnSpLocks/>
              <a:endCxn id="100" idx="0"/>
            </p:cNvCxnSpPr>
            <p:nvPr/>
          </p:nvCxnSpPr>
          <p:spPr>
            <a:xfrm flipH="1">
              <a:off x="5385088" y="4645307"/>
              <a:ext cx="43804" cy="279445"/>
            </a:xfrm>
            <a:prstGeom prst="line">
              <a:avLst/>
            </a:prstGeom>
          </p:spPr>
          <p:style>
            <a:lnRef idx="2">
              <a:schemeClr val="accent4"/>
            </a:lnRef>
            <a:fillRef idx="0">
              <a:schemeClr val="accent4"/>
            </a:fillRef>
            <a:effectRef idx="1">
              <a:schemeClr val="accent4"/>
            </a:effectRef>
            <a:fontRef idx="minor">
              <a:schemeClr val="tx1"/>
            </a:fontRef>
          </p:style>
        </p:cxnSp>
        <p:cxnSp>
          <p:nvCxnSpPr>
            <p:cNvPr id="105" name="直接连接符 104">
              <a:extLst>
                <a:ext uri="{FF2B5EF4-FFF2-40B4-BE49-F238E27FC236}">
                  <a16:creationId xmlns:a16="http://schemas.microsoft.com/office/drawing/2014/main" id="{E7D0E142-F8C3-4CF5-AE82-124934AB6448}"/>
                </a:ext>
              </a:extLst>
            </p:cNvPr>
            <p:cNvCxnSpPr>
              <a:cxnSpLocks/>
              <a:endCxn id="101" idx="1"/>
            </p:cNvCxnSpPr>
            <p:nvPr/>
          </p:nvCxnSpPr>
          <p:spPr>
            <a:xfrm>
              <a:off x="5661241" y="4605780"/>
              <a:ext cx="261311" cy="410654"/>
            </a:xfrm>
            <a:prstGeom prst="line">
              <a:avLst/>
            </a:prstGeom>
          </p:spPr>
          <p:style>
            <a:lnRef idx="2">
              <a:schemeClr val="accent4"/>
            </a:lnRef>
            <a:fillRef idx="0">
              <a:schemeClr val="accent4"/>
            </a:fillRef>
            <a:effectRef idx="1">
              <a:schemeClr val="accent4"/>
            </a:effectRef>
            <a:fontRef idx="minor">
              <a:schemeClr val="tx1"/>
            </a:fontRef>
          </p:style>
        </p:cxnSp>
        <p:cxnSp>
          <p:nvCxnSpPr>
            <p:cNvPr id="106" name="直接连接符 105">
              <a:extLst>
                <a:ext uri="{FF2B5EF4-FFF2-40B4-BE49-F238E27FC236}">
                  <a16:creationId xmlns:a16="http://schemas.microsoft.com/office/drawing/2014/main" id="{68A07000-6F40-4602-9DE3-3401BDE1677F}"/>
                </a:ext>
              </a:extLst>
            </p:cNvPr>
            <p:cNvCxnSpPr>
              <a:cxnSpLocks/>
              <a:stCxn id="96" idx="5"/>
              <a:endCxn id="99" idx="1"/>
            </p:cNvCxnSpPr>
            <p:nvPr/>
          </p:nvCxnSpPr>
          <p:spPr>
            <a:xfrm>
              <a:off x="5738997" y="4579319"/>
              <a:ext cx="929961" cy="427697"/>
            </a:xfrm>
            <a:prstGeom prst="line">
              <a:avLst/>
            </a:prstGeom>
          </p:spPr>
          <p:style>
            <a:lnRef idx="2">
              <a:schemeClr val="accent4"/>
            </a:lnRef>
            <a:fillRef idx="0">
              <a:schemeClr val="accent4"/>
            </a:fillRef>
            <a:effectRef idx="1">
              <a:schemeClr val="accent4"/>
            </a:effectRef>
            <a:fontRef idx="minor">
              <a:schemeClr val="tx1"/>
            </a:fontRef>
          </p:style>
        </p:cxnSp>
        <p:cxnSp>
          <p:nvCxnSpPr>
            <p:cNvPr id="107" name="直接连接符 106">
              <a:extLst>
                <a:ext uri="{FF2B5EF4-FFF2-40B4-BE49-F238E27FC236}">
                  <a16:creationId xmlns:a16="http://schemas.microsoft.com/office/drawing/2014/main" id="{52F5420F-ED5D-42D2-B61A-BB9832A3CDAD}"/>
                </a:ext>
              </a:extLst>
            </p:cNvPr>
            <p:cNvCxnSpPr>
              <a:cxnSpLocks/>
              <a:stCxn id="99" idx="3"/>
            </p:cNvCxnSpPr>
            <p:nvPr/>
          </p:nvCxnSpPr>
          <p:spPr>
            <a:xfrm flipH="1">
              <a:off x="6397808" y="5363438"/>
              <a:ext cx="271150" cy="242515"/>
            </a:xfrm>
            <a:prstGeom prst="line">
              <a:avLst/>
            </a:prstGeom>
          </p:spPr>
          <p:style>
            <a:lnRef idx="2">
              <a:schemeClr val="accent4"/>
            </a:lnRef>
            <a:fillRef idx="0">
              <a:schemeClr val="accent4"/>
            </a:fillRef>
            <a:effectRef idx="1">
              <a:schemeClr val="accent4"/>
            </a:effectRef>
            <a:fontRef idx="minor">
              <a:schemeClr val="tx1"/>
            </a:fontRef>
          </p:style>
        </p:cxnSp>
        <p:cxnSp>
          <p:nvCxnSpPr>
            <p:cNvPr id="108" name="直接连接符 107">
              <a:extLst>
                <a:ext uri="{FF2B5EF4-FFF2-40B4-BE49-F238E27FC236}">
                  <a16:creationId xmlns:a16="http://schemas.microsoft.com/office/drawing/2014/main" id="{11E1B96E-07B1-4019-A4AA-B00073EA6599}"/>
                </a:ext>
              </a:extLst>
            </p:cNvPr>
            <p:cNvCxnSpPr>
              <a:cxnSpLocks/>
              <a:endCxn id="98" idx="0"/>
            </p:cNvCxnSpPr>
            <p:nvPr/>
          </p:nvCxnSpPr>
          <p:spPr>
            <a:xfrm>
              <a:off x="7115604" y="5353031"/>
              <a:ext cx="336716" cy="233874"/>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121" name="组合 120">
            <a:extLst>
              <a:ext uri="{FF2B5EF4-FFF2-40B4-BE49-F238E27FC236}">
                <a16:creationId xmlns:a16="http://schemas.microsoft.com/office/drawing/2014/main" id="{A2DA7E59-A886-44F3-A23E-D1ACF08B349D}"/>
              </a:ext>
            </a:extLst>
          </p:cNvPr>
          <p:cNvGrpSpPr/>
          <p:nvPr/>
        </p:nvGrpSpPr>
        <p:grpSpPr>
          <a:xfrm>
            <a:off x="356775" y="6231626"/>
            <a:ext cx="4468688" cy="580826"/>
            <a:chOff x="356775" y="6231626"/>
            <a:chExt cx="4468688" cy="580826"/>
          </a:xfrm>
        </p:grpSpPr>
        <p:sp>
          <p:nvSpPr>
            <p:cNvPr id="88" name="矩形 87">
              <a:extLst>
                <a:ext uri="{FF2B5EF4-FFF2-40B4-BE49-F238E27FC236}">
                  <a16:creationId xmlns:a16="http://schemas.microsoft.com/office/drawing/2014/main" id="{EF07557E-1275-4F82-83E0-12BBE55EE585}"/>
                </a:ext>
              </a:extLst>
            </p:cNvPr>
            <p:cNvSpPr/>
            <p:nvPr/>
          </p:nvSpPr>
          <p:spPr>
            <a:xfrm>
              <a:off x="356775" y="6238342"/>
              <a:ext cx="4468688" cy="5637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89" name="直接连接符 88">
              <a:extLst>
                <a:ext uri="{FF2B5EF4-FFF2-40B4-BE49-F238E27FC236}">
                  <a16:creationId xmlns:a16="http://schemas.microsoft.com/office/drawing/2014/main" id="{8EC42803-BDDA-4A40-B12F-1210EEA2C140}"/>
                </a:ext>
              </a:extLst>
            </p:cNvPr>
            <p:cNvCxnSpPr/>
            <p:nvPr/>
          </p:nvCxnSpPr>
          <p:spPr>
            <a:xfrm>
              <a:off x="996834" y="6242022"/>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90" name="直接连接符 89">
              <a:extLst>
                <a:ext uri="{FF2B5EF4-FFF2-40B4-BE49-F238E27FC236}">
                  <a16:creationId xmlns:a16="http://schemas.microsoft.com/office/drawing/2014/main" id="{2D832813-BB39-445C-822A-4E4969936872}"/>
                </a:ext>
              </a:extLst>
            </p:cNvPr>
            <p:cNvCxnSpPr/>
            <p:nvPr/>
          </p:nvCxnSpPr>
          <p:spPr>
            <a:xfrm>
              <a:off x="1643130" y="6231626"/>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91" name="直接连接符 90">
              <a:extLst>
                <a:ext uri="{FF2B5EF4-FFF2-40B4-BE49-F238E27FC236}">
                  <a16:creationId xmlns:a16="http://schemas.microsoft.com/office/drawing/2014/main" id="{AAFD362A-6181-494A-827D-CE2637A1D427}"/>
                </a:ext>
              </a:extLst>
            </p:cNvPr>
            <p:cNvCxnSpPr/>
            <p:nvPr/>
          </p:nvCxnSpPr>
          <p:spPr>
            <a:xfrm>
              <a:off x="2275227" y="6242022"/>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92" name="直接连接符 91">
              <a:extLst>
                <a:ext uri="{FF2B5EF4-FFF2-40B4-BE49-F238E27FC236}">
                  <a16:creationId xmlns:a16="http://schemas.microsoft.com/office/drawing/2014/main" id="{71F771BF-C222-4522-8BEF-80AE12834A11}"/>
                </a:ext>
              </a:extLst>
            </p:cNvPr>
            <p:cNvCxnSpPr/>
            <p:nvPr/>
          </p:nvCxnSpPr>
          <p:spPr>
            <a:xfrm>
              <a:off x="2906126" y="6242022"/>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93" name="直接连接符 92">
              <a:extLst>
                <a:ext uri="{FF2B5EF4-FFF2-40B4-BE49-F238E27FC236}">
                  <a16:creationId xmlns:a16="http://schemas.microsoft.com/office/drawing/2014/main" id="{A14EB5BE-128D-4D98-BA60-451AD182F51C}"/>
                </a:ext>
              </a:extLst>
            </p:cNvPr>
            <p:cNvCxnSpPr/>
            <p:nvPr/>
          </p:nvCxnSpPr>
          <p:spPr>
            <a:xfrm>
              <a:off x="3529318" y="6231626"/>
              <a:ext cx="0" cy="570430"/>
            </a:xfrm>
            <a:prstGeom prst="line">
              <a:avLst/>
            </a:prstGeom>
          </p:spPr>
          <p:style>
            <a:lnRef idx="2">
              <a:schemeClr val="accent2"/>
            </a:lnRef>
            <a:fillRef idx="0">
              <a:schemeClr val="accent2"/>
            </a:fillRef>
            <a:effectRef idx="1">
              <a:schemeClr val="accent2"/>
            </a:effectRef>
            <a:fontRef idx="minor">
              <a:schemeClr val="tx1"/>
            </a:fontRef>
          </p:style>
        </p:cxnSp>
        <p:cxnSp>
          <p:nvCxnSpPr>
            <p:cNvPr id="94" name="直接连接符 93">
              <a:extLst>
                <a:ext uri="{FF2B5EF4-FFF2-40B4-BE49-F238E27FC236}">
                  <a16:creationId xmlns:a16="http://schemas.microsoft.com/office/drawing/2014/main" id="{6174E572-6387-4A6C-A541-5C3703B4B413}"/>
                </a:ext>
              </a:extLst>
            </p:cNvPr>
            <p:cNvCxnSpPr/>
            <p:nvPr/>
          </p:nvCxnSpPr>
          <p:spPr>
            <a:xfrm>
              <a:off x="4180480" y="6231626"/>
              <a:ext cx="0" cy="570430"/>
            </a:xfrm>
            <a:prstGeom prst="line">
              <a:avLst/>
            </a:prstGeom>
          </p:spPr>
          <p:style>
            <a:lnRef idx="2">
              <a:schemeClr val="accent2"/>
            </a:lnRef>
            <a:fillRef idx="0">
              <a:schemeClr val="accent2"/>
            </a:fillRef>
            <a:effectRef idx="1">
              <a:schemeClr val="accent2"/>
            </a:effectRef>
            <a:fontRef idx="minor">
              <a:schemeClr val="tx1"/>
            </a:fontRef>
          </p:style>
        </p:cxnSp>
        <p:sp>
          <p:nvSpPr>
            <p:cNvPr id="109" name="矩形 108">
              <a:extLst>
                <a:ext uri="{FF2B5EF4-FFF2-40B4-BE49-F238E27FC236}">
                  <a16:creationId xmlns:a16="http://schemas.microsoft.com/office/drawing/2014/main" id="{C0C133DD-096B-47D1-816D-0F4BE12E920D}"/>
                </a:ext>
              </a:extLst>
            </p:cNvPr>
            <p:cNvSpPr/>
            <p:nvPr/>
          </p:nvSpPr>
          <p:spPr>
            <a:xfrm>
              <a:off x="439502" y="6359295"/>
              <a:ext cx="372218" cy="369332"/>
            </a:xfrm>
            <a:prstGeom prst="rect">
              <a:avLst/>
            </a:prstGeom>
          </p:spPr>
          <p:txBody>
            <a:bodyPr wrap="none">
              <a:spAutoFit/>
            </a:bodyPr>
            <a:lstStyle/>
            <a:p>
              <a:r>
                <a:rPr lang="en-US" altLang="zh-CN" b="1" dirty="0">
                  <a:solidFill>
                    <a:srgbClr val="FF0000"/>
                  </a:solidFill>
                </a:rPr>
                <a:t>-7</a:t>
              </a:r>
              <a:endParaRPr lang="zh-CN" altLang="en-US" b="1" dirty="0">
                <a:solidFill>
                  <a:srgbClr val="FF0000"/>
                </a:solidFill>
              </a:endParaRPr>
            </a:p>
          </p:txBody>
        </p:sp>
        <p:sp>
          <p:nvSpPr>
            <p:cNvPr id="110" name="矩形 109">
              <a:extLst>
                <a:ext uri="{FF2B5EF4-FFF2-40B4-BE49-F238E27FC236}">
                  <a16:creationId xmlns:a16="http://schemas.microsoft.com/office/drawing/2014/main" id="{2E4D15DF-6777-4928-9D41-DA3943EE7415}"/>
                </a:ext>
              </a:extLst>
            </p:cNvPr>
            <p:cNvSpPr/>
            <p:nvPr/>
          </p:nvSpPr>
          <p:spPr>
            <a:xfrm>
              <a:off x="1069128" y="6342224"/>
              <a:ext cx="301686" cy="369332"/>
            </a:xfrm>
            <a:prstGeom prst="rect">
              <a:avLst/>
            </a:prstGeom>
          </p:spPr>
          <p:txBody>
            <a:bodyPr wrap="none">
              <a:spAutoFit/>
            </a:bodyPr>
            <a:lstStyle/>
            <a:p>
              <a:r>
                <a:rPr lang="en-US" altLang="zh-CN" b="1" dirty="0">
                  <a:solidFill>
                    <a:srgbClr val="FF0000"/>
                  </a:solidFill>
                </a:rPr>
                <a:t>0</a:t>
              </a:r>
              <a:endParaRPr lang="zh-CN" altLang="en-US" b="1" dirty="0">
                <a:solidFill>
                  <a:srgbClr val="FF0000"/>
                </a:solidFill>
              </a:endParaRPr>
            </a:p>
          </p:txBody>
        </p:sp>
        <p:sp>
          <p:nvSpPr>
            <p:cNvPr id="111" name="矩形 110">
              <a:extLst>
                <a:ext uri="{FF2B5EF4-FFF2-40B4-BE49-F238E27FC236}">
                  <a16:creationId xmlns:a16="http://schemas.microsoft.com/office/drawing/2014/main" id="{AE48452F-B78E-4735-B727-654F56273B51}"/>
                </a:ext>
              </a:extLst>
            </p:cNvPr>
            <p:cNvSpPr/>
            <p:nvPr/>
          </p:nvSpPr>
          <p:spPr>
            <a:xfrm>
              <a:off x="1774918" y="6342224"/>
              <a:ext cx="301686" cy="369332"/>
            </a:xfrm>
            <a:prstGeom prst="rect">
              <a:avLst/>
            </a:prstGeom>
          </p:spPr>
          <p:txBody>
            <a:bodyPr wrap="none">
              <a:spAutoFit/>
            </a:bodyPr>
            <a:lstStyle/>
            <a:p>
              <a:r>
                <a:rPr lang="en-US" altLang="zh-CN" dirty="0"/>
                <a:t>1</a:t>
              </a:r>
              <a:endParaRPr lang="zh-CN" altLang="en-US" dirty="0"/>
            </a:p>
          </p:txBody>
        </p:sp>
        <p:sp>
          <p:nvSpPr>
            <p:cNvPr id="112" name="矩形 111">
              <a:extLst>
                <a:ext uri="{FF2B5EF4-FFF2-40B4-BE49-F238E27FC236}">
                  <a16:creationId xmlns:a16="http://schemas.microsoft.com/office/drawing/2014/main" id="{7F94562E-1212-42CE-BC21-E623A6D0AA25}"/>
                </a:ext>
              </a:extLst>
            </p:cNvPr>
            <p:cNvSpPr/>
            <p:nvPr/>
          </p:nvSpPr>
          <p:spPr>
            <a:xfrm>
              <a:off x="2412551" y="6368643"/>
              <a:ext cx="301686" cy="369332"/>
            </a:xfrm>
            <a:prstGeom prst="rect">
              <a:avLst/>
            </a:prstGeom>
          </p:spPr>
          <p:txBody>
            <a:bodyPr wrap="none">
              <a:spAutoFit/>
            </a:bodyPr>
            <a:lstStyle/>
            <a:p>
              <a:r>
                <a:rPr lang="en-US" altLang="zh-CN" dirty="0"/>
                <a:t>1</a:t>
              </a:r>
              <a:endParaRPr lang="zh-CN" altLang="en-US" dirty="0"/>
            </a:p>
          </p:txBody>
        </p:sp>
        <p:sp>
          <p:nvSpPr>
            <p:cNvPr id="113" name="矩形 112">
              <a:extLst>
                <a:ext uri="{FF2B5EF4-FFF2-40B4-BE49-F238E27FC236}">
                  <a16:creationId xmlns:a16="http://schemas.microsoft.com/office/drawing/2014/main" id="{FC22A15C-5AB6-41C9-A2C8-9DA26B5E17B8}"/>
                </a:ext>
              </a:extLst>
            </p:cNvPr>
            <p:cNvSpPr/>
            <p:nvPr/>
          </p:nvSpPr>
          <p:spPr>
            <a:xfrm>
              <a:off x="3044855" y="6342224"/>
              <a:ext cx="301686" cy="369332"/>
            </a:xfrm>
            <a:prstGeom prst="rect">
              <a:avLst/>
            </a:prstGeom>
          </p:spPr>
          <p:txBody>
            <a:bodyPr wrap="none">
              <a:spAutoFit/>
            </a:bodyPr>
            <a:lstStyle/>
            <a:p>
              <a:r>
                <a:rPr lang="en-US" altLang="zh-CN" dirty="0"/>
                <a:t>0</a:t>
              </a:r>
              <a:endParaRPr lang="zh-CN" altLang="en-US" dirty="0"/>
            </a:p>
          </p:txBody>
        </p:sp>
        <p:sp>
          <p:nvSpPr>
            <p:cNvPr id="114" name="矩形 113">
              <a:extLst>
                <a:ext uri="{FF2B5EF4-FFF2-40B4-BE49-F238E27FC236}">
                  <a16:creationId xmlns:a16="http://schemas.microsoft.com/office/drawing/2014/main" id="{A5394E73-5108-41E4-BA53-11BB7DA3A5C6}"/>
                </a:ext>
              </a:extLst>
            </p:cNvPr>
            <p:cNvSpPr/>
            <p:nvPr/>
          </p:nvSpPr>
          <p:spPr>
            <a:xfrm>
              <a:off x="3711371" y="6330585"/>
              <a:ext cx="301686" cy="369332"/>
            </a:xfrm>
            <a:prstGeom prst="rect">
              <a:avLst/>
            </a:prstGeom>
          </p:spPr>
          <p:txBody>
            <a:bodyPr wrap="none">
              <a:spAutoFit/>
            </a:bodyPr>
            <a:lstStyle/>
            <a:p>
              <a:r>
                <a:rPr lang="en-US" altLang="zh-CN" dirty="0"/>
                <a:t>0</a:t>
              </a:r>
              <a:endParaRPr lang="zh-CN" altLang="en-US" dirty="0"/>
            </a:p>
          </p:txBody>
        </p:sp>
        <p:sp>
          <p:nvSpPr>
            <p:cNvPr id="115" name="矩形 114">
              <a:extLst>
                <a:ext uri="{FF2B5EF4-FFF2-40B4-BE49-F238E27FC236}">
                  <a16:creationId xmlns:a16="http://schemas.microsoft.com/office/drawing/2014/main" id="{4C7831F2-BC23-4714-AAF1-7033EECF2667}"/>
                </a:ext>
              </a:extLst>
            </p:cNvPr>
            <p:cNvSpPr/>
            <p:nvPr/>
          </p:nvSpPr>
          <p:spPr>
            <a:xfrm>
              <a:off x="4366606" y="6347871"/>
              <a:ext cx="301686" cy="369332"/>
            </a:xfrm>
            <a:prstGeom prst="rect">
              <a:avLst/>
            </a:prstGeom>
          </p:spPr>
          <p:txBody>
            <a:bodyPr wrap="none">
              <a:spAutoFit/>
            </a:bodyPr>
            <a:lstStyle/>
            <a:p>
              <a:r>
                <a:rPr lang="en-US" altLang="zh-CN" dirty="0"/>
                <a:t>0</a:t>
              </a:r>
              <a:endParaRPr lang="zh-CN" altLang="en-US" dirty="0"/>
            </a:p>
          </p:txBody>
        </p:sp>
      </p:grpSp>
      <p:sp>
        <p:nvSpPr>
          <p:cNvPr id="2" name="文本框 1">
            <a:extLst>
              <a:ext uri="{FF2B5EF4-FFF2-40B4-BE49-F238E27FC236}">
                <a16:creationId xmlns:a16="http://schemas.microsoft.com/office/drawing/2014/main" id="{1570E548-4563-0A38-3679-FA60D99B423B}"/>
              </a:ext>
            </a:extLst>
          </p:cNvPr>
          <p:cNvSpPr txBox="1"/>
          <p:nvPr/>
        </p:nvSpPr>
        <p:spPr>
          <a:xfrm>
            <a:off x="5983493" y="3263808"/>
            <a:ext cx="2339102" cy="461665"/>
          </a:xfrm>
          <a:prstGeom prst="rect">
            <a:avLst/>
          </a:prstGeom>
          <a:noFill/>
        </p:spPr>
        <p:txBody>
          <a:bodyPr wrap="none" rtlCol="0">
            <a:spAutoFit/>
          </a:bodyPr>
          <a:lstStyle/>
          <a:p>
            <a:r>
              <a:rPr lang="zh-CN" altLang="en-US" sz="2400" dirty="0"/>
              <a:t>形成两个并查集</a:t>
            </a:r>
          </a:p>
        </p:txBody>
      </p:sp>
      <p:sp>
        <p:nvSpPr>
          <p:cNvPr id="3" name="文本框 2">
            <a:extLst>
              <a:ext uri="{FF2B5EF4-FFF2-40B4-BE49-F238E27FC236}">
                <a16:creationId xmlns:a16="http://schemas.microsoft.com/office/drawing/2014/main" id="{A416DE04-95C3-E0CA-992D-4A5B434BD02E}"/>
              </a:ext>
            </a:extLst>
          </p:cNvPr>
          <p:cNvSpPr txBox="1"/>
          <p:nvPr/>
        </p:nvSpPr>
        <p:spPr>
          <a:xfrm>
            <a:off x="5983493" y="5581921"/>
            <a:ext cx="2339102" cy="461665"/>
          </a:xfrm>
          <a:prstGeom prst="rect">
            <a:avLst/>
          </a:prstGeom>
          <a:noFill/>
        </p:spPr>
        <p:txBody>
          <a:bodyPr wrap="none" rtlCol="0">
            <a:spAutoFit/>
          </a:bodyPr>
          <a:lstStyle/>
          <a:p>
            <a:r>
              <a:rPr lang="zh-CN" altLang="en-US" sz="2400" dirty="0"/>
              <a:t>两个并查集合并</a:t>
            </a:r>
          </a:p>
        </p:txBody>
      </p:sp>
    </p:spTree>
    <p:extLst>
      <p:ext uri="{BB962C8B-B14F-4D97-AF65-F5344CB8AC3E}">
        <p14:creationId xmlns:p14="http://schemas.microsoft.com/office/powerpoint/2010/main" val="5378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fade">
                                      <p:cBhvr>
                                        <p:cTn id="19" dur="500"/>
                                        <p:tgtEl>
                                          <p:spTgt spid="116"/>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fade">
                                      <p:cBhvr>
                                        <p:cTn id="23" dur="500"/>
                                        <p:tgtEl>
                                          <p:spTgt spid="121"/>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并查集的应用</a:t>
            </a:r>
          </a:p>
        </p:txBody>
      </p:sp>
      <p:sp>
        <p:nvSpPr>
          <p:cNvPr id="6" name="内容占位符 5"/>
          <p:cNvSpPr>
            <a:spLocks noGrp="1"/>
          </p:cNvSpPr>
          <p:nvPr>
            <p:ph idx="1"/>
          </p:nvPr>
        </p:nvSpPr>
        <p:spPr/>
        <p:txBody>
          <a:bodyPr>
            <a:normAutofit/>
          </a:bodyPr>
          <a:lstStyle/>
          <a:p>
            <a:pPr marL="514350" indent="-457200"/>
            <a:r>
              <a:rPr lang="zh-CN" altLang="en-US" sz="3000" dirty="0"/>
              <a:t>判断和构造等价类</a:t>
            </a:r>
            <a:endParaRPr lang="en-US" altLang="zh-CN" sz="3000" dirty="0"/>
          </a:p>
          <a:p>
            <a:pPr marL="514350" indent="-457200"/>
            <a:r>
              <a:rPr lang="zh-CN" altLang="en-US" sz="3000" dirty="0"/>
              <a:t>判断和构造图的连通分量</a:t>
            </a:r>
            <a:endParaRPr lang="en-US" altLang="zh-CN" sz="3000" dirty="0"/>
          </a:p>
          <a:p>
            <a:pPr marL="914400" lvl="1" indent="-457200"/>
            <a:r>
              <a:rPr lang="zh-CN" altLang="en-US" sz="2600" dirty="0"/>
              <a:t>求解最小生成树</a:t>
            </a:r>
            <a:r>
              <a:rPr lang="en-US" altLang="zh-CN" sz="2600" dirty="0"/>
              <a:t>(</a:t>
            </a:r>
            <a:r>
              <a:rPr lang="en-US" altLang="en-US" sz="2600" dirty="0" err="1"/>
              <a:t>Kruskal</a:t>
            </a:r>
            <a:r>
              <a:rPr lang="zh-CN" altLang="en-US" sz="2600" dirty="0"/>
              <a:t>算法的实现</a:t>
            </a:r>
            <a:r>
              <a:rPr lang="en-US" altLang="zh-CN" sz="2600" dirty="0"/>
              <a:t>)</a:t>
            </a:r>
            <a:endParaRPr lang="zh-CN" altLang="en-US" sz="2600" dirty="0"/>
          </a:p>
          <a:p>
            <a:r>
              <a:rPr lang="zh-CN" altLang="en-US" dirty="0"/>
              <a:t>病毒溯源</a:t>
            </a:r>
            <a:endParaRPr lang="en-US" altLang="zh-CN" dirty="0"/>
          </a:p>
          <a:p>
            <a:pPr lvl="1"/>
            <a:r>
              <a:rPr lang="zh-CN" altLang="en-US" dirty="0"/>
              <a:t>每个人独立集合，</a:t>
            </a:r>
            <a:r>
              <a:rPr lang="en-US" altLang="zh-CN" dirty="0"/>
              <a:t>A</a:t>
            </a:r>
            <a:r>
              <a:rPr lang="zh-CN" altLang="en-US" dirty="0"/>
              <a:t>感染，</a:t>
            </a:r>
            <a:r>
              <a:rPr lang="en-US" altLang="zh-CN" dirty="0"/>
              <a:t>B</a:t>
            </a:r>
            <a:r>
              <a:rPr lang="zh-CN" altLang="en-US" dirty="0"/>
              <a:t>被</a:t>
            </a:r>
            <a:r>
              <a:rPr lang="en-US" altLang="zh-CN" dirty="0"/>
              <a:t>A</a:t>
            </a:r>
            <a:r>
              <a:rPr lang="zh-CN" altLang="en-US" dirty="0"/>
              <a:t>感染，那么</a:t>
            </a:r>
            <a:r>
              <a:rPr lang="en-US" altLang="zh-CN" dirty="0"/>
              <a:t>AB</a:t>
            </a:r>
            <a:r>
              <a:rPr lang="zh-CN" altLang="en-US" dirty="0"/>
              <a:t>是一个源，合并</a:t>
            </a:r>
            <a:r>
              <a:rPr lang="en-US" altLang="zh-CN" dirty="0"/>
              <a:t>AB</a:t>
            </a:r>
            <a:r>
              <a:rPr lang="zh-CN" altLang="en-US" dirty="0"/>
              <a:t>成一个集合，后续问</a:t>
            </a:r>
            <a:r>
              <a:rPr lang="en-US" altLang="zh-CN" dirty="0"/>
              <a:t>B</a:t>
            </a:r>
            <a:r>
              <a:rPr lang="zh-CN" altLang="en-US" dirty="0"/>
              <a:t>是被谁感染的？</a:t>
            </a:r>
            <a:endParaRPr lang="en-US" altLang="zh-CN" dirty="0"/>
          </a:p>
          <a:p>
            <a:r>
              <a:rPr lang="zh-CN" altLang="zh-CN" dirty="0"/>
              <a:t>一个城市中有</a:t>
            </a:r>
            <a:r>
              <a:rPr lang="zh-CN" altLang="en-US" dirty="0"/>
              <a:t>不同的</a:t>
            </a:r>
            <a:r>
              <a:rPr lang="zh-CN" altLang="zh-CN" dirty="0"/>
              <a:t>犯罪团伙，</a:t>
            </a:r>
            <a:r>
              <a:rPr lang="zh-CN" altLang="en-US" dirty="0"/>
              <a:t>请</a:t>
            </a:r>
            <a:r>
              <a:rPr lang="zh-CN" altLang="zh-CN" dirty="0"/>
              <a:t>帮助警察判断任意两起案件是否是同一个犯罪团伙所为，警察所获得的信息是</a:t>
            </a:r>
            <a:r>
              <a:rPr lang="zh-CN" altLang="en-US" dirty="0"/>
              <a:t>：到目前为止有</a:t>
            </a:r>
            <a:r>
              <a:rPr lang="en-US" altLang="zh-CN" dirty="0"/>
              <a:t>N</a:t>
            </a:r>
            <a:r>
              <a:rPr lang="zh-CN" altLang="zh-CN" dirty="0"/>
              <a:t>起案件</a:t>
            </a:r>
            <a:r>
              <a:rPr lang="zh-CN" altLang="en-US" dirty="0"/>
              <a:t>，</a:t>
            </a:r>
            <a:r>
              <a:rPr lang="zh-CN" altLang="zh-CN" dirty="0"/>
              <a:t>每起案件</a:t>
            </a:r>
            <a:r>
              <a:rPr lang="zh-CN" altLang="en-US" dirty="0"/>
              <a:t>是</a:t>
            </a:r>
            <a:r>
              <a:rPr lang="zh-CN" altLang="zh-CN" dirty="0"/>
              <a:t>由</a:t>
            </a:r>
            <a:r>
              <a:rPr lang="zh-CN" altLang="en-US" dirty="0"/>
              <a:t>某个</a:t>
            </a:r>
            <a:r>
              <a:rPr lang="zh-CN" altLang="zh-CN" dirty="0"/>
              <a:t>团伙所为</a:t>
            </a:r>
            <a:endParaRPr lang="zh-CN" altLang="en-US" dirty="0"/>
          </a:p>
        </p:txBody>
      </p:sp>
      <p:sp>
        <p:nvSpPr>
          <p:cNvPr id="2" name="灯片编号占位符 1"/>
          <p:cNvSpPr>
            <a:spLocks noGrp="1"/>
          </p:cNvSpPr>
          <p:nvPr>
            <p:ph type="sldNum" sz="quarter" idx="12"/>
          </p:nvPr>
        </p:nvSpPr>
        <p:spPr/>
        <p:txBody>
          <a:bodyPr/>
          <a:lstStyle/>
          <a:p>
            <a:fld id="{EA89EC50-CC82-4D4F-A3F0-5F5CC7ED6230}" type="slidenum">
              <a:rPr lang="zh-CN" altLang="en-US" smtClean="0"/>
              <a:t>24</a:t>
            </a:fld>
            <a:endParaRPr lang="zh-CN" altLang="en-US"/>
          </a:p>
        </p:txBody>
      </p:sp>
    </p:spTree>
    <p:extLst>
      <p:ext uri="{BB962C8B-B14F-4D97-AF65-F5344CB8AC3E}">
        <p14:creationId xmlns:p14="http://schemas.microsoft.com/office/powerpoint/2010/main" val="3151259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75476-E993-49C9-9985-80FC18C4ACAE}"/>
              </a:ext>
            </a:extLst>
          </p:cNvPr>
          <p:cNvSpPr>
            <a:spLocks noGrp="1"/>
          </p:cNvSpPr>
          <p:nvPr>
            <p:ph type="title"/>
          </p:nvPr>
        </p:nvSpPr>
        <p:spPr/>
        <p:txBody>
          <a:bodyPr/>
          <a:lstStyle/>
          <a:p>
            <a:r>
              <a:rPr lang="zh-CN" altLang="en-US" dirty="0"/>
              <a:t>等价类</a:t>
            </a:r>
          </a:p>
        </p:txBody>
      </p:sp>
      <p:sp>
        <p:nvSpPr>
          <p:cNvPr id="3" name="内容占位符 2">
            <a:extLst>
              <a:ext uri="{FF2B5EF4-FFF2-40B4-BE49-F238E27FC236}">
                <a16:creationId xmlns:a16="http://schemas.microsoft.com/office/drawing/2014/main" id="{E7C1AC6B-A601-4896-B64E-503D7D38FB2B}"/>
              </a:ext>
            </a:extLst>
          </p:cNvPr>
          <p:cNvSpPr>
            <a:spLocks noGrp="1"/>
          </p:cNvSpPr>
          <p:nvPr>
            <p:ph idx="1"/>
          </p:nvPr>
        </p:nvSpPr>
        <p:spPr/>
        <p:txBody>
          <a:bodyPr>
            <a:normAutofit fontScale="85000" lnSpcReduction="10000"/>
          </a:bodyPr>
          <a:lstStyle/>
          <a:p>
            <a:pPr>
              <a:lnSpc>
                <a:spcPct val="120000"/>
              </a:lnSpc>
              <a:spcBef>
                <a:spcPts val="0"/>
              </a:spcBef>
            </a:pPr>
            <a:r>
              <a:rPr lang="zh-CN" altLang="en-US" sz="3300" b="1" dirty="0">
                <a:solidFill>
                  <a:srgbClr val="0000CC"/>
                </a:solidFill>
              </a:rPr>
              <a:t>等价类</a:t>
            </a:r>
            <a:r>
              <a:rPr lang="zh-CN" altLang="en-US" sz="3300" dirty="0"/>
              <a:t>是一个集合，该集合元素都满足</a:t>
            </a:r>
            <a:r>
              <a:rPr lang="zh-CN" altLang="en-US" sz="3300" dirty="0">
                <a:solidFill>
                  <a:srgbClr val="C00000"/>
                </a:solidFill>
              </a:rPr>
              <a:t>等价关系</a:t>
            </a:r>
            <a:endParaRPr lang="en-US" altLang="zh-CN" sz="3300" dirty="0">
              <a:solidFill>
                <a:srgbClr val="C00000"/>
              </a:solidFill>
            </a:endParaRPr>
          </a:p>
          <a:p>
            <a:pPr>
              <a:lnSpc>
                <a:spcPct val="120000"/>
              </a:lnSpc>
              <a:spcBef>
                <a:spcPts val="0"/>
              </a:spcBef>
            </a:pPr>
            <a:r>
              <a:rPr lang="zh-CN" altLang="en-US" sz="3300" b="1" dirty="0">
                <a:solidFill>
                  <a:srgbClr val="C00000"/>
                </a:solidFill>
              </a:rPr>
              <a:t>等价关系</a:t>
            </a:r>
            <a:r>
              <a:rPr lang="zh-CN" altLang="en-US" sz="3300" dirty="0"/>
              <a:t>是集合上的一个自反、对称、传递的关系</a:t>
            </a:r>
            <a:endParaRPr lang="en-US" altLang="zh-CN" sz="3300" dirty="0"/>
          </a:p>
          <a:p>
            <a:pPr lvl="1">
              <a:lnSpc>
                <a:spcPct val="120000"/>
              </a:lnSpc>
              <a:spcBef>
                <a:spcPts val="0"/>
              </a:spcBef>
            </a:pPr>
            <a:r>
              <a:rPr lang="zh-CN" altLang="en-US" dirty="0"/>
              <a:t>假定有</a:t>
            </a:r>
            <a:r>
              <a:rPr lang="en-US" altLang="zh-CN" dirty="0"/>
              <a:t>n</a:t>
            </a:r>
            <a:r>
              <a:rPr lang="zh-CN" altLang="en-US" dirty="0"/>
              <a:t>个元素的集合</a:t>
            </a:r>
            <a:r>
              <a:rPr lang="en-US" altLang="zh-CN" dirty="0"/>
              <a:t>U</a:t>
            </a:r>
            <a:r>
              <a:rPr lang="zh-CN" altLang="en-US" dirty="0"/>
              <a:t>，另有一个</a:t>
            </a:r>
            <a:r>
              <a:rPr lang="en-US" altLang="zh-CN" dirty="0"/>
              <a:t>U</a:t>
            </a:r>
            <a:r>
              <a:rPr lang="zh-CN" altLang="en-US" dirty="0"/>
              <a:t>上关系 </a:t>
            </a:r>
            <a:r>
              <a:rPr lang="en-US" altLang="zh-CN" dirty="0"/>
              <a:t>R∈UXU</a:t>
            </a:r>
            <a:r>
              <a:rPr lang="zh-CN" altLang="en-US" dirty="0"/>
              <a:t>，</a:t>
            </a:r>
            <a:r>
              <a:rPr lang="zh-CN" altLang="en-US" dirty="0">
                <a:solidFill>
                  <a:srgbClr val="0000CC"/>
                </a:solidFill>
              </a:rPr>
              <a:t>关系</a:t>
            </a:r>
            <a:r>
              <a:rPr lang="en-US" altLang="zh-CN" dirty="0">
                <a:solidFill>
                  <a:srgbClr val="0000CC"/>
                </a:solidFill>
              </a:rPr>
              <a:t>R</a:t>
            </a:r>
            <a:r>
              <a:rPr lang="zh-CN" altLang="en-US" dirty="0">
                <a:solidFill>
                  <a:srgbClr val="0000CC"/>
                </a:solidFill>
              </a:rPr>
              <a:t>是一个等价关系</a:t>
            </a:r>
            <a:r>
              <a:rPr lang="zh-CN" altLang="en-US" dirty="0"/>
              <a:t>，当且仅当如下条件为真时成立：</a:t>
            </a:r>
          </a:p>
          <a:p>
            <a:pPr lvl="2">
              <a:lnSpc>
                <a:spcPct val="120000"/>
              </a:lnSpc>
              <a:spcBef>
                <a:spcPts val="0"/>
              </a:spcBef>
            </a:pPr>
            <a:r>
              <a:rPr lang="zh-CN" altLang="en-US" sz="2800" dirty="0"/>
              <a:t>对于所有的</a:t>
            </a:r>
            <a:r>
              <a:rPr lang="en-US" altLang="zh-CN" sz="2800" dirty="0"/>
              <a:t>a</a:t>
            </a:r>
            <a:r>
              <a:rPr lang="zh-CN" altLang="en-US" sz="2800" dirty="0"/>
              <a:t>，有</a:t>
            </a:r>
            <a:r>
              <a:rPr lang="en-US" altLang="zh-CN" sz="2800" dirty="0"/>
              <a:t>(</a:t>
            </a:r>
            <a:r>
              <a:rPr lang="en-US" altLang="zh-CN" sz="2800" dirty="0" err="1"/>
              <a:t>a,a</a:t>
            </a:r>
            <a:r>
              <a:rPr lang="en-US" altLang="zh-CN" sz="2800" dirty="0"/>
              <a:t>)∈R</a:t>
            </a:r>
            <a:r>
              <a:rPr lang="zh-CN" altLang="en-US" sz="2800" dirty="0"/>
              <a:t>，即关系是自反的</a:t>
            </a:r>
          </a:p>
          <a:p>
            <a:pPr lvl="2">
              <a:lnSpc>
                <a:spcPct val="120000"/>
              </a:lnSpc>
              <a:spcBef>
                <a:spcPts val="0"/>
              </a:spcBef>
            </a:pPr>
            <a:r>
              <a:rPr lang="zh-CN" altLang="en-US" sz="2800" dirty="0"/>
              <a:t>如果有 </a:t>
            </a:r>
            <a:r>
              <a:rPr lang="en-US" altLang="zh-CN" sz="2800" dirty="0"/>
              <a:t>(</a:t>
            </a:r>
            <a:r>
              <a:rPr lang="en-US" altLang="zh-CN" sz="2800" dirty="0" err="1"/>
              <a:t>b,a</a:t>
            </a:r>
            <a:r>
              <a:rPr lang="en-US" altLang="zh-CN" sz="2800" dirty="0"/>
              <a:t>)∈R</a:t>
            </a:r>
            <a:r>
              <a:rPr lang="zh-CN" altLang="en-US" sz="2800" dirty="0"/>
              <a:t>时，则有</a:t>
            </a:r>
            <a:r>
              <a:rPr lang="en-US" altLang="zh-CN" sz="2800" dirty="0"/>
              <a:t>(</a:t>
            </a:r>
            <a:r>
              <a:rPr lang="en-US" altLang="zh-CN" sz="2800" dirty="0" err="1"/>
              <a:t>a,b</a:t>
            </a:r>
            <a:r>
              <a:rPr lang="en-US" altLang="zh-CN" sz="2800" dirty="0"/>
              <a:t>)∈R</a:t>
            </a:r>
            <a:r>
              <a:rPr lang="zh-CN" altLang="en-US" sz="2800" dirty="0"/>
              <a:t>，即关系是对称的</a:t>
            </a:r>
          </a:p>
          <a:p>
            <a:pPr lvl="2">
              <a:lnSpc>
                <a:spcPct val="120000"/>
              </a:lnSpc>
              <a:spcBef>
                <a:spcPts val="0"/>
              </a:spcBef>
            </a:pPr>
            <a:r>
              <a:rPr lang="zh-CN" altLang="en-US" sz="2800" dirty="0"/>
              <a:t>若</a:t>
            </a:r>
            <a:r>
              <a:rPr lang="en-US" altLang="zh-CN" sz="2800" dirty="0"/>
              <a:t>(</a:t>
            </a:r>
            <a:r>
              <a:rPr lang="en-US" altLang="zh-CN" sz="2800" dirty="0" err="1"/>
              <a:t>a,b</a:t>
            </a:r>
            <a:r>
              <a:rPr lang="en-US" altLang="zh-CN" sz="2800" dirty="0"/>
              <a:t>)∈R</a:t>
            </a:r>
            <a:r>
              <a:rPr lang="zh-CN" altLang="en-US" sz="2800" dirty="0"/>
              <a:t>且</a:t>
            </a:r>
            <a:r>
              <a:rPr lang="en-US" altLang="zh-CN" sz="2800" dirty="0"/>
              <a:t>(</a:t>
            </a:r>
            <a:r>
              <a:rPr lang="en-US" altLang="zh-CN" sz="2800" dirty="0" err="1"/>
              <a:t>b,c</a:t>
            </a:r>
            <a:r>
              <a:rPr lang="en-US" altLang="zh-CN" sz="2800" dirty="0"/>
              <a:t>)∈R</a:t>
            </a:r>
            <a:r>
              <a:rPr lang="zh-CN" altLang="en-US" sz="2800" dirty="0"/>
              <a:t>，则有</a:t>
            </a:r>
            <a:r>
              <a:rPr lang="en-US" altLang="zh-CN" sz="2800" dirty="0"/>
              <a:t>(</a:t>
            </a:r>
            <a:r>
              <a:rPr lang="en-US" altLang="zh-CN" sz="2800" dirty="0" err="1"/>
              <a:t>a,c</a:t>
            </a:r>
            <a:r>
              <a:rPr lang="en-US" altLang="zh-CN" sz="2800" dirty="0"/>
              <a:t>)∈R</a:t>
            </a:r>
            <a:r>
              <a:rPr lang="zh-CN" altLang="en-US" sz="2800" dirty="0"/>
              <a:t>，即关系是传递的</a:t>
            </a:r>
          </a:p>
          <a:p>
            <a:pPr>
              <a:lnSpc>
                <a:spcPct val="120000"/>
              </a:lnSpc>
              <a:spcBef>
                <a:spcPts val="0"/>
              </a:spcBef>
            </a:pPr>
            <a:endParaRPr lang="zh-CN" altLang="en-US" dirty="0"/>
          </a:p>
          <a:p>
            <a:pPr>
              <a:lnSpc>
                <a:spcPct val="120000"/>
              </a:lnSpc>
              <a:spcBef>
                <a:spcPts val="0"/>
              </a:spcBef>
            </a:pPr>
            <a:r>
              <a:rPr lang="zh-CN" altLang="en-US" sz="3300" dirty="0"/>
              <a:t>若</a:t>
            </a:r>
            <a:r>
              <a:rPr lang="en-US" altLang="zh-CN" sz="3300" b="1" dirty="0">
                <a:solidFill>
                  <a:srgbClr val="C00000"/>
                </a:solidFill>
              </a:rPr>
              <a:t>R</a:t>
            </a:r>
            <a:r>
              <a:rPr lang="zh-CN" altLang="en-US" sz="3300" b="1" dirty="0">
                <a:solidFill>
                  <a:srgbClr val="C00000"/>
                </a:solidFill>
              </a:rPr>
              <a:t>是集合</a:t>
            </a:r>
            <a:r>
              <a:rPr lang="en-US" altLang="zh-CN" sz="3300" b="1" dirty="0">
                <a:solidFill>
                  <a:srgbClr val="C00000"/>
                </a:solidFill>
              </a:rPr>
              <a:t>S</a:t>
            </a:r>
            <a:r>
              <a:rPr lang="zh-CN" altLang="en-US" sz="3300" b="1" dirty="0">
                <a:solidFill>
                  <a:srgbClr val="C00000"/>
                </a:solidFill>
              </a:rPr>
              <a:t>上的等价关系</a:t>
            </a:r>
            <a:r>
              <a:rPr lang="zh-CN" altLang="en-US" sz="3300" dirty="0"/>
              <a:t>，那么由</a:t>
            </a:r>
            <a:r>
              <a:rPr lang="en-US" altLang="zh-CN" sz="3300" dirty="0"/>
              <a:t>R</a:t>
            </a:r>
            <a:r>
              <a:rPr lang="zh-CN" altLang="en-US" sz="3300" dirty="0"/>
              <a:t>可以产生这个集合</a:t>
            </a:r>
            <a:r>
              <a:rPr lang="en-US" altLang="zh-CN" sz="3300" dirty="0"/>
              <a:t>S</a:t>
            </a:r>
            <a:r>
              <a:rPr lang="zh-CN" altLang="en-US" sz="3300" dirty="0"/>
              <a:t>的一个</a:t>
            </a:r>
            <a:r>
              <a:rPr lang="zh-CN" altLang="en-US" sz="3300" dirty="0">
                <a:solidFill>
                  <a:srgbClr val="9933FF"/>
                </a:solidFill>
              </a:rPr>
              <a:t>唯一的划分</a:t>
            </a:r>
            <a:r>
              <a:rPr lang="en-US" altLang="zh-CN" sz="3300" dirty="0"/>
              <a:t>S1, S2, ….</a:t>
            </a:r>
            <a:r>
              <a:rPr lang="zh-CN" altLang="en-US" sz="3300" dirty="0"/>
              <a:t>，这些集合</a:t>
            </a:r>
            <a:r>
              <a:rPr lang="zh-CN" altLang="en-US" sz="3300" dirty="0">
                <a:solidFill>
                  <a:srgbClr val="9933FF"/>
                </a:solidFill>
              </a:rPr>
              <a:t>互不相交</a:t>
            </a:r>
            <a:r>
              <a:rPr lang="zh-CN" altLang="en-US" sz="3300" dirty="0"/>
              <a:t>，其并集为</a:t>
            </a:r>
            <a:r>
              <a:rPr lang="en-US" altLang="zh-CN" sz="3300" dirty="0"/>
              <a:t>S</a:t>
            </a:r>
            <a:endParaRPr lang="zh-CN" altLang="en-US" sz="3300" dirty="0"/>
          </a:p>
          <a:p>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25</a:t>
            </a:fld>
            <a:endParaRPr lang="zh-CN" altLang="en-US"/>
          </a:p>
        </p:txBody>
      </p:sp>
    </p:spTree>
    <p:extLst>
      <p:ext uri="{BB962C8B-B14F-4D97-AF65-F5344CB8AC3E}">
        <p14:creationId xmlns:p14="http://schemas.microsoft.com/office/powerpoint/2010/main" val="888897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938B8-9AE2-4D09-B55F-BF8B2E548A68}"/>
              </a:ext>
            </a:extLst>
          </p:cNvPr>
          <p:cNvSpPr>
            <a:spLocks noGrp="1"/>
          </p:cNvSpPr>
          <p:nvPr>
            <p:ph type="title"/>
          </p:nvPr>
        </p:nvSpPr>
        <p:spPr/>
        <p:txBody>
          <a:bodyPr/>
          <a:lstStyle/>
          <a:p>
            <a:r>
              <a:rPr lang="zh-CN" altLang="en-US" dirty="0"/>
              <a:t>划分等价类的算法思想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3DE06E-CA19-47C2-BDD7-9EDE7F63D382}"/>
                  </a:ext>
                </a:extLst>
              </p:cNvPr>
              <p:cNvSpPr>
                <a:spLocks noGrp="1"/>
              </p:cNvSpPr>
              <p:nvPr>
                <p:ph idx="1"/>
              </p:nvPr>
            </p:nvSpPr>
            <p:spPr/>
            <p:txBody>
              <a:bodyPr>
                <a:normAutofit fontScale="85000" lnSpcReduction="10000"/>
              </a:bodyPr>
              <a:lstStyle/>
              <a:p>
                <a:r>
                  <a:rPr lang="zh-CN" altLang="en-US" dirty="0"/>
                  <a:t>令</a:t>
                </a:r>
                <a:r>
                  <a:rPr lang="en-US" altLang="zh-CN" dirty="0"/>
                  <a:t>S</a:t>
                </a:r>
                <a:r>
                  <a:rPr lang="zh-CN" altLang="en-US" dirty="0"/>
                  <a:t>中每个元素各自形成一个只含单个元素的子集，记为</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𝑆</m:t>
                        </m:r>
                      </m:e>
                      <m:sub>
                        <m:r>
                          <a:rPr lang="en-US" altLang="zh-CN" smtClean="0">
                            <a:latin typeface="Cambria Math" panose="02040503050406030204" pitchFamily="18" charset="0"/>
                          </a:rPr>
                          <m:t>1</m:t>
                        </m:r>
                      </m:sub>
                    </m:sSub>
                    <m:r>
                      <a:rPr lang="en-US" altLang="zh-CN"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𝑆</m:t>
                        </m:r>
                      </m:e>
                      <m:sub>
                        <m:r>
                          <a:rPr lang="en-US" altLang="zh-CN" smtClean="0">
                            <a:latin typeface="Cambria Math" panose="02040503050406030204" pitchFamily="18" charset="0"/>
                          </a:rPr>
                          <m:t>2</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𝑆</m:t>
                        </m:r>
                      </m:e>
                      <m:sub>
                        <m:r>
                          <a:rPr lang="en-US" altLang="zh-CN" smtClean="0">
                            <a:latin typeface="Cambria Math" panose="02040503050406030204" pitchFamily="18" charset="0"/>
                          </a:rPr>
                          <m:t>𝑛</m:t>
                        </m:r>
                      </m:sub>
                    </m:sSub>
                  </m:oMath>
                </a14:m>
                <a:endParaRPr lang="en-US" altLang="zh-CN" dirty="0"/>
              </a:p>
              <a:p>
                <a:r>
                  <a:rPr lang="en-US" altLang="zh-CN"/>
                  <a:t>m</a:t>
                </a:r>
                <a:r>
                  <a:rPr lang="zh-CN" altLang="en-US"/>
                  <a:t>个等价偶对</a:t>
                </a:r>
                <a:r>
                  <a:rPr lang="en-US" altLang="zh-CN"/>
                  <a:t>(x, y)</a:t>
                </a:r>
                <a:r>
                  <a:rPr lang="zh-CN" altLang="en-US"/>
                  <a:t>确定了</a:t>
                </a:r>
                <a:r>
                  <a:rPr lang="zh-CN" altLang="en-US">
                    <a:solidFill>
                      <a:srgbClr val="C00000"/>
                    </a:solidFill>
                  </a:rPr>
                  <a:t>等价关系</a:t>
                </a:r>
                <a:r>
                  <a:rPr lang="en-US" altLang="zh-CN">
                    <a:solidFill>
                      <a:srgbClr val="C00000"/>
                    </a:solidFill>
                  </a:rPr>
                  <a:t>R</a:t>
                </a:r>
                <a:endParaRPr lang="zh-CN" altLang="en-US" dirty="0">
                  <a:solidFill>
                    <a:srgbClr val="C00000"/>
                  </a:solidFill>
                </a:endParaRPr>
              </a:p>
              <a:p>
                <a:pPr>
                  <a:lnSpc>
                    <a:spcPct val="120000"/>
                  </a:lnSpc>
                  <a:spcBef>
                    <a:spcPts val="0"/>
                  </a:spcBef>
                </a:pPr>
                <a:r>
                  <a:rPr lang="zh-CN" altLang="en-US" dirty="0"/>
                  <a:t>依次扫描</a:t>
                </a:r>
                <a:r>
                  <a:rPr lang="en-US" altLang="zh-CN" dirty="0"/>
                  <a:t>m</a:t>
                </a:r>
                <a:r>
                  <a:rPr lang="zh-CN" altLang="en-US" dirty="0"/>
                  <a:t>个偶对，对每个扫描的偶对</a:t>
                </a:r>
                <a:r>
                  <a:rPr lang="en-US" altLang="zh-CN" dirty="0"/>
                  <a:t>(x, y)</a:t>
                </a:r>
                <a:r>
                  <a:rPr lang="zh-CN" altLang="en-US" dirty="0"/>
                  <a:t>，</a:t>
                </a:r>
                <a:r>
                  <a:rPr lang="zh-CN" altLang="en-US" dirty="0">
                    <a:solidFill>
                      <a:srgbClr val="0000CC"/>
                    </a:solidFill>
                  </a:rPr>
                  <a:t>判定</a:t>
                </a:r>
                <a:r>
                  <a:rPr lang="en-US" altLang="zh-CN" dirty="0"/>
                  <a:t>x</a:t>
                </a:r>
                <a:r>
                  <a:rPr lang="zh-CN" altLang="en-US" dirty="0"/>
                  <a:t>和</a:t>
                </a:r>
                <a:r>
                  <a:rPr lang="en-US" altLang="zh-CN" dirty="0"/>
                  <a:t>y</a:t>
                </a:r>
                <a:r>
                  <a:rPr lang="zh-CN" altLang="en-US" dirty="0"/>
                  <a:t>所属的子集，假设</a:t>
                </a:r>
                <a:r>
                  <a:rPr lang="en-US" altLang="zh-CN" dirty="0"/>
                  <a:t>x∈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smtClean="0">
                            <a:latin typeface="Cambria Math" panose="02040503050406030204" pitchFamily="18" charset="0"/>
                          </a:rPr>
                          <m:t>𝑖</m:t>
                        </m:r>
                      </m:sub>
                    </m:sSub>
                  </m:oMath>
                </a14:m>
                <a:r>
                  <a:rPr lang="zh-CN" altLang="en-US" dirty="0"/>
                  <a:t>，</a:t>
                </a:r>
                <a:r>
                  <a:rPr lang="en-US" altLang="zh-CN" dirty="0"/>
                  <a:t>y∈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smtClean="0">
                            <a:latin typeface="Cambria Math" panose="02040503050406030204" pitchFamily="18" charset="0"/>
                          </a:rPr>
                          <m:t>𝑗</m:t>
                        </m:r>
                      </m:sub>
                    </m:sSub>
                    <m:r>
                      <a:rPr lang="en-US" altLang="zh-CN">
                        <a:latin typeface="Cambria Math" panose="02040503050406030204" pitchFamily="18" charset="0"/>
                      </a:rPr>
                      <m:t> </m:t>
                    </m:r>
                  </m:oMath>
                </a14:m>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𝑖</m:t>
                        </m:r>
                      </m:sub>
                    </m:sSub>
                    <m:r>
                      <a:rPr lang="en-US" altLang="zh-CN">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𝑗</m:t>
                        </m:r>
                      </m:sub>
                    </m:sSub>
                    <m:r>
                      <a:rPr lang="en-US" altLang="zh-CN">
                        <a:latin typeface="Cambria Math" panose="02040503050406030204" pitchFamily="18" charset="0"/>
                      </a:rPr>
                      <m:t> </m:t>
                    </m:r>
                  </m:oMath>
                </a14:m>
                <a:r>
                  <a:rPr lang="zh-CN" altLang="en-US" dirty="0"/>
                  <a:t>，则将</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𝑖</m:t>
                        </m:r>
                      </m:sub>
                    </m:sSub>
                  </m:oMath>
                </a14:m>
                <a:r>
                  <a:rPr lang="zh-CN" altLang="en-US" dirty="0">
                    <a:solidFill>
                      <a:srgbClr val="0000CC"/>
                    </a:solidFill>
                  </a:rPr>
                  <a:t>并入</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𝑗</m:t>
                        </m:r>
                      </m:sub>
                    </m:sSub>
                  </m:oMath>
                </a14:m>
                <a:r>
                  <a:rPr lang="zh-CN" altLang="en-US" dirty="0"/>
                  <a:t>并置</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𝑖</m:t>
                        </m:r>
                      </m:sub>
                    </m:sSub>
                  </m:oMath>
                </a14:m>
                <a:r>
                  <a:rPr lang="zh-CN" altLang="en-US" dirty="0"/>
                  <a:t>为空</a:t>
                </a:r>
                <a:r>
                  <a:rPr lang="en-US" altLang="zh-CN" dirty="0"/>
                  <a:t>(</a:t>
                </a:r>
                <a:r>
                  <a:rPr lang="zh-CN" altLang="en-US" dirty="0"/>
                  <a:t>或将</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𝑗</m:t>
                        </m:r>
                      </m:sub>
                    </m:sSub>
                  </m:oMath>
                </a14:m>
                <a:r>
                  <a:rPr lang="zh-CN" altLang="en-US" dirty="0"/>
                  <a:t>并入</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𝑖</m:t>
                        </m:r>
                      </m:sub>
                    </m:sSub>
                  </m:oMath>
                </a14:m>
                <a:r>
                  <a:rPr lang="zh-CN" altLang="en-US" dirty="0"/>
                  <a:t>并置</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𝑗</m:t>
                        </m:r>
                      </m:sub>
                    </m:sSub>
                  </m:oMath>
                </a14:m>
                <a:r>
                  <a:rPr lang="zh-CN" altLang="en-US" dirty="0"/>
                  <a:t>为空</a:t>
                </a:r>
                <a:r>
                  <a:rPr lang="en-US" altLang="zh-CN" dirty="0"/>
                  <a:t>)</a:t>
                </a:r>
              </a:p>
              <a:p>
                <a:r>
                  <a:rPr lang="zh-CN" altLang="en-US" dirty="0"/>
                  <a:t>当</a:t>
                </a:r>
                <a:r>
                  <a:rPr lang="en-US" altLang="zh-CN" dirty="0"/>
                  <a:t>m</a:t>
                </a:r>
                <a:r>
                  <a:rPr lang="zh-CN" altLang="en-US" dirty="0"/>
                  <a:t>个偶对都被处理后，</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1</m:t>
                        </m:r>
                      </m:sub>
                    </m:sSub>
                    <m:r>
                      <a:rPr lang="en-US" altLang="zh-CN">
                        <a:latin typeface="Cambria Math" panose="02040503050406030204" pitchFamily="18" charset="0"/>
                      </a:rPr>
                      <m:t>, </m:t>
                    </m:r>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𝑆</m:t>
                        </m:r>
                      </m:e>
                      <m:sub>
                        <m:r>
                          <a:rPr lang="en-US" altLang="zh-CN">
                            <a:latin typeface="Cambria Math" panose="02040503050406030204" pitchFamily="18" charset="0"/>
                          </a:rPr>
                          <m:t>𝑛</m:t>
                        </m:r>
                      </m:sub>
                    </m:sSub>
                  </m:oMath>
                </a14:m>
                <a:r>
                  <a:rPr lang="zh-CN" altLang="en-US" dirty="0"/>
                  <a:t>中所有非空子集即为</a:t>
                </a:r>
                <a:r>
                  <a:rPr lang="en-US" altLang="zh-CN" dirty="0"/>
                  <a:t>S</a:t>
                </a:r>
                <a:r>
                  <a:rPr lang="zh-CN" altLang="en-US" dirty="0"/>
                  <a:t>的</a:t>
                </a:r>
                <a:r>
                  <a:rPr lang="en-US" altLang="zh-CN" dirty="0"/>
                  <a:t>R</a:t>
                </a:r>
                <a:r>
                  <a:rPr lang="zh-CN" altLang="en-US" dirty="0"/>
                  <a:t>等价类</a:t>
                </a:r>
                <a:endParaRPr lang="en-US" altLang="zh-CN" dirty="0"/>
              </a:p>
              <a:p>
                <a:endParaRPr lang="en-US" altLang="zh-CN" dirty="0"/>
              </a:p>
              <a:p>
                <a:r>
                  <a:rPr lang="zh-CN" altLang="en-US" dirty="0"/>
                  <a:t>假设集合 </a:t>
                </a:r>
                <a:r>
                  <a:rPr lang="en-US" altLang="zh-CN" dirty="0"/>
                  <a:t>S={x|1 ≤</a:t>
                </a:r>
                <a:r>
                  <a:rPr lang="en-US" altLang="zh-CN" dirty="0" err="1"/>
                  <a:t>x≤n</a:t>
                </a:r>
                <a:r>
                  <a:rPr lang="zh-CN" altLang="en-US" dirty="0"/>
                  <a:t>是正整数 </a:t>
                </a:r>
                <a:r>
                  <a:rPr lang="en-US" altLang="zh-CN" dirty="0"/>
                  <a:t>}</a:t>
                </a:r>
                <a:r>
                  <a:rPr lang="zh-CN" altLang="en-US" dirty="0"/>
                  <a:t>， </a:t>
                </a:r>
                <a:r>
                  <a:rPr lang="en-US" altLang="zh-CN" dirty="0"/>
                  <a:t>R</a:t>
                </a:r>
                <a:r>
                  <a:rPr lang="zh-CN" altLang="en-US" dirty="0"/>
                  <a:t>是</a:t>
                </a:r>
                <a:r>
                  <a:rPr lang="en-US" altLang="zh-CN" dirty="0"/>
                  <a:t>S</a:t>
                </a:r>
                <a:r>
                  <a:rPr lang="zh-CN" altLang="en-US" dirty="0"/>
                  <a:t>上的一个等价关系，且</a:t>
                </a:r>
                <a:r>
                  <a:rPr lang="en-US" altLang="zh-CN" dirty="0"/>
                  <a:t>R= {(1,1),(2,2),(3,3),(4,4),(5,5), (6,6),(1,5),(5,1),(2,3),(3,2),(2,6),(6,2),(3,6),(6,3)}</a:t>
                </a:r>
              </a:p>
              <a:p>
                <a:r>
                  <a:rPr lang="zh-CN" altLang="en-US" dirty="0"/>
                  <a:t>求</a:t>
                </a:r>
                <a:r>
                  <a:rPr lang="en-US" altLang="zh-CN" dirty="0"/>
                  <a:t>S</a:t>
                </a:r>
                <a:r>
                  <a:rPr lang="zh-CN" altLang="en-US" dirty="0"/>
                  <a:t>的等价类：</a:t>
                </a:r>
                <a:r>
                  <a:rPr lang="en-US" altLang="zh-CN" dirty="0"/>
                  <a:t>{1,5}</a:t>
                </a:r>
                <a:r>
                  <a:rPr lang="zh-CN" altLang="en-US" dirty="0"/>
                  <a:t>、</a:t>
                </a:r>
                <a:r>
                  <a:rPr lang="en-US" altLang="zh-CN" dirty="0"/>
                  <a:t>{2,3,6}</a:t>
                </a:r>
                <a:r>
                  <a:rPr lang="zh-CN" altLang="en-US" dirty="0"/>
                  <a:t>、</a:t>
                </a:r>
                <a:r>
                  <a:rPr lang="en-US" altLang="zh-CN" dirty="0"/>
                  <a:t>{4}</a:t>
                </a:r>
                <a:endParaRPr lang="zh-CN" altLang="en-US" dirty="0"/>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xmlns:a14="http://schemas.microsoft.com/office/drawing/2010/main" xmlns="" id="{673DE06E-CA19-47C2-BDD7-9EDE7F63D382}"/>
                  </a:ext>
                </a:extLst>
              </p:cNvPr>
              <p:cNvSpPr>
                <a:spLocks noGrp="1" noRot="1" noChangeAspect="1" noMove="1" noResize="1" noEditPoints="1" noAdjustHandles="1" noChangeArrowheads="1" noChangeShapeType="1" noTextEdit="1"/>
              </p:cNvSpPr>
              <p:nvPr>
                <p:ph idx="1"/>
              </p:nvPr>
            </p:nvSpPr>
            <p:spPr>
              <a:blipFill rotWithShape="0">
                <a:blip r:embed="rId3"/>
                <a:stretch>
                  <a:fillRect l="-1259" t="-2090" r="-11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A89EC50-CC82-4D4F-A3F0-5F5CC7ED6230}" type="slidenum">
              <a:rPr lang="zh-CN" altLang="en-US" smtClean="0"/>
              <a:t>26</a:t>
            </a:fld>
            <a:endParaRPr lang="zh-CN" altLang="en-US"/>
          </a:p>
        </p:txBody>
      </p:sp>
    </p:spTree>
    <p:extLst>
      <p:ext uri="{BB962C8B-B14F-4D97-AF65-F5344CB8AC3E}">
        <p14:creationId xmlns:p14="http://schemas.microsoft.com/office/powerpoint/2010/main" val="2345625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227CF-59C0-4352-A0AA-812319DC5063}"/>
              </a:ext>
            </a:extLst>
          </p:cNvPr>
          <p:cNvSpPr>
            <a:spLocks noGrp="1"/>
          </p:cNvSpPr>
          <p:nvPr>
            <p:ph type="title"/>
          </p:nvPr>
        </p:nvSpPr>
        <p:spPr/>
        <p:txBody>
          <a:bodyPr/>
          <a:lstStyle/>
          <a:p>
            <a:r>
              <a:rPr lang="en-US" altLang="zh-CN" dirty="0"/>
              <a:t>6.4 n</a:t>
            </a:r>
            <a:r>
              <a:rPr lang="zh-CN" altLang="en-US" dirty="0"/>
              <a:t>个元素的幂集</a:t>
            </a:r>
          </a:p>
        </p:txBody>
      </p:sp>
      <p:sp>
        <p:nvSpPr>
          <p:cNvPr id="3" name="内容占位符 2">
            <a:extLst>
              <a:ext uri="{FF2B5EF4-FFF2-40B4-BE49-F238E27FC236}">
                <a16:creationId xmlns:a16="http://schemas.microsoft.com/office/drawing/2014/main" id="{04D0FE21-7EB0-41EC-A86C-6436D0469288}"/>
              </a:ext>
            </a:extLst>
          </p:cNvPr>
          <p:cNvSpPr>
            <a:spLocks noGrp="1"/>
          </p:cNvSpPr>
          <p:nvPr>
            <p:ph idx="1"/>
          </p:nvPr>
        </p:nvSpPr>
        <p:spPr/>
        <p:txBody>
          <a:bodyPr>
            <a:normAutofit/>
          </a:bodyPr>
          <a:lstStyle/>
          <a:p>
            <a:r>
              <a:rPr lang="zh-CN" altLang="en-US" dirty="0"/>
              <a:t>一个集合的幂集是由该集合的所有子集所组成的集合</a:t>
            </a:r>
            <a:endParaRPr lang="en-US" altLang="zh-CN" dirty="0"/>
          </a:p>
          <a:p>
            <a:endParaRPr lang="en-US" altLang="zh-CN" dirty="0"/>
          </a:p>
          <a:p>
            <a:r>
              <a:rPr lang="zh-CN" altLang="en-US" dirty="0"/>
              <a:t>例如：集合</a:t>
            </a:r>
            <a:r>
              <a:rPr lang="en-US" altLang="zh-CN" dirty="0"/>
              <a:t>{a, b, c}</a:t>
            </a:r>
            <a:r>
              <a:rPr lang="zh-CN" altLang="en-US" dirty="0"/>
              <a:t>的幂集为</a:t>
            </a:r>
            <a:r>
              <a:rPr lang="en-US" altLang="zh-CN" dirty="0"/>
              <a:t>{ {a, b, c}, {a , b}, {a , c}, {b, c},{a}, {b}, {c}, {}}</a:t>
            </a:r>
          </a:p>
          <a:p>
            <a:r>
              <a:rPr lang="en-US" altLang="zh-CN" dirty="0"/>
              <a:t>4</a:t>
            </a:r>
            <a:r>
              <a:rPr lang="zh-CN" altLang="en-US" dirty="0"/>
              <a:t>种集合：</a:t>
            </a:r>
            <a:endParaRPr lang="en-US" altLang="zh-CN" dirty="0"/>
          </a:p>
          <a:p>
            <a:pPr lvl="1"/>
            <a:r>
              <a:rPr lang="zh-CN" altLang="en-US" dirty="0"/>
              <a:t>空集</a:t>
            </a:r>
          </a:p>
          <a:p>
            <a:pPr lvl="1"/>
            <a:r>
              <a:rPr lang="zh-CN" altLang="en-US" dirty="0"/>
              <a:t>集合中的一个元素组成的集合</a:t>
            </a:r>
          </a:p>
          <a:p>
            <a:pPr lvl="1"/>
            <a:r>
              <a:rPr lang="zh-CN" altLang="en-US" dirty="0"/>
              <a:t>集合中的任意两个元素组成的集合</a:t>
            </a:r>
          </a:p>
          <a:p>
            <a:pPr lvl="1"/>
            <a:r>
              <a:rPr lang="zh-CN" altLang="en-US" dirty="0"/>
              <a:t>集合中的三个元素组成的集合，就是它本身</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27</a:t>
            </a:fld>
            <a:endParaRPr lang="zh-CN" altLang="en-US"/>
          </a:p>
        </p:txBody>
      </p:sp>
    </p:spTree>
    <p:extLst>
      <p:ext uri="{BB962C8B-B14F-4D97-AF65-F5344CB8AC3E}">
        <p14:creationId xmlns:p14="http://schemas.microsoft.com/office/powerpoint/2010/main" val="121332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3C2F-93BE-474F-B02B-0BEB2C4CCB96}"/>
              </a:ext>
            </a:extLst>
          </p:cNvPr>
          <p:cNvSpPr>
            <a:spLocks noGrp="1"/>
          </p:cNvSpPr>
          <p:nvPr>
            <p:ph type="title"/>
          </p:nvPr>
        </p:nvSpPr>
        <p:spPr/>
        <p:txBody>
          <a:bodyPr/>
          <a:lstStyle/>
          <a:p>
            <a:r>
              <a:rPr lang="en-US" altLang="zh-CN" dirty="0"/>
              <a:t>n</a:t>
            </a:r>
            <a:r>
              <a:rPr lang="zh-CN" altLang="en-US" dirty="0"/>
              <a:t>个元素的幂集</a:t>
            </a:r>
          </a:p>
        </p:txBody>
      </p:sp>
      <p:sp>
        <p:nvSpPr>
          <p:cNvPr id="3" name="内容占位符 2">
            <a:extLst>
              <a:ext uri="{FF2B5EF4-FFF2-40B4-BE49-F238E27FC236}">
                <a16:creationId xmlns:a16="http://schemas.microsoft.com/office/drawing/2014/main" id="{43220E65-6DE7-44B5-BE8C-8513ABD87D07}"/>
              </a:ext>
            </a:extLst>
          </p:cNvPr>
          <p:cNvSpPr>
            <a:spLocks noGrp="1"/>
          </p:cNvSpPr>
          <p:nvPr>
            <p:ph idx="1"/>
          </p:nvPr>
        </p:nvSpPr>
        <p:spPr>
          <a:xfrm>
            <a:off x="457200" y="908720"/>
            <a:ext cx="8229600" cy="5832648"/>
          </a:xfrm>
        </p:spPr>
        <p:txBody>
          <a:bodyPr/>
          <a:lstStyle/>
          <a:p>
            <a:r>
              <a:rPr lang="zh-CN" altLang="en-US" sz="2800" dirty="0"/>
              <a:t>集合中的每个元素有两种状态：在幂集的元素集合中，不在幂集元素集合中</a:t>
            </a:r>
            <a:endParaRPr lang="en-US" altLang="zh-CN" sz="2800" dirty="0"/>
          </a:p>
          <a:p>
            <a:r>
              <a:rPr lang="zh-CN" altLang="en-US" sz="2800" b="1" dirty="0">
                <a:solidFill>
                  <a:srgbClr val="C00000"/>
                </a:solidFill>
              </a:rPr>
              <a:t>可以用一棵二叉树表示幂集生成的过程</a:t>
            </a:r>
            <a:endParaRPr lang="en-US" altLang="zh-CN" sz="2800" b="1" dirty="0">
              <a:solidFill>
                <a:srgbClr val="C00000"/>
              </a:solidFill>
            </a:endParaRPr>
          </a:p>
          <a:p>
            <a:r>
              <a:rPr lang="zh-CN" altLang="en-US" sz="2800" b="1" dirty="0">
                <a:solidFill>
                  <a:srgbClr val="0000CC"/>
                </a:solidFill>
              </a:rPr>
              <a:t>先序遍历该状态树</a:t>
            </a:r>
            <a:r>
              <a:rPr lang="zh-CN" altLang="en-US" sz="2800" dirty="0"/>
              <a:t>即可求得幂集元素</a:t>
            </a:r>
            <a:endParaRPr lang="en-US" altLang="zh-CN" sz="2800" dirty="0"/>
          </a:p>
          <a:p>
            <a:pPr lvl="1"/>
            <a:r>
              <a:rPr lang="zh-CN" altLang="en-US" sz="2400" dirty="0"/>
              <a:t>在叶结点打印出幂集元素</a:t>
            </a:r>
          </a:p>
          <a:p>
            <a:endParaRPr lang="zh-CN" altLang="en-US" dirty="0"/>
          </a:p>
        </p:txBody>
      </p:sp>
      <p:grpSp>
        <p:nvGrpSpPr>
          <p:cNvPr id="34" name="组合 33">
            <a:extLst>
              <a:ext uri="{FF2B5EF4-FFF2-40B4-BE49-F238E27FC236}">
                <a16:creationId xmlns:a16="http://schemas.microsoft.com/office/drawing/2014/main" id="{CDF43AD7-4DA3-446F-95D6-05BF98EE47D4}"/>
              </a:ext>
            </a:extLst>
          </p:cNvPr>
          <p:cNvGrpSpPr/>
          <p:nvPr/>
        </p:nvGrpSpPr>
        <p:grpSpPr>
          <a:xfrm>
            <a:off x="542292" y="3219947"/>
            <a:ext cx="8229600" cy="3476545"/>
            <a:chOff x="648072" y="2669431"/>
            <a:chExt cx="8352420" cy="3909986"/>
          </a:xfrm>
        </p:grpSpPr>
        <p:cxnSp>
          <p:nvCxnSpPr>
            <p:cNvPr id="4" name="直接箭头连接符 3">
              <a:extLst>
                <a:ext uri="{FF2B5EF4-FFF2-40B4-BE49-F238E27FC236}">
                  <a16:creationId xmlns:a16="http://schemas.microsoft.com/office/drawing/2014/main" id="{CBADA1F8-4E75-488B-B45C-6BA769156533}"/>
                </a:ext>
              </a:extLst>
            </p:cNvPr>
            <p:cNvCxnSpPr>
              <a:stCxn id="12" idx="2"/>
              <a:endCxn id="13" idx="0"/>
            </p:cNvCxnSpPr>
            <p:nvPr/>
          </p:nvCxnSpPr>
          <p:spPr>
            <a:xfrm flipH="1">
              <a:off x="3779913" y="3203104"/>
              <a:ext cx="1656184" cy="54644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F4FD8262-9F77-4C24-8BA7-82932823B525}"/>
                </a:ext>
              </a:extLst>
            </p:cNvPr>
            <p:cNvCxnSpPr>
              <a:stCxn id="12" idx="2"/>
              <a:endCxn id="14" idx="0"/>
            </p:cNvCxnSpPr>
            <p:nvPr/>
          </p:nvCxnSpPr>
          <p:spPr>
            <a:xfrm>
              <a:off x="5436096" y="3203104"/>
              <a:ext cx="1656184" cy="51044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BC2B7F20-CF36-4155-85FB-68E94C1A476D}"/>
                </a:ext>
              </a:extLst>
            </p:cNvPr>
            <p:cNvCxnSpPr>
              <a:stCxn id="13" idx="2"/>
              <a:endCxn id="15" idx="0"/>
            </p:cNvCxnSpPr>
            <p:nvPr/>
          </p:nvCxnSpPr>
          <p:spPr>
            <a:xfrm flipH="1">
              <a:off x="2735796" y="4268775"/>
              <a:ext cx="1044116" cy="60328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28B884D8-450B-4C51-A7C9-6919ED4B8A4E}"/>
                </a:ext>
              </a:extLst>
            </p:cNvPr>
            <p:cNvCxnSpPr>
              <a:stCxn id="13" idx="2"/>
              <a:endCxn id="16" idx="0"/>
            </p:cNvCxnSpPr>
            <p:nvPr/>
          </p:nvCxnSpPr>
          <p:spPr>
            <a:xfrm>
              <a:off x="3779913" y="4268775"/>
              <a:ext cx="900100" cy="63929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B8C5DC3B-CA8F-44B2-B674-5E76F34774E9}"/>
                </a:ext>
              </a:extLst>
            </p:cNvPr>
            <p:cNvCxnSpPr>
              <a:stCxn id="14" idx="2"/>
              <a:endCxn id="17" idx="0"/>
            </p:cNvCxnSpPr>
            <p:nvPr/>
          </p:nvCxnSpPr>
          <p:spPr>
            <a:xfrm flipH="1">
              <a:off x="6264188" y="4175212"/>
              <a:ext cx="828092" cy="73633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ED70E32D-04E1-4774-A1D7-4EE103A27005}"/>
                </a:ext>
              </a:extLst>
            </p:cNvPr>
            <p:cNvCxnSpPr>
              <a:stCxn id="14" idx="2"/>
              <a:endCxn id="18" idx="0"/>
            </p:cNvCxnSpPr>
            <p:nvPr/>
          </p:nvCxnSpPr>
          <p:spPr>
            <a:xfrm>
              <a:off x="7092280" y="4175212"/>
              <a:ext cx="1044116" cy="72995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A71A0FB-B2D6-404E-826C-1AC9D3CAF8EA}"/>
                </a:ext>
              </a:extLst>
            </p:cNvPr>
            <p:cNvCxnSpPr>
              <a:stCxn id="15" idx="2"/>
              <a:endCxn id="19" idx="0"/>
            </p:cNvCxnSpPr>
            <p:nvPr/>
          </p:nvCxnSpPr>
          <p:spPr>
            <a:xfrm flipH="1">
              <a:off x="2141731" y="5391286"/>
              <a:ext cx="594066" cy="66890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C16BE40-AF95-49FD-A0E4-18FC4AD4B724}"/>
                </a:ext>
              </a:extLst>
            </p:cNvPr>
            <p:cNvCxnSpPr>
              <a:stCxn id="15" idx="2"/>
            </p:cNvCxnSpPr>
            <p:nvPr/>
          </p:nvCxnSpPr>
          <p:spPr>
            <a:xfrm>
              <a:off x="2735796" y="5391286"/>
              <a:ext cx="612068" cy="66252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43">
              <a:extLst>
                <a:ext uri="{FF2B5EF4-FFF2-40B4-BE49-F238E27FC236}">
                  <a16:creationId xmlns:a16="http://schemas.microsoft.com/office/drawing/2014/main" id="{97A7CD11-830D-40DB-83B7-42A4DE9B0ECB}"/>
                </a:ext>
              </a:extLst>
            </p:cNvPr>
            <p:cNvSpPr txBox="1"/>
            <p:nvPr/>
          </p:nvSpPr>
          <p:spPr>
            <a:xfrm>
              <a:off x="4968044" y="2741439"/>
              <a:ext cx="936104" cy="461665"/>
            </a:xfrm>
            <a:prstGeom prst="rect">
              <a:avLst/>
            </a:prstGeom>
            <a:noFill/>
            <a:ln>
              <a:solidFill>
                <a:srgbClr val="000000"/>
              </a:solidFill>
            </a:ln>
          </p:spPr>
          <p:txBody>
            <a:bodyPr wrap="square" rtlCol="0">
              <a:spAutoFit/>
            </a:bodyPr>
            <a:lstStyle/>
            <a:p>
              <a:pPr algn="ctr"/>
              <a:endParaRPr lang="zh-CN" altLang="en-US" sz="2400" dirty="0"/>
            </a:p>
          </p:txBody>
        </p:sp>
        <p:sp>
          <p:nvSpPr>
            <p:cNvPr id="13" name="TextBox 44">
              <a:extLst>
                <a:ext uri="{FF2B5EF4-FFF2-40B4-BE49-F238E27FC236}">
                  <a16:creationId xmlns:a16="http://schemas.microsoft.com/office/drawing/2014/main" id="{6B5135B4-598C-4649-812D-B2DFFC3C9488}"/>
                </a:ext>
              </a:extLst>
            </p:cNvPr>
            <p:cNvSpPr txBox="1"/>
            <p:nvPr/>
          </p:nvSpPr>
          <p:spPr>
            <a:xfrm>
              <a:off x="3311860" y="3749552"/>
              <a:ext cx="936104" cy="519223"/>
            </a:xfrm>
            <a:prstGeom prst="rect">
              <a:avLst/>
            </a:prstGeom>
            <a:noFill/>
            <a:ln>
              <a:solidFill>
                <a:srgbClr val="000000"/>
              </a:solidFill>
            </a:ln>
          </p:spPr>
          <p:txBody>
            <a:bodyPr wrap="square" rtlCol="0">
              <a:spAutoFit/>
            </a:bodyPr>
            <a:lstStyle/>
            <a:p>
              <a:pPr algn="ctr"/>
              <a:r>
                <a:rPr lang="en-US" altLang="zh-CN" sz="2400"/>
                <a:t>a</a:t>
              </a:r>
              <a:endParaRPr lang="zh-CN" altLang="en-US" sz="2400" dirty="0"/>
            </a:p>
          </p:txBody>
        </p:sp>
        <p:sp>
          <p:nvSpPr>
            <p:cNvPr id="14" name="TextBox 45">
              <a:extLst>
                <a:ext uri="{FF2B5EF4-FFF2-40B4-BE49-F238E27FC236}">
                  <a16:creationId xmlns:a16="http://schemas.microsoft.com/office/drawing/2014/main" id="{81E975D0-41BE-44EC-A4B1-B72352956BDC}"/>
                </a:ext>
              </a:extLst>
            </p:cNvPr>
            <p:cNvSpPr txBox="1"/>
            <p:nvPr/>
          </p:nvSpPr>
          <p:spPr>
            <a:xfrm>
              <a:off x="6624228" y="3713547"/>
              <a:ext cx="936104" cy="461665"/>
            </a:xfrm>
            <a:prstGeom prst="rect">
              <a:avLst/>
            </a:prstGeom>
            <a:noFill/>
            <a:ln>
              <a:solidFill>
                <a:srgbClr val="000000"/>
              </a:solidFill>
            </a:ln>
          </p:spPr>
          <p:txBody>
            <a:bodyPr wrap="square" rtlCol="0">
              <a:spAutoFit/>
            </a:bodyPr>
            <a:lstStyle/>
            <a:p>
              <a:pPr algn="ctr"/>
              <a:endParaRPr lang="zh-CN" altLang="en-US" sz="2400" dirty="0"/>
            </a:p>
          </p:txBody>
        </p:sp>
        <p:sp>
          <p:nvSpPr>
            <p:cNvPr id="15" name="TextBox 46">
              <a:extLst>
                <a:ext uri="{FF2B5EF4-FFF2-40B4-BE49-F238E27FC236}">
                  <a16:creationId xmlns:a16="http://schemas.microsoft.com/office/drawing/2014/main" id="{83A62FCF-75B9-46F5-806F-88D061FFF027}"/>
                </a:ext>
              </a:extLst>
            </p:cNvPr>
            <p:cNvSpPr txBox="1"/>
            <p:nvPr/>
          </p:nvSpPr>
          <p:spPr>
            <a:xfrm>
              <a:off x="2267744" y="4872062"/>
              <a:ext cx="936104" cy="519223"/>
            </a:xfrm>
            <a:prstGeom prst="rect">
              <a:avLst/>
            </a:prstGeom>
            <a:noFill/>
            <a:ln>
              <a:solidFill>
                <a:srgbClr val="000000"/>
              </a:solidFill>
            </a:ln>
          </p:spPr>
          <p:txBody>
            <a:bodyPr wrap="square" rtlCol="0">
              <a:spAutoFit/>
            </a:bodyPr>
            <a:lstStyle/>
            <a:p>
              <a:pPr algn="ctr"/>
              <a:r>
                <a:rPr lang="en-US" altLang="zh-CN" sz="2400"/>
                <a:t>a,b</a:t>
              </a:r>
              <a:endParaRPr lang="zh-CN" altLang="en-US" sz="2400" dirty="0"/>
            </a:p>
          </p:txBody>
        </p:sp>
        <p:sp>
          <p:nvSpPr>
            <p:cNvPr id="16" name="TextBox 47">
              <a:extLst>
                <a:ext uri="{FF2B5EF4-FFF2-40B4-BE49-F238E27FC236}">
                  <a16:creationId xmlns:a16="http://schemas.microsoft.com/office/drawing/2014/main" id="{718E0E5F-4AEA-4765-9594-2713440C0F38}"/>
                </a:ext>
              </a:extLst>
            </p:cNvPr>
            <p:cNvSpPr txBox="1"/>
            <p:nvPr/>
          </p:nvSpPr>
          <p:spPr>
            <a:xfrm>
              <a:off x="4211960" y="4908066"/>
              <a:ext cx="936104" cy="519223"/>
            </a:xfrm>
            <a:prstGeom prst="rect">
              <a:avLst/>
            </a:prstGeom>
            <a:noFill/>
            <a:ln>
              <a:solidFill>
                <a:srgbClr val="000000"/>
              </a:solidFill>
            </a:ln>
          </p:spPr>
          <p:txBody>
            <a:bodyPr wrap="square" rtlCol="0">
              <a:spAutoFit/>
            </a:bodyPr>
            <a:lstStyle/>
            <a:p>
              <a:pPr algn="ctr"/>
              <a:r>
                <a:rPr lang="en-US" altLang="zh-CN" sz="2400"/>
                <a:t>a</a:t>
              </a:r>
              <a:endParaRPr lang="zh-CN" altLang="en-US" sz="2400" dirty="0"/>
            </a:p>
          </p:txBody>
        </p:sp>
        <p:sp>
          <p:nvSpPr>
            <p:cNvPr id="17" name="TextBox 48">
              <a:extLst>
                <a:ext uri="{FF2B5EF4-FFF2-40B4-BE49-F238E27FC236}">
                  <a16:creationId xmlns:a16="http://schemas.microsoft.com/office/drawing/2014/main" id="{97D287B7-A549-4A3B-A34D-0CD6A878D873}"/>
                </a:ext>
              </a:extLst>
            </p:cNvPr>
            <p:cNvSpPr txBox="1"/>
            <p:nvPr/>
          </p:nvSpPr>
          <p:spPr>
            <a:xfrm>
              <a:off x="5796136" y="4911551"/>
              <a:ext cx="936104" cy="519223"/>
            </a:xfrm>
            <a:prstGeom prst="rect">
              <a:avLst/>
            </a:prstGeom>
            <a:noFill/>
            <a:ln>
              <a:solidFill>
                <a:srgbClr val="000000"/>
              </a:solidFill>
            </a:ln>
          </p:spPr>
          <p:txBody>
            <a:bodyPr wrap="square" rtlCol="0">
              <a:spAutoFit/>
            </a:bodyPr>
            <a:lstStyle/>
            <a:p>
              <a:pPr algn="ctr"/>
              <a:r>
                <a:rPr lang="en-US" altLang="zh-CN" sz="2400"/>
                <a:t>b</a:t>
              </a:r>
              <a:endParaRPr lang="zh-CN" altLang="en-US" sz="2400" dirty="0"/>
            </a:p>
          </p:txBody>
        </p:sp>
        <p:sp>
          <p:nvSpPr>
            <p:cNvPr id="18" name="TextBox 49">
              <a:extLst>
                <a:ext uri="{FF2B5EF4-FFF2-40B4-BE49-F238E27FC236}">
                  <a16:creationId xmlns:a16="http://schemas.microsoft.com/office/drawing/2014/main" id="{BF07A9F6-9B58-4275-A693-9B14D7706D7D}"/>
                </a:ext>
              </a:extLst>
            </p:cNvPr>
            <p:cNvSpPr txBox="1"/>
            <p:nvPr/>
          </p:nvSpPr>
          <p:spPr>
            <a:xfrm>
              <a:off x="7668344" y="4905164"/>
              <a:ext cx="936104" cy="461665"/>
            </a:xfrm>
            <a:prstGeom prst="rect">
              <a:avLst/>
            </a:prstGeom>
            <a:noFill/>
            <a:ln>
              <a:solidFill>
                <a:srgbClr val="000000"/>
              </a:solidFill>
            </a:ln>
          </p:spPr>
          <p:txBody>
            <a:bodyPr wrap="square" rtlCol="0">
              <a:spAutoFit/>
            </a:bodyPr>
            <a:lstStyle/>
            <a:p>
              <a:pPr algn="ctr"/>
              <a:endParaRPr lang="zh-CN" altLang="en-US" sz="2400" dirty="0"/>
            </a:p>
          </p:txBody>
        </p:sp>
        <p:sp>
          <p:nvSpPr>
            <p:cNvPr id="19" name="TextBox 50">
              <a:extLst>
                <a:ext uri="{FF2B5EF4-FFF2-40B4-BE49-F238E27FC236}">
                  <a16:creationId xmlns:a16="http://schemas.microsoft.com/office/drawing/2014/main" id="{3B459151-EAB2-4A2E-AEEE-8D79734516FC}"/>
                </a:ext>
              </a:extLst>
            </p:cNvPr>
            <p:cNvSpPr txBox="1"/>
            <p:nvPr/>
          </p:nvSpPr>
          <p:spPr>
            <a:xfrm>
              <a:off x="1619672" y="6060194"/>
              <a:ext cx="1044116" cy="519223"/>
            </a:xfrm>
            <a:prstGeom prst="rect">
              <a:avLst/>
            </a:prstGeom>
            <a:noFill/>
            <a:ln>
              <a:solidFill>
                <a:srgbClr val="000000"/>
              </a:solidFill>
            </a:ln>
          </p:spPr>
          <p:txBody>
            <a:bodyPr wrap="square" rtlCol="0">
              <a:spAutoFit/>
            </a:bodyPr>
            <a:lstStyle/>
            <a:p>
              <a:pPr algn="ctr"/>
              <a:r>
                <a:rPr lang="en-US" altLang="zh-CN" sz="2400"/>
                <a:t>a,b,c</a:t>
              </a:r>
              <a:endParaRPr lang="zh-CN" altLang="en-US" sz="2400" dirty="0"/>
            </a:p>
          </p:txBody>
        </p:sp>
        <p:sp>
          <p:nvSpPr>
            <p:cNvPr id="20" name="TextBox 51">
              <a:extLst>
                <a:ext uri="{FF2B5EF4-FFF2-40B4-BE49-F238E27FC236}">
                  <a16:creationId xmlns:a16="http://schemas.microsoft.com/office/drawing/2014/main" id="{88329994-4A8B-4078-8E00-4D637E06BEB5}"/>
                </a:ext>
              </a:extLst>
            </p:cNvPr>
            <p:cNvSpPr txBox="1"/>
            <p:nvPr/>
          </p:nvSpPr>
          <p:spPr>
            <a:xfrm>
              <a:off x="2771800" y="6021288"/>
              <a:ext cx="936104" cy="519223"/>
            </a:xfrm>
            <a:prstGeom prst="rect">
              <a:avLst/>
            </a:prstGeom>
            <a:noFill/>
            <a:ln>
              <a:solidFill>
                <a:srgbClr val="000000"/>
              </a:solidFill>
            </a:ln>
          </p:spPr>
          <p:txBody>
            <a:bodyPr wrap="square" rtlCol="0">
              <a:spAutoFit/>
            </a:bodyPr>
            <a:lstStyle/>
            <a:p>
              <a:pPr algn="ctr"/>
              <a:r>
                <a:rPr lang="en-US" altLang="zh-CN" sz="2400"/>
                <a:t>a,b</a:t>
              </a:r>
              <a:endParaRPr lang="zh-CN" altLang="en-US" sz="2400" dirty="0"/>
            </a:p>
          </p:txBody>
        </p:sp>
        <p:sp>
          <p:nvSpPr>
            <p:cNvPr id="21" name="TextBox 52">
              <a:extLst>
                <a:ext uri="{FF2B5EF4-FFF2-40B4-BE49-F238E27FC236}">
                  <a16:creationId xmlns:a16="http://schemas.microsoft.com/office/drawing/2014/main" id="{6580F355-D018-4D4D-A9AE-4CE0AC234BB6}"/>
                </a:ext>
              </a:extLst>
            </p:cNvPr>
            <p:cNvSpPr txBox="1"/>
            <p:nvPr/>
          </p:nvSpPr>
          <p:spPr>
            <a:xfrm>
              <a:off x="648072" y="2669431"/>
              <a:ext cx="971600" cy="3842252"/>
            </a:xfrm>
            <a:prstGeom prst="rect">
              <a:avLst/>
            </a:prstGeom>
            <a:noFill/>
          </p:spPr>
          <p:txBody>
            <a:bodyPr wrap="square" rtlCol="0">
              <a:spAutoFit/>
            </a:bodyPr>
            <a:lstStyle/>
            <a:p>
              <a:r>
                <a:rPr lang="zh-CN" altLang="en-US" sz="2400" b="1" dirty="0"/>
                <a:t>初始</a:t>
              </a:r>
              <a:endParaRPr lang="en-US" altLang="zh-CN" sz="2400" b="1" dirty="0"/>
            </a:p>
            <a:p>
              <a:endParaRPr lang="en-US" altLang="zh-CN" sz="2400" b="1" dirty="0"/>
            </a:p>
            <a:p>
              <a:r>
                <a:rPr lang="zh-CN" altLang="en-US" sz="2400" b="1"/>
                <a:t>取</a:t>
              </a:r>
              <a:r>
                <a:rPr lang="en-US" altLang="zh-CN" sz="2400" b="1"/>
                <a:t>a</a:t>
              </a:r>
              <a:endParaRPr lang="en-US" altLang="zh-CN" sz="2400" b="1" dirty="0"/>
            </a:p>
            <a:p>
              <a:endParaRPr lang="en-US" altLang="zh-CN" sz="2400" b="1" dirty="0"/>
            </a:p>
            <a:p>
              <a:endParaRPr lang="en-US" altLang="zh-CN" sz="2400" b="1" dirty="0"/>
            </a:p>
            <a:p>
              <a:r>
                <a:rPr lang="zh-CN" altLang="en-US" sz="2400" b="1"/>
                <a:t>取</a:t>
              </a:r>
              <a:r>
                <a:rPr lang="en-US" altLang="zh-CN" sz="2400" b="1"/>
                <a:t>b </a:t>
              </a:r>
              <a:endParaRPr lang="en-US" altLang="zh-CN" sz="2400" b="1" dirty="0"/>
            </a:p>
            <a:p>
              <a:endParaRPr lang="en-US" altLang="zh-CN" sz="2400" b="1" dirty="0"/>
            </a:p>
            <a:p>
              <a:endParaRPr lang="en-US" altLang="zh-CN" sz="2400" b="1" dirty="0"/>
            </a:p>
            <a:p>
              <a:r>
                <a:rPr lang="zh-CN" altLang="en-US" sz="2400" b="1"/>
                <a:t>取</a:t>
              </a:r>
              <a:r>
                <a:rPr lang="en-US" altLang="zh-CN" sz="2400" b="1"/>
                <a:t>c</a:t>
              </a:r>
              <a:endParaRPr lang="en-US" altLang="zh-CN" sz="2400" b="1" dirty="0"/>
            </a:p>
          </p:txBody>
        </p:sp>
        <p:sp>
          <p:nvSpPr>
            <p:cNvPr id="22" name="TextBox 50">
              <a:extLst>
                <a:ext uri="{FF2B5EF4-FFF2-40B4-BE49-F238E27FC236}">
                  <a16:creationId xmlns:a16="http://schemas.microsoft.com/office/drawing/2014/main" id="{925D47A8-E2E0-46AF-BE5B-08C68B72A2AC}"/>
                </a:ext>
              </a:extLst>
            </p:cNvPr>
            <p:cNvSpPr txBox="1"/>
            <p:nvPr/>
          </p:nvSpPr>
          <p:spPr>
            <a:xfrm>
              <a:off x="3779912" y="6023607"/>
              <a:ext cx="1044116" cy="519223"/>
            </a:xfrm>
            <a:prstGeom prst="rect">
              <a:avLst/>
            </a:prstGeom>
            <a:noFill/>
            <a:ln>
              <a:solidFill>
                <a:srgbClr val="000000"/>
              </a:solidFill>
            </a:ln>
          </p:spPr>
          <p:txBody>
            <a:bodyPr wrap="square" rtlCol="0">
              <a:spAutoFit/>
            </a:bodyPr>
            <a:lstStyle/>
            <a:p>
              <a:pPr algn="ctr"/>
              <a:r>
                <a:rPr lang="en-US" altLang="zh-CN" sz="2400"/>
                <a:t>a,c</a:t>
              </a:r>
              <a:endParaRPr lang="zh-CN" altLang="en-US" sz="2400" dirty="0"/>
            </a:p>
          </p:txBody>
        </p:sp>
        <p:sp>
          <p:nvSpPr>
            <p:cNvPr id="23" name="TextBox 51">
              <a:extLst>
                <a:ext uri="{FF2B5EF4-FFF2-40B4-BE49-F238E27FC236}">
                  <a16:creationId xmlns:a16="http://schemas.microsoft.com/office/drawing/2014/main" id="{B3FE9D11-349C-487E-828D-DF09235F92AD}"/>
                </a:ext>
              </a:extLst>
            </p:cNvPr>
            <p:cNvSpPr txBox="1"/>
            <p:nvPr/>
          </p:nvSpPr>
          <p:spPr>
            <a:xfrm>
              <a:off x="4896036" y="6027676"/>
              <a:ext cx="540060" cy="519223"/>
            </a:xfrm>
            <a:prstGeom prst="rect">
              <a:avLst/>
            </a:prstGeom>
            <a:noFill/>
            <a:ln>
              <a:solidFill>
                <a:srgbClr val="000000"/>
              </a:solidFill>
            </a:ln>
          </p:spPr>
          <p:txBody>
            <a:bodyPr wrap="square" rtlCol="0">
              <a:spAutoFit/>
            </a:bodyPr>
            <a:lstStyle/>
            <a:p>
              <a:pPr algn="ctr"/>
              <a:r>
                <a:rPr lang="en-US" altLang="zh-CN" sz="2400" dirty="0"/>
                <a:t>a</a:t>
              </a:r>
              <a:endParaRPr lang="zh-CN" altLang="en-US" sz="2400" dirty="0"/>
            </a:p>
          </p:txBody>
        </p:sp>
        <p:cxnSp>
          <p:nvCxnSpPr>
            <p:cNvPr id="24" name="直接箭头连接符 23">
              <a:extLst>
                <a:ext uri="{FF2B5EF4-FFF2-40B4-BE49-F238E27FC236}">
                  <a16:creationId xmlns:a16="http://schemas.microsoft.com/office/drawing/2014/main" id="{5AEC3AF8-D788-4365-8D21-31BD4D93640E}"/>
                </a:ext>
              </a:extLst>
            </p:cNvPr>
            <p:cNvCxnSpPr>
              <a:stCxn id="16" idx="2"/>
              <a:endCxn id="22" idx="0"/>
            </p:cNvCxnSpPr>
            <p:nvPr/>
          </p:nvCxnSpPr>
          <p:spPr>
            <a:xfrm flipH="1">
              <a:off x="4301971" y="5427289"/>
              <a:ext cx="378042" cy="59631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3B84563-8D44-4267-88C3-8DB08F61B496}"/>
                </a:ext>
              </a:extLst>
            </p:cNvPr>
            <p:cNvCxnSpPr>
              <a:endCxn id="23" idx="0"/>
            </p:cNvCxnSpPr>
            <p:nvPr/>
          </p:nvCxnSpPr>
          <p:spPr>
            <a:xfrm>
              <a:off x="4691298" y="5373216"/>
              <a:ext cx="474769" cy="65446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50">
              <a:extLst>
                <a:ext uri="{FF2B5EF4-FFF2-40B4-BE49-F238E27FC236}">
                  <a16:creationId xmlns:a16="http://schemas.microsoft.com/office/drawing/2014/main" id="{1C87A941-249C-4318-89E6-F6F66798CF4F}"/>
                </a:ext>
              </a:extLst>
            </p:cNvPr>
            <p:cNvSpPr txBox="1"/>
            <p:nvPr/>
          </p:nvSpPr>
          <p:spPr>
            <a:xfrm>
              <a:off x="5544108" y="6027444"/>
              <a:ext cx="711079" cy="519223"/>
            </a:xfrm>
            <a:prstGeom prst="rect">
              <a:avLst/>
            </a:prstGeom>
            <a:noFill/>
            <a:ln>
              <a:solidFill>
                <a:srgbClr val="000000"/>
              </a:solidFill>
            </a:ln>
          </p:spPr>
          <p:txBody>
            <a:bodyPr wrap="square" rtlCol="0">
              <a:spAutoFit/>
            </a:bodyPr>
            <a:lstStyle/>
            <a:p>
              <a:pPr algn="ctr"/>
              <a:r>
                <a:rPr lang="en-US" altLang="zh-CN" sz="2400"/>
                <a:t>b,c</a:t>
              </a:r>
              <a:endParaRPr lang="zh-CN" altLang="en-US" sz="2400" dirty="0"/>
            </a:p>
          </p:txBody>
        </p:sp>
        <p:sp>
          <p:nvSpPr>
            <p:cNvPr id="27" name="TextBox 51">
              <a:extLst>
                <a:ext uri="{FF2B5EF4-FFF2-40B4-BE49-F238E27FC236}">
                  <a16:creationId xmlns:a16="http://schemas.microsoft.com/office/drawing/2014/main" id="{113394F6-6514-429B-B4BB-1140479996FE}"/>
                </a:ext>
              </a:extLst>
            </p:cNvPr>
            <p:cNvSpPr txBox="1"/>
            <p:nvPr/>
          </p:nvSpPr>
          <p:spPr>
            <a:xfrm>
              <a:off x="6372200" y="5988538"/>
              <a:ext cx="792088" cy="519223"/>
            </a:xfrm>
            <a:prstGeom prst="rect">
              <a:avLst/>
            </a:prstGeom>
            <a:noFill/>
            <a:ln>
              <a:solidFill>
                <a:srgbClr val="000000"/>
              </a:solidFill>
            </a:ln>
          </p:spPr>
          <p:txBody>
            <a:bodyPr wrap="square" rtlCol="0">
              <a:spAutoFit/>
            </a:bodyPr>
            <a:lstStyle/>
            <a:p>
              <a:pPr algn="ctr"/>
              <a:r>
                <a:rPr lang="en-US" altLang="zh-CN" sz="2400"/>
                <a:t>a,c</a:t>
              </a:r>
              <a:endParaRPr lang="zh-CN" altLang="en-US" sz="2400" dirty="0"/>
            </a:p>
          </p:txBody>
        </p:sp>
        <p:sp>
          <p:nvSpPr>
            <p:cNvPr id="28" name="TextBox 50">
              <a:extLst>
                <a:ext uri="{FF2B5EF4-FFF2-40B4-BE49-F238E27FC236}">
                  <a16:creationId xmlns:a16="http://schemas.microsoft.com/office/drawing/2014/main" id="{51505F16-294A-4104-B384-7E93D54B717C}"/>
                </a:ext>
              </a:extLst>
            </p:cNvPr>
            <p:cNvSpPr txBox="1"/>
            <p:nvPr/>
          </p:nvSpPr>
          <p:spPr>
            <a:xfrm>
              <a:off x="7308304" y="5990857"/>
              <a:ext cx="837093" cy="519223"/>
            </a:xfrm>
            <a:prstGeom prst="rect">
              <a:avLst/>
            </a:prstGeom>
            <a:noFill/>
            <a:ln>
              <a:solidFill>
                <a:srgbClr val="000000"/>
              </a:solidFill>
            </a:ln>
          </p:spPr>
          <p:txBody>
            <a:bodyPr wrap="square" rtlCol="0">
              <a:spAutoFit/>
            </a:bodyPr>
            <a:lstStyle/>
            <a:p>
              <a:pPr algn="ctr"/>
              <a:r>
                <a:rPr lang="en-US" altLang="zh-CN" sz="2400" dirty="0"/>
                <a:t>c</a:t>
              </a:r>
              <a:endParaRPr lang="zh-CN" altLang="en-US" sz="2400" dirty="0"/>
            </a:p>
          </p:txBody>
        </p:sp>
        <p:sp>
          <p:nvSpPr>
            <p:cNvPr id="29" name="TextBox 51">
              <a:extLst>
                <a:ext uri="{FF2B5EF4-FFF2-40B4-BE49-F238E27FC236}">
                  <a16:creationId xmlns:a16="http://schemas.microsoft.com/office/drawing/2014/main" id="{90E2A422-96D1-4B07-BE8E-206C294C6388}"/>
                </a:ext>
              </a:extLst>
            </p:cNvPr>
            <p:cNvSpPr txBox="1"/>
            <p:nvPr/>
          </p:nvSpPr>
          <p:spPr>
            <a:xfrm>
              <a:off x="8262410" y="5994926"/>
              <a:ext cx="738082" cy="519223"/>
            </a:xfrm>
            <a:prstGeom prst="rect">
              <a:avLst/>
            </a:prstGeom>
            <a:noFill/>
            <a:ln>
              <a:solidFill>
                <a:srgbClr val="000000"/>
              </a:solidFill>
            </a:ln>
          </p:spPr>
          <p:txBody>
            <a:bodyPr wrap="square" rtlCol="0">
              <a:spAutoFit/>
            </a:bodyPr>
            <a:lstStyle/>
            <a:p>
              <a:pPr algn="ctr"/>
              <a:endParaRPr lang="zh-CN" altLang="en-US" sz="2400" dirty="0"/>
            </a:p>
          </p:txBody>
        </p:sp>
        <p:cxnSp>
          <p:nvCxnSpPr>
            <p:cNvPr id="30" name="直接箭头连接符 29">
              <a:extLst>
                <a:ext uri="{FF2B5EF4-FFF2-40B4-BE49-F238E27FC236}">
                  <a16:creationId xmlns:a16="http://schemas.microsoft.com/office/drawing/2014/main" id="{99A43F94-4735-4885-A83C-54415B2A7D98}"/>
                </a:ext>
              </a:extLst>
            </p:cNvPr>
            <p:cNvCxnSpPr>
              <a:stCxn id="17" idx="2"/>
              <a:endCxn id="26" idx="0"/>
            </p:cNvCxnSpPr>
            <p:nvPr/>
          </p:nvCxnSpPr>
          <p:spPr>
            <a:xfrm flipH="1">
              <a:off x="5899648" y="5430774"/>
              <a:ext cx="364540" cy="596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23C8EB54-7AA4-499E-B13C-8F2578CD4933}"/>
                </a:ext>
              </a:extLst>
            </p:cNvPr>
            <p:cNvCxnSpPr>
              <a:stCxn id="17" idx="2"/>
              <a:endCxn id="27" idx="0"/>
            </p:cNvCxnSpPr>
            <p:nvPr/>
          </p:nvCxnSpPr>
          <p:spPr>
            <a:xfrm>
              <a:off x="6264188" y="5430774"/>
              <a:ext cx="504056" cy="557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0D98F3CC-9920-4349-A1FF-C46648EA3C55}"/>
                </a:ext>
              </a:extLst>
            </p:cNvPr>
            <p:cNvCxnSpPr>
              <a:stCxn id="18" idx="2"/>
              <a:endCxn id="28" idx="0"/>
            </p:cNvCxnSpPr>
            <p:nvPr/>
          </p:nvCxnSpPr>
          <p:spPr>
            <a:xfrm flipH="1">
              <a:off x="7726850" y="5366829"/>
              <a:ext cx="409546" cy="624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B1FA21FE-0977-4C72-AEFC-FB3FDEE84A0D}"/>
                </a:ext>
              </a:extLst>
            </p:cNvPr>
            <p:cNvCxnSpPr>
              <a:stCxn id="18" idx="2"/>
              <a:endCxn id="29" idx="0"/>
            </p:cNvCxnSpPr>
            <p:nvPr/>
          </p:nvCxnSpPr>
          <p:spPr>
            <a:xfrm>
              <a:off x="8136397" y="5366828"/>
              <a:ext cx="495055" cy="62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5" name="灯片编号占位符 34"/>
          <p:cNvSpPr>
            <a:spLocks noGrp="1"/>
          </p:cNvSpPr>
          <p:nvPr>
            <p:ph type="sldNum" sz="quarter" idx="12"/>
          </p:nvPr>
        </p:nvSpPr>
        <p:spPr/>
        <p:txBody>
          <a:bodyPr/>
          <a:lstStyle/>
          <a:p>
            <a:fld id="{EA89EC50-CC82-4D4F-A3F0-5F5CC7ED6230}" type="slidenum">
              <a:rPr lang="zh-CN" altLang="en-US" smtClean="0"/>
              <a:t>28</a:t>
            </a:fld>
            <a:endParaRPr lang="zh-CN" altLang="en-US"/>
          </a:p>
        </p:txBody>
      </p:sp>
    </p:spTree>
    <p:extLst>
      <p:ext uri="{BB962C8B-B14F-4D97-AF65-F5344CB8AC3E}">
        <p14:creationId xmlns:p14="http://schemas.microsoft.com/office/powerpoint/2010/main" val="335388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91DAD-BF19-40C4-B8D6-F27F029B0095}"/>
              </a:ext>
            </a:extLst>
          </p:cNvPr>
          <p:cNvSpPr>
            <a:spLocks noGrp="1"/>
          </p:cNvSpPr>
          <p:nvPr>
            <p:ph type="title"/>
          </p:nvPr>
        </p:nvSpPr>
        <p:spPr/>
        <p:txBody>
          <a:bodyPr/>
          <a:lstStyle/>
          <a:p>
            <a:r>
              <a:rPr lang="en-US" altLang="zh-CN" dirty="0"/>
              <a:t>n</a:t>
            </a:r>
            <a:r>
              <a:rPr lang="zh-CN" altLang="en-US" dirty="0"/>
              <a:t>个元素的幂集</a:t>
            </a:r>
          </a:p>
        </p:txBody>
      </p:sp>
      <p:sp>
        <p:nvSpPr>
          <p:cNvPr id="3" name="内容占位符 2">
            <a:extLst>
              <a:ext uri="{FF2B5EF4-FFF2-40B4-BE49-F238E27FC236}">
                <a16:creationId xmlns:a16="http://schemas.microsoft.com/office/drawing/2014/main" id="{DA2310B4-3983-4806-9EE7-711A2E77B7D7}"/>
              </a:ext>
            </a:extLst>
          </p:cNvPr>
          <p:cNvSpPr>
            <a:spLocks noGrp="1"/>
          </p:cNvSpPr>
          <p:nvPr>
            <p:ph idx="1"/>
          </p:nvPr>
        </p:nvSpPr>
        <p:spPr/>
        <p:txBody>
          <a:bodyPr>
            <a:normAutofit fontScale="85000" lnSpcReduction="20000"/>
          </a:bodyPr>
          <a:lstStyle/>
          <a:p>
            <a:pPr marL="0" indent="0">
              <a:buNone/>
            </a:pPr>
            <a:r>
              <a:rPr lang="en-US" altLang="zh-CN" dirty="0"/>
              <a:t>//</a:t>
            </a:r>
            <a:r>
              <a:rPr lang="zh-CN" altLang="en-US" dirty="0">
                <a:solidFill>
                  <a:srgbClr val="C00000"/>
                </a:solidFill>
              </a:rPr>
              <a:t>已对集合中第</a:t>
            </a:r>
            <a:r>
              <a:rPr lang="en-US" altLang="zh-CN" dirty="0" err="1">
                <a:solidFill>
                  <a:srgbClr val="C00000"/>
                </a:solidFill>
              </a:rPr>
              <a:t>i</a:t>
            </a:r>
            <a:r>
              <a:rPr lang="zh-CN" altLang="en-US" dirty="0">
                <a:solidFill>
                  <a:srgbClr val="C00000"/>
                </a:solidFill>
              </a:rPr>
              <a:t>个元素进行了取舍</a:t>
            </a:r>
            <a:endParaRPr lang="en-US" altLang="zh-CN" dirty="0">
              <a:solidFill>
                <a:srgbClr val="C00000"/>
              </a:solidFill>
            </a:endParaRPr>
          </a:p>
          <a:p>
            <a:pPr marL="0" indent="0">
              <a:buNone/>
            </a:pPr>
            <a:r>
              <a:rPr lang="en-US" altLang="zh-CN" dirty="0"/>
              <a:t>void </a:t>
            </a:r>
            <a:r>
              <a:rPr lang="en-US" altLang="zh-CN" b="1" dirty="0" err="1">
                <a:solidFill>
                  <a:srgbClr val="0000CC"/>
                </a:solidFill>
              </a:rPr>
              <a:t>GetPowerSet</a:t>
            </a:r>
            <a:r>
              <a:rPr lang="en-US" altLang="zh-CN" b="1" dirty="0">
                <a:solidFill>
                  <a:srgbClr val="0000CC"/>
                </a:solidFill>
              </a:rPr>
              <a:t>(int </a:t>
            </a:r>
            <a:r>
              <a:rPr lang="en-US" altLang="zh-CN" b="1" dirty="0" err="1">
                <a:solidFill>
                  <a:srgbClr val="0000CC"/>
                </a:solidFill>
              </a:rPr>
              <a:t>i</a:t>
            </a:r>
            <a:r>
              <a:rPr lang="en-US" altLang="zh-CN" b="1" dirty="0">
                <a:solidFill>
                  <a:srgbClr val="0000CC"/>
                </a:solidFill>
              </a:rPr>
              <a:t>, </a:t>
            </a:r>
            <a:r>
              <a:rPr lang="en-US" altLang="zh-CN" b="1" dirty="0" err="1">
                <a:solidFill>
                  <a:srgbClr val="0000CC"/>
                </a:solidFill>
              </a:rPr>
              <a:t>SqList</a:t>
            </a:r>
            <a:r>
              <a:rPr lang="en-US" altLang="zh-CN" b="1" dirty="0">
                <a:solidFill>
                  <a:srgbClr val="0000CC"/>
                </a:solidFill>
              </a:rPr>
              <a:t> *</a:t>
            </a:r>
            <a:r>
              <a:rPr lang="en-US" altLang="zh-CN" b="1" dirty="0" err="1">
                <a:solidFill>
                  <a:srgbClr val="0000CC"/>
                </a:solidFill>
              </a:rPr>
              <a:t>ASet</a:t>
            </a:r>
            <a:r>
              <a:rPr lang="en-US" altLang="zh-CN" b="1" dirty="0">
                <a:solidFill>
                  <a:srgbClr val="0000CC"/>
                </a:solidFill>
              </a:rPr>
              <a:t>, </a:t>
            </a:r>
            <a:r>
              <a:rPr lang="en-US" altLang="zh-CN" b="1" dirty="0" err="1">
                <a:solidFill>
                  <a:srgbClr val="0000CC"/>
                </a:solidFill>
              </a:rPr>
              <a:t>SqList</a:t>
            </a:r>
            <a:r>
              <a:rPr lang="en-US" altLang="zh-CN" b="1" dirty="0">
                <a:solidFill>
                  <a:srgbClr val="0000CC"/>
                </a:solidFill>
              </a:rPr>
              <a:t> *</a:t>
            </a:r>
            <a:r>
              <a:rPr lang="en-US" altLang="zh-CN" b="1" dirty="0" err="1">
                <a:solidFill>
                  <a:srgbClr val="0000CC"/>
                </a:solidFill>
              </a:rPr>
              <a:t>BSet</a:t>
            </a:r>
            <a:r>
              <a:rPr lang="en-US" altLang="zh-CN" b="1" dirty="0">
                <a:solidFill>
                  <a:srgbClr val="0000CC"/>
                </a:solidFill>
              </a:rPr>
              <a:t> )</a:t>
            </a:r>
            <a:r>
              <a:rPr lang="en-US" altLang="zh-CN" b="1" dirty="0"/>
              <a:t> </a:t>
            </a:r>
            <a:r>
              <a:rPr lang="en-US" altLang="zh-CN" b="1" dirty="0">
                <a:solidFill>
                  <a:srgbClr val="0000CC"/>
                </a:solidFill>
              </a:rPr>
              <a:t>{</a:t>
            </a:r>
          </a:p>
          <a:p>
            <a:pPr marL="0" indent="0">
              <a:buNone/>
            </a:pPr>
            <a:r>
              <a:rPr lang="en-US" altLang="zh-CN" dirty="0" err="1"/>
              <a:t>ElemType</a:t>
            </a:r>
            <a:r>
              <a:rPr lang="en-US" altLang="zh-CN" dirty="0"/>
              <a:t> </a:t>
            </a:r>
            <a:r>
              <a:rPr lang="en-US" altLang="zh-CN" dirty="0" err="1"/>
              <a:t>x;int</a:t>
            </a:r>
            <a:r>
              <a:rPr lang="en-US" altLang="zh-CN" dirty="0"/>
              <a:t> k;</a:t>
            </a:r>
          </a:p>
          <a:p>
            <a:pPr marL="0" indent="0">
              <a:buNone/>
            </a:pPr>
            <a:r>
              <a:rPr lang="en-US" altLang="zh-CN" dirty="0"/>
              <a:t>if (</a:t>
            </a:r>
            <a:r>
              <a:rPr lang="en-US" altLang="zh-CN" dirty="0" err="1"/>
              <a:t>i</a:t>
            </a:r>
            <a:r>
              <a:rPr lang="en-US" altLang="zh-CN" dirty="0"/>
              <a:t>==</a:t>
            </a:r>
            <a:r>
              <a:rPr lang="en-US" altLang="zh-CN" dirty="0" err="1"/>
              <a:t>ASet</a:t>
            </a:r>
            <a:r>
              <a:rPr lang="en-US" altLang="zh-CN" dirty="0"/>
              <a:t>-&gt;length) {… … }//</a:t>
            </a:r>
            <a:r>
              <a:rPr lang="zh-CN" altLang="en-US" dirty="0"/>
              <a:t>输出 </a:t>
            </a:r>
            <a:r>
              <a:rPr lang="en-US" altLang="zh-CN" dirty="0"/>
              <a:t>B;</a:t>
            </a:r>
          </a:p>
          <a:p>
            <a:pPr marL="0" indent="0">
              <a:buNone/>
            </a:pPr>
            <a:r>
              <a:rPr lang="en-US" altLang="zh-CN" dirty="0"/>
              <a:t>else {</a:t>
            </a:r>
          </a:p>
          <a:p>
            <a:pPr marL="0" indent="0">
              <a:buNone/>
            </a:pPr>
            <a:r>
              <a:rPr lang="en-US" altLang="zh-CN" dirty="0"/>
              <a:t>    x=</a:t>
            </a:r>
            <a:r>
              <a:rPr lang="en-US" altLang="zh-CN" dirty="0" err="1"/>
              <a:t>ASet</a:t>
            </a:r>
            <a:r>
              <a:rPr lang="en-US" altLang="zh-CN" dirty="0"/>
              <a:t>-&gt;</a:t>
            </a:r>
            <a:r>
              <a:rPr lang="en-US" altLang="zh-CN" dirty="0" err="1"/>
              <a:t>elem</a:t>
            </a:r>
            <a:r>
              <a:rPr lang="en-US" altLang="zh-CN" dirty="0"/>
              <a:t>[</a:t>
            </a:r>
            <a:r>
              <a:rPr lang="en-US" altLang="zh-CN" dirty="0" err="1"/>
              <a:t>i</a:t>
            </a:r>
            <a:r>
              <a:rPr lang="en-US" altLang="zh-CN" dirty="0"/>
              <a:t>];//</a:t>
            </a:r>
            <a:r>
              <a:rPr lang="zh-CN" altLang="en-US" dirty="0"/>
              <a:t>取</a:t>
            </a:r>
            <a:r>
              <a:rPr lang="en-US" altLang="zh-CN" dirty="0" err="1"/>
              <a:t>ASet</a:t>
            </a:r>
            <a:r>
              <a:rPr lang="zh-CN" altLang="en-US" dirty="0"/>
              <a:t>的第</a:t>
            </a:r>
            <a:r>
              <a:rPr lang="en-US" altLang="zh-CN" dirty="0"/>
              <a:t>i+1</a:t>
            </a:r>
            <a:r>
              <a:rPr lang="zh-CN" altLang="en-US" dirty="0"/>
              <a:t>个元素</a:t>
            </a:r>
          </a:p>
          <a:p>
            <a:pPr marL="0" indent="0">
              <a:buNone/>
            </a:pPr>
            <a:r>
              <a:rPr lang="zh-CN" altLang="en-US" dirty="0"/>
              <a:t>    </a:t>
            </a:r>
            <a:r>
              <a:rPr lang="en-US" altLang="zh-CN" dirty="0"/>
              <a:t>k=</a:t>
            </a:r>
            <a:r>
              <a:rPr lang="en-US" altLang="zh-CN" dirty="0" err="1"/>
              <a:t>BSet</a:t>
            </a:r>
            <a:r>
              <a:rPr lang="en-US" altLang="zh-CN" dirty="0"/>
              <a:t>-&gt;length;</a:t>
            </a:r>
          </a:p>
          <a:p>
            <a:pPr marL="0" indent="0">
              <a:buNone/>
            </a:pPr>
            <a:r>
              <a:rPr lang="en-US" altLang="zh-CN" dirty="0"/>
              <a:t>    </a:t>
            </a:r>
            <a:r>
              <a:rPr lang="en-US" altLang="zh-CN" dirty="0" err="1"/>
              <a:t>ListInsert_Sq</a:t>
            </a:r>
            <a:r>
              <a:rPr lang="en-US" altLang="zh-CN" dirty="0"/>
              <a:t>(</a:t>
            </a:r>
            <a:r>
              <a:rPr lang="en-US" altLang="zh-CN" dirty="0" err="1"/>
              <a:t>BSet</a:t>
            </a:r>
            <a:r>
              <a:rPr lang="en-US" altLang="zh-CN" dirty="0"/>
              <a:t>, k+1,x);//</a:t>
            </a:r>
            <a:r>
              <a:rPr lang="zh-CN" altLang="en-US" dirty="0"/>
              <a:t>插入</a:t>
            </a:r>
            <a:r>
              <a:rPr lang="en-US" altLang="zh-CN" dirty="0" err="1"/>
              <a:t>BSet</a:t>
            </a:r>
            <a:endParaRPr lang="en-US" altLang="zh-CN" dirty="0"/>
          </a:p>
          <a:p>
            <a:pPr marL="0" indent="0">
              <a:buNone/>
            </a:pPr>
            <a:r>
              <a:rPr lang="en-US" altLang="zh-CN" dirty="0"/>
              <a:t>    </a:t>
            </a:r>
            <a:r>
              <a:rPr lang="en-US" altLang="zh-CN" b="1" dirty="0" err="1">
                <a:solidFill>
                  <a:srgbClr val="0000CC"/>
                </a:solidFill>
              </a:rPr>
              <a:t>GetPowerSet</a:t>
            </a:r>
            <a:r>
              <a:rPr lang="en-US" altLang="zh-CN" b="1" dirty="0">
                <a:solidFill>
                  <a:srgbClr val="0000CC"/>
                </a:solidFill>
              </a:rPr>
              <a:t>(i+1,ASet,BSet)</a:t>
            </a:r>
            <a:r>
              <a:rPr lang="en-US" altLang="zh-CN" dirty="0"/>
              <a:t>; //B</a:t>
            </a:r>
            <a:r>
              <a:rPr lang="zh-CN" altLang="en-US" dirty="0"/>
              <a:t>中含第</a:t>
            </a:r>
            <a:r>
              <a:rPr lang="en-US" altLang="zh-CN" dirty="0"/>
              <a:t>i+1</a:t>
            </a:r>
            <a:r>
              <a:rPr lang="zh-CN" altLang="en-US" dirty="0"/>
              <a:t>个元素</a:t>
            </a:r>
          </a:p>
          <a:p>
            <a:pPr marL="0" indent="0">
              <a:buNone/>
            </a:pPr>
            <a:r>
              <a:rPr lang="zh-CN" altLang="en-US" dirty="0"/>
              <a:t>    </a:t>
            </a:r>
            <a:r>
              <a:rPr lang="en-US" altLang="zh-CN" dirty="0" err="1"/>
              <a:t>ListDelete_Sq</a:t>
            </a:r>
            <a:r>
              <a:rPr lang="en-US" altLang="zh-CN" dirty="0"/>
              <a:t>(BSet,k+1,&amp;x);  //</a:t>
            </a:r>
            <a:r>
              <a:rPr lang="zh-CN" altLang="en-US" dirty="0"/>
              <a:t>在</a:t>
            </a:r>
            <a:r>
              <a:rPr lang="en-US" altLang="zh-CN" dirty="0"/>
              <a:t>B</a:t>
            </a:r>
            <a:r>
              <a:rPr lang="zh-CN" altLang="en-US" dirty="0"/>
              <a:t>中删除该元素</a:t>
            </a:r>
            <a:endParaRPr lang="en-US" altLang="zh-CN" dirty="0"/>
          </a:p>
          <a:p>
            <a:pPr marL="0" indent="0">
              <a:buNone/>
            </a:pPr>
            <a:r>
              <a:rPr lang="en-US" altLang="zh-CN" dirty="0"/>
              <a:t>    </a:t>
            </a:r>
            <a:r>
              <a:rPr lang="en-US" altLang="zh-CN" b="1" dirty="0" err="1">
                <a:solidFill>
                  <a:srgbClr val="0000CC"/>
                </a:solidFill>
              </a:rPr>
              <a:t>GetPowerSet</a:t>
            </a:r>
            <a:r>
              <a:rPr lang="en-US" altLang="zh-CN" b="1" dirty="0">
                <a:solidFill>
                  <a:srgbClr val="0000CC"/>
                </a:solidFill>
              </a:rPr>
              <a:t>(i+1, </a:t>
            </a:r>
            <a:r>
              <a:rPr lang="en-US" altLang="zh-CN" b="1" dirty="0" err="1">
                <a:solidFill>
                  <a:srgbClr val="0000CC"/>
                </a:solidFill>
              </a:rPr>
              <a:t>ASet</a:t>
            </a:r>
            <a:r>
              <a:rPr lang="en-US" altLang="zh-CN" b="1" dirty="0">
                <a:solidFill>
                  <a:srgbClr val="0000CC"/>
                </a:solidFill>
              </a:rPr>
              <a:t>, </a:t>
            </a:r>
            <a:r>
              <a:rPr lang="en-US" altLang="zh-CN" b="1" dirty="0" err="1">
                <a:solidFill>
                  <a:srgbClr val="0000CC"/>
                </a:solidFill>
              </a:rPr>
              <a:t>BSet</a:t>
            </a:r>
            <a:r>
              <a:rPr lang="en-US" altLang="zh-CN" b="1" dirty="0">
                <a:solidFill>
                  <a:srgbClr val="0000CC"/>
                </a:solidFill>
              </a:rPr>
              <a:t>)</a:t>
            </a:r>
            <a:r>
              <a:rPr lang="en-US" altLang="zh-CN" dirty="0"/>
              <a:t>; //B</a:t>
            </a:r>
            <a:r>
              <a:rPr lang="zh-CN" altLang="en-US" dirty="0"/>
              <a:t>中无第</a:t>
            </a:r>
            <a:r>
              <a:rPr lang="en-US" altLang="zh-CN" dirty="0"/>
              <a:t>i+1</a:t>
            </a:r>
            <a:r>
              <a:rPr lang="zh-CN" altLang="en-US" dirty="0"/>
              <a:t>个元素</a:t>
            </a:r>
          </a:p>
          <a:p>
            <a:pPr marL="0" indent="0">
              <a:buNone/>
            </a:pPr>
            <a:r>
              <a:rPr lang="zh-CN" altLang="en-US" dirty="0"/>
              <a:t>    </a:t>
            </a:r>
            <a:r>
              <a:rPr lang="en-US" altLang="zh-CN" dirty="0"/>
              <a:t>}</a:t>
            </a:r>
          </a:p>
          <a:p>
            <a:pPr marL="0" indent="0">
              <a:buNone/>
            </a:pPr>
            <a:r>
              <a:rPr lang="en-US" altLang="zh-CN" b="1" dirty="0">
                <a:solidFill>
                  <a:srgbClr val="0000CC"/>
                </a:solidFill>
              </a:rPr>
              <a:t>}</a:t>
            </a:r>
            <a:r>
              <a:rPr lang="en-US" altLang="zh-CN" dirty="0"/>
              <a:t>//</a:t>
            </a:r>
            <a:r>
              <a:rPr lang="en-US" altLang="zh-CN" dirty="0" err="1"/>
              <a:t>GetPowerSet</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29</a:t>
            </a:fld>
            <a:endParaRPr lang="zh-CN" altLang="en-US"/>
          </a:p>
        </p:txBody>
      </p:sp>
    </p:spTree>
    <p:extLst>
      <p:ext uri="{BB962C8B-B14F-4D97-AF65-F5344CB8AC3E}">
        <p14:creationId xmlns:p14="http://schemas.microsoft.com/office/powerpoint/2010/main" val="131097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9795D-794D-4B3E-8420-4F5180616827}"/>
              </a:ext>
            </a:extLst>
          </p:cNvPr>
          <p:cNvSpPr>
            <a:spLocks noGrp="1"/>
          </p:cNvSpPr>
          <p:nvPr>
            <p:ph type="title"/>
          </p:nvPr>
        </p:nvSpPr>
        <p:spPr/>
        <p:txBody>
          <a:bodyPr/>
          <a:lstStyle/>
          <a:p>
            <a:r>
              <a:rPr lang="en-US" altLang="zh-CN" dirty="0"/>
              <a:t>6.1 </a:t>
            </a:r>
            <a:r>
              <a:rPr lang="zh-CN" altLang="en-US" dirty="0"/>
              <a:t>树</a:t>
            </a:r>
          </a:p>
        </p:txBody>
      </p:sp>
      <p:sp>
        <p:nvSpPr>
          <p:cNvPr id="3" name="内容占位符 2">
            <a:extLst>
              <a:ext uri="{FF2B5EF4-FFF2-40B4-BE49-F238E27FC236}">
                <a16:creationId xmlns:a16="http://schemas.microsoft.com/office/drawing/2014/main" id="{010C0ED6-22A7-4327-A957-430EA16E0C79}"/>
              </a:ext>
            </a:extLst>
          </p:cNvPr>
          <p:cNvSpPr>
            <a:spLocks noGrp="1"/>
          </p:cNvSpPr>
          <p:nvPr>
            <p:ph idx="1"/>
          </p:nvPr>
        </p:nvSpPr>
        <p:spPr/>
        <p:txBody>
          <a:bodyPr/>
          <a:lstStyle/>
          <a:p>
            <a:r>
              <a:rPr lang="zh-CN" altLang="en-US" dirty="0"/>
              <a:t>树的存储表示</a:t>
            </a:r>
            <a:endParaRPr lang="en-US" altLang="zh-CN" dirty="0"/>
          </a:p>
          <a:p>
            <a:pPr lvl="1"/>
            <a:r>
              <a:rPr lang="zh-CN" altLang="en-US" dirty="0"/>
              <a:t>双亲表示法</a:t>
            </a:r>
            <a:endParaRPr lang="en-US" altLang="zh-CN" dirty="0"/>
          </a:p>
          <a:p>
            <a:pPr lvl="1"/>
            <a:r>
              <a:rPr lang="zh-CN" altLang="en-US" dirty="0"/>
              <a:t>孩子表示法</a:t>
            </a:r>
            <a:r>
              <a:rPr lang="en-US" altLang="zh-CN" dirty="0"/>
              <a:t>(</a:t>
            </a:r>
            <a:r>
              <a:rPr lang="zh-CN" altLang="en-US" dirty="0"/>
              <a:t>链表</a:t>
            </a:r>
            <a:r>
              <a:rPr lang="en-US" altLang="zh-CN" dirty="0"/>
              <a:t>)</a:t>
            </a:r>
          </a:p>
          <a:p>
            <a:pPr lvl="1"/>
            <a:r>
              <a:rPr lang="zh-CN" altLang="en-US" dirty="0"/>
              <a:t>孩子</a:t>
            </a:r>
            <a:r>
              <a:rPr lang="en-US" altLang="zh-CN" dirty="0"/>
              <a:t>-</a:t>
            </a:r>
            <a:r>
              <a:rPr lang="zh-CN" altLang="en-US" dirty="0"/>
              <a:t>兄弟表示法</a:t>
            </a:r>
          </a:p>
        </p:txBody>
      </p:sp>
      <p:grpSp>
        <p:nvGrpSpPr>
          <p:cNvPr id="83" name="组合 82"/>
          <p:cNvGrpSpPr/>
          <p:nvPr/>
        </p:nvGrpSpPr>
        <p:grpSpPr>
          <a:xfrm>
            <a:off x="3494472" y="3353928"/>
            <a:ext cx="2590800" cy="3438084"/>
            <a:chOff x="341314" y="3368600"/>
            <a:chExt cx="2590800" cy="3438084"/>
          </a:xfrm>
        </p:grpSpPr>
        <p:sp>
          <p:nvSpPr>
            <p:cNvPr id="5" name="Oval 2">
              <a:extLst>
                <a:ext uri="{FF2B5EF4-FFF2-40B4-BE49-F238E27FC236}">
                  <a16:creationId xmlns:a16="http://schemas.microsoft.com/office/drawing/2014/main" id="{BDFADBE6-1A8D-48DD-A829-97C8473762AD}"/>
                </a:ext>
              </a:extLst>
            </p:cNvPr>
            <p:cNvSpPr>
              <a:spLocks noChangeArrowheads="1"/>
            </p:cNvSpPr>
            <p:nvPr/>
          </p:nvSpPr>
          <p:spPr bwMode="auto">
            <a:xfrm>
              <a:off x="1282926" y="3368600"/>
              <a:ext cx="754517" cy="552326"/>
            </a:xfrm>
            <a:prstGeom prst="ellipse">
              <a:avLst/>
            </a:prstGeom>
            <a:noFill/>
            <a:ln w="28575" cap="sq">
              <a:solidFill>
                <a:srgbClr val="C0000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99"/>
                </a:solidFill>
                <a:effectLst/>
                <a:uLnTx/>
                <a:uFillTx/>
                <a:latin typeface="Arial" charset="0"/>
              </a:endParaRPr>
            </a:p>
          </p:txBody>
        </p:sp>
        <p:sp>
          <p:nvSpPr>
            <p:cNvPr id="6" name="Text Box 3">
              <a:extLst>
                <a:ext uri="{FF2B5EF4-FFF2-40B4-BE49-F238E27FC236}">
                  <a16:creationId xmlns:a16="http://schemas.microsoft.com/office/drawing/2014/main" id="{0802A502-60A8-4136-A8F8-4B9ABE343AB3}"/>
                </a:ext>
              </a:extLst>
            </p:cNvPr>
            <p:cNvSpPr txBox="1">
              <a:spLocks noChangeArrowheads="1"/>
            </p:cNvSpPr>
            <p:nvPr/>
          </p:nvSpPr>
          <p:spPr bwMode="auto">
            <a:xfrm>
              <a:off x="1478414" y="3410458"/>
              <a:ext cx="305596" cy="461482"/>
            </a:xfrm>
            <a:prstGeom prst="rect">
              <a:avLst/>
            </a:prstGeom>
            <a:ln>
              <a:noFill/>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Arial" charset="0"/>
                </a:rPr>
                <a:t>A</a:t>
              </a:r>
            </a:p>
          </p:txBody>
        </p:sp>
        <p:sp>
          <p:nvSpPr>
            <p:cNvPr id="7" name="Oval 4">
              <a:extLst>
                <a:ext uri="{FF2B5EF4-FFF2-40B4-BE49-F238E27FC236}">
                  <a16:creationId xmlns:a16="http://schemas.microsoft.com/office/drawing/2014/main" id="{47B8A90A-611A-4E60-A529-26873521811A}"/>
                </a:ext>
              </a:extLst>
            </p:cNvPr>
            <p:cNvSpPr>
              <a:spLocks noChangeArrowheads="1"/>
            </p:cNvSpPr>
            <p:nvPr/>
          </p:nvSpPr>
          <p:spPr bwMode="auto">
            <a:xfrm>
              <a:off x="1331914" y="4319634"/>
              <a:ext cx="609600" cy="509839"/>
            </a:xfrm>
            <a:prstGeom prst="ellipse">
              <a:avLst/>
            </a:prstGeom>
            <a:noFill/>
            <a:ln w="38100" cap="sq">
              <a:solidFill>
                <a:srgbClr val="00B05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9933FF"/>
                </a:solidFill>
                <a:effectLst/>
                <a:uLnTx/>
                <a:uFillTx/>
                <a:latin typeface="Arial" charset="0"/>
              </a:endParaRPr>
            </a:p>
          </p:txBody>
        </p:sp>
        <p:sp>
          <p:nvSpPr>
            <p:cNvPr id="8" name="Oval 5">
              <a:extLst>
                <a:ext uri="{FF2B5EF4-FFF2-40B4-BE49-F238E27FC236}">
                  <a16:creationId xmlns:a16="http://schemas.microsoft.com/office/drawing/2014/main" id="{1A3DA87F-7006-4997-9BFC-768672224D3A}"/>
                </a:ext>
              </a:extLst>
            </p:cNvPr>
            <p:cNvSpPr>
              <a:spLocks noChangeArrowheads="1"/>
            </p:cNvSpPr>
            <p:nvPr/>
          </p:nvSpPr>
          <p:spPr bwMode="auto">
            <a:xfrm>
              <a:off x="341314" y="4319634"/>
              <a:ext cx="609600" cy="509839"/>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99"/>
                </a:solidFill>
                <a:effectLst/>
                <a:uLnTx/>
                <a:uFillTx/>
                <a:latin typeface="Arial" charset="0"/>
              </a:endParaRPr>
            </a:p>
          </p:txBody>
        </p:sp>
        <p:sp>
          <p:nvSpPr>
            <p:cNvPr id="9" name="Oval 6">
              <a:extLst>
                <a:ext uri="{FF2B5EF4-FFF2-40B4-BE49-F238E27FC236}">
                  <a16:creationId xmlns:a16="http://schemas.microsoft.com/office/drawing/2014/main" id="{ECCDC331-47DC-4568-B44C-9E2B295B2E2C}"/>
                </a:ext>
              </a:extLst>
            </p:cNvPr>
            <p:cNvSpPr>
              <a:spLocks noChangeArrowheads="1"/>
            </p:cNvSpPr>
            <p:nvPr/>
          </p:nvSpPr>
          <p:spPr bwMode="auto">
            <a:xfrm>
              <a:off x="2322514" y="4319634"/>
              <a:ext cx="609600" cy="509839"/>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99"/>
                </a:solidFill>
                <a:effectLst/>
                <a:uLnTx/>
                <a:uFillTx/>
                <a:latin typeface="Arial" charset="0"/>
              </a:endParaRPr>
            </a:p>
          </p:txBody>
        </p:sp>
        <p:sp>
          <p:nvSpPr>
            <p:cNvPr id="10" name="Oval 7">
              <a:extLst>
                <a:ext uri="{FF2B5EF4-FFF2-40B4-BE49-F238E27FC236}">
                  <a16:creationId xmlns:a16="http://schemas.microsoft.com/office/drawing/2014/main" id="{2558C345-947A-4DE0-A59C-DC5B8D396C17}"/>
                </a:ext>
              </a:extLst>
            </p:cNvPr>
            <p:cNvSpPr>
              <a:spLocks noChangeArrowheads="1"/>
            </p:cNvSpPr>
            <p:nvPr/>
          </p:nvSpPr>
          <p:spPr bwMode="auto">
            <a:xfrm>
              <a:off x="901927" y="5340897"/>
              <a:ext cx="609600" cy="509839"/>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99"/>
                </a:solidFill>
                <a:effectLst/>
                <a:uLnTx/>
                <a:uFillTx/>
                <a:latin typeface="Arial" charset="0"/>
              </a:endParaRPr>
            </a:p>
          </p:txBody>
        </p:sp>
        <p:sp>
          <p:nvSpPr>
            <p:cNvPr id="12" name="Oval 9">
              <a:extLst>
                <a:ext uri="{FF2B5EF4-FFF2-40B4-BE49-F238E27FC236}">
                  <a16:creationId xmlns:a16="http://schemas.microsoft.com/office/drawing/2014/main" id="{4B63ACDF-A0FB-4F4A-9B5D-A96C4C653ACA}"/>
                </a:ext>
              </a:extLst>
            </p:cNvPr>
            <p:cNvSpPr>
              <a:spLocks noChangeArrowheads="1"/>
            </p:cNvSpPr>
            <p:nvPr/>
          </p:nvSpPr>
          <p:spPr bwMode="auto">
            <a:xfrm>
              <a:off x="1865314" y="6296845"/>
              <a:ext cx="609600" cy="509839"/>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99"/>
                </a:solidFill>
                <a:effectLst/>
                <a:uLnTx/>
                <a:uFillTx/>
                <a:latin typeface="Arial" charset="0"/>
              </a:endParaRPr>
            </a:p>
          </p:txBody>
        </p:sp>
        <p:sp>
          <p:nvSpPr>
            <p:cNvPr id="13" name="Text Box 10">
              <a:extLst>
                <a:ext uri="{FF2B5EF4-FFF2-40B4-BE49-F238E27FC236}">
                  <a16:creationId xmlns:a16="http://schemas.microsoft.com/office/drawing/2014/main" id="{BFFDBCAC-9BAF-45CF-A53C-67542349B1FD}"/>
                </a:ext>
              </a:extLst>
            </p:cNvPr>
            <p:cNvSpPr txBox="1">
              <a:spLocks noChangeArrowheads="1"/>
            </p:cNvSpPr>
            <p:nvPr/>
          </p:nvSpPr>
          <p:spPr bwMode="auto">
            <a:xfrm>
              <a:off x="466501" y="4304891"/>
              <a:ext cx="407484" cy="461665"/>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Arial" charset="0"/>
                </a:rPr>
                <a:t>B</a:t>
              </a:r>
            </a:p>
          </p:txBody>
        </p:sp>
        <p:sp>
          <p:nvSpPr>
            <p:cNvPr id="14" name="Text Box 11">
              <a:extLst>
                <a:ext uri="{FF2B5EF4-FFF2-40B4-BE49-F238E27FC236}">
                  <a16:creationId xmlns:a16="http://schemas.microsoft.com/office/drawing/2014/main" id="{0A4B5EC5-DD30-4EA4-894F-30D2B9B16B79}"/>
                </a:ext>
              </a:extLst>
            </p:cNvPr>
            <p:cNvSpPr txBox="1">
              <a:spLocks noChangeArrowheads="1"/>
            </p:cNvSpPr>
            <p:nvPr/>
          </p:nvSpPr>
          <p:spPr bwMode="auto">
            <a:xfrm>
              <a:off x="1380901" y="4304891"/>
              <a:ext cx="407484" cy="461665"/>
            </a:xfrm>
            <a:prstGeom prst="rect">
              <a:avLst/>
            </a:prstGeom>
            <a:noFill/>
            <a:ln w="381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CC"/>
                  </a:solidFill>
                  <a:effectLst/>
                  <a:uLnTx/>
                  <a:uFillTx/>
                  <a:latin typeface="Arial" charset="0"/>
                </a:rPr>
                <a:t>C</a:t>
              </a:r>
            </a:p>
          </p:txBody>
        </p:sp>
        <p:sp>
          <p:nvSpPr>
            <p:cNvPr id="15" name="Text Box 12">
              <a:extLst>
                <a:ext uri="{FF2B5EF4-FFF2-40B4-BE49-F238E27FC236}">
                  <a16:creationId xmlns:a16="http://schemas.microsoft.com/office/drawing/2014/main" id="{CAA601F2-A503-499A-BB5B-418C853D6DBC}"/>
                </a:ext>
              </a:extLst>
            </p:cNvPr>
            <p:cNvSpPr txBox="1">
              <a:spLocks noChangeArrowheads="1"/>
            </p:cNvSpPr>
            <p:nvPr/>
          </p:nvSpPr>
          <p:spPr bwMode="auto">
            <a:xfrm>
              <a:off x="2371501" y="4304891"/>
              <a:ext cx="407484" cy="461665"/>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Arial" charset="0"/>
                </a:rPr>
                <a:t>D</a:t>
              </a:r>
            </a:p>
          </p:txBody>
        </p:sp>
        <p:sp>
          <p:nvSpPr>
            <p:cNvPr id="17" name="Text Box 14">
              <a:extLst>
                <a:ext uri="{FF2B5EF4-FFF2-40B4-BE49-F238E27FC236}">
                  <a16:creationId xmlns:a16="http://schemas.microsoft.com/office/drawing/2014/main" id="{10DAA652-7AD7-442E-86C7-C418339694FB}"/>
                </a:ext>
              </a:extLst>
            </p:cNvPr>
            <p:cNvSpPr txBox="1">
              <a:spLocks noChangeArrowheads="1"/>
            </p:cNvSpPr>
            <p:nvPr/>
          </p:nvSpPr>
          <p:spPr bwMode="auto">
            <a:xfrm>
              <a:off x="2026564" y="5481082"/>
              <a:ext cx="227913" cy="400110"/>
            </a:xfrm>
            <a:prstGeom prst="rect">
              <a:avLst/>
            </a:prstGeom>
            <a:ln>
              <a:noFill/>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99"/>
                  </a:solidFill>
                  <a:effectLst/>
                  <a:uLnTx/>
                  <a:uFillTx/>
                  <a:latin typeface="Arial" charset="0"/>
                </a:rPr>
                <a:t>F</a:t>
              </a:r>
              <a:endParaRPr kumimoji="0" lang="en-US" altLang="zh-CN" sz="2300" b="1" i="0" u="none" strike="noStrike" kern="0" cap="none" spc="0" normalizeH="0" baseline="0" noProof="0" dirty="0">
                <a:ln>
                  <a:noFill/>
                </a:ln>
                <a:solidFill>
                  <a:srgbClr val="000099"/>
                </a:solidFill>
                <a:effectLst/>
                <a:uLnTx/>
                <a:uFillTx/>
                <a:latin typeface="Arial" charset="0"/>
              </a:endParaRPr>
            </a:p>
          </p:txBody>
        </p:sp>
        <p:sp>
          <p:nvSpPr>
            <p:cNvPr id="16" name="Text Box 13">
              <a:extLst>
                <a:ext uri="{FF2B5EF4-FFF2-40B4-BE49-F238E27FC236}">
                  <a16:creationId xmlns:a16="http://schemas.microsoft.com/office/drawing/2014/main" id="{F841D644-22A3-4506-A414-F9FEBFC6BE4D}"/>
                </a:ext>
              </a:extLst>
            </p:cNvPr>
            <p:cNvSpPr txBox="1">
              <a:spLocks noChangeArrowheads="1"/>
            </p:cNvSpPr>
            <p:nvPr/>
          </p:nvSpPr>
          <p:spPr bwMode="auto">
            <a:xfrm>
              <a:off x="998675" y="5338812"/>
              <a:ext cx="389850" cy="461665"/>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Arial" charset="0"/>
                </a:rPr>
                <a:t>E</a:t>
              </a:r>
            </a:p>
          </p:txBody>
        </p:sp>
        <p:sp>
          <p:nvSpPr>
            <p:cNvPr id="18" name="Text Box 15">
              <a:extLst>
                <a:ext uri="{FF2B5EF4-FFF2-40B4-BE49-F238E27FC236}">
                  <a16:creationId xmlns:a16="http://schemas.microsoft.com/office/drawing/2014/main" id="{565E44F3-AA58-4854-A90A-8CBCF074C5A7}"/>
                </a:ext>
              </a:extLst>
            </p:cNvPr>
            <p:cNvSpPr txBox="1">
              <a:spLocks noChangeArrowheads="1"/>
            </p:cNvSpPr>
            <p:nvPr/>
          </p:nvSpPr>
          <p:spPr bwMode="auto">
            <a:xfrm>
              <a:off x="1964305" y="6297499"/>
              <a:ext cx="423514" cy="461665"/>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Arial" charset="0"/>
                </a:rPr>
                <a:t>G</a:t>
              </a:r>
            </a:p>
          </p:txBody>
        </p:sp>
        <p:sp>
          <p:nvSpPr>
            <p:cNvPr id="19" name="Line 16">
              <a:extLst>
                <a:ext uri="{FF2B5EF4-FFF2-40B4-BE49-F238E27FC236}">
                  <a16:creationId xmlns:a16="http://schemas.microsoft.com/office/drawing/2014/main" id="{E5F27EC0-0C1A-454E-9656-54A9297E8EAB}"/>
                </a:ext>
              </a:extLst>
            </p:cNvPr>
            <p:cNvSpPr>
              <a:spLocks noChangeShapeType="1"/>
            </p:cNvSpPr>
            <p:nvPr/>
          </p:nvSpPr>
          <p:spPr bwMode="auto">
            <a:xfrm>
              <a:off x="1992084" y="3808210"/>
              <a:ext cx="559029" cy="413450"/>
            </a:xfrm>
            <a:prstGeom prst="lin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Arial" charset="0"/>
              </a:endParaRPr>
            </a:p>
          </p:txBody>
        </p:sp>
        <p:sp>
          <p:nvSpPr>
            <p:cNvPr id="20" name="Line 17">
              <a:extLst>
                <a:ext uri="{FF2B5EF4-FFF2-40B4-BE49-F238E27FC236}">
                  <a16:creationId xmlns:a16="http://schemas.microsoft.com/office/drawing/2014/main" id="{DABC94FB-2664-4039-94AF-581A509238AB}"/>
                </a:ext>
              </a:extLst>
            </p:cNvPr>
            <p:cNvSpPr>
              <a:spLocks noChangeShapeType="1"/>
            </p:cNvSpPr>
            <p:nvPr/>
          </p:nvSpPr>
          <p:spPr bwMode="auto">
            <a:xfrm flipH="1">
              <a:off x="646114" y="3793466"/>
              <a:ext cx="685800" cy="428193"/>
            </a:xfrm>
            <a:prstGeom prst="lin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Arial" charset="0"/>
              </a:endParaRPr>
            </a:p>
          </p:txBody>
        </p:sp>
        <p:sp>
          <p:nvSpPr>
            <p:cNvPr id="21" name="Line 18">
              <a:extLst>
                <a:ext uri="{FF2B5EF4-FFF2-40B4-BE49-F238E27FC236}">
                  <a16:creationId xmlns:a16="http://schemas.microsoft.com/office/drawing/2014/main" id="{7AEEF8D5-D24B-46D9-8020-04D00C663673}"/>
                </a:ext>
              </a:extLst>
            </p:cNvPr>
            <p:cNvSpPr>
              <a:spLocks noChangeShapeType="1"/>
            </p:cNvSpPr>
            <p:nvPr/>
          </p:nvSpPr>
          <p:spPr bwMode="auto">
            <a:xfrm flipH="1">
              <a:off x="1255714" y="4765743"/>
              <a:ext cx="152400" cy="509839"/>
            </a:xfrm>
            <a:prstGeom prst="line">
              <a:avLst/>
            </a:prstGeom>
            <a:noFill/>
            <a:ln w="38100" cap="sq">
              <a:solidFill>
                <a:srgbClr val="00B05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9933FF"/>
                </a:solidFill>
                <a:effectLst/>
                <a:uLnTx/>
                <a:uFillTx/>
                <a:latin typeface="Arial" charset="0"/>
              </a:endParaRPr>
            </a:p>
          </p:txBody>
        </p:sp>
        <p:sp>
          <p:nvSpPr>
            <p:cNvPr id="22" name="Line 19">
              <a:extLst>
                <a:ext uri="{FF2B5EF4-FFF2-40B4-BE49-F238E27FC236}">
                  <a16:creationId xmlns:a16="http://schemas.microsoft.com/office/drawing/2014/main" id="{43414F9F-0EDD-44D4-934D-5D3B3EE21C45}"/>
                </a:ext>
              </a:extLst>
            </p:cNvPr>
            <p:cNvSpPr>
              <a:spLocks noChangeShapeType="1"/>
            </p:cNvSpPr>
            <p:nvPr/>
          </p:nvSpPr>
          <p:spPr bwMode="auto">
            <a:xfrm>
              <a:off x="1631977" y="3935669"/>
              <a:ext cx="4737" cy="318649"/>
            </a:xfrm>
            <a:prstGeom prst="line">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Arial" charset="0"/>
              </a:endParaRPr>
            </a:p>
          </p:txBody>
        </p:sp>
        <p:sp>
          <p:nvSpPr>
            <p:cNvPr id="23" name="Line 20">
              <a:extLst>
                <a:ext uri="{FF2B5EF4-FFF2-40B4-BE49-F238E27FC236}">
                  <a16:creationId xmlns:a16="http://schemas.microsoft.com/office/drawing/2014/main" id="{6D08AD5B-5184-4242-9310-B2F2A81385EE}"/>
                </a:ext>
              </a:extLst>
            </p:cNvPr>
            <p:cNvSpPr>
              <a:spLocks noChangeShapeType="1"/>
            </p:cNvSpPr>
            <p:nvPr/>
          </p:nvSpPr>
          <p:spPr bwMode="auto">
            <a:xfrm>
              <a:off x="1870077" y="4744499"/>
              <a:ext cx="300038" cy="531082"/>
            </a:xfrm>
            <a:prstGeom prst="line">
              <a:avLst/>
            </a:prstGeom>
            <a:noFill/>
            <a:ln w="38100" cap="sq">
              <a:solidFill>
                <a:srgbClr val="00B05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9933FF"/>
                </a:solidFill>
                <a:effectLst/>
                <a:uLnTx/>
                <a:uFillTx/>
                <a:latin typeface="Arial" charset="0"/>
              </a:endParaRPr>
            </a:p>
          </p:txBody>
        </p:sp>
        <p:sp>
          <p:nvSpPr>
            <p:cNvPr id="24" name="Line 21">
              <a:extLst>
                <a:ext uri="{FF2B5EF4-FFF2-40B4-BE49-F238E27FC236}">
                  <a16:creationId xmlns:a16="http://schemas.microsoft.com/office/drawing/2014/main" id="{058D1B2E-5F2F-4DDB-B9E0-A48D6102CBD9}"/>
                </a:ext>
              </a:extLst>
            </p:cNvPr>
            <p:cNvSpPr>
              <a:spLocks noChangeShapeType="1"/>
            </p:cNvSpPr>
            <p:nvPr/>
          </p:nvSpPr>
          <p:spPr bwMode="auto">
            <a:xfrm flipH="1">
              <a:off x="2190661" y="5830422"/>
              <a:ext cx="1" cy="401107"/>
            </a:xfrm>
            <a:prstGeom prst="line">
              <a:avLst/>
            </a:prstGeom>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99"/>
                </a:solidFill>
                <a:effectLst/>
                <a:uLnTx/>
                <a:uFillTx/>
                <a:latin typeface="Arial" charset="0"/>
              </a:endParaRPr>
            </a:p>
          </p:txBody>
        </p:sp>
        <p:sp>
          <p:nvSpPr>
            <p:cNvPr id="11" name="Oval 8">
              <a:extLst>
                <a:ext uri="{FF2B5EF4-FFF2-40B4-BE49-F238E27FC236}">
                  <a16:creationId xmlns:a16="http://schemas.microsoft.com/office/drawing/2014/main" id="{31B0D274-4866-4BA8-8A34-91F954D8FFAA}"/>
                </a:ext>
              </a:extLst>
            </p:cNvPr>
            <p:cNvSpPr>
              <a:spLocks noChangeArrowheads="1"/>
            </p:cNvSpPr>
            <p:nvPr/>
          </p:nvSpPr>
          <p:spPr bwMode="auto">
            <a:xfrm>
              <a:off x="1865314" y="5426458"/>
              <a:ext cx="701900" cy="424277"/>
            </a:xfrm>
            <a:prstGeom prst="ellipse">
              <a:avLst/>
            </a:prstGeom>
            <a:noFill/>
            <a:ln w="57150">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99"/>
                </a:solidFill>
                <a:effectLst/>
                <a:uLnTx/>
                <a:uFillTx/>
                <a:latin typeface="Arial" charset="0"/>
              </a:endParaRPr>
            </a:p>
          </p:txBody>
        </p:sp>
      </p:grpSp>
      <p:grpSp>
        <p:nvGrpSpPr>
          <p:cNvPr id="25" name="Group 109">
            <a:extLst>
              <a:ext uri="{FF2B5EF4-FFF2-40B4-BE49-F238E27FC236}">
                <a16:creationId xmlns:a16="http://schemas.microsoft.com/office/drawing/2014/main" id="{D594086A-063D-4CE5-92B2-568AD6B1DE28}"/>
              </a:ext>
            </a:extLst>
          </p:cNvPr>
          <p:cNvGrpSpPr>
            <a:grpSpLocks/>
          </p:cNvGrpSpPr>
          <p:nvPr/>
        </p:nvGrpSpPr>
        <p:grpSpPr bwMode="auto">
          <a:xfrm>
            <a:off x="6298408" y="3659187"/>
            <a:ext cx="2576513" cy="3198813"/>
            <a:chOff x="1632" y="2256"/>
            <a:chExt cx="1623" cy="2015"/>
          </a:xfrm>
        </p:grpSpPr>
        <p:sp>
          <p:nvSpPr>
            <p:cNvPr id="26" name="Text Box 72">
              <a:extLst>
                <a:ext uri="{FF2B5EF4-FFF2-40B4-BE49-F238E27FC236}">
                  <a16:creationId xmlns:a16="http://schemas.microsoft.com/office/drawing/2014/main" id="{456D398C-0C86-4EDF-987A-5ABDBA98FD4F}"/>
                </a:ext>
              </a:extLst>
            </p:cNvPr>
            <p:cNvSpPr txBox="1">
              <a:spLocks noChangeArrowheads="1"/>
            </p:cNvSpPr>
            <p:nvPr/>
          </p:nvSpPr>
          <p:spPr bwMode="auto">
            <a:xfrm>
              <a:off x="1632" y="2352"/>
              <a:ext cx="1623" cy="1919"/>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A</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B</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E             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F</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G</a:t>
              </a:r>
              <a:r>
                <a:rPr kumimoji="0" lang="en-US" altLang="zh-CN" sz="3200" b="0" i="0" u="none" strike="noStrike" kern="0" cap="none" spc="0" normalizeH="0" baseline="0" noProof="0" dirty="0">
                  <a:ln>
                    <a:noFill/>
                  </a:ln>
                  <a:solidFill>
                    <a:srgbClr val="000099"/>
                  </a:solidFill>
                  <a:effectLst/>
                  <a:uLnTx/>
                  <a:uFillTx/>
                  <a:latin typeface="Arial" charset="0"/>
                </a:rPr>
                <a:t>  </a:t>
              </a:r>
            </a:p>
          </p:txBody>
        </p:sp>
        <p:sp>
          <p:nvSpPr>
            <p:cNvPr id="27" name="Oval 73">
              <a:extLst>
                <a:ext uri="{FF2B5EF4-FFF2-40B4-BE49-F238E27FC236}">
                  <a16:creationId xmlns:a16="http://schemas.microsoft.com/office/drawing/2014/main" id="{635DDA25-B3AE-4901-85C4-5D0F11EBADEE}"/>
                </a:ext>
              </a:extLst>
            </p:cNvPr>
            <p:cNvSpPr>
              <a:spLocks noChangeArrowheads="1"/>
            </p:cNvSpPr>
            <p:nvPr/>
          </p:nvSpPr>
          <p:spPr bwMode="auto">
            <a:xfrm>
              <a:off x="2208" y="2400"/>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28" name="Oval 74">
              <a:extLst>
                <a:ext uri="{FF2B5EF4-FFF2-40B4-BE49-F238E27FC236}">
                  <a16:creationId xmlns:a16="http://schemas.microsoft.com/office/drawing/2014/main" id="{009540E8-23DD-4E63-B227-283E6069B305}"/>
                </a:ext>
              </a:extLst>
            </p:cNvPr>
            <p:cNvSpPr>
              <a:spLocks noChangeArrowheads="1"/>
            </p:cNvSpPr>
            <p:nvPr/>
          </p:nvSpPr>
          <p:spPr bwMode="auto">
            <a:xfrm>
              <a:off x="2286" y="2982"/>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29" name="Oval 75">
              <a:extLst>
                <a:ext uri="{FF2B5EF4-FFF2-40B4-BE49-F238E27FC236}">
                  <a16:creationId xmlns:a16="http://schemas.microsoft.com/office/drawing/2014/main" id="{EBCFE609-7F87-420B-9B92-530E8E15A8AD}"/>
                </a:ext>
              </a:extLst>
            </p:cNvPr>
            <p:cNvSpPr>
              <a:spLocks noChangeArrowheads="1"/>
            </p:cNvSpPr>
            <p:nvPr/>
          </p:nvSpPr>
          <p:spPr bwMode="auto">
            <a:xfrm>
              <a:off x="1632" y="2688"/>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0" name="Oval 76">
              <a:extLst>
                <a:ext uri="{FF2B5EF4-FFF2-40B4-BE49-F238E27FC236}">
                  <a16:creationId xmlns:a16="http://schemas.microsoft.com/office/drawing/2014/main" id="{EAA642E5-AE97-4335-A0E0-020A48437768}"/>
                </a:ext>
              </a:extLst>
            </p:cNvPr>
            <p:cNvSpPr>
              <a:spLocks noChangeArrowheads="1"/>
            </p:cNvSpPr>
            <p:nvPr/>
          </p:nvSpPr>
          <p:spPr bwMode="auto">
            <a:xfrm>
              <a:off x="2964" y="3318"/>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1" name="Oval 77">
              <a:extLst>
                <a:ext uri="{FF2B5EF4-FFF2-40B4-BE49-F238E27FC236}">
                  <a16:creationId xmlns:a16="http://schemas.microsoft.com/office/drawing/2014/main" id="{6516E9F2-7DEC-4ED9-AC53-08C60185C34F}"/>
                </a:ext>
              </a:extLst>
            </p:cNvPr>
            <p:cNvSpPr>
              <a:spLocks noChangeArrowheads="1"/>
            </p:cNvSpPr>
            <p:nvPr/>
          </p:nvSpPr>
          <p:spPr bwMode="auto">
            <a:xfrm>
              <a:off x="1824" y="3312"/>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2" name="Oval 78">
              <a:extLst>
                <a:ext uri="{FF2B5EF4-FFF2-40B4-BE49-F238E27FC236}">
                  <a16:creationId xmlns:a16="http://schemas.microsoft.com/office/drawing/2014/main" id="{1041F9A6-5DA7-4A1C-97F5-F12BEC3ED120}"/>
                </a:ext>
              </a:extLst>
            </p:cNvPr>
            <p:cNvSpPr>
              <a:spLocks noChangeArrowheads="1"/>
            </p:cNvSpPr>
            <p:nvPr/>
          </p:nvSpPr>
          <p:spPr bwMode="auto">
            <a:xfrm>
              <a:off x="2496" y="3600"/>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3" name="Line 81">
              <a:extLst>
                <a:ext uri="{FF2B5EF4-FFF2-40B4-BE49-F238E27FC236}">
                  <a16:creationId xmlns:a16="http://schemas.microsoft.com/office/drawing/2014/main" id="{19831AD9-236A-4D56-99F1-026EEAD39A10}"/>
                </a:ext>
              </a:extLst>
            </p:cNvPr>
            <p:cNvSpPr>
              <a:spLocks noChangeShapeType="1"/>
            </p:cNvSpPr>
            <p:nvPr/>
          </p:nvSpPr>
          <p:spPr bwMode="auto">
            <a:xfrm>
              <a:off x="1920" y="2880"/>
              <a:ext cx="384" cy="192"/>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4" name="Line 82">
              <a:extLst>
                <a:ext uri="{FF2B5EF4-FFF2-40B4-BE49-F238E27FC236}">
                  <a16:creationId xmlns:a16="http://schemas.microsoft.com/office/drawing/2014/main" id="{AF667D03-2378-4510-921E-D9B11C5FB2B2}"/>
                </a:ext>
              </a:extLst>
            </p:cNvPr>
            <p:cNvSpPr>
              <a:spLocks noChangeShapeType="1"/>
            </p:cNvSpPr>
            <p:nvPr/>
          </p:nvSpPr>
          <p:spPr bwMode="auto">
            <a:xfrm>
              <a:off x="2573" y="3168"/>
              <a:ext cx="451" cy="192"/>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5" name="Line 84">
              <a:extLst>
                <a:ext uri="{FF2B5EF4-FFF2-40B4-BE49-F238E27FC236}">
                  <a16:creationId xmlns:a16="http://schemas.microsoft.com/office/drawing/2014/main" id="{E686DBE0-7F36-4F0C-A5BC-850EF1218BBE}"/>
                </a:ext>
              </a:extLst>
            </p:cNvPr>
            <p:cNvSpPr>
              <a:spLocks noChangeShapeType="1"/>
            </p:cNvSpPr>
            <p:nvPr/>
          </p:nvSpPr>
          <p:spPr bwMode="auto">
            <a:xfrm>
              <a:off x="2112" y="3504"/>
              <a:ext cx="384" cy="192"/>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6" name="Line 85">
              <a:extLst>
                <a:ext uri="{FF2B5EF4-FFF2-40B4-BE49-F238E27FC236}">
                  <a16:creationId xmlns:a16="http://schemas.microsoft.com/office/drawing/2014/main" id="{D9B125E6-1E1D-42F7-9D4D-28E7BC54FF6F}"/>
                </a:ext>
              </a:extLst>
            </p:cNvPr>
            <p:cNvSpPr>
              <a:spLocks noChangeShapeType="1"/>
            </p:cNvSpPr>
            <p:nvPr/>
          </p:nvSpPr>
          <p:spPr bwMode="auto">
            <a:xfrm flipH="1">
              <a:off x="2064" y="3216"/>
              <a:ext cx="235" cy="144"/>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7" name="Line 86">
              <a:extLst>
                <a:ext uri="{FF2B5EF4-FFF2-40B4-BE49-F238E27FC236}">
                  <a16:creationId xmlns:a16="http://schemas.microsoft.com/office/drawing/2014/main" id="{6BAD082C-06B9-4C5B-9EDE-ACB91A7C74E6}"/>
                </a:ext>
              </a:extLst>
            </p:cNvPr>
            <p:cNvSpPr>
              <a:spLocks noChangeShapeType="1"/>
            </p:cNvSpPr>
            <p:nvPr/>
          </p:nvSpPr>
          <p:spPr bwMode="auto">
            <a:xfrm flipH="1">
              <a:off x="1872" y="2592"/>
              <a:ext cx="336" cy="144"/>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8" name="Oval 95">
              <a:extLst>
                <a:ext uri="{FF2B5EF4-FFF2-40B4-BE49-F238E27FC236}">
                  <a16:creationId xmlns:a16="http://schemas.microsoft.com/office/drawing/2014/main" id="{87836F21-8514-4409-A7D8-111379A7557E}"/>
                </a:ext>
              </a:extLst>
            </p:cNvPr>
            <p:cNvSpPr>
              <a:spLocks noChangeArrowheads="1"/>
            </p:cNvSpPr>
            <p:nvPr/>
          </p:nvSpPr>
          <p:spPr bwMode="auto">
            <a:xfrm>
              <a:off x="2016" y="3936"/>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39" name="Line 96">
              <a:extLst>
                <a:ext uri="{FF2B5EF4-FFF2-40B4-BE49-F238E27FC236}">
                  <a16:creationId xmlns:a16="http://schemas.microsoft.com/office/drawing/2014/main" id="{DFE3F44D-CCB4-474A-983C-44C2F2625966}"/>
                </a:ext>
              </a:extLst>
            </p:cNvPr>
            <p:cNvSpPr>
              <a:spLocks noChangeShapeType="1"/>
            </p:cNvSpPr>
            <p:nvPr/>
          </p:nvSpPr>
          <p:spPr bwMode="auto">
            <a:xfrm flipH="1">
              <a:off x="2256" y="3792"/>
              <a:ext cx="240" cy="192"/>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cxnSp>
          <p:nvCxnSpPr>
            <p:cNvPr id="40" name="AutoShape 97">
              <a:extLst>
                <a:ext uri="{FF2B5EF4-FFF2-40B4-BE49-F238E27FC236}">
                  <a16:creationId xmlns:a16="http://schemas.microsoft.com/office/drawing/2014/main" id="{6DDD0F8F-0F0E-4FE5-AF95-8A6A6C045BF3}"/>
                </a:ext>
              </a:extLst>
            </p:cNvPr>
            <p:cNvCxnSpPr>
              <a:cxnSpLocks noChangeShapeType="1"/>
              <a:endCxn id="27" idx="0"/>
            </p:cNvCxnSpPr>
            <p:nvPr/>
          </p:nvCxnSpPr>
          <p:spPr bwMode="auto">
            <a:xfrm>
              <a:off x="1920" y="2256"/>
              <a:ext cx="432" cy="144"/>
            </a:xfrm>
            <a:prstGeom prst="curvedConnector2">
              <a:avLst/>
            </a:prstGeom>
            <a:noFill/>
            <a:ln w="12700" cap="sq">
              <a:solidFill>
                <a:srgbClr val="0000FF"/>
              </a:solidFill>
              <a:round/>
              <a:headEnd type="none" w="sm" len="sm"/>
              <a:tailEnd type="triangle" w="med" len="lg"/>
            </a:ln>
            <a:effectLst/>
          </p:spPr>
        </p:cxnSp>
      </p:grpSp>
      <p:grpSp>
        <p:nvGrpSpPr>
          <p:cNvPr id="41" name="Group 106">
            <a:extLst>
              <a:ext uri="{FF2B5EF4-FFF2-40B4-BE49-F238E27FC236}">
                <a16:creationId xmlns:a16="http://schemas.microsoft.com/office/drawing/2014/main" id="{F5C8EAF6-D11C-4151-B176-9A4E1DA3E8B3}"/>
              </a:ext>
            </a:extLst>
          </p:cNvPr>
          <p:cNvGrpSpPr>
            <a:grpSpLocks/>
          </p:cNvGrpSpPr>
          <p:nvPr/>
        </p:nvGrpSpPr>
        <p:grpSpPr bwMode="auto">
          <a:xfrm>
            <a:off x="6269833" y="101922"/>
            <a:ext cx="2590800" cy="3540968"/>
            <a:chOff x="144" y="672"/>
            <a:chExt cx="1632" cy="2544"/>
          </a:xfrm>
        </p:grpSpPr>
        <p:sp>
          <p:nvSpPr>
            <p:cNvPr id="42" name="Oval 2">
              <a:extLst>
                <a:ext uri="{FF2B5EF4-FFF2-40B4-BE49-F238E27FC236}">
                  <a16:creationId xmlns:a16="http://schemas.microsoft.com/office/drawing/2014/main" id="{BDFADBE6-1A8D-48DD-A829-97C8473762AD}"/>
                </a:ext>
              </a:extLst>
            </p:cNvPr>
            <p:cNvSpPr>
              <a:spLocks noChangeArrowheads="1"/>
            </p:cNvSpPr>
            <p:nvPr/>
          </p:nvSpPr>
          <p:spPr bwMode="auto">
            <a:xfrm>
              <a:off x="768" y="720"/>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3" name="Text Box 3">
              <a:extLst>
                <a:ext uri="{FF2B5EF4-FFF2-40B4-BE49-F238E27FC236}">
                  <a16:creationId xmlns:a16="http://schemas.microsoft.com/office/drawing/2014/main" id="{0802A502-60A8-4136-A8F8-4B9ABE343AB3}"/>
                </a:ext>
              </a:extLst>
            </p:cNvPr>
            <p:cNvSpPr txBox="1">
              <a:spLocks noChangeArrowheads="1"/>
            </p:cNvSpPr>
            <p:nvPr/>
          </p:nvSpPr>
          <p:spPr bwMode="auto">
            <a:xfrm>
              <a:off x="782" y="672"/>
              <a:ext cx="303"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A</a:t>
              </a:r>
            </a:p>
          </p:txBody>
        </p:sp>
        <p:sp>
          <p:nvSpPr>
            <p:cNvPr id="44" name="Oval 4">
              <a:extLst>
                <a:ext uri="{FF2B5EF4-FFF2-40B4-BE49-F238E27FC236}">
                  <a16:creationId xmlns:a16="http://schemas.microsoft.com/office/drawing/2014/main" id="{47B8A90A-611A-4E60-A529-26873521811A}"/>
                </a:ext>
              </a:extLst>
            </p:cNvPr>
            <p:cNvSpPr>
              <a:spLocks noChangeArrowheads="1"/>
            </p:cNvSpPr>
            <p:nvPr/>
          </p:nvSpPr>
          <p:spPr bwMode="auto">
            <a:xfrm>
              <a:off x="768" y="139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5" name="Oval 5">
              <a:extLst>
                <a:ext uri="{FF2B5EF4-FFF2-40B4-BE49-F238E27FC236}">
                  <a16:creationId xmlns:a16="http://schemas.microsoft.com/office/drawing/2014/main" id="{1A3DA87F-7006-4997-9BFC-768672224D3A}"/>
                </a:ext>
              </a:extLst>
            </p:cNvPr>
            <p:cNvSpPr>
              <a:spLocks noChangeArrowheads="1"/>
            </p:cNvSpPr>
            <p:nvPr/>
          </p:nvSpPr>
          <p:spPr bwMode="auto">
            <a:xfrm>
              <a:off x="144" y="139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6" name="Oval 6">
              <a:extLst>
                <a:ext uri="{FF2B5EF4-FFF2-40B4-BE49-F238E27FC236}">
                  <a16:creationId xmlns:a16="http://schemas.microsoft.com/office/drawing/2014/main" id="{ECCDC331-47DC-4568-B44C-9E2B295B2E2C}"/>
                </a:ext>
              </a:extLst>
            </p:cNvPr>
            <p:cNvSpPr>
              <a:spLocks noChangeArrowheads="1"/>
            </p:cNvSpPr>
            <p:nvPr/>
          </p:nvSpPr>
          <p:spPr bwMode="auto">
            <a:xfrm>
              <a:off x="1392" y="139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7" name="Oval 7">
              <a:extLst>
                <a:ext uri="{FF2B5EF4-FFF2-40B4-BE49-F238E27FC236}">
                  <a16:creationId xmlns:a16="http://schemas.microsoft.com/office/drawing/2014/main" id="{2558C345-947A-4DE0-A59C-DC5B8D396C17}"/>
                </a:ext>
              </a:extLst>
            </p:cNvPr>
            <p:cNvSpPr>
              <a:spLocks noChangeArrowheads="1"/>
            </p:cNvSpPr>
            <p:nvPr/>
          </p:nvSpPr>
          <p:spPr bwMode="auto">
            <a:xfrm>
              <a:off x="528" y="211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8" name="Oval 8">
              <a:extLst>
                <a:ext uri="{FF2B5EF4-FFF2-40B4-BE49-F238E27FC236}">
                  <a16:creationId xmlns:a16="http://schemas.microsoft.com/office/drawing/2014/main" id="{31B0D274-4866-4BA8-8A34-91F954D8FFAA}"/>
                </a:ext>
              </a:extLst>
            </p:cNvPr>
            <p:cNvSpPr>
              <a:spLocks noChangeArrowheads="1"/>
            </p:cNvSpPr>
            <p:nvPr/>
          </p:nvSpPr>
          <p:spPr bwMode="auto">
            <a:xfrm>
              <a:off x="1104" y="211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9" name="Oval 9">
              <a:extLst>
                <a:ext uri="{FF2B5EF4-FFF2-40B4-BE49-F238E27FC236}">
                  <a16:creationId xmlns:a16="http://schemas.microsoft.com/office/drawing/2014/main" id="{4B63ACDF-A0FB-4F4A-9B5D-A96C4C653ACA}"/>
                </a:ext>
              </a:extLst>
            </p:cNvPr>
            <p:cNvSpPr>
              <a:spLocks noChangeArrowheads="1"/>
            </p:cNvSpPr>
            <p:nvPr/>
          </p:nvSpPr>
          <p:spPr bwMode="auto">
            <a:xfrm>
              <a:off x="1104" y="283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0" name="Text Box 10">
              <a:extLst>
                <a:ext uri="{FF2B5EF4-FFF2-40B4-BE49-F238E27FC236}">
                  <a16:creationId xmlns:a16="http://schemas.microsoft.com/office/drawing/2014/main" id="{BFFDBCAC-9BAF-45CF-A53C-67542349B1FD}"/>
                </a:ext>
              </a:extLst>
            </p:cNvPr>
            <p:cNvSpPr txBox="1">
              <a:spLocks noChangeArrowheads="1"/>
            </p:cNvSpPr>
            <p:nvPr/>
          </p:nvSpPr>
          <p:spPr bwMode="auto">
            <a:xfrm>
              <a:off x="192" y="1344"/>
              <a:ext cx="303"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B</a:t>
              </a:r>
            </a:p>
          </p:txBody>
        </p:sp>
        <p:sp>
          <p:nvSpPr>
            <p:cNvPr id="51" name="Text Box 11">
              <a:extLst>
                <a:ext uri="{FF2B5EF4-FFF2-40B4-BE49-F238E27FC236}">
                  <a16:creationId xmlns:a16="http://schemas.microsoft.com/office/drawing/2014/main" id="{0A4B5EC5-DD30-4EA4-894F-30D2B9B16B79}"/>
                </a:ext>
              </a:extLst>
            </p:cNvPr>
            <p:cNvSpPr txBox="1">
              <a:spLocks noChangeArrowheads="1"/>
            </p:cNvSpPr>
            <p:nvPr/>
          </p:nvSpPr>
          <p:spPr bwMode="auto">
            <a:xfrm>
              <a:off x="768" y="1344"/>
              <a:ext cx="303"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C</a:t>
              </a:r>
            </a:p>
          </p:txBody>
        </p:sp>
        <p:sp>
          <p:nvSpPr>
            <p:cNvPr id="52" name="Text Box 12">
              <a:extLst>
                <a:ext uri="{FF2B5EF4-FFF2-40B4-BE49-F238E27FC236}">
                  <a16:creationId xmlns:a16="http://schemas.microsoft.com/office/drawing/2014/main" id="{CAA601F2-A503-499A-BB5B-418C853D6DBC}"/>
                </a:ext>
              </a:extLst>
            </p:cNvPr>
            <p:cNvSpPr txBox="1">
              <a:spLocks noChangeArrowheads="1"/>
            </p:cNvSpPr>
            <p:nvPr/>
          </p:nvSpPr>
          <p:spPr bwMode="auto">
            <a:xfrm>
              <a:off x="1392" y="1344"/>
              <a:ext cx="303"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D</a:t>
              </a:r>
            </a:p>
          </p:txBody>
        </p:sp>
        <p:sp>
          <p:nvSpPr>
            <p:cNvPr id="53" name="Text Box 13">
              <a:extLst>
                <a:ext uri="{FF2B5EF4-FFF2-40B4-BE49-F238E27FC236}">
                  <a16:creationId xmlns:a16="http://schemas.microsoft.com/office/drawing/2014/main" id="{F841D644-22A3-4506-A414-F9FEBFC6BE4D}"/>
                </a:ext>
              </a:extLst>
            </p:cNvPr>
            <p:cNvSpPr txBox="1">
              <a:spLocks noChangeArrowheads="1"/>
            </p:cNvSpPr>
            <p:nvPr/>
          </p:nvSpPr>
          <p:spPr bwMode="auto">
            <a:xfrm>
              <a:off x="576" y="2064"/>
              <a:ext cx="289"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E</a:t>
              </a:r>
            </a:p>
          </p:txBody>
        </p:sp>
        <p:sp>
          <p:nvSpPr>
            <p:cNvPr id="54" name="Text Box 14">
              <a:extLst>
                <a:ext uri="{FF2B5EF4-FFF2-40B4-BE49-F238E27FC236}">
                  <a16:creationId xmlns:a16="http://schemas.microsoft.com/office/drawing/2014/main" id="{10DAA652-7AD7-442E-86C7-C418339694FB}"/>
                </a:ext>
              </a:extLst>
            </p:cNvPr>
            <p:cNvSpPr txBox="1">
              <a:spLocks noChangeArrowheads="1"/>
            </p:cNvSpPr>
            <p:nvPr/>
          </p:nvSpPr>
          <p:spPr bwMode="auto">
            <a:xfrm>
              <a:off x="1152" y="2064"/>
              <a:ext cx="274"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F</a:t>
              </a:r>
            </a:p>
          </p:txBody>
        </p:sp>
        <p:sp>
          <p:nvSpPr>
            <p:cNvPr id="55" name="Text Box 15">
              <a:extLst>
                <a:ext uri="{FF2B5EF4-FFF2-40B4-BE49-F238E27FC236}">
                  <a16:creationId xmlns:a16="http://schemas.microsoft.com/office/drawing/2014/main" id="{565E44F3-AA58-4854-A90A-8CBCF074C5A7}"/>
                </a:ext>
              </a:extLst>
            </p:cNvPr>
            <p:cNvSpPr txBox="1">
              <a:spLocks noChangeArrowheads="1"/>
            </p:cNvSpPr>
            <p:nvPr/>
          </p:nvSpPr>
          <p:spPr bwMode="auto">
            <a:xfrm>
              <a:off x="1104" y="2784"/>
              <a:ext cx="317"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G</a:t>
              </a:r>
            </a:p>
          </p:txBody>
        </p:sp>
        <p:sp>
          <p:nvSpPr>
            <p:cNvPr id="56" name="Line 16">
              <a:extLst>
                <a:ext uri="{FF2B5EF4-FFF2-40B4-BE49-F238E27FC236}">
                  <a16:creationId xmlns:a16="http://schemas.microsoft.com/office/drawing/2014/main" id="{E5F27EC0-0C1A-454E-9656-54A9297E8EAB}"/>
                </a:ext>
              </a:extLst>
            </p:cNvPr>
            <p:cNvSpPr>
              <a:spLocks noChangeShapeType="1"/>
            </p:cNvSpPr>
            <p:nvPr/>
          </p:nvSpPr>
          <p:spPr bwMode="auto">
            <a:xfrm>
              <a:off x="1152" y="1008"/>
              <a:ext cx="384" cy="384"/>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7" name="Line 17">
              <a:extLst>
                <a:ext uri="{FF2B5EF4-FFF2-40B4-BE49-F238E27FC236}">
                  <a16:creationId xmlns:a16="http://schemas.microsoft.com/office/drawing/2014/main" id="{DABC94FB-2664-4039-94AF-581A509238AB}"/>
                </a:ext>
              </a:extLst>
            </p:cNvPr>
            <p:cNvSpPr>
              <a:spLocks noChangeShapeType="1"/>
            </p:cNvSpPr>
            <p:nvPr/>
          </p:nvSpPr>
          <p:spPr bwMode="auto">
            <a:xfrm flipH="1">
              <a:off x="336" y="1024"/>
              <a:ext cx="465" cy="368"/>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8" name="Line 18">
              <a:extLst>
                <a:ext uri="{FF2B5EF4-FFF2-40B4-BE49-F238E27FC236}">
                  <a16:creationId xmlns:a16="http://schemas.microsoft.com/office/drawing/2014/main" id="{7AEEF8D5-D24B-46D9-8020-04D00C663673}"/>
                </a:ext>
              </a:extLst>
            </p:cNvPr>
            <p:cNvSpPr>
              <a:spLocks noChangeShapeType="1"/>
            </p:cNvSpPr>
            <p:nvPr/>
          </p:nvSpPr>
          <p:spPr bwMode="auto">
            <a:xfrm flipH="1">
              <a:off x="720" y="1728"/>
              <a:ext cx="96" cy="384"/>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9" name="Line 19">
              <a:extLst>
                <a:ext uri="{FF2B5EF4-FFF2-40B4-BE49-F238E27FC236}">
                  <a16:creationId xmlns:a16="http://schemas.microsoft.com/office/drawing/2014/main" id="{43414F9F-0EDD-44D4-934D-5D3B3EE21C45}"/>
                </a:ext>
              </a:extLst>
            </p:cNvPr>
            <p:cNvSpPr>
              <a:spLocks noChangeShapeType="1"/>
            </p:cNvSpPr>
            <p:nvPr/>
          </p:nvSpPr>
          <p:spPr bwMode="auto">
            <a:xfrm>
              <a:off x="960" y="1104"/>
              <a:ext cx="0" cy="288"/>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60" name="Line 20">
              <a:extLst>
                <a:ext uri="{FF2B5EF4-FFF2-40B4-BE49-F238E27FC236}">
                  <a16:creationId xmlns:a16="http://schemas.microsoft.com/office/drawing/2014/main" id="{6D08AD5B-5184-4242-9310-B2F2A81385EE}"/>
                </a:ext>
              </a:extLst>
            </p:cNvPr>
            <p:cNvSpPr>
              <a:spLocks noChangeShapeType="1"/>
            </p:cNvSpPr>
            <p:nvPr/>
          </p:nvSpPr>
          <p:spPr bwMode="auto">
            <a:xfrm>
              <a:off x="1107" y="1712"/>
              <a:ext cx="189" cy="400"/>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61" name="Line 21">
              <a:extLst>
                <a:ext uri="{FF2B5EF4-FFF2-40B4-BE49-F238E27FC236}">
                  <a16:creationId xmlns:a16="http://schemas.microsoft.com/office/drawing/2014/main" id="{058D1B2E-5F2F-4DDB-B9E0-A48D6102CBD9}"/>
                </a:ext>
              </a:extLst>
            </p:cNvPr>
            <p:cNvSpPr>
              <a:spLocks noChangeShapeType="1"/>
            </p:cNvSpPr>
            <p:nvPr/>
          </p:nvSpPr>
          <p:spPr bwMode="auto">
            <a:xfrm>
              <a:off x="1296" y="2496"/>
              <a:ext cx="0" cy="336"/>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grpSp>
        <p:nvGrpSpPr>
          <p:cNvPr id="84" name="组合 83"/>
          <p:cNvGrpSpPr/>
          <p:nvPr/>
        </p:nvGrpSpPr>
        <p:grpSpPr>
          <a:xfrm>
            <a:off x="304070" y="3363816"/>
            <a:ext cx="2590800" cy="3344277"/>
            <a:chOff x="304070" y="3363816"/>
            <a:chExt cx="2590800" cy="3344277"/>
          </a:xfrm>
        </p:grpSpPr>
        <p:sp>
          <p:nvSpPr>
            <p:cNvPr id="63" name="Oval 2">
              <a:extLst>
                <a:ext uri="{FF2B5EF4-FFF2-40B4-BE49-F238E27FC236}">
                  <a16:creationId xmlns:a16="http://schemas.microsoft.com/office/drawing/2014/main" id="{BDFADBE6-1A8D-48DD-A829-97C8473762AD}"/>
                </a:ext>
              </a:extLst>
            </p:cNvPr>
            <p:cNvSpPr>
              <a:spLocks noChangeArrowheads="1"/>
            </p:cNvSpPr>
            <p:nvPr/>
          </p:nvSpPr>
          <p:spPr bwMode="auto">
            <a:xfrm>
              <a:off x="1294670" y="3426916"/>
              <a:ext cx="609600" cy="504797"/>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64" name="Text Box 3">
              <a:extLst>
                <a:ext uri="{FF2B5EF4-FFF2-40B4-BE49-F238E27FC236}">
                  <a16:creationId xmlns:a16="http://schemas.microsoft.com/office/drawing/2014/main" id="{0802A502-60A8-4136-A8F8-4B9ABE343AB3}"/>
                </a:ext>
              </a:extLst>
            </p:cNvPr>
            <p:cNvSpPr txBox="1">
              <a:spLocks noChangeArrowheads="1"/>
            </p:cNvSpPr>
            <p:nvPr/>
          </p:nvSpPr>
          <p:spPr bwMode="auto">
            <a:xfrm>
              <a:off x="1316895" y="3363816"/>
              <a:ext cx="481013" cy="483763"/>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A</a:t>
              </a:r>
            </a:p>
          </p:txBody>
        </p:sp>
        <p:sp>
          <p:nvSpPr>
            <p:cNvPr id="65" name="Oval 4">
              <a:extLst>
                <a:ext uri="{FF2B5EF4-FFF2-40B4-BE49-F238E27FC236}">
                  <a16:creationId xmlns:a16="http://schemas.microsoft.com/office/drawing/2014/main" id="{47B8A90A-611A-4E60-A529-26873521811A}"/>
                </a:ext>
              </a:extLst>
            </p:cNvPr>
            <p:cNvSpPr>
              <a:spLocks noChangeArrowheads="1"/>
            </p:cNvSpPr>
            <p:nvPr/>
          </p:nvSpPr>
          <p:spPr bwMode="auto">
            <a:xfrm>
              <a:off x="1294670" y="4310309"/>
              <a:ext cx="609600" cy="504797"/>
            </a:xfrm>
            <a:prstGeom prst="ellipse">
              <a:avLst/>
            </a:prstGeom>
            <a:noFill/>
            <a:ln w="57150" cap="sq">
              <a:solidFill>
                <a:srgbClr val="9933FF"/>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66" name="Oval 5">
              <a:extLst>
                <a:ext uri="{FF2B5EF4-FFF2-40B4-BE49-F238E27FC236}">
                  <a16:creationId xmlns:a16="http://schemas.microsoft.com/office/drawing/2014/main" id="{1A3DA87F-7006-4997-9BFC-768672224D3A}"/>
                </a:ext>
              </a:extLst>
            </p:cNvPr>
            <p:cNvSpPr>
              <a:spLocks noChangeArrowheads="1"/>
            </p:cNvSpPr>
            <p:nvPr/>
          </p:nvSpPr>
          <p:spPr bwMode="auto">
            <a:xfrm>
              <a:off x="304070" y="4310309"/>
              <a:ext cx="609600" cy="504797"/>
            </a:xfrm>
            <a:prstGeom prst="ellipse">
              <a:avLst/>
            </a:prstGeom>
            <a:noFill/>
            <a:ln w="38100" cap="sq">
              <a:solidFill>
                <a:srgbClr val="C0000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67" name="Oval 6">
              <a:extLst>
                <a:ext uri="{FF2B5EF4-FFF2-40B4-BE49-F238E27FC236}">
                  <a16:creationId xmlns:a16="http://schemas.microsoft.com/office/drawing/2014/main" id="{ECCDC331-47DC-4568-B44C-9E2B295B2E2C}"/>
                </a:ext>
              </a:extLst>
            </p:cNvPr>
            <p:cNvSpPr>
              <a:spLocks noChangeArrowheads="1"/>
            </p:cNvSpPr>
            <p:nvPr/>
          </p:nvSpPr>
          <p:spPr bwMode="auto">
            <a:xfrm>
              <a:off x="2285270" y="4310309"/>
              <a:ext cx="609600" cy="504797"/>
            </a:xfrm>
            <a:prstGeom prst="ellipse">
              <a:avLst/>
            </a:prstGeom>
            <a:noFill/>
            <a:ln w="5715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68" name="Oval 7">
              <a:extLst>
                <a:ext uri="{FF2B5EF4-FFF2-40B4-BE49-F238E27FC236}">
                  <a16:creationId xmlns:a16="http://schemas.microsoft.com/office/drawing/2014/main" id="{2558C345-947A-4DE0-A59C-DC5B8D396C17}"/>
                </a:ext>
              </a:extLst>
            </p:cNvPr>
            <p:cNvSpPr>
              <a:spLocks noChangeArrowheads="1"/>
            </p:cNvSpPr>
            <p:nvPr/>
          </p:nvSpPr>
          <p:spPr bwMode="auto">
            <a:xfrm>
              <a:off x="913670" y="5256803"/>
              <a:ext cx="609600" cy="504797"/>
            </a:xfrm>
            <a:prstGeom prst="ellipse">
              <a:avLst/>
            </a:prstGeom>
            <a:noFill/>
            <a:ln w="57150" cap="sq">
              <a:solidFill>
                <a:srgbClr val="C0000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69" name="Oval 8">
              <a:extLst>
                <a:ext uri="{FF2B5EF4-FFF2-40B4-BE49-F238E27FC236}">
                  <a16:creationId xmlns:a16="http://schemas.microsoft.com/office/drawing/2014/main" id="{31B0D274-4866-4BA8-8A34-91F954D8FFAA}"/>
                </a:ext>
              </a:extLst>
            </p:cNvPr>
            <p:cNvSpPr>
              <a:spLocks noChangeArrowheads="1"/>
            </p:cNvSpPr>
            <p:nvPr/>
          </p:nvSpPr>
          <p:spPr bwMode="auto">
            <a:xfrm>
              <a:off x="1828070" y="5256803"/>
              <a:ext cx="609600" cy="504797"/>
            </a:xfrm>
            <a:prstGeom prst="ellipse">
              <a:avLst/>
            </a:prstGeom>
            <a:noFill/>
            <a:ln w="57150" cap="sq">
              <a:solidFill>
                <a:srgbClr val="92D05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70" name="Oval 9">
              <a:extLst>
                <a:ext uri="{FF2B5EF4-FFF2-40B4-BE49-F238E27FC236}">
                  <a16:creationId xmlns:a16="http://schemas.microsoft.com/office/drawing/2014/main" id="{4B63ACDF-A0FB-4F4A-9B5D-A96C4C653ACA}"/>
                </a:ext>
              </a:extLst>
            </p:cNvPr>
            <p:cNvSpPr>
              <a:spLocks noChangeArrowheads="1"/>
            </p:cNvSpPr>
            <p:nvPr/>
          </p:nvSpPr>
          <p:spPr bwMode="auto">
            <a:xfrm>
              <a:off x="1828070" y="6203296"/>
              <a:ext cx="609600" cy="504797"/>
            </a:xfrm>
            <a:prstGeom prst="ellipse">
              <a:avLst/>
            </a:prstGeom>
            <a:noFill/>
            <a:ln w="57150" cap="sq">
              <a:solidFill>
                <a:srgbClr val="00206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71" name="Text Box 10">
              <a:extLst>
                <a:ext uri="{FF2B5EF4-FFF2-40B4-BE49-F238E27FC236}">
                  <a16:creationId xmlns:a16="http://schemas.microsoft.com/office/drawing/2014/main" id="{BFFDBCAC-9BAF-45CF-A53C-67542349B1FD}"/>
                </a:ext>
              </a:extLst>
            </p:cNvPr>
            <p:cNvSpPr txBox="1">
              <a:spLocks noChangeArrowheads="1"/>
            </p:cNvSpPr>
            <p:nvPr/>
          </p:nvSpPr>
          <p:spPr bwMode="auto">
            <a:xfrm>
              <a:off x="380270" y="4247210"/>
              <a:ext cx="481013" cy="483763"/>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B</a:t>
              </a:r>
            </a:p>
          </p:txBody>
        </p:sp>
        <p:sp>
          <p:nvSpPr>
            <p:cNvPr id="72" name="Text Box 11">
              <a:extLst>
                <a:ext uri="{FF2B5EF4-FFF2-40B4-BE49-F238E27FC236}">
                  <a16:creationId xmlns:a16="http://schemas.microsoft.com/office/drawing/2014/main" id="{0A4B5EC5-DD30-4EA4-894F-30D2B9B16B79}"/>
                </a:ext>
              </a:extLst>
            </p:cNvPr>
            <p:cNvSpPr txBox="1">
              <a:spLocks noChangeArrowheads="1"/>
            </p:cNvSpPr>
            <p:nvPr/>
          </p:nvSpPr>
          <p:spPr bwMode="auto">
            <a:xfrm>
              <a:off x="1294670" y="4247210"/>
              <a:ext cx="481013" cy="483763"/>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C</a:t>
              </a:r>
            </a:p>
          </p:txBody>
        </p:sp>
        <p:sp>
          <p:nvSpPr>
            <p:cNvPr id="73" name="Text Box 12">
              <a:extLst>
                <a:ext uri="{FF2B5EF4-FFF2-40B4-BE49-F238E27FC236}">
                  <a16:creationId xmlns:a16="http://schemas.microsoft.com/office/drawing/2014/main" id="{CAA601F2-A503-499A-BB5B-418C853D6DBC}"/>
                </a:ext>
              </a:extLst>
            </p:cNvPr>
            <p:cNvSpPr txBox="1">
              <a:spLocks noChangeArrowheads="1"/>
            </p:cNvSpPr>
            <p:nvPr/>
          </p:nvSpPr>
          <p:spPr bwMode="auto">
            <a:xfrm>
              <a:off x="2285270" y="4247210"/>
              <a:ext cx="481013" cy="483763"/>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D</a:t>
              </a:r>
            </a:p>
          </p:txBody>
        </p:sp>
        <p:sp>
          <p:nvSpPr>
            <p:cNvPr id="74" name="Text Box 13">
              <a:extLst>
                <a:ext uri="{FF2B5EF4-FFF2-40B4-BE49-F238E27FC236}">
                  <a16:creationId xmlns:a16="http://schemas.microsoft.com/office/drawing/2014/main" id="{F841D644-22A3-4506-A414-F9FEBFC6BE4D}"/>
                </a:ext>
              </a:extLst>
            </p:cNvPr>
            <p:cNvSpPr txBox="1">
              <a:spLocks noChangeArrowheads="1"/>
            </p:cNvSpPr>
            <p:nvPr/>
          </p:nvSpPr>
          <p:spPr bwMode="auto">
            <a:xfrm>
              <a:off x="989870" y="5193703"/>
              <a:ext cx="336100" cy="584775"/>
            </a:xfrm>
            <a:prstGeom prst="rect">
              <a:avLst/>
            </a:prstGeom>
            <a:noFill/>
            <a:ln w="12700" cap="sq">
              <a:noFill/>
              <a:miter lim="800000"/>
              <a:headEnd type="none" w="sm" len="sm"/>
              <a:tailEnd type="none" w="sm" len="sm"/>
            </a:ln>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E</a:t>
              </a:r>
            </a:p>
          </p:txBody>
        </p:sp>
        <p:sp>
          <p:nvSpPr>
            <p:cNvPr id="75" name="Text Box 14">
              <a:extLst>
                <a:ext uri="{FF2B5EF4-FFF2-40B4-BE49-F238E27FC236}">
                  <a16:creationId xmlns:a16="http://schemas.microsoft.com/office/drawing/2014/main" id="{10DAA652-7AD7-442E-86C7-C418339694FB}"/>
                </a:ext>
              </a:extLst>
            </p:cNvPr>
            <p:cNvSpPr txBox="1">
              <a:spLocks noChangeArrowheads="1"/>
            </p:cNvSpPr>
            <p:nvPr/>
          </p:nvSpPr>
          <p:spPr bwMode="auto">
            <a:xfrm>
              <a:off x="1904270" y="5193703"/>
              <a:ext cx="434975" cy="483763"/>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F</a:t>
              </a:r>
            </a:p>
          </p:txBody>
        </p:sp>
        <p:sp>
          <p:nvSpPr>
            <p:cNvPr id="76" name="Text Box 15">
              <a:extLst>
                <a:ext uri="{FF2B5EF4-FFF2-40B4-BE49-F238E27FC236}">
                  <a16:creationId xmlns:a16="http://schemas.microsoft.com/office/drawing/2014/main" id="{565E44F3-AA58-4854-A90A-8CBCF074C5A7}"/>
                </a:ext>
              </a:extLst>
            </p:cNvPr>
            <p:cNvSpPr txBox="1">
              <a:spLocks noChangeArrowheads="1"/>
            </p:cNvSpPr>
            <p:nvPr/>
          </p:nvSpPr>
          <p:spPr bwMode="auto">
            <a:xfrm>
              <a:off x="1828070" y="6140197"/>
              <a:ext cx="503238" cy="483763"/>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G</a:t>
              </a:r>
            </a:p>
          </p:txBody>
        </p:sp>
        <p:sp>
          <p:nvSpPr>
            <p:cNvPr id="77" name="Line 16">
              <a:extLst>
                <a:ext uri="{FF2B5EF4-FFF2-40B4-BE49-F238E27FC236}">
                  <a16:creationId xmlns:a16="http://schemas.microsoft.com/office/drawing/2014/main" id="{E5F27EC0-0C1A-454E-9656-54A9297E8EAB}"/>
                </a:ext>
              </a:extLst>
            </p:cNvPr>
            <p:cNvSpPr>
              <a:spLocks noChangeShapeType="1"/>
            </p:cNvSpPr>
            <p:nvPr/>
          </p:nvSpPr>
          <p:spPr bwMode="auto">
            <a:xfrm>
              <a:off x="1904270" y="3805513"/>
              <a:ext cx="609600" cy="504797"/>
            </a:xfrm>
            <a:prstGeom prst="line">
              <a:avLst/>
            </a:prstGeom>
            <a:noFill/>
            <a:ln w="5715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78" name="Line 17">
              <a:extLst>
                <a:ext uri="{FF2B5EF4-FFF2-40B4-BE49-F238E27FC236}">
                  <a16:creationId xmlns:a16="http://schemas.microsoft.com/office/drawing/2014/main" id="{DABC94FB-2664-4039-94AF-581A509238AB}"/>
                </a:ext>
              </a:extLst>
            </p:cNvPr>
            <p:cNvSpPr>
              <a:spLocks noChangeShapeType="1"/>
            </p:cNvSpPr>
            <p:nvPr/>
          </p:nvSpPr>
          <p:spPr bwMode="auto">
            <a:xfrm flipH="1">
              <a:off x="608870" y="3826546"/>
              <a:ext cx="738188" cy="483763"/>
            </a:xfrm>
            <a:prstGeom prst="line">
              <a:avLst/>
            </a:prstGeom>
            <a:noFill/>
            <a:ln w="38100" cap="sq">
              <a:solidFill>
                <a:srgbClr val="C0000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79" name="Line 18">
              <a:extLst>
                <a:ext uri="{FF2B5EF4-FFF2-40B4-BE49-F238E27FC236}">
                  <a16:creationId xmlns:a16="http://schemas.microsoft.com/office/drawing/2014/main" id="{7AEEF8D5-D24B-46D9-8020-04D00C663673}"/>
                </a:ext>
              </a:extLst>
            </p:cNvPr>
            <p:cNvSpPr>
              <a:spLocks noChangeShapeType="1"/>
            </p:cNvSpPr>
            <p:nvPr/>
          </p:nvSpPr>
          <p:spPr bwMode="auto">
            <a:xfrm flipH="1">
              <a:off x="1218470" y="4752006"/>
              <a:ext cx="152400" cy="504797"/>
            </a:xfrm>
            <a:prstGeom prst="line">
              <a:avLst/>
            </a:prstGeom>
            <a:noFill/>
            <a:ln w="57150" cap="sq">
              <a:solidFill>
                <a:srgbClr val="C0000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80" name="Line 19">
              <a:extLst>
                <a:ext uri="{FF2B5EF4-FFF2-40B4-BE49-F238E27FC236}">
                  <a16:creationId xmlns:a16="http://schemas.microsoft.com/office/drawing/2014/main" id="{43414F9F-0EDD-44D4-934D-5D3B3EE21C45}"/>
                </a:ext>
              </a:extLst>
            </p:cNvPr>
            <p:cNvSpPr>
              <a:spLocks noChangeShapeType="1"/>
            </p:cNvSpPr>
            <p:nvPr/>
          </p:nvSpPr>
          <p:spPr bwMode="auto">
            <a:xfrm>
              <a:off x="1599470" y="3931712"/>
              <a:ext cx="0" cy="378597"/>
            </a:xfrm>
            <a:prstGeom prst="line">
              <a:avLst/>
            </a:prstGeom>
            <a:noFill/>
            <a:ln w="57150" cap="sq">
              <a:solidFill>
                <a:srgbClr val="9933FF"/>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81" name="Line 20">
              <a:extLst>
                <a:ext uri="{FF2B5EF4-FFF2-40B4-BE49-F238E27FC236}">
                  <a16:creationId xmlns:a16="http://schemas.microsoft.com/office/drawing/2014/main" id="{6D08AD5B-5184-4242-9310-B2F2A81385EE}"/>
                </a:ext>
              </a:extLst>
            </p:cNvPr>
            <p:cNvSpPr>
              <a:spLocks noChangeShapeType="1"/>
            </p:cNvSpPr>
            <p:nvPr/>
          </p:nvSpPr>
          <p:spPr bwMode="auto">
            <a:xfrm>
              <a:off x="1832833" y="4730973"/>
              <a:ext cx="300038" cy="525830"/>
            </a:xfrm>
            <a:prstGeom prst="line">
              <a:avLst/>
            </a:prstGeom>
            <a:noFill/>
            <a:ln w="57150" cap="sq">
              <a:solidFill>
                <a:srgbClr val="92D05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82" name="Line 21">
              <a:extLst>
                <a:ext uri="{FF2B5EF4-FFF2-40B4-BE49-F238E27FC236}">
                  <a16:creationId xmlns:a16="http://schemas.microsoft.com/office/drawing/2014/main" id="{058D1B2E-5F2F-4DDB-B9E0-A48D6102CBD9}"/>
                </a:ext>
              </a:extLst>
            </p:cNvPr>
            <p:cNvSpPr>
              <a:spLocks noChangeShapeType="1"/>
            </p:cNvSpPr>
            <p:nvPr/>
          </p:nvSpPr>
          <p:spPr bwMode="auto">
            <a:xfrm>
              <a:off x="2132870" y="5761600"/>
              <a:ext cx="0" cy="441697"/>
            </a:xfrm>
            <a:prstGeom prst="line">
              <a:avLst/>
            </a:prstGeom>
            <a:noFill/>
            <a:ln w="57150" cap="sq">
              <a:solidFill>
                <a:srgbClr val="002060"/>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sp>
        <p:nvSpPr>
          <p:cNvPr id="4" name="灯片编号占位符 3"/>
          <p:cNvSpPr>
            <a:spLocks noGrp="1"/>
          </p:cNvSpPr>
          <p:nvPr>
            <p:ph type="sldNum" sz="quarter" idx="12"/>
          </p:nvPr>
        </p:nvSpPr>
        <p:spPr/>
        <p:txBody>
          <a:bodyPr/>
          <a:lstStyle/>
          <a:p>
            <a:fld id="{EA89EC50-CC82-4D4F-A3F0-5F5CC7ED6230}" type="slidenum">
              <a:rPr lang="zh-CN" altLang="en-US" smtClean="0"/>
              <a:t>3</a:t>
            </a:fld>
            <a:endParaRPr lang="zh-CN" altLang="en-US"/>
          </a:p>
        </p:txBody>
      </p:sp>
    </p:spTree>
    <p:extLst>
      <p:ext uri="{BB962C8B-B14F-4D97-AF65-F5344CB8AC3E}">
        <p14:creationId xmlns:p14="http://schemas.microsoft.com/office/powerpoint/2010/main" val="79127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dl.iteye.com/upload/attachment/486298/84d26802-8906-35b1-b9c3-7e381dd4125a.jpg">
            <a:extLst>
              <a:ext uri="{FF2B5EF4-FFF2-40B4-BE49-F238E27FC236}">
                <a16:creationId xmlns:a16="http://schemas.microsoft.com/office/drawing/2014/main" id="{0D6CE093-958C-49FA-9FEA-B59D31632F15}"/>
              </a:ext>
            </a:extLst>
          </p:cNvPr>
          <p:cNvPicPr>
            <a:picLocks noChangeAspect="1" noChangeArrowheads="1"/>
          </p:cNvPicPr>
          <p:nvPr/>
        </p:nvPicPr>
        <p:blipFill>
          <a:blip r:embed="rId2" cstate="print"/>
          <a:srcRect/>
          <a:stretch>
            <a:fillRect/>
          </a:stretch>
        </p:blipFill>
        <p:spPr bwMode="auto">
          <a:xfrm>
            <a:off x="1790519" y="2152327"/>
            <a:ext cx="6034332" cy="4705673"/>
          </a:xfrm>
          <a:prstGeom prst="rect">
            <a:avLst/>
          </a:prstGeom>
          <a:noFill/>
        </p:spPr>
      </p:pic>
      <p:sp>
        <p:nvSpPr>
          <p:cNvPr id="2" name="标题 1">
            <a:extLst>
              <a:ext uri="{FF2B5EF4-FFF2-40B4-BE49-F238E27FC236}">
                <a16:creationId xmlns:a16="http://schemas.microsoft.com/office/drawing/2014/main" id="{6E93A4CD-8372-48FE-851B-B3F79522F3F8}"/>
              </a:ext>
            </a:extLst>
          </p:cNvPr>
          <p:cNvSpPr>
            <a:spLocks noGrp="1"/>
          </p:cNvSpPr>
          <p:nvPr>
            <p:ph type="title"/>
          </p:nvPr>
        </p:nvSpPr>
        <p:spPr/>
        <p:txBody>
          <a:bodyPr/>
          <a:lstStyle/>
          <a:p>
            <a:r>
              <a:rPr lang="en-US" altLang="zh-CN" dirty="0"/>
              <a:t>6.5 </a:t>
            </a:r>
            <a:r>
              <a:rPr lang="zh-CN" altLang="en-US" dirty="0"/>
              <a:t>四皇后问题 </a:t>
            </a:r>
          </a:p>
        </p:txBody>
      </p:sp>
      <p:sp>
        <p:nvSpPr>
          <p:cNvPr id="3" name="内容占位符 2">
            <a:extLst>
              <a:ext uri="{FF2B5EF4-FFF2-40B4-BE49-F238E27FC236}">
                <a16:creationId xmlns:a16="http://schemas.microsoft.com/office/drawing/2014/main" id="{374B22F2-59E7-4504-B3A5-3E1C7EB88DED}"/>
              </a:ext>
            </a:extLst>
          </p:cNvPr>
          <p:cNvSpPr>
            <a:spLocks noGrp="1"/>
          </p:cNvSpPr>
          <p:nvPr>
            <p:ph idx="1"/>
          </p:nvPr>
        </p:nvSpPr>
        <p:spPr/>
        <p:txBody>
          <a:bodyPr/>
          <a:lstStyle/>
          <a:p>
            <a:r>
              <a:rPr lang="zh-CN" altLang="en-US" dirty="0"/>
              <a:t>在</a:t>
            </a:r>
            <a:r>
              <a:rPr lang="en-US" altLang="zh-CN"/>
              <a:t>4×4</a:t>
            </a:r>
            <a:r>
              <a:rPr lang="zh-CN" altLang="en-US"/>
              <a:t>的国际象棋棋盘</a:t>
            </a:r>
            <a:r>
              <a:rPr lang="zh-CN" altLang="en-US" dirty="0"/>
              <a:t>上，如何放置</a:t>
            </a:r>
            <a:r>
              <a:rPr lang="en-US" altLang="zh-CN" dirty="0"/>
              <a:t>4</a:t>
            </a:r>
            <a:r>
              <a:rPr lang="zh-CN" altLang="en-US" dirty="0"/>
              <a:t>个皇后，使得没有两个皇后在</a:t>
            </a:r>
            <a:r>
              <a:rPr lang="zh-CN" altLang="en-US" b="1" dirty="0">
                <a:solidFill>
                  <a:srgbClr val="C00000"/>
                </a:solidFill>
              </a:rPr>
              <a:t>同一行或同一列或同一对角线</a:t>
            </a:r>
            <a:r>
              <a:rPr lang="zh-CN" altLang="en-US" dirty="0"/>
              <a:t>上？</a:t>
            </a:r>
            <a:endParaRPr lang="en-US" altLang="zh-CN" dirty="0"/>
          </a:p>
          <a:p>
            <a:endParaRPr lang="zh-CN" altLang="en-US" dirty="0"/>
          </a:p>
          <a:p>
            <a:endParaRPr lang="zh-CN" altLang="en-US" dirty="0"/>
          </a:p>
        </p:txBody>
      </p:sp>
      <p:sp>
        <p:nvSpPr>
          <p:cNvPr id="5" name="灯片编号占位符 4"/>
          <p:cNvSpPr>
            <a:spLocks noGrp="1"/>
          </p:cNvSpPr>
          <p:nvPr>
            <p:ph type="sldNum" sz="quarter" idx="12"/>
          </p:nvPr>
        </p:nvSpPr>
        <p:spPr/>
        <p:txBody>
          <a:bodyPr/>
          <a:lstStyle/>
          <a:p>
            <a:fld id="{EA89EC50-CC82-4D4F-A3F0-5F5CC7ED6230}" type="slidenum">
              <a:rPr lang="zh-CN" altLang="en-US" smtClean="0"/>
              <a:t>30</a:t>
            </a:fld>
            <a:endParaRPr lang="zh-CN" altLang="en-US"/>
          </a:p>
        </p:txBody>
      </p:sp>
    </p:spTree>
    <p:extLst>
      <p:ext uri="{BB962C8B-B14F-4D97-AF65-F5344CB8AC3E}">
        <p14:creationId xmlns:p14="http://schemas.microsoft.com/office/powerpoint/2010/main" val="3700824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6D95C-D156-4AAF-9F7D-B8783F28BD48}"/>
              </a:ext>
            </a:extLst>
          </p:cNvPr>
          <p:cNvSpPr>
            <a:spLocks noGrp="1"/>
          </p:cNvSpPr>
          <p:nvPr>
            <p:ph type="title"/>
          </p:nvPr>
        </p:nvSpPr>
        <p:spPr/>
        <p:txBody>
          <a:bodyPr/>
          <a:lstStyle/>
          <a:p>
            <a:r>
              <a:rPr lang="zh-CN" altLang="en-US" dirty="0"/>
              <a:t>四皇后问题</a:t>
            </a:r>
            <a:r>
              <a:rPr lang="en-US" altLang="zh-CN" dirty="0"/>
              <a:t>-</a:t>
            </a:r>
            <a:r>
              <a:rPr lang="zh-CN" altLang="en-US" dirty="0"/>
              <a:t>棋盘状态树</a:t>
            </a:r>
          </a:p>
        </p:txBody>
      </p:sp>
      <p:sp>
        <p:nvSpPr>
          <p:cNvPr id="3" name="内容占位符 2">
            <a:extLst>
              <a:ext uri="{FF2B5EF4-FFF2-40B4-BE49-F238E27FC236}">
                <a16:creationId xmlns:a16="http://schemas.microsoft.com/office/drawing/2014/main" id="{333DBC9B-238B-4B83-AD00-FECADF2C3864}"/>
              </a:ext>
            </a:extLst>
          </p:cNvPr>
          <p:cNvSpPr>
            <a:spLocks noGrp="1"/>
          </p:cNvSpPr>
          <p:nvPr>
            <p:ph idx="1"/>
          </p:nvPr>
        </p:nvSpPr>
        <p:spPr>
          <a:xfrm>
            <a:off x="457200" y="908720"/>
            <a:ext cx="8229600" cy="5949280"/>
          </a:xfrm>
        </p:spPr>
        <p:txBody>
          <a:bodyPr>
            <a:normAutofit fontScale="92500" lnSpcReduction="10000"/>
          </a:bodyPr>
          <a:lstStyle/>
          <a:p>
            <a:r>
              <a:rPr lang="zh-CN" altLang="en-US" dirty="0"/>
              <a:t>布局用四元组</a:t>
            </a:r>
            <a:r>
              <a:rPr lang="en-US" altLang="zh-CN" dirty="0"/>
              <a:t>(</a:t>
            </a:r>
            <a:r>
              <a:rPr lang="en-US" altLang="zh-CN" dirty="0" err="1"/>
              <a:t>ijkl</a:t>
            </a:r>
            <a:r>
              <a:rPr lang="en-US" altLang="zh-CN" dirty="0"/>
              <a:t>)</a:t>
            </a:r>
            <a:r>
              <a:rPr lang="zh-CN" altLang="en-US" dirty="0"/>
              <a:t>表示</a:t>
            </a:r>
            <a:endParaRPr lang="en-US" altLang="zh-CN" dirty="0"/>
          </a:p>
          <a:p>
            <a:pPr lvl="1"/>
            <a:r>
              <a:rPr lang="en-US" altLang="zh-CN" dirty="0"/>
              <a:t>(</a:t>
            </a:r>
            <a:r>
              <a:rPr lang="en-US" altLang="zh-CN" dirty="0" err="1"/>
              <a:t>ijkl</a:t>
            </a:r>
            <a:r>
              <a:rPr lang="en-US" altLang="zh-CN" dirty="0"/>
              <a:t>)</a:t>
            </a:r>
            <a:r>
              <a:rPr lang="zh-CN" altLang="en-US" dirty="0"/>
              <a:t>表示</a:t>
            </a:r>
            <a:r>
              <a:rPr lang="en-US" altLang="zh-CN" dirty="0"/>
              <a:t>4</a:t>
            </a:r>
            <a:r>
              <a:rPr lang="zh-CN" altLang="en-US" dirty="0"/>
              <a:t>个皇后分别在第</a:t>
            </a:r>
            <a:r>
              <a:rPr lang="en-US" altLang="zh-CN" dirty="0"/>
              <a:t>1,2,3,4</a:t>
            </a:r>
            <a:r>
              <a:rPr lang="zh-CN" altLang="en-US" dirty="0"/>
              <a:t>行的第</a:t>
            </a:r>
            <a:r>
              <a:rPr lang="en-US" altLang="zh-CN" dirty="0" err="1"/>
              <a:t>i,j,k,l</a:t>
            </a:r>
            <a:r>
              <a:rPr lang="zh-CN" altLang="en-US" dirty="0"/>
              <a:t>列，用*表示所在列数不确定</a:t>
            </a:r>
            <a:endParaRPr lang="en-US" altLang="zh-CN" dirty="0"/>
          </a:p>
          <a:p>
            <a:r>
              <a:rPr lang="zh-CN" altLang="en-US" b="1" dirty="0">
                <a:solidFill>
                  <a:srgbClr val="C00000"/>
                </a:solidFill>
              </a:rPr>
              <a:t>布局的生成过程形成一颗树</a:t>
            </a:r>
            <a:endParaRPr lang="en-US" altLang="zh-CN" b="1" dirty="0">
              <a:solidFill>
                <a:srgbClr val="C00000"/>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对上述树进行</a:t>
            </a:r>
            <a:r>
              <a:rPr lang="zh-CN" altLang="en-US" b="1" dirty="0">
                <a:solidFill>
                  <a:srgbClr val="0000CC"/>
                </a:solidFill>
              </a:rPr>
              <a:t>先根遍历</a:t>
            </a:r>
            <a:r>
              <a:rPr lang="zh-CN" altLang="en-US" dirty="0"/>
              <a:t>，并在遍历过程中</a:t>
            </a:r>
            <a:r>
              <a:rPr lang="zh-CN" altLang="en-US" dirty="0">
                <a:solidFill>
                  <a:srgbClr val="C00000"/>
                </a:solidFill>
              </a:rPr>
              <a:t>裁剪掉那些不满足条件的分支</a:t>
            </a:r>
            <a:endParaRPr lang="en-US" altLang="zh-CN" dirty="0">
              <a:solidFill>
                <a:srgbClr val="C00000"/>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7731DC9E-A38F-43C8-B49D-56C89449E065}"/>
              </a:ext>
            </a:extLst>
          </p:cNvPr>
          <p:cNvPicPr>
            <a:picLocks noChangeAspect="1"/>
          </p:cNvPicPr>
          <p:nvPr/>
        </p:nvPicPr>
        <p:blipFill>
          <a:blip r:embed="rId3"/>
          <a:stretch>
            <a:fillRect/>
          </a:stretch>
        </p:blipFill>
        <p:spPr>
          <a:xfrm>
            <a:off x="907070" y="2545718"/>
            <a:ext cx="5683828" cy="3268651"/>
          </a:xfrm>
          <a:prstGeom prst="rect">
            <a:avLst/>
          </a:prstGeom>
        </p:spPr>
      </p:pic>
      <p:sp>
        <p:nvSpPr>
          <p:cNvPr id="5" name="文本框 4">
            <a:extLst>
              <a:ext uri="{FF2B5EF4-FFF2-40B4-BE49-F238E27FC236}">
                <a16:creationId xmlns:a16="http://schemas.microsoft.com/office/drawing/2014/main" id="{9905B4A5-426E-4103-8150-CCCB979C85F2}"/>
              </a:ext>
            </a:extLst>
          </p:cNvPr>
          <p:cNvSpPr txBox="1"/>
          <p:nvPr/>
        </p:nvSpPr>
        <p:spPr>
          <a:xfrm>
            <a:off x="6590898" y="2782669"/>
            <a:ext cx="2262157" cy="707886"/>
          </a:xfrm>
          <a:prstGeom prst="rect">
            <a:avLst/>
          </a:prstGeom>
          <a:noFill/>
        </p:spPr>
        <p:txBody>
          <a:bodyPr wrap="square" rtlCol="0">
            <a:spAutoFit/>
          </a:bodyPr>
          <a:lstStyle/>
          <a:p>
            <a:r>
              <a:rPr lang="zh-CN" altLang="en-US" sz="2000" dirty="0"/>
              <a:t>树的叶子结点总数：</a:t>
            </a:r>
            <a:endParaRPr lang="en-US" altLang="zh-CN" sz="2000" dirty="0"/>
          </a:p>
          <a:p>
            <a:r>
              <a:rPr lang="en-US" altLang="zh-CN" sz="2000" dirty="0"/>
              <a:t>4</a:t>
            </a:r>
            <a:r>
              <a:rPr lang="zh-CN" altLang="en-US" sz="2000" dirty="0"/>
              <a:t>*</a:t>
            </a:r>
            <a:r>
              <a:rPr lang="en-US" altLang="zh-CN" sz="2000" dirty="0"/>
              <a:t>3</a:t>
            </a:r>
            <a:r>
              <a:rPr lang="zh-CN" altLang="en-US" sz="2000" dirty="0"/>
              <a:t>*</a:t>
            </a:r>
            <a:r>
              <a:rPr lang="en-US" altLang="zh-CN" sz="2000" dirty="0"/>
              <a:t>2</a:t>
            </a:r>
            <a:r>
              <a:rPr lang="zh-CN" altLang="en-US" sz="2000" dirty="0"/>
              <a:t>*</a:t>
            </a:r>
            <a:r>
              <a:rPr lang="en-US" altLang="zh-CN" sz="2000" dirty="0"/>
              <a:t>1=24</a:t>
            </a:r>
            <a:endParaRPr lang="zh-CN" altLang="en-US" sz="2000" dirty="0"/>
          </a:p>
        </p:txBody>
      </p:sp>
      <p:sp>
        <p:nvSpPr>
          <p:cNvPr id="6" name="灯片编号占位符 5"/>
          <p:cNvSpPr>
            <a:spLocks noGrp="1"/>
          </p:cNvSpPr>
          <p:nvPr>
            <p:ph type="sldNum" sz="quarter" idx="12"/>
          </p:nvPr>
        </p:nvSpPr>
        <p:spPr/>
        <p:txBody>
          <a:bodyPr/>
          <a:lstStyle/>
          <a:p>
            <a:fld id="{EA89EC50-CC82-4D4F-A3F0-5F5CC7ED6230}" type="slidenum">
              <a:rPr lang="zh-CN" altLang="en-US" smtClean="0"/>
              <a:t>31</a:t>
            </a:fld>
            <a:endParaRPr lang="zh-CN" altLang="en-US"/>
          </a:p>
        </p:txBody>
      </p:sp>
    </p:spTree>
    <p:extLst>
      <p:ext uri="{BB962C8B-B14F-4D97-AF65-F5344CB8AC3E}">
        <p14:creationId xmlns:p14="http://schemas.microsoft.com/office/powerpoint/2010/main" val="260403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5CB0F6D-9863-47BE-B92E-6528A71166BF}"/>
              </a:ext>
            </a:extLst>
          </p:cNvPr>
          <p:cNvSpPr/>
          <p:nvPr/>
        </p:nvSpPr>
        <p:spPr>
          <a:xfrm>
            <a:off x="-20781" y="2520834"/>
            <a:ext cx="9153525" cy="3287683"/>
          </a:xfrm>
          <a:prstGeom prst="rect">
            <a:avLst/>
          </a:prstGeom>
          <a:solidFill>
            <a:srgbClr val="FFFFCC"/>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48FAA53-6AA5-4EC4-AA80-BF5C4F947769}"/>
              </a:ext>
            </a:extLst>
          </p:cNvPr>
          <p:cNvSpPr>
            <a:spLocks noGrp="1"/>
          </p:cNvSpPr>
          <p:nvPr>
            <p:ph type="title"/>
          </p:nvPr>
        </p:nvSpPr>
        <p:spPr/>
        <p:txBody>
          <a:bodyPr/>
          <a:lstStyle/>
          <a:p>
            <a:r>
              <a:rPr lang="zh-CN" altLang="en-US" dirty="0"/>
              <a:t>四皇后问题</a:t>
            </a:r>
          </a:p>
        </p:txBody>
      </p:sp>
      <p:sp>
        <p:nvSpPr>
          <p:cNvPr id="3" name="内容占位符 2">
            <a:extLst>
              <a:ext uri="{FF2B5EF4-FFF2-40B4-BE49-F238E27FC236}">
                <a16:creationId xmlns:a16="http://schemas.microsoft.com/office/drawing/2014/main" id="{6B8B4B6E-0AF8-48F4-AE3F-FC5D29770D10}"/>
              </a:ext>
            </a:extLst>
          </p:cNvPr>
          <p:cNvSpPr>
            <a:spLocks noGrp="1"/>
          </p:cNvSpPr>
          <p:nvPr>
            <p:ph idx="1"/>
          </p:nvPr>
        </p:nvSpPr>
        <p:spPr/>
        <p:txBody>
          <a:bodyPr>
            <a:normAutofit fontScale="85000" lnSpcReduction="20000"/>
          </a:bodyPr>
          <a:lstStyle/>
          <a:p>
            <a:pPr marL="0" indent="0">
              <a:buNone/>
            </a:pPr>
            <a:r>
              <a:rPr lang="en-US" altLang="zh-CN" dirty="0"/>
              <a:t>void </a:t>
            </a:r>
            <a:r>
              <a:rPr lang="en-US" altLang="zh-CN" b="1" dirty="0">
                <a:solidFill>
                  <a:srgbClr val="0000CC"/>
                </a:solidFill>
              </a:rPr>
              <a:t>Queens(int chess[],int </a:t>
            </a:r>
            <a:r>
              <a:rPr lang="en-US" altLang="zh-CN" b="1" dirty="0" err="1">
                <a:solidFill>
                  <a:srgbClr val="0000CC"/>
                </a:solidFill>
              </a:rPr>
              <a:t>i</a:t>
            </a:r>
            <a:r>
              <a:rPr lang="en-US" altLang="zh-CN" b="1" dirty="0">
                <a:solidFill>
                  <a:srgbClr val="0000CC"/>
                </a:solidFill>
              </a:rPr>
              <a:t>)</a:t>
            </a:r>
            <a:r>
              <a:rPr lang="en-US" altLang="zh-CN" dirty="0"/>
              <a:t>{ int </a:t>
            </a:r>
            <a:r>
              <a:rPr lang="en-US" altLang="zh-CN" dirty="0" err="1"/>
              <a:t>j,k</a:t>
            </a:r>
            <a:r>
              <a:rPr lang="en-US" altLang="zh-CN" dirty="0"/>
              <a:t>;</a:t>
            </a:r>
          </a:p>
          <a:p>
            <a:pPr marL="0" indent="0">
              <a:buNone/>
            </a:pPr>
            <a:r>
              <a:rPr lang="en-US" altLang="zh-CN" dirty="0"/>
              <a:t>if(</a:t>
            </a:r>
            <a:r>
              <a:rPr lang="en-US" altLang="zh-CN" dirty="0" err="1"/>
              <a:t>i</a:t>
            </a:r>
            <a:r>
              <a:rPr lang="en-US" altLang="zh-CN" dirty="0"/>
              <a:t>==CHESSBOARD_SIZE){ …</a:t>
            </a:r>
            <a:r>
              <a:rPr lang="zh-CN" altLang="en-US" dirty="0"/>
              <a:t> </a:t>
            </a:r>
            <a:r>
              <a:rPr lang="en-US" altLang="zh-CN" dirty="0"/>
              <a:t>…</a:t>
            </a:r>
            <a:r>
              <a:rPr lang="zh-CN" altLang="en-US" dirty="0"/>
              <a:t> </a:t>
            </a:r>
            <a:r>
              <a:rPr lang="en-US" altLang="zh-CN" dirty="0"/>
              <a:t>//</a:t>
            </a:r>
            <a:r>
              <a:rPr lang="zh-CN" altLang="en-US" dirty="0"/>
              <a:t>输出棋盘的当前布局</a:t>
            </a:r>
            <a:endParaRPr lang="en-US" altLang="zh-CN" dirty="0"/>
          </a:p>
          <a:p>
            <a:pPr marL="0" indent="0">
              <a:buNone/>
            </a:pPr>
            <a:r>
              <a:rPr lang="en-US" altLang="zh-CN" dirty="0"/>
              <a:t>    return; }</a:t>
            </a:r>
          </a:p>
          <a:p>
            <a:pPr marL="0" indent="0">
              <a:buNone/>
            </a:pPr>
            <a:r>
              <a:rPr lang="en-US" altLang="zh-CN" dirty="0"/>
              <a:t>for(j=0;j&lt;</a:t>
            </a:r>
            <a:r>
              <a:rPr lang="en-US" altLang="zh-CN" dirty="0" err="1"/>
              <a:t>CHESSBOARD_SIZE;j</a:t>
            </a:r>
            <a:r>
              <a:rPr lang="en-US" altLang="zh-CN" dirty="0"/>
              <a:t>++){</a:t>
            </a:r>
          </a:p>
          <a:p>
            <a:pPr marL="0" indent="0">
              <a:buNone/>
            </a:pPr>
            <a:r>
              <a:rPr lang="en-US" altLang="zh-CN" dirty="0"/>
              <a:t>    chess[</a:t>
            </a:r>
            <a:r>
              <a:rPr lang="en-US" altLang="zh-CN" dirty="0" err="1"/>
              <a:t>i</a:t>
            </a:r>
            <a:r>
              <a:rPr lang="en-US" altLang="zh-CN" dirty="0"/>
              <a:t>]=j; //</a:t>
            </a:r>
            <a:r>
              <a:rPr lang="zh-CN" altLang="en-US" dirty="0"/>
              <a:t>在第 </a:t>
            </a:r>
            <a:r>
              <a:rPr lang="en-US" altLang="zh-CN" dirty="0" err="1"/>
              <a:t>i</a:t>
            </a:r>
            <a:r>
              <a:rPr lang="en-US" altLang="zh-CN" dirty="0"/>
              <a:t> </a:t>
            </a:r>
            <a:r>
              <a:rPr lang="zh-CN" altLang="en-US" dirty="0"/>
              <a:t>行第 </a:t>
            </a:r>
            <a:r>
              <a:rPr lang="en-US" altLang="zh-CN" dirty="0"/>
              <a:t>j </a:t>
            </a:r>
            <a:r>
              <a:rPr lang="zh-CN" altLang="en-US" dirty="0"/>
              <a:t>列放置一个棋子</a:t>
            </a:r>
            <a:endParaRPr lang="en-US" altLang="zh-CN" dirty="0"/>
          </a:p>
          <a:p>
            <a:pPr marL="0" indent="0">
              <a:buNone/>
            </a:pPr>
            <a:r>
              <a:rPr lang="en-US" altLang="zh-CN" dirty="0"/>
              <a:t>    for(k=0; k&lt;</a:t>
            </a:r>
            <a:r>
              <a:rPr lang="en-US" altLang="zh-CN" dirty="0" err="1"/>
              <a:t>i</a:t>
            </a:r>
            <a:r>
              <a:rPr lang="en-US" altLang="zh-CN" dirty="0"/>
              <a:t> &amp;&amp;  (</a:t>
            </a:r>
            <a:r>
              <a:rPr lang="en-US" altLang="zh-CN" b="1" dirty="0">
                <a:solidFill>
                  <a:srgbClr val="C00000"/>
                </a:solidFill>
              </a:rPr>
              <a:t>chess[</a:t>
            </a:r>
            <a:r>
              <a:rPr lang="en-US" altLang="zh-CN" b="1" dirty="0" err="1">
                <a:solidFill>
                  <a:srgbClr val="C00000"/>
                </a:solidFill>
              </a:rPr>
              <a:t>i</a:t>
            </a:r>
            <a:r>
              <a:rPr lang="en-US" altLang="zh-CN" b="1" dirty="0">
                <a:solidFill>
                  <a:srgbClr val="C00000"/>
                </a:solidFill>
              </a:rPr>
              <a:t>]!=chess[k] &amp;&amp; </a:t>
            </a:r>
          </a:p>
          <a:p>
            <a:pPr marL="0" indent="0">
              <a:buNone/>
            </a:pPr>
            <a:r>
              <a:rPr lang="en-US" altLang="zh-CN" b="1" dirty="0">
                <a:solidFill>
                  <a:srgbClr val="C00000"/>
                </a:solidFill>
              </a:rPr>
              <a:t>	</a:t>
            </a:r>
            <a:r>
              <a:rPr lang="en-US" altLang="zh-CN" b="1" dirty="0" err="1">
                <a:solidFill>
                  <a:srgbClr val="C00000"/>
                </a:solidFill>
              </a:rPr>
              <a:t>i</a:t>
            </a:r>
            <a:r>
              <a:rPr lang="en-US" altLang="zh-CN" b="1" dirty="0">
                <a:solidFill>
                  <a:srgbClr val="C00000"/>
                </a:solidFill>
              </a:rPr>
              <a:t>-chess[</a:t>
            </a:r>
            <a:r>
              <a:rPr lang="en-US" altLang="zh-CN" b="1" dirty="0" err="1">
                <a:solidFill>
                  <a:srgbClr val="C00000"/>
                </a:solidFill>
              </a:rPr>
              <a:t>i</a:t>
            </a:r>
            <a:r>
              <a:rPr lang="en-US" altLang="zh-CN" b="1" dirty="0">
                <a:solidFill>
                  <a:srgbClr val="C00000"/>
                </a:solidFill>
              </a:rPr>
              <a:t>] !=k-chess[k] &amp;&amp; </a:t>
            </a:r>
            <a:r>
              <a:rPr lang="en-US" altLang="zh-CN" b="1" dirty="0" err="1">
                <a:solidFill>
                  <a:srgbClr val="C00000"/>
                </a:solidFill>
              </a:rPr>
              <a:t>i+chess</a:t>
            </a:r>
            <a:r>
              <a:rPr lang="en-US" altLang="zh-CN" b="1" dirty="0">
                <a:solidFill>
                  <a:srgbClr val="C00000"/>
                </a:solidFill>
              </a:rPr>
              <a:t>[</a:t>
            </a:r>
            <a:r>
              <a:rPr lang="en-US" altLang="zh-CN" b="1" dirty="0" err="1">
                <a:solidFill>
                  <a:srgbClr val="C00000"/>
                </a:solidFill>
              </a:rPr>
              <a:t>i</a:t>
            </a:r>
            <a:r>
              <a:rPr lang="en-US" altLang="zh-CN" b="1" dirty="0">
                <a:solidFill>
                  <a:srgbClr val="C00000"/>
                </a:solidFill>
              </a:rPr>
              <a:t>]!=</a:t>
            </a:r>
            <a:r>
              <a:rPr lang="en-US" altLang="zh-CN" b="1" dirty="0" err="1">
                <a:solidFill>
                  <a:srgbClr val="C00000"/>
                </a:solidFill>
              </a:rPr>
              <a:t>k+chess</a:t>
            </a:r>
            <a:r>
              <a:rPr lang="en-US" altLang="zh-CN" b="1" dirty="0">
                <a:solidFill>
                  <a:srgbClr val="C00000"/>
                </a:solidFill>
              </a:rPr>
              <a:t>[k]</a:t>
            </a:r>
            <a:r>
              <a:rPr lang="en-US" altLang="zh-CN" dirty="0"/>
              <a:t>);</a:t>
            </a:r>
          </a:p>
          <a:p>
            <a:pPr marL="0" indent="0">
              <a:buNone/>
            </a:pPr>
            <a:r>
              <a:rPr lang="en-US" altLang="zh-CN" dirty="0"/>
              <a:t>	</a:t>
            </a:r>
            <a:r>
              <a:rPr lang="en-US" altLang="zh-CN"/>
              <a:t>k++) </a:t>
            </a:r>
            <a:r>
              <a:rPr lang="en-US" altLang="zh-CN" b="1">
                <a:solidFill>
                  <a:srgbClr val="C00000"/>
                </a:solidFill>
              </a:rPr>
              <a:t>;</a:t>
            </a:r>
            <a:endParaRPr lang="en-US" altLang="zh-CN" b="1" dirty="0">
              <a:solidFill>
                <a:srgbClr val="C00000"/>
              </a:solidFill>
            </a:endParaRPr>
          </a:p>
          <a:p>
            <a:pPr marL="0" indent="0">
              <a:buNone/>
            </a:pPr>
            <a:r>
              <a:rPr lang="en-US" altLang="zh-CN" dirty="0"/>
              <a:t>    if (k==</a:t>
            </a:r>
            <a:r>
              <a:rPr lang="en-US" altLang="zh-CN" dirty="0" err="1"/>
              <a:t>i</a:t>
            </a:r>
            <a:r>
              <a:rPr lang="en-US" altLang="zh-CN" dirty="0"/>
              <a:t>) //</a:t>
            </a:r>
            <a:r>
              <a:rPr lang="zh-CN" altLang="en-US" dirty="0"/>
              <a:t>当前布局合法</a:t>
            </a:r>
            <a:endParaRPr lang="en-US" altLang="zh-CN" dirty="0"/>
          </a:p>
          <a:p>
            <a:pPr marL="0" indent="0">
              <a:buNone/>
            </a:pPr>
            <a:r>
              <a:rPr lang="en-US" altLang="zh-CN" dirty="0"/>
              <a:t>        </a:t>
            </a:r>
            <a:r>
              <a:rPr lang="en-US" altLang="zh-CN" b="1" dirty="0">
                <a:solidFill>
                  <a:srgbClr val="0000CC"/>
                </a:solidFill>
              </a:rPr>
              <a:t>Queens(chess,i+1)</a:t>
            </a:r>
            <a:r>
              <a:rPr lang="en-US" altLang="zh-CN" dirty="0"/>
              <a:t>;</a:t>
            </a:r>
          </a:p>
          <a:p>
            <a:pPr marL="0" indent="0">
              <a:buNone/>
            </a:pPr>
            <a:r>
              <a:rPr lang="en-US" altLang="zh-CN" dirty="0"/>
              <a:t>    else //</a:t>
            </a:r>
            <a:r>
              <a:rPr lang="zh-CN" altLang="en-US" dirty="0"/>
              <a:t>当前布局不合法</a:t>
            </a:r>
            <a:endParaRPr lang="en-US" altLang="zh-CN" dirty="0"/>
          </a:p>
          <a:p>
            <a:pPr marL="0" indent="0">
              <a:buNone/>
            </a:pPr>
            <a:r>
              <a:rPr lang="en-US" altLang="zh-CN" dirty="0"/>
              <a:t>        chess[</a:t>
            </a:r>
            <a:r>
              <a:rPr lang="en-US" altLang="zh-CN" dirty="0" err="1"/>
              <a:t>i</a:t>
            </a:r>
            <a:r>
              <a:rPr lang="en-US" altLang="zh-CN" dirty="0"/>
              <a:t>]= -1; //</a:t>
            </a:r>
            <a:r>
              <a:rPr lang="zh-CN" altLang="en-US" dirty="0"/>
              <a:t>移去第 </a:t>
            </a:r>
            <a:r>
              <a:rPr lang="en-US" altLang="zh-CN" dirty="0" err="1"/>
              <a:t>i</a:t>
            </a:r>
            <a:r>
              <a:rPr lang="en-US" altLang="zh-CN" dirty="0"/>
              <a:t> </a:t>
            </a:r>
            <a:r>
              <a:rPr lang="zh-CN" altLang="en-US" dirty="0"/>
              <a:t>行第 </a:t>
            </a:r>
            <a:r>
              <a:rPr lang="en-US" altLang="zh-CN" dirty="0"/>
              <a:t>j </a:t>
            </a:r>
            <a:r>
              <a:rPr lang="zh-CN" altLang="en-US" dirty="0"/>
              <a:t>列的棋子</a:t>
            </a:r>
            <a:endParaRPr lang="en-US" altLang="zh-CN" dirty="0"/>
          </a:p>
          <a:p>
            <a:pPr marL="0" indent="0">
              <a:buNone/>
            </a:pPr>
            <a:r>
              <a:rPr lang="en-US" altLang="zh-CN" dirty="0"/>
              <a:t>    }</a:t>
            </a:r>
          </a:p>
          <a:p>
            <a:pPr marL="0" indent="0">
              <a:buNone/>
            </a:pPr>
            <a:r>
              <a:rPr lang="en-US" altLang="zh-CN" dirty="0"/>
              <a:t>}</a:t>
            </a:r>
            <a:endParaRPr lang="zh-CN" altLang="en-US" dirty="0"/>
          </a:p>
        </p:txBody>
      </p:sp>
      <p:sp>
        <p:nvSpPr>
          <p:cNvPr id="5" name="灯片编号占位符 4"/>
          <p:cNvSpPr>
            <a:spLocks noGrp="1"/>
          </p:cNvSpPr>
          <p:nvPr>
            <p:ph type="sldNum" sz="quarter" idx="12"/>
          </p:nvPr>
        </p:nvSpPr>
        <p:spPr/>
        <p:txBody>
          <a:bodyPr/>
          <a:lstStyle/>
          <a:p>
            <a:fld id="{EA89EC50-CC82-4D4F-A3F0-5F5CC7ED6230}" type="slidenum">
              <a:rPr lang="zh-CN" altLang="en-US" smtClean="0"/>
              <a:t>32</a:t>
            </a:fld>
            <a:endParaRPr lang="zh-CN" altLang="en-US"/>
          </a:p>
        </p:txBody>
      </p:sp>
    </p:spTree>
    <p:extLst>
      <p:ext uri="{BB962C8B-B14F-4D97-AF65-F5344CB8AC3E}">
        <p14:creationId xmlns:p14="http://schemas.microsoft.com/office/powerpoint/2010/main" val="283185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E8969-9172-482B-9888-A5864C74C673}"/>
              </a:ext>
            </a:extLst>
          </p:cNvPr>
          <p:cNvSpPr>
            <a:spLocks noGrp="1"/>
          </p:cNvSpPr>
          <p:nvPr>
            <p:ph type="title"/>
          </p:nvPr>
        </p:nvSpPr>
        <p:spPr/>
        <p:txBody>
          <a:bodyPr/>
          <a:lstStyle/>
          <a:p>
            <a:r>
              <a:rPr lang="zh-CN" altLang="en-US" dirty="0"/>
              <a:t>四皇后问题</a:t>
            </a:r>
          </a:p>
        </p:txBody>
      </p:sp>
      <p:sp>
        <p:nvSpPr>
          <p:cNvPr id="3" name="内容占位符 2">
            <a:extLst>
              <a:ext uri="{FF2B5EF4-FFF2-40B4-BE49-F238E27FC236}">
                <a16:creationId xmlns:a16="http://schemas.microsoft.com/office/drawing/2014/main" id="{267D6A97-0E88-4D43-93F0-22B407A60437}"/>
              </a:ext>
            </a:extLst>
          </p:cNvPr>
          <p:cNvSpPr>
            <a:spLocks noGrp="1"/>
          </p:cNvSpPr>
          <p:nvPr>
            <p:ph idx="1"/>
          </p:nvPr>
        </p:nvSpPr>
        <p:spPr/>
        <p:txBody>
          <a:bodyPr>
            <a:normAutofit fontScale="85000" lnSpcReduction="10000"/>
          </a:bodyPr>
          <a:lstStyle/>
          <a:p>
            <a:r>
              <a:rPr lang="zh-CN" altLang="en-US" dirty="0"/>
              <a:t>进入</a:t>
            </a:r>
            <a:r>
              <a:rPr lang="en-US" altLang="zh-CN" dirty="0">
                <a:solidFill>
                  <a:srgbClr val="0000CC"/>
                </a:solidFill>
              </a:rPr>
              <a:t>Queens</a:t>
            </a:r>
            <a:r>
              <a:rPr lang="zh-CN" altLang="en-US" dirty="0">
                <a:solidFill>
                  <a:srgbClr val="0000CC"/>
                </a:solidFill>
              </a:rPr>
              <a:t>函数</a:t>
            </a:r>
            <a:r>
              <a:rPr lang="zh-CN" altLang="en-US" dirty="0"/>
              <a:t>时，在</a:t>
            </a:r>
            <a:r>
              <a:rPr lang="en-US" altLang="zh-CN" dirty="0" err="1"/>
              <a:t>n×n</a:t>
            </a:r>
            <a:r>
              <a:rPr lang="zh-CN" altLang="en-US" dirty="0"/>
              <a:t>棋盘前</a:t>
            </a:r>
            <a:r>
              <a:rPr lang="en-US" altLang="zh-CN" dirty="0"/>
              <a:t>i-1</a:t>
            </a:r>
            <a:r>
              <a:rPr lang="zh-CN" altLang="en-US" dirty="0"/>
              <a:t>行已放置了合法的棋子</a:t>
            </a:r>
            <a:endParaRPr lang="en-US" altLang="zh-CN" dirty="0"/>
          </a:p>
          <a:p>
            <a:pPr marL="457200" lvl="1" indent="0">
              <a:buNone/>
            </a:pPr>
            <a:r>
              <a:rPr lang="en-US" altLang="zh-CN" dirty="0"/>
              <a:t>int chess[CHESSBOARD_SIZE],</a:t>
            </a:r>
            <a:r>
              <a:rPr lang="en-US" altLang="zh-CN" dirty="0" err="1"/>
              <a:t>i</a:t>
            </a:r>
            <a:r>
              <a:rPr lang="en-US" altLang="zh-CN" dirty="0"/>
              <a:t>;</a:t>
            </a:r>
          </a:p>
          <a:p>
            <a:pPr marL="457200" lvl="1" indent="0">
              <a:buNone/>
            </a:pPr>
            <a:r>
              <a:rPr lang="en-US" altLang="zh-CN" dirty="0"/>
              <a:t>for(</a:t>
            </a:r>
            <a:r>
              <a:rPr lang="en-US" altLang="zh-CN" dirty="0" err="1"/>
              <a:t>i</a:t>
            </a:r>
            <a:r>
              <a:rPr lang="en-US" altLang="zh-CN" dirty="0"/>
              <a:t>=0;i&lt;CHESSBOARD_SIZE; </a:t>
            </a:r>
            <a:r>
              <a:rPr lang="en-US" altLang="zh-CN" dirty="0" err="1"/>
              <a:t>i</a:t>
            </a:r>
            <a:r>
              <a:rPr lang="en-US" altLang="zh-CN" dirty="0"/>
              <a:t>++) chess[</a:t>
            </a:r>
            <a:r>
              <a:rPr lang="en-US" altLang="zh-CN" dirty="0" err="1"/>
              <a:t>i</a:t>
            </a:r>
            <a:r>
              <a:rPr lang="en-US" altLang="zh-CN" dirty="0"/>
              <a:t>]= -1; //</a:t>
            </a:r>
            <a:r>
              <a:rPr lang="zh-CN" altLang="en-US" dirty="0"/>
              <a:t>未放置棋子</a:t>
            </a:r>
            <a:endParaRPr lang="en-US" altLang="zh-CN" dirty="0"/>
          </a:p>
          <a:p>
            <a:pPr marL="457200" lvl="1" indent="0">
              <a:buNone/>
            </a:pPr>
            <a:r>
              <a:rPr lang="fr-FR" altLang="zh-CN"/>
              <a:t>chess[0]=i; </a:t>
            </a:r>
            <a:r>
              <a:rPr lang="fr-FR" altLang="zh-CN" dirty="0"/>
              <a:t>Queens(chess,1);</a:t>
            </a:r>
            <a:endParaRPr lang="en-US" altLang="zh-CN" dirty="0"/>
          </a:p>
          <a:p>
            <a:r>
              <a:rPr lang="zh-CN" altLang="en-US" dirty="0"/>
              <a:t>现从第 </a:t>
            </a:r>
            <a:r>
              <a:rPr lang="en-US" altLang="zh-CN" dirty="0" err="1"/>
              <a:t>i</a:t>
            </a:r>
            <a:r>
              <a:rPr lang="en-US" altLang="zh-CN" dirty="0"/>
              <a:t> </a:t>
            </a:r>
            <a:r>
              <a:rPr lang="zh-CN" altLang="en-US" dirty="0"/>
              <a:t>行起继续为后续棋子选择满足约束条件的位置</a:t>
            </a:r>
            <a:endParaRPr lang="en-US" altLang="zh-CN" dirty="0"/>
          </a:p>
          <a:p>
            <a:pPr lvl="1">
              <a:spcBef>
                <a:spcPts val="700"/>
              </a:spcBef>
            </a:pPr>
            <a:r>
              <a:rPr lang="zh-CN" altLang="en-US" dirty="0"/>
              <a:t>在树的深度优先查找时，判断结点是否满足约束条件，若不符合，则剪枝掉该结点的子孙</a:t>
            </a:r>
            <a:endParaRPr lang="en-US" altLang="zh-CN" dirty="0"/>
          </a:p>
          <a:p>
            <a:pPr lvl="1">
              <a:spcBef>
                <a:spcPts val="700"/>
              </a:spcBef>
            </a:pPr>
            <a:r>
              <a:rPr lang="zh-CN" altLang="en-US" dirty="0">
                <a:solidFill>
                  <a:srgbClr val="0000CC"/>
                </a:solidFill>
              </a:rPr>
              <a:t>约束条件</a:t>
            </a:r>
            <a:r>
              <a:rPr lang="en-US" altLang="zh-CN" dirty="0"/>
              <a:t>(</a:t>
            </a:r>
            <a:r>
              <a:rPr lang="zh-CN" altLang="en-US" dirty="0"/>
              <a:t>函数</a:t>
            </a:r>
            <a:r>
              <a:rPr lang="en-US" altLang="zh-CN" dirty="0"/>
              <a:t>)</a:t>
            </a:r>
            <a:r>
              <a:rPr lang="zh-CN" altLang="en-US" dirty="0"/>
              <a:t>：任何</a:t>
            </a:r>
            <a:r>
              <a:rPr lang="en-US" altLang="zh-CN" dirty="0"/>
              <a:t>2</a:t>
            </a:r>
            <a:r>
              <a:rPr lang="zh-CN" altLang="en-US" dirty="0"/>
              <a:t>个皇后不放在同一行或同一列或同一斜线上</a:t>
            </a:r>
            <a:endParaRPr lang="en-US" altLang="zh-CN" dirty="0"/>
          </a:p>
          <a:p>
            <a:r>
              <a:rPr lang="zh-CN" altLang="en-US" dirty="0"/>
              <a:t>当求得一个合法布局时，输出之</a:t>
            </a:r>
            <a:endParaRPr lang="en-US" altLang="zh-CN" dirty="0"/>
          </a:p>
          <a:p>
            <a:endParaRPr lang="en-US" altLang="zh-CN" dirty="0"/>
          </a:p>
          <a:p>
            <a:r>
              <a:rPr lang="zh-CN" altLang="en-US" dirty="0"/>
              <a:t>八皇后问题</a:t>
            </a:r>
            <a:r>
              <a:rPr lang="en-US" altLang="zh-CN" dirty="0"/>
              <a:t>/1850</a:t>
            </a:r>
            <a:r>
              <a:rPr lang="zh-CN" altLang="en-US" dirty="0"/>
              <a:t>年高斯给出了</a:t>
            </a:r>
            <a:r>
              <a:rPr lang="en-US" altLang="zh-CN" dirty="0"/>
              <a:t>76</a:t>
            </a:r>
            <a:r>
              <a:rPr lang="zh-CN" altLang="en-US" dirty="0"/>
              <a:t>个解：</a:t>
            </a:r>
            <a:r>
              <a:rPr lang="en-US" altLang="zh-CN" dirty="0"/>
              <a:t>92</a:t>
            </a:r>
            <a:r>
              <a:rPr lang="zh-CN" altLang="en-US" dirty="0"/>
              <a:t>个解</a:t>
            </a:r>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33</a:t>
            </a:fld>
            <a:endParaRPr lang="zh-CN" altLang="en-US"/>
          </a:p>
        </p:txBody>
      </p:sp>
    </p:spTree>
    <p:extLst>
      <p:ext uri="{BB962C8B-B14F-4D97-AF65-F5344CB8AC3E}">
        <p14:creationId xmlns:p14="http://schemas.microsoft.com/office/powerpoint/2010/main" val="349655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D2583-FC36-480B-9218-4167B0C105E9}"/>
              </a:ext>
            </a:extLst>
          </p:cNvPr>
          <p:cNvSpPr>
            <a:spLocks noGrp="1"/>
          </p:cNvSpPr>
          <p:nvPr>
            <p:ph type="title"/>
          </p:nvPr>
        </p:nvSpPr>
        <p:spPr/>
        <p:txBody>
          <a:bodyPr/>
          <a:lstStyle/>
          <a:p>
            <a:r>
              <a:rPr lang="zh-CN" altLang="en-US" dirty="0"/>
              <a:t>回溯算法</a:t>
            </a:r>
            <a:r>
              <a:rPr lang="en-US" altLang="zh-CN" dirty="0"/>
              <a:t>(Backtracking algorithm)</a:t>
            </a:r>
            <a:endParaRPr lang="zh-CN" altLang="en-US" dirty="0"/>
          </a:p>
        </p:txBody>
      </p:sp>
      <p:sp>
        <p:nvSpPr>
          <p:cNvPr id="3" name="内容占位符 2">
            <a:extLst>
              <a:ext uri="{FF2B5EF4-FFF2-40B4-BE49-F238E27FC236}">
                <a16:creationId xmlns:a16="http://schemas.microsoft.com/office/drawing/2014/main" id="{07029514-0F30-46A5-A804-347DFAB9B773}"/>
              </a:ext>
            </a:extLst>
          </p:cNvPr>
          <p:cNvSpPr>
            <a:spLocks noGrp="1"/>
          </p:cNvSpPr>
          <p:nvPr>
            <p:ph idx="1"/>
          </p:nvPr>
        </p:nvSpPr>
        <p:spPr/>
        <p:txBody>
          <a:bodyPr>
            <a:normAutofit fontScale="92500"/>
          </a:bodyPr>
          <a:lstStyle/>
          <a:p>
            <a:pPr>
              <a:lnSpc>
                <a:spcPct val="110000"/>
              </a:lnSpc>
              <a:spcBef>
                <a:spcPts val="0"/>
              </a:spcBef>
            </a:pPr>
            <a:r>
              <a:rPr lang="zh-CN" altLang="en-US" dirty="0"/>
              <a:t>回溯算法是一种“穷举”法，也叫试探法，是一种系统地搜索问题的解的方法</a:t>
            </a:r>
          </a:p>
          <a:p>
            <a:pPr>
              <a:lnSpc>
                <a:spcPct val="110000"/>
              </a:lnSpc>
              <a:spcBef>
                <a:spcPts val="0"/>
              </a:spcBef>
            </a:pPr>
            <a:r>
              <a:rPr lang="zh-CN" altLang="en-US" dirty="0"/>
              <a:t>用回溯算法解决问题的一般步骤：</a:t>
            </a:r>
          </a:p>
          <a:p>
            <a:pPr lvl="1">
              <a:lnSpc>
                <a:spcPct val="110000"/>
              </a:lnSpc>
              <a:spcBef>
                <a:spcPts val="0"/>
              </a:spcBef>
            </a:pPr>
            <a:r>
              <a:rPr lang="zh-CN" altLang="en-US" dirty="0"/>
              <a:t>针对所给问题，定义问题的解空间，它包含问题的所有</a:t>
            </a:r>
            <a:r>
              <a:rPr lang="en-US" altLang="zh-CN" dirty="0"/>
              <a:t>(</a:t>
            </a:r>
            <a:r>
              <a:rPr lang="zh-CN" altLang="en-US" dirty="0"/>
              <a:t>最优</a:t>
            </a:r>
            <a:r>
              <a:rPr lang="en-US" altLang="zh-CN" dirty="0"/>
              <a:t>)</a:t>
            </a:r>
            <a:r>
              <a:rPr lang="zh-CN" altLang="en-US" dirty="0"/>
              <a:t>解</a:t>
            </a:r>
          </a:p>
          <a:p>
            <a:pPr lvl="1">
              <a:lnSpc>
                <a:spcPct val="110000"/>
              </a:lnSpc>
              <a:spcBef>
                <a:spcPts val="0"/>
              </a:spcBef>
            </a:pPr>
            <a:r>
              <a:rPr lang="zh-CN" altLang="en-US" b="1" dirty="0">
                <a:solidFill>
                  <a:srgbClr val="0000CC"/>
                </a:solidFill>
              </a:rPr>
              <a:t>将解空间看成一颗树结构</a:t>
            </a:r>
            <a:r>
              <a:rPr lang="zh-CN" altLang="en-US" dirty="0"/>
              <a:t>，使得能用回溯法方便地搜索整个解空间 </a:t>
            </a:r>
          </a:p>
          <a:p>
            <a:pPr lvl="1">
              <a:lnSpc>
                <a:spcPct val="110000"/>
              </a:lnSpc>
              <a:spcBef>
                <a:spcPts val="0"/>
              </a:spcBef>
            </a:pPr>
            <a:r>
              <a:rPr lang="zh-CN" altLang="en-US" b="1" dirty="0">
                <a:solidFill>
                  <a:srgbClr val="C00000"/>
                </a:solidFill>
              </a:rPr>
              <a:t>以先根遍历方式</a:t>
            </a:r>
            <a:r>
              <a:rPr lang="zh-CN" altLang="en-US" b="1" dirty="0">
                <a:solidFill>
                  <a:srgbClr val="9933FF"/>
                </a:solidFill>
              </a:rPr>
              <a:t>搜索</a:t>
            </a:r>
            <a:r>
              <a:rPr lang="zh-CN" altLang="en-US" dirty="0"/>
              <a:t>解空间，并且在搜索过程中</a:t>
            </a:r>
            <a:r>
              <a:rPr lang="zh-CN" altLang="en-US" b="1" dirty="0">
                <a:solidFill>
                  <a:srgbClr val="C00000"/>
                </a:solidFill>
              </a:rPr>
              <a:t>用约束函数剪枝解空间</a:t>
            </a:r>
            <a:r>
              <a:rPr lang="zh-CN" altLang="en-US" dirty="0"/>
              <a:t>，避免无效搜索</a:t>
            </a:r>
          </a:p>
          <a:p>
            <a:pPr>
              <a:lnSpc>
                <a:spcPct val="110000"/>
              </a:lnSpc>
              <a:spcBef>
                <a:spcPts val="0"/>
              </a:spcBef>
            </a:pPr>
            <a:r>
              <a:rPr lang="zh-CN" altLang="en-US" dirty="0"/>
              <a:t>问题的解空间通常是在搜索问题解的过程中动态产生的，这是回溯算法的一个重要特性</a:t>
            </a:r>
            <a:endParaRPr lang="en-US" altLang="zh-CN" dirty="0"/>
          </a:p>
          <a:p>
            <a:pPr>
              <a:lnSpc>
                <a:spcPct val="110000"/>
              </a:lnSpc>
              <a:spcBef>
                <a:spcPts val="0"/>
              </a:spcBef>
            </a:pPr>
            <a:r>
              <a:rPr lang="zh-CN" altLang="en-US" dirty="0"/>
              <a:t>例子：迷宫寻路，八皇后</a:t>
            </a:r>
          </a:p>
          <a:p>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34</a:t>
            </a:fld>
            <a:endParaRPr lang="zh-CN" altLang="en-US"/>
          </a:p>
        </p:txBody>
      </p:sp>
    </p:spTree>
    <p:extLst>
      <p:ext uri="{BB962C8B-B14F-4D97-AF65-F5344CB8AC3E}">
        <p14:creationId xmlns:p14="http://schemas.microsoft.com/office/powerpoint/2010/main" val="11381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1654B20-4FFC-4897-B6BF-14D6C0B5FC9C}"/>
              </a:ext>
            </a:extLst>
          </p:cNvPr>
          <p:cNvSpPr>
            <a:spLocks noGrp="1"/>
          </p:cNvSpPr>
          <p:nvPr>
            <p:ph type="title"/>
          </p:nvPr>
        </p:nvSpPr>
        <p:spPr/>
        <p:txBody>
          <a:bodyPr>
            <a:normAutofit/>
          </a:bodyPr>
          <a:lstStyle/>
          <a:p>
            <a:r>
              <a:rPr lang="en-US" altLang="zh-CN" dirty="0"/>
              <a:t>7.1 </a:t>
            </a:r>
            <a:r>
              <a:rPr lang="zh-CN" altLang="en-US" dirty="0"/>
              <a:t>森林</a:t>
            </a:r>
          </a:p>
        </p:txBody>
      </p:sp>
      <p:sp>
        <p:nvSpPr>
          <p:cNvPr id="3" name="内容占位符 2">
            <a:extLst>
              <a:ext uri="{FF2B5EF4-FFF2-40B4-BE49-F238E27FC236}">
                <a16:creationId xmlns:a16="http://schemas.microsoft.com/office/drawing/2014/main" id="{51B041AF-4258-4EC9-98CA-C3187F54E4D6}"/>
              </a:ext>
            </a:extLst>
          </p:cNvPr>
          <p:cNvSpPr>
            <a:spLocks noGrp="1"/>
          </p:cNvSpPr>
          <p:nvPr>
            <p:ph idx="1"/>
          </p:nvPr>
        </p:nvSpPr>
        <p:spPr/>
        <p:txBody>
          <a:bodyPr>
            <a:normAutofit fontScale="85000" lnSpcReduction="20000"/>
          </a:bodyPr>
          <a:lstStyle/>
          <a:p>
            <a:pPr>
              <a:lnSpc>
                <a:spcPct val="120000"/>
              </a:lnSpc>
              <a:spcBef>
                <a:spcPts val="0"/>
              </a:spcBef>
            </a:pPr>
            <a:r>
              <a:rPr lang="zh-CN" altLang="en-US" dirty="0">
                <a:latin typeface="Times New Roman" panose="02020603050405020304" pitchFamily="18" charset="0"/>
                <a:cs typeface="Times New Roman" panose="02020603050405020304" pitchFamily="18" charset="0"/>
              </a:rPr>
              <a:t>森林的二叉树表示法</a:t>
            </a:r>
            <a:endParaRPr lang="en-US" altLang="zh-CN" dirty="0">
              <a:latin typeface="Times New Roman" panose="02020603050405020304" pitchFamily="18" charset="0"/>
              <a:cs typeface="Times New Roman" panose="02020603050405020304" pitchFamily="18" charset="0"/>
            </a:endParaRPr>
          </a:p>
          <a:p>
            <a:pPr lvl="1">
              <a:lnSpc>
                <a:spcPct val="120000"/>
              </a:lnSpc>
              <a:spcBef>
                <a:spcPts val="0"/>
              </a:spcBef>
            </a:pPr>
            <a:r>
              <a:rPr lang="zh-CN" altLang="en-US">
                <a:latin typeface="Times New Roman" panose="02020603050405020304" pitchFamily="18" charset="0"/>
                <a:cs typeface="Times New Roman" panose="02020603050405020304" pitchFamily="18" charset="0"/>
              </a:rPr>
              <a:t>将森林 </a:t>
            </a:r>
            <a:r>
              <a:rPr lang="en-US" altLang="zh-CN">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={T1, T2, …Tm}</a:t>
            </a:r>
            <a:r>
              <a:rPr lang="zh-CN" altLang="en-US" dirty="0">
                <a:latin typeface="Times New Roman" panose="02020603050405020304" pitchFamily="18" charset="0"/>
                <a:cs typeface="Times New Roman" panose="02020603050405020304" pitchFamily="18" charset="0"/>
              </a:rPr>
              <a:t>，其中</a:t>
            </a:r>
            <a:r>
              <a:rPr lang="en-US" altLang="zh-CN" b="1" dirty="0">
                <a:solidFill>
                  <a:srgbClr val="0000FF"/>
                </a:solidFill>
                <a:latin typeface="Times New Roman" panose="02020603050405020304" pitchFamily="18" charset="0"/>
                <a:cs typeface="Times New Roman" panose="02020603050405020304" pitchFamily="18" charset="0"/>
              </a:rPr>
              <a:t>T</a:t>
            </a:r>
            <a:r>
              <a:rPr lang="en-US" altLang="zh-CN" b="1" baseline="-25000" dirty="0">
                <a:solidFill>
                  <a:srgbClr val="0000FF"/>
                </a:solidFill>
                <a:latin typeface="Times New Roman" panose="02020603050405020304" pitchFamily="18" charset="0"/>
                <a:cs typeface="Times New Roman" panose="02020603050405020304" pitchFamily="18" charset="0"/>
              </a:rPr>
              <a:t>1</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en-US" b="1"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root, t</a:t>
            </a:r>
            <a:r>
              <a:rPr lang="en-US" altLang="zh-CN" b="1" baseline="-25000" dirty="0">
                <a:solidFill>
                  <a:srgbClr val="0000FF"/>
                </a:solidFill>
                <a:latin typeface="Times New Roman" panose="02020603050405020304" pitchFamily="18" charset="0"/>
                <a:cs typeface="Times New Roman" panose="02020603050405020304" pitchFamily="18" charset="0"/>
              </a:rPr>
              <a:t>11</a:t>
            </a:r>
            <a:r>
              <a:rPr lang="en-US" altLang="zh-CN" b="1" dirty="0">
                <a:solidFill>
                  <a:srgbClr val="0000FF"/>
                </a:solidFill>
                <a:latin typeface="Times New Roman" panose="02020603050405020304" pitchFamily="18" charset="0"/>
                <a:cs typeface="Times New Roman" panose="02020603050405020304" pitchFamily="18" charset="0"/>
              </a:rPr>
              <a:t>, t</a:t>
            </a:r>
            <a:r>
              <a:rPr lang="en-US" altLang="zh-CN" b="1" baseline="-25000" dirty="0">
                <a:solidFill>
                  <a:srgbClr val="0000FF"/>
                </a:solidFill>
                <a:latin typeface="Times New Roman" panose="02020603050405020304" pitchFamily="18" charset="0"/>
                <a:cs typeface="Times New Roman" panose="02020603050405020304" pitchFamily="18" charset="0"/>
              </a:rPr>
              <a:t>12</a:t>
            </a:r>
            <a:r>
              <a:rPr lang="en-US" altLang="zh-CN" b="1" dirty="0">
                <a:solidFill>
                  <a:srgbClr val="0000FF"/>
                </a:solidFill>
                <a:latin typeface="Times New Roman" panose="02020603050405020304" pitchFamily="18" charset="0"/>
                <a:cs typeface="Times New Roman" panose="02020603050405020304" pitchFamily="18" charset="0"/>
              </a:rPr>
              <a:t>,…, t</a:t>
            </a:r>
            <a:r>
              <a:rPr lang="en-US" altLang="zh-CN" b="1" baseline="-25000" dirty="0">
                <a:solidFill>
                  <a:srgbClr val="0000FF"/>
                </a:solidFill>
                <a:latin typeface="Times New Roman" panose="02020603050405020304" pitchFamily="18" charset="0"/>
                <a:cs typeface="Times New Roman" panose="02020603050405020304" pitchFamily="18" charset="0"/>
              </a:rPr>
              <a:t>1m</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表示成  二叉树</a:t>
            </a:r>
            <a:r>
              <a:rPr lang="en-US" altLang="zh-CN" dirty="0">
                <a:latin typeface="Times New Roman" panose="02020603050405020304" pitchFamily="18" charset="0"/>
                <a:cs typeface="Times New Roman" panose="02020603050405020304" pitchFamily="18" charset="0"/>
              </a:rPr>
              <a:t>B=(root, LB, RB)</a:t>
            </a:r>
          </a:p>
          <a:p>
            <a:pPr marL="800100" lvl="2" indent="0">
              <a:lnSpc>
                <a:spcPct val="120000"/>
              </a:lnSpc>
              <a:spcBef>
                <a:spcPts val="0"/>
              </a:spcBef>
              <a:buNone/>
            </a:pPr>
            <a:r>
              <a:rPr lang="zh-CN" altLang="en-US" sz="2800" dirty="0">
                <a:latin typeface="Times New Roman" panose="02020603050405020304" pitchFamily="18" charset="0"/>
                <a:cs typeface="Times New Roman" panose="02020603050405020304" pitchFamily="18" charset="0"/>
              </a:rPr>
              <a:t>若 </a:t>
            </a:r>
            <a:r>
              <a:rPr lang="en-US" altLang="zh-CN" sz="2800" dirty="0">
                <a:latin typeface="Times New Roman" panose="02020603050405020304" pitchFamily="18" charset="0"/>
                <a:cs typeface="Times New Roman" panose="02020603050405020304" pitchFamily="18" charset="0"/>
              </a:rPr>
              <a:t>F = </a:t>
            </a:r>
            <a:r>
              <a:rPr lang="el-GR" altLang="zh-CN" sz="2800" dirty="0">
                <a:latin typeface="Times New Roman" panose="02020603050405020304" pitchFamily="18" charset="0"/>
                <a:cs typeface="Times New Roman" panose="02020603050405020304" pitchFamily="18" charset="0"/>
              </a:rPr>
              <a:t>Φ</a:t>
            </a:r>
            <a:r>
              <a:rPr lang="zh-CN" altLang="el-GR"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则 </a:t>
            </a:r>
            <a:r>
              <a:rPr lang="en-US" altLang="zh-CN" sz="2800" dirty="0">
                <a:latin typeface="Times New Roman" panose="02020603050405020304" pitchFamily="18" charset="0"/>
                <a:cs typeface="Times New Roman" panose="02020603050405020304" pitchFamily="18" charset="0"/>
              </a:rPr>
              <a:t>B = </a:t>
            </a:r>
            <a:r>
              <a:rPr lang="el-GR" altLang="zh-CN" sz="2800" dirty="0">
                <a:latin typeface="Times New Roman" panose="02020603050405020304" pitchFamily="18" charset="0"/>
                <a:cs typeface="Times New Roman" panose="02020603050405020304" pitchFamily="18" charset="0"/>
              </a:rPr>
              <a:t>Φ;</a:t>
            </a:r>
          </a:p>
          <a:p>
            <a:pPr marL="800100" lvl="2" indent="0">
              <a:lnSpc>
                <a:spcPct val="120000"/>
              </a:lnSpc>
              <a:spcBef>
                <a:spcPts val="0"/>
              </a:spcBef>
              <a:buNone/>
            </a:pPr>
            <a:r>
              <a:rPr lang="zh-CN" altLang="en-US" sz="2800" dirty="0">
                <a:latin typeface="Times New Roman" panose="02020603050405020304" pitchFamily="18" charset="0"/>
                <a:cs typeface="Times New Roman" panose="02020603050405020304" pitchFamily="18" charset="0"/>
              </a:rPr>
              <a:t>否则，由 </a:t>
            </a:r>
            <a:r>
              <a:rPr lang="en-US" altLang="zh-CN" sz="2800" dirty="0">
                <a:latin typeface="Times New Roman" panose="02020603050405020304" pitchFamily="18" charset="0"/>
                <a:cs typeface="Times New Roman" panose="02020603050405020304" pitchFamily="18" charset="0"/>
              </a:rPr>
              <a:t>ROOT( B) = ROOT(T1)</a:t>
            </a:r>
          </a:p>
          <a:p>
            <a:pPr marL="800100" lvl="2" indent="0">
              <a:lnSpc>
                <a:spcPct val="12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由 </a:t>
            </a:r>
            <a:r>
              <a:rPr lang="en-US" altLang="zh-CN" sz="2800" dirty="0">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t</a:t>
            </a:r>
            <a:r>
              <a:rPr lang="en-US" altLang="zh-CN" sz="2800" b="1" baseline="-25000" dirty="0">
                <a:solidFill>
                  <a:srgbClr val="0000FF"/>
                </a:solidFill>
                <a:latin typeface="Times New Roman" panose="02020603050405020304" pitchFamily="18" charset="0"/>
                <a:cs typeface="Times New Roman" panose="02020603050405020304" pitchFamily="18" charset="0"/>
              </a:rPr>
              <a:t>11</a:t>
            </a:r>
            <a:r>
              <a:rPr lang="en-US" altLang="zh-CN" sz="2800" b="1" dirty="0">
                <a:solidFill>
                  <a:srgbClr val="0000FF"/>
                </a:solidFill>
                <a:latin typeface="Times New Roman" panose="02020603050405020304" pitchFamily="18" charset="0"/>
                <a:cs typeface="Times New Roman" panose="02020603050405020304" pitchFamily="18" charset="0"/>
              </a:rPr>
              <a:t>, t</a:t>
            </a:r>
            <a:r>
              <a:rPr lang="en-US" altLang="zh-CN" sz="2800" b="1" baseline="-25000" dirty="0">
                <a:solidFill>
                  <a:srgbClr val="0000FF"/>
                </a:solidFill>
                <a:latin typeface="Times New Roman" panose="02020603050405020304" pitchFamily="18" charset="0"/>
                <a:cs typeface="Times New Roman" panose="02020603050405020304" pitchFamily="18" charset="0"/>
              </a:rPr>
              <a:t>12</a:t>
            </a:r>
            <a:r>
              <a:rPr lang="en-US" altLang="zh-CN" sz="2800" b="1" dirty="0">
                <a:solidFill>
                  <a:srgbClr val="0000FF"/>
                </a:solidFill>
                <a:latin typeface="Times New Roman" panose="02020603050405020304" pitchFamily="18" charset="0"/>
                <a:cs typeface="Times New Roman" panose="02020603050405020304" pitchFamily="18" charset="0"/>
              </a:rPr>
              <a:t>,…, t</a:t>
            </a:r>
            <a:r>
              <a:rPr lang="en-US" altLang="zh-CN" sz="2800" b="1" baseline="-25000" dirty="0">
                <a:solidFill>
                  <a:srgbClr val="0000FF"/>
                </a:solidFill>
                <a:latin typeface="Times New Roman" panose="02020603050405020304" pitchFamily="18" charset="0"/>
                <a:cs typeface="Times New Roman" panose="02020603050405020304" pitchFamily="18" charset="0"/>
              </a:rPr>
              <a:t>1m</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对应得到 </a:t>
            </a:r>
            <a:r>
              <a:rPr lang="en-US" altLang="zh-CN" sz="2800" dirty="0">
                <a:latin typeface="Times New Roman" panose="02020603050405020304" pitchFamily="18" charset="0"/>
                <a:cs typeface="Times New Roman" panose="02020603050405020304" pitchFamily="18" charset="0"/>
              </a:rPr>
              <a:t>LB</a:t>
            </a:r>
          </a:p>
          <a:p>
            <a:pPr marL="800100" lvl="2" indent="0">
              <a:lnSpc>
                <a:spcPct val="12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由 </a:t>
            </a:r>
            <a:r>
              <a:rPr lang="en-US" altLang="zh-CN" sz="2800" dirty="0">
                <a:latin typeface="Times New Roman" panose="02020603050405020304" pitchFamily="18" charset="0"/>
                <a:cs typeface="Times New Roman" panose="02020603050405020304" pitchFamily="18" charset="0"/>
              </a:rPr>
              <a:t>(T2, T3,…, Tn ) </a:t>
            </a:r>
            <a:r>
              <a:rPr lang="zh-CN" altLang="en-US" sz="2800" dirty="0">
                <a:latin typeface="Times New Roman" panose="02020603050405020304" pitchFamily="18" charset="0"/>
                <a:cs typeface="Times New Roman" panose="02020603050405020304" pitchFamily="18" charset="0"/>
              </a:rPr>
              <a:t>对应得到 </a:t>
            </a:r>
            <a:r>
              <a:rPr lang="en-US" altLang="zh-CN" sz="2800" dirty="0">
                <a:latin typeface="Times New Roman" panose="02020603050405020304" pitchFamily="18" charset="0"/>
                <a:cs typeface="Times New Roman" panose="02020603050405020304" pitchFamily="18" charset="0"/>
              </a:rPr>
              <a:t>RB</a:t>
            </a:r>
          </a:p>
          <a:p>
            <a:pPr marL="0" indent="0">
              <a:buNone/>
            </a:pP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将</a:t>
            </a:r>
            <a:r>
              <a:rPr lang="zh-CN" altLang="en-US" dirty="0">
                <a:solidFill>
                  <a:srgbClr val="0000CC"/>
                </a:solidFill>
                <a:latin typeface="Times New Roman" panose="02020603050405020304" pitchFamily="18" charset="0"/>
                <a:cs typeface="Times New Roman" panose="02020603050405020304" pitchFamily="18" charset="0"/>
              </a:rPr>
              <a:t>森林</a:t>
            </a:r>
            <a:r>
              <a:rPr lang="zh-CN" altLang="en-US" dirty="0">
                <a:solidFill>
                  <a:schemeClr val="accent6"/>
                </a:solidFill>
                <a:latin typeface="Times New Roman" panose="02020603050405020304" pitchFamily="18" charset="0"/>
                <a:cs typeface="Times New Roman" panose="02020603050405020304" pitchFamily="18" charset="0"/>
              </a:rPr>
              <a:t>转换为</a:t>
            </a:r>
            <a:r>
              <a:rPr lang="zh-CN" altLang="en-US" dirty="0">
                <a:solidFill>
                  <a:srgbClr val="0000CC"/>
                </a:solidFill>
                <a:latin typeface="Times New Roman" panose="02020603050405020304" pitchFamily="18" charset="0"/>
                <a:cs typeface="Times New Roman" panose="02020603050405020304" pitchFamily="18" charset="0"/>
              </a:rPr>
              <a:t>二叉树</a:t>
            </a:r>
            <a:r>
              <a:rPr lang="zh-CN" altLang="en-US" dirty="0">
                <a:latin typeface="Times New Roman" panose="02020603050405020304" pitchFamily="18" charset="0"/>
                <a:cs typeface="Times New Roman" panose="02020603050405020304" pitchFamily="18" charset="0"/>
              </a:rPr>
              <a:t>的步骤：</a:t>
            </a:r>
          </a:p>
          <a:p>
            <a:pPr lvl="1">
              <a:lnSpc>
                <a:spcPct val="120000"/>
              </a:lnSpc>
              <a:spcBef>
                <a:spcPts val="0"/>
              </a:spcBef>
            </a:pPr>
            <a:r>
              <a:rPr lang="zh-CN" altLang="en-US" dirty="0">
                <a:latin typeface="Times New Roman" panose="02020603050405020304" pitchFamily="18" charset="0"/>
                <a:cs typeface="Times New Roman" panose="02020603050405020304" pitchFamily="18" charset="0"/>
              </a:rPr>
              <a:t>先把每棵树转换为二叉树</a:t>
            </a:r>
          </a:p>
          <a:p>
            <a:pPr lvl="1">
              <a:lnSpc>
                <a:spcPct val="120000"/>
              </a:lnSpc>
              <a:spcBef>
                <a:spcPts val="0"/>
              </a:spcBef>
            </a:pPr>
            <a:r>
              <a:rPr lang="zh-CN" altLang="en-US" dirty="0">
                <a:latin typeface="Times New Roman" panose="02020603050405020304" pitchFamily="18" charset="0"/>
                <a:cs typeface="Times New Roman" panose="02020603050405020304" pitchFamily="18" charset="0"/>
              </a:rPr>
              <a:t>第一棵二叉树不动，从第二棵二叉树开始，依次把</a:t>
            </a:r>
            <a:r>
              <a:rPr lang="zh-CN" altLang="en-US" b="1" dirty="0">
                <a:solidFill>
                  <a:srgbClr val="0000CC"/>
                </a:solidFill>
                <a:latin typeface="Times New Roman" panose="02020603050405020304" pitchFamily="18" charset="0"/>
                <a:cs typeface="Times New Roman" panose="02020603050405020304" pitchFamily="18" charset="0"/>
              </a:rPr>
              <a:t>后一棵二叉树的根结点</a:t>
            </a:r>
            <a:r>
              <a:rPr lang="zh-CN" altLang="en-US" b="1" dirty="0">
                <a:solidFill>
                  <a:srgbClr val="00B050"/>
                </a:solidFill>
                <a:latin typeface="Times New Roman" panose="02020603050405020304" pitchFamily="18" charset="0"/>
                <a:cs typeface="Times New Roman" panose="02020603050405020304" pitchFamily="18" charset="0"/>
              </a:rPr>
              <a:t>作为</a:t>
            </a:r>
            <a:r>
              <a:rPr lang="zh-CN" altLang="en-US" b="1" dirty="0">
                <a:solidFill>
                  <a:srgbClr val="C00000"/>
                </a:solidFill>
                <a:latin typeface="Times New Roman" panose="02020603050405020304" pitchFamily="18" charset="0"/>
                <a:cs typeface="Times New Roman" panose="02020603050405020304" pitchFamily="18" charset="0"/>
              </a:rPr>
              <a:t>前一棵二叉树的根结点的右孩子结点</a:t>
            </a:r>
            <a:r>
              <a:rPr lang="zh-CN" altLang="en-US" dirty="0">
                <a:latin typeface="Times New Roman" panose="02020603050405020304" pitchFamily="18" charset="0"/>
                <a:cs typeface="Times New Roman" panose="02020603050405020304" pitchFamily="18" charset="0"/>
              </a:rPr>
              <a:t>，用线连接起来</a:t>
            </a:r>
            <a:endParaRPr lang="en-US" altLang="zh-CN" dirty="0">
              <a:latin typeface="Times New Roman" panose="02020603050405020304" pitchFamily="18" charset="0"/>
              <a:cs typeface="Times New Roman" panose="02020603050405020304" pitchFamily="18" charset="0"/>
            </a:endParaRPr>
          </a:p>
          <a:p>
            <a:pPr lvl="1">
              <a:lnSpc>
                <a:spcPct val="120000"/>
              </a:lnSpc>
              <a:spcBef>
                <a:spcPts val="0"/>
              </a:spcBef>
            </a:pPr>
            <a:r>
              <a:rPr lang="zh-CN" altLang="en-US" dirty="0">
                <a:latin typeface="Times New Roman" panose="02020603050405020304" pitchFamily="18" charset="0"/>
                <a:cs typeface="Times New Roman" panose="02020603050405020304" pitchFamily="18" charset="0"/>
              </a:rPr>
              <a:t>将所有的二叉树连接起来后得到的二叉树就是由森林转换得到的二叉树</a:t>
            </a:r>
          </a:p>
          <a:p>
            <a:endParaRPr lang="en-US" altLang="zh-CN" dirty="0"/>
          </a:p>
          <a:p>
            <a:endParaRPr lang="zh-CN" altLang="en-US" dirty="0"/>
          </a:p>
        </p:txBody>
      </p:sp>
      <p:sp>
        <p:nvSpPr>
          <p:cNvPr id="2" name="灯片编号占位符 1"/>
          <p:cNvSpPr>
            <a:spLocks noGrp="1"/>
          </p:cNvSpPr>
          <p:nvPr>
            <p:ph type="sldNum" sz="quarter" idx="12"/>
          </p:nvPr>
        </p:nvSpPr>
        <p:spPr/>
        <p:txBody>
          <a:bodyPr/>
          <a:lstStyle/>
          <a:p>
            <a:fld id="{EA89EC50-CC82-4D4F-A3F0-5F5CC7ED6230}" type="slidenum">
              <a:rPr lang="zh-CN" altLang="en-US" smtClean="0"/>
              <a:t>35</a:t>
            </a:fld>
            <a:endParaRPr lang="zh-CN" altLang="en-US"/>
          </a:p>
        </p:txBody>
      </p:sp>
    </p:spTree>
    <p:extLst>
      <p:ext uri="{BB962C8B-B14F-4D97-AF65-F5344CB8AC3E}">
        <p14:creationId xmlns:p14="http://schemas.microsoft.com/office/powerpoint/2010/main" val="2456848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457" y="3803426"/>
            <a:ext cx="4471098" cy="299892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F7A4453-30CD-40FF-A403-67FD36848007}"/>
              </a:ext>
            </a:extLst>
          </p:cNvPr>
          <p:cNvSpPr>
            <a:spLocks noGrp="1"/>
          </p:cNvSpPr>
          <p:nvPr>
            <p:ph type="title"/>
          </p:nvPr>
        </p:nvSpPr>
        <p:spPr>
          <a:xfrm>
            <a:off x="457200" y="-27384"/>
            <a:ext cx="8229600" cy="936104"/>
          </a:xfrm>
        </p:spPr>
        <p:txBody>
          <a:bodyPr/>
          <a:lstStyle/>
          <a:p>
            <a:r>
              <a:rPr lang="zh-CN" altLang="en-US" dirty="0"/>
              <a:t>森林转换成二叉树</a:t>
            </a:r>
          </a:p>
        </p:txBody>
      </p:sp>
      <p:sp>
        <p:nvSpPr>
          <p:cNvPr id="3" name="矩形 2"/>
          <p:cNvSpPr/>
          <p:nvPr/>
        </p:nvSpPr>
        <p:spPr>
          <a:xfrm>
            <a:off x="270456" y="891481"/>
            <a:ext cx="4471099" cy="279187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3A790B86-6567-463B-A0D9-0515B7F87327}"/>
              </a:ext>
            </a:extLst>
          </p:cNvPr>
          <p:cNvPicPr>
            <a:picLocks noChangeAspect="1"/>
          </p:cNvPicPr>
          <p:nvPr/>
        </p:nvPicPr>
        <p:blipFill>
          <a:blip r:embed="rId2"/>
          <a:stretch>
            <a:fillRect/>
          </a:stretch>
        </p:blipFill>
        <p:spPr>
          <a:xfrm>
            <a:off x="425004" y="908718"/>
            <a:ext cx="4159876" cy="2669456"/>
          </a:xfrm>
          <a:prstGeom prst="rect">
            <a:avLst/>
          </a:prstGeom>
        </p:spPr>
      </p:pic>
      <p:pic>
        <p:nvPicPr>
          <p:cNvPr id="7" name="图片 6">
            <a:extLst>
              <a:ext uri="{FF2B5EF4-FFF2-40B4-BE49-F238E27FC236}">
                <a16:creationId xmlns:a16="http://schemas.microsoft.com/office/drawing/2014/main" id="{4292ADE7-3264-461E-ADB3-73DA4B282AB3}"/>
              </a:ext>
            </a:extLst>
          </p:cNvPr>
          <p:cNvPicPr>
            <a:picLocks noChangeAspect="1"/>
          </p:cNvPicPr>
          <p:nvPr/>
        </p:nvPicPr>
        <p:blipFill>
          <a:blip r:embed="rId3"/>
          <a:stretch>
            <a:fillRect/>
          </a:stretch>
        </p:blipFill>
        <p:spPr>
          <a:xfrm>
            <a:off x="398913" y="3785558"/>
            <a:ext cx="4159876" cy="3016797"/>
          </a:xfrm>
          <a:prstGeom prst="rect">
            <a:avLst/>
          </a:prstGeom>
        </p:spPr>
      </p:pic>
      <p:pic>
        <p:nvPicPr>
          <p:cNvPr id="9" name="图片 8">
            <a:extLst>
              <a:ext uri="{FF2B5EF4-FFF2-40B4-BE49-F238E27FC236}">
                <a16:creationId xmlns:a16="http://schemas.microsoft.com/office/drawing/2014/main" id="{1EC146EB-03FB-4F13-B982-5D3E486D0043}"/>
              </a:ext>
            </a:extLst>
          </p:cNvPr>
          <p:cNvPicPr>
            <a:picLocks noChangeAspect="1"/>
          </p:cNvPicPr>
          <p:nvPr/>
        </p:nvPicPr>
        <p:blipFill>
          <a:blip r:embed="rId4"/>
          <a:stretch>
            <a:fillRect/>
          </a:stretch>
        </p:blipFill>
        <p:spPr>
          <a:xfrm>
            <a:off x="1084312" y="2904261"/>
            <a:ext cx="1117975" cy="581994"/>
          </a:xfrm>
          <a:prstGeom prst="rect">
            <a:avLst/>
          </a:prstGeom>
        </p:spPr>
      </p:pic>
      <p:pic>
        <p:nvPicPr>
          <p:cNvPr id="10" name="图片 9">
            <a:extLst>
              <a:ext uri="{FF2B5EF4-FFF2-40B4-BE49-F238E27FC236}">
                <a16:creationId xmlns:a16="http://schemas.microsoft.com/office/drawing/2014/main" id="{0B46EC37-0941-4FC9-8075-A87B805AF75D}"/>
              </a:ext>
            </a:extLst>
          </p:cNvPr>
          <p:cNvPicPr>
            <a:picLocks noChangeAspect="1"/>
          </p:cNvPicPr>
          <p:nvPr/>
        </p:nvPicPr>
        <p:blipFill>
          <a:blip r:embed="rId5"/>
          <a:stretch>
            <a:fillRect/>
          </a:stretch>
        </p:blipFill>
        <p:spPr>
          <a:xfrm>
            <a:off x="2341989" y="6237533"/>
            <a:ext cx="4690511" cy="684890"/>
          </a:xfrm>
          <a:prstGeom prst="rect">
            <a:avLst/>
          </a:prstGeom>
        </p:spPr>
      </p:pic>
      <p:pic>
        <p:nvPicPr>
          <p:cNvPr id="11" name="图片 10">
            <a:extLst>
              <a:ext uri="{FF2B5EF4-FFF2-40B4-BE49-F238E27FC236}">
                <a16:creationId xmlns:a16="http://schemas.microsoft.com/office/drawing/2014/main" id="{A3E74402-7928-4393-8458-DF5CB7CC07E2}"/>
              </a:ext>
            </a:extLst>
          </p:cNvPr>
          <p:cNvPicPr>
            <a:picLocks noChangeAspect="1"/>
          </p:cNvPicPr>
          <p:nvPr/>
        </p:nvPicPr>
        <p:blipFill>
          <a:blip r:embed="rId6"/>
          <a:stretch>
            <a:fillRect/>
          </a:stretch>
        </p:blipFill>
        <p:spPr>
          <a:xfrm>
            <a:off x="5069968" y="5404182"/>
            <a:ext cx="3746688" cy="684890"/>
          </a:xfrm>
          <a:prstGeom prst="rect">
            <a:avLst/>
          </a:prstGeom>
        </p:spPr>
      </p:pic>
      <p:pic>
        <p:nvPicPr>
          <p:cNvPr id="4" name="图片 3">
            <a:extLst>
              <a:ext uri="{FF2B5EF4-FFF2-40B4-BE49-F238E27FC236}">
                <a16:creationId xmlns:a16="http://schemas.microsoft.com/office/drawing/2014/main" id="{681E4128-9CE2-4141-B196-782349A62A0F}"/>
              </a:ext>
            </a:extLst>
          </p:cNvPr>
          <p:cNvPicPr>
            <a:picLocks noChangeAspect="1"/>
          </p:cNvPicPr>
          <p:nvPr/>
        </p:nvPicPr>
        <p:blipFill>
          <a:blip r:embed="rId7"/>
          <a:stretch>
            <a:fillRect/>
          </a:stretch>
        </p:blipFill>
        <p:spPr>
          <a:xfrm>
            <a:off x="5275231" y="919619"/>
            <a:ext cx="3336162" cy="4473664"/>
          </a:xfrm>
          <a:prstGeom prst="rect">
            <a:avLst/>
          </a:prstGeom>
        </p:spPr>
      </p:pic>
      <p:sp>
        <p:nvSpPr>
          <p:cNvPr id="8" name="灯片编号占位符 7"/>
          <p:cNvSpPr>
            <a:spLocks noGrp="1"/>
          </p:cNvSpPr>
          <p:nvPr>
            <p:ph type="sldNum" sz="quarter" idx="12"/>
          </p:nvPr>
        </p:nvSpPr>
        <p:spPr/>
        <p:txBody>
          <a:bodyPr/>
          <a:lstStyle/>
          <a:p>
            <a:fld id="{EA89EC50-CC82-4D4F-A3F0-5F5CC7ED6230}" type="slidenum">
              <a:rPr lang="zh-CN" altLang="en-US" smtClean="0"/>
              <a:t>36</a:t>
            </a:fld>
            <a:endParaRPr lang="zh-CN" altLang="en-US"/>
          </a:p>
        </p:txBody>
      </p:sp>
    </p:spTree>
    <p:extLst>
      <p:ext uri="{BB962C8B-B14F-4D97-AF65-F5344CB8AC3E}">
        <p14:creationId xmlns:p14="http://schemas.microsoft.com/office/powerpoint/2010/main" val="39593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39FEA-11F4-4D31-B08F-F17A0BB00EE7}"/>
              </a:ext>
            </a:extLst>
          </p:cNvPr>
          <p:cNvSpPr>
            <a:spLocks noGrp="1"/>
          </p:cNvSpPr>
          <p:nvPr>
            <p:ph type="title"/>
          </p:nvPr>
        </p:nvSpPr>
        <p:spPr/>
        <p:txBody>
          <a:bodyPr/>
          <a:lstStyle/>
          <a:p>
            <a:r>
              <a:rPr lang="zh-CN" altLang="en-US" dirty="0"/>
              <a:t>二叉树转换成森林</a:t>
            </a:r>
          </a:p>
        </p:txBody>
      </p:sp>
      <p:sp>
        <p:nvSpPr>
          <p:cNvPr id="3" name="内容占位符 2">
            <a:extLst>
              <a:ext uri="{FF2B5EF4-FFF2-40B4-BE49-F238E27FC236}">
                <a16:creationId xmlns:a16="http://schemas.microsoft.com/office/drawing/2014/main" id="{1A0934AB-7311-43B2-8266-5C01B5F89EDC}"/>
              </a:ext>
            </a:extLst>
          </p:cNvPr>
          <p:cNvSpPr>
            <a:spLocks noGrp="1"/>
          </p:cNvSpPr>
          <p:nvPr>
            <p:ph idx="1"/>
          </p:nvPr>
        </p:nvSpPr>
        <p:spPr>
          <a:xfrm>
            <a:off x="457200" y="821803"/>
            <a:ext cx="8229600" cy="6036197"/>
          </a:xfrm>
        </p:spPr>
        <p:txBody>
          <a:bodyPr>
            <a:normAutofit fontScale="85000" lnSpcReduction="20000"/>
          </a:bodyPr>
          <a:lstStyle/>
          <a:p>
            <a:pPr>
              <a:lnSpc>
                <a:spcPct val="120000"/>
              </a:lnSpc>
              <a:spcBef>
                <a:spcPts val="0"/>
              </a:spcBef>
            </a:pPr>
            <a:r>
              <a:rPr lang="zh-CN" altLang="en-US" dirty="0"/>
              <a:t>由二叉树</a:t>
            </a:r>
            <a:r>
              <a:rPr lang="en-US" altLang="zh-CN" dirty="0"/>
              <a:t>B=(root, LB, RB)</a:t>
            </a:r>
            <a:r>
              <a:rPr lang="zh-CN" altLang="en-US" dirty="0"/>
              <a:t>转换为森林</a:t>
            </a:r>
            <a:r>
              <a:rPr lang="en-US" altLang="zh-CN" dirty="0"/>
              <a:t>F={T1, T2, …Tm}</a:t>
            </a:r>
            <a:r>
              <a:rPr lang="zh-CN" altLang="en-US" dirty="0"/>
              <a:t>的转换规则为：</a:t>
            </a:r>
            <a:endParaRPr lang="en-US" altLang="zh-CN" dirty="0"/>
          </a:p>
          <a:p>
            <a:pPr marL="457200" lvl="1" indent="0">
              <a:lnSpc>
                <a:spcPct val="120000"/>
              </a:lnSpc>
              <a:spcBef>
                <a:spcPts val="0"/>
              </a:spcBef>
              <a:buNone/>
            </a:pPr>
            <a:r>
              <a:rPr lang="zh-CN" altLang="en-US" dirty="0"/>
              <a:t>若 </a:t>
            </a:r>
            <a:r>
              <a:rPr lang="en-US" altLang="zh-CN" dirty="0"/>
              <a:t>B = Φ, </a:t>
            </a:r>
            <a:r>
              <a:rPr lang="zh-CN" altLang="en-US" dirty="0"/>
              <a:t>则 </a:t>
            </a:r>
            <a:r>
              <a:rPr lang="en-US" altLang="zh-CN" dirty="0"/>
              <a:t>F = Φ</a:t>
            </a:r>
          </a:p>
          <a:p>
            <a:pPr marL="457200" lvl="1" indent="0">
              <a:lnSpc>
                <a:spcPct val="120000"/>
              </a:lnSpc>
              <a:spcBef>
                <a:spcPts val="0"/>
              </a:spcBef>
              <a:buNone/>
            </a:pPr>
            <a:r>
              <a:rPr lang="zh-CN" altLang="en-US" dirty="0"/>
              <a:t>否则，由 </a:t>
            </a:r>
            <a:r>
              <a:rPr lang="en-US" altLang="zh-CN" dirty="0"/>
              <a:t>ROOT(B)=ROOT(T1)</a:t>
            </a:r>
          </a:p>
          <a:p>
            <a:pPr marL="457200" lvl="1" indent="0">
              <a:lnSpc>
                <a:spcPct val="120000"/>
              </a:lnSpc>
              <a:spcBef>
                <a:spcPts val="0"/>
              </a:spcBef>
              <a:buNone/>
            </a:pPr>
            <a:r>
              <a:rPr lang="zh-CN" altLang="en-US" dirty="0"/>
              <a:t>            由</a:t>
            </a:r>
            <a:r>
              <a:rPr lang="en-US" altLang="zh-CN" dirty="0"/>
              <a:t>LB </a:t>
            </a:r>
            <a:r>
              <a:rPr lang="zh-CN" altLang="en-US" dirty="0"/>
              <a:t>对应得到 </a:t>
            </a:r>
            <a:r>
              <a:rPr lang="en-US" altLang="zh-CN" dirty="0"/>
              <a:t>(</a:t>
            </a:r>
            <a:r>
              <a:rPr lang="en-US" altLang="zh-CN" b="1" dirty="0">
                <a:latin typeface="Times New Roman" panose="02020603050405020304" pitchFamily="18" charset="0"/>
                <a:cs typeface="Times New Roman" panose="02020603050405020304" pitchFamily="18" charset="0"/>
              </a:rPr>
              <a:t>t</a:t>
            </a:r>
            <a:r>
              <a:rPr lang="en-US" altLang="zh-CN" b="1" baseline="-25000" dirty="0">
                <a:latin typeface="Times New Roman" panose="02020603050405020304" pitchFamily="18" charset="0"/>
                <a:cs typeface="Times New Roman" panose="02020603050405020304" pitchFamily="18" charset="0"/>
              </a:rPr>
              <a:t>11</a:t>
            </a:r>
            <a:r>
              <a:rPr lang="en-US" altLang="zh-CN" b="1" dirty="0">
                <a:latin typeface="Times New Roman" panose="02020603050405020304" pitchFamily="18" charset="0"/>
                <a:cs typeface="Times New Roman" panose="02020603050405020304" pitchFamily="18" charset="0"/>
              </a:rPr>
              <a:t>, t</a:t>
            </a:r>
            <a:r>
              <a:rPr lang="en-US" altLang="zh-CN" b="1" baseline="-25000" dirty="0">
                <a:latin typeface="Times New Roman" panose="02020603050405020304" pitchFamily="18" charset="0"/>
                <a:cs typeface="Times New Roman" panose="02020603050405020304" pitchFamily="18" charset="0"/>
              </a:rPr>
              <a:t>12</a:t>
            </a:r>
            <a:r>
              <a:rPr lang="en-US" altLang="zh-CN" b="1" dirty="0">
                <a:latin typeface="Times New Roman" panose="02020603050405020304" pitchFamily="18" charset="0"/>
                <a:cs typeface="Times New Roman" panose="02020603050405020304" pitchFamily="18" charset="0"/>
              </a:rPr>
              <a:t>,…, t</a:t>
            </a:r>
            <a:r>
              <a:rPr lang="en-US" altLang="zh-CN" b="1" baseline="-25000" dirty="0">
                <a:latin typeface="Times New Roman" panose="02020603050405020304" pitchFamily="18" charset="0"/>
                <a:cs typeface="Times New Roman" panose="02020603050405020304" pitchFamily="18" charset="0"/>
              </a:rPr>
              <a:t>1m</a:t>
            </a:r>
            <a:r>
              <a:rPr lang="en-US" altLang="zh-CN" dirty="0"/>
              <a:t>)</a:t>
            </a:r>
            <a:r>
              <a:rPr lang="zh-CN" altLang="en-US" dirty="0"/>
              <a:t>，</a:t>
            </a:r>
            <a:endParaRPr lang="en-US" altLang="zh-CN" dirty="0"/>
          </a:p>
          <a:p>
            <a:pPr marL="457200" lvl="1" indent="0">
              <a:lnSpc>
                <a:spcPct val="120000"/>
              </a:lnSpc>
              <a:spcBef>
                <a:spcPts val="0"/>
              </a:spcBef>
              <a:buNone/>
            </a:pPr>
            <a:r>
              <a:rPr lang="en-US" altLang="zh-CN" dirty="0"/>
              <a:t>		</a:t>
            </a:r>
            <a:r>
              <a:rPr lang="zh-CN" altLang="en-US" dirty="0"/>
              <a:t>注：</a:t>
            </a:r>
            <a:r>
              <a:rPr lang="en-US" altLang="zh-CN" dirty="0"/>
              <a:t>T1 = (ROOT(T1)</a:t>
            </a:r>
            <a:r>
              <a:rPr lang="en-US" altLang="zh-CN" b="1" dirty="0">
                <a:latin typeface="Times New Roman" panose="02020603050405020304" pitchFamily="18" charset="0"/>
                <a:cs typeface="Times New Roman" panose="02020603050405020304" pitchFamily="18" charset="0"/>
              </a:rPr>
              <a:t>, t</a:t>
            </a:r>
            <a:r>
              <a:rPr lang="en-US" altLang="zh-CN" b="1" baseline="-25000" dirty="0">
                <a:latin typeface="Times New Roman" panose="02020603050405020304" pitchFamily="18" charset="0"/>
                <a:cs typeface="Times New Roman" panose="02020603050405020304" pitchFamily="18" charset="0"/>
              </a:rPr>
              <a:t>11</a:t>
            </a:r>
            <a:r>
              <a:rPr lang="en-US" altLang="zh-CN" b="1" dirty="0">
                <a:latin typeface="Times New Roman" panose="02020603050405020304" pitchFamily="18" charset="0"/>
                <a:cs typeface="Times New Roman" panose="02020603050405020304" pitchFamily="18" charset="0"/>
              </a:rPr>
              <a:t>, t</a:t>
            </a:r>
            <a:r>
              <a:rPr lang="en-US" altLang="zh-CN" b="1" baseline="-25000" dirty="0">
                <a:latin typeface="Times New Roman" panose="02020603050405020304" pitchFamily="18" charset="0"/>
                <a:cs typeface="Times New Roman" panose="02020603050405020304" pitchFamily="18" charset="0"/>
              </a:rPr>
              <a:t>12 </a:t>
            </a:r>
            <a:r>
              <a:rPr lang="en-US" altLang="zh-CN" b="1" dirty="0">
                <a:latin typeface="Times New Roman" panose="02020603050405020304" pitchFamily="18" charset="0"/>
                <a:cs typeface="Times New Roman" panose="02020603050405020304" pitchFamily="18" charset="0"/>
              </a:rPr>
              <a:t>,…, t</a:t>
            </a:r>
            <a:r>
              <a:rPr lang="en-US" altLang="zh-CN" b="1" baseline="-25000" dirty="0">
                <a:latin typeface="Times New Roman" panose="02020603050405020304" pitchFamily="18" charset="0"/>
                <a:cs typeface="Times New Roman" panose="02020603050405020304" pitchFamily="18" charset="0"/>
              </a:rPr>
              <a:t>1m</a:t>
            </a:r>
            <a:r>
              <a:rPr lang="en-US" altLang="zh-CN" dirty="0"/>
              <a:t>)</a:t>
            </a:r>
          </a:p>
          <a:p>
            <a:pPr marL="457200" lvl="1" indent="0">
              <a:lnSpc>
                <a:spcPct val="120000"/>
              </a:lnSpc>
              <a:spcBef>
                <a:spcPts val="0"/>
              </a:spcBef>
              <a:buNone/>
            </a:pPr>
            <a:r>
              <a:rPr lang="zh-CN" altLang="en-US" dirty="0"/>
              <a:t>            由</a:t>
            </a:r>
            <a:r>
              <a:rPr lang="en-US" altLang="zh-CN" dirty="0"/>
              <a:t>RB </a:t>
            </a:r>
            <a:r>
              <a:rPr lang="zh-CN" altLang="en-US" dirty="0"/>
              <a:t>对应得到 </a:t>
            </a:r>
            <a:r>
              <a:rPr lang="en-US" altLang="zh-CN" dirty="0"/>
              <a:t>(T2, T3, …, Tn)</a:t>
            </a:r>
          </a:p>
          <a:p>
            <a:pPr>
              <a:lnSpc>
                <a:spcPct val="120000"/>
              </a:lnSpc>
              <a:spcBef>
                <a:spcPts val="0"/>
              </a:spcBef>
            </a:pPr>
            <a:endParaRPr lang="en-US" altLang="zh-CN" dirty="0"/>
          </a:p>
          <a:p>
            <a:pPr>
              <a:lnSpc>
                <a:spcPct val="120000"/>
              </a:lnSpc>
              <a:spcBef>
                <a:spcPts val="0"/>
              </a:spcBef>
            </a:pPr>
            <a:r>
              <a:rPr lang="zh-CN" altLang="en-US" dirty="0">
                <a:solidFill>
                  <a:srgbClr val="0000CC"/>
                </a:solidFill>
              </a:rPr>
              <a:t>二叉树</a:t>
            </a:r>
            <a:r>
              <a:rPr lang="zh-CN" altLang="en-US" dirty="0">
                <a:solidFill>
                  <a:schemeClr val="accent6"/>
                </a:solidFill>
              </a:rPr>
              <a:t>转换为</a:t>
            </a:r>
            <a:r>
              <a:rPr lang="zh-CN" altLang="en-US" dirty="0">
                <a:solidFill>
                  <a:srgbClr val="0000CC"/>
                </a:solidFill>
              </a:rPr>
              <a:t>森林</a:t>
            </a:r>
            <a:r>
              <a:rPr lang="zh-CN" altLang="en-US" dirty="0"/>
              <a:t>的步骤：</a:t>
            </a:r>
            <a:endParaRPr lang="en-US" altLang="zh-CN" dirty="0"/>
          </a:p>
          <a:p>
            <a:pPr lvl="1">
              <a:lnSpc>
                <a:spcPct val="120000"/>
              </a:lnSpc>
              <a:spcBef>
                <a:spcPts val="0"/>
              </a:spcBef>
            </a:pPr>
            <a:r>
              <a:rPr lang="zh-CN" altLang="en-US" dirty="0"/>
              <a:t>先把根结点与右孩子结点的连线删除，得到</a:t>
            </a:r>
            <a:r>
              <a:rPr lang="zh-CN" altLang="en-US" dirty="0">
                <a:solidFill>
                  <a:srgbClr val="0000CC"/>
                </a:solidFill>
              </a:rPr>
              <a:t>分离的二叉树</a:t>
            </a:r>
            <a:endParaRPr lang="en-US" altLang="zh-CN" dirty="0">
              <a:solidFill>
                <a:srgbClr val="0000CC"/>
              </a:solidFill>
            </a:endParaRPr>
          </a:p>
          <a:p>
            <a:pPr lvl="1">
              <a:lnSpc>
                <a:spcPct val="120000"/>
              </a:lnSpc>
              <a:spcBef>
                <a:spcPts val="0"/>
              </a:spcBef>
            </a:pPr>
            <a:r>
              <a:rPr lang="zh-CN" altLang="en-US" dirty="0"/>
              <a:t>把分离后的二叉树转换为</a:t>
            </a:r>
            <a:r>
              <a:rPr lang="zh-CN" altLang="en-US" dirty="0">
                <a:solidFill>
                  <a:srgbClr val="0000CC"/>
                </a:solidFill>
              </a:rPr>
              <a:t>树</a:t>
            </a:r>
            <a:endParaRPr lang="en-US" altLang="zh-CN" dirty="0">
              <a:solidFill>
                <a:srgbClr val="0000CC"/>
              </a:solidFill>
            </a:endParaRPr>
          </a:p>
          <a:p>
            <a:pPr lvl="2">
              <a:lnSpc>
                <a:spcPct val="120000"/>
              </a:lnSpc>
              <a:spcBef>
                <a:spcPts val="0"/>
              </a:spcBef>
            </a:pPr>
            <a:r>
              <a:rPr lang="zh-CN" altLang="en-US" sz="2600" dirty="0"/>
              <a:t>若某结点的左孩子结点存在，将左孩子结点的右孩子结点、右孩子结点的右孩子结点</a:t>
            </a:r>
            <a:r>
              <a:rPr lang="en-US" altLang="zh-CN" sz="2600" dirty="0"/>
              <a:t>……</a:t>
            </a:r>
            <a:r>
              <a:rPr lang="zh-CN" altLang="en-US" sz="2600" dirty="0"/>
              <a:t>都作为该结点的孩子结点，将该结点与这些右孩子结点用线连接起来</a:t>
            </a:r>
            <a:endParaRPr lang="en-US" altLang="zh-CN" sz="2600" dirty="0"/>
          </a:p>
          <a:p>
            <a:pPr lvl="2">
              <a:lnSpc>
                <a:spcPct val="120000"/>
              </a:lnSpc>
              <a:spcBef>
                <a:spcPts val="0"/>
              </a:spcBef>
            </a:pPr>
            <a:r>
              <a:rPr lang="zh-CN" altLang="en-US" sz="2600" dirty="0"/>
              <a:t>删除原二叉树中所有结点与其右孩子结点的连线</a:t>
            </a:r>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37</a:t>
            </a:fld>
            <a:endParaRPr lang="zh-CN" altLang="en-US"/>
          </a:p>
        </p:txBody>
      </p:sp>
    </p:spTree>
    <p:extLst>
      <p:ext uri="{BB962C8B-B14F-4D97-AF65-F5344CB8AC3E}">
        <p14:creationId xmlns:p14="http://schemas.microsoft.com/office/powerpoint/2010/main" val="1700952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A4F1B6-37A0-4CCA-8060-2F9C7C555D3F}"/>
              </a:ext>
            </a:extLst>
          </p:cNvPr>
          <p:cNvPicPr>
            <a:picLocks noChangeAspect="1"/>
          </p:cNvPicPr>
          <p:nvPr/>
        </p:nvPicPr>
        <p:blipFill>
          <a:blip r:embed="rId3"/>
          <a:stretch>
            <a:fillRect/>
          </a:stretch>
        </p:blipFill>
        <p:spPr>
          <a:xfrm>
            <a:off x="2282587" y="4823096"/>
            <a:ext cx="1545210" cy="1112551"/>
          </a:xfrm>
          <a:prstGeom prst="rect">
            <a:avLst/>
          </a:prstGeom>
        </p:spPr>
      </p:pic>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normAutofit lnSpcReduction="10000"/>
          </a:bodyPr>
          <a:lstStyle/>
          <a:p>
            <a:r>
              <a:rPr lang="zh-CN" altLang="en-US" dirty="0"/>
              <a:t>设森林</a:t>
            </a:r>
            <a:r>
              <a:rPr lang="en-US" altLang="zh-CN" dirty="0"/>
              <a:t>F</a:t>
            </a:r>
            <a:r>
              <a:rPr lang="zh-CN" altLang="en-US" dirty="0"/>
              <a:t>中有</a:t>
            </a:r>
            <a:r>
              <a:rPr lang="en-US" altLang="zh-CN" dirty="0"/>
              <a:t>4</a:t>
            </a:r>
            <a:r>
              <a:rPr lang="zh-CN" altLang="en-US" dirty="0"/>
              <a:t>棵树，第</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棵树的结点个数分别为</a:t>
            </a:r>
            <a:r>
              <a:rPr lang="en-US" altLang="zh-CN" dirty="0"/>
              <a:t>n1</a:t>
            </a:r>
            <a:r>
              <a:rPr lang="zh-CN" altLang="en-US" dirty="0"/>
              <a:t>、</a:t>
            </a:r>
            <a:r>
              <a:rPr lang="en-US" altLang="zh-CN" dirty="0"/>
              <a:t>n2</a:t>
            </a:r>
            <a:r>
              <a:rPr lang="zh-CN" altLang="en-US" dirty="0"/>
              <a:t>、</a:t>
            </a:r>
            <a:r>
              <a:rPr lang="en-US" altLang="zh-CN" dirty="0"/>
              <a:t>n3</a:t>
            </a:r>
            <a:r>
              <a:rPr lang="zh-CN" altLang="en-US" dirty="0"/>
              <a:t>、</a:t>
            </a:r>
            <a:r>
              <a:rPr lang="en-US" altLang="zh-CN" dirty="0"/>
              <a:t>n4</a:t>
            </a:r>
            <a:r>
              <a:rPr lang="zh-CN" altLang="en-US" dirty="0"/>
              <a:t>，当把森林</a:t>
            </a:r>
            <a:r>
              <a:rPr lang="en-US" altLang="zh-CN" dirty="0"/>
              <a:t>F</a:t>
            </a:r>
            <a:r>
              <a:rPr lang="zh-CN" altLang="en-US" dirty="0"/>
              <a:t>转换成一棵二叉树后，根结点的右子树中有多少结点？</a:t>
            </a:r>
            <a:endParaRPr lang="en-US" altLang="zh-CN" dirty="0"/>
          </a:p>
          <a:p>
            <a:pPr lvl="1"/>
            <a:r>
              <a:rPr lang="en-US" altLang="zh-CN" sz="3200" dirty="0"/>
              <a:t>n1-1</a:t>
            </a:r>
          </a:p>
          <a:p>
            <a:pPr lvl="1"/>
            <a:endParaRPr lang="en-US" altLang="zh-CN" sz="3200" dirty="0"/>
          </a:p>
          <a:p>
            <a:pPr lvl="1"/>
            <a:r>
              <a:rPr lang="en-US" altLang="zh-CN" sz="3200" dirty="0"/>
              <a:t>n1+n2+n3</a:t>
            </a:r>
          </a:p>
          <a:p>
            <a:pPr lvl="1"/>
            <a:endParaRPr lang="en-US" altLang="zh-CN" sz="3200" dirty="0"/>
          </a:p>
          <a:p>
            <a:pPr lvl="1"/>
            <a:r>
              <a:rPr lang="en-US" altLang="zh-CN" sz="3200" dirty="0"/>
              <a:t>n2+n3+n4</a:t>
            </a:r>
          </a:p>
          <a:p>
            <a:pPr lvl="1"/>
            <a:endParaRPr lang="en-US" altLang="zh-CN" sz="3200" dirty="0"/>
          </a:p>
          <a:p>
            <a:pPr lvl="1"/>
            <a:r>
              <a:rPr lang="en-US" altLang="zh-CN" sz="3200" dirty="0"/>
              <a:t>n1</a:t>
            </a:r>
          </a:p>
          <a:p>
            <a:endParaRPr lang="zh-CN" altLang="en-US" dirty="0"/>
          </a:p>
        </p:txBody>
      </p:sp>
      <p:sp>
        <p:nvSpPr>
          <p:cNvPr id="5" name="灯片编号占位符 4"/>
          <p:cNvSpPr>
            <a:spLocks noGrp="1"/>
          </p:cNvSpPr>
          <p:nvPr>
            <p:ph type="sldNum" sz="quarter" idx="12"/>
          </p:nvPr>
        </p:nvSpPr>
        <p:spPr/>
        <p:txBody>
          <a:bodyPr/>
          <a:lstStyle/>
          <a:p>
            <a:fld id="{EA89EC50-CC82-4D4F-A3F0-5F5CC7ED6230}" type="slidenum">
              <a:rPr lang="zh-CN" altLang="en-US" smtClean="0"/>
              <a:t>38</a:t>
            </a:fld>
            <a:endParaRPr lang="zh-CN" altLang="en-US"/>
          </a:p>
        </p:txBody>
      </p:sp>
    </p:spTree>
    <p:extLst>
      <p:ext uri="{BB962C8B-B14F-4D97-AF65-F5344CB8AC3E}">
        <p14:creationId xmlns:p14="http://schemas.microsoft.com/office/powerpoint/2010/main" val="27804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A4F1B6-37A0-4CCA-8060-2F9C7C555D3F}"/>
              </a:ext>
            </a:extLst>
          </p:cNvPr>
          <p:cNvPicPr>
            <a:picLocks noChangeAspect="1"/>
          </p:cNvPicPr>
          <p:nvPr/>
        </p:nvPicPr>
        <p:blipFill>
          <a:blip r:embed="rId3"/>
          <a:stretch>
            <a:fillRect/>
          </a:stretch>
        </p:blipFill>
        <p:spPr>
          <a:xfrm>
            <a:off x="1312769" y="4823096"/>
            <a:ext cx="1545210" cy="1112551"/>
          </a:xfrm>
          <a:prstGeom prst="rect">
            <a:avLst/>
          </a:prstGeom>
        </p:spPr>
      </p:pic>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normAutofit lnSpcReduction="10000"/>
          </a:bodyPr>
          <a:lstStyle/>
          <a:p>
            <a:r>
              <a:rPr lang="zh-CN" altLang="en-US" dirty="0"/>
              <a:t>设</a:t>
            </a:r>
            <a:r>
              <a:rPr lang="en-US" altLang="zh-CN" dirty="0"/>
              <a:t>F</a:t>
            </a:r>
            <a:r>
              <a:rPr lang="zh-CN" altLang="en-US" dirty="0"/>
              <a:t>是一个森林，</a:t>
            </a:r>
            <a:r>
              <a:rPr lang="en-US" altLang="zh-CN" dirty="0"/>
              <a:t>B</a:t>
            </a:r>
            <a:r>
              <a:rPr lang="zh-CN" altLang="en-US" dirty="0"/>
              <a:t>是由</a:t>
            </a:r>
            <a:r>
              <a:rPr lang="en-US" altLang="zh-CN" dirty="0"/>
              <a:t>F</a:t>
            </a:r>
            <a:r>
              <a:rPr lang="zh-CN" altLang="en-US" dirty="0"/>
              <a:t>转换得到的二叉树，</a:t>
            </a:r>
            <a:r>
              <a:rPr lang="en-US" altLang="zh-CN" dirty="0"/>
              <a:t>F</a:t>
            </a:r>
            <a:r>
              <a:rPr lang="zh-CN" altLang="en-US" dirty="0"/>
              <a:t>中有</a:t>
            </a:r>
            <a:r>
              <a:rPr lang="en-US" altLang="zh-CN" dirty="0"/>
              <a:t>n</a:t>
            </a:r>
            <a:r>
              <a:rPr lang="zh-CN" altLang="en-US" dirty="0"/>
              <a:t>个非叶结点，那么</a:t>
            </a:r>
            <a:r>
              <a:rPr lang="en-US" altLang="zh-CN" dirty="0"/>
              <a:t>B</a:t>
            </a:r>
            <a:r>
              <a:rPr lang="zh-CN" altLang="en-US" dirty="0"/>
              <a:t>中右指针为空的结点有多少个？</a:t>
            </a:r>
            <a:endParaRPr lang="en-US" altLang="zh-CN" dirty="0"/>
          </a:p>
          <a:p>
            <a:r>
              <a:rPr lang="en-US" altLang="zh-CN" dirty="0"/>
              <a:t>n-1</a:t>
            </a:r>
          </a:p>
          <a:p>
            <a:pPr marL="0" indent="0">
              <a:buNone/>
            </a:pPr>
            <a:r>
              <a:rPr lang="en-US" altLang="zh-CN" dirty="0"/>
              <a:t>   n</a:t>
            </a:r>
            <a:r>
              <a:rPr lang="zh-CN" altLang="en-US" dirty="0"/>
              <a:t>个非叶结点对应</a:t>
            </a:r>
            <a:r>
              <a:rPr lang="en-US" altLang="zh-CN" dirty="0"/>
              <a:t>n</a:t>
            </a:r>
            <a:r>
              <a:rPr lang="zh-CN" altLang="en-US" dirty="0"/>
              <a:t>个兄弟链，每个链有一个右空结点</a:t>
            </a:r>
            <a:endParaRPr lang="en-US" altLang="zh-CN" dirty="0"/>
          </a:p>
          <a:p>
            <a:r>
              <a:rPr lang="en-US" altLang="zh-CN" dirty="0"/>
              <a:t>n</a:t>
            </a:r>
          </a:p>
          <a:p>
            <a:endParaRPr lang="en-US" altLang="zh-CN" dirty="0"/>
          </a:p>
          <a:p>
            <a:r>
              <a:rPr lang="en-US" altLang="zh-CN" dirty="0"/>
              <a:t>n+1</a:t>
            </a:r>
          </a:p>
          <a:p>
            <a:endParaRPr lang="en-US" altLang="zh-CN" dirty="0"/>
          </a:p>
          <a:p>
            <a:r>
              <a:rPr lang="en-US" altLang="zh-CN" dirty="0"/>
              <a:t>n+2</a:t>
            </a:r>
            <a:endParaRPr lang="zh-CN" altLang="en-US" dirty="0"/>
          </a:p>
        </p:txBody>
      </p:sp>
      <p:sp>
        <p:nvSpPr>
          <p:cNvPr id="5" name="灯片编号占位符 4"/>
          <p:cNvSpPr>
            <a:spLocks noGrp="1"/>
          </p:cNvSpPr>
          <p:nvPr>
            <p:ph type="sldNum" sz="quarter" idx="12"/>
          </p:nvPr>
        </p:nvSpPr>
        <p:spPr/>
        <p:txBody>
          <a:bodyPr/>
          <a:lstStyle/>
          <a:p>
            <a:fld id="{EA89EC50-CC82-4D4F-A3F0-5F5CC7ED6230}" type="slidenum">
              <a:rPr lang="zh-CN" altLang="en-US" smtClean="0"/>
              <a:t>39</a:t>
            </a:fld>
            <a:endParaRPr lang="zh-CN" altLang="en-US"/>
          </a:p>
        </p:txBody>
      </p:sp>
    </p:spTree>
    <p:extLst>
      <p:ext uri="{BB962C8B-B14F-4D97-AF65-F5344CB8AC3E}">
        <p14:creationId xmlns:p14="http://schemas.microsoft.com/office/powerpoint/2010/main" val="358437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E5CCC96-FAF4-444E-9986-B81867F3DC12}"/>
              </a:ext>
            </a:extLst>
          </p:cNvPr>
          <p:cNvSpPr>
            <a:spLocks noGrp="1"/>
          </p:cNvSpPr>
          <p:nvPr>
            <p:ph type="title"/>
          </p:nvPr>
        </p:nvSpPr>
        <p:spPr/>
        <p:txBody>
          <a:bodyPr/>
          <a:lstStyle/>
          <a:p>
            <a:r>
              <a:rPr lang="zh-CN" altLang="en-US" dirty="0"/>
              <a:t>树的双亲表示法</a:t>
            </a:r>
          </a:p>
        </p:txBody>
      </p:sp>
      <p:sp>
        <p:nvSpPr>
          <p:cNvPr id="3" name="内容占位符 2">
            <a:extLst>
              <a:ext uri="{FF2B5EF4-FFF2-40B4-BE49-F238E27FC236}">
                <a16:creationId xmlns:a16="http://schemas.microsoft.com/office/drawing/2014/main" id="{F6AD8E60-1DD3-4D53-8678-618F3E0449DB}"/>
              </a:ext>
            </a:extLst>
          </p:cNvPr>
          <p:cNvSpPr>
            <a:spLocks noGrp="1"/>
          </p:cNvSpPr>
          <p:nvPr>
            <p:ph idx="1"/>
          </p:nvPr>
        </p:nvSpPr>
        <p:spPr>
          <a:xfrm>
            <a:off x="457200" y="908720"/>
            <a:ext cx="8229600" cy="5832648"/>
          </a:xfrm>
        </p:spPr>
        <p:txBody>
          <a:bodyPr>
            <a:normAutofit fontScale="92500" lnSpcReduction="10000"/>
          </a:bodyPr>
          <a:lstStyle/>
          <a:p>
            <a:pPr marL="0" indent="0">
              <a:buNone/>
            </a:pPr>
            <a:r>
              <a:rPr lang="zh-CN" altLang="en-US" dirty="0"/>
              <a:t>树的结点：数据元素和其双亲结点的信息</a:t>
            </a:r>
            <a:endParaRPr lang="en-US" altLang="zh-CN" dirty="0"/>
          </a:p>
          <a:p>
            <a:pPr marL="0" indent="0">
              <a:buNone/>
            </a:pPr>
            <a:endParaRPr lang="en-US" altLang="zh-CN" dirty="0"/>
          </a:p>
          <a:p>
            <a:pPr marL="0" indent="0">
              <a:buNone/>
            </a:pPr>
            <a:r>
              <a:rPr lang="en-US" altLang="zh-CN" dirty="0"/>
              <a:t>#define MAX_TREE_SIZE  100</a:t>
            </a:r>
          </a:p>
          <a:p>
            <a:pPr marL="0" indent="0">
              <a:buNone/>
            </a:pPr>
            <a:r>
              <a:rPr lang="en-US" altLang="zh-CN" dirty="0"/>
              <a:t>typedef struct </a:t>
            </a:r>
            <a:r>
              <a:rPr lang="en-US" altLang="zh-CN" dirty="0" err="1"/>
              <a:t>PTNode</a:t>
            </a:r>
            <a:r>
              <a:rPr lang="en-US" altLang="zh-CN" dirty="0"/>
              <a:t> { //</a:t>
            </a:r>
            <a:r>
              <a:rPr lang="zh-CN" altLang="en-US" dirty="0"/>
              <a:t>结点结构</a:t>
            </a:r>
            <a:endParaRPr lang="en-US" altLang="zh-CN" dirty="0"/>
          </a:p>
          <a:p>
            <a:pPr marL="0" indent="0">
              <a:buNone/>
            </a:pPr>
            <a:r>
              <a:rPr lang="en-US" altLang="zh-CN" dirty="0"/>
              <a:t>    </a:t>
            </a:r>
            <a:r>
              <a:rPr lang="en-US" altLang="zh-CN" dirty="0" err="1"/>
              <a:t>TElemType</a:t>
            </a:r>
            <a:r>
              <a:rPr lang="en-US" altLang="zh-CN" dirty="0"/>
              <a:t>  data;</a:t>
            </a:r>
          </a:p>
          <a:p>
            <a:pPr marL="0" indent="0">
              <a:buNone/>
            </a:pPr>
            <a:r>
              <a:rPr lang="en-US" altLang="zh-CN" dirty="0"/>
              <a:t>    int    </a:t>
            </a:r>
            <a:r>
              <a:rPr lang="en-US" altLang="zh-CN" dirty="0">
                <a:solidFill>
                  <a:srgbClr val="00B050"/>
                </a:solidFill>
              </a:rPr>
              <a:t>parent</a:t>
            </a:r>
            <a:r>
              <a:rPr lang="en-US" altLang="zh-CN" dirty="0"/>
              <a:t>;   // </a:t>
            </a:r>
            <a:r>
              <a:rPr lang="zh-CN" altLang="en-US" dirty="0"/>
              <a:t>双亲位置域</a:t>
            </a:r>
          </a:p>
          <a:p>
            <a:pPr marL="0" indent="0">
              <a:buNone/>
            </a:pPr>
            <a:r>
              <a:rPr lang="en-US" altLang="zh-CN" dirty="0"/>
              <a:t>} </a:t>
            </a:r>
            <a:r>
              <a:rPr lang="en-US" altLang="zh-CN" dirty="0" err="1">
                <a:solidFill>
                  <a:srgbClr val="C00000"/>
                </a:solidFill>
              </a:rPr>
              <a:t>PTNode</a:t>
            </a:r>
            <a:r>
              <a:rPr lang="en-US" altLang="zh-CN" dirty="0"/>
              <a:t>; </a:t>
            </a:r>
          </a:p>
          <a:p>
            <a:pPr marL="0" indent="0">
              <a:buNone/>
            </a:pPr>
            <a:r>
              <a:rPr lang="en-US" altLang="zh-CN" dirty="0"/>
              <a:t>typedef struct { //</a:t>
            </a:r>
            <a:r>
              <a:rPr lang="zh-CN" altLang="en-US" dirty="0"/>
              <a:t>树结构</a:t>
            </a:r>
            <a:endParaRPr lang="en-US" altLang="zh-CN" dirty="0"/>
          </a:p>
          <a:p>
            <a:pPr marL="0" indent="0">
              <a:buNone/>
            </a:pPr>
            <a:r>
              <a:rPr lang="en-US" altLang="zh-CN" dirty="0"/>
              <a:t>    </a:t>
            </a:r>
            <a:r>
              <a:rPr lang="en-US" altLang="zh-CN" dirty="0" err="1">
                <a:solidFill>
                  <a:srgbClr val="C00000"/>
                </a:solidFill>
              </a:rPr>
              <a:t>PTNode</a:t>
            </a:r>
            <a:r>
              <a:rPr lang="en-US" altLang="zh-CN" dirty="0"/>
              <a:t>  nodes [MAX_TREE_SIZE];</a:t>
            </a:r>
          </a:p>
          <a:p>
            <a:pPr marL="0" indent="0">
              <a:buNone/>
            </a:pPr>
            <a:r>
              <a:rPr lang="en-US" altLang="zh-CN" dirty="0"/>
              <a:t>    int    r, n;   // </a:t>
            </a:r>
            <a:r>
              <a:rPr lang="zh-CN" altLang="en-US" dirty="0"/>
              <a:t>根结点的位置和结点个数</a:t>
            </a:r>
            <a:endParaRPr lang="en-US" altLang="zh-CN" dirty="0"/>
          </a:p>
          <a:p>
            <a:pPr marL="0" indent="0">
              <a:buNone/>
            </a:pPr>
            <a:r>
              <a:rPr lang="en-US" altLang="zh-CN" dirty="0"/>
              <a:t>} </a:t>
            </a:r>
            <a:r>
              <a:rPr lang="en-US" altLang="zh-CN" b="1" dirty="0" err="1">
                <a:solidFill>
                  <a:srgbClr val="0000CC"/>
                </a:solidFill>
              </a:rPr>
              <a:t>PTree</a:t>
            </a:r>
            <a:r>
              <a:rPr lang="en-US" altLang="zh-CN" dirty="0"/>
              <a:t>;</a:t>
            </a:r>
          </a:p>
          <a:p>
            <a:pPr marL="0" indent="0">
              <a:buNone/>
            </a:pPr>
            <a:endParaRPr lang="en-US" altLang="zh-CN" dirty="0"/>
          </a:p>
          <a:p>
            <a:pPr marL="0" indent="0">
              <a:buNone/>
            </a:pPr>
            <a:endParaRPr lang="en-US" altLang="zh-CN" dirty="0"/>
          </a:p>
          <a:p>
            <a:endParaRPr lang="zh-CN" altLang="en-US" dirty="0"/>
          </a:p>
        </p:txBody>
      </p:sp>
      <p:grpSp>
        <p:nvGrpSpPr>
          <p:cNvPr id="9" name="Group 12">
            <a:extLst>
              <a:ext uri="{FF2B5EF4-FFF2-40B4-BE49-F238E27FC236}">
                <a16:creationId xmlns:a16="http://schemas.microsoft.com/office/drawing/2014/main" id="{0C9CF8A4-3B1D-484E-9BED-5D248A668030}"/>
              </a:ext>
            </a:extLst>
          </p:cNvPr>
          <p:cNvGrpSpPr>
            <a:grpSpLocks/>
          </p:cNvGrpSpPr>
          <p:nvPr/>
        </p:nvGrpSpPr>
        <p:grpSpPr bwMode="auto">
          <a:xfrm>
            <a:off x="5450567" y="3070803"/>
            <a:ext cx="2412268" cy="716394"/>
            <a:chOff x="2208" y="1488"/>
            <a:chExt cx="1513" cy="415"/>
          </a:xfrm>
        </p:grpSpPr>
        <p:sp>
          <p:nvSpPr>
            <p:cNvPr id="10" name="Text Box 5">
              <a:extLst>
                <a:ext uri="{FF2B5EF4-FFF2-40B4-BE49-F238E27FC236}">
                  <a16:creationId xmlns:a16="http://schemas.microsoft.com/office/drawing/2014/main" id="{75596079-1BF0-4834-A8AD-61622ED821EC}"/>
                </a:ext>
              </a:extLst>
            </p:cNvPr>
            <p:cNvSpPr txBox="1">
              <a:spLocks noChangeArrowheads="1"/>
            </p:cNvSpPr>
            <p:nvPr/>
          </p:nvSpPr>
          <p:spPr bwMode="auto">
            <a:xfrm>
              <a:off x="2208" y="1488"/>
              <a:ext cx="1513" cy="410"/>
            </a:xfrm>
            <a:prstGeom prst="rect">
              <a:avLst/>
            </a:prstGeom>
            <a:solidFill>
              <a:srgbClr val="FFFF99">
                <a:alpha val="50000"/>
              </a:srgbClr>
            </a:solidFill>
            <a:ln w="25400" cap="sq">
              <a:solidFill>
                <a:srgbClr val="993300"/>
              </a:solidFill>
              <a:miter lim="800000"/>
              <a:headEnd type="none" w="sm" len="sm"/>
              <a:tailEnd type="none" w="sm" len="sm"/>
            </a:ln>
            <a:effectLst/>
          </p:spPr>
          <p:txBody>
            <a:bodyPr wrap="square">
              <a:spAutoFit/>
            </a:bodyPr>
            <a:lstStyle/>
            <a:p>
              <a:pPr fontAlgn="base">
                <a:spcBef>
                  <a:spcPct val="50000"/>
                </a:spcBef>
                <a:spcAft>
                  <a:spcPct val="0"/>
                </a:spcAft>
              </a:pPr>
              <a:r>
                <a:rPr lang="en-US" altLang="zh-CN" sz="4000" dirty="0">
                  <a:solidFill>
                    <a:srgbClr val="000099"/>
                  </a:solidFill>
                  <a:latin typeface="Arial" charset="0"/>
                </a:rPr>
                <a:t> </a:t>
              </a:r>
              <a:r>
                <a:rPr lang="en-US" altLang="zh-CN" sz="2400" b="1" dirty="0">
                  <a:solidFill>
                    <a:srgbClr val="990000"/>
                  </a:solidFill>
                  <a:latin typeface="Times New Roman" pitchFamily="18" charset="0"/>
                  <a:cs typeface="Times New Roman" pitchFamily="18" charset="0"/>
                </a:rPr>
                <a:t>data     parent</a:t>
              </a:r>
              <a:endParaRPr lang="en-US" altLang="zh-CN" sz="2400" dirty="0">
                <a:solidFill>
                  <a:srgbClr val="000099"/>
                </a:solidFill>
                <a:latin typeface="Times New Roman" pitchFamily="18" charset="0"/>
                <a:cs typeface="Times New Roman" pitchFamily="18" charset="0"/>
              </a:endParaRPr>
            </a:p>
          </p:txBody>
        </p:sp>
        <p:sp>
          <p:nvSpPr>
            <p:cNvPr id="11" name="Line 8">
              <a:extLst>
                <a:ext uri="{FF2B5EF4-FFF2-40B4-BE49-F238E27FC236}">
                  <a16:creationId xmlns:a16="http://schemas.microsoft.com/office/drawing/2014/main" id="{BB3729A7-2D74-466C-9B6B-EFE84A25BA11}"/>
                </a:ext>
              </a:extLst>
            </p:cNvPr>
            <p:cNvSpPr>
              <a:spLocks noChangeShapeType="1"/>
            </p:cNvSpPr>
            <p:nvPr/>
          </p:nvSpPr>
          <p:spPr bwMode="auto">
            <a:xfrm flipH="1">
              <a:off x="2795" y="1488"/>
              <a:ext cx="2" cy="415"/>
            </a:xfrm>
            <a:prstGeom prst="line">
              <a:avLst/>
            </a:prstGeom>
            <a:noFill/>
            <a:ln w="12700" cap="sq">
              <a:solidFill>
                <a:srgbClr val="990000"/>
              </a:solidFill>
              <a:round/>
              <a:headEnd type="none" w="sm" len="sm"/>
              <a:tailEnd type="none" w="sm" len="sm"/>
            </a:ln>
            <a:effectLst/>
          </p:spPr>
          <p:txBody>
            <a:bodyPr wrap="none" anchor="ctr"/>
            <a:lstStyle/>
            <a:p>
              <a:pPr fontAlgn="base">
                <a:spcBef>
                  <a:spcPct val="0"/>
                </a:spcBef>
                <a:spcAft>
                  <a:spcPct val="0"/>
                </a:spcAft>
              </a:pPr>
              <a:endParaRPr lang="zh-CN" altLang="en-US" sz="4000">
                <a:solidFill>
                  <a:srgbClr val="000099"/>
                </a:solidFill>
                <a:latin typeface="Arial" charset="0"/>
              </a:endParaRPr>
            </a:p>
          </p:txBody>
        </p:sp>
      </p:grpSp>
      <p:sp>
        <p:nvSpPr>
          <p:cNvPr id="2" name="灯片编号占位符 1"/>
          <p:cNvSpPr>
            <a:spLocks noGrp="1"/>
          </p:cNvSpPr>
          <p:nvPr>
            <p:ph type="sldNum" sz="quarter" idx="12"/>
          </p:nvPr>
        </p:nvSpPr>
        <p:spPr/>
        <p:txBody>
          <a:bodyPr/>
          <a:lstStyle/>
          <a:p>
            <a:fld id="{EA89EC50-CC82-4D4F-A3F0-5F5CC7ED6230}" type="slidenum">
              <a:rPr lang="zh-CN" altLang="en-US" smtClean="0"/>
              <a:t>4</a:t>
            </a:fld>
            <a:endParaRPr lang="zh-CN" altLang="en-US"/>
          </a:p>
        </p:txBody>
      </p:sp>
    </p:spTree>
    <p:extLst>
      <p:ext uri="{BB962C8B-B14F-4D97-AF65-F5344CB8AC3E}">
        <p14:creationId xmlns:p14="http://schemas.microsoft.com/office/powerpoint/2010/main" val="769983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03956-4D36-4AB9-997A-99323F2AA94E}"/>
              </a:ext>
            </a:extLst>
          </p:cNvPr>
          <p:cNvSpPr>
            <a:spLocks noGrp="1"/>
          </p:cNvSpPr>
          <p:nvPr>
            <p:ph type="title"/>
          </p:nvPr>
        </p:nvSpPr>
        <p:spPr/>
        <p:txBody>
          <a:bodyPr/>
          <a:lstStyle/>
          <a:p>
            <a:r>
              <a:rPr lang="en-US" altLang="zh-CN" dirty="0"/>
              <a:t>7.2 </a:t>
            </a:r>
            <a:r>
              <a:rPr lang="zh-CN" altLang="en-US" dirty="0"/>
              <a:t>森林的遍历</a:t>
            </a:r>
          </a:p>
        </p:txBody>
      </p:sp>
      <p:sp>
        <p:nvSpPr>
          <p:cNvPr id="17" name="内容占位符 16">
            <a:extLst>
              <a:ext uri="{FF2B5EF4-FFF2-40B4-BE49-F238E27FC236}">
                <a16:creationId xmlns:a16="http://schemas.microsoft.com/office/drawing/2014/main" id="{F51DC724-4E0E-4B20-AC03-D2D660A8B6E7}"/>
              </a:ext>
            </a:extLst>
          </p:cNvPr>
          <p:cNvSpPr>
            <a:spLocks noGrp="1"/>
          </p:cNvSpPr>
          <p:nvPr>
            <p:ph sz="half" idx="1"/>
          </p:nvPr>
        </p:nvSpPr>
        <p:spPr/>
        <p:txBody>
          <a:bodyPr/>
          <a:lstStyle/>
          <a:p>
            <a:endParaRPr lang="zh-CN" altLang="en-US" dirty="0"/>
          </a:p>
        </p:txBody>
      </p:sp>
      <p:sp>
        <p:nvSpPr>
          <p:cNvPr id="9" name="内容占位符 8">
            <a:extLst>
              <a:ext uri="{FF2B5EF4-FFF2-40B4-BE49-F238E27FC236}">
                <a16:creationId xmlns:a16="http://schemas.microsoft.com/office/drawing/2014/main" id="{340FA14F-3852-4690-A91C-90AB038C8852}"/>
              </a:ext>
            </a:extLst>
          </p:cNvPr>
          <p:cNvSpPr>
            <a:spLocks noGrp="1"/>
          </p:cNvSpPr>
          <p:nvPr>
            <p:ph sz="half" idx="2"/>
          </p:nvPr>
        </p:nvSpPr>
        <p:spPr/>
        <p:txBody>
          <a:bodyPr/>
          <a:lstStyle/>
          <a:p>
            <a:r>
              <a:rPr lang="zh-CN" altLang="en-US" dirty="0"/>
              <a:t>森林由三部分构成：</a:t>
            </a:r>
            <a:endParaRPr lang="en-US" altLang="zh-CN" dirty="0"/>
          </a:p>
          <a:p>
            <a:pPr lvl="1"/>
            <a:r>
              <a:rPr lang="zh-CN" altLang="en-US" dirty="0"/>
              <a:t>森林中第一棵树的根节点</a:t>
            </a:r>
            <a:endParaRPr lang="en-US" altLang="zh-CN" dirty="0"/>
          </a:p>
          <a:p>
            <a:pPr lvl="1"/>
            <a:r>
              <a:rPr lang="zh-CN" altLang="en-US" dirty="0"/>
              <a:t>森林中第一棵树的子树森林</a:t>
            </a:r>
            <a:endParaRPr lang="en-US" altLang="zh-CN" dirty="0"/>
          </a:p>
          <a:p>
            <a:pPr lvl="1"/>
            <a:r>
              <a:rPr lang="zh-CN" altLang="en-US" dirty="0"/>
              <a:t>森林中其他树构成的森林</a:t>
            </a:r>
          </a:p>
          <a:p>
            <a:endParaRPr lang="zh-CN" altLang="en-US" dirty="0"/>
          </a:p>
        </p:txBody>
      </p:sp>
      <p:sp>
        <p:nvSpPr>
          <p:cNvPr id="4" name="灯片编号占位符 3"/>
          <p:cNvSpPr>
            <a:spLocks noGrp="1"/>
          </p:cNvSpPr>
          <p:nvPr>
            <p:ph type="sldNum" sz="quarter" idx="12"/>
          </p:nvPr>
        </p:nvSpPr>
        <p:spPr/>
        <p:txBody>
          <a:bodyPr/>
          <a:lstStyle/>
          <a:p>
            <a:fld id="{C106370C-75F8-4543-8654-8E2597A52FD9}" type="slidenum">
              <a:rPr lang="en-US" altLang="zh-CN" smtClean="0"/>
              <a:pPr/>
              <a:t>40</a:t>
            </a:fld>
            <a:endParaRPr lang="en-US" altLang="zh-CN"/>
          </a:p>
        </p:txBody>
      </p:sp>
      <p:pic>
        <p:nvPicPr>
          <p:cNvPr id="46" name="图片 45">
            <a:extLst>
              <a:ext uri="{FF2B5EF4-FFF2-40B4-BE49-F238E27FC236}">
                <a16:creationId xmlns:a16="http://schemas.microsoft.com/office/drawing/2014/main" id="{3A790B86-6567-463B-A0D9-0515B7F87327}"/>
              </a:ext>
            </a:extLst>
          </p:cNvPr>
          <p:cNvPicPr>
            <a:picLocks noChangeAspect="1"/>
          </p:cNvPicPr>
          <p:nvPr/>
        </p:nvPicPr>
        <p:blipFill>
          <a:blip r:embed="rId3"/>
          <a:stretch>
            <a:fillRect/>
          </a:stretch>
        </p:blipFill>
        <p:spPr>
          <a:xfrm>
            <a:off x="363602" y="1038489"/>
            <a:ext cx="3124960" cy="2005335"/>
          </a:xfrm>
          <a:prstGeom prst="rect">
            <a:avLst/>
          </a:prstGeom>
        </p:spPr>
      </p:pic>
      <p:pic>
        <p:nvPicPr>
          <p:cNvPr id="48" name="图片 47">
            <a:extLst>
              <a:ext uri="{FF2B5EF4-FFF2-40B4-BE49-F238E27FC236}">
                <a16:creationId xmlns:a16="http://schemas.microsoft.com/office/drawing/2014/main" id="{681E4128-9CE2-4141-B196-782349A62A0F}"/>
              </a:ext>
            </a:extLst>
          </p:cNvPr>
          <p:cNvPicPr>
            <a:picLocks noChangeAspect="1"/>
          </p:cNvPicPr>
          <p:nvPr/>
        </p:nvPicPr>
        <p:blipFill>
          <a:blip r:embed="rId4"/>
          <a:stretch>
            <a:fillRect/>
          </a:stretch>
        </p:blipFill>
        <p:spPr>
          <a:xfrm>
            <a:off x="817528" y="3406068"/>
            <a:ext cx="2217107" cy="2973055"/>
          </a:xfrm>
          <a:prstGeom prst="rect">
            <a:avLst/>
          </a:prstGeom>
        </p:spPr>
      </p:pic>
      <p:sp>
        <p:nvSpPr>
          <p:cNvPr id="10" name="文本框 9"/>
          <p:cNvSpPr txBox="1"/>
          <p:nvPr/>
        </p:nvSpPr>
        <p:spPr>
          <a:xfrm>
            <a:off x="5198533" y="4741333"/>
            <a:ext cx="3270960" cy="830997"/>
          </a:xfrm>
          <a:prstGeom prst="rect">
            <a:avLst/>
          </a:prstGeom>
          <a:noFill/>
        </p:spPr>
        <p:txBody>
          <a:bodyPr wrap="none" rtlCol="0">
            <a:spAutoFit/>
          </a:bodyPr>
          <a:lstStyle/>
          <a:p>
            <a:r>
              <a:rPr lang="zh-CN" altLang="en-US" sz="2400" dirty="0"/>
              <a:t>先序遍历：</a:t>
            </a:r>
            <a:r>
              <a:rPr lang="en-US" altLang="zh-CN" sz="2400" dirty="0"/>
              <a:t>ABCDEFGHJI</a:t>
            </a:r>
          </a:p>
          <a:p>
            <a:r>
              <a:rPr lang="zh-CN" altLang="en-US" sz="2400" dirty="0"/>
              <a:t>中序遍历：</a:t>
            </a:r>
            <a:r>
              <a:rPr lang="en-US" altLang="zh-CN" sz="2400" dirty="0"/>
              <a:t>BCDAFEJHIG</a:t>
            </a:r>
            <a:endParaRPr lang="zh-CN" altLang="en-US" sz="2400" dirty="0"/>
          </a:p>
        </p:txBody>
      </p:sp>
    </p:spTree>
    <p:extLst>
      <p:ext uri="{BB962C8B-B14F-4D97-AF65-F5344CB8AC3E}">
        <p14:creationId xmlns:p14="http://schemas.microsoft.com/office/powerpoint/2010/main" val="275404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25C80D3-1563-45A3-BC0D-7CAB953A34A8}"/>
              </a:ext>
            </a:extLst>
          </p:cNvPr>
          <p:cNvSpPr>
            <a:spLocks noGrp="1"/>
          </p:cNvSpPr>
          <p:nvPr>
            <p:ph type="title"/>
          </p:nvPr>
        </p:nvSpPr>
        <p:spPr/>
        <p:txBody>
          <a:bodyPr/>
          <a:lstStyle/>
          <a:p>
            <a:r>
              <a:rPr lang="zh-CN" altLang="en-US" dirty="0"/>
              <a:t>森林的遍历</a:t>
            </a:r>
          </a:p>
        </p:txBody>
      </p:sp>
      <p:sp>
        <p:nvSpPr>
          <p:cNvPr id="5" name="内容占位符 4">
            <a:extLst>
              <a:ext uri="{FF2B5EF4-FFF2-40B4-BE49-F238E27FC236}">
                <a16:creationId xmlns:a16="http://schemas.microsoft.com/office/drawing/2014/main" id="{E014B45F-CA4E-46A5-A3B9-661EE8B91131}"/>
              </a:ext>
            </a:extLst>
          </p:cNvPr>
          <p:cNvSpPr>
            <a:spLocks noGrp="1"/>
          </p:cNvSpPr>
          <p:nvPr>
            <p:ph idx="1"/>
          </p:nvPr>
        </p:nvSpPr>
        <p:spPr/>
        <p:txBody>
          <a:bodyPr>
            <a:normAutofit fontScale="92500" lnSpcReduction="20000"/>
          </a:bodyPr>
          <a:lstStyle/>
          <a:p>
            <a:r>
              <a:rPr lang="zh-CN" altLang="en-US" b="1" dirty="0">
                <a:solidFill>
                  <a:srgbClr val="0000CC"/>
                </a:solidFill>
              </a:rPr>
              <a:t>森林的先序遍历</a:t>
            </a:r>
            <a:endParaRPr lang="en-US" altLang="zh-CN" b="1" dirty="0">
              <a:solidFill>
                <a:srgbClr val="0000CC"/>
              </a:solidFill>
            </a:endParaRPr>
          </a:p>
          <a:p>
            <a:pPr lvl="1"/>
            <a:r>
              <a:rPr lang="zh-CN" altLang="en-US" dirty="0"/>
              <a:t>若森林不空，则：</a:t>
            </a:r>
          </a:p>
          <a:p>
            <a:pPr lvl="1"/>
            <a:r>
              <a:rPr lang="zh-CN" altLang="en-US" dirty="0"/>
              <a:t>访问森林中第一棵树的根节点；</a:t>
            </a:r>
          </a:p>
          <a:p>
            <a:pPr lvl="1"/>
            <a:r>
              <a:rPr lang="zh-CN" altLang="en-US" dirty="0">
                <a:solidFill>
                  <a:srgbClr val="C00000"/>
                </a:solidFill>
              </a:rPr>
              <a:t>先序遍历</a:t>
            </a:r>
            <a:r>
              <a:rPr lang="zh-CN" altLang="en-US" dirty="0"/>
              <a:t>森林中第一棵树的子树森林</a:t>
            </a:r>
          </a:p>
          <a:p>
            <a:pPr lvl="1"/>
            <a:r>
              <a:rPr lang="zh-CN" altLang="en-US" dirty="0">
                <a:solidFill>
                  <a:srgbClr val="C00000"/>
                </a:solidFill>
              </a:rPr>
              <a:t>先序遍历</a:t>
            </a:r>
            <a:r>
              <a:rPr lang="zh-CN" altLang="en-US" dirty="0"/>
              <a:t>森林中</a:t>
            </a:r>
            <a:r>
              <a:rPr lang="en-US" altLang="zh-CN" dirty="0"/>
              <a:t>(</a:t>
            </a:r>
            <a:r>
              <a:rPr lang="zh-CN" altLang="en-US" dirty="0"/>
              <a:t>除第一棵树之外</a:t>
            </a:r>
            <a:r>
              <a:rPr lang="en-US" altLang="zh-CN" dirty="0"/>
              <a:t>)</a:t>
            </a:r>
            <a:r>
              <a:rPr lang="zh-CN" altLang="en-US" dirty="0"/>
              <a:t>其余树构成的森林</a:t>
            </a:r>
            <a:endParaRPr lang="en-US" altLang="zh-CN" dirty="0"/>
          </a:p>
          <a:p>
            <a:pPr lvl="1"/>
            <a:r>
              <a:rPr lang="zh-CN" altLang="en-US" b="1" dirty="0">
                <a:solidFill>
                  <a:srgbClr val="0000CC"/>
                </a:solidFill>
              </a:rPr>
              <a:t>对其对应的二叉树进行先序遍历</a:t>
            </a:r>
            <a:endParaRPr lang="en-US" altLang="zh-CN" b="1" dirty="0">
              <a:solidFill>
                <a:srgbClr val="0000CC"/>
              </a:solidFill>
            </a:endParaRPr>
          </a:p>
          <a:p>
            <a:r>
              <a:rPr lang="zh-CN" altLang="en-US" b="1" dirty="0">
                <a:solidFill>
                  <a:srgbClr val="0000CC"/>
                </a:solidFill>
              </a:rPr>
              <a:t>森林的中序遍历</a:t>
            </a:r>
            <a:endParaRPr lang="en-US" altLang="zh-CN" b="1" dirty="0">
              <a:solidFill>
                <a:srgbClr val="0000CC"/>
              </a:solidFill>
            </a:endParaRPr>
          </a:p>
          <a:p>
            <a:pPr lvl="1"/>
            <a:r>
              <a:rPr lang="zh-CN" altLang="en-US" dirty="0"/>
              <a:t>若森林不空，则：</a:t>
            </a:r>
            <a:endParaRPr lang="en-US" altLang="zh-CN" dirty="0"/>
          </a:p>
          <a:p>
            <a:pPr lvl="1"/>
            <a:r>
              <a:rPr lang="zh-CN" altLang="en-US" dirty="0">
                <a:solidFill>
                  <a:srgbClr val="C00000"/>
                </a:solidFill>
              </a:rPr>
              <a:t>中序遍历</a:t>
            </a:r>
            <a:r>
              <a:rPr lang="zh-CN" altLang="en-US" dirty="0"/>
              <a:t>森林中第一棵树的根节点子树森林</a:t>
            </a:r>
            <a:endParaRPr lang="en-US" altLang="zh-CN" dirty="0"/>
          </a:p>
          <a:p>
            <a:pPr lvl="1"/>
            <a:r>
              <a:rPr lang="zh-CN" altLang="en-US" dirty="0"/>
              <a:t>访问森林中第一棵树的根节点；</a:t>
            </a:r>
            <a:endParaRPr lang="en-US" altLang="zh-CN" dirty="0"/>
          </a:p>
          <a:p>
            <a:pPr lvl="1"/>
            <a:r>
              <a:rPr lang="zh-CN" altLang="en-US" dirty="0">
                <a:solidFill>
                  <a:srgbClr val="C00000"/>
                </a:solidFill>
              </a:rPr>
              <a:t>中序遍历</a:t>
            </a:r>
            <a:r>
              <a:rPr lang="zh-CN" altLang="en-US" dirty="0"/>
              <a:t>森林中</a:t>
            </a:r>
            <a:r>
              <a:rPr lang="en-US" altLang="zh-CN" dirty="0"/>
              <a:t>(</a:t>
            </a:r>
            <a:r>
              <a:rPr lang="zh-CN" altLang="en-US" dirty="0"/>
              <a:t>除第一棵树之外</a:t>
            </a:r>
            <a:r>
              <a:rPr lang="en-US" altLang="zh-CN" dirty="0"/>
              <a:t>)</a:t>
            </a:r>
            <a:r>
              <a:rPr lang="zh-CN" altLang="en-US" dirty="0"/>
              <a:t>其余树构成的森林</a:t>
            </a:r>
            <a:endParaRPr lang="en-US" altLang="zh-CN" dirty="0"/>
          </a:p>
          <a:p>
            <a:pPr lvl="1"/>
            <a:r>
              <a:rPr lang="zh-CN" altLang="en-US" b="1" dirty="0">
                <a:solidFill>
                  <a:srgbClr val="0000CC"/>
                </a:solidFill>
              </a:rPr>
              <a:t>对其对应的二叉树进行中序遍历</a:t>
            </a:r>
            <a:endParaRPr lang="en-US" altLang="zh-CN" b="1" dirty="0">
              <a:solidFill>
                <a:srgbClr val="0000CC"/>
              </a:solidFill>
            </a:endParaRPr>
          </a:p>
          <a:p>
            <a:pPr lvl="1"/>
            <a:endParaRPr lang="zh-CN" altLang="en-US" dirty="0"/>
          </a:p>
          <a:p>
            <a:pPr lvl="1"/>
            <a:endParaRPr lang="zh-CN" altLang="en-US" dirty="0"/>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C106370C-75F8-4543-8654-8E2597A52FD9}" type="slidenum">
              <a:rPr lang="en-US" altLang="zh-CN" smtClean="0"/>
              <a:pPr/>
              <a:t>41</a:t>
            </a:fld>
            <a:endParaRPr lang="en-US" altLang="zh-CN"/>
          </a:p>
        </p:txBody>
      </p:sp>
    </p:spTree>
    <p:extLst>
      <p:ext uri="{BB962C8B-B14F-4D97-AF65-F5344CB8AC3E}">
        <p14:creationId xmlns:p14="http://schemas.microsoft.com/office/powerpoint/2010/main" val="421245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1" end="11"/>
                                            </p:txEl>
                                          </p:spTgt>
                                        </p:tgtEl>
                                        <p:attrNameLst>
                                          <p:attrName>style.visibility</p:attrName>
                                        </p:attrNameLst>
                                      </p:cBhvr>
                                      <p:to>
                                        <p:strVal val="visible"/>
                                      </p:to>
                                    </p:set>
                                    <p:animEffect transition="in" filter="fade">
                                      <p:cBhvr>
                                        <p:cTn id="1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037A0-75C0-45C8-9CCC-90F691077845}"/>
              </a:ext>
            </a:extLst>
          </p:cNvPr>
          <p:cNvSpPr>
            <a:spLocks noGrp="1"/>
          </p:cNvSpPr>
          <p:nvPr>
            <p:ph type="title"/>
          </p:nvPr>
        </p:nvSpPr>
        <p:spPr/>
        <p:txBody>
          <a:bodyPr>
            <a:normAutofit/>
          </a:bodyPr>
          <a:lstStyle/>
          <a:p>
            <a:r>
              <a:rPr lang="zh-CN" altLang="en-US" dirty="0"/>
              <a:t>总结</a:t>
            </a:r>
          </a:p>
        </p:txBody>
      </p:sp>
      <p:sp>
        <p:nvSpPr>
          <p:cNvPr id="3" name="内容占位符 2">
            <a:extLst>
              <a:ext uri="{FF2B5EF4-FFF2-40B4-BE49-F238E27FC236}">
                <a16:creationId xmlns:a16="http://schemas.microsoft.com/office/drawing/2014/main" id="{12166212-918B-4BFC-920C-EB04C90FA51C}"/>
              </a:ext>
            </a:extLst>
          </p:cNvPr>
          <p:cNvSpPr>
            <a:spLocks noGrp="1"/>
          </p:cNvSpPr>
          <p:nvPr>
            <p:ph idx="1"/>
          </p:nvPr>
        </p:nvSpPr>
        <p:spPr/>
        <p:txBody>
          <a:bodyPr>
            <a:normAutofit/>
          </a:bodyPr>
          <a:lstStyle/>
          <a:p>
            <a:pPr>
              <a:lnSpc>
                <a:spcPct val="120000"/>
              </a:lnSpc>
              <a:spcBef>
                <a:spcPts val="0"/>
              </a:spcBef>
            </a:pPr>
            <a:r>
              <a:rPr lang="zh-CN" altLang="en-US" dirty="0"/>
              <a:t>熟练掌握二叉树的结构特性，了解相应的证明方法</a:t>
            </a:r>
          </a:p>
          <a:p>
            <a:pPr>
              <a:lnSpc>
                <a:spcPct val="120000"/>
              </a:lnSpc>
              <a:spcBef>
                <a:spcPts val="0"/>
              </a:spcBef>
            </a:pPr>
            <a:r>
              <a:rPr lang="zh-CN" altLang="en-US" dirty="0"/>
              <a:t>熟悉二叉树的各种存储结构的特点及适用范围</a:t>
            </a:r>
          </a:p>
          <a:p>
            <a:pPr>
              <a:lnSpc>
                <a:spcPct val="120000"/>
              </a:lnSpc>
              <a:spcBef>
                <a:spcPts val="0"/>
              </a:spcBef>
            </a:pPr>
            <a:r>
              <a:rPr lang="zh-CN" altLang="en-US" dirty="0"/>
              <a:t>掌握二叉树各种遍历策略的递归</a:t>
            </a:r>
            <a:r>
              <a:rPr lang="en-US" altLang="zh-CN" dirty="0"/>
              <a:t>/</a:t>
            </a:r>
            <a:r>
              <a:rPr lang="zh-CN" altLang="en-US" dirty="0"/>
              <a:t>非递归算法，灵活运用遍历算法实现二叉树的其它操作</a:t>
            </a:r>
            <a:endParaRPr lang="en-US" altLang="zh-CN" dirty="0"/>
          </a:p>
          <a:p>
            <a:pPr lvl="1">
              <a:lnSpc>
                <a:spcPct val="120000"/>
              </a:lnSpc>
              <a:spcBef>
                <a:spcPts val="0"/>
              </a:spcBef>
            </a:pPr>
            <a:r>
              <a:rPr lang="zh-CN" altLang="en-US" dirty="0"/>
              <a:t>遍历二叉树是二叉树各种操作的基础</a:t>
            </a:r>
            <a:endParaRPr lang="en-US" altLang="zh-CN" dirty="0"/>
          </a:p>
          <a:p>
            <a:pPr lvl="1">
              <a:lnSpc>
                <a:spcPct val="120000"/>
              </a:lnSpc>
              <a:spcBef>
                <a:spcPts val="0"/>
              </a:spcBef>
            </a:pPr>
            <a:r>
              <a:rPr lang="zh-CN" altLang="en-US" dirty="0"/>
              <a:t>实现二叉树遍历的具体算法与所采用的存储结构有关 </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42</a:t>
            </a:fld>
            <a:endParaRPr lang="zh-CN" altLang="en-US"/>
          </a:p>
        </p:txBody>
      </p:sp>
    </p:spTree>
    <p:extLst>
      <p:ext uri="{BB962C8B-B14F-4D97-AF65-F5344CB8AC3E}">
        <p14:creationId xmlns:p14="http://schemas.microsoft.com/office/powerpoint/2010/main" val="780549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7B2D2-393C-4A3B-9095-3E4DECA4E20B}"/>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32E4CF0-5089-4AFB-9B6F-FADE11F4E3D3}"/>
              </a:ext>
            </a:extLst>
          </p:cNvPr>
          <p:cNvSpPr>
            <a:spLocks noGrp="1"/>
          </p:cNvSpPr>
          <p:nvPr>
            <p:ph idx="1"/>
          </p:nvPr>
        </p:nvSpPr>
        <p:spPr/>
        <p:txBody>
          <a:bodyPr>
            <a:normAutofit fontScale="92500" lnSpcReduction="10000"/>
          </a:bodyPr>
          <a:lstStyle/>
          <a:p>
            <a:pPr>
              <a:lnSpc>
                <a:spcPct val="120000"/>
              </a:lnSpc>
              <a:spcBef>
                <a:spcPts val="0"/>
              </a:spcBef>
            </a:pPr>
            <a:r>
              <a:rPr lang="zh-CN" altLang="en-US" dirty="0"/>
              <a:t>熟练掌握二叉树的线索化过程以及在中序线索化树上找给定结点的前驱和后继的方法</a:t>
            </a:r>
            <a:endParaRPr lang="en-US" altLang="zh-CN" dirty="0"/>
          </a:p>
          <a:p>
            <a:pPr lvl="1">
              <a:lnSpc>
                <a:spcPct val="120000"/>
              </a:lnSpc>
              <a:spcBef>
                <a:spcPts val="0"/>
              </a:spcBef>
            </a:pPr>
            <a:r>
              <a:rPr lang="zh-CN" altLang="en-US" dirty="0"/>
              <a:t>二叉树线索化的实质是建立结点与其在相应序列中的前驱或后继之间的直接联系</a:t>
            </a:r>
            <a:endParaRPr lang="en-US" altLang="zh-CN" dirty="0"/>
          </a:p>
          <a:p>
            <a:pPr lvl="1">
              <a:lnSpc>
                <a:spcPct val="120000"/>
              </a:lnSpc>
              <a:spcBef>
                <a:spcPts val="0"/>
              </a:spcBef>
            </a:pPr>
            <a:r>
              <a:rPr lang="zh-CN" altLang="en-US" dirty="0"/>
              <a:t>二叉树的线索化过程是基于对二叉树进行遍历，而线索二叉树上的线索又为相应的遍历提供了方便</a:t>
            </a:r>
          </a:p>
          <a:p>
            <a:r>
              <a:rPr lang="zh-CN" altLang="en-US" dirty="0"/>
              <a:t>了解最优树的特性，掌握建立最优树和</a:t>
            </a:r>
            <a:r>
              <a:rPr lang="en-US" altLang="zh-CN" dirty="0"/>
              <a:t>Huffman</a:t>
            </a:r>
            <a:r>
              <a:rPr lang="zh-CN" altLang="en-US" dirty="0"/>
              <a:t>编码的方法</a:t>
            </a:r>
            <a:endParaRPr lang="en-US" altLang="zh-CN" dirty="0"/>
          </a:p>
          <a:p>
            <a:r>
              <a:rPr lang="zh-CN" altLang="en-US" dirty="0"/>
              <a:t>熟悉树的各种存储结构及其特点，掌握树和森林与二叉树的转换方法</a:t>
            </a:r>
            <a:endParaRPr lang="en-US" altLang="zh-CN" dirty="0"/>
          </a:p>
          <a:p>
            <a:r>
              <a:rPr lang="zh-CN" altLang="en-US" dirty="0"/>
              <a:t>学会编写实现树的各种操作的算法</a:t>
            </a:r>
          </a:p>
          <a:p>
            <a:r>
              <a:rPr lang="zh-CN" altLang="en-US" dirty="0"/>
              <a:t>掌握并查集的实现和应用</a:t>
            </a:r>
          </a:p>
          <a:p>
            <a:endParaRPr lang="zh-CN" altLang="en-US" dirty="0"/>
          </a:p>
        </p:txBody>
      </p:sp>
      <p:sp>
        <p:nvSpPr>
          <p:cNvPr id="4" name="灯片编号占位符 3"/>
          <p:cNvSpPr>
            <a:spLocks noGrp="1"/>
          </p:cNvSpPr>
          <p:nvPr>
            <p:ph type="sldNum" sz="quarter" idx="12"/>
          </p:nvPr>
        </p:nvSpPr>
        <p:spPr/>
        <p:txBody>
          <a:bodyPr/>
          <a:lstStyle/>
          <a:p>
            <a:fld id="{EA89EC50-CC82-4D4F-A3F0-5F5CC7ED6230}" type="slidenum">
              <a:rPr lang="zh-CN" altLang="en-US" smtClean="0"/>
              <a:t>43</a:t>
            </a:fld>
            <a:endParaRPr lang="zh-CN" altLang="en-US"/>
          </a:p>
        </p:txBody>
      </p:sp>
      <p:sp>
        <p:nvSpPr>
          <p:cNvPr id="6" name="波形 5">
            <a:extLst>
              <a:ext uri="{FF2B5EF4-FFF2-40B4-BE49-F238E27FC236}">
                <a16:creationId xmlns:a16="http://schemas.microsoft.com/office/drawing/2014/main" id="{4B5D3B93-9F2A-463D-96C7-F952F5A50050}"/>
              </a:ext>
            </a:extLst>
          </p:cNvPr>
          <p:cNvSpPr/>
          <p:nvPr/>
        </p:nvSpPr>
        <p:spPr>
          <a:xfrm>
            <a:off x="-1845578" y="0"/>
            <a:ext cx="1584176" cy="576064"/>
          </a:xfrm>
          <a:prstGeom prst="wav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断点续讲</a:t>
            </a:r>
          </a:p>
        </p:txBody>
      </p:sp>
    </p:spTree>
    <p:extLst>
      <p:ext uri="{BB962C8B-B14F-4D97-AF65-F5344CB8AC3E}">
        <p14:creationId xmlns:p14="http://schemas.microsoft.com/office/powerpoint/2010/main" val="11041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49457-743E-4B1C-ADE5-C80BEE4F7738}"/>
              </a:ext>
            </a:extLst>
          </p:cNvPr>
          <p:cNvSpPr>
            <a:spLocks noGrp="1"/>
          </p:cNvSpPr>
          <p:nvPr>
            <p:ph type="title"/>
          </p:nvPr>
        </p:nvSpPr>
        <p:spPr/>
        <p:txBody>
          <a:bodyPr/>
          <a:lstStyle/>
          <a:p>
            <a:r>
              <a:rPr lang="zh-CN" altLang="en-US" dirty="0"/>
              <a:t>树的双亲表示法</a:t>
            </a:r>
          </a:p>
        </p:txBody>
      </p:sp>
      <p:sp>
        <p:nvSpPr>
          <p:cNvPr id="3" name="内容占位符 2">
            <a:extLst>
              <a:ext uri="{FF2B5EF4-FFF2-40B4-BE49-F238E27FC236}">
                <a16:creationId xmlns:a16="http://schemas.microsoft.com/office/drawing/2014/main" id="{BC630274-C5A5-4FD1-A602-FE34C2AAE169}"/>
              </a:ext>
            </a:extLst>
          </p:cNvPr>
          <p:cNvSpPr>
            <a:spLocks noGrp="1"/>
          </p:cNvSpPr>
          <p:nvPr>
            <p:ph idx="1"/>
          </p:nvPr>
        </p:nvSpPr>
        <p:spPr>
          <a:xfrm>
            <a:off x="457200" y="908720"/>
            <a:ext cx="8229600" cy="5832648"/>
          </a:xfrm>
        </p:spPr>
        <p:txBody>
          <a:bodyPr>
            <a:normAutofit fontScale="85000"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sz="3300" dirty="0"/>
          </a:p>
          <a:p>
            <a:r>
              <a:rPr lang="zh-CN" altLang="en-US" sz="3300" dirty="0"/>
              <a:t>树中结点的存放顺序一般不做特殊要求，但为了操作实现的方便，有时也会规定</a:t>
            </a:r>
            <a:r>
              <a:rPr lang="zh-CN" altLang="en-US" sz="3300" b="1" dirty="0">
                <a:solidFill>
                  <a:srgbClr val="0000CC"/>
                </a:solidFill>
              </a:rPr>
              <a:t>结点的存放顺序</a:t>
            </a:r>
            <a:endParaRPr lang="en-US" altLang="zh-CN" sz="3300" b="1" dirty="0">
              <a:solidFill>
                <a:srgbClr val="0000CC"/>
              </a:solidFill>
            </a:endParaRPr>
          </a:p>
          <a:p>
            <a:pPr lvl="1"/>
            <a:r>
              <a:rPr lang="zh-CN" altLang="en-US" sz="3300" dirty="0"/>
              <a:t>例如，可以规定按树的层次次序安排所有结点</a:t>
            </a:r>
            <a:endParaRPr lang="en-US" altLang="zh-CN" sz="3300" dirty="0"/>
          </a:p>
          <a:p>
            <a:r>
              <a:rPr lang="zh-CN" altLang="en-US" sz="3300" dirty="0"/>
              <a:t>树的操作</a:t>
            </a:r>
            <a:endParaRPr lang="en-US" altLang="zh-CN" sz="3300" dirty="0"/>
          </a:p>
          <a:p>
            <a:pPr marL="0" indent="0">
              <a:buNone/>
            </a:pPr>
            <a:r>
              <a:rPr lang="en-US" altLang="zh-CN" sz="3300" dirty="0"/>
              <a:t>Root() //</a:t>
            </a:r>
            <a:r>
              <a:rPr lang="zh-CN" altLang="en-US" sz="3300" dirty="0"/>
              <a:t>求树的根结点：沿</a:t>
            </a:r>
            <a:r>
              <a:rPr lang="en-US" altLang="zh-CN" sz="3300" dirty="0"/>
              <a:t>parent</a:t>
            </a:r>
            <a:r>
              <a:rPr lang="zh-CN" altLang="en-US" sz="3300" dirty="0"/>
              <a:t>找到无双亲的结点</a:t>
            </a:r>
            <a:endParaRPr lang="en-US" altLang="zh-CN" sz="3300" dirty="0"/>
          </a:p>
          <a:p>
            <a:pPr marL="0" indent="0">
              <a:buNone/>
            </a:pPr>
            <a:r>
              <a:rPr lang="en-US" altLang="zh-CN" sz="3300" dirty="0"/>
              <a:t>Child() //</a:t>
            </a:r>
            <a:r>
              <a:rPr lang="zh-CN" altLang="en-US" sz="3300" dirty="0"/>
              <a:t>求当前结点的最左孩子：遍历整个树</a:t>
            </a:r>
            <a:endParaRPr lang="en-US" altLang="zh-CN" sz="3300" dirty="0"/>
          </a:p>
          <a:p>
            <a:endParaRPr lang="zh-CN" altLang="en-US" dirty="0"/>
          </a:p>
          <a:p>
            <a:endParaRPr lang="zh-CN" altLang="en-US" dirty="0"/>
          </a:p>
        </p:txBody>
      </p:sp>
      <p:grpSp>
        <p:nvGrpSpPr>
          <p:cNvPr id="46" name="Group 52">
            <a:extLst>
              <a:ext uri="{FF2B5EF4-FFF2-40B4-BE49-F238E27FC236}">
                <a16:creationId xmlns:a16="http://schemas.microsoft.com/office/drawing/2014/main" id="{EB4A5764-4D19-492F-8162-40929B4FC62B}"/>
              </a:ext>
            </a:extLst>
          </p:cNvPr>
          <p:cNvGrpSpPr>
            <a:grpSpLocks/>
          </p:cNvGrpSpPr>
          <p:nvPr/>
        </p:nvGrpSpPr>
        <p:grpSpPr bwMode="auto">
          <a:xfrm>
            <a:off x="800894" y="816124"/>
            <a:ext cx="2143125" cy="2057400"/>
            <a:chOff x="538" y="873"/>
            <a:chExt cx="1350" cy="1296"/>
          </a:xfrm>
        </p:grpSpPr>
        <p:sp>
          <p:nvSpPr>
            <p:cNvPr id="47" name="Line 3">
              <a:extLst>
                <a:ext uri="{FF2B5EF4-FFF2-40B4-BE49-F238E27FC236}">
                  <a16:creationId xmlns:a16="http://schemas.microsoft.com/office/drawing/2014/main" id="{D1333F35-2194-49ED-9D04-C11DC79BD2A8}"/>
                </a:ext>
              </a:extLst>
            </p:cNvPr>
            <p:cNvSpPr>
              <a:spLocks noChangeShapeType="1"/>
            </p:cNvSpPr>
            <p:nvPr/>
          </p:nvSpPr>
          <p:spPr bwMode="auto">
            <a:xfrm>
              <a:off x="1738" y="1632"/>
              <a:ext cx="0" cy="336"/>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48" name="Line 4">
              <a:extLst>
                <a:ext uri="{FF2B5EF4-FFF2-40B4-BE49-F238E27FC236}">
                  <a16:creationId xmlns:a16="http://schemas.microsoft.com/office/drawing/2014/main" id="{EFDBE756-87AF-4B80-8A6A-A4ECE5EC8F3C}"/>
                </a:ext>
              </a:extLst>
            </p:cNvPr>
            <p:cNvSpPr>
              <a:spLocks noChangeShapeType="1"/>
            </p:cNvSpPr>
            <p:nvPr/>
          </p:nvSpPr>
          <p:spPr bwMode="auto">
            <a:xfrm>
              <a:off x="1402" y="1104"/>
              <a:ext cx="336" cy="432"/>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49" name="Line 5">
              <a:extLst>
                <a:ext uri="{FF2B5EF4-FFF2-40B4-BE49-F238E27FC236}">
                  <a16:creationId xmlns:a16="http://schemas.microsoft.com/office/drawing/2014/main" id="{CB321418-F952-4DCF-88B7-32791F9C7C3B}"/>
                </a:ext>
              </a:extLst>
            </p:cNvPr>
            <p:cNvSpPr>
              <a:spLocks noChangeShapeType="1"/>
            </p:cNvSpPr>
            <p:nvPr/>
          </p:nvSpPr>
          <p:spPr bwMode="auto">
            <a:xfrm>
              <a:off x="922" y="1632"/>
              <a:ext cx="144" cy="288"/>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0" name="Line 6">
              <a:extLst>
                <a:ext uri="{FF2B5EF4-FFF2-40B4-BE49-F238E27FC236}">
                  <a16:creationId xmlns:a16="http://schemas.microsoft.com/office/drawing/2014/main" id="{D55800CC-3302-4BC1-A060-1874D3EB1F3D}"/>
                </a:ext>
              </a:extLst>
            </p:cNvPr>
            <p:cNvSpPr>
              <a:spLocks noChangeShapeType="1"/>
            </p:cNvSpPr>
            <p:nvPr/>
          </p:nvSpPr>
          <p:spPr bwMode="auto">
            <a:xfrm flipH="1">
              <a:off x="682" y="1632"/>
              <a:ext cx="144" cy="336"/>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1" name="Line 7">
              <a:extLst>
                <a:ext uri="{FF2B5EF4-FFF2-40B4-BE49-F238E27FC236}">
                  <a16:creationId xmlns:a16="http://schemas.microsoft.com/office/drawing/2014/main" id="{DC104BDA-6E91-4DC5-8C84-A801693BD4B3}"/>
                </a:ext>
              </a:extLst>
            </p:cNvPr>
            <p:cNvSpPr>
              <a:spLocks noChangeShapeType="1"/>
            </p:cNvSpPr>
            <p:nvPr/>
          </p:nvSpPr>
          <p:spPr bwMode="auto">
            <a:xfrm flipH="1">
              <a:off x="922" y="1152"/>
              <a:ext cx="288" cy="288"/>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2" name="Line 8">
              <a:extLst>
                <a:ext uri="{FF2B5EF4-FFF2-40B4-BE49-F238E27FC236}">
                  <a16:creationId xmlns:a16="http://schemas.microsoft.com/office/drawing/2014/main" id="{D4683078-7E84-4209-9CA5-78CE95A3ECA2}"/>
                </a:ext>
              </a:extLst>
            </p:cNvPr>
            <p:cNvSpPr>
              <a:spLocks noChangeShapeType="1"/>
            </p:cNvSpPr>
            <p:nvPr/>
          </p:nvSpPr>
          <p:spPr bwMode="auto">
            <a:xfrm>
              <a:off x="1306" y="1152"/>
              <a:ext cx="0" cy="288"/>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3" name="Oval 9">
              <a:extLst>
                <a:ext uri="{FF2B5EF4-FFF2-40B4-BE49-F238E27FC236}">
                  <a16:creationId xmlns:a16="http://schemas.microsoft.com/office/drawing/2014/main" id="{56761B82-B45E-402C-B785-7623F2C1FF3A}"/>
                </a:ext>
              </a:extLst>
            </p:cNvPr>
            <p:cNvSpPr>
              <a:spLocks noChangeArrowheads="1"/>
            </p:cNvSpPr>
            <p:nvPr/>
          </p:nvSpPr>
          <p:spPr bwMode="auto">
            <a:xfrm>
              <a:off x="1162" y="91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4" name="Oval 10">
              <a:extLst>
                <a:ext uri="{FF2B5EF4-FFF2-40B4-BE49-F238E27FC236}">
                  <a16:creationId xmlns:a16="http://schemas.microsoft.com/office/drawing/2014/main" id="{1835972E-11CE-4661-8273-1111B96B8F91}"/>
                </a:ext>
              </a:extLst>
            </p:cNvPr>
            <p:cNvSpPr>
              <a:spLocks noChangeArrowheads="1"/>
            </p:cNvSpPr>
            <p:nvPr/>
          </p:nvSpPr>
          <p:spPr bwMode="auto">
            <a:xfrm>
              <a:off x="1162" y="139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5" name="Oval 11">
              <a:extLst>
                <a:ext uri="{FF2B5EF4-FFF2-40B4-BE49-F238E27FC236}">
                  <a16:creationId xmlns:a16="http://schemas.microsoft.com/office/drawing/2014/main" id="{0F4806C1-6E0F-4280-BDDA-B148578F2FF0}"/>
                </a:ext>
              </a:extLst>
            </p:cNvPr>
            <p:cNvSpPr>
              <a:spLocks noChangeArrowheads="1"/>
            </p:cNvSpPr>
            <p:nvPr/>
          </p:nvSpPr>
          <p:spPr bwMode="auto">
            <a:xfrm>
              <a:off x="922" y="187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6" name="Oval 12">
              <a:extLst>
                <a:ext uri="{FF2B5EF4-FFF2-40B4-BE49-F238E27FC236}">
                  <a16:creationId xmlns:a16="http://schemas.microsoft.com/office/drawing/2014/main" id="{5F6FE36C-D7C9-4DB4-9454-F7B00B74DAA6}"/>
                </a:ext>
              </a:extLst>
            </p:cNvPr>
            <p:cNvSpPr>
              <a:spLocks noChangeArrowheads="1"/>
            </p:cNvSpPr>
            <p:nvPr/>
          </p:nvSpPr>
          <p:spPr bwMode="auto">
            <a:xfrm>
              <a:off x="538" y="187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7" name="Oval 13">
              <a:extLst>
                <a:ext uri="{FF2B5EF4-FFF2-40B4-BE49-F238E27FC236}">
                  <a16:creationId xmlns:a16="http://schemas.microsoft.com/office/drawing/2014/main" id="{B23746C1-1E11-476C-9E47-78D00630ADD2}"/>
                </a:ext>
              </a:extLst>
            </p:cNvPr>
            <p:cNvSpPr>
              <a:spLocks noChangeArrowheads="1"/>
            </p:cNvSpPr>
            <p:nvPr/>
          </p:nvSpPr>
          <p:spPr bwMode="auto">
            <a:xfrm>
              <a:off x="730" y="139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8" name="Oval 14">
              <a:extLst>
                <a:ext uri="{FF2B5EF4-FFF2-40B4-BE49-F238E27FC236}">
                  <a16:creationId xmlns:a16="http://schemas.microsoft.com/office/drawing/2014/main" id="{65FF1493-AFAA-4E1A-B60B-7C9E82058CA9}"/>
                </a:ext>
              </a:extLst>
            </p:cNvPr>
            <p:cNvSpPr>
              <a:spLocks noChangeArrowheads="1"/>
            </p:cNvSpPr>
            <p:nvPr/>
          </p:nvSpPr>
          <p:spPr bwMode="auto">
            <a:xfrm>
              <a:off x="1594" y="139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59" name="Oval 15">
              <a:extLst>
                <a:ext uri="{FF2B5EF4-FFF2-40B4-BE49-F238E27FC236}">
                  <a16:creationId xmlns:a16="http://schemas.microsoft.com/office/drawing/2014/main" id="{0D7B77CF-144F-4B24-99F8-184658F9E56C}"/>
                </a:ext>
              </a:extLst>
            </p:cNvPr>
            <p:cNvSpPr>
              <a:spLocks noChangeArrowheads="1"/>
            </p:cNvSpPr>
            <p:nvPr/>
          </p:nvSpPr>
          <p:spPr bwMode="auto">
            <a:xfrm>
              <a:off x="1594" y="187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60" name="Text Box 16">
              <a:extLst>
                <a:ext uri="{FF2B5EF4-FFF2-40B4-BE49-F238E27FC236}">
                  <a16:creationId xmlns:a16="http://schemas.microsoft.com/office/drawing/2014/main" id="{E4DE7437-A7AE-4DB7-AA6A-AFD7502DA5BE}"/>
                </a:ext>
              </a:extLst>
            </p:cNvPr>
            <p:cNvSpPr txBox="1">
              <a:spLocks noChangeArrowheads="1"/>
            </p:cNvSpPr>
            <p:nvPr/>
          </p:nvSpPr>
          <p:spPr bwMode="auto">
            <a:xfrm>
              <a:off x="1172" y="873"/>
              <a:ext cx="278"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A</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61" name="Text Box 17">
              <a:extLst>
                <a:ext uri="{FF2B5EF4-FFF2-40B4-BE49-F238E27FC236}">
                  <a16:creationId xmlns:a16="http://schemas.microsoft.com/office/drawing/2014/main" id="{E25C3F08-DA29-4732-BFA4-C551A5118DB0}"/>
                </a:ext>
              </a:extLst>
            </p:cNvPr>
            <p:cNvSpPr txBox="1">
              <a:spLocks noChangeArrowheads="1"/>
            </p:cNvSpPr>
            <p:nvPr/>
          </p:nvSpPr>
          <p:spPr bwMode="auto">
            <a:xfrm>
              <a:off x="746" y="1353"/>
              <a:ext cx="265"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B</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62" name="Text Box 18">
              <a:extLst>
                <a:ext uri="{FF2B5EF4-FFF2-40B4-BE49-F238E27FC236}">
                  <a16:creationId xmlns:a16="http://schemas.microsoft.com/office/drawing/2014/main" id="{112FDB9D-9E06-4937-ABBC-2EAED726D3DF}"/>
                </a:ext>
              </a:extLst>
            </p:cNvPr>
            <p:cNvSpPr txBox="1">
              <a:spLocks noChangeArrowheads="1"/>
            </p:cNvSpPr>
            <p:nvPr/>
          </p:nvSpPr>
          <p:spPr bwMode="auto">
            <a:xfrm>
              <a:off x="1172" y="1353"/>
              <a:ext cx="278"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C</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63" name="Text Box 19">
              <a:extLst>
                <a:ext uri="{FF2B5EF4-FFF2-40B4-BE49-F238E27FC236}">
                  <a16:creationId xmlns:a16="http://schemas.microsoft.com/office/drawing/2014/main" id="{DC4075DD-8698-421A-8958-605C9DBB1BEB}"/>
                </a:ext>
              </a:extLst>
            </p:cNvPr>
            <p:cNvSpPr txBox="1">
              <a:spLocks noChangeArrowheads="1"/>
            </p:cNvSpPr>
            <p:nvPr/>
          </p:nvSpPr>
          <p:spPr bwMode="auto">
            <a:xfrm>
              <a:off x="1610" y="1357"/>
              <a:ext cx="278"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CC"/>
                  </a:solidFill>
                  <a:effectLst/>
                  <a:uLnTx/>
                  <a:uFillTx/>
                  <a:latin typeface="Times New Roman" pitchFamily="18" charset="0"/>
                </a:rPr>
                <a:t>D</a:t>
              </a:r>
              <a:endParaRPr kumimoji="1" lang="en-US" altLang="zh-CN" sz="2400" b="0" i="0" u="none" strike="noStrike" kern="0" cap="none" spc="0" normalizeH="0" baseline="0" noProof="0" dirty="0">
                <a:ln>
                  <a:noFill/>
                </a:ln>
                <a:solidFill>
                  <a:srgbClr val="0000CC"/>
                </a:solidFill>
                <a:effectLst/>
                <a:uLnTx/>
                <a:uFillTx/>
                <a:latin typeface="Times New Roman" pitchFamily="18" charset="0"/>
              </a:endParaRPr>
            </a:p>
          </p:txBody>
        </p:sp>
        <p:sp>
          <p:nvSpPr>
            <p:cNvPr id="64" name="Text Box 20">
              <a:extLst>
                <a:ext uri="{FF2B5EF4-FFF2-40B4-BE49-F238E27FC236}">
                  <a16:creationId xmlns:a16="http://schemas.microsoft.com/office/drawing/2014/main" id="{A22ED718-4F78-476D-BEB1-85E1CC3298B8}"/>
                </a:ext>
              </a:extLst>
            </p:cNvPr>
            <p:cNvSpPr txBox="1">
              <a:spLocks noChangeArrowheads="1"/>
            </p:cNvSpPr>
            <p:nvPr/>
          </p:nvSpPr>
          <p:spPr bwMode="auto">
            <a:xfrm>
              <a:off x="554" y="1833"/>
              <a:ext cx="265"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E</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65" name="Text Box 21">
              <a:extLst>
                <a:ext uri="{FF2B5EF4-FFF2-40B4-BE49-F238E27FC236}">
                  <a16:creationId xmlns:a16="http://schemas.microsoft.com/office/drawing/2014/main" id="{D5B1D054-8469-4A03-8E35-3E126473C26D}"/>
                </a:ext>
              </a:extLst>
            </p:cNvPr>
            <p:cNvSpPr txBox="1">
              <a:spLocks noChangeArrowheads="1"/>
            </p:cNvSpPr>
            <p:nvPr/>
          </p:nvSpPr>
          <p:spPr bwMode="auto">
            <a:xfrm>
              <a:off x="944" y="1842"/>
              <a:ext cx="253"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F</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66" name="Text Box 22">
              <a:extLst>
                <a:ext uri="{FF2B5EF4-FFF2-40B4-BE49-F238E27FC236}">
                  <a16:creationId xmlns:a16="http://schemas.microsoft.com/office/drawing/2014/main" id="{E1600368-B827-40CB-89C4-CA3D029CCF88}"/>
                </a:ext>
              </a:extLst>
            </p:cNvPr>
            <p:cNvSpPr txBox="1">
              <a:spLocks noChangeArrowheads="1"/>
            </p:cNvSpPr>
            <p:nvPr/>
          </p:nvSpPr>
          <p:spPr bwMode="auto">
            <a:xfrm>
              <a:off x="1592" y="1842"/>
              <a:ext cx="290"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G</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grpSp>
      <p:grpSp>
        <p:nvGrpSpPr>
          <p:cNvPr id="81" name="Group 51">
            <a:extLst>
              <a:ext uri="{FF2B5EF4-FFF2-40B4-BE49-F238E27FC236}">
                <a16:creationId xmlns:a16="http://schemas.microsoft.com/office/drawing/2014/main" id="{82185CDD-91CD-40E1-9F8B-5077AB2139FF}"/>
              </a:ext>
            </a:extLst>
          </p:cNvPr>
          <p:cNvGrpSpPr>
            <a:grpSpLocks/>
          </p:cNvGrpSpPr>
          <p:nvPr/>
        </p:nvGrpSpPr>
        <p:grpSpPr bwMode="auto">
          <a:xfrm>
            <a:off x="3733800" y="863993"/>
            <a:ext cx="4953000" cy="1554162"/>
            <a:chOff x="2064" y="749"/>
            <a:chExt cx="3120" cy="979"/>
          </a:xfrm>
        </p:grpSpPr>
        <p:sp>
          <p:nvSpPr>
            <p:cNvPr id="82" name="Rectangle 23">
              <a:extLst>
                <a:ext uri="{FF2B5EF4-FFF2-40B4-BE49-F238E27FC236}">
                  <a16:creationId xmlns:a16="http://schemas.microsoft.com/office/drawing/2014/main" id="{E82DA71C-57DA-4532-9740-C219050DD5C1}"/>
                </a:ext>
              </a:extLst>
            </p:cNvPr>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rgbClr val="0000CC"/>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83" name="Line 24">
              <a:extLst>
                <a:ext uri="{FF2B5EF4-FFF2-40B4-BE49-F238E27FC236}">
                  <a16:creationId xmlns:a16="http://schemas.microsoft.com/office/drawing/2014/main" id="{0F337829-CF94-4FB5-98CE-4B8CB532B549}"/>
                </a:ext>
              </a:extLst>
            </p:cNvPr>
            <p:cNvSpPr>
              <a:spLocks noChangeShapeType="1"/>
            </p:cNvSpPr>
            <p:nvPr/>
          </p:nvSpPr>
          <p:spPr bwMode="auto">
            <a:xfrm>
              <a:off x="2784" y="1392"/>
              <a:ext cx="2400" cy="0"/>
            </a:xfrm>
            <a:prstGeom prst="line">
              <a:avLst/>
            </a:prstGeom>
            <a:noFill/>
            <a:ln w="19050">
              <a:solidFill>
                <a:srgbClr val="0099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84" name="Text Box 25">
              <a:extLst>
                <a:ext uri="{FF2B5EF4-FFF2-40B4-BE49-F238E27FC236}">
                  <a16:creationId xmlns:a16="http://schemas.microsoft.com/office/drawing/2014/main" id="{027ED329-B41C-4172-9BE8-9A61B0983F24}"/>
                </a:ext>
              </a:extLst>
            </p:cNvPr>
            <p:cNvSpPr txBox="1">
              <a:spLocks noChangeArrowheads="1"/>
            </p:cNvSpPr>
            <p:nvPr/>
          </p:nvSpPr>
          <p:spPr bwMode="auto">
            <a:xfrm>
              <a:off x="2244" y="1056"/>
              <a:ext cx="540"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itchFamily="18" charset="0"/>
                </a:rPr>
                <a:t>data</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sp>
          <p:nvSpPr>
            <p:cNvPr id="85" name="Text Box 26">
              <a:extLst>
                <a:ext uri="{FF2B5EF4-FFF2-40B4-BE49-F238E27FC236}">
                  <a16:creationId xmlns:a16="http://schemas.microsoft.com/office/drawing/2014/main" id="{C1137BBD-F82B-40F5-AF22-3B200A4B88D1}"/>
                </a:ext>
              </a:extLst>
            </p:cNvPr>
            <p:cNvSpPr txBox="1">
              <a:spLocks noChangeArrowheads="1"/>
            </p:cNvSpPr>
            <p:nvPr/>
          </p:nvSpPr>
          <p:spPr bwMode="auto">
            <a:xfrm>
              <a:off x="2064" y="1392"/>
              <a:ext cx="751"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99"/>
                  </a:solidFill>
                  <a:effectLst/>
                  <a:uLnTx/>
                  <a:uFillTx/>
                  <a:latin typeface="Times New Roman" pitchFamily="18" charset="0"/>
                </a:rPr>
                <a:t>parent</a:t>
              </a:r>
              <a:endParaRPr kumimoji="1" lang="en-US" altLang="zh-CN" sz="2400" b="0" i="0" u="none" strike="noStrike" kern="0" cap="none" spc="0" normalizeH="0" baseline="0" noProof="0" dirty="0">
                <a:ln>
                  <a:noFill/>
                </a:ln>
                <a:solidFill>
                  <a:srgbClr val="000099"/>
                </a:solidFill>
                <a:effectLst/>
                <a:uLnTx/>
                <a:uFillTx/>
                <a:latin typeface="Times New Roman" pitchFamily="18" charset="0"/>
              </a:endParaRPr>
            </a:p>
          </p:txBody>
        </p:sp>
        <p:sp>
          <p:nvSpPr>
            <p:cNvPr id="86" name="Text Box 27">
              <a:extLst>
                <a:ext uri="{FF2B5EF4-FFF2-40B4-BE49-F238E27FC236}">
                  <a16:creationId xmlns:a16="http://schemas.microsoft.com/office/drawing/2014/main" id="{8F0CE10F-91FC-4687-B35A-7A98B3DD48D0}"/>
                </a:ext>
              </a:extLst>
            </p:cNvPr>
            <p:cNvSpPr txBox="1">
              <a:spLocks noChangeArrowheads="1"/>
            </p:cNvSpPr>
            <p:nvPr/>
          </p:nvSpPr>
          <p:spPr bwMode="auto">
            <a:xfrm>
              <a:off x="2833" y="1056"/>
              <a:ext cx="2275"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99"/>
                  </a:solidFill>
                  <a:effectLst/>
                  <a:uLnTx/>
                  <a:uFillTx/>
                  <a:latin typeface="Times New Roman" pitchFamily="18" charset="0"/>
                </a:rPr>
                <a:t>A   B   C   D   E    F   G</a:t>
              </a:r>
              <a:endParaRPr kumimoji="1" lang="en-US" altLang="zh-CN" sz="2400" b="0" i="0" u="none" strike="noStrike" kern="0" cap="none" spc="0" normalizeH="0" baseline="0" noProof="0" dirty="0">
                <a:ln>
                  <a:noFill/>
                </a:ln>
                <a:solidFill>
                  <a:srgbClr val="000099"/>
                </a:solidFill>
                <a:effectLst/>
                <a:uLnTx/>
                <a:uFillTx/>
                <a:latin typeface="Times New Roman" pitchFamily="18" charset="0"/>
              </a:endParaRPr>
            </a:p>
          </p:txBody>
        </p:sp>
        <p:sp>
          <p:nvSpPr>
            <p:cNvPr id="87" name="Text Box 28">
              <a:extLst>
                <a:ext uri="{FF2B5EF4-FFF2-40B4-BE49-F238E27FC236}">
                  <a16:creationId xmlns:a16="http://schemas.microsoft.com/office/drawing/2014/main" id="{03E7A859-74A1-487D-9B3A-D65B41B5EB09}"/>
                </a:ext>
              </a:extLst>
            </p:cNvPr>
            <p:cNvSpPr txBox="1">
              <a:spLocks noChangeArrowheads="1"/>
            </p:cNvSpPr>
            <p:nvPr/>
          </p:nvSpPr>
          <p:spPr bwMode="auto">
            <a:xfrm>
              <a:off x="2832" y="1401"/>
              <a:ext cx="2302"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CC0000"/>
                  </a:solidFill>
                  <a:effectLst/>
                  <a:uLnTx/>
                  <a:uFillTx/>
                  <a:latin typeface="仿宋_GB2312" charset="-122"/>
                  <a:ea typeface="仿宋_GB2312" charset="-122"/>
                </a:rPr>
                <a:t>-</a:t>
              </a:r>
              <a:r>
                <a:rPr kumimoji="1" lang="en-US" altLang="zh-CN" sz="2800" b="1" i="0" u="none" strike="noStrike" kern="0" cap="none" spc="0" normalizeH="0" baseline="0" noProof="0" dirty="0">
                  <a:ln>
                    <a:noFill/>
                  </a:ln>
                  <a:solidFill>
                    <a:srgbClr val="CC0000"/>
                  </a:solidFill>
                  <a:effectLst/>
                  <a:uLnTx/>
                  <a:uFillTx/>
                  <a:latin typeface="Times New Roman" pitchFamily="18" charset="0"/>
                </a:rPr>
                <a:t>1   0    0    0    1    1    3</a:t>
              </a:r>
              <a:endParaRPr kumimoji="1" lang="en-US" altLang="zh-CN" sz="2400" b="0" i="0" u="none" strike="noStrike" kern="0" cap="none" spc="0" normalizeH="0" baseline="0" noProof="0" dirty="0">
                <a:ln>
                  <a:noFill/>
                </a:ln>
                <a:solidFill>
                  <a:srgbClr val="CC0000"/>
                </a:solidFill>
                <a:effectLst/>
                <a:uLnTx/>
                <a:uFillTx/>
                <a:latin typeface="Times New Roman" pitchFamily="18" charset="0"/>
              </a:endParaRPr>
            </a:p>
          </p:txBody>
        </p:sp>
        <p:sp>
          <p:nvSpPr>
            <p:cNvPr id="88" name="Line 29">
              <a:extLst>
                <a:ext uri="{FF2B5EF4-FFF2-40B4-BE49-F238E27FC236}">
                  <a16:creationId xmlns:a16="http://schemas.microsoft.com/office/drawing/2014/main" id="{8E0AD316-938B-477E-9B6B-96578348D9FF}"/>
                </a:ext>
              </a:extLst>
            </p:cNvPr>
            <p:cNvSpPr>
              <a:spLocks noChangeShapeType="1"/>
            </p:cNvSpPr>
            <p:nvPr/>
          </p:nvSpPr>
          <p:spPr bwMode="auto">
            <a:xfrm>
              <a:off x="4848" y="1056"/>
              <a:ext cx="0" cy="672"/>
            </a:xfrm>
            <a:prstGeom prst="line">
              <a:avLst/>
            </a:prstGeom>
            <a:noFill/>
            <a:ln w="19050">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89" name="Line 30">
              <a:extLst>
                <a:ext uri="{FF2B5EF4-FFF2-40B4-BE49-F238E27FC236}">
                  <a16:creationId xmlns:a16="http://schemas.microsoft.com/office/drawing/2014/main" id="{102BB49D-0B2A-4007-8510-3EFD56A26B96}"/>
                </a:ext>
              </a:extLst>
            </p:cNvPr>
            <p:cNvSpPr>
              <a:spLocks noChangeShapeType="1"/>
            </p:cNvSpPr>
            <p:nvPr/>
          </p:nvSpPr>
          <p:spPr bwMode="auto">
            <a:xfrm>
              <a:off x="4512" y="1056"/>
              <a:ext cx="0" cy="672"/>
            </a:xfrm>
            <a:prstGeom prst="line">
              <a:avLst/>
            </a:prstGeom>
            <a:noFill/>
            <a:ln w="19050">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90" name="Line 31">
              <a:extLst>
                <a:ext uri="{FF2B5EF4-FFF2-40B4-BE49-F238E27FC236}">
                  <a16:creationId xmlns:a16="http://schemas.microsoft.com/office/drawing/2014/main" id="{3F9E7B85-CE58-4A67-A0E9-0C65B898D702}"/>
                </a:ext>
              </a:extLst>
            </p:cNvPr>
            <p:cNvSpPr>
              <a:spLocks noChangeShapeType="1"/>
            </p:cNvSpPr>
            <p:nvPr/>
          </p:nvSpPr>
          <p:spPr bwMode="auto">
            <a:xfrm>
              <a:off x="4176" y="1056"/>
              <a:ext cx="0" cy="672"/>
            </a:xfrm>
            <a:prstGeom prst="line">
              <a:avLst/>
            </a:prstGeom>
            <a:noFill/>
            <a:ln w="19050">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91" name="Line 32">
              <a:extLst>
                <a:ext uri="{FF2B5EF4-FFF2-40B4-BE49-F238E27FC236}">
                  <a16:creationId xmlns:a16="http://schemas.microsoft.com/office/drawing/2014/main" id="{9D2F4C9D-9568-45B0-9E63-ADE2ABF71030}"/>
                </a:ext>
              </a:extLst>
            </p:cNvPr>
            <p:cNvSpPr>
              <a:spLocks noChangeShapeType="1"/>
            </p:cNvSpPr>
            <p:nvPr/>
          </p:nvSpPr>
          <p:spPr bwMode="auto">
            <a:xfrm>
              <a:off x="3840" y="1056"/>
              <a:ext cx="0" cy="672"/>
            </a:xfrm>
            <a:prstGeom prst="line">
              <a:avLst/>
            </a:prstGeom>
            <a:noFill/>
            <a:ln w="19050">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92" name="Line 33">
              <a:extLst>
                <a:ext uri="{FF2B5EF4-FFF2-40B4-BE49-F238E27FC236}">
                  <a16:creationId xmlns:a16="http://schemas.microsoft.com/office/drawing/2014/main" id="{572EC408-0C1B-4C3C-8DE5-282F5AD76EAB}"/>
                </a:ext>
              </a:extLst>
            </p:cNvPr>
            <p:cNvSpPr>
              <a:spLocks noChangeShapeType="1"/>
            </p:cNvSpPr>
            <p:nvPr/>
          </p:nvSpPr>
          <p:spPr bwMode="auto">
            <a:xfrm>
              <a:off x="3504" y="1056"/>
              <a:ext cx="0" cy="672"/>
            </a:xfrm>
            <a:prstGeom prst="line">
              <a:avLst/>
            </a:prstGeom>
            <a:noFill/>
            <a:ln w="19050">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93" name="Line 34">
              <a:extLst>
                <a:ext uri="{FF2B5EF4-FFF2-40B4-BE49-F238E27FC236}">
                  <a16:creationId xmlns:a16="http://schemas.microsoft.com/office/drawing/2014/main" id="{F2949C88-CC2A-444A-8DF3-A3FDA915A8A2}"/>
                </a:ext>
              </a:extLst>
            </p:cNvPr>
            <p:cNvSpPr>
              <a:spLocks noChangeShapeType="1"/>
            </p:cNvSpPr>
            <p:nvPr/>
          </p:nvSpPr>
          <p:spPr bwMode="auto">
            <a:xfrm>
              <a:off x="3168" y="1056"/>
              <a:ext cx="0" cy="672"/>
            </a:xfrm>
            <a:prstGeom prst="line">
              <a:avLst/>
            </a:prstGeom>
            <a:noFill/>
            <a:ln w="19050">
              <a:solidFill>
                <a:srgbClr val="3366FF"/>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94" name="Text Box 35">
              <a:extLst>
                <a:ext uri="{FF2B5EF4-FFF2-40B4-BE49-F238E27FC236}">
                  <a16:creationId xmlns:a16="http://schemas.microsoft.com/office/drawing/2014/main" id="{F2ECDECC-F70F-4C68-8BDA-944E82EAD880}"/>
                </a:ext>
              </a:extLst>
            </p:cNvPr>
            <p:cNvSpPr txBox="1">
              <a:spLocks noChangeArrowheads="1"/>
            </p:cNvSpPr>
            <p:nvPr/>
          </p:nvSpPr>
          <p:spPr bwMode="auto">
            <a:xfrm>
              <a:off x="2828" y="749"/>
              <a:ext cx="2244" cy="327"/>
            </a:xfrm>
            <a:prstGeom prst="rect">
              <a:avLst/>
            </a:prstGeom>
            <a:noFill/>
            <a:ln w="38100">
              <a:noFill/>
              <a:miter lim="800000"/>
              <a:headEnd/>
              <a:tailEnd/>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9900"/>
                  </a:solidFill>
                  <a:effectLst/>
                  <a:uLnTx/>
                  <a:uFillTx/>
                  <a:latin typeface="Times New Roman" pitchFamily="18" charset="0"/>
                </a:rPr>
                <a:t>0    1    2    3    4    5    6</a:t>
              </a:r>
              <a:endParaRPr kumimoji="1" lang="en-US" altLang="zh-CN" sz="2400" b="0" i="0" u="none" strike="noStrike" kern="0" cap="none" spc="0" normalizeH="0" baseline="0" noProof="0">
                <a:ln>
                  <a:noFill/>
                </a:ln>
                <a:solidFill>
                  <a:srgbClr val="000099"/>
                </a:solidFill>
                <a:effectLst/>
                <a:uLnTx/>
                <a:uFillTx/>
                <a:latin typeface="Times New Roman" pitchFamily="18" charset="0"/>
              </a:endParaRPr>
            </a:p>
          </p:txBody>
        </p:sp>
      </p:grpSp>
      <p:sp>
        <p:nvSpPr>
          <p:cNvPr id="4" name="灯片编号占位符 3"/>
          <p:cNvSpPr>
            <a:spLocks noGrp="1"/>
          </p:cNvSpPr>
          <p:nvPr>
            <p:ph type="sldNum" sz="quarter" idx="12"/>
          </p:nvPr>
        </p:nvSpPr>
        <p:spPr/>
        <p:txBody>
          <a:bodyPr/>
          <a:lstStyle/>
          <a:p>
            <a:fld id="{EA89EC50-CC82-4D4F-A3F0-5F5CC7ED6230}" type="slidenum">
              <a:rPr lang="zh-CN" altLang="en-US" smtClean="0"/>
              <a:t>5</a:t>
            </a:fld>
            <a:endParaRPr lang="zh-CN" altLang="en-US"/>
          </a:p>
        </p:txBody>
      </p:sp>
    </p:spTree>
    <p:extLst>
      <p:ext uri="{BB962C8B-B14F-4D97-AF65-F5344CB8AC3E}">
        <p14:creationId xmlns:p14="http://schemas.microsoft.com/office/powerpoint/2010/main" val="182358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29AA6FA2-9BFD-4BF8-942E-BE39EA99CD8E}"/>
              </a:ext>
            </a:extLst>
          </p:cNvPr>
          <p:cNvSpPr>
            <a:spLocks noGrp="1"/>
          </p:cNvSpPr>
          <p:nvPr>
            <p:ph type="title"/>
          </p:nvPr>
        </p:nvSpPr>
        <p:spPr/>
        <p:txBody>
          <a:bodyPr/>
          <a:lstStyle/>
          <a:p>
            <a:r>
              <a:rPr lang="zh-CN" altLang="en-US" dirty="0"/>
              <a:t>树的孩子表示法</a:t>
            </a:r>
          </a:p>
        </p:txBody>
      </p:sp>
      <p:sp>
        <p:nvSpPr>
          <p:cNvPr id="5" name="内容占位符 4">
            <a:extLst>
              <a:ext uri="{FF2B5EF4-FFF2-40B4-BE49-F238E27FC236}">
                <a16:creationId xmlns:a16="http://schemas.microsoft.com/office/drawing/2014/main" id="{14E8EA43-3C32-4842-B3B9-0011C398475D}"/>
              </a:ext>
            </a:extLst>
          </p:cNvPr>
          <p:cNvSpPr>
            <a:spLocks noGrp="1"/>
          </p:cNvSpPr>
          <p:nvPr>
            <p:ph sz="half" idx="1"/>
          </p:nvPr>
        </p:nvSpPr>
        <p:spPr/>
        <p:txBody>
          <a:bodyPr>
            <a:noAutofit/>
          </a:bodyPr>
          <a:lstStyle/>
          <a:p>
            <a:r>
              <a:rPr lang="zh-CN" altLang="en-US" sz="2400" dirty="0"/>
              <a:t>每个结点的</a:t>
            </a:r>
            <a:r>
              <a:rPr lang="zh-CN" altLang="en-US" sz="2400" dirty="0">
                <a:solidFill>
                  <a:srgbClr val="00B050"/>
                </a:solidFill>
              </a:rPr>
              <a:t>孩子结点</a:t>
            </a:r>
            <a:r>
              <a:rPr lang="zh-CN" altLang="en-US" sz="2400" dirty="0"/>
              <a:t>形成一个</a:t>
            </a:r>
            <a:r>
              <a:rPr lang="zh-CN" altLang="en-US" sz="2400" dirty="0">
                <a:solidFill>
                  <a:srgbClr val="9933FF"/>
                </a:solidFill>
              </a:rPr>
              <a:t>单链表</a:t>
            </a:r>
            <a:endParaRPr lang="en-US" altLang="zh-CN" sz="2400" dirty="0">
              <a:solidFill>
                <a:srgbClr val="9933FF"/>
              </a:solidFill>
            </a:endParaRPr>
          </a:p>
          <a:p>
            <a:r>
              <a:rPr lang="en-US" altLang="zh-CN" sz="2400" dirty="0"/>
              <a:t>n</a:t>
            </a:r>
            <a:r>
              <a:rPr lang="zh-CN" altLang="en-US" sz="2400" dirty="0"/>
              <a:t>个结点组成线性表</a:t>
            </a:r>
            <a:endParaRPr lang="en-US" altLang="zh-CN" sz="2400" dirty="0"/>
          </a:p>
          <a:p>
            <a:endParaRPr lang="en-US" altLang="zh-CN" sz="2400" dirty="0"/>
          </a:p>
          <a:p>
            <a:r>
              <a:rPr lang="zh-CN" altLang="en-US" sz="2400" dirty="0"/>
              <a:t>孩子结点结构</a:t>
            </a:r>
            <a:r>
              <a:rPr lang="en-US" altLang="zh-CN" sz="2400" dirty="0" err="1"/>
              <a:t>ChildPtr</a:t>
            </a:r>
            <a:endParaRPr lang="en-US" altLang="zh-CN" sz="2400" dirty="0"/>
          </a:p>
          <a:p>
            <a:endParaRPr lang="en-US" altLang="zh-CN" sz="2400" dirty="0"/>
          </a:p>
          <a:p>
            <a:endParaRPr lang="en-US" altLang="zh-CN" sz="2400" dirty="0"/>
          </a:p>
          <a:p>
            <a:r>
              <a:rPr lang="zh-CN" altLang="en-US" sz="2400" dirty="0"/>
              <a:t>结点结构</a:t>
            </a:r>
            <a:r>
              <a:rPr lang="en-US" altLang="zh-CN" sz="2400" dirty="0" err="1"/>
              <a:t>CTBox</a:t>
            </a:r>
            <a:endParaRPr lang="en-US" altLang="zh-CN" sz="2400" dirty="0"/>
          </a:p>
          <a:p>
            <a:endParaRPr lang="en-US" altLang="zh-CN" sz="2400" dirty="0"/>
          </a:p>
          <a:p>
            <a:endParaRPr lang="en-US" altLang="zh-CN" sz="2400" dirty="0"/>
          </a:p>
          <a:p>
            <a:r>
              <a:rPr lang="zh-CN" altLang="en-US" sz="2400" dirty="0"/>
              <a:t>树结构</a:t>
            </a:r>
            <a:r>
              <a:rPr lang="en-US" altLang="zh-CN" sz="2400" dirty="0" err="1"/>
              <a:t>CTree</a:t>
            </a:r>
            <a:endParaRPr lang="en-US" altLang="zh-CN" sz="2400" dirty="0"/>
          </a:p>
        </p:txBody>
      </p:sp>
      <p:sp>
        <p:nvSpPr>
          <p:cNvPr id="6" name="内容占位符 5">
            <a:extLst>
              <a:ext uri="{FF2B5EF4-FFF2-40B4-BE49-F238E27FC236}">
                <a16:creationId xmlns:a16="http://schemas.microsoft.com/office/drawing/2014/main" id="{9DF6666C-A029-4E12-B607-11358D975D6D}"/>
              </a:ext>
            </a:extLst>
          </p:cNvPr>
          <p:cNvSpPr>
            <a:spLocks noGrp="1"/>
          </p:cNvSpPr>
          <p:nvPr>
            <p:ph sz="half" idx="2"/>
          </p:nvPr>
        </p:nvSpPr>
        <p:spPr>
          <a:xfrm>
            <a:off x="4348149" y="908720"/>
            <a:ext cx="4564739" cy="5832648"/>
          </a:xfrm>
        </p:spPr>
        <p:txBody>
          <a:bodyPr>
            <a:normAutofit fontScale="77500" lnSpcReduction="20000"/>
          </a:bodyPr>
          <a:lstStyle/>
          <a:p>
            <a:pPr marL="0" indent="0">
              <a:buNone/>
            </a:pPr>
            <a:r>
              <a:rPr lang="en-US" altLang="zh-CN" dirty="0"/>
              <a:t>typedef struct </a:t>
            </a:r>
            <a:r>
              <a:rPr lang="en-US" altLang="zh-CN" dirty="0" err="1">
                <a:solidFill>
                  <a:srgbClr val="9933FF"/>
                </a:solidFill>
              </a:rPr>
              <a:t>CTNode</a:t>
            </a:r>
            <a:r>
              <a:rPr lang="en-US" altLang="zh-CN" dirty="0"/>
              <a:t> { //</a:t>
            </a:r>
            <a:r>
              <a:rPr lang="zh-CN" altLang="en-US" dirty="0"/>
              <a:t>孩子结点</a:t>
            </a:r>
            <a:endParaRPr lang="en-US" altLang="zh-CN" dirty="0"/>
          </a:p>
          <a:p>
            <a:pPr marL="0" indent="0">
              <a:buNone/>
            </a:pPr>
            <a:r>
              <a:rPr lang="en-US" altLang="zh-CN" dirty="0"/>
              <a:t>     int          	     child;</a:t>
            </a:r>
          </a:p>
          <a:p>
            <a:pPr marL="0" indent="0">
              <a:buNone/>
            </a:pPr>
            <a:r>
              <a:rPr lang="en-US" altLang="zh-CN" dirty="0"/>
              <a:t>     struct </a:t>
            </a:r>
            <a:r>
              <a:rPr lang="en-US" altLang="zh-CN" dirty="0" err="1">
                <a:solidFill>
                  <a:srgbClr val="9933FF"/>
                </a:solidFill>
              </a:rPr>
              <a:t>CTNode</a:t>
            </a:r>
            <a:r>
              <a:rPr lang="en-US" altLang="zh-CN" dirty="0"/>
              <a:t> *next;</a:t>
            </a:r>
          </a:p>
          <a:p>
            <a:pPr marL="0" indent="0">
              <a:buNone/>
            </a:pPr>
            <a:r>
              <a:rPr lang="en-US" altLang="zh-CN" dirty="0"/>
              <a:t>} </a:t>
            </a:r>
            <a:r>
              <a:rPr lang="en-US" altLang="zh-CN" b="1" dirty="0">
                <a:solidFill>
                  <a:srgbClr val="00B050"/>
                </a:solidFill>
              </a:rPr>
              <a:t>*</a:t>
            </a:r>
            <a:r>
              <a:rPr lang="en-US" altLang="zh-CN" b="1" dirty="0" err="1">
                <a:solidFill>
                  <a:srgbClr val="00B050"/>
                </a:solidFill>
              </a:rPr>
              <a:t>ChildPtr</a:t>
            </a:r>
            <a:r>
              <a:rPr lang="en-US" altLang="zh-CN" dirty="0"/>
              <a:t>;</a:t>
            </a:r>
          </a:p>
          <a:p>
            <a:pPr marL="0" indent="0">
              <a:buNone/>
            </a:pPr>
            <a:endParaRPr lang="en-US" altLang="zh-CN" dirty="0"/>
          </a:p>
          <a:p>
            <a:pPr marL="0" indent="0">
              <a:buNone/>
            </a:pPr>
            <a:r>
              <a:rPr lang="en-US" altLang="zh-CN" dirty="0"/>
              <a:t>typedef struct { //</a:t>
            </a:r>
            <a:r>
              <a:rPr lang="zh-CN" altLang="en-US" dirty="0"/>
              <a:t>结点结构</a:t>
            </a:r>
            <a:endParaRPr lang="en-US" altLang="zh-CN" dirty="0"/>
          </a:p>
          <a:p>
            <a:pPr marL="0" indent="0">
              <a:buNone/>
            </a:pPr>
            <a:r>
              <a:rPr lang="en-US" altLang="zh-CN" dirty="0"/>
              <a:t>     </a:t>
            </a:r>
            <a:r>
              <a:rPr lang="en-US" altLang="zh-CN" dirty="0" err="1"/>
              <a:t>TElemType</a:t>
            </a:r>
            <a:r>
              <a:rPr lang="en-US" altLang="zh-CN" dirty="0"/>
              <a:t>    data;</a:t>
            </a:r>
          </a:p>
          <a:p>
            <a:pPr marL="0" indent="0">
              <a:buNone/>
            </a:pPr>
            <a:r>
              <a:rPr lang="en-US" altLang="zh-CN" dirty="0">
                <a:solidFill>
                  <a:schemeClr val="accent6">
                    <a:lumMod val="75000"/>
                  </a:schemeClr>
                </a:solidFill>
              </a:rPr>
              <a:t>     int parent;</a:t>
            </a:r>
            <a:r>
              <a:rPr lang="zh-CN" altLang="en-US" dirty="0">
                <a:solidFill>
                  <a:schemeClr val="accent6">
                    <a:lumMod val="75000"/>
                  </a:schemeClr>
                </a:solidFill>
              </a:rPr>
              <a:t> </a:t>
            </a:r>
            <a:r>
              <a:rPr lang="en-US" altLang="zh-CN" dirty="0">
                <a:solidFill>
                  <a:schemeClr val="accent6">
                    <a:lumMod val="75000"/>
                  </a:schemeClr>
                </a:solidFill>
              </a:rPr>
              <a:t>//</a:t>
            </a:r>
            <a:r>
              <a:rPr lang="zh-CN" altLang="en-US" dirty="0">
                <a:solidFill>
                  <a:schemeClr val="accent6">
                    <a:lumMod val="75000"/>
                  </a:schemeClr>
                </a:solidFill>
              </a:rPr>
              <a:t>指向双亲结点</a:t>
            </a:r>
            <a:endParaRPr lang="en-US" altLang="zh-CN" dirty="0">
              <a:solidFill>
                <a:schemeClr val="accent6">
                  <a:lumMod val="75000"/>
                </a:schemeClr>
              </a:solidFill>
            </a:endParaRPr>
          </a:p>
          <a:p>
            <a:pPr marL="0" indent="0">
              <a:buNone/>
            </a:pPr>
            <a:r>
              <a:rPr lang="en-US" altLang="zh-CN" dirty="0"/>
              <a:t>     </a:t>
            </a:r>
            <a:r>
              <a:rPr lang="en-US" altLang="zh-CN" b="1" dirty="0" err="1">
                <a:solidFill>
                  <a:srgbClr val="00B050"/>
                </a:solidFill>
              </a:rPr>
              <a:t>ChildPtr</a:t>
            </a:r>
            <a:r>
              <a:rPr lang="en-US" altLang="zh-CN" b="1" dirty="0">
                <a:solidFill>
                  <a:srgbClr val="00B050"/>
                </a:solidFill>
              </a:rPr>
              <a:t> </a:t>
            </a:r>
            <a:r>
              <a:rPr lang="en-US" altLang="zh-CN" dirty="0"/>
              <a:t>        </a:t>
            </a:r>
            <a:r>
              <a:rPr lang="en-US" altLang="zh-CN" dirty="0" err="1"/>
              <a:t>firstchild</a:t>
            </a:r>
            <a:r>
              <a:rPr lang="en-US" altLang="zh-CN" dirty="0"/>
              <a:t>;</a:t>
            </a:r>
          </a:p>
          <a:p>
            <a:pPr marL="0" indent="0">
              <a:buNone/>
            </a:pPr>
            <a:r>
              <a:rPr lang="en-US" altLang="zh-CN" dirty="0"/>
              <a:t>     //</a:t>
            </a:r>
            <a:r>
              <a:rPr lang="zh-CN" altLang="en-US" dirty="0"/>
              <a:t>孩子链的头指针</a:t>
            </a:r>
          </a:p>
          <a:p>
            <a:pPr marL="0" indent="0">
              <a:buNone/>
            </a:pPr>
            <a:r>
              <a:rPr lang="en-US" altLang="zh-CN" dirty="0"/>
              <a:t>} </a:t>
            </a:r>
            <a:r>
              <a:rPr lang="en-US" altLang="zh-CN" b="1" dirty="0" err="1">
                <a:solidFill>
                  <a:srgbClr val="C00000"/>
                </a:solidFill>
              </a:rPr>
              <a:t>CTBox</a:t>
            </a:r>
            <a:r>
              <a:rPr lang="en-US" altLang="zh-CN" dirty="0"/>
              <a:t>;</a:t>
            </a:r>
          </a:p>
          <a:p>
            <a:pPr marL="0" indent="0">
              <a:buNone/>
            </a:pPr>
            <a:endParaRPr lang="en-US" altLang="zh-CN" dirty="0"/>
          </a:p>
          <a:p>
            <a:pPr marL="0" indent="0">
              <a:buNone/>
            </a:pPr>
            <a:r>
              <a:rPr lang="en-US" altLang="zh-CN" dirty="0"/>
              <a:t>typedef struct { //</a:t>
            </a:r>
            <a:r>
              <a:rPr lang="zh-CN" altLang="en-US" dirty="0"/>
              <a:t>树结构</a:t>
            </a:r>
            <a:endParaRPr lang="en-US" altLang="zh-CN" dirty="0"/>
          </a:p>
          <a:p>
            <a:pPr marL="0" indent="0">
              <a:buNone/>
            </a:pPr>
            <a:r>
              <a:rPr lang="en-US" altLang="zh-CN" dirty="0"/>
              <a:t>    </a:t>
            </a:r>
            <a:r>
              <a:rPr lang="en-US" altLang="zh-CN" b="1" dirty="0" err="1">
                <a:solidFill>
                  <a:srgbClr val="C00000"/>
                </a:solidFill>
              </a:rPr>
              <a:t>CTBox</a:t>
            </a:r>
            <a:r>
              <a:rPr lang="en-US" altLang="zh-CN" dirty="0"/>
              <a:t>  nodes[MAX_TREE_SIZE];</a:t>
            </a:r>
          </a:p>
          <a:p>
            <a:pPr marL="0" indent="0">
              <a:buNone/>
            </a:pPr>
            <a:r>
              <a:rPr lang="en-US" altLang="zh-CN" dirty="0"/>
              <a:t>    int   n, r; // </a:t>
            </a:r>
            <a:r>
              <a:rPr lang="zh-CN" altLang="en-US" dirty="0"/>
              <a:t>结点数和根结点的位置</a:t>
            </a:r>
          </a:p>
          <a:p>
            <a:pPr marL="0" indent="0">
              <a:buNone/>
            </a:pPr>
            <a:r>
              <a:rPr lang="en-US" altLang="zh-CN" dirty="0"/>
              <a:t>} </a:t>
            </a:r>
            <a:r>
              <a:rPr lang="en-US" altLang="zh-CN" b="1" dirty="0" err="1">
                <a:solidFill>
                  <a:srgbClr val="0000CC"/>
                </a:solidFill>
              </a:rPr>
              <a:t>CTree</a:t>
            </a:r>
            <a:r>
              <a:rPr lang="en-US" altLang="zh-CN" dirty="0"/>
              <a:t>;</a:t>
            </a:r>
          </a:p>
          <a:p>
            <a:endParaRPr lang="zh-CN" altLang="en-US" dirty="0"/>
          </a:p>
        </p:txBody>
      </p:sp>
      <p:grpSp>
        <p:nvGrpSpPr>
          <p:cNvPr id="13" name="Group 9">
            <a:extLst>
              <a:ext uri="{FF2B5EF4-FFF2-40B4-BE49-F238E27FC236}">
                <a16:creationId xmlns:a16="http://schemas.microsoft.com/office/drawing/2014/main" id="{02FAEC1C-0C92-4482-987D-59CBEDDBBE74}"/>
              </a:ext>
            </a:extLst>
          </p:cNvPr>
          <p:cNvGrpSpPr>
            <a:grpSpLocks/>
          </p:cNvGrpSpPr>
          <p:nvPr/>
        </p:nvGrpSpPr>
        <p:grpSpPr bwMode="auto">
          <a:xfrm>
            <a:off x="1174940" y="3074272"/>
            <a:ext cx="2141034" cy="708014"/>
            <a:chOff x="2706" y="1133"/>
            <a:chExt cx="2496" cy="411"/>
          </a:xfrm>
        </p:grpSpPr>
        <p:sp>
          <p:nvSpPr>
            <p:cNvPr id="14" name="Text Box 5">
              <a:extLst>
                <a:ext uri="{FF2B5EF4-FFF2-40B4-BE49-F238E27FC236}">
                  <a16:creationId xmlns:a16="http://schemas.microsoft.com/office/drawing/2014/main" id="{14842D17-03CE-44FF-87D6-AFD9836A43F7}"/>
                </a:ext>
              </a:extLst>
            </p:cNvPr>
            <p:cNvSpPr txBox="1">
              <a:spLocks noChangeArrowheads="1"/>
            </p:cNvSpPr>
            <p:nvPr/>
          </p:nvSpPr>
          <p:spPr bwMode="auto">
            <a:xfrm>
              <a:off x="2706" y="1133"/>
              <a:ext cx="2496" cy="411"/>
            </a:xfrm>
            <a:prstGeom prst="rect">
              <a:avLst/>
            </a:prstGeom>
            <a:solidFill>
              <a:srgbClr val="FFFF99">
                <a:alpha val="50000"/>
              </a:srgbClr>
            </a:solidFill>
            <a:ln w="25400" cap="sq">
              <a:solidFill>
                <a:srgbClr val="993300"/>
              </a:solidFill>
              <a:miter lim="800000"/>
              <a:headEnd type="none" w="sm" len="sm"/>
              <a:tailEnd type="none" w="sm" len="sm"/>
            </a:ln>
            <a:effectLst/>
          </p:spPr>
          <p:txBody>
            <a:bodyPr>
              <a:spAutoFit/>
            </a:bodyPr>
            <a:lstStyle/>
            <a:p>
              <a:pPr fontAlgn="base">
                <a:spcBef>
                  <a:spcPct val="50000"/>
                </a:spcBef>
                <a:spcAft>
                  <a:spcPct val="0"/>
                </a:spcAft>
              </a:pPr>
              <a:r>
                <a:rPr lang="en-US" altLang="zh-CN" sz="4000" dirty="0">
                  <a:solidFill>
                    <a:srgbClr val="000099"/>
                  </a:solidFill>
                  <a:latin typeface="Arial" charset="0"/>
                </a:rPr>
                <a:t> </a:t>
              </a:r>
              <a:r>
                <a:rPr lang="en-US" altLang="zh-CN" sz="2400" b="1" dirty="0">
                  <a:solidFill>
                    <a:srgbClr val="990000"/>
                  </a:solidFill>
                  <a:latin typeface="Arial" charset="0"/>
                </a:rPr>
                <a:t>child   next</a:t>
              </a:r>
              <a:endParaRPr lang="en-US" altLang="zh-CN" sz="2400" dirty="0">
                <a:solidFill>
                  <a:srgbClr val="000099"/>
                </a:solidFill>
                <a:latin typeface="Arial" charset="0"/>
              </a:endParaRPr>
            </a:p>
          </p:txBody>
        </p:sp>
        <p:sp>
          <p:nvSpPr>
            <p:cNvPr id="15" name="Line 6">
              <a:extLst>
                <a:ext uri="{FF2B5EF4-FFF2-40B4-BE49-F238E27FC236}">
                  <a16:creationId xmlns:a16="http://schemas.microsoft.com/office/drawing/2014/main" id="{75D2B2EE-8370-4763-92EF-55637A68CAE5}"/>
                </a:ext>
              </a:extLst>
            </p:cNvPr>
            <p:cNvSpPr>
              <a:spLocks noChangeShapeType="1"/>
            </p:cNvSpPr>
            <p:nvPr/>
          </p:nvSpPr>
          <p:spPr bwMode="auto">
            <a:xfrm>
              <a:off x="3989" y="1133"/>
              <a:ext cx="0" cy="411"/>
            </a:xfrm>
            <a:prstGeom prst="line">
              <a:avLst/>
            </a:prstGeom>
            <a:noFill/>
            <a:ln w="12700" cap="sq">
              <a:solidFill>
                <a:srgbClr val="990000"/>
              </a:solidFill>
              <a:round/>
              <a:headEnd type="none" w="sm" len="sm"/>
              <a:tailEnd type="none" w="sm" len="sm"/>
            </a:ln>
            <a:effectLst/>
          </p:spPr>
          <p:txBody>
            <a:bodyPr wrap="none" anchor="ctr"/>
            <a:lstStyle/>
            <a:p>
              <a:pPr fontAlgn="base">
                <a:spcBef>
                  <a:spcPct val="0"/>
                </a:spcBef>
                <a:spcAft>
                  <a:spcPct val="0"/>
                </a:spcAft>
              </a:pPr>
              <a:endParaRPr lang="zh-CN" altLang="en-US" sz="4000">
                <a:solidFill>
                  <a:srgbClr val="000099"/>
                </a:solidFill>
                <a:latin typeface="Arial" charset="0"/>
              </a:endParaRPr>
            </a:p>
          </p:txBody>
        </p:sp>
      </p:grpSp>
      <p:sp>
        <p:nvSpPr>
          <p:cNvPr id="16" name="Text Box 4">
            <a:extLst>
              <a:ext uri="{FF2B5EF4-FFF2-40B4-BE49-F238E27FC236}">
                <a16:creationId xmlns:a16="http://schemas.microsoft.com/office/drawing/2014/main" id="{A22684B5-6A78-43D0-ACC8-A20956D4221F}"/>
              </a:ext>
            </a:extLst>
          </p:cNvPr>
          <p:cNvSpPr txBox="1">
            <a:spLocks noChangeArrowheads="1"/>
          </p:cNvSpPr>
          <p:nvPr/>
        </p:nvSpPr>
        <p:spPr bwMode="auto">
          <a:xfrm>
            <a:off x="1126086" y="4364447"/>
            <a:ext cx="2185729" cy="707886"/>
          </a:xfrm>
          <a:prstGeom prst="rect">
            <a:avLst/>
          </a:prstGeom>
          <a:solidFill>
            <a:srgbClr val="FFFF99">
              <a:alpha val="50000"/>
            </a:srgbClr>
          </a:solidFill>
          <a:ln w="25400" cap="sq">
            <a:solidFill>
              <a:srgbClr val="993300"/>
            </a:solidFill>
            <a:miter lim="800000"/>
            <a:headEnd type="none" w="sm" len="sm"/>
            <a:tailEnd type="none" w="sm" len="sm"/>
          </a:ln>
          <a:effectLst/>
        </p:spPr>
        <p:txBody>
          <a:bodyPr wrap="square">
            <a:spAutoFit/>
          </a:bodyPr>
          <a:lstStyle/>
          <a:p>
            <a:pPr>
              <a:spcBef>
                <a:spcPct val="50000"/>
              </a:spcBef>
            </a:pPr>
            <a:r>
              <a:rPr lang="en-US" altLang="zh-CN" sz="4000" dirty="0"/>
              <a:t> </a:t>
            </a:r>
            <a:r>
              <a:rPr lang="en-US" altLang="zh-CN" sz="2400" b="1" dirty="0">
                <a:solidFill>
                  <a:srgbClr val="990000"/>
                </a:solidFill>
              </a:rPr>
              <a:t>data   </a:t>
            </a:r>
            <a:r>
              <a:rPr lang="en-US" altLang="zh-CN" sz="2400" b="1" dirty="0" err="1">
                <a:solidFill>
                  <a:srgbClr val="990000"/>
                </a:solidFill>
              </a:rPr>
              <a:t>firstchild</a:t>
            </a:r>
            <a:endParaRPr lang="en-US" altLang="zh-CN" sz="2400" b="1" dirty="0">
              <a:solidFill>
                <a:srgbClr val="990000"/>
              </a:solidFill>
            </a:endParaRPr>
          </a:p>
        </p:txBody>
      </p:sp>
      <p:sp>
        <p:nvSpPr>
          <p:cNvPr id="17" name="Line 6">
            <a:extLst>
              <a:ext uri="{FF2B5EF4-FFF2-40B4-BE49-F238E27FC236}">
                <a16:creationId xmlns:a16="http://schemas.microsoft.com/office/drawing/2014/main" id="{B8D2F9AF-2CAF-4F71-83DE-08388EA05F95}"/>
              </a:ext>
            </a:extLst>
          </p:cNvPr>
          <p:cNvSpPr>
            <a:spLocks noChangeShapeType="1"/>
          </p:cNvSpPr>
          <p:nvPr/>
        </p:nvSpPr>
        <p:spPr bwMode="auto">
          <a:xfrm flipH="1">
            <a:off x="2023155" y="4364319"/>
            <a:ext cx="1" cy="708014"/>
          </a:xfrm>
          <a:prstGeom prst="line">
            <a:avLst/>
          </a:prstGeom>
          <a:noFill/>
          <a:ln w="12700" cap="sq">
            <a:solidFill>
              <a:srgbClr val="990000"/>
            </a:solidFill>
            <a:round/>
            <a:headEnd type="none" w="sm" len="sm"/>
            <a:tailEnd type="none" w="sm" len="sm"/>
          </a:ln>
          <a:effectLst/>
        </p:spPr>
        <p:txBody>
          <a:bodyPr wrap="none" anchor="ctr"/>
          <a:lstStyle/>
          <a:p>
            <a:pPr fontAlgn="base">
              <a:spcBef>
                <a:spcPct val="0"/>
              </a:spcBef>
              <a:spcAft>
                <a:spcPct val="0"/>
              </a:spcAft>
            </a:pPr>
            <a:endParaRPr lang="zh-CN" altLang="en-US" sz="4000">
              <a:solidFill>
                <a:srgbClr val="000099"/>
              </a:solidFill>
              <a:latin typeface="Arial" charset="0"/>
            </a:endParaRPr>
          </a:p>
        </p:txBody>
      </p:sp>
      <p:cxnSp>
        <p:nvCxnSpPr>
          <p:cNvPr id="3" name="直接箭头连接符 2"/>
          <p:cNvCxnSpPr/>
          <p:nvPr/>
        </p:nvCxnSpPr>
        <p:spPr>
          <a:xfrm flipV="1">
            <a:off x="3753853" y="1311442"/>
            <a:ext cx="818147" cy="149191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p:cNvCxnSpPr/>
          <p:nvPr/>
        </p:nvCxnSpPr>
        <p:spPr>
          <a:xfrm flipV="1">
            <a:off x="2956321" y="2847344"/>
            <a:ext cx="1471760" cy="129004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p:cNvCxnSpPr/>
          <p:nvPr/>
        </p:nvCxnSpPr>
        <p:spPr>
          <a:xfrm flipV="1">
            <a:off x="2610853" y="5116320"/>
            <a:ext cx="1737296" cy="333985"/>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灯片编号占位符 1"/>
          <p:cNvSpPr>
            <a:spLocks noGrp="1"/>
          </p:cNvSpPr>
          <p:nvPr>
            <p:ph type="sldNum" sz="quarter" idx="12"/>
          </p:nvPr>
        </p:nvSpPr>
        <p:spPr/>
        <p:txBody>
          <a:bodyPr/>
          <a:lstStyle/>
          <a:p>
            <a:fld id="{EA89EC50-CC82-4D4F-A3F0-5F5CC7ED6230}" type="slidenum">
              <a:rPr lang="zh-CN" altLang="en-US" smtClean="0"/>
              <a:t>6</a:t>
            </a:fld>
            <a:endParaRPr lang="zh-CN" altLang="en-US"/>
          </a:p>
        </p:txBody>
      </p:sp>
    </p:spTree>
    <p:extLst>
      <p:ext uri="{BB962C8B-B14F-4D97-AF65-F5344CB8AC3E}">
        <p14:creationId xmlns:p14="http://schemas.microsoft.com/office/powerpoint/2010/main" val="204770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29FC3-2C24-405F-B152-13D21F8673F7}"/>
              </a:ext>
            </a:extLst>
          </p:cNvPr>
          <p:cNvSpPr>
            <a:spLocks noGrp="1"/>
          </p:cNvSpPr>
          <p:nvPr>
            <p:ph type="title"/>
          </p:nvPr>
        </p:nvSpPr>
        <p:spPr/>
        <p:txBody>
          <a:bodyPr/>
          <a:lstStyle/>
          <a:p>
            <a:r>
              <a:rPr lang="zh-CN" altLang="en-US" dirty="0"/>
              <a:t>树的孩子表示法</a:t>
            </a:r>
            <a:r>
              <a:rPr lang="en-US" altLang="zh-CN" dirty="0"/>
              <a:t>(</a:t>
            </a:r>
            <a:r>
              <a:rPr lang="zh-CN" altLang="en-US" dirty="0"/>
              <a:t>链表</a:t>
            </a:r>
            <a:r>
              <a:rPr lang="en-US" altLang="zh-CN" dirty="0"/>
              <a:t>)</a:t>
            </a:r>
            <a:endParaRPr lang="zh-CN" altLang="en-US" dirty="0"/>
          </a:p>
        </p:txBody>
      </p:sp>
      <p:sp>
        <p:nvSpPr>
          <p:cNvPr id="3" name="内容占位符 2">
            <a:extLst>
              <a:ext uri="{FF2B5EF4-FFF2-40B4-BE49-F238E27FC236}">
                <a16:creationId xmlns:a16="http://schemas.microsoft.com/office/drawing/2014/main" id="{DDBDDE27-6205-4FD2-A264-C4F7D67ED8CC}"/>
              </a:ext>
            </a:extLst>
          </p:cNvPr>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sz="2800" dirty="0"/>
              <a:t>无序树时，链表中各个结点顺序任意</a:t>
            </a:r>
            <a:endParaRPr lang="en-US" altLang="zh-CN" sz="2800" dirty="0"/>
          </a:p>
          <a:p>
            <a:r>
              <a:rPr lang="zh-CN" altLang="en-US" sz="2800" dirty="0"/>
              <a:t>有序树时，必须自左向右链接各个孩子结点</a:t>
            </a:r>
            <a:endParaRPr lang="en-US" altLang="zh-CN" sz="2800" dirty="0"/>
          </a:p>
          <a:p>
            <a:r>
              <a:rPr lang="zh-CN" altLang="en-US" sz="2800" dirty="0"/>
              <a:t>树的操作：</a:t>
            </a:r>
            <a:endParaRPr lang="en-US" altLang="zh-CN" sz="2800" dirty="0"/>
          </a:p>
          <a:p>
            <a:pPr lvl="1"/>
            <a:r>
              <a:rPr lang="zh-CN" altLang="en-US" sz="2400" dirty="0"/>
              <a:t>对涉及孩子的操作比较方便</a:t>
            </a:r>
            <a:endParaRPr lang="en-US" altLang="zh-CN" sz="2400" dirty="0"/>
          </a:p>
          <a:p>
            <a:pPr lvl="1"/>
            <a:r>
              <a:rPr lang="zh-CN" altLang="en-US" sz="2400" dirty="0"/>
              <a:t>对涉及双亲的操作不方便</a:t>
            </a:r>
          </a:p>
          <a:p>
            <a:endParaRPr lang="en-US" altLang="zh-CN" dirty="0"/>
          </a:p>
          <a:p>
            <a:endParaRPr lang="zh-CN" altLang="en-US" dirty="0"/>
          </a:p>
          <a:p>
            <a:endParaRPr lang="zh-CN" altLang="en-US" dirty="0"/>
          </a:p>
        </p:txBody>
      </p:sp>
      <p:grpSp>
        <p:nvGrpSpPr>
          <p:cNvPr id="91" name="Group 4">
            <a:extLst>
              <a:ext uri="{FF2B5EF4-FFF2-40B4-BE49-F238E27FC236}">
                <a16:creationId xmlns:a16="http://schemas.microsoft.com/office/drawing/2014/main" id="{F8A659EA-B28B-45CF-987C-BB7F18954BB2}"/>
              </a:ext>
            </a:extLst>
          </p:cNvPr>
          <p:cNvGrpSpPr>
            <a:grpSpLocks/>
          </p:cNvGrpSpPr>
          <p:nvPr/>
        </p:nvGrpSpPr>
        <p:grpSpPr bwMode="auto">
          <a:xfrm>
            <a:off x="990180" y="923719"/>
            <a:ext cx="2143125" cy="2057400"/>
            <a:chOff x="538" y="873"/>
            <a:chExt cx="1350" cy="1296"/>
          </a:xfrm>
        </p:grpSpPr>
        <p:sp>
          <p:nvSpPr>
            <p:cNvPr id="92" name="Line 5">
              <a:extLst>
                <a:ext uri="{FF2B5EF4-FFF2-40B4-BE49-F238E27FC236}">
                  <a16:creationId xmlns:a16="http://schemas.microsoft.com/office/drawing/2014/main" id="{2B48BF28-597D-4141-B771-ACDAB1297F2D}"/>
                </a:ext>
              </a:extLst>
            </p:cNvPr>
            <p:cNvSpPr>
              <a:spLocks noChangeShapeType="1"/>
            </p:cNvSpPr>
            <p:nvPr/>
          </p:nvSpPr>
          <p:spPr bwMode="auto">
            <a:xfrm>
              <a:off x="1738" y="1632"/>
              <a:ext cx="0" cy="336"/>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93" name="Line 6">
              <a:extLst>
                <a:ext uri="{FF2B5EF4-FFF2-40B4-BE49-F238E27FC236}">
                  <a16:creationId xmlns:a16="http://schemas.microsoft.com/office/drawing/2014/main" id="{5327ED74-6BA7-4BB6-AA6E-4846626ECADE}"/>
                </a:ext>
              </a:extLst>
            </p:cNvPr>
            <p:cNvSpPr>
              <a:spLocks noChangeShapeType="1"/>
            </p:cNvSpPr>
            <p:nvPr/>
          </p:nvSpPr>
          <p:spPr bwMode="auto">
            <a:xfrm>
              <a:off x="1402" y="1104"/>
              <a:ext cx="336" cy="432"/>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94" name="Line 7">
              <a:extLst>
                <a:ext uri="{FF2B5EF4-FFF2-40B4-BE49-F238E27FC236}">
                  <a16:creationId xmlns:a16="http://schemas.microsoft.com/office/drawing/2014/main" id="{D6CC19F4-DB31-4343-9512-1ACC0311B750}"/>
                </a:ext>
              </a:extLst>
            </p:cNvPr>
            <p:cNvSpPr>
              <a:spLocks noChangeShapeType="1"/>
            </p:cNvSpPr>
            <p:nvPr/>
          </p:nvSpPr>
          <p:spPr bwMode="auto">
            <a:xfrm>
              <a:off x="922" y="1632"/>
              <a:ext cx="144" cy="288"/>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95" name="Line 8">
              <a:extLst>
                <a:ext uri="{FF2B5EF4-FFF2-40B4-BE49-F238E27FC236}">
                  <a16:creationId xmlns:a16="http://schemas.microsoft.com/office/drawing/2014/main" id="{154FF913-92A2-4001-AD3C-87DA940F3F27}"/>
                </a:ext>
              </a:extLst>
            </p:cNvPr>
            <p:cNvSpPr>
              <a:spLocks noChangeShapeType="1"/>
            </p:cNvSpPr>
            <p:nvPr/>
          </p:nvSpPr>
          <p:spPr bwMode="auto">
            <a:xfrm flipH="1">
              <a:off x="682" y="1632"/>
              <a:ext cx="144" cy="336"/>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96" name="Line 9">
              <a:extLst>
                <a:ext uri="{FF2B5EF4-FFF2-40B4-BE49-F238E27FC236}">
                  <a16:creationId xmlns:a16="http://schemas.microsoft.com/office/drawing/2014/main" id="{177FC257-35EF-499C-BF62-C0BEF1FDBBF8}"/>
                </a:ext>
              </a:extLst>
            </p:cNvPr>
            <p:cNvSpPr>
              <a:spLocks noChangeShapeType="1"/>
            </p:cNvSpPr>
            <p:nvPr/>
          </p:nvSpPr>
          <p:spPr bwMode="auto">
            <a:xfrm flipH="1">
              <a:off x="922" y="1152"/>
              <a:ext cx="288" cy="288"/>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97" name="Line 10">
              <a:extLst>
                <a:ext uri="{FF2B5EF4-FFF2-40B4-BE49-F238E27FC236}">
                  <a16:creationId xmlns:a16="http://schemas.microsoft.com/office/drawing/2014/main" id="{FE538DCB-D240-4256-BB13-C2BCA598B507}"/>
                </a:ext>
              </a:extLst>
            </p:cNvPr>
            <p:cNvSpPr>
              <a:spLocks noChangeShapeType="1"/>
            </p:cNvSpPr>
            <p:nvPr/>
          </p:nvSpPr>
          <p:spPr bwMode="auto">
            <a:xfrm>
              <a:off x="1306" y="1152"/>
              <a:ext cx="0" cy="288"/>
            </a:xfrm>
            <a:prstGeom prst="line">
              <a:avLst/>
            </a:prstGeom>
            <a:noFill/>
            <a:ln w="19050">
              <a:solidFill>
                <a:srgbClr val="CC33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98" name="Oval 11">
              <a:extLst>
                <a:ext uri="{FF2B5EF4-FFF2-40B4-BE49-F238E27FC236}">
                  <a16:creationId xmlns:a16="http://schemas.microsoft.com/office/drawing/2014/main" id="{314B88A5-BB2E-4DA5-8950-D11E52E6A7D0}"/>
                </a:ext>
              </a:extLst>
            </p:cNvPr>
            <p:cNvSpPr>
              <a:spLocks noChangeArrowheads="1"/>
            </p:cNvSpPr>
            <p:nvPr/>
          </p:nvSpPr>
          <p:spPr bwMode="auto">
            <a:xfrm>
              <a:off x="1162" y="91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99" name="Oval 12">
              <a:extLst>
                <a:ext uri="{FF2B5EF4-FFF2-40B4-BE49-F238E27FC236}">
                  <a16:creationId xmlns:a16="http://schemas.microsoft.com/office/drawing/2014/main" id="{37A26DEB-567D-449E-92F4-E70CF2B755B6}"/>
                </a:ext>
              </a:extLst>
            </p:cNvPr>
            <p:cNvSpPr>
              <a:spLocks noChangeArrowheads="1"/>
            </p:cNvSpPr>
            <p:nvPr/>
          </p:nvSpPr>
          <p:spPr bwMode="auto">
            <a:xfrm>
              <a:off x="1162" y="139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100" name="Oval 13">
              <a:extLst>
                <a:ext uri="{FF2B5EF4-FFF2-40B4-BE49-F238E27FC236}">
                  <a16:creationId xmlns:a16="http://schemas.microsoft.com/office/drawing/2014/main" id="{B102CFC6-D07F-441A-960A-B52606AF7A0E}"/>
                </a:ext>
              </a:extLst>
            </p:cNvPr>
            <p:cNvSpPr>
              <a:spLocks noChangeArrowheads="1"/>
            </p:cNvSpPr>
            <p:nvPr/>
          </p:nvSpPr>
          <p:spPr bwMode="auto">
            <a:xfrm>
              <a:off x="922" y="187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101" name="Oval 14">
              <a:extLst>
                <a:ext uri="{FF2B5EF4-FFF2-40B4-BE49-F238E27FC236}">
                  <a16:creationId xmlns:a16="http://schemas.microsoft.com/office/drawing/2014/main" id="{BFA7CF27-0ED8-43EC-A20C-13A8CF781034}"/>
                </a:ext>
              </a:extLst>
            </p:cNvPr>
            <p:cNvSpPr>
              <a:spLocks noChangeArrowheads="1"/>
            </p:cNvSpPr>
            <p:nvPr/>
          </p:nvSpPr>
          <p:spPr bwMode="auto">
            <a:xfrm>
              <a:off x="538" y="187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102" name="Oval 15">
              <a:extLst>
                <a:ext uri="{FF2B5EF4-FFF2-40B4-BE49-F238E27FC236}">
                  <a16:creationId xmlns:a16="http://schemas.microsoft.com/office/drawing/2014/main" id="{D7CEE182-67A8-4898-955A-08D613876B1D}"/>
                </a:ext>
              </a:extLst>
            </p:cNvPr>
            <p:cNvSpPr>
              <a:spLocks noChangeArrowheads="1"/>
            </p:cNvSpPr>
            <p:nvPr/>
          </p:nvSpPr>
          <p:spPr bwMode="auto">
            <a:xfrm>
              <a:off x="730" y="139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103" name="Oval 16">
              <a:extLst>
                <a:ext uri="{FF2B5EF4-FFF2-40B4-BE49-F238E27FC236}">
                  <a16:creationId xmlns:a16="http://schemas.microsoft.com/office/drawing/2014/main" id="{FDD49790-967C-4794-BC8F-D3D4AD6EE84E}"/>
                </a:ext>
              </a:extLst>
            </p:cNvPr>
            <p:cNvSpPr>
              <a:spLocks noChangeArrowheads="1"/>
            </p:cNvSpPr>
            <p:nvPr/>
          </p:nvSpPr>
          <p:spPr bwMode="auto">
            <a:xfrm>
              <a:off x="1594" y="139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104" name="Oval 17">
              <a:extLst>
                <a:ext uri="{FF2B5EF4-FFF2-40B4-BE49-F238E27FC236}">
                  <a16:creationId xmlns:a16="http://schemas.microsoft.com/office/drawing/2014/main" id="{CE695853-E1E8-4A42-98D5-19FCC4A908AC}"/>
                </a:ext>
              </a:extLst>
            </p:cNvPr>
            <p:cNvSpPr>
              <a:spLocks noChangeArrowheads="1"/>
            </p:cNvSpPr>
            <p:nvPr/>
          </p:nvSpPr>
          <p:spPr bwMode="auto">
            <a:xfrm>
              <a:off x="1594" y="1872"/>
              <a:ext cx="288" cy="288"/>
            </a:xfrm>
            <a:prstGeom prst="ellipse">
              <a:avLst/>
            </a:prstGeom>
            <a:solidFill>
              <a:srgbClr val="FFFFCC"/>
            </a:solidFill>
            <a:ln w="19050">
              <a:solidFill>
                <a:srgbClr val="CC0000"/>
              </a:solidFill>
              <a:round/>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CC"/>
                </a:solidFill>
                <a:effectLst/>
                <a:uLnTx/>
                <a:uFillTx/>
                <a:latin typeface="Arial" charset="0"/>
              </a:endParaRPr>
            </a:p>
          </p:txBody>
        </p:sp>
        <p:sp>
          <p:nvSpPr>
            <p:cNvPr id="105" name="Text Box 18">
              <a:extLst>
                <a:ext uri="{FF2B5EF4-FFF2-40B4-BE49-F238E27FC236}">
                  <a16:creationId xmlns:a16="http://schemas.microsoft.com/office/drawing/2014/main" id="{38A97104-6522-49E9-A22C-802747E4456A}"/>
                </a:ext>
              </a:extLst>
            </p:cNvPr>
            <p:cNvSpPr txBox="1">
              <a:spLocks noChangeArrowheads="1"/>
            </p:cNvSpPr>
            <p:nvPr/>
          </p:nvSpPr>
          <p:spPr bwMode="auto">
            <a:xfrm>
              <a:off x="1172" y="873"/>
              <a:ext cx="278"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CC"/>
                  </a:solidFill>
                  <a:effectLst/>
                  <a:uLnTx/>
                  <a:uFillTx/>
                  <a:latin typeface="Times New Roman" pitchFamily="18" charset="0"/>
                </a:rPr>
                <a:t>A</a:t>
              </a:r>
              <a:endParaRPr kumimoji="1" lang="en-US" altLang="zh-CN" sz="2400" b="0" i="0" u="none" strike="noStrike" kern="0" cap="none" spc="0" normalizeH="0" baseline="0" noProof="0" dirty="0">
                <a:ln>
                  <a:noFill/>
                </a:ln>
                <a:solidFill>
                  <a:srgbClr val="0000CC"/>
                </a:solidFill>
                <a:effectLst/>
                <a:uLnTx/>
                <a:uFillTx/>
                <a:latin typeface="Times New Roman" pitchFamily="18" charset="0"/>
              </a:endParaRPr>
            </a:p>
          </p:txBody>
        </p:sp>
        <p:sp>
          <p:nvSpPr>
            <p:cNvPr id="106" name="Text Box 19">
              <a:extLst>
                <a:ext uri="{FF2B5EF4-FFF2-40B4-BE49-F238E27FC236}">
                  <a16:creationId xmlns:a16="http://schemas.microsoft.com/office/drawing/2014/main" id="{F5F8CA8B-2977-4678-A678-83F00DDAB8A2}"/>
                </a:ext>
              </a:extLst>
            </p:cNvPr>
            <p:cNvSpPr txBox="1">
              <a:spLocks noChangeArrowheads="1"/>
            </p:cNvSpPr>
            <p:nvPr/>
          </p:nvSpPr>
          <p:spPr bwMode="auto">
            <a:xfrm>
              <a:off x="746" y="1353"/>
              <a:ext cx="265"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B</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107" name="Text Box 20">
              <a:extLst>
                <a:ext uri="{FF2B5EF4-FFF2-40B4-BE49-F238E27FC236}">
                  <a16:creationId xmlns:a16="http://schemas.microsoft.com/office/drawing/2014/main" id="{E4AF2C39-CC46-4EFB-8D6F-BAD19B810B4C}"/>
                </a:ext>
              </a:extLst>
            </p:cNvPr>
            <p:cNvSpPr txBox="1">
              <a:spLocks noChangeArrowheads="1"/>
            </p:cNvSpPr>
            <p:nvPr/>
          </p:nvSpPr>
          <p:spPr bwMode="auto">
            <a:xfrm>
              <a:off x="1172" y="1353"/>
              <a:ext cx="278"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CC"/>
                  </a:solidFill>
                  <a:effectLst/>
                  <a:uLnTx/>
                  <a:uFillTx/>
                  <a:latin typeface="Times New Roman" pitchFamily="18" charset="0"/>
                </a:rPr>
                <a:t>C</a:t>
              </a:r>
              <a:endParaRPr kumimoji="1" lang="en-US" altLang="zh-CN" sz="2400" b="0" i="0" u="none" strike="noStrike" kern="0" cap="none" spc="0" normalizeH="0" baseline="0" noProof="0" dirty="0">
                <a:ln>
                  <a:noFill/>
                </a:ln>
                <a:solidFill>
                  <a:srgbClr val="0000CC"/>
                </a:solidFill>
                <a:effectLst/>
                <a:uLnTx/>
                <a:uFillTx/>
                <a:latin typeface="Times New Roman" pitchFamily="18" charset="0"/>
              </a:endParaRPr>
            </a:p>
          </p:txBody>
        </p:sp>
        <p:sp>
          <p:nvSpPr>
            <p:cNvPr id="108" name="Text Box 21">
              <a:extLst>
                <a:ext uri="{FF2B5EF4-FFF2-40B4-BE49-F238E27FC236}">
                  <a16:creationId xmlns:a16="http://schemas.microsoft.com/office/drawing/2014/main" id="{1C36A7F9-427C-4B3F-AE7A-6D96CFADA3E2}"/>
                </a:ext>
              </a:extLst>
            </p:cNvPr>
            <p:cNvSpPr txBox="1">
              <a:spLocks noChangeArrowheads="1"/>
            </p:cNvSpPr>
            <p:nvPr/>
          </p:nvSpPr>
          <p:spPr bwMode="auto">
            <a:xfrm>
              <a:off x="1610" y="1357"/>
              <a:ext cx="278"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D</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109" name="Text Box 22">
              <a:extLst>
                <a:ext uri="{FF2B5EF4-FFF2-40B4-BE49-F238E27FC236}">
                  <a16:creationId xmlns:a16="http://schemas.microsoft.com/office/drawing/2014/main" id="{40FEDA27-528B-4449-95DD-7198ED893162}"/>
                </a:ext>
              </a:extLst>
            </p:cNvPr>
            <p:cNvSpPr txBox="1">
              <a:spLocks noChangeArrowheads="1"/>
            </p:cNvSpPr>
            <p:nvPr/>
          </p:nvSpPr>
          <p:spPr bwMode="auto">
            <a:xfrm>
              <a:off x="554" y="1833"/>
              <a:ext cx="265"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E</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110" name="Text Box 23">
              <a:extLst>
                <a:ext uri="{FF2B5EF4-FFF2-40B4-BE49-F238E27FC236}">
                  <a16:creationId xmlns:a16="http://schemas.microsoft.com/office/drawing/2014/main" id="{3B8A5095-01C6-43A6-9013-7CD71541539F}"/>
                </a:ext>
              </a:extLst>
            </p:cNvPr>
            <p:cNvSpPr txBox="1">
              <a:spLocks noChangeArrowheads="1"/>
            </p:cNvSpPr>
            <p:nvPr/>
          </p:nvSpPr>
          <p:spPr bwMode="auto">
            <a:xfrm>
              <a:off x="944" y="1842"/>
              <a:ext cx="253"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F</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sp>
          <p:nvSpPr>
            <p:cNvPr id="111" name="Text Box 24">
              <a:extLst>
                <a:ext uri="{FF2B5EF4-FFF2-40B4-BE49-F238E27FC236}">
                  <a16:creationId xmlns:a16="http://schemas.microsoft.com/office/drawing/2014/main" id="{3E149A1A-7E31-4A02-B42E-D0E5E2EAE30B}"/>
                </a:ext>
              </a:extLst>
            </p:cNvPr>
            <p:cNvSpPr txBox="1">
              <a:spLocks noChangeArrowheads="1"/>
            </p:cNvSpPr>
            <p:nvPr/>
          </p:nvSpPr>
          <p:spPr bwMode="auto">
            <a:xfrm>
              <a:off x="1592" y="1842"/>
              <a:ext cx="290" cy="327"/>
            </a:xfrm>
            <a:prstGeom prst="rect">
              <a:avLst/>
            </a:prstGeom>
            <a:noFill/>
            <a:ln w="38100">
              <a:no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CC"/>
                  </a:solidFill>
                  <a:effectLst/>
                  <a:uLnTx/>
                  <a:uFillTx/>
                  <a:latin typeface="Times New Roman" pitchFamily="18" charset="0"/>
                </a:rPr>
                <a:t>G</a:t>
              </a:r>
              <a:endParaRPr kumimoji="1" lang="en-US" altLang="zh-CN" sz="2400" b="0" i="0" u="none" strike="noStrike" kern="0" cap="none" spc="0" normalizeH="0" baseline="0" noProof="0">
                <a:ln>
                  <a:noFill/>
                </a:ln>
                <a:solidFill>
                  <a:srgbClr val="0000CC"/>
                </a:solidFill>
                <a:effectLst/>
                <a:uLnTx/>
                <a:uFillTx/>
                <a:latin typeface="Times New Roman" pitchFamily="18" charset="0"/>
              </a:endParaRPr>
            </a:p>
          </p:txBody>
        </p:sp>
      </p:grpSp>
      <p:grpSp>
        <p:nvGrpSpPr>
          <p:cNvPr id="112" name="Group 91">
            <a:extLst>
              <a:ext uri="{FF2B5EF4-FFF2-40B4-BE49-F238E27FC236}">
                <a16:creationId xmlns:a16="http://schemas.microsoft.com/office/drawing/2014/main" id="{3AB79FD7-8B2B-46B6-9CBB-F998EB4414A6}"/>
              </a:ext>
            </a:extLst>
          </p:cNvPr>
          <p:cNvGrpSpPr>
            <a:grpSpLocks/>
          </p:cNvGrpSpPr>
          <p:nvPr/>
        </p:nvGrpSpPr>
        <p:grpSpPr bwMode="auto">
          <a:xfrm>
            <a:off x="4153005" y="908720"/>
            <a:ext cx="3975415" cy="2708687"/>
            <a:chOff x="2449" y="1192"/>
            <a:chExt cx="2812" cy="2238"/>
          </a:xfrm>
        </p:grpSpPr>
        <p:sp>
          <p:nvSpPr>
            <p:cNvPr id="113" name="Rectangle 65">
              <a:extLst>
                <a:ext uri="{FF2B5EF4-FFF2-40B4-BE49-F238E27FC236}">
                  <a16:creationId xmlns:a16="http://schemas.microsoft.com/office/drawing/2014/main" id="{EBE211AB-CC6F-4BE0-8C77-F0CA65EE537A}"/>
                </a:ext>
              </a:extLst>
            </p:cNvPr>
            <p:cNvSpPr>
              <a:spLocks noChangeArrowheads="1"/>
            </p:cNvSpPr>
            <p:nvPr/>
          </p:nvSpPr>
          <p:spPr bwMode="auto">
            <a:xfrm>
              <a:off x="2699" y="1207"/>
              <a:ext cx="521" cy="2223"/>
            </a:xfrm>
            <a:prstGeom prst="rect">
              <a:avLst/>
            </a:prstGeom>
            <a:solidFill>
              <a:srgbClr val="FFFFCC"/>
            </a:solidFill>
            <a:ln w="9525">
              <a:solidFill>
                <a:srgbClr val="000099"/>
              </a:solidFill>
              <a:miter lim="800000"/>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nvGrpSpPr>
            <p:cNvPr id="114" name="Group 30">
              <a:extLst>
                <a:ext uri="{FF2B5EF4-FFF2-40B4-BE49-F238E27FC236}">
                  <a16:creationId xmlns:a16="http://schemas.microsoft.com/office/drawing/2014/main" id="{875F0135-1ABF-42CD-B636-47A0DB05D427}"/>
                </a:ext>
              </a:extLst>
            </p:cNvPr>
            <p:cNvGrpSpPr>
              <a:grpSpLocks/>
            </p:cNvGrpSpPr>
            <p:nvPr/>
          </p:nvGrpSpPr>
          <p:grpSpPr bwMode="auto">
            <a:xfrm>
              <a:off x="3424" y="1194"/>
              <a:ext cx="658" cy="308"/>
              <a:chOff x="3424" y="1194"/>
              <a:chExt cx="658" cy="308"/>
            </a:xfrm>
          </p:grpSpPr>
          <p:grpSp>
            <p:nvGrpSpPr>
              <p:cNvPr id="173" name="Group 27">
                <a:extLst>
                  <a:ext uri="{FF2B5EF4-FFF2-40B4-BE49-F238E27FC236}">
                    <a16:creationId xmlns:a16="http://schemas.microsoft.com/office/drawing/2014/main" id="{AD30780F-E09A-4E88-BE6E-FFBD99A535A9}"/>
                  </a:ext>
                </a:extLst>
              </p:cNvPr>
              <p:cNvGrpSpPr>
                <a:grpSpLocks/>
              </p:cNvGrpSpPr>
              <p:nvPr/>
            </p:nvGrpSpPr>
            <p:grpSpPr bwMode="auto">
              <a:xfrm>
                <a:off x="3424" y="1230"/>
                <a:ext cx="477" cy="250"/>
                <a:chOff x="3424" y="1230"/>
                <a:chExt cx="477" cy="250"/>
              </a:xfrm>
            </p:grpSpPr>
            <p:sp>
              <p:nvSpPr>
                <p:cNvPr id="176" name="Rectangle 25">
                  <a:extLst>
                    <a:ext uri="{FF2B5EF4-FFF2-40B4-BE49-F238E27FC236}">
                      <a16:creationId xmlns:a16="http://schemas.microsoft.com/office/drawing/2014/main" id="{EB378913-2D19-4A28-95E4-4D81016F405D}"/>
                    </a:ext>
                  </a:extLst>
                </p:cNvPr>
                <p:cNvSpPr>
                  <a:spLocks noChangeArrowheads="1"/>
                </p:cNvSpPr>
                <p:nvPr/>
              </p:nvSpPr>
              <p:spPr bwMode="auto">
                <a:xfrm>
                  <a:off x="3424" y="1230"/>
                  <a:ext cx="477" cy="250"/>
                </a:xfrm>
                <a:prstGeom prst="rect">
                  <a:avLst/>
                </a:prstGeom>
                <a:solidFill>
                  <a:srgbClr val="FFFFCC"/>
                </a:solidFill>
                <a:ln w="9525">
                  <a:solidFill>
                    <a:srgbClr val="000099"/>
                  </a:solidFill>
                  <a:miter lim="800000"/>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77" name="Line 26">
                  <a:extLst>
                    <a:ext uri="{FF2B5EF4-FFF2-40B4-BE49-F238E27FC236}">
                      <a16:creationId xmlns:a16="http://schemas.microsoft.com/office/drawing/2014/main" id="{0E496379-6910-4B48-BFE8-AA1694C68444}"/>
                    </a:ext>
                  </a:extLst>
                </p:cNvPr>
                <p:cNvSpPr>
                  <a:spLocks noChangeShapeType="1"/>
                </p:cNvSpPr>
                <p:nvPr/>
              </p:nvSpPr>
              <p:spPr bwMode="auto">
                <a:xfrm>
                  <a:off x="3674" y="1230"/>
                  <a:ext cx="0" cy="25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sp>
            <p:nvSpPr>
              <p:cNvPr id="174" name="Line 28">
                <a:extLst>
                  <a:ext uri="{FF2B5EF4-FFF2-40B4-BE49-F238E27FC236}">
                    <a16:creationId xmlns:a16="http://schemas.microsoft.com/office/drawing/2014/main" id="{574D81E6-1B3C-4C1E-895E-FE3347902668}"/>
                  </a:ext>
                </a:extLst>
              </p:cNvPr>
              <p:cNvSpPr>
                <a:spLocks noChangeShapeType="1"/>
              </p:cNvSpPr>
              <p:nvPr/>
            </p:nvSpPr>
            <p:spPr bwMode="auto">
              <a:xfrm>
                <a:off x="3765" y="1344"/>
                <a:ext cx="317" cy="0"/>
              </a:xfrm>
              <a:prstGeom prst="line">
                <a:avLst/>
              </a:prstGeom>
              <a:noFill/>
              <a:ln w="19050">
                <a:solidFill>
                  <a:srgbClr val="000099"/>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75" name="Text Box 29">
                <a:extLst>
                  <a:ext uri="{FF2B5EF4-FFF2-40B4-BE49-F238E27FC236}">
                    <a16:creationId xmlns:a16="http://schemas.microsoft.com/office/drawing/2014/main" id="{E24E8920-7159-495F-8A1F-8A8E78E41E22}"/>
                  </a:ext>
                </a:extLst>
              </p:cNvPr>
              <p:cNvSpPr txBox="1">
                <a:spLocks noChangeArrowheads="1"/>
              </p:cNvSpPr>
              <p:nvPr/>
            </p:nvSpPr>
            <p:spPr bwMode="auto">
              <a:xfrm>
                <a:off x="3442" y="1194"/>
                <a:ext cx="232"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1</a:t>
                </a:r>
              </a:p>
            </p:txBody>
          </p:sp>
        </p:grpSp>
        <p:grpSp>
          <p:nvGrpSpPr>
            <p:cNvPr id="115" name="Group 31">
              <a:extLst>
                <a:ext uri="{FF2B5EF4-FFF2-40B4-BE49-F238E27FC236}">
                  <a16:creationId xmlns:a16="http://schemas.microsoft.com/office/drawing/2014/main" id="{B6A38EF2-63B8-4A53-8A57-4A3046511644}"/>
                </a:ext>
              </a:extLst>
            </p:cNvPr>
            <p:cNvGrpSpPr>
              <a:grpSpLocks/>
            </p:cNvGrpSpPr>
            <p:nvPr/>
          </p:nvGrpSpPr>
          <p:grpSpPr bwMode="auto">
            <a:xfrm>
              <a:off x="4082" y="1194"/>
              <a:ext cx="658" cy="308"/>
              <a:chOff x="3424" y="1194"/>
              <a:chExt cx="658" cy="308"/>
            </a:xfrm>
          </p:grpSpPr>
          <p:grpSp>
            <p:nvGrpSpPr>
              <p:cNvPr id="168" name="Group 32">
                <a:extLst>
                  <a:ext uri="{FF2B5EF4-FFF2-40B4-BE49-F238E27FC236}">
                    <a16:creationId xmlns:a16="http://schemas.microsoft.com/office/drawing/2014/main" id="{BF226A21-CBDF-4CA8-AA9C-C139355923B1}"/>
                  </a:ext>
                </a:extLst>
              </p:cNvPr>
              <p:cNvGrpSpPr>
                <a:grpSpLocks/>
              </p:cNvGrpSpPr>
              <p:nvPr/>
            </p:nvGrpSpPr>
            <p:grpSpPr bwMode="auto">
              <a:xfrm>
                <a:off x="3424" y="1230"/>
                <a:ext cx="477" cy="250"/>
                <a:chOff x="3424" y="1230"/>
                <a:chExt cx="477" cy="250"/>
              </a:xfrm>
            </p:grpSpPr>
            <p:sp>
              <p:nvSpPr>
                <p:cNvPr id="171" name="Rectangle 33">
                  <a:extLst>
                    <a:ext uri="{FF2B5EF4-FFF2-40B4-BE49-F238E27FC236}">
                      <a16:creationId xmlns:a16="http://schemas.microsoft.com/office/drawing/2014/main" id="{7E1BB335-4EB7-4358-8590-B5CDF83E0D25}"/>
                    </a:ext>
                  </a:extLst>
                </p:cNvPr>
                <p:cNvSpPr>
                  <a:spLocks noChangeArrowheads="1"/>
                </p:cNvSpPr>
                <p:nvPr/>
              </p:nvSpPr>
              <p:spPr bwMode="auto">
                <a:xfrm>
                  <a:off x="3424" y="1230"/>
                  <a:ext cx="477" cy="250"/>
                </a:xfrm>
                <a:prstGeom prst="rect">
                  <a:avLst/>
                </a:prstGeom>
                <a:solidFill>
                  <a:srgbClr val="FFFFCC"/>
                </a:solidFill>
                <a:ln w="9525">
                  <a:solidFill>
                    <a:srgbClr val="000099"/>
                  </a:solidFill>
                  <a:miter lim="800000"/>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72" name="Line 34">
                  <a:extLst>
                    <a:ext uri="{FF2B5EF4-FFF2-40B4-BE49-F238E27FC236}">
                      <a16:creationId xmlns:a16="http://schemas.microsoft.com/office/drawing/2014/main" id="{9B7F2144-FDEA-4611-AE1F-6DE635342CC8}"/>
                    </a:ext>
                  </a:extLst>
                </p:cNvPr>
                <p:cNvSpPr>
                  <a:spLocks noChangeShapeType="1"/>
                </p:cNvSpPr>
                <p:nvPr/>
              </p:nvSpPr>
              <p:spPr bwMode="auto">
                <a:xfrm>
                  <a:off x="3674" y="1230"/>
                  <a:ext cx="0" cy="25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sp>
            <p:nvSpPr>
              <p:cNvPr id="169" name="Line 35">
                <a:extLst>
                  <a:ext uri="{FF2B5EF4-FFF2-40B4-BE49-F238E27FC236}">
                    <a16:creationId xmlns:a16="http://schemas.microsoft.com/office/drawing/2014/main" id="{12DC4C5F-FF8A-4F9E-99A8-5A60DF489556}"/>
                  </a:ext>
                </a:extLst>
              </p:cNvPr>
              <p:cNvSpPr>
                <a:spLocks noChangeShapeType="1"/>
              </p:cNvSpPr>
              <p:nvPr/>
            </p:nvSpPr>
            <p:spPr bwMode="auto">
              <a:xfrm>
                <a:off x="3765" y="1344"/>
                <a:ext cx="317" cy="0"/>
              </a:xfrm>
              <a:prstGeom prst="line">
                <a:avLst/>
              </a:prstGeom>
              <a:noFill/>
              <a:ln w="19050">
                <a:solidFill>
                  <a:srgbClr val="000099"/>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70" name="Text Box 36">
                <a:extLst>
                  <a:ext uri="{FF2B5EF4-FFF2-40B4-BE49-F238E27FC236}">
                    <a16:creationId xmlns:a16="http://schemas.microsoft.com/office/drawing/2014/main" id="{13E1E406-D89C-46B6-BC41-FE8AFC7885C4}"/>
                  </a:ext>
                </a:extLst>
              </p:cNvPr>
              <p:cNvSpPr txBox="1">
                <a:spLocks noChangeArrowheads="1"/>
              </p:cNvSpPr>
              <p:nvPr/>
            </p:nvSpPr>
            <p:spPr bwMode="auto">
              <a:xfrm>
                <a:off x="3442" y="1194"/>
                <a:ext cx="232"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2</a:t>
                </a:r>
              </a:p>
            </p:txBody>
          </p:sp>
        </p:grpSp>
        <p:sp>
          <p:nvSpPr>
            <p:cNvPr id="116" name="Line 41">
              <a:extLst>
                <a:ext uri="{FF2B5EF4-FFF2-40B4-BE49-F238E27FC236}">
                  <a16:creationId xmlns:a16="http://schemas.microsoft.com/office/drawing/2014/main" id="{472C3594-7324-4E50-BBED-FF79BAC01D00}"/>
                </a:ext>
              </a:extLst>
            </p:cNvPr>
            <p:cNvSpPr>
              <a:spLocks noChangeShapeType="1"/>
            </p:cNvSpPr>
            <p:nvPr/>
          </p:nvSpPr>
          <p:spPr bwMode="auto">
            <a:xfrm>
              <a:off x="3107" y="1344"/>
              <a:ext cx="317" cy="0"/>
            </a:xfrm>
            <a:prstGeom prst="line">
              <a:avLst/>
            </a:prstGeom>
            <a:noFill/>
            <a:ln w="19050">
              <a:solidFill>
                <a:srgbClr val="000099"/>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nvGrpSpPr>
            <p:cNvPr id="117" name="Group 44">
              <a:extLst>
                <a:ext uri="{FF2B5EF4-FFF2-40B4-BE49-F238E27FC236}">
                  <a16:creationId xmlns:a16="http://schemas.microsoft.com/office/drawing/2014/main" id="{663CFD0C-0B84-4F08-BE9A-E7321EE7CD22}"/>
                </a:ext>
              </a:extLst>
            </p:cNvPr>
            <p:cNvGrpSpPr>
              <a:grpSpLocks/>
            </p:cNvGrpSpPr>
            <p:nvPr/>
          </p:nvGrpSpPr>
          <p:grpSpPr bwMode="auto">
            <a:xfrm>
              <a:off x="4740" y="1192"/>
              <a:ext cx="521" cy="310"/>
              <a:chOff x="4740" y="1192"/>
              <a:chExt cx="521" cy="310"/>
            </a:xfrm>
          </p:grpSpPr>
          <p:grpSp>
            <p:nvGrpSpPr>
              <p:cNvPr id="163" name="Group 38">
                <a:extLst>
                  <a:ext uri="{FF2B5EF4-FFF2-40B4-BE49-F238E27FC236}">
                    <a16:creationId xmlns:a16="http://schemas.microsoft.com/office/drawing/2014/main" id="{C8BC45A6-D0EF-43C3-AD05-0A0B5A5586F7}"/>
                  </a:ext>
                </a:extLst>
              </p:cNvPr>
              <p:cNvGrpSpPr>
                <a:grpSpLocks/>
              </p:cNvGrpSpPr>
              <p:nvPr/>
            </p:nvGrpSpPr>
            <p:grpSpPr bwMode="auto">
              <a:xfrm>
                <a:off x="4740" y="1230"/>
                <a:ext cx="477" cy="250"/>
                <a:chOff x="3424" y="1230"/>
                <a:chExt cx="477" cy="250"/>
              </a:xfrm>
            </p:grpSpPr>
            <p:sp>
              <p:nvSpPr>
                <p:cNvPr id="166" name="Rectangle 39">
                  <a:extLst>
                    <a:ext uri="{FF2B5EF4-FFF2-40B4-BE49-F238E27FC236}">
                      <a16:creationId xmlns:a16="http://schemas.microsoft.com/office/drawing/2014/main" id="{B521D183-E37F-4494-B237-5E84E436EB62}"/>
                    </a:ext>
                  </a:extLst>
                </p:cNvPr>
                <p:cNvSpPr>
                  <a:spLocks noChangeArrowheads="1"/>
                </p:cNvSpPr>
                <p:nvPr/>
              </p:nvSpPr>
              <p:spPr bwMode="auto">
                <a:xfrm>
                  <a:off x="3424" y="1230"/>
                  <a:ext cx="477" cy="250"/>
                </a:xfrm>
                <a:prstGeom prst="rect">
                  <a:avLst/>
                </a:prstGeom>
                <a:solidFill>
                  <a:srgbClr val="FFFFCC"/>
                </a:solidFill>
                <a:ln w="9525">
                  <a:solidFill>
                    <a:srgbClr val="000099"/>
                  </a:solidFill>
                  <a:miter lim="800000"/>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67" name="Line 40">
                  <a:extLst>
                    <a:ext uri="{FF2B5EF4-FFF2-40B4-BE49-F238E27FC236}">
                      <a16:creationId xmlns:a16="http://schemas.microsoft.com/office/drawing/2014/main" id="{4646E898-652D-4464-82F6-E28F1FA71C64}"/>
                    </a:ext>
                  </a:extLst>
                </p:cNvPr>
                <p:cNvSpPr>
                  <a:spLocks noChangeShapeType="1"/>
                </p:cNvSpPr>
                <p:nvPr/>
              </p:nvSpPr>
              <p:spPr bwMode="auto">
                <a:xfrm>
                  <a:off x="3674" y="1230"/>
                  <a:ext cx="0" cy="25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sp>
            <p:nvSpPr>
              <p:cNvPr id="164" name="Text Box 42">
                <a:extLst>
                  <a:ext uri="{FF2B5EF4-FFF2-40B4-BE49-F238E27FC236}">
                    <a16:creationId xmlns:a16="http://schemas.microsoft.com/office/drawing/2014/main" id="{0568CCDF-2471-429B-A002-92463EA9539A}"/>
                  </a:ext>
                </a:extLst>
              </p:cNvPr>
              <p:cNvSpPr txBox="1">
                <a:spLocks noChangeArrowheads="1"/>
              </p:cNvSpPr>
              <p:nvPr/>
            </p:nvSpPr>
            <p:spPr bwMode="auto">
              <a:xfrm>
                <a:off x="4758" y="1194"/>
                <a:ext cx="232"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3</a:t>
                </a:r>
              </a:p>
            </p:txBody>
          </p:sp>
          <p:sp>
            <p:nvSpPr>
              <p:cNvPr id="165" name="Text Box 43">
                <a:extLst>
                  <a:ext uri="{FF2B5EF4-FFF2-40B4-BE49-F238E27FC236}">
                    <a16:creationId xmlns:a16="http://schemas.microsoft.com/office/drawing/2014/main" id="{279B9EE6-3E0E-414D-9FC6-15ED0E22F6B3}"/>
                  </a:ext>
                </a:extLst>
              </p:cNvPr>
              <p:cNvSpPr txBox="1">
                <a:spLocks noChangeArrowheads="1"/>
              </p:cNvSpPr>
              <p:nvPr/>
            </p:nvSpPr>
            <p:spPr bwMode="auto">
              <a:xfrm>
                <a:off x="4953" y="1192"/>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99"/>
                    </a:solidFill>
                    <a:effectLst/>
                    <a:uLnTx/>
                    <a:uFillTx/>
                    <a:latin typeface="宋体" pitchFamily="2" charset="-122"/>
                  </a:rPr>
                  <a:t>∧</a:t>
                </a:r>
              </a:p>
            </p:txBody>
          </p:sp>
        </p:grpSp>
        <p:grpSp>
          <p:nvGrpSpPr>
            <p:cNvPr id="118" name="Group 45">
              <a:extLst>
                <a:ext uri="{FF2B5EF4-FFF2-40B4-BE49-F238E27FC236}">
                  <a16:creationId xmlns:a16="http://schemas.microsoft.com/office/drawing/2014/main" id="{3C1B1D07-3B20-400C-B3A8-C32AE5E398BE}"/>
                </a:ext>
              </a:extLst>
            </p:cNvPr>
            <p:cNvGrpSpPr>
              <a:grpSpLocks/>
            </p:cNvGrpSpPr>
            <p:nvPr/>
          </p:nvGrpSpPr>
          <p:grpSpPr bwMode="auto">
            <a:xfrm>
              <a:off x="3424" y="1504"/>
              <a:ext cx="658" cy="308"/>
              <a:chOff x="3424" y="1194"/>
              <a:chExt cx="658" cy="308"/>
            </a:xfrm>
          </p:grpSpPr>
          <p:grpSp>
            <p:nvGrpSpPr>
              <p:cNvPr id="158" name="Group 46">
                <a:extLst>
                  <a:ext uri="{FF2B5EF4-FFF2-40B4-BE49-F238E27FC236}">
                    <a16:creationId xmlns:a16="http://schemas.microsoft.com/office/drawing/2014/main" id="{93CDACC5-0BA6-4F6C-876E-B00D1D0A4F7B}"/>
                  </a:ext>
                </a:extLst>
              </p:cNvPr>
              <p:cNvGrpSpPr>
                <a:grpSpLocks/>
              </p:cNvGrpSpPr>
              <p:nvPr/>
            </p:nvGrpSpPr>
            <p:grpSpPr bwMode="auto">
              <a:xfrm>
                <a:off x="3424" y="1230"/>
                <a:ext cx="477" cy="250"/>
                <a:chOff x="3424" y="1230"/>
                <a:chExt cx="477" cy="250"/>
              </a:xfrm>
            </p:grpSpPr>
            <p:sp>
              <p:nvSpPr>
                <p:cNvPr id="161" name="Rectangle 47">
                  <a:extLst>
                    <a:ext uri="{FF2B5EF4-FFF2-40B4-BE49-F238E27FC236}">
                      <a16:creationId xmlns:a16="http://schemas.microsoft.com/office/drawing/2014/main" id="{E47742A0-19CD-4879-95D3-77949717DD79}"/>
                    </a:ext>
                  </a:extLst>
                </p:cNvPr>
                <p:cNvSpPr>
                  <a:spLocks noChangeArrowheads="1"/>
                </p:cNvSpPr>
                <p:nvPr/>
              </p:nvSpPr>
              <p:spPr bwMode="auto">
                <a:xfrm>
                  <a:off x="3424" y="1230"/>
                  <a:ext cx="477" cy="250"/>
                </a:xfrm>
                <a:prstGeom prst="rect">
                  <a:avLst/>
                </a:prstGeom>
                <a:solidFill>
                  <a:srgbClr val="FFFFCC"/>
                </a:solidFill>
                <a:ln w="9525">
                  <a:solidFill>
                    <a:srgbClr val="000099"/>
                  </a:solidFill>
                  <a:miter lim="800000"/>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62" name="Line 48">
                  <a:extLst>
                    <a:ext uri="{FF2B5EF4-FFF2-40B4-BE49-F238E27FC236}">
                      <a16:creationId xmlns:a16="http://schemas.microsoft.com/office/drawing/2014/main" id="{AD2FB5B5-1AFB-485B-ADAE-C305DFB4DA71}"/>
                    </a:ext>
                  </a:extLst>
                </p:cNvPr>
                <p:cNvSpPr>
                  <a:spLocks noChangeShapeType="1"/>
                </p:cNvSpPr>
                <p:nvPr/>
              </p:nvSpPr>
              <p:spPr bwMode="auto">
                <a:xfrm>
                  <a:off x="3674" y="1230"/>
                  <a:ext cx="0" cy="25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sp>
            <p:nvSpPr>
              <p:cNvPr id="159" name="Line 49">
                <a:extLst>
                  <a:ext uri="{FF2B5EF4-FFF2-40B4-BE49-F238E27FC236}">
                    <a16:creationId xmlns:a16="http://schemas.microsoft.com/office/drawing/2014/main" id="{B6CB9268-822D-4EF6-B630-88361BD63A3D}"/>
                  </a:ext>
                </a:extLst>
              </p:cNvPr>
              <p:cNvSpPr>
                <a:spLocks noChangeShapeType="1"/>
              </p:cNvSpPr>
              <p:nvPr/>
            </p:nvSpPr>
            <p:spPr bwMode="auto">
              <a:xfrm>
                <a:off x="3765" y="1344"/>
                <a:ext cx="317" cy="0"/>
              </a:xfrm>
              <a:prstGeom prst="line">
                <a:avLst/>
              </a:prstGeom>
              <a:noFill/>
              <a:ln w="19050">
                <a:solidFill>
                  <a:srgbClr val="000099"/>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60" name="Text Box 50">
                <a:extLst>
                  <a:ext uri="{FF2B5EF4-FFF2-40B4-BE49-F238E27FC236}">
                    <a16:creationId xmlns:a16="http://schemas.microsoft.com/office/drawing/2014/main" id="{3E1AB65D-D329-4658-9F96-7CEA3D634D6F}"/>
                  </a:ext>
                </a:extLst>
              </p:cNvPr>
              <p:cNvSpPr txBox="1">
                <a:spLocks noChangeArrowheads="1"/>
              </p:cNvSpPr>
              <p:nvPr/>
            </p:nvSpPr>
            <p:spPr bwMode="auto">
              <a:xfrm>
                <a:off x="3442" y="1194"/>
                <a:ext cx="232"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4</a:t>
                </a:r>
              </a:p>
            </p:txBody>
          </p:sp>
        </p:grpSp>
        <p:sp>
          <p:nvSpPr>
            <p:cNvPr id="119" name="Line 51">
              <a:extLst>
                <a:ext uri="{FF2B5EF4-FFF2-40B4-BE49-F238E27FC236}">
                  <a16:creationId xmlns:a16="http://schemas.microsoft.com/office/drawing/2014/main" id="{FA4F6E15-D5A5-4974-BF3C-F4C4FE7B6AEB}"/>
                </a:ext>
              </a:extLst>
            </p:cNvPr>
            <p:cNvSpPr>
              <a:spLocks noChangeShapeType="1"/>
            </p:cNvSpPr>
            <p:nvPr/>
          </p:nvSpPr>
          <p:spPr bwMode="auto">
            <a:xfrm>
              <a:off x="3107" y="1654"/>
              <a:ext cx="317" cy="0"/>
            </a:xfrm>
            <a:prstGeom prst="line">
              <a:avLst/>
            </a:prstGeom>
            <a:noFill/>
            <a:ln w="19050">
              <a:solidFill>
                <a:srgbClr val="000099"/>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nvGrpSpPr>
            <p:cNvPr id="120" name="Group 52">
              <a:extLst>
                <a:ext uri="{FF2B5EF4-FFF2-40B4-BE49-F238E27FC236}">
                  <a16:creationId xmlns:a16="http://schemas.microsoft.com/office/drawing/2014/main" id="{5CCE6E18-751D-49FA-9A4A-AC2D7E8236CD}"/>
                </a:ext>
              </a:extLst>
            </p:cNvPr>
            <p:cNvGrpSpPr>
              <a:grpSpLocks/>
            </p:cNvGrpSpPr>
            <p:nvPr/>
          </p:nvGrpSpPr>
          <p:grpSpPr bwMode="auto">
            <a:xfrm>
              <a:off x="4082" y="1502"/>
              <a:ext cx="521" cy="310"/>
              <a:chOff x="4740" y="1192"/>
              <a:chExt cx="521" cy="310"/>
            </a:xfrm>
          </p:grpSpPr>
          <p:grpSp>
            <p:nvGrpSpPr>
              <p:cNvPr id="153" name="Group 53">
                <a:extLst>
                  <a:ext uri="{FF2B5EF4-FFF2-40B4-BE49-F238E27FC236}">
                    <a16:creationId xmlns:a16="http://schemas.microsoft.com/office/drawing/2014/main" id="{5EEBEB5D-D65D-4381-873F-AC3D54194C00}"/>
                  </a:ext>
                </a:extLst>
              </p:cNvPr>
              <p:cNvGrpSpPr>
                <a:grpSpLocks/>
              </p:cNvGrpSpPr>
              <p:nvPr/>
            </p:nvGrpSpPr>
            <p:grpSpPr bwMode="auto">
              <a:xfrm>
                <a:off x="4740" y="1230"/>
                <a:ext cx="477" cy="250"/>
                <a:chOff x="3424" y="1230"/>
                <a:chExt cx="477" cy="250"/>
              </a:xfrm>
            </p:grpSpPr>
            <p:sp>
              <p:nvSpPr>
                <p:cNvPr id="156" name="Rectangle 54">
                  <a:extLst>
                    <a:ext uri="{FF2B5EF4-FFF2-40B4-BE49-F238E27FC236}">
                      <a16:creationId xmlns:a16="http://schemas.microsoft.com/office/drawing/2014/main" id="{BE73DE2C-9F5B-4F25-A18B-013E06BB1B53}"/>
                    </a:ext>
                  </a:extLst>
                </p:cNvPr>
                <p:cNvSpPr>
                  <a:spLocks noChangeArrowheads="1"/>
                </p:cNvSpPr>
                <p:nvPr/>
              </p:nvSpPr>
              <p:spPr bwMode="auto">
                <a:xfrm>
                  <a:off x="3424" y="1230"/>
                  <a:ext cx="477" cy="250"/>
                </a:xfrm>
                <a:prstGeom prst="rect">
                  <a:avLst/>
                </a:prstGeom>
                <a:solidFill>
                  <a:srgbClr val="FFFFCC"/>
                </a:solidFill>
                <a:ln w="9525">
                  <a:solidFill>
                    <a:srgbClr val="000099"/>
                  </a:solidFill>
                  <a:miter lim="800000"/>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57" name="Line 55">
                  <a:extLst>
                    <a:ext uri="{FF2B5EF4-FFF2-40B4-BE49-F238E27FC236}">
                      <a16:creationId xmlns:a16="http://schemas.microsoft.com/office/drawing/2014/main" id="{30DACB20-82C5-4303-8DB1-128B43436046}"/>
                    </a:ext>
                  </a:extLst>
                </p:cNvPr>
                <p:cNvSpPr>
                  <a:spLocks noChangeShapeType="1"/>
                </p:cNvSpPr>
                <p:nvPr/>
              </p:nvSpPr>
              <p:spPr bwMode="auto">
                <a:xfrm>
                  <a:off x="3674" y="1230"/>
                  <a:ext cx="0" cy="25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sp>
            <p:nvSpPr>
              <p:cNvPr id="154" name="Text Box 56">
                <a:extLst>
                  <a:ext uri="{FF2B5EF4-FFF2-40B4-BE49-F238E27FC236}">
                    <a16:creationId xmlns:a16="http://schemas.microsoft.com/office/drawing/2014/main" id="{C26D756F-F050-4860-8063-E4659B860D12}"/>
                  </a:ext>
                </a:extLst>
              </p:cNvPr>
              <p:cNvSpPr txBox="1">
                <a:spLocks noChangeArrowheads="1"/>
              </p:cNvSpPr>
              <p:nvPr/>
            </p:nvSpPr>
            <p:spPr bwMode="auto">
              <a:xfrm>
                <a:off x="4758" y="1194"/>
                <a:ext cx="232"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5</a:t>
                </a:r>
              </a:p>
            </p:txBody>
          </p:sp>
          <p:sp>
            <p:nvSpPr>
              <p:cNvPr id="155" name="Text Box 57">
                <a:extLst>
                  <a:ext uri="{FF2B5EF4-FFF2-40B4-BE49-F238E27FC236}">
                    <a16:creationId xmlns:a16="http://schemas.microsoft.com/office/drawing/2014/main" id="{CCA2FE99-591D-4B7B-ABE7-34BD27A919DB}"/>
                  </a:ext>
                </a:extLst>
              </p:cNvPr>
              <p:cNvSpPr txBox="1">
                <a:spLocks noChangeArrowheads="1"/>
              </p:cNvSpPr>
              <p:nvPr/>
            </p:nvSpPr>
            <p:spPr bwMode="auto">
              <a:xfrm>
                <a:off x="4953" y="1192"/>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99"/>
                    </a:solidFill>
                    <a:effectLst/>
                    <a:uLnTx/>
                    <a:uFillTx/>
                    <a:latin typeface="宋体" pitchFamily="2" charset="-122"/>
                  </a:rPr>
                  <a:t>∧</a:t>
                </a:r>
              </a:p>
            </p:txBody>
          </p:sp>
        </p:grpSp>
        <p:sp>
          <p:nvSpPr>
            <p:cNvPr id="121" name="Line 58">
              <a:extLst>
                <a:ext uri="{FF2B5EF4-FFF2-40B4-BE49-F238E27FC236}">
                  <a16:creationId xmlns:a16="http://schemas.microsoft.com/office/drawing/2014/main" id="{0F7ACE1C-962B-473A-90C2-C47125777B8D}"/>
                </a:ext>
              </a:extLst>
            </p:cNvPr>
            <p:cNvSpPr>
              <a:spLocks noChangeShapeType="1"/>
            </p:cNvSpPr>
            <p:nvPr/>
          </p:nvSpPr>
          <p:spPr bwMode="auto">
            <a:xfrm>
              <a:off x="3107" y="2289"/>
              <a:ext cx="317" cy="0"/>
            </a:xfrm>
            <a:prstGeom prst="line">
              <a:avLst/>
            </a:prstGeom>
            <a:noFill/>
            <a:ln w="19050">
              <a:solidFill>
                <a:srgbClr val="000099"/>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nvGrpSpPr>
            <p:cNvPr id="122" name="Group 59">
              <a:extLst>
                <a:ext uri="{FF2B5EF4-FFF2-40B4-BE49-F238E27FC236}">
                  <a16:creationId xmlns:a16="http://schemas.microsoft.com/office/drawing/2014/main" id="{1E40CC31-88A3-4D59-A0EA-0B951D8120A4}"/>
                </a:ext>
              </a:extLst>
            </p:cNvPr>
            <p:cNvGrpSpPr>
              <a:grpSpLocks/>
            </p:cNvGrpSpPr>
            <p:nvPr/>
          </p:nvGrpSpPr>
          <p:grpSpPr bwMode="auto">
            <a:xfrm>
              <a:off x="3424" y="2137"/>
              <a:ext cx="521" cy="310"/>
              <a:chOff x="4740" y="1192"/>
              <a:chExt cx="521" cy="310"/>
            </a:xfrm>
          </p:grpSpPr>
          <p:grpSp>
            <p:nvGrpSpPr>
              <p:cNvPr id="148" name="Group 60">
                <a:extLst>
                  <a:ext uri="{FF2B5EF4-FFF2-40B4-BE49-F238E27FC236}">
                    <a16:creationId xmlns:a16="http://schemas.microsoft.com/office/drawing/2014/main" id="{801EECAD-694A-4A32-98B0-C61C0EB66DFC}"/>
                  </a:ext>
                </a:extLst>
              </p:cNvPr>
              <p:cNvGrpSpPr>
                <a:grpSpLocks/>
              </p:cNvGrpSpPr>
              <p:nvPr/>
            </p:nvGrpSpPr>
            <p:grpSpPr bwMode="auto">
              <a:xfrm>
                <a:off x="4740" y="1230"/>
                <a:ext cx="477" cy="250"/>
                <a:chOff x="3424" y="1230"/>
                <a:chExt cx="477" cy="250"/>
              </a:xfrm>
            </p:grpSpPr>
            <p:sp>
              <p:nvSpPr>
                <p:cNvPr id="151" name="Rectangle 61">
                  <a:extLst>
                    <a:ext uri="{FF2B5EF4-FFF2-40B4-BE49-F238E27FC236}">
                      <a16:creationId xmlns:a16="http://schemas.microsoft.com/office/drawing/2014/main" id="{2A65A458-ECB6-4CAE-83FF-51AC3A288F35}"/>
                    </a:ext>
                  </a:extLst>
                </p:cNvPr>
                <p:cNvSpPr>
                  <a:spLocks noChangeArrowheads="1"/>
                </p:cNvSpPr>
                <p:nvPr/>
              </p:nvSpPr>
              <p:spPr bwMode="auto">
                <a:xfrm>
                  <a:off x="3424" y="1230"/>
                  <a:ext cx="477" cy="250"/>
                </a:xfrm>
                <a:prstGeom prst="rect">
                  <a:avLst/>
                </a:prstGeom>
                <a:solidFill>
                  <a:srgbClr val="FFFFCC"/>
                </a:solidFill>
                <a:ln w="9525">
                  <a:solidFill>
                    <a:srgbClr val="000099"/>
                  </a:solidFill>
                  <a:miter lim="800000"/>
                  <a:headEnd/>
                  <a:tailEnd/>
                </a:ln>
                <a:effectLst>
                  <a:outerShdw dist="35921"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52" name="Line 62">
                  <a:extLst>
                    <a:ext uri="{FF2B5EF4-FFF2-40B4-BE49-F238E27FC236}">
                      <a16:creationId xmlns:a16="http://schemas.microsoft.com/office/drawing/2014/main" id="{E010E23C-F0CD-42DF-AD33-24C8F1EDE4AD}"/>
                    </a:ext>
                  </a:extLst>
                </p:cNvPr>
                <p:cNvSpPr>
                  <a:spLocks noChangeShapeType="1"/>
                </p:cNvSpPr>
                <p:nvPr/>
              </p:nvSpPr>
              <p:spPr bwMode="auto">
                <a:xfrm>
                  <a:off x="3674" y="1230"/>
                  <a:ext cx="0" cy="25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sp>
            <p:nvSpPr>
              <p:cNvPr id="149" name="Text Box 63">
                <a:extLst>
                  <a:ext uri="{FF2B5EF4-FFF2-40B4-BE49-F238E27FC236}">
                    <a16:creationId xmlns:a16="http://schemas.microsoft.com/office/drawing/2014/main" id="{6E2546A5-2DF7-46C6-9E27-AC2F82006757}"/>
                  </a:ext>
                </a:extLst>
              </p:cNvPr>
              <p:cNvSpPr txBox="1">
                <a:spLocks noChangeArrowheads="1"/>
              </p:cNvSpPr>
              <p:nvPr/>
            </p:nvSpPr>
            <p:spPr bwMode="auto">
              <a:xfrm>
                <a:off x="4758" y="1194"/>
                <a:ext cx="232"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dirty="0">
                    <a:ln>
                      <a:noFill/>
                    </a:ln>
                    <a:solidFill>
                      <a:srgbClr val="000099"/>
                    </a:solidFill>
                    <a:effectLst/>
                    <a:uLnTx/>
                    <a:uFillTx/>
                    <a:latin typeface="Arial" charset="0"/>
                  </a:rPr>
                  <a:t>6</a:t>
                </a:r>
              </a:p>
            </p:txBody>
          </p:sp>
          <p:sp>
            <p:nvSpPr>
              <p:cNvPr id="150" name="Text Box 64">
                <a:extLst>
                  <a:ext uri="{FF2B5EF4-FFF2-40B4-BE49-F238E27FC236}">
                    <a16:creationId xmlns:a16="http://schemas.microsoft.com/office/drawing/2014/main" id="{66D5EB44-3D3A-4D54-8DD7-C6579683F029}"/>
                  </a:ext>
                </a:extLst>
              </p:cNvPr>
              <p:cNvSpPr txBox="1">
                <a:spLocks noChangeArrowheads="1"/>
              </p:cNvSpPr>
              <p:nvPr/>
            </p:nvSpPr>
            <p:spPr bwMode="auto">
              <a:xfrm>
                <a:off x="4953" y="1192"/>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99"/>
                    </a:solidFill>
                    <a:effectLst/>
                    <a:uLnTx/>
                    <a:uFillTx/>
                    <a:latin typeface="宋体" pitchFamily="2" charset="-122"/>
                  </a:rPr>
                  <a:t>∧</a:t>
                </a:r>
              </a:p>
            </p:txBody>
          </p:sp>
        </p:grpSp>
        <p:sp>
          <p:nvSpPr>
            <p:cNvPr id="123" name="Line 66">
              <a:extLst>
                <a:ext uri="{FF2B5EF4-FFF2-40B4-BE49-F238E27FC236}">
                  <a16:creationId xmlns:a16="http://schemas.microsoft.com/office/drawing/2014/main" id="{FDE1ADF1-48E9-4F5B-8E42-8998EAEA2834}"/>
                </a:ext>
              </a:extLst>
            </p:cNvPr>
            <p:cNvSpPr>
              <a:spLocks noChangeShapeType="1"/>
            </p:cNvSpPr>
            <p:nvPr/>
          </p:nvSpPr>
          <p:spPr bwMode="auto">
            <a:xfrm flipH="1">
              <a:off x="2699" y="1502"/>
              <a:ext cx="521" cy="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24" name="Line 67">
              <a:extLst>
                <a:ext uri="{FF2B5EF4-FFF2-40B4-BE49-F238E27FC236}">
                  <a16:creationId xmlns:a16="http://schemas.microsoft.com/office/drawing/2014/main" id="{DD300150-2CE7-4203-937B-3DE1FA6DC3FC}"/>
                </a:ext>
              </a:extLst>
            </p:cNvPr>
            <p:cNvSpPr>
              <a:spLocks noChangeShapeType="1"/>
            </p:cNvSpPr>
            <p:nvPr/>
          </p:nvSpPr>
          <p:spPr bwMode="auto">
            <a:xfrm flipH="1">
              <a:off x="2699" y="1820"/>
              <a:ext cx="521" cy="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25" name="Line 68">
              <a:extLst>
                <a:ext uri="{FF2B5EF4-FFF2-40B4-BE49-F238E27FC236}">
                  <a16:creationId xmlns:a16="http://schemas.microsoft.com/office/drawing/2014/main" id="{56C0E8A1-98B2-4E64-B342-7E144A5FA24E}"/>
                </a:ext>
              </a:extLst>
            </p:cNvPr>
            <p:cNvSpPr>
              <a:spLocks noChangeShapeType="1"/>
            </p:cNvSpPr>
            <p:nvPr/>
          </p:nvSpPr>
          <p:spPr bwMode="auto">
            <a:xfrm flipH="1">
              <a:off x="2699" y="2137"/>
              <a:ext cx="521" cy="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26" name="Line 69">
              <a:extLst>
                <a:ext uri="{FF2B5EF4-FFF2-40B4-BE49-F238E27FC236}">
                  <a16:creationId xmlns:a16="http://schemas.microsoft.com/office/drawing/2014/main" id="{7DAF751C-DA29-499E-927C-D911F47D17FC}"/>
                </a:ext>
              </a:extLst>
            </p:cNvPr>
            <p:cNvSpPr>
              <a:spLocks noChangeShapeType="1"/>
            </p:cNvSpPr>
            <p:nvPr/>
          </p:nvSpPr>
          <p:spPr bwMode="auto">
            <a:xfrm flipH="1">
              <a:off x="2699" y="2455"/>
              <a:ext cx="521" cy="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27" name="Line 70">
              <a:extLst>
                <a:ext uri="{FF2B5EF4-FFF2-40B4-BE49-F238E27FC236}">
                  <a16:creationId xmlns:a16="http://schemas.microsoft.com/office/drawing/2014/main" id="{F4B1FB1E-539B-4EAF-9A84-DF4D4BED4345}"/>
                </a:ext>
              </a:extLst>
            </p:cNvPr>
            <p:cNvSpPr>
              <a:spLocks noChangeShapeType="1"/>
            </p:cNvSpPr>
            <p:nvPr/>
          </p:nvSpPr>
          <p:spPr bwMode="auto">
            <a:xfrm flipH="1">
              <a:off x="2699" y="2772"/>
              <a:ext cx="521" cy="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28" name="Line 71">
              <a:extLst>
                <a:ext uri="{FF2B5EF4-FFF2-40B4-BE49-F238E27FC236}">
                  <a16:creationId xmlns:a16="http://schemas.microsoft.com/office/drawing/2014/main" id="{C10BC197-02A1-461A-9B8D-7B206F416E4D}"/>
                </a:ext>
              </a:extLst>
            </p:cNvPr>
            <p:cNvSpPr>
              <a:spLocks noChangeShapeType="1"/>
            </p:cNvSpPr>
            <p:nvPr/>
          </p:nvSpPr>
          <p:spPr bwMode="auto">
            <a:xfrm flipH="1">
              <a:off x="2699" y="3090"/>
              <a:ext cx="521" cy="0"/>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29" name="Line 72">
              <a:extLst>
                <a:ext uri="{FF2B5EF4-FFF2-40B4-BE49-F238E27FC236}">
                  <a16:creationId xmlns:a16="http://schemas.microsoft.com/office/drawing/2014/main" id="{07289909-B9D3-4B78-91DF-52E6C689234A}"/>
                </a:ext>
              </a:extLst>
            </p:cNvPr>
            <p:cNvSpPr>
              <a:spLocks noChangeShapeType="1"/>
            </p:cNvSpPr>
            <p:nvPr/>
          </p:nvSpPr>
          <p:spPr bwMode="auto">
            <a:xfrm>
              <a:off x="2971" y="1207"/>
              <a:ext cx="0" cy="2223"/>
            </a:xfrm>
            <a:prstGeom prst="line">
              <a:avLst/>
            </a:prstGeom>
            <a:noFill/>
            <a:ln w="9525">
              <a:solidFill>
                <a:srgbClr val="00009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30" name="Text Box 73">
              <a:extLst>
                <a:ext uri="{FF2B5EF4-FFF2-40B4-BE49-F238E27FC236}">
                  <a16:creationId xmlns:a16="http://schemas.microsoft.com/office/drawing/2014/main" id="{FCBBE637-EF5D-478E-8AE6-5AB96CBFCABB}"/>
                </a:ext>
              </a:extLst>
            </p:cNvPr>
            <p:cNvSpPr txBox="1">
              <a:spLocks noChangeArrowheads="1"/>
            </p:cNvSpPr>
            <p:nvPr/>
          </p:nvSpPr>
          <p:spPr bwMode="auto">
            <a:xfrm>
              <a:off x="2948" y="2455"/>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99"/>
                  </a:solidFill>
                  <a:effectLst/>
                  <a:uLnTx/>
                  <a:uFillTx/>
                  <a:latin typeface="宋体" pitchFamily="2" charset="-122"/>
                </a:rPr>
                <a:t>∧</a:t>
              </a:r>
            </a:p>
          </p:txBody>
        </p:sp>
        <p:sp>
          <p:nvSpPr>
            <p:cNvPr id="131" name="Text Box 74">
              <a:extLst>
                <a:ext uri="{FF2B5EF4-FFF2-40B4-BE49-F238E27FC236}">
                  <a16:creationId xmlns:a16="http://schemas.microsoft.com/office/drawing/2014/main" id="{2C59F889-841E-41A3-A14E-64D4A739BD56}"/>
                </a:ext>
              </a:extLst>
            </p:cNvPr>
            <p:cNvSpPr txBox="1">
              <a:spLocks noChangeArrowheads="1"/>
            </p:cNvSpPr>
            <p:nvPr/>
          </p:nvSpPr>
          <p:spPr bwMode="auto">
            <a:xfrm>
              <a:off x="2948" y="1820"/>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99"/>
                  </a:solidFill>
                  <a:effectLst/>
                  <a:uLnTx/>
                  <a:uFillTx/>
                  <a:latin typeface="宋体" pitchFamily="2" charset="-122"/>
                </a:rPr>
                <a:t>∧</a:t>
              </a:r>
            </a:p>
          </p:txBody>
        </p:sp>
        <p:sp>
          <p:nvSpPr>
            <p:cNvPr id="132" name="Text Box 75">
              <a:extLst>
                <a:ext uri="{FF2B5EF4-FFF2-40B4-BE49-F238E27FC236}">
                  <a16:creationId xmlns:a16="http://schemas.microsoft.com/office/drawing/2014/main" id="{E44814F6-C36A-4587-9C0B-8E0E7F087A63}"/>
                </a:ext>
              </a:extLst>
            </p:cNvPr>
            <p:cNvSpPr txBox="1">
              <a:spLocks noChangeArrowheads="1"/>
            </p:cNvSpPr>
            <p:nvPr/>
          </p:nvSpPr>
          <p:spPr bwMode="auto">
            <a:xfrm>
              <a:off x="2948" y="2757"/>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99"/>
                  </a:solidFill>
                  <a:effectLst/>
                  <a:uLnTx/>
                  <a:uFillTx/>
                  <a:latin typeface="宋体" pitchFamily="2" charset="-122"/>
                </a:rPr>
                <a:t>∧</a:t>
              </a:r>
            </a:p>
          </p:txBody>
        </p:sp>
        <p:sp>
          <p:nvSpPr>
            <p:cNvPr id="133" name="Text Box 76">
              <a:extLst>
                <a:ext uri="{FF2B5EF4-FFF2-40B4-BE49-F238E27FC236}">
                  <a16:creationId xmlns:a16="http://schemas.microsoft.com/office/drawing/2014/main" id="{48411DBF-DF3E-4C34-874B-C2AF6D2F18B0}"/>
                </a:ext>
              </a:extLst>
            </p:cNvPr>
            <p:cNvSpPr txBox="1">
              <a:spLocks noChangeArrowheads="1"/>
            </p:cNvSpPr>
            <p:nvPr/>
          </p:nvSpPr>
          <p:spPr bwMode="auto">
            <a:xfrm>
              <a:off x="2948" y="3074"/>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99"/>
                  </a:solidFill>
                  <a:effectLst/>
                  <a:uLnTx/>
                  <a:uFillTx/>
                  <a:latin typeface="宋体" pitchFamily="2" charset="-122"/>
                </a:rPr>
                <a:t>∧</a:t>
              </a:r>
            </a:p>
          </p:txBody>
        </p:sp>
        <p:sp>
          <p:nvSpPr>
            <p:cNvPr id="134" name="Text Box 77">
              <a:extLst>
                <a:ext uri="{FF2B5EF4-FFF2-40B4-BE49-F238E27FC236}">
                  <a16:creationId xmlns:a16="http://schemas.microsoft.com/office/drawing/2014/main" id="{41FA2D84-1C32-4EE3-8253-D55991E7D86D}"/>
                </a:ext>
              </a:extLst>
            </p:cNvPr>
            <p:cNvSpPr txBox="1">
              <a:spLocks noChangeArrowheads="1"/>
            </p:cNvSpPr>
            <p:nvPr/>
          </p:nvSpPr>
          <p:spPr bwMode="auto">
            <a:xfrm>
              <a:off x="2699" y="1194"/>
              <a:ext cx="266" cy="30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A</a:t>
              </a:r>
            </a:p>
          </p:txBody>
        </p:sp>
        <p:sp>
          <p:nvSpPr>
            <p:cNvPr id="135" name="Text Box 78">
              <a:extLst>
                <a:ext uri="{FF2B5EF4-FFF2-40B4-BE49-F238E27FC236}">
                  <a16:creationId xmlns:a16="http://schemas.microsoft.com/office/drawing/2014/main" id="{B1024B5C-4E2B-4FFE-8A80-EDE64A9B5547}"/>
                </a:ext>
              </a:extLst>
            </p:cNvPr>
            <p:cNvSpPr txBox="1">
              <a:spLocks noChangeArrowheads="1"/>
            </p:cNvSpPr>
            <p:nvPr/>
          </p:nvSpPr>
          <p:spPr bwMode="auto">
            <a:xfrm>
              <a:off x="2699" y="1489"/>
              <a:ext cx="266" cy="30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B</a:t>
              </a:r>
            </a:p>
          </p:txBody>
        </p:sp>
        <p:sp>
          <p:nvSpPr>
            <p:cNvPr id="136" name="Text Box 79">
              <a:extLst>
                <a:ext uri="{FF2B5EF4-FFF2-40B4-BE49-F238E27FC236}">
                  <a16:creationId xmlns:a16="http://schemas.microsoft.com/office/drawing/2014/main" id="{AF53B51A-7A01-457E-8739-F3F21EA85196}"/>
                </a:ext>
              </a:extLst>
            </p:cNvPr>
            <p:cNvSpPr txBox="1">
              <a:spLocks noChangeArrowheads="1"/>
            </p:cNvSpPr>
            <p:nvPr/>
          </p:nvSpPr>
          <p:spPr bwMode="auto">
            <a:xfrm>
              <a:off x="2699" y="1820"/>
              <a:ext cx="266" cy="30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C</a:t>
              </a:r>
            </a:p>
          </p:txBody>
        </p:sp>
        <p:sp>
          <p:nvSpPr>
            <p:cNvPr id="137" name="Text Box 80">
              <a:extLst>
                <a:ext uri="{FF2B5EF4-FFF2-40B4-BE49-F238E27FC236}">
                  <a16:creationId xmlns:a16="http://schemas.microsoft.com/office/drawing/2014/main" id="{DA690E95-4E0B-436C-AA38-947C97C3313E}"/>
                </a:ext>
              </a:extLst>
            </p:cNvPr>
            <p:cNvSpPr txBox="1">
              <a:spLocks noChangeArrowheads="1"/>
            </p:cNvSpPr>
            <p:nvPr/>
          </p:nvSpPr>
          <p:spPr bwMode="auto">
            <a:xfrm>
              <a:off x="2699" y="2137"/>
              <a:ext cx="266" cy="30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D</a:t>
              </a:r>
            </a:p>
          </p:txBody>
        </p:sp>
        <p:sp>
          <p:nvSpPr>
            <p:cNvPr id="138" name="Text Box 81">
              <a:extLst>
                <a:ext uri="{FF2B5EF4-FFF2-40B4-BE49-F238E27FC236}">
                  <a16:creationId xmlns:a16="http://schemas.microsoft.com/office/drawing/2014/main" id="{150A17D2-FACE-46E0-A23D-768E6E60ACB6}"/>
                </a:ext>
              </a:extLst>
            </p:cNvPr>
            <p:cNvSpPr txBox="1">
              <a:spLocks noChangeArrowheads="1"/>
            </p:cNvSpPr>
            <p:nvPr/>
          </p:nvSpPr>
          <p:spPr bwMode="auto">
            <a:xfrm>
              <a:off x="2699" y="2455"/>
              <a:ext cx="266" cy="30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E</a:t>
              </a:r>
            </a:p>
          </p:txBody>
        </p:sp>
        <p:sp>
          <p:nvSpPr>
            <p:cNvPr id="139" name="Text Box 82">
              <a:extLst>
                <a:ext uri="{FF2B5EF4-FFF2-40B4-BE49-F238E27FC236}">
                  <a16:creationId xmlns:a16="http://schemas.microsoft.com/office/drawing/2014/main" id="{967DBD11-252B-482B-AA78-AF8BA1A6B5FF}"/>
                </a:ext>
              </a:extLst>
            </p:cNvPr>
            <p:cNvSpPr txBox="1">
              <a:spLocks noChangeArrowheads="1"/>
            </p:cNvSpPr>
            <p:nvPr/>
          </p:nvSpPr>
          <p:spPr bwMode="auto">
            <a:xfrm>
              <a:off x="2721" y="2782"/>
              <a:ext cx="266" cy="30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F</a:t>
              </a:r>
            </a:p>
          </p:txBody>
        </p:sp>
        <p:sp>
          <p:nvSpPr>
            <p:cNvPr id="140" name="Text Box 83">
              <a:extLst>
                <a:ext uri="{FF2B5EF4-FFF2-40B4-BE49-F238E27FC236}">
                  <a16:creationId xmlns:a16="http://schemas.microsoft.com/office/drawing/2014/main" id="{ACABD5C8-E378-43E6-B53B-B6F1A8BBDCD1}"/>
                </a:ext>
              </a:extLst>
            </p:cNvPr>
            <p:cNvSpPr txBox="1">
              <a:spLocks noChangeArrowheads="1"/>
            </p:cNvSpPr>
            <p:nvPr/>
          </p:nvSpPr>
          <p:spPr bwMode="auto">
            <a:xfrm>
              <a:off x="2699" y="3077"/>
              <a:ext cx="266" cy="30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99"/>
                  </a:solidFill>
                  <a:effectLst/>
                  <a:uLnTx/>
                  <a:uFillTx/>
                  <a:latin typeface="Arial" charset="0"/>
                </a:rPr>
                <a:t>G</a:t>
              </a:r>
            </a:p>
          </p:txBody>
        </p:sp>
        <p:sp>
          <p:nvSpPr>
            <p:cNvPr id="141" name="Text Box 84">
              <a:extLst>
                <a:ext uri="{FF2B5EF4-FFF2-40B4-BE49-F238E27FC236}">
                  <a16:creationId xmlns:a16="http://schemas.microsoft.com/office/drawing/2014/main" id="{106C4927-1739-4B35-ADFA-EF03DCF3C1E5}"/>
                </a:ext>
              </a:extLst>
            </p:cNvPr>
            <p:cNvSpPr txBox="1">
              <a:spLocks noChangeArrowheads="1"/>
            </p:cNvSpPr>
            <p:nvPr/>
          </p:nvSpPr>
          <p:spPr bwMode="auto">
            <a:xfrm>
              <a:off x="2479" y="1204"/>
              <a:ext cx="220"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CC0000"/>
                  </a:solidFill>
                  <a:effectLst/>
                  <a:uLnTx/>
                  <a:uFillTx/>
                  <a:latin typeface="Times New Roman" pitchFamily="18" charset="0"/>
                </a:rPr>
                <a:t>0</a:t>
              </a:r>
            </a:p>
          </p:txBody>
        </p:sp>
        <p:sp>
          <p:nvSpPr>
            <p:cNvPr id="142" name="Text Box 85">
              <a:extLst>
                <a:ext uri="{FF2B5EF4-FFF2-40B4-BE49-F238E27FC236}">
                  <a16:creationId xmlns:a16="http://schemas.microsoft.com/office/drawing/2014/main" id="{60035AD0-095D-469D-87E5-83BA49ABA5EE}"/>
                </a:ext>
              </a:extLst>
            </p:cNvPr>
            <p:cNvSpPr txBox="1">
              <a:spLocks noChangeArrowheads="1"/>
            </p:cNvSpPr>
            <p:nvPr/>
          </p:nvSpPr>
          <p:spPr bwMode="auto">
            <a:xfrm>
              <a:off x="2479" y="1489"/>
              <a:ext cx="220"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CC0000"/>
                  </a:solidFill>
                  <a:effectLst/>
                  <a:uLnTx/>
                  <a:uFillTx/>
                  <a:latin typeface="Times New Roman" pitchFamily="18" charset="0"/>
                </a:rPr>
                <a:t>1</a:t>
              </a:r>
            </a:p>
          </p:txBody>
        </p:sp>
        <p:sp>
          <p:nvSpPr>
            <p:cNvPr id="143" name="Text Box 86">
              <a:extLst>
                <a:ext uri="{FF2B5EF4-FFF2-40B4-BE49-F238E27FC236}">
                  <a16:creationId xmlns:a16="http://schemas.microsoft.com/office/drawing/2014/main" id="{190DBBBB-04BC-4C76-816D-ACBDD4044514}"/>
                </a:ext>
              </a:extLst>
            </p:cNvPr>
            <p:cNvSpPr txBox="1">
              <a:spLocks noChangeArrowheads="1"/>
            </p:cNvSpPr>
            <p:nvPr/>
          </p:nvSpPr>
          <p:spPr bwMode="auto">
            <a:xfrm>
              <a:off x="2472" y="1807"/>
              <a:ext cx="220"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CC0000"/>
                  </a:solidFill>
                  <a:effectLst/>
                  <a:uLnTx/>
                  <a:uFillTx/>
                  <a:latin typeface="Times New Roman" pitchFamily="18" charset="0"/>
                </a:rPr>
                <a:t>2</a:t>
              </a:r>
            </a:p>
          </p:txBody>
        </p:sp>
        <p:sp>
          <p:nvSpPr>
            <p:cNvPr id="144" name="Text Box 87">
              <a:extLst>
                <a:ext uri="{FF2B5EF4-FFF2-40B4-BE49-F238E27FC236}">
                  <a16:creationId xmlns:a16="http://schemas.microsoft.com/office/drawing/2014/main" id="{A62939A4-5DA8-439D-B79B-F1E5431A608C}"/>
                </a:ext>
              </a:extLst>
            </p:cNvPr>
            <p:cNvSpPr txBox="1">
              <a:spLocks noChangeArrowheads="1"/>
            </p:cNvSpPr>
            <p:nvPr/>
          </p:nvSpPr>
          <p:spPr bwMode="auto">
            <a:xfrm>
              <a:off x="2479" y="2147"/>
              <a:ext cx="220"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CC0000"/>
                  </a:solidFill>
                  <a:effectLst/>
                  <a:uLnTx/>
                  <a:uFillTx/>
                  <a:latin typeface="Times New Roman" pitchFamily="18" charset="0"/>
                </a:rPr>
                <a:t>3</a:t>
              </a:r>
            </a:p>
          </p:txBody>
        </p:sp>
        <p:sp>
          <p:nvSpPr>
            <p:cNvPr id="145" name="Text Box 88">
              <a:extLst>
                <a:ext uri="{FF2B5EF4-FFF2-40B4-BE49-F238E27FC236}">
                  <a16:creationId xmlns:a16="http://schemas.microsoft.com/office/drawing/2014/main" id="{3CA19285-9776-456F-9E00-14A29E1CB251}"/>
                </a:ext>
              </a:extLst>
            </p:cNvPr>
            <p:cNvSpPr txBox="1">
              <a:spLocks noChangeArrowheads="1"/>
            </p:cNvSpPr>
            <p:nvPr/>
          </p:nvSpPr>
          <p:spPr bwMode="auto">
            <a:xfrm>
              <a:off x="2449" y="2455"/>
              <a:ext cx="220"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CC0000"/>
                  </a:solidFill>
                  <a:effectLst/>
                  <a:uLnTx/>
                  <a:uFillTx/>
                  <a:latin typeface="Times New Roman" pitchFamily="18" charset="0"/>
                </a:rPr>
                <a:t>4</a:t>
              </a:r>
            </a:p>
          </p:txBody>
        </p:sp>
        <p:sp>
          <p:nvSpPr>
            <p:cNvPr id="146" name="Text Box 89">
              <a:extLst>
                <a:ext uri="{FF2B5EF4-FFF2-40B4-BE49-F238E27FC236}">
                  <a16:creationId xmlns:a16="http://schemas.microsoft.com/office/drawing/2014/main" id="{169EA7F9-90EC-4D23-88D0-7E4AFE351A28}"/>
                </a:ext>
              </a:extLst>
            </p:cNvPr>
            <p:cNvSpPr txBox="1">
              <a:spLocks noChangeArrowheads="1"/>
            </p:cNvSpPr>
            <p:nvPr/>
          </p:nvSpPr>
          <p:spPr bwMode="auto">
            <a:xfrm>
              <a:off x="2456" y="2772"/>
              <a:ext cx="220"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CC0000"/>
                  </a:solidFill>
                  <a:effectLst/>
                  <a:uLnTx/>
                  <a:uFillTx/>
                  <a:latin typeface="Times New Roman" pitchFamily="18" charset="0"/>
                </a:rPr>
                <a:t>5</a:t>
              </a:r>
            </a:p>
          </p:txBody>
        </p:sp>
        <p:sp>
          <p:nvSpPr>
            <p:cNvPr id="147" name="Text Box 90">
              <a:extLst>
                <a:ext uri="{FF2B5EF4-FFF2-40B4-BE49-F238E27FC236}">
                  <a16:creationId xmlns:a16="http://schemas.microsoft.com/office/drawing/2014/main" id="{93EFDC13-FBB9-405E-80A1-953D0BF7571C}"/>
                </a:ext>
              </a:extLst>
            </p:cNvPr>
            <p:cNvSpPr txBox="1">
              <a:spLocks noChangeArrowheads="1"/>
            </p:cNvSpPr>
            <p:nvPr/>
          </p:nvSpPr>
          <p:spPr bwMode="auto">
            <a:xfrm>
              <a:off x="2449" y="3077"/>
              <a:ext cx="220" cy="30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CC0000"/>
                  </a:solidFill>
                  <a:effectLst/>
                  <a:uLnTx/>
                  <a:uFillTx/>
                  <a:latin typeface="Times New Roman" pitchFamily="18" charset="0"/>
                </a:rPr>
                <a:t>6</a:t>
              </a:r>
            </a:p>
          </p:txBody>
        </p:sp>
      </p:grpSp>
      <p:sp>
        <p:nvSpPr>
          <p:cNvPr id="4" name="灯片编号占位符 3"/>
          <p:cNvSpPr>
            <a:spLocks noGrp="1"/>
          </p:cNvSpPr>
          <p:nvPr>
            <p:ph type="sldNum" sz="quarter" idx="12"/>
          </p:nvPr>
        </p:nvSpPr>
        <p:spPr/>
        <p:txBody>
          <a:bodyPr/>
          <a:lstStyle/>
          <a:p>
            <a:fld id="{EA89EC50-CC82-4D4F-A3F0-5F5CC7ED6230}" type="slidenum">
              <a:rPr lang="zh-CN" altLang="en-US" smtClean="0"/>
              <a:t>7</a:t>
            </a:fld>
            <a:endParaRPr lang="zh-CN" altLang="en-US"/>
          </a:p>
        </p:txBody>
      </p:sp>
    </p:spTree>
    <p:extLst>
      <p:ext uri="{BB962C8B-B14F-4D97-AF65-F5344CB8AC3E}">
        <p14:creationId xmlns:p14="http://schemas.microsoft.com/office/powerpoint/2010/main" val="9049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5580C3B-835E-4751-8BB6-252456C5B237}"/>
              </a:ext>
            </a:extLst>
          </p:cNvPr>
          <p:cNvSpPr>
            <a:spLocks noGrp="1"/>
          </p:cNvSpPr>
          <p:nvPr>
            <p:ph type="title"/>
          </p:nvPr>
        </p:nvSpPr>
        <p:spPr/>
        <p:txBody>
          <a:bodyPr>
            <a:normAutofit/>
          </a:bodyPr>
          <a:lstStyle/>
          <a:p>
            <a:r>
              <a:rPr lang="zh-CN" altLang="en-US" dirty="0"/>
              <a:t>树的孩子</a:t>
            </a:r>
            <a:r>
              <a:rPr lang="en-US" altLang="zh-CN" dirty="0"/>
              <a:t>-</a:t>
            </a:r>
            <a:r>
              <a:rPr lang="zh-CN" altLang="en-US" dirty="0"/>
              <a:t>兄弟表示法</a:t>
            </a:r>
          </a:p>
        </p:txBody>
      </p:sp>
      <p:sp>
        <p:nvSpPr>
          <p:cNvPr id="6" name="内容占位符 5">
            <a:extLst>
              <a:ext uri="{FF2B5EF4-FFF2-40B4-BE49-F238E27FC236}">
                <a16:creationId xmlns:a16="http://schemas.microsoft.com/office/drawing/2014/main" id="{098F0156-EC68-4E22-A534-168919883B9F}"/>
              </a:ext>
            </a:extLst>
          </p:cNvPr>
          <p:cNvSpPr>
            <a:spLocks noGrp="1"/>
          </p:cNvSpPr>
          <p:nvPr>
            <p:ph idx="1"/>
          </p:nvPr>
        </p:nvSpPr>
        <p:spPr/>
        <p:txBody>
          <a:bodyPr>
            <a:normAutofit fontScale="92500" lnSpcReduction="10000"/>
          </a:bodyPr>
          <a:lstStyle/>
          <a:p>
            <a:pPr marL="0" indent="0">
              <a:buNone/>
            </a:pPr>
            <a:r>
              <a:rPr lang="en-US" altLang="zh-CN" dirty="0"/>
              <a:t>typedef struct </a:t>
            </a:r>
            <a:r>
              <a:rPr lang="en-US" altLang="zh-CN" dirty="0" err="1"/>
              <a:t>CSNode</a:t>
            </a:r>
            <a:r>
              <a:rPr lang="en-US" altLang="zh-CN" dirty="0"/>
              <a:t>{</a:t>
            </a:r>
          </a:p>
          <a:p>
            <a:pPr marL="0" indent="0">
              <a:buNone/>
            </a:pPr>
            <a:r>
              <a:rPr lang="en-US" altLang="zh-CN" dirty="0"/>
              <a:t>     </a:t>
            </a:r>
            <a:r>
              <a:rPr lang="en-US" altLang="zh-CN" dirty="0" err="1"/>
              <a:t>TElemType</a:t>
            </a:r>
            <a:r>
              <a:rPr lang="en-US" altLang="zh-CN" dirty="0"/>
              <a:t>    data;</a:t>
            </a:r>
          </a:p>
          <a:p>
            <a:pPr marL="0" indent="0">
              <a:buNone/>
            </a:pPr>
            <a:r>
              <a:rPr lang="en-US" altLang="zh-CN" dirty="0"/>
              <a:t>     </a:t>
            </a:r>
            <a:r>
              <a:rPr lang="en-US" altLang="zh-CN" dirty="0">
                <a:solidFill>
                  <a:schemeClr val="accent6">
                    <a:lumMod val="75000"/>
                  </a:schemeClr>
                </a:solidFill>
              </a:rPr>
              <a:t>struct </a:t>
            </a:r>
            <a:r>
              <a:rPr lang="en-US" altLang="zh-CN" dirty="0" err="1">
                <a:solidFill>
                  <a:schemeClr val="accent6">
                    <a:lumMod val="75000"/>
                  </a:schemeClr>
                </a:solidFill>
              </a:rPr>
              <a:t>CSNode</a:t>
            </a:r>
            <a:r>
              <a:rPr lang="en-US" altLang="zh-CN" dirty="0">
                <a:solidFill>
                  <a:schemeClr val="accent6">
                    <a:lumMod val="75000"/>
                  </a:schemeClr>
                </a:solidFill>
              </a:rPr>
              <a:t> *parent; //</a:t>
            </a:r>
            <a:r>
              <a:rPr lang="zh-CN" altLang="en-US" dirty="0">
                <a:solidFill>
                  <a:schemeClr val="accent6">
                    <a:lumMod val="75000"/>
                  </a:schemeClr>
                </a:solidFill>
              </a:rPr>
              <a:t>指向双亲结点</a:t>
            </a:r>
            <a:endParaRPr lang="en-US" altLang="zh-CN" dirty="0">
              <a:solidFill>
                <a:schemeClr val="accent6">
                  <a:lumMod val="75000"/>
                </a:schemeClr>
              </a:solidFill>
            </a:endParaRPr>
          </a:p>
          <a:p>
            <a:pPr marL="0" indent="0">
              <a:buNone/>
            </a:pPr>
            <a:r>
              <a:rPr lang="en-US" altLang="zh-CN" dirty="0"/>
              <a:t>     struct </a:t>
            </a:r>
            <a:r>
              <a:rPr lang="en-US" altLang="zh-CN" dirty="0" err="1"/>
              <a:t>CSNode</a:t>
            </a:r>
            <a:r>
              <a:rPr lang="en-US" altLang="zh-CN" dirty="0"/>
              <a:t> *</a:t>
            </a:r>
            <a:r>
              <a:rPr lang="en-US" altLang="zh-CN" dirty="0" err="1"/>
              <a:t>firstchild</a:t>
            </a:r>
            <a:r>
              <a:rPr lang="en-US" altLang="zh-CN" dirty="0"/>
              <a:t>, *</a:t>
            </a:r>
            <a:r>
              <a:rPr lang="en-US" altLang="zh-CN" dirty="0" err="1">
                <a:solidFill>
                  <a:srgbClr val="9933FF"/>
                </a:solidFill>
              </a:rPr>
              <a:t>nextsibling</a:t>
            </a:r>
            <a:r>
              <a:rPr lang="en-US" altLang="zh-CN" dirty="0"/>
              <a:t>;</a:t>
            </a:r>
          </a:p>
          <a:p>
            <a:pPr marL="0" indent="0">
              <a:buNone/>
            </a:pPr>
            <a:r>
              <a:rPr lang="en-US" altLang="zh-CN" dirty="0"/>
              <a:t>} </a:t>
            </a:r>
            <a:r>
              <a:rPr lang="en-US" altLang="zh-CN" dirty="0" err="1"/>
              <a:t>CSNode</a:t>
            </a:r>
            <a:r>
              <a:rPr lang="en-US" altLang="zh-CN" dirty="0"/>
              <a:t>, *</a:t>
            </a:r>
            <a:r>
              <a:rPr lang="en-US" altLang="zh-CN" b="1" dirty="0" err="1"/>
              <a:t>CSTree</a:t>
            </a:r>
            <a:r>
              <a:rPr lang="en-US" altLang="zh-CN" dirty="0"/>
              <a:t>;</a:t>
            </a:r>
          </a:p>
          <a:p>
            <a:endParaRPr lang="en-US" altLang="zh-CN" dirty="0"/>
          </a:p>
          <a:p>
            <a:r>
              <a:rPr lang="en-US" altLang="zh-CN" dirty="0" err="1"/>
              <a:t>firstChild</a:t>
            </a:r>
            <a:r>
              <a:rPr lang="en-US" altLang="zh-CN" dirty="0"/>
              <a:t> </a:t>
            </a:r>
            <a:r>
              <a:rPr lang="zh-CN" altLang="en-US" dirty="0"/>
              <a:t>指向该结点的第一个孩子结点</a:t>
            </a:r>
            <a:endParaRPr lang="en-US" altLang="zh-CN" dirty="0"/>
          </a:p>
          <a:p>
            <a:pPr lvl="1"/>
            <a:r>
              <a:rPr lang="zh-CN" altLang="en-US" dirty="0"/>
              <a:t>无序树时，可任意指定一个结点为第一个孩子</a:t>
            </a:r>
          </a:p>
          <a:p>
            <a:r>
              <a:rPr lang="en-US" altLang="zh-CN" dirty="0" err="1">
                <a:solidFill>
                  <a:srgbClr val="9933FF"/>
                </a:solidFill>
              </a:rPr>
              <a:t>nextSibling</a:t>
            </a:r>
            <a:r>
              <a:rPr lang="en-US" altLang="zh-CN" dirty="0"/>
              <a:t> </a:t>
            </a:r>
            <a:r>
              <a:rPr lang="zh-CN" altLang="en-US" dirty="0"/>
              <a:t>指向该结点的下一个兄弟</a:t>
            </a:r>
            <a:endParaRPr lang="en-US" altLang="zh-CN" dirty="0"/>
          </a:p>
          <a:p>
            <a:pPr lvl="1"/>
            <a:r>
              <a:rPr lang="zh-CN" altLang="en-US" dirty="0"/>
              <a:t>任一结点在存储时总是有顺序的</a:t>
            </a:r>
          </a:p>
          <a:p>
            <a:r>
              <a:rPr lang="zh-CN" altLang="en-US" dirty="0"/>
              <a:t>若想找某结点的所有孩子，可先找</a:t>
            </a:r>
            <a:r>
              <a:rPr lang="en-US" altLang="zh-CN" dirty="0" err="1"/>
              <a:t>firstChild</a:t>
            </a:r>
            <a:r>
              <a:rPr lang="zh-CN" altLang="en-US" dirty="0"/>
              <a:t>，再反复用 </a:t>
            </a:r>
            <a:r>
              <a:rPr lang="en-US" altLang="zh-CN" dirty="0" err="1"/>
              <a:t>nextSibling</a:t>
            </a:r>
            <a:r>
              <a:rPr lang="en-US" altLang="zh-CN" dirty="0"/>
              <a:t> </a:t>
            </a:r>
            <a:r>
              <a:rPr lang="zh-CN" altLang="en-US" dirty="0"/>
              <a:t>沿链扫描</a:t>
            </a:r>
          </a:p>
          <a:p>
            <a:endParaRPr lang="zh-CN" altLang="en-US" dirty="0"/>
          </a:p>
        </p:txBody>
      </p:sp>
      <p:grpSp>
        <p:nvGrpSpPr>
          <p:cNvPr id="13" name="Group 4">
            <a:extLst>
              <a:ext uri="{FF2B5EF4-FFF2-40B4-BE49-F238E27FC236}">
                <a16:creationId xmlns:a16="http://schemas.microsoft.com/office/drawing/2014/main" id="{06786590-6983-4887-B5C2-9FAA30EE28A6}"/>
              </a:ext>
            </a:extLst>
          </p:cNvPr>
          <p:cNvGrpSpPr>
            <a:grpSpLocks/>
          </p:cNvGrpSpPr>
          <p:nvPr/>
        </p:nvGrpSpPr>
        <p:grpSpPr bwMode="auto">
          <a:xfrm>
            <a:off x="3860423" y="3154362"/>
            <a:ext cx="5181600" cy="549275"/>
            <a:chOff x="1200" y="758"/>
            <a:chExt cx="3264" cy="346"/>
          </a:xfrm>
        </p:grpSpPr>
        <p:sp>
          <p:nvSpPr>
            <p:cNvPr id="14" name="Rectangle 5">
              <a:extLst>
                <a:ext uri="{FF2B5EF4-FFF2-40B4-BE49-F238E27FC236}">
                  <a16:creationId xmlns:a16="http://schemas.microsoft.com/office/drawing/2014/main" id="{215953AE-35A5-4A32-A7EF-E33DC7394218}"/>
                </a:ext>
              </a:extLst>
            </p:cNvPr>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rgbClr val="0000CC"/>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2400" b="1" i="1" u="none" strike="noStrike" kern="0" cap="none" spc="0" normalizeH="0" baseline="0" noProof="0" dirty="0">
                  <a:ln>
                    <a:noFill/>
                  </a:ln>
                  <a:solidFill>
                    <a:srgbClr val="000099"/>
                  </a:solidFill>
                  <a:effectLst/>
                  <a:uLnTx/>
                  <a:uFillTx/>
                  <a:latin typeface="Times New Roman" pitchFamily="18" charset="0"/>
                  <a:ea typeface="黑体" pitchFamily="2" charset="-122"/>
                </a:rPr>
                <a:t>  </a:t>
              </a:r>
              <a:r>
                <a:rPr kumimoji="1" lang="en-US" altLang="zh-CN" sz="2800" b="1" i="0" u="none" strike="noStrike" kern="0" cap="none" spc="0" normalizeH="0" baseline="0" noProof="0" dirty="0">
                  <a:ln>
                    <a:noFill/>
                  </a:ln>
                  <a:solidFill>
                    <a:srgbClr val="000099"/>
                  </a:solidFill>
                  <a:effectLst/>
                  <a:uLnTx/>
                  <a:uFillTx/>
                  <a:latin typeface="Times New Roman" pitchFamily="18" charset="0"/>
                  <a:ea typeface="黑体" pitchFamily="2" charset="-122"/>
                </a:rPr>
                <a:t>data</a:t>
              </a:r>
              <a:endParaRPr kumimoji="1" lang="en-US" altLang="zh-CN" sz="2400" b="0" i="0" u="none" strike="noStrike" kern="0" cap="none" spc="0" normalizeH="0" baseline="0" noProof="0" dirty="0">
                <a:ln>
                  <a:noFill/>
                </a:ln>
                <a:solidFill>
                  <a:srgbClr val="000099"/>
                </a:solidFill>
                <a:effectLst/>
                <a:uLnTx/>
                <a:uFillTx/>
                <a:latin typeface="Arial" charset="0"/>
                <a:ea typeface="黑体" pitchFamily="2" charset="-122"/>
              </a:endParaRPr>
            </a:p>
          </p:txBody>
        </p:sp>
        <p:sp>
          <p:nvSpPr>
            <p:cNvPr id="15" name="Line 6">
              <a:extLst>
                <a:ext uri="{FF2B5EF4-FFF2-40B4-BE49-F238E27FC236}">
                  <a16:creationId xmlns:a16="http://schemas.microsoft.com/office/drawing/2014/main" id="{689DD0D8-66C3-4A7D-835E-DD7D818A23B4}"/>
                </a:ext>
              </a:extLst>
            </p:cNvPr>
            <p:cNvSpPr>
              <a:spLocks noChangeShapeType="1"/>
            </p:cNvSpPr>
            <p:nvPr/>
          </p:nvSpPr>
          <p:spPr bwMode="auto">
            <a:xfrm>
              <a:off x="1920" y="768"/>
              <a:ext cx="0" cy="336"/>
            </a:xfrm>
            <a:prstGeom prst="line">
              <a:avLst/>
            </a:prstGeom>
            <a:noFill/>
            <a:ln w="19050">
              <a:solidFill>
                <a:srgbClr val="FF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6" name="Line 7">
              <a:extLst>
                <a:ext uri="{FF2B5EF4-FFF2-40B4-BE49-F238E27FC236}">
                  <a16:creationId xmlns:a16="http://schemas.microsoft.com/office/drawing/2014/main" id="{1FF98C0E-DBF1-4528-B8F9-B8D5F348F7B1}"/>
                </a:ext>
              </a:extLst>
            </p:cNvPr>
            <p:cNvSpPr>
              <a:spLocks noChangeShapeType="1"/>
            </p:cNvSpPr>
            <p:nvPr/>
          </p:nvSpPr>
          <p:spPr bwMode="auto">
            <a:xfrm>
              <a:off x="3120" y="768"/>
              <a:ext cx="0" cy="336"/>
            </a:xfrm>
            <a:prstGeom prst="line">
              <a:avLst/>
            </a:prstGeom>
            <a:noFill/>
            <a:ln w="19050">
              <a:solidFill>
                <a:srgbClr val="FF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7" name="Text Box 8">
              <a:extLst>
                <a:ext uri="{FF2B5EF4-FFF2-40B4-BE49-F238E27FC236}">
                  <a16:creationId xmlns:a16="http://schemas.microsoft.com/office/drawing/2014/main" id="{BCFC166E-C62A-43EA-B826-98AACCCD7AE1}"/>
                </a:ext>
              </a:extLst>
            </p:cNvPr>
            <p:cNvSpPr txBox="1">
              <a:spLocks noChangeArrowheads="1"/>
            </p:cNvSpPr>
            <p:nvPr/>
          </p:nvSpPr>
          <p:spPr bwMode="auto">
            <a:xfrm>
              <a:off x="2022" y="768"/>
              <a:ext cx="1050" cy="327"/>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99"/>
                  </a:solidFill>
                  <a:effectLst/>
                  <a:uLnTx/>
                  <a:uFillTx/>
                  <a:latin typeface="Times New Roman" pitchFamily="18" charset="0"/>
                  <a:ea typeface="黑体" pitchFamily="49" charset="-122"/>
                </a:rPr>
                <a:t>firstChild</a:t>
              </a:r>
              <a:endParaRPr kumimoji="1" lang="en-US" altLang="zh-CN" sz="2400" b="0" i="0" u="none" strike="noStrike" kern="0" cap="none" spc="0" normalizeH="0" baseline="0" noProof="0">
                <a:ln>
                  <a:noFill/>
                </a:ln>
                <a:solidFill>
                  <a:srgbClr val="000099"/>
                </a:solidFill>
                <a:effectLst/>
                <a:uLnTx/>
                <a:uFillTx/>
                <a:latin typeface="Arial" charset="0"/>
                <a:ea typeface="黑体" pitchFamily="49" charset="-122"/>
              </a:endParaRPr>
            </a:p>
          </p:txBody>
        </p:sp>
        <p:sp>
          <p:nvSpPr>
            <p:cNvPr id="18" name="Text Box 9">
              <a:extLst>
                <a:ext uri="{FF2B5EF4-FFF2-40B4-BE49-F238E27FC236}">
                  <a16:creationId xmlns:a16="http://schemas.microsoft.com/office/drawing/2014/main" id="{F118F8A8-95E0-4719-9E8E-65D65CA55C1E}"/>
                </a:ext>
              </a:extLst>
            </p:cNvPr>
            <p:cNvSpPr txBox="1">
              <a:spLocks noChangeArrowheads="1"/>
            </p:cNvSpPr>
            <p:nvPr/>
          </p:nvSpPr>
          <p:spPr bwMode="auto">
            <a:xfrm>
              <a:off x="3206" y="768"/>
              <a:ext cx="1200" cy="327"/>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err="1">
                  <a:ln>
                    <a:noFill/>
                  </a:ln>
                  <a:solidFill>
                    <a:srgbClr val="000099"/>
                  </a:solidFill>
                  <a:effectLst/>
                  <a:uLnTx/>
                  <a:uFillTx/>
                  <a:latin typeface="Times New Roman" pitchFamily="18" charset="0"/>
                  <a:ea typeface="黑体" pitchFamily="49" charset="-122"/>
                </a:rPr>
                <a:t>nextSibling</a:t>
              </a:r>
              <a:endParaRPr kumimoji="1" lang="en-US" altLang="zh-CN" sz="2400" b="0" i="0" u="none" strike="noStrike" kern="0" cap="none" spc="0" normalizeH="0" baseline="0" noProof="0" dirty="0">
                <a:ln>
                  <a:noFill/>
                </a:ln>
                <a:solidFill>
                  <a:srgbClr val="000099"/>
                </a:solidFill>
                <a:effectLst/>
                <a:uLnTx/>
                <a:uFillTx/>
                <a:latin typeface="Arial" charset="0"/>
                <a:ea typeface="黑体" pitchFamily="49" charset="-122"/>
              </a:endParaRPr>
            </a:p>
          </p:txBody>
        </p:sp>
      </p:grpSp>
      <p:sp>
        <p:nvSpPr>
          <p:cNvPr id="2" name="灯片编号占位符 1"/>
          <p:cNvSpPr>
            <a:spLocks noGrp="1"/>
          </p:cNvSpPr>
          <p:nvPr>
            <p:ph type="sldNum" sz="quarter" idx="12"/>
          </p:nvPr>
        </p:nvSpPr>
        <p:spPr/>
        <p:txBody>
          <a:bodyPr/>
          <a:lstStyle/>
          <a:p>
            <a:fld id="{EA89EC50-CC82-4D4F-A3F0-5F5CC7ED6230}" type="slidenum">
              <a:rPr lang="zh-CN" altLang="en-US" smtClean="0"/>
              <a:t>8</a:t>
            </a:fld>
            <a:endParaRPr lang="zh-CN" altLang="en-US"/>
          </a:p>
        </p:txBody>
      </p:sp>
    </p:spTree>
    <p:extLst>
      <p:ext uri="{BB962C8B-B14F-4D97-AF65-F5344CB8AC3E}">
        <p14:creationId xmlns:p14="http://schemas.microsoft.com/office/powerpoint/2010/main" val="315210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9" end="9"/>
                                            </p:txEl>
                                          </p:spTgt>
                                        </p:tgtEl>
                                        <p:attrNameLst>
                                          <p:attrName>style.visibility</p:attrName>
                                        </p:attrNameLst>
                                      </p:cBhvr>
                                      <p:to>
                                        <p:strVal val="visible"/>
                                      </p:to>
                                    </p:set>
                                    <p:animEffect transition="in" filter="fade">
                                      <p:cBhvr>
                                        <p:cTn id="12" dur="500"/>
                                        <p:tgtEl>
                                          <p:spTgt spid="6">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C3CA40-2509-4C90-9BC4-6CB948424B68}"/>
              </a:ext>
            </a:extLst>
          </p:cNvPr>
          <p:cNvSpPr>
            <a:spLocks noGrp="1"/>
          </p:cNvSpPr>
          <p:nvPr>
            <p:ph type="title"/>
          </p:nvPr>
        </p:nvSpPr>
        <p:spPr/>
        <p:txBody>
          <a:bodyPr>
            <a:normAutofit/>
          </a:bodyPr>
          <a:lstStyle/>
          <a:p>
            <a:r>
              <a:rPr lang="zh-CN" altLang="en-US" dirty="0"/>
              <a:t>树的孩子</a:t>
            </a:r>
            <a:r>
              <a:rPr lang="en-US" altLang="zh-CN" dirty="0"/>
              <a:t>-</a:t>
            </a:r>
            <a:r>
              <a:rPr lang="zh-CN" altLang="en-US" dirty="0"/>
              <a:t>兄弟表示法</a:t>
            </a:r>
          </a:p>
        </p:txBody>
      </p:sp>
      <p:grpSp>
        <p:nvGrpSpPr>
          <p:cNvPr id="5" name="Group 106">
            <a:extLst>
              <a:ext uri="{FF2B5EF4-FFF2-40B4-BE49-F238E27FC236}">
                <a16:creationId xmlns:a16="http://schemas.microsoft.com/office/drawing/2014/main" id="{F5C8EAF6-D11C-4151-B176-9A4E1DA3E8B3}"/>
              </a:ext>
            </a:extLst>
          </p:cNvPr>
          <p:cNvGrpSpPr>
            <a:grpSpLocks/>
          </p:cNvGrpSpPr>
          <p:nvPr/>
        </p:nvGrpSpPr>
        <p:grpSpPr bwMode="auto">
          <a:xfrm>
            <a:off x="176941" y="790585"/>
            <a:ext cx="2590800" cy="4038600"/>
            <a:chOff x="144" y="672"/>
            <a:chExt cx="1632" cy="2544"/>
          </a:xfrm>
        </p:grpSpPr>
        <p:sp>
          <p:nvSpPr>
            <p:cNvPr id="6" name="Oval 2">
              <a:extLst>
                <a:ext uri="{FF2B5EF4-FFF2-40B4-BE49-F238E27FC236}">
                  <a16:creationId xmlns:a16="http://schemas.microsoft.com/office/drawing/2014/main" id="{BDFADBE6-1A8D-48DD-A829-97C8473762AD}"/>
                </a:ext>
              </a:extLst>
            </p:cNvPr>
            <p:cNvSpPr>
              <a:spLocks noChangeArrowheads="1"/>
            </p:cNvSpPr>
            <p:nvPr/>
          </p:nvSpPr>
          <p:spPr bwMode="auto">
            <a:xfrm>
              <a:off x="768" y="720"/>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7" name="Text Box 3">
              <a:extLst>
                <a:ext uri="{FF2B5EF4-FFF2-40B4-BE49-F238E27FC236}">
                  <a16:creationId xmlns:a16="http://schemas.microsoft.com/office/drawing/2014/main" id="{0802A502-60A8-4136-A8F8-4B9ABE343AB3}"/>
                </a:ext>
              </a:extLst>
            </p:cNvPr>
            <p:cNvSpPr txBox="1">
              <a:spLocks noChangeArrowheads="1"/>
            </p:cNvSpPr>
            <p:nvPr/>
          </p:nvSpPr>
          <p:spPr bwMode="auto">
            <a:xfrm>
              <a:off x="782" y="672"/>
              <a:ext cx="303"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A</a:t>
              </a:r>
            </a:p>
          </p:txBody>
        </p:sp>
        <p:sp>
          <p:nvSpPr>
            <p:cNvPr id="8" name="Oval 4">
              <a:extLst>
                <a:ext uri="{FF2B5EF4-FFF2-40B4-BE49-F238E27FC236}">
                  <a16:creationId xmlns:a16="http://schemas.microsoft.com/office/drawing/2014/main" id="{47B8A90A-611A-4E60-A529-26873521811A}"/>
                </a:ext>
              </a:extLst>
            </p:cNvPr>
            <p:cNvSpPr>
              <a:spLocks noChangeArrowheads="1"/>
            </p:cNvSpPr>
            <p:nvPr/>
          </p:nvSpPr>
          <p:spPr bwMode="auto">
            <a:xfrm>
              <a:off x="768" y="139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9" name="Oval 5">
              <a:extLst>
                <a:ext uri="{FF2B5EF4-FFF2-40B4-BE49-F238E27FC236}">
                  <a16:creationId xmlns:a16="http://schemas.microsoft.com/office/drawing/2014/main" id="{1A3DA87F-7006-4997-9BFC-768672224D3A}"/>
                </a:ext>
              </a:extLst>
            </p:cNvPr>
            <p:cNvSpPr>
              <a:spLocks noChangeArrowheads="1"/>
            </p:cNvSpPr>
            <p:nvPr/>
          </p:nvSpPr>
          <p:spPr bwMode="auto">
            <a:xfrm>
              <a:off x="144" y="139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0" name="Oval 6">
              <a:extLst>
                <a:ext uri="{FF2B5EF4-FFF2-40B4-BE49-F238E27FC236}">
                  <a16:creationId xmlns:a16="http://schemas.microsoft.com/office/drawing/2014/main" id="{ECCDC331-47DC-4568-B44C-9E2B295B2E2C}"/>
                </a:ext>
              </a:extLst>
            </p:cNvPr>
            <p:cNvSpPr>
              <a:spLocks noChangeArrowheads="1"/>
            </p:cNvSpPr>
            <p:nvPr/>
          </p:nvSpPr>
          <p:spPr bwMode="auto">
            <a:xfrm>
              <a:off x="1392" y="139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1" name="Oval 7">
              <a:extLst>
                <a:ext uri="{FF2B5EF4-FFF2-40B4-BE49-F238E27FC236}">
                  <a16:creationId xmlns:a16="http://schemas.microsoft.com/office/drawing/2014/main" id="{2558C345-947A-4DE0-A59C-DC5B8D396C17}"/>
                </a:ext>
              </a:extLst>
            </p:cNvPr>
            <p:cNvSpPr>
              <a:spLocks noChangeArrowheads="1"/>
            </p:cNvSpPr>
            <p:nvPr/>
          </p:nvSpPr>
          <p:spPr bwMode="auto">
            <a:xfrm>
              <a:off x="528" y="211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2" name="Oval 8">
              <a:extLst>
                <a:ext uri="{FF2B5EF4-FFF2-40B4-BE49-F238E27FC236}">
                  <a16:creationId xmlns:a16="http://schemas.microsoft.com/office/drawing/2014/main" id="{31B0D274-4866-4BA8-8A34-91F954D8FFAA}"/>
                </a:ext>
              </a:extLst>
            </p:cNvPr>
            <p:cNvSpPr>
              <a:spLocks noChangeArrowheads="1"/>
            </p:cNvSpPr>
            <p:nvPr/>
          </p:nvSpPr>
          <p:spPr bwMode="auto">
            <a:xfrm>
              <a:off x="1104" y="211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3" name="Oval 9">
              <a:extLst>
                <a:ext uri="{FF2B5EF4-FFF2-40B4-BE49-F238E27FC236}">
                  <a16:creationId xmlns:a16="http://schemas.microsoft.com/office/drawing/2014/main" id="{4B63ACDF-A0FB-4F4A-9B5D-A96C4C653ACA}"/>
                </a:ext>
              </a:extLst>
            </p:cNvPr>
            <p:cNvSpPr>
              <a:spLocks noChangeArrowheads="1"/>
            </p:cNvSpPr>
            <p:nvPr/>
          </p:nvSpPr>
          <p:spPr bwMode="auto">
            <a:xfrm>
              <a:off x="1104" y="2832"/>
              <a:ext cx="384" cy="384"/>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14" name="Text Box 10">
              <a:extLst>
                <a:ext uri="{FF2B5EF4-FFF2-40B4-BE49-F238E27FC236}">
                  <a16:creationId xmlns:a16="http://schemas.microsoft.com/office/drawing/2014/main" id="{BFFDBCAC-9BAF-45CF-A53C-67542349B1FD}"/>
                </a:ext>
              </a:extLst>
            </p:cNvPr>
            <p:cNvSpPr txBox="1">
              <a:spLocks noChangeArrowheads="1"/>
            </p:cNvSpPr>
            <p:nvPr/>
          </p:nvSpPr>
          <p:spPr bwMode="auto">
            <a:xfrm>
              <a:off x="192" y="1344"/>
              <a:ext cx="303"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B</a:t>
              </a:r>
            </a:p>
          </p:txBody>
        </p:sp>
        <p:sp>
          <p:nvSpPr>
            <p:cNvPr id="15" name="Text Box 11">
              <a:extLst>
                <a:ext uri="{FF2B5EF4-FFF2-40B4-BE49-F238E27FC236}">
                  <a16:creationId xmlns:a16="http://schemas.microsoft.com/office/drawing/2014/main" id="{0A4B5EC5-DD30-4EA4-894F-30D2B9B16B79}"/>
                </a:ext>
              </a:extLst>
            </p:cNvPr>
            <p:cNvSpPr txBox="1">
              <a:spLocks noChangeArrowheads="1"/>
            </p:cNvSpPr>
            <p:nvPr/>
          </p:nvSpPr>
          <p:spPr bwMode="auto">
            <a:xfrm>
              <a:off x="768" y="1344"/>
              <a:ext cx="303"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C</a:t>
              </a:r>
            </a:p>
          </p:txBody>
        </p:sp>
        <p:sp>
          <p:nvSpPr>
            <p:cNvPr id="16" name="Text Box 12">
              <a:extLst>
                <a:ext uri="{FF2B5EF4-FFF2-40B4-BE49-F238E27FC236}">
                  <a16:creationId xmlns:a16="http://schemas.microsoft.com/office/drawing/2014/main" id="{CAA601F2-A503-499A-BB5B-418C853D6DBC}"/>
                </a:ext>
              </a:extLst>
            </p:cNvPr>
            <p:cNvSpPr txBox="1">
              <a:spLocks noChangeArrowheads="1"/>
            </p:cNvSpPr>
            <p:nvPr/>
          </p:nvSpPr>
          <p:spPr bwMode="auto">
            <a:xfrm>
              <a:off x="1392" y="1344"/>
              <a:ext cx="303"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D</a:t>
              </a:r>
            </a:p>
          </p:txBody>
        </p:sp>
        <p:sp>
          <p:nvSpPr>
            <p:cNvPr id="17" name="Text Box 13">
              <a:extLst>
                <a:ext uri="{FF2B5EF4-FFF2-40B4-BE49-F238E27FC236}">
                  <a16:creationId xmlns:a16="http://schemas.microsoft.com/office/drawing/2014/main" id="{F841D644-22A3-4506-A414-F9FEBFC6BE4D}"/>
                </a:ext>
              </a:extLst>
            </p:cNvPr>
            <p:cNvSpPr txBox="1">
              <a:spLocks noChangeArrowheads="1"/>
            </p:cNvSpPr>
            <p:nvPr/>
          </p:nvSpPr>
          <p:spPr bwMode="auto">
            <a:xfrm>
              <a:off x="576" y="2064"/>
              <a:ext cx="289"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E</a:t>
              </a:r>
            </a:p>
          </p:txBody>
        </p:sp>
        <p:sp>
          <p:nvSpPr>
            <p:cNvPr id="18" name="Text Box 14">
              <a:extLst>
                <a:ext uri="{FF2B5EF4-FFF2-40B4-BE49-F238E27FC236}">
                  <a16:creationId xmlns:a16="http://schemas.microsoft.com/office/drawing/2014/main" id="{10DAA652-7AD7-442E-86C7-C418339694FB}"/>
                </a:ext>
              </a:extLst>
            </p:cNvPr>
            <p:cNvSpPr txBox="1">
              <a:spLocks noChangeArrowheads="1"/>
            </p:cNvSpPr>
            <p:nvPr/>
          </p:nvSpPr>
          <p:spPr bwMode="auto">
            <a:xfrm>
              <a:off x="1152" y="2064"/>
              <a:ext cx="274"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F</a:t>
              </a:r>
            </a:p>
          </p:txBody>
        </p:sp>
        <p:sp>
          <p:nvSpPr>
            <p:cNvPr id="19" name="Text Box 15">
              <a:extLst>
                <a:ext uri="{FF2B5EF4-FFF2-40B4-BE49-F238E27FC236}">
                  <a16:creationId xmlns:a16="http://schemas.microsoft.com/office/drawing/2014/main" id="{565E44F3-AA58-4854-A90A-8CBCF074C5A7}"/>
                </a:ext>
              </a:extLst>
            </p:cNvPr>
            <p:cNvSpPr txBox="1">
              <a:spLocks noChangeArrowheads="1"/>
            </p:cNvSpPr>
            <p:nvPr/>
          </p:nvSpPr>
          <p:spPr bwMode="auto">
            <a:xfrm>
              <a:off x="1104" y="2784"/>
              <a:ext cx="317" cy="368"/>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G</a:t>
              </a:r>
            </a:p>
          </p:txBody>
        </p:sp>
        <p:sp>
          <p:nvSpPr>
            <p:cNvPr id="20" name="Line 16">
              <a:extLst>
                <a:ext uri="{FF2B5EF4-FFF2-40B4-BE49-F238E27FC236}">
                  <a16:creationId xmlns:a16="http://schemas.microsoft.com/office/drawing/2014/main" id="{E5F27EC0-0C1A-454E-9656-54A9297E8EAB}"/>
                </a:ext>
              </a:extLst>
            </p:cNvPr>
            <p:cNvSpPr>
              <a:spLocks noChangeShapeType="1"/>
            </p:cNvSpPr>
            <p:nvPr/>
          </p:nvSpPr>
          <p:spPr bwMode="auto">
            <a:xfrm>
              <a:off x="1152" y="1008"/>
              <a:ext cx="384" cy="384"/>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21" name="Line 17">
              <a:extLst>
                <a:ext uri="{FF2B5EF4-FFF2-40B4-BE49-F238E27FC236}">
                  <a16:creationId xmlns:a16="http://schemas.microsoft.com/office/drawing/2014/main" id="{DABC94FB-2664-4039-94AF-581A509238AB}"/>
                </a:ext>
              </a:extLst>
            </p:cNvPr>
            <p:cNvSpPr>
              <a:spLocks noChangeShapeType="1"/>
            </p:cNvSpPr>
            <p:nvPr/>
          </p:nvSpPr>
          <p:spPr bwMode="auto">
            <a:xfrm flipH="1">
              <a:off x="336" y="1024"/>
              <a:ext cx="465" cy="368"/>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22" name="Line 18">
              <a:extLst>
                <a:ext uri="{FF2B5EF4-FFF2-40B4-BE49-F238E27FC236}">
                  <a16:creationId xmlns:a16="http://schemas.microsoft.com/office/drawing/2014/main" id="{7AEEF8D5-D24B-46D9-8020-04D00C663673}"/>
                </a:ext>
              </a:extLst>
            </p:cNvPr>
            <p:cNvSpPr>
              <a:spLocks noChangeShapeType="1"/>
            </p:cNvSpPr>
            <p:nvPr/>
          </p:nvSpPr>
          <p:spPr bwMode="auto">
            <a:xfrm flipH="1">
              <a:off x="720" y="1728"/>
              <a:ext cx="96" cy="384"/>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23" name="Line 19">
              <a:extLst>
                <a:ext uri="{FF2B5EF4-FFF2-40B4-BE49-F238E27FC236}">
                  <a16:creationId xmlns:a16="http://schemas.microsoft.com/office/drawing/2014/main" id="{43414F9F-0EDD-44D4-934D-5D3B3EE21C45}"/>
                </a:ext>
              </a:extLst>
            </p:cNvPr>
            <p:cNvSpPr>
              <a:spLocks noChangeShapeType="1"/>
            </p:cNvSpPr>
            <p:nvPr/>
          </p:nvSpPr>
          <p:spPr bwMode="auto">
            <a:xfrm>
              <a:off x="960" y="1104"/>
              <a:ext cx="0" cy="288"/>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24" name="Line 20">
              <a:extLst>
                <a:ext uri="{FF2B5EF4-FFF2-40B4-BE49-F238E27FC236}">
                  <a16:creationId xmlns:a16="http://schemas.microsoft.com/office/drawing/2014/main" id="{6D08AD5B-5184-4242-9310-B2F2A81385EE}"/>
                </a:ext>
              </a:extLst>
            </p:cNvPr>
            <p:cNvSpPr>
              <a:spLocks noChangeShapeType="1"/>
            </p:cNvSpPr>
            <p:nvPr/>
          </p:nvSpPr>
          <p:spPr bwMode="auto">
            <a:xfrm>
              <a:off x="1107" y="1712"/>
              <a:ext cx="189" cy="400"/>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25" name="Line 21">
              <a:extLst>
                <a:ext uri="{FF2B5EF4-FFF2-40B4-BE49-F238E27FC236}">
                  <a16:creationId xmlns:a16="http://schemas.microsoft.com/office/drawing/2014/main" id="{058D1B2E-5F2F-4DDB-B9E0-A48D6102CBD9}"/>
                </a:ext>
              </a:extLst>
            </p:cNvPr>
            <p:cNvSpPr>
              <a:spLocks noChangeShapeType="1"/>
            </p:cNvSpPr>
            <p:nvPr/>
          </p:nvSpPr>
          <p:spPr bwMode="auto">
            <a:xfrm>
              <a:off x="1296" y="2496"/>
              <a:ext cx="0" cy="336"/>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grpSp>
      <p:grpSp>
        <p:nvGrpSpPr>
          <p:cNvPr id="42" name="Group 109">
            <a:extLst>
              <a:ext uri="{FF2B5EF4-FFF2-40B4-BE49-F238E27FC236}">
                <a16:creationId xmlns:a16="http://schemas.microsoft.com/office/drawing/2014/main" id="{D594086A-063D-4CE5-92B2-568AD6B1DE28}"/>
              </a:ext>
            </a:extLst>
          </p:cNvPr>
          <p:cNvGrpSpPr>
            <a:grpSpLocks/>
          </p:cNvGrpSpPr>
          <p:nvPr/>
        </p:nvGrpSpPr>
        <p:grpSpPr bwMode="auto">
          <a:xfrm>
            <a:off x="2674939" y="3581401"/>
            <a:ext cx="2576513" cy="3198813"/>
            <a:chOff x="1632" y="2256"/>
            <a:chExt cx="1623" cy="2015"/>
          </a:xfrm>
        </p:grpSpPr>
        <p:sp>
          <p:nvSpPr>
            <p:cNvPr id="43" name="Text Box 72">
              <a:extLst>
                <a:ext uri="{FF2B5EF4-FFF2-40B4-BE49-F238E27FC236}">
                  <a16:creationId xmlns:a16="http://schemas.microsoft.com/office/drawing/2014/main" id="{456D398C-0C86-4EDF-987A-5ABDBA98FD4F}"/>
                </a:ext>
              </a:extLst>
            </p:cNvPr>
            <p:cNvSpPr txBox="1">
              <a:spLocks noChangeArrowheads="1"/>
            </p:cNvSpPr>
            <p:nvPr/>
          </p:nvSpPr>
          <p:spPr bwMode="auto">
            <a:xfrm>
              <a:off x="1632" y="2352"/>
              <a:ext cx="1623" cy="1919"/>
            </a:xfrm>
            <a:prstGeom prst="rect">
              <a:avLst/>
            </a:prstGeom>
            <a:noFill/>
            <a:ln w="12700" cap="sq">
              <a:noFill/>
              <a:miter lim="800000"/>
              <a:headEnd type="none" w="sm" len="sm"/>
              <a:tailEnd type="none" w="sm" len="sm"/>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A</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B</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E             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F</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00099"/>
                  </a:solidFill>
                  <a:effectLst/>
                  <a:uLnTx/>
                  <a:uFillTx/>
                  <a:latin typeface="Arial" charset="0"/>
                </a:rPr>
                <a:t>     G</a:t>
              </a:r>
              <a:r>
                <a:rPr kumimoji="0" lang="en-US" altLang="zh-CN" sz="3200" b="0" i="0" u="none" strike="noStrike" kern="0" cap="none" spc="0" normalizeH="0" baseline="0" noProof="0" dirty="0">
                  <a:ln>
                    <a:noFill/>
                  </a:ln>
                  <a:solidFill>
                    <a:srgbClr val="000099"/>
                  </a:solidFill>
                  <a:effectLst/>
                  <a:uLnTx/>
                  <a:uFillTx/>
                  <a:latin typeface="Arial" charset="0"/>
                </a:rPr>
                <a:t>  </a:t>
              </a:r>
            </a:p>
          </p:txBody>
        </p:sp>
        <p:sp>
          <p:nvSpPr>
            <p:cNvPr id="44" name="Oval 73">
              <a:extLst>
                <a:ext uri="{FF2B5EF4-FFF2-40B4-BE49-F238E27FC236}">
                  <a16:creationId xmlns:a16="http://schemas.microsoft.com/office/drawing/2014/main" id="{635DDA25-B3AE-4901-85C4-5D0F11EBADEE}"/>
                </a:ext>
              </a:extLst>
            </p:cNvPr>
            <p:cNvSpPr>
              <a:spLocks noChangeArrowheads="1"/>
            </p:cNvSpPr>
            <p:nvPr/>
          </p:nvSpPr>
          <p:spPr bwMode="auto">
            <a:xfrm>
              <a:off x="2208" y="2400"/>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5" name="Oval 74">
              <a:extLst>
                <a:ext uri="{FF2B5EF4-FFF2-40B4-BE49-F238E27FC236}">
                  <a16:creationId xmlns:a16="http://schemas.microsoft.com/office/drawing/2014/main" id="{009540E8-23DD-4E63-B227-283E6069B305}"/>
                </a:ext>
              </a:extLst>
            </p:cNvPr>
            <p:cNvSpPr>
              <a:spLocks noChangeArrowheads="1"/>
            </p:cNvSpPr>
            <p:nvPr/>
          </p:nvSpPr>
          <p:spPr bwMode="auto">
            <a:xfrm>
              <a:off x="2286" y="2982"/>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6" name="Oval 75">
              <a:extLst>
                <a:ext uri="{FF2B5EF4-FFF2-40B4-BE49-F238E27FC236}">
                  <a16:creationId xmlns:a16="http://schemas.microsoft.com/office/drawing/2014/main" id="{EBCFE609-7F87-420B-9B92-530E8E15A8AD}"/>
                </a:ext>
              </a:extLst>
            </p:cNvPr>
            <p:cNvSpPr>
              <a:spLocks noChangeArrowheads="1"/>
            </p:cNvSpPr>
            <p:nvPr/>
          </p:nvSpPr>
          <p:spPr bwMode="auto">
            <a:xfrm>
              <a:off x="1632" y="2688"/>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7" name="Oval 76">
              <a:extLst>
                <a:ext uri="{FF2B5EF4-FFF2-40B4-BE49-F238E27FC236}">
                  <a16:creationId xmlns:a16="http://schemas.microsoft.com/office/drawing/2014/main" id="{EAA642E5-AE97-4335-A0E0-020A48437768}"/>
                </a:ext>
              </a:extLst>
            </p:cNvPr>
            <p:cNvSpPr>
              <a:spLocks noChangeArrowheads="1"/>
            </p:cNvSpPr>
            <p:nvPr/>
          </p:nvSpPr>
          <p:spPr bwMode="auto">
            <a:xfrm>
              <a:off x="2964" y="3318"/>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8" name="Oval 77">
              <a:extLst>
                <a:ext uri="{FF2B5EF4-FFF2-40B4-BE49-F238E27FC236}">
                  <a16:creationId xmlns:a16="http://schemas.microsoft.com/office/drawing/2014/main" id="{6516E9F2-7DEC-4ED9-AC53-08C60185C34F}"/>
                </a:ext>
              </a:extLst>
            </p:cNvPr>
            <p:cNvSpPr>
              <a:spLocks noChangeArrowheads="1"/>
            </p:cNvSpPr>
            <p:nvPr/>
          </p:nvSpPr>
          <p:spPr bwMode="auto">
            <a:xfrm>
              <a:off x="1824" y="3312"/>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49" name="Oval 78">
              <a:extLst>
                <a:ext uri="{FF2B5EF4-FFF2-40B4-BE49-F238E27FC236}">
                  <a16:creationId xmlns:a16="http://schemas.microsoft.com/office/drawing/2014/main" id="{1041F9A6-5DA7-4A1C-97F5-F12BEC3ED120}"/>
                </a:ext>
              </a:extLst>
            </p:cNvPr>
            <p:cNvSpPr>
              <a:spLocks noChangeArrowheads="1"/>
            </p:cNvSpPr>
            <p:nvPr/>
          </p:nvSpPr>
          <p:spPr bwMode="auto">
            <a:xfrm>
              <a:off x="2496" y="3600"/>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0" name="Line 81">
              <a:extLst>
                <a:ext uri="{FF2B5EF4-FFF2-40B4-BE49-F238E27FC236}">
                  <a16:creationId xmlns:a16="http://schemas.microsoft.com/office/drawing/2014/main" id="{19831AD9-236A-4D56-99F1-026EEAD39A10}"/>
                </a:ext>
              </a:extLst>
            </p:cNvPr>
            <p:cNvSpPr>
              <a:spLocks noChangeShapeType="1"/>
            </p:cNvSpPr>
            <p:nvPr/>
          </p:nvSpPr>
          <p:spPr bwMode="auto">
            <a:xfrm>
              <a:off x="1920" y="2880"/>
              <a:ext cx="384" cy="192"/>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1" name="Line 82">
              <a:extLst>
                <a:ext uri="{FF2B5EF4-FFF2-40B4-BE49-F238E27FC236}">
                  <a16:creationId xmlns:a16="http://schemas.microsoft.com/office/drawing/2014/main" id="{AF667D03-2378-4510-921E-D9B11C5FB2B2}"/>
                </a:ext>
              </a:extLst>
            </p:cNvPr>
            <p:cNvSpPr>
              <a:spLocks noChangeShapeType="1"/>
            </p:cNvSpPr>
            <p:nvPr/>
          </p:nvSpPr>
          <p:spPr bwMode="auto">
            <a:xfrm>
              <a:off x="2573" y="3168"/>
              <a:ext cx="451" cy="192"/>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2" name="Line 84">
              <a:extLst>
                <a:ext uri="{FF2B5EF4-FFF2-40B4-BE49-F238E27FC236}">
                  <a16:creationId xmlns:a16="http://schemas.microsoft.com/office/drawing/2014/main" id="{E686DBE0-7F36-4F0C-A5BC-850EF1218BBE}"/>
                </a:ext>
              </a:extLst>
            </p:cNvPr>
            <p:cNvSpPr>
              <a:spLocks noChangeShapeType="1"/>
            </p:cNvSpPr>
            <p:nvPr/>
          </p:nvSpPr>
          <p:spPr bwMode="auto">
            <a:xfrm>
              <a:off x="2112" y="3504"/>
              <a:ext cx="384" cy="192"/>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3" name="Line 85">
              <a:extLst>
                <a:ext uri="{FF2B5EF4-FFF2-40B4-BE49-F238E27FC236}">
                  <a16:creationId xmlns:a16="http://schemas.microsoft.com/office/drawing/2014/main" id="{D9B125E6-1E1D-42F7-9D4D-28E7BC54FF6F}"/>
                </a:ext>
              </a:extLst>
            </p:cNvPr>
            <p:cNvSpPr>
              <a:spLocks noChangeShapeType="1"/>
            </p:cNvSpPr>
            <p:nvPr/>
          </p:nvSpPr>
          <p:spPr bwMode="auto">
            <a:xfrm flipH="1">
              <a:off x="2064" y="3216"/>
              <a:ext cx="235" cy="144"/>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4" name="Line 86">
              <a:extLst>
                <a:ext uri="{FF2B5EF4-FFF2-40B4-BE49-F238E27FC236}">
                  <a16:creationId xmlns:a16="http://schemas.microsoft.com/office/drawing/2014/main" id="{6BAD082C-06B9-4C5B-9EDE-ACB91A7C74E6}"/>
                </a:ext>
              </a:extLst>
            </p:cNvPr>
            <p:cNvSpPr>
              <a:spLocks noChangeShapeType="1"/>
            </p:cNvSpPr>
            <p:nvPr/>
          </p:nvSpPr>
          <p:spPr bwMode="auto">
            <a:xfrm flipH="1">
              <a:off x="1872" y="2592"/>
              <a:ext cx="336" cy="144"/>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5" name="Oval 95">
              <a:extLst>
                <a:ext uri="{FF2B5EF4-FFF2-40B4-BE49-F238E27FC236}">
                  <a16:creationId xmlns:a16="http://schemas.microsoft.com/office/drawing/2014/main" id="{87836F21-8514-4409-A7D8-111379A7557E}"/>
                </a:ext>
              </a:extLst>
            </p:cNvPr>
            <p:cNvSpPr>
              <a:spLocks noChangeArrowheads="1"/>
            </p:cNvSpPr>
            <p:nvPr/>
          </p:nvSpPr>
          <p:spPr bwMode="auto">
            <a:xfrm>
              <a:off x="2016" y="3936"/>
              <a:ext cx="288" cy="288"/>
            </a:xfrm>
            <a:prstGeom prst="ellips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sp>
          <p:nvSpPr>
            <p:cNvPr id="56" name="Line 96">
              <a:extLst>
                <a:ext uri="{FF2B5EF4-FFF2-40B4-BE49-F238E27FC236}">
                  <a16:creationId xmlns:a16="http://schemas.microsoft.com/office/drawing/2014/main" id="{DFE3F44D-CCB4-474A-983C-44C2F2625966}"/>
                </a:ext>
              </a:extLst>
            </p:cNvPr>
            <p:cNvSpPr>
              <a:spLocks noChangeShapeType="1"/>
            </p:cNvSpPr>
            <p:nvPr/>
          </p:nvSpPr>
          <p:spPr bwMode="auto">
            <a:xfrm flipH="1">
              <a:off x="2256" y="3792"/>
              <a:ext cx="240" cy="192"/>
            </a:xfrm>
            <a:prstGeom prst="line">
              <a:avLst/>
            </a:prstGeom>
            <a:noFill/>
            <a:ln w="12700" cap="sq">
              <a:solidFill>
                <a:srgbClr val="000099"/>
              </a:solidFill>
              <a:round/>
              <a:headEnd type="none" w="sm" len="sm"/>
              <a:tailEnd type="none" w="sm" len="sm"/>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4000" b="0" i="0" u="none" strike="noStrike" kern="0" cap="none" spc="0" normalizeH="0" baseline="0" noProof="0">
                <a:ln>
                  <a:noFill/>
                </a:ln>
                <a:solidFill>
                  <a:srgbClr val="000099"/>
                </a:solidFill>
                <a:effectLst/>
                <a:uLnTx/>
                <a:uFillTx/>
                <a:latin typeface="Arial" charset="0"/>
              </a:endParaRPr>
            </a:p>
          </p:txBody>
        </p:sp>
        <p:cxnSp>
          <p:nvCxnSpPr>
            <p:cNvPr id="57" name="AutoShape 97">
              <a:extLst>
                <a:ext uri="{FF2B5EF4-FFF2-40B4-BE49-F238E27FC236}">
                  <a16:creationId xmlns:a16="http://schemas.microsoft.com/office/drawing/2014/main" id="{6DDD0F8F-0F0E-4FE5-AF95-8A6A6C045BF3}"/>
                </a:ext>
              </a:extLst>
            </p:cNvPr>
            <p:cNvCxnSpPr>
              <a:cxnSpLocks noChangeShapeType="1"/>
              <a:endCxn id="44" idx="0"/>
            </p:cNvCxnSpPr>
            <p:nvPr/>
          </p:nvCxnSpPr>
          <p:spPr bwMode="auto">
            <a:xfrm>
              <a:off x="1920" y="2256"/>
              <a:ext cx="432" cy="144"/>
            </a:xfrm>
            <a:prstGeom prst="curvedConnector2">
              <a:avLst/>
            </a:prstGeom>
            <a:noFill/>
            <a:ln w="12700" cap="sq">
              <a:solidFill>
                <a:srgbClr val="0000FF"/>
              </a:solidFill>
              <a:round/>
              <a:headEnd type="none" w="sm" len="sm"/>
              <a:tailEnd type="triangle" w="med" len="lg"/>
            </a:ln>
            <a:effectLst/>
          </p:spPr>
        </p:cxnSp>
      </p:grpSp>
      <p:grpSp>
        <p:nvGrpSpPr>
          <p:cNvPr id="58" name="组合 57">
            <a:extLst>
              <a:ext uri="{FF2B5EF4-FFF2-40B4-BE49-F238E27FC236}">
                <a16:creationId xmlns:a16="http://schemas.microsoft.com/office/drawing/2014/main" id="{6BC9BE81-D35A-4105-A9E9-70C37E799246}"/>
              </a:ext>
            </a:extLst>
          </p:cNvPr>
          <p:cNvGrpSpPr/>
          <p:nvPr/>
        </p:nvGrpSpPr>
        <p:grpSpPr>
          <a:xfrm>
            <a:off x="4814454" y="1360910"/>
            <a:ext cx="4267200" cy="4669581"/>
            <a:chOff x="4724400" y="639763"/>
            <a:chExt cx="4267200" cy="4669581"/>
          </a:xfrm>
        </p:grpSpPr>
        <p:cxnSp>
          <p:nvCxnSpPr>
            <p:cNvPr id="59" name="AutoShape 70">
              <a:extLst>
                <a:ext uri="{FF2B5EF4-FFF2-40B4-BE49-F238E27FC236}">
                  <a16:creationId xmlns:a16="http://schemas.microsoft.com/office/drawing/2014/main" id="{29923C4A-F8D9-4AEE-B676-9A3824809D0F}"/>
                </a:ext>
              </a:extLst>
            </p:cNvPr>
            <p:cNvCxnSpPr>
              <a:cxnSpLocks noChangeShapeType="1"/>
              <a:stCxn id="60" idx="3"/>
              <a:endCxn id="70" idx="0"/>
            </p:cNvCxnSpPr>
            <p:nvPr/>
          </p:nvCxnSpPr>
          <p:spPr bwMode="auto">
            <a:xfrm>
              <a:off x="5791200" y="930275"/>
              <a:ext cx="838200" cy="441325"/>
            </a:xfrm>
            <a:prstGeom prst="curvedConnector2">
              <a:avLst/>
            </a:prstGeom>
            <a:noFill/>
            <a:ln w="12700" cap="sq">
              <a:solidFill>
                <a:srgbClr val="0000FF"/>
              </a:solidFill>
              <a:round/>
              <a:headEnd type="none" w="sm" len="sm"/>
              <a:tailEnd type="triangle" w="med" len="lg"/>
            </a:ln>
            <a:effectLst/>
          </p:spPr>
        </p:cxnSp>
        <p:sp>
          <p:nvSpPr>
            <p:cNvPr id="60" name="Text Box 71">
              <a:extLst>
                <a:ext uri="{FF2B5EF4-FFF2-40B4-BE49-F238E27FC236}">
                  <a16:creationId xmlns:a16="http://schemas.microsoft.com/office/drawing/2014/main" id="{040E1F14-E1D8-4F06-8BB9-C8E67F36E7C6}"/>
                </a:ext>
              </a:extLst>
            </p:cNvPr>
            <p:cNvSpPr txBox="1">
              <a:spLocks noChangeArrowheads="1"/>
            </p:cNvSpPr>
            <p:nvPr/>
          </p:nvSpPr>
          <p:spPr bwMode="auto">
            <a:xfrm>
              <a:off x="4953000" y="639763"/>
              <a:ext cx="838200" cy="579437"/>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0000FF"/>
                  </a:solidFill>
                </a:rPr>
                <a:t>root</a:t>
              </a:r>
              <a:endParaRPr lang="en-US" altLang="zh-CN" sz="2400"/>
            </a:p>
          </p:txBody>
        </p:sp>
        <p:grpSp>
          <p:nvGrpSpPr>
            <p:cNvPr id="61" name="Group 108">
              <a:extLst>
                <a:ext uri="{FF2B5EF4-FFF2-40B4-BE49-F238E27FC236}">
                  <a16:creationId xmlns:a16="http://schemas.microsoft.com/office/drawing/2014/main" id="{A7F181EA-1F1C-4A8E-80A4-CC8648E97DBE}"/>
                </a:ext>
              </a:extLst>
            </p:cNvPr>
            <p:cNvGrpSpPr>
              <a:grpSpLocks/>
            </p:cNvGrpSpPr>
            <p:nvPr/>
          </p:nvGrpSpPr>
          <p:grpSpPr bwMode="auto">
            <a:xfrm>
              <a:off x="4724400" y="1219200"/>
              <a:ext cx="4267200" cy="4038600"/>
              <a:chOff x="2976" y="626"/>
              <a:chExt cx="2688" cy="2544"/>
            </a:xfrm>
          </p:grpSpPr>
          <p:sp>
            <p:nvSpPr>
              <p:cNvPr id="69" name="Text Box 22">
                <a:extLst>
                  <a:ext uri="{FF2B5EF4-FFF2-40B4-BE49-F238E27FC236}">
                    <a16:creationId xmlns:a16="http://schemas.microsoft.com/office/drawing/2014/main" id="{62A002F8-4AA5-4842-8E1E-EC00DD6D1B2E}"/>
                  </a:ext>
                </a:extLst>
              </p:cNvPr>
              <p:cNvSpPr txBox="1">
                <a:spLocks noChangeArrowheads="1"/>
              </p:cNvSpPr>
              <p:nvPr/>
            </p:nvSpPr>
            <p:spPr bwMode="auto">
              <a:xfrm>
                <a:off x="3120" y="626"/>
                <a:ext cx="2544" cy="485"/>
              </a:xfrm>
              <a:prstGeom prst="rect">
                <a:avLst/>
              </a:prstGeom>
              <a:noFill/>
              <a:ln w="12700" cap="sq">
                <a:noFill/>
                <a:miter lim="800000"/>
                <a:headEnd type="none" w="sm" len="sm"/>
                <a:tailEnd type="none" w="sm" len="sm"/>
              </a:ln>
              <a:effectLst/>
            </p:spPr>
            <p:txBody>
              <a:bodyPr>
                <a:spAutoFit/>
              </a:bodyPr>
              <a:lstStyle/>
              <a:p>
                <a:r>
                  <a:rPr lang="en-US" altLang="zh-CN" sz="4400" b="1" dirty="0"/>
                  <a:t>          </a:t>
                </a:r>
                <a:endParaRPr lang="en-US" altLang="zh-CN" sz="3200" b="1" dirty="0"/>
              </a:p>
            </p:txBody>
          </p:sp>
          <p:sp>
            <p:nvSpPr>
              <p:cNvPr id="70" name="Rectangle 23">
                <a:extLst>
                  <a:ext uri="{FF2B5EF4-FFF2-40B4-BE49-F238E27FC236}">
                    <a16:creationId xmlns:a16="http://schemas.microsoft.com/office/drawing/2014/main" id="{F04F4329-570C-4BCB-A95D-7E9959A709A5}"/>
                  </a:ext>
                </a:extLst>
              </p:cNvPr>
              <p:cNvSpPr>
                <a:spLocks noChangeArrowheads="1"/>
              </p:cNvSpPr>
              <p:nvPr/>
            </p:nvSpPr>
            <p:spPr bwMode="auto">
              <a:xfrm>
                <a:off x="3840" y="722"/>
                <a:ext cx="672" cy="33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71" name="Line 24">
                <a:extLst>
                  <a:ext uri="{FF2B5EF4-FFF2-40B4-BE49-F238E27FC236}">
                    <a16:creationId xmlns:a16="http://schemas.microsoft.com/office/drawing/2014/main" id="{556D2916-5C8D-48C7-AD6E-9B6268053621}"/>
                  </a:ext>
                </a:extLst>
              </p:cNvPr>
              <p:cNvSpPr>
                <a:spLocks noChangeShapeType="1"/>
              </p:cNvSpPr>
              <p:nvPr/>
            </p:nvSpPr>
            <p:spPr bwMode="auto">
              <a:xfrm>
                <a:off x="4032" y="722"/>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72" name="Line 25">
                <a:extLst>
                  <a:ext uri="{FF2B5EF4-FFF2-40B4-BE49-F238E27FC236}">
                    <a16:creationId xmlns:a16="http://schemas.microsoft.com/office/drawing/2014/main" id="{BF19EE46-35E7-40C8-A638-F72FA674101B}"/>
                  </a:ext>
                </a:extLst>
              </p:cNvPr>
              <p:cNvSpPr>
                <a:spLocks noChangeShapeType="1"/>
              </p:cNvSpPr>
              <p:nvPr/>
            </p:nvSpPr>
            <p:spPr bwMode="auto">
              <a:xfrm>
                <a:off x="4320" y="722"/>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73" name="Line 26">
                <a:extLst>
                  <a:ext uri="{FF2B5EF4-FFF2-40B4-BE49-F238E27FC236}">
                    <a16:creationId xmlns:a16="http://schemas.microsoft.com/office/drawing/2014/main" id="{BAD24201-2A9B-4C70-9AE7-30C1D8FD5BEA}"/>
                  </a:ext>
                </a:extLst>
              </p:cNvPr>
              <p:cNvSpPr>
                <a:spLocks noChangeShapeType="1"/>
              </p:cNvSpPr>
              <p:nvPr/>
            </p:nvSpPr>
            <p:spPr bwMode="auto">
              <a:xfrm flipH="1">
                <a:off x="4368" y="818"/>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74" name="Line 27">
                <a:extLst>
                  <a:ext uri="{FF2B5EF4-FFF2-40B4-BE49-F238E27FC236}">
                    <a16:creationId xmlns:a16="http://schemas.microsoft.com/office/drawing/2014/main" id="{23A649C5-A36A-45BC-95C8-15DAE3980F78}"/>
                  </a:ext>
                </a:extLst>
              </p:cNvPr>
              <p:cNvSpPr>
                <a:spLocks noChangeShapeType="1"/>
              </p:cNvSpPr>
              <p:nvPr/>
            </p:nvSpPr>
            <p:spPr bwMode="auto">
              <a:xfrm>
                <a:off x="4416" y="818"/>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75" name="Line 30">
                <a:extLst>
                  <a:ext uri="{FF2B5EF4-FFF2-40B4-BE49-F238E27FC236}">
                    <a16:creationId xmlns:a16="http://schemas.microsoft.com/office/drawing/2014/main" id="{CCFCE3C7-BB18-417B-B1C7-4A509BC34C23}"/>
                  </a:ext>
                </a:extLst>
              </p:cNvPr>
              <p:cNvSpPr>
                <a:spLocks noChangeShapeType="1"/>
              </p:cNvSpPr>
              <p:nvPr/>
            </p:nvSpPr>
            <p:spPr bwMode="auto">
              <a:xfrm flipH="1">
                <a:off x="3024" y="1202"/>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76" name="Line 31">
                <a:extLst>
                  <a:ext uri="{FF2B5EF4-FFF2-40B4-BE49-F238E27FC236}">
                    <a16:creationId xmlns:a16="http://schemas.microsoft.com/office/drawing/2014/main" id="{6DFBCDC4-0A09-40CB-8001-0439C164E82E}"/>
                  </a:ext>
                </a:extLst>
              </p:cNvPr>
              <p:cNvSpPr>
                <a:spLocks noChangeShapeType="1"/>
              </p:cNvSpPr>
              <p:nvPr/>
            </p:nvSpPr>
            <p:spPr bwMode="auto">
              <a:xfrm>
                <a:off x="3072" y="1202"/>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77" name="Line 32">
                <a:extLst>
                  <a:ext uri="{FF2B5EF4-FFF2-40B4-BE49-F238E27FC236}">
                    <a16:creationId xmlns:a16="http://schemas.microsoft.com/office/drawing/2014/main" id="{79BE3EDB-46EE-4739-9498-25A189A7B3B6}"/>
                  </a:ext>
                </a:extLst>
              </p:cNvPr>
              <p:cNvSpPr>
                <a:spLocks noChangeShapeType="1"/>
              </p:cNvSpPr>
              <p:nvPr/>
            </p:nvSpPr>
            <p:spPr bwMode="auto">
              <a:xfrm flipH="1">
                <a:off x="4944" y="2066"/>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78" name="Line 33">
                <a:extLst>
                  <a:ext uri="{FF2B5EF4-FFF2-40B4-BE49-F238E27FC236}">
                    <a16:creationId xmlns:a16="http://schemas.microsoft.com/office/drawing/2014/main" id="{F3369630-5C78-4CB4-B822-D858E6838F79}"/>
                  </a:ext>
                </a:extLst>
              </p:cNvPr>
              <p:cNvSpPr>
                <a:spLocks noChangeShapeType="1"/>
              </p:cNvSpPr>
              <p:nvPr/>
            </p:nvSpPr>
            <p:spPr bwMode="auto">
              <a:xfrm>
                <a:off x="4992" y="2066"/>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79" name="Rectangle 40">
                <a:extLst>
                  <a:ext uri="{FF2B5EF4-FFF2-40B4-BE49-F238E27FC236}">
                    <a16:creationId xmlns:a16="http://schemas.microsoft.com/office/drawing/2014/main" id="{ACEFA776-8A28-4009-8B5A-93DAC0BB2647}"/>
                  </a:ext>
                </a:extLst>
              </p:cNvPr>
              <p:cNvSpPr>
                <a:spLocks noChangeArrowheads="1"/>
              </p:cNvSpPr>
              <p:nvPr/>
            </p:nvSpPr>
            <p:spPr bwMode="auto">
              <a:xfrm>
                <a:off x="4176" y="2402"/>
                <a:ext cx="672" cy="33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80" name="Line 41">
                <a:extLst>
                  <a:ext uri="{FF2B5EF4-FFF2-40B4-BE49-F238E27FC236}">
                    <a16:creationId xmlns:a16="http://schemas.microsoft.com/office/drawing/2014/main" id="{5E684DBA-17B1-4CC7-8710-4D5706F443DD}"/>
                  </a:ext>
                </a:extLst>
              </p:cNvPr>
              <p:cNvSpPr>
                <a:spLocks noChangeShapeType="1"/>
              </p:cNvSpPr>
              <p:nvPr/>
            </p:nvSpPr>
            <p:spPr bwMode="auto">
              <a:xfrm>
                <a:off x="4368" y="2402"/>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81" name="Line 42">
                <a:extLst>
                  <a:ext uri="{FF2B5EF4-FFF2-40B4-BE49-F238E27FC236}">
                    <a16:creationId xmlns:a16="http://schemas.microsoft.com/office/drawing/2014/main" id="{78329E4B-60D0-4229-8B92-0AE4F69CECC0}"/>
                  </a:ext>
                </a:extLst>
              </p:cNvPr>
              <p:cNvSpPr>
                <a:spLocks noChangeShapeType="1"/>
              </p:cNvSpPr>
              <p:nvPr/>
            </p:nvSpPr>
            <p:spPr bwMode="auto">
              <a:xfrm>
                <a:off x="4656" y="2402"/>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82" name="Line 43">
                <a:extLst>
                  <a:ext uri="{FF2B5EF4-FFF2-40B4-BE49-F238E27FC236}">
                    <a16:creationId xmlns:a16="http://schemas.microsoft.com/office/drawing/2014/main" id="{4741CE02-A943-4CD8-A34C-9BB2A1F93642}"/>
                  </a:ext>
                </a:extLst>
              </p:cNvPr>
              <p:cNvSpPr>
                <a:spLocks noChangeShapeType="1"/>
              </p:cNvSpPr>
              <p:nvPr/>
            </p:nvSpPr>
            <p:spPr bwMode="auto">
              <a:xfrm flipH="1">
                <a:off x="4704" y="2498"/>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83" name="Line 44">
                <a:extLst>
                  <a:ext uri="{FF2B5EF4-FFF2-40B4-BE49-F238E27FC236}">
                    <a16:creationId xmlns:a16="http://schemas.microsoft.com/office/drawing/2014/main" id="{50F4B7DB-C6A7-4F49-A363-46B25F81D4B7}"/>
                  </a:ext>
                </a:extLst>
              </p:cNvPr>
              <p:cNvSpPr>
                <a:spLocks noChangeShapeType="1"/>
              </p:cNvSpPr>
              <p:nvPr/>
            </p:nvSpPr>
            <p:spPr bwMode="auto">
              <a:xfrm>
                <a:off x="4752" y="2498"/>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84" name="Rectangle 45">
                <a:extLst>
                  <a:ext uri="{FF2B5EF4-FFF2-40B4-BE49-F238E27FC236}">
                    <a16:creationId xmlns:a16="http://schemas.microsoft.com/office/drawing/2014/main" id="{042BA44A-D0C3-420F-ACA3-E4AB210A8455}"/>
                  </a:ext>
                </a:extLst>
              </p:cNvPr>
              <p:cNvSpPr>
                <a:spLocks noChangeArrowheads="1"/>
              </p:cNvSpPr>
              <p:nvPr/>
            </p:nvSpPr>
            <p:spPr bwMode="auto">
              <a:xfrm>
                <a:off x="4896" y="1970"/>
                <a:ext cx="672" cy="33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85" name="Line 46">
                <a:extLst>
                  <a:ext uri="{FF2B5EF4-FFF2-40B4-BE49-F238E27FC236}">
                    <a16:creationId xmlns:a16="http://schemas.microsoft.com/office/drawing/2014/main" id="{24C755FC-7FC8-4E14-B861-32438DA60D7E}"/>
                  </a:ext>
                </a:extLst>
              </p:cNvPr>
              <p:cNvSpPr>
                <a:spLocks noChangeShapeType="1"/>
              </p:cNvSpPr>
              <p:nvPr/>
            </p:nvSpPr>
            <p:spPr bwMode="auto">
              <a:xfrm>
                <a:off x="5088" y="1970"/>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86" name="Line 47">
                <a:extLst>
                  <a:ext uri="{FF2B5EF4-FFF2-40B4-BE49-F238E27FC236}">
                    <a16:creationId xmlns:a16="http://schemas.microsoft.com/office/drawing/2014/main" id="{F195A76F-6583-4A85-B301-ECA672CB42A1}"/>
                  </a:ext>
                </a:extLst>
              </p:cNvPr>
              <p:cNvSpPr>
                <a:spLocks noChangeShapeType="1"/>
              </p:cNvSpPr>
              <p:nvPr/>
            </p:nvSpPr>
            <p:spPr bwMode="auto">
              <a:xfrm>
                <a:off x="5376" y="1970"/>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87" name="Line 48">
                <a:extLst>
                  <a:ext uri="{FF2B5EF4-FFF2-40B4-BE49-F238E27FC236}">
                    <a16:creationId xmlns:a16="http://schemas.microsoft.com/office/drawing/2014/main" id="{70894BAC-9C31-4E00-9ACD-19A91E27BF0A}"/>
                  </a:ext>
                </a:extLst>
              </p:cNvPr>
              <p:cNvSpPr>
                <a:spLocks noChangeShapeType="1"/>
              </p:cNvSpPr>
              <p:nvPr/>
            </p:nvSpPr>
            <p:spPr bwMode="auto">
              <a:xfrm flipH="1">
                <a:off x="5424" y="2066"/>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88" name="Line 49">
                <a:extLst>
                  <a:ext uri="{FF2B5EF4-FFF2-40B4-BE49-F238E27FC236}">
                    <a16:creationId xmlns:a16="http://schemas.microsoft.com/office/drawing/2014/main" id="{99E38CA0-8644-4617-9AA7-89BCF6C58057}"/>
                  </a:ext>
                </a:extLst>
              </p:cNvPr>
              <p:cNvSpPr>
                <a:spLocks noChangeShapeType="1"/>
              </p:cNvSpPr>
              <p:nvPr/>
            </p:nvSpPr>
            <p:spPr bwMode="auto">
              <a:xfrm>
                <a:off x="5472" y="2066"/>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89" name="Rectangle 50">
                <a:extLst>
                  <a:ext uri="{FF2B5EF4-FFF2-40B4-BE49-F238E27FC236}">
                    <a16:creationId xmlns:a16="http://schemas.microsoft.com/office/drawing/2014/main" id="{C9AE3654-2974-4BAA-8D20-62BC100F90D2}"/>
                  </a:ext>
                </a:extLst>
              </p:cNvPr>
              <p:cNvSpPr>
                <a:spLocks noChangeArrowheads="1"/>
              </p:cNvSpPr>
              <p:nvPr/>
            </p:nvSpPr>
            <p:spPr bwMode="auto">
              <a:xfrm>
                <a:off x="3216" y="1970"/>
                <a:ext cx="672" cy="33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90" name="Line 51">
                <a:extLst>
                  <a:ext uri="{FF2B5EF4-FFF2-40B4-BE49-F238E27FC236}">
                    <a16:creationId xmlns:a16="http://schemas.microsoft.com/office/drawing/2014/main" id="{1E22593E-1A70-4A4B-87BC-E85449611AD7}"/>
                  </a:ext>
                </a:extLst>
              </p:cNvPr>
              <p:cNvSpPr>
                <a:spLocks noChangeShapeType="1"/>
              </p:cNvSpPr>
              <p:nvPr/>
            </p:nvSpPr>
            <p:spPr bwMode="auto">
              <a:xfrm>
                <a:off x="3408" y="1970"/>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1" name="Line 52">
                <a:extLst>
                  <a:ext uri="{FF2B5EF4-FFF2-40B4-BE49-F238E27FC236}">
                    <a16:creationId xmlns:a16="http://schemas.microsoft.com/office/drawing/2014/main" id="{C2CC3654-CA87-447B-B047-AFCB67F4DBCE}"/>
                  </a:ext>
                </a:extLst>
              </p:cNvPr>
              <p:cNvSpPr>
                <a:spLocks noChangeShapeType="1"/>
              </p:cNvSpPr>
              <p:nvPr/>
            </p:nvSpPr>
            <p:spPr bwMode="auto">
              <a:xfrm>
                <a:off x="3696" y="1970"/>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2" name="Rectangle 55">
                <a:extLst>
                  <a:ext uri="{FF2B5EF4-FFF2-40B4-BE49-F238E27FC236}">
                    <a16:creationId xmlns:a16="http://schemas.microsoft.com/office/drawing/2014/main" id="{7FCDBA56-543D-47DC-AEFC-DD4DCEF052CC}"/>
                  </a:ext>
                </a:extLst>
              </p:cNvPr>
              <p:cNvSpPr>
                <a:spLocks noChangeArrowheads="1"/>
              </p:cNvSpPr>
              <p:nvPr/>
            </p:nvSpPr>
            <p:spPr bwMode="auto">
              <a:xfrm>
                <a:off x="3840" y="1538"/>
                <a:ext cx="672" cy="33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93" name="Line 56">
                <a:extLst>
                  <a:ext uri="{FF2B5EF4-FFF2-40B4-BE49-F238E27FC236}">
                    <a16:creationId xmlns:a16="http://schemas.microsoft.com/office/drawing/2014/main" id="{BAB35AAB-EA6E-4CCE-BC96-5511FF11AE12}"/>
                  </a:ext>
                </a:extLst>
              </p:cNvPr>
              <p:cNvSpPr>
                <a:spLocks noChangeShapeType="1"/>
              </p:cNvSpPr>
              <p:nvPr/>
            </p:nvSpPr>
            <p:spPr bwMode="auto">
              <a:xfrm>
                <a:off x="4032" y="1538"/>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4" name="Line 57">
                <a:extLst>
                  <a:ext uri="{FF2B5EF4-FFF2-40B4-BE49-F238E27FC236}">
                    <a16:creationId xmlns:a16="http://schemas.microsoft.com/office/drawing/2014/main" id="{0A20F634-8CE8-427A-B4B2-D13C5DCEFBAE}"/>
                  </a:ext>
                </a:extLst>
              </p:cNvPr>
              <p:cNvSpPr>
                <a:spLocks noChangeShapeType="1"/>
              </p:cNvSpPr>
              <p:nvPr/>
            </p:nvSpPr>
            <p:spPr bwMode="auto">
              <a:xfrm>
                <a:off x="4320" y="1538"/>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5" name="Rectangle 60">
                <a:extLst>
                  <a:ext uri="{FF2B5EF4-FFF2-40B4-BE49-F238E27FC236}">
                    <a16:creationId xmlns:a16="http://schemas.microsoft.com/office/drawing/2014/main" id="{AD743B9C-3758-4692-BC5C-4F0986F7617D}"/>
                  </a:ext>
                </a:extLst>
              </p:cNvPr>
              <p:cNvSpPr>
                <a:spLocks noChangeArrowheads="1"/>
              </p:cNvSpPr>
              <p:nvPr/>
            </p:nvSpPr>
            <p:spPr bwMode="auto">
              <a:xfrm>
                <a:off x="2976" y="1106"/>
                <a:ext cx="672" cy="33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96" name="Line 61">
                <a:extLst>
                  <a:ext uri="{FF2B5EF4-FFF2-40B4-BE49-F238E27FC236}">
                    <a16:creationId xmlns:a16="http://schemas.microsoft.com/office/drawing/2014/main" id="{39E5DB5D-9479-41E7-99AB-B1CA439B5823}"/>
                  </a:ext>
                </a:extLst>
              </p:cNvPr>
              <p:cNvSpPr>
                <a:spLocks noChangeShapeType="1"/>
              </p:cNvSpPr>
              <p:nvPr/>
            </p:nvSpPr>
            <p:spPr bwMode="auto">
              <a:xfrm>
                <a:off x="3424" y="1133"/>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7" name="Line 62">
                <a:extLst>
                  <a:ext uri="{FF2B5EF4-FFF2-40B4-BE49-F238E27FC236}">
                    <a16:creationId xmlns:a16="http://schemas.microsoft.com/office/drawing/2014/main" id="{EAB1CDC3-DF32-4666-8A34-EE4F40A141C1}"/>
                  </a:ext>
                </a:extLst>
              </p:cNvPr>
              <p:cNvSpPr>
                <a:spLocks noChangeShapeType="1"/>
              </p:cNvSpPr>
              <p:nvPr/>
            </p:nvSpPr>
            <p:spPr bwMode="auto">
              <a:xfrm>
                <a:off x="3175" y="1088"/>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8" name="Line 65">
                <a:extLst>
                  <a:ext uri="{FF2B5EF4-FFF2-40B4-BE49-F238E27FC236}">
                    <a16:creationId xmlns:a16="http://schemas.microsoft.com/office/drawing/2014/main" id="{D3E447B0-C92B-479C-B50E-51C3E09BC31E}"/>
                  </a:ext>
                </a:extLst>
              </p:cNvPr>
              <p:cNvSpPr>
                <a:spLocks noChangeShapeType="1"/>
              </p:cNvSpPr>
              <p:nvPr/>
            </p:nvSpPr>
            <p:spPr bwMode="auto">
              <a:xfrm flipH="1">
                <a:off x="3312" y="914"/>
                <a:ext cx="624" cy="192"/>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99" name="Line 66">
                <a:extLst>
                  <a:ext uri="{FF2B5EF4-FFF2-40B4-BE49-F238E27FC236}">
                    <a16:creationId xmlns:a16="http://schemas.microsoft.com/office/drawing/2014/main" id="{FA992033-C506-44AD-A5E7-97FCDA953DE6}"/>
                  </a:ext>
                </a:extLst>
              </p:cNvPr>
              <p:cNvSpPr>
                <a:spLocks noChangeShapeType="1"/>
              </p:cNvSpPr>
              <p:nvPr/>
            </p:nvSpPr>
            <p:spPr bwMode="auto">
              <a:xfrm>
                <a:off x="3552" y="1298"/>
                <a:ext cx="624" cy="24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0" name="Line 67">
                <a:extLst>
                  <a:ext uri="{FF2B5EF4-FFF2-40B4-BE49-F238E27FC236}">
                    <a16:creationId xmlns:a16="http://schemas.microsoft.com/office/drawing/2014/main" id="{5BB25CD1-F32C-49E9-BA01-30E962599F90}"/>
                  </a:ext>
                </a:extLst>
              </p:cNvPr>
              <p:cNvSpPr>
                <a:spLocks noChangeShapeType="1"/>
              </p:cNvSpPr>
              <p:nvPr/>
            </p:nvSpPr>
            <p:spPr bwMode="auto">
              <a:xfrm flipH="1">
                <a:off x="3552" y="1682"/>
                <a:ext cx="384" cy="288"/>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1" name="Line 68">
                <a:extLst>
                  <a:ext uri="{FF2B5EF4-FFF2-40B4-BE49-F238E27FC236}">
                    <a16:creationId xmlns:a16="http://schemas.microsoft.com/office/drawing/2014/main" id="{C5ADC801-9298-49E3-BB39-F3B4ADBE3D89}"/>
                  </a:ext>
                </a:extLst>
              </p:cNvPr>
              <p:cNvSpPr>
                <a:spLocks noChangeShapeType="1"/>
              </p:cNvSpPr>
              <p:nvPr/>
            </p:nvSpPr>
            <p:spPr bwMode="auto">
              <a:xfrm>
                <a:off x="4416" y="1682"/>
                <a:ext cx="816" cy="288"/>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2" name="Line 69">
                <a:extLst>
                  <a:ext uri="{FF2B5EF4-FFF2-40B4-BE49-F238E27FC236}">
                    <a16:creationId xmlns:a16="http://schemas.microsoft.com/office/drawing/2014/main" id="{A57A4B1E-ABBB-4108-9FAB-E785EC90ACFA}"/>
                  </a:ext>
                </a:extLst>
              </p:cNvPr>
              <p:cNvSpPr>
                <a:spLocks noChangeShapeType="1"/>
              </p:cNvSpPr>
              <p:nvPr/>
            </p:nvSpPr>
            <p:spPr bwMode="auto">
              <a:xfrm>
                <a:off x="3792" y="2114"/>
                <a:ext cx="720" cy="288"/>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3" name="Line 87">
                <a:extLst>
                  <a:ext uri="{FF2B5EF4-FFF2-40B4-BE49-F238E27FC236}">
                    <a16:creationId xmlns:a16="http://schemas.microsoft.com/office/drawing/2014/main" id="{CD9E87E1-10AF-404A-8508-1DE24F8F9A22}"/>
                  </a:ext>
                </a:extLst>
              </p:cNvPr>
              <p:cNvSpPr>
                <a:spLocks noChangeShapeType="1"/>
              </p:cNvSpPr>
              <p:nvPr/>
            </p:nvSpPr>
            <p:spPr bwMode="auto">
              <a:xfrm flipH="1">
                <a:off x="3648" y="2930"/>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4" name="Line 88">
                <a:extLst>
                  <a:ext uri="{FF2B5EF4-FFF2-40B4-BE49-F238E27FC236}">
                    <a16:creationId xmlns:a16="http://schemas.microsoft.com/office/drawing/2014/main" id="{D5C74F9D-D0E2-4FF5-B940-E18163C709B9}"/>
                  </a:ext>
                </a:extLst>
              </p:cNvPr>
              <p:cNvSpPr>
                <a:spLocks noChangeShapeType="1"/>
              </p:cNvSpPr>
              <p:nvPr/>
            </p:nvSpPr>
            <p:spPr bwMode="auto">
              <a:xfrm>
                <a:off x="3696" y="2930"/>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5" name="Rectangle 89">
                <a:extLst>
                  <a:ext uri="{FF2B5EF4-FFF2-40B4-BE49-F238E27FC236}">
                    <a16:creationId xmlns:a16="http://schemas.microsoft.com/office/drawing/2014/main" id="{BCD0D3AC-1BB5-4ED0-9079-2B74842587D8}"/>
                  </a:ext>
                </a:extLst>
              </p:cNvPr>
              <p:cNvSpPr>
                <a:spLocks noChangeArrowheads="1"/>
              </p:cNvSpPr>
              <p:nvPr/>
            </p:nvSpPr>
            <p:spPr bwMode="auto">
              <a:xfrm>
                <a:off x="3600" y="2834"/>
                <a:ext cx="672" cy="33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106" name="Line 90">
                <a:extLst>
                  <a:ext uri="{FF2B5EF4-FFF2-40B4-BE49-F238E27FC236}">
                    <a16:creationId xmlns:a16="http://schemas.microsoft.com/office/drawing/2014/main" id="{AD931145-23E8-47B8-A128-61CEA6F342CB}"/>
                  </a:ext>
                </a:extLst>
              </p:cNvPr>
              <p:cNvSpPr>
                <a:spLocks noChangeShapeType="1"/>
              </p:cNvSpPr>
              <p:nvPr/>
            </p:nvSpPr>
            <p:spPr bwMode="auto">
              <a:xfrm>
                <a:off x="3792" y="2834"/>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7" name="Line 91">
                <a:extLst>
                  <a:ext uri="{FF2B5EF4-FFF2-40B4-BE49-F238E27FC236}">
                    <a16:creationId xmlns:a16="http://schemas.microsoft.com/office/drawing/2014/main" id="{D897438C-D2F3-4EF2-B655-FE526B39A74D}"/>
                  </a:ext>
                </a:extLst>
              </p:cNvPr>
              <p:cNvSpPr>
                <a:spLocks noChangeShapeType="1"/>
              </p:cNvSpPr>
              <p:nvPr/>
            </p:nvSpPr>
            <p:spPr bwMode="auto">
              <a:xfrm>
                <a:off x="4080" y="2834"/>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8" name="Line 92">
                <a:extLst>
                  <a:ext uri="{FF2B5EF4-FFF2-40B4-BE49-F238E27FC236}">
                    <a16:creationId xmlns:a16="http://schemas.microsoft.com/office/drawing/2014/main" id="{BF41C331-AC78-42A8-8983-30C3786FD7D1}"/>
                  </a:ext>
                </a:extLst>
              </p:cNvPr>
              <p:cNvSpPr>
                <a:spLocks noChangeShapeType="1"/>
              </p:cNvSpPr>
              <p:nvPr/>
            </p:nvSpPr>
            <p:spPr bwMode="auto">
              <a:xfrm flipH="1">
                <a:off x="4128" y="2930"/>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9" name="Line 93">
                <a:extLst>
                  <a:ext uri="{FF2B5EF4-FFF2-40B4-BE49-F238E27FC236}">
                    <a16:creationId xmlns:a16="http://schemas.microsoft.com/office/drawing/2014/main" id="{81200A18-97A0-4343-AEDF-F41E4F74A165}"/>
                  </a:ext>
                </a:extLst>
              </p:cNvPr>
              <p:cNvSpPr>
                <a:spLocks noChangeShapeType="1"/>
              </p:cNvSpPr>
              <p:nvPr/>
            </p:nvSpPr>
            <p:spPr bwMode="auto">
              <a:xfrm>
                <a:off x="4176" y="2930"/>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0" name="Line 94">
                <a:extLst>
                  <a:ext uri="{FF2B5EF4-FFF2-40B4-BE49-F238E27FC236}">
                    <a16:creationId xmlns:a16="http://schemas.microsoft.com/office/drawing/2014/main" id="{1DDAA311-852E-43D7-A893-295A2F8B5D9C}"/>
                  </a:ext>
                </a:extLst>
              </p:cNvPr>
              <p:cNvSpPr>
                <a:spLocks noChangeShapeType="1"/>
              </p:cNvSpPr>
              <p:nvPr/>
            </p:nvSpPr>
            <p:spPr bwMode="auto">
              <a:xfrm flipH="1">
                <a:off x="3923" y="2517"/>
                <a:ext cx="336" cy="288"/>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 name="Line 38">
                <a:extLst>
                  <a:ext uri="{FF2B5EF4-FFF2-40B4-BE49-F238E27FC236}">
                    <a16:creationId xmlns:a16="http://schemas.microsoft.com/office/drawing/2014/main" id="{0A41D98D-AF44-40BD-8B79-4339081B6E92}"/>
                  </a:ext>
                </a:extLst>
              </p:cNvPr>
              <p:cNvSpPr>
                <a:spLocks noChangeShapeType="1"/>
              </p:cNvSpPr>
              <p:nvPr/>
            </p:nvSpPr>
            <p:spPr bwMode="auto">
              <a:xfrm flipH="1">
                <a:off x="3264" y="2066"/>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2" name="Line 39">
                <a:extLst>
                  <a:ext uri="{FF2B5EF4-FFF2-40B4-BE49-F238E27FC236}">
                    <a16:creationId xmlns:a16="http://schemas.microsoft.com/office/drawing/2014/main" id="{EB6B2AB8-06FE-4D27-B255-73AA862A6CE9}"/>
                  </a:ext>
                </a:extLst>
              </p:cNvPr>
              <p:cNvSpPr>
                <a:spLocks noChangeShapeType="1"/>
              </p:cNvSpPr>
              <p:nvPr/>
            </p:nvSpPr>
            <p:spPr bwMode="auto">
              <a:xfrm>
                <a:off x="3312" y="2081"/>
                <a:ext cx="48"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62" name="Text Box 3">
              <a:extLst>
                <a:ext uri="{FF2B5EF4-FFF2-40B4-BE49-F238E27FC236}">
                  <a16:creationId xmlns:a16="http://schemas.microsoft.com/office/drawing/2014/main" id="{A9EDB6DD-1A6B-4DE3-BDC3-EFD6C6F64C24}"/>
                </a:ext>
              </a:extLst>
            </p:cNvPr>
            <p:cNvSpPr txBox="1">
              <a:spLocks noChangeArrowheads="1"/>
            </p:cNvSpPr>
            <p:nvPr/>
          </p:nvSpPr>
          <p:spPr bwMode="auto">
            <a:xfrm>
              <a:off x="6408204" y="1376772"/>
              <a:ext cx="481222" cy="584775"/>
            </a:xfrm>
            <a:prstGeom prst="rect">
              <a:avLst/>
            </a:prstGeom>
            <a:noFill/>
            <a:ln w="12700" cap="sq">
              <a:noFill/>
              <a:miter lim="800000"/>
              <a:headEnd type="none" w="sm" len="sm"/>
              <a:tailEnd type="none" w="sm" len="sm"/>
            </a:ln>
            <a:effectLst/>
          </p:spPr>
          <p:txBody>
            <a:bodyPr wrap="none">
              <a:spAutoFit/>
            </a:bodyPr>
            <a:lstStyle/>
            <a:p>
              <a:r>
                <a:rPr lang="en-US" altLang="zh-CN" sz="3200" b="1" dirty="0"/>
                <a:t>A</a:t>
              </a:r>
            </a:p>
          </p:txBody>
        </p:sp>
        <p:sp>
          <p:nvSpPr>
            <p:cNvPr id="63" name="Text Box 10">
              <a:extLst>
                <a:ext uri="{FF2B5EF4-FFF2-40B4-BE49-F238E27FC236}">
                  <a16:creationId xmlns:a16="http://schemas.microsoft.com/office/drawing/2014/main" id="{45F33AE3-1513-4D9D-A511-E567D7793106}"/>
                </a:ext>
              </a:extLst>
            </p:cNvPr>
            <p:cNvSpPr txBox="1">
              <a:spLocks noChangeArrowheads="1"/>
            </p:cNvSpPr>
            <p:nvPr/>
          </p:nvSpPr>
          <p:spPr bwMode="auto">
            <a:xfrm>
              <a:off x="5004048" y="1988840"/>
              <a:ext cx="481222" cy="584775"/>
            </a:xfrm>
            <a:prstGeom prst="rect">
              <a:avLst/>
            </a:prstGeom>
            <a:noFill/>
            <a:ln w="12700" cap="sq">
              <a:noFill/>
              <a:miter lim="800000"/>
              <a:headEnd type="none" w="sm" len="sm"/>
              <a:tailEnd type="none" w="sm" len="sm"/>
            </a:ln>
            <a:effectLst/>
          </p:spPr>
          <p:txBody>
            <a:bodyPr wrap="none">
              <a:spAutoFit/>
            </a:bodyPr>
            <a:lstStyle/>
            <a:p>
              <a:r>
                <a:rPr lang="en-US" altLang="zh-CN" sz="3200" b="1" dirty="0"/>
                <a:t>B</a:t>
              </a:r>
            </a:p>
          </p:txBody>
        </p:sp>
        <p:sp>
          <p:nvSpPr>
            <p:cNvPr id="64" name="Text Box 11">
              <a:extLst>
                <a:ext uri="{FF2B5EF4-FFF2-40B4-BE49-F238E27FC236}">
                  <a16:creationId xmlns:a16="http://schemas.microsoft.com/office/drawing/2014/main" id="{991468FF-8D66-48B8-B43C-685D062F0094}"/>
                </a:ext>
              </a:extLst>
            </p:cNvPr>
            <p:cNvSpPr txBox="1">
              <a:spLocks noChangeArrowheads="1"/>
            </p:cNvSpPr>
            <p:nvPr/>
          </p:nvSpPr>
          <p:spPr bwMode="auto">
            <a:xfrm>
              <a:off x="6372200" y="2636912"/>
              <a:ext cx="481222" cy="584775"/>
            </a:xfrm>
            <a:prstGeom prst="rect">
              <a:avLst/>
            </a:prstGeom>
            <a:noFill/>
            <a:ln w="12700" cap="sq">
              <a:noFill/>
              <a:miter lim="800000"/>
              <a:headEnd type="none" w="sm" len="sm"/>
              <a:tailEnd type="none" w="sm" len="sm"/>
            </a:ln>
            <a:effectLst/>
          </p:spPr>
          <p:txBody>
            <a:bodyPr wrap="none">
              <a:spAutoFit/>
            </a:bodyPr>
            <a:lstStyle/>
            <a:p>
              <a:r>
                <a:rPr lang="en-US" altLang="zh-CN" sz="3200" b="1" dirty="0"/>
                <a:t>C</a:t>
              </a:r>
            </a:p>
          </p:txBody>
        </p:sp>
        <p:sp>
          <p:nvSpPr>
            <p:cNvPr id="65" name="Text Box 12">
              <a:extLst>
                <a:ext uri="{FF2B5EF4-FFF2-40B4-BE49-F238E27FC236}">
                  <a16:creationId xmlns:a16="http://schemas.microsoft.com/office/drawing/2014/main" id="{BCAC7754-9DD2-4D55-BE13-51C2274EE460}"/>
                </a:ext>
              </a:extLst>
            </p:cNvPr>
            <p:cNvSpPr txBox="1">
              <a:spLocks noChangeArrowheads="1"/>
            </p:cNvSpPr>
            <p:nvPr/>
          </p:nvSpPr>
          <p:spPr bwMode="auto">
            <a:xfrm>
              <a:off x="8064388" y="3356992"/>
              <a:ext cx="481222" cy="584775"/>
            </a:xfrm>
            <a:prstGeom prst="rect">
              <a:avLst/>
            </a:prstGeom>
            <a:noFill/>
            <a:ln w="12700" cap="sq">
              <a:noFill/>
              <a:miter lim="800000"/>
              <a:headEnd type="none" w="sm" len="sm"/>
              <a:tailEnd type="none" w="sm" len="sm"/>
            </a:ln>
            <a:effectLst/>
          </p:spPr>
          <p:txBody>
            <a:bodyPr wrap="none">
              <a:spAutoFit/>
            </a:bodyPr>
            <a:lstStyle/>
            <a:p>
              <a:r>
                <a:rPr lang="en-US" altLang="zh-CN" sz="3200" b="1" dirty="0"/>
                <a:t>D</a:t>
              </a:r>
            </a:p>
          </p:txBody>
        </p:sp>
        <p:sp>
          <p:nvSpPr>
            <p:cNvPr id="66" name="Text Box 13">
              <a:extLst>
                <a:ext uri="{FF2B5EF4-FFF2-40B4-BE49-F238E27FC236}">
                  <a16:creationId xmlns:a16="http://schemas.microsoft.com/office/drawing/2014/main" id="{8A89F5EF-D53A-42BA-A7F3-242B28BD2096}"/>
                </a:ext>
              </a:extLst>
            </p:cNvPr>
            <p:cNvSpPr txBox="1">
              <a:spLocks noChangeArrowheads="1"/>
            </p:cNvSpPr>
            <p:nvPr/>
          </p:nvSpPr>
          <p:spPr bwMode="auto">
            <a:xfrm>
              <a:off x="5364088" y="3356992"/>
              <a:ext cx="458788" cy="584200"/>
            </a:xfrm>
            <a:prstGeom prst="rect">
              <a:avLst/>
            </a:prstGeom>
            <a:noFill/>
            <a:ln w="12700" cap="sq">
              <a:noFill/>
              <a:miter lim="800000"/>
              <a:headEnd type="none" w="sm" len="sm"/>
              <a:tailEnd type="none" w="sm" len="sm"/>
            </a:ln>
            <a:effectLst/>
          </p:spPr>
          <p:txBody>
            <a:bodyPr wrap="none">
              <a:spAutoFit/>
            </a:bodyPr>
            <a:lstStyle/>
            <a:p>
              <a:r>
                <a:rPr lang="en-US" altLang="zh-CN" sz="3200" b="1" dirty="0"/>
                <a:t>E</a:t>
              </a:r>
            </a:p>
          </p:txBody>
        </p:sp>
        <p:sp>
          <p:nvSpPr>
            <p:cNvPr id="67" name="Text Box 14">
              <a:extLst>
                <a:ext uri="{FF2B5EF4-FFF2-40B4-BE49-F238E27FC236}">
                  <a16:creationId xmlns:a16="http://schemas.microsoft.com/office/drawing/2014/main" id="{40E4FF2E-6689-4030-9FBA-FBDC09E39013}"/>
                </a:ext>
              </a:extLst>
            </p:cNvPr>
            <p:cNvSpPr txBox="1">
              <a:spLocks noChangeArrowheads="1"/>
            </p:cNvSpPr>
            <p:nvPr/>
          </p:nvSpPr>
          <p:spPr bwMode="auto">
            <a:xfrm>
              <a:off x="6912260" y="4041068"/>
              <a:ext cx="434975" cy="584200"/>
            </a:xfrm>
            <a:prstGeom prst="rect">
              <a:avLst/>
            </a:prstGeom>
            <a:noFill/>
            <a:ln w="12700" cap="sq">
              <a:noFill/>
              <a:miter lim="800000"/>
              <a:headEnd type="none" w="sm" len="sm"/>
              <a:tailEnd type="none" w="sm" len="sm"/>
            </a:ln>
            <a:effectLst/>
          </p:spPr>
          <p:txBody>
            <a:bodyPr wrap="none">
              <a:spAutoFit/>
            </a:bodyPr>
            <a:lstStyle/>
            <a:p>
              <a:r>
                <a:rPr lang="en-US" altLang="zh-CN" sz="3200" b="1" dirty="0"/>
                <a:t>F</a:t>
              </a:r>
            </a:p>
          </p:txBody>
        </p:sp>
        <p:sp>
          <p:nvSpPr>
            <p:cNvPr id="68" name="Text Box 15">
              <a:extLst>
                <a:ext uri="{FF2B5EF4-FFF2-40B4-BE49-F238E27FC236}">
                  <a16:creationId xmlns:a16="http://schemas.microsoft.com/office/drawing/2014/main" id="{688F83E9-8F52-41B8-82E4-B5DA03E3FA2D}"/>
                </a:ext>
              </a:extLst>
            </p:cNvPr>
            <p:cNvSpPr txBox="1">
              <a:spLocks noChangeArrowheads="1"/>
            </p:cNvSpPr>
            <p:nvPr/>
          </p:nvSpPr>
          <p:spPr bwMode="auto">
            <a:xfrm>
              <a:off x="6012160" y="4725144"/>
              <a:ext cx="503238" cy="584200"/>
            </a:xfrm>
            <a:prstGeom prst="rect">
              <a:avLst/>
            </a:prstGeom>
            <a:noFill/>
            <a:ln w="12700" cap="sq">
              <a:noFill/>
              <a:miter lim="800000"/>
              <a:headEnd type="none" w="sm" len="sm"/>
              <a:tailEnd type="none" w="sm" len="sm"/>
            </a:ln>
            <a:effectLst/>
          </p:spPr>
          <p:txBody>
            <a:bodyPr wrap="none">
              <a:spAutoFit/>
            </a:bodyPr>
            <a:lstStyle/>
            <a:p>
              <a:r>
                <a:rPr lang="en-US" altLang="zh-CN" sz="3200" b="1" dirty="0"/>
                <a:t>G</a:t>
              </a:r>
            </a:p>
          </p:txBody>
        </p:sp>
      </p:grpSp>
      <p:sp>
        <p:nvSpPr>
          <p:cNvPr id="2" name="箭头: 直角上 1">
            <a:extLst>
              <a:ext uri="{FF2B5EF4-FFF2-40B4-BE49-F238E27FC236}">
                <a16:creationId xmlns:a16="http://schemas.microsoft.com/office/drawing/2014/main" id="{94267435-C897-4693-BF88-66B9C6970878}"/>
              </a:ext>
            </a:extLst>
          </p:cNvPr>
          <p:cNvSpPr/>
          <p:nvPr/>
        </p:nvSpPr>
        <p:spPr>
          <a:xfrm rot="16200000" flipH="1" flipV="1">
            <a:off x="1670486" y="4754214"/>
            <a:ext cx="914395" cy="1208881"/>
          </a:xfrm>
          <a:prstGeom prst="bentUpArrow">
            <a:avLst>
              <a:gd name="adj1" fmla="val 25000"/>
              <a:gd name="adj2" fmla="val 34890"/>
              <a:gd name="adj3" fmla="val 22802"/>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箭头: 直角上 112">
            <a:extLst>
              <a:ext uri="{FF2B5EF4-FFF2-40B4-BE49-F238E27FC236}">
                <a16:creationId xmlns:a16="http://schemas.microsoft.com/office/drawing/2014/main" id="{55C1ABFB-940D-4514-AD79-919F3061BFDC}"/>
              </a:ext>
            </a:extLst>
          </p:cNvPr>
          <p:cNvSpPr/>
          <p:nvPr/>
        </p:nvSpPr>
        <p:spPr>
          <a:xfrm rot="16200000" flipV="1">
            <a:off x="3612132" y="2184203"/>
            <a:ext cx="872826" cy="1208881"/>
          </a:xfrm>
          <a:prstGeom prst="bentUpArrow">
            <a:avLst>
              <a:gd name="adj1" fmla="val 25000"/>
              <a:gd name="adj2" fmla="val 34890"/>
              <a:gd name="adj3" fmla="val 22802"/>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6E05C480-263D-4A89-AE34-79FDC5BEBF49}"/>
              </a:ext>
            </a:extLst>
          </p:cNvPr>
          <p:cNvSpPr txBox="1"/>
          <p:nvPr/>
        </p:nvSpPr>
        <p:spPr>
          <a:xfrm>
            <a:off x="6835038" y="720931"/>
            <a:ext cx="2057399" cy="1200329"/>
          </a:xfrm>
          <a:prstGeom prst="rect">
            <a:avLst/>
          </a:prstGeom>
          <a:noFill/>
        </p:spPr>
        <p:txBody>
          <a:bodyPr wrap="square" rtlCol="0">
            <a:spAutoFit/>
          </a:bodyPr>
          <a:lstStyle/>
          <a:p>
            <a:pPr algn="r"/>
            <a:r>
              <a:rPr lang="zh-CN" altLang="en-US" sz="2400" b="1" dirty="0">
                <a:solidFill>
                  <a:srgbClr val="6600CC"/>
                </a:solidFill>
              </a:rPr>
              <a:t>根结点的</a:t>
            </a:r>
            <a:endParaRPr lang="en-US" altLang="zh-CN" sz="2400" b="1" dirty="0">
              <a:solidFill>
                <a:srgbClr val="6600CC"/>
              </a:solidFill>
            </a:endParaRPr>
          </a:p>
          <a:p>
            <a:pPr algn="r"/>
            <a:r>
              <a:rPr lang="zh-CN" altLang="en-US" sz="2400" b="1" dirty="0">
                <a:solidFill>
                  <a:srgbClr val="6600CC"/>
                </a:solidFill>
              </a:rPr>
              <a:t>右子树</a:t>
            </a:r>
            <a:endParaRPr lang="en-US" altLang="zh-CN" sz="2400" b="1" dirty="0">
              <a:solidFill>
                <a:srgbClr val="6600CC"/>
              </a:solidFill>
            </a:endParaRPr>
          </a:p>
          <a:p>
            <a:pPr algn="r"/>
            <a:r>
              <a:rPr lang="zh-CN" altLang="en-US" sz="2400" b="1" dirty="0">
                <a:solidFill>
                  <a:srgbClr val="6600CC"/>
                </a:solidFill>
              </a:rPr>
              <a:t>一定为空</a:t>
            </a:r>
          </a:p>
        </p:txBody>
      </p:sp>
      <p:sp>
        <p:nvSpPr>
          <p:cNvPr id="3" name="文本框 2">
            <a:extLst>
              <a:ext uri="{FF2B5EF4-FFF2-40B4-BE49-F238E27FC236}">
                <a16:creationId xmlns:a16="http://schemas.microsoft.com/office/drawing/2014/main" id="{C9C35B6D-BD35-4B46-B769-3ED5D3EDE877}"/>
              </a:ext>
            </a:extLst>
          </p:cNvPr>
          <p:cNvSpPr txBox="1"/>
          <p:nvPr/>
        </p:nvSpPr>
        <p:spPr>
          <a:xfrm>
            <a:off x="198043" y="5683013"/>
            <a:ext cx="2650398" cy="1200329"/>
          </a:xfrm>
          <a:prstGeom prst="rect">
            <a:avLst/>
          </a:prstGeom>
          <a:noFill/>
        </p:spPr>
        <p:txBody>
          <a:bodyPr wrap="square" rtlCol="0">
            <a:spAutoFit/>
          </a:bodyPr>
          <a:lstStyle/>
          <a:p>
            <a:r>
              <a:rPr lang="zh-CN" altLang="en-US" sz="2400" b="1" dirty="0">
                <a:solidFill>
                  <a:schemeClr val="accent6">
                    <a:lumMod val="75000"/>
                  </a:schemeClr>
                </a:solidFill>
              </a:rPr>
              <a:t>给定一棵树，可以找到唯一的一棵二叉树与之对应</a:t>
            </a:r>
            <a:endParaRPr lang="zh-CN" altLang="en-US" b="1" dirty="0">
              <a:solidFill>
                <a:schemeClr val="accent6">
                  <a:lumMod val="75000"/>
                </a:schemeClr>
              </a:solidFill>
            </a:endParaRPr>
          </a:p>
        </p:txBody>
      </p:sp>
      <p:sp>
        <p:nvSpPr>
          <p:cNvPr id="27" name="灯片编号占位符 26"/>
          <p:cNvSpPr>
            <a:spLocks noGrp="1"/>
          </p:cNvSpPr>
          <p:nvPr>
            <p:ph type="sldNum" sz="quarter" idx="12"/>
          </p:nvPr>
        </p:nvSpPr>
        <p:spPr/>
        <p:txBody>
          <a:bodyPr/>
          <a:lstStyle/>
          <a:p>
            <a:fld id="{EA89EC50-CC82-4D4F-A3F0-5F5CC7ED6230}" type="slidenum">
              <a:rPr lang="zh-CN" altLang="en-US" smtClean="0"/>
              <a:t>9</a:t>
            </a:fld>
            <a:endParaRPr lang="zh-CN" altLang="en-US"/>
          </a:p>
        </p:txBody>
      </p:sp>
    </p:spTree>
    <p:extLst>
      <p:ext uri="{BB962C8B-B14F-4D97-AF65-F5344CB8AC3E}">
        <p14:creationId xmlns:p14="http://schemas.microsoft.com/office/powerpoint/2010/main" val="138648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3"/>
                                        </p:tgtEl>
                                        <p:attrNameLst>
                                          <p:attrName>style.visibility</p:attrName>
                                        </p:attrNameLst>
                                      </p:cBhvr>
                                      <p:to>
                                        <p:strVal val="visible"/>
                                      </p:to>
                                    </p:set>
                                    <p:animEffect transition="in" filter="fade">
                                      <p:cBhvr>
                                        <p:cTn id="26" dur="500"/>
                                        <p:tgtEl>
                                          <p:spTgt spid="1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3" grpId="0" animBg="1"/>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4-串-Part 2-讲课版</Template>
  <TotalTime>3994</TotalTime>
  <Words>5252</Words>
  <Application>Microsoft Office PowerPoint</Application>
  <PresentationFormat>全屏显示(4:3)</PresentationFormat>
  <Paragraphs>778</Paragraphs>
  <Slides>43</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等线</vt:lpstr>
      <vt:lpstr>仿宋_GB2312</vt:lpstr>
      <vt:lpstr>宋体</vt:lpstr>
      <vt:lpstr>Arial</vt:lpstr>
      <vt:lpstr>Calibri</vt:lpstr>
      <vt:lpstr>Cambria Math</vt:lpstr>
      <vt:lpstr>Times New Roman</vt:lpstr>
      <vt:lpstr>Office 主题</vt:lpstr>
      <vt:lpstr>第六章 树和二叉树</vt:lpstr>
      <vt:lpstr>目录</vt:lpstr>
      <vt:lpstr>6.1 树</vt:lpstr>
      <vt:lpstr>树的双亲表示法</vt:lpstr>
      <vt:lpstr>树的双亲表示法</vt:lpstr>
      <vt:lpstr>树的孩子表示法</vt:lpstr>
      <vt:lpstr>树的孩子表示法(链表)</vt:lpstr>
      <vt:lpstr>树的孩子-兄弟表示法</vt:lpstr>
      <vt:lpstr>树的孩子-兄弟表示法</vt:lpstr>
      <vt:lpstr>(存储态的)二叉树转换成(逻辑态的)树</vt:lpstr>
      <vt:lpstr>树的性质/树的结点数/树的计数</vt:lpstr>
      <vt:lpstr>二叉树的计数</vt:lpstr>
      <vt:lpstr>6.2 树的遍历</vt:lpstr>
      <vt:lpstr>树的先根和后根遍历</vt:lpstr>
      <vt:lpstr>树的先根次序遍历</vt:lpstr>
      <vt:lpstr>树的后根次序遍历</vt:lpstr>
      <vt:lpstr>6.3 并查集及其应用</vt:lpstr>
      <vt:lpstr>并查集的存储表示</vt:lpstr>
      <vt:lpstr>并查集例子</vt:lpstr>
      <vt:lpstr>并查集的操作</vt:lpstr>
      <vt:lpstr>算法改进</vt:lpstr>
      <vt:lpstr>算法改进</vt:lpstr>
      <vt:lpstr>并查集</vt:lpstr>
      <vt:lpstr>并查集的应用</vt:lpstr>
      <vt:lpstr>等价类</vt:lpstr>
      <vt:lpstr>划分等价类的算法思想</vt:lpstr>
      <vt:lpstr>6.4 n个元素的幂集</vt:lpstr>
      <vt:lpstr>n个元素的幂集</vt:lpstr>
      <vt:lpstr>n个元素的幂集</vt:lpstr>
      <vt:lpstr>6.5 四皇后问题 </vt:lpstr>
      <vt:lpstr>四皇后问题-棋盘状态树</vt:lpstr>
      <vt:lpstr>四皇后问题</vt:lpstr>
      <vt:lpstr>四皇后问题</vt:lpstr>
      <vt:lpstr>回溯算法(Backtracking algorithm)</vt:lpstr>
      <vt:lpstr>7.1 森林</vt:lpstr>
      <vt:lpstr>森林转换成二叉树</vt:lpstr>
      <vt:lpstr>二叉树转换成森林</vt:lpstr>
      <vt:lpstr>思考题</vt:lpstr>
      <vt:lpstr>思考题</vt:lpstr>
      <vt:lpstr>7.2 森林的遍历</vt:lpstr>
      <vt:lpstr>森林的遍历</vt:lpstr>
      <vt:lpstr>总结</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dc:title>
  <dc:creator>J B</dc:creator>
  <cp:lastModifiedBy>首赫 朱</cp:lastModifiedBy>
  <cp:revision>348</cp:revision>
  <dcterms:created xsi:type="dcterms:W3CDTF">2019-04-08T07:13:57Z</dcterms:created>
  <dcterms:modified xsi:type="dcterms:W3CDTF">2025-04-09T11:03:00Z</dcterms:modified>
</cp:coreProperties>
</file>