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476" r:id="rId3"/>
    <p:sldId id="294" r:id="rId4"/>
    <p:sldId id="297" r:id="rId5"/>
    <p:sldId id="479" r:id="rId6"/>
    <p:sldId id="463" r:id="rId7"/>
    <p:sldId id="299" r:id="rId8"/>
    <p:sldId id="448" r:id="rId9"/>
    <p:sldId id="497" r:id="rId10"/>
    <p:sldId id="498" r:id="rId11"/>
    <p:sldId id="371" r:id="rId12"/>
    <p:sldId id="372" r:id="rId13"/>
    <p:sldId id="409" r:id="rId14"/>
    <p:sldId id="495" r:id="rId15"/>
    <p:sldId id="426" r:id="rId16"/>
    <p:sldId id="301" r:id="rId17"/>
    <p:sldId id="302" r:id="rId18"/>
    <p:sldId id="466" r:id="rId19"/>
    <p:sldId id="480" r:id="rId20"/>
    <p:sldId id="496" r:id="rId21"/>
    <p:sldId id="477" r:id="rId22"/>
    <p:sldId id="491" r:id="rId23"/>
    <p:sldId id="492" r:id="rId24"/>
    <p:sldId id="310" r:id="rId25"/>
    <p:sldId id="311" r:id="rId26"/>
    <p:sldId id="312" r:id="rId27"/>
    <p:sldId id="313" r:id="rId28"/>
    <p:sldId id="446" r:id="rId29"/>
    <p:sldId id="315" r:id="rId30"/>
    <p:sldId id="467" r:id="rId31"/>
    <p:sldId id="449" r:id="rId32"/>
    <p:sldId id="468" r:id="rId33"/>
    <p:sldId id="325" r:id="rId34"/>
    <p:sldId id="494" r:id="rId35"/>
    <p:sldId id="327" r:id="rId36"/>
    <p:sldId id="328" r:id="rId37"/>
    <p:sldId id="329" r:id="rId38"/>
    <p:sldId id="481" r:id="rId39"/>
    <p:sldId id="482" r:id="rId40"/>
    <p:sldId id="334" r:id="rId41"/>
    <p:sldId id="493" r:id="rId42"/>
    <p:sldId id="475" r:id="rId43"/>
    <p:sldId id="469" r:id="rId44"/>
    <p:sldId id="341" r:id="rId45"/>
    <p:sldId id="343" r:id="rId46"/>
    <p:sldId id="470" r:id="rId47"/>
    <p:sldId id="450" r:id="rId48"/>
    <p:sldId id="344" r:id="rId49"/>
    <p:sldId id="346" r:id="rId50"/>
    <p:sldId id="348" r:id="rId51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CCFFCC"/>
    <a:srgbClr val="AFFEA4"/>
    <a:srgbClr val="FF6600"/>
    <a:srgbClr val="FFFFCC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3254" autoAdjust="0"/>
  </p:normalViewPr>
  <p:slideViewPr>
    <p:cSldViewPr>
      <p:cViewPr varScale="1">
        <p:scale>
          <a:sx n="67" d="100"/>
          <a:sy n="67" d="100"/>
        </p:scale>
        <p:origin x="60" y="5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6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1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7250" cy="2547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79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111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  <a:defRPr/>
            </a:pP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83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82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81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97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去掉</a:t>
            </a:r>
            <a:r>
              <a:rPr lang="en-US" altLang="zh-CN" dirty="0"/>
              <a:t>a,</a:t>
            </a:r>
            <a:r>
              <a:rPr lang="zh-CN" altLang="en-US" dirty="0"/>
              <a:t>图变成了两个连通分量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顶点 </a:t>
            </a:r>
            <a:r>
              <a:rPr lang="en-US" altLang="zh-CN" dirty="0"/>
              <a:t>a </a:t>
            </a:r>
            <a:r>
              <a:rPr lang="zh-CN" altLang="en-US" dirty="0"/>
              <a:t>和顶点 </a:t>
            </a:r>
            <a:r>
              <a:rPr lang="en-US" altLang="zh-CN" dirty="0"/>
              <a:t>c </a:t>
            </a:r>
            <a:r>
              <a:rPr lang="zh-CN" altLang="en-US" dirty="0"/>
              <a:t>是关节点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78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43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1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</a:rPr>
              <a:t>(</a:t>
            </a:r>
            <a:r>
              <a:rPr lang="zh-CN" altLang="zh-CN" sz="1200" dirty="0">
                <a:effectLst/>
              </a:rPr>
              <a:t>连通分量</a:t>
            </a:r>
            <a:r>
              <a:rPr lang="en-US" altLang="zh-CN" sz="1200" dirty="0">
                <a:effectLst/>
              </a:rPr>
              <a:t>/</a:t>
            </a:r>
            <a:r>
              <a:rPr lang="zh-CN" altLang="zh-CN" sz="1200" dirty="0">
                <a:effectLst/>
              </a:rPr>
              <a:t>极大连通子图</a:t>
            </a:r>
            <a:r>
              <a:rPr lang="en-US" altLang="zh-CN" sz="1200" dirty="0">
                <a:effectLst/>
              </a:rPr>
              <a:t>)</a:t>
            </a:r>
            <a:r>
              <a:rPr lang="zh-CN" altLang="en-US" sz="1200" dirty="0">
                <a:effectLst/>
              </a:rPr>
              <a:t>：遍历到的顶点，加上依附于这些顶点的边</a:t>
            </a:r>
            <a:endParaRPr lang="en-US" altLang="zh-CN" sz="12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ffectLst/>
              </a:rPr>
              <a:t>(</a:t>
            </a:r>
            <a:r>
              <a:rPr lang="zh-CN" altLang="zh-CN" sz="1200" dirty="0">
                <a:effectLst/>
              </a:rPr>
              <a:t>生成树</a:t>
            </a:r>
            <a:r>
              <a:rPr lang="en-US" altLang="zh-CN" sz="1200" dirty="0">
                <a:effectLst/>
              </a:rPr>
              <a:t>/</a:t>
            </a:r>
            <a:r>
              <a:rPr lang="zh-CN" altLang="zh-CN" sz="1200" dirty="0">
                <a:effectLst/>
              </a:rPr>
              <a:t>极小连通子图</a:t>
            </a:r>
            <a:r>
              <a:rPr lang="en-US" altLang="zh-CN" sz="1200" dirty="0">
                <a:effectLst/>
              </a:rPr>
              <a:t>)</a:t>
            </a:r>
            <a:r>
              <a:rPr lang="zh-CN" altLang="en-US" sz="1200" dirty="0">
                <a:effectLst/>
              </a:rPr>
              <a:t>：遍历到的顶点和边</a:t>
            </a:r>
            <a:endParaRPr lang="zh-CN" altLang="zh-CN" sz="12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dirty="0">
              <a:effectLst/>
              <a:latin typeface="Calibri" panose="020F0502020204030204" pitchFamily="34" charset="0"/>
              <a:ea typeface="+mn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1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简单图，图无环：对角线上元素为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12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00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020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043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3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335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e&lt;n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log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⁡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</a:t>
                </a:r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258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在单链表的最后插入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88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428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稀疏图：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e</m:t>
                    </m:r>
                    <m:r>
                      <a:rPr lang="en-US" altLang="zh-CN" sz="120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1200" kern="12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  <a:cs typeface="+mn-cs"/>
                      </a:rPr>
                      <m:t>n</m:t>
                    </m:r>
                    <m:func>
                      <m:funcPr>
                        <m:ctrlPr>
                          <a:rPr lang="zh-CN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1200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1200" i="1" kern="12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sz="1200" i="1" kern="12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sz="1200" kern="120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稀疏图：</a:t>
                </a:r>
                <a:r>
                  <a:rPr lang="en-US" altLang="zh-CN" sz="1200" kern="1200" smtClean="0">
                    <a:solidFill>
                      <a:schemeClr val="tx1"/>
                    </a:solidFill>
                    <a:effectLst/>
                    <a:ea typeface="+mn-ea"/>
                    <a:cs typeface="+mn-cs"/>
                  </a:rPr>
                  <a:t> </a:t>
                </a:r>
                <a:r>
                  <a:rPr lang="en-US" altLang="zh-CN" sz="1200" i="0" kern="1200" smtClean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e&lt;n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log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⁡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𝑛</a:t>
                </a:r>
                <a:r>
                  <a:rPr lang="zh-CN" altLang="en-US" smtClean="0"/>
                  <a:t>，边数 </a:t>
                </a:r>
                <a:r>
                  <a:rPr lang="en-US" altLang="zh-CN" smtClean="0"/>
                  <a:t>&lt;&lt; </a:t>
                </a:r>
                <a:r>
                  <a:rPr lang="zh-CN" altLang="en-US" smtClean="0"/>
                  <a:t>顶点的平方</a:t>
                </a:r>
                <a:r>
                  <a:rPr lang="en-US" altLang="zh-CN" smtClean="0"/>
                  <a:t> </a:t>
                </a:r>
                <a:endParaRPr lang="zh-CN" altLang="en-US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237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61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03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类似</a:t>
            </a:r>
            <a:r>
              <a:rPr lang="en-US" altLang="en-US" dirty="0" err="1">
                <a:ea typeface="宋体" panose="02010600030101010101" pitchFamily="2" charset="-122"/>
              </a:rPr>
              <a:t>十字链表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2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14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53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e&lt;n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log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2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⁡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𝑛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，如果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n=1024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，即有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1024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个顶点，那么</a:t>
                </a: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完全图的边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无向图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)=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𝐶</a:t>
                </a:r>
                <a:r>
                  <a:rPr lang="zh-CN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_</a:t>
                </a:r>
                <a:r>
                  <a:rPr lang="en-US" altLang="zh-CN" sz="1200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1024^2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=1024!/(2!*1022!) = 512*1023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稀疏图的边数 起码要 小于 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1024*10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是完全图 的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1/50(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无向图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 ~ 1/100 (</a:t>
                </a:r>
                <a:r>
                  <a:rPr lang="zh-CN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有向图</a:t>
                </a:r>
                <a:r>
                  <a:rPr lang="en-US" altLang="zh-CN" sz="120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endParaRPr lang="zh-CN" altLang="zh-CN" sz="120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5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3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假设某个节点有</a:t>
                </a:r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条边，则这</a:t>
                </a:r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条边连接的节点（</a:t>
                </a:r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个）之间最多可能存在的边的条数为</a:t>
                </a:r>
                <a:r>
                  <a:rPr lang="en-US" altLang="zh-CN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k(k-1)/2</a:t>
                </a: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/>
                  <a:t>用实际存在的边数 除以 最多可能存在的边数 得到的分数值，定义为这个节点的聚合系数。</a:t>
                </a:r>
                <a:endParaRPr lang="en-US" altLang="zh-CN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聚合系数高：你是朋友的朋友的朋友的几率高</a:t>
                </a:r>
                <a:endParaRPr lang="en-US" altLang="zh-CN" sz="1200" b="1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/>
                  <a:t>小世界：大部分的结点不与彼此邻接，但大部分结点可以从任一其他点 经少数几步就可到达</a:t>
                </a:r>
                <a:endParaRPr lang="en-US" altLang="zh-CN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b="1" dirty="0"/>
                  <a:t>特点：结点的度服从幂律分布，结点的度的概率分布函数是幂函数</a:t>
                </a:r>
                <a:endParaRPr lang="en-US" altLang="zh-CN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在执行随机攻击策略，也就是在网络中随机地去除一些节点时，无尺度网络的极大连通子图的大小比随机网络下降慢得多，平均路径长度的增长也缓慢得多。</a:t>
                </a:r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但是在执行蓄意攻击策略，也就是，选择移除连接度最高的节点时，只需要移除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5-10%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的高于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5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度的节点，就能彻底瘫痪无尺度网络</a:t>
                </a:r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b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幂律分布的判定方法：对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𝐲=𝐟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(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𝐤)~𝒄𝒌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^(</a:t>
                </a:r>
                <a:r>
                  <a:rPr lang="en-US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−𝒓</a:t>
                </a:r>
                <a:r>
                  <a:rPr lang="zh-CN" altLang="zh-CN" sz="1200" b="1" i="0" kern="120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)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两边取对数，可知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lny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与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lnx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满足线性关系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lny</a:t>
                </a:r>
                <a:r>
                  <a:rPr lang="en-US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= 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lnc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–</a:t>
                </a:r>
                <a:r>
                  <a:rPr lang="en-US" altLang="zh-CN" sz="1200" b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rlnx</a:t>
                </a:r>
                <a:r>
                  <a:rPr lang="zh-CN" altLang="zh-CN" sz="1200" b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，也即在双对数坐标下，幂律分布表现为一条斜率为幂指数的负数的直线，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16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网络表示学习，</a:t>
            </a:r>
            <a:r>
              <a:rPr lang="en-US" altLang="zh-CN" dirty="0"/>
              <a:t>Network representation learning</a:t>
            </a:r>
          </a:p>
          <a:p>
            <a:r>
              <a:rPr lang="zh-CN" altLang="en-US" dirty="0"/>
              <a:t>图结点的嵌入</a:t>
            </a:r>
            <a:r>
              <a:rPr lang="zh-CN" altLang="en-US"/>
              <a:t>表征，</a:t>
            </a:r>
            <a:r>
              <a:rPr lang="en-US" altLang="zh-CN" dirty="0"/>
              <a:t>N</a:t>
            </a:r>
            <a:r>
              <a:rPr lang="en-US" altLang="zh-CN"/>
              <a:t>etwork </a:t>
            </a:r>
            <a:r>
              <a:rPr lang="en-US" altLang="zh-CN" dirty="0"/>
              <a:t>embedding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8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92696"/>
            <a:ext cx="8229600" cy="6048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" descr="http://pic.58pic.com/58pic/12/00/68/47K58PIC7g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872560"/>
            <a:ext cx="6191250" cy="422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第</a:t>
            </a:r>
            <a:r>
              <a:rPr lang="en-US" altLang="zh-CN">
                <a:latin typeface="+mn-ea"/>
                <a:ea typeface="+mn-ea"/>
              </a:rPr>
              <a:t>7</a:t>
            </a:r>
            <a:r>
              <a:rPr lang="zh-CN" altLang="en-US">
                <a:latin typeface="+mn-ea"/>
                <a:ea typeface="+mn-ea"/>
              </a:rPr>
              <a:t>章</a:t>
            </a:r>
            <a:r>
              <a:rPr lang="en-US" altLang="en-US">
                <a:latin typeface="+mn-ea"/>
                <a:ea typeface="+mn-ea"/>
              </a:rPr>
              <a:t> </a:t>
            </a:r>
            <a:r>
              <a:rPr lang="zh-CN" altLang="en-US">
                <a:latin typeface="+mn-ea"/>
                <a:ea typeface="+mn-ea"/>
              </a:rPr>
              <a:t>图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Part I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75258-6255-42DC-906A-A64E2A8A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图的表征学习</a:t>
            </a:r>
            <a:r>
              <a:rPr lang="en-US" altLang="zh-CN" sz="3200" b="1" dirty="0"/>
              <a:t>(Representation learning on graphs)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0C3587-3C3D-4B70-81FE-8F64237BC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zh-CN" dirty="0"/>
                  <a:t>对无向图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𝒢</m:t>
                    </m:r>
                  </m:oMath>
                </a14:m>
                <a:r>
                  <a:rPr lang="en-US" altLang="zh-CN" dirty="0"/>
                  <a:t> = (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𝒱</m:t>
                    </m:r>
                    <m:r>
                      <a:rPr lang="en-US" altLang="zh-CN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n-US" altLang="zh-CN" dirty="0"/>
                  <a:t>) </a:t>
                </a:r>
                <a:r>
                  <a:rPr lang="zh-CN" altLang="zh-CN" dirty="0"/>
                  <a:t>以及一个结点属性矩阵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𝒱</m:t>
                        </m:r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zh-CN" altLang="zh-CN" dirty="0"/>
                  <a:t>，将图结点</a:t>
                </a:r>
                <a:r>
                  <a:rPr lang="en-US" altLang="zh-CN" dirty="0"/>
                  <a:t>u</a:t>
                </a:r>
                <a:r>
                  <a:rPr lang="zh-CN" altLang="zh-CN" dirty="0"/>
                  <a:t>或子图</a:t>
                </a:r>
                <a:r>
                  <a:rPr lang="zh-CN" altLang="zh-CN" dirty="0">
                    <a:solidFill>
                      <a:srgbClr val="0000CC"/>
                    </a:solidFill>
                  </a:rPr>
                  <a:t>映射</a:t>
                </a:r>
                <a:r>
                  <a:rPr lang="zh-CN" altLang="zh-CN" dirty="0"/>
                  <a:t>成向量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zh-CN" dirty="0"/>
                  <a:t>，其中</a:t>
                </a:r>
                <a:r>
                  <a:rPr lang="en-US" altLang="zh-CN" dirty="0"/>
                  <a:t>d&lt;&lt;|</a:t>
                </a:r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en-US" altLang="zh-CN" dirty="0"/>
                  <a:t>|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>
                        <a:latin typeface="Cambria Math" panose="02040503050406030204" pitchFamily="18" charset="0"/>
                      </a:rPr>
                      <m:t>𝒢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zh-CN" dirty="0"/>
                  <a:t>用二元邻接矩阵表示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m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一个结点</a:t>
                </a:r>
                <a:r>
                  <a:rPr lang="zh-CN" altLang="en-US" dirty="0"/>
                  <a:t>的</a:t>
                </a:r>
                <a:r>
                  <a:rPr lang="zh-CN" altLang="zh-CN" dirty="0"/>
                  <a:t>属性</a:t>
                </a:r>
                <a:r>
                  <a:rPr lang="zh-CN" altLang="en-US" dirty="0"/>
                  <a:t>数量</a:t>
                </a:r>
                <a:endParaRPr lang="en-US" altLang="zh-CN" dirty="0"/>
              </a:p>
              <a:p>
                <a:r>
                  <a:rPr lang="zh-CN" altLang="en-US" dirty="0"/>
                  <a:t>表征学习的任务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学习一个映射，该映射将图结点、或子图、或整个图</a:t>
                </a:r>
                <a:r>
                  <a:rPr lang="zh-CN" altLang="zh-CN" dirty="0">
                    <a:solidFill>
                      <a:srgbClr val="0000CC"/>
                    </a:solidFill>
                  </a:rPr>
                  <a:t>嵌入</a:t>
                </a:r>
                <a:r>
                  <a:rPr lang="zh-CN" altLang="zh-CN" dirty="0"/>
                  <a:t>成一个低维向量空间中的点</a:t>
                </a:r>
                <a:endParaRPr lang="en-US" altLang="zh-CN" dirty="0"/>
              </a:p>
              <a:p>
                <a:pPr lvl="1"/>
                <a:r>
                  <a:rPr lang="zh-CN" altLang="zh-CN" dirty="0"/>
                  <a:t>使得在所学到的空间中的几何关系能反映原图的结构</a:t>
                </a:r>
                <a:endParaRPr lang="en-US" altLang="zh-CN" dirty="0"/>
              </a:p>
              <a:p>
                <a:r>
                  <a:rPr lang="zh-CN" altLang="en-US" dirty="0"/>
                  <a:t>得到的图结点的嵌入可以用于分类、排序、回归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70C3587-3C3D-4B70-81FE-8F64237BC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600" r="-20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1B7660-41F8-4FAE-B327-5381B9F4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E824D3-8BCD-4E3A-9C54-5AE7E04A5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558" y="2207356"/>
            <a:ext cx="3717313" cy="142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33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07504" y="-27384"/>
            <a:ext cx="8856984" cy="936104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术语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路径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ath)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1106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</a:t>
            </a:r>
            <a:r>
              <a:rPr lang="en-US" altLang="en-US" b="1" dirty="0" err="1">
                <a:ea typeface="宋体" panose="02010600030101010101" pitchFamily="2" charset="-122"/>
              </a:rPr>
              <a:t>无向图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若从顶点vi经过若干条边能到达vj，称顶点vi和vj是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连通</a:t>
            </a:r>
            <a:r>
              <a:rPr lang="en-US" altLang="en-US" dirty="0" err="1">
                <a:ea typeface="宋体" panose="02010600030101010101" pitchFamily="2" charset="-122"/>
              </a:rPr>
              <a:t>的，又称顶点vi到vj有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路径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对</a:t>
            </a:r>
            <a:r>
              <a:rPr lang="en-US" altLang="en-US" b="1" dirty="0" err="1">
                <a:ea typeface="宋体" panose="02010600030101010101" pitchFamily="2" charset="-122"/>
              </a:rPr>
              <a:t>有向图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从顶点vi到vj有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有向路径</a:t>
            </a:r>
            <a:r>
              <a:rPr lang="en-US" altLang="en-US" dirty="0" err="1">
                <a:ea typeface="宋体" panose="02010600030101010101" pitchFamily="2" charset="-122"/>
              </a:rPr>
              <a:t>，指的是从顶点vi经过若干条有向边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能到达vj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路径上边或有向边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的数目称为该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路径的长度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从顶点vi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 err="1">
                <a:ea typeface="宋体" panose="02010600030101010101" pitchFamily="2" charset="-122"/>
              </a:rPr>
              <a:t>vj</a:t>
            </a:r>
            <a:r>
              <a:rPr lang="zh-CN" altLang="en-US" dirty="0">
                <a:ea typeface="宋体" panose="02010600030101010101" pitchFamily="2" charset="-122"/>
              </a:rPr>
              <a:t>的路径不唯一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B0F0"/>
                </a:solidFill>
                <a:ea typeface="宋体" panose="02010600030101010101" pitchFamily="2" charset="-122"/>
              </a:rPr>
              <a:t>两种路径表示法</a:t>
            </a:r>
            <a:r>
              <a:rPr lang="zh-CN" altLang="en-US" dirty="0">
                <a:ea typeface="宋体" panose="02010600030101010101" pitchFamily="2" charset="-122"/>
              </a:rPr>
              <a:t>：边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弧的序列，顶点序列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Path=e</a:t>
            </a:r>
            <a:r>
              <a:rPr lang="en-US" altLang="en-US" baseline="-18000" dirty="0"/>
              <a:t>i0</a:t>
            </a:r>
            <a:r>
              <a:rPr lang="en-US" altLang="en-US" dirty="0"/>
              <a:t>e</a:t>
            </a:r>
            <a:r>
              <a:rPr lang="en-US" altLang="en-US" baseline="-18000" dirty="0"/>
              <a:t>i1</a:t>
            </a:r>
            <a:r>
              <a:rPr lang="en-US" altLang="en-US" dirty="0">
                <a:latin typeface="Arial"/>
                <a:cs typeface="Times New Roman" pitchFamily="18" charset="0"/>
              </a:rPr>
              <a:t>…</a:t>
            </a:r>
            <a:r>
              <a:rPr lang="en-US" altLang="en-US" dirty="0" err="1"/>
              <a:t>e</a:t>
            </a:r>
            <a:r>
              <a:rPr lang="en-US" altLang="en-US" baseline="-18000" dirty="0" err="1"/>
              <a:t>im</a:t>
            </a:r>
            <a:r>
              <a:rPr lang="en-US" altLang="zh-CN" baseline="-18000" dirty="0"/>
              <a:t>, </a:t>
            </a:r>
            <a:r>
              <a:rPr lang="en-US" altLang="en-US" dirty="0" err="1"/>
              <a:t>e</a:t>
            </a:r>
            <a:r>
              <a:rPr lang="en-US" altLang="en-US" baseline="-18000" dirty="0" err="1"/>
              <a:t>ij</a:t>
            </a:r>
            <a:r>
              <a:rPr lang="en-US" altLang="en-US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Arial Unicode MS" pitchFamily="34" charset="-122"/>
                <a:cs typeface="Arial Unicode MS" pitchFamily="34" charset="-122"/>
              </a:rPr>
              <a:t>E</a:t>
            </a:r>
            <a:r>
              <a:rPr lang="en-US" altLang="en-US" dirty="0">
                <a:ea typeface="Arial Unicode MS" pitchFamily="34" charset="-122"/>
                <a:cs typeface="Arial Unicode MS" pitchFamily="34" charset="-122"/>
              </a:rPr>
              <a:t>, j=1,2, </a:t>
            </a:r>
            <a:r>
              <a:rPr lang="en-US" altLang="en-US" dirty="0">
                <a:latin typeface="Arial"/>
                <a:cs typeface="Times New Roman" pitchFamily="18" charset="0"/>
              </a:rPr>
              <a:t>…</a:t>
            </a:r>
            <a:r>
              <a:rPr lang="en-US" altLang="en-US" dirty="0">
                <a:ea typeface="Arial Unicode MS" pitchFamily="34" charset="-122"/>
                <a:cs typeface="Arial Unicode MS" pitchFamily="34" charset="-122"/>
              </a:rPr>
              <a:t>,m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/>
              <a:t>Path=v</a:t>
            </a:r>
            <a:r>
              <a:rPr lang="en-US" altLang="en-US" baseline="-18000" dirty="0"/>
              <a:t>i0</a:t>
            </a:r>
            <a:r>
              <a:rPr lang="en-US" altLang="en-US" dirty="0"/>
              <a:t>v</a:t>
            </a:r>
            <a:r>
              <a:rPr lang="en-US" altLang="en-US" baseline="-18000" dirty="0"/>
              <a:t>i1</a:t>
            </a:r>
            <a:r>
              <a:rPr lang="en-US" altLang="en-US" dirty="0">
                <a:latin typeface="Arial"/>
                <a:cs typeface="Times New Roman" pitchFamily="18" charset="0"/>
              </a:rPr>
              <a:t>…</a:t>
            </a:r>
            <a:r>
              <a:rPr lang="en-US" altLang="en-US" dirty="0"/>
              <a:t>v</a:t>
            </a:r>
            <a:r>
              <a:rPr lang="en-US" altLang="en-US" baseline="-18000" dirty="0"/>
              <a:t>im</a:t>
            </a:r>
            <a:r>
              <a:rPr lang="en-US" altLang="zh-CN" baseline="-18000" dirty="0"/>
              <a:t>, </a:t>
            </a:r>
            <a:r>
              <a:rPr lang="en-US" altLang="en-US" dirty="0" err="1"/>
              <a:t>v</a:t>
            </a:r>
            <a:r>
              <a:rPr lang="en-US" altLang="en-US" baseline="-18000" dirty="0" err="1"/>
              <a:t>ij</a:t>
            </a:r>
            <a:r>
              <a:rPr lang="en-US" altLang="en-US" dirty="0" err="1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Arial Unicode MS" pitchFamily="34" charset="-122"/>
                <a:cs typeface="Arial Unicode MS" pitchFamily="34" charset="-122"/>
              </a:rPr>
              <a:t>V</a:t>
            </a:r>
            <a:r>
              <a:rPr lang="en-US" altLang="en-US" dirty="0" err="1"/>
              <a:t>且</a:t>
            </a:r>
            <a:r>
              <a:rPr lang="en-US" altLang="en-US" dirty="0"/>
              <a:t>(v</a:t>
            </a:r>
            <a:r>
              <a:rPr lang="en-US" altLang="en-US" baseline="-18000" dirty="0"/>
              <a:t>ij-1</a:t>
            </a:r>
            <a:r>
              <a:rPr lang="en-US" altLang="en-US" dirty="0"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en-US" dirty="0" err="1"/>
              <a:t>v</a:t>
            </a:r>
            <a:r>
              <a:rPr lang="en-US" altLang="en-US" baseline="-18000" dirty="0" err="1"/>
              <a:t>ij</a:t>
            </a:r>
            <a:r>
              <a:rPr lang="en-US" altLang="en-US" dirty="0"/>
              <a:t>)</a:t>
            </a:r>
            <a:r>
              <a:rPr lang="en-US" altLang="en-US" dirty="0"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</a:t>
            </a:r>
            <a:r>
              <a:rPr lang="en-US" altLang="en-US" dirty="0">
                <a:ea typeface="Arial Unicode MS" pitchFamily="34" charset="-122"/>
                <a:cs typeface="Arial Unicode MS" pitchFamily="34" charset="-122"/>
              </a:rPr>
              <a:t>E,  j=1,2, </a:t>
            </a:r>
            <a:r>
              <a:rPr lang="en-US" altLang="en-US" dirty="0">
                <a:latin typeface="Arial"/>
                <a:cs typeface="Times New Roman" pitchFamily="18" charset="0"/>
              </a:rPr>
              <a:t>…</a:t>
            </a:r>
            <a:r>
              <a:rPr lang="en-US" altLang="en-US" dirty="0">
                <a:ea typeface="Arial Unicode MS" pitchFamily="34" charset="-122"/>
                <a:cs typeface="Arial Unicode MS" pitchFamily="34" charset="-122"/>
              </a:rPr>
              <a:t>,m</a:t>
            </a: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62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术语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路径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p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ath)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363272" cy="6048672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在一条路径中，若没有重复相同的顶点，该路径称为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简单路径</a:t>
            </a:r>
            <a:r>
              <a:rPr lang="en-US" altLang="zh-CN" b="1" dirty="0">
                <a:ea typeface="宋体" panose="02010600030101010101" pitchFamily="2" charset="-122"/>
              </a:rPr>
              <a:t> (simple path)</a:t>
            </a:r>
            <a:endParaRPr lang="en-US" altLang="en-US" b="1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第一个顶点和最后一个顶点相同的路径称为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回路</a:t>
            </a:r>
            <a:r>
              <a:rPr lang="en-US" altLang="en-US" b="1" dirty="0">
                <a:ea typeface="宋体" panose="02010600030101010101" pitchFamily="2" charset="-122"/>
              </a:rPr>
              <a:t>(circuit, </a:t>
            </a:r>
            <a:r>
              <a:rPr lang="en-US" altLang="en-US" b="1" dirty="0" err="1">
                <a:ea typeface="宋体" panose="02010600030101010101" pitchFamily="2" charset="-122"/>
              </a:rPr>
              <a:t>环cycle</a:t>
            </a:r>
            <a:r>
              <a:rPr lang="en-US" altLang="en-US" b="1" dirty="0">
                <a:ea typeface="宋体" panose="02010600030101010101" pitchFamily="2" charset="-122"/>
              </a:rPr>
              <a:t>) 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在一个回路中，若除第一个与最后一个顶点</a:t>
            </a:r>
            <a:r>
              <a:rPr lang="zh-CN" altLang="en-US" dirty="0">
                <a:ea typeface="宋体" panose="02010600030101010101" pitchFamily="2" charset="-122"/>
              </a:rPr>
              <a:t>之</a:t>
            </a:r>
            <a:r>
              <a:rPr lang="en-US" altLang="en-US" dirty="0" err="1">
                <a:ea typeface="宋体" panose="02010600030101010101" pitchFamily="2" charset="-122"/>
              </a:rPr>
              <a:t>外，其余顶点不重复出现的回路称为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简单回路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简单环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34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术语</a:t>
            </a:r>
            <a:r>
              <a:rPr lang="en-US" altLang="zh-CN" dirty="0">
                <a:ea typeface="宋体" panose="02010600030101010101" pitchFamily="2" charset="-122"/>
              </a:rPr>
              <a:t>-</a:t>
            </a:r>
            <a:r>
              <a:rPr lang="zh-CN" altLang="en-US" dirty="0">
                <a:ea typeface="宋体" panose="02010600030101010101" pitchFamily="2" charset="-122"/>
              </a:rPr>
              <a:t>连通图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无向图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若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>
                <a:ea typeface="宋体" panose="02010600030101010101" pitchFamily="2" charset="-122"/>
              </a:rPr>
              <a:t>vi，vj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anose="02010600030101010101" pitchFamily="2" charset="-122"/>
              </a:rPr>
              <a:t>V，vi和vj都是连通的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指从</a:t>
            </a:r>
            <a:r>
              <a:rPr lang="en-US" altLang="zh-CN" dirty="0">
                <a:ea typeface="宋体" panose="02010600030101010101" pitchFamily="2" charset="-122"/>
              </a:rPr>
              <a:t>vi</a:t>
            </a:r>
            <a:r>
              <a:rPr lang="zh-CN" altLang="en-US" dirty="0">
                <a:ea typeface="宋体" panose="02010600030101010101" pitchFamily="2" charset="-122"/>
              </a:rPr>
              <a:t>到</a:t>
            </a:r>
            <a:r>
              <a:rPr lang="en-US" altLang="zh-CN" dirty="0" err="1">
                <a:ea typeface="宋体" panose="02010600030101010101" pitchFamily="2" charset="-122"/>
              </a:rPr>
              <a:t>vj</a:t>
            </a:r>
            <a:r>
              <a:rPr lang="zh-CN" altLang="en-US" dirty="0">
                <a:ea typeface="宋体" panose="02010600030101010101" pitchFamily="2" charset="-122"/>
              </a:rPr>
              <a:t>有路径存在</a:t>
            </a:r>
            <a:r>
              <a:rPr lang="en-US" altLang="en-US" dirty="0">
                <a:ea typeface="宋体" panose="02010600030101010101" pitchFamily="2" charset="-122"/>
              </a:rPr>
              <a:t>)，</a:t>
            </a:r>
            <a:r>
              <a:rPr lang="en-US" altLang="en-US" dirty="0" err="1">
                <a:ea typeface="宋体" panose="02010600030101010101" pitchFamily="2" charset="-122"/>
              </a:rPr>
              <a:t>则称图G是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连通图</a:t>
            </a:r>
            <a:r>
              <a:rPr lang="en-US" altLang="en-US" b="1" dirty="0">
                <a:ea typeface="宋体" panose="02010600030101010101" pitchFamily="2" charset="-122"/>
              </a:rPr>
              <a:t>(connected graph)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否则称为非连通图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连通分量</a:t>
            </a:r>
            <a:r>
              <a:rPr lang="zh-CN" altLang="en-US" dirty="0">
                <a:ea typeface="宋体" panose="02010600030101010101" pitchFamily="2" charset="-122"/>
              </a:rPr>
              <a:t>：非连通的无向图中的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极大连通子图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/>
              <a:t>极大连通子图：在非连通的无向图中，相连通的顶点加上依附于这些顶点的边</a:t>
            </a:r>
            <a:endParaRPr lang="en-US" altLang="zh-CN" sz="2800" dirty="0"/>
          </a:p>
          <a:p>
            <a:pPr lvl="1"/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极小连通子图</a:t>
            </a:r>
            <a:r>
              <a:rPr lang="en-US" altLang="zh-CN" b="1" dirty="0"/>
              <a:t>(minimal connected subgraph)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无向连通图的生成树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ea typeface="宋体" panose="02010600030101010101" pitchFamily="2" charset="-122"/>
              </a:rPr>
              <a:t>生成：覆盖图上所有顶点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2"/>
            <a:r>
              <a:rPr lang="zh-CN" altLang="en-US" sz="2800" dirty="0">
                <a:ea typeface="宋体" panose="02010600030101010101" pitchFamily="2" charset="-122"/>
              </a:rPr>
              <a:t>树：</a:t>
            </a:r>
            <a:r>
              <a:rPr lang="zh-CN" altLang="en-US" sz="2800" dirty="0"/>
              <a:t>连通各个顶点但无环。加边的话，出现单环，删边的话，各个顶点不连通</a:t>
            </a:r>
            <a:endParaRPr lang="en-US" altLang="zh-CN" sz="2800" dirty="0"/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7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5E07C-41AC-45A0-BCCF-722B33562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连通图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0D9DD8-095F-4E1B-97DE-EB608E49E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对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E)，</a:t>
            </a:r>
            <a:r>
              <a:rPr lang="en-US" altLang="en-US" dirty="0" err="1">
                <a:ea typeface="宋体" panose="02010600030101010101" pitchFamily="2" charset="-122"/>
              </a:rPr>
              <a:t>若</a:t>
            </a:r>
            <a:r>
              <a:rPr lang="en-US" altLang="en-US" dirty="0" err="1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>
                <a:ea typeface="宋体" panose="02010600030101010101" pitchFamily="2" charset="-122"/>
              </a:rPr>
              <a:t>vi</a:t>
            </a:r>
            <a:r>
              <a:rPr lang="en-US" altLang="en-US" dirty="0">
                <a:ea typeface="宋体" panose="02010600030101010101" pitchFamily="2" charset="-122"/>
              </a:rPr>
              <a:t> ，</a:t>
            </a:r>
            <a:r>
              <a:rPr lang="en-US" altLang="en-US" dirty="0" err="1">
                <a:ea typeface="宋体" panose="02010600030101010101" pitchFamily="2" charset="-122"/>
              </a:rPr>
              <a:t>vj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anose="02010600030101010101" pitchFamily="2" charset="-122"/>
              </a:rPr>
              <a:t>V，都有以vi为起点</a:t>
            </a:r>
            <a:r>
              <a:rPr lang="en-US" altLang="en-US" dirty="0">
                <a:ea typeface="宋体" panose="02010600030101010101" pitchFamily="2" charset="-122"/>
              </a:rPr>
              <a:t>， </a:t>
            </a:r>
            <a:r>
              <a:rPr lang="en-US" altLang="en-US" dirty="0" err="1">
                <a:ea typeface="宋体" panose="02010600030101010101" pitchFamily="2" charset="-122"/>
              </a:rPr>
              <a:t>vj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为终点以及以vj为起点，vi为终点的有向路径，称图G是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强连通图</a:t>
            </a:r>
            <a:r>
              <a:rPr lang="en-US" altLang="en-US" b="1" dirty="0">
                <a:ea typeface="宋体" panose="02010600030101010101" pitchFamily="2" charset="-122"/>
              </a:rPr>
              <a:t> (</a:t>
            </a:r>
            <a:r>
              <a:rPr lang="en-US" altLang="zh-CN" b="1" dirty="0"/>
              <a:t>s</a:t>
            </a:r>
            <a:r>
              <a:rPr lang="en-US" altLang="en-US" b="1" dirty="0">
                <a:ea typeface="宋体" panose="02010600030101010101" pitchFamily="2" charset="-122"/>
              </a:rPr>
              <a:t>trongly connected </a:t>
            </a:r>
            <a:r>
              <a:rPr lang="en-US" altLang="zh-CN" b="1" dirty="0"/>
              <a:t>graph)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否则称为非强连通图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强连通分量</a:t>
            </a:r>
            <a:r>
              <a:rPr lang="zh-CN" altLang="en-US" sz="2400" dirty="0"/>
              <a:t>：非强连通的有向图中的极大连通子图</a:t>
            </a:r>
            <a:endParaRPr lang="en-US" altLang="zh-CN" sz="2400" dirty="0"/>
          </a:p>
          <a:p>
            <a:pPr lvl="1"/>
            <a:r>
              <a:rPr lang="zh-CN" altLang="en-US" sz="2400" dirty="0">
                <a:solidFill>
                  <a:srgbClr val="0000FF"/>
                </a:solidFill>
              </a:rPr>
              <a:t>有向图的生成森林</a:t>
            </a:r>
            <a:r>
              <a:rPr lang="zh-CN" altLang="en-US" sz="2400" dirty="0"/>
              <a:t>：由若干棵</a:t>
            </a:r>
            <a:r>
              <a:rPr lang="zh-CN" altLang="en-US" sz="2400" b="1" dirty="0">
                <a:solidFill>
                  <a:schemeClr val="accent6">
                    <a:lumMod val="50000"/>
                  </a:schemeClr>
                </a:solidFill>
              </a:rPr>
              <a:t>有向树</a:t>
            </a:r>
            <a:r>
              <a:rPr lang="zh-CN" altLang="en-US" sz="2400" dirty="0"/>
              <a:t>组成，含有图中全部顶点，但只有足以构成若干棵不相交</a:t>
            </a:r>
            <a:r>
              <a:rPr lang="zh-CN" altLang="en-US" sz="2400" dirty="0">
                <a:solidFill>
                  <a:srgbClr val="C00000"/>
                </a:solidFill>
              </a:rPr>
              <a:t>有向树</a:t>
            </a:r>
            <a:r>
              <a:rPr lang="zh-CN" altLang="en-US" sz="2400" dirty="0"/>
              <a:t>的弧</a:t>
            </a:r>
            <a:endParaRPr lang="en-US" altLang="zh-CN" sz="2400" dirty="0"/>
          </a:p>
          <a:p>
            <a:pPr lvl="2"/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有向树</a:t>
            </a:r>
            <a:r>
              <a:rPr lang="zh-CN" altLang="en-US" dirty="0"/>
              <a:t>是只有一个顶点的入度为</a:t>
            </a:r>
            <a:r>
              <a:rPr lang="en-US" altLang="en-US" dirty="0">
                <a:ea typeface="宋体" panose="02010600030101010101" pitchFamily="2" charset="-122"/>
              </a:rPr>
              <a:t>0 </a:t>
            </a:r>
            <a:r>
              <a:rPr lang="zh-CN" altLang="en-US" dirty="0"/>
              <a:t>，其余顶点的入度均为</a:t>
            </a:r>
            <a:r>
              <a:rPr lang="en-US" altLang="en-US" dirty="0">
                <a:ea typeface="宋体" panose="02010600030101010101" pitchFamily="2" charset="-122"/>
              </a:rPr>
              <a:t>1</a:t>
            </a:r>
            <a:r>
              <a:rPr lang="zh-CN" altLang="en-US" dirty="0"/>
              <a:t>的有向图</a:t>
            </a:r>
            <a:endParaRPr lang="en-US" altLang="zh-CN" dirty="0"/>
          </a:p>
          <a:p>
            <a:pPr marL="914400" lvl="2" indent="0">
              <a:buNone/>
            </a:pPr>
            <a:endParaRPr lang="en-US" altLang="en-US" dirty="0">
              <a:ea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5C6E65-076A-47AF-9599-EB4634FF6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6ED1E3-8867-4AA3-BFF0-16534164A0E8}"/>
              </a:ext>
            </a:extLst>
          </p:cNvPr>
          <p:cNvGrpSpPr>
            <a:grpSpLocks/>
          </p:cNvGrpSpPr>
          <p:nvPr/>
        </p:nvGrpSpPr>
        <p:grpSpPr bwMode="auto">
          <a:xfrm>
            <a:off x="4259284" y="4795836"/>
            <a:ext cx="4513263" cy="1946276"/>
            <a:chOff x="0" y="0"/>
            <a:chExt cx="2843" cy="12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5D00C3-6E01-45C7-A701-3AFACD2D1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022"/>
              <a:ext cx="1995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有向图及其生成森林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5F86F2C-1349-4F3A-8E1C-D8966C039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4"/>
              <a:ext cx="1203" cy="696"/>
              <a:chOff x="0" y="0"/>
              <a:chExt cx="1203" cy="696"/>
            </a:xfrm>
          </p:grpSpPr>
          <p:sp>
            <p:nvSpPr>
              <p:cNvPr id="20" name="Oval 7">
                <a:extLst>
                  <a:ext uri="{FF2B5EF4-FFF2-40B4-BE49-F238E27FC236}">
                    <a16:creationId xmlns:a16="http://schemas.microsoft.com/office/drawing/2014/main" id="{CA998087-3BDF-4C35-BCED-7E1538929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1" name="Oval 8">
                <a:extLst>
                  <a:ext uri="{FF2B5EF4-FFF2-40B4-BE49-F238E27FC236}">
                    <a16:creationId xmlns:a16="http://schemas.microsoft.com/office/drawing/2014/main" id="{EE2C54A9-8081-4D01-9A31-EA8F17BA7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2" name="Oval 9">
                <a:extLst>
                  <a:ext uri="{FF2B5EF4-FFF2-40B4-BE49-F238E27FC236}">
                    <a16:creationId xmlns:a16="http://schemas.microsoft.com/office/drawing/2014/main" id="{D2CDEC00-C245-42DF-88FF-DAE113316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49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3" name="Oval 10">
                <a:extLst>
                  <a:ext uri="{FF2B5EF4-FFF2-40B4-BE49-F238E27FC236}">
                    <a16:creationId xmlns:a16="http://schemas.microsoft.com/office/drawing/2014/main" id="{6E1E2E1C-E72F-458D-B629-63FBDA316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" y="492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4" name="Oval 11">
                <a:extLst>
                  <a:ext uri="{FF2B5EF4-FFF2-40B4-BE49-F238E27FC236}">
                    <a16:creationId xmlns:a16="http://schemas.microsoft.com/office/drawing/2014/main" id="{FBA84109-3049-479C-A81B-EBE06B290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6" y="244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25" name="Line 12">
                <a:extLst>
                  <a:ext uri="{FF2B5EF4-FFF2-40B4-BE49-F238E27FC236}">
                    <a16:creationId xmlns:a16="http://schemas.microsoft.com/office/drawing/2014/main" id="{DF6C0D68-C811-4991-AD6C-DDD1878098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" y="216"/>
                <a:ext cx="0" cy="28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13">
                <a:extLst>
                  <a:ext uri="{FF2B5EF4-FFF2-40B4-BE49-F238E27FC236}">
                    <a16:creationId xmlns:a16="http://schemas.microsoft.com/office/drawing/2014/main" id="{1E163FCC-4722-471A-8431-E8A865C6A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08"/>
                <a:ext cx="0" cy="288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7" name="Line 14">
                <a:extLst>
                  <a:ext uri="{FF2B5EF4-FFF2-40B4-BE49-F238E27FC236}">
                    <a16:creationId xmlns:a16="http://schemas.microsoft.com/office/drawing/2014/main" id="{2AD24726-84B8-4F13-B61F-1F0849A41A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104"/>
                <a:ext cx="317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8" name="Line 15">
                <a:extLst>
                  <a:ext uri="{FF2B5EF4-FFF2-40B4-BE49-F238E27FC236}">
                    <a16:creationId xmlns:a16="http://schemas.microsoft.com/office/drawing/2014/main" id="{71041895-B820-4DA5-A93C-D52BBFD9B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" y="600"/>
                <a:ext cx="317" cy="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9" name="Line 16">
                <a:extLst>
                  <a:ext uri="{FF2B5EF4-FFF2-40B4-BE49-F238E27FC236}">
                    <a16:creationId xmlns:a16="http://schemas.microsoft.com/office/drawing/2014/main" id="{724CCED9-8837-4887-8601-A6D4A8B627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" y="168"/>
                <a:ext cx="385" cy="340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0" name="Line 17">
                <a:extLst>
                  <a:ext uri="{FF2B5EF4-FFF2-40B4-BE49-F238E27FC236}">
                    <a16:creationId xmlns:a16="http://schemas.microsoft.com/office/drawing/2014/main" id="{7D6469DF-2D25-4663-963A-45B655F13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8" y="408"/>
                <a:ext cx="240" cy="14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" name="Line 18">
                <a:extLst>
                  <a:ext uri="{FF2B5EF4-FFF2-40B4-BE49-F238E27FC236}">
                    <a16:creationId xmlns:a16="http://schemas.microsoft.com/office/drawing/2014/main" id="{6E7F54FB-B68B-42B1-8FC0-1813B05C3F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76" y="128"/>
                <a:ext cx="240" cy="144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05816358-879E-4B44-B91F-C645CBA58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0"/>
              <a:ext cx="443" cy="700"/>
              <a:chOff x="168" y="0"/>
              <a:chExt cx="443" cy="700"/>
            </a:xfrm>
          </p:grpSpPr>
          <p:sp>
            <p:nvSpPr>
              <p:cNvPr id="17" name="Oval 20">
                <a:extLst>
                  <a:ext uri="{FF2B5EF4-FFF2-40B4-BE49-F238E27FC236}">
                    <a16:creationId xmlns:a16="http://schemas.microsoft.com/office/drawing/2014/main" id="{969E922E-9998-4882-9BFC-D6E08E77F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8" name="Line 23">
                <a:extLst>
                  <a:ext uri="{FF2B5EF4-FFF2-40B4-BE49-F238E27FC236}">
                    <a16:creationId xmlns:a16="http://schemas.microsoft.com/office/drawing/2014/main" id="{A0B7B14E-D54B-406D-9B49-7D33290E77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" y="176"/>
                <a:ext cx="159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9" name="Oval 24">
                <a:extLst>
                  <a:ext uri="{FF2B5EF4-FFF2-40B4-BE49-F238E27FC236}">
                    <a16:creationId xmlns:a16="http://schemas.microsoft.com/office/drawing/2014/main" id="{3CCBD6C9-07FA-4934-97EC-2B77908A3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49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</a:p>
            </p:txBody>
          </p:sp>
        </p:grpSp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732D869D-1C54-4912-9C81-4588E8C97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16"/>
              <a:ext cx="861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(a)   </a:t>
              </a:r>
              <a:r>
                <a:rPr lang="zh-CN" altLang="en-US" sz="2000" b="1" dirty="0">
                  <a:latin typeface="Times New Roman" pitchFamily="18" charset="0"/>
                </a:rPr>
                <a:t>有向图</a:t>
              </a:r>
            </a:p>
          </p:txBody>
        </p:sp>
        <p:sp>
          <p:nvSpPr>
            <p:cNvPr id="10" name="Rectangle 26">
              <a:extLst>
                <a:ext uri="{FF2B5EF4-FFF2-40B4-BE49-F238E27FC236}">
                  <a16:creationId xmlns:a16="http://schemas.microsoft.com/office/drawing/2014/main" id="{35120FAC-AC6F-4FA7-B44D-A895AC806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816"/>
              <a:ext cx="1056" cy="204"/>
            </a:xfrm>
            <a:prstGeom prst="rect">
              <a:avLst/>
            </a:prstGeom>
            <a:noFill/>
            <a:ln w="9525" cmpd="sng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(b)   </a:t>
              </a:r>
              <a:r>
                <a:rPr lang="zh-CN" altLang="en-US" sz="2000" b="1" dirty="0">
                  <a:latin typeface="Times New Roman" pitchFamily="18" charset="0"/>
                </a:rPr>
                <a:t>生成森林</a:t>
              </a:r>
            </a:p>
          </p:txBody>
        </p: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74ABC62F-3A5A-4A46-9962-64CF0A03A7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0"/>
              <a:ext cx="611" cy="720"/>
              <a:chOff x="0" y="0"/>
              <a:chExt cx="611" cy="720"/>
            </a:xfrm>
          </p:grpSpPr>
          <p:sp>
            <p:nvSpPr>
              <p:cNvPr id="12" name="Oval 28">
                <a:extLst>
                  <a:ext uri="{FF2B5EF4-FFF2-40B4-BE49-F238E27FC236}">
                    <a16:creationId xmlns:a16="http://schemas.microsoft.com/office/drawing/2014/main" id="{1017E8A6-577B-49D4-918C-191DC5618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" y="0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3" name="Oval 29">
                <a:extLst>
                  <a:ext uri="{FF2B5EF4-FFF2-40B4-BE49-F238E27FC236}">
                    <a16:creationId xmlns:a16="http://schemas.microsoft.com/office/drawing/2014/main" id="{67B53441-BC72-45FC-B266-73F2EB57A0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51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4" name="Line 30">
                <a:extLst>
                  <a:ext uri="{FF2B5EF4-FFF2-40B4-BE49-F238E27FC236}">
                    <a16:creationId xmlns:a16="http://schemas.microsoft.com/office/drawing/2014/main" id="{87E3A40A-1A3E-40F5-BEF7-F29C52CFA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4" y="200"/>
                <a:ext cx="136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5" name="Line 31">
                <a:extLst>
                  <a:ext uri="{FF2B5EF4-FFF2-40B4-BE49-F238E27FC236}">
                    <a16:creationId xmlns:a16="http://schemas.microsoft.com/office/drawing/2014/main" id="{6B90DD47-7FA0-43E4-8EFE-85C2888F8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" y="176"/>
                <a:ext cx="159" cy="31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" name="Oval 32">
                <a:extLst>
                  <a:ext uri="{FF2B5EF4-FFF2-40B4-BE49-F238E27FC236}">
                    <a16:creationId xmlns:a16="http://schemas.microsoft.com/office/drawing/2014/main" id="{B7BB8841-B86F-4280-87C1-BF61B0724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496"/>
                <a:ext cx="227" cy="204"/>
              </a:xfrm>
              <a:prstGeom prst="ellips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34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术语</a:t>
            </a:r>
            <a:r>
              <a:rPr lang="en-US" altLang="zh-CN">
                <a:ea typeface="宋体" panose="02010600030101010101" pitchFamily="2" charset="-122"/>
              </a:rPr>
              <a:t>-</a:t>
            </a:r>
            <a:r>
              <a:rPr lang="zh-CN" altLang="en-US">
                <a:ea typeface="宋体" panose="02010600030101010101" pitchFamily="2" charset="-122"/>
              </a:rPr>
              <a:t>重连通图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457200" y="764704"/>
            <a:ext cx="7355160" cy="6093296"/>
          </a:xfrm>
        </p:spPr>
        <p:txBody>
          <a:bodyPr/>
          <a:lstStyle/>
          <a:p>
            <a:r>
              <a:rPr lang="zh-CN" altLang="en-US" sz="3600" dirty="0"/>
              <a:t>若从一个连通图中删去</a:t>
            </a:r>
            <a:r>
              <a:rPr lang="zh-CN" altLang="en-US" sz="3600" b="1" dirty="0">
                <a:solidFill>
                  <a:srgbClr val="C00000"/>
                </a:solidFill>
              </a:rPr>
              <a:t>任何一个</a:t>
            </a:r>
            <a:r>
              <a:rPr lang="zh-CN" altLang="en-US" sz="3600" dirty="0">
                <a:solidFill>
                  <a:srgbClr val="C00000"/>
                </a:solidFill>
              </a:rPr>
              <a:t>顶点及其相关联的边</a:t>
            </a:r>
            <a:r>
              <a:rPr lang="zh-CN" altLang="en-US" sz="3600" dirty="0"/>
              <a:t>，它仍为一个连通图的话，则该连通图被称为</a:t>
            </a:r>
            <a:r>
              <a:rPr lang="zh-CN" altLang="en-US" sz="3600" b="1" dirty="0">
                <a:solidFill>
                  <a:srgbClr val="0000FF"/>
                </a:solidFill>
              </a:rPr>
              <a:t>重</a:t>
            </a:r>
            <a:r>
              <a:rPr lang="en-US" altLang="zh-CN" sz="3600" b="1" dirty="0">
                <a:solidFill>
                  <a:srgbClr val="0000FF"/>
                </a:solidFill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</a:rPr>
              <a:t>)</a:t>
            </a:r>
            <a:r>
              <a:rPr lang="zh-CN" altLang="en-US" sz="3600" b="1" dirty="0">
                <a:solidFill>
                  <a:srgbClr val="0000FF"/>
                </a:solidFill>
              </a:rPr>
              <a:t>连通图</a:t>
            </a:r>
            <a:r>
              <a:rPr lang="en-US" altLang="zh-CN" sz="3600" b="1" dirty="0">
                <a:solidFill>
                  <a:srgbClr val="0000FF"/>
                </a:solidFill>
              </a:rPr>
              <a:t>(biconnected graph)</a:t>
            </a:r>
          </a:p>
          <a:p>
            <a:r>
              <a:rPr lang="zh-CN" altLang="en-US" sz="3600" dirty="0"/>
              <a:t>若连通图中的某个顶点和其相关联的边被删去之后，该连通图被分割成两个或两个以上的连通分量，则称此顶点为</a:t>
            </a:r>
            <a:r>
              <a:rPr lang="zh-CN" altLang="en-US" sz="3600" b="1" dirty="0">
                <a:solidFill>
                  <a:srgbClr val="0000FF"/>
                </a:solidFill>
              </a:rPr>
              <a:t>关节点</a:t>
            </a:r>
            <a:r>
              <a:rPr lang="en-US" altLang="zh-CN" sz="3600" b="1" dirty="0">
                <a:solidFill>
                  <a:srgbClr val="0000FF"/>
                </a:solidFill>
              </a:rPr>
              <a:t>(articulation point)/</a:t>
            </a:r>
            <a:r>
              <a:rPr lang="zh-CN" altLang="en-US" sz="3600" b="1" dirty="0">
                <a:solidFill>
                  <a:srgbClr val="0000FF"/>
                </a:solidFill>
              </a:rPr>
              <a:t>割点</a:t>
            </a:r>
            <a:r>
              <a:rPr lang="en-US" altLang="zh-CN" sz="3600" b="1" dirty="0">
                <a:solidFill>
                  <a:srgbClr val="0000FF"/>
                </a:solidFill>
              </a:rPr>
              <a:t>(cut point)</a:t>
            </a:r>
          </a:p>
          <a:p>
            <a:r>
              <a:rPr lang="zh-CN" altLang="en-US" sz="3600" dirty="0"/>
              <a:t>没有关节点的连通图为重连通图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8C97509-A415-4082-8E9B-936921640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592" y="0"/>
            <a:ext cx="1665976" cy="261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4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度</a:t>
            </a:r>
            <a:endParaRPr lang="en-US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对于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无向图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若边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anose="02010600030101010101" pitchFamily="2" charset="-122"/>
              </a:rPr>
              <a:t>E，则称顶点v和w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互为邻接点，即v和w相邻</a:t>
            </a:r>
            <a:r>
              <a:rPr lang="en-US" altLang="en-US" b="1" dirty="0">
                <a:ea typeface="宋体" panose="02010600030101010101" pitchFamily="2" charset="-122"/>
              </a:rPr>
              <a:t>(</a:t>
            </a:r>
            <a:r>
              <a:rPr lang="en-US" altLang="zh-CN" b="1" dirty="0">
                <a:ea typeface="宋体" panose="02010600030101010101" pitchFamily="2" charset="-122"/>
              </a:rPr>
              <a:t>a</a:t>
            </a:r>
            <a:r>
              <a:rPr lang="en-US" altLang="en-US" b="1" dirty="0">
                <a:ea typeface="宋体" panose="02010600030101010101" pitchFamily="2" charset="-122"/>
              </a:rPr>
              <a:t>djacent to)</a:t>
            </a:r>
            <a:r>
              <a:rPr lang="zh-CN" altLang="en-US" dirty="0">
                <a:ea typeface="宋体" panose="02010600030101010101" pitchFamily="2" charset="-122"/>
              </a:rPr>
              <a:t>，而</a:t>
            </a:r>
            <a:r>
              <a:rPr lang="en-US" altLang="en-US" dirty="0">
                <a:ea typeface="宋体" panose="02010600030101010101" pitchFamily="2" charset="-122"/>
              </a:rPr>
              <a:t>边(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依附</a:t>
            </a:r>
            <a:r>
              <a:rPr lang="zh-CN" altLang="en-US" dirty="0">
                <a:ea typeface="宋体" panose="02010600030101010101" pitchFamily="2" charset="-122"/>
              </a:rPr>
              <a:t>于</a:t>
            </a:r>
            <a:r>
              <a:rPr lang="en-US" altLang="en-US" b="1" dirty="0">
                <a:ea typeface="宋体" panose="02010600030101010101" pitchFamily="2" charset="-122"/>
              </a:rPr>
              <a:t>(incident with)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顶点v和w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 </a:t>
            </a:r>
            <a:r>
              <a:rPr lang="en-US" altLang="en-US" dirty="0" err="1">
                <a:ea typeface="宋体" panose="02010600030101010101" pitchFamily="2" charset="-122"/>
              </a:rPr>
              <a:t>vi</a:t>
            </a:r>
            <a:r>
              <a:rPr lang="en-US" altLang="en-US" dirty="0" err="1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anose="02010600030101010101" pitchFamily="2" charset="-122"/>
              </a:rPr>
              <a:t>V，依附于vi的</a:t>
            </a:r>
            <a:r>
              <a:rPr lang="en-US" altLang="en-US" b="1" dirty="0" err="1">
                <a:solidFill>
                  <a:srgbClr val="FF6600"/>
                </a:solidFill>
                <a:ea typeface="宋体" panose="02010600030101010101" pitchFamily="2" charset="-122"/>
              </a:rPr>
              <a:t>边的数目</a:t>
            </a:r>
            <a:r>
              <a:rPr lang="en-US" altLang="en-US" dirty="0" err="1">
                <a:ea typeface="宋体" panose="02010600030101010101" pitchFamily="2" charset="-122"/>
              </a:rPr>
              <a:t>称为顶点vi的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度</a:t>
            </a:r>
            <a:r>
              <a:rPr lang="en-US" altLang="en-US" b="1" dirty="0">
                <a:ea typeface="宋体" panose="02010600030101010101" pitchFamily="2" charset="-122"/>
              </a:rPr>
              <a:t>(degree)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记为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TD</a:t>
            </a:r>
            <a:r>
              <a:rPr lang="en-US" altLang="en-US" dirty="0">
                <a:ea typeface="宋体" panose="02010600030101010101" pitchFamily="2" charset="-122"/>
              </a:rPr>
              <a:t>(vi)</a:t>
            </a:r>
          </a:p>
          <a:p>
            <a:pPr lvl="1">
              <a:lnSpc>
                <a:spcPct val="105000"/>
              </a:lnSpc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握手定理</a:t>
            </a:r>
            <a:r>
              <a:rPr lang="en-US" altLang="zh-CN" b="1" dirty="0">
                <a:ea typeface="宋体" panose="02010600030101010101" pitchFamily="2" charset="-122"/>
              </a:rPr>
              <a:t>/Handshaking theorem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所有顶点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的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度的和是图中边的2倍</a:t>
            </a:r>
            <a:r>
              <a:rPr lang="zh-CN" altLang="en-US" b="1" dirty="0">
                <a:ea typeface="宋体" panose="02010600030101010101" pitchFamily="2" charset="-122"/>
              </a:rPr>
              <a:t>，</a:t>
            </a:r>
            <a:r>
              <a:rPr lang="en-US" altLang="en-US" b="1" dirty="0">
                <a:ea typeface="宋体" panose="02010600030101010101" pitchFamily="2" charset="-122"/>
              </a:rPr>
              <a:t>即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en-US" b="1" dirty="0">
                <a:ea typeface="宋体" panose="02010600030101010101" pitchFamily="2" charset="-122"/>
                <a:cs typeface="Arial Unicode MS" pitchFamily="34" charset="-122"/>
              </a:rPr>
              <a:t>∑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TD</a:t>
            </a:r>
            <a:r>
              <a:rPr lang="en-US" altLang="en-US" b="1" dirty="0">
                <a:ea typeface="宋体" panose="02010600030101010101" pitchFamily="2" charset="-122"/>
              </a:rPr>
              <a:t>(v</a:t>
            </a:r>
            <a:r>
              <a:rPr lang="en-US" altLang="en-US" b="1" baseline="-18000" dirty="0">
                <a:ea typeface="宋体" panose="02010600030101010101" pitchFamily="2" charset="-122"/>
              </a:rPr>
              <a:t>i</a:t>
            </a:r>
            <a:r>
              <a:rPr lang="en-US" altLang="en-US" b="1" dirty="0">
                <a:ea typeface="宋体" panose="02010600030101010101" pitchFamily="2" charset="-122"/>
              </a:rPr>
              <a:t>)=2e, </a:t>
            </a:r>
            <a:r>
              <a:rPr lang="en-US" altLang="en-US" b="1" dirty="0" err="1">
                <a:ea typeface="宋体" panose="02010600030101010101" pitchFamily="2" charset="-122"/>
              </a:rPr>
              <a:t>i</a:t>
            </a:r>
            <a:r>
              <a:rPr lang="en-US" altLang="en-US" b="1" dirty="0">
                <a:ea typeface="宋体" panose="02010600030101010101" pitchFamily="2" charset="-122"/>
              </a:rPr>
              <a:t>=1, 2, </a:t>
            </a:r>
            <a:r>
              <a:rPr lang="en-US" altLang="en-US" b="1" dirty="0">
                <a:ea typeface="宋体" panose="02010600030101010101" pitchFamily="2" charset="-122"/>
                <a:cs typeface="Times New Roman" pitchFamily="18" charset="0"/>
              </a:rPr>
              <a:t>…</a:t>
            </a:r>
            <a:r>
              <a:rPr lang="en-US" altLang="en-US" b="1" dirty="0">
                <a:ea typeface="宋体" panose="02010600030101010101" pitchFamily="2" charset="-122"/>
              </a:rPr>
              <a:t>, </a:t>
            </a:r>
            <a:r>
              <a:rPr lang="en-US" altLang="en-US" b="1" dirty="0" err="1">
                <a:ea typeface="宋体" panose="02010600030101010101" pitchFamily="2" charset="-122"/>
              </a:rPr>
              <a:t>n，e为图的边数</a:t>
            </a:r>
            <a:endParaRPr lang="en-US" altLang="en-US" b="1" dirty="0"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定理</a:t>
            </a:r>
            <a:r>
              <a:rPr lang="zh-CN" altLang="en-US" b="1" dirty="0">
                <a:ea typeface="宋体" panose="02010600030101010101" pitchFamily="2" charset="-122"/>
              </a:rPr>
              <a:t>：在任何图中，所有度数之和必为偶数，度数为奇数的顶点必定是偶数个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推论</a:t>
            </a:r>
            <a:r>
              <a:rPr lang="zh-CN" altLang="en-US" b="1" dirty="0">
                <a:ea typeface="宋体" panose="02010600030101010101" pitchFamily="2" charset="-122"/>
              </a:rPr>
              <a:t>：若图Ｇ有</a:t>
            </a:r>
            <a:r>
              <a:rPr lang="en-US" altLang="zh-CN" b="1" dirty="0">
                <a:ea typeface="宋体" panose="02010600030101010101" pitchFamily="2" charset="-122"/>
              </a:rPr>
              <a:t>n</a:t>
            </a:r>
            <a:r>
              <a:rPr lang="zh-CN" altLang="en-US" b="1" dirty="0">
                <a:ea typeface="宋体" panose="02010600030101010101" pitchFamily="2" charset="-122"/>
              </a:rPr>
              <a:t>个顶点，</a:t>
            </a:r>
            <a:r>
              <a:rPr lang="en-US" altLang="zh-CN" b="1" dirty="0">
                <a:ea typeface="宋体" panose="02010600030101010101" pitchFamily="2" charset="-122"/>
              </a:rPr>
              <a:t>n+1</a:t>
            </a:r>
            <a:r>
              <a:rPr lang="zh-CN" altLang="en-US" b="1" dirty="0">
                <a:ea typeface="宋体" panose="02010600030101010101" pitchFamily="2" charset="-122"/>
              </a:rPr>
              <a:t>条边，则Ｇ中至少有一个顶点的度数大于等于</a:t>
            </a:r>
            <a:r>
              <a:rPr lang="en-US" altLang="zh-CN" b="1" dirty="0">
                <a:ea typeface="宋体" panose="02010600030101010101" pitchFamily="2" charset="-122"/>
              </a:rPr>
              <a:t>3</a:t>
            </a:r>
            <a:r>
              <a:rPr lang="zh-CN" altLang="en-US" b="1" dirty="0">
                <a:ea typeface="宋体" panose="02010600030101010101" pitchFamily="2" charset="-122"/>
              </a:rPr>
              <a:t>  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33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度</a:t>
            </a:r>
            <a:endParaRPr lang="en-US" dirty="0"/>
          </a:p>
        </p:txBody>
      </p:sp>
      <p:sp>
        <p:nvSpPr>
          <p:cNvPr id="43008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507288" cy="6165304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对于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有向图</a:t>
            </a:r>
            <a:r>
              <a:rPr lang="en-US" altLang="en-US" dirty="0" err="1">
                <a:ea typeface="宋体" panose="02010600030101010101" pitchFamily="2" charset="-122"/>
              </a:rPr>
              <a:t>G</a:t>
            </a:r>
            <a:r>
              <a:rPr lang="en-US" altLang="en-US" dirty="0">
                <a:ea typeface="宋体" panose="02010600030101010101" pitchFamily="2" charset="-122"/>
              </a:rPr>
              <a:t>=(V, E)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若有向弧</a:t>
            </a:r>
            <a:r>
              <a:rPr lang="en-US" altLang="en-US" dirty="0">
                <a:ea typeface="宋体" panose="02010600030101010101" pitchFamily="2" charset="-122"/>
              </a:rPr>
              <a:t>&lt;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&gt;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 err="1">
                <a:ea typeface="宋体" panose="02010600030101010101" pitchFamily="2" charset="-122"/>
              </a:rPr>
              <a:t>E，则称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顶点v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邻接到顶点w，顶点w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邻接自顶点v</a:t>
            </a:r>
            <a:r>
              <a:rPr lang="en-US" altLang="en-US" dirty="0">
                <a:ea typeface="宋体" panose="02010600030101010101" pitchFamily="2" charset="-122"/>
              </a:rPr>
              <a:t> ，弧&lt;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&gt; </a:t>
            </a:r>
            <a:r>
              <a:rPr lang="en-US" altLang="en-US" dirty="0" err="1">
                <a:ea typeface="宋体" panose="02010600030101010101" pitchFamily="2" charset="-122"/>
              </a:rPr>
              <a:t>与顶点v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en-US" dirty="0">
                <a:ea typeface="宋体" panose="02010600030101010101" pitchFamily="2" charset="-122"/>
              </a:rPr>
              <a:t>w </a:t>
            </a:r>
            <a:r>
              <a:rPr lang="en-US" altLang="en-US" dirty="0" err="1">
                <a:ea typeface="宋体" panose="02010600030101010101" pitchFamily="2" charset="-122"/>
              </a:rPr>
              <a:t>相关联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若</a:t>
            </a:r>
            <a:r>
              <a:rPr lang="en-US" altLang="en-US" dirty="0" err="1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>
                <a:ea typeface="宋体" panose="02010600030101010101" pitchFamily="2" charset="-122"/>
              </a:rPr>
              <a:t>vi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>
                <a:ea typeface="宋体" panose="02010600030101010101" pitchFamily="2" charset="-122"/>
              </a:rPr>
              <a:t>V，</a:t>
            </a: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以vi作为起点</a:t>
            </a:r>
            <a:r>
              <a:rPr lang="en-US" altLang="en-US" dirty="0" err="1">
                <a:ea typeface="宋体" panose="02010600030101010101" pitchFamily="2" charset="-122"/>
              </a:rPr>
              <a:t>的有向边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的数目称为顶点vi的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出度</a:t>
            </a:r>
            <a:r>
              <a:rPr lang="en-US" altLang="en-US" b="1" dirty="0"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ea typeface="宋体" panose="02010600030101010101" pitchFamily="2" charset="-122"/>
              </a:rPr>
              <a:t>outdegree</a:t>
            </a:r>
            <a:r>
              <a:rPr lang="en-US" altLang="en-US" b="1" dirty="0">
                <a:ea typeface="宋体" panose="02010600030101010101" pitchFamily="2" charset="-122"/>
              </a:rPr>
              <a:t>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记为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OD</a:t>
            </a:r>
            <a:r>
              <a:rPr lang="en-US" altLang="en-US" dirty="0">
                <a:ea typeface="宋体" panose="02010600030101010101" pitchFamily="2" charset="-122"/>
              </a:rPr>
              <a:t>(vi) </a:t>
            </a: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以vi作为终点</a:t>
            </a:r>
            <a:r>
              <a:rPr lang="en-US" altLang="en-US" dirty="0" err="1">
                <a:ea typeface="宋体" panose="02010600030101010101" pitchFamily="2" charset="-122"/>
              </a:rPr>
              <a:t>的有向边</a:t>
            </a:r>
            <a:r>
              <a:rPr lang="en-US" altLang="en-US" dirty="0">
                <a:ea typeface="宋体" panose="02010600030101010101" pitchFamily="2" charset="-122"/>
              </a:rPr>
              <a:t>(弧)</a:t>
            </a:r>
            <a:r>
              <a:rPr lang="en-US" altLang="en-US" dirty="0" err="1">
                <a:ea typeface="宋体" panose="02010600030101010101" pitchFamily="2" charset="-122"/>
              </a:rPr>
              <a:t>的数目称为顶点vi的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入度</a:t>
            </a:r>
            <a:r>
              <a:rPr lang="en-US" altLang="en-US" b="1" dirty="0"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ea typeface="宋体" panose="02010600030101010101" pitchFamily="2" charset="-122"/>
              </a:rPr>
              <a:t>indegree</a:t>
            </a:r>
            <a:r>
              <a:rPr lang="en-US" altLang="en-US" b="1" dirty="0">
                <a:ea typeface="宋体" panose="02010600030101010101" pitchFamily="2" charset="-122"/>
              </a:rPr>
              <a:t>)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记为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ID</a:t>
            </a:r>
            <a:r>
              <a:rPr lang="en-US" altLang="en-US" dirty="0">
                <a:ea typeface="宋体" panose="02010600030101010101" pitchFamily="2" charset="-122"/>
              </a:rPr>
              <a:t>(vi) 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顶点vi的出度与入度之和称为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vi的度</a:t>
            </a:r>
            <a:r>
              <a:rPr lang="en-US" altLang="en-US" dirty="0" err="1">
                <a:ea typeface="宋体" panose="02010600030101010101" pitchFamily="2" charset="-122"/>
              </a:rPr>
              <a:t>，记为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TD</a:t>
            </a:r>
            <a:r>
              <a:rPr lang="en-US" altLang="en-US" dirty="0">
                <a:ea typeface="宋体" panose="02010600030101010101" pitchFamily="2" charset="-122"/>
              </a:rPr>
              <a:t>(vi)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即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>
                <a:ea typeface="宋体" panose="02010600030101010101" pitchFamily="2" charset="-122"/>
              </a:rPr>
              <a:t>TD(vi)=OD(vi)+ID(vi) 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握手定理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en-US" altLang="en-US" b="1" dirty="0" err="1">
                <a:ea typeface="宋体" panose="02010600030101010101" pitchFamily="2" charset="-122"/>
              </a:rPr>
              <a:t>所有顶点</a:t>
            </a:r>
            <a:r>
              <a:rPr lang="zh-CN" altLang="en-US" b="1" dirty="0">
                <a:ea typeface="宋体" panose="02010600030101010101" pitchFamily="2" charset="-122"/>
              </a:rPr>
              <a:t>的</a:t>
            </a:r>
            <a:r>
              <a:rPr lang="en-US" altLang="en-US" b="1" dirty="0">
                <a:ea typeface="宋体" panose="02010600030101010101" pitchFamily="2" charset="-122"/>
              </a:rPr>
              <a:t>度的和是图中边的2倍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定理</a:t>
            </a:r>
            <a:r>
              <a:rPr lang="zh-CN" altLang="en-US" b="1" dirty="0">
                <a:ea typeface="宋体" panose="02010600030101010101" pitchFamily="2" charset="-122"/>
              </a:rPr>
              <a:t>：在任何有向图中，所有顶点的入度之和等于所有顶点的出度之和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177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无向图：</a:t>
            </a:r>
            <a:endParaRPr lang="en-US" altLang="zh-CN" dirty="0"/>
          </a:p>
          <a:p>
            <a:r>
              <a:rPr lang="en-US" altLang="zh-CN" dirty="0"/>
              <a:t>TD(B)=3</a:t>
            </a:r>
            <a:r>
              <a:rPr lang="zh-CN" altLang="en-US" dirty="0"/>
              <a:t>，</a:t>
            </a:r>
            <a:r>
              <a:rPr lang="en-US" altLang="zh-CN" dirty="0"/>
              <a:t>TD(A)=2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有向图：</a:t>
            </a:r>
            <a:endParaRPr lang="en-US" altLang="zh-CN" dirty="0"/>
          </a:p>
          <a:p>
            <a:r>
              <a:rPr lang="en-US" altLang="zh-CN" dirty="0"/>
              <a:t>OD(B)=1</a:t>
            </a:r>
            <a:r>
              <a:rPr lang="zh-CN" altLang="en-US" dirty="0"/>
              <a:t>，</a:t>
            </a:r>
            <a:r>
              <a:rPr lang="en-US" altLang="zh-CN" dirty="0"/>
              <a:t>ID(B) =2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en-US" altLang="zh-CN" dirty="0"/>
              <a:t>TD(B) =3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7" name="Group 37"/>
          <p:cNvGrpSpPr>
            <a:grpSpLocks/>
          </p:cNvGrpSpPr>
          <p:nvPr/>
        </p:nvGrpSpPr>
        <p:grpSpPr bwMode="auto">
          <a:xfrm>
            <a:off x="473133" y="2532670"/>
            <a:ext cx="3805238" cy="2667000"/>
            <a:chOff x="3026" y="2112"/>
            <a:chExt cx="2397" cy="1920"/>
          </a:xfrm>
        </p:grpSpPr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026" y="2928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A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H="1">
              <a:off x="3169" y="2352"/>
              <a:ext cx="480" cy="576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3938" y="2304"/>
              <a:ext cx="863" cy="1392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3314" y="3120"/>
              <a:ext cx="1487" cy="576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3882" y="2352"/>
              <a:ext cx="775" cy="1392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4945" y="2304"/>
              <a:ext cx="384" cy="624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3930" y="3120"/>
              <a:ext cx="1255" cy="624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 flipH="1">
              <a:off x="3793" y="2481"/>
              <a:ext cx="1" cy="1215"/>
            </a:xfrm>
            <a:prstGeom prst="line">
              <a:avLst/>
            </a:prstGeom>
            <a:noFill/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36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16" name="Oval 28"/>
            <p:cNvSpPr>
              <a:spLocks noChangeArrowheads="1"/>
            </p:cNvSpPr>
            <p:nvPr/>
          </p:nvSpPr>
          <p:spPr bwMode="auto">
            <a:xfrm>
              <a:off x="4656" y="2112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C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7" name="Oval 29"/>
            <p:cNvSpPr>
              <a:spLocks noChangeArrowheads="1"/>
            </p:cNvSpPr>
            <p:nvPr/>
          </p:nvSpPr>
          <p:spPr bwMode="auto">
            <a:xfrm>
              <a:off x="5136" y="2880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D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8" name="Oval 30"/>
            <p:cNvSpPr>
              <a:spLocks noChangeArrowheads="1"/>
            </p:cNvSpPr>
            <p:nvPr/>
          </p:nvSpPr>
          <p:spPr bwMode="auto">
            <a:xfrm>
              <a:off x="3648" y="3696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F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19" name="Oval 31"/>
            <p:cNvSpPr>
              <a:spLocks noChangeArrowheads="1"/>
            </p:cNvSpPr>
            <p:nvPr/>
          </p:nvSpPr>
          <p:spPr bwMode="auto">
            <a:xfrm>
              <a:off x="4704" y="3648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E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  <p:sp>
          <p:nvSpPr>
            <p:cNvPr id="20" name="Oval 36"/>
            <p:cNvSpPr>
              <a:spLocks noChangeArrowheads="1"/>
            </p:cNvSpPr>
            <p:nvPr/>
          </p:nvSpPr>
          <p:spPr bwMode="auto">
            <a:xfrm>
              <a:off x="3648" y="2112"/>
              <a:ext cx="287" cy="336"/>
            </a:xfrm>
            <a:prstGeom prst="ellipse">
              <a:avLst/>
            </a:prstGeom>
            <a:solidFill>
              <a:srgbClr val="CCFFCC">
                <a:alpha val="50000"/>
              </a:srgbClr>
            </a:solidFill>
            <a:ln w="28575" cap="sq">
              <a:solidFill>
                <a:srgbClr val="004C2B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0" cap="none" spc="0" normalizeH="0" baseline="0" noProof="0">
                  <a:ln>
                    <a:noFill/>
                  </a:ln>
                  <a:solidFill>
                    <a:srgbClr val="004C2B"/>
                  </a:solidFill>
                  <a:effectLst/>
                  <a:uLnTx/>
                  <a:uFillTx/>
                  <a:latin typeface="Times New Roman" charset="0"/>
                </a:rPr>
                <a:t>B</a:t>
              </a:r>
              <a:endPara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charset="0"/>
              </a:endParaRPr>
            </a:p>
          </p:txBody>
        </p:sp>
      </p:grpSp>
      <p:grpSp>
        <p:nvGrpSpPr>
          <p:cNvPr id="21" name="Group 52"/>
          <p:cNvGrpSpPr>
            <a:grpSpLocks/>
          </p:cNvGrpSpPr>
          <p:nvPr/>
        </p:nvGrpSpPr>
        <p:grpSpPr bwMode="auto">
          <a:xfrm>
            <a:off x="5165667" y="2707989"/>
            <a:ext cx="3505200" cy="2362200"/>
            <a:chOff x="336" y="624"/>
            <a:chExt cx="2208" cy="1488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480" y="768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3" name="Line 26"/>
            <p:cNvSpPr>
              <a:spLocks noChangeShapeType="1"/>
            </p:cNvSpPr>
            <p:nvPr/>
          </p:nvSpPr>
          <p:spPr bwMode="auto">
            <a:xfrm>
              <a:off x="576" y="1488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4" name="Line 27"/>
            <p:cNvSpPr>
              <a:spLocks noChangeShapeType="1"/>
            </p:cNvSpPr>
            <p:nvPr/>
          </p:nvSpPr>
          <p:spPr bwMode="auto">
            <a:xfrm>
              <a:off x="1152" y="1920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5" name="Line 28"/>
            <p:cNvSpPr>
              <a:spLocks noChangeShapeType="1"/>
            </p:cNvSpPr>
            <p:nvPr/>
          </p:nvSpPr>
          <p:spPr bwMode="auto">
            <a:xfrm flipH="1" flipV="1">
              <a:off x="1536" y="912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6" name="Line 29"/>
            <p:cNvSpPr>
              <a:spLocks noChangeShapeType="1"/>
            </p:cNvSpPr>
            <p:nvPr/>
          </p:nvSpPr>
          <p:spPr bwMode="auto">
            <a:xfrm>
              <a:off x="1584" y="768"/>
              <a:ext cx="76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 flipH="1" flipV="1">
              <a:off x="624" y="1344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 flipH="1">
              <a:off x="1008" y="1344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sz="3600">
                <a:solidFill>
                  <a:srgbClr val="333333"/>
                </a:solidFill>
                <a:latin typeface="Times New Roman" charset="0"/>
                <a:ea typeface="宋体" pitchFamily="2" charset="-122"/>
              </a:endParaRPr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296" y="62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66"/>
                  </a:solidFill>
                  <a:latin typeface="Times New Roman" charset="0"/>
                </a:rPr>
                <a:t>A</a:t>
              </a:r>
              <a:endParaRPr kumimoji="1" lang="en-US" altLang="zh-CN" sz="2400">
                <a:solidFill>
                  <a:srgbClr val="333333"/>
                </a:solidFill>
                <a:latin typeface="Times New Roman" charset="0"/>
              </a:endParaRP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36" y="120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66"/>
                  </a:solidFill>
                  <a:latin typeface="Times New Roman" charset="0"/>
                </a:rPr>
                <a:t>B</a:t>
              </a:r>
              <a:endParaRPr kumimoji="1" lang="en-US" altLang="zh-CN" sz="2400">
                <a:solidFill>
                  <a:srgbClr val="333333"/>
                </a:solidFill>
                <a:latin typeface="Times New Roman" charset="0"/>
              </a:endParaRPr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2256" y="120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66"/>
                  </a:solidFill>
                  <a:latin typeface="Times New Roman" charset="0"/>
                </a:rPr>
                <a:t>E</a:t>
              </a:r>
              <a:endParaRPr kumimoji="1" lang="en-US" altLang="zh-CN" sz="2400">
                <a:solidFill>
                  <a:srgbClr val="333333"/>
                </a:solidFill>
                <a:latin typeface="Times New Roman" charset="0"/>
              </a:endParaRPr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864" y="1776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66"/>
                  </a:solidFill>
                  <a:latin typeface="Times New Roman" charset="0"/>
                </a:rPr>
                <a:t>C</a:t>
              </a:r>
              <a:endParaRPr kumimoji="1" lang="en-US" altLang="zh-CN" sz="2400">
                <a:solidFill>
                  <a:srgbClr val="333333"/>
                </a:solidFill>
                <a:latin typeface="Times New Roman" charset="0"/>
              </a:endParaRPr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1728" y="1776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>
                  <a:solidFill>
                    <a:srgbClr val="000066"/>
                  </a:solidFill>
                  <a:latin typeface="Times New Roman" charset="0"/>
                </a:rPr>
                <a:t>F</a:t>
              </a:r>
              <a:endParaRPr kumimoji="1" lang="en-US" altLang="zh-CN" sz="2400">
                <a:solidFill>
                  <a:srgbClr val="333333"/>
                </a:solidFill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26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</a:t>
            </a:r>
            <a:r>
              <a:rPr lang="zh-CN" altLang="en-US"/>
              <a:t>应用实例：城市公交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609329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Bus stop graph/</a:t>
            </a:r>
            <a:r>
              <a:rPr lang="zh-CN" altLang="en-US" b="1" dirty="0">
                <a:solidFill>
                  <a:srgbClr val="C00000"/>
                </a:solidFill>
              </a:rPr>
              <a:t>公交站点图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顶点</a:t>
            </a:r>
            <a:r>
              <a:rPr lang="zh-CN" altLang="en-US" dirty="0"/>
              <a:t>是公交站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边</a:t>
            </a:r>
            <a:r>
              <a:rPr lang="zh-CN" altLang="en-US" dirty="0"/>
              <a:t>表示两公交站是一趟公交线的两个连续的站</a:t>
            </a:r>
            <a:endParaRPr lang="en-US" altLang="zh-CN" dirty="0"/>
          </a:p>
          <a:p>
            <a:pPr lvl="1"/>
            <a:r>
              <a:rPr lang="zh-CN" altLang="en-US" dirty="0"/>
              <a:t>图上的一条</a:t>
            </a:r>
            <a:r>
              <a:rPr lang="zh-CN" altLang="en-US" b="1" dirty="0">
                <a:solidFill>
                  <a:srgbClr val="7030A0"/>
                </a:solidFill>
              </a:rPr>
              <a:t>路径</a:t>
            </a:r>
            <a:r>
              <a:rPr lang="zh-CN" altLang="en-US" dirty="0"/>
              <a:t>表示的是坐公交线能到达的地方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Bus transfer graph/</a:t>
            </a:r>
            <a:r>
              <a:rPr lang="zh-CN" altLang="en-US" b="1" dirty="0">
                <a:solidFill>
                  <a:srgbClr val="C00000"/>
                </a:solidFill>
              </a:rPr>
              <a:t>公交换乘图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顶点</a:t>
            </a:r>
            <a:r>
              <a:rPr lang="zh-CN" altLang="en-US" dirty="0"/>
              <a:t>是公交站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边</a:t>
            </a:r>
            <a:r>
              <a:rPr lang="zh-CN" altLang="en-US" dirty="0"/>
              <a:t>表示有直接的公交线路经过这两个公交站</a:t>
            </a:r>
            <a:endParaRPr lang="en-US" altLang="zh-CN" dirty="0"/>
          </a:p>
          <a:p>
            <a:pPr lvl="1"/>
            <a:r>
              <a:rPr lang="zh-CN" altLang="en-US" dirty="0"/>
              <a:t>图上的一条</a:t>
            </a:r>
            <a:r>
              <a:rPr lang="zh-CN" altLang="en-US" b="1" dirty="0">
                <a:solidFill>
                  <a:srgbClr val="7030A0"/>
                </a:solidFill>
              </a:rPr>
              <a:t>路径</a:t>
            </a:r>
            <a:r>
              <a:rPr lang="zh-CN" altLang="en-US" dirty="0"/>
              <a:t>表示两个地方可以通过换乘到达</a:t>
            </a: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Bus line graph/</a:t>
            </a:r>
            <a:r>
              <a:rPr lang="zh-CN" altLang="en-US" b="1" dirty="0">
                <a:solidFill>
                  <a:srgbClr val="C00000"/>
                </a:solidFill>
              </a:rPr>
              <a:t>公交线路图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顶点</a:t>
            </a:r>
            <a:r>
              <a:rPr lang="zh-CN" altLang="en-US" dirty="0"/>
              <a:t>是公交线路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7030A0"/>
                </a:solidFill>
              </a:rPr>
              <a:t>边</a:t>
            </a:r>
            <a:r>
              <a:rPr lang="zh-CN" altLang="en-US" dirty="0"/>
              <a:t>表示两条线路有公共的公交站</a:t>
            </a:r>
            <a:endParaRPr lang="en-US" altLang="zh-CN" dirty="0"/>
          </a:p>
          <a:p>
            <a:pPr lvl="1"/>
            <a:r>
              <a:rPr lang="zh-CN" altLang="en-US" dirty="0"/>
              <a:t>图上的一条</a:t>
            </a:r>
            <a:r>
              <a:rPr lang="zh-CN" altLang="en-US" b="1" dirty="0">
                <a:solidFill>
                  <a:srgbClr val="7030A0"/>
                </a:solidFill>
              </a:rPr>
              <a:t>路径</a:t>
            </a:r>
            <a:r>
              <a:rPr lang="zh-CN" altLang="en-US" dirty="0"/>
              <a:t>表示一条公交线可以通过换乘到达另一条公交线</a:t>
            </a:r>
            <a:r>
              <a:rPr lang="en-US" altLang="zh-CN" dirty="0"/>
              <a:t>(</a:t>
            </a:r>
            <a:r>
              <a:rPr lang="zh-CN" altLang="en-US" dirty="0"/>
              <a:t>但不知道在哪里换乘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23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基本概念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/>
              <a:t>图的存储结构</a:t>
            </a:r>
            <a:endParaRPr lang="en-US" altLang="zh-CN" b="1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b="1" dirty="0"/>
              <a:t>邻接矩阵</a:t>
            </a:r>
            <a:r>
              <a:rPr lang="en-US" altLang="zh-CN" b="1" dirty="0"/>
              <a:t>/</a:t>
            </a:r>
            <a:r>
              <a:rPr lang="zh-CN" altLang="en-US" b="1" dirty="0"/>
              <a:t>数组表示，邻接表表示</a:t>
            </a:r>
            <a:endParaRPr lang="en-US" altLang="zh-CN" b="1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b="1" dirty="0"/>
              <a:t>(</a:t>
            </a:r>
            <a:r>
              <a:rPr lang="zh-CN" altLang="en-US" b="1" dirty="0"/>
              <a:t>有向图</a:t>
            </a:r>
            <a:r>
              <a:rPr lang="en-US" altLang="zh-CN" b="1" dirty="0"/>
              <a:t>)</a:t>
            </a:r>
            <a:r>
              <a:rPr lang="zh-CN" altLang="en-US" b="1" dirty="0"/>
              <a:t>十字链表，</a:t>
            </a:r>
            <a:r>
              <a:rPr lang="en-US" altLang="zh-CN" b="1" dirty="0"/>
              <a:t>(</a:t>
            </a:r>
            <a:r>
              <a:rPr lang="zh-CN" altLang="en-US" b="1" dirty="0"/>
              <a:t>无向图</a:t>
            </a:r>
            <a:r>
              <a:rPr lang="en-US" altLang="zh-CN" b="1" dirty="0"/>
              <a:t>)</a:t>
            </a:r>
            <a:r>
              <a:rPr lang="zh-CN" altLang="en-US" b="1" dirty="0"/>
              <a:t>邻接多重表</a:t>
            </a:r>
            <a:endParaRPr lang="en-US" altLang="zh-CN" b="1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访问图的顶点：深度优先遍历，广度优先遍历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排序</a:t>
            </a:r>
            <a:r>
              <a:rPr lang="en-US" altLang="zh-CN" dirty="0"/>
              <a:t>(</a:t>
            </a:r>
            <a:r>
              <a:rPr lang="zh-CN" altLang="en-US" dirty="0"/>
              <a:t>有向</a:t>
            </a:r>
            <a:r>
              <a:rPr lang="en-US" altLang="zh-CN" dirty="0"/>
              <a:t>)</a:t>
            </a:r>
            <a:r>
              <a:rPr lang="zh-CN" altLang="en-US" dirty="0"/>
              <a:t>图的顶点：</a:t>
            </a:r>
            <a:r>
              <a:rPr lang="en-US" altLang="zh-CN" dirty="0"/>
              <a:t>DAG/AOV</a:t>
            </a:r>
            <a:r>
              <a:rPr lang="zh-CN" altLang="en-US" dirty="0"/>
              <a:t>网的拓扑排序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图的连通性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>
                <a:ea typeface="宋体" panose="02010600030101010101" pitchFamily="2" charset="-122"/>
              </a:rPr>
              <a:t>无向图的</a:t>
            </a:r>
            <a:r>
              <a:rPr lang="zh-CN" altLang="en-US" dirty="0">
                <a:ea typeface="宋体" panose="02010600030101010101" pitchFamily="2" charset="-122"/>
              </a:rPr>
              <a:t>生成森林</a:t>
            </a:r>
            <a:endParaRPr lang="en-US" altLang="en-US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dirty="0" err="1">
                <a:ea typeface="宋体" panose="02010600030101010101" pitchFamily="2" charset="-122"/>
              </a:rPr>
              <a:t>有向图的强连通分量</a:t>
            </a:r>
            <a:endParaRPr lang="en-US" altLang="en-US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重连通分量和关节点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连通带权图的</a:t>
            </a:r>
            <a:r>
              <a:rPr lang="en-US" altLang="zh-CN" dirty="0"/>
              <a:t>)</a:t>
            </a:r>
            <a:r>
              <a:rPr lang="zh-CN" altLang="en-US" dirty="0"/>
              <a:t>最小生成树：</a:t>
            </a:r>
            <a:r>
              <a:rPr lang="en-US" altLang="zh-CN" dirty="0"/>
              <a:t>Prim</a:t>
            </a:r>
            <a:r>
              <a:rPr lang="zh-CN" altLang="en-US" dirty="0"/>
              <a:t>算法，</a:t>
            </a:r>
            <a:r>
              <a:rPr lang="en-US" dirty="0" err="1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带权连通</a:t>
            </a:r>
            <a:r>
              <a:rPr lang="en-US" altLang="zh-CN" dirty="0"/>
              <a:t>)</a:t>
            </a:r>
            <a:r>
              <a:rPr lang="zh-CN" altLang="en-US" dirty="0"/>
              <a:t>图的路径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关键路径</a:t>
            </a:r>
            <a:r>
              <a:rPr lang="en-US" altLang="zh-CN" dirty="0"/>
              <a:t>/</a:t>
            </a:r>
            <a:r>
              <a:rPr lang="zh-CN" altLang="en-US" dirty="0"/>
              <a:t>最长路径：有向无环带权图</a:t>
            </a:r>
            <a:r>
              <a:rPr lang="en-US" altLang="zh-CN" dirty="0"/>
              <a:t>/AOE</a:t>
            </a:r>
            <a:r>
              <a:rPr lang="zh-CN" altLang="en-US" dirty="0"/>
              <a:t>网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最短路径：</a:t>
            </a:r>
            <a:r>
              <a:rPr lang="en-US" dirty="0"/>
              <a:t>Dijkstra</a:t>
            </a:r>
            <a:r>
              <a:rPr lang="zh-CN" altLang="en-US" dirty="0"/>
              <a:t>算法，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80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A61C2-5249-438B-B4A7-55CA269BD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图的应用实例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59D14F-773E-49A6-8DF8-4F5F159C3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AOV(Activity on Vertex)</a:t>
            </a:r>
            <a:r>
              <a:rPr lang="zh-CN" altLang="en-US" dirty="0"/>
              <a:t>：</a:t>
            </a:r>
            <a:r>
              <a:rPr lang="zh-CN" altLang="zh-CN" dirty="0"/>
              <a:t>用顶点表示活动，用弧表示活动之间的优先关系</a:t>
            </a:r>
            <a:endParaRPr lang="en-US" altLang="zh-CN" dirty="0"/>
          </a:p>
          <a:p>
            <a:pPr lvl="1"/>
            <a:r>
              <a:rPr lang="zh-CN" altLang="en-US" dirty="0"/>
              <a:t>结点的排序</a:t>
            </a:r>
            <a:r>
              <a:rPr lang="en-US" altLang="zh-CN" dirty="0"/>
              <a:t>/</a:t>
            </a:r>
            <a:r>
              <a:rPr lang="zh-CN" altLang="en-US" dirty="0"/>
              <a:t>拓扑排序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AOE(Activity on Edge)</a:t>
            </a:r>
            <a:r>
              <a:rPr lang="zh-CN" altLang="en-US" dirty="0"/>
              <a:t>：</a:t>
            </a:r>
            <a:r>
              <a:rPr lang="zh-CN" altLang="zh-CN" dirty="0"/>
              <a:t>以顶点表示事件，以有向边表示活动，边上的权值表示活动的开销</a:t>
            </a:r>
            <a:endParaRPr lang="en-US" altLang="zh-CN" dirty="0"/>
          </a:p>
          <a:p>
            <a:pPr lvl="1"/>
            <a:r>
              <a:rPr lang="zh-CN" altLang="en-US" dirty="0"/>
              <a:t>关键路径</a:t>
            </a:r>
            <a:r>
              <a:rPr lang="en-US" altLang="zh-CN" dirty="0"/>
              <a:t>/</a:t>
            </a:r>
            <a:r>
              <a:rPr lang="zh-CN" altLang="en-US" dirty="0"/>
              <a:t>最长路径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5C03C-64DB-4B6D-A13F-16CA71DC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grpSp>
        <p:nvGrpSpPr>
          <p:cNvPr id="5" name="Group 1146">
            <a:extLst>
              <a:ext uri="{FF2B5EF4-FFF2-40B4-BE49-F238E27FC236}">
                <a16:creationId xmlns:a16="http://schemas.microsoft.com/office/drawing/2014/main" id="{B2A6AC31-D610-4F68-9C8E-1FEE86AC640A}"/>
              </a:ext>
            </a:extLst>
          </p:cNvPr>
          <p:cNvGrpSpPr>
            <a:grpSpLocks/>
          </p:cNvGrpSpPr>
          <p:nvPr/>
        </p:nvGrpSpPr>
        <p:grpSpPr bwMode="auto">
          <a:xfrm>
            <a:off x="4788024" y="4769708"/>
            <a:ext cx="4252361" cy="2075935"/>
            <a:chOff x="816" y="144"/>
            <a:chExt cx="4128" cy="2016"/>
          </a:xfrm>
        </p:grpSpPr>
        <p:sp>
          <p:nvSpPr>
            <p:cNvPr id="6" name="Oval 1026">
              <a:extLst>
                <a:ext uri="{FF2B5EF4-FFF2-40B4-BE49-F238E27FC236}">
                  <a16:creationId xmlns:a16="http://schemas.microsoft.com/office/drawing/2014/main" id="{9ADEEB38-3237-46A0-A9B7-B10DB973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672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Oval 1027">
              <a:extLst>
                <a:ext uri="{FF2B5EF4-FFF2-40B4-BE49-F238E27FC236}">
                  <a16:creationId xmlns:a16="http://schemas.microsoft.com/office/drawing/2014/main" id="{44CF83A8-FF60-48B8-872F-B7AE5801F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Oval 1028">
              <a:extLst>
                <a:ext uri="{FF2B5EF4-FFF2-40B4-BE49-F238E27FC236}">
                  <a16:creationId xmlns:a16="http://schemas.microsoft.com/office/drawing/2014/main" id="{4A456834-C81D-40A5-8427-B30226487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Oval 1029">
              <a:extLst>
                <a:ext uri="{FF2B5EF4-FFF2-40B4-BE49-F238E27FC236}">
                  <a16:creationId xmlns:a16="http://schemas.microsoft.com/office/drawing/2014/main" id="{AD4A2697-C141-470D-8968-B8B8192B4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Oval 1030">
              <a:extLst>
                <a:ext uri="{FF2B5EF4-FFF2-40B4-BE49-F238E27FC236}">
                  <a16:creationId xmlns:a16="http://schemas.microsoft.com/office/drawing/2014/main" id="{5F44D470-B844-48E5-9FFA-BE88D0F3F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Oval 1031">
              <a:extLst>
                <a:ext uri="{FF2B5EF4-FFF2-40B4-BE49-F238E27FC236}">
                  <a16:creationId xmlns:a16="http://schemas.microsoft.com/office/drawing/2014/main" id="{CEE2BAE3-F169-426E-B333-281DFCE2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87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f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Oval 1032">
              <a:extLst>
                <a:ext uri="{FF2B5EF4-FFF2-40B4-BE49-F238E27FC236}">
                  <a16:creationId xmlns:a16="http://schemas.microsoft.com/office/drawing/2014/main" id="{45F2A36B-5B63-45C2-9DAF-6B1F9D938A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4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g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Oval 1033">
              <a:extLst>
                <a:ext uri="{FF2B5EF4-FFF2-40B4-BE49-F238E27FC236}">
                  <a16:creationId xmlns:a16="http://schemas.microsoft.com/office/drawing/2014/main" id="{BE8D83B8-F83E-4D3E-9B71-503BB1F5E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29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h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Oval 1034">
              <a:extLst>
                <a:ext uri="{FF2B5EF4-FFF2-40B4-BE49-F238E27FC236}">
                  <a16:creationId xmlns:a16="http://schemas.microsoft.com/office/drawing/2014/main" id="{7DE5759E-273B-47AB-BB78-5696AFC20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720"/>
              <a:ext cx="288" cy="288"/>
            </a:xfrm>
            <a:prstGeom prst="ellipse">
              <a:avLst/>
            </a:prstGeom>
            <a:solidFill>
              <a:srgbClr val="99CCFF"/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035">
              <a:extLst>
                <a:ext uri="{FF2B5EF4-FFF2-40B4-BE49-F238E27FC236}">
                  <a16:creationId xmlns:a16="http://schemas.microsoft.com/office/drawing/2014/main" id="{D1D483BD-70B4-4139-8034-7A9601E1E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8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Line 1036">
              <a:extLst>
                <a:ext uri="{FF2B5EF4-FFF2-40B4-BE49-F238E27FC236}">
                  <a16:creationId xmlns:a16="http://schemas.microsoft.com/office/drawing/2014/main" id="{545AC25A-4E95-4150-AB7A-7E5D3909A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816"/>
              <a:ext cx="720" cy="576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Line 1037">
              <a:extLst>
                <a:ext uri="{FF2B5EF4-FFF2-40B4-BE49-F238E27FC236}">
                  <a16:creationId xmlns:a16="http://schemas.microsoft.com/office/drawing/2014/main" id="{7E416063-2010-4192-9AED-020CD0971C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4" y="91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Line 1038">
              <a:extLst>
                <a:ext uri="{FF2B5EF4-FFF2-40B4-BE49-F238E27FC236}">
                  <a16:creationId xmlns:a16="http://schemas.microsoft.com/office/drawing/2014/main" id="{2054CA0E-5C67-4BFE-A3D9-22A126FEB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Line 1039">
              <a:extLst>
                <a:ext uri="{FF2B5EF4-FFF2-40B4-BE49-F238E27FC236}">
                  <a16:creationId xmlns:a16="http://schemas.microsoft.com/office/drawing/2014/main" id="{777008BB-E89F-4534-BD4A-5934DF8190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6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Line 1040">
              <a:extLst>
                <a:ext uri="{FF2B5EF4-FFF2-40B4-BE49-F238E27FC236}">
                  <a16:creationId xmlns:a16="http://schemas.microsoft.com/office/drawing/2014/main" id="{77F688A0-ADF2-428D-9B2D-51A375ED6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8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Line 1041">
              <a:extLst>
                <a:ext uri="{FF2B5EF4-FFF2-40B4-BE49-F238E27FC236}">
                  <a16:creationId xmlns:a16="http://schemas.microsoft.com/office/drawing/2014/main" id="{B44E26C5-5A6E-426E-B43F-FED156EC52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4" y="96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Line 1042">
              <a:extLst>
                <a:ext uri="{FF2B5EF4-FFF2-40B4-BE49-F238E27FC236}">
                  <a16:creationId xmlns:a16="http://schemas.microsoft.com/office/drawing/2014/main" id="{1F722890-2C71-46F9-A98A-9DDA76848F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4" y="91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Line 1043">
              <a:extLst>
                <a:ext uri="{FF2B5EF4-FFF2-40B4-BE49-F238E27FC236}">
                  <a16:creationId xmlns:a16="http://schemas.microsoft.com/office/drawing/2014/main" id="{14B07AB0-D9CA-4358-87DF-4780D9191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96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Line 1044">
              <a:extLst>
                <a:ext uri="{FF2B5EF4-FFF2-40B4-BE49-F238E27FC236}">
                  <a16:creationId xmlns:a16="http://schemas.microsoft.com/office/drawing/2014/main" id="{B2F9B00A-1E41-49F4-895B-10A19CDAF5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01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Line 1045">
              <a:extLst>
                <a:ext uri="{FF2B5EF4-FFF2-40B4-BE49-F238E27FC236}">
                  <a16:creationId xmlns:a16="http://schemas.microsoft.com/office/drawing/2014/main" id="{0B53C925-3148-475A-9F40-1EC866967C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2" y="153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Text Box 1046">
              <a:extLst>
                <a:ext uri="{FF2B5EF4-FFF2-40B4-BE49-F238E27FC236}">
                  <a16:creationId xmlns:a16="http://schemas.microsoft.com/office/drawing/2014/main" id="{6A690C5E-74D1-4240-93B1-BFAF9E720D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6" y="211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Text Box 1047">
              <a:extLst>
                <a:ext uri="{FF2B5EF4-FFF2-40B4-BE49-F238E27FC236}">
                  <a16:creationId xmlns:a16="http://schemas.microsoft.com/office/drawing/2014/main" id="{5BAC2E9D-640D-42BC-A91D-312E5499F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787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Text Box 1048">
              <a:extLst>
                <a:ext uri="{FF2B5EF4-FFF2-40B4-BE49-F238E27FC236}">
                  <a16:creationId xmlns:a16="http://schemas.microsoft.com/office/drawing/2014/main" id="{34949F54-C7E2-49F7-85FB-8792E76D19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1212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Text Box 1049">
              <a:extLst>
                <a:ext uri="{FF2B5EF4-FFF2-40B4-BE49-F238E27FC236}">
                  <a16:creationId xmlns:a16="http://schemas.microsoft.com/office/drawing/2014/main" id="{0F6692EB-DF38-47FF-BFE5-1D40FDA814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" y="1638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Text Box 1050">
              <a:extLst>
                <a:ext uri="{FF2B5EF4-FFF2-40B4-BE49-F238E27FC236}">
                  <a16:creationId xmlns:a16="http://schemas.microsoft.com/office/drawing/2014/main" id="{AAB20ECA-579B-4FA2-BB51-3369718581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11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Text Box 1051">
              <a:extLst>
                <a:ext uri="{FF2B5EF4-FFF2-40B4-BE49-F238E27FC236}">
                  <a16:creationId xmlns:a16="http://schemas.microsoft.com/office/drawing/2014/main" id="{96C5D192-3E6A-4F07-B69C-3EF6B390C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6" y="876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Text Box 1052">
              <a:extLst>
                <a:ext uri="{FF2B5EF4-FFF2-40B4-BE49-F238E27FC236}">
                  <a16:creationId xmlns:a16="http://schemas.microsoft.com/office/drawing/2014/main" id="{E9231C07-BA9E-4793-B40C-786AE419A0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" y="240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8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Text Box 1053">
              <a:extLst>
                <a:ext uri="{FF2B5EF4-FFF2-40B4-BE49-F238E27FC236}">
                  <a16:creationId xmlns:a16="http://schemas.microsoft.com/office/drawing/2014/main" id="{953BC941-0FDE-4945-A127-59EFA02B9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864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7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Text Box 1054">
              <a:extLst>
                <a:ext uri="{FF2B5EF4-FFF2-40B4-BE49-F238E27FC236}">
                  <a16:creationId xmlns:a16="http://schemas.microsoft.com/office/drawing/2014/main" id="{CADFF452-67E7-4CE3-9FAF-A6049919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8" y="163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Text Box 1055">
              <a:extLst>
                <a:ext uri="{FF2B5EF4-FFF2-40B4-BE49-F238E27FC236}">
                  <a16:creationId xmlns:a16="http://schemas.microsoft.com/office/drawing/2014/main" id="{8E29AF41-23BA-4894-BAA6-5F69413A2A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" y="931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1056">
              <a:extLst>
                <a:ext uri="{FF2B5EF4-FFF2-40B4-BE49-F238E27FC236}">
                  <a16:creationId xmlns:a16="http://schemas.microsoft.com/office/drawing/2014/main" id="{329C120E-4CB2-45C4-95F8-0D45859C41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4" y="1555"/>
              <a:ext cx="243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0A8427-F775-4EA7-8AFE-D009B06E0DE8}"/>
              </a:ext>
            </a:extLst>
          </p:cNvPr>
          <p:cNvGrpSpPr/>
          <p:nvPr/>
        </p:nvGrpSpPr>
        <p:grpSpPr>
          <a:xfrm>
            <a:off x="4983334" y="1701740"/>
            <a:ext cx="3760375" cy="1767485"/>
            <a:chOff x="238472" y="990600"/>
            <a:chExt cx="6781800" cy="3962400"/>
          </a:xfrm>
        </p:grpSpPr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546C7ECE-A41C-4165-AEAD-2843D2D224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9072" y="3124200"/>
              <a:ext cx="13716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39" name="Line 3">
              <a:extLst>
                <a:ext uri="{FF2B5EF4-FFF2-40B4-BE49-F238E27FC236}">
                  <a16:creationId xmlns:a16="http://schemas.microsoft.com/office/drawing/2014/main" id="{B72CC5BD-6FDB-4F2F-84F7-1F3C0B9A3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9472" y="3810000"/>
              <a:ext cx="2971800" cy="8382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0" name="Line 4">
              <a:extLst>
                <a:ext uri="{FF2B5EF4-FFF2-40B4-BE49-F238E27FC236}">
                  <a16:creationId xmlns:a16="http://schemas.microsoft.com/office/drawing/2014/main" id="{A6101AD1-403B-4369-BBB2-602F852960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72" y="2590800"/>
              <a:ext cx="1676400" cy="990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E73EEF85-18D7-4D8E-A469-7BA335D5A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5672" y="2057400"/>
              <a:ext cx="1752600" cy="304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2" name="Line 6">
              <a:extLst>
                <a:ext uri="{FF2B5EF4-FFF2-40B4-BE49-F238E27FC236}">
                  <a16:creationId xmlns:a16="http://schemas.microsoft.com/office/drawing/2014/main" id="{2A4AF217-6BAE-4026-9729-BF47485C0E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72" y="1295400"/>
              <a:ext cx="1600200" cy="685800"/>
            </a:xfrm>
            <a:prstGeom prst="line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43" name="Oval 8">
              <a:extLst>
                <a:ext uri="{FF2B5EF4-FFF2-40B4-BE49-F238E27FC236}">
                  <a16:creationId xmlns:a16="http://schemas.microsoft.com/office/drawing/2014/main" id="{90E2B73D-41F0-4DD2-991B-0D3EB0D4C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6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H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4" name="Oval 9">
              <a:extLst>
                <a:ext uri="{FF2B5EF4-FFF2-40B4-BE49-F238E27FC236}">
                  <a16:creationId xmlns:a16="http://schemas.microsoft.com/office/drawing/2014/main" id="{F0916885-4B28-40EC-85F0-FCA787FFE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272" y="2209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C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5" name="Oval 10">
              <a:extLst>
                <a:ext uri="{FF2B5EF4-FFF2-40B4-BE49-F238E27FC236}">
                  <a16:creationId xmlns:a16="http://schemas.microsoft.com/office/drawing/2014/main" id="{3636FC6A-3FB6-4816-9DDD-603BEC8C4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272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E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6" name="Oval 11">
              <a:extLst>
                <a:ext uri="{FF2B5EF4-FFF2-40B4-BE49-F238E27FC236}">
                  <a16:creationId xmlns:a16="http://schemas.microsoft.com/office/drawing/2014/main" id="{62CB27AF-2373-4D5F-9AEC-0F025E045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1872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D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47" name="Oval 12">
              <a:extLst>
                <a:ext uri="{FF2B5EF4-FFF2-40B4-BE49-F238E27FC236}">
                  <a16:creationId xmlns:a16="http://schemas.microsoft.com/office/drawing/2014/main" id="{673FE9B5-17AB-4318-856F-F115C63EC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272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I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8" name="Oval 13">
              <a:extLst>
                <a:ext uri="{FF2B5EF4-FFF2-40B4-BE49-F238E27FC236}">
                  <a16:creationId xmlns:a16="http://schemas.microsoft.com/office/drawing/2014/main" id="{7AABAA6A-8FD6-4BDE-B4CF-934CF95D4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4472" y="3733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F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49" name="Oval 14">
              <a:extLst>
                <a:ext uri="{FF2B5EF4-FFF2-40B4-BE49-F238E27FC236}">
                  <a16:creationId xmlns:a16="http://schemas.microsoft.com/office/drawing/2014/main" id="{676383D1-9BD9-4DDE-BC6D-940A1ECE5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6872" y="1828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ea typeface="宋体" pitchFamily="2" charset="-122"/>
                </a:rPr>
                <a:t>G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50" name="Oval 15">
              <a:extLst>
                <a:ext uri="{FF2B5EF4-FFF2-40B4-BE49-F238E27FC236}">
                  <a16:creationId xmlns:a16="http://schemas.microsoft.com/office/drawing/2014/main" id="{0F11FE48-C035-493D-BE7C-9650B5865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72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A</a:t>
              </a:r>
              <a:endParaRPr kumimoji="1" lang="en-US" altLang="zh-CN" sz="2400" dirty="0">
                <a:ea typeface="宋体" pitchFamily="2" charset="-122"/>
              </a:endParaRPr>
            </a:p>
          </p:txBody>
        </p:sp>
        <p:sp>
          <p:nvSpPr>
            <p:cNvPr id="51" name="Oval 16">
              <a:extLst>
                <a:ext uri="{FF2B5EF4-FFF2-40B4-BE49-F238E27FC236}">
                  <a16:creationId xmlns:a16="http://schemas.microsoft.com/office/drawing/2014/main" id="{AF14BDB9-96E1-48E5-A923-C44977B90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72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1"/>
              </a:solidFill>
              <a:round/>
              <a:headEnd w="lg" len="lg"/>
              <a:tailEnd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>
                  <a:ea typeface="宋体" pitchFamily="2" charset="-122"/>
                </a:rPr>
                <a:t>B</a:t>
              </a:r>
              <a:endParaRPr kumimoji="1" lang="en-US" altLang="zh-CN" sz="2400">
                <a:ea typeface="宋体" pitchFamily="2" charset="-122"/>
              </a:endParaRPr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01B6EAC1-3038-4CA4-B8E2-88CB123651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3072" y="1219200"/>
              <a:ext cx="16001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3" name="Line 18">
              <a:extLst>
                <a:ext uri="{FF2B5EF4-FFF2-40B4-BE49-F238E27FC236}">
                  <a16:creationId xmlns:a16="http://schemas.microsoft.com/office/drawing/2014/main" id="{72C870D3-3823-4372-A980-E38E30FD6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672" y="2514600"/>
              <a:ext cx="1676400" cy="381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4" name="Line 19">
              <a:extLst>
                <a:ext uri="{FF2B5EF4-FFF2-40B4-BE49-F238E27FC236}">
                  <a16:creationId xmlns:a16="http://schemas.microsoft.com/office/drawing/2014/main" id="{D668BE28-5141-42BF-9375-DE34E0A53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1872" y="3124200"/>
              <a:ext cx="3810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768A793D-1404-41E0-820D-36769C7EF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672" y="1295400"/>
              <a:ext cx="1676400" cy="6858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E281BD4C-946A-4E31-B00E-A4A520BD8D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5272" y="2209800"/>
              <a:ext cx="1447800" cy="7620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405BB9C7-7EB1-4761-8A44-230E133FF1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4672" y="4114800"/>
              <a:ext cx="2286000" cy="60960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24811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/>
          <a:lstStyle/>
          <a:p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图的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设计：图的基本操作</a:t>
            </a:r>
            <a:endParaRPr lang="en-US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图</a:t>
            </a:r>
            <a:r>
              <a:rPr lang="en-US" altLang="zh-CN" dirty="0"/>
              <a:t>G</a:t>
            </a:r>
            <a:r>
              <a:rPr lang="zh-CN" altLang="en-US" dirty="0"/>
              <a:t>，顶点</a:t>
            </a:r>
            <a:r>
              <a:rPr lang="en-US" altLang="zh-CN" dirty="0"/>
              <a:t>v</a:t>
            </a:r>
            <a:r>
              <a:rPr lang="zh-CN" altLang="en-US" dirty="0"/>
              <a:t>，</a:t>
            </a:r>
            <a:r>
              <a:rPr lang="en-US" altLang="zh-CN" dirty="0"/>
              <a:t>w</a:t>
            </a:r>
          </a:p>
          <a:p>
            <a:r>
              <a:rPr lang="en-US" altLang="en-US" dirty="0" err="1">
                <a:solidFill>
                  <a:srgbClr val="0000FF"/>
                </a:solidFill>
              </a:rPr>
              <a:t>CreateGraph</a:t>
            </a:r>
            <a:r>
              <a:rPr lang="en-US" altLang="en-US" dirty="0">
                <a:solidFill>
                  <a:srgbClr val="0000FF"/>
                </a:solidFill>
              </a:rPr>
              <a:t>(</a:t>
            </a:r>
            <a:r>
              <a:rPr lang="zh-CN" altLang="en-US" dirty="0"/>
              <a:t>*</a:t>
            </a:r>
            <a:r>
              <a:rPr lang="en-US" altLang="zh-CN" dirty="0"/>
              <a:t>G, V, VR</a:t>
            </a:r>
            <a:r>
              <a:rPr lang="en-US" altLang="en-US" dirty="0"/>
              <a:t>);  //</a:t>
            </a:r>
            <a:r>
              <a:rPr lang="zh-CN" altLang="en-US" dirty="0"/>
              <a:t>按顶点集</a:t>
            </a:r>
            <a:r>
              <a:rPr lang="en-US" altLang="zh-CN" dirty="0"/>
              <a:t>V</a:t>
            </a:r>
            <a:r>
              <a:rPr lang="zh-CN" altLang="en-US" dirty="0"/>
              <a:t>和弧集</a:t>
            </a:r>
            <a:r>
              <a:rPr lang="en-US" altLang="zh-CN" dirty="0"/>
              <a:t>VR</a:t>
            </a:r>
            <a:r>
              <a:rPr lang="zh-CN" altLang="en-US" dirty="0"/>
              <a:t>构造图</a:t>
            </a:r>
            <a:r>
              <a:rPr lang="en-US" altLang="en-US" dirty="0"/>
              <a:t>G</a:t>
            </a:r>
          </a:p>
          <a:p>
            <a:r>
              <a:rPr lang="en-US" altLang="zh-CN" dirty="0" err="1"/>
              <a:t>ListGraph</a:t>
            </a:r>
            <a:r>
              <a:rPr lang="en-US" altLang="zh-CN" dirty="0"/>
              <a:t>(*G); 	//</a:t>
            </a:r>
            <a:r>
              <a:rPr lang="zh-CN" altLang="en-US" dirty="0"/>
              <a:t>输出所有边和顶点的信息</a:t>
            </a:r>
          </a:p>
          <a:p>
            <a:r>
              <a:rPr lang="en-US" altLang="zh-CN" dirty="0" err="1">
                <a:solidFill>
                  <a:srgbClr val="0000FF"/>
                </a:solidFill>
              </a:rPr>
              <a:t>DestroyGraph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G);	//</a:t>
            </a:r>
            <a:r>
              <a:rPr lang="zh-CN" altLang="en-US" dirty="0"/>
              <a:t>销毁图</a:t>
            </a:r>
            <a:r>
              <a:rPr lang="en-US" altLang="zh-CN" dirty="0"/>
              <a:t>G</a:t>
            </a:r>
          </a:p>
          <a:p>
            <a:r>
              <a:rPr lang="en-US" altLang="zh-CN" sz="3100" dirty="0" err="1">
                <a:solidFill>
                  <a:srgbClr val="0000FF"/>
                </a:solidFill>
              </a:rPr>
              <a:t>LocateVex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G, u);  	//</a:t>
            </a:r>
            <a:r>
              <a:rPr lang="zh-CN" altLang="en-US" dirty="0"/>
              <a:t>返回图</a:t>
            </a:r>
            <a:r>
              <a:rPr lang="en-US" altLang="zh-CN" dirty="0"/>
              <a:t>G</a:t>
            </a:r>
            <a:r>
              <a:rPr lang="zh-CN" altLang="en-US" dirty="0"/>
              <a:t>中与</a:t>
            </a:r>
            <a:r>
              <a:rPr lang="en-US" altLang="zh-CN" dirty="0"/>
              <a:t>u</a:t>
            </a:r>
            <a:r>
              <a:rPr lang="zh-CN" altLang="en-US" dirty="0"/>
              <a:t>有相同特征的顶点</a:t>
            </a:r>
            <a:endParaRPr lang="en-US" altLang="zh-CN" dirty="0"/>
          </a:p>
          <a:p>
            <a:pPr lvl="1"/>
            <a:r>
              <a:rPr lang="zh-CN" altLang="en-US" dirty="0"/>
              <a:t>先决条件：该顶点</a:t>
            </a:r>
            <a:r>
              <a:rPr lang="en-US" altLang="zh-CN" dirty="0"/>
              <a:t>u</a:t>
            </a:r>
            <a:r>
              <a:rPr lang="zh-CN" altLang="en-US" dirty="0"/>
              <a:t>属于图</a:t>
            </a:r>
            <a:r>
              <a:rPr lang="en-US" altLang="zh-CN" dirty="0"/>
              <a:t>G</a:t>
            </a:r>
            <a:r>
              <a:rPr lang="zh-CN" altLang="en-US" dirty="0"/>
              <a:t>的顶点集合</a:t>
            </a:r>
            <a:endParaRPr lang="en-US" altLang="zh-CN" dirty="0"/>
          </a:p>
          <a:p>
            <a:pPr lvl="1"/>
            <a:r>
              <a:rPr lang="zh-CN" altLang="en-US" dirty="0"/>
              <a:t>操作结果：从顶点的数据值找出该顶点的顶点号，如果查找失败，返回</a:t>
            </a:r>
            <a:r>
              <a:rPr lang="en-US" altLang="zh-CN" dirty="0"/>
              <a:t>-1</a:t>
            </a:r>
          </a:p>
          <a:p>
            <a:pPr lvl="1"/>
            <a:r>
              <a:rPr lang="zh-CN" altLang="en-US" dirty="0"/>
              <a:t>内部实现：如何指定比较方法？</a:t>
            </a:r>
            <a:endParaRPr lang="en-US" altLang="zh-CN" dirty="0"/>
          </a:p>
          <a:p>
            <a:r>
              <a:rPr lang="en-US" altLang="en-US" sz="3100" dirty="0" err="1"/>
              <a:t>GetVex</a:t>
            </a:r>
            <a:r>
              <a:rPr lang="en-US" altLang="en-US" dirty="0"/>
              <a:t>(</a:t>
            </a:r>
            <a:r>
              <a:rPr lang="zh-CN" altLang="en-US" dirty="0"/>
              <a:t>*</a:t>
            </a:r>
            <a:r>
              <a:rPr lang="en-US" altLang="en-US" dirty="0"/>
              <a:t>G, v);</a:t>
            </a:r>
            <a:r>
              <a:rPr lang="zh-CN" altLang="en-US" dirty="0"/>
              <a:t>     </a:t>
            </a:r>
            <a:r>
              <a:rPr lang="en-US" altLang="zh-CN" dirty="0"/>
              <a:t>	//</a:t>
            </a:r>
            <a:r>
              <a:rPr lang="zh-CN" altLang="en-US" dirty="0"/>
              <a:t>返回图</a:t>
            </a:r>
            <a:r>
              <a:rPr lang="en-US" altLang="zh-CN" dirty="0"/>
              <a:t>G</a:t>
            </a:r>
            <a:r>
              <a:rPr lang="zh-CN" altLang="en-US" dirty="0"/>
              <a:t>中的顶点</a:t>
            </a:r>
            <a:r>
              <a:rPr lang="en-US" altLang="en-US" dirty="0"/>
              <a:t>v</a:t>
            </a:r>
            <a:r>
              <a:rPr lang="zh-CN" altLang="en-US" dirty="0"/>
              <a:t>的值</a:t>
            </a:r>
          </a:p>
          <a:p>
            <a:r>
              <a:rPr lang="en-US" altLang="zh-CN" dirty="0" err="1"/>
              <a:t>PutVex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G, v, value); 	//</a:t>
            </a:r>
            <a:r>
              <a:rPr lang="zh-CN" altLang="en-US" dirty="0"/>
              <a:t>对图</a:t>
            </a:r>
            <a:r>
              <a:rPr lang="en-US" altLang="zh-CN" dirty="0"/>
              <a:t>G</a:t>
            </a:r>
            <a:r>
              <a:rPr lang="zh-CN" altLang="en-US" dirty="0"/>
              <a:t>的顶点</a:t>
            </a:r>
            <a:r>
              <a:rPr lang="en-US" altLang="zh-CN" dirty="0"/>
              <a:t>v</a:t>
            </a:r>
            <a:r>
              <a:rPr lang="zh-CN" altLang="en-US" dirty="0"/>
              <a:t>赋值</a:t>
            </a:r>
            <a:r>
              <a:rPr lang="en-US" altLang="zh-CN" dirty="0"/>
              <a:t>value</a:t>
            </a:r>
          </a:p>
          <a:p>
            <a:r>
              <a:rPr lang="en-US" altLang="en-US" dirty="0" err="1">
                <a:solidFill>
                  <a:srgbClr val="0000FF"/>
                </a:solidFill>
              </a:rPr>
              <a:t>FirstAdjVex</a:t>
            </a:r>
            <a:r>
              <a:rPr lang="en-US" altLang="en-US" dirty="0"/>
              <a:t>(</a:t>
            </a:r>
            <a:r>
              <a:rPr lang="zh-CN" altLang="en-US" dirty="0"/>
              <a:t>*</a:t>
            </a:r>
            <a:r>
              <a:rPr lang="en-US" altLang="en-US" dirty="0" err="1"/>
              <a:t>G,v</a:t>
            </a:r>
            <a:r>
              <a:rPr lang="en-US" altLang="en-US" dirty="0"/>
              <a:t>); 	//</a:t>
            </a:r>
            <a:r>
              <a:rPr lang="zh-CN" altLang="en-US" dirty="0"/>
              <a:t>返回顶点</a:t>
            </a:r>
            <a:r>
              <a:rPr lang="en-US" altLang="zh-CN" dirty="0"/>
              <a:t>v</a:t>
            </a:r>
            <a:r>
              <a:rPr lang="zh-CN" altLang="en-US" dirty="0"/>
              <a:t>的第一个邻接顶点</a:t>
            </a:r>
            <a:endParaRPr lang="en-US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NextAdjVex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 err="1"/>
              <a:t>G,v</a:t>
            </a:r>
            <a:r>
              <a:rPr lang="en-US" altLang="zh-CN" dirty="0"/>
              <a:t>, w); //</a:t>
            </a:r>
            <a:r>
              <a:rPr lang="zh-CN" altLang="en-US" dirty="0"/>
              <a:t>返回顶点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相对于</a:t>
            </a:r>
            <a:r>
              <a:rPr lang="en-US" altLang="zh-CN" dirty="0"/>
              <a:t>w</a:t>
            </a:r>
            <a:r>
              <a:rPr lang="zh-CN" altLang="en-US" dirty="0"/>
              <a:t>的</a:t>
            </a:r>
            <a:r>
              <a:rPr lang="en-US" altLang="zh-CN" dirty="0"/>
              <a:t>)</a:t>
            </a:r>
            <a:r>
              <a:rPr lang="zh-CN" altLang="en-US" dirty="0"/>
              <a:t>下一个邻接顶点</a:t>
            </a:r>
            <a:endParaRPr lang="en-US" altLang="zh-CN" dirty="0"/>
          </a:p>
          <a:p>
            <a:r>
              <a:rPr lang="en-US" altLang="zh-CN" dirty="0" err="1"/>
              <a:t>InsertVex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 err="1"/>
              <a:t>G,v</a:t>
            </a:r>
            <a:r>
              <a:rPr lang="en-US" altLang="zh-CN" dirty="0"/>
              <a:t>); 	//</a:t>
            </a:r>
            <a:r>
              <a:rPr lang="zh-CN" altLang="en-US" dirty="0"/>
              <a:t>在图</a:t>
            </a:r>
            <a:r>
              <a:rPr lang="en-US" altLang="zh-CN" dirty="0"/>
              <a:t>G</a:t>
            </a:r>
            <a:r>
              <a:rPr lang="zh-CN" altLang="en-US" dirty="0"/>
              <a:t>中添加顶点</a:t>
            </a:r>
            <a:r>
              <a:rPr lang="en-US" altLang="zh-CN" dirty="0"/>
              <a:t>v</a:t>
            </a:r>
          </a:p>
          <a:p>
            <a:r>
              <a:rPr lang="en-US" altLang="zh-CN" dirty="0" err="1"/>
              <a:t>DeleteVex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 err="1"/>
              <a:t>G,v</a:t>
            </a:r>
            <a:r>
              <a:rPr lang="en-US" altLang="zh-CN" dirty="0"/>
              <a:t>); 	//</a:t>
            </a:r>
            <a:r>
              <a:rPr lang="zh-CN" altLang="en-US" dirty="0"/>
              <a:t>在图</a:t>
            </a:r>
            <a:r>
              <a:rPr lang="en-US" altLang="zh-CN" dirty="0"/>
              <a:t>G</a:t>
            </a:r>
            <a:r>
              <a:rPr lang="zh-CN" altLang="en-US" dirty="0"/>
              <a:t>中删除顶点</a:t>
            </a:r>
            <a:r>
              <a:rPr lang="en-US" altLang="zh-CN" dirty="0"/>
              <a:t>v</a:t>
            </a:r>
            <a:r>
              <a:rPr lang="zh-CN" altLang="en-US" dirty="0"/>
              <a:t>以及相关的弧</a:t>
            </a:r>
            <a:endParaRPr lang="en-US" altLang="zh-CN" dirty="0"/>
          </a:p>
          <a:p>
            <a:r>
              <a:rPr lang="en-US" altLang="en-US" dirty="0" err="1"/>
              <a:t>InsertArc</a:t>
            </a:r>
            <a:r>
              <a:rPr lang="en-US" altLang="en-US" dirty="0"/>
              <a:t>(</a:t>
            </a:r>
            <a:r>
              <a:rPr lang="zh-CN" altLang="en-US" dirty="0"/>
              <a:t>*</a:t>
            </a:r>
            <a:r>
              <a:rPr lang="en-US" altLang="en-US" dirty="0" err="1"/>
              <a:t>G,v,w</a:t>
            </a:r>
            <a:r>
              <a:rPr lang="en-US" altLang="en-US" dirty="0"/>
              <a:t>);	//</a:t>
            </a:r>
            <a:r>
              <a:rPr lang="zh-CN" altLang="en-US" dirty="0"/>
              <a:t>在图</a:t>
            </a:r>
            <a:r>
              <a:rPr lang="en-US" altLang="zh-CN" dirty="0"/>
              <a:t>G</a:t>
            </a:r>
            <a:r>
              <a:rPr lang="zh-CN" altLang="en-US" dirty="0"/>
              <a:t>中增添弧</a:t>
            </a:r>
            <a:r>
              <a:rPr lang="en-US" altLang="zh-CN" dirty="0"/>
              <a:t>&lt;v, w&gt;</a:t>
            </a:r>
            <a:endParaRPr lang="en-US" altLang="en-US" dirty="0"/>
          </a:p>
          <a:p>
            <a:r>
              <a:rPr lang="en-US" altLang="en-US" dirty="0" err="1"/>
              <a:t>DeleteArc</a:t>
            </a:r>
            <a:r>
              <a:rPr lang="en-US" altLang="en-US" dirty="0"/>
              <a:t>(</a:t>
            </a:r>
            <a:r>
              <a:rPr lang="zh-CN" altLang="en-US" dirty="0"/>
              <a:t>*</a:t>
            </a:r>
            <a:r>
              <a:rPr lang="en-US" altLang="en-US" dirty="0" err="1"/>
              <a:t>G,v,w</a:t>
            </a:r>
            <a:r>
              <a:rPr lang="en-US" altLang="en-US" dirty="0"/>
              <a:t>); 	//</a:t>
            </a:r>
            <a:r>
              <a:rPr lang="zh-CN" altLang="en-US" dirty="0"/>
              <a:t>在图</a:t>
            </a:r>
            <a:r>
              <a:rPr lang="en-US" altLang="zh-CN" dirty="0"/>
              <a:t>G</a:t>
            </a:r>
            <a:r>
              <a:rPr lang="zh-CN" altLang="en-US" dirty="0"/>
              <a:t>中删除弧</a:t>
            </a:r>
            <a:r>
              <a:rPr lang="en-US" altLang="zh-CN" dirty="0"/>
              <a:t>&lt;v, w&gt;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08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CC80B-E626-48C2-98EF-6C78C373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图的</a:t>
            </a:r>
            <a:r>
              <a:rPr lang="zh-CN" altLang="en-US" dirty="0">
                <a:latin typeface="宋体" panose="02010600030101010101" pitchFamily="2" charset="-122"/>
              </a:rPr>
              <a:t>设计：图的基本操作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8EC761-4051-4D5C-A0A7-81D436C2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8FFA707-B1E1-434B-A02C-D878482B5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43544"/>
              </p:ext>
            </p:extLst>
          </p:nvPr>
        </p:nvGraphicFramePr>
        <p:xfrm>
          <a:off x="323528" y="908720"/>
          <a:ext cx="8507288" cy="581135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664861">
                  <a:extLst>
                    <a:ext uri="{9D8B030D-6E8A-4147-A177-3AD203B41FA5}">
                      <a16:colId xmlns:a16="http://schemas.microsoft.com/office/drawing/2014/main" val="691208430"/>
                    </a:ext>
                  </a:extLst>
                </a:gridCol>
                <a:gridCol w="3896353">
                  <a:extLst>
                    <a:ext uri="{9D8B030D-6E8A-4147-A177-3AD203B41FA5}">
                      <a16:colId xmlns:a16="http://schemas.microsoft.com/office/drawing/2014/main" val="1109142789"/>
                    </a:ext>
                  </a:extLst>
                </a:gridCol>
                <a:gridCol w="1946074">
                  <a:extLst>
                    <a:ext uri="{9D8B030D-6E8A-4147-A177-3AD203B41FA5}">
                      <a16:colId xmlns:a16="http://schemas.microsoft.com/office/drawing/2014/main" val="3983498388"/>
                    </a:ext>
                  </a:extLst>
                </a:gridCol>
              </a:tblGrid>
              <a:tr h="501547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图的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访问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遍历：深度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遍历：广度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555595"/>
                  </a:ext>
                </a:extLst>
              </a:tr>
              <a:tr h="501547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图的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顶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排序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zh-CN" altLang="en-US" sz="2400" dirty="0">
                          <a:effectLst/>
                        </a:rPr>
                        <a:t>有向图上</a:t>
                      </a:r>
                      <a:r>
                        <a:rPr lang="en-US" altLang="zh-CN" sz="2400" dirty="0">
                          <a:effectLst/>
                        </a:rPr>
                        <a:t>)</a:t>
                      </a:r>
                      <a:r>
                        <a:rPr lang="zh-CN" sz="2400" dirty="0">
                          <a:effectLst/>
                        </a:rPr>
                        <a:t>拓扑排序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07438"/>
                  </a:ext>
                </a:extLst>
              </a:tr>
              <a:tr h="986814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非连通的无向图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zh-CN" altLang="zh-CN" sz="2400" dirty="0">
                          <a:effectLst/>
                        </a:rPr>
                        <a:t>连通分量</a:t>
                      </a:r>
                      <a:r>
                        <a:rPr lang="en-US" altLang="zh-CN" sz="2400" dirty="0">
                          <a:effectLst/>
                        </a:rPr>
                        <a:t>/</a:t>
                      </a:r>
                      <a:r>
                        <a:rPr lang="zh-CN" sz="2400" dirty="0">
                          <a:effectLst/>
                        </a:rPr>
                        <a:t>极大连通子图</a:t>
                      </a:r>
                      <a:r>
                        <a:rPr lang="en-US" altLang="zh-CN" sz="2400" dirty="0">
                          <a:effectLst/>
                        </a:rPr>
                        <a:t>)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altLang="en-US" sz="240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生成森林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85389"/>
                  </a:ext>
                </a:extLst>
              </a:tr>
              <a:tr h="986814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非连通的有向图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强连通分量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456912"/>
                  </a:ext>
                </a:extLst>
              </a:tr>
              <a:tr h="911710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连通图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altLang="zh-CN" sz="2400" dirty="0">
                          <a:effectLst/>
                        </a:rPr>
                        <a:t>(</a:t>
                      </a:r>
                      <a:r>
                        <a:rPr lang="zh-CN" sz="2400" dirty="0">
                          <a:effectLst/>
                        </a:rPr>
                        <a:t>生成树</a:t>
                      </a:r>
                      <a:r>
                        <a:rPr lang="en-US" altLang="zh-CN" sz="2400" dirty="0">
                          <a:effectLst/>
                        </a:rPr>
                        <a:t>/</a:t>
                      </a:r>
                      <a:r>
                        <a:rPr lang="zh-CN" altLang="zh-CN" sz="2400" dirty="0">
                          <a:effectLst/>
                        </a:rPr>
                        <a:t>极小连通子图</a:t>
                      </a:r>
                      <a:r>
                        <a:rPr lang="en-US" altLang="zh-CN" sz="2400" dirty="0">
                          <a:effectLst/>
                        </a:rPr>
                        <a:t>)</a:t>
                      </a:r>
                      <a:endParaRPr lang="zh-CN" sz="240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关节点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32097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带权连通图</a:t>
                      </a:r>
                      <a:endParaRPr lang="zh-CN" alt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dirty="0">
                          <a:effectLst/>
                        </a:rPr>
                        <a:t>最小生成树</a:t>
                      </a:r>
                      <a:endParaRPr lang="zh-CN" altLang="zh-CN" sz="2400" dirty="0">
                        <a:effectLst/>
                        <a:latin typeface="Calibri" panose="020F0502020204030204" pitchFamily="34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2324059"/>
                  </a:ext>
                </a:extLst>
              </a:tr>
              <a:tr h="986814"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带权连通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有向</a:t>
                      </a:r>
                      <a:r>
                        <a:rPr 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</a:t>
                      </a:r>
                      <a:endParaRPr lang="zh-CN" sz="2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关键路径</a:t>
                      </a:r>
                      <a:r>
                        <a:rPr lang="en-US" altLang="zh-CN" sz="2400" dirty="0">
                          <a:effectLst/>
                        </a:rPr>
                        <a:t>/</a:t>
                      </a:r>
                      <a:r>
                        <a:rPr lang="zh-CN" altLang="en-US" sz="2400" dirty="0">
                          <a:effectLst/>
                        </a:rPr>
                        <a:t>最长路径</a:t>
                      </a:r>
                      <a:endParaRPr lang="en-US" altLang="zh-CN" sz="2400" dirty="0">
                        <a:effectLst/>
                      </a:endParaRPr>
                    </a:p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zh-CN" sz="2400" dirty="0">
                          <a:effectLst/>
                        </a:rPr>
                        <a:t>最短路径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228600"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zh-CN" sz="24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733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4964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8D9559-5B5E-463D-87C5-7FAF697A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图的</a:t>
            </a:r>
            <a:r>
              <a:rPr lang="zh-CN" altLang="en-US" dirty="0">
                <a:latin typeface="宋体" panose="02010600030101010101" pitchFamily="2" charset="-122"/>
              </a:rPr>
              <a:t>设计：图的基本操作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C04A8D-3926-4180-9E67-A870CA264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对图</a:t>
            </a:r>
            <a:r>
              <a:rPr lang="en-US" altLang="zh-CN" sz="2800" dirty="0"/>
              <a:t>G</a:t>
            </a:r>
            <a:r>
              <a:rPr lang="zh-CN" altLang="en-US" sz="2800" dirty="0"/>
              <a:t>进行深度优先遍历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3100" dirty="0" err="1">
                <a:solidFill>
                  <a:srgbClr val="0000FF"/>
                </a:solidFill>
              </a:rPr>
              <a:t>DFSTraverse</a:t>
            </a:r>
            <a:r>
              <a:rPr lang="en-US" altLang="zh-CN" dirty="0"/>
              <a:t>(</a:t>
            </a:r>
            <a:r>
              <a:rPr lang="zh-CN" altLang="en-US" dirty="0"/>
              <a:t>*</a:t>
            </a:r>
            <a:r>
              <a:rPr lang="en-US" altLang="zh-CN" dirty="0"/>
              <a:t>G, Visit()); </a:t>
            </a:r>
          </a:p>
          <a:p>
            <a:pPr marL="0" indent="0">
              <a:buNone/>
            </a:pPr>
            <a:r>
              <a:rPr lang="en-US" altLang="zh-CN" sz="2800" dirty="0"/>
              <a:t>//</a:t>
            </a:r>
            <a:r>
              <a:rPr lang="zh-CN" altLang="en-US" sz="2800" dirty="0"/>
              <a:t>对图</a:t>
            </a:r>
            <a:r>
              <a:rPr lang="en-US" altLang="zh-CN" sz="2800" dirty="0"/>
              <a:t>G</a:t>
            </a:r>
            <a:r>
              <a:rPr lang="zh-CN" altLang="en-US" sz="2800" dirty="0"/>
              <a:t>进行广度优先遍历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en-US" sz="3100" dirty="0" err="1">
                <a:solidFill>
                  <a:srgbClr val="0000FF"/>
                </a:solidFill>
              </a:rPr>
              <a:t>BFSTraverse</a:t>
            </a:r>
            <a:r>
              <a:rPr lang="en-US" altLang="en-US" dirty="0"/>
              <a:t>(</a:t>
            </a:r>
            <a:r>
              <a:rPr lang="zh-CN" altLang="en-US" dirty="0"/>
              <a:t>*</a:t>
            </a:r>
            <a:r>
              <a:rPr lang="en-US" altLang="en-US" dirty="0"/>
              <a:t>G, Visit())</a:t>
            </a:r>
            <a:r>
              <a:rPr lang="en-US" altLang="zh-CN" dirty="0"/>
              <a:t>; </a:t>
            </a:r>
          </a:p>
          <a:p>
            <a:pPr lvl="1"/>
            <a:r>
              <a:rPr lang="zh-CN" altLang="en-US" dirty="0"/>
              <a:t>先决条件：图</a:t>
            </a:r>
            <a:r>
              <a:rPr lang="en-US" altLang="en-US" dirty="0"/>
              <a:t>G</a:t>
            </a:r>
            <a:r>
              <a:rPr lang="zh-CN" altLang="en-US" dirty="0"/>
              <a:t>存在，</a:t>
            </a:r>
            <a:r>
              <a:rPr lang="en-US" altLang="zh-CN" dirty="0"/>
              <a:t>Visit</a:t>
            </a:r>
            <a:r>
              <a:rPr lang="zh-CN" altLang="en-US" dirty="0"/>
              <a:t>是应用于顶点的函数</a:t>
            </a:r>
          </a:p>
          <a:p>
            <a:pPr lvl="1"/>
            <a:r>
              <a:rPr lang="zh-CN" altLang="en-US" dirty="0"/>
              <a:t>操作结果：对图</a:t>
            </a:r>
            <a:r>
              <a:rPr lang="en-US" altLang="en-US" dirty="0"/>
              <a:t>G</a:t>
            </a:r>
            <a:r>
              <a:rPr lang="zh-CN" altLang="en-US" dirty="0"/>
              <a:t>进行广度优先遍历</a:t>
            </a:r>
            <a:r>
              <a:rPr lang="en-US" altLang="zh-CN" dirty="0"/>
              <a:t>(</a:t>
            </a:r>
            <a:r>
              <a:rPr lang="zh-CN" altLang="en-US" dirty="0"/>
              <a:t>每个顶点被访问且只访问一次</a:t>
            </a:r>
            <a:r>
              <a:rPr lang="en-US" altLang="zh-CN" dirty="0"/>
              <a:t>)</a:t>
            </a:r>
            <a:r>
              <a:rPr lang="zh-CN" altLang="en-US" dirty="0"/>
              <a:t>，对每个顶点调用</a:t>
            </a:r>
            <a:r>
              <a:rPr lang="en-US" altLang="zh-CN" dirty="0"/>
              <a:t>Visit</a:t>
            </a:r>
            <a:r>
              <a:rPr lang="zh-CN" altLang="en-US" dirty="0"/>
              <a:t>一次且仅一次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907373-7A0C-42DA-8234-C7609F18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264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+mn-lt"/>
                <a:ea typeface="宋体" panose="02010600030101010101" pitchFamily="2" charset="-122"/>
              </a:rPr>
              <a:t>2. 图的存储结构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顺序存储结构？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因为图的</a:t>
            </a:r>
            <a:r>
              <a:rPr lang="en-US" altLang="en-US" sz="2400" dirty="0" err="1">
                <a:ea typeface="宋体" panose="02010600030101010101" pitchFamily="2" charset="-122"/>
              </a:rPr>
              <a:t>任意顶点之间</a:t>
            </a:r>
            <a:r>
              <a:rPr lang="zh-CN" altLang="en-US" sz="2400" dirty="0">
                <a:ea typeface="宋体" panose="02010600030101010101" pitchFamily="2" charset="-122"/>
              </a:rPr>
              <a:t>都</a:t>
            </a:r>
            <a:r>
              <a:rPr lang="en-US" altLang="en-US" sz="2400" dirty="0" err="1">
                <a:ea typeface="宋体" panose="02010600030101010101" pitchFamily="2" charset="-122"/>
              </a:rPr>
              <a:t>可能存在联系，无法以数据元素在存储区中的物理位置来表示元素之间的关系</a:t>
            </a:r>
            <a:endParaRPr lang="en-US" altLang="en-US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用二维数组表示顶点之间的关系</a:t>
            </a:r>
            <a:endParaRPr lang="en-US" altLang="en-US" sz="24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链式存储结构？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由于图中顶点的度不一样，若按度数最大的顶点设计结构，则会浪费很多存储单元，反之按每个顶点自己的度设计不同的结构，又会影响操作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图的常用的存储结构有：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数组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邻接矩阵</a:t>
            </a:r>
            <a:r>
              <a:rPr lang="en-US" altLang="zh-CN" sz="2800" b="1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ea typeface="宋体" panose="02010600030101010101" pitchFamily="2" charset="-122"/>
              </a:rPr>
              <a:t>、邻接表、十字链表、邻接多重表</a:t>
            </a:r>
            <a:endParaRPr lang="en-US" altLang="en-US" sz="28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D1A841-9CCF-4E5E-AB22-0F27B86D1FC1}"/>
              </a:ext>
            </a:extLst>
          </p:cNvPr>
          <p:cNvSpPr txBox="1"/>
          <p:nvPr/>
        </p:nvSpPr>
        <p:spPr>
          <a:xfrm>
            <a:off x="1115616" y="566747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邻接矩阵</a:t>
            </a:r>
            <a:endParaRPr lang="zh-CN" altLang="en-US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310AFE-D5FA-49ED-8844-6B3E85748D22}"/>
              </a:ext>
            </a:extLst>
          </p:cNvPr>
          <p:cNvSpPr txBox="1"/>
          <p:nvPr/>
        </p:nvSpPr>
        <p:spPr>
          <a:xfrm>
            <a:off x="3802439" y="5689539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邻接表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0B197-D5C9-449D-9A7A-B1CEC80404A7}"/>
              </a:ext>
            </a:extLst>
          </p:cNvPr>
          <p:cNvSpPr txBox="1"/>
          <p:nvPr/>
        </p:nvSpPr>
        <p:spPr>
          <a:xfrm>
            <a:off x="6298549" y="485976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十字链表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A807EA-B015-48C2-A307-6B8CBA895ACF}"/>
              </a:ext>
            </a:extLst>
          </p:cNvPr>
          <p:cNvSpPr txBox="1"/>
          <p:nvPr/>
        </p:nvSpPr>
        <p:spPr>
          <a:xfrm>
            <a:off x="6268321" y="608898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邻接多重表</a:t>
            </a:r>
            <a:endParaRPr lang="zh-CN" altLang="en-US" sz="2400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80598E8-83CE-4B6B-B5D6-9A062EB6A289}"/>
              </a:ext>
            </a:extLst>
          </p:cNvPr>
          <p:cNvGrpSpPr/>
          <p:nvPr/>
        </p:nvGrpSpPr>
        <p:grpSpPr>
          <a:xfrm>
            <a:off x="2497316" y="5492099"/>
            <a:ext cx="1290227" cy="596889"/>
            <a:chOff x="1705228" y="5733256"/>
            <a:chExt cx="1290227" cy="596889"/>
          </a:xfrm>
        </p:grpSpPr>
        <p:sp>
          <p:nvSpPr>
            <p:cNvPr id="3" name="箭头: 右 2">
              <a:extLst>
                <a:ext uri="{FF2B5EF4-FFF2-40B4-BE49-F238E27FC236}">
                  <a16:creationId xmlns:a16="http://schemas.microsoft.com/office/drawing/2014/main" id="{B2365E6C-1499-4057-BBBF-5A36FE343728}"/>
                </a:ext>
              </a:extLst>
            </p:cNvPr>
            <p:cNvSpPr/>
            <p:nvPr/>
          </p:nvSpPr>
          <p:spPr>
            <a:xfrm>
              <a:off x="1730816" y="5987534"/>
              <a:ext cx="1264639" cy="34261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6988D24-CB5E-418A-A01A-618F26494B6D}"/>
                </a:ext>
              </a:extLst>
            </p:cNvPr>
            <p:cNvSpPr txBox="1"/>
            <p:nvPr/>
          </p:nvSpPr>
          <p:spPr>
            <a:xfrm>
              <a:off x="1705228" y="573325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节省空间</a:t>
              </a:r>
              <a:endParaRPr lang="zh-CN" altLang="en-US" dirty="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D01C96B-8F6E-4508-9476-77447FB247D9}"/>
              </a:ext>
            </a:extLst>
          </p:cNvPr>
          <p:cNvGrpSpPr/>
          <p:nvPr/>
        </p:nvGrpSpPr>
        <p:grpSpPr>
          <a:xfrm rot="20311986">
            <a:off x="4695693" y="4985255"/>
            <a:ext cx="1534657" cy="596889"/>
            <a:chOff x="1705228" y="5733256"/>
            <a:chExt cx="1534657" cy="596889"/>
          </a:xfrm>
        </p:grpSpPr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1A1496D1-C433-440B-8887-C05D4815A3D9}"/>
                </a:ext>
              </a:extLst>
            </p:cNvPr>
            <p:cNvSpPr/>
            <p:nvPr/>
          </p:nvSpPr>
          <p:spPr>
            <a:xfrm>
              <a:off x="1730816" y="5987534"/>
              <a:ext cx="1509069" cy="34261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A3DE901-6EB8-4F81-85F6-F43A9414C452}"/>
                </a:ext>
              </a:extLst>
            </p:cNvPr>
            <p:cNvSpPr txBox="1"/>
            <p:nvPr/>
          </p:nvSpPr>
          <p:spPr>
            <a:xfrm>
              <a:off x="1705228" y="573325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针对有向图</a:t>
              </a:r>
              <a:endParaRPr lang="zh-CN" altLang="en-US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DEA6E52-634C-4C2A-9B63-EAC96F60A8A9}"/>
              </a:ext>
            </a:extLst>
          </p:cNvPr>
          <p:cNvGrpSpPr/>
          <p:nvPr/>
        </p:nvGrpSpPr>
        <p:grpSpPr>
          <a:xfrm rot="1073994">
            <a:off x="4848910" y="5764320"/>
            <a:ext cx="1467068" cy="596889"/>
            <a:chOff x="1576991" y="5733256"/>
            <a:chExt cx="1467068" cy="596889"/>
          </a:xfrm>
        </p:grpSpPr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75F63A5B-AD72-4793-BDEB-41EA69C721B5}"/>
                </a:ext>
              </a:extLst>
            </p:cNvPr>
            <p:cNvSpPr/>
            <p:nvPr/>
          </p:nvSpPr>
          <p:spPr>
            <a:xfrm>
              <a:off x="1730816" y="5987534"/>
              <a:ext cx="1264639" cy="342611"/>
            </a:xfrm>
            <a:prstGeom prst="righ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B3254C6-4791-40A4-8045-516A08B2FE8D}"/>
                </a:ext>
              </a:extLst>
            </p:cNvPr>
            <p:cNvSpPr txBox="1"/>
            <p:nvPr/>
          </p:nvSpPr>
          <p:spPr>
            <a:xfrm>
              <a:off x="1576991" y="573325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/>
                <a:t>针对无向图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63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2.1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数组</a:t>
            </a:r>
            <a:r>
              <a:rPr lang="en-US" altLang="en-US">
                <a:latin typeface="+mn-lt"/>
                <a:ea typeface="宋体" panose="02010600030101010101" pitchFamily="2" charset="-122"/>
              </a:rPr>
              <a:t>(邻接矩阵</a:t>
            </a:r>
            <a:r>
              <a:rPr lang="zh-CN" altLang="en-US">
                <a:latin typeface="+mn-lt"/>
                <a:ea typeface="宋体" panose="02010600030101010101" pitchFamily="2" charset="-122"/>
              </a:rPr>
              <a:t>，</a:t>
            </a:r>
            <a:r>
              <a:rPr lang="en-US" altLang="en-US">
                <a:ea typeface="宋体" panose="02010600030101010101" pitchFamily="2" charset="-122"/>
              </a:rPr>
              <a:t>adjacency matrix</a:t>
            </a:r>
            <a:r>
              <a:rPr lang="en-US" altLang="en-US">
                <a:latin typeface="+mn-lt"/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表示法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>
            <a:normAutofit/>
          </a:bodyPr>
          <a:lstStyle/>
          <a:p>
            <a:r>
              <a:rPr lang="en-US" altLang="en-US" sz="3600" dirty="0" err="1">
                <a:ea typeface="宋体" panose="02010600030101010101" pitchFamily="2" charset="-122"/>
              </a:rPr>
              <a:t>对于有n个顶点的图</a:t>
            </a:r>
            <a:r>
              <a:rPr lang="zh-CN" altLang="en-US" sz="3600" dirty="0">
                <a:ea typeface="宋体" panose="02010600030101010101" pitchFamily="2" charset="-122"/>
              </a:rPr>
              <a:t>：</a:t>
            </a:r>
            <a:endParaRPr lang="en-US" altLang="en-US" sz="3600" dirty="0">
              <a:ea typeface="宋体" panose="02010600030101010101" pitchFamily="2" charset="-122"/>
            </a:endParaRPr>
          </a:p>
          <a:p>
            <a:pPr lvl="1"/>
            <a:r>
              <a:rPr lang="en-US" altLang="en-US" sz="3600" dirty="0" err="1">
                <a:ea typeface="宋体" panose="02010600030101010101" pitchFamily="2" charset="-122"/>
              </a:rPr>
              <a:t>用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一维数组</a:t>
            </a:r>
            <a:r>
              <a:rPr lang="en-US" altLang="en-US" sz="3600" dirty="0" err="1">
                <a:ea typeface="宋体" panose="02010600030101010101" pitchFamily="2" charset="-122"/>
              </a:rPr>
              <a:t>vexs</a:t>
            </a:r>
            <a:r>
              <a:rPr lang="en-US" altLang="en-US" sz="3600" dirty="0">
                <a:ea typeface="宋体" panose="02010600030101010101" pitchFamily="2" charset="-122"/>
              </a:rPr>
              <a:t>[n]</a:t>
            </a:r>
            <a:r>
              <a:rPr lang="en-US" altLang="en-US" sz="3600" dirty="0" err="1">
                <a:ea typeface="宋体" panose="02010600030101010101" pitchFamily="2" charset="-122"/>
              </a:rPr>
              <a:t>存储顶点信息</a:t>
            </a:r>
            <a:endParaRPr lang="en-US" altLang="en-US" sz="3600" dirty="0">
              <a:ea typeface="宋体" panose="02010600030101010101" pitchFamily="2" charset="-122"/>
            </a:endParaRPr>
          </a:p>
          <a:p>
            <a:pPr lvl="1"/>
            <a:r>
              <a:rPr lang="en-US" altLang="en-US" sz="3600" dirty="0" err="1">
                <a:ea typeface="宋体" panose="02010600030101010101" pitchFamily="2" charset="-122"/>
              </a:rPr>
              <a:t>用</a:t>
            </a:r>
            <a:r>
              <a:rPr lang="en-US" altLang="en-US" sz="3600" b="1" dirty="0" err="1">
                <a:solidFill>
                  <a:srgbClr val="0000FF"/>
                </a:solidFill>
                <a:ea typeface="宋体" panose="02010600030101010101" pitchFamily="2" charset="-122"/>
              </a:rPr>
              <a:t>二维数组</a:t>
            </a:r>
            <a:r>
              <a:rPr lang="en-US" altLang="en-US" sz="3600" dirty="0" err="1">
                <a:ea typeface="宋体" panose="02010600030101010101" pitchFamily="2" charset="-122"/>
              </a:rPr>
              <a:t>A</a:t>
            </a:r>
            <a:r>
              <a:rPr lang="en-US" altLang="en-US" sz="3600" dirty="0">
                <a:ea typeface="宋体" panose="02010600030101010101" pitchFamily="2" charset="-122"/>
              </a:rPr>
              <a:t>[n][n]</a:t>
            </a:r>
            <a:r>
              <a:rPr lang="en-US" altLang="en-US" sz="3600" dirty="0" err="1">
                <a:ea typeface="宋体" panose="02010600030101010101" pitchFamily="2" charset="-122"/>
              </a:rPr>
              <a:t>存储顶点之间关系的信息</a:t>
            </a:r>
            <a:endParaRPr lang="en-US" altLang="en-US" sz="3600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en-US" sz="3100" dirty="0"/>
          </a:p>
        </p:txBody>
      </p:sp>
    </p:spTree>
    <p:extLst>
      <p:ext uri="{BB962C8B-B14F-4D97-AF65-F5344CB8AC3E}">
        <p14:creationId xmlns:p14="http://schemas.microsoft.com/office/powerpoint/2010/main" val="342200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无向图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无权图的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数组表示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</a:t>
            </a:r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</p:txBody>
      </p:sp>
      <p:grpSp>
        <p:nvGrpSpPr>
          <p:cNvPr id="400388" name="Group 4"/>
          <p:cNvGrpSpPr>
            <a:grpSpLocks/>
          </p:cNvGrpSpPr>
          <p:nvPr/>
        </p:nvGrpSpPr>
        <p:grpSpPr bwMode="auto">
          <a:xfrm>
            <a:off x="1148076" y="1484784"/>
            <a:ext cx="7206773" cy="1001713"/>
            <a:chOff x="0" y="0"/>
            <a:chExt cx="4127" cy="6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425" name="Rectangle 5"/>
                <p:cNvSpPr>
                  <a:spLocks noChangeArrowheads="1"/>
                </p:cNvSpPr>
                <p:nvPr/>
              </p:nvSpPr>
              <p:spPr bwMode="auto">
                <a:xfrm>
                  <a:off x="907" y="0"/>
                  <a:ext cx="3129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800" b="1">
                      <a:latin typeface="+mj-lt"/>
                    </a:rPr>
                    <a:t>1   </a:t>
                  </a:r>
                  <a:r>
                    <a:rPr lang="zh-CN" altLang="en-US" sz="2800" b="1">
                      <a:latin typeface="+mj-lt"/>
                    </a:rPr>
                    <a:t>若</a:t>
                  </a:r>
                  <a:r>
                    <a:rPr lang="en-US" altLang="zh-CN" sz="2800" b="1">
                      <a:latin typeface="+mj-lt"/>
                    </a:rPr>
                    <a:t>(V</a:t>
                  </a:r>
                  <a:r>
                    <a:rPr lang="en-US" altLang="zh-CN" sz="2800" b="1" baseline="-25000">
                      <a:latin typeface="+mj-lt"/>
                    </a:rPr>
                    <a:t>i</a:t>
                  </a:r>
                  <a:r>
                    <a:rPr lang="en-US" altLang="zh-CN" sz="2800" b="1">
                      <a:latin typeface="+mj-lt"/>
                    </a:rPr>
                    <a:t>,V</a:t>
                  </a:r>
                  <a:r>
                    <a:rPr lang="en-US" altLang="zh-CN" sz="2800" b="1" baseline="-25000">
                      <a:latin typeface="+mj-lt"/>
                    </a:rPr>
                    <a:t>j</a:t>
                  </a:r>
                  <a:r>
                    <a:rPr lang="en-US" altLang="zh-CN" sz="2800" b="1">
                      <a:latin typeface="+mj-lt"/>
                    </a:rPr>
                    <a:t>) </a:t>
                  </a:r>
                  <a14:m>
                    <m:oMath xmlns:m="http://schemas.openxmlformats.org/officeDocument/2006/math">
                      <m:r>
                        <a:rPr lang="el-GR" altLang="zh-CN" sz="2800" b="1" i="1" smtClean="0">
                          <a:latin typeface="Cambria Math"/>
                          <a:ea typeface="Cambria Math"/>
                        </a:rPr>
                        <m:t>∈</m:t>
                      </m:r>
                    </m:oMath>
                  </a14:m>
                  <a:r>
                    <a:rPr lang="en-US" altLang="zh-CN" sz="2800" b="1">
                      <a:latin typeface="+mj-lt"/>
                    </a:rPr>
                    <a:t> E</a:t>
                  </a:r>
                  <a:r>
                    <a:rPr lang="zh-CN" altLang="en-US" sz="2800" b="1">
                      <a:latin typeface="+mj-lt"/>
                    </a:rPr>
                    <a:t>，</a:t>
                  </a:r>
                  <a:r>
                    <a:rPr lang="zh-CN" altLang="en-US" sz="2800" b="1" dirty="0">
                      <a:latin typeface="+mj-lt"/>
                    </a:rPr>
                    <a:t>即</a:t>
                  </a:r>
                  <a:r>
                    <a:rPr lang="en-US" altLang="zh-CN" sz="2800" b="1" dirty="0">
                      <a:latin typeface="+mj-lt"/>
                    </a:rPr>
                    <a:t> </a:t>
                  </a:r>
                  <a:r>
                    <a:rPr lang="en-US" altLang="en-US" sz="2800" b="1" dirty="0">
                      <a:latin typeface="+mj-lt"/>
                    </a:rPr>
                    <a:t>v</a:t>
                  </a:r>
                  <a:r>
                    <a:rPr lang="en-US" altLang="en-US" sz="2800" b="1" baseline="-18000" dirty="0">
                      <a:latin typeface="+mj-lt"/>
                    </a:rPr>
                    <a:t>i</a:t>
                  </a:r>
                  <a:r>
                    <a:rPr lang="en-US" altLang="en-US" sz="2800" b="1" dirty="0">
                      <a:latin typeface="+mj-lt"/>
                    </a:rPr>
                    <a:t> , </a:t>
                  </a:r>
                  <a:r>
                    <a:rPr lang="en-US" altLang="en-US" sz="2800" b="1" dirty="0" err="1">
                      <a:latin typeface="+mj-lt"/>
                    </a:rPr>
                    <a:t>v</a:t>
                  </a:r>
                  <a:r>
                    <a:rPr lang="en-US" altLang="en-US" sz="2800" b="1" baseline="-18000" dirty="0" err="1">
                      <a:latin typeface="+mj-lt"/>
                    </a:rPr>
                    <a:t>j</a:t>
                  </a:r>
                  <a:r>
                    <a:rPr lang="zh-CN" altLang="en-US" sz="2800" b="1" dirty="0">
                      <a:latin typeface="+mj-lt"/>
                    </a:rPr>
                    <a:t>邻接</a:t>
                  </a:r>
                </a:p>
              </p:txBody>
            </p:sp>
          </mc:Choice>
          <mc:Fallback xmlns="">
            <p:sp>
              <p:nvSpPr>
                <p:cNvPr id="400425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7" y="0"/>
                  <a:ext cx="3129" cy="29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232" t="-25000" b="-4473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426" name="Rectangle 6"/>
                <p:cNvSpPr>
                  <a:spLocks noChangeArrowheads="1"/>
                </p:cNvSpPr>
                <p:nvPr/>
              </p:nvSpPr>
              <p:spPr bwMode="auto">
                <a:xfrm>
                  <a:off x="907" y="336"/>
                  <a:ext cx="3220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800" b="1" dirty="0">
                      <a:latin typeface="+mj-lt"/>
                    </a:rPr>
                    <a:t>0   </a:t>
                  </a:r>
                  <a:r>
                    <a:rPr lang="zh-CN" altLang="en-US" sz="2800" b="1" dirty="0">
                      <a:latin typeface="+mj-lt"/>
                    </a:rPr>
                    <a:t>若</a:t>
                  </a:r>
                  <a:r>
                    <a:rPr lang="en-US" altLang="zh-CN" sz="2800" b="1" dirty="0">
                      <a:latin typeface="+mj-lt"/>
                    </a:rPr>
                    <a:t>(V</a:t>
                  </a:r>
                  <a:r>
                    <a:rPr lang="en-US" altLang="zh-CN" sz="2800" b="1" baseline="-25000" dirty="0">
                      <a:latin typeface="+mj-lt"/>
                    </a:rPr>
                    <a:t>i</a:t>
                  </a:r>
                  <a:r>
                    <a:rPr lang="en-US" altLang="en-US" sz="2800" b="1" dirty="0">
                      <a:latin typeface="+mj-lt"/>
                    </a:rPr>
                    <a:t>, </a:t>
                  </a:r>
                  <a:r>
                    <a:rPr lang="en-US" altLang="en-US" sz="2800" b="1" err="1">
                      <a:latin typeface="+mj-lt"/>
                    </a:rPr>
                    <a:t>V</a:t>
                  </a:r>
                  <a:r>
                    <a:rPr lang="en-US" altLang="en-US" sz="2800" b="1" baseline="-25000" err="1">
                      <a:latin typeface="+mj-lt"/>
                    </a:rPr>
                    <a:t>j</a:t>
                  </a:r>
                  <a:r>
                    <a:rPr lang="en-US" altLang="en-US" sz="2800" b="1">
                      <a:latin typeface="+mj-lt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1" smtClean="0">
                          <a:latin typeface="Cambria Math"/>
                          <a:ea typeface="Cambria Math"/>
                        </a:rPr>
                        <m:t>∉</m:t>
                      </m:r>
                    </m:oMath>
                  </a14:m>
                  <a:r>
                    <a:rPr lang="en-US" altLang="zh-CN" sz="2800" b="1" dirty="0">
                      <a:latin typeface="+mj-lt"/>
                    </a:rPr>
                    <a:t> E</a:t>
                  </a:r>
                  <a:r>
                    <a:rPr lang="zh-CN" altLang="en-US" sz="2800" b="1" dirty="0">
                      <a:latin typeface="+mj-lt"/>
                    </a:rPr>
                    <a:t>，即</a:t>
                  </a:r>
                  <a:r>
                    <a:rPr lang="en-US" altLang="en-US" sz="2800" b="1" dirty="0">
                      <a:latin typeface="+mj-lt"/>
                    </a:rPr>
                    <a:t>v</a:t>
                  </a:r>
                  <a:r>
                    <a:rPr lang="en-US" altLang="en-US" sz="2800" b="1" baseline="-18000" dirty="0">
                      <a:latin typeface="+mj-lt"/>
                    </a:rPr>
                    <a:t>i</a:t>
                  </a:r>
                  <a:r>
                    <a:rPr lang="en-US" altLang="en-US" sz="2800" b="1" dirty="0">
                      <a:latin typeface="+mj-lt"/>
                    </a:rPr>
                    <a:t> , </a:t>
                  </a:r>
                  <a:r>
                    <a:rPr lang="en-US" altLang="en-US" sz="2800" b="1" dirty="0" err="1">
                      <a:latin typeface="+mj-lt"/>
                    </a:rPr>
                    <a:t>v</a:t>
                  </a:r>
                  <a:r>
                    <a:rPr lang="en-US" altLang="en-US" sz="2800" b="1" baseline="-18000" dirty="0" err="1">
                      <a:latin typeface="+mj-lt"/>
                    </a:rPr>
                    <a:t>j</a:t>
                  </a:r>
                  <a:r>
                    <a:rPr lang="zh-CN" altLang="en-US" sz="2800" b="1" dirty="0">
                      <a:latin typeface="+mj-lt"/>
                    </a:rPr>
                    <a:t>不邻接</a:t>
                  </a:r>
                </a:p>
              </p:txBody>
            </p:sp>
          </mc:Choice>
          <mc:Fallback xmlns="">
            <p:sp>
              <p:nvSpPr>
                <p:cNvPr id="400426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7" y="336"/>
                  <a:ext cx="3220" cy="29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167" t="-23377" b="-4415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0427" name="Rectangle 7"/>
            <p:cNvSpPr>
              <a:spLocks noChangeArrowheads="1"/>
            </p:cNvSpPr>
            <p:nvPr/>
          </p:nvSpPr>
          <p:spPr bwMode="auto">
            <a:xfrm>
              <a:off x="0" y="168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+mj-lt"/>
                </a:rPr>
                <a:t>A[</a:t>
              </a:r>
              <a:r>
                <a:rPr lang="en-US" altLang="en-US" sz="2800" b="1" dirty="0" err="1">
                  <a:latin typeface="+mj-lt"/>
                </a:rPr>
                <a:t>i</a:t>
              </a:r>
              <a:r>
                <a:rPr lang="en-US" altLang="en-US" sz="2800" b="1" dirty="0">
                  <a:latin typeface="+mj-lt"/>
                </a:rPr>
                <a:t>][j]=</a:t>
              </a:r>
            </a:p>
          </p:txBody>
        </p:sp>
        <p:sp>
          <p:nvSpPr>
            <p:cNvPr id="400428" name="AutoShape 8"/>
            <p:cNvSpPr>
              <a:spLocks/>
            </p:cNvSpPr>
            <p:nvPr/>
          </p:nvSpPr>
          <p:spPr bwMode="auto">
            <a:xfrm>
              <a:off x="814" y="48"/>
              <a:ext cx="91" cy="499"/>
            </a:xfrm>
            <a:prstGeom prst="leftBrace">
              <a:avLst>
                <a:gd name="adj1" fmla="val 4569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  <p:grpSp>
        <p:nvGrpSpPr>
          <p:cNvPr id="48" name="Group 1081"/>
          <p:cNvGrpSpPr>
            <a:grpSpLocks/>
          </p:cNvGrpSpPr>
          <p:nvPr/>
        </p:nvGrpSpPr>
        <p:grpSpPr bwMode="auto">
          <a:xfrm>
            <a:off x="179512" y="3649662"/>
            <a:ext cx="3349625" cy="2522537"/>
            <a:chOff x="192" y="2016"/>
            <a:chExt cx="2397" cy="1872"/>
          </a:xfrm>
        </p:grpSpPr>
        <p:sp>
          <p:nvSpPr>
            <p:cNvPr id="49" name="Oval 1065"/>
            <p:cNvSpPr>
              <a:spLocks noChangeArrowheads="1"/>
            </p:cNvSpPr>
            <p:nvPr/>
          </p:nvSpPr>
          <p:spPr bwMode="auto">
            <a:xfrm>
              <a:off x="768" y="2016"/>
              <a:ext cx="287" cy="35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 dirty="0">
                  <a:solidFill>
                    <a:schemeClr val="tx2"/>
                  </a:solidFill>
                </a:rPr>
                <a:t>B</a:t>
              </a:r>
              <a:endParaRPr lang="en-US" altLang="zh-CN" sz="2800" dirty="0"/>
            </a:p>
          </p:txBody>
        </p:sp>
        <p:sp>
          <p:nvSpPr>
            <p:cNvPr id="50" name="Oval 1066"/>
            <p:cNvSpPr>
              <a:spLocks noChangeArrowheads="1"/>
            </p:cNvSpPr>
            <p:nvPr/>
          </p:nvSpPr>
          <p:spPr bwMode="auto">
            <a:xfrm>
              <a:off x="192" y="2784"/>
              <a:ext cx="287" cy="33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A</a:t>
              </a:r>
              <a:endParaRPr lang="en-US" altLang="zh-CN" sz="2800"/>
            </a:p>
          </p:txBody>
        </p:sp>
        <p:sp>
          <p:nvSpPr>
            <p:cNvPr id="51" name="Line 1067"/>
            <p:cNvSpPr>
              <a:spLocks noChangeShapeType="1"/>
            </p:cNvSpPr>
            <p:nvPr/>
          </p:nvSpPr>
          <p:spPr bwMode="auto">
            <a:xfrm flipH="1">
              <a:off x="406" y="2341"/>
              <a:ext cx="433" cy="48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2" name="Line 1068"/>
            <p:cNvSpPr>
              <a:spLocks noChangeShapeType="1"/>
            </p:cNvSpPr>
            <p:nvPr/>
          </p:nvSpPr>
          <p:spPr bwMode="auto">
            <a:xfrm>
              <a:off x="1056" y="2160"/>
              <a:ext cx="863" cy="139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3" name="Line 1069"/>
            <p:cNvSpPr>
              <a:spLocks noChangeShapeType="1"/>
            </p:cNvSpPr>
            <p:nvPr/>
          </p:nvSpPr>
          <p:spPr bwMode="auto">
            <a:xfrm>
              <a:off x="480" y="3024"/>
              <a:ext cx="1309" cy="696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4" name="Line 1070"/>
            <p:cNvSpPr>
              <a:spLocks noChangeShapeType="1"/>
            </p:cNvSpPr>
            <p:nvPr/>
          </p:nvSpPr>
          <p:spPr bwMode="auto">
            <a:xfrm flipH="1">
              <a:off x="1048" y="2296"/>
              <a:ext cx="775" cy="1352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5" name="Line 1071"/>
            <p:cNvSpPr>
              <a:spLocks noChangeShapeType="1"/>
            </p:cNvSpPr>
            <p:nvPr/>
          </p:nvSpPr>
          <p:spPr bwMode="auto">
            <a:xfrm>
              <a:off x="2017" y="2299"/>
              <a:ext cx="428" cy="485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6" name="Line 1072"/>
            <p:cNvSpPr>
              <a:spLocks noChangeShapeType="1"/>
            </p:cNvSpPr>
            <p:nvPr/>
          </p:nvSpPr>
          <p:spPr bwMode="auto">
            <a:xfrm flipH="1">
              <a:off x="1056" y="3072"/>
              <a:ext cx="1255" cy="624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7" name="Line 1073"/>
            <p:cNvSpPr>
              <a:spLocks noChangeShapeType="1"/>
            </p:cNvSpPr>
            <p:nvPr/>
          </p:nvSpPr>
          <p:spPr bwMode="auto">
            <a:xfrm flipH="1">
              <a:off x="912" y="2385"/>
              <a:ext cx="1" cy="1215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58" name="Oval 1074"/>
            <p:cNvSpPr>
              <a:spLocks noChangeArrowheads="1"/>
            </p:cNvSpPr>
            <p:nvPr/>
          </p:nvSpPr>
          <p:spPr bwMode="auto">
            <a:xfrm>
              <a:off x="1779" y="2016"/>
              <a:ext cx="287" cy="33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C</a:t>
              </a:r>
              <a:endParaRPr lang="en-US" altLang="zh-CN" sz="2800"/>
            </a:p>
          </p:txBody>
        </p:sp>
        <p:sp>
          <p:nvSpPr>
            <p:cNvPr id="59" name="Oval 1075"/>
            <p:cNvSpPr>
              <a:spLocks noChangeArrowheads="1"/>
            </p:cNvSpPr>
            <p:nvPr/>
          </p:nvSpPr>
          <p:spPr bwMode="auto">
            <a:xfrm>
              <a:off x="2302" y="2784"/>
              <a:ext cx="287" cy="33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D</a:t>
              </a:r>
              <a:endParaRPr lang="en-US" altLang="zh-CN" sz="2800">
                <a:solidFill>
                  <a:schemeClr val="tx2"/>
                </a:solidFill>
              </a:endParaRPr>
            </a:p>
          </p:txBody>
        </p:sp>
        <p:sp>
          <p:nvSpPr>
            <p:cNvPr id="60" name="Oval 1076"/>
            <p:cNvSpPr>
              <a:spLocks noChangeArrowheads="1"/>
            </p:cNvSpPr>
            <p:nvPr/>
          </p:nvSpPr>
          <p:spPr bwMode="auto">
            <a:xfrm>
              <a:off x="768" y="3552"/>
              <a:ext cx="287" cy="33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F</a:t>
              </a:r>
              <a:endParaRPr lang="en-US" altLang="zh-CN" sz="2800"/>
            </a:p>
          </p:txBody>
        </p:sp>
        <p:sp>
          <p:nvSpPr>
            <p:cNvPr id="61" name="Oval 1077"/>
            <p:cNvSpPr>
              <a:spLocks noChangeArrowheads="1"/>
            </p:cNvSpPr>
            <p:nvPr/>
          </p:nvSpPr>
          <p:spPr bwMode="auto">
            <a:xfrm>
              <a:off x="1776" y="3552"/>
              <a:ext cx="287" cy="336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b="1">
                  <a:solidFill>
                    <a:schemeClr val="tx2"/>
                  </a:solidFill>
                </a:rPr>
                <a:t>E</a:t>
              </a:r>
              <a:endParaRPr lang="en-US" altLang="zh-CN" sz="28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95745" y="3011118"/>
            <a:ext cx="4068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    B     C    D    E     F 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076056" y="3771695"/>
            <a:ext cx="3672408" cy="2609633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3716597" y="3343997"/>
            <a:ext cx="719137" cy="3075416"/>
            <a:chOff x="3681763" y="3500575"/>
            <a:chExt cx="719137" cy="3075416"/>
          </a:xfrm>
        </p:grpSpPr>
        <p:sp>
          <p:nvSpPr>
            <p:cNvPr id="67" name="Rectangle 29"/>
            <p:cNvSpPr>
              <a:spLocks noChangeArrowheads="1"/>
            </p:cNvSpPr>
            <p:nvPr/>
          </p:nvSpPr>
          <p:spPr bwMode="auto">
            <a:xfrm>
              <a:off x="3681763" y="3500575"/>
              <a:ext cx="719137" cy="4913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 err="1">
                  <a:latin typeface="+mn-lt"/>
                </a:rPr>
                <a:t>vexs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68" name="Rectangle 30"/>
            <p:cNvSpPr>
              <a:spLocks noChangeArrowheads="1"/>
            </p:cNvSpPr>
            <p:nvPr/>
          </p:nvSpPr>
          <p:spPr bwMode="auto">
            <a:xfrm>
              <a:off x="3773838" y="3933056"/>
              <a:ext cx="571500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A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69" name="Rectangle 31"/>
            <p:cNvSpPr>
              <a:spLocks noChangeArrowheads="1"/>
            </p:cNvSpPr>
            <p:nvPr/>
          </p:nvSpPr>
          <p:spPr bwMode="auto">
            <a:xfrm>
              <a:off x="3778600" y="4364168"/>
              <a:ext cx="571500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B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0" name="Rectangle 32"/>
            <p:cNvSpPr>
              <a:spLocks noChangeArrowheads="1"/>
            </p:cNvSpPr>
            <p:nvPr/>
          </p:nvSpPr>
          <p:spPr bwMode="auto">
            <a:xfrm>
              <a:off x="3778600" y="4807323"/>
              <a:ext cx="571500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C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3778600" y="5250478"/>
              <a:ext cx="571500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D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3756025" y="5693633"/>
              <a:ext cx="571500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E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73" name="Rectangle 34"/>
            <p:cNvSpPr>
              <a:spLocks noChangeArrowheads="1"/>
            </p:cNvSpPr>
            <p:nvPr/>
          </p:nvSpPr>
          <p:spPr bwMode="auto">
            <a:xfrm>
              <a:off x="3746500" y="6140061"/>
              <a:ext cx="581025" cy="4359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+mn-lt"/>
                </a:rPr>
                <a:t>F</a:t>
              </a:r>
              <a:endParaRPr lang="en-US" altLang="en-US" sz="2800" dirty="0">
                <a:latin typeface="+mn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2670A1-9259-419F-B026-7E8DEBB9964D}"/>
                  </a:ext>
                </a:extLst>
              </p:cNvPr>
              <p:cNvSpPr txBox="1"/>
              <p:nvPr/>
            </p:nvSpPr>
            <p:spPr>
              <a:xfrm>
                <a:off x="5029729" y="3739977"/>
                <a:ext cx="3678861" cy="2633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3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32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</m:mr>
                                              <m:mr>
                                                <m:e>
                                                  <m: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2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e>
                                                <m:e>
                                                  <m:r>
                                                    <a:rPr lang="en-US" altLang="zh-CN" sz="32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en-US" altLang="zh-CN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3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3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2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en-US" altLang="zh-CN" sz="32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>
                                                        <m:r>
                                                          <m:rPr>
                                                            <m:brk m:alnAt="7"/>
                                                          </m:rPr>
                                                          <a:rPr lang="en-US" altLang="zh-CN" sz="3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  <m:e>
                                                        <m:r>
                                                          <a:rPr lang="en-US" altLang="zh-CN" sz="3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0</m:t>
                                                        </m:r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F2670A1-9259-419F-B026-7E8DEBB99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29" y="3739977"/>
                <a:ext cx="3678861" cy="26335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959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524771" y="2162259"/>
            <a:ext cx="8208912" cy="3168352"/>
            <a:chOff x="840277" y="3579812"/>
            <a:chExt cx="6853237" cy="266700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992677" y="5332412"/>
              <a:ext cx="1800225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(a)  </a:t>
              </a:r>
              <a:r>
                <a:rPr lang="zh-CN" altLang="en-US" sz="2800" b="1">
                  <a:latin typeface="Times New Roman" pitchFamily="18" charset="0"/>
                </a:rPr>
                <a:t>带权无向图</a:t>
              </a:r>
              <a:r>
                <a:rPr lang="zh-CN" altLang="en-US" sz="2800"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354877" y="5541962"/>
              <a:ext cx="1655762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(b</a:t>
              </a:r>
              <a:r>
                <a:rPr lang="en-US" altLang="en-US" sz="2800" b="1">
                  <a:latin typeface="Times New Roman" pitchFamily="18" charset="0"/>
                </a:rPr>
                <a:t>) </a:t>
              </a:r>
              <a:r>
                <a:rPr lang="zh-CN" altLang="en-US" sz="2800" b="1">
                  <a:latin typeface="Times New Roman" pitchFamily="18" charset="0"/>
                </a:rPr>
                <a:t>顶点数组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745276" y="5922962"/>
              <a:ext cx="3871529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 </a:t>
              </a:r>
              <a:r>
                <a:rPr lang="zh-CN" altLang="en-US" sz="2800" b="1" dirty="0">
                  <a:latin typeface="Times New Roman" pitchFamily="18" charset="0"/>
                </a:rPr>
                <a:t>无向带权图的数组存储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5855189" y="5541962"/>
              <a:ext cx="1690687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(c)   </a:t>
              </a:r>
              <a:r>
                <a:rPr lang="zh-CN" altLang="en-US" sz="2800" b="1">
                  <a:latin typeface="Times New Roman" pitchFamily="18" charset="0"/>
                </a:rPr>
                <a:t>邻接矩阵</a:t>
              </a:r>
            </a:p>
          </p:txBody>
        </p:sp>
        <p:grpSp>
          <p:nvGrpSpPr>
            <p:cNvPr id="401416" name="Group 8"/>
            <p:cNvGrpSpPr>
              <a:grpSpLocks/>
            </p:cNvGrpSpPr>
            <p:nvPr/>
          </p:nvGrpSpPr>
          <p:grpSpPr bwMode="auto">
            <a:xfrm>
              <a:off x="840277" y="3732212"/>
              <a:ext cx="2286000" cy="1333500"/>
              <a:chOff x="0" y="0"/>
              <a:chExt cx="1440" cy="840"/>
            </a:xfrm>
          </p:grpSpPr>
          <p:sp>
            <p:nvSpPr>
              <p:cNvPr id="401439" name="Rectangle 9"/>
              <p:cNvSpPr>
                <a:spLocks noChangeArrowheads="1"/>
              </p:cNvSpPr>
              <p:nvPr/>
            </p:nvSpPr>
            <p:spPr bwMode="auto">
              <a:xfrm>
                <a:off x="992" y="88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01440" name="Rectangle 10"/>
              <p:cNvSpPr>
                <a:spLocks noChangeArrowheads="1"/>
              </p:cNvSpPr>
              <p:nvPr/>
            </p:nvSpPr>
            <p:spPr bwMode="auto">
              <a:xfrm>
                <a:off x="939" y="440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01441" name="Rectangle 11"/>
              <p:cNvSpPr>
                <a:spLocks noChangeArrowheads="1"/>
              </p:cNvSpPr>
              <p:nvPr/>
            </p:nvSpPr>
            <p:spPr bwMode="auto">
              <a:xfrm>
                <a:off x="656" y="392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01442" name="Rectangle 12"/>
              <p:cNvSpPr>
                <a:spLocks noChangeArrowheads="1"/>
              </p:cNvSpPr>
              <p:nvPr/>
            </p:nvSpPr>
            <p:spPr bwMode="auto">
              <a:xfrm>
                <a:off x="384" y="568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01443" name="Rectangle 13"/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01444" name="Rectangle 14"/>
              <p:cNvSpPr>
                <a:spLocks noChangeArrowheads="1"/>
              </p:cNvSpPr>
              <p:nvPr/>
            </p:nvSpPr>
            <p:spPr bwMode="auto">
              <a:xfrm>
                <a:off x="376" y="0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01445" name="Oval 15"/>
              <p:cNvSpPr>
                <a:spLocks noChangeArrowheads="1"/>
              </p:cNvSpPr>
              <p:nvPr/>
            </p:nvSpPr>
            <p:spPr bwMode="auto">
              <a:xfrm>
                <a:off x="56" y="64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01446" name="Oval 16"/>
              <p:cNvSpPr>
                <a:spLocks noChangeArrowheads="1"/>
              </p:cNvSpPr>
              <p:nvPr/>
            </p:nvSpPr>
            <p:spPr bwMode="auto">
              <a:xfrm>
                <a:off x="698" y="76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1447" name="Oval 17"/>
              <p:cNvSpPr>
                <a:spLocks noChangeArrowheads="1"/>
              </p:cNvSpPr>
              <p:nvPr/>
            </p:nvSpPr>
            <p:spPr bwMode="auto">
              <a:xfrm>
                <a:off x="53" y="636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01448" name="Oval 18"/>
              <p:cNvSpPr>
                <a:spLocks noChangeArrowheads="1"/>
              </p:cNvSpPr>
              <p:nvPr/>
            </p:nvSpPr>
            <p:spPr bwMode="auto">
              <a:xfrm>
                <a:off x="693" y="628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01449" name="Oval 19"/>
              <p:cNvSpPr>
                <a:spLocks noChangeArrowheads="1"/>
              </p:cNvSpPr>
              <p:nvPr/>
            </p:nvSpPr>
            <p:spPr bwMode="auto">
              <a:xfrm>
                <a:off x="1213" y="316"/>
                <a:ext cx="227" cy="20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01450" name="Line 20"/>
              <p:cNvSpPr>
                <a:spLocks noChangeShapeType="1"/>
              </p:cNvSpPr>
              <p:nvPr/>
            </p:nvSpPr>
            <p:spPr bwMode="auto">
              <a:xfrm>
                <a:off x="168" y="280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1" name="Line 21"/>
              <p:cNvSpPr>
                <a:spLocks noChangeShapeType="1"/>
              </p:cNvSpPr>
              <p:nvPr/>
            </p:nvSpPr>
            <p:spPr bwMode="auto">
              <a:xfrm>
                <a:off x="813" y="272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2" name="Line 22"/>
              <p:cNvSpPr>
                <a:spLocks noChangeShapeType="1"/>
              </p:cNvSpPr>
              <p:nvPr/>
            </p:nvSpPr>
            <p:spPr bwMode="auto">
              <a:xfrm>
                <a:off x="288" y="168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3" name="Line 23"/>
              <p:cNvSpPr>
                <a:spLocks noChangeShapeType="1"/>
              </p:cNvSpPr>
              <p:nvPr/>
            </p:nvSpPr>
            <p:spPr bwMode="auto">
              <a:xfrm>
                <a:off x="288" y="736"/>
                <a:ext cx="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4" name="Line 24"/>
              <p:cNvSpPr>
                <a:spLocks noChangeShapeType="1"/>
              </p:cNvSpPr>
              <p:nvPr/>
            </p:nvSpPr>
            <p:spPr bwMode="auto">
              <a:xfrm flipV="1">
                <a:off x="248" y="224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5" name="Line 25"/>
              <p:cNvSpPr>
                <a:spLocks noChangeShapeType="1"/>
              </p:cNvSpPr>
              <p:nvPr/>
            </p:nvSpPr>
            <p:spPr bwMode="auto">
              <a:xfrm flipV="1">
                <a:off x="912" y="496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6" name="Line 26"/>
              <p:cNvSpPr>
                <a:spLocks noChangeShapeType="1"/>
              </p:cNvSpPr>
              <p:nvPr/>
            </p:nvSpPr>
            <p:spPr bwMode="auto">
              <a:xfrm flipH="1" flipV="1">
                <a:off x="917" y="192"/>
                <a:ext cx="331" cy="1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01457" name="Rectangle 27"/>
              <p:cNvSpPr>
                <a:spLocks noChangeArrowheads="1"/>
              </p:cNvSpPr>
              <p:nvPr/>
            </p:nvSpPr>
            <p:spPr bwMode="auto">
              <a:xfrm>
                <a:off x="344" y="288"/>
                <a:ext cx="181" cy="1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401417" name="Group 28"/>
            <p:cNvGrpSpPr>
              <a:grpSpLocks/>
            </p:cNvGrpSpPr>
            <p:nvPr/>
          </p:nvGrpSpPr>
          <p:grpSpPr bwMode="auto">
            <a:xfrm>
              <a:off x="3777152" y="3579812"/>
              <a:ext cx="719137" cy="1841500"/>
              <a:chOff x="0" y="0"/>
              <a:chExt cx="453" cy="1160"/>
            </a:xfrm>
          </p:grpSpPr>
          <p:sp>
            <p:nvSpPr>
              <p:cNvPr id="401433" name="Rectangle 2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vexs</a:t>
                </a:r>
              </a:p>
            </p:txBody>
          </p:sp>
          <p:sp>
            <p:nvSpPr>
              <p:cNvPr id="401434" name="Rectangle 30"/>
              <p:cNvSpPr>
                <a:spLocks noChangeArrowheads="1"/>
              </p:cNvSpPr>
              <p:nvPr/>
            </p:nvSpPr>
            <p:spPr bwMode="auto">
              <a:xfrm>
                <a:off x="58" y="248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01435" name="Rectangle 31"/>
              <p:cNvSpPr>
                <a:spLocks noChangeArrowheads="1"/>
              </p:cNvSpPr>
              <p:nvPr/>
            </p:nvSpPr>
            <p:spPr bwMode="auto">
              <a:xfrm>
                <a:off x="61" y="427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01436" name="Rectangle 32"/>
              <p:cNvSpPr>
                <a:spLocks noChangeArrowheads="1"/>
              </p:cNvSpPr>
              <p:nvPr/>
            </p:nvSpPr>
            <p:spPr bwMode="auto">
              <a:xfrm>
                <a:off x="61" y="611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01437" name="Rectangle 33"/>
              <p:cNvSpPr>
                <a:spLocks noChangeArrowheads="1"/>
              </p:cNvSpPr>
              <p:nvPr/>
            </p:nvSpPr>
            <p:spPr bwMode="auto">
              <a:xfrm>
                <a:off x="61" y="795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01438" name="Rectangle 34"/>
              <p:cNvSpPr>
                <a:spLocks noChangeArrowheads="1"/>
              </p:cNvSpPr>
              <p:nvPr/>
            </p:nvSpPr>
            <p:spPr bwMode="auto">
              <a:xfrm>
                <a:off x="64" y="979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e</a:t>
                </a:r>
              </a:p>
            </p:txBody>
          </p:sp>
        </p:grpSp>
        <p:grpSp>
          <p:nvGrpSpPr>
            <p:cNvPr id="401418" name="Group 35"/>
            <p:cNvGrpSpPr>
              <a:grpSpLocks/>
            </p:cNvGrpSpPr>
            <p:nvPr/>
          </p:nvGrpSpPr>
          <p:grpSpPr bwMode="auto">
            <a:xfrm>
              <a:off x="5564677" y="3732212"/>
              <a:ext cx="2128837" cy="1801812"/>
              <a:chOff x="0" y="0"/>
              <a:chExt cx="1341" cy="1135"/>
            </a:xfrm>
          </p:grpSpPr>
          <p:sp>
            <p:nvSpPr>
              <p:cNvPr id="401426" name="Rectangle 36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宋体" pitchFamily="2" charset="-122"/>
                  </a:rPr>
                  <a:t>∞ </a:t>
                </a:r>
                <a:r>
                  <a:rPr lang="en-US" altLang="en-US" sz="2800">
                    <a:latin typeface="Times New Roman" pitchFamily="18" charset="0"/>
                  </a:rPr>
                  <a:t>6   2  </a:t>
                </a:r>
                <a:r>
                  <a:rPr lang="en-US" altLang="en-US" sz="2800">
                    <a:latin typeface="宋体" pitchFamily="2" charset="-122"/>
                  </a:rPr>
                  <a:t>∞ ∞</a:t>
                </a:r>
              </a:p>
            </p:txBody>
          </p:sp>
          <p:sp>
            <p:nvSpPr>
              <p:cNvPr id="401427" name="Rectangle 37"/>
              <p:cNvSpPr>
                <a:spLocks noChangeArrowheads="1"/>
              </p:cNvSpPr>
              <p:nvPr/>
            </p:nvSpPr>
            <p:spPr bwMode="auto">
              <a:xfrm>
                <a:off x="48" y="240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6   </a:t>
                </a:r>
                <a:r>
                  <a:rPr lang="en-US" altLang="en-US" sz="2800">
                    <a:latin typeface="宋体" pitchFamily="2" charset="-122"/>
                  </a:rPr>
                  <a:t>∞</a:t>
                </a:r>
                <a:r>
                  <a:rPr lang="en-US" altLang="en-US" sz="2800">
                    <a:latin typeface="Times New Roman" pitchFamily="18" charset="0"/>
                  </a:rPr>
                  <a:t>  3   4    3</a:t>
                </a:r>
              </a:p>
            </p:txBody>
          </p:sp>
          <p:sp>
            <p:nvSpPr>
              <p:cNvPr id="401428" name="Rectangle 38"/>
              <p:cNvSpPr>
                <a:spLocks noChangeArrowheads="1"/>
              </p:cNvSpPr>
              <p:nvPr/>
            </p:nvSpPr>
            <p:spPr bwMode="auto">
              <a:xfrm>
                <a:off x="48" y="468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2    3  </a:t>
                </a:r>
                <a:r>
                  <a:rPr lang="en-US" altLang="en-US" sz="2800">
                    <a:latin typeface="宋体" pitchFamily="2" charset="-122"/>
                  </a:rPr>
                  <a:t>∞</a:t>
                </a:r>
                <a:r>
                  <a:rPr lang="en-US" altLang="en-US" sz="2800">
                    <a:latin typeface="Times New Roman" pitchFamily="18" charset="0"/>
                  </a:rPr>
                  <a:t>  1   </a:t>
                </a:r>
                <a:r>
                  <a:rPr lang="en-US" altLang="en-US" sz="2800">
                    <a:latin typeface="宋体" pitchFamily="2" charset="-122"/>
                  </a:rPr>
                  <a:t>∞</a:t>
                </a:r>
              </a:p>
            </p:txBody>
          </p:sp>
          <p:sp>
            <p:nvSpPr>
              <p:cNvPr id="401429" name="Rectangle 39"/>
              <p:cNvSpPr>
                <a:spLocks noChangeArrowheads="1"/>
              </p:cNvSpPr>
              <p:nvPr/>
            </p:nvSpPr>
            <p:spPr bwMode="auto">
              <a:xfrm>
                <a:off x="48" y="700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宋体" pitchFamily="2" charset="-122"/>
                  </a:rPr>
                  <a:t>∞ </a:t>
                </a:r>
                <a:r>
                  <a:rPr lang="en-US" altLang="en-US" sz="2800" dirty="0">
                    <a:latin typeface="Times New Roman" pitchFamily="18" charset="0"/>
                  </a:rPr>
                  <a:t>4   1  </a:t>
                </a:r>
                <a:r>
                  <a:rPr lang="en-US" altLang="en-US" sz="2800" dirty="0">
                    <a:latin typeface="宋体" pitchFamily="2" charset="-122"/>
                  </a:rPr>
                  <a:t>∞</a:t>
                </a:r>
                <a:r>
                  <a:rPr lang="en-US" altLang="en-US" sz="2800" dirty="0">
                    <a:latin typeface="Times New Roman" pitchFamily="18" charset="0"/>
                  </a:rPr>
                  <a:t>   5</a:t>
                </a:r>
              </a:p>
            </p:txBody>
          </p:sp>
          <p:sp>
            <p:nvSpPr>
              <p:cNvPr id="401430" name="AutoShape 40"/>
              <p:cNvSpPr>
                <a:spLocks/>
              </p:cNvSpPr>
              <p:nvPr/>
            </p:nvSpPr>
            <p:spPr bwMode="auto">
              <a:xfrm>
                <a:off x="0" y="24"/>
                <a:ext cx="45" cy="1111"/>
              </a:xfrm>
              <a:prstGeom prst="lef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401431" name="AutoShape 41"/>
              <p:cNvSpPr>
                <a:spLocks/>
              </p:cNvSpPr>
              <p:nvPr/>
            </p:nvSpPr>
            <p:spPr bwMode="auto">
              <a:xfrm>
                <a:off x="1296" y="12"/>
                <a:ext cx="45" cy="1111"/>
              </a:xfrm>
              <a:prstGeom prst="righ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401432" name="Rectangle 42"/>
              <p:cNvSpPr>
                <a:spLocks noChangeArrowheads="1"/>
              </p:cNvSpPr>
              <p:nvPr/>
            </p:nvSpPr>
            <p:spPr bwMode="auto">
              <a:xfrm>
                <a:off x="48" y="920"/>
                <a:ext cx="129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宋体" pitchFamily="2" charset="-122"/>
                  </a:rPr>
                  <a:t>∞ </a:t>
                </a:r>
                <a:r>
                  <a:rPr lang="en-US" altLang="en-US" sz="2800" dirty="0">
                    <a:latin typeface="Times New Roman" pitchFamily="18" charset="0"/>
                  </a:rPr>
                  <a:t>3  </a:t>
                </a:r>
                <a:r>
                  <a:rPr lang="en-US" altLang="en-US" sz="2800" dirty="0">
                    <a:latin typeface="宋体" pitchFamily="2" charset="-122"/>
                  </a:rPr>
                  <a:t>∞</a:t>
                </a:r>
                <a:r>
                  <a:rPr lang="en-US" altLang="en-US" sz="2800" dirty="0">
                    <a:latin typeface="Times New Roman" pitchFamily="18" charset="0"/>
                  </a:rPr>
                  <a:t>  5   </a:t>
                </a:r>
                <a:r>
                  <a:rPr lang="en-US" altLang="en-US" sz="2800" dirty="0">
                    <a:latin typeface="宋体" pitchFamily="2" charset="-122"/>
                  </a:rPr>
                  <a:t>∞</a:t>
                </a:r>
              </a:p>
            </p:txBody>
          </p:sp>
        </p:grpSp>
      </p:grpSp>
      <p:grpSp>
        <p:nvGrpSpPr>
          <p:cNvPr id="401420" name="Group 44"/>
          <p:cNvGrpSpPr>
            <a:grpSpLocks/>
          </p:cNvGrpSpPr>
          <p:nvPr/>
        </p:nvGrpSpPr>
        <p:grpSpPr bwMode="auto">
          <a:xfrm>
            <a:off x="538361" y="1196752"/>
            <a:ext cx="8066087" cy="990600"/>
            <a:chOff x="0" y="0"/>
            <a:chExt cx="5081" cy="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422" name="Rectangle 45"/>
                <p:cNvSpPr>
                  <a:spLocks noChangeArrowheads="1"/>
                </p:cNvSpPr>
                <p:nvPr/>
              </p:nvSpPr>
              <p:spPr bwMode="auto">
                <a:xfrm>
                  <a:off x="910" y="0"/>
                  <a:ext cx="4171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800" b="1" dirty="0" err="1">
                      <a:latin typeface="+mn-lt"/>
                    </a:rPr>
                    <a:t>W</a:t>
                  </a:r>
                  <a:r>
                    <a:rPr lang="en-US" altLang="en-US" sz="2800" b="1" baseline="-18000" dirty="0" err="1">
                      <a:latin typeface="+mn-lt"/>
                    </a:rPr>
                    <a:t>ij</a:t>
                  </a:r>
                  <a:r>
                    <a:rPr lang="en-US" altLang="en-US" sz="2800" b="1" baseline="-18000" dirty="0">
                      <a:latin typeface="+mn-lt"/>
                    </a:rPr>
                    <a:t>   </a:t>
                  </a:r>
                  <a:r>
                    <a:rPr lang="en-US" altLang="en-US" sz="2800" b="1" dirty="0">
                      <a:latin typeface="+mn-lt"/>
                    </a:rPr>
                    <a:t> </a:t>
                  </a:r>
                  <a:r>
                    <a:rPr lang="zh-CN" altLang="en-US" sz="2800" b="1" dirty="0">
                      <a:latin typeface="+mn-lt"/>
                    </a:rPr>
                    <a:t>若</a:t>
                  </a:r>
                  <a:r>
                    <a:rPr lang="en-US" altLang="en-US" sz="2800" b="1" dirty="0">
                      <a:latin typeface="+mn-lt"/>
                    </a:rPr>
                    <a:t>(v</a:t>
                  </a:r>
                  <a:r>
                    <a:rPr lang="en-US" altLang="en-US" sz="2800" b="1" baseline="-18000" dirty="0">
                      <a:latin typeface="+mn-lt"/>
                    </a:rPr>
                    <a:t>i</a:t>
                  </a:r>
                  <a:r>
                    <a:rPr lang="en-US" altLang="en-US" sz="2800" b="1" dirty="0">
                      <a:latin typeface="+mn-lt"/>
                    </a:rPr>
                    <a:t> , </a:t>
                  </a:r>
                  <a:r>
                    <a:rPr lang="en-US" altLang="en-US" sz="2800" b="1" dirty="0" err="1">
                      <a:latin typeface="+mn-lt"/>
                    </a:rPr>
                    <a:t>v</a:t>
                  </a:r>
                  <a:r>
                    <a:rPr lang="en-US" altLang="en-US" sz="2800" b="1" baseline="-18000" dirty="0" err="1">
                      <a:latin typeface="+mn-lt"/>
                    </a:rPr>
                    <a:t>j</a:t>
                  </a:r>
                  <a:r>
                    <a:rPr lang="en-US" altLang="en-US" sz="2800" b="1" dirty="0">
                      <a:latin typeface="+mn-lt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1" smtClean="0">
                          <a:latin typeface="Cambria Math"/>
                          <a:ea typeface="Cambria Math"/>
                          <a:sym typeface="Symbol" pitchFamily="18" charset="2"/>
                        </a:rPr>
                        <m:t>∈</m:t>
                      </m:r>
                    </m:oMath>
                  </a14:m>
                  <a:r>
                    <a:rPr lang="en-US" altLang="zh-CN" sz="2800" b="1" dirty="0">
                      <a:latin typeface="+mn-lt"/>
                      <a:ea typeface="楷体_GB2312" pitchFamily="49" charset="-122"/>
                      <a:sym typeface="Symbol" pitchFamily="18" charset="2"/>
                    </a:rPr>
                    <a:t>E</a:t>
                  </a:r>
                  <a:r>
                    <a:rPr lang="zh-CN" altLang="en-US" sz="2800" b="1" dirty="0">
                      <a:latin typeface="+mn-lt"/>
                    </a:rPr>
                    <a:t>，即</a:t>
                  </a:r>
                  <a:r>
                    <a:rPr lang="en-US" altLang="en-US" sz="2800" b="1" dirty="0">
                      <a:latin typeface="+mn-lt"/>
                    </a:rPr>
                    <a:t>v</a:t>
                  </a:r>
                  <a:r>
                    <a:rPr lang="en-US" altLang="en-US" sz="2800" b="1" baseline="-18000" dirty="0">
                      <a:latin typeface="+mn-lt"/>
                    </a:rPr>
                    <a:t>i</a:t>
                  </a:r>
                  <a:r>
                    <a:rPr lang="en-US" altLang="en-US" sz="2800" b="1" dirty="0">
                      <a:latin typeface="+mn-lt"/>
                    </a:rPr>
                    <a:t> , </a:t>
                  </a:r>
                  <a:r>
                    <a:rPr lang="en-US" altLang="en-US" sz="2800" b="1" dirty="0" err="1">
                      <a:latin typeface="+mn-lt"/>
                    </a:rPr>
                    <a:t>v</a:t>
                  </a:r>
                  <a:r>
                    <a:rPr lang="en-US" altLang="en-US" sz="2800" b="1" baseline="-18000" dirty="0" err="1">
                      <a:latin typeface="+mn-lt"/>
                    </a:rPr>
                    <a:t>j</a:t>
                  </a:r>
                  <a:r>
                    <a:rPr lang="zh-CN" altLang="en-US" sz="2800" b="1" dirty="0">
                      <a:latin typeface="+mn-lt"/>
                    </a:rPr>
                    <a:t>邻接，权重为</a:t>
                  </a:r>
                  <a:r>
                    <a:rPr lang="en-US" altLang="en-US" sz="2800" b="1" dirty="0" err="1">
                      <a:latin typeface="+mn-lt"/>
                    </a:rPr>
                    <a:t>w</a:t>
                  </a:r>
                  <a:r>
                    <a:rPr lang="en-US" altLang="en-US" sz="2800" b="1" baseline="-18000" dirty="0" err="1">
                      <a:latin typeface="+mn-lt"/>
                    </a:rPr>
                    <a:t>ij</a:t>
                  </a:r>
                  <a:endParaRPr lang="en-US" altLang="en-US" sz="2800" b="1" baseline="-18000" dirty="0">
                    <a:latin typeface="+mn-lt"/>
                  </a:endParaRPr>
                </a:p>
              </p:txBody>
            </p:sp>
          </mc:Choice>
          <mc:Fallback xmlns="">
            <p:sp>
              <p:nvSpPr>
                <p:cNvPr id="401422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0" y="0"/>
                  <a:ext cx="4171" cy="2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842" t="-23377" b="-4415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1423" name="Rectangle 46"/>
                <p:cNvSpPr>
                  <a:spLocks noChangeArrowheads="1"/>
                </p:cNvSpPr>
                <p:nvPr/>
              </p:nvSpPr>
              <p:spPr bwMode="auto">
                <a:xfrm>
                  <a:off x="904" y="329"/>
                  <a:ext cx="3446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b="1">
                      <a:latin typeface="+mn-lt"/>
                    </a:rPr>
                    <a:t>∞     若</a:t>
                  </a:r>
                  <a:r>
                    <a:rPr lang="en-US" altLang="en-US" sz="2800" b="1" dirty="0">
                      <a:latin typeface="+mn-lt"/>
                    </a:rPr>
                    <a:t>(v</a:t>
                  </a:r>
                  <a:r>
                    <a:rPr lang="en-US" altLang="en-US" sz="2800" b="1" baseline="-18000" dirty="0">
                      <a:latin typeface="+mn-lt"/>
                    </a:rPr>
                    <a:t>i</a:t>
                  </a:r>
                  <a:r>
                    <a:rPr lang="en-US" altLang="en-US" sz="2800" b="1" dirty="0">
                      <a:latin typeface="+mn-lt"/>
                    </a:rPr>
                    <a:t> , </a:t>
                  </a:r>
                  <a:r>
                    <a:rPr lang="en-US" altLang="en-US" sz="2800" b="1" dirty="0" err="1">
                      <a:latin typeface="+mn-lt"/>
                    </a:rPr>
                    <a:t>v</a:t>
                  </a:r>
                  <a:r>
                    <a:rPr lang="en-US" altLang="en-US" sz="2800" b="1" baseline="-18000" dirty="0" err="1">
                      <a:latin typeface="+mn-lt"/>
                    </a:rPr>
                    <a:t>j</a:t>
                  </a:r>
                  <a:r>
                    <a:rPr lang="en-US" altLang="en-US" sz="2800" b="1">
                      <a:latin typeface="+mn-lt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1" smtClean="0">
                          <a:latin typeface="Cambria Math"/>
                          <a:ea typeface="Cambria Math"/>
                          <a:sym typeface="Symbol" pitchFamily="18" charset="2"/>
                        </a:rPr>
                        <m:t>∉</m:t>
                      </m:r>
                    </m:oMath>
                  </a14:m>
                  <a:r>
                    <a:rPr lang="en-US" altLang="zh-CN" sz="2800" b="1">
                      <a:latin typeface="+mn-lt"/>
                      <a:ea typeface="楷体_GB2312" pitchFamily="49" charset="-122"/>
                      <a:sym typeface="Symbol" pitchFamily="18" charset="2"/>
                    </a:rPr>
                    <a:t>E</a:t>
                  </a:r>
                  <a:r>
                    <a:rPr lang="zh-CN" altLang="en-US" sz="2800" b="1">
                      <a:latin typeface="+mn-lt"/>
                    </a:rPr>
                    <a:t>，</a:t>
                  </a:r>
                  <a:r>
                    <a:rPr lang="zh-CN" altLang="en-US" sz="2800" b="1" dirty="0">
                      <a:latin typeface="+mn-lt"/>
                    </a:rPr>
                    <a:t>即</a:t>
                  </a:r>
                  <a:r>
                    <a:rPr lang="en-US" altLang="en-US" sz="2800" b="1" dirty="0">
                      <a:latin typeface="+mn-lt"/>
                    </a:rPr>
                    <a:t>v</a:t>
                  </a:r>
                  <a:r>
                    <a:rPr lang="en-US" altLang="en-US" sz="2800" b="1" baseline="-18000" dirty="0">
                      <a:latin typeface="+mn-lt"/>
                    </a:rPr>
                    <a:t>i</a:t>
                  </a:r>
                  <a:r>
                    <a:rPr lang="en-US" altLang="en-US" sz="2800" b="1" dirty="0">
                      <a:latin typeface="+mn-lt"/>
                    </a:rPr>
                    <a:t> , </a:t>
                  </a:r>
                  <a:r>
                    <a:rPr lang="en-US" altLang="en-US" sz="2800" b="1" dirty="0" err="1">
                      <a:latin typeface="+mn-lt"/>
                    </a:rPr>
                    <a:t>v</a:t>
                  </a:r>
                  <a:r>
                    <a:rPr lang="en-US" altLang="en-US" sz="2800" b="1" baseline="-18000" dirty="0" err="1">
                      <a:latin typeface="+mn-lt"/>
                    </a:rPr>
                    <a:t>j</a:t>
                  </a:r>
                  <a:r>
                    <a:rPr lang="zh-CN" altLang="en-US" sz="2800" b="1" dirty="0">
                      <a:latin typeface="+mn-lt"/>
                    </a:rPr>
                    <a:t>不邻接时</a:t>
                  </a:r>
                </a:p>
              </p:txBody>
            </p:sp>
          </mc:Choice>
          <mc:Fallback xmlns="">
            <p:sp>
              <p:nvSpPr>
                <p:cNvPr id="401423" name="Rectangle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04" y="329"/>
                  <a:ext cx="3446" cy="2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341" t="-23377" r="-1561" b="-4415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1424" name="Rectangle 47"/>
            <p:cNvSpPr>
              <a:spLocks noChangeArrowheads="1"/>
            </p:cNvSpPr>
            <p:nvPr/>
          </p:nvSpPr>
          <p:spPr bwMode="auto">
            <a:xfrm>
              <a:off x="0" y="168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+mn-lt"/>
                </a:rPr>
                <a:t>A[</a:t>
              </a:r>
              <a:r>
                <a:rPr lang="en-US" altLang="en-US" sz="2800" b="1" dirty="0" err="1">
                  <a:latin typeface="+mn-lt"/>
                </a:rPr>
                <a:t>i</a:t>
              </a:r>
              <a:r>
                <a:rPr lang="en-US" altLang="en-US" sz="2800" b="1" dirty="0">
                  <a:latin typeface="+mn-lt"/>
                </a:rPr>
                <a:t>][j]=</a:t>
              </a:r>
            </a:p>
          </p:txBody>
        </p:sp>
        <p:sp>
          <p:nvSpPr>
            <p:cNvPr id="401425" name="AutoShape 48"/>
            <p:cNvSpPr>
              <a:spLocks/>
            </p:cNvSpPr>
            <p:nvPr/>
          </p:nvSpPr>
          <p:spPr bwMode="auto">
            <a:xfrm>
              <a:off x="808" y="71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无向图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：带权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图的数组表示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199" y="692696"/>
            <a:ext cx="8529149" cy="583264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矩阵的元素：</a:t>
            </a:r>
          </a:p>
          <a:p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520" y="5517232"/>
            <a:ext cx="88601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无向图的邻接矩阵是</a:t>
            </a:r>
            <a:r>
              <a:rPr lang="en-US" altLang="en-US" sz="2800" b="1" dirty="0" err="1">
                <a:ea typeface="宋体" panose="02010600030101010101" pitchFamily="2" charset="-122"/>
              </a:rPr>
              <a:t>n阶对称方阵</a:t>
            </a:r>
            <a:endParaRPr lang="en-US" altLang="en-US" sz="2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对于顶点</a:t>
            </a:r>
            <a:r>
              <a:rPr lang="en-US" altLang="en-US" sz="2800" b="1" dirty="0">
                <a:ea typeface="宋体" panose="02010600030101010101" pitchFamily="2" charset="-122"/>
              </a:rPr>
              <a:t>v</a:t>
            </a:r>
            <a:r>
              <a:rPr lang="en-US" altLang="en-US" sz="2800" b="1" baseline="-18000" dirty="0"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ea typeface="宋体" panose="02010600030101010101" pitchFamily="2" charset="-122"/>
              </a:rPr>
              <a:t>，其</a:t>
            </a:r>
            <a:r>
              <a:rPr lang="zh-CN" altLang="en-US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度数</a:t>
            </a:r>
            <a:r>
              <a:rPr lang="zh-CN" altLang="en-US" sz="2800" b="1" dirty="0">
                <a:ea typeface="宋体" panose="02010600030101010101" pitchFamily="2" charset="-122"/>
              </a:rPr>
              <a:t>是第</a:t>
            </a:r>
            <a:r>
              <a:rPr lang="en-US" altLang="en-US" sz="2800" b="1" dirty="0" err="1"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ea typeface="宋体" panose="02010600030101010101" pitchFamily="2" charset="-122"/>
              </a:rPr>
              <a:t>行</a:t>
            </a:r>
            <a:r>
              <a:rPr lang="en-US" altLang="zh-CN" sz="2800" b="1" dirty="0"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ea typeface="宋体" panose="02010600030101010101" pitchFamily="2" charset="-122"/>
              </a:rPr>
              <a:t>或第</a:t>
            </a:r>
            <a:r>
              <a:rPr lang="en-US" altLang="zh-CN" sz="2800" b="1" dirty="0" err="1"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ea typeface="宋体" panose="02010600030101010101" pitchFamily="2" charset="-122"/>
              </a:rPr>
              <a:t>列</a:t>
            </a:r>
            <a:r>
              <a:rPr lang="en-US" altLang="zh-CN" sz="2800" b="1" dirty="0"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</a:rPr>
              <a:t>的非</a:t>
            </a:r>
            <a:r>
              <a:rPr lang="en-US" altLang="en-US" sz="2800" b="1" dirty="0"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ea typeface="宋体" panose="02010600030101010101" pitchFamily="2" charset="-122"/>
              </a:rPr>
              <a:t>元素的个数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ea typeface="宋体" panose="02010600030101010101" pitchFamily="2" charset="-122"/>
              </a:rPr>
              <a:t>无向图的</a:t>
            </a:r>
            <a:r>
              <a:rPr lang="zh-CN" altLang="en-US" sz="2800" b="1" dirty="0">
                <a:solidFill>
                  <a:schemeClr val="folHlink"/>
                </a:solidFill>
                <a:ea typeface="宋体" panose="02010600030101010101" pitchFamily="2" charset="-122"/>
              </a:rPr>
              <a:t>边数</a:t>
            </a:r>
            <a:r>
              <a:rPr lang="zh-CN" altLang="en-US" sz="2800" b="1" dirty="0">
                <a:ea typeface="宋体" panose="02010600030101010101" pitchFamily="2" charset="-122"/>
              </a:rPr>
              <a:t>是上</a:t>
            </a:r>
            <a:r>
              <a:rPr lang="en-US" altLang="en-US" sz="2800" b="1" dirty="0"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ea typeface="宋体" panose="02010600030101010101" pitchFamily="2" charset="-122"/>
              </a:rPr>
              <a:t>或下</a:t>
            </a:r>
            <a:r>
              <a:rPr lang="en-US" altLang="en-US" sz="2800" b="1" dirty="0"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ea typeface="宋体" panose="02010600030101010101" pitchFamily="2" charset="-122"/>
              </a:rPr>
              <a:t>三角形矩阵中非</a:t>
            </a:r>
            <a:r>
              <a:rPr lang="en-US" altLang="en-US" sz="2800" b="1" dirty="0"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ea typeface="宋体" panose="02010600030101010101" pitchFamily="2" charset="-122"/>
              </a:rPr>
              <a:t>元素个数</a:t>
            </a:r>
            <a:endParaRPr 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873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有向图：无权图的邻接矩阵表示</a:t>
            </a:r>
            <a:endParaRPr 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矩阵元素：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460790" y="6456927"/>
            <a:ext cx="537232" cy="384265"/>
          </a:xfrm>
        </p:spPr>
        <p:txBody>
          <a:bodyPr/>
          <a:lstStyle/>
          <a:p>
            <a:fld id="{0C913308-F349-4B6D-A68A-DD1791B4A57B}" type="slidenum">
              <a:rPr lang="zh-CN" altLang="en-US"/>
              <a:pPr/>
              <a:t>28</a:t>
            </a:fld>
            <a:endParaRPr lang="zh-CN" altLang="en-US" dirty="0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115616" y="1340768"/>
            <a:ext cx="7382399" cy="1103313"/>
            <a:chOff x="0" y="0"/>
            <a:chExt cx="4233" cy="695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944" y="0"/>
              <a:ext cx="3153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+mn-lt"/>
                </a:rPr>
                <a:t>1   </a:t>
              </a:r>
              <a:r>
                <a:rPr lang="zh-CN" altLang="en-US" sz="2800" b="1" dirty="0">
                  <a:latin typeface="+mn-lt"/>
                </a:rPr>
                <a:t>若</a:t>
              </a:r>
              <a:r>
                <a:rPr lang="en-US" altLang="en-US" sz="2800" b="1" dirty="0">
                  <a:latin typeface="+mn-lt"/>
                </a:rPr>
                <a:t>(v</a:t>
              </a:r>
              <a:r>
                <a:rPr lang="en-US" altLang="en-US" sz="2800" b="1" baseline="-18000" dirty="0">
                  <a:latin typeface="+mn-lt"/>
                </a:rPr>
                <a:t>i</a:t>
              </a:r>
              <a:r>
                <a:rPr lang="en-US" altLang="en-US" sz="2800" b="1" dirty="0">
                  <a:latin typeface="+mn-lt"/>
                </a:rPr>
                <a:t> , </a:t>
              </a:r>
              <a:r>
                <a:rPr lang="en-US" altLang="en-US" sz="2800" b="1" dirty="0" err="1">
                  <a:latin typeface="+mn-lt"/>
                </a:rPr>
                <a:t>v</a:t>
              </a:r>
              <a:r>
                <a:rPr lang="en-US" altLang="en-US" sz="2800" b="1" baseline="-18000" dirty="0" err="1">
                  <a:latin typeface="+mn-lt"/>
                </a:rPr>
                <a:t>j</a:t>
              </a:r>
              <a:r>
                <a:rPr lang="en-US" altLang="en-US" sz="2800" b="1" dirty="0">
                  <a:latin typeface="+mn-lt"/>
                </a:rPr>
                <a:t>)</a:t>
              </a:r>
              <a:r>
                <a:rPr lang="en-US" altLang="en-US" sz="2800" b="1" dirty="0">
                  <a:latin typeface="+mn-lt"/>
                  <a:ea typeface="楷体_GB2312" pitchFamily="49" charset="-122"/>
                  <a:sym typeface="Symbol" pitchFamily="18" charset="2"/>
                </a:rPr>
                <a:t></a:t>
              </a:r>
              <a:r>
                <a:rPr lang="en-US" altLang="zh-CN" sz="2800" b="1" dirty="0">
                  <a:latin typeface="+mn-lt"/>
                  <a:ea typeface="楷体_GB2312" pitchFamily="49" charset="-122"/>
                  <a:sym typeface="Symbol" pitchFamily="18" charset="2"/>
                </a:rPr>
                <a:t>E</a:t>
              </a:r>
              <a:r>
                <a:rPr lang="zh-CN" altLang="en-US" sz="2800" b="1" dirty="0">
                  <a:latin typeface="+mn-lt"/>
                </a:rPr>
                <a:t>，即从</a:t>
              </a:r>
              <a:r>
                <a:rPr lang="en-US" altLang="en-US" sz="2800" b="1" dirty="0">
                  <a:latin typeface="+mn-lt"/>
                </a:rPr>
                <a:t>v</a:t>
              </a:r>
              <a:r>
                <a:rPr lang="en-US" altLang="en-US" sz="2800" b="1" baseline="-18000" dirty="0">
                  <a:latin typeface="+mn-lt"/>
                </a:rPr>
                <a:t>i</a:t>
              </a:r>
              <a:r>
                <a:rPr lang="zh-CN" altLang="en-US" sz="2800" b="1" dirty="0">
                  <a:latin typeface="+mn-lt"/>
                </a:rPr>
                <a:t>到</a:t>
              </a:r>
              <a:r>
                <a:rPr lang="en-US" altLang="en-US" sz="2800" b="1" dirty="0" err="1">
                  <a:latin typeface="+mn-lt"/>
                </a:rPr>
                <a:t>v</a:t>
              </a:r>
              <a:r>
                <a:rPr lang="en-US" altLang="en-US" sz="2800" b="1" baseline="-18000" dirty="0" err="1">
                  <a:latin typeface="+mn-lt"/>
                </a:rPr>
                <a:t>j</a:t>
              </a:r>
              <a:r>
                <a:rPr lang="zh-CN" altLang="en-US" sz="2800" b="1" dirty="0">
                  <a:latin typeface="+mn-lt"/>
                </a:rPr>
                <a:t>有弧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0" y="200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+mn-lt"/>
                </a:rPr>
                <a:t>A[i][j]=</a:t>
              </a:r>
            </a:p>
          </p:txBody>
        </p:sp>
        <p:sp>
          <p:nvSpPr>
            <p:cNvPr id="8" name="AutoShape 6"/>
            <p:cNvSpPr>
              <a:spLocks/>
            </p:cNvSpPr>
            <p:nvPr/>
          </p:nvSpPr>
          <p:spPr bwMode="auto">
            <a:xfrm>
              <a:off x="839" y="80"/>
              <a:ext cx="91" cy="499"/>
            </a:xfrm>
            <a:prstGeom prst="leftBrace">
              <a:avLst>
                <a:gd name="adj1" fmla="val 45696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+mn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8"/>
                <p:cNvSpPr>
                  <a:spLocks noChangeArrowheads="1"/>
                </p:cNvSpPr>
                <p:nvPr/>
              </p:nvSpPr>
              <p:spPr bwMode="auto">
                <a:xfrm>
                  <a:off x="944" y="400"/>
                  <a:ext cx="3289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800" b="1" dirty="0">
                      <a:latin typeface="+mn-lt"/>
                    </a:rPr>
                    <a:t>0   </a:t>
                  </a:r>
                  <a:r>
                    <a:rPr lang="zh-CN" altLang="en-US" sz="2800" b="1" dirty="0">
                      <a:latin typeface="+mn-lt"/>
                    </a:rPr>
                    <a:t>若</a:t>
                  </a:r>
                  <a:r>
                    <a:rPr lang="en-US" altLang="zh-CN" sz="2800" b="1" dirty="0">
                      <a:latin typeface="+mn-lt"/>
                    </a:rPr>
                    <a:t>(</a:t>
                  </a:r>
                  <a:r>
                    <a:rPr lang="en-US" altLang="en-US" sz="2800" b="1" dirty="0">
                      <a:latin typeface="+mn-lt"/>
                    </a:rPr>
                    <a:t>v</a:t>
                  </a:r>
                  <a:r>
                    <a:rPr lang="en-US" altLang="en-US" sz="2800" b="1" baseline="-18000" dirty="0">
                      <a:latin typeface="+mn-lt"/>
                    </a:rPr>
                    <a:t>i</a:t>
                  </a:r>
                  <a:r>
                    <a:rPr lang="en-US" altLang="en-US" sz="2800" b="1" dirty="0">
                      <a:latin typeface="+mn-lt"/>
                    </a:rPr>
                    <a:t> , </a:t>
                  </a:r>
                  <a:r>
                    <a:rPr lang="en-US" altLang="en-US" sz="2800" b="1" dirty="0" err="1">
                      <a:latin typeface="+mn-lt"/>
                    </a:rPr>
                    <a:t>v</a:t>
                  </a:r>
                  <a:r>
                    <a:rPr lang="en-US" altLang="en-US" sz="2800" b="1" baseline="-18000" dirty="0" err="1">
                      <a:latin typeface="+mn-lt"/>
                    </a:rPr>
                    <a:t>j</a:t>
                  </a:r>
                  <a:r>
                    <a:rPr lang="en-US" altLang="en-US" sz="2800" b="1" dirty="0">
                      <a:latin typeface="+mn-lt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1" dirty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∉</m:t>
                      </m:r>
                    </m:oMath>
                  </a14:m>
                  <a:r>
                    <a:rPr lang="en-US" altLang="en-US" sz="2800" b="1" dirty="0">
                      <a:latin typeface="+mn-lt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800" b="1" dirty="0">
                      <a:latin typeface="+mn-lt"/>
                      <a:cs typeface="Times New Roman" panose="02020603050405020304" pitchFamily="18" charset="0"/>
                    </a:rPr>
                    <a:t>E</a:t>
                  </a:r>
                  <a:r>
                    <a:rPr lang="zh-CN" altLang="en-US" sz="2800" b="1" dirty="0">
                      <a:latin typeface="+mn-lt"/>
                      <a:cs typeface="Times New Roman" panose="02020603050405020304" pitchFamily="18" charset="0"/>
                    </a:rPr>
                    <a:t>，即从</a:t>
                  </a:r>
                  <a:r>
                    <a:rPr lang="en-US" altLang="en-US" sz="2800" b="1" dirty="0">
                      <a:latin typeface="+mn-lt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en-US" sz="2800" b="1" baseline="-25000" dirty="0">
                      <a:latin typeface="+mn-lt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sz="2800" b="1" dirty="0">
                      <a:latin typeface="+mn-lt"/>
                      <a:cs typeface="Times New Roman" panose="02020603050405020304" pitchFamily="18" charset="0"/>
                    </a:rPr>
                    <a:t>到</a:t>
                  </a:r>
                  <a:r>
                    <a:rPr lang="en-US" altLang="en-US" sz="2800" b="1" dirty="0" err="1">
                      <a:latin typeface="+mn-lt"/>
                      <a:cs typeface="Times New Roman" panose="02020603050405020304" pitchFamily="18" charset="0"/>
                    </a:rPr>
                    <a:t>v</a:t>
                  </a:r>
                  <a:r>
                    <a:rPr lang="en-US" altLang="en-US" sz="2800" b="1" baseline="-25000" dirty="0" err="1">
                      <a:latin typeface="+mn-lt"/>
                      <a:cs typeface="Times New Roman" panose="02020603050405020304" pitchFamily="18" charset="0"/>
                    </a:rPr>
                    <a:t>j</a:t>
                  </a:r>
                  <a:r>
                    <a:rPr lang="en-US" altLang="en-US" sz="2800" b="1" baseline="-25000" dirty="0">
                      <a:latin typeface="+mn-lt"/>
                      <a:cs typeface="Times New Roman" panose="02020603050405020304" pitchFamily="18" charset="0"/>
                    </a:rPr>
                    <a:t> </a:t>
                  </a:r>
                  <a:r>
                    <a:rPr lang="zh-CN" altLang="en-US" sz="2800" b="1" dirty="0">
                      <a:latin typeface="+mn-lt"/>
                      <a:cs typeface="Times New Roman" panose="02020603050405020304" pitchFamily="18" charset="0"/>
                    </a:rPr>
                    <a:t>没有弧</a:t>
                  </a:r>
                </a:p>
              </p:txBody>
            </p:sp>
          </mc:Choice>
          <mc:Fallback xmlns="">
            <p:sp>
              <p:nvSpPr>
                <p:cNvPr id="10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44" y="400"/>
                  <a:ext cx="3289" cy="29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2125" t="-23377" b="-4415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3"/>
          <p:cNvGrpSpPr>
            <a:grpSpLocks/>
          </p:cNvGrpSpPr>
          <p:nvPr/>
        </p:nvGrpSpPr>
        <p:grpSpPr bwMode="auto">
          <a:xfrm>
            <a:off x="711928" y="3322301"/>
            <a:ext cx="2483396" cy="2194931"/>
            <a:chOff x="0" y="0"/>
            <a:chExt cx="1104" cy="1111"/>
          </a:xfrm>
        </p:grpSpPr>
        <p:sp>
          <p:nvSpPr>
            <p:cNvPr id="38" name="Rectangle 4"/>
            <p:cNvSpPr>
              <a:spLocks noChangeArrowheads="1"/>
            </p:cNvSpPr>
            <p:nvPr/>
          </p:nvSpPr>
          <p:spPr bwMode="auto">
            <a:xfrm>
              <a:off x="91" y="907"/>
              <a:ext cx="862" cy="204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(a)   </a:t>
              </a:r>
              <a:r>
                <a:rPr lang="zh-CN" altLang="en-US" sz="2800" b="1" dirty="0">
                  <a:latin typeface="Times New Roman" pitchFamily="18" charset="0"/>
                </a:rPr>
                <a:t>有向图</a:t>
              </a:r>
            </a:p>
          </p:txBody>
        </p:sp>
        <p:grpSp>
          <p:nvGrpSpPr>
            <p:cNvPr id="39" name="Group 5"/>
            <p:cNvGrpSpPr>
              <a:grpSpLocks/>
            </p:cNvGrpSpPr>
            <p:nvPr/>
          </p:nvGrpSpPr>
          <p:grpSpPr bwMode="auto">
            <a:xfrm>
              <a:off x="0" y="0"/>
              <a:ext cx="1104" cy="773"/>
              <a:chOff x="0" y="0"/>
              <a:chExt cx="1104" cy="773"/>
            </a:xfrm>
          </p:grpSpPr>
          <p:sp>
            <p:nvSpPr>
              <p:cNvPr id="40" name="Oval 6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0" y="547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858" y="8"/>
                <a:ext cx="246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842" y="542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4" name="Oval 10"/>
              <p:cNvSpPr>
                <a:spLocks noChangeArrowheads="1"/>
              </p:cNvSpPr>
              <p:nvPr/>
            </p:nvSpPr>
            <p:spPr bwMode="auto">
              <a:xfrm>
                <a:off x="429" y="300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5" name="Line 11"/>
              <p:cNvSpPr>
                <a:spLocks noChangeShapeType="1"/>
              </p:cNvSpPr>
              <p:nvPr/>
            </p:nvSpPr>
            <p:spPr bwMode="auto">
              <a:xfrm>
                <a:off x="112" y="231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6" name="Line 12"/>
              <p:cNvSpPr>
                <a:spLocks noChangeShapeType="1"/>
              </p:cNvSpPr>
              <p:nvPr/>
            </p:nvSpPr>
            <p:spPr bwMode="auto">
              <a:xfrm>
                <a:off x="969" y="231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239" y="104"/>
                <a:ext cx="6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>
                <a:off x="207" y="192"/>
                <a:ext cx="247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255" y="670"/>
                <a:ext cx="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>
                <a:off x="659" y="462"/>
                <a:ext cx="225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 flipV="1">
                <a:off x="225" y="49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52" name="未知"/>
              <p:cNvSpPr>
                <a:spLocks/>
              </p:cNvSpPr>
              <p:nvPr/>
            </p:nvSpPr>
            <p:spPr bwMode="auto">
              <a:xfrm>
                <a:off x="233" y="145"/>
                <a:ext cx="720" cy="400"/>
              </a:xfrm>
              <a:custGeom>
                <a:avLst/>
                <a:gdLst>
                  <a:gd name="T0" fmla="*/ 720 w 720"/>
                  <a:gd name="T1" fmla="*/ 400 h 400"/>
                  <a:gd name="T2" fmla="*/ 384 w 720"/>
                  <a:gd name="T3" fmla="*/ 64 h 400"/>
                  <a:gd name="T4" fmla="*/ 0 w 720"/>
                  <a:gd name="T5" fmla="*/ 16 h 4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400">
                    <a:moveTo>
                      <a:pt x="720" y="400"/>
                    </a:moveTo>
                    <a:cubicBezTo>
                      <a:pt x="612" y="264"/>
                      <a:pt x="504" y="128"/>
                      <a:pt x="384" y="64"/>
                    </a:cubicBezTo>
                    <a:cubicBezTo>
                      <a:pt x="264" y="0"/>
                      <a:pt x="64" y="24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</p:grpSp>
      </p:grpSp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2298116" y="5817961"/>
            <a:ext cx="4794163" cy="34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有向无权图的数组存储</a:t>
            </a:r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707904" y="3068960"/>
            <a:ext cx="1981402" cy="2425884"/>
            <a:chOff x="0" y="0"/>
            <a:chExt cx="1043" cy="1452"/>
          </a:xfrm>
        </p:grpSpPr>
        <p:sp>
          <p:nvSpPr>
            <p:cNvPr id="30" name="Rectangle 21"/>
            <p:cNvSpPr>
              <a:spLocks noChangeArrowheads="1"/>
            </p:cNvSpPr>
            <p:nvPr/>
          </p:nvSpPr>
          <p:spPr bwMode="auto">
            <a:xfrm>
              <a:off x="0" y="1248"/>
              <a:ext cx="104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(b</a:t>
              </a:r>
              <a:r>
                <a:rPr lang="en-US" altLang="en-US" sz="2800" b="1">
                  <a:latin typeface="Times New Roman" pitchFamily="18" charset="0"/>
                </a:rPr>
                <a:t>) </a:t>
              </a:r>
              <a:r>
                <a:rPr lang="zh-CN" altLang="en-US" sz="2800" b="1">
                  <a:latin typeface="Times New Roman" pitchFamily="18" charset="0"/>
                </a:rPr>
                <a:t>顶点数组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  <p:grpSp>
          <p:nvGrpSpPr>
            <p:cNvPr id="31" name="Group 22"/>
            <p:cNvGrpSpPr>
              <a:grpSpLocks/>
            </p:cNvGrpSpPr>
            <p:nvPr/>
          </p:nvGrpSpPr>
          <p:grpSpPr bwMode="auto">
            <a:xfrm>
              <a:off x="266" y="0"/>
              <a:ext cx="453" cy="1160"/>
              <a:chOff x="0" y="0"/>
              <a:chExt cx="453" cy="1160"/>
            </a:xfrm>
          </p:grpSpPr>
          <p:sp>
            <p:nvSpPr>
              <p:cNvPr id="32" name="Rectangle 2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 err="1">
                    <a:latin typeface="Times New Roman" pitchFamily="18" charset="0"/>
                  </a:rPr>
                  <a:t>vexs</a:t>
                </a:r>
                <a:endParaRPr lang="en-US" altLang="en-US" sz="2800" dirty="0">
                  <a:latin typeface="Times New Roman" pitchFamily="18" charset="0"/>
                </a:endParaRPr>
              </a:p>
            </p:txBody>
          </p:sp>
          <p:sp>
            <p:nvSpPr>
              <p:cNvPr id="33" name="Rectangle 24"/>
              <p:cNvSpPr>
                <a:spLocks noChangeArrowheads="1"/>
              </p:cNvSpPr>
              <p:nvPr/>
            </p:nvSpPr>
            <p:spPr bwMode="auto">
              <a:xfrm>
                <a:off x="58" y="248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4" name="Rectangle 25"/>
              <p:cNvSpPr>
                <a:spLocks noChangeArrowheads="1"/>
              </p:cNvSpPr>
              <p:nvPr/>
            </p:nvSpPr>
            <p:spPr bwMode="auto">
              <a:xfrm>
                <a:off x="61" y="427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5" name="Rectangle 26"/>
              <p:cNvSpPr>
                <a:spLocks noChangeArrowheads="1"/>
              </p:cNvSpPr>
              <p:nvPr/>
            </p:nvSpPr>
            <p:spPr bwMode="auto">
              <a:xfrm>
                <a:off x="61" y="611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6" name="Rectangle 27"/>
              <p:cNvSpPr>
                <a:spLocks noChangeArrowheads="1"/>
              </p:cNvSpPr>
              <p:nvPr/>
            </p:nvSpPr>
            <p:spPr bwMode="auto">
              <a:xfrm>
                <a:off x="61" y="795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7" name="Rectangle 28"/>
              <p:cNvSpPr>
                <a:spLocks noChangeArrowheads="1"/>
              </p:cNvSpPr>
              <p:nvPr/>
            </p:nvSpPr>
            <p:spPr bwMode="auto">
              <a:xfrm>
                <a:off x="64" y="979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e</a:t>
                </a:r>
              </a:p>
            </p:txBody>
          </p:sp>
        </p:grpSp>
      </p:grpSp>
      <p:grpSp>
        <p:nvGrpSpPr>
          <p:cNvPr id="19" name="Group 29"/>
          <p:cNvGrpSpPr>
            <a:grpSpLocks/>
          </p:cNvGrpSpPr>
          <p:nvPr/>
        </p:nvGrpSpPr>
        <p:grpSpPr bwMode="auto">
          <a:xfrm>
            <a:off x="6089946" y="3140968"/>
            <a:ext cx="2522821" cy="2288885"/>
            <a:chOff x="0" y="0"/>
            <a:chExt cx="1328" cy="1370"/>
          </a:xfrm>
        </p:grpSpPr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136" y="1166"/>
              <a:ext cx="106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(c)   </a:t>
              </a:r>
              <a:r>
                <a:rPr lang="zh-CN" altLang="en-US" sz="2800" b="1">
                  <a:latin typeface="Times New Roman" pitchFamily="18" charset="0"/>
                </a:rPr>
                <a:t>邻接矩阵</a:t>
              </a:r>
            </a:p>
          </p:txBody>
        </p:sp>
        <p:grpSp>
          <p:nvGrpSpPr>
            <p:cNvPr id="21" name="Group 31"/>
            <p:cNvGrpSpPr>
              <a:grpSpLocks/>
            </p:cNvGrpSpPr>
            <p:nvPr/>
          </p:nvGrpSpPr>
          <p:grpSpPr bwMode="auto">
            <a:xfrm>
              <a:off x="0" y="0"/>
              <a:ext cx="1328" cy="1135"/>
              <a:chOff x="0" y="0"/>
              <a:chExt cx="1328" cy="1135"/>
            </a:xfrm>
          </p:grpSpPr>
          <p:sp>
            <p:nvSpPr>
              <p:cNvPr id="22" name="Rectangle 32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1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宋体" pitchFamily="2" charset="-122"/>
                  </a:rPr>
                  <a:t>0  </a:t>
                </a:r>
                <a:r>
                  <a:rPr lang="en-US" altLang="en-US" sz="2800">
                    <a:latin typeface="Times New Roman" pitchFamily="18" charset="0"/>
                  </a:rPr>
                  <a:t>1   1   </a:t>
                </a:r>
                <a:r>
                  <a:rPr lang="en-US" altLang="en-US" sz="2800">
                    <a:latin typeface="宋体" pitchFamily="2" charset="-122"/>
                  </a:rPr>
                  <a:t>0  1</a:t>
                </a:r>
              </a:p>
            </p:txBody>
          </p:sp>
          <p:sp>
            <p:nvSpPr>
              <p:cNvPr id="23" name="Rectangle 33"/>
              <p:cNvSpPr>
                <a:spLocks noChangeArrowheads="1"/>
              </p:cNvSpPr>
              <p:nvPr/>
            </p:nvSpPr>
            <p:spPr bwMode="auto">
              <a:xfrm>
                <a:off x="48" y="240"/>
                <a:ext cx="1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0    0   0   0    0</a:t>
                </a:r>
              </a:p>
            </p:txBody>
          </p:sp>
          <p:sp>
            <p:nvSpPr>
              <p:cNvPr id="24" name="Rectangle 34"/>
              <p:cNvSpPr>
                <a:spLocks noChangeArrowheads="1"/>
              </p:cNvSpPr>
              <p:nvPr/>
            </p:nvSpPr>
            <p:spPr bwMode="auto">
              <a:xfrm>
                <a:off x="48" y="468"/>
                <a:ext cx="1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0    0   0   1    </a:t>
                </a:r>
                <a:r>
                  <a:rPr lang="en-US" altLang="en-US" sz="2800">
                    <a:latin typeface="宋体" pitchFamily="2" charset="-122"/>
                  </a:rPr>
                  <a:t>1</a:t>
                </a:r>
              </a:p>
            </p:txBody>
          </p:sp>
          <p:sp>
            <p:nvSpPr>
              <p:cNvPr id="25" name="Rectangle 35"/>
              <p:cNvSpPr>
                <a:spLocks noChangeArrowheads="1"/>
              </p:cNvSpPr>
              <p:nvPr/>
            </p:nvSpPr>
            <p:spPr bwMode="auto">
              <a:xfrm>
                <a:off x="48" y="700"/>
                <a:ext cx="1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宋体" pitchFamily="2" charset="-122"/>
                  </a:rPr>
                  <a:t>1  </a:t>
                </a:r>
                <a:r>
                  <a:rPr lang="en-US" altLang="en-US" sz="2800" dirty="0">
                    <a:latin typeface="Times New Roman" pitchFamily="18" charset="0"/>
                  </a:rPr>
                  <a:t>1   0   0    0</a:t>
                </a:r>
              </a:p>
            </p:txBody>
          </p:sp>
          <p:sp>
            <p:nvSpPr>
              <p:cNvPr id="26" name="AutoShape 36"/>
              <p:cNvSpPr>
                <a:spLocks/>
              </p:cNvSpPr>
              <p:nvPr/>
            </p:nvSpPr>
            <p:spPr bwMode="auto">
              <a:xfrm>
                <a:off x="0" y="24"/>
                <a:ext cx="45" cy="1111"/>
              </a:xfrm>
              <a:prstGeom prst="lef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27" name="AutoShape 37"/>
              <p:cNvSpPr>
                <a:spLocks/>
              </p:cNvSpPr>
              <p:nvPr/>
            </p:nvSpPr>
            <p:spPr bwMode="auto">
              <a:xfrm>
                <a:off x="1283" y="12"/>
                <a:ext cx="45" cy="1111"/>
              </a:xfrm>
              <a:prstGeom prst="righ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28" name="Rectangle 38"/>
              <p:cNvSpPr>
                <a:spLocks noChangeArrowheads="1"/>
              </p:cNvSpPr>
              <p:nvPr/>
            </p:nvSpPr>
            <p:spPr bwMode="auto">
              <a:xfrm>
                <a:off x="48" y="920"/>
                <a:ext cx="1202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宋体" pitchFamily="2" charset="-122"/>
                  </a:rPr>
                  <a:t>0  </a:t>
                </a:r>
                <a:r>
                  <a:rPr lang="en-US" altLang="en-US" sz="2800">
                    <a:latin typeface="Times New Roman" pitchFamily="18" charset="0"/>
                  </a:rPr>
                  <a:t>0   </a:t>
                </a:r>
                <a:r>
                  <a:rPr lang="en-US" altLang="en-US" sz="2800">
                    <a:latin typeface="宋体" pitchFamily="2" charset="-122"/>
                  </a:rPr>
                  <a:t>0</a:t>
                </a:r>
                <a:r>
                  <a:rPr lang="en-US" altLang="en-US" sz="2800">
                    <a:latin typeface="Times New Roman" pitchFamily="18" charset="0"/>
                  </a:rPr>
                  <a:t>   1    0</a:t>
                </a:r>
              </a:p>
            </p:txBody>
          </p:sp>
          <p:sp>
            <p:nvSpPr>
              <p:cNvPr id="29" name="Line 39"/>
              <p:cNvSpPr>
                <a:spLocks noChangeShapeType="1"/>
              </p:cNvSpPr>
              <p:nvPr/>
            </p:nvSpPr>
            <p:spPr bwMode="auto">
              <a:xfrm>
                <a:off x="96" y="60"/>
                <a:ext cx="1152" cy="1008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739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461" name="Group 42"/>
          <p:cNvGrpSpPr>
            <a:grpSpLocks/>
          </p:cNvGrpSpPr>
          <p:nvPr/>
        </p:nvGrpSpPr>
        <p:grpSpPr bwMode="auto">
          <a:xfrm>
            <a:off x="366464" y="1268760"/>
            <a:ext cx="8382000" cy="1223962"/>
            <a:chOff x="0" y="0"/>
            <a:chExt cx="5280" cy="7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63" name="Rectangle 43"/>
                <p:cNvSpPr>
                  <a:spLocks noChangeArrowheads="1"/>
                </p:cNvSpPr>
                <p:nvPr/>
              </p:nvSpPr>
              <p:spPr bwMode="auto">
                <a:xfrm>
                  <a:off x="928" y="0"/>
                  <a:ext cx="4352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800" b="1">
                      <a:latin typeface="Times New Roman" pitchFamily="18" charset="0"/>
                    </a:rPr>
                    <a:t>w</a:t>
                  </a:r>
                  <a:r>
                    <a:rPr lang="en-US" altLang="en-US" sz="2800" b="1" baseline="-18000" err="1">
                      <a:latin typeface="Times New Roman" pitchFamily="18" charset="0"/>
                    </a:rPr>
                    <a:t>ij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   </a:t>
                  </a:r>
                  <a:r>
                    <a:rPr lang="en-US" altLang="en-US" sz="2800" b="1">
                      <a:latin typeface="Times New Roman" pitchFamily="18" charset="0"/>
                    </a:rPr>
                    <a:t> </a:t>
                  </a:r>
                  <a:r>
                    <a:rPr lang="zh-CN" altLang="en-US" sz="2800" b="1">
                      <a:latin typeface="Times New Roman" pitchFamily="18" charset="0"/>
                    </a:rPr>
                    <a:t>若</a:t>
                  </a:r>
                  <a:r>
                    <a:rPr lang="en-US" altLang="zh-CN" sz="2800" b="1">
                      <a:latin typeface="Times New Roman" pitchFamily="18" charset="0"/>
                    </a:rPr>
                    <a:t>(</a:t>
                  </a:r>
                  <a:r>
                    <a:rPr lang="en-US" altLang="en-US" sz="2800" b="1">
                      <a:latin typeface="Times New Roman" pitchFamily="18" charset="0"/>
                    </a:rPr>
                    <a:t>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i</a:t>
                  </a:r>
                  <a:r>
                    <a:rPr lang="en-US" altLang="en-US" sz="2800" b="1">
                      <a:latin typeface="Times New Roman" pitchFamily="18" charset="0"/>
                    </a:rPr>
                    <a:t>,v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j</a:t>
                  </a:r>
                  <a:r>
                    <a:rPr lang="en-US" altLang="en-US" sz="2800" b="1" dirty="0">
                      <a:latin typeface="Times New Roman" pitchFamily="18" charset="0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0" dirty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 </m:t>
                      </m:r>
                      <m:r>
                        <a:rPr lang="en-US" altLang="en-US" sz="2800" b="1" i="1" dirty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∈</m:t>
                      </m:r>
                    </m:oMath>
                  </a14:m>
                  <a:r>
                    <a:rPr lang="en-US" altLang="en-US" sz="2800" b="1" dirty="0">
                      <a:latin typeface="Times New Roman" pitchFamily="18" charset="0"/>
                      <a:ea typeface="Arial Unicode MS" pitchFamily="34" charset="-122"/>
                      <a:cs typeface="Arial Unicode MS" pitchFamily="34" charset="-122"/>
                    </a:rPr>
                    <a:t> E</a:t>
                  </a:r>
                  <a:r>
                    <a:rPr lang="zh-CN" altLang="en-US" sz="2800" b="1" dirty="0">
                      <a:latin typeface="Times New Roman" pitchFamily="18" charset="0"/>
                    </a:rPr>
                    <a:t>，即</a:t>
                  </a:r>
                  <a:r>
                    <a:rPr lang="en-US" altLang="en-US" sz="2800" b="1" dirty="0">
                      <a:latin typeface="Times New Roman" pitchFamily="18" charset="0"/>
                    </a:rPr>
                    <a:t>v</a:t>
                  </a:r>
                  <a:r>
                    <a:rPr lang="en-US" altLang="en-US" sz="2800" b="1" baseline="-18000" dirty="0">
                      <a:latin typeface="Times New Roman" pitchFamily="18" charset="0"/>
                    </a:rPr>
                    <a:t>i</a:t>
                  </a:r>
                  <a:r>
                    <a:rPr lang="en-US" altLang="en-US" sz="2800" b="1" dirty="0">
                      <a:latin typeface="Times New Roman" pitchFamily="18" charset="0"/>
                    </a:rPr>
                    <a:t> , </a:t>
                  </a:r>
                  <a:r>
                    <a:rPr lang="en-US" altLang="en-US" sz="2800" b="1" dirty="0" err="1">
                      <a:latin typeface="Times New Roman" pitchFamily="18" charset="0"/>
                    </a:rPr>
                    <a:t>v</a:t>
                  </a:r>
                  <a:r>
                    <a:rPr lang="en-US" altLang="en-US" sz="2800" b="1" baseline="-18000" dirty="0" err="1">
                      <a:latin typeface="Times New Roman" pitchFamily="18" charset="0"/>
                    </a:rPr>
                    <a:t>j</a:t>
                  </a:r>
                  <a:r>
                    <a:rPr lang="zh-CN" altLang="en-US" sz="2800" b="1" dirty="0">
                      <a:latin typeface="Times New Roman" pitchFamily="18" charset="0"/>
                    </a:rPr>
                    <a:t>邻接，权值为</a:t>
                  </a:r>
                  <a:r>
                    <a:rPr lang="en-US" altLang="en-US" sz="2800" b="1" dirty="0" err="1">
                      <a:latin typeface="Times New Roman" pitchFamily="18" charset="0"/>
                    </a:rPr>
                    <a:t>w</a:t>
                  </a:r>
                  <a:r>
                    <a:rPr lang="en-US" altLang="en-US" sz="2800" b="1" baseline="-18000" dirty="0" err="1">
                      <a:latin typeface="Times New Roman" pitchFamily="18" charset="0"/>
                    </a:rPr>
                    <a:t>ij</a:t>
                  </a:r>
                  <a:endParaRPr lang="en-US" altLang="en-US" sz="2800" b="1" baseline="-18000" dirty="0">
                    <a:latin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03463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8" y="0"/>
                  <a:ext cx="4352" cy="29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853" t="-22078" b="-4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464" name="Rectangle 44"/>
                <p:cNvSpPr>
                  <a:spLocks noChangeArrowheads="1"/>
                </p:cNvSpPr>
                <p:nvPr/>
              </p:nvSpPr>
              <p:spPr bwMode="auto">
                <a:xfrm>
                  <a:off x="928" y="476"/>
                  <a:ext cx="3469" cy="29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800" b="1">
                      <a:latin typeface="宋体" pitchFamily="2" charset="-122"/>
                    </a:rPr>
                    <a:t>∞ </a:t>
                  </a:r>
                  <a:r>
                    <a:rPr lang="zh-CN" altLang="en-US" sz="2800" b="1">
                      <a:latin typeface="Times New Roman" pitchFamily="18" charset="0"/>
                    </a:rPr>
                    <a:t>  若</a:t>
                  </a:r>
                  <a:r>
                    <a:rPr lang="en-US" altLang="zh-CN" sz="2800" b="1">
                      <a:latin typeface="Times New Roman" pitchFamily="18" charset="0"/>
                    </a:rPr>
                    <a:t>(</a:t>
                  </a:r>
                  <a:r>
                    <a:rPr lang="en-US" altLang="en-US" sz="2800" b="1">
                      <a:latin typeface="Times New Roman" pitchFamily="18" charset="0"/>
                    </a:rPr>
                    <a:t>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i</a:t>
                  </a:r>
                  <a:r>
                    <a:rPr lang="en-US" altLang="en-US" sz="2800" b="1">
                      <a:latin typeface="Times New Roman" pitchFamily="18" charset="0"/>
                    </a:rPr>
                    <a:t>,v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j</a:t>
                  </a:r>
                  <a:r>
                    <a:rPr lang="en-US" altLang="en-US" sz="2800" b="1">
                      <a:latin typeface="Times New Roman" pitchFamily="18" charset="0"/>
                    </a:rPr>
                    <a:t>)</a:t>
                  </a:r>
                  <a14:m>
                    <m:oMath xmlns:m="http://schemas.openxmlformats.org/officeDocument/2006/math">
                      <m:r>
                        <a:rPr lang="en-US" altLang="en-US" sz="2800" b="1" i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en-US" sz="2800" b="1" i="1" smtClean="0">
                          <a:latin typeface="Cambria Math"/>
                          <a:ea typeface="Cambria Math"/>
                        </a:rPr>
                        <m:t>∉ </m:t>
                      </m:r>
                    </m:oMath>
                  </a14:m>
                  <a:r>
                    <a:rPr lang="en-US" altLang="en-US" sz="2800" b="1">
                      <a:latin typeface="Times New Roman" pitchFamily="18" charset="0"/>
                      <a:ea typeface="Arial Unicode MS" pitchFamily="34" charset="-122"/>
                      <a:cs typeface="Arial Unicode MS" pitchFamily="34" charset="-122"/>
                    </a:rPr>
                    <a:t>E</a:t>
                  </a:r>
                  <a:r>
                    <a:rPr lang="zh-CN" altLang="en-US" sz="2800" b="1">
                      <a:latin typeface="Times New Roman" pitchFamily="18" charset="0"/>
                    </a:rPr>
                    <a:t>，即</a:t>
                  </a:r>
                  <a:r>
                    <a:rPr lang="en-US" altLang="en-US" sz="2800" b="1">
                      <a:latin typeface="Times New Roman" pitchFamily="18" charset="0"/>
                    </a:rPr>
                    <a:t>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i</a:t>
                  </a:r>
                  <a:r>
                    <a:rPr lang="en-US" altLang="en-US" sz="2800" b="1">
                      <a:latin typeface="Times New Roman" pitchFamily="18" charset="0"/>
                    </a:rPr>
                    <a:t> , v</a:t>
                  </a:r>
                  <a:r>
                    <a:rPr lang="en-US" altLang="en-US" sz="2800" b="1" baseline="-18000">
                      <a:latin typeface="Times New Roman" pitchFamily="18" charset="0"/>
                    </a:rPr>
                    <a:t>j</a:t>
                  </a:r>
                  <a:r>
                    <a:rPr lang="zh-CN" altLang="en-US" sz="2800" b="1">
                      <a:latin typeface="Times New Roman" pitchFamily="18" charset="0"/>
                    </a:rPr>
                    <a:t>不邻接时</a:t>
                  </a:r>
                </a:p>
              </p:txBody>
            </p:sp>
          </mc:Choice>
          <mc:Fallback xmlns="">
            <p:sp>
              <p:nvSpPr>
                <p:cNvPr id="403464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28" y="476"/>
                  <a:ext cx="3469" cy="29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326" t="-22078" r="-4319" b="-4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3465" name="Rectangle 45"/>
            <p:cNvSpPr>
              <a:spLocks noChangeArrowheads="1"/>
            </p:cNvSpPr>
            <p:nvPr/>
          </p:nvSpPr>
          <p:spPr bwMode="auto">
            <a:xfrm>
              <a:off x="0" y="265"/>
              <a:ext cx="748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A[</a:t>
              </a:r>
              <a:r>
                <a:rPr lang="en-US" altLang="en-US" sz="2800" b="1" dirty="0" err="1">
                  <a:latin typeface="Times New Roman" pitchFamily="18" charset="0"/>
                </a:rPr>
                <a:t>i</a:t>
              </a:r>
              <a:r>
                <a:rPr lang="en-US" altLang="en-US" sz="2800" b="1" dirty="0">
                  <a:latin typeface="Times New Roman" pitchFamily="18" charset="0"/>
                </a:rPr>
                <a:t>][j]=</a:t>
              </a:r>
            </a:p>
          </p:txBody>
        </p:sp>
        <p:sp>
          <p:nvSpPr>
            <p:cNvPr id="403466" name="AutoShape 46"/>
            <p:cNvSpPr>
              <a:spLocks/>
            </p:cNvSpPr>
            <p:nvPr/>
          </p:nvSpPr>
          <p:spPr bwMode="auto">
            <a:xfrm>
              <a:off x="832" y="176"/>
              <a:ext cx="91" cy="453"/>
            </a:xfrm>
            <a:prstGeom prst="leftBrace">
              <a:avLst>
                <a:gd name="adj1" fmla="val 41484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imes New Roman" pitchFamily="18" charset="0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有向图：带权图的邻接矩阵表示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832648"/>
          </a:xfrm>
        </p:spPr>
        <p:txBody>
          <a:bodyPr/>
          <a:lstStyle/>
          <a:p>
            <a:r>
              <a:rPr lang="zh-CN" altLang="en-US" dirty="0"/>
              <a:t>矩阵的元素：</a:t>
            </a:r>
            <a:endParaRPr lang="en-US" dirty="0"/>
          </a:p>
        </p:txBody>
      </p:sp>
      <p:sp>
        <p:nvSpPr>
          <p:cNvPr id="53" name="Rectangle 3"/>
          <p:cNvSpPr>
            <a:spLocks noChangeArrowheads="1"/>
          </p:cNvSpPr>
          <p:nvPr/>
        </p:nvSpPr>
        <p:spPr bwMode="auto">
          <a:xfrm>
            <a:off x="2706006" y="4905534"/>
            <a:ext cx="3983359" cy="323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itchFamily="18" charset="0"/>
              </a:rPr>
              <a:t>带权有向图的数组存储</a:t>
            </a:r>
          </a:p>
        </p:txBody>
      </p:sp>
      <p:grpSp>
        <p:nvGrpSpPr>
          <p:cNvPr id="54" name="Group 4"/>
          <p:cNvGrpSpPr>
            <a:grpSpLocks/>
          </p:cNvGrpSpPr>
          <p:nvPr/>
        </p:nvGrpSpPr>
        <p:grpSpPr bwMode="auto">
          <a:xfrm>
            <a:off x="3429403" y="2443137"/>
            <a:ext cx="1949622" cy="2278352"/>
            <a:chOff x="0" y="0"/>
            <a:chExt cx="1043" cy="1436"/>
          </a:xfrm>
        </p:grpSpPr>
        <p:sp>
          <p:nvSpPr>
            <p:cNvPr id="87" name="Rectangle 5"/>
            <p:cNvSpPr>
              <a:spLocks noChangeArrowheads="1"/>
            </p:cNvSpPr>
            <p:nvPr/>
          </p:nvSpPr>
          <p:spPr bwMode="auto">
            <a:xfrm>
              <a:off x="0" y="1232"/>
              <a:ext cx="1043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(b</a:t>
              </a:r>
              <a:r>
                <a:rPr lang="en-US" altLang="en-US" sz="2800" b="1">
                  <a:latin typeface="Times New Roman" pitchFamily="18" charset="0"/>
                </a:rPr>
                <a:t>)   </a:t>
              </a:r>
              <a:r>
                <a:rPr lang="zh-CN" altLang="en-US" sz="2800" b="1">
                  <a:latin typeface="Times New Roman" pitchFamily="18" charset="0"/>
                </a:rPr>
                <a:t>顶点数组</a:t>
              </a:r>
              <a:endParaRPr lang="zh-CN" altLang="en-US" sz="2800" b="1" dirty="0">
                <a:latin typeface="Times New Roman" pitchFamily="18" charset="0"/>
              </a:endParaRPr>
            </a:p>
          </p:txBody>
        </p:sp>
        <p:grpSp>
          <p:nvGrpSpPr>
            <p:cNvPr id="88" name="Group 6"/>
            <p:cNvGrpSpPr>
              <a:grpSpLocks/>
            </p:cNvGrpSpPr>
            <p:nvPr/>
          </p:nvGrpSpPr>
          <p:grpSpPr bwMode="auto">
            <a:xfrm>
              <a:off x="266" y="0"/>
              <a:ext cx="453" cy="1134"/>
              <a:chOff x="0" y="0"/>
              <a:chExt cx="453" cy="1160"/>
            </a:xfrm>
          </p:grpSpPr>
          <p:sp>
            <p:nvSpPr>
              <p:cNvPr id="89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5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vexs</a:t>
                </a:r>
              </a:p>
            </p:txBody>
          </p:sp>
          <p:sp>
            <p:nvSpPr>
              <p:cNvPr id="90" name="Rectangle 8"/>
              <p:cNvSpPr>
                <a:spLocks noChangeArrowheads="1"/>
              </p:cNvSpPr>
              <p:nvPr/>
            </p:nvSpPr>
            <p:spPr bwMode="auto">
              <a:xfrm>
                <a:off x="58" y="248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91" name="Rectangle 9"/>
              <p:cNvSpPr>
                <a:spLocks noChangeArrowheads="1"/>
              </p:cNvSpPr>
              <p:nvPr/>
            </p:nvSpPr>
            <p:spPr bwMode="auto">
              <a:xfrm>
                <a:off x="61" y="427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92" name="Rectangle 10"/>
              <p:cNvSpPr>
                <a:spLocks noChangeArrowheads="1"/>
              </p:cNvSpPr>
              <p:nvPr/>
            </p:nvSpPr>
            <p:spPr bwMode="auto">
              <a:xfrm>
                <a:off x="61" y="611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93" name="Rectangle 11"/>
              <p:cNvSpPr>
                <a:spLocks noChangeArrowheads="1"/>
              </p:cNvSpPr>
              <p:nvPr/>
            </p:nvSpPr>
            <p:spPr bwMode="auto">
              <a:xfrm>
                <a:off x="61" y="795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94" name="Rectangle 12"/>
              <p:cNvSpPr>
                <a:spLocks noChangeArrowheads="1"/>
              </p:cNvSpPr>
              <p:nvPr/>
            </p:nvSpPr>
            <p:spPr bwMode="auto">
              <a:xfrm>
                <a:off x="64" y="979"/>
                <a:ext cx="360" cy="1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e</a:t>
                </a:r>
              </a:p>
            </p:txBody>
          </p:sp>
        </p:grpSp>
      </p:grpSp>
      <p:grpSp>
        <p:nvGrpSpPr>
          <p:cNvPr id="55" name="Group 13"/>
          <p:cNvGrpSpPr>
            <a:grpSpLocks/>
          </p:cNvGrpSpPr>
          <p:nvPr/>
        </p:nvGrpSpPr>
        <p:grpSpPr bwMode="auto">
          <a:xfrm>
            <a:off x="5756612" y="2582757"/>
            <a:ext cx="2775828" cy="2157771"/>
            <a:chOff x="0" y="0"/>
            <a:chExt cx="1485" cy="1360"/>
          </a:xfrm>
        </p:grpSpPr>
        <p:sp>
          <p:nvSpPr>
            <p:cNvPr id="78" name="Rectangle 14"/>
            <p:cNvSpPr>
              <a:spLocks noChangeArrowheads="1"/>
            </p:cNvSpPr>
            <p:nvPr/>
          </p:nvSpPr>
          <p:spPr bwMode="auto">
            <a:xfrm>
              <a:off x="183" y="1156"/>
              <a:ext cx="106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Times New Roman" pitchFamily="18" charset="0"/>
                </a:rPr>
                <a:t>(c)   </a:t>
              </a:r>
              <a:r>
                <a:rPr lang="zh-CN" altLang="en-US" sz="2800" b="1">
                  <a:latin typeface="Times New Roman" pitchFamily="18" charset="0"/>
                </a:rPr>
                <a:t>邻接矩阵</a:t>
              </a:r>
            </a:p>
          </p:txBody>
        </p:sp>
        <p:grpSp>
          <p:nvGrpSpPr>
            <p:cNvPr id="79" name="Group 15"/>
            <p:cNvGrpSpPr>
              <a:grpSpLocks/>
            </p:cNvGrpSpPr>
            <p:nvPr/>
          </p:nvGrpSpPr>
          <p:grpSpPr bwMode="auto">
            <a:xfrm>
              <a:off x="0" y="0"/>
              <a:ext cx="1485" cy="1135"/>
              <a:chOff x="0" y="0"/>
              <a:chExt cx="1485" cy="1135"/>
            </a:xfrm>
          </p:grpSpPr>
          <p:sp>
            <p:nvSpPr>
              <p:cNvPr id="80" name="Rectangle 16"/>
              <p:cNvSpPr>
                <a:spLocks noChangeArrowheads="1"/>
              </p:cNvSpPr>
              <p:nvPr/>
            </p:nvSpPr>
            <p:spPr bwMode="auto">
              <a:xfrm>
                <a:off x="48" y="0"/>
                <a:ext cx="138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宋体" pitchFamily="2" charset="-122"/>
                  </a:rPr>
                  <a:t>∞ </a:t>
                </a:r>
                <a:r>
                  <a:rPr lang="en-US" altLang="en-US" sz="2800">
                    <a:latin typeface="Times New Roman" pitchFamily="18" charset="0"/>
                  </a:rPr>
                  <a:t>6    2   </a:t>
                </a:r>
                <a:r>
                  <a:rPr lang="en-US" altLang="en-US" sz="2800">
                    <a:latin typeface="宋体" pitchFamily="2" charset="-122"/>
                  </a:rPr>
                  <a:t>∞ ∞</a:t>
                </a:r>
              </a:p>
            </p:txBody>
          </p:sp>
          <p:sp>
            <p:nvSpPr>
              <p:cNvPr id="81" name="Rectangle 17"/>
              <p:cNvSpPr>
                <a:spLocks noChangeArrowheads="1"/>
              </p:cNvSpPr>
              <p:nvPr/>
            </p:nvSpPr>
            <p:spPr bwMode="auto">
              <a:xfrm>
                <a:off x="48" y="240"/>
                <a:ext cx="138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宋体" pitchFamily="2" charset="-122"/>
                  </a:rPr>
                  <a:t>∞ ∞</a:t>
                </a:r>
                <a:r>
                  <a:rPr lang="zh-CN" altLang="en-US" sz="2800" dirty="0">
                    <a:latin typeface="Times New Roman" pitchFamily="18" charset="0"/>
                  </a:rPr>
                  <a:t> </a:t>
                </a:r>
                <a:r>
                  <a:rPr lang="zh-CN" altLang="en-US" sz="2800" dirty="0">
                    <a:latin typeface="宋体" pitchFamily="2" charset="-122"/>
                  </a:rPr>
                  <a:t>∞</a:t>
                </a:r>
                <a:r>
                  <a:rPr lang="zh-CN" altLang="en-US" sz="2800" dirty="0">
                    <a:latin typeface="Times New Roman" pitchFamily="18" charset="0"/>
                  </a:rPr>
                  <a:t>  </a:t>
                </a:r>
                <a:r>
                  <a:rPr lang="zh-CN" altLang="en-US" sz="2800" dirty="0">
                    <a:latin typeface="宋体" pitchFamily="2" charset="-122"/>
                  </a:rPr>
                  <a:t>∞</a:t>
                </a:r>
                <a:r>
                  <a:rPr lang="zh-CN" altLang="en-US" sz="2800" dirty="0">
                    <a:latin typeface="Times New Roman" pitchFamily="18" charset="0"/>
                  </a:rPr>
                  <a:t>   </a:t>
                </a:r>
                <a:r>
                  <a:rPr lang="en-US" altLang="en-US" sz="2800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82" name="Rectangle 18"/>
              <p:cNvSpPr>
                <a:spLocks noChangeArrowheads="1"/>
              </p:cNvSpPr>
              <p:nvPr/>
            </p:nvSpPr>
            <p:spPr bwMode="auto">
              <a:xfrm>
                <a:off x="48" y="468"/>
                <a:ext cx="138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 dirty="0">
                    <a:latin typeface="宋体" pitchFamily="2" charset="-122"/>
                  </a:rPr>
                  <a:t>∞</a:t>
                </a:r>
                <a:r>
                  <a:rPr lang="zh-CN" altLang="en-US" sz="2800" dirty="0">
                    <a:latin typeface="Times New Roman" pitchFamily="18" charset="0"/>
                  </a:rPr>
                  <a:t>   </a:t>
                </a:r>
                <a:r>
                  <a:rPr lang="en-US" altLang="en-US" sz="2800" dirty="0">
                    <a:latin typeface="Times New Roman" pitchFamily="18" charset="0"/>
                  </a:rPr>
                  <a:t>3  </a:t>
                </a:r>
                <a:r>
                  <a:rPr lang="en-US" altLang="en-US" sz="2800" dirty="0">
                    <a:latin typeface="宋体" pitchFamily="2" charset="-122"/>
                  </a:rPr>
                  <a:t>∞</a:t>
                </a:r>
                <a:r>
                  <a:rPr lang="en-US" altLang="en-US" sz="2800" dirty="0">
                    <a:latin typeface="Times New Roman" pitchFamily="18" charset="0"/>
                  </a:rPr>
                  <a:t>   1   </a:t>
                </a:r>
                <a:r>
                  <a:rPr lang="en-US" altLang="en-US" sz="2800" dirty="0">
                    <a:latin typeface="宋体" pitchFamily="2" charset="-122"/>
                  </a:rPr>
                  <a:t>∞</a:t>
                </a:r>
              </a:p>
            </p:txBody>
          </p:sp>
          <p:sp>
            <p:nvSpPr>
              <p:cNvPr id="83" name="Rectangle 19"/>
              <p:cNvSpPr>
                <a:spLocks noChangeArrowheads="1"/>
              </p:cNvSpPr>
              <p:nvPr/>
            </p:nvSpPr>
            <p:spPr bwMode="auto">
              <a:xfrm>
                <a:off x="48" y="700"/>
                <a:ext cx="138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宋体" pitchFamily="2" charset="-122"/>
                  </a:rPr>
                  <a:t>∞ </a:t>
                </a:r>
                <a:r>
                  <a:rPr lang="en-US" altLang="en-US" sz="2800">
                    <a:latin typeface="宋体" pitchFamily="2" charset="-122"/>
                  </a:rPr>
                  <a:t>4 </a:t>
                </a:r>
                <a:r>
                  <a:rPr lang="en-US" altLang="en-US" sz="2800">
                    <a:latin typeface="Times New Roman" pitchFamily="18" charset="0"/>
                  </a:rPr>
                  <a:t> </a:t>
                </a:r>
                <a:r>
                  <a:rPr lang="en-US" altLang="en-US" sz="2800">
                    <a:latin typeface="宋体" pitchFamily="2" charset="-122"/>
                  </a:rPr>
                  <a:t>∞ ∞ </a:t>
                </a:r>
                <a:r>
                  <a:rPr lang="en-US" altLang="en-US" sz="2800">
                    <a:latin typeface="Times New Roman" pitchFamily="18" charset="0"/>
                  </a:rPr>
                  <a:t> 5</a:t>
                </a:r>
              </a:p>
            </p:txBody>
          </p:sp>
          <p:sp>
            <p:nvSpPr>
              <p:cNvPr id="84" name="AutoShape 20"/>
              <p:cNvSpPr>
                <a:spLocks/>
              </p:cNvSpPr>
              <p:nvPr/>
            </p:nvSpPr>
            <p:spPr bwMode="auto">
              <a:xfrm>
                <a:off x="0" y="24"/>
                <a:ext cx="45" cy="1111"/>
              </a:xfrm>
              <a:prstGeom prst="lef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85" name="AutoShape 21"/>
              <p:cNvSpPr>
                <a:spLocks/>
              </p:cNvSpPr>
              <p:nvPr/>
            </p:nvSpPr>
            <p:spPr bwMode="auto">
              <a:xfrm>
                <a:off x="1440" y="12"/>
                <a:ext cx="45" cy="1111"/>
              </a:xfrm>
              <a:prstGeom prst="rightBracket">
                <a:avLst>
                  <a:gd name="adj" fmla="val 20574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latin typeface="Times New Roman" pitchFamily="18" charset="0"/>
                </a:endParaRPr>
              </a:p>
            </p:txBody>
          </p:sp>
          <p:sp>
            <p:nvSpPr>
              <p:cNvPr id="86" name="Rectangle 22"/>
              <p:cNvSpPr>
                <a:spLocks noChangeArrowheads="1"/>
              </p:cNvSpPr>
              <p:nvPr/>
            </p:nvSpPr>
            <p:spPr bwMode="auto">
              <a:xfrm>
                <a:off x="48" y="920"/>
                <a:ext cx="1383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latin typeface="宋体" pitchFamily="2" charset="-122"/>
                  </a:rPr>
                  <a:t>∞ ∞</a:t>
                </a:r>
                <a:r>
                  <a:rPr lang="zh-CN" altLang="en-US" sz="2800">
                    <a:latin typeface="Times New Roman" pitchFamily="18" charset="0"/>
                  </a:rPr>
                  <a:t> </a:t>
                </a:r>
                <a:r>
                  <a:rPr lang="zh-CN" altLang="en-US" sz="2800">
                    <a:latin typeface="宋体" pitchFamily="2" charset="-122"/>
                  </a:rPr>
                  <a:t>∞ ∞ ∞</a:t>
                </a:r>
              </a:p>
            </p:txBody>
          </p:sp>
        </p:grp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560375" y="2823832"/>
            <a:ext cx="2704796" cy="1846798"/>
            <a:chOff x="0" y="0"/>
            <a:chExt cx="1447" cy="1164"/>
          </a:xfrm>
        </p:grpSpPr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0" y="960"/>
              <a:ext cx="14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b="1" dirty="0">
                  <a:latin typeface="Times New Roman" pitchFamily="18" charset="0"/>
                </a:rPr>
                <a:t>(a)  </a:t>
              </a:r>
              <a:r>
                <a:rPr lang="zh-CN" altLang="en-US" sz="2800" b="1" dirty="0">
                  <a:latin typeface="Times New Roman" pitchFamily="18" charset="0"/>
                </a:rPr>
                <a:t>带权有向图</a:t>
              </a:r>
              <a:r>
                <a:rPr lang="zh-CN" altLang="en-US" sz="28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58" name="Group 25"/>
            <p:cNvGrpSpPr>
              <a:grpSpLocks/>
            </p:cNvGrpSpPr>
            <p:nvPr/>
          </p:nvGrpSpPr>
          <p:grpSpPr bwMode="auto">
            <a:xfrm>
              <a:off x="7" y="0"/>
              <a:ext cx="1440" cy="840"/>
              <a:chOff x="0" y="0"/>
              <a:chExt cx="1440" cy="840"/>
            </a:xfrm>
          </p:grpSpPr>
          <p:sp>
            <p:nvSpPr>
              <p:cNvPr id="59" name="Rectangle 26"/>
              <p:cNvSpPr>
                <a:spLocks noChangeArrowheads="1"/>
              </p:cNvSpPr>
              <p:nvPr/>
            </p:nvSpPr>
            <p:spPr bwMode="auto">
              <a:xfrm>
                <a:off x="992" y="8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0" name="Rectangle 27"/>
              <p:cNvSpPr>
                <a:spLocks noChangeArrowheads="1"/>
              </p:cNvSpPr>
              <p:nvPr/>
            </p:nvSpPr>
            <p:spPr bwMode="auto">
              <a:xfrm>
                <a:off x="939" y="440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61" name="Rectangle 28"/>
              <p:cNvSpPr>
                <a:spLocks noChangeArrowheads="1"/>
              </p:cNvSpPr>
              <p:nvPr/>
            </p:nvSpPr>
            <p:spPr bwMode="auto">
              <a:xfrm>
                <a:off x="656" y="392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2" name="Rectangle 29"/>
              <p:cNvSpPr>
                <a:spLocks noChangeArrowheads="1"/>
              </p:cNvSpPr>
              <p:nvPr/>
            </p:nvSpPr>
            <p:spPr bwMode="auto">
              <a:xfrm>
                <a:off x="384" y="56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3" name="Rectangle 30"/>
              <p:cNvSpPr>
                <a:spLocks noChangeArrowheads="1"/>
              </p:cNvSpPr>
              <p:nvPr/>
            </p:nvSpPr>
            <p:spPr bwMode="auto">
              <a:xfrm>
                <a:off x="0" y="336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4" name="Rectangle 31"/>
              <p:cNvSpPr>
                <a:spLocks noChangeArrowheads="1"/>
              </p:cNvSpPr>
              <p:nvPr/>
            </p:nvSpPr>
            <p:spPr bwMode="auto">
              <a:xfrm>
                <a:off x="376" y="0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65" name="Oval 32"/>
              <p:cNvSpPr>
                <a:spLocks noChangeArrowheads="1"/>
              </p:cNvSpPr>
              <p:nvPr/>
            </p:nvSpPr>
            <p:spPr bwMode="auto">
              <a:xfrm>
                <a:off x="56" y="64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66" name="Oval 33"/>
              <p:cNvSpPr>
                <a:spLocks noChangeArrowheads="1"/>
              </p:cNvSpPr>
              <p:nvPr/>
            </p:nvSpPr>
            <p:spPr bwMode="auto">
              <a:xfrm>
                <a:off x="698" y="76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67" name="Oval 34"/>
              <p:cNvSpPr>
                <a:spLocks noChangeArrowheads="1"/>
              </p:cNvSpPr>
              <p:nvPr/>
            </p:nvSpPr>
            <p:spPr bwMode="auto">
              <a:xfrm>
                <a:off x="53" y="636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68" name="Oval 35"/>
              <p:cNvSpPr>
                <a:spLocks noChangeArrowheads="1"/>
              </p:cNvSpPr>
              <p:nvPr/>
            </p:nvSpPr>
            <p:spPr bwMode="auto">
              <a:xfrm>
                <a:off x="693" y="628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69" name="Oval 36"/>
              <p:cNvSpPr>
                <a:spLocks noChangeArrowheads="1"/>
              </p:cNvSpPr>
              <p:nvPr/>
            </p:nvSpPr>
            <p:spPr bwMode="auto">
              <a:xfrm>
                <a:off x="1213" y="316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70" name="Line 37"/>
              <p:cNvSpPr>
                <a:spLocks noChangeShapeType="1"/>
              </p:cNvSpPr>
              <p:nvPr/>
            </p:nvSpPr>
            <p:spPr bwMode="auto">
              <a:xfrm>
                <a:off x="168" y="280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1" name="Line 38"/>
              <p:cNvSpPr>
                <a:spLocks noChangeShapeType="1"/>
              </p:cNvSpPr>
              <p:nvPr/>
            </p:nvSpPr>
            <p:spPr bwMode="auto">
              <a:xfrm>
                <a:off x="813" y="272"/>
                <a:ext cx="0" cy="36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288" y="168"/>
                <a:ext cx="4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>
                <a:off x="288" y="736"/>
                <a:ext cx="4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4" name="Line 41"/>
              <p:cNvSpPr>
                <a:spLocks noChangeShapeType="1"/>
              </p:cNvSpPr>
              <p:nvPr/>
            </p:nvSpPr>
            <p:spPr bwMode="auto">
              <a:xfrm flipV="1">
                <a:off x="248" y="224"/>
                <a:ext cx="453" cy="45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5" name="Line 42"/>
              <p:cNvSpPr>
                <a:spLocks noChangeShapeType="1"/>
              </p:cNvSpPr>
              <p:nvPr/>
            </p:nvSpPr>
            <p:spPr bwMode="auto">
              <a:xfrm flipV="1">
                <a:off x="912" y="496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6" name="Line 43"/>
              <p:cNvSpPr>
                <a:spLocks noChangeShapeType="1"/>
              </p:cNvSpPr>
              <p:nvPr/>
            </p:nvSpPr>
            <p:spPr bwMode="auto">
              <a:xfrm flipH="1" flipV="1">
                <a:off x="917" y="192"/>
                <a:ext cx="331" cy="1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77" name="Rectangle 44"/>
              <p:cNvSpPr>
                <a:spLocks noChangeArrowheads="1"/>
              </p:cNvSpPr>
              <p:nvPr/>
            </p:nvSpPr>
            <p:spPr bwMode="auto">
              <a:xfrm>
                <a:off x="344" y="288"/>
                <a:ext cx="18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179512" y="5373216"/>
            <a:ext cx="8856984" cy="148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53340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717675" indent="-4572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2354263" indent="-4572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99085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34480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39052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43624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481965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1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</a:rPr>
              <a:t>对于顶点</a:t>
            </a:r>
            <a:r>
              <a:rPr lang="en-US" altLang="en-US" sz="2800" b="1" dirty="0">
                <a:latin typeface="+mn-lt"/>
              </a:rPr>
              <a:t>vi</a:t>
            </a:r>
            <a:r>
              <a:rPr lang="zh-CN" altLang="en-US" sz="2800" b="1" dirty="0">
                <a:latin typeface="+mn-lt"/>
              </a:rPr>
              <a:t>，第</a:t>
            </a:r>
            <a:r>
              <a:rPr lang="en-US" altLang="en-US" sz="2800" b="1" dirty="0" err="1">
                <a:latin typeface="+mn-lt"/>
              </a:rPr>
              <a:t>i</a:t>
            </a:r>
            <a:r>
              <a:rPr lang="zh-CN" altLang="en-US" sz="2800" b="1" dirty="0">
                <a:latin typeface="+mn-lt"/>
              </a:rPr>
              <a:t>行的非</a:t>
            </a:r>
            <a:r>
              <a:rPr lang="en-US" altLang="en-US" sz="2800" b="1" dirty="0">
                <a:latin typeface="+mn-lt"/>
              </a:rPr>
              <a:t>0</a:t>
            </a:r>
            <a:r>
              <a:rPr lang="zh-CN" altLang="en-US" sz="2800" b="1" dirty="0">
                <a:latin typeface="+mn-lt"/>
              </a:rPr>
              <a:t>元素的个数是其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出度</a:t>
            </a:r>
            <a:r>
              <a:rPr lang="en-US" altLang="en-US" sz="2800" b="1" dirty="0">
                <a:latin typeface="+mn-lt"/>
              </a:rPr>
              <a:t>OD(vi)</a:t>
            </a:r>
            <a:r>
              <a:rPr lang="zh-CN" altLang="en-US" sz="2800" b="1" dirty="0">
                <a:latin typeface="+mn-lt"/>
              </a:rPr>
              <a:t>；第</a:t>
            </a:r>
            <a:r>
              <a:rPr lang="en-US" altLang="en-US" sz="2800" b="1" dirty="0" err="1">
                <a:latin typeface="+mn-lt"/>
              </a:rPr>
              <a:t>i</a:t>
            </a:r>
            <a:r>
              <a:rPr lang="zh-CN" altLang="en-US" sz="2800" b="1" dirty="0">
                <a:latin typeface="+mn-lt"/>
              </a:rPr>
              <a:t>列的非</a:t>
            </a:r>
            <a:r>
              <a:rPr lang="en-US" altLang="en-US" sz="2800" b="1" dirty="0">
                <a:latin typeface="+mn-lt"/>
              </a:rPr>
              <a:t>0</a:t>
            </a:r>
            <a:r>
              <a:rPr lang="zh-CN" altLang="en-US" sz="2800" b="1" dirty="0">
                <a:latin typeface="+mn-lt"/>
              </a:rPr>
              <a:t>元素的个数是其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入度</a:t>
            </a:r>
            <a:r>
              <a:rPr lang="en-US" altLang="en-US" sz="2800" b="1" dirty="0">
                <a:latin typeface="+mn-lt"/>
              </a:rPr>
              <a:t>ID(vi) </a:t>
            </a:r>
            <a:endParaRPr lang="zh-CN" altLang="en-US" sz="2800" b="1" dirty="0">
              <a:latin typeface="+mn-lt"/>
            </a:endParaRPr>
          </a:p>
          <a:p>
            <a:pPr marL="457200" indent="-457200" eaLnBrk="1" hangingPunct="1">
              <a:lnSpc>
                <a:spcPct val="110000"/>
              </a:lnSpc>
              <a:buClrTx/>
              <a:buSzPct val="120000"/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+mn-lt"/>
              </a:rPr>
              <a:t>邻接矩阵中非</a:t>
            </a:r>
            <a:r>
              <a:rPr lang="en-US" altLang="en-US" sz="2800" b="1" dirty="0">
                <a:latin typeface="+mn-lt"/>
              </a:rPr>
              <a:t>0</a:t>
            </a:r>
            <a:r>
              <a:rPr lang="zh-CN" altLang="en-US" sz="2800" b="1" dirty="0">
                <a:latin typeface="+mn-lt"/>
              </a:rPr>
              <a:t>元素的个数就是图的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</a:rPr>
              <a:t>弧的数目</a:t>
            </a:r>
          </a:p>
        </p:txBody>
      </p:sp>
    </p:spTree>
    <p:extLst>
      <p:ext uri="{BB962C8B-B14F-4D97-AF65-F5344CB8AC3E}">
        <p14:creationId xmlns:p14="http://schemas.microsoft.com/office/powerpoint/2010/main" val="83844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  <a:ea typeface="+mn-ea"/>
              </a:rPr>
              <a:t>1. </a:t>
            </a:r>
            <a:r>
              <a:rPr lang="zh-CN" altLang="en-US" dirty="0">
                <a:latin typeface="+mn-lt"/>
                <a:ea typeface="+mn-ea"/>
              </a:rPr>
              <a:t>图 </a:t>
            </a:r>
            <a:r>
              <a:rPr lang="en-US" altLang="zh-CN" dirty="0">
                <a:latin typeface="+mn-lt"/>
                <a:ea typeface="+mn-ea"/>
              </a:rPr>
              <a:t>(</a:t>
            </a:r>
            <a:r>
              <a:rPr lang="en-US" altLang="en-US" dirty="0">
                <a:latin typeface="+mn-lt"/>
                <a:ea typeface="+mn-ea"/>
              </a:rPr>
              <a:t>Graph)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线性结构</a:t>
            </a:r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：除第一个和最后一个元素外，任何一个元素都有唯一的</a:t>
            </a:r>
            <a:r>
              <a:rPr lang="en-US" altLang="en-US" b="1" dirty="0" err="1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一个直接前驱和直接后继</a:t>
            </a:r>
            <a:endParaRPr lang="en-US" altLang="en-US" b="1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非线性结构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树结构</a:t>
            </a:r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：每个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</a:t>
            </a:r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en-US" dirty="0"/>
              <a:t>有且仅有</a:t>
            </a:r>
            <a:r>
              <a:rPr lang="zh-CN" altLang="en-US" b="1" dirty="0">
                <a:solidFill>
                  <a:srgbClr val="C00000"/>
                </a:solidFill>
              </a:rPr>
              <a:t>一个直接前趋</a:t>
            </a:r>
            <a:r>
              <a:rPr lang="en-US" altLang="zh-CN" dirty="0"/>
              <a:t>(</a:t>
            </a:r>
            <a:r>
              <a:rPr lang="zh-CN" altLang="en-US" dirty="0"/>
              <a:t>即它的上层结点</a:t>
            </a:r>
            <a:r>
              <a:rPr lang="en-US" altLang="zh-CN" dirty="0"/>
              <a:t>) </a:t>
            </a:r>
            <a:r>
              <a:rPr lang="en-US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dirty="0"/>
              <a:t>可以有</a:t>
            </a:r>
            <a:r>
              <a:rPr lang="en-US" altLang="zh-CN" b="1" dirty="0">
                <a:solidFill>
                  <a:srgbClr val="C00000"/>
                </a:solidFill>
              </a:rPr>
              <a:t>0-</a:t>
            </a:r>
            <a:r>
              <a:rPr lang="zh-CN" altLang="en-US" b="1" dirty="0">
                <a:solidFill>
                  <a:srgbClr val="C00000"/>
                </a:solidFill>
              </a:rPr>
              <a:t>多个直接后继</a:t>
            </a:r>
            <a:r>
              <a:rPr lang="en-US" altLang="zh-CN" dirty="0"/>
              <a:t>(</a:t>
            </a:r>
            <a:r>
              <a:rPr lang="zh-CN" altLang="en-US" dirty="0"/>
              <a:t>即它的下层结点</a:t>
            </a:r>
            <a:r>
              <a:rPr lang="en-US" altLang="zh-CN" dirty="0"/>
              <a:t>) </a:t>
            </a:r>
            <a:r>
              <a:rPr lang="zh-CN" altLang="en-US" dirty="0"/>
              <a:t>，</a:t>
            </a:r>
            <a:r>
              <a:rPr lang="en-US" altLang="en-US" dirty="0" err="1">
                <a:latin typeface="宋体" panose="02010600030101010101" pitchFamily="2" charset="-122"/>
                <a:ea typeface="宋体" panose="02010600030101010101" pitchFamily="2" charset="-122"/>
              </a:rPr>
              <a:t>数据元素之间有明显的</a:t>
            </a:r>
            <a:r>
              <a:rPr lang="en-US" altLang="en-US" b="1" dirty="0" err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层次关系</a:t>
            </a:r>
            <a:endParaRPr lang="en-US" altLang="en-US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图结构</a:t>
            </a:r>
            <a:r>
              <a:rPr lang="zh-CN" altLang="en-US" dirty="0"/>
              <a:t>：任意两个元素之间可能存在关系，图中</a:t>
            </a:r>
            <a:r>
              <a:rPr lang="zh-CN" altLang="en-US" b="1" dirty="0">
                <a:solidFill>
                  <a:srgbClr val="C00000"/>
                </a:solidFill>
              </a:rPr>
              <a:t>任意元素</a:t>
            </a:r>
            <a:r>
              <a:rPr lang="zh-CN" altLang="en-US" dirty="0"/>
              <a:t>之间都可能相关；元素之间的关系可以是任意的</a:t>
            </a:r>
            <a:endParaRPr lang="en-US" altLang="zh-CN" dirty="0"/>
          </a:p>
          <a:p>
            <a:pPr lvl="2"/>
            <a:r>
              <a:rPr lang="zh-CN" altLang="en-US" sz="2800" dirty="0"/>
              <a:t>图是二元关系的扩展</a:t>
            </a:r>
            <a:r>
              <a:rPr lang="en-US" altLang="zh-CN" sz="2800" dirty="0"/>
              <a:t>/Graphs are extensions of relations</a:t>
            </a:r>
          </a:p>
          <a:p>
            <a:endParaRPr lang="zh-CN" altLang="en-US" dirty="0"/>
          </a:p>
          <a:p>
            <a:pPr lvl="1"/>
            <a:endParaRPr lang="zh-CN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38770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图的数组表示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620688"/>
            <a:ext cx="8686800" cy="61926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图的种类：</a:t>
            </a:r>
            <a:r>
              <a:rPr lang="en-US" altLang="zh-CN" dirty="0"/>
              <a:t>UDG</a:t>
            </a:r>
            <a:r>
              <a:rPr lang="zh-CN" altLang="en-US" dirty="0"/>
              <a:t>无向图，</a:t>
            </a:r>
            <a:r>
              <a:rPr lang="en-US" altLang="zh-CN" dirty="0"/>
              <a:t>DG</a:t>
            </a:r>
            <a:r>
              <a:rPr lang="zh-CN" altLang="en-US" dirty="0"/>
              <a:t>有向图，</a:t>
            </a:r>
            <a:r>
              <a:rPr lang="en-US" altLang="zh-CN" dirty="0"/>
              <a:t>UDN</a:t>
            </a:r>
            <a:r>
              <a:rPr lang="zh-CN" altLang="en-US" dirty="0"/>
              <a:t>无向网，</a:t>
            </a:r>
            <a:r>
              <a:rPr lang="en-US" altLang="zh-CN" dirty="0"/>
              <a:t>DN</a:t>
            </a:r>
            <a:r>
              <a:rPr lang="zh-CN" altLang="en-US" dirty="0"/>
              <a:t>有向网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#define </a:t>
            </a:r>
            <a:r>
              <a:rPr lang="en-US" altLang="en-US" dirty="0" err="1"/>
              <a:t>MaxVertexNum</a:t>
            </a:r>
            <a:r>
              <a:rPr lang="en-US" altLang="en-US" dirty="0"/>
              <a:t> 30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</a:t>
            </a:r>
            <a:r>
              <a:rPr lang="en-US" altLang="en-US" dirty="0"/>
              <a:t>ypedef </a:t>
            </a:r>
            <a:r>
              <a:rPr lang="en-US" altLang="en-US" dirty="0" err="1"/>
              <a:t>enum</a:t>
            </a:r>
            <a:r>
              <a:rPr lang="en-US" altLang="en-US" dirty="0"/>
              <a:t> {UDG, DG, UDN, DN} </a:t>
            </a:r>
            <a:r>
              <a:rPr lang="en-US" altLang="en-US" dirty="0" err="1">
                <a:solidFill>
                  <a:srgbClr val="00B0F0"/>
                </a:solidFill>
              </a:rPr>
              <a:t>GraphKind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typedef struct </a:t>
            </a:r>
            <a:r>
              <a:rPr lang="en-US" altLang="en-US" dirty="0" err="1"/>
              <a:t>ArcCell</a:t>
            </a:r>
            <a:r>
              <a:rPr lang="en-US" altLang="en-US" dirty="0"/>
              <a:t> {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accent6">
                    <a:lumMod val="50000"/>
                  </a:schemeClr>
                </a:solidFill>
              </a:rPr>
              <a:t>VRType</a:t>
            </a:r>
            <a:r>
              <a:rPr lang="en-US" altLang="en-US" dirty="0"/>
              <a:t> </a:t>
            </a:r>
            <a:r>
              <a:rPr lang="en-US" altLang="en-US" dirty="0" err="1"/>
              <a:t>adj</a:t>
            </a:r>
            <a:r>
              <a:rPr lang="en-US" altLang="en-US" dirty="0"/>
              <a:t>; //</a:t>
            </a:r>
            <a:r>
              <a:rPr lang="zh-CN" altLang="en-US" dirty="0"/>
              <a:t>顶点关系类型：</a:t>
            </a:r>
            <a:r>
              <a:rPr lang="en-US" altLang="zh-CN" dirty="0"/>
              <a:t>w/1/0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InfoType</a:t>
            </a:r>
            <a:r>
              <a:rPr lang="en-US" altLang="en-US" dirty="0"/>
              <a:t> *info;</a:t>
            </a:r>
          </a:p>
          <a:p>
            <a:pPr marL="0" indent="0">
              <a:buNone/>
            </a:pPr>
            <a:r>
              <a:rPr lang="en-US" altLang="en-US" dirty="0"/>
              <a:t> }</a:t>
            </a:r>
            <a:r>
              <a:rPr lang="en-US" altLang="en-US" dirty="0" err="1"/>
              <a:t>ArcCell</a:t>
            </a:r>
            <a:r>
              <a:rPr lang="en-US" altLang="en-US" dirty="0"/>
              <a:t>, </a:t>
            </a:r>
            <a:r>
              <a:rPr lang="en-US" altLang="en-US" b="1" dirty="0" err="1"/>
              <a:t>AdjMatrix</a:t>
            </a:r>
            <a:r>
              <a:rPr lang="en-US" altLang="en-US" dirty="0"/>
              <a:t>[</a:t>
            </a:r>
            <a:r>
              <a:rPr lang="en-US" altLang="en-US" dirty="0" err="1"/>
              <a:t>MaxVertexNum</a:t>
            </a:r>
            <a:r>
              <a:rPr lang="en-US" altLang="en-US" dirty="0"/>
              <a:t>][</a:t>
            </a:r>
            <a:r>
              <a:rPr lang="en-US" altLang="en-US" dirty="0" err="1"/>
              <a:t>MaxVertexNum</a:t>
            </a:r>
            <a:r>
              <a:rPr lang="en-US" altLang="en-US" dirty="0"/>
              <a:t>];</a:t>
            </a:r>
          </a:p>
          <a:p>
            <a:pPr marL="0" indent="0">
              <a:buNone/>
            </a:pPr>
            <a:r>
              <a:rPr lang="en-US" altLang="en-US" dirty="0"/>
              <a:t>typedef struct{</a:t>
            </a:r>
          </a:p>
          <a:p>
            <a:pPr marL="0" indent="0">
              <a:buNone/>
            </a:pPr>
            <a:r>
              <a:rPr lang="en-US" altLang="en-US" dirty="0"/>
              <a:t>	 int </a:t>
            </a:r>
            <a:r>
              <a:rPr lang="en-US" altLang="en-US" dirty="0" err="1"/>
              <a:t>vernum,arcnum</a:t>
            </a:r>
            <a:r>
              <a:rPr lang="en-US" altLang="en-US" dirty="0"/>
              <a:t>; //</a:t>
            </a:r>
            <a:r>
              <a:rPr lang="zh-CN" altLang="en-US" dirty="0"/>
              <a:t>图的顶点数和弧数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rgbClr val="00B0F0"/>
                </a:solidFill>
              </a:rPr>
              <a:t>GraphKind</a:t>
            </a:r>
            <a:r>
              <a:rPr lang="en-US" altLang="en-US" dirty="0"/>
              <a:t> kind; </a:t>
            </a: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solidFill>
                  <a:schemeClr val="accent6">
                    <a:lumMod val="50000"/>
                  </a:schemeClr>
                </a:solidFill>
              </a:rPr>
              <a:t>VertexType</a:t>
            </a:r>
            <a:r>
              <a:rPr lang="en-US" altLang="en-US" dirty="0"/>
              <a:t> </a:t>
            </a:r>
            <a:r>
              <a:rPr lang="en-US" altLang="en-US" dirty="0" err="1"/>
              <a:t>vexs</a:t>
            </a:r>
            <a:r>
              <a:rPr lang="en-US" altLang="en-US" dirty="0"/>
              <a:t>[</a:t>
            </a:r>
            <a:r>
              <a:rPr lang="en-US" altLang="en-US" dirty="0" err="1"/>
              <a:t>MaxVertexNum</a:t>
            </a:r>
            <a:r>
              <a:rPr lang="en-US" altLang="en-US" dirty="0"/>
              <a:t>]; //</a:t>
            </a:r>
            <a:r>
              <a:rPr lang="zh-CN" altLang="en-US" dirty="0">
                <a:solidFill>
                  <a:srgbClr val="0000FF"/>
                </a:solidFill>
              </a:rPr>
              <a:t>顶点向量</a:t>
            </a:r>
            <a:endParaRPr lang="en-US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	</a:t>
            </a:r>
            <a:r>
              <a:rPr lang="en-US" altLang="en-US" b="1" dirty="0" err="1"/>
              <a:t>AdjMatrix</a:t>
            </a:r>
            <a:r>
              <a:rPr lang="en-US" altLang="en-US" dirty="0"/>
              <a:t> arcs; //</a:t>
            </a:r>
            <a:r>
              <a:rPr lang="zh-CN" altLang="en-US" dirty="0">
                <a:solidFill>
                  <a:srgbClr val="0000FF"/>
                </a:solidFill>
              </a:rPr>
              <a:t>邻接矩阵</a:t>
            </a:r>
            <a:endParaRPr lang="en-US" alt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zh-CN" b="1" dirty="0" err="1"/>
              <a:t>MGraph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typedef struct{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vexnum,arcnum</a:t>
            </a:r>
            <a:r>
              <a:rPr lang="en-US" dirty="0"/>
              <a:t>; 	//</a:t>
            </a:r>
            <a:r>
              <a:rPr lang="zh-CN" altLang="en-US" dirty="0"/>
              <a:t>顶点数，边数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00B0F0"/>
                </a:solidFill>
              </a:rPr>
              <a:t>GraphKind</a:t>
            </a:r>
            <a:r>
              <a:rPr lang="en-US" dirty="0"/>
              <a:t> kind; 	//</a:t>
            </a:r>
            <a:r>
              <a:rPr lang="zh-CN" altLang="en-US" dirty="0"/>
              <a:t>图的种类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char</a:t>
            </a:r>
            <a:r>
              <a:rPr lang="en-US" dirty="0"/>
              <a:t> </a:t>
            </a:r>
            <a:r>
              <a:rPr lang="en-US" dirty="0" err="1"/>
              <a:t>vexs</a:t>
            </a:r>
            <a:r>
              <a:rPr lang="en-US" dirty="0"/>
              <a:t>[Max];	//</a:t>
            </a:r>
            <a:r>
              <a:rPr lang="zh-CN" altLang="en-US" dirty="0"/>
              <a:t>存放顶点信息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int</a:t>
            </a:r>
            <a:r>
              <a:rPr lang="en-US" dirty="0"/>
              <a:t> A[Max][Max];	//</a:t>
            </a:r>
            <a:r>
              <a:rPr lang="zh-CN" altLang="en-US" dirty="0"/>
              <a:t>存放边的信息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</a:t>
            </a:r>
            <a:r>
              <a:rPr lang="en-US" b="1" dirty="0" err="1">
                <a:solidFill>
                  <a:srgbClr val="0000FF"/>
                </a:solidFill>
              </a:rPr>
              <a:t>MGraph</a:t>
            </a:r>
            <a:r>
              <a:rPr lang="en-US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4D62625A-8F10-452C-821A-A34AC20C7F70}"/>
              </a:ext>
            </a:extLst>
          </p:cNvPr>
          <p:cNvSpPr/>
          <p:nvPr/>
        </p:nvSpPr>
        <p:spPr>
          <a:xfrm>
            <a:off x="2123728" y="4365104"/>
            <a:ext cx="648072" cy="72008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8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4084142"/>
            <a:ext cx="9144000" cy="2012689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1772817"/>
            <a:ext cx="9144000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采用数组构造无向图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void </a:t>
            </a:r>
            <a:r>
              <a:rPr lang="en-US" altLang="en-US" b="1" dirty="0" err="1">
                <a:solidFill>
                  <a:srgbClr val="0000FF"/>
                </a:solidFill>
              </a:rPr>
              <a:t>CreateGraph</a:t>
            </a:r>
            <a:r>
              <a:rPr lang="en-US" altLang="en-US" b="1" dirty="0">
                <a:solidFill>
                  <a:srgbClr val="0000FF"/>
                </a:solidFill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MGraph</a:t>
            </a:r>
            <a:r>
              <a:rPr lang="en-US" altLang="en-US" b="1" dirty="0">
                <a:solidFill>
                  <a:srgbClr val="0000FF"/>
                </a:solidFill>
              </a:rPr>
              <a:t> *g)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0000FF"/>
                </a:solidFill>
              </a:rPr>
              <a:t>{</a:t>
            </a:r>
            <a:r>
              <a:rPr lang="en-US" altLang="en-US" dirty="0"/>
              <a:t> int </a:t>
            </a:r>
            <a:r>
              <a:rPr lang="en-US" altLang="en-US" dirty="0" err="1"/>
              <a:t>i,j,k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 err="1"/>
              <a:t>printf</a:t>
            </a:r>
            <a:r>
              <a:rPr lang="en-US" altLang="en-US" dirty="0"/>
              <a:t>("Input: Vex Num &amp; Arc Num &amp; Arc Kind\n");</a:t>
            </a:r>
          </a:p>
          <a:p>
            <a:pPr marL="0" indent="0">
              <a:buNone/>
            </a:pPr>
            <a:r>
              <a:rPr lang="en-US" altLang="en-US" dirty="0" err="1"/>
              <a:t>scanf</a:t>
            </a:r>
            <a:r>
              <a:rPr lang="en-US" altLang="en-US" dirty="0"/>
              <a:t>("%d %d %</a:t>
            </a:r>
            <a:r>
              <a:rPr lang="en-US" altLang="en-US" dirty="0" err="1"/>
              <a:t>d",&amp;g</a:t>
            </a:r>
            <a:r>
              <a:rPr lang="en-US" altLang="en-US" dirty="0"/>
              <a:t>-&gt;</a:t>
            </a:r>
            <a:r>
              <a:rPr lang="en-US" altLang="en-US" dirty="0" err="1"/>
              <a:t>vexnum</a:t>
            </a:r>
            <a:r>
              <a:rPr lang="en-US" altLang="en-US" dirty="0"/>
              <a:t>,&amp;g-&gt;</a:t>
            </a:r>
            <a:r>
              <a:rPr lang="en-US" altLang="en-US" dirty="0" err="1"/>
              <a:t>arcnum</a:t>
            </a:r>
            <a:r>
              <a:rPr lang="en-US" altLang="en-US" dirty="0"/>
              <a:t>,&amp;k);</a:t>
            </a:r>
          </a:p>
          <a:p>
            <a:pPr marL="0" indent="0">
              <a:buNone/>
            </a:pPr>
            <a:r>
              <a:rPr lang="en-US" altLang="en-US" dirty="0"/>
              <a:t>switch (k) { </a:t>
            </a:r>
          </a:p>
          <a:p>
            <a:pPr marL="0" indent="0">
              <a:buNone/>
            </a:pPr>
            <a:r>
              <a:rPr lang="en-US" altLang="en-US" dirty="0"/>
              <a:t>	case 0:     g-&gt;kind=</a:t>
            </a:r>
            <a:r>
              <a:rPr lang="en-US" altLang="en-US" dirty="0" err="1"/>
              <a:t>UDG;break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	case 1:     g-&gt;kind=DG; break; }</a:t>
            </a:r>
          </a:p>
          <a:p>
            <a:pPr marL="0" indent="0">
              <a:buNone/>
            </a:pPr>
            <a:r>
              <a:rPr lang="en-US" altLang="en-US" dirty="0"/>
              <a:t>for(k=0;k&lt;g-&gt;</a:t>
            </a:r>
            <a:r>
              <a:rPr lang="en-US" altLang="en-US" dirty="0" err="1"/>
              <a:t>vexnum;k</a:t>
            </a:r>
            <a:r>
              <a:rPr lang="en-US" altLang="en-US" dirty="0"/>
              <a:t>++)     g-&gt;</a:t>
            </a:r>
            <a:r>
              <a:rPr lang="en-US" altLang="en-US" dirty="0" err="1"/>
              <a:t>vexs</a:t>
            </a:r>
            <a:r>
              <a:rPr lang="en-US" altLang="en-US" dirty="0"/>
              <a:t>[k]=</a:t>
            </a:r>
            <a:r>
              <a:rPr lang="en-US" altLang="en-US" dirty="0">
                <a:solidFill>
                  <a:srgbClr val="C00000"/>
                </a:solidFill>
              </a:rPr>
              <a:t>'</a:t>
            </a:r>
            <a:r>
              <a:rPr lang="en-US" altLang="en-US" dirty="0" err="1">
                <a:solidFill>
                  <a:srgbClr val="C00000"/>
                </a:solidFill>
              </a:rPr>
              <a:t>A'+k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for(</a:t>
            </a:r>
            <a:r>
              <a:rPr lang="en-US" altLang="en-US" dirty="0" err="1"/>
              <a:t>i</a:t>
            </a:r>
            <a:r>
              <a:rPr lang="en-US" altLang="en-US" dirty="0"/>
              <a:t>=0;i&lt;g-&gt;</a:t>
            </a:r>
            <a:r>
              <a:rPr lang="en-US" altLang="en-US" dirty="0" err="1"/>
              <a:t>vexnum;i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    for(j=0;j&lt;g-&gt;</a:t>
            </a:r>
            <a:r>
              <a:rPr lang="en-US" altLang="en-US" dirty="0" err="1"/>
              <a:t>vexnum;j</a:t>
            </a:r>
            <a:r>
              <a:rPr lang="en-US" altLang="en-US" dirty="0"/>
              <a:t>++)</a:t>
            </a:r>
          </a:p>
          <a:p>
            <a:pPr marL="0" indent="0">
              <a:buNone/>
            </a:pPr>
            <a:r>
              <a:rPr lang="en-US" altLang="en-US" dirty="0"/>
              <a:t>    g-&gt;A[</a:t>
            </a:r>
            <a:r>
              <a:rPr lang="en-US" altLang="en-US" dirty="0" err="1"/>
              <a:t>i</a:t>
            </a:r>
            <a:r>
              <a:rPr lang="en-US" altLang="en-US" dirty="0"/>
              <a:t>][j] = 0; // </a:t>
            </a:r>
            <a:r>
              <a:rPr lang="zh-CN" altLang="en-US" dirty="0"/>
              <a:t>初始化邻接矩阵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 err="1"/>
              <a:t>printf</a:t>
            </a:r>
            <a:r>
              <a:rPr lang="en-US" altLang="en-US" dirty="0"/>
              <a:t>("Input: %d edges: \</a:t>
            </a:r>
            <a:r>
              <a:rPr lang="en-US" altLang="en-US" dirty="0" err="1"/>
              <a:t>n",g</a:t>
            </a:r>
            <a:r>
              <a:rPr lang="en-US" altLang="en-US" dirty="0"/>
              <a:t>-&gt;</a:t>
            </a:r>
            <a:r>
              <a:rPr lang="en-US" altLang="en-US" dirty="0" err="1"/>
              <a:t>arcnum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for(k=0;k&lt;g-&gt;</a:t>
            </a:r>
            <a:r>
              <a:rPr lang="en-US" altLang="en-US" dirty="0" err="1"/>
              <a:t>arcnum;k</a:t>
            </a:r>
            <a:r>
              <a:rPr lang="en-US" altLang="en-US" dirty="0"/>
              <a:t>++) {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en-US" altLang="en-US" dirty="0" err="1"/>
              <a:t>scanf</a:t>
            </a:r>
            <a:r>
              <a:rPr lang="en-US" altLang="en-US" dirty="0"/>
              <a:t>("%d %d",&amp;</a:t>
            </a:r>
            <a:r>
              <a:rPr lang="en-US" altLang="en-US" dirty="0" err="1"/>
              <a:t>i</a:t>
            </a:r>
            <a:r>
              <a:rPr lang="en-US" altLang="en-US" dirty="0"/>
              <a:t>,&amp;j);</a:t>
            </a:r>
          </a:p>
          <a:p>
            <a:pPr marL="0" indent="0">
              <a:buNone/>
            </a:pPr>
            <a:r>
              <a:rPr lang="en-US" altLang="en-US" dirty="0"/>
              <a:t>    g-&gt;A[</a:t>
            </a:r>
            <a:r>
              <a:rPr lang="en-US" altLang="en-US" dirty="0" err="1"/>
              <a:t>i</a:t>
            </a:r>
            <a:r>
              <a:rPr lang="en-US" altLang="en-US" dirty="0"/>
              <a:t>][j]=1;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</a:rPr>
              <a:t>    if(g-&gt;kind==UDG) g-&gt;A[j][</a:t>
            </a:r>
            <a:r>
              <a:rPr lang="en-US" altLang="en-US" dirty="0" err="1">
                <a:solidFill>
                  <a:srgbClr val="C00000"/>
                </a:solidFill>
              </a:rPr>
              <a:t>i</a:t>
            </a:r>
            <a:r>
              <a:rPr lang="en-US" altLang="en-US" dirty="0">
                <a:solidFill>
                  <a:srgbClr val="C00000"/>
                </a:solidFill>
              </a:rPr>
              <a:t>]=1; </a:t>
            </a:r>
            <a:r>
              <a:rPr lang="en-US" altLang="en-US" dirty="0"/>
              <a:t>//</a:t>
            </a:r>
            <a:r>
              <a:rPr lang="zh-CN" altLang="en-US" dirty="0"/>
              <a:t>无向图时，邻接矩阵是对称的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    }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}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7.2</a:t>
            </a:r>
          </a:p>
        </p:txBody>
      </p:sp>
    </p:spTree>
    <p:extLst>
      <p:ext uri="{BB962C8B-B14F-4D97-AF65-F5344CB8AC3E}">
        <p14:creationId xmlns:p14="http://schemas.microsoft.com/office/powerpoint/2010/main" val="124349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输出无向图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6093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FF"/>
                </a:solidFill>
              </a:rPr>
              <a:t>ListGraph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MGraph</a:t>
            </a:r>
            <a:r>
              <a:rPr lang="en-US" b="1" dirty="0">
                <a:solidFill>
                  <a:srgbClr val="0000FF"/>
                </a:solidFill>
              </a:rPr>
              <a:t> *</a:t>
            </a:r>
            <a:r>
              <a:rPr lang="en-US" b="1">
                <a:solidFill>
                  <a:srgbClr val="0000FF"/>
                </a:solidFill>
              </a:rPr>
              <a:t>g) {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i,j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=0;i&lt;g-&gt;</a:t>
            </a:r>
            <a:r>
              <a:rPr lang="en-US" dirty="0" err="1"/>
              <a:t>vexnum;i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("%6c---",g-&gt;</a:t>
            </a:r>
            <a:r>
              <a:rPr lang="en-US" dirty="0" err="1"/>
              <a:t>vexs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 marL="0" indent="0">
              <a:buNone/>
            </a:pPr>
            <a:r>
              <a:rPr lang="en-US" dirty="0"/>
              <a:t>    for(j=0;j&lt;g-&gt;</a:t>
            </a:r>
            <a:r>
              <a:rPr lang="en-US" dirty="0" err="1"/>
              <a:t>vexnum;j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("%4d",g-&gt;A[</a:t>
            </a:r>
            <a:r>
              <a:rPr lang="en-US" dirty="0" err="1"/>
              <a:t>i</a:t>
            </a:r>
            <a:r>
              <a:rPr lang="en-US" dirty="0"/>
              <a:t>][j]);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648" y="4797152"/>
            <a:ext cx="3917352" cy="2060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348880"/>
            <a:ext cx="3821615" cy="20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56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2.2邻接表(Adjacency List)法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525658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400" b="1" dirty="0">
                <a:ea typeface="宋体" panose="02010600030101010101" pitchFamily="2" charset="-122"/>
              </a:rPr>
              <a:t>为</a:t>
            </a:r>
            <a:r>
              <a:rPr lang="en-US" altLang="en-US" sz="3400" b="1" dirty="0" err="1">
                <a:solidFill>
                  <a:srgbClr val="3366CC"/>
                </a:solidFill>
                <a:ea typeface="宋体" panose="02010600030101010101" pitchFamily="2" charset="-122"/>
              </a:rPr>
              <a:t>图的每个顶点</a:t>
            </a:r>
            <a:r>
              <a:rPr lang="en-US" altLang="en-US" sz="3400" b="1" dirty="0" err="1">
                <a:ea typeface="宋体" panose="02010600030101010101" pitchFamily="2" charset="-122"/>
              </a:rPr>
              <a:t>建立</a:t>
            </a:r>
            <a:r>
              <a:rPr lang="en-US" altLang="en-US" sz="3400" b="1" dirty="0" err="1">
                <a:solidFill>
                  <a:srgbClr val="3366CC"/>
                </a:solidFill>
                <a:ea typeface="宋体" panose="02010600030101010101" pitchFamily="2" charset="-122"/>
              </a:rPr>
              <a:t>一个单链表</a:t>
            </a:r>
            <a:r>
              <a:rPr lang="zh-CN" altLang="en-US" sz="3400" dirty="0">
                <a:ea typeface="宋体" panose="02010600030101010101" pitchFamily="2" charset="-122"/>
              </a:rPr>
              <a:t>：</a:t>
            </a:r>
            <a:r>
              <a:rPr lang="en-US" altLang="en-US" sz="3400" b="1" dirty="0" err="1">
                <a:solidFill>
                  <a:srgbClr val="3366CC"/>
                </a:solidFill>
                <a:ea typeface="宋体" panose="02010600030101010101" pitchFamily="2" charset="-122"/>
              </a:rPr>
              <a:t>第i个单链表</a:t>
            </a:r>
            <a:r>
              <a:rPr lang="en-US" altLang="en-US" sz="3400" b="1" dirty="0" err="1">
                <a:ea typeface="宋体" panose="02010600030101010101" pitchFamily="2" charset="-122"/>
              </a:rPr>
              <a:t>表示</a:t>
            </a:r>
            <a:r>
              <a:rPr lang="en-US" altLang="en-US" sz="3400" b="1" dirty="0" err="1">
                <a:solidFill>
                  <a:srgbClr val="3366CC"/>
                </a:solidFill>
                <a:ea typeface="宋体" panose="02010600030101010101" pitchFamily="2" charset="-122"/>
              </a:rPr>
              <a:t>依附于顶点Vi的边</a:t>
            </a:r>
            <a:endParaRPr lang="en-US" altLang="en-US" sz="3400" b="1" dirty="0">
              <a:solidFill>
                <a:srgbClr val="3366CC"/>
              </a:solidFill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100" dirty="0">
                <a:ea typeface="宋体" panose="02010600030101010101" pitchFamily="2" charset="-122"/>
              </a:rPr>
              <a:t>若是</a:t>
            </a:r>
            <a:r>
              <a:rPr lang="en-US" altLang="en-US" sz="3100" dirty="0" err="1">
                <a:ea typeface="宋体" panose="02010600030101010101" pitchFamily="2" charset="-122"/>
              </a:rPr>
              <a:t>有向图</a:t>
            </a:r>
            <a:r>
              <a:rPr lang="zh-CN" altLang="en-US" sz="3100" dirty="0">
                <a:ea typeface="宋体" panose="02010600030101010101" pitchFamily="2" charset="-122"/>
              </a:rPr>
              <a:t>，则为 </a:t>
            </a:r>
            <a:r>
              <a:rPr lang="en-US" altLang="en-US" sz="3100" b="1" dirty="0" err="1">
                <a:solidFill>
                  <a:srgbClr val="7030A0"/>
                </a:solidFill>
                <a:ea typeface="宋体" panose="02010600030101010101" pitchFamily="2" charset="-122"/>
              </a:rPr>
              <a:t>以顶点Vi为尾的弧</a:t>
            </a:r>
            <a:endParaRPr lang="en-US" altLang="zh-CN" sz="3100" dirty="0"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3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每一个单链表</a:t>
            </a:r>
            <a:r>
              <a:rPr lang="en-US" altLang="en-US" sz="3400" b="1" dirty="0" err="1">
                <a:ea typeface="宋体" panose="02010600030101010101" pitchFamily="2" charset="-122"/>
              </a:rPr>
              <a:t>设</a:t>
            </a:r>
            <a:r>
              <a:rPr lang="en-US" altLang="en-US" sz="3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一个表头结点</a:t>
            </a:r>
            <a:r>
              <a:rPr lang="en-US" altLang="en-US" sz="3400" b="1" dirty="0">
                <a:solidFill>
                  <a:srgbClr val="0000CC"/>
                </a:solidFill>
                <a:ea typeface="宋体" panose="02010600030101010101" pitchFamily="2" charset="-122"/>
              </a:rPr>
              <a:t>：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100" dirty="0" err="1">
                <a:ea typeface="宋体" panose="02010600030101010101" pitchFamily="2" charset="-122"/>
              </a:rPr>
              <a:t>数据域</a:t>
            </a:r>
            <a:r>
              <a:rPr lang="en-US" altLang="en-US" sz="3100" dirty="0">
                <a:ea typeface="宋体" panose="02010600030101010101" pitchFamily="2" charset="-122"/>
              </a:rPr>
              <a:t>(data) </a:t>
            </a:r>
            <a:r>
              <a:rPr lang="en-US" altLang="en-US" sz="3100" dirty="0" err="1">
                <a:ea typeface="宋体" panose="02010600030101010101" pitchFamily="2" charset="-122"/>
              </a:rPr>
              <a:t>存储顶点名</a:t>
            </a:r>
            <a:r>
              <a:rPr lang="en-US" altLang="en-US" sz="3200" dirty="0">
                <a:ea typeface="宋体" panose="02010600030101010101" pitchFamily="2" charset="-122"/>
              </a:rPr>
              <a:t> Vi </a:t>
            </a:r>
            <a:r>
              <a:rPr lang="en-US" altLang="en-US" sz="3100" dirty="0" err="1">
                <a:ea typeface="宋体" panose="02010600030101010101" pitchFamily="2" charset="-122"/>
              </a:rPr>
              <a:t>或其他信息</a:t>
            </a:r>
            <a:r>
              <a:rPr lang="zh-CN" altLang="en-US" sz="3100" dirty="0">
                <a:ea typeface="宋体" panose="02010600030101010101" pitchFamily="2" charset="-122"/>
              </a:rPr>
              <a:t>，</a:t>
            </a:r>
            <a:r>
              <a:rPr lang="en-US" altLang="en-US" sz="3100" dirty="0" err="1">
                <a:ea typeface="宋体" panose="02010600030101010101" pitchFamily="2" charset="-122"/>
              </a:rPr>
              <a:t>链域</a:t>
            </a:r>
            <a:r>
              <a:rPr lang="en-US" altLang="en-US" sz="3100" dirty="0">
                <a:ea typeface="宋体" panose="02010600030101010101" pitchFamily="2" charset="-122"/>
              </a:rPr>
              <a:t>(first)</a:t>
            </a:r>
            <a:r>
              <a:rPr lang="en-US" altLang="en-US" sz="3100" dirty="0" err="1">
                <a:ea typeface="宋体" panose="02010600030101010101" pitchFamily="2" charset="-122"/>
              </a:rPr>
              <a:t>指向</a:t>
            </a:r>
            <a:r>
              <a:rPr lang="en-US" altLang="en-US" sz="3100" dirty="0" err="1">
                <a:solidFill>
                  <a:srgbClr val="C00000"/>
                </a:solidFill>
                <a:ea typeface="宋体" panose="02010600030101010101" pitchFamily="2" charset="-122"/>
              </a:rPr>
              <a:t>链表中的一个结点</a:t>
            </a:r>
            <a:r>
              <a:rPr lang="en-US" altLang="en-US" sz="3100" dirty="0">
                <a:ea typeface="宋体" panose="02010600030101010101" pitchFamily="2" charset="-122"/>
              </a:rPr>
              <a:t>(</a:t>
            </a:r>
            <a:r>
              <a:rPr lang="zh-CN" altLang="en-US" sz="3100" dirty="0">
                <a:ea typeface="宋体" panose="02010600030101010101" pitchFamily="2" charset="-122"/>
              </a:rPr>
              <a:t>称：</a:t>
            </a:r>
            <a:r>
              <a:rPr lang="zh-CN" altLang="en-US" sz="3100" dirty="0">
                <a:solidFill>
                  <a:srgbClr val="C00000"/>
                </a:solidFill>
                <a:ea typeface="宋体" panose="02010600030101010101" pitchFamily="2" charset="-122"/>
              </a:rPr>
              <a:t>表结点</a:t>
            </a:r>
            <a:r>
              <a:rPr lang="en-US" altLang="en-US" sz="3100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sz="3100" dirty="0" err="1">
                <a:ea typeface="宋体" panose="02010600030101010101" pitchFamily="2" charset="-122"/>
              </a:rPr>
              <a:t>所有</a:t>
            </a:r>
            <a:r>
              <a:rPr lang="zh-CN" altLang="en-US" sz="3100" dirty="0">
                <a:ea typeface="宋体" panose="02010600030101010101" pitchFamily="2" charset="-122"/>
              </a:rPr>
              <a:t>表头</a:t>
            </a:r>
            <a:r>
              <a:rPr lang="en-US" altLang="en-US" sz="3100" dirty="0" err="1">
                <a:ea typeface="宋体" panose="02010600030101010101" pitchFamily="2" charset="-122"/>
              </a:rPr>
              <a:t>结点用一个向量以顺序结构形式存储</a:t>
            </a:r>
            <a:r>
              <a:rPr lang="en-US" altLang="en-US" sz="3100" dirty="0">
                <a:ea typeface="宋体" panose="02010600030101010101" pitchFamily="2" charset="-122"/>
              </a:rPr>
              <a:t>，</a:t>
            </a:r>
            <a:r>
              <a:rPr lang="zh-CN" altLang="en-US" sz="3100" dirty="0">
                <a:ea typeface="宋体" panose="02010600030101010101" pitchFamily="2" charset="-122"/>
              </a:rPr>
              <a:t>以便</a:t>
            </a:r>
            <a:r>
              <a:rPr lang="en-US" altLang="en-US" sz="3100" dirty="0" err="1">
                <a:ea typeface="宋体" panose="02010600030101010101" pitchFamily="2" charset="-122"/>
              </a:rPr>
              <a:t>随机访问任意顶点的链表</a:t>
            </a:r>
            <a:r>
              <a:rPr lang="zh-CN" altLang="en-US" sz="3100" dirty="0">
                <a:ea typeface="宋体" panose="02010600030101010101" pitchFamily="2" charset="-122"/>
              </a:rPr>
              <a:t>：</a:t>
            </a:r>
            <a:r>
              <a:rPr lang="en-US" altLang="en-US" sz="3100" b="1" dirty="0" err="1">
                <a:solidFill>
                  <a:srgbClr val="C00000"/>
                </a:solidFill>
                <a:ea typeface="宋体" panose="02010600030101010101" pitchFamily="2" charset="-122"/>
              </a:rPr>
              <a:t>表头向量</a:t>
            </a:r>
            <a:r>
              <a:rPr lang="en-US" altLang="en-US" sz="3100" b="1" dirty="0" err="1">
                <a:ea typeface="宋体" panose="02010600030101010101" pitchFamily="2" charset="-122"/>
              </a:rPr>
              <a:t>的下标指示顶点的序号</a:t>
            </a:r>
            <a:endParaRPr lang="en-US" altLang="en-US" sz="3100" b="1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100" b="1" dirty="0">
                <a:solidFill>
                  <a:srgbClr val="C00000"/>
                </a:solidFill>
                <a:ea typeface="宋体" panose="02010600030101010101" pitchFamily="2" charset="-122"/>
              </a:rPr>
              <a:t>表结点</a:t>
            </a:r>
            <a:r>
              <a:rPr lang="zh-CN" altLang="en-US" sz="3100" b="1" dirty="0">
                <a:ea typeface="宋体" panose="02010600030101010101" pitchFamily="2" charset="-122"/>
              </a:rPr>
              <a:t>：</a:t>
            </a:r>
            <a:endParaRPr lang="en-US" altLang="zh-CN" sz="3100" b="1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 err="1">
                <a:ea typeface="宋体" panose="02010600030101010101" pitchFamily="2" charset="-122"/>
              </a:rPr>
              <a:t>邻接点域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ea typeface="宋体" panose="02010600030101010101" pitchFamily="2" charset="-122"/>
              </a:rPr>
              <a:t>adjvex</a:t>
            </a:r>
            <a:r>
              <a:rPr lang="en-US" altLang="en-US" sz="2800" dirty="0">
                <a:ea typeface="宋体" panose="02010600030101010101" pitchFamily="2" charset="-122"/>
              </a:rPr>
              <a:t>)</a:t>
            </a:r>
            <a:r>
              <a:rPr lang="en-US" altLang="en-US" sz="2800" dirty="0" err="1">
                <a:ea typeface="宋体" panose="02010600030101010101" pitchFamily="2" charset="-122"/>
              </a:rPr>
              <a:t>指示与顶点Vi邻接的顶点在图中的位置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ea typeface="宋体" panose="02010600030101010101" pitchFamily="2" charset="-122"/>
              </a:rPr>
              <a:t>顶点编号</a:t>
            </a:r>
            <a:r>
              <a:rPr lang="en-US" altLang="en-US" sz="2800" dirty="0">
                <a:ea typeface="宋体" panose="02010600030101010101" pitchFamily="2" charset="-122"/>
              </a:rPr>
              <a:t>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 err="1">
                <a:ea typeface="宋体" panose="02010600030101010101" pitchFamily="2" charset="-122"/>
              </a:rPr>
              <a:t>数据域</a:t>
            </a:r>
            <a:r>
              <a:rPr lang="en-US" altLang="en-US" sz="2800" dirty="0">
                <a:ea typeface="宋体" panose="02010600030101010101" pitchFamily="2" charset="-122"/>
              </a:rPr>
              <a:t>(info)</a:t>
            </a:r>
            <a:r>
              <a:rPr lang="en-US" altLang="en-US" sz="2800" dirty="0" err="1">
                <a:ea typeface="宋体" panose="02010600030101010101" pitchFamily="2" charset="-122"/>
              </a:rPr>
              <a:t>存储和边或弧相关的信息如权值等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 err="1">
                <a:ea typeface="宋体" panose="02010600030101010101" pitchFamily="2" charset="-122"/>
              </a:rPr>
              <a:t>链域</a:t>
            </a:r>
            <a:r>
              <a:rPr lang="en-US" altLang="en-US" sz="2800" dirty="0">
                <a:ea typeface="宋体" panose="02010600030101010101" pitchFamily="2" charset="-122"/>
              </a:rPr>
              <a:t>(next)</a:t>
            </a:r>
            <a:r>
              <a:rPr lang="en-US" altLang="en-US" sz="2800" dirty="0" err="1">
                <a:ea typeface="宋体" panose="02010600030101010101" pitchFamily="2" charset="-122"/>
              </a:rPr>
              <a:t>指向下一个与顶点Vi邻接的表结点</a:t>
            </a:r>
            <a:endParaRPr lang="en-US" altLang="en-US" sz="2800" dirty="0">
              <a:ea typeface="宋体" panose="02010600030101010101" pitchFamily="2" charset="-122"/>
            </a:endParaRPr>
          </a:p>
          <a:p>
            <a:pPr lvl="1"/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endParaRPr lang="en-US" altLang="en-US" b="1" dirty="0">
              <a:ea typeface="宋体" panose="02010600030101010101" pitchFamily="2" charset="-122"/>
            </a:endParaRPr>
          </a:p>
          <a:p>
            <a:pPr lvl="1"/>
            <a:endParaRPr lang="en-US" altLang="en-US" dirty="0">
              <a:ea typeface="宋体" panose="02010600030101010101" pitchFamily="2" charset="-122"/>
            </a:endParaRPr>
          </a:p>
          <a:p>
            <a:pPr lvl="1"/>
            <a:endParaRPr lang="en-US" alt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499992" y="6043761"/>
            <a:ext cx="4056063" cy="409575"/>
            <a:chOff x="0" y="0"/>
            <a:chExt cx="2555" cy="258"/>
          </a:xfrm>
        </p:grpSpPr>
        <p:grpSp>
          <p:nvGrpSpPr>
            <p:cNvPr id="14" name="Group 5"/>
            <p:cNvGrpSpPr>
              <a:grpSpLocks/>
            </p:cNvGrpSpPr>
            <p:nvPr/>
          </p:nvGrpSpPr>
          <p:grpSpPr bwMode="auto">
            <a:xfrm>
              <a:off x="696" y="9"/>
              <a:ext cx="1859" cy="249"/>
              <a:chOff x="0" y="0"/>
              <a:chExt cx="1859" cy="249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59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 dirty="0" err="1">
                    <a:latin typeface="Times New Roman" pitchFamily="18" charset="0"/>
                  </a:rPr>
                  <a:t>adjvex</a:t>
                </a:r>
                <a:r>
                  <a:rPr lang="en-US" altLang="en-US" sz="2400" b="1" dirty="0">
                    <a:latin typeface="Times New Roman" pitchFamily="18" charset="0"/>
                  </a:rPr>
                  <a:t>   info   next</a:t>
                </a:r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672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680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宋体" pitchFamily="2" charset="-122"/>
                </a:rPr>
                <a:t>表结点</a:t>
              </a:r>
              <a:r>
                <a:rPr lang="zh-CN" altLang="en-US" sz="2000" b="1" dirty="0">
                  <a:latin typeface="Times New Roman" pitchFamily="18" charset="0"/>
                </a:rPr>
                <a:t>：</a:t>
              </a:r>
            </a:p>
          </p:txBody>
        </p:sp>
      </p:grpSp>
      <p:grpSp>
        <p:nvGrpSpPr>
          <p:cNvPr id="8" name="Group 10"/>
          <p:cNvGrpSpPr>
            <a:grpSpLocks/>
          </p:cNvGrpSpPr>
          <p:nvPr/>
        </p:nvGrpSpPr>
        <p:grpSpPr bwMode="auto">
          <a:xfrm>
            <a:off x="457200" y="6021288"/>
            <a:ext cx="3276600" cy="395288"/>
            <a:chOff x="0" y="0"/>
            <a:chExt cx="2064" cy="249"/>
          </a:xfrm>
        </p:grpSpPr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877" y="0"/>
              <a:ext cx="1187" cy="249"/>
              <a:chOff x="0" y="0"/>
              <a:chExt cx="1187" cy="249"/>
            </a:xfrm>
          </p:grpSpPr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 dirty="0">
                    <a:latin typeface="Times New Roman" pitchFamily="18" charset="0"/>
                  </a:rPr>
                  <a:t>data   first</a:t>
                </a:r>
              </a:p>
            </p:txBody>
          </p:sp>
          <p:sp>
            <p:nvSpPr>
              <p:cNvPr id="13" name="Line 13"/>
              <p:cNvSpPr>
                <a:spLocks noChangeShapeType="1"/>
              </p:cNvSpPr>
              <p:nvPr/>
            </p:nvSpPr>
            <p:spPr bwMode="auto">
              <a:xfrm>
                <a:off x="467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861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00000"/>
                  </a:solidFill>
                  <a:latin typeface="宋体" pitchFamily="2" charset="-122"/>
                </a:rPr>
                <a:t>表头结点</a:t>
              </a:r>
              <a:r>
                <a:rPr lang="zh-CN" altLang="en-US" sz="2000" b="1" dirty="0">
                  <a:latin typeface="Times New Roman" pitchFamily="18" charset="0"/>
                </a:rPr>
                <a:t>：</a:t>
              </a:r>
            </a:p>
          </p:txBody>
        </p:sp>
      </p:grp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2805283" y="6489526"/>
            <a:ext cx="2943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邻接表的结点结构</a:t>
            </a:r>
          </a:p>
        </p:txBody>
      </p:sp>
    </p:spTree>
    <p:extLst>
      <p:ext uri="{BB962C8B-B14F-4D97-AF65-F5344CB8AC3E}">
        <p14:creationId xmlns:p14="http://schemas.microsoft.com/office/powerpoint/2010/main" val="121345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邻接表的实现</a:t>
            </a:r>
            <a:endParaRPr lang="en-US" dirty="0"/>
          </a:p>
        </p:txBody>
      </p:sp>
      <p:sp>
        <p:nvSpPr>
          <p:cNvPr id="458754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29600" cy="604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#define MAX_VERTEX_NUM 30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typedef char </a:t>
            </a:r>
            <a:r>
              <a:rPr lang="en-US" altLang="en-US" sz="2600" dirty="0" err="1">
                <a:ea typeface="宋体" panose="02010600030101010101" pitchFamily="2" charset="-122"/>
              </a:rPr>
              <a:t>ElemType</a:t>
            </a:r>
            <a:r>
              <a:rPr lang="en-US" altLang="en-US" sz="26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typedef struct </a:t>
            </a:r>
            <a:r>
              <a:rPr lang="en-US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node</a:t>
            </a:r>
            <a:r>
              <a:rPr lang="en-US" altLang="en-US" sz="2600" dirty="0"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    int </a:t>
            </a:r>
            <a:r>
              <a:rPr lang="en-US" altLang="en-US" sz="2600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vindex</a:t>
            </a:r>
            <a:r>
              <a:rPr lang="en-US" altLang="en-US" sz="2600" dirty="0">
                <a:ea typeface="宋体" panose="02010600030101010101" pitchFamily="2" charset="-122"/>
              </a:rPr>
              <a:t>; 	//</a:t>
            </a:r>
            <a:r>
              <a:rPr lang="zh-CN" altLang="en-US" sz="2600" dirty="0">
                <a:ea typeface="宋体" panose="02010600030101010101" pitchFamily="2" charset="-122"/>
              </a:rPr>
              <a:t>邻接点在表头结点数组中的位置</a:t>
            </a:r>
            <a:r>
              <a:rPr lang="en-US" altLang="zh-CN" sz="2600" dirty="0">
                <a:ea typeface="宋体" panose="02010600030101010101" pitchFamily="2" charset="-122"/>
              </a:rPr>
              <a:t>(</a:t>
            </a:r>
            <a:r>
              <a:rPr lang="zh-CN" altLang="en-US" sz="2600" dirty="0">
                <a:ea typeface="宋体" panose="02010600030101010101" pitchFamily="2" charset="-122"/>
              </a:rPr>
              <a:t>下标</a:t>
            </a:r>
            <a:r>
              <a:rPr lang="en-US" altLang="zh-CN" sz="2600" dirty="0">
                <a:ea typeface="宋体" panose="02010600030101010101" pitchFamily="2" charset="-122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    </a:t>
            </a:r>
            <a:r>
              <a:rPr lang="en-US" altLang="en-US" sz="2600" dirty="0">
                <a:ea typeface="宋体" panose="02010600030101010101" pitchFamily="2" charset="-122"/>
              </a:rPr>
              <a:t>struct </a:t>
            </a:r>
            <a:r>
              <a:rPr lang="en-US" altLang="en-US" sz="2600" dirty="0">
                <a:solidFill>
                  <a:srgbClr val="00B050"/>
                </a:solidFill>
                <a:ea typeface="宋体" panose="02010600030101010101" pitchFamily="2" charset="-122"/>
              </a:rPr>
              <a:t>node</a:t>
            </a:r>
            <a:r>
              <a:rPr lang="en-US" altLang="en-US" sz="2600" dirty="0">
                <a:ea typeface="宋体" panose="02010600030101010101" pitchFamily="2" charset="-122"/>
              </a:rPr>
              <a:t> *next; //</a:t>
            </a:r>
            <a:r>
              <a:rPr lang="zh-CN" altLang="en-US" sz="2600" dirty="0">
                <a:ea typeface="宋体" panose="02010600030101010101" pitchFamily="2" charset="-122"/>
              </a:rPr>
              <a:t>指向下一个表结点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} </a:t>
            </a:r>
            <a:r>
              <a:rPr lang="en-US" altLang="en-US" sz="2600" b="1" dirty="0" err="1">
                <a:solidFill>
                  <a:srgbClr val="C00000"/>
                </a:solidFill>
                <a:ea typeface="宋体" panose="02010600030101010101" pitchFamily="2" charset="-122"/>
              </a:rPr>
              <a:t>NodeLink</a:t>
            </a:r>
            <a:r>
              <a:rPr lang="en-US" altLang="en-US" sz="2600" dirty="0">
                <a:ea typeface="宋体" panose="02010600030101010101" pitchFamily="2" charset="-122"/>
              </a:rPr>
              <a:t>; // </a:t>
            </a:r>
            <a:r>
              <a:rPr lang="zh-CN" altLang="en-US" sz="2600" dirty="0">
                <a:ea typeface="宋体" panose="02010600030101010101" pitchFamily="2" charset="-122"/>
              </a:rPr>
              <a:t>表结点类型定义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6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    // </a:t>
            </a:r>
            <a:r>
              <a:rPr lang="zh-CN" altLang="en-US" sz="2600" dirty="0">
                <a:ea typeface="宋体" panose="02010600030101010101" pitchFamily="2" charset="-122"/>
              </a:rPr>
              <a:t>图的顶点数、边数、种类标志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    int </a:t>
            </a:r>
            <a:r>
              <a:rPr lang="en-US" altLang="en-US" sz="2600" dirty="0" err="1">
                <a:ea typeface="宋体" panose="02010600030101010101" pitchFamily="2" charset="-122"/>
              </a:rPr>
              <a:t>vexnum,edgenum,kind</a:t>
            </a:r>
            <a:r>
              <a:rPr lang="en-US" altLang="en-US" sz="2600" dirty="0">
                <a:ea typeface="宋体" panose="02010600030101010101" pitchFamily="2" charset="-122"/>
              </a:rPr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   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        </a:t>
            </a:r>
            <a:r>
              <a:rPr lang="en-US" altLang="en-US" sz="2600" dirty="0" err="1">
                <a:ea typeface="宋体" panose="02010600030101010101" pitchFamily="2" charset="-122"/>
              </a:rPr>
              <a:t>ElemType</a:t>
            </a:r>
            <a:r>
              <a:rPr lang="en-US" altLang="en-US" sz="2600" dirty="0">
                <a:ea typeface="宋体" panose="02010600030101010101" pitchFamily="2" charset="-122"/>
              </a:rPr>
              <a:t> vertex;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        </a:t>
            </a:r>
            <a:r>
              <a:rPr lang="en-US" altLang="en-US" sz="2600" b="1" dirty="0" err="1">
                <a:solidFill>
                  <a:srgbClr val="C00000"/>
                </a:solidFill>
                <a:ea typeface="宋体" panose="02010600030101010101" pitchFamily="2" charset="-122"/>
              </a:rPr>
              <a:t>NodeLink</a:t>
            </a:r>
            <a:r>
              <a:rPr lang="en-US" altLang="en-US" sz="2600" dirty="0">
                <a:ea typeface="宋体" panose="02010600030101010101" pitchFamily="2" charset="-122"/>
              </a:rPr>
              <a:t> *first;// </a:t>
            </a:r>
            <a:r>
              <a:rPr lang="zh-CN" altLang="en-US" sz="2600" dirty="0">
                <a:ea typeface="宋体" panose="02010600030101010101" pitchFamily="2" charset="-122"/>
              </a:rPr>
              <a:t>指向第一个表结点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       </a:t>
            </a:r>
            <a:r>
              <a:rPr lang="en-US" altLang="zh-CN" sz="2600" dirty="0">
                <a:ea typeface="宋体" panose="02010600030101010101" pitchFamily="2" charset="-122"/>
              </a:rPr>
              <a:t>} </a:t>
            </a:r>
            <a:r>
              <a:rPr lang="en-US" altLang="en-US" sz="26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v[</a:t>
            </a:r>
            <a:r>
              <a:rPr lang="en-US" altLang="en-US" sz="2600" dirty="0">
                <a:ea typeface="宋体" panose="02010600030101010101" pitchFamily="2" charset="-122"/>
              </a:rPr>
              <a:t>MAX_VERTEX_NUM</a:t>
            </a:r>
            <a:r>
              <a:rPr lang="en-US" altLang="en-US" sz="2600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]</a:t>
            </a:r>
            <a:r>
              <a:rPr lang="en-US" altLang="en-US" sz="26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ea typeface="宋体" panose="02010600030101010101" pitchFamily="2" charset="-122"/>
              </a:rPr>
              <a:t>} </a:t>
            </a:r>
            <a:r>
              <a:rPr lang="en-US" altLang="en-US" sz="2600" dirty="0" err="1">
                <a:solidFill>
                  <a:srgbClr val="0000FF"/>
                </a:solidFill>
                <a:ea typeface="宋体" panose="02010600030101010101" pitchFamily="2" charset="-122"/>
              </a:rPr>
              <a:t>AGraph</a:t>
            </a:r>
            <a:r>
              <a:rPr lang="en-US" altLang="en-US" sz="2600" dirty="0">
                <a:ea typeface="宋体" panose="02010600030101010101" pitchFamily="2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6900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例子：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无向图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邻接表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表示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15836" name="Oval 6"/>
          <p:cNvSpPr>
            <a:spLocks noChangeArrowheads="1"/>
          </p:cNvSpPr>
          <p:nvPr/>
        </p:nvSpPr>
        <p:spPr bwMode="auto">
          <a:xfrm>
            <a:off x="564588" y="1190249"/>
            <a:ext cx="567975" cy="5205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Times New Roman" pitchFamily="18" charset="0"/>
              </a:rPr>
              <a:t>v</a:t>
            </a:r>
            <a:r>
              <a:rPr lang="en-US" altLang="en-US" baseline="-20000" dirty="0">
                <a:latin typeface="Times New Roman" pitchFamily="18" charset="0"/>
              </a:rPr>
              <a:t>1</a:t>
            </a:r>
          </a:p>
        </p:txBody>
      </p:sp>
      <p:sp>
        <p:nvSpPr>
          <p:cNvPr id="415837" name="Oval 7"/>
          <p:cNvSpPr>
            <a:spLocks noChangeArrowheads="1"/>
          </p:cNvSpPr>
          <p:nvPr/>
        </p:nvSpPr>
        <p:spPr bwMode="auto">
          <a:xfrm>
            <a:off x="597319" y="2263498"/>
            <a:ext cx="567975" cy="5205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v</a:t>
            </a:r>
            <a:r>
              <a:rPr lang="en-US" altLang="en-US" baseline="-20000">
                <a:latin typeface="Times New Roman" pitchFamily="18" charset="0"/>
              </a:rPr>
              <a:t>2</a:t>
            </a:r>
          </a:p>
        </p:txBody>
      </p:sp>
      <p:sp>
        <p:nvSpPr>
          <p:cNvPr id="415838" name="Oval 8"/>
          <p:cNvSpPr>
            <a:spLocks noChangeArrowheads="1"/>
          </p:cNvSpPr>
          <p:nvPr/>
        </p:nvSpPr>
        <p:spPr bwMode="auto">
          <a:xfrm>
            <a:off x="1754447" y="2245152"/>
            <a:ext cx="567975" cy="5205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v</a:t>
            </a:r>
            <a:r>
              <a:rPr lang="en-US" altLang="en-US" baseline="-20000">
                <a:latin typeface="Times New Roman" pitchFamily="18" charset="0"/>
              </a:rPr>
              <a:t>3</a:t>
            </a:r>
          </a:p>
        </p:txBody>
      </p:sp>
      <p:sp>
        <p:nvSpPr>
          <p:cNvPr id="415839" name="Oval 9"/>
          <p:cNvSpPr>
            <a:spLocks noChangeArrowheads="1"/>
          </p:cNvSpPr>
          <p:nvPr/>
        </p:nvSpPr>
        <p:spPr bwMode="auto">
          <a:xfrm>
            <a:off x="1660105" y="860019"/>
            <a:ext cx="567975" cy="5205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Times New Roman" pitchFamily="18" charset="0"/>
              </a:rPr>
              <a:t>v</a:t>
            </a:r>
            <a:r>
              <a:rPr lang="en-US" altLang="en-US" baseline="-10000" dirty="0">
                <a:latin typeface="Times New Roman" pitchFamily="18" charset="0"/>
              </a:rPr>
              <a:t>4</a:t>
            </a:r>
          </a:p>
        </p:txBody>
      </p:sp>
      <p:sp>
        <p:nvSpPr>
          <p:cNvPr id="415840" name="Line 10"/>
          <p:cNvSpPr>
            <a:spLocks noChangeShapeType="1"/>
          </p:cNvSpPr>
          <p:nvPr/>
        </p:nvSpPr>
        <p:spPr bwMode="auto">
          <a:xfrm>
            <a:off x="841837" y="1729167"/>
            <a:ext cx="0" cy="554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1" name="Line 11"/>
          <p:cNvSpPr>
            <a:spLocks noChangeShapeType="1"/>
          </p:cNvSpPr>
          <p:nvPr/>
        </p:nvSpPr>
        <p:spPr bwMode="auto">
          <a:xfrm>
            <a:off x="1997040" y="1371418"/>
            <a:ext cx="0" cy="8829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2" name="Line 12"/>
          <p:cNvSpPr>
            <a:spLocks noChangeShapeType="1"/>
          </p:cNvSpPr>
          <p:nvPr/>
        </p:nvSpPr>
        <p:spPr bwMode="auto">
          <a:xfrm>
            <a:off x="1069027" y="1603038"/>
            <a:ext cx="731628" cy="7498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3" name="Line 13"/>
          <p:cNvSpPr>
            <a:spLocks noChangeShapeType="1"/>
          </p:cNvSpPr>
          <p:nvPr/>
        </p:nvSpPr>
        <p:spPr bwMode="auto">
          <a:xfrm flipV="1">
            <a:off x="1130637" y="1190249"/>
            <a:ext cx="542945" cy="233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4" name="Line 14"/>
          <p:cNvSpPr>
            <a:spLocks noChangeShapeType="1"/>
          </p:cNvSpPr>
          <p:nvPr/>
        </p:nvSpPr>
        <p:spPr bwMode="auto">
          <a:xfrm>
            <a:off x="1161443" y="2531811"/>
            <a:ext cx="6026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5" name="Oval 15"/>
          <p:cNvSpPr>
            <a:spLocks noChangeArrowheads="1"/>
          </p:cNvSpPr>
          <p:nvPr/>
        </p:nvSpPr>
        <p:spPr bwMode="auto">
          <a:xfrm>
            <a:off x="2661281" y="1623677"/>
            <a:ext cx="567975" cy="52057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Times New Roman" pitchFamily="18" charset="0"/>
              </a:rPr>
              <a:t>v</a:t>
            </a:r>
            <a:r>
              <a:rPr lang="en-US" altLang="en-US" baseline="-20000">
                <a:latin typeface="Times New Roman" pitchFamily="18" charset="0"/>
              </a:rPr>
              <a:t>5</a:t>
            </a:r>
          </a:p>
        </p:txBody>
      </p:sp>
      <p:sp>
        <p:nvSpPr>
          <p:cNvPr id="415846" name="Line 16"/>
          <p:cNvSpPr>
            <a:spLocks noChangeShapeType="1"/>
          </p:cNvSpPr>
          <p:nvPr/>
        </p:nvSpPr>
        <p:spPr bwMode="auto">
          <a:xfrm>
            <a:off x="2228080" y="1190249"/>
            <a:ext cx="646914" cy="4403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15847" name="Line 17"/>
          <p:cNvSpPr>
            <a:spLocks noChangeShapeType="1"/>
          </p:cNvSpPr>
          <p:nvPr/>
        </p:nvSpPr>
        <p:spPr bwMode="auto">
          <a:xfrm flipV="1">
            <a:off x="2320496" y="2089210"/>
            <a:ext cx="462081" cy="44030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15750" name="Group 18"/>
          <p:cNvGrpSpPr>
            <a:grpSpLocks/>
          </p:cNvGrpSpPr>
          <p:nvPr/>
        </p:nvGrpSpPr>
        <p:grpSpPr bwMode="auto">
          <a:xfrm>
            <a:off x="1221122" y="2089210"/>
            <a:ext cx="7560406" cy="2960688"/>
            <a:chOff x="-68" y="0"/>
            <a:chExt cx="4105" cy="1865"/>
          </a:xfrm>
        </p:grpSpPr>
        <p:sp>
          <p:nvSpPr>
            <p:cNvPr id="415751" name="Rectangle 19"/>
            <p:cNvSpPr>
              <a:spLocks noChangeArrowheads="1"/>
            </p:cNvSpPr>
            <p:nvPr/>
          </p:nvSpPr>
          <p:spPr bwMode="auto">
            <a:xfrm>
              <a:off x="769" y="17"/>
              <a:ext cx="226" cy="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5752" name="Rectangle 20"/>
            <p:cNvSpPr>
              <a:spLocks noChangeArrowheads="1"/>
            </p:cNvSpPr>
            <p:nvPr/>
          </p:nvSpPr>
          <p:spPr bwMode="auto">
            <a:xfrm>
              <a:off x="-68" y="1621"/>
              <a:ext cx="998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/>
                <a:t>MaxVertexNum</a:t>
              </a:r>
              <a:endParaRPr lang="en-US" altLang="en-US" sz="1800" b="1" dirty="0">
                <a:latin typeface="Times New Roman" pitchFamily="18" charset="0"/>
              </a:endParaRPr>
            </a:p>
          </p:txBody>
        </p:sp>
        <p:grpSp>
          <p:nvGrpSpPr>
            <p:cNvPr id="415753" name="Group 21"/>
            <p:cNvGrpSpPr>
              <a:grpSpLocks/>
            </p:cNvGrpSpPr>
            <p:nvPr/>
          </p:nvGrpSpPr>
          <p:grpSpPr bwMode="auto">
            <a:xfrm>
              <a:off x="998" y="24"/>
              <a:ext cx="590" cy="1841"/>
              <a:chOff x="0" y="0"/>
              <a:chExt cx="590" cy="1841"/>
            </a:xfrm>
          </p:grpSpPr>
          <p:grpSp>
            <p:nvGrpSpPr>
              <p:cNvPr id="415815" name="Group 22"/>
              <p:cNvGrpSpPr>
                <a:grpSpLocks/>
              </p:cNvGrpSpPr>
              <p:nvPr/>
            </p:nvGrpSpPr>
            <p:grpSpPr bwMode="auto">
              <a:xfrm>
                <a:off x="0" y="0"/>
                <a:ext cx="590" cy="262"/>
                <a:chOff x="0" y="0"/>
                <a:chExt cx="544" cy="226"/>
              </a:xfrm>
            </p:grpSpPr>
            <p:sp>
              <p:nvSpPr>
                <p:cNvPr id="415834" name="Rectangle 2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1</a:t>
                  </a:r>
                  <a:r>
                    <a:rPr lang="en-US" altLang="en-US" sz="2400" b="1">
                      <a:latin typeface="Times New Roman" pitchFamily="18" charset="0"/>
                    </a:rPr>
                    <a:t>       </a:t>
                  </a:r>
                </a:p>
              </p:txBody>
            </p:sp>
            <p:sp>
              <p:nvSpPr>
                <p:cNvPr id="415835" name="Line 24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16" name="Group 25"/>
              <p:cNvGrpSpPr>
                <a:grpSpLocks/>
              </p:cNvGrpSpPr>
              <p:nvPr/>
            </p:nvGrpSpPr>
            <p:grpSpPr bwMode="auto">
              <a:xfrm>
                <a:off x="0" y="263"/>
                <a:ext cx="590" cy="263"/>
                <a:chOff x="0" y="0"/>
                <a:chExt cx="544" cy="226"/>
              </a:xfrm>
            </p:grpSpPr>
            <p:sp>
              <p:nvSpPr>
                <p:cNvPr id="415832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 dirty="0">
                      <a:latin typeface="Times New Roman" pitchFamily="18" charset="0"/>
                    </a:rPr>
                    <a:t>2</a:t>
                  </a:r>
                  <a:endParaRPr lang="en-US" alt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15833" name="Line 27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17" name="Group 28"/>
              <p:cNvGrpSpPr>
                <a:grpSpLocks/>
              </p:cNvGrpSpPr>
              <p:nvPr/>
            </p:nvGrpSpPr>
            <p:grpSpPr bwMode="auto">
              <a:xfrm>
                <a:off x="0" y="527"/>
                <a:ext cx="590" cy="262"/>
                <a:chOff x="0" y="0"/>
                <a:chExt cx="544" cy="226"/>
              </a:xfrm>
            </p:grpSpPr>
            <p:sp>
              <p:nvSpPr>
                <p:cNvPr id="415830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 dirty="0">
                      <a:latin typeface="Times New Roman" pitchFamily="18" charset="0"/>
                    </a:rPr>
                    <a:t>3</a:t>
                  </a:r>
                  <a:r>
                    <a:rPr lang="en-US" altLang="en-US" sz="2400" b="1" dirty="0">
                      <a:latin typeface="Times New Roman" pitchFamily="18" charset="0"/>
                    </a:rPr>
                    <a:t>       </a:t>
                  </a:r>
                </a:p>
              </p:txBody>
            </p:sp>
            <p:sp>
              <p:nvSpPr>
                <p:cNvPr id="415831" name="Line 30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18" name="Group 31"/>
              <p:cNvGrpSpPr>
                <a:grpSpLocks/>
              </p:cNvGrpSpPr>
              <p:nvPr/>
            </p:nvGrpSpPr>
            <p:grpSpPr bwMode="auto">
              <a:xfrm>
                <a:off x="0" y="790"/>
                <a:ext cx="590" cy="262"/>
                <a:chOff x="0" y="0"/>
                <a:chExt cx="544" cy="226"/>
              </a:xfrm>
            </p:grpSpPr>
            <p:sp>
              <p:nvSpPr>
                <p:cNvPr id="41582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4</a:t>
                  </a:r>
                  <a:endParaRPr lang="en-US" alt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415829" name="Line 33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19" name="Group 34"/>
              <p:cNvGrpSpPr>
                <a:grpSpLocks/>
              </p:cNvGrpSpPr>
              <p:nvPr/>
            </p:nvGrpSpPr>
            <p:grpSpPr bwMode="auto">
              <a:xfrm>
                <a:off x="0" y="1317"/>
                <a:ext cx="590" cy="262"/>
                <a:chOff x="0" y="0"/>
                <a:chExt cx="544" cy="226"/>
              </a:xfrm>
            </p:grpSpPr>
            <p:sp>
              <p:nvSpPr>
                <p:cNvPr id="41582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 dirty="0">
                      <a:latin typeface="宋体" pitchFamily="2" charset="-122"/>
                    </a:rPr>
                    <a:t>┇</a:t>
                  </a:r>
                  <a:r>
                    <a:rPr lang="zh-CN" altLang="en-US" sz="2400" b="1" dirty="0">
                      <a:latin typeface="Times New Roman" pitchFamily="18" charset="0"/>
                    </a:rPr>
                    <a:t>   ┇ </a:t>
                  </a:r>
                </a:p>
              </p:txBody>
            </p:sp>
            <p:sp>
              <p:nvSpPr>
                <p:cNvPr id="415827" name="Line 36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20" name="Group 37"/>
              <p:cNvGrpSpPr>
                <a:grpSpLocks/>
              </p:cNvGrpSpPr>
              <p:nvPr/>
            </p:nvGrpSpPr>
            <p:grpSpPr bwMode="auto">
              <a:xfrm>
                <a:off x="0" y="1579"/>
                <a:ext cx="590" cy="262"/>
                <a:chOff x="0" y="0"/>
                <a:chExt cx="544" cy="226"/>
              </a:xfrm>
            </p:grpSpPr>
            <p:sp>
              <p:nvSpPr>
                <p:cNvPr id="415824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415825" name="Line 39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21" name="Group 40"/>
              <p:cNvGrpSpPr>
                <a:grpSpLocks/>
              </p:cNvGrpSpPr>
              <p:nvPr/>
            </p:nvGrpSpPr>
            <p:grpSpPr bwMode="auto">
              <a:xfrm>
                <a:off x="0" y="1053"/>
                <a:ext cx="590" cy="263"/>
                <a:chOff x="0" y="0"/>
                <a:chExt cx="544" cy="226"/>
              </a:xfrm>
            </p:grpSpPr>
            <p:sp>
              <p:nvSpPr>
                <p:cNvPr id="415822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 dirty="0">
                      <a:latin typeface="Times New Roman" pitchFamily="18" charset="0"/>
                    </a:rPr>
                    <a:t>5</a:t>
                  </a:r>
                  <a:r>
                    <a:rPr lang="en-US" altLang="en-US" sz="2400" b="1" dirty="0">
                      <a:latin typeface="Times New Roman" pitchFamily="18" charset="0"/>
                    </a:rPr>
                    <a:t>       </a:t>
                  </a:r>
                </a:p>
              </p:txBody>
            </p:sp>
            <p:sp>
              <p:nvSpPr>
                <p:cNvPr id="415823" name="Line 42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5754" name="Group 43"/>
            <p:cNvGrpSpPr>
              <a:grpSpLocks/>
            </p:cNvGrpSpPr>
            <p:nvPr/>
          </p:nvGrpSpPr>
          <p:grpSpPr bwMode="auto">
            <a:xfrm>
              <a:off x="1451" y="0"/>
              <a:ext cx="1983" cy="235"/>
              <a:chOff x="0" y="0"/>
              <a:chExt cx="1983" cy="235"/>
            </a:xfrm>
          </p:grpSpPr>
          <p:grpSp>
            <p:nvGrpSpPr>
              <p:cNvPr id="415803" name="Group 44"/>
              <p:cNvGrpSpPr>
                <a:grpSpLocks/>
              </p:cNvGrpSpPr>
              <p:nvPr/>
            </p:nvGrpSpPr>
            <p:grpSpPr bwMode="auto">
              <a:xfrm>
                <a:off x="905" y="0"/>
                <a:ext cx="456" cy="226"/>
                <a:chOff x="0" y="0"/>
                <a:chExt cx="456" cy="226"/>
              </a:xfrm>
            </p:grpSpPr>
            <p:sp>
              <p:nvSpPr>
                <p:cNvPr id="415813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15814" name="Line 46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04" name="Group 47"/>
              <p:cNvGrpSpPr>
                <a:grpSpLocks/>
              </p:cNvGrpSpPr>
              <p:nvPr/>
            </p:nvGrpSpPr>
            <p:grpSpPr bwMode="auto">
              <a:xfrm>
                <a:off x="275" y="1"/>
                <a:ext cx="456" cy="226"/>
                <a:chOff x="0" y="0"/>
                <a:chExt cx="456" cy="226"/>
              </a:xfrm>
            </p:grpSpPr>
            <p:sp>
              <p:nvSpPr>
                <p:cNvPr id="415811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15812" name="Line 49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805" name="Group 50"/>
              <p:cNvGrpSpPr>
                <a:grpSpLocks/>
              </p:cNvGrpSpPr>
              <p:nvPr/>
            </p:nvGrpSpPr>
            <p:grpSpPr bwMode="auto">
              <a:xfrm>
                <a:off x="1527" y="9"/>
                <a:ext cx="456" cy="226"/>
                <a:chOff x="0" y="0"/>
                <a:chExt cx="456" cy="226"/>
              </a:xfrm>
            </p:grpSpPr>
            <p:sp>
              <p:nvSpPr>
                <p:cNvPr id="415809" name="Rectangle 5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15810" name="Line 52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806" name="Line 53"/>
              <p:cNvSpPr>
                <a:spLocks noChangeShapeType="1"/>
              </p:cNvSpPr>
              <p:nvPr/>
            </p:nvSpPr>
            <p:spPr bwMode="auto">
              <a:xfrm>
                <a:off x="0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807" name="Line 54"/>
              <p:cNvSpPr>
                <a:spLocks noChangeShapeType="1"/>
              </p:cNvSpPr>
              <p:nvPr/>
            </p:nvSpPr>
            <p:spPr bwMode="auto">
              <a:xfrm>
                <a:off x="630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808" name="Line 55"/>
              <p:cNvSpPr>
                <a:spLocks noChangeShapeType="1"/>
              </p:cNvSpPr>
              <p:nvPr/>
            </p:nvSpPr>
            <p:spPr bwMode="auto">
              <a:xfrm>
                <a:off x="1255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5755" name="Group 56"/>
            <p:cNvGrpSpPr>
              <a:grpSpLocks/>
            </p:cNvGrpSpPr>
            <p:nvPr/>
          </p:nvGrpSpPr>
          <p:grpSpPr bwMode="auto">
            <a:xfrm>
              <a:off x="1451" y="281"/>
              <a:ext cx="1353" cy="235"/>
              <a:chOff x="0" y="0"/>
              <a:chExt cx="1353" cy="235"/>
            </a:xfrm>
          </p:grpSpPr>
          <p:grpSp>
            <p:nvGrpSpPr>
              <p:cNvPr id="415795" name="Group 57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15801" name="Rectangle 5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15802" name="Line 59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96" name="Group 60"/>
              <p:cNvGrpSpPr>
                <a:grpSpLocks/>
              </p:cNvGrpSpPr>
              <p:nvPr/>
            </p:nvGrpSpPr>
            <p:grpSpPr bwMode="auto">
              <a:xfrm>
                <a:off x="897" y="9"/>
                <a:ext cx="456" cy="226"/>
                <a:chOff x="0" y="0"/>
                <a:chExt cx="456" cy="226"/>
              </a:xfrm>
            </p:grpSpPr>
            <p:sp>
              <p:nvSpPr>
                <p:cNvPr id="415799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15800" name="Line 62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797" name="Line 63"/>
              <p:cNvSpPr>
                <a:spLocks noChangeShapeType="1"/>
              </p:cNvSpPr>
              <p:nvPr/>
            </p:nvSpPr>
            <p:spPr bwMode="auto">
              <a:xfrm>
                <a:off x="0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98" name="Line 64"/>
              <p:cNvSpPr>
                <a:spLocks noChangeShapeType="1"/>
              </p:cNvSpPr>
              <p:nvPr/>
            </p:nvSpPr>
            <p:spPr bwMode="auto">
              <a:xfrm>
                <a:off x="625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5756" name="Group 65"/>
            <p:cNvGrpSpPr>
              <a:grpSpLocks/>
            </p:cNvGrpSpPr>
            <p:nvPr/>
          </p:nvGrpSpPr>
          <p:grpSpPr bwMode="auto">
            <a:xfrm>
              <a:off x="1451" y="569"/>
              <a:ext cx="2586" cy="235"/>
              <a:chOff x="0" y="0"/>
              <a:chExt cx="2586" cy="235"/>
            </a:xfrm>
          </p:grpSpPr>
          <p:grpSp>
            <p:nvGrpSpPr>
              <p:cNvPr id="415779" name="Group 66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15793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15794" name="Line 68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780" name="Line 69"/>
              <p:cNvSpPr>
                <a:spLocks noChangeShapeType="1"/>
              </p:cNvSpPr>
              <p:nvPr/>
            </p:nvSpPr>
            <p:spPr bwMode="auto">
              <a:xfrm>
                <a:off x="0" y="12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15781" name="Group 70"/>
              <p:cNvGrpSpPr>
                <a:grpSpLocks/>
              </p:cNvGrpSpPr>
              <p:nvPr/>
            </p:nvGrpSpPr>
            <p:grpSpPr bwMode="auto">
              <a:xfrm>
                <a:off x="1508" y="0"/>
                <a:ext cx="456" cy="226"/>
                <a:chOff x="0" y="0"/>
                <a:chExt cx="456" cy="226"/>
              </a:xfrm>
            </p:grpSpPr>
            <p:sp>
              <p:nvSpPr>
                <p:cNvPr id="415791" name="Rectangle 7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15792" name="Line 72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82" name="Group 73"/>
              <p:cNvGrpSpPr>
                <a:grpSpLocks/>
              </p:cNvGrpSpPr>
              <p:nvPr/>
            </p:nvGrpSpPr>
            <p:grpSpPr bwMode="auto">
              <a:xfrm>
                <a:off x="878" y="1"/>
                <a:ext cx="456" cy="226"/>
                <a:chOff x="0" y="0"/>
                <a:chExt cx="456" cy="226"/>
              </a:xfrm>
            </p:grpSpPr>
            <p:sp>
              <p:nvSpPr>
                <p:cNvPr id="415789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15790" name="Line 75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83" name="Group 76"/>
              <p:cNvGrpSpPr>
                <a:grpSpLocks/>
              </p:cNvGrpSpPr>
              <p:nvPr/>
            </p:nvGrpSpPr>
            <p:grpSpPr bwMode="auto">
              <a:xfrm>
                <a:off x="2130" y="9"/>
                <a:ext cx="456" cy="226"/>
                <a:chOff x="0" y="0"/>
                <a:chExt cx="456" cy="226"/>
              </a:xfrm>
            </p:grpSpPr>
            <p:sp>
              <p:nvSpPr>
                <p:cNvPr id="415787" name="Rectangle 7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15788" name="Line 78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784" name="Line 79"/>
              <p:cNvSpPr>
                <a:spLocks noChangeShapeType="1"/>
              </p:cNvSpPr>
              <p:nvPr/>
            </p:nvSpPr>
            <p:spPr bwMode="auto">
              <a:xfrm>
                <a:off x="603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85" name="Line 80"/>
              <p:cNvSpPr>
                <a:spLocks noChangeShapeType="1"/>
              </p:cNvSpPr>
              <p:nvPr/>
            </p:nvSpPr>
            <p:spPr bwMode="auto">
              <a:xfrm>
                <a:off x="1233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86" name="Line 81"/>
              <p:cNvSpPr>
                <a:spLocks noChangeShapeType="1"/>
              </p:cNvSpPr>
              <p:nvPr/>
            </p:nvSpPr>
            <p:spPr bwMode="auto">
              <a:xfrm>
                <a:off x="1858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5757" name="Group 82"/>
            <p:cNvGrpSpPr>
              <a:grpSpLocks/>
            </p:cNvGrpSpPr>
            <p:nvPr/>
          </p:nvGrpSpPr>
          <p:grpSpPr bwMode="auto">
            <a:xfrm>
              <a:off x="1451" y="855"/>
              <a:ext cx="1983" cy="235"/>
              <a:chOff x="0" y="0"/>
              <a:chExt cx="1983" cy="235"/>
            </a:xfrm>
          </p:grpSpPr>
          <p:grpSp>
            <p:nvGrpSpPr>
              <p:cNvPr id="415767" name="Group 83"/>
              <p:cNvGrpSpPr>
                <a:grpSpLocks/>
              </p:cNvGrpSpPr>
              <p:nvPr/>
            </p:nvGrpSpPr>
            <p:grpSpPr bwMode="auto">
              <a:xfrm>
                <a:off x="905" y="0"/>
                <a:ext cx="456" cy="226"/>
                <a:chOff x="0" y="0"/>
                <a:chExt cx="456" cy="226"/>
              </a:xfrm>
            </p:grpSpPr>
            <p:sp>
              <p:nvSpPr>
                <p:cNvPr id="415777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15778" name="Line 85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68" name="Group 86"/>
              <p:cNvGrpSpPr>
                <a:grpSpLocks/>
              </p:cNvGrpSpPr>
              <p:nvPr/>
            </p:nvGrpSpPr>
            <p:grpSpPr bwMode="auto">
              <a:xfrm>
                <a:off x="275" y="1"/>
                <a:ext cx="456" cy="226"/>
                <a:chOff x="0" y="0"/>
                <a:chExt cx="456" cy="226"/>
              </a:xfrm>
            </p:grpSpPr>
            <p:sp>
              <p:nvSpPr>
                <p:cNvPr id="415775" name="Rectangle 8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15776" name="Line 88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69" name="Group 89"/>
              <p:cNvGrpSpPr>
                <a:grpSpLocks/>
              </p:cNvGrpSpPr>
              <p:nvPr/>
            </p:nvGrpSpPr>
            <p:grpSpPr bwMode="auto">
              <a:xfrm>
                <a:off x="1527" y="9"/>
                <a:ext cx="456" cy="226"/>
                <a:chOff x="0" y="0"/>
                <a:chExt cx="456" cy="226"/>
              </a:xfrm>
            </p:grpSpPr>
            <p:sp>
              <p:nvSpPr>
                <p:cNvPr id="415773" name="Rectangle 9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4   </a:t>
                  </a:r>
                  <a:r>
                    <a:rPr lang="en-US" altLang="en-US" sz="2400" dirty="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15774" name="Line 91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770" name="Line 92"/>
              <p:cNvSpPr>
                <a:spLocks noChangeShapeType="1"/>
              </p:cNvSpPr>
              <p:nvPr/>
            </p:nvSpPr>
            <p:spPr bwMode="auto">
              <a:xfrm>
                <a:off x="0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71" name="Line 93"/>
              <p:cNvSpPr>
                <a:spLocks noChangeShapeType="1"/>
              </p:cNvSpPr>
              <p:nvPr/>
            </p:nvSpPr>
            <p:spPr bwMode="auto">
              <a:xfrm>
                <a:off x="630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72" name="Line 94"/>
              <p:cNvSpPr>
                <a:spLocks noChangeShapeType="1"/>
              </p:cNvSpPr>
              <p:nvPr/>
            </p:nvSpPr>
            <p:spPr bwMode="auto">
              <a:xfrm>
                <a:off x="1255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15758" name="Group 95"/>
            <p:cNvGrpSpPr>
              <a:grpSpLocks/>
            </p:cNvGrpSpPr>
            <p:nvPr/>
          </p:nvGrpSpPr>
          <p:grpSpPr bwMode="auto">
            <a:xfrm>
              <a:off x="1451" y="1127"/>
              <a:ext cx="1353" cy="235"/>
              <a:chOff x="0" y="0"/>
              <a:chExt cx="1353" cy="235"/>
            </a:xfrm>
          </p:grpSpPr>
          <p:grpSp>
            <p:nvGrpSpPr>
              <p:cNvPr id="415759" name="Group 96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15765" name="Rectangle 9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15766" name="Line 98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5760" name="Group 99"/>
              <p:cNvGrpSpPr>
                <a:grpSpLocks/>
              </p:cNvGrpSpPr>
              <p:nvPr/>
            </p:nvGrpSpPr>
            <p:grpSpPr bwMode="auto">
              <a:xfrm>
                <a:off x="897" y="9"/>
                <a:ext cx="456" cy="226"/>
                <a:chOff x="0" y="0"/>
                <a:chExt cx="456" cy="226"/>
              </a:xfrm>
            </p:grpSpPr>
            <p:sp>
              <p:nvSpPr>
                <p:cNvPr id="415763" name="Rectangle 10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3   </a:t>
                  </a:r>
                  <a:r>
                    <a:rPr lang="en-US" altLang="en-US" sz="2400" dirty="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15764" name="Line 101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5761" name="Line 102"/>
              <p:cNvSpPr>
                <a:spLocks noChangeShapeType="1"/>
              </p:cNvSpPr>
              <p:nvPr/>
            </p:nvSpPr>
            <p:spPr bwMode="auto">
              <a:xfrm>
                <a:off x="0" y="11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15762" name="Line 103"/>
              <p:cNvSpPr>
                <a:spLocks noChangeShapeType="1"/>
              </p:cNvSpPr>
              <p:nvPr/>
            </p:nvSpPr>
            <p:spPr bwMode="auto">
              <a:xfrm>
                <a:off x="627" y="10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6086753" y="501260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无向边被重复存储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142541" y="6097301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邻接多重表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164288" y="555495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如何改进？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1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771" name="Group 3"/>
          <p:cNvGrpSpPr>
            <a:grpSpLocks/>
          </p:cNvGrpSpPr>
          <p:nvPr/>
        </p:nvGrpSpPr>
        <p:grpSpPr bwMode="auto">
          <a:xfrm>
            <a:off x="467544" y="980194"/>
            <a:ext cx="3231902" cy="1941228"/>
            <a:chOff x="0" y="-24"/>
            <a:chExt cx="1384" cy="1115"/>
          </a:xfrm>
        </p:grpSpPr>
        <p:sp>
          <p:nvSpPr>
            <p:cNvPr id="416906" name="Rectangle 4"/>
            <p:cNvSpPr>
              <a:spLocks noChangeArrowheads="1"/>
            </p:cNvSpPr>
            <p:nvPr/>
          </p:nvSpPr>
          <p:spPr bwMode="auto">
            <a:xfrm>
              <a:off x="237" y="887"/>
              <a:ext cx="907" cy="204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(a)   </a:t>
              </a:r>
              <a:r>
                <a:rPr lang="zh-CN" altLang="en-US" sz="2400" b="1" dirty="0">
                  <a:latin typeface="Times New Roman" pitchFamily="18" charset="0"/>
                </a:rPr>
                <a:t>有向图</a:t>
              </a:r>
            </a:p>
          </p:txBody>
        </p:sp>
        <p:grpSp>
          <p:nvGrpSpPr>
            <p:cNvPr id="416907" name="Group 5"/>
            <p:cNvGrpSpPr>
              <a:grpSpLocks/>
            </p:cNvGrpSpPr>
            <p:nvPr/>
          </p:nvGrpSpPr>
          <p:grpSpPr bwMode="auto">
            <a:xfrm>
              <a:off x="0" y="-24"/>
              <a:ext cx="1384" cy="863"/>
              <a:chOff x="0" y="-24"/>
              <a:chExt cx="1384" cy="863"/>
            </a:xfrm>
          </p:grpSpPr>
          <p:sp>
            <p:nvSpPr>
              <p:cNvPr id="416908" name="Oval 6"/>
              <p:cNvSpPr>
                <a:spLocks noChangeArrowheads="1"/>
              </p:cNvSpPr>
              <p:nvPr/>
            </p:nvSpPr>
            <p:spPr bwMode="auto">
              <a:xfrm>
                <a:off x="0" y="144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3000" dirty="0">
                    <a:latin typeface="Times New Roman" pitchFamily="18" charset="0"/>
                  </a:rPr>
                  <a:t>v</a:t>
                </a:r>
                <a:r>
                  <a:rPr lang="en-US" altLang="en-US" sz="3000" baseline="-20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16909" name="Oval 7"/>
              <p:cNvSpPr>
                <a:spLocks noChangeArrowheads="1"/>
              </p:cNvSpPr>
              <p:nvPr/>
            </p:nvSpPr>
            <p:spPr bwMode="auto">
              <a:xfrm>
                <a:off x="17" y="612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3000">
                    <a:latin typeface="Times New Roman" pitchFamily="18" charset="0"/>
                  </a:rPr>
                  <a:t>v</a:t>
                </a:r>
                <a:r>
                  <a:rPr lang="en-US" altLang="en-US" sz="3000" baseline="-2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16910" name="Oval 8"/>
              <p:cNvSpPr>
                <a:spLocks noChangeArrowheads="1"/>
              </p:cNvSpPr>
              <p:nvPr/>
            </p:nvSpPr>
            <p:spPr bwMode="auto">
              <a:xfrm>
                <a:off x="618" y="604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3000" dirty="0">
                    <a:latin typeface="Times New Roman" pitchFamily="18" charset="0"/>
                  </a:rPr>
                  <a:t>v</a:t>
                </a:r>
                <a:r>
                  <a:rPr lang="en-US" altLang="en-US" sz="3000" baseline="-20000" dirty="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16911" name="Oval 9"/>
              <p:cNvSpPr>
                <a:spLocks noChangeArrowheads="1"/>
              </p:cNvSpPr>
              <p:nvPr/>
            </p:nvSpPr>
            <p:spPr bwMode="auto">
              <a:xfrm>
                <a:off x="569" y="-24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3000">
                    <a:latin typeface="Times New Roman" pitchFamily="18" charset="0"/>
                  </a:rPr>
                  <a:t>v</a:t>
                </a:r>
                <a:r>
                  <a:rPr lang="en-US" altLang="en-US" sz="3000" baseline="-20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16912" name="Line 10"/>
              <p:cNvSpPr>
                <a:spLocks noChangeShapeType="1"/>
              </p:cNvSpPr>
              <p:nvPr/>
            </p:nvSpPr>
            <p:spPr bwMode="auto">
              <a:xfrm>
                <a:off x="144" y="379"/>
                <a:ext cx="0" cy="24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3" name="Line 11"/>
              <p:cNvSpPr>
                <a:spLocks noChangeShapeType="1"/>
              </p:cNvSpPr>
              <p:nvPr/>
            </p:nvSpPr>
            <p:spPr bwMode="auto">
              <a:xfrm>
                <a:off x="744" y="223"/>
                <a:ext cx="0" cy="3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4" name="Line 12"/>
              <p:cNvSpPr>
                <a:spLocks noChangeShapeType="1"/>
              </p:cNvSpPr>
              <p:nvPr/>
            </p:nvSpPr>
            <p:spPr bwMode="auto">
              <a:xfrm>
                <a:off x="262" y="332"/>
                <a:ext cx="380" cy="3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stealth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5" name="Line 13"/>
              <p:cNvSpPr>
                <a:spLocks noChangeShapeType="1"/>
              </p:cNvSpPr>
              <p:nvPr/>
            </p:nvSpPr>
            <p:spPr bwMode="auto">
              <a:xfrm flipV="1">
                <a:off x="294" y="144"/>
                <a:ext cx="282" cy="10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6" name="Line 14"/>
              <p:cNvSpPr>
                <a:spLocks noChangeShapeType="1"/>
              </p:cNvSpPr>
              <p:nvPr/>
            </p:nvSpPr>
            <p:spPr bwMode="auto">
              <a:xfrm>
                <a:off x="310" y="729"/>
                <a:ext cx="3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7" name="Oval 15"/>
              <p:cNvSpPr>
                <a:spLocks noChangeArrowheads="1"/>
              </p:cNvSpPr>
              <p:nvPr/>
            </p:nvSpPr>
            <p:spPr bwMode="auto">
              <a:xfrm>
                <a:off x="1089" y="333"/>
                <a:ext cx="295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3000">
                    <a:latin typeface="Times New Roman" pitchFamily="18" charset="0"/>
                  </a:rPr>
                  <a:t>v</a:t>
                </a:r>
                <a:r>
                  <a:rPr lang="en-US" altLang="en-US" sz="3000" baseline="-2000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16918" name="Line 16"/>
              <p:cNvSpPr>
                <a:spLocks noChangeShapeType="1"/>
              </p:cNvSpPr>
              <p:nvPr/>
            </p:nvSpPr>
            <p:spPr bwMode="auto">
              <a:xfrm>
                <a:off x="864" y="144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  <p:sp>
            <p:nvSpPr>
              <p:cNvPr id="416919" name="Line 17"/>
              <p:cNvSpPr>
                <a:spLocks noChangeShapeType="1"/>
              </p:cNvSpPr>
              <p:nvPr/>
            </p:nvSpPr>
            <p:spPr bwMode="auto">
              <a:xfrm flipV="1">
                <a:off x="912" y="536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3000"/>
              </a:p>
            </p:txBody>
          </p:sp>
        </p:grpSp>
      </p:grpSp>
      <p:grpSp>
        <p:nvGrpSpPr>
          <p:cNvPr id="416772" name="Group 18"/>
          <p:cNvGrpSpPr>
            <a:grpSpLocks/>
          </p:cNvGrpSpPr>
          <p:nvPr/>
        </p:nvGrpSpPr>
        <p:grpSpPr bwMode="auto">
          <a:xfrm>
            <a:off x="35496" y="3392115"/>
            <a:ext cx="5764213" cy="3373438"/>
            <a:chOff x="0" y="0"/>
            <a:chExt cx="3631" cy="2125"/>
          </a:xfrm>
        </p:grpSpPr>
        <p:grpSp>
          <p:nvGrpSpPr>
            <p:cNvPr id="416841" name="Group 19"/>
            <p:cNvGrpSpPr>
              <a:grpSpLocks/>
            </p:cNvGrpSpPr>
            <p:nvPr/>
          </p:nvGrpSpPr>
          <p:grpSpPr bwMode="auto">
            <a:xfrm>
              <a:off x="0" y="0"/>
              <a:ext cx="3631" cy="1848"/>
              <a:chOff x="0" y="0"/>
              <a:chExt cx="3631" cy="1848"/>
            </a:xfrm>
          </p:grpSpPr>
          <p:grpSp>
            <p:nvGrpSpPr>
              <p:cNvPr id="416843" name="Group 20"/>
              <p:cNvGrpSpPr>
                <a:grpSpLocks/>
              </p:cNvGrpSpPr>
              <p:nvPr/>
            </p:nvGrpSpPr>
            <p:grpSpPr bwMode="auto">
              <a:xfrm>
                <a:off x="1678" y="0"/>
                <a:ext cx="1364" cy="234"/>
                <a:chOff x="0" y="0"/>
                <a:chExt cx="1364" cy="234"/>
              </a:xfrm>
            </p:grpSpPr>
            <p:grpSp>
              <p:nvGrpSpPr>
                <p:cNvPr id="416898" name="Group 21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16904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1690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99" name="Group 24"/>
                <p:cNvGrpSpPr>
                  <a:grpSpLocks/>
                </p:cNvGrpSpPr>
                <p:nvPr/>
              </p:nvGrpSpPr>
              <p:grpSpPr bwMode="auto">
                <a:xfrm>
                  <a:off x="908" y="8"/>
                  <a:ext cx="456" cy="226"/>
                  <a:chOff x="0" y="0"/>
                  <a:chExt cx="456" cy="226"/>
                </a:xfrm>
              </p:grpSpPr>
              <p:sp>
                <p:nvSpPr>
                  <p:cNvPr id="416902" name="Rectangle 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90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900" name="Line 27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6901" name="Line 28"/>
                <p:cNvSpPr>
                  <a:spLocks noChangeShapeType="1"/>
                </p:cNvSpPr>
                <p:nvPr/>
              </p:nvSpPr>
              <p:spPr bwMode="auto">
                <a:xfrm>
                  <a:off x="630" y="128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844" name="Group 29"/>
              <p:cNvGrpSpPr>
                <a:grpSpLocks/>
              </p:cNvGrpSpPr>
              <p:nvPr/>
            </p:nvGrpSpPr>
            <p:grpSpPr bwMode="auto">
              <a:xfrm>
                <a:off x="1678" y="544"/>
                <a:ext cx="1953" cy="235"/>
                <a:chOff x="0" y="0"/>
                <a:chExt cx="1953" cy="235"/>
              </a:xfrm>
            </p:grpSpPr>
            <p:grpSp>
              <p:nvGrpSpPr>
                <p:cNvPr id="416886" name="Group 30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1689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1689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87" name="Line 33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16888" name="Group 34"/>
                <p:cNvGrpSpPr>
                  <a:grpSpLocks/>
                </p:cNvGrpSpPr>
                <p:nvPr/>
              </p:nvGrpSpPr>
              <p:grpSpPr bwMode="auto">
                <a:xfrm>
                  <a:off x="878" y="1"/>
                  <a:ext cx="456" cy="226"/>
                  <a:chOff x="0" y="0"/>
                  <a:chExt cx="456" cy="226"/>
                </a:xfrm>
              </p:grpSpPr>
              <p:sp>
                <p:nvSpPr>
                  <p:cNvPr id="416894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416895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89" name="Group 37"/>
                <p:cNvGrpSpPr>
                  <a:grpSpLocks/>
                </p:cNvGrpSpPr>
                <p:nvPr/>
              </p:nvGrpSpPr>
              <p:grpSpPr bwMode="auto">
                <a:xfrm>
                  <a:off x="1497" y="9"/>
                  <a:ext cx="456" cy="226"/>
                  <a:chOff x="0" y="0"/>
                  <a:chExt cx="456" cy="226"/>
                </a:xfrm>
              </p:grpSpPr>
              <p:sp>
                <p:nvSpPr>
                  <p:cNvPr id="41689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93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90" name="Line 40"/>
                <p:cNvSpPr>
                  <a:spLocks noChangeShapeType="1"/>
                </p:cNvSpPr>
                <p:nvPr/>
              </p:nvSpPr>
              <p:spPr bwMode="auto">
                <a:xfrm>
                  <a:off x="603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6891" name="Line 41"/>
                <p:cNvSpPr>
                  <a:spLocks noChangeShapeType="1"/>
                </p:cNvSpPr>
                <p:nvPr/>
              </p:nvSpPr>
              <p:spPr bwMode="auto">
                <a:xfrm>
                  <a:off x="1225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845" name="Group 42"/>
              <p:cNvGrpSpPr>
                <a:grpSpLocks/>
              </p:cNvGrpSpPr>
              <p:nvPr/>
            </p:nvGrpSpPr>
            <p:grpSpPr bwMode="auto">
              <a:xfrm>
                <a:off x="1678" y="831"/>
                <a:ext cx="729" cy="226"/>
                <a:chOff x="0" y="0"/>
                <a:chExt cx="729" cy="226"/>
              </a:xfrm>
            </p:grpSpPr>
            <p:grpSp>
              <p:nvGrpSpPr>
                <p:cNvPr id="416882" name="Group 43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16884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2   </a:t>
                    </a:r>
                    <a:r>
                      <a:rPr lang="en-US" altLang="en-US" sz="2400" dirty="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85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83" name="Line 46"/>
                <p:cNvSpPr>
                  <a:spLocks noChangeShapeType="1"/>
                </p:cNvSpPr>
                <p:nvPr/>
              </p:nvSpPr>
              <p:spPr bwMode="auto">
                <a:xfrm>
                  <a:off x="0" y="11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846" name="Group 47"/>
              <p:cNvGrpSpPr>
                <a:grpSpLocks/>
              </p:cNvGrpSpPr>
              <p:nvPr/>
            </p:nvGrpSpPr>
            <p:grpSpPr bwMode="auto">
              <a:xfrm>
                <a:off x="1678" y="1103"/>
                <a:ext cx="729" cy="226"/>
                <a:chOff x="0" y="0"/>
                <a:chExt cx="729" cy="226"/>
              </a:xfrm>
            </p:grpSpPr>
            <p:grpSp>
              <p:nvGrpSpPr>
                <p:cNvPr id="416878" name="Group 48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16880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81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79" name="Line 51"/>
                <p:cNvSpPr>
                  <a:spLocks noChangeShapeType="1"/>
                </p:cNvSpPr>
                <p:nvPr/>
              </p:nvSpPr>
              <p:spPr bwMode="auto">
                <a:xfrm>
                  <a:off x="0" y="1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6847" name="Rectangle 52"/>
              <p:cNvSpPr>
                <a:spLocks noChangeArrowheads="1"/>
              </p:cNvSpPr>
              <p:nvPr/>
            </p:nvSpPr>
            <p:spPr bwMode="auto">
              <a:xfrm>
                <a:off x="769" y="0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2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3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16848" name="Rectangle 53"/>
              <p:cNvSpPr>
                <a:spLocks noChangeArrowheads="1"/>
              </p:cNvSpPr>
              <p:nvPr/>
            </p:nvSpPr>
            <p:spPr bwMode="auto">
              <a:xfrm>
                <a:off x="0" y="1604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err="1"/>
                  <a:t>MaxVertexNum</a:t>
                </a:r>
                <a:endParaRPr lang="en-US" altLang="en-US" sz="1600" b="1" dirty="0">
                  <a:latin typeface="Times New Roman" pitchFamily="18" charset="0"/>
                </a:endParaRPr>
              </a:p>
            </p:txBody>
          </p:sp>
          <p:grpSp>
            <p:nvGrpSpPr>
              <p:cNvPr id="416849" name="Group 54"/>
              <p:cNvGrpSpPr>
                <a:grpSpLocks/>
              </p:cNvGrpSpPr>
              <p:nvPr/>
            </p:nvGrpSpPr>
            <p:grpSpPr bwMode="auto">
              <a:xfrm>
                <a:off x="1043" y="7"/>
                <a:ext cx="772" cy="1841"/>
                <a:chOff x="0" y="0"/>
                <a:chExt cx="772" cy="1841"/>
              </a:xfrm>
            </p:grpSpPr>
            <p:grpSp>
              <p:nvGrpSpPr>
                <p:cNvPr id="416850" name="Group 55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72" cy="262"/>
                  <a:chOff x="0" y="0"/>
                  <a:chExt cx="772" cy="262"/>
                </a:xfrm>
              </p:grpSpPr>
              <p:sp>
                <p:nvSpPr>
                  <p:cNvPr id="41687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1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2     </a:t>
                    </a:r>
                  </a:p>
                </p:txBody>
              </p:sp>
              <p:sp>
                <p:nvSpPr>
                  <p:cNvPr id="416876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7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1" name="Group 59"/>
                <p:cNvGrpSpPr>
                  <a:grpSpLocks/>
                </p:cNvGrpSpPr>
                <p:nvPr/>
              </p:nvGrpSpPr>
              <p:grpSpPr bwMode="auto">
                <a:xfrm>
                  <a:off x="0" y="263"/>
                  <a:ext cx="772" cy="263"/>
                  <a:chOff x="0" y="0"/>
                  <a:chExt cx="772" cy="263"/>
                </a:xfrm>
              </p:grpSpPr>
              <p:sp>
                <p:nvSpPr>
                  <p:cNvPr id="416872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2 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0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73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74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2" name="Group 63"/>
                <p:cNvGrpSpPr>
                  <a:grpSpLocks/>
                </p:cNvGrpSpPr>
                <p:nvPr/>
              </p:nvGrpSpPr>
              <p:grpSpPr bwMode="auto">
                <a:xfrm>
                  <a:off x="0" y="527"/>
                  <a:ext cx="772" cy="262"/>
                  <a:chOff x="0" y="0"/>
                  <a:chExt cx="772" cy="262"/>
                </a:xfrm>
              </p:grpSpPr>
              <p:sp>
                <p:nvSpPr>
                  <p:cNvPr id="416869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3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3</a:t>
                    </a:r>
                  </a:p>
                </p:txBody>
              </p:sp>
              <p:sp>
                <p:nvSpPr>
                  <p:cNvPr id="416870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71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3" name="Group 67"/>
                <p:cNvGrpSpPr>
                  <a:grpSpLocks/>
                </p:cNvGrpSpPr>
                <p:nvPr/>
              </p:nvGrpSpPr>
              <p:grpSpPr bwMode="auto">
                <a:xfrm>
                  <a:off x="0" y="790"/>
                  <a:ext cx="772" cy="262"/>
                  <a:chOff x="0" y="0"/>
                  <a:chExt cx="772" cy="262"/>
                </a:xfrm>
              </p:grpSpPr>
              <p:sp>
                <p:nvSpPr>
                  <p:cNvPr id="416866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4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1</a:t>
                    </a:r>
                  </a:p>
                </p:txBody>
              </p:sp>
              <p:sp>
                <p:nvSpPr>
                  <p:cNvPr id="41686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68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4" name="Group 71"/>
                <p:cNvGrpSpPr>
                  <a:grpSpLocks/>
                </p:cNvGrpSpPr>
                <p:nvPr/>
              </p:nvGrpSpPr>
              <p:grpSpPr bwMode="auto">
                <a:xfrm>
                  <a:off x="0" y="1317"/>
                  <a:ext cx="772" cy="262"/>
                  <a:chOff x="0" y="0"/>
                  <a:chExt cx="772" cy="262"/>
                </a:xfrm>
              </p:grpSpPr>
              <p:sp>
                <p:nvSpPr>
                  <p:cNvPr id="416863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宋体" pitchFamily="2" charset="-122"/>
                      </a:rPr>
                      <a:t>┇</a:t>
                    </a:r>
                    <a:r>
                      <a:rPr lang="zh-CN" altLang="en-US" sz="2400" b="1">
                        <a:latin typeface="Times New Roman" pitchFamily="18" charset="0"/>
                      </a:rPr>
                      <a:t> ┇ ┇</a:t>
                    </a:r>
                  </a:p>
                </p:txBody>
              </p:sp>
              <p:sp>
                <p:nvSpPr>
                  <p:cNvPr id="416864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65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5" name="Group 75"/>
                <p:cNvGrpSpPr>
                  <a:grpSpLocks/>
                </p:cNvGrpSpPr>
                <p:nvPr/>
              </p:nvGrpSpPr>
              <p:grpSpPr bwMode="auto">
                <a:xfrm>
                  <a:off x="0" y="1579"/>
                  <a:ext cx="772" cy="262"/>
                  <a:chOff x="0" y="0"/>
                  <a:chExt cx="772" cy="262"/>
                </a:xfrm>
              </p:grpSpPr>
              <p:sp>
                <p:nvSpPr>
                  <p:cNvPr id="416860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686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6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56" name="Group 79"/>
                <p:cNvGrpSpPr>
                  <a:grpSpLocks/>
                </p:cNvGrpSpPr>
                <p:nvPr/>
              </p:nvGrpSpPr>
              <p:grpSpPr bwMode="auto">
                <a:xfrm>
                  <a:off x="0" y="1053"/>
                  <a:ext cx="772" cy="263"/>
                  <a:chOff x="0" y="0"/>
                  <a:chExt cx="772" cy="263"/>
                </a:xfrm>
              </p:grpSpPr>
              <p:sp>
                <p:nvSpPr>
                  <p:cNvPr id="416857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1 </a:t>
                    </a:r>
                  </a:p>
                </p:txBody>
              </p:sp>
              <p:sp>
                <p:nvSpPr>
                  <p:cNvPr id="416858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59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16842" name="Rectangle 83"/>
            <p:cNvSpPr>
              <a:spLocks noChangeArrowheads="1"/>
            </p:cNvSpPr>
            <p:nvPr/>
          </p:nvSpPr>
          <p:spPr bwMode="auto">
            <a:xfrm>
              <a:off x="1001" y="1921"/>
              <a:ext cx="195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(b)  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</a:rPr>
                <a:t>正</a:t>
              </a:r>
              <a:r>
                <a:rPr lang="zh-CN" altLang="en-US" sz="2000" b="1" dirty="0">
                  <a:latin typeface="Times New Roman" pitchFamily="18" charset="0"/>
                </a:rPr>
                <a:t>邻接链表，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</a:rPr>
                <a:t>出度</a:t>
              </a:r>
              <a:r>
                <a:rPr lang="zh-CN" altLang="en-US" sz="2000" b="1" dirty="0">
                  <a:latin typeface="Times New Roman" pitchFamily="18" charset="0"/>
                </a:rPr>
                <a:t>直观</a:t>
              </a:r>
            </a:p>
          </p:txBody>
        </p:sp>
      </p:grpSp>
      <p:grpSp>
        <p:nvGrpSpPr>
          <p:cNvPr id="416773" name="Group 84"/>
          <p:cNvGrpSpPr>
            <a:grpSpLocks/>
          </p:cNvGrpSpPr>
          <p:nvPr/>
        </p:nvGrpSpPr>
        <p:grpSpPr bwMode="auto">
          <a:xfrm>
            <a:off x="4312138" y="132977"/>
            <a:ext cx="4781550" cy="3419475"/>
            <a:chOff x="0" y="0"/>
            <a:chExt cx="3012" cy="2154"/>
          </a:xfrm>
        </p:grpSpPr>
        <p:grpSp>
          <p:nvGrpSpPr>
            <p:cNvPr id="416775" name="Group 85"/>
            <p:cNvGrpSpPr>
              <a:grpSpLocks/>
            </p:cNvGrpSpPr>
            <p:nvPr/>
          </p:nvGrpSpPr>
          <p:grpSpPr bwMode="auto">
            <a:xfrm>
              <a:off x="0" y="0"/>
              <a:ext cx="3012" cy="1848"/>
              <a:chOff x="0" y="0"/>
              <a:chExt cx="3012" cy="1848"/>
            </a:xfrm>
          </p:grpSpPr>
          <p:grpSp>
            <p:nvGrpSpPr>
              <p:cNvPr id="416777" name="Group 86"/>
              <p:cNvGrpSpPr>
                <a:grpSpLocks/>
              </p:cNvGrpSpPr>
              <p:nvPr/>
            </p:nvGrpSpPr>
            <p:grpSpPr bwMode="auto">
              <a:xfrm>
                <a:off x="1678" y="8"/>
                <a:ext cx="728" cy="226"/>
                <a:chOff x="0" y="0"/>
                <a:chExt cx="728" cy="226"/>
              </a:xfrm>
            </p:grpSpPr>
            <p:grpSp>
              <p:nvGrpSpPr>
                <p:cNvPr id="416837" name="Group 87"/>
                <p:cNvGrpSpPr>
                  <a:grpSpLocks/>
                </p:cNvGrpSpPr>
                <p:nvPr/>
              </p:nvGrpSpPr>
              <p:grpSpPr bwMode="auto">
                <a:xfrm>
                  <a:off x="272" y="0"/>
                  <a:ext cx="456" cy="226"/>
                  <a:chOff x="0" y="0"/>
                  <a:chExt cx="456" cy="226"/>
                </a:xfrm>
              </p:grpSpPr>
              <p:sp>
                <p:nvSpPr>
                  <p:cNvPr id="416839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2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40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38" name="Line 90"/>
                <p:cNvSpPr>
                  <a:spLocks noChangeShapeType="1"/>
                </p:cNvSpPr>
                <p:nvPr/>
              </p:nvSpPr>
              <p:spPr bwMode="auto">
                <a:xfrm>
                  <a:off x="0" y="115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778" name="Group 91"/>
              <p:cNvGrpSpPr>
                <a:grpSpLocks/>
              </p:cNvGrpSpPr>
              <p:nvPr/>
            </p:nvGrpSpPr>
            <p:grpSpPr bwMode="auto">
              <a:xfrm>
                <a:off x="1678" y="272"/>
                <a:ext cx="1334" cy="235"/>
                <a:chOff x="0" y="0"/>
                <a:chExt cx="1334" cy="235"/>
              </a:xfrm>
            </p:grpSpPr>
            <p:grpSp>
              <p:nvGrpSpPr>
                <p:cNvPr id="416829" name="Group 92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16835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16836" name="Line 94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30" name="Line 95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16831" name="Group 96"/>
                <p:cNvGrpSpPr>
                  <a:grpSpLocks/>
                </p:cNvGrpSpPr>
                <p:nvPr/>
              </p:nvGrpSpPr>
              <p:grpSpPr bwMode="auto">
                <a:xfrm>
                  <a:off x="878" y="9"/>
                  <a:ext cx="456" cy="226"/>
                  <a:chOff x="0" y="0"/>
                  <a:chExt cx="456" cy="226"/>
                </a:xfrm>
              </p:grpSpPr>
              <p:sp>
                <p:nvSpPr>
                  <p:cNvPr id="41683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2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34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32" name="Line 99"/>
                <p:cNvSpPr>
                  <a:spLocks noChangeShapeType="1"/>
                </p:cNvSpPr>
                <p:nvPr/>
              </p:nvSpPr>
              <p:spPr bwMode="auto">
                <a:xfrm>
                  <a:off x="603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779" name="Group 100"/>
              <p:cNvGrpSpPr>
                <a:grpSpLocks/>
              </p:cNvGrpSpPr>
              <p:nvPr/>
            </p:nvGrpSpPr>
            <p:grpSpPr bwMode="auto">
              <a:xfrm>
                <a:off x="1678" y="1103"/>
                <a:ext cx="729" cy="226"/>
                <a:chOff x="0" y="0"/>
                <a:chExt cx="729" cy="226"/>
              </a:xfrm>
            </p:grpSpPr>
            <p:grpSp>
              <p:nvGrpSpPr>
                <p:cNvPr id="416825" name="Group 101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16827" name="Rectangle 10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2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828" name="Line 103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826" name="Line 104"/>
                <p:cNvSpPr>
                  <a:spLocks noChangeShapeType="1"/>
                </p:cNvSpPr>
                <p:nvPr/>
              </p:nvSpPr>
              <p:spPr bwMode="auto">
                <a:xfrm>
                  <a:off x="0" y="1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16780" name="Rectangle 105"/>
              <p:cNvSpPr>
                <a:spLocks noChangeArrowheads="1"/>
              </p:cNvSpPr>
              <p:nvPr/>
            </p:nvSpPr>
            <p:spPr bwMode="auto">
              <a:xfrm>
                <a:off x="769" y="0"/>
                <a:ext cx="226" cy="1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0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1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2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3</a:t>
                </a:r>
              </a:p>
              <a:p>
                <a:pPr eaLnBrk="1" hangingPunct="1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16781" name="Rectangle 106"/>
              <p:cNvSpPr>
                <a:spLocks noChangeArrowheads="1"/>
              </p:cNvSpPr>
              <p:nvPr/>
            </p:nvSpPr>
            <p:spPr bwMode="auto">
              <a:xfrm>
                <a:off x="0" y="1604"/>
                <a:ext cx="998" cy="2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 err="1"/>
                  <a:t>MaxVertexNum</a:t>
                </a:r>
                <a:endParaRPr lang="en-US" altLang="en-US" sz="1600" b="1" dirty="0">
                  <a:latin typeface="Times New Roman" pitchFamily="18" charset="0"/>
                </a:endParaRPr>
              </a:p>
            </p:txBody>
          </p:sp>
          <p:grpSp>
            <p:nvGrpSpPr>
              <p:cNvPr id="416782" name="Group 107"/>
              <p:cNvGrpSpPr>
                <a:grpSpLocks/>
              </p:cNvGrpSpPr>
              <p:nvPr/>
            </p:nvGrpSpPr>
            <p:grpSpPr bwMode="auto">
              <a:xfrm>
                <a:off x="1043" y="7"/>
                <a:ext cx="772" cy="1841"/>
                <a:chOff x="0" y="0"/>
                <a:chExt cx="772" cy="1841"/>
              </a:xfrm>
            </p:grpSpPr>
            <p:grpSp>
              <p:nvGrpSpPr>
                <p:cNvPr id="416797" name="Group 10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72" cy="262"/>
                  <a:chOff x="0" y="0"/>
                  <a:chExt cx="772" cy="262"/>
                </a:xfrm>
              </p:grpSpPr>
              <p:sp>
                <p:nvSpPr>
                  <p:cNvPr id="416822" name="Rectangle 10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1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1</a:t>
                    </a:r>
                  </a:p>
                </p:txBody>
              </p:sp>
              <p:sp>
                <p:nvSpPr>
                  <p:cNvPr id="416823" name="Line 110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24" name="Line 111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798" name="Group 112"/>
                <p:cNvGrpSpPr>
                  <a:grpSpLocks/>
                </p:cNvGrpSpPr>
                <p:nvPr/>
              </p:nvGrpSpPr>
              <p:grpSpPr bwMode="auto">
                <a:xfrm>
                  <a:off x="0" y="263"/>
                  <a:ext cx="772" cy="263"/>
                  <a:chOff x="0" y="0"/>
                  <a:chExt cx="772" cy="263"/>
                </a:xfrm>
              </p:grpSpPr>
              <p:sp>
                <p:nvSpPr>
                  <p:cNvPr id="416819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 dirty="0">
                        <a:latin typeface="Times New Roman" pitchFamily="18" charset="0"/>
                      </a:rPr>
                      <a:t>2 </a:t>
                    </a:r>
                    <a:r>
                      <a:rPr lang="en-US" altLang="en-US" sz="2400" b="1" dirty="0">
                        <a:latin typeface="Times New Roman" pitchFamily="18" charset="0"/>
                      </a:rPr>
                      <a:t>   2</a:t>
                    </a:r>
                    <a:endParaRPr lang="en-US" altLang="en-US" sz="2400" dirty="0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682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21" name="Line 115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799" name="Group 116"/>
                <p:cNvGrpSpPr>
                  <a:grpSpLocks/>
                </p:cNvGrpSpPr>
                <p:nvPr/>
              </p:nvGrpSpPr>
              <p:grpSpPr bwMode="auto">
                <a:xfrm>
                  <a:off x="0" y="527"/>
                  <a:ext cx="772" cy="262"/>
                  <a:chOff x="0" y="0"/>
                  <a:chExt cx="772" cy="262"/>
                </a:xfrm>
              </p:grpSpPr>
              <p:sp>
                <p:nvSpPr>
                  <p:cNvPr id="416816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3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1</a:t>
                    </a:r>
                  </a:p>
                </p:txBody>
              </p:sp>
              <p:sp>
                <p:nvSpPr>
                  <p:cNvPr id="416817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18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00" name="Group 120"/>
                <p:cNvGrpSpPr>
                  <a:grpSpLocks/>
                </p:cNvGrpSpPr>
                <p:nvPr/>
              </p:nvGrpSpPr>
              <p:grpSpPr bwMode="auto">
                <a:xfrm>
                  <a:off x="0" y="790"/>
                  <a:ext cx="772" cy="262"/>
                  <a:chOff x="0" y="0"/>
                  <a:chExt cx="772" cy="262"/>
                </a:xfrm>
              </p:grpSpPr>
              <p:sp>
                <p:nvSpPr>
                  <p:cNvPr id="416813" name="Rectangle 12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4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 2</a:t>
                    </a:r>
                  </a:p>
                </p:txBody>
              </p:sp>
              <p:sp>
                <p:nvSpPr>
                  <p:cNvPr id="416814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15" name="Line 123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01" name="Group 124"/>
                <p:cNvGrpSpPr>
                  <a:grpSpLocks/>
                </p:cNvGrpSpPr>
                <p:nvPr/>
              </p:nvGrpSpPr>
              <p:grpSpPr bwMode="auto">
                <a:xfrm>
                  <a:off x="0" y="1317"/>
                  <a:ext cx="772" cy="262"/>
                  <a:chOff x="0" y="0"/>
                  <a:chExt cx="772" cy="262"/>
                </a:xfrm>
              </p:grpSpPr>
              <p:sp>
                <p:nvSpPr>
                  <p:cNvPr id="416810" name="Rectangle 12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zh-CN" altLang="en-US" sz="2400" b="1">
                        <a:latin typeface="宋体" pitchFamily="2" charset="-122"/>
                      </a:rPr>
                      <a:t>┇</a:t>
                    </a:r>
                    <a:r>
                      <a:rPr lang="zh-CN" altLang="en-US" sz="2400" b="1">
                        <a:latin typeface="Times New Roman" pitchFamily="18" charset="0"/>
                      </a:rPr>
                      <a:t> ┇ ┇</a:t>
                    </a:r>
                  </a:p>
                </p:txBody>
              </p:sp>
              <p:sp>
                <p:nvSpPr>
                  <p:cNvPr id="416811" name="Line 126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12" name="Line 127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02" name="Group 128"/>
                <p:cNvGrpSpPr>
                  <a:grpSpLocks/>
                </p:cNvGrpSpPr>
                <p:nvPr/>
              </p:nvGrpSpPr>
              <p:grpSpPr bwMode="auto">
                <a:xfrm>
                  <a:off x="0" y="1579"/>
                  <a:ext cx="772" cy="262"/>
                  <a:chOff x="0" y="0"/>
                  <a:chExt cx="772" cy="262"/>
                </a:xfrm>
              </p:grpSpPr>
              <p:sp>
                <p:nvSpPr>
                  <p:cNvPr id="416807" name="Rectangle 12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416808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09" name="Line 131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16803" name="Group 132"/>
                <p:cNvGrpSpPr>
                  <a:grpSpLocks/>
                </p:cNvGrpSpPr>
                <p:nvPr/>
              </p:nvGrpSpPr>
              <p:grpSpPr bwMode="auto">
                <a:xfrm>
                  <a:off x="0" y="1053"/>
                  <a:ext cx="772" cy="263"/>
                  <a:chOff x="0" y="0"/>
                  <a:chExt cx="772" cy="263"/>
                </a:xfrm>
              </p:grpSpPr>
              <p:sp>
                <p:nvSpPr>
                  <p:cNvPr id="416804" name="Rectangle 13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2" cy="26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  <a:r>
                      <a:rPr lang="en-US" altLang="en-US" sz="2400" b="1">
                        <a:latin typeface="Times New Roman" pitchFamily="18" charset="0"/>
                      </a:rPr>
                      <a:t>   1 </a:t>
                    </a:r>
                  </a:p>
                </p:txBody>
              </p:sp>
              <p:sp>
                <p:nvSpPr>
                  <p:cNvPr id="416805" name="Line 134"/>
                  <p:cNvSpPr>
                    <a:spLocks noChangeShapeType="1"/>
                  </p:cNvSpPr>
                  <p:nvPr/>
                </p:nvSpPr>
                <p:spPr bwMode="auto">
                  <a:xfrm>
                    <a:off x="553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16806" name="Line 135"/>
                  <p:cNvSpPr>
                    <a:spLocks noChangeShapeType="1"/>
                  </p:cNvSpPr>
                  <p:nvPr/>
                </p:nvSpPr>
                <p:spPr bwMode="auto">
                  <a:xfrm>
                    <a:off x="302" y="0"/>
                    <a:ext cx="0" cy="2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16783" name="Group 136"/>
              <p:cNvGrpSpPr>
                <a:grpSpLocks/>
              </p:cNvGrpSpPr>
              <p:nvPr/>
            </p:nvGrpSpPr>
            <p:grpSpPr bwMode="auto">
              <a:xfrm>
                <a:off x="1678" y="560"/>
                <a:ext cx="729" cy="226"/>
                <a:chOff x="0" y="0"/>
                <a:chExt cx="729" cy="226"/>
              </a:xfrm>
            </p:grpSpPr>
            <p:grpSp>
              <p:nvGrpSpPr>
                <p:cNvPr id="416793" name="Group 137"/>
                <p:cNvGrpSpPr>
                  <a:grpSpLocks/>
                </p:cNvGrpSpPr>
                <p:nvPr/>
              </p:nvGrpSpPr>
              <p:grpSpPr bwMode="auto">
                <a:xfrm>
                  <a:off x="273" y="0"/>
                  <a:ext cx="456" cy="226"/>
                  <a:chOff x="0" y="0"/>
                  <a:chExt cx="456" cy="226"/>
                </a:xfrm>
              </p:grpSpPr>
              <p:sp>
                <p:nvSpPr>
                  <p:cNvPr id="416795" name="Rectangle 1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796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794" name="Line 140"/>
                <p:cNvSpPr>
                  <a:spLocks noChangeShapeType="1"/>
                </p:cNvSpPr>
                <p:nvPr/>
              </p:nvSpPr>
              <p:spPr bwMode="auto">
                <a:xfrm>
                  <a:off x="0" y="120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16784" name="Group 141"/>
              <p:cNvGrpSpPr>
                <a:grpSpLocks/>
              </p:cNvGrpSpPr>
              <p:nvPr/>
            </p:nvGrpSpPr>
            <p:grpSpPr bwMode="auto">
              <a:xfrm>
                <a:off x="1678" y="824"/>
                <a:ext cx="1334" cy="235"/>
                <a:chOff x="0" y="0"/>
                <a:chExt cx="1334" cy="235"/>
              </a:xfrm>
            </p:grpSpPr>
            <p:grpSp>
              <p:nvGrpSpPr>
                <p:cNvPr id="416785" name="Group 142"/>
                <p:cNvGrpSpPr>
                  <a:grpSpLocks/>
                </p:cNvGrpSpPr>
                <p:nvPr/>
              </p:nvGrpSpPr>
              <p:grpSpPr bwMode="auto">
                <a:xfrm>
                  <a:off x="275" y="0"/>
                  <a:ext cx="456" cy="226"/>
                  <a:chOff x="0" y="0"/>
                  <a:chExt cx="456" cy="226"/>
                </a:xfrm>
              </p:grpSpPr>
              <p:sp>
                <p:nvSpPr>
                  <p:cNvPr id="416791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 dirty="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16792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786" name="Line 145"/>
                <p:cNvSpPr>
                  <a:spLocks noChangeShapeType="1"/>
                </p:cNvSpPr>
                <p:nvPr/>
              </p:nvSpPr>
              <p:spPr bwMode="auto">
                <a:xfrm>
                  <a:off x="0" y="123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grpSp>
              <p:nvGrpSpPr>
                <p:cNvPr id="416787" name="Group 146"/>
                <p:cNvGrpSpPr>
                  <a:grpSpLocks/>
                </p:cNvGrpSpPr>
                <p:nvPr/>
              </p:nvGrpSpPr>
              <p:grpSpPr bwMode="auto">
                <a:xfrm>
                  <a:off x="878" y="9"/>
                  <a:ext cx="456" cy="226"/>
                  <a:chOff x="0" y="0"/>
                  <a:chExt cx="456" cy="226"/>
                </a:xfrm>
              </p:grpSpPr>
              <p:sp>
                <p:nvSpPr>
                  <p:cNvPr id="416789" name="Rectangle 14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456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   </a:t>
                    </a:r>
                    <a:r>
                      <a:rPr lang="en-US" altLang="en-US" sz="2400">
                        <a:latin typeface="Times New Roman" pitchFamily="18" charset="0"/>
                      </a:rPr>
                      <a:t>⋀</a:t>
                    </a:r>
                  </a:p>
                </p:txBody>
              </p:sp>
              <p:sp>
                <p:nvSpPr>
                  <p:cNvPr id="416790" name="Line 148"/>
                  <p:cNvSpPr>
                    <a:spLocks noChangeShapeType="1"/>
                  </p:cNvSpPr>
                  <p:nvPr/>
                </p:nvSpPr>
                <p:spPr bwMode="auto">
                  <a:xfrm>
                    <a:off x="251" y="0"/>
                    <a:ext cx="0" cy="22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16788" name="Line 149"/>
                <p:cNvSpPr>
                  <a:spLocks noChangeShapeType="1"/>
                </p:cNvSpPr>
                <p:nvPr/>
              </p:nvSpPr>
              <p:spPr bwMode="auto">
                <a:xfrm>
                  <a:off x="603" y="124"/>
                  <a:ext cx="2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16776" name="Rectangle 150"/>
            <p:cNvSpPr>
              <a:spLocks noChangeArrowheads="1"/>
            </p:cNvSpPr>
            <p:nvPr/>
          </p:nvSpPr>
          <p:spPr bwMode="auto">
            <a:xfrm>
              <a:off x="521" y="1950"/>
              <a:ext cx="1950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(c)  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</a:rPr>
                <a:t>逆</a:t>
              </a:r>
              <a:r>
                <a:rPr lang="zh-CN" altLang="en-US" sz="2000" b="1" dirty="0">
                  <a:latin typeface="Times New Roman" pitchFamily="18" charset="0"/>
                </a:rPr>
                <a:t>邻接链表，</a:t>
              </a:r>
              <a:r>
                <a:rPr lang="zh-CN" altLang="en-US" sz="2000" b="1" dirty="0">
                  <a:solidFill>
                    <a:srgbClr val="0000FF"/>
                  </a:solidFill>
                  <a:latin typeface="Times New Roman" pitchFamily="18" charset="0"/>
                </a:rPr>
                <a:t>入度</a:t>
              </a:r>
              <a:r>
                <a:rPr lang="zh-CN" altLang="en-US" sz="2000" b="1" dirty="0">
                  <a:latin typeface="Times New Roman" pitchFamily="18" charset="0"/>
                </a:rPr>
                <a:t>直观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6512" y="44624"/>
            <a:ext cx="8229600" cy="93610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latin typeface="+mn-lt"/>
                <a:ea typeface="宋体" panose="02010600030101010101" pitchFamily="2" charset="-122"/>
              </a:rPr>
              <a:t>例子：有</a:t>
            </a:r>
            <a:r>
              <a:rPr lang="en-US" altLang="en-US" sz="3600" dirty="0" err="1">
                <a:latin typeface="+mn-lt"/>
                <a:ea typeface="宋体" panose="02010600030101010101" pitchFamily="2" charset="-122"/>
              </a:rPr>
              <a:t>向图</a:t>
            </a:r>
            <a:r>
              <a:rPr lang="zh-CN" altLang="en-US" sz="3600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sz="3600" dirty="0" err="1">
                <a:latin typeface="+mn-lt"/>
                <a:ea typeface="宋体" panose="02010600030101010101" pitchFamily="2" charset="-122"/>
              </a:rPr>
              <a:t>邻接表</a:t>
            </a:r>
            <a:r>
              <a:rPr lang="zh-CN" altLang="en-US" sz="3600" dirty="0">
                <a:latin typeface="+mn-lt"/>
                <a:ea typeface="宋体" panose="02010600030101010101" pitchFamily="2" charset="-122"/>
              </a:rPr>
              <a:t>表示</a:t>
            </a:r>
            <a:endParaRPr lang="en-US" sz="36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81227" y="5224251"/>
            <a:ext cx="346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为求顶点的入度，必须遍历整个邻接表</a:t>
            </a:r>
            <a:endParaRPr 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3DEDFA1-9D9F-4C7B-A0BE-DAED1DFF3D93}"/>
              </a:ext>
            </a:extLst>
          </p:cNvPr>
          <p:cNvSpPr/>
          <p:nvPr/>
        </p:nvSpPr>
        <p:spPr>
          <a:xfrm>
            <a:off x="6046520" y="3696559"/>
            <a:ext cx="30471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为求顶点的出度，必须遍历整个邻接表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9050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邻接表的特点</a:t>
            </a:r>
            <a:endParaRPr lang="en-US" dirty="0"/>
          </a:p>
        </p:txBody>
      </p:sp>
      <p:sp>
        <p:nvSpPr>
          <p:cNvPr id="45773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表头向量中，每个分量就是一个单链表的表头结点，分量个数就是图中的顶点数目</a:t>
            </a:r>
          </a:p>
          <a:p>
            <a:r>
              <a:rPr lang="zh-CN" altLang="en-US" dirty="0"/>
              <a:t>在邻接表上容易找出任一顶点的</a:t>
            </a:r>
            <a:r>
              <a:rPr lang="zh-CN" altLang="en-US" dirty="0">
                <a:solidFill>
                  <a:srgbClr val="C00000"/>
                </a:solidFill>
              </a:rPr>
              <a:t>第一个邻接点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下一个邻接点</a:t>
            </a:r>
          </a:p>
          <a:p>
            <a:r>
              <a:rPr lang="zh-CN" altLang="en-US" dirty="0"/>
              <a:t>在无向图，顶点</a:t>
            </a:r>
            <a:r>
              <a:rPr lang="en-US" altLang="zh-CN" dirty="0"/>
              <a:t>Vi</a:t>
            </a:r>
            <a:r>
              <a:rPr lang="zh-CN" altLang="en-US" dirty="0"/>
              <a:t>的度是第</a:t>
            </a:r>
            <a:r>
              <a:rPr lang="en-US" altLang="zh-CN" dirty="0" err="1"/>
              <a:t>i</a:t>
            </a:r>
            <a:r>
              <a:rPr lang="zh-CN" altLang="en-US" dirty="0"/>
              <a:t>个链表的结点数</a:t>
            </a:r>
          </a:p>
          <a:p>
            <a:r>
              <a:rPr lang="zh-CN" altLang="en-US" dirty="0"/>
              <a:t>对有向图，可以建立</a:t>
            </a:r>
            <a:r>
              <a:rPr lang="en-US" altLang="zh-CN" dirty="0"/>
              <a:t>(</a:t>
            </a:r>
            <a:r>
              <a:rPr lang="zh-CN" altLang="en-US" dirty="0"/>
              <a:t>正</a:t>
            </a:r>
            <a:r>
              <a:rPr lang="en-US" altLang="zh-CN" dirty="0"/>
              <a:t>)</a:t>
            </a:r>
            <a:r>
              <a:rPr lang="zh-CN" altLang="en-US" dirty="0"/>
              <a:t>邻接表或逆邻接表</a:t>
            </a:r>
          </a:p>
          <a:p>
            <a:r>
              <a:rPr lang="zh-CN" altLang="en-US" dirty="0"/>
              <a:t>在有向图的</a:t>
            </a:r>
            <a:r>
              <a:rPr lang="en-US" altLang="zh-CN" dirty="0"/>
              <a:t>(</a:t>
            </a:r>
            <a:r>
              <a:rPr lang="zh-CN" altLang="en-US" dirty="0"/>
              <a:t>正</a:t>
            </a:r>
            <a:r>
              <a:rPr lang="en-US" altLang="zh-CN" dirty="0"/>
              <a:t>)</a:t>
            </a:r>
            <a:r>
              <a:rPr lang="zh-CN" altLang="en-US" dirty="0"/>
              <a:t>邻接表</a:t>
            </a:r>
            <a:r>
              <a:rPr lang="en-US" altLang="zh-CN" dirty="0"/>
              <a:t>(</a:t>
            </a:r>
            <a:r>
              <a:rPr lang="zh-CN" altLang="en-US" dirty="0"/>
              <a:t>或逆邻接表</a:t>
            </a:r>
            <a:r>
              <a:rPr lang="en-US" altLang="zh-CN" dirty="0"/>
              <a:t>)</a:t>
            </a:r>
            <a:r>
              <a:rPr lang="zh-CN" altLang="en-US" dirty="0"/>
              <a:t>中，第</a:t>
            </a:r>
            <a:r>
              <a:rPr lang="en-US" altLang="zh-CN" dirty="0" err="1"/>
              <a:t>i</a:t>
            </a:r>
            <a:r>
              <a:rPr lang="zh-CN" altLang="en-US" dirty="0"/>
              <a:t>个链表中的结点数是顶点</a:t>
            </a:r>
            <a:r>
              <a:rPr lang="en-US" altLang="zh-CN" dirty="0"/>
              <a:t>Vi</a:t>
            </a:r>
            <a:r>
              <a:rPr lang="zh-CN" altLang="en-US" dirty="0"/>
              <a:t>的出 </a:t>
            </a:r>
            <a:r>
              <a:rPr lang="en-US" altLang="zh-CN" dirty="0"/>
              <a:t>(</a:t>
            </a:r>
            <a:r>
              <a:rPr lang="zh-CN" altLang="en-US" dirty="0"/>
              <a:t>或入</a:t>
            </a:r>
            <a:r>
              <a:rPr lang="en-US" altLang="zh-CN" dirty="0"/>
              <a:t>)</a:t>
            </a:r>
            <a:r>
              <a:rPr lang="zh-CN" altLang="en-US" dirty="0"/>
              <a:t>度；求入 </a:t>
            </a:r>
            <a:r>
              <a:rPr lang="en-US" altLang="zh-CN" dirty="0"/>
              <a:t>(</a:t>
            </a:r>
            <a:r>
              <a:rPr lang="zh-CN" altLang="en-US" dirty="0"/>
              <a:t>或出</a:t>
            </a:r>
            <a:r>
              <a:rPr lang="en-US" altLang="zh-CN" dirty="0"/>
              <a:t>)</a:t>
            </a:r>
            <a:r>
              <a:rPr lang="zh-CN" altLang="en-US" dirty="0"/>
              <a:t>度，须遍历整个邻接表</a:t>
            </a:r>
          </a:p>
          <a:p>
            <a:r>
              <a:rPr lang="zh-CN" altLang="en-US" dirty="0">
                <a:solidFill>
                  <a:srgbClr val="0000CC"/>
                </a:solidFill>
              </a:rPr>
              <a:t>在边或弧稀疏的条件下，用邻接表表示比用邻接矩阵表示节省存储空间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302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4648200" y="746485"/>
            <a:ext cx="4495800" cy="3645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-36512" y="3212976"/>
            <a:ext cx="4478058" cy="36450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采用邻接表构造无向图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0" y="602333"/>
            <a:ext cx="5076056" cy="6165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b="1" dirty="0" err="1">
                <a:solidFill>
                  <a:srgbClr val="0000FF"/>
                </a:solidFill>
              </a:rPr>
              <a:t>CreateGraph</a:t>
            </a:r>
            <a:r>
              <a:rPr lang="en-US" sz="1800" b="1" dirty="0">
                <a:solidFill>
                  <a:srgbClr val="0000FF"/>
                </a:solidFill>
              </a:rPr>
              <a:t>(</a:t>
            </a:r>
            <a:r>
              <a:rPr lang="en-US" sz="1800" b="1" dirty="0" err="1">
                <a:solidFill>
                  <a:srgbClr val="0000FF"/>
                </a:solidFill>
              </a:rPr>
              <a:t>AGraph</a:t>
            </a:r>
            <a:r>
              <a:rPr lang="en-US" sz="1800" b="1" dirty="0">
                <a:solidFill>
                  <a:srgbClr val="0000FF"/>
                </a:solidFill>
              </a:rPr>
              <a:t> *</a:t>
            </a:r>
            <a:r>
              <a:rPr lang="en-US" sz="1800" b="1" dirty="0" err="1">
                <a:solidFill>
                  <a:srgbClr val="0000FF"/>
                </a:solidFill>
              </a:rPr>
              <a:t>g,int</a:t>
            </a:r>
            <a:r>
              <a:rPr lang="en-US" sz="1800" b="1" dirty="0">
                <a:solidFill>
                  <a:srgbClr val="0000FF"/>
                </a:solidFill>
              </a:rPr>
              <a:t> </a:t>
            </a:r>
            <a:r>
              <a:rPr lang="en-US" sz="1800" b="1" dirty="0" err="1">
                <a:solidFill>
                  <a:srgbClr val="0000FF"/>
                </a:solidFill>
              </a:rPr>
              <a:t>n,int</a:t>
            </a:r>
            <a:r>
              <a:rPr lang="en-US" sz="1800" b="1" dirty="0">
                <a:solidFill>
                  <a:srgbClr val="0000FF"/>
                </a:solidFill>
              </a:rPr>
              <a:t> m)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</a:rPr>
              <a:t>{</a:t>
            </a:r>
            <a:r>
              <a:rPr lang="en-US" sz="1800" dirty="0"/>
              <a:t>int </a:t>
            </a:r>
            <a:r>
              <a:rPr lang="en-US" sz="1800" dirty="0" err="1"/>
              <a:t>i,e</a:t>
            </a:r>
            <a:r>
              <a:rPr lang="en-US" sz="1800" dirty="0"/>
              <a:t>=0; </a:t>
            </a:r>
            <a:r>
              <a:rPr lang="en-US" sz="1800" dirty="0" err="1"/>
              <a:t>NodeLink</a:t>
            </a:r>
            <a:r>
              <a:rPr lang="en-US" sz="1800" dirty="0"/>
              <a:t> *p,*q,*s; char </a:t>
            </a:r>
            <a:r>
              <a:rPr lang="en-US" sz="1800" dirty="0" err="1"/>
              <a:t>x,y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g-&gt;</a:t>
            </a:r>
            <a:r>
              <a:rPr lang="en-US" sz="1800" dirty="0" err="1"/>
              <a:t>vexnum</a:t>
            </a:r>
            <a:r>
              <a:rPr lang="en-US" sz="1800" dirty="0"/>
              <a:t>=n; g-&gt;kind=m;</a:t>
            </a:r>
          </a:p>
          <a:p>
            <a:pPr marL="0" indent="0">
              <a:buNone/>
            </a:pPr>
            <a:r>
              <a:rPr lang="en-US" sz="1800" dirty="0"/>
              <a:t>for(</a:t>
            </a:r>
            <a:r>
              <a:rPr lang="en-US" sz="1800" dirty="0" err="1"/>
              <a:t>i</a:t>
            </a:r>
            <a:r>
              <a:rPr lang="en-US" sz="1800" dirty="0"/>
              <a:t>=0;i&lt;</a:t>
            </a:r>
            <a:r>
              <a:rPr lang="en-US" sz="1800" dirty="0" err="1"/>
              <a:t>n;i</a:t>
            </a:r>
            <a:r>
              <a:rPr lang="en-US" sz="1800" dirty="0"/>
              <a:t>++) {//</a:t>
            </a:r>
            <a:r>
              <a:rPr lang="zh-CN" altLang="en-US" sz="1800" dirty="0"/>
              <a:t>初始化邻接表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sz="1800" dirty="0"/>
              <a:t>g-&gt;v[</a:t>
            </a:r>
            <a:r>
              <a:rPr lang="en-US" sz="1800" dirty="0" err="1"/>
              <a:t>i</a:t>
            </a:r>
            <a:r>
              <a:rPr lang="en-US" sz="1800" dirty="0"/>
              <a:t>].vertex = 'A'+</a:t>
            </a:r>
            <a:r>
              <a:rPr lang="en-US" sz="1800" dirty="0" err="1"/>
              <a:t>i</a:t>
            </a:r>
            <a:r>
              <a:rPr lang="en-US" sz="1800" dirty="0"/>
              <a:t>; </a:t>
            </a:r>
          </a:p>
          <a:p>
            <a:pPr marL="0" indent="0">
              <a:buNone/>
            </a:pPr>
            <a:r>
              <a:rPr lang="en-US" sz="1800" dirty="0"/>
              <a:t>    g-&gt;v[</a:t>
            </a:r>
            <a:r>
              <a:rPr lang="en-US" sz="1800" dirty="0" err="1"/>
              <a:t>i</a:t>
            </a:r>
            <a:r>
              <a:rPr lang="en-US" sz="1800" dirty="0"/>
              <a:t>].first=NULL;}</a:t>
            </a:r>
          </a:p>
          <a:p>
            <a:pPr marL="0" indent="0">
              <a:buNone/>
            </a:pPr>
            <a:r>
              <a:rPr lang="en-US" sz="1800" dirty="0" err="1"/>
              <a:t>printf</a:t>
            </a:r>
            <a:r>
              <a:rPr lang="en-US" sz="1800" dirty="0"/>
              <a:t>("Input edges x--&gt;y:");  </a:t>
            </a:r>
            <a:r>
              <a:rPr lang="en-US" sz="1800" dirty="0" err="1"/>
              <a:t>scanf</a:t>
            </a:r>
            <a:r>
              <a:rPr lang="en-US" sz="1800" dirty="0"/>
              <a:t>("%</a:t>
            </a:r>
            <a:r>
              <a:rPr lang="en-US" sz="1800" dirty="0" err="1"/>
              <a:t>c%c</a:t>
            </a:r>
            <a:r>
              <a:rPr lang="en-US" sz="1800" dirty="0"/>
              <a:t>",&amp;</a:t>
            </a:r>
            <a:r>
              <a:rPr lang="en-US" sz="1800" dirty="0" err="1"/>
              <a:t>x,&amp;y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while(</a:t>
            </a:r>
            <a:r>
              <a:rPr lang="en-US" sz="1800" dirty="0">
                <a:solidFill>
                  <a:srgbClr val="FF6600"/>
                </a:solidFill>
              </a:rPr>
              <a:t>x!='X' &amp;&amp; y!='X'</a:t>
            </a:r>
            <a:r>
              <a:rPr lang="en-US" sz="1800" dirty="0"/>
              <a:t>)</a:t>
            </a:r>
            <a:r>
              <a:rPr lang="en-US" sz="1800" b="1" dirty="0">
                <a:solidFill>
                  <a:srgbClr val="C00000"/>
                </a:solidFill>
              </a:rPr>
              <a:t>{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e++</a:t>
            </a:r>
            <a:r>
              <a:rPr lang="en-US" sz="1800" dirty="0"/>
              <a:t>;</a:t>
            </a:r>
          </a:p>
          <a:p>
            <a:pPr marL="0" indent="0">
              <a:buNone/>
            </a:pPr>
            <a:r>
              <a:rPr lang="en-US" sz="1800" dirty="0"/>
              <a:t>    //</a:t>
            </a:r>
            <a:r>
              <a:rPr lang="zh-CN" altLang="en-US" sz="1800" dirty="0"/>
              <a:t>生成表结点并插入邻接表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sz="1800" dirty="0"/>
              <a:t>s=(</a:t>
            </a:r>
            <a:r>
              <a:rPr lang="en-US" sz="1800" dirty="0" err="1"/>
              <a:t>NodeLink</a:t>
            </a:r>
            <a:r>
              <a:rPr lang="en-US" sz="1800" dirty="0"/>
              <a:t> *)malloc(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NodeLink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 s-&gt;</a:t>
            </a:r>
            <a:r>
              <a:rPr lang="en-US" sz="1800" dirty="0" err="1"/>
              <a:t>vindex</a:t>
            </a:r>
            <a:r>
              <a:rPr lang="en-US" sz="1800" dirty="0"/>
              <a:t>= y-'A';</a:t>
            </a:r>
          </a:p>
          <a:p>
            <a:pPr marL="0" indent="0">
              <a:buNone/>
            </a:pPr>
            <a:r>
              <a:rPr lang="en-US" sz="1800" dirty="0"/>
              <a:t>    if(g-&gt;v[x-'A'].first == NULL) { </a:t>
            </a:r>
          </a:p>
          <a:p>
            <a:pPr marL="0" indent="0">
              <a:buNone/>
            </a:pPr>
            <a:r>
              <a:rPr lang="en-US" sz="1800" dirty="0"/>
              <a:t>        g-&gt;v[x-'A'].first =s;  s-&gt;next = NULL; 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  p=g-&gt;v[x-'A'].first; q=p-&gt;next;</a:t>
            </a:r>
          </a:p>
          <a:p>
            <a:pPr marL="0" indent="0">
              <a:buNone/>
            </a:pPr>
            <a:r>
              <a:rPr lang="en-US" sz="1800" dirty="0"/>
              <a:t>        while (q!=NULL){</a:t>
            </a:r>
          </a:p>
          <a:p>
            <a:pPr marL="0" indent="0">
              <a:buNone/>
            </a:pPr>
            <a:r>
              <a:rPr lang="en-US" sz="1800" dirty="0"/>
              <a:t>            p=</a:t>
            </a:r>
            <a:r>
              <a:rPr lang="en-US" sz="1800" dirty="0" err="1"/>
              <a:t>q;q</a:t>
            </a:r>
            <a:r>
              <a:rPr lang="en-US" sz="1800" dirty="0"/>
              <a:t>=q-&gt;next;  }</a:t>
            </a:r>
          </a:p>
          <a:p>
            <a:pPr marL="0" indent="0">
              <a:buNone/>
            </a:pPr>
            <a:r>
              <a:rPr lang="en-US" sz="1800" dirty="0"/>
              <a:t>        p-&gt;next=</a:t>
            </a:r>
            <a:r>
              <a:rPr lang="en-US" sz="1800" dirty="0" err="1"/>
              <a:t>s;s</a:t>
            </a:r>
            <a:r>
              <a:rPr lang="en-US" sz="1800" dirty="0"/>
              <a:t>-&gt;next=q;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742231"/>
            <a:ext cx="44958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if(!g-&gt;kind){ //</a:t>
            </a:r>
            <a:r>
              <a:rPr lang="zh-CN" altLang="en-US" sz="1800" dirty="0"/>
              <a:t>无向图</a:t>
            </a:r>
          </a:p>
          <a:p>
            <a:pPr marL="0" indent="0">
              <a:buNone/>
            </a:pPr>
            <a:r>
              <a:rPr lang="zh-CN" altLang="en-US" sz="1800" dirty="0"/>
              <a:t>    </a:t>
            </a:r>
            <a:r>
              <a:rPr lang="en-US" sz="1800" dirty="0"/>
              <a:t>s=(</a:t>
            </a:r>
            <a:r>
              <a:rPr lang="en-US" sz="1800" dirty="0" err="1"/>
              <a:t>NodeLink</a:t>
            </a:r>
            <a:r>
              <a:rPr lang="en-US" sz="1800" dirty="0"/>
              <a:t> *)malloc(</a:t>
            </a:r>
            <a:r>
              <a:rPr lang="en-US" sz="1800" dirty="0" err="1"/>
              <a:t>sizeof</a:t>
            </a:r>
            <a:r>
              <a:rPr lang="en-US" sz="1800" dirty="0"/>
              <a:t>(</a:t>
            </a:r>
            <a:r>
              <a:rPr lang="en-US" sz="1800" dirty="0" err="1"/>
              <a:t>NodeLink</a:t>
            </a:r>
            <a:r>
              <a:rPr lang="en-US" sz="1800" dirty="0"/>
              <a:t>));</a:t>
            </a:r>
          </a:p>
          <a:p>
            <a:pPr marL="0" indent="0">
              <a:buNone/>
            </a:pPr>
            <a:r>
              <a:rPr lang="en-US" sz="1800" dirty="0"/>
              <a:t>    s-&gt;</a:t>
            </a:r>
            <a:r>
              <a:rPr lang="en-US" sz="1800" dirty="0" err="1"/>
              <a:t>vindex</a:t>
            </a:r>
            <a:r>
              <a:rPr lang="en-US" sz="1800" dirty="0"/>
              <a:t> = x-'A';</a:t>
            </a:r>
          </a:p>
          <a:p>
            <a:pPr marL="0" indent="0">
              <a:buNone/>
            </a:pPr>
            <a:r>
              <a:rPr lang="en-US" sz="1800" dirty="0"/>
              <a:t>    if(g-&gt;v[y-'A'].first == NULL) {</a:t>
            </a:r>
          </a:p>
          <a:p>
            <a:pPr marL="0" indent="0">
              <a:buNone/>
            </a:pPr>
            <a:r>
              <a:rPr lang="en-US" sz="1800" dirty="0"/>
              <a:t>        g-&gt;v[y-'A'].first =</a:t>
            </a:r>
            <a:r>
              <a:rPr lang="en-US" sz="1800" dirty="0" err="1"/>
              <a:t>s;s</a:t>
            </a:r>
            <a:r>
              <a:rPr lang="en-US" sz="1800" dirty="0"/>
              <a:t>-&gt;next = NULL;}</a:t>
            </a:r>
          </a:p>
          <a:p>
            <a:pPr marL="0" indent="0">
              <a:buNone/>
            </a:pPr>
            <a:r>
              <a:rPr lang="en-US" sz="1800" dirty="0"/>
              <a:t>    else {</a:t>
            </a:r>
          </a:p>
          <a:p>
            <a:pPr marL="0" indent="0">
              <a:buNone/>
            </a:pPr>
            <a:r>
              <a:rPr lang="en-US" sz="1800" dirty="0"/>
              <a:t>        p=g-&gt;v[y-'A'].first; q=p-&gt;next;</a:t>
            </a:r>
          </a:p>
          <a:p>
            <a:pPr marL="0" indent="0">
              <a:buNone/>
            </a:pPr>
            <a:r>
              <a:rPr lang="en-US" sz="1800" dirty="0"/>
              <a:t>        while(q!=NULL) {p=</a:t>
            </a:r>
            <a:r>
              <a:rPr lang="en-US" sz="1800" dirty="0" err="1"/>
              <a:t>q;q</a:t>
            </a:r>
            <a:r>
              <a:rPr lang="en-US" sz="1800" dirty="0"/>
              <a:t>=q-&gt;next;}</a:t>
            </a:r>
          </a:p>
          <a:p>
            <a:pPr marL="0" indent="0">
              <a:buNone/>
            </a:pPr>
            <a:r>
              <a:rPr lang="en-US" sz="1800" dirty="0"/>
              <a:t>        p-&gt;next =</a:t>
            </a:r>
            <a:r>
              <a:rPr lang="en-US" sz="1800" dirty="0" err="1"/>
              <a:t>s;s</a:t>
            </a:r>
            <a:r>
              <a:rPr lang="en-US" sz="1800" dirty="0"/>
              <a:t>-&gt;next=q;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 err="1"/>
              <a:t>scanf</a:t>
            </a:r>
            <a:r>
              <a:rPr lang="en-US" sz="1800" dirty="0"/>
              <a:t>(" %</a:t>
            </a:r>
            <a:r>
              <a:rPr lang="en-US" sz="1800" dirty="0" err="1"/>
              <a:t>c%c</a:t>
            </a:r>
            <a:r>
              <a:rPr lang="en-US" sz="1800" dirty="0"/>
              <a:t>",&amp;</a:t>
            </a:r>
            <a:r>
              <a:rPr lang="en-US" sz="1800" dirty="0" err="1"/>
              <a:t>x,&amp;y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g-&gt;</a:t>
            </a: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</a:rPr>
              <a:t>edgenum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=e;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CC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4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输出无向图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FF"/>
                </a:solidFill>
              </a:rPr>
              <a:t>ListGraph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AGraph</a:t>
            </a:r>
            <a:r>
              <a:rPr lang="en-US" b="1" dirty="0">
                <a:solidFill>
                  <a:srgbClr val="0000FF"/>
                </a:solidFill>
              </a:rPr>
              <a:t> *g) 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NodeLink</a:t>
            </a:r>
            <a:r>
              <a:rPr lang="en-US" dirty="0"/>
              <a:t> *p;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=0;i&lt;g-&gt;</a:t>
            </a:r>
            <a:r>
              <a:rPr lang="en-US" dirty="0" err="1"/>
              <a:t>vexnum;i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("%d:%c---&gt;",</a:t>
            </a:r>
            <a:r>
              <a:rPr lang="en-US" dirty="0" err="1"/>
              <a:t>i,g</a:t>
            </a:r>
            <a:r>
              <a:rPr lang="en-US" dirty="0"/>
              <a:t>-&gt;v[</a:t>
            </a:r>
            <a:r>
              <a:rPr lang="en-US" dirty="0" err="1"/>
              <a:t>i</a:t>
            </a:r>
            <a:r>
              <a:rPr lang="en-US" dirty="0"/>
              <a:t>].vertex);</a:t>
            </a:r>
          </a:p>
          <a:p>
            <a:pPr marL="0" indent="0">
              <a:buNone/>
            </a:pPr>
            <a:r>
              <a:rPr lang="en-US" dirty="0"/>
              <a:t>    p=g-&gt;v[</a:t>
            </a:r>
            <a:r>
              <a:rPr lang="en-US" dirty="0" err="1"/>
              <a:t>i</a:t>
            </a:r>
            <a:r>
              <a:rPr lang="en-US" dirty="0"/>
              <a:t>].first;</a:t>
            </a:r>
          </a:p>
          <a:p>
            <a:pPr marL="0" indent="0">
              <a:buNone/>
            </a:pPr>
            <a:r>
              <a:rPr lang="en-US" dirty="0"/>
              <a:t>    while(p)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("%3d",p-&gt;</a:t>
            </a:r>
            <a:r>
              <a:rPr lang="en-US" dirty="0" err="1"/>
              <a:t>vindex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p=p-&gt;next;}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76" y="4357272"/>
            <a:ext cx="5338936" cy="250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7FFD359-76B9-4C0D-9E2D-D4CD4D743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945" y="508988"/>
            <a:ext cx="2756055" cy="1479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2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图、子图</a:t>
            </a:r>
            <a:endParaRPr lang="en-US" dirty="0"/>
          </a:p>
        </p:txBody>
      </p:sp>
      <p:sp>
        <p:nvSpPr>
          <p:cNvPr id="424962" name="Rectangle 2"/>
          <p:cNvSpPr>
            <a:spLocks noGrp="1" noChangeArrowheads="1"/>
          </p:cNvSpPr>
          <p:nvPr>
            <p:ph idx="1"/>
          </p:nvPr>
        </p:nvSpPr>
        <p:spPr>
          <a:xfrm>
            <a:off x="179512" y="620688"/>
            <a:ext cx="8784976" cy="375848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图</a:t>
            </a:r>
            <a:r>
              <a:rPr lang="en-US" altLang="zh-CN" sz="2800" b="1" dirty="0">
                <a:ea typeface="宋体" panose="02010600030101010101" pitchFamily="2" charset="-122"/>
              </a:rPr>
              <a:t>(graph</a:t>
            </a:r>
            <a:r>
              <a:rPr lang="en-US" altLang="zh-CN" b="1" dirty="0">
                <a:ea typeface="宋体" panose="02010600030101010101" pitchFamily="2" charset="-122"/>
              </a:rPr>
              <a:t>)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endParaRPr lang="en-US" altLang="zh-CN" b="1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b="1" dirty="0">
                <a:ea typeface="宋体" panose="02010600030101010101" pitchFamily="2" charset="-122"/>
              </a:rPr>
              <a:t>(vertex)</a:t>
            </a:r>
            <a:r>
              <a:rPr lang="zh-CN" altLang="en-US" dirty="0">
                <a:ea typeface="宋体" panose="02010600030101010101" pitchFamily="2" charset="-122"/>
              </a:rPr>
              <a:t>：表示数据元素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边</a:t>
            </a:r>
            <a:r>
              <a:rPr lang="en-US" altLang="zh-CN" b="1" dirty="0">
                <a:ea typeface="宋体" panose="02010600030101010101" pitchFamily="2" charset="-122"/>
              </a:rPr>
              <a:t>(edge)</a:t>
            </a:r>
            <a:r>
              <a:rPr lang="zh-CN" altLang="en-US" b="1" dirty="0">
                <a:ea typeface="宋体" panose="02010600030101010101" pitchFamily="2" charset="-122"/>
              </a:rPr>
              <a:t> 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表示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两个顶点</a:t>
            </a:r>
            <a:r>
              <a:rPr lang="en-US" altLang="en-US" dirty="0" err="1">
                <a:ea typeface="宋体" panose="02010600030101010101" pitchFamily="2" charset="-122"/>
              </a:rPr>
              <a:t>v和w之间存在一个关系，用顶点对</a:t>
            </a:r>
            <a:r>
              <a:rPr lang="en-US" altLang="en-US" dirty="0">
                <a:ea typeface="宋体" panose="02010600030101010101" pitchFamily="2" charset="-122"/>
              </a:rPr>
              <a:t>&lt;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&gt;</a:t>
            </a:r>
            <a:r>
              <a:rPr lang="en-US" altLang="en-US" dirty="0" err="1">
                <a:ea typeface="宋体" panose="02010600030101010101" pitchFamily="2" charset="-122"/>
              </a:rPr>
              <a:t>表示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G=(V, E)，V</a:t>
            </a:r>
            <a:r>
              <a:rPr lang="zh-CN" altLang="en-US" dirty="0"/>
              <a:t>是顶点集，为</a:t>
            </a:r>
            <a:r>
              <a:rPr lang="zh-CN" altLang="en-US" b="1" dirty="0">
                <a:solidFill>
                  <a:srgbClr val="C00000"/>
                </a:solidFill>
              </a:rPr>
              <a:t>有穷</a:t>
            </a:r>
            <a:r>
              <a:rPr lang="zh-CN" altLang="en-US" b="1" u="sng" dirty="0">
                <a:solidFill>
                  <a:srgbClr val="C00000"/>
                </a:solidFill>
                <a:highlight>
                  <a:srgbClr val="FFFF00"/>
                </a:highlight>
              </a:rPr>
              <a:t>非空</a:t>
            </a:r>
            <a:r>
              <a:rPr lang="zh-CN" altLang="en-US" b="1" u="sng" dirty="0">
                <a:highlight>
                  <a:srgbClr val="FFFF00"/>
                </a:highlight>
              </a:rPr>
              <a:t>集</a:t>
            </a:r>
            <a:r>
              <a:rPr lang="zh-CN" altLang="en-US" dirty="0"/>
              <a:t>合，</a:t>
            </a:r>
            <a:r>
              <a:rPr lang="en-US" altLang="zh-CN" dirty="0"/>
              <a:t>E</a:t>
            </a:r>
            <a:r>
              <a:rPr lang="zh-CN" altLang="en-US" dirty="0"/>
              <a:t>是边集，为</a:t>
            </a:r>
            <a:r>
              <a:rPr lang="zh-CN" altLang="en-US" b="1" dirty="0">
                <a:solidFill>
                  <a:srgbClr val="C00000"/>
                </a:solidFill>
              </a:rPr>
              <a:t>有穷</a:t>
            </a:r>
            <a:r>
              <a:rPr lang="zh-CN" altLang="en-US" dirty="0"/>
              <a:t>集合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子图</a:t>
            </a:r>
            <a:r>
              <a:rPr lang="en-US" altLang="en-US" b="1" dirty="0">
                <a:ea typeface="宋体" panose="02010600030101010101" pitchFamily="2" charset="-122"/>
              </a:rPr>
              <a:t>(subgraph)</a:t>
            </a:r>
            <a:r>
              <a:rPr lang="en-US" altLang="en-US" dirty="0" err="1">
                <a:ea typeface="宋体" panose="02010600030101010101" pitchFamily="2" charset="-122"/>
              </a:rPr>
              <a:t>和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生成子图</a:t>
            </a:r>
            <a:r>
              <a:rPr lang="en-US" altLang="en-US" b="1" dirty="0">
                <a:ea typeface="宋体" panose="02010600030101010101" pitchFamily="2" charset="-122"/>
              </a:rPr>
              <a:t>(spanning subgraph)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设有图G</a:t>
            </a:r>
            <a:r>
              <a:rPr lang="en-US" altLang="en-US" dirty="0">
                <a:ea typeface="宋体" panose="02010600030101010101" pitchFamily="2" charset="-122"/>
              </a:rPr>
              <a:t>=(V, E)</a:t>
            </a:r>
            <a:r>
              <a:rPr lang="en-US" altLang="en-US" dirty="0" err="1">
                <a:ea typeface="宋体" panose="02010600030101010101" pitchFamily="2" charset="-122"/>
              </a:rPr>
              <a:t>和G</a:t>
            </a:r>
            <a:r>
              <a:rPr lang="en-US" altLang="en-US" dirty="0">
                <a:ea typeface="宋体" panose="02010600030101010101" pitchFamily="2" charset="-122"/>
              </a:rPr>
              <a:t>’=(V’, E’)，</a:t>
            </a:r>
            <a:r>
              <a:rPr lang="en-US" altLang="en-US" dirty="0" err="1">
                <a:ea typeface="宋体" panose="02010600030101010101" pitchFamily="2" charset="-122"/>
              </a:rPr>
              <a:t>若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’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  <a:sym typeface="Symbol"/>
              </a:rPr>
              <a:t>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dirty="0" err="1">
                <a:ea typeface="宋体" panose="02010600030101010101" pitchFamily="2" charset="-122"/>
              </a:rPr>
              <a:t>且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’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  <a:sym typeface="Symbol"/>
              </a:rPr>
              <a:t> 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en-US" altLang="en-US" dirty="0" err="1">
                <a:ea typeface="宋体" panose="02010600030101010101" pitchFamily="2" charset="-122"/>
              </a:rPr>
              <a:t>，则称图G’是G的子图；若</a:t>
            </a:r>
            <a:r>
              <a:rPr lang="en-US" altLang="en-US" b="1" dirty="0" err="1">
                <a:solidFill>
                  <a:srgbClr val="FF6600"/>
                </a:solidFill>
                <a:ea typeface="宋体" panose="02010600030101010101" pitchFamily="2" charset="-122"/>
              </a:rPr>
              <a:t>V</a:t>
            </a:r>
            <a:r>
              <a:rPr lang="en-US" altLang="en-US" b="1" dirty="0">
                <a:solidFill>
                  <a:srgbClr val="FF6600"/>
                </a:solidFill>
                <a:ea typeface="宋体" panose="02010600030101010101" pitchFamily="2" charset="-122"/>
              </a:rPr>
              <a:t>’=</a:t>
            </a:r>
            <a:r>
              <a:rPr lang="en-US" altLang="en-US" b="1" dirty="0" err="1">
                <a:solidFill>
                  <a:srgbClr val="FF6600"/>
                </a:solidFill>
                <a:ea typeface="宋体" panose="02010600030101010101" pitchFamily="2" charset="-122"/>
              </a:rPr>
              <a:t>V</a:t>
            </a:r>
            <a:r>
              <a:rPr lang="en-US" altLang="en-US" dirty="0" err="1">
                <a:ea typeface="宋体" panose="02010600030101010101" pitchFamily="2" charset="-122"/>
              </a:rPr>
              <a:t>且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’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  <a:sym typeface="Symbol"/>
              </a:rPr>
              <a:t> 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E</a:t>
            </a:r>
            <a:r>
              <a:rPr lang="en-US" altLang="en-US" dirty="0" err="1">
                <a:ea typeface="宋体" panose="02010600030101010101" pitchFamily="2" charset="-122"/>
              </a:rPr>
              <a:t>，则称图G’是G的一个生成子图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/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66548" y="4446984"/>
            <a:ext cx="3505200" cy="2362200"/>
            <a:chOff x="336" y="288"/>
            <a:chExt cx="2208" cy="1488"/>
          </a:xfrm>
        </p:grpSpPr>
        <p:sp>
          <p:nvSpPr>
            <p:cNvPr id="5" name="Line 8"/>
            <p:cNvSpPr>
              <a:spLocks noChangeShapeType="1"/>
            </p:cNvSpPr>
            <p:nvPr/>
          </p:nvSpPr>
          <p:spPr bwMode="auto">
            <a:xfrm flipH="1">
              <a:off x="480" y="432"/>
              <a:ext cx="816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576" y="1152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152" y="1584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 flipH="1" flipV="1">
              <a:off x="1536" y="576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584" y="432"/>
              <a:ext cx="76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 flipV="1">
              <a:off x="624" y="1008"/>
              <a:ext cx="1104" cy="48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H="1">
              <a:off x="1008" y="1008"/>
              <a:ext cx="124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8"/>
            <p:cNvSpPr>
              <a:spLocks noChangeArrowheads="1"/>
            </p:cNvSpPr>
            <p:nvPr/>
          </p:nvSpPr>
          <p:spPr bwMode="auto">
            <a:xfrm>
              <a:off x="1296" y="288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336" y="86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2256" y="86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864" y="144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28" y="144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F</a:t>
              </a:r>
              <a:endParaRPr lang="en-US" altLang="zh-CN" sz="2400"/>
            </a:p>
          </p:txBody>
        </p:sp>
      </p:grpSp>
      <p:sp>
        <p:nvSpPr>
          <p:cNvPr id="17" name="Text Box 35"/>
          <p:cNvSpPr txBox="1">
            <a:spLocks noChangeArrowheads="1"/>
          </p:cNvSpPr>
          <p:nvPr/>
        </p:nvSpPr>
        <p:spPr bwMode="auto">
          <a:xfrm>
            <a:off x="960273" y="452318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15</a:t>
            </a:r>
            <a:endParaRPr lang="en-US" altLang="zh-CN" sz="2400"/>
          </a:p>
        </p:txBody>
      </p:sp>
      <p:sp>
        <p:nvSpPr>
          <p:cNvPr id="18" name="Text Box 36"/>
          <p:cNvSpPr txBox="1">
            <a:spLocks noChangeArrowheads="1"/>
          </p:cNvSpPr>
          <p:nvPr/>
        </p:nvSpPr>
        <p:spPr bwMode="auto">
          <a:xfrm>
            <a:off x="2652548" y="44469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9</a:t>
            </a:r>
            <a:endParaRPr lang="en-US" altLang="zh-CN" sz="2400"/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1280948" y="54375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7</a:t>
            </a:r>
            <a:endParaRPr lang="en-US" altLang="zh-CN" sz="2400"/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1966748" y="551378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21</a:t>
            </a:r>
            <a:endParaRPr lang="en-US" altLang="zh-CN" sz="2400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2423948" y="5056584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11</a:t>
            </a:r>
            <a:endParaRPr lang="en-US" altLang="zh-CN" sz="2400"/>
          </a:p>
        </p:txBody>
      </p:sp>
      <p:sp>
        <p:nvSpPr>
          <p:cNvPr id="22" name="Text Box 40"/>
          <p:cNvSpPr txBox="1">
            <a:spLocks noChangeArrowheads="1"/>
          </p:cNvSpPr>
          <p:nvPr/>
        </p:nvSpPr>
        <p:spPr bwMode="auto">
          <a:xfrm>
            <a:off x="690398" y="5894784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3</a:t>
            </a:r>
            <a:endParaRPr lang="en-US" altLang="zh-CN" sz="2400"/>
          </a:p>
        </p:txBody>
      </p:sp>
      <p:sp>
        <p:nvSpPr>
          <p:cNvPr id="23" name="Text Box 41"/>
          <p:cNvSpPr txBox="1">
            <a:spLocks noChangeArrowheads="1"/>
          </p:cNvSpPr>
          <p:nvPr/>
        </p:nvSpPr>
        <p:spPr bwMode="auto">
          <a:xfrm>
            <a:off x="1909598" y="6366272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2</a:t>
            </a:r>
            <a:endParaRPr lang="en-US" altLang="zh-CN" sz="2400"/>
          </a:p>
        </p:txBody>
      </p:sp>
      <p:grpSp>
        <p:nvGrpSpPr>
          <p:cNvPr id="24" name="Group 45"/>
          <p:cNvGrpSpPr>
            <a:grpSpLocks/>
          </p:cNvGrpSpPr>
          <p:nvPr/>
        </p:nvGrpSpPr>
        <p:grpSpPr bwMode="auto">
          <a:xfrm>
            <a:off x="4788024" y="4398168"/>
            <a:ext cx="3505200" cy="2362200"/>
            <a:chOff x="336" y="288"/>
            <a:chExt cx="2208" cy="1488"/>
          </a:xfrm>
        </p:grpSpPr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576" y="1152"/>
              <a:ext cx="288" cy="432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1152" y="1584"/>
              <a:ext cx="576" cy="0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 flipH="1" flipV="1">
              <a:off x="1536" y="576"/>
              <a:ext cx="336" cy="864"/>
            </a:xfrm>
            <a:prstGeom prst="line">
              <a:avLst/>
            </a:prstGeom>
            <a:noFill/>
            <a:ln w="25400" cap="sq">
              <a:solidFill>
                <a:srgbClr val="000066"/>
              </a:solidFill>
              <a:round/>
              <a:headEnd type="none" w="sm" len="sm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18"/>
            <p:cNvSpPr>
              <a:spLocks noChangeArrowheads="1"/>
            </p:cNvSpPr>
            <p:nvPr/>
          </p:nvSpPr>
          <p:spPr bwMode="auto">
            <a:xfrm>
              <a:off x="1296" y="288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336" y="86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31" name="Oval 21"/>
            <p:cNvSpPr>
              <a:spLocks noChangeArrowheads="1"/>
            </p:cNvSpPr>
            <p:nvPr/>
          </p:nvSpPr>
          <p:spPr bwMode="auto">
            <a:xfrm>
              <a:off x="2256" y="864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32" name="Oval 22"/>
            <p:cNvSpPr>
              <a:spLocks noChangeArrowheads="1"/>
            </p:cNvSpPr>
            <p:nvPr/>
          </p:nvSpPr>
          <p:spPr bwMode="auto">
            <a:xfrm>
              <a:off x="864" y="144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1728" y="1440"/>
              <a:ext cx="288" cy="336"/>
            </a:xfrm>
            <a:prstGeom prst="ellipse">
              <a:avLst/>
            </a:prstGeom>
            <a:solidFill>
              <a:srgbClr val="A7E2FF">
                <a:alpha val="50000"/>
              </a:srgbClr>
            </a:solidFill>
            <a:ln w="25400" cap="sq">
              <a:solidFill>
                <a:srgbClr val="00008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66"/>
                  </a:solidFill>
                </a:rPr>
                <a:t>F</a:t>
              </a:r>
              <a:endParaRPr lang="en-US" altLang="zh-CN" sz="2400"/>
            </a:p>
          </p:txBody>
        </p:sp>
      </p:grp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6845424" y="500776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11</a:t>
            </a:r>
            <a:endParaRPr lang="en-US" altLang="zh-CN" sz="2400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5111874" y="5845968"/>
            <a:ext cx="36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3</a:t>
            </a:r>
            <a:endParaRPr lang="en-US" altLang="zh-CN" sz="2400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6331074" y="6317456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CC0000"/>
                </a:solidFill>
              </a:rPr>
              <a:t>2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98341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35" grpId="0" autoUpdateAnimBg="0"/>
      <p:bldP spid="36" grpId="0" autoUpdateAnimBg="0"/>
      <p:bldP spid="3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图的顶点定位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确定一个顶点在</a:t>
            </a:r>
            <a:r>
              <a:rPr lang="en-US" altLang="zh-CN" dirty="0"/>
              <a:t>v</a:t>
            </a:r>
            <a:r>
              <a:rPr lang="zh-CN" altLang="en-US" dirty="0"/>
              <a:t>数组中的位置</a:t>
            </a:r>
          </a:p>
          <a:p>
            <a:pPr marL="57150" indent="0">
              <a:buNone/>
            </a:pPr>
            <a:r>
              <a:rPr lang="en-US" altLang="en-US" dirty="0"/>
              <a:t>int </a:t>
            </a:r>
            <a:r>
              <a:rPr lang="en-US" altLang="en-US" b="1" dirty="0" err="1">
                <a:solidFill>
                  <a:srgbClr val="0000FF"/>
                </a:solidFill>
              </a:rPr>
              <a:t>LocateVex</a:t>
            </a:r>
            <a:r>
              <a:rPr lang="en-US" altLang="en-US" b="1" dirty="0">
                <a:solidFill>
                  <a:srgbClr val="0000FF"/>
                </a:solidFill>
              </a:rPr>
              <a:t>(</a:t>
            </a:r>
            <a:r>
              <a:rPr lang="en-US" altLang="en-US" b="1" dirty="0" err="1">
                <a:solidFill>
                  <a:srgbClr val="0000FF"/>
                </a:solidFill>
              </a:rPr>
              <a:t>AGraph</a:t>
            </a:r>
            <a:r>
              <a:rPr lang="en-US" altLang="en-US" b="1" dirty="0">
                <a:solidFill>
                  <a:srgbClr val="0000FF"/>
                </a:solidFill>
              </a:rPr>
              <a:t> *</a:t>
            </a:r>
            <a:r>
              <a:rPr lang="en-US" altLang="en-US" b="1" dirty="0" err="1">
                <a:solidFill>
                  <a:srgbClr val="0000FF"/>
                </a:solidFill>
              </a:rPr>
              <a:t>g,ElemType</a:t>
            </a:r>
            <a:r>
              <a:rPr lang="en-US" altLang="en-US" b="1" dirty="0">
                <a:solidFill>
                  <a:srgbClr val="0000FF"/>
                </a:solidFill>
              </a:rPr>
              <a:t> u){</a:t>
            </a:r>
          </a:p>
          <a:p>
            <a:pPr marL="57150" indent="0">
              <a:buNone/>
            </a:pPr>
            <a:r>
              <a:rPr lang="en-US" altLang="en-US" dirty="0"/>
              <a:t>int k;</a:t>
            </a:r>
          </a:p>
          <a:p>
            <a:pPr marL="57150" indent="0">
              <a:buNone/>
            </a:pPr>
            <a:r>
              <a:rPr lang="en-US" altLang="en-US" dirty="0"/>
              <a:t>for(k=0;k&lt;g-&gt;</a:t>
            </a:r>
            <a:r>
              <a:rPr lang="en-US" altLang="en-US" dirty="0" err="1"/>
              <a:t>vexnum;k</a:t>
            </a:r>
            <a:r>
              <a:rPr lang="en-US" altLang="en-US" dirty="0"/>
              <a:t>++)</a:t>
            </a:r>
          </a:p>
          <a:p>
            <a:pPr marL="57150" indent="0">
              <a:buNone/>
            </a:pPr>
            <a:r>
              <a:rPr lang="en-US" altLang="en-US" dirty="0"/>
              <a:t>    if (g-&gt;v[k].vertex == u) return k;</a:t>
            </a:r>
          </a:p>
          <a:p>
            <a:pPr marL="57150" indent="0">
              <a:buNone/>
            </a:pPr>
            <a:r>
              <a:rPr lang="en-US" altLang="en-US" dirty="0"/>
              <a:t>return -1; //</a:t>
            </a:r>
            <a:r>
              <a:rPr lang="zh-CN" altLang="en-US" dirty="0"/>
              <a:t>图中无此顶点</a:t>
            </a:r>
            <a:endParaRPr lang="en-US" altLang="en-US" dirty="0"/>
          </a:p>
          <a:p>
            <a:pPr marL="57150" indent="0">
              <a:buNone/>
            </a:pPr>
            <a:r>
              <a:rPr lang="en-US" altLang="en-US" b="1" dirty="0">
                <a:solidFill>
                  <a:srgbClr val="0000FF"/>
                </a:solidFill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27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BA0F0C-B76E-4E4E-9A31-DB1D00FB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定位图的邻接顶点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77FA7-2F2E-4AEE-B3FB-35BEADAA0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60932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3400" dirty="0"/>
              <a:t>//</a:t>
            </a:r>
            <a:r>
              <a:rPr lang="zh-CN" altLang="en-US" sz="3400" dirty="0"/>
              <a:t>返回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顶点</a:t>
            </a:r>
            <a:r>
              <a:rPr lang="en-US" altLang="zh-CN" sz="3400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的第一个邻接顶点</a:t>
            </a:r>
          </a:p>
          <a:p>
            <a:pPr marL="0" indent="0">
              <a:buNone/>
            </a:pPr>
            <a:r>
              <a:rPr lang="en-US" altLang="zh-CN" sz="3400" dirty="0"/>
              <a:t>int </a:t>
            </a:r>
            <a:r>
              <a:rPr lang="en-US" altLang="zh-CN" sz="3400" b="1" dirty="0" err="1">
                <a:solidFill>
                  <a:srgbClr val="0000FF"/>
                </a:solidFill>
              </a:rPr>
              <a:t>FirstAdjVex</a:t>
            </a:r>
            <a:r>
              <a:rPr lang="en-US" altLang="zh-CN" sz="3400" b="1" dirty="0"/>
              <a:t>(</a:t>
            </a:r>
            <a:r>
              <a:rPr lang="en-US" altLang="zh-CN" sz="3400" b="1" dirty="0" err="1"/>
              <a:t>AGraph</a:t>
            </a:r>
            <a:r>
              <a:rPr lang="en-US" altLang="zh-CN" sz="3400" b="1" dirty="0"/>
              <a:t> *g, int x)</a:t>
            </a:r>
            <a:r>
              <a:rPr lang="en-US" altLang="zh-CN" sz="3400" dirty="0"/>
              <a:t>{</a:t>
            </a:r>
          </a:p>
          <a:p>
            <a:pPr marL="0" indent="0">
              <a:buNone/>
            </a:pPr>
            <a:r>
              <a:rPr lang="en-US" altLang="zh-CN" sz="3400" dirty="0"/>
              <a:t>	</a:t>
            </a:r>
            <a:r>
              <a:rPr lang="en-US" altLang="zh-CN" sz="3400" dirty="0" err="1"/>
              <a:t>NodeLink</a:t>
            </a:r>
            <a:r>
              <a:rPr lang="en-US" altLang="zh-CN" sz="3400" dirty="0"/>
              <a:t> *p;</a:t>
            </a:r>
          </a:p>
          <a:p>
            <a:pPr marL="0" indent="0">
              <a:buNone/>
            </a:pPr>
            <a:r>
              <a:rPr lang="en-US" altLang="zh-CN" sz="3400" dirty="0"/>
              <a:t>	p=g-&gt;v[x].first;</a:t>
            </a:r>
          </a:p>
          <a:p>
            <a:pPr marL="0" indent="0">
              <a:buNone/>
            </a:pPr>
            <a:r>
              <a:rPr lang="en-US" altLang="zh-CN" sz="3400" dirty="0"/>
              <a:t>	if(p) return p-&gt;</a:t>
            </a:r>
            <a:r>
              <a:rPr lang="en-US" altLang="zh-CN" sz="3400" dirty="0" err="1"/>
              <a:t>vindex</a:t>
            </a:r>
            <a:r>
              <a:rPr lang="en-US" altLang="zh-CN" sz="3400" dirty="0"/>
              <a:t>;</a:t>
            </a:r>
          </a:p>
          <a:p>
            <a:pPr marL="0" indent="0">
              <a:buNone/>
            </a:pPr>
            <a:r>
              <a:rPr lang="en-US" altLang="zh-CN" sz="3400" dirty="0"/>
              <a:t>	else return  -1;</a:t>
            </a:r>
          </a:p>
          <a:p>
            <a:pPr marL="0" indent="0">
              <a:buNone/>
            </a:pPr>
            <a:r>
              <a:rPr lang="en-US" altLang="zh-CN" sz="3400" dirty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3400" dirty="0"/>
              <a:t>//</a:t>
            </a:r>
            <a:r>
              <a:rPr lang="zh-CN" altLang="en-US" sz="3400" dirty="0"/>
              <a:t>返回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顶点</a:t>
            </a:r>
            <a:r>
              <a:rPr lang="en-US" altLang="zh-CN" sz="3400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sz="3400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相对于</a:t>
            </a:r>
            <a:r>
              <a:rPr lang="en-US" altLang="zh-CN" sz="3400" dirty="0">
                <a:solidFill>
                  <a:schemeClr val="accent6">
                    <a:lumMod val="50000"/>
                  </a:schemeClr>
                </a:solidFill>
              </a:rPr>
              <a:t>y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的</a:t>
            </a:r>
            <a:r>
              <a:rPr lang="en-US" altLang="zh-CN" sz="34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3400" dirty="0">
                <a:solidFill>
                  <a:schemeClr val="accent6">
                    <a:lumMod val="50000"/>
                  </a:schemeClr>
                </a:solidFill>
              </a:rPr>
              <a:t>下一个邻接顶点</a:t>
            </a:r>
          </a:p>
          <a:p>
            <a:pPr marL="0" indent="0">
              <a:buNone/>
            </a:pPr>
            <a:r>
              <a:rPr lang="en-US" altLang="zh-CN" sz="3400" dirty="0"/>
              <a:t>int </a:t>
            </a:r>
            <a:r>
              <a:rPr lang="en-US" altLang="zh-CN" sz="3400" b="1" dirty="0" err="1">
                <a:solidFill>
                  <a:srgbClr val="0000FF"/>
                </a:solidFill>
              </a:rPr>
              <a:t>NextAdjVex</a:t>
            </a:r>
            <a:r>
              <a:rPr lang="en-US" altLang="zh-CN" sz="3400" dirty="0"/>
              <a:t>(</a:t>
            </a:r>
            <a:r>
              <a:rPr lang="en-US" altLang="zh-CN" sz="3400" dirty="0" err="1"/>
              <a:t>AGraph</a:t>
            </a:r>
            <a:r>
              <a:rPr lang="en-US" altLang="zh-CN" sz="3400" dirty="0"/>
              <a:t> *g, int x, int </a:t>
            </a:r>
            <a:r>
              <a:rPr lang="en-US" altLang="zh-CN" sz="3400" b="1" dirty="0">
                <a:solidFill>
                  <a:srgbClr val="00B050"/>
                </a:solidFill>
              </a:rPr>
              <a:t>y</a:t>
            </a:r>
            <a:r>
              <a:rPr lang="en-US" altLang="zh-CN" sz="3400" dirty="0"/>
              <a:t>){</a:t>
            </a:r>
          </a:p>
          <a:p>
            <a:pPr marL="0" indent="0">
              <a:buNone/>
            </a:pPr>
            <a:r>
              <a:rPr lang="en-US" altLang="zh-CN" sz="3400" dirty="0"/>
              <a:t>	if (x== -1) return -1;</a:t>
            </a:r>
          </a:p>
          <a:p>
            <a:pPr marL="0" indent="0">
              <a:buNone/>
            </a:pPr>
            <a:r>
              <a:rPr lang="en-US" altLang="zh-CN" sz="3400" dirty="0"/>
              <a:t>	</a:t>
            </a:r>
            <a:r>
              <a:rPr lang="en-US" altLang="zh-CN" sz="3400" dirty="0" err="1"/>
              <a:t>NodeLink</a:t>
            </a:r>
            <a:r>
              <a:rPr lang="en-US" altLang="zh-CN" sz="3400" dirty="0"/>
              <a:t> *p=g-&gt;v[x].first;</a:t>
            </a:r>
          </a:p>
          <a:p>
            <a:pPr marL="0" indent="0">
              <a:buNone/>
            </a:pPr>
            <a:r>
              <a:rPr lang="en-US" altLang="zh-CN" sz="3400" dirty="0"/>
              <a:t>	while (p!=NULL &amp;&amp; p-&gt;</a:t>
            </a:r>
            <a:r>
              <a:rPr lang="en-US" altLang="zh-CN" sz="3400" dirty="0" err="1"/>
              <a:t>vindex</a:t>
            </a:r>
            <a:r>
              <a:rPr lang="en-US" altLang="zh-CN" sz="3400" dirty="0"/>
              <a:t> !=</a:t>
            </a:r>
            <a:r>
              <a:rPr lang="en-US" altLang="zh-CN" sz="3400" b="1" dirty="0">
                <a:solidFill>
                  <a:srgbClr val="00B050"/>
                </a:solidFill>
              </a:rPr>
              <a:t>y</a:t>
            </a:r>
            <a:r>
              <a:rPr lang="en-US" altLang="zh-CN" sz="3400" dirty="0"/>
              <a:t>) p=p-&gt;next;</a:t>
            </a:r>
          </a:p>
          <a:p>
            <a:pPr marL="0" indent="0">
              <a:buNone/>
            </a:pPr>
            <a:r>
              <a:rPr lang="en-US" altLang="zh-CN" sz="3400" dirty="0"/>
              <a:t>	if(p!=NULL &amp;&amp; p-&gt;next!=NULL) return p-&gt;next-&gt;</a:t>
            </a:r>
            <a:r>
              <a:rPr lang="en-US" altLang="zh-CN" sz="3400" dirty="0" err="1"/>
              <a:t>vindex</a:t>
            </a:r>
            <a:r>
              <a:rPr lang="en-US" altLang="zh-CN" sz="3400" dirty="0"/>
              <a:t>;</a:t>
            </a:r>
          </a:p>
          <a:p>
            <a:pPr marL="0" indent="0">
              <a:buNone/>
            </a:pPr>
            <a:r>
              <a:rPr lang="en-US" altLang="zh-CN" sz="3400" dirty="0"/>
              <a:t>	return -1;</a:t>
            </a:r>
          </a:p>
          <a:p>
            <a:pPr marL="0" indent="0">
              <a:buNone/>
            </a:pPr>
            <a:r>
              <a:rPr lang="en-US" altLang="zh-CN" sz="3400" dirty="0"/>
              <a:t>}</a:t>
            </a:r>
            <a:endParaRPr lang="zh-CN" altLang="en-US" sz="3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622AB8-0D1C-41B4-9A86-F87B01E0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5220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邻接矩阵 </a:t>
            </a:r>
            <a:r>
              <a:rPr lang="en-US" altLang="zh-CN" dirty="0"/>
              <a:t>vs. </a:t>
            </a:r>
            <a:r>
              <a:rPr lang="zh-CN" altLang="en-US" dirty="0"/>
              <a:t>邻接表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邻接矩阵适用场合：</a:t>
            </a:r>
            <a:endParaRPr lang="en-US" altLang="zh-CN" sz="3200" dirty="0"/>
          </a:p>
          <a:p>
            <a:pPr lvl="1"/>
            <a:r>
              <a:rPr lang="zh-CN" altLang="en-US" sz="3200" dirty="0"/>
              <a:t>图的规模固定</a:t>
            </a:r>
            <a:endParaRPr lang="en-US" altLang="zh-CN" sz="3200" dirty="0"/>
          </a:p>
          <a:p>
            <a:pPr lvl="1"/>
            <a:r>
              <a:rPr lang="zh-CN" altLang="en-US" sz="3200" dirty="0"/>
              <a:t>稠密图</a:t>
            </a:r>
            <a:endParaRPr lang="en-US" altLang="zh-CN" sz="3200" dirty="0"/>
          </a:p>
          <a:p>
            <a:pPr lvl="1"/>
            <a:r>
              <a:rPr lang="zh-CN" altLang="en-US" sz="3200" dirty="0"/>
              <a:t>经常检测边的存在</a:t>
            </a:r>
            <a:endParaRPr lang="en-US" altLang="zh-CN" sz="3200" dirty="0"/>
          </a:p>
          <a:p>
            <a:pPr lvl="2"/>
            <a:r>
              <a:rPr lang="en-US" altLang="zh-CN" sz="2800" dirty="0"/>
              <a:t>O(1)</a:t>
            </a:r>
          </a:p>
          <a:p>
            <a:pPr lvl="1"/>
            <a:r>
              <a:rPr lang="zh-CN" altLang="en-US" sz="3200" dirty="0"/>
              <a:t>经常做边的插入</a:t>
            </a:r>
            <a:r>
              <a:rPr lang="en-US" altLang="zh-CN" sz="3200" dirty="0"/>
              <a:t>/</a:t>
            </a:r>
            <a:r>
              <a:rPr lang="zh-CN" altLang="en-US" sz="3200" dirty="0"/>
              <a:t>删除</a:t>
            </a:r>
            <a:endParaRPr lang="en-US" altLang="zh-CN" sz="3200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邻接表适用场合：</a:t>
            </a:r>
            <a:endParaRPr lang="en-US" altLang="zh-CN" sz="3200" dirty="0"/>
          </a:p>
          <a:p>
            <a:pPr lvl="1"/>
            <a:r>
              <a:rPr lang="zh-CN" altLang="en-US" sz="3200" dirty="0"/>
              <a:t>顶点数目不确定</a:t>
            </a:r>
            <a:endParaRPr lang="en-US" altLang="zh-CN" sz="3200" dirty="0"/>
          </a:p>
          <a:p>
            <a:pPr lvl="1"/>
            <a:r>
              <a:rPr lang="zh-CN" altLang="en-US" sz="3200" dirty="0"/>
              <a:t>稀疏图</a:t>
            </a:r>
            <a:r>
              <a:rPr lang="en-US" altLang="zh-CN" sz="3200" dirty="0"/>
              <a:t>(</a:t>
            </a:r>
            <a:r>
              <a:rPr lang="zh-CN" altLang="en-US" sz="3200" dirty="0"/>
              <a:t>边数 </a:t>
            </a:r>
            <a:r>
              <a:rPr lang="en-US" altLang="zh-CN" sz="3200" dirty="0"/>
              <a:t>&lt;&lt; </a:t>
            </a:r>
            <a:r>
              <a:rPr lang="zh-CN" altLang="en-US" sz="3200" dirty="0"/>
              <a:t>顶点的平方</a:t>
            </a:r>
            <a:r>
              <a:rPr lang="en-US" altLang="zh-CN" sz="3200" dirty="0"/>
              <a:t>)</a:t>
            </a:r>
          </a:p>
          <a:p>
            <a:pPr lvl="1"/>
            <a:r>
              <a:rPr lang="zh-CN" altLang="en-US" sz="3200" b="1" i="1" dirty="0">
                <a:solidFill>
                  <a:srgbClr val="0000FF"/>
                </a:solidFill>
              </a:rPr>
              <a:t>检测弧</a:t>
            </a:r>
            <a:r>
              <a:rPr lang="en-US" altLang="zh-CN" sz="3200" b="1" i="1" dirty="0">
                <a:solidFill>
                  <a:srgbClr val="0000FF"/>
                </a:solidFill>
              </a:rPr>
              <a:t>/</a:t>
            </a:r>
            <a:r>
              <a:rPr lang="zh-CN" altLang="en-US" sz="3200" b="1" i="1" dirty="0">
                <a:solidFill>
                  <a:srgbClr val="0000FF"/>
                </a:solidFill>
              </a:rPr>
              <a:t>边的存在，需要</a:t>
            </a:r>
            <a:r>
              <a:rPr lang="en-US" altLang="zh-CN" sz="3200" b="1" i="1" dirty="0">
                <a:solidFill>
                  <a:srgbClr val="0000FF"/>
                </a:solidFill>
              </a:rPr>
              <a:t>O(e)</a:t>
            </a:r>
          </a:p>
          <a:p>
            <a:pPr lvl="1"/>
            <a:r>
              <a:rPr lang="zh-CN" altLang="en-US" sz="3200" dirty="0"/>
              <a:t>经常计算顶点的度数</a:t>
            </a:r>
            <a:endParaRPr lang="en-US" altLang="zh-CN" sz="3200" dirty="0"/>
          </a:p>
          <a:p>
            <a:pPr lvl="1"/>
            <a:r>
              <a:rPr lang="zh-CN" altLang="en-US" sz="3200" dirty="0"/>
              <a:t>经常做遍历</a:t>
            </a:r>
            <a:endParaRPr lang="en-US" altLang="zh-CN" sz="3200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0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92088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2.3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十字链表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 (Orthogonal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linked l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ist) 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3366CC"/>
                </a:solidFill>
                <a:ea typeface="宋体" panose="02010600030101010101" pitchFamily="2" charset="-122"/>
              </a:rPr>
              <a:t>每个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顶点</a:t>
            </a:r>
            <a:r>
              <a:rPr lang="zh-CN" altLang="en-US" b="1" dirty="0">
                <a:solidFill>
                  <a:srgbClr val="3366CC"/>
                </a:solidFill>
                <a:ea typeface="宋体" panose="02010600030101010101" pitchFamily="2" charset="-122"/>
              </a:rPr>
              <a:t>对应一个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结点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每条弧的弧头结点和弧尾结点都存放在链表中</a:t>
            </a:r>
            <a:endParaRPr lang="en-US" altLang="en-US" dirty="0">
              <a:ea typeface="宋体" panose="02010600030101010101" pitchFamily="2" charset="-122"/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endParaRPr lang="en-US" altLang="zh-C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zh-CN" altLang="en-US" b="1" dirty="0">
                <a:solidFill>
                  <a:srgbClr val="3366CC"/>
                </a:solidFill>
              </a:rPr>
              <a:t>每条</a:t>
            </a:r>
            <a:r>
              <a:rPr lang="zh-CN" altLang="en-US" b="1" u="sng" dirty="0">
                <a:solidFill>
                  <a:srgbClr val="C00000"/>
                </a:solidFill>
              </a:rPr>
              <a:t>弧</a:t>
            </a:r>
            <a:r>
              <a:rPr lang="zh-CN" altLang="en-US" b="1" dirty="0">
                <a:solidFill>
                  <a:srgbClr val="3366CC"/>
                </a:solidFill>
              </a:rPr>
              <a:t>对应一个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84976" y="6304235"/>
            <a:ext cx="39553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838200" y="2126248"/>
            <a:ext cx="6019800" cy="628650"/>
            <a:chOff x="528" y="968"/>
            <a:chExt cx="3792" cy="396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528" y="968"/>
              <a:ext cx="3792" cy="385"/>
            </a:xfrm>
            <a:prstGeom prst="rect">
              <a:avLst/>
            </a:prstGeom>
            <a:solidFill>
              <a:srgbClr val="CCFFFF"/>
            </a:solidFill>
            <a:ln w="317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tx2"/>
                  </a:solidFill>
                  <a:ea typeface="楷体_GB2312" pitchFamily="49" charset="-122"/>
                </a:rPr>
                <a:t>顶点信息数据            </a:t>
              </a:r>
              <a:endParaRPr lang="zh-CN" altLang="en-US" sz="3200" dirty="0">
                <a:ea typeface="楷体_GB2312" pitchFamily="49" charset="-122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2204" y="980"/>
              <a:ext cx="0" cy="384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264" y="980"/>
              <a:ext cx="0" cy="373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427984" y="2368044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724128" y="2368044"/>
            <a:ext cx="0" cy="685800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Comment 8"/>
          <p:cNvSpPr>
            <a:spLocks noChangeArrowheads="1"/>
          </p:cNvSpPr>
          <p:nvPr/>
        </p:nvSpPr>
        <p:spPr bwMode="auto">
          <a:xfrm>
            <a:off x="982216" y="2852936"/>
            <a:ext cx="3157736" cy="954107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指向</a:t>
            </a:r>
            <a:r>
              <a:rPr lang="zh-CN" altLang="en-US" sz="2800" u="sng" dirty="0">
                <a:ea typeface="楷体_GB2312" pitchFamily="49" charset="-122"/>
              </a:rPr>
              <a:t>以该顶点</a:t>
            </a:r>
            <a:r>
              <a:rPr lang="zh-CN" altLang="en-US" sz="2800" dirty="0">
                <a:ea typeface="楷体_GB2312" pitchFamily="49" charset="-122"/>
              </a:rPr>
              <a:t>为</a:t>
            </a:r>
            <a:r>
              <a:rPr lang="zh-CN" altLang="en-US" sz="2800" b="1" dirty="0">
                <a:ea typeface="楷体_GB2312" pitchFamily="49" charset="-122"/>
              </a:rPr>
              <a:t>弧头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ea typeface="楷体_GB2312" pitchFamily="49" charset="-122"/>
              </a:rPr>
              <a:t>第一个</a:t>
            </a:r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弧结点</a:t>
            </a:r>
            <a:endParaRPr lang="zh-CN" altLang="en-US" sz="1600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12" name="Comment 9"/>
          <p:cNvSpPr>
            <a:spLocks noChangeArrowheads="1"/>
          </p:cNvSpPr>
          <p:nvPr/>
        </p:nvSpPr>
        <p:spPr bwMode="auto">
          <a:xfrm>
            <a:off x="5940152" y="2852936"/>
            <a:ext cx="3124200" cy="954107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指向以该顶点为</a:t>
            </a:r>
            <a:r>
              <a:rPr lang="zh-CN" altLang="en-US" sz="2800" b="1" dirty="0">
                <a:ea typeface="楷体_GB2312" pitchFamily="49" charset="-122"/>
              </a:rPr>
              <a:t>弧尾</a:t>
            </a:r>
            <a:r>
              <a:rPr lang="zh-CN" altLang="en-US" sz="2800" dirty="0">
                <a:ea typeface="楷体_GB2312" pitchFamily="49" charset="-122"/>
              </a:rPr>
              <a:t>的</a:t>
            </a:r>
            <a:r>
              <a:rPr lang="zh-CN" altLang="en-US" sz="2800" b="1" dirty="0">
                <a:ea typeface="楷体_GB2312" pitchFamily="49" charset="-122"/>
              </a:rPr>
              <a:t>第一个</a:t>
            </a:r>
            <a:r>
              <a:rPr lang="zh-CN" altLang="en-US" sz="2800" dirty="0">
                <a:solidFill>
                  <a:srgbClr val="C00000"/>
                </a:solidFill>
                <a:ea typeface="楷体_GB2312" pitchFamily="49" charset="-122"/>
              </a:rPr>
              <a:t>弧结点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828800" y="1681644"/>
            <a:ext cx="8293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99"/>
                </a:solidFill>
                <a:ea typeface="楷体_GB2312" pitchFamily="49" charset="-122"/>
              </a:rPr>
              <a:t>data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3733800" y="1681644"/>
            <a:ext cx="1022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ea typeface="楷体_GB2312" pitchFamily="49" charset="-122"/>
              </a:rPr>
              <a:t>firstin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257800" y="1681644"/>
            <a:ext cx="12465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ea typeface="楷体_GB2312" pitchFamily="49" charset="-122"/>
              </a:rPr>
              <a:t>firstout</a:t>
            </a:r>
          </a:p>
        </p:txBody>
      </p:sp>
      <p:grpSp>
        <p:nvGrpSpPr>
          <p:cNvPr id="16" name="Group 30"/>
          <p:cNvGrpSpPr>
            <a:grpSpLocks/>
          </p:cNvGrpSpPr>
          <p:nvPr/>
        </p:nvGrpSpPr>
        <p:grpSpPr bwMode="auto">
          <a:xfrm>
            <a:off x="109264" y="4930080"/>
            <a:ext cx="8991600" cy="584200"/>
            <a:chOff x="96" y="1104"/>
            <a:chExt cx="5664" cy="368"/>
          </a:xfrm>
        </p:grpSpPr>
        <p:sp>
          <p:nvSpPr>
            <p:cNvPr id="17" name="Rectangle 6"/>
            <p:cNvSpPr>
              <a:spLocks noChangeArrowheads="1"/>
            </p:cNvSpPr>
            <p:nvPr/>
          </p:nvSpPr>
          <p:spPr bwMode="auto">
            <a:xfrm>
              <a:off x="96" y="1104"/>
              <a:ext cx="5664" cy="368"/>
            </a:xfrm>
            <a:prstGeom prst="rect">
              <a:avLst/>
            </a:prstGeom>
            <a:solidFill>
              <a:srgbClr val="CCFFFF"/>
            </a:solidFill>
            <a:ln w="3175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3200" dirty="0">
                  <a:solidFill>
                    <a:schemeClr val="tx2"/>
                  </a:solidFill>
                  <a:ea typeface="楷体_GB2312" pitchFamily="49" charset="-122"/>
                </a:rPr>
                <a:t>弧尾顶点位置 弧头顶点位置               弧的相关信息</a:t>
              </a:r>
              <a:endParaRPr lang="zh-CN" altLang="en-US" sz="3200" dirty="0">
                <a:ea typeface="楷体_GB2312" pitchFamily="49" charset="-122"/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1728" y="1111"/>
              <a:ext cx="0" cy="339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8"/>
            <p:cNvSpPr>
              <a:spLocks noChangeShapeType="1"/>
            </p:cNvSpPr>
            <p:nvPr/>
          </p:nvSpPr>
          <p:spPr bwMode="auto">
            <a:xfrm>
              <a:off x="3408" y="1104"/>
              <a:ext cx="0" cy="34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9"/>
            <p:cNvSpPr>
              <a:spLocks noChangeShapeType="1"/>
            </p:cNvSpPr>
            <p:nvPr/>
          </p:nvSpPr>
          <p:spPr bwMode="auto">
            <a:xfrm>
              <a:off x="4080" y="1104"/>
              <a:ext cx="0" cy="34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0"/>
            <p:cNvSpPr>
              <a:spLocks noChangeShapeType="1"/>
            </p:cNvSpPr>
            <p:nvPr/>
          </p:nvSpPr>
          <p:spPr bwMode="auto">
            <a:xfrm>
              <a:off x="3744" y="1104"/>
              <a:ext cx="0" cy="346"/>
            </a:xfrm>
            <a:prstGeom prst="line">
              <a:avLst/>
            </a:prstGeom>
            <a:noFill/>
            <a:ln w="12700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Line 11"/>
          <p:cNvSpPr>
            <a:spLocks noChangeShapeType="1"/>
          </p:cNvSpPr>
          <p:nvPr/>
        </p:nvSpPr>
        <p:spPr bwMode="auto">
          <a:xfrm>
            <a:off x="5652120" y="5229200"/>
            <a:ext cx="0" cy="755154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>
            <a:off x="6084168" y="5229200"/>
            <a:ext cx="0" cy="755154"/>
          </a:xfrm>
          <a:prstGeom prst="line">
            <a:avLst/>
          </a:prstGeom>
          <a:noFill/>
          <a:ln w="31750" cap="sq">
            <a:solidFill>
              <a:schemeClr val="tx2"/>
            </a:solidFill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Comment 14"/>
          <p:cNvSpPr>
            <a:spLocks noChangeArrowheads="1"/>
          </p:cNvSpPr>
          <p:nvPr/>
        </p:nvSpPr>
        <p:spPr bwMode="auto">
          <a:xfrm>
            <a:off x="6228184" y="5692080"/>
            <a:ext cx="2822848" cy="954107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指向下一个</a:t>
            </a:r>
            <a:r>
              <a:rPr lang="zh-CN" altLang="en-US" sz="2800" b="1" dirty="0">
                <a:ea typeface="楷体_GB2312" pitchFamily="49" charset="-122"/>
              </a:rPr>
              <a:t>有</a:t>
            </a:r>
            <a:r>
              <a:rPr lang="zh-CN" altLang="en-US" sz="2800" b="1" dirty="0">
                <a:highlight>
                  <a:srgbClr val="FFFF00"/>
                </a:highlight>
                <a:ea typeface="楷体_GB2312" pitchFamily="49" charset="-122"/>
              </a:rPr>
              <a:t>相同弧尾</a:t>
            </a:r>
            <a:r>
              <a:rPr lang="zh-CN" altLang="en-US" sz="2800" dirty="0">
                <a:ea typeface="楷体_GB2312" pitchFamily="49" charset="-122"/>
              </a:rPr>
              <a:t>的弧结点</a:t>
            </a:r>
            <a:endParaRPr lang="zh-CN" altLang="en-US" sz="1600" dirty="0">
              <a:latin typeface="Arial" charset="0"/>
            </a:endParaRPr>
          </a:p>
        </p:txBody>
      </p:sp>
      <p:sp>
        <p:nvSpPr>
          <p:cNvPr id="25" name="Comment 15"/>
          <p:cNvSpPr>
            <a:spLocks noChangeArrowheads="1"/>
          </p:cNvSpPr>
          <p:nvPr/>
        </p:nvSpPr>
        <p:spPr bwMode="auto">
          <a:xfrm>
            <a:off x="2648884" y="5692080"/>
            <a:ext cx="2690733" cy="954107"/>
          </a:xfrm>
          <a:prstGeom prst="rect">
            <a:avLst/>
          </a:prstGeom>
          <a:solidFill>
            <a:srgbClr val="FCFDC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a typeface="楷体_GB2312" pitchFamily="49" charset="-122"/>
              </a:rPr>
              <a:t>指向下一个</a:t>
            </a:r>
            <a:r>
              <a:rPr lang="zh-CN" altLang="en-US" sz="2800" b="1" dirty="0">
                <a:ea typeface="楷体_GB2312" pitchFamily="49" charset="-122"/>
              </a:rPr>
              <a:t>有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相同弧头</a:t>
            </a:r>
            <a:r>
              <a:rPr lang="zh-CN" altLang="en-US" sz="2800" dirty="0">
                <a:ea typeface="楷体_GB2312" pitchFamily="49" charset="-122"/>
              </a:rPr>
              <a:t>的弧结点</a:t>
            </a:r>
            <a:endParaRPr lang="zh-CN" altLang="en-US" sz="1600" dirty="0">
              <a:latin typeface="Aria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871264" y="4417948"/>
            <a:ext cx="11219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000099"/>
                </a:solidFill>
                <a:ea typeface="楷体_GB2312" pitchFamily="49" charset="-122"/>
              </a:rPr>
              <a:t>tailvex</a:t>
            </a:r>
            <a:endParaRPr lang="en-US" altLang="zh-CN" sz="2800" dirty="0">
              <a:solidFill>
                <a:srgbClr val="000099"/>
              </a:solidFill>
              <a:ea typeface="楷体_GB2312" pitchFamily="49" charset="-122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3157264" y="4417948"/>
            <a:ext cx="13987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ea typeface="楷体_GB2312" pitchFamily="49" charset="-122"/>
              </a:rPr>
              <a:t>headvex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4909864" y="4417948"/>
            <a:ext cx="889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chemeClr val="tx2"/>
                </a:solidFill>
                <a:ea typeface="楷体_GB2312" pitchFamily="49" charset="-122"/>
              </a:rPr>
              <a:t>hlink</a:t>
            </a:r>
            <a:endParaRPr lang="en-US" altLang="zh-CN" sz="2800" dirty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5900464" y="4417948"/>
            <a:ext cx="8210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tlink</a:t>
            </a: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7424464" y="4417948"/>
            <a:ext cx="744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000099"/>
                </a:solidFill>
                <a:ea typeface="楷体_GB2312" pitchFamily="49" charset="-122"/>
              </a:rPr>
              <a:t>info</a:t>
            </a:r>
          </a:p>
        </p:txBody>
      </p:sp>
    </p:spTree>
    <p:extLst>
      <p:ext uri="{BB962C8B-B14F-4D97-AF65-F5344CB8AC3E}">
        <p14:creationId xmlns:p14="http://schemas.microsoft.com/office/powerpoint/2010/main" val="76739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 autoUpdateAnimBg="0"/>
      <p:bldP spid="12" grpId="0" animBg="1" autoUpdateAnimBg="0"/>
      <p:bldP spid="13" grpId="0" autoUpdateAnimBg="0"/>
      <p:bldP spid="14" grpId="0" autoUpdateAnimBg="0"/>
      <p:bldP spid="15" grpId="0" autoUpdateAnimBg="0"/>
      <p:bldP spid="22" grpId="0" animBg="1"/>
      <p:bldP spid="23" grpId="0" animBg="1"/>
      <p:bldP spid="24" grpId="0" animBg="1" autoUpdateAnimBg="0"/>
      <p:bldP spid="25" grpId="0" animBg="1" autoUpdateAnimBg="0"/>
      <p:bldP spid="26" grpId="0" autoUpdateAnimBg="0"/>
      <p:bldP spid="27" grpId="0" autoUpdateAnimBg="0"/>
      <p:bldP spid="28" grpId="0" autoUpdateAnimBg="0"/>
      <p:bldP spid="29" grpId="0" autoUpdateAnimBg="0"/>
      <p:bldP spid="3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5445223"/>
            <a:ext cx="9144000" cy="14104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1412776"/>
            <a:ext cx="9144000" cy="22322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十字链表的实现</a:t>
            </a:r>
            <a:endParaRPr lang="en-US" dirty="0"/>
          </a:p>
        </p:txBody>
      </p:sp>
      <p:sp>
        <p:nvSpPr>
          <p:cNvPr id="47001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20688"/>
            <a:ext cx="8291264" cy="6237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#define MAX_VERTEX_NUM  30 //</a:t>
            </a:r>
            <a:r>
              <a:rPr lang="zh-CN" altLang="en-US" sz="2400" dirty="0">
                <a:ea typeface="宋体" panose="02010600030101010101" pitchFamily="2" charset="-122"/>
              </a:rPr>
              <a:t>最大顶点数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typedef char </a:t>
            </a:r>
            <a:r>
              <a:rPr lang="en-US" altLang="en-US" sz="2400" dirty="0" err="1">
                <a:ea typeface="宋体" panose="02010600030101010101" pitchFamily="2" charset="-122"/>
              </a:rPr>
              <a:t>ElemType</a:t>
            </a:r>
            <a:r>
              <a:rPr lang="en-US" altLang="en-US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typedef struct </a:t>
            </a:r>
            <a:r>
              <a:rPr lang="en-US" altLang="en-US" sz="2400" dirty="0" err="1">
                <a:ea typeface="宋体" panose="02010600030101010101" pitchFamily="2" charset="-122"/>
              </a:rPr>
              <a:t>ArcBox</a:t>
            </a:r>
            <a:r>
              <a:rPr lang="en-US" altLang="en-US" sz="2400" dirty="0"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    int  </a:t>
            </a:r>
            <a:r>
              <a:rPr lang="en-US" altLang="en-US" sz="2400" dirty="0" err="1">
                <a:ea typeface="宋体" panose="02010600030101010101" pitchFamily="2" charset="-122"/>
              </a:rPr>
              <a:t>tailvex</a:t>
            </a:r>
            <a:r>
              <a:rPr lang="en-US" altLang="en-US" sz="2400" dirty="0">
                <a:ea typeface="宋体" panose="02010600030101010101" pitchFamily="2" charset="-122"/>
              </a:rPr>
              <a:t>, </a:t>
            </a:r>
            <a:r>
              <a:rPr lang="en-US" altLang="en-US" sz="2400" dirty="0" err="1">
                <a:ea typeface="宋体" panose="02010600030101010101" pitchFamily="2" charset="-122"/>
              </a:rPr>
              <a:t>headvex</a:t>
            </a:r>
            <a:r>
              <a:rPr lang="en-US" altLang="en-US" sz="2400" dirty="0">
                <a:ea typeface="宋体" panose="02010600030101010101" pitchFamily="2" charset="-122"/>
              </a:rPr>
              <a:t>;//</a:t>
            </a:r>
            <a:r>
              <a:rPr lang="zh-CN" altLang="en-US" sz="2400" dirty="0">
                <a:ea typeface="宋体" panose="02010600030101010101" pitchFamily="2" charset="-122"/>
              </a:rPr>
              <a:t>尾结点和头结点在图中的位置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//</a:t>
            </a:r>
            <a:r>
              <a:rPr lang="en-US" altLang="en-US" sz="2400" dirty="0" err="1">
                <a:ea typeface="宋体" panose="02010600030101010101" pitchFamily="2" charset="-122"/>
              </a:rPr>
              <a:t>InfoType</a:t>
            </a:r>
            <a:r>
              <a:rPr lang="en-US" altLang="en-US" sz="2400" dirty="0">
                <a:ea typeface="宋体" panose="02010600030101010101" pitchFamily="2" charset="-122"/>
              </a:rPr>
              <a:t>    info;   	// </a:t>
            </a:r>
            <a:r>
              <a:rPr lang="zh-CN" altLang="en-US" sz="2400" dirty="0">
                <a:ea typeface="宋体" panose="02010600030101010101" pitchFamily="2" charset="-122"/>
              </a:rPr>
              <a:t>与弧相关的信息 如权值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en-US" sz="2400" dirty="0">
                <a:ea typeface="宋体" panose="02010600030101010101" pitchFamily="2" charset="-122"/>
              </a:rPr>
              <a:t>struct </a:t>
            </a:r>
            <a:r>
              <a:rPr lang="en-US" altLang="en-US" sz="2400" dirty="0" err="1">
                <a:ea typeface="宋体" panose="02010600030101010101" pitchFamily="2" charset="-122"/>
              </a:rPr>
              <a:t>ArcBox</a:t>
            </a:r>
            <a:r>
              <a:rPr lang="en-US" altLang="en-US" sz="2400" dirty="0">
                <a:ea typeface="宋体" panose="02010600030101010101" pitchFamily="2" charset="-122"/>
              </a:rPr>
              <a:t> *</a:t>
            </a:r>
            <a:r>
              <a:rPr lang="en-US" altLang="en-US" sz="2400" dirty="0" err="1">
                <a:ea typeface="宋体" panose="02010600030101010101" pitchFamily="2" charset="-122"/>
              </a:rPr>
              <a:t>hlink</a:t>
            </a:r>
            <a:r>
              <a:rPr lang="en-US" altLang="en-US" sz="2400" dirty="0">
                <a:ea typeface="宋体" panose="02010600030101010101" pitchFamily="2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                  	*</a:t>
            </a:r>
            <a:r>
              <a:rPr lang="en-US" altLang="en-US" sz="2400" dirty="0" err="1">
                <a:ea typeface="宋体" panose="02010600030101010101" pitchFamily="2" charset="-122"/>
              </a:rPr>
              <a:t>tlink</a:t>
            </a:r>
            <a:r>
              <a:rPr lang="en-US" altLang="en-US" sz="2400" dirty="0">
                <a:ea typeface="宋体" panose="02010600030101010101" pitchFamily="2" charset="-122"/>
              </a:rPr>
              <a:t>; 	//</a:t>
            </a:r>
            <a:r>
              <a:rPr lang="zh-CN" altLang="en-US" sz="2400" dirty="0">
                <a:ea typeface="宋体" panose="02010600030101010101" pitchFamily="2" charset="-122"/>
              </a:rPr>
              <a:t>分别链接弧头相同和弧尾相同的弧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ArcNode</a:t>
            </a:r>
            <a:r>
              <a:rPr lang="en-US" altLang="en-US" sz="2400" dirty="0">
                <a:ea typeface="宋体" panose="02010600030101010101" pitchFamily="2" charset="-122"/>
              </a:rPr>
              <a:t>; //</a:t>
            </a:r>
            <a:r>
              <a:rPr lang="zh-CN" altLang="en-US" sz="2400" dirty="0">
                <a:ea typeface="宋体" panose="02010600030101010101" pitchFamily="2" charset="-122"/>
              </a:rPr>
              <a:t>弧结点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typedef struct </a:t>
            </a:r>
            <a:r>
              <a:rPr lang="en-US" altLang="en-US" sz="2400" dirty="0" err="1">
                <a:ea typeface="宋体" panose="02010600030101010101" pitchFamily="2" charset="-122"/>
              </a:rPr>
              <a:t>VexNode</a:t>
            </a:r>
            <a:r>
              <a:rPr lang="en-US" altLang="en-US" sz="2400" dirty="0"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    </a:t>
            </a:r>
            <a:r>
              <a:rPr lang="en-US" altLang="en-US" sz="2400" dirty="0" err="1">
                <a:ea typeface="宋体" panose="02010600030101010101" pitchFamily="2" charset="-122"/>
              </a:rPr>
              <a:t>ElemType</a:t>
            </a:r>
            <a:r>
              <a:rPr lang="en-US" altLang="en-US" sz="2400" dirty="0">
                <a:ea typeface="宋体" panose="02010600030101010101" pitchFamily="2" charset="-122"/>
              </a:rPr>
              <a:t>  data;    	// </a:t>
            </a:r>
            <a:r>
              <a:rPr lang="zh-CN" altLang="en-US" sz="2400" dirty="0">
                <a:ea typeface="宋体" panose="02010600030101010101" pitchFamily="2" charset="-122"/>
              </a:rPr>
              <a:t>顶点信息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en-US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ArcBox</a:t>
            </a:r>
            <a:r>
              <a:rPr lang="en-US" altLang="en-US" sz="2400" dirty="0">
                <a:ea typeface="宋体" panose="02010600030101010101" pitchFamily="2" charset="-122"/>
              </a:rPr>
              <a:t>  *</a:t>
            </a:r>
            <a:r>
              <a:rPr lang="en-US" altLang="en-US" sz="2400" dirty="0" err="1">
                <a:ea typeface="宋体" panose="02010600030101010101" pitchFamily="2" charset="-122"/>
              </a:rPr>
              <a:t>firstin</a:t>
            </a:r>
            <a:r>
              <a:rPr lang="en-US" altLang="en-US" sz="2400" dirty="0">
                <a:ea typeface="宋体" panose="02010600030101010101" pitchFamily="2" charset="-122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	    *</a:t>
            </a:r>
            <a:r>
              <a:rPr lang="en-US" altLang="en-US" sz="2400" dirty="0" err="1">
                <a:ea typeface="宋体" panose="02010600030101010101" pitchFamily="2" charset="-122"/>
              </a:rPr>
              <a:t>firstout</a:t>
            </a:r>
            <a:r>
              <a:rPr lang="en-US" altLang="en-US" sz="2400" dirty="0">
                <a:ea typeface="宋体" panose="02010600030101010101" pitchFamily="2" charset="-122"/>
              </a:rPr>
              <a:t>; 	//</a:t>
            </a:r>
            <a:r>
              <a:rPr lang="zh-CN" altLang="en-US" sz="2400" dirty="0">
                <a:ea typeface="宋体" panose="02010600030101010101" pitchFamily="2" charset="-122"/>
              </a:rPr>
              <a:t>分别指向该顶点第一条入弧和出弧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VexNode</a:t>
            </a:r>
            <a:r>
              <a:rPr lang="en-US" altLang="en-US" sz="2400" dirty="0">
                <a:ea typeface="宋体" panose="02010600030101010101" pitchFamily="2" charset="-122"/>
              </a:rPr>
              <a:t>;//</a:t>
            </a:r>
            <a:r>
              <a:rPr lang="zh-CN" altLang="en-US" sz="2400" dirty="0">
                <a:ea typeface="宋体" panose="02010600030101010101" pitchFamily="2" charset="-122"/>
              </a:rPr>
              <a:t>顶点结点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    int </a:t>
            </a:r>
            <a:r>
              <a:rPr lang="en-US" altLang="en-US" sz="2400" dirty="0" err="1">
                <a:ea typeface="宋体" panose="02010600030101010101" pitchFamily="2" charset="-122"/>
              </a:rPr>
              <a:t>vexnum</a:t>
            </a:r>
            <a:r>
              <a:rPr lang="en-US" altLang="en-US" sz="2400" dirty="0">
                <a:ea typeface="宋体" panose="02010600030101010101" pitchFamily="2" charset="-122"/>
              </a:rPr>
              <a:t>, </a:t>
            </a:r>
            <a:r>
              <a:rPr lang="en-US" altLang="en-US" sz="2400" dirty="0" err="1">
                <a:ea typeface="宋体" panose="02010600030101010101" pitchFamily="2" charset="-122"/>
              </a:rPr>
              <a:t>arcnum</a:t>
            </a:r>
            <a:r>
              <a:rPr lang="en-US" altLang="en-US" sz="24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    </a:t>
            </a:r>
            <a:r>
              <a:rPr lang="en-US" altLang="en-US" sz="2400" dirty="0" err="1">
                <a:solidFill>
                  <a:srgbClr val="0000FF"/>
                </a:solidFill>
                <a:ea typeface="宋体" panose="02010600030101010101" pitchFamily="2" charset="-122"/>
              </a:rPr>
              <a:t>VexNode</a:t>
            </a:r>
            <a:r>
              <a:rPr lang="en-US" altLang="en-US" sz="2400" dirty="0">
                <a:ea typeface="宋体" panose="02010600030101010101" pitchFamily="2" charset="-122"/>
              </a:rPr>
              <a:t>  </a:t>
            </a:r>
            <a:r>
              <a:rPr lang="en-US" altLang="en-US" sz="2400" dirty="0" err="1">
                <a:ea typeface="宋体" panose="02010600030101010101" pitchFamily="2" charset="-122"/>
              </a:rPr>
              <a:t>xlist</a:t>
            </a:r>
            <a:r>
              <a:rPr lang="en-US" altLang="en-US" sz="2400" dirty="0">
                <a:ea typeface="宋体" panose="02010600030101010101" pitchFamily="2" charset="-122"/>
              </a:rPr>
              <a:t>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ea typeface="宋体" panose="02010600030101010101" pitchFamily="2" charset="-122"/>
              </a:rPr>
              <a:t>} </a:t>
            </a:r>
            <a:r>
              <a:rPr lang="en-US" altLang="en-US" sz="2400" b="1" dirty="0" err="1">
                <a:solidFill>
                  <a:srgbClr val="0000FF"/>
                </a:solidFill>
                <a:ea typeface="宋体" panose="02010600030101010101" pitchFamily="2" charset="-122"/>
              </a:rPr>
              <a:t>OLGraph</a:t>
            </a:r>
            <a:r>
              <a:rPr lang="en-US" altLang="en-US" sz="2400" dirty="0">
                <a:ea typeface="宋体" panose="02010600030101010101" pitchFamily="2" charset="-122"/>
              </a:rPr>
              <a:t>;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3392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Line 3"/>
          <p:cNvSpPr>
            <a:spLocks noChangeShapeType="1"/>
          </p:cNvSpPr>
          <p:nvPr/>
        </p:nvSpPr>
        <p:spPr bwMode="auto">
          <a:xfrm>
            <a:off x="5468217" y="5152407"/>
            <a:ext cx="0" cy="488176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3" name="Group 5"/>
          <p:cNvGrpSpPr>
            <a:grpSpLocks/>
          </p:cNvGrpSpPr>
          <p:nvPr/>
        </p:nvGrpSpPr>
        <p:grpSpPr bwMode="auto">
          <a:xfrm>
            <a:off x="392979" y="3757877"/>
            <a:ext cx="2103438" cy="2069362"/>
            <a:chOff x="0" y="0"/>
            <a:chExt cx="1325" cy="1153"/>
          </a:xfrm>
        </p:grpSpPr>
        <p:sp>
          <p:nvSpPr>
            <p:cNvPr id="432228" name="Oval 6"/>
            <p:cNvSpPr>
              <a:spLocks noChangeArrowheads="1"/>
            </p:cNvSpPr>
            <p:nvPr/>
          </p:nvSpPr>
          <p:spPr bwMode="auto">
            <a:xfrm>
              <a:off x="0" y="0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32229" name="Oval 7"/>
            <p:cNvSpPr>
              <a:spLocks noChangeArrowheads="1"/>
            </p:cNvSpPr>
            <p:nvPr/>
          </p:nvSpPr>
          <p:spPr bwMode="auto">
            <a:xfrm>
              <a:off x="954" y="0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432230" name="Oval 8"/>
            <p:cNvSpPr>
              <a:spLocks noChangeArrowheads="1"/>
            </p:cNvSpPr>
            <p:nvPr/>
          </p:nvSpPr>
          <p:spPr bwMode="auto">
            <a:xfrm>
              <a:off x="0" y="836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432231" name="Oval 9"/>
            <p:cNvSpPr>
              <a:spLocks noChangeArrowheads="1"/>
            </p:cNvSpPr>
            <p:nvPr/>
          </p:nvSpPr>
          <p:spPr bwMode="auto">
            <a:xfrm>
              <a:off x="962" y="812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3</a:t>
              </a:r>
            </a:p>
          </p:txBody>
        </p:sp>
        <p:sp>
          <p:nvSpPr>
            <p:cNvPr id="432232" name="Line 10"/>
            <p:cNvSpPr>
              <a:spLocks noChangeShapeType="1"/>
            </p:cNvSpPr>
            <p:nvPr/>
          </p:nvSpPr>
          <p:spPr bwMode="auto">
            <a:xfrm flipV="1">
              <a:off x="1161" y="305"/>
              <a:ext cx="0" cy="5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3" name="Line 11"/>
            <p:cNvSpPr>
              <a:spLocks noChangeShapeType="1"/>
            </p:cNvSpPr>
            <p:nvPr/>
          </p:nvSpPr>
          <p:spPr bwMode="auto">
            <a:xfrm>
              <a:off x="366" y="157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4" name="Line 12"/>
            <p:cNvSpPr>
              <a:spLocks noChangeShapeType="1"/>
            </p:cNvSpPr>
            <p:nvPr/>
          </p:nvSpPr>
          <p:spPr bwMode="auto">
            <a:xfrm>
              <a:off x="216" y="329"/>
              <a:ext cx="0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5" name="Line 13"/>
            <p:cNvSpPr>
              <a:spLocks noChangeShapeType="1"/>
            </p:cNvSpPr>
            <p:nvPr/>
          </p:nvSpPr>
          <p:spPr bwMode="auto">
            <a:xfrm>
              <a:off x="366" y="960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6" name="Line 14"/>
            <p:cNvSpPr>
              <a:spLocks noChangeShapeType="1"/>
            </p:cNvSpPr>
            <p:nvPr/>
          </p:nvSpPr>
          <p:spPr bwMode="auto">
            <a:xfrm flipH="1" flipV="1">
              <a:off x="323" y="247"/>
              <a:ext cx="68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7" name="Line 15"/>
            <p:cNvSpPr>
              <a:spLocks noChangeShapeType="1"/>
            </p:cNvSpPr>
            <p:nvPr/>
          </p:nvSpPr>
          <p:spPr bwMode="auto">
            <a:xfrm flipV="1">
              <a:off x="64" y="279"/>
              <a:ext cx="0" cy="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8" name="Line 16"/>
            <p:cNvSpPr>
              <a:spLocks noChangeShapeType="1"/>
            </p:cNvSpPr>
            <p:nvPr/>
          </p:nvSpPr>
          <p:spPr bwMode="auto">
            <a:xfrm flipH="1">
              <a:off x="314" y="1088"/>
              <a:ext cx="7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32134" name="Group 17"/>
          <p:cNvGrpSpPr>
            <a:grpSpLocks/>
          </p:cNvGrpSpPr>
          <p:nvPr/>
        </p:nvGrpSpPr>
        <p:grpSpPr bwMode="auto">
          <a:xfrm>
            <a:off x="2725017" y="3573017"/>
            <a:ext cx="6108700" cy="2786727"/>
            <a:chOff x="0" y="0"/>
            <a:chExt cx="3848" cy="1557"/>
          </a:xfrm>
        </p:grpSpPr>
        <p:grpSp>
          <p:nvGrpSpPr>
            <p:cNvPr id="432136" name="Group 18"/>
            <p:cNvGrpSpPr>
              <a:grpSpLocks/>
            </p:cNvGrpSpPr>
            <p:nvPr/>
          </p:nvGrpSpPr>
          <p:grpSpPr bwMode="auto">
            <a:xfrm>
              <a:off x="960" y="0"/>
              <a:ext cx="2888" cy="235"/>
              <a:chOff x="0" y="0"/>
              <a:chExt cx="2888" cy="235"/>
            </a:xfrm>
          </p:grpSpPr>
          <p:grpSp>
            <p:nvGrpSpPr>
              <p:cNvPr id="432216" name="Group 19"/>
              <p:cNvGrpSpPr>
                <a:grpSpLocks/>
              </p:cNvGrpSpPr>
              <p:nvPr/>
            </p:nvGrpSpPr>
            <p:grpSpPr bwMode="auto">
              <a:xfrm>
                <a:off x="816" y="8"/>
                <a:ext cx="771" cy="227"/>
                <a:chOff x="0" y="0"/>
                <a:chExt cx="771" cy="227"/>
              </a:xfrm>
            </p:grpSpPr>
            <p:sp>
              <p:nvSpPr>
                <p:cNvPr id="43222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0  1</a:t>
                  </a:r>
                </a:p>
              </p:txBody>
            </p:sp>
            <p:sp>
              <p:nvSpPr>
                <p:cNvPr id="432225" name="Line 21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6" name="Line 22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7" name="Line 23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2217" name="Group 24"/>
              <p:cNvGrpSpPr>
                <a:grpSpLocks/>
              </p:cNvGrpSpPr>
              <p:nvPr/>
            </p:nvGrpSpPr>
            <p:grpSpPr bwMode="auto">
              <a:xfrm>
                <a:off x="2117" y="0"/>
                <a:ext cx="771" cy="227"/>
                <a:chOff x="0" y="0"/>
                <a:chExt cx="771" cy="227"/>
              </a:xfrm>
            </p:grpSpPr>
            <p:sp>
              <p:nvSpPr>
                <p:cNvPr id="432220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0  2     </a:t>
                  </a:r>
                  <a:r>
                    <a:rPr lang="en-US" altLang="en-US" sz="2400">
                      <a:latin typeface="Times New Roman" pitchFamily="18" charset="0"/>
                      <a:cs typeface="Times New Roman" pitchFamily="18" charset="0"/>
                    </a:rPr>
                    <a:t>∧</a:t>
                  </a:r>
                </a:p>
              </p:txBody>
            </p:sp>
            <p:sp>
              <p:nvSpPr>
                <p:cNvPr id="432221" name="Line 26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2" name="Line 27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3" name="Line 28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218" name="Line 29"/>
              <p:cNvSpPr>
                <a:spLocks noChangeShapeType="1"/>
              </p:cNvSpPr>
              <p:nvPr/>
            </p:nvSpPr>
            <p:spPr bwMode="auto">
              <a:xfrm>
                <a:off x="1512" y="104"/>
                <a:ext cx="6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219" name="Line 30"/>
              <p:cNvSpPr>
                <a:spLocks noChangeShapeType="1"/>
              </p:cNvSpPr>
              <p:nvPr/>
            </p:nvSpPr>
            <p:spPr bwMode="auto">
              <a:xfrm>
                <a:off x="0" y="112"/>
                <a:ext cx="8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7" name="Group 31"/>
            <p:cNvGrpSpPr>
              <a:grpSpLocks/>
            </p:cNvGrpSpPr>
            <p:nvPr/>
          </p:nvGrpSpPr>
          <p:grpSpPr bwMode="auto">
            <a:xfrm>
              <a:off x="968" y="733"/>
              <a:ext cx="2251" cy="235"/>
              <a:chOff x="0" y="0"/>
              <a:chExt cx="2251" cy="235"/>
            </a:xfrm>
          </p:grpSpPr>
          <p:grpSp>
            <p:nvGrpSpPr>
              <p:cNvPr id="432204" name="Group 32"/>
              <p:cNvGrpSpPr>
                <a:grpSpLocks/>
              </p:cNvGrpSpPr>
              <p:nvPr/>
            </p:nvGrpSpPr>
            <p:grpSpPr bwMode="auto">
              <a:xfrm>
                <a:off x="245" y="8"/>
                <a:ext cx="771" cy="227"/>
                <a:chOff x="0" y="0"/>
                <a:chExt cx="771" cy="227"/>
              </a:xfrm>
            </p:grpSpPr>
            <p:sp>
              <p:nvSpPr>
                <p:cNvPr id="43221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2  0</a:t>
                  </a:r>
                </a:p>
              </p:txBody>
            </p:sp>
            <p:sp>
              <p:nvSpPr>
                <p:cNvPr id="432213" name="Line 34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4" name="Line 35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5" name="Line 36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2205" name="Group 37"/>
              <p:cNvGrpSpPr>
                <a:grpSpLocks/>
              </p:cNvGrpSpPr>
              <p:nvPr/>
            </p:nvGrpSpPr>
            <p:grpSpPr bwMode="auto">
              <a:xfrm>
                <a:off x="1480" y="0"/>
                <a:ext cx="771" cy="227"/>
                <a:chOff x="0" y="0"/>
                <a:chExt cx="771" cy="227"/>
              </a:xfrm>
            </p:grpSpPr>
            <p:sp>
              <p:nvSpPr>
                <p:cNvPr id="432208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2  3 </a:t>
                  </a:r>
                  <a:r>
                    <a:rPr lang="en-US" altLang="en-US" sz="2400">
                      <a:latin typeface="Times New Roman" pitchFamily="18" charset="0"/>
                      <a:cs typeface="Times New Roman" pitchFamily="18" charset="0"/>
                    </a:rPr>
                    <a:t>∧∧</a:t>
                  </a:r>
                </a:p>
              </p:txBody>
            </p:sp>
            <p:sp>
              <p:nvSpPr>
                <p:cNvPr id="432209" name="Line 39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0" name="Line 4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1" name="Line 4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206" name="Line 42"/>
              <p:cNvSpPr>
                <a:spLocks noChangeShapeType="1"/>
              </p:cNvSpPr>
              <p:nvPr/>
            </p:nvSpPr>
            <p:spPr bwMode="auto">
              <a:xfrm>
                <a:off x="933" y="104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207" name="Line 43"/>
              <p:cNvSpPr>
                <a:spLocks noChangeShapeType="1"/>
              </p:cNvSpPr>
              <p:nvPr/>
            </p:nvSpPr>
            <p:spPr bwMode="auto">
              <a:xfrm>
                <a:off x="0" y="12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8" name="Group 44"/>
            <p:cNvGrpSpPr>
              <a:grpSpLocks/>
            </p:cNvGrpSpPr>
            <p:nvPr/>
          </p:nvGrpSpPr>
          <p:grpSpPr bwMode="auto">
            <a:xfrm>
              <a:off x="960" y="1141"/>
              <a:ext cx="2888" cy="235"/>
              <a:chOff x="0" y="0"/>
              <a:chExt cx="2888" cy="235"/>
            </a:xfrm>
          </p:grpSpPr>
          <p:grpSp>
            <p:nvGrpSpPr>
              <p:cNvPr id="432184" name="Group 45"/>
              <p:cNvGrpSpPr>
                <a:grpSpLocks/>
              </p:cNvGrpSpPr>
              <p:nvPr/>
            </p:nvGrpSpPr>
            <p:grpSpPr bwMode="auto">
              <a:xfrm>
                <a:off x="248" y="0"/>
                <a:ext cx="2640" cy="235"/>
                <a:chOff x="0" y="0"/>
                <a:chExt cx="2640" cy="235"/>
              </a:xfrm>
            </p:grpSpPr>
            <p:grpSp>
              <p:nvGrpSpPr>
                <p:cNvPr id="432186" name="Group 4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07" cy="235"/>
                  <a:chOff x="0" y="0"/>
                  <a:chExt cx="1707" cy="235"/>
                </a:xfrm>
              </p:grpSpPr>
              <p:grpSp>
                <p:nvGrpSpPr>
                  <p:cNvPr id="432193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8"/>
                    <a:ext cx="771" cy="227"/>
                    <a:chOff x="0" y="0"/>
                    <a:chExt cx="771" cy="227"/>
                  </a:xfrm>
                </p:grpSpPr>
                <p:sp>
                  <p:nvSpPr>
                    <p:cNvPr id="43220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771" cy="22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>
                          <a:latin typeface="Times New Roman" pitchFamily="18" charset="0"/>
                        </a:rPr>
                        <a:t>3  0 </a:t>
                      </a:r>
                      <a:r>
                        <a:rPr lang="en-US" altLang="en-US" sz="240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endParaRPr lang="en-US" altLang="en-US" sz="2400">
                        <a:latin typeface="Times New Roman" pitchFamily="18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p:txBody>
                </p:sp>
                <p:sp>
                  <p:nvSpPr>
                    <p:cNvPr id="43220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20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20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219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936" y="0"/>
                    <a:ext cx="771" cy="227"/>
                    <a:chOff x="0" y="0"/>
                    <a:chExt cx="771" cy="227"/>
                  </a:xfrm>
                </p:grpSpPr>
                <p:sp>
                  <p:nvSpPr>
                    <p:cNvPr id="432196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771" cy="22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>
                          <a:latin typeface="Times New Roman" pitchFamily="18" charset="0"/>
                        </a:rPr>
                        <a:t>3  1 </a:t>
                      </a:r>
                      <a:r>
                        <a:rPr lang="en-US" altLang="en-US" sz="240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</a:p>
                  </p:txBody>
                </p:sp>
                <p:sp>
                  <p:nvSpPr>
                    <p:cNvPr id="432197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198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19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219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696" y="10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87" name="Group 58"/>
                <p:cNvGrpSpPr>
                  <a:grpSpLocks/>
                </p:cNvGrpSpPr>
                <p:nvPr/>
              </p:nvGrpSpPr>
              <p:grpSpPr bwMode="auto">
                <a:xfrm>
                  <a:off x="1869" y="0"/>
                  <a:ext cx="771" cy="227"/>
                  <a:chOff x="0" y="0"/>
                  <a:chExt cx="771" cy="227"/>
                </a:xfrm>
              </p:grpSpPr>
              <p:sp>
                <p:nvSpPr>
                  <p:cNvPr id="43218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1" cy="22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3  2 </a:t>
                    </a:r>
                    <a:r>
                      <a:rPr lang="en-US" altLang="en-US" sz="2400">
                        <a:latin typeface="Times New Roman" pitchFamily="18" charset="0"/>
                        <a:cs typeface="Times New Roman" pitchFamily="18" charset="0"/>
                      </a:rPr>
                      <a:t>∧∧</a:t>
                    </a:r>
                  </a:p>
                </p:txBody>
              </p:sp>
              <p:sp>
                <p:nvSpPr>
                  <p:cNvPr id="43219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9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9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2188" name="Line 63"/>
                <p:cNvSpPr>
                  <a:spLocks noChangeShapeType="1"/>
                </p:cNvSpPr>
                <p:nvPr/>
              </p:nvSpPr>
              <p:spPr bwMode="auto">
                <a:xfrm>
                  <a:off x="1629" y="1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185" name="Line 64"/>
              <p:cNvSpPr>
                <a:spLocks noChangeShapeType="1"/>
              </p:cNvSpPr>
              <p:nvPr/>
            </p:nvSpPr>
            <p:spPr bwMode="auto">
              <a:xfrm>
                <a:off x="0" y="112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9" name="Group 65"/>
            <p:cNvGrpSpPr>
              <a:grpSpLocks/>
            </p:cNvGrpSpPr>
            <p:nvPr/>
          </p:nvGrpSpPr>
          <p:grpSpPr bwMode="auto">
            <a:xfrm>
              <a:off x="0" y="8"/>
              <a:ext cx="1056" cy="1440"/>
              <a:chOff x="0" y="0"/>
              <a:chExt cx="1056" cy="1440"/>
            </a:xfrm>
          </p:grpSpPr>
          <p:grpSp>
            <p:nvGrpSpPr>
              <p:cNvPr id="432158" name="Group 66"/>
              <p:cNvGrpSpPr>
                <a:grpSpLocks/>
              </p:cNvGrpSpPr>
              <p:nvPr/>
            </p:nvGrpSpPr>
            <p:grpSpPr bwMode="auto">
              <a:xfrm>
                <a:off x="0" y="8"/>
                <a:ext cx="227" cy="1428"/>
                <a:chOff x="0" y="0"/>
                <a:chExt cx="227" cy="1280"/>
              </a:xfrm>
            </p:grpSpPr>
            <p:sp>
              <p:nvSpPr>
                <p:cNvPr id="432180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32181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64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32182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2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32183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963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432159" name="Group 71"/>
              <p:cNvGrpSpPr>
                <a:grpSpLocks/>
              </p:cNvGrpSpPr>
              <p:nvPr/>
            </p:nvGrpSpPr>
            <p:grpSpPr bwMode="auto">
              <a:xfrm>
                <a:off x="240" y="0"/>
                <a:ext cx="816" cy="1440"/>
                <a:chOff x="0" y="0"/>
                <a:chExt cx="816" cy="1440"/>
              </a:xfrm>
            </p:grpSpPr>
            <p:grpSp>
              <p:nvGrpSpPr>
                <p:cNvPr id="432160" name="Group 7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16" cy="363"/>
                  <a:chOff x="0" y="0"/>
                  <a:chExt cx="816" cy="340"/>
                </a:xfrm>
              </p:grpSpPr>
              <p:sp>
                <p:nvSpPr>
                  <p:cNvPr id="43217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3217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1" name="Group 77"/>
                <p:cNvGrpSpPr>
                  <a:grpSpLocks/>
                </p:cNvGrpSpPr>
                <p:nvPr/>
              </p:nvGrpSpPr>
              <p:grpSpPr bwMode="auto">
                <a:xfrm>
                  <a:off x="0" y="357"/>
                  <a:ext cx="816" cy="363"/>
                  <a:chOff x="0" y="0"/>
                  <a:chExt cx="816" cy="340"/>
                </a:xfrm>
              </p:grpSpPr>
              <p:sp>
                <p:nvSpPr>
                  <p:cNvPr id="43217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1           </a:t>
                    </a:r>
                    <a:r>
                      <a:rPr lang="en-US" altLang="en-US" sz="2400">
                        <a:latin typeface="Times New Roman" pitchFamily="18" charset="0"/>
                        <a:cs typeface="Times New Roman" pitchFamily="18" charset="0"/>
                      </a:rPr>
                      <a:t>∧</a:t>
                    </a:r>
                  </a:p>
                </p:txBody>
              </p:sp>
              <p:sp>
                <p:nvSpPr>
                  <p:cNvPr id="43217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2" name="Group 82"/>
                <p:cNvGrpSpPr>
                  <a:grpSpLocks/>
                </p:cNvGrpSpPr>
                <p:nvPr/>
              </p:nvGrpSpPr>
              <p:grpSpPr bwMode="auto">
                <a:xfrm>
                  <a:off x="0" y="717"/>
                  <a:ext cx="816" cy="363"/>
                  <a:chOff x="0" y="0"/>
                  <a:chExt cx="816" cy="340"/>
                </a:xfrm>
              </p:grpSpPr>
              <p:sp>
                <p:nvSpPr>
                  <p:cNvPr id="43216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216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3" name="Group 87"/>
                <p:cNvGrpSpPr>
                  <a:grpSpLocks/>
                </p:cNvGrpSpPr>
                <p:nvPr/>
              </p:nvGrpSpPr>
              <p:grpSpPr bwMode="auto">
                <a:xfrm>
                  <a:off x="0" y="1077"/>
                  <a:ext cx="816" cy="363"/>
                  <a:chOff x="0" y="0"/>
                  <a:chExt cx="816" cy="340"/>
                </a:xfrm>
              </p:grpSpPr>
              <p:sp>
                <p:nvSpPr>
                  <p:cNvPr id="4321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3216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6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67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2140" name="Group 92"/>
            <p:cNvGrpSpPr>
              <a:grpSpLocks/>
            </p:cNvGrpSpPr>
            <p:nvPr/>
          </p:nvGrpSpPr>
          <p:grpSpPr bwMode="auto">
            <a:xfrm>
              <a:off x="672" y="192"/>
              <a:ext cx="720" cy="546"/>
              <a:chOff x="0" y="0"/>
              <a:chExt cx="720" cy="546"/>
            </a:xfrm>
          </p:grpSpPr>
          <p:sp>
            <p:nvSpPr>
              <p:cNvPr id="43215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6" name="Line 9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7" name="Line 95"/>
              <p:cNvSpPr>
                <a:spLocks noChangeShapeType="1"/>
              </p:cNvSpPr>
              <p:nvPr/>
            </p:nvSpPr>
            <p:spPr bwMode="auto">
              <a:xfrm>
                <a:off x="712" y="152"/>
                <a:ext cx="0" cy="39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41" name="Group 96"/>
            <p:cNvGrpSpPr>
              <a:grpSpLocks/>
            </p:cNvGrpSpPr>
            <p:nvPr/>
          </p:nvGrpSpPr>
          <p:grpSpPr bwMode="auto">
            <a:xfrm>
              <a:off x="736" y="224"/>
              <a:ext cx="1179" cy="476"/>
              <a:chOff x="0" y="0"/>
              <a:chExt cx="1179" cy="476"/>
            </a:xfrm>
          </p:grpSpPr>
          <p:sp>
            <p:nvSpPr>
              <p:cNvPr id="432152" name="Line 97"/>
              <p:cNvSpPr>
                <a:spLocks noChangeShapeType="1"/>
              </p:cNvSpPr>
              <p:nvPr/>
            </p:nvSpPr>
            <p:spPr bwMode="auto">
              <a:xfrm>
                <a:off x="0" y="32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3" name="Line 98"/>
              <p:cNvSpPr>
                <a:spLocks noChangeShapeType="1"/>
              </p:cNvSpPr>
              <p:nvPr/>
            </p:nvSpPr>
            <p:spPr bwMode="auto">
              <a:xfrm>
                <a:off x="0" y="470"/>
                <a:ext cx="117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4" name="Line 99"/>
              <p:cNvSpPr>
                <a:spLocks noChangeShapeType="1"/>
              </p:cNvSpPr>
              <p:nvPr/>
            </p:nvSpPr>
            <p:spPr bwMode="auto">
              <a:xfrm>
                <a:off x="1168" y="0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2142" name="Line 100"/>
            <p:cNvSpPr>
              <a:spLocks noChangeShapeType="1"/>
            </p:cNvSpPr>
            <p:nvPr/>
          </p:nvSpPr>
          <p:spPr bwMode="auto">
            <a:xfrm>
              <a:off x="2256" y="152"/>
              <a:ext cx="0" cy="10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2143" name="Group 101"/>
            <p:cNvGrpSpPr>
              <a:grpSpLocks/>
            </p:cNvGrpSpPr>
            <p:nvPr/>
          </p:nvGrpSpPr>
          <p:grpSpPr bwMode="auto">
            <a:xfrm>
              <a:off x="720" y="216"/>
              <a:ext cx="2607" cy="842"/>
              <a:chOff x="0" y="0"/>
              <a:chExt cx="2539" cy="842"/>
            </a:xfrm>
          </p:grpSpPr>
          <p:sp>
            <p:nvSpPr>
              <p:cNvPr id="432149" name="Line 102"/>
              <p:cNvSpPr>
                <a:spLocks noChangeShapeType="1"/>
              </p:cNvSpPr>
              <p:nvPr/>
            </p:nvSpPr>
            <p:spPr bwMode="auto">
              <a:xfrm>
                <a:off x="0" y="69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0" name="Line 103"/>
              <p:cNvSpPr>
                <a:spLocks noChangeShapeType="1"/>
              </p:cNvSpPr>
              <p:nvPr/>
            </p:nvSpPr>
            <p:spPr bwMode="auto">
              <a:xfrm>
                <a:off x="0" y="842"/>
                <a:ext cx="253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1" name="Line 104"/>
              <p:cNvSpPr>
                <a:spLocks noChangeShapeType="1"/>
              </p:cNvSpPr>
              <p:nvPr/>
            </p:nvSpPr>
            <p:spPr bwMode="auto">
              <a:xfrm>
                <a:off x="2528" y="0"/>
                <a:ext cx="0" cy="83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2144" name="Line 105"/>
            <p:cNvSpPr>
              <a:spLocks noChangeShapeType="1"/>
            </p:cNvSpPr>
            <p:nvPr/>
          </p:nvSpPr>
          <p:spPr bwMode="auto">
            <a:xfrm>
              <a:off x="3552" y="128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2145" name="Group 106"/>
            <p:cNvGrpSpPr>
              <a:grpSpLocks/>
            </p:cNvGrpSpPr>
            <p:nvPr/>
          </p:nvGrpSpPr>
          <p:grpSpPr bwMode="auto">
            <a:xfrm>
              <a:off x="720" y="948"/>
              <a:ext cx="2267" cy="609"/>
              <a:chOff x="0" y="0"/>
              <a:chExt cx="2267" cy="609"/>
            </a:xfrm>
          </p:grpSpPr>
          <p:sp>
            <p:nvSpPr>
              <p:cNvPr id="432146" name="Line 107"/>
              <p:cNvSpPr>
                <a:spLocks noChangeShapeType="1"/>
              </p:cNvSpPr>
              <p:nvPr/>
            </p:nvSpPr>
            <p:spPr bwMode="auto">
              <a:xfrm>
                <a:off x="0" y="326"/>
                <a:ext cx="16" cy="283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47" name="Line 108"/>
              <p:cNvSpPr>
                <a:spLocks noChangeShapeType="1"/>
              </p:cNvSpPr>
              <p:nvPr/>
            </p:nvSpPr>
            <p:spPr bwMode="auto">
              <a:xfrm>
                <a:off x="0" y="609"/>
                <a:ext cx="2267" cy="0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48" name="Line 109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11" cy="609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32135" name="Rectangle 110"/>
          <p:cNvSpPr>
            <a:spLocks noChangeArrowheads="1"/>
          </p:cNvSpPr>
          <p:nvPr/>
        </p:nvSpPr>
        <p:spPr bwMode="auto">
          <a:xfrm>
            <a:off x="2559917" y="6367462"/>
            <a:ext cx="3670300" cy="40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有向图的十字链表结构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例子：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有向图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十字链表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表示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453153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从一个顶点结点的firstout出发，沿</a:t>
            </a:r>
            <a:r>
              <a:rPr lang="zh-CN" altLang="en-US" dirty="0">
                <a:ea typeface="宋体" panose="02010600030101010101" pitchFamily="2" charset="-122"/>
              </a:rPr>
              <a:t>弧</a:t>
            </a:r>
            <a:r>
              <a:rPr lang="en-US" altLang="en-US" dirty="0" err="1">
                <a:ea typeface="宋体" panose="02010600030101010101" pitchFamily="2" charset="-122"/>
              </a:rPr>
              <a:t>结点的tlink指针构成了正邻接表的链表结构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从一个顶点结点的firstin出发，沿</a:t>
            </a:r>
            <a:r>
              <a:rPr lang="zh-CN" altLang="en-US" dirty="0">
                <a:ea typeface="宋体" panose="02010600030101010101" pitchFamily="2" charset="-122"/>
              </a:rPr>
              <a:t>弧</a:t>
            </a:r>
            <a:r>
              <a:rPr lang="en-US" altLang="en-US" dirty="0" err="1">
                <a:ea typeface="宋体" panose="02010600030101010101" pitchFamily="2" charset="-122"/>
              </a:rPr>
              <a:t>结点的hlink指针构成了逆邻接表的链表结构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11" name="Rectangle 12"/>
          <p:cNvSpPr>
            <a:spLocks noChangeArrowheads="1"/>
          </p:cNvSpPr>
          <p:nvPr/>
        </p:nvSpPr>
        <p:spPr bwMode="auto">
          <a:xfrm>
            <a:off x="3419872" y="3203684"/>
            <a:ext cx="723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firstin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4029941" y="3203684"/>
            <a:ext cx="866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firstout</a:t>
            </a:r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5868144" y="3212976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hlink</a:t>
            </a: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6372200" y="3212976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tlink</a:t>
            </a:r>
          </a:p>
        </p:txBody>
      </p:sp>
    </p:spTree>
    <p:extLst>
      <p:ext uri="{BB962C8B-B14F-4D97-AF65-F5344CB8AC3E}">
        <p14:creationId xmlns:p14="http://schemas.microsoft.com/office/powerpoint/2010/main" val="254428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utoUpdateAnimBg="0"/>
      <p:bldP spid="112" grpId="0" autoUpdateAnimBg="0"/>
      <p:bldP spid="113" grpId="0" autoUpdateAnimBg="0"/>
      <p:bldP spid="11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例子：有向图的十字链表表示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58800" y="1143000"/>
            <a:ext cx="1981200" cy="1993900"/>
            <a:chOff x="352" y="720"/>
            <a:chExt cx="1248" cy="1256"/>
          </a:xfrm>
        </p:grpSpPr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352" y="824"/>
              <a:ext cx="336" cy="336"/>
            </a:xfrm>
            <a:prstGeom prst="ellipse">
              <a:avLst/>
            </a:prstGeom>
            <a:solidFill>
              <a:srgbClr val="CCFFCC"/>
            </a:solidFill>
            <a:ln w="38100" cap="sq">
              <a:solidFill>
                <a:srgbClr val="339966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</a:rPr>
                <a:t>A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784" y="1640"/>
              <a:ext cx="336" cy="336"/>
            </a:xfrm>
            <a:prstGeom prst="ellipse">
              <a:avLst/>
            </a:prstGeom>
            <a:solidFill>
              <a:srgbClr val="CCFFCC"/>
            </a:solidFill>
            <a:ln w="38100" cap="sq">
              <a:solidFill>
                <a:srgbClr val="339966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</a:rPr>
                <a:t>B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264" y="872"/>
              <a:ext cx="336" cy="336"/>
            </a:xfrm>
            <a:prstGeom prst="ellipse">
              <a:avLst/>
            </a:prstGeom>
            <a:solidFill>
              <a:srgbClr val="CCFFCC"/>
            </a:solidFill>
            <a:ln w="38100" cap="sq">
              <a:solidFill>
                <a:srgbClr val="339966"/>
              </a:solidFill>
              <a:round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chemeClr val="tx2"/>
                  </a:solidFill>
                </a:rPr>
                <a:t>C</a:t>
              </a: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592" y="1112"/>
              <a:ext cx="288" cy="576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688" y="968"/>
              <a:ext cx="624" cy="0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1072" y="1208"/>
              <a:ext cx="336" cy="528"/>
            </a:xfrm>
            <a:prstGeom prst="line">
              <a:avLst/>
            </a:prstGeom>
            <a:noFill/>
            <a:ln w="38100" cap="sq">
              <a:solidFill>
                <a:srgbClr val="0080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92" y="720"/>
              <a:ext cx="864" cy="152"/>
            </a:xfrm>
            <a:custGeom>
              <a:avLst/>
              <a:gdLst>
                <a:gd name="T0" fmla="*/ 864 w 864"/>
                <a:gd name="T1" fmla="*/ 152 h 152"/>
                <a:gd name="T2" fmla="*/ 384 w 864"/>
                <a:gd name="T3" fmla="*/ 8 h 152"/>
                <a:gd name="T4" fmla="*/ 0 w 864"/>
                <a:gd name="T5" fmla="*/ 104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152">
                  <a:moveTo>
                    <a:pt x="864" y="152"/>
                  </a:moveTo>
                  <a:cubicBezTo>
                    <a:pt x="696" y="84"/>
                    <a:pt x="528" y="16"/>
                    <a:pt x="384" y="8"/>
                  </a:cubicBezTo>
                  <a:cubicBezTo>
                    <a:pt x="240" y="0"/>
                    <a:pt x="120" y="52"/>
                    <a:pt x="0" y="104"/>
                  </a:cubicBezTo>
                </a:path>
              </a:pathLst>
            </a:custGeom>
            <a:noFill/>
            <a:ln w="38100" cap="sq" cmpd="sng">
              <a:solidFill>
                <a:srgbClr val="008000"/>
              </a:solidFill>
              <a:prstDash val="solid"/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1524000" y="3549650"/>
            <a:ext cx="1752600" cy="2559050"/>
            <a:chOff x="816" y="2380"/>
            <a:chExt cx="1104" cy="1612"/>
          </a:xfrm>
        </p:grpSpPr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16" y="2380"/>
              <a:ext cx="1104" cy="1612"/>
            </a:xfrm>
            <a:prstGeom prst="rect">
              <a:avLst/>
            </a:prstGeom>
            <a:solidFill>
              <a:srgbClr val="FFFF99"/>
            </a:solidFill>
            <a:ln w="28575" cap="sq">
              <a:solidFill>
                <a:srgbClr val="99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800000"/>
                  </a:solidFill>
                </a:rPr>
                <a:t>A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800000"/>
                  </a:solidFill>
                </a:rPr>
                <a:t>B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4000" b="1">
                  <a:solidFill>
                    <a:srgbClr val="800000"/>
                  </a:solidFill>
                </a:rPr>
                <a:t>C</a:t>
              </a: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816" y="2880"/>
              <a:ext cx="1104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816" y="3456"/>
              <a:ext cx="1104" cy="0"/>
            </a:xfrm>
            <a:prstGeom prst="line">
              <a:avLst/>
            </a:prstGeom>
            <a:noFill/>
            <a:ln w="28575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248" y="2400"/>
              <a:ext cx="0" cy="1584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584" y="2400"/>
              <a:ext cx="0" cy="1584"/>
            </a:xfrm>
            <a:prstGeom prst="line">
              <a:avLst/>
            </a:prstGeom>
            <a:noFill/>
            <a:ln w="1905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838200" y="3573016"/>
            <a:ext cx="79375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0000CC"/>
                </a:solidFill>
              </a:rPr>
              <a:t>0  </a:t>
            </a:r>
          </a:p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0000CC"/>
                </a:solidFill>
              </a:rPr>
              <a:t>1  </a:t>
            </a:r>
          </a:p>
          <a:p>
            <a:pPr>
              <a:spcBef>
                <a:spcPct val="50000"/>
              </a:spcBef>
            </a:pPr>
            <a:r>
              <a:rPr lang="en-US" altLang="zh-CN" sz="4000" dirty="0">
                <a:solidFill>
                  <a:srgbClr val="0000CC"/>
                </a:solidFill>
              </a:rPr>
              <a:t>2</a:t>
            </a: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2743200" y="4495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CC"/>
                </a:solidFill>
              </a:rPr>
              <a:t>∧</a:t>
            </a:r>
          </a:p>
        </p:txBody>
      </p:sp>
      <p:grpSp>
        <p:nvGrpSpPr>
          <p:cNvPr id="21" name="Group 61"/>
          <p:cNvGrpSpPr>
            <a:grpSpLocks/>
          </p:cNvGrpSpPr>
          <p:nvPr/>
        </p:nvGrpSpPr>
        <p:grpSpPr bwMode="auto">
          <a:xfrm>
            <a:off x="2971800" y="3581400"/>
            <a:ext cx="5848667" cy="2438400"/>
            <a:chOff x="1872" y="2304"/>
            <a:chExt cx="3504" cy="1536"/>
          </a:xfrm>
        </p:grpSpPr>
        <p:sp>
          <p:nvSpPr>
            <p:cNvPr id="22" name="Text Box 25"/>
            <p:cNvSpPr txBox="1">
              <a:spLocks noChangeArrowheads="1"/>
            </p:cNvSpPr>
            <p:nvPr/>
          </p:nvSpPr>
          <p:spPr bwMode="auto">
            <a:xfrm>
              <a:off x="4224" y="3420"/>
              <a:ext cx="1152" cy="407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0      2   </a:t>
              </a:r>
              <a:r>
                <a:rPr lang="en-US" altLang="zh-CN" sz="3600" b="1" dirty="0">
                  <a:solidFill>
                    <a:srgbClr val="CC3300"/>
                  </a:solidFill>
                </a:rPr>
                <a:t>∧</a:t>
              </a:r>
              <a:r>
                <a:rPr lang="en-US" altLang="zh-CN" sz="3600" b="1" dirty="0">
                  <a:solidFill>
                    <a:srgbClr val="0000CC"/>
                  </a:solidFill>
                </a:rPr>
                <a:t> ∧</a:t>
              </a:r>
            </a:p>
          </p:txBody>
        </p:sp>
        <p:sp>
          <p:nvSpPr>
            <p:cNvPr id="23" name="Text Box 29"/>
            <p:cNvSpPr txBox="1">
              <a:spLocks noChangeArrowheads="1"/>
            </p:cNvSpPr>
            <p:nvPr/>
          </p:nvSpPr>
          <p:spPr bwMode="auto">
            <a:xfrm>
              <a:off x="2400" y="2316"/>
              <a:ext cx="1152" cy="291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0     1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4512" y="3420"/>
              <a:ext cx="0" cy="407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7"/>
            <p:cNvSpPr>
              <a:spLocks noChangeShapeType="1"/>
            </p:cNvSpPr>
            <p:nvPr/>
          </p:nvSpPr>
          <p:spPr bwMode="auto">
            <a:xfrm>
              <a:off x="4800" y="3420"/>
              <a:ext cx="0" cy="407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5088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0"/>
            <p:cNvSpPr>
              <a:spLocks noChangeShapeType="1"/>
            </p:cNvSpPr>
            <p:nvPr/>
          </p:nvSpPr>
          <p:spPr bwMode="auto">
            <a:xfrm>
              <a:off x="2688" y="2316"/>
              <a:ext cx="0" cy="291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2976" y="2316"/>
              <a:ext cx="0" cy="291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3264" y="2304"/>
              <a:ext cx="0" cy="303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1872" y="2544"/>
              <a:ext cx="52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2"/>
            <p:cNvSpPr>
              <a:spLocks noChangeShapeType="1"/>
            </p:cNvSpPr>
            <p:nvPr/>
          </p:nvSpPr>
          <p:spPr bwMode="auto">
            <a:xfrm>
              <a:off x="3408" y="2544"/>
              <a:ext cx="28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3"/>
            <p:cNvSpPr>
              <a:spLocks noChangeShapeType="1"/>
            </p:cNvSpPr>
            <p:nvPr/>
          </p:nvSpPr>
          <p:spPr bwMode="auto">
            <a:xfrm>
              <a:off x="3696" y="2544"/>
              <a:ext cx="0" cy="1056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4"/>
            <p:cNvSpPr>
              <a:spLocks noChangeShapeType="1"/>
            </p:cNvSpPr>
            <p:nvPr/>
          </p:nvSpPr>
          <p:spPr bwMode="auto">
            <a:xfrm>
              <a:off x="3696" y="3600"/>
              <a:ext cx="528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62"/>
          <p:cNvGrpSpPr>
            <a:grpSpLocks/>
          </p:cNvGrpSpPr>
          <p:nvPr/>
        </p:nvGrpSpPr>
        <p:grpSpPr bwMode="auto">
          <a:xfrm>
            <a:off x="2971800" y="3581400"/>
            <a:ext cx="5920445" cy="2438400"/>
            <a:chOff x="1872" y="2304"/>
            <a:chExt cx="3547" cy="1536"/>
          </a:xfrm>
        </p:grpSpPr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2400" y="3420"/>
              <a:ext cx="1152" cy="407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2     1    </a:t>
              </a:r>
              <a:r>
                <a:rPr lang="en-US" altLang="zh-CN" sz="3600" b="1" dirty="0">
                  <a:solidFill>
                    <a:srgbClr val="CC3300"/>
                  </a:solidFill>
                </a:rPr>
                <a:t>∧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4224" y="2316"/>
              <a:ext cx="1195" cy="368"/>
            </a:xfrm>
            <a:prstGeom prst="rect">
              <a:avLst/>
            </a:prstGeom>
            <a:solidFill>
              <a:srgbClr val="CCFFFF"/>
            </a:solidFill>
            <a:ln w="25400" cap="sq">
              <a:solidFill>
                <a:srgbClr val="000080"/>
              </a:solidFill>
              <a:miter lim="800000"/>
              <a:headEnd type="none" w="lg" len="lg"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0000CC"/>
                  </a:solidFill>
                </a:rPr>
                <a:t>2      0</a:t>
              </a:r>
              <a:r>
                <a:rPr lang="en-US" altLang="zh-CN" sz="2000" b="1" dirty="0">
                  <a:solidFill>
                    <a:srgbClr val="0000CC"/>
                  </a:solidFill>
                </a:rPr>
                <a:t>   </a:t>
              </a:r>
              <a:r>
                <a:rPr lang="en-US" altLang="zh-CN" sz="3200" b="1" dirty="0">
                  <a:solidFill>
                    <a:srgbClr val="CC3300"/>
                  </a:solidFill>
                </a:rPr>
                <a:t>∧</a:t>
              </a:r>
              <a:r>
                <a:rPr lang="en-US" altLang="zh-CN" sz="3200" b="1" dirty="0">
                  <a:solidFill>
                    <a:srgbClr val="0000CC"/>
                  </a:solidFill>
                </a:rPr>
                <a:t>   ∧</a:t>
              </a:r>
            </a:p>
          </p:txBody>
        </p:sp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2688" y="3420"/>
              <a:ext cx="0" cy="407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3"/>
            <p:cNvSpPr>
              <a:spLocks noChangeShapeType="1"/>
            </p:cNvSpPr>
            <p:nvPr/>
          </p:nvSpPr>
          <p:spPr bwMode="auto">
            <a:xfrm>
              <a:off x="2971" y="3420"/>
              <a:ext cx="5" cy="407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3264" y="3408"/>
              <a:ext cx="0" cy="432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512" y="2316"/>
              <a:ext cx="0" cy="36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800" y="2316"/>
              <a:ext cx="0" cy="368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>
              <a:off x="5088" y="2304"/>
              <a:ext cx="0" cy="380"/>
            </a:xfrm>
            <a:prstGeom prst="line">
              <a:avLst/>
            </a:prstGeom>
            <a:noFill/>
            <a:ln w="19050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1872" y="3648"/>
              <a:ext cx="528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6"/>
            <p:cNvSpPr>
              <a:spLocks noChangeShapeType="1"/>
            </p:cNvSpPr>
            <p:nvPr/>
          </p:nvSpPr>
          <p:spPr bwMode="auto">
            <a:xfrm flipV="1">
              <a:off x="3408" y="3168"/>
              <a:ext cx="0" cy="432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3408" y="3168"/>
              <a:ext cx="384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 flipV="1">
              <a:off x="3792" y="2544"/>
              <a:ext cx="0" cy="624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792" y="2544"/>
              <a:ext cx="432" cy="0"/>
            </a:xfrm>
            <a:prstGeom prst="line">
              <a:avLst/>
            </a:prstGeom>
            <a:noFill/>
            <a:ln w="28575" cap="sq">
              <a:solidFill>
                <a:srgbClr val="0000CC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2362200" y="2819400"/>
            <a:ext cx="5410200" cy="1143000"/>
            <a:chOff x="1488" y="1824"/>
            <a:chExt cx="3408" cy="720"/>
          </a:xfrm>
        </p:grpSpPr>
        <p:sp>
          <p:nvSpPr>
            <p:cNvPr id="49" name="Line 50"/>
            <p:cNvSpPr>
              <a:spLocks noChangeShapeType="1"/>
            </p:cNvSpPr>
            <p:nvPr/>
          </p:nvSpPr>
          <p:spPr bwMode="auto">
            <a:xfrm flipV="1">
              <a:off x="1488" y="1824"/>
              <a:ext cx="0" cy="72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1488" y="1824"/>
              <a:ext cx="3408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4896" y="1824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" name="Line 45"/>
          <p:cNvSpPr>
            <a:spLocks noChangeShapeType="1"/>
          </p:cNvSpPr>
          <p:nvPr/>
        </p:nvSpPr>
        <p:spPr bwMode="auto">
          <a:xfrm>
            <a:off x="4953000" y="3962400"/>
            <a:ext cx="0" cy="1371600"/>
          </a:xfrm>
          <a:prstGeom prst="line">
            <a:avLst/>
          </a:prstGeom>
          <a:noFill/>
          <a:ln w="28575" cap="sq">
            <a:solidFill>
              <a:srgbClr val="CC3300"/>
            </a:solidFill>
            <a:round/>
            <a:headEnd type="oval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V="1">
            <a:off x="2590800" y="3048000"/>
            <a:ext cx="0" cy="1752600"/>
          </a:xfrm>
          <a:prstGeom prst="line">
            <a:avLst/>
          </a:prstGeom>
          <a:noFill/>
          <a:ln w="28575" cap="sq">
            <a:solidFill>
              <a:srgbClr val="CC3300"/>
            </a:solidFill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>
            <a:off x="2590800" y="3048000"/>
            <a:ext cx="2362200" cy="0"/>
          </a:xfrm>
          <a:prstGeom prst="line">
            <a:avLst/>
          </a:prstGeom>
          <a:noFill/>
          <a:ln w="28575" cap="sq">
            <a:solidFill>
              <a:srgbClr val="CC3300"/>
            </a:solidFill>
            <a:round/>
            <a:headEnd type="non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4953000" y="3048000"/>
            <a:ext cx="0" cy="609600"/>
          </a:xfrm>
          <a:prstGeom prst="line">
            <a:avLst/>
          </a:prstGeom>
          <a:noFill/>
          <a:ln w="28575" cap="sq">
            <a:solidFill>
              <a:srgbClr val="CC3300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6" name="Group 65"/>
          <p:cNvGrpSpPr>
            <a:grpSpLocks/>
          </p:cNvGrpSpPr>
          <p:nvPr/>
        </p:nvGrpSpPr>
        <p:grpSpPr bwMode="auto">
          <a:xfrm>
            <a:off x="2514600" y="5715000"/>
            <a:ext cx="5334000" cy="838200"/>
            <a:chOff x="1584" y="3648"/>
            <a:chExt cx="3360" cy="528"/>
          </a:xfrm>
        </p:grpSpPr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1584" y="3648"/>
              <a:ext cx="0" cy="528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oval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1584" y="4176"/>
              <a:ext cx="3360" cy="0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8"/>
            <p:cNvSpPr>
              <a:spLocks noChangeShapeType="1"/>
            </p:cNvSpPr>
            <p:nvPr/>
          </p:nvSpPr>
          <p:spPr bwMode="auto">
            <a:xfrm flipV="1">
              <a:off x="4944" y="3840"/>
              <a:ext cx="0" cy="336"/>
            </a:xfrm>
            <a:prstGeom prst="line">
              <a:avLst/>
            </a:prstGeom>
            <a:noFill/>
            <a:ln w="28575" cap="sq">
              <a:solidFill>
                <a:srgbClr val="CC3300"/>
              </a:solidFill>
              <a:round/>
              <a:headEnd type="non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1979712" y="3203684"/>
            <a:ext cx="723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firstin</a:t>
            </a:r>
          </a:p>
        </p:txBody>
      </p:sp>
      <p:sp>
        <p:nvSpPr>
          <p:cNvPr id="61" name="Rectangle 13"/>
          <p:cNvSpPr>
            <a:spLocks noChangeArrowheads="1"/>
          </p:cNvSpPr>
          <p:nvPr/>
        </p:nvSpPr>
        <p:spPr bwMode="auto">
          <a:xfrm>
            <a:off x="2589781" y="3203684"/>
            <a:ext cx="866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firstout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4716016" y="3212976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hlink</a:t>
            </a:r>
          </a:p>
        </p:txBody>
      </p:sp>
      <p:sp>
        <p:nvSpPr>
          <p:cNvPr id="63" name="Rectangle 28"/>
          <p:cNvSpPr>
            <a:spLocks noChangeArrowheads="1"/>
          </p:cNvSpPr>
          <p:nvPr/>
        </p:nvSpPr>
        <p:spPr bwMode="auto">
          <a:xfrm>
            <a:off x="5220072" y="3212976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tlink</a:t>
            </a:r>
          </a:p>
        </p:txBody>
      </p:sp>
    </p:spTree>
    <p:extLst>
      <p:ext uri="{BB962C8B-B14F-4D97-AF65-F5344CB8AC3E}">
        <p14:creationId xmlns:p14="http://schemas.microsoft.com/office/powerpoint/2010/main" val="213662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52" grpId="0" animBg="1"/>
      <p:bldP spid="53" grpId="0" animBg="1"/>
      <p:bldP spid="54" grpId="0" animBg="1"/>
      <p:bldP spid="55" grpId="0" animBg="1"/>
      <p:bldP spid="60" grpId="0" autoUpdateAnimBg="0"/>
      <p:bldP spid="61" grpId="0" autoUpdateAnimBg="0"/>
      <p:bldP spid="62" grpId="0" autoUpdateAnimBg="0"/>
      <p:bldP spid="63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3140969"/>
            <a:ext cx="9144000" cy="2952327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1340768"/>
            <a:ext cx="9144000" cy="1800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采用十字链表构造有向图</a:t>
            </a:r>
            <a:endParaRPr 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504" y="548680"/>
            <a:ext cx="9036496" cy="630932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void </a:t>
            </a:r>
            <a:r>
              <a:rPr lang="en-US" altLang="zh-CN" sz="2400" b="1" dirty="0" err="1">
                <a:solidFill>
                  <a:srgbClr val="0000FF"/>
                </a:solidFill>
              </a:rPr>
              <a:t>CreateGraph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OLGraph</a:t>
            </a:r>
            <a:r>
              <a:rPr lang="en-US" altLang="zh-CN" sz="2400" dirty="0"/>
              <a:t> *g) { // </a:t>
            </a:r>
            <a:r>
              <a:rPr lang="en-US" altLang="zh-CN" sz="2400" dirty="0" err="1"/>
              <a:t>G.kind</a:t>
            </a:r>
            <a:r>
              <a:rPr lang="en-US" altLang="zh-CN" sz="2400" dirty="0"/>
              <a:t> = DG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i,j,k</a:t>
            </a:r>
            <a:r>
              <a:rPr lang="en-US" altLang="zh-CN" sz="2400" dirty="0"/>
              <a:t>; char v1,v2; struct 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 err="1"/>
              <a:t>scanf</a:t>
            </a:r>
            <a:r>
              <a:rPr lang="en-US" altLang="zh-CN" sz="2400" dirty="0"/>
              <a:t>("%d %</a:t>
            </a:r>
            <a:r>
              <a:rPr lang="en-US" altLang="zh-CN" sz="2400" dirty="0" err="1"/>
              <a:t>d",&amp;g</a:t>
            </a:r>
            <a:r>
              <a:rPr lang="en-US" altLang="zh-CN" sz="2400" dirty="0"/>
              <a:t>-&gt;</a:t>
            </a:r>
            <a:r>
              <a:rPr lang="en-US" altLang="zh-CN" sz="2400" dirty="0" err="1"/>
              <a:t>vexnum</a:t>
            </a:r>
            <a:r>
              <a:rPr lang="en-US" altLang="zh-CN" sz="2400" dirty="0"/>
              <a:t>, &amp;g-&gt;</a:t>
            </a:r>
            <a:r>
              <a:rPr lang="en-US" altLang="zh-CN" sz="2400" dirty="0" err="1"/>
              <a:t>arcnum</a:t>
            </a:r>
            <a:r>
              <a:rPr lang="en-US" altLang="zh-CN" sz="24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for(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=0; 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&lt;g-&gt;</a:t>
            </a:r>
            <a:r>
              <a:rPr lang="en-US" altLang="zh-CN" sz="2400" dirty="0" err="1">
                <a:solidFill>
                  <a:srgbClr val="0000FF"/>
                </a:solidFill>
              </a:rPr>
              <a:t>vexnum</a:t>
            </a:r>
            <a:r>
              <a:rPr lang="en-US" altLang="zh-CN" sz="2400" dirty="0">
                <a:solidFill>
                  <a:srgbClr val="0000FF"/>
                </a:solidFill>
              </a:rPr>
              <a:t>; ++</a:t>
            </a:r>
            <a:r>
              <a:rPr lang="en-US" altLang="zh-CN" sz="2400" dirty="0" err="1">
                <a:solidFill>
                  <a:srgbClr val="0000FF"/>
                </a:solidFill>
              </a:rPr>
              <a:t>i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en-US" altLang="zh-CN" sz="2400" dirty="0"/>
              <a:t> { //</a:t>
            </a:r>
            <a:r>
              <a:rPr lang="zh-CN" altLang="en-US" sz="2400" dirty="0"/>
              <a:t>构造表头向量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].data='A'+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   //</a:t>
            </a:r>
            <a:r>
              <a:rPr lang="zh-CN" altLang="en-US" sz="2400" dirty="0"/>
              <a:t>设置</a:t>
            </a:r>
            <a:r>
              <a:rPr lang="zh-CN" altLang="en-US" sz="2400" b="1" dirty="0">
                <a:solidFill>
                  <a:srgbClr val="C00000"/>
                </a:solidFill>
              </a:rPr>
              <a:t>顶点</a:t>
            </a:r>
            <a:r>
              <a:rPr lang="zh-CN" altLang="en-US" sz="2400" dirty="0"/>
              <a:t>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 </a:t>
            </a:r>
            <a:r>
              <a:rPr lang="en-US" altLang="zh-CN" sz="2400" dirty="0"/>
              <a:t>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 =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 = NULL;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for(k=0; k&lt;g-&gt;</a:t>
            </a:r>
            <a:r>
              <a:rPr lang="en-US" altLang="zh-CN" sz="2400" dirty="0" err="1">
                <a:solidFill>
                  <a:srgbClr val="0000FF"/>
                </a:solidFill>
              </a:rPr>
              <a:t>arcnum</a:t>
            </a:r>
            <a:r>
              <a:rPr lang="en-US" altLang="zh-CN" sz="2400" dirty="0">
                <a:solidFill>
                  <a:srgbClr val="0000FF"/>
                </a:solidFill>
              </a:rPr>
              <a:t>; ++k) </a:t>
            </a:r>
            <a:r>
              <a:rPr lang="en-US" altLang="zh-CN" sz="2400" dirty="0"/>
              <a:t>{ //</a:t>
            </a:r>
            <a:r>
              <a:rPr lang="zh-CN" altLang="en-US" sz="2400" dirty="0"/>
              <a:t>输入各</a:t>
            </a:r>
            <a:r>
              <a:rPr lang="zh-CN" altLang="en-US" sz="2400" b="1" dirty="0">
                <a:solidFill>
                  <a:srgbClr val="C00000"/>
                </a:solidFill>
              </a:rPr>
              <a:t>弧</a:t>
            </a:r>
            <a:r>
              <a:rPr lang="zh-CN" altLang="en-US" sz="2400" dirty="0"/>
              <a:t>并构造十字链表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scanf</a:t>
            </a:r>
            <a:r>
              <a:rPr lang="en-US" altLang="zh-CN" sz="2400" dirty="0"/>
              <a:t>(" %c%c",&amp;v1, &amp;v2); //</a:t>
            </a:r>
            <a:r>
              <a:rPr lang="zh-CN" altLang="en-US" sz="2400" dirty="0"/>
              <a:t>输入一条弧的始点和终点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</a:t>
            </a:r>
            <a:r>
              <a:rPr lang="en-US" altLang="zh-CN" sz="2400" dirty="0" err="1"/>
              <a:t>LocateVex</a:t>
            </a:r>
            <a:r>
              <a:rPr lang="en-US" altLang="zh-CN" sz="2400" dirty="0"/>
              <a:t>(g,v1); j=</a:t>
            </a:r>
            <a:r>
              <a:rPr lang="en-US" altLang="zh-CN" sz="2400" dirty="0" err="1"/>
              <a:t>LocateVex</a:t>
            </a:r>
            <a:r>
              <a:rPr lang="en-US" altLang="zh-CN" sz="2400" dirty="0"/>
              <a:t>(g,v2); //</a:t>
            </a:r>
            <a:r>
              <a:rPr lang="zh-CN" altLang="en-US" sz="2400" dirty="0"/>
              <a:t>确定</a:t>
            </a:r>
            <a:r>
              <a:rPr lang="en-US" altLang="zh-CN" sz="2400" dirty="0"/>
              <a:t>v1</a:t>
            </a:r>
            <a:r>
              <a:rPr lang="zh-CN" altLang="en-US" sz="2400" dirty="0"/>
              <a:t>和</a:t>
            </a:r>
            <a:r>
              <a:rPr lang="en-US" altLang="zh-CN" sz="2400" dirty="0"/>
              <a:t>v2</a:t>
            </a:r>
            <a:r>
              <a:rPr lang="zh-CN" altLang="en-US" sz="2400" dirty="0"/>
              <a:t>在</a:t>
            </a:r>
            <a:r>
              <a:rPr lang="en-US" altLang="zh-CN" sz="2400" dirty="0"/>
              <a:t>g</a:t>
            </a:r>
            <a:r>
              <a:rPr lang="zh-CN" altLang="en-US" sz="2400" dirty="0"/>
              <a:t>中位置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p=(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 *) malloc (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 (</a:t>
            </a:r>
            <a:r>
              <a:rPr lang="en-US" altLang="zh-CN" sz="2400" dirty="0" err="1"/>
              <a:t>ArcBox</a:t>
            </a:r>
            <a:r>
              <a:rPr lang="en-US" altLang="zh-CN" sz="2400" dirty="0"/>
              <a:t>)); //</a:t>
            </a:r>
            <a:r>
              <a:rPr lang="zh-CN" altLang="en-US" sz="2400" dirty="0"/>
              <a:t>假定有足够空间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p-&gt;</a:t>
            </a:r>
            <a:r>
              <a:rPr lang="en-US" altLang="zh-CN" sz="2400" dirty="0" err="1"/>
              <a:t>tailvex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p-&gt;</a:t>
            </a:r>
            <a:r>
              <a:rPr lang="en-US" altLang="zh-CN" sz="2400" dirty="0" err="1"/>
              <a:t>headvex</a:t>
            </a:r>
            <a:r>
              <a:rPr lang="en-US" altLang="zh-CN" sz="2400" dirty="0"/>
              <a:t>=j;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p-&gt;</a:t>
            </a:r>
            <a:r>
              <a:rPr lang="en-US" altLang="zh-CN" sz="2400" dirty="0" err="1"/>
              <a:t>hlink</a:t>
            </a:r>
            <a:r>
              <a:rPr lang="en-US" altLang="zh-CN" sz="2400" dirty="0"/>
              <a:t>=g-&gt;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[j].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; p-&gt;</a:t>
            </a:r>
            <a:r>
              <a:rPr lang="en-US" altLang="zh-CN" sz="2400" dirty="0" err="1"/>
              <a:t>tlink</a:t>
            </a:r>
            <a:r>
              <a:rPr lang="en-US" altLang="zh-CN" sz="2400" dirty="0"/>
              <a:t>=g-&gt;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      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[j].</a:t>
            </a:r>
            <a:r>
              <a:rPr lang="en-US" altLang="zh-CN" sz="2400" dirty="0" err="1"/>
              <a:t>firstin</a:t>
            </a:r>
            <a:r>
              <a:rPr lang="en-US" altLang="zh-CN" sz="2400" dirty="0"/>
              <a:t> = g-&gt;</a:t>
            </a:r>
            <a:r>
              <a:rPr lang="en-US" altLang="zh-CN" sz="2400" dirty="0" err="1"/>
              <a:t>xlist</a:t>
            </a:r>
            <a:r>
              <a:rPr lang="en-US" altLang="zh-CN" sz="2400" dirty="0"/>
              <a:t>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].</a:t>
            </a:r>
            <a:r>
              <a:rPr lang="en-US" altLang="zh-CN" sz="2400" dirty="0" err="1"/>
              <a:t>firstout</a:t>
            </a:r>
            <a:r>
              <a:rPr lang="en-US" altLang="zh-CN" sz="2400" dirty="0"/>
              <a:t> = p; //</a:t>
            </a:r>
            <a:r>
              <a:rPr lang="zh-CN" altLang="en-US" sz="2400" dirty="0">
                <a:solidFill>
                  <a:srgbClr val="0000FF"/>
                </a:solidFill>
              </a:rPr>
              <a:t>在入弧和出弧链头插入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 return;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/>
              <a:t>}</a:t>
            </a:r>
            <a:endParaRPr 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7.3</a:t>
            </a:r>
          </a:p>
        </p:txBody>
      </p:sp>
    </p:spTree>
    <p:extLst>
      <p:ext uri="{BB962C8B-B14F-4D97-AF65-F5344CB8AC3E}">
        <p14:creationId xmlns:p14="http://schemas.microsoft.com/office/powerpoint/2010/main" val="30318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2.4邻接多重表 (Adjacency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Multilist</a:t>
            </a:r>
            <a:r>
              <a:rPr lang="en-US" altLang="en-US" dirty="0">
                <a:latin typeface="+mn-lt"/>
                <a:ea typeface="宋体" panose="02010600030101010101" pitchFamily="2" charset="-122"/>
              </a:rPr>
              <a:t>)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19"/>
            <a:ext cx="8229600" cy="4789611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邻接多重表</a:t>
            </a:r>
            <a:r>
              <a:rPr lang="zh-CN" altLang="en-US" dirty="0">
                <a:ea typeface="宋体" panose="02010600030101010101" pitchFamily="2" charset="-122"/>
              </a:rPr>
              <a:t>：用于表示无向图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所有顶点</a:t>
            </a:r>
            <a:r>
              <a:rPr lang="zh-CN" altLang="en-US" dirty="0">
                <a:ea typeface="宋体" panose="02010600030101010101" pitchFamily="2" charset="-122"/>
              </a:rPr>
              <a:t>以一维数组方式组织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每个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顶点</a:t>
            </a:r>
            <a:r>
              <a:rPr lang="zh-CN" altLang="en-US" dirty="0">
                <a:ea typeface="宋体" panose="02010600030101010101" pitchFamily="2" charset="-122"/>
              </a:rPr>
              <a:t>用一个顶点</a:t>
            </a:r>
            <a:r>
              <a:rPr lang="en-US" altLang="en-US" dirty="0" err="1">
                <a:ea typeface="宋体" panose="02010600030101010101" pitchFamily="2" charset="-122"/>
              </a:rPr>
              <a:t>结点</a:t>
            </a:r>
            <a:r>
              <a:rPr lang="zh-CN" altLang="en-US" dirty="0">
                <a:ea typeface="宋体" panose="02010600030101010101" pitchFamily="2" charset="-122"/>
              </a:rPr>
              <a:t>表示：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sz="2600" dirty="0">
                <a:ea typeface="宋体" panose="02010600030101010101" pitchFamily="2" charset="-122"/>
              </a:rPr>
              <a:t>d</a:t>
            </a:r>
            <a:r>
              <a:rPr lang="en-US" altLang="en-US" sz="2600" dirty="0">
                <a:ea typeface="宋体" panose="02010600030101010101" pitchFamily="2" charset="-122"/>
              </a:rPr>
              <a:t>ata</a:t>
            </a:r>
            <a:r>
              <a:rPr lang="zh-CN" altLang="en-US" sz="2600" dirty="0">
                <a:ea typeface="宋体" panose="02010600030101010101" pitchFamily="2" charset="-122"/>
              </a:rPr>
              <a:t>域：存储和顶点相关的信息；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2"/>
            <a:r>
              <a:rPr lang="en-US" altLang="en-US" sz="2600" dirty="0" err="1">
                <a:ea typeface="宋体" panose="02010600030101010101" pitchFamily="2" charset="-122"/>
              </a:rPr>
              <a:t>firstedge</a:t>
            </a:r>
            <a:r>
              <a:rPr lang="zh-CN" altLang="en-US" sz="2600" dirty="0">
                <a:ea typeface="宋体" panose="02010600030101010101" pitchFamily="2" charset="-122"/>
              </a:rPr>
              <a:t>域：指向依附于该顶点的第一条边；</a:t>
            </a:r>
          </a:p>
          <a:p>
            <a:pPr lvl="1"/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每条边</a:t>
            </a:r>
            <a:r>
              <a:rPr lang="en-US" altLang="en-US" dirty="0" err="1">
                <a:ea typeface="宋体" panose="02010600030101010101" pitchFamily="2" charset="-122"/>
              </a:rPr>
              <a:t>用一个</a:t>
            </a:r>
            <a:r>
              <a:rPr lang="zh-CN" altLang="en-US" dirty="0">
                <a:ea typeface="宋体" panose="02010600030101010101" pitchFamily="2" charset="-122"/>
              </a:rPr>
              <a:t>边</a:t>
            </a:r>
            <a:r>
              <a:rPr lang="en-US" altLang="en-US" dirty="0" err="1">
                <a:ea typeface="宋体" panose="02010600030101010101" pitchFamily="2" charset="-122"/>
              </a:rPr>
              <a:t>结点表示</a:t>
            </a:r>
            <a:endParaRPr lang="en-US" altLang="en-US" dirty="0">
              <a:ea typeface="宋体" panose="02010600030101010101" pitchFamily="2" charset="-122"/>
            </a:endParaRPr>
          </a:p>
          <a:p>
            <a:pPr lvl="2"/>
            <a:r>
              <a:rPr lang="en-US" altLang="en-US" sz="2600" dirty="0">
                <a:ea typeface="宋体" panose="02010600030101010101" pitchFamily="2" charset="-122"/>
              </a:rPr>
              <a:t>mark</a:t>
            </a:r>
            <a:r>
              <a:rPr lang="zh-CN" altLang="en-US" sz="2600" dirty="0">
                <a:ea typeface="宋体" panose="02010600030101010101" pitchFamily="2" charset="-122"/>
              </a:rPr>
              <a:t>域：用以标识该条边是否被访问过；</a:t>
            </a:r>
          </a:p>
          <a:p>
            <a:pPr lvl="2"/>
            <a:r>
              <a:rPr lang="en-US" altLang="en-US" sz="2600" dirty="0" err="1">
                <a:ea typeface="宋体" panose="02010600030101010101" pitchFamily="2" charset="-122"/>
              </a:rPr>
              <a:t>ivex</a:t>
            </a:r>
            <a:r>
              <a:rPr lang="zh-CN" altLang="en-US" sz="2600" dirty="0">
                <a:ea typeface="宋体" panose="02010600030101010101" pitchFamily="2" charset="-122"/>
              </a:rPr>
              <a:t>和</a:t>
            </a:r>
            <a:r>
              <a:rPr lang="en-US" altLang="en-US" sz="2600" dirty="0" err="1">
                <a:ea typeface="宋体" panose="02010600030101010101" pitchFamily="2" charset="-122"/>
              </a:rPr>
              <a:t>jvex</a:t>
            </a:r>
            <a:r>
              <a:rPr lang="zh-CN" altLang="en-US" sz="2600" dirty="0">
                <a:ea typeface="宋体" panose="02010600030101010101" pitchFamily="2" charset="-122"/>
              </a:rPr>
              <a:t>域：分别保存该边所依附的两个顶点在图中的位置；</a:t>
            </a:r>
          </a:p>
          <a:p>
            <a:pPr lvl="2"/>
            <a:r>
              <a:rPr lang="en-US" altLang="en-US" sz="2600" dirty="0">
                <a:ea typeface="宋体" panose="02010600030101010101" pitchFamily="2" charset="-122"/>
              </a:rPr>
              <a:t>info</a:t>
            </a:r>
            <a:r>
              <a:rPr lang="zh-CN" altLang="en-US" sz="2600" dirty="0">
                <a:ea typeface="宋体" panose="02010600030101010101" pitchFamily="2" charset="-122"/>
              </a:rPr>
              <a:t>域：保存该边的相关信息；</a:t>
            </a:r>
          </a:p>
          <a:p>
            <a:pPr lvl="2"/>
            <a:r>
              <a:rPr lang="en-US" altLang="zh-CN" sz="2600" dirty="0" err="1">
                <a:ea typeface="宋体" panose="02010600030101010101" pitchFamily="2" charset="-122"/>
              </a:rPr>
              <a:t>i</a:t>
            </a:r>
            <a:r>
              <a:rPr lang="en-US" altLang="en-US" sz="2600" dirty="0" err="1">
                <a:ea typeface="宋体" panose="02010600030101010101" pitchFamily="2" charset="-122"/>
              </a:rPr>
              <a:t>link</a:t>
            </a:r>
            <a:r>
              <a:rPr lang="zh-CN" altLang="en-US" sz="2600" dirty="0">
                <a:ea typeface="宋体" panose="02010600030101010101" pitchFamily="2" charset="-122"/>
              </a:rPr>
              <a:t>域：指向下一条依附于顶点</a:t>
            </a:r>
            <a:r>
              <a:rPr lang="en-US" altLang="en-US" sz="2600" dirty="0" err="1">
                <a:ea typeface="宋体" panose="02010600030101010101" pitchFamily="2" charset="-122"/>
              </a:rPr>
              <a:t>ivex</a:t>
            </a:r>
            <a:r>
              <a:rPr lang="zh-CN" altLang="en-US" sz="2600" dirty="0">
                <a:ea typeface="宋体" panose="02010600030101010101" pitchFamily="2" charset="-122"/>
              </a:rPr>
              <a:t>的边；</a:t>
            </a:r>
          </a:p>
          <a:p>
            <a:pPr lvl="2"/>
            <a:r>
              <a:rPr lang="en-US" altLang="en-US" sz="2600" dirty="0" err="1">
                <a:ea typeface="宋体" panose="02010600030101010101" pitchFamily="2" charset="-122"/>
              </a:rPr>
              <a:t>jlink</a:t>
            </a:r>
            <a:r>
              <a:rPr lang="zh-CN" altLang="en-US" sz="2600" dirty="0">
                <a:ea typeface="宋体" panose="02010600030101010101" pitchFamily="2" charset="-122"/>
              </a:rPr>
              <a:t>域：指向下一条依附于顶点</a:t>
            </a:r>
            <a:r>
              <a:rPr lang="en-US" altLang="en-US" sz="2600" dirty="0" err="1">
                <a:ea typeface="宋体" panose="02010600030101010101" pitchFamily="2" charset="-122"/>
              </a:rPr>
              <a:t>jvex</a:t>
            </a:r>
            <a:r>
              <a:rPr lang="zh-CN" altLang="en-US" sz="2600" dirty="0">
                <a:ea typeface="宋体" panose="02010600030101010101" pitchFamily="2" charset="-122"/>
              </a:rPr>
              <a:t>的边；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grpSp>
        <p:nvGrpSpPr>
          <p:cNvPr id="433156" name="Group 4"/>
          <p:cNvGrpSpPr>
            <a:grpSpLocks/>
          </p:cNvGrpSpPr>
          <p:nvPr/>
        </p:nvGrpSpPr>
        <p:grpSpPr bwMode="auto">
          <a:xfrm>
            <a:off x="1042988" y="5518150"/>
            <a:ext cx="7200900" cy="1295400"/>
            <a:chOff x="0" y="0"/>
            <a:chExt cx="4536" cy="816"/>
          </a:xfrm>
        </p:grpSpPr>
        <p:grpSp>
          <p:nvGrpSpPr>
            <p:cNvPr id="433157" name="Group 5"/>
            <p:cNvGrpSpPr>
              <a:grpSpLocks/>
            </p:cNvGrpSpPr>
            <p:nvPr/>
          </p:nvGrpSpPr>
          <p:grpSpPr bwMode="auto">
            <a:xfrm>
              <a:off x="0" y="276"/>
              <a:ext cx="1298" cy="249"/>
              <a:chOff x="0" y="0"/>
              <a:chExt cx="1298" cy="249"/>
            </a:xfrm>
          </p:grpSpPr>
          <p:sp>
            <p:nvSpPr>
              <p:cNvPr id="433168" name="Rectangl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298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+mn-lt"/>
                  </a:rPr>
                  <a:t>data   firstedge</a:t>
                </a:r>
              </a:p>
            </p:txBody>
          </p:sp>
          <p:sp>
            <p:nvSpPr>
              <p:cNvPr id="433169" name="Line 7"/>
              <p:cNvSpPr>
                <a:spLocks noChangeShapeType="1"/>
              </p:cNvSpPr>
              <p:nvPr/>
            </p:nvSpPr>
            <p:spPr bwMode="auto">
              <a:xfrm>
                <a:off x="511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315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1298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+mn-lt"/>
                </a:rPr>
                <a:t>顶点结点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+mn-lt"/>
                </a:rPr>
                <a:t>VerBox</a:t>
              </a:r>
              <a:endParaRPr lang="zh-CN" altLang="en-US" sz="2000" b="1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433159" name="Rectangle 9"/>
            <p:cNvSpPr>
              <a:spLocks noChangeArrowheads="1"/>
            </p:cNvSpPr>
            <p:nvPr/>
          </p:nvSpPr>
          <p:spPr bwMode="auto">
            <a:xfrm>
              <a:off x="1057" y="612"/>
              <a:ext cx="222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+mn-lt"/>
                </a:rPr>
                <a:t>邻接多重表的结点结构</a:t>
              </a:r>
            </a:p>
          </p:txBody>
        </p:sp>
        <p:sp>
          <p:nvSpPr>
            <p:cNvPr id="433160" name="Rectangle 10"/>
            <p:cNvSpPr>
              <a:spLocks noChangeArrowheads="1"/>
            </p:cNvSpPr>
            <p:nvPr/>
          </p:nvSpPr>
          <p:spPr bwMode="auto">
            <a:xfrm>
              <a:off x="2749" y="0"/>
              <a:ext cx="925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0000FF"/>
                  </a:solidFill>
                  <a:latin typeface="+mn-lt"/>
                </a:rPr>
                <a:t>边结点</a:t>
              </a:r>
              <a:r>
                <a:rPr lang="en-US" altLang="zh-CN" sz="2000" b="1" dirty="0" err="1">
                  <a:solidFill>
                    <a:srgbClr val="0000FF"/>
                  </a:solidFill>
                  <a:latin typeface="+mn-lt"/>
                </a:rPr>
                <a:t>EBox</a:t>
              </a:r>
              <a:endParaRPr lang="zh-CN" altLang="en-US" sz="2000" b="1" dirty="0">
                <a:solidFill>
                  <a:srgbClr val="0000FF"/>
                </a:solidFill>
                <a:latin typeface="+mn-lt"/>
              </a:endParaRPr>
            </a:p>
          </p:txBody>
        </p:sp>
        <p:grpSp>
          <p:nvGrpSpPr>
            <p:cNvPr id="433161" name="Group 11"/>
            <p:cNvGrpSpPr>
              <a:grpSpLocks/>
            </p:cNvGrpSpPr>
            <p:nvPr/>
          </p:nvGrpSpPr>
          <p:grpSpPr bwMode="auto">
            <a:xfrm>
              <a:off x="1549" y="280"/>
              <a:ext cx="2987" cy="254"/>
              <a:chOff x="0" y="0"/>
              <a:chExt cx="2987" cy="254"/>
            </a:xfrm>
          </p:grpSpPr>
          <p:sp>
            <p:nvSpPr>
              <p:cNvPr id="433162" name="Rectangle 12"/>
              <p:cNvSpPr>
                <a:spLocks noChangeArrowheads="1"/>
              </p:cNvSpPr>
              <p:nvPr/>
            </p:nvSpPr>
            <p:spPr bwMode="auto">
              <a:xfrm>
                <a:off x="0" y="5"/>
                <a:ext cx="2987" cy="24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+mn-lt"/>
                  </a:rPr>
                  <a:t>mark    ivex   ilink   jvex   jlink    info</a:t>
                </a:r>
              </a:p>
            </p:txBody>
          </p:sp>
          <p:sp>
            <p:nvSpPr>
              <p:cNvPr id="433163" name="Line 13"/>
              <p:cNvSpPr>
                <a:spLocks noChangeShapeType="1"/>
              </p:cNvSpPr>
              <p:nvPr/>
            </p:nvSpPr>
            <p:spPr bwMode="auto">
              <a:xfrm>
                <a:off x="549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4" name="Line 14"/>
              <p:cNvSpPr>
                <a:spLocks noChangeShapeType="1"/>
              </p:cNvSpPr>
              <p:nvPr/>
            </p:nvSpPr>
            <p:spPr bwMode="auto">
              <a:xfrm>
                <a:off x="1493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5" name="Line 15"/>
              <p:cNvSpPr>
                <a:spLocks noChangeShapeType="1"/>
              </p:cNvSpPr>
              <p:nvPr/>
            </p:nvSpPr>
            <p:spPr bwMode="auto">
              <a:xfrm>
                <a:off x="1032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6" name="Line 16"/>
              <p:cNvSpPr>
                <a:spLocks noChangeShapeType="1"/>
              </p:cNvSpPr>
              <p:nvPr/>
            </p:nvSpPr>
            <p:spPr bwMode="auto">
              <a:xfrm>
                <a:off x="1923" y="0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3167" name="Line 17"/>
              <p:cNvSpPr>
                <a:spLocks noChangeShapeType="1"/>
              </p:cNvSpPr>
              <p:nvPr/>
            </p:nvSpPr>
            <p:spPr bwMode="auto">
              <a:xfrm>
                <a:off x="2437" y="5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95761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1448781"/>
            <a:ext cx="9144000" cy="3708411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578CF6-34BE-4367-B21C-0759CA1EC509}"/>
              </a:ext>
            </a:extLst>
          </p:cNvPr>
          <p:cNvSpPr/>
          <p:nvPr/>
        </p:nvSpPr>
        <p:spPr>
          <a:xfrm>
            <a:off x="0" y="5157192"/>
            <a:ext cx="9144000" cy="1440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936104"/>
          </a:xfrm>
        </p:spPr>
        <p:txBody>
          <a:bodyPr/>
          <a:lstStyle/>
          <a:p>
            <a:r>
              <a:rPr lang="zh-CN" altLang="en-US" dirty="0"/>
              <a:t>邻接多重表的定义</a:t>
            </a:r>
            <a:endParaRPr lang="en-US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692696"/>
            <a:ext cx="8507288" cy="616530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#define MAX_VE</a:t>
            </a:r>
            <a:r>
              <a:rPr lang="en-US" altLang="zh-CN" sz="2200" dirty="0">
                <a:ea typeface="宋体" panose="02010600030101010101" pitchFamily="2" charset="-122"/>
              </a:rPr>
              <a:t>RTE</a:t>
            </a:r>
            <a:r>
              <a:rPr lang="en-US" altLang="en-US" sz="2200" dirty="0">
                <a:ea typeface="宋体" panose="02010600030101010101" pitchFamily="2" charset="-122"/>
              </a:rPr>
              <a:t>X_NUM  30  //</a:t>
            </a:r>
            <a:r>
              <a:rPr lang="en-US" altLang="en-US" sz="2200" dirty="0" err="1">
                <a:ea typeface="宋体" panose="02010600030101010101" pitchFamily="2" charset="-122"/>
              </a:rPr>
              <a:t>最大顶点数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>
                <a:ea typeface="宋体" panose="02010600030101010101" pitchFamily="2" charset="-122"/>
              </a:rPr>
              <a:t>typedef</a:t>
            </a:r>
            <a:r>
              <a:rPr lang="en-US" altLang="en-US" sz="2200" dirty="0">
                <a:ea typeface="宋体" panose="02010600030101010101" pitchFamily="2" charset="-122"/>
              </a:rPr>
              <a:t>  </a:t>
            </a:r>
            <a:r>
              <a:rPr lang="en-US" altLang="en-US" sz="2200" dirty="0" err="1">
                <a:ea typeface="宋体" panose="02010600030101010101" pitchFamily="2" charset="-122"/>
              </a:rPr>
              <a:t>emnu</a:t>
            </a:r>
            <a:r>
              <a:rPr lang="en-US" altLang="en-US" sz="2200" dirty="0">
                <a:ea typeface="宋体" panose="02010600030101010101" pitchFamily="2" charset="-122"/>
              </a:rPr>
              <a:t> {unvisited , visited}  </a:t>
            </a:r>
            <a:r>
              <a:rPr lang="en-US" altLang="en-US" sz="2200" dirty="0" err="1">
                <a:ea typeface="宋体" panose="02010600030101010101" pitchFamily="2" charset="-122"/>
              </a:rPr>
              <a:t>Visit</a:t>
            </a:r>
            <a:r>
              <a:rPr lang="en-US" altLang="zh-CN" sz="2200" dirty="0" err="1">
                <a:ea typeface="宋体" panose="02010600030101010101" pitchFamily="2" charset="-122"/>
              </a:rPr>
              <a:t>If</a:t>
            </a:r>
            <a:r>
              <a:rPr lang="en-US" altLang="en-US" sz="22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>
                <a:ea typeface="宋体" panose="02010600030101010101" pitchFamily="2" charset="-122"/>
              </a:rPr>
              <a:t>typedef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struct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E</a:t>
            </a:r>
            <a:r>
              <a:rPr lang="en-US" altLang="zh-CN" sz="2200" dirty="0" err="1">
                <a:ea typeface="宋体" panose="02010600030101010101" pitchFamily="2" charset="-122"/>
              </a:rPr>
              <a:t>box</a:t>
            </a:r>
            <a:r>
              <a:rPr lang="en-US" altLang="zh-CN" sz="2200" dirty="0">
                <a:ea typeface="宋体" panose="02010600030101010101" pitchFamily="2" charset="-122"/>
              </a:rPr>
              <a:t> {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dirty="0" err="1">
                <a:ea typeface="宋体" panose="02010600030101010101" pitchFamily="2" charset="-122"/>
              </a:rPr>
              <a:t>VisitIf</a:t>
            </a:r>
            <a:r>
              <a:rPr lang="en-US" altLang="en-US" sz="2200" dirty="0">
                <a:ea typeface="宋体" panose="02010600030101010101" pitchFamily="2" charset="-122"/>
              </a:rPr>
              <a:t>  mark;    //</a:t>
            </a:r>
            <a:r>
              <a:rPr lang="en-US" altLang="en-US" sz="2200" dirty="0" err="1">
                <a:ea typeface="宋体" panose="02010600030101010101" pitchFamily="2" charset="-122"/>
              </a:rPr>
              <a:t>访问标记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dirty="0" err="1">
                <a:ea typeface="宋体" panose="02010600030101010101" pitchFamily="2" charset="-122"/>
              </a:rPr>
              <a:t>int</a:t>
            </a:r>
            <a:r>
              <a:rPr lang="en-US" altLang="en-US" sz="2200" dirty="0">
                <a:ea typeface="宋体" panose="02010600030101010101" pitchFamily="2" charset="-122"/>
              </a:rPr>
              <a:t>  </a:t>
            </a:r>
            <a:r>
              <a:rPr lang="en-US" altLang="en-US" sz="2200" dirty="0" err="1">
                <a:ea typeface="宋体" panose="02010600030101010101" pitchFamily="2" charset="-122"/>
              </a:rPr>
              <a:t>ivex</a:t>
            </a:r>
            <a:r>
              <a:rPr lang="en-US" altLang="en-US" sz="2200" dirty="0">
                <a:ea typeface="宋体" panose="02010600030101010101" pitchFamily="2" charset="-122"/>
              </a:rPr>
              <a:t>, </a:t>
            </a:r>
            <a:r>
              <a:rPr lang="en-US" altLang="en-US" sz="2200" dirty="0" err="1">
                <a:ea typeface="宋体" panose="02010600030101010101" pitchFamily="2" charset="-122"/>
              </a:rPr>
              <a:t>jvex</a:t>
            </a:r>
            <a:r>
              <a:rPr lang="en-US" altLang="en-US" sz="2200" dirty="0">
                <a:ea typeface="宋体" panose="02010600030101010101" pitchFamily="2" charset="-122"/>
              </a:rPr>
              <a:t>; //</a:t>
            </a:r>
            <a:r>
              <a:rPr lang="en-US" altLang="en-US" sz="2200" dirty="0" err="1">
                <a:ea typeface="宋体" panose="02010600030101010101" pitchFamily="2" charset="-122"/>
              </a:rPr>
              <a:t>该边依附的两个结点在图中的位置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//</a:t>
            </a:r>
            <a:r>
              <a:rPr lang="en-US" altLang="en-US" sz="2200" dirty="0" err="1">
                <a:ea typeface="宋体" panose="02010600030101010101" pitchFamily="2" charset="-122"/>
              </a:rPr>
              <a:t>分别指向依附于这两个顶点的下一条边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struct </a:t>
            </a:r>
            <a:r>
              <a:rPr lang="en-US" altLang="en-US" sz="2200" b="1" dirty="0" err="1">
                <a:solidFill>
                  <a:srgbClr val="00B050"/>
                </a:solidFill>
                <a:ea typeface="宋体" panose="02010600030101010101" pitchFamily="2" charset="-122"/>
              </a:rPr>
              <a:t>EBox</a:t>
            </a:r>
            <a:r>
              <a:rPr lang="en-US" altLang="en-US" sz="2200" dirty="0">
                <a:ea typeface="宋体" panose="02010600030101010101" pitchFamily="2" charset="-122"/>
              </a:rPr>
              <a:t>  *</a:t>
            </a:r>
            <a:r>
              <a:rPr lang="en-US" altLang="en-US" sz="2200" dirty="0" err="1">
                <a:ea typeface="宋体" panose="02010600030101010101" pitchFamily="2" charset="-122"/>
              </a:rPr>
              <a:t>ilink</a:t>
            </a:r>
            <a:r>
              <a:rPr lang="en-US" altLang="en-US" sz="2200" dirty="0">
                <a:ea typeface="宋体" panose="02010600030101010101" pitchFamily="2" charset="-122"/>
              </a:rPr>
              <a:t>, *</a:t>
            </a:r>
            <a:r>
              <a:rPr lang="en-US" altLang="en-US" sz="2200" dirty="0" err="1">
                <a:ea typeface="宋体" panose="02010600030101010101" pitchFamily="2" charset="-122"/>
              </a:rPr>
              <a:t>jlink</a:t>
            </a:r>
            <a:r>
              <a:rPr lang="en-US" altLang="en-US" sz="2200" dirty="0">
                <a:ea typeface="宋体" panose="02010600030101010101" pitchFamily="2" charset="-122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dirty="0" err="1">
                <a:ea typeface="宋体" panose="02010600030101010101" pitchFamily="2" charset="-122"/>
              </a:rPr>
              <a:t>InfoType</a:t>
            </a:r>
            <a:r>
              <a:rPr lang="en-US" altLang="en-US" sz="2200" dirty="0">
                <a:ea typeface="宋体" panose="02010600030101010101" pitchFamily="2" charset="-122"/>
              </a:rPr>
              <a:t>    info  ;       //</a:t>
            </a:r>
            <a:r>
              <a:rPr lang="zh-CN" altLang="en-US" sz="2200" dirty="0">
                <a:ea typeface="宋体" panose="02010600030101010101" pitchFamily="2" charset="-122"/>
              </a:rPr>
              <a:t>与边相关的信息</a:t>
            </a:r>
            <a:r>
              <a:rPr lang="en-US" altLang="zh-CN" sz="2200" dirty="0">
                <a:ea typeface="宋体" panose="02010600030101010101" pitchFamily="2" charset="-122"/>
              </a:rPr>
              <a:t>, </a:t>
            </a:r>
            <a:r>
              <a:rPr lang="zh-CN" altLang="en-US" sz="2200" dirty="0">
                <a:ea typeface="宋体" panose="02010600030101010101" pitchFamily="2" charset="-122"/>
              </a:rPr>
              <a:t>如权值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}</a:t>
            </a:r>
            <a:r>
              <a:rPr lang="en-US" altLang="en-US" sz="2200" b="1" dirty="0" err="1">
                <a:solidFill>
                  <a:srgbClr val="00B050"/>
                </a:solidFill>
                <a:ea typeface="宋体" panose="02010600030101010101" pitchFamily="2" charset="-122"/>
              </a:rPr>
              <a:t>EBox</a:t>
            </a:r>
            <a:r>
              <a:rPr lang="en-US" altLang="en-US" sz="2200" dirty="0">
                <a:ea typeface="宋体" panose="02010600030101010101" pitchFamily="2" charset="-122"/>
              </a:rPr>
              <a:t> ;    //</a:t>
            </a:r>
            <a:r>
              <a:rPr lang="en-US" altLang="en-US" sz="2200" b="1" dirty="0" err="1">
                <a:ea typeface="宋体" panose="02010600030101010101" pitchFamily="2" charset="-122"/>
              </a:rPr>
              <a:t>边结点</a:t>
            </a:r>
            <a:endParaRPr lang="en-US" altLang="en-US" sz="2200" b="1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>
                <a:ea typeface="宋体" panose="02010600030101010101" pitchFamily="2" charset="-122"/>
              </a:rPr>
              <a:t>typedef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struct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VexBox</a:t>
            </a:r>
            <a:r>
              <a:rPr lang="en-US" altLang="en-US" sz="2200" dirty="0">
                <a:ea typeface="宋体" panose="02010600030101010101" pitchFamily="2" charset="-122"/>
              </a:rPr>
              <a:t> 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dirty="0" err="1">
                <a:ea typeface="宋体" panose="02010600030101010101" pitchFamily="2" charset="-122"/>
              </a:rPr>
              <a:t>VertexType</a:t>
            </a:r>
            <a:r>
              <a:rPr lang="en-US" altLang="en-US" sz="2200" dirty="0">
                <a:ea typeface="宋体" panose="02010600030101010101" pitchFamily="2" charset="-122"/>
              </a:rPr>
              <a:t>  data;     //</a:t>
            </a:r>
            <a:r>
              <a:rPr lang="en-US" altLang="en-US" sz="2200" dirty="0" err="1">
                <a:ea typeface="宋体" panose="02010600030101010101" pitchFamily="2" charset="-122"/>
              </a:rPr>
              <a:t>顶点信息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b="1" dirty="0" err="1">
                <a:solidFill>
                  <a:srgbClr val="00B050"/>
                </a:solidFill>
                <a:ea typeface="宋体" panose="02010600030101010101" pitchFamily="2" charset="-122"/>
              </a:rPr>
              <a:t>EBox</a:t>
            </a:r>
            <a:r>
              <a:rPr lang="en-US" altLang="en-US" sz="2200" dirty="0">
                <a:ea typeface="宋体" panose="02010600030101010101" pitchFamily="2" charset="-122"/>
              </a:rPr>
              <a:t>  *</a:t>
            </a:r>
            <a:r>
              <a:rPr lang="en-US" altLang="en-US" sz="2200" dirty="0" err="1">
                <a:ea typeface="宋体" panose="02010600030101010101" pitchFamily="2" charset="-122"/>
              </a:rPr>
              <a:t>firsedge</a:t>
            </a:r>
            <a:r>
              <a:rPr lang="en-US" altLang="en-US" sz="2200" dirty="0">
                <a:ea typeface="宋体" panose="02010600030101010101" pitchFamily="2" charset="-122"/>
              </a:rPr>
              <a:t> ;      //</a:t>
            </a:r>
            <a:r>
              <a:rPr lang="en-US" altLang="en-US" sz="2200" dirty="0" err="1">
                <a:ea typeface="宋体" panose="02010600030101010101" pitchFamily="2" charset="-122"/>
              </a:rPr>
              <a:t>指向依附于该顶点的第一条边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}</a:t>
            </a:r>
            <a:r>
              <a:rPr lang="en-US" altLang="en-US" sz="2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VerBox</a:t>
            </a:r>
            <a:r>
              <a:rPr lang="en-US" altLang="en-US" sz="2200" dirty="0">
                <a:ea typeface="宋体" panose="02010600030101010101" pitchFamily="2" charset="-122"/>
              </a:rPr>
              <a:t>;    //</a:t>
            </a:r>
            <a:r>
              <a:rPr lang="en-US" altLang="en-US" sz="2200" b="1" dirty="0" err="1">
                <a:ea typeface="宋体" panose="02010600030101010101" pitchFamily="2" charset="-122"/>
              </a:rPr>
              <a:t>顶点结点</a:t>
            </a:r>
            <a:endParaRPr lang="en-US" altLang="en-US" sz="2200" b="1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>
                <a:ea typeface="宋体" panose="02010600030101010101" pitchFamily="2" charset="-122"/>
              </a:rPr>
              <a:t>typedef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struct</a:t>
            </a:r>
            <a:r>
              <a:rPr lang="en-US" altLang="en-US" sz="2200" dirty="0">
                <a:ea typeface="宋体" panose="02010600030101010101" pitchFamily="2" charset="-122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	</a:t>
            </a:r>
            <a:r>
              <a:rPr lang="en-US" altLang="en-US" sz="2200" dirty="0" err="1">
                <a:ea typeface="宋体" panose="02010600030101010101" pitchFamily="2" charset="-122"/>
              </a:rPr>
              <a:t>int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en-US" sz="2200" dirty="0" err="1">
                <a:ea typeface="宋体" panose="02010600030101010101" pitchFamily="2" charset="-122"/>
              </a:rPr>
              <a:t>vexnum,edgenum</a:t>
            </a:r>
            <a:r>
              <a:rPr lang="en-US" altLang="en-US" sz="2200" dirty="0">
                <a:ea typeface="宋体" panose="02010600030101010101" pitchFamily="2" charset="-122"/>
              </a:rPr>
              <a:t>; //</a:t>
            </a:r>
            <a:r>
              <a:rPr lang="zh-CN" altLang="en-US" sz="2200" dirty="0">
                <a:ea typeface="宋体" panose="02010600030101010101" pitchFamily="2" charset="-122"/>
              </a:rPr>
              <a:t>无向图的顶点数和边数</a:t>
            </a:r>
            <a:endParaRPr lang="en-US" altLang="en-US" sz="2200" dirty="0">
              <a:ea typeface="宋体" panose="02010600030101010101" pitchFamily="2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200" dirty="0">
                <a:ea typeface="宋体" panose="02010600030101010101" pitchFamily="2" charset="-122"/>
              </a:rPr>
              <a:t>	</a:t>
            </a:r>
            <a:r>
              <a:rPr lang="en-US" altLang="zh-CN" sz="2200" b="1" dirty="0" err="1">
                <a:solidFill>
                  <a:srgbClr val="C00000"/>
                </a:solidFill>
                <a:ea typeface="宋体" panose="02010600030101010101" pitchFamily="2" charset="-122"/>
              </a:rPr>
              <a:t>VerBox</a:t>
            </a:r>
            <a:r>
              <a:rPr lang="en-US" altLang="en-US" sz="2200" dirty="0">
                <a:ea typeface="宋体" panose="02010600030101010101" pitchFamily="2" charset="-122"/>
              </a:rPr>
              <a:t> </a:t>
            </a:r>
            <a:r>
              <a:rPr lang="en-US" altLang="zh-CN" sz="2200" dirty="0" err="1">
                <a:ea typeface="宋体" panose="02010600030101010101" pitchFamily="2" charset="-122"/>
              </a:rPr>
              <a:t>adj</a:t>
            </a:r>
            <a:r>
              <a:rPr lang="en-US" altLang="en-US" sz="2200" dirty="0" err="1">
                <a:ea typeface="宋体" panose="02010600030101010101" pitchFamily="2" charset="-122"/>
              </a:rPr>
              <a:t>mulist</a:t>
            </a:r>
            <a:r>
              <a:rPr lang="en-US" altLang="en-US" sz="2200" dirty="0">
                <a:ea typeface="宋体" panose="02010600030101010101" pitchFamily="2" charset="-122"/>
              </a:rPr>
              <a:t>[MAX_VE</a:t>
            </a:r>
            <a:r>
              <a:rPr lang="en-US" altLang="zh-CN" sz="2200" dirty="0">
                <a:ea typeface="宋体" panose="02010600030101010101" pitchFamily="2" charset="-122"/>
              </a:rPr>
              <a:t>RTE</a:t>
            </a:r>
            <a:r>
              <a:rPr lang="en-US" altLang="en-US" sz="2200" dirty="0">
                <a:ea typeface="宋体" panose="02010600030101010101" pitchFamily="2" charset="-122"/>
              </a:rPr>
              <a:t>X_NUM];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ea typeface="宋体" panose="02010600030101010101" pitchFamily="2" charset="-122"/>
              </a:rPr>
              <a:t>}</a:t>
            </a:r>
            <a:r>
              <a:rPr lang="en-US" altLang="en-US" sz="2200" b="1" dirty="0" err="1">
                <a:solidFill>
                  <a:srgbClr val="0000FF"/>
                </a:solidFill>
                <a:ea typeface="宋体" panose="02010600030101010101" pitchFamily="2" charset="-122"/>
              </a:rPr>
              <a:t>AMGraph</a:t>
            </a:r>
            <a:r>
              <a:rPr lang="en-US" altLang="en-US" sz="2200" dirty="0">
                <a:ea typeface="宋体" panose="02010600030101010101" pitchFamily="2" charset="-122"/>
              </a:rPr>
              <a:t> ;</a:t>
            </a:r>
          </a:p>
          <a:p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9211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术语</a:t>
            </a:r>
            <a:r>
              <a:rPr lang="en-US" altLang="zh-CN"/>
              <a:t>-</a:t>
            </a:r>
            <a:r>
              <a:rPr lang="zh-CN" altLang="en-US"/>
              <a:t>图的分类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简单图</a:t>
            </a:r>
            <a:r>
              <a:rPr lang="en-US" altLang="zh-CN" b="1" dirty="0"/>
              <a:t>(simple graph)</a:t>
            </a:r>
            <a:r>
              <a:rPr lang="zh-CN" altLang="en-US" dirty="0"/>
              <a:t>：每条边连接两个不同的顶点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zh-CN" altLang="en-US" b="1" dirty="0">
                <a:solidFill>
                  <a:srgbClr val="C00000"/>
                </a:solidFill>
              </a:rPr>
              <a:t>无自环</a:t>
            </a:r>
            <a:r>
              <a:rPr lang="en-US" altLang="zh-CN" dirty="0"/>
              <a:t>)</a:t>
            </a:r>
            <a:r>
              <a:rPr lang="zh-CN" altLang="en-US" dirty="0"/>
              <a:t>且没有两条不同的边连接一对相同顶点</a:t>
            </a:r>
            <a:r>
              <a:rPr lang="en-US" altLang="zh-CN" dirty="0"/>
              <a:t>(</a:t>
            </a:r>
            <a:r>
              <a:rPr lang="zh-CN" altLang="en-US" dirty="0"/>
              <a:t>即</a:t>
            </a:r>
            <a:r>
              <a:rPr lang="zh-CN" altLang="en-US" b="1" dirty="0">
                <a:solidFill>
                  <a:srgbClr val="C00000"/>
                </a:solidFill>
              </a:rPr>
              <a:t>无重边</a:t>
            </a:r>
            <a:r>
              <a:rPr lang="en-US" altLang="zh-CN" dirty="0"/>
              <a:t>)</a:t>
            </a:r>
            <a:r>
              <a:rPr lang="zh-CN" altLang="en-US" dirty="0"/>
              <a:t>的图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</a:rPr>
              <a:t>完全图</a:t>
            </a:r>
            <a:r>
              <a:rPr lang="en-US" altLang="zh-CN" b="1" dirty="0"/>
              <a:t>(complete graph)</a:t>
            </a:r>
            <a:r>
              <a:rPr lang="zh-CN" altLang="en-US" dirty="0"/>
              <a:t>：在每对不同顶点之间</a:t>
            </a:r>
            <a:r>
              <a:rPr lang="zh-CN" altLang="en-US" dirty="0">
                <a:solidFill>
                  <a:srgbClr val="C00000"/>
                </a:solidFill>
              </a:rPr>
              <a:t>恰好有一条边</a:t>
            </a:r>
            <a:r>
              <a:rPr lang="zh-CN" altLang="en-US" dirty="0"/>
              <a:t>的简单图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多重图</a:t>
            </a:r>
            <a:r>
              <a:rPr lang="en-US" altLang="zh-CN" b="1" dirty="0"/>
              <a:t>(multigraph)</a:t>
            </a:r>
            <a:r>
              <a:rPr lang="zh-CN" altLang="en-US" dirty="0"/>
              <a:t>：有多重边连接到同一对顶点的图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89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邻接多重表与邻接表的区别</a:t>
            </a:r>
            <a:endParaRPr lang="en-US" dirty="0"/>
          </a:p>
        </p:txBody>
      </p:sp>
      <p:sp>
        <p:nvSpPr>
          <p:cNvPr id="4771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4704"/>
            <a:ext cx="8229600" cy="334359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邻接表的同一条边用两个结点表示，而邻接多重表只用一个结点表示</a:t>
            </a:r>
            <a:endParaRPr lang="en-US" altLang="zh-CN" dirty="0"/>
          </a:p>
          <a:p>
            <a:r>
              <a:rPr lang="zh-CN" altLang="en-US" dirty="0"/>
              <a:t>邻接多重表能较方便地完成</a:t>
            </a:r>
            <a:r>
              <a:rPr lang="zh-CN" altLang="en-US" dirty="0">
                <a:solidFill>
                  <a:srgbClr val="C00000"/>
                </a:solidFill>
              </a:rPr>
              <a:t>对边的操作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标记已被搜索的边</a:t>
            </a:r>
            <a:endParaRPr lang="en-US" altLang="zh-CN" dirty="0"/>
          </a:p>
          <a:p>
            <a:pPr lvl="1"/>
            <a:r>
              <a:rPr lang="zh-CN" altLang="en-US" dirty="0"/>
              <a:t>删除一条边</a:t>
            </a:r>
            <a:endParaRPr lang="en-US" altLang="zh-CN" dirty="0"/>
          </a:p>
          <a:p>
            <a:r>
              <a:rPr lang="zh-CN" altLang="en-US" dirty="0"/>
              <a:t>除标志域外，邻接多重表与邻接表表达的信息是相同的，因此，操作的实现也基本相似</a:t>
            </a:r>
          </a:p>
        </p:txBody>
      </p:sp>
      <p:sp>
        <p:nvSpPr>
          <p:cNvPr id="437252" name="Rectangle 4"/>
          <p:cNvSpPr>
            <a:spLocks noChangeArrowheads="1"/>
          </p:cNvSpPr>
          <p:nvPr/>
        </p:nvSpPr>
        <p:spPr bwMode="auto">
          <a:xfrm>
            <a:off x="5436096" y="6453336"/>
            <a:ext cx="3706812" cy="384178"/>
          </a:xfrm>
          <a:prstGeom prst="rect">
            <a:avLst/>
          </a:prstGeom>
          <a:noFill/>
          <a:ln w="9525">
            <a:noFill/>
            <a:miter lim="800000"/>
            <a:headEnd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itchFamily="18" charset="0"/>
              </a:rPr>
              <a:t>无向图及其多重邻接链表</a:t>
            </a:r>
          </a:p>
        </p:txBody>
      </p:sp>
      <p:grpSp>
        <p:nvGrpSpPr>
          <p:cNvPr id="437253" name="Group 5"/>
          <p:cNvGrpSpPr>
            <a:grpSpLocks/>
          </p:cNvGrpSpPr>
          <p:nvPr/>
        </p:nvGrpSpPr>
        <p:grpSpPr bwMode="auto">
          <a:xfrm>
            <a:off x="251520" y="4824712"/>
            <a:ext cx="1449387" cy="1376637"/>
            <a:chOff x="0" y="0"/>
            <a:chExt cx="913" cy="731"/>
          </a:xfrm>
        </p:grpSpPr>
        <p:sp>
          <p:nvSpPr>
            <p:cNvPr id="437330" name="Oval 6"/>
            <p:cNvSpPr>
              <a:spLocks noChangeArrowheads="1"/>
            </p:cNvSpPr>
            <p:nvPr/>
          </p:nvSpPr>
          <p:spPr bwMode="auto">
            <a:xfrm>
              <a:off x="0" y="3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20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37331" name="Oval 7"/>
            <p:cNvSpPr>
              <a:spLocks noChangeArrowheads="1"/>
            </p:cNvSpPr>
            <p:nvPr/>
          </p:nvSpPr>
          <p:spPr bwMode="auto">
            <a:xfrm>
              <a:off x="17" y="504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2000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37332" name="Oval 8"/>
            <p:cNvSpPr>
              <a:spLocks noChangeArrowheads="1"/>
            </p:cNvSpPr>
            <p:nvPr/>
          </p:nvSpPr>
          <p:spPr bwMode="auto">
            <a:xfrm>
              <a:off x="618" y="496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v</a:t>
              </a:r>
              <a:r>
                <a:rPr lang="en-US" altLang="en-US" sz="2400" baseline="-20000"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37333" name="Oval 9"/>
            <p:cNvSpPr>
              <a:spLocks noChangeArrowheads="1"/>
            </p:cNvSpPr>
            <p:nvPr/>
          </p:nvSpPr>
          <p:spPr bwMode="auto">
            <a:xfrm>
              <a:off x="601" y="0"/>
              <a:ext cx="295" cy="2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Times New Roman" pitchFamily="18" charset="0"/>
                </a:rPr>
                <a:t>v</a:t>
              </a:r>
              <a:r>
                <a:rPr lang="en-US" altLang="en-US" sz="2400" baseline="-20000" dirty="0"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37334" name="Line 10"/>
            <p:cNvSpPr>
              <a:spLocks noChangeShapeType="1"/>
            </p:cNvSpPr>
            <p:nvPr/>
          </p:nvSpPr>
          <p:spPr bwMode="auto">
            <a:xfrm>
              <a:off x="144" y="271"/>
              <a:ext cx="0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5" name="Line 11"/>
            <p:cNvSpPr>
              <a:spLocks noChangeShapeType="1"/>
            </p:cNvSpPr>
            <p:nvPr/>
          </p:nvSpPr>
          <p:spPr bwMode="auto">
            <a:xfrm>
              <a:off x="752" y="235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6" name="Line 12"/>
            <p:cNvSpPr>
              <a:spLocks noChangeShapeType="1"/>
            </p:cNvSpPr>
            <p:nvPr/>
          </p:nvSpPr>
          <p:spPr bwMode="auto">
            <a:xfrm>
              <a:off x="262" y="216"/>
              <a:ext cx="380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7" name="Line 13"/>
            <p:cNvSpPr>
              <a:spLocks noChangeShapeType="1"/>
            </p:cNvSpPr>
            <p:nvPr/>
          </p:nvSpPr>
          <p:spPr bwMode="auto">
            <a:xfrm flipV="1">
              <a:off x="303" y="139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38" name="Line 14"/>
            <p:cNvSpPr>
              <a:spLocks noChangeShapeType="1"/>
            </p:cNvSpPr>
            <p:nvPr/>
          </p:nvSpPr>
          <p:spPr bwMode="auto">
            <a:xfrm>
              <a:off x="310" y="621"/>
              <a:ext cx="3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55" name="Group 16"/>
          <p:cNvGrpSpPr>
            <a:grpSpLocks/>
          </p:cNvGrpSpPr>
          <p:nvPr/>
        </p:nvGrpSpPr>
        <p:grpSpPr bwMode="auto">
          <a:xfrm>
            <a:off x="3910707" y="5453709"/>
            <a:ext cx="1079500" cy="563084"/>
            <a:chOff x="0" y="0"/>
            <a:chExt cx="1104" cy="227"/>
          </a:xfrm>
        </p:grpSpPr>
        <p:sp>
          <p:nvSpPr>
            <p:cNvPr id="437327" name="Line 17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28" name="Line 18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29" name="Line 19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57" name="Line 21"/>
          <p:cNvSpPr>
            <a:spLocks noChangeShapeType="1"/>
          </p:cNvSpPr>
          <p:nvPr/>
        </p:nvSpPr>
        <p:spPr bwMode="auto">
          <a:xfrm>
            <a:off x="2889945" y="6041275"/>
            <a:ext cx="36036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sp>
        <p:nvSpPr>
          <p:cNvPr id="437258" name="Line 22"/>
          <p:cNvSpPr>
            <a:spLocks noChangeShapeType="1"/>
          </p:cNvSpPr>
          <p:nvPr/>
        </p:nvSpPr>
        <p:spPr bwMode="auto">
          <a:xfrm>
            <a:off x="2894707" y="4971604"/>
            <a:ext cx="360363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59" name="Group 23"/>
          <p:cNvGrpSpPr>
            <a:grpSpLocks/>
          </p:cNvGrpSpPr>
          <p:nvPr/>
        </p:nvGrpSpPr>
        <p:grpSpPr bwMode="auto">
          <a:xfrm>
            <a:off x="2051720" y="4775748"/>
            <a:ext cx="952500" cy="1877575"/>
            <a:chOff x="0" y="0"/>
            <a:chExt cx="600" cy="993"/>
          </a:xfrm>
        </p:grpSpPr>
        <p:grpSp>
          <p:nvGrpSpPr>
            <p:cNvPr id="437309" name="Group 24"/>
            <p:cNvGrpSpPr>
              <a:grpSpLocks/>
            </p:cNvGrpSpPr>
            <p:nvPr/>
          </p:nvGrpSpPr>
          <p:grpSpPr bwMode="auto">
            <a:xfrm>
              <a:off x="213" y="0"/>
              <a:ext cx="387" cy="993"/>
              <a:chOff x="0" y="0"/>
              <a:chExt cx="387" cy="993"/>
            </a:xfrm>
          </p:grpSpPr>
          <p:grpSp>
            <p:nvGrpSpPr>
              <p:cNvPr id="437315" name="Group 25"/>
              <p:cNvGrpSpPr>
                <a:grpSpLocks/>
              </p:cNvGrpSpPr>
              <p:nvPr/>
            </p:nvGrpSpPr>
            <p:grpSpPr bwMode="auto">
              <a:xfrm>
                <a:off x="1" y="0"/>
                <a:ext cx="385" cy="249"/>
                <a:chOff x="0" y="0"/>
                <a:chExt cx="385" cy="204"/>
              </a:xfrm>
            </p:grpSpPr>
            <p:sp>
              <p:nvSpPr>
                <p:cNvPr id="437325" name="Rectangle 2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37326" name="Line 27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6" name="Group 28"/>
              <p:cNvGrpSpPr>
                <a:grpSpLocks/>
              </p:cNvGrpSpPr>
              <p:nvPr/>
            </p:nvGrpSpPr>
            <p:grpSpPr bwMode="auto">
              <a:xfrm>
                <a:off x="0" y="247"/>
                <a:ext cx="385" cy="249"/>
                <a:chOff x="0" y="0"/>
                <a:chExt cx="385" cy="204"/>
              </a:xfrm>
            </p:grpSpPr>
            <p:sp>
              <p:nvSpPr>
                <p:cNvPr id="437323" name="Rectangle 2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37324" name="Line 30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7" name="Group 31"/>
              <p:cNvGrpSpPr>
                <a:grpSpLocks/>
              </p:cNvGrpSpPr>
              <p:nvPr/>
            </p:nvGrpSpPr>
            <p:grpSpPr bwMode="auto">
              <a:xfrm>
                <a:off x="2" y="496"/>
                <a:ext cx="385" cy="249"/>
                <a:chOff x="0" y="0"/>
                <a:chExt cx="385" cy="204"/>
              </a:xfrm>
            </p:grpSpPr>
            <p:sp>
              <p:nvSpPr>
                <p:cNvPr id="437321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37322" name="Line 33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  <p:grpSp>
            <p:nvGrpSpPr>
              <p:cNvPr id="437318" name="Group 34"/>
              <p:cNvGrpSpPr>
                <a:grpSpLocks/>
              </p:cNvGrpSpPr>
              <p:nvPr/>
            </p:nvGrpSpPr>
            <p:grpSpPr bwMode="auto">
              <a:xfrm>
                <a:off x="2" y="744"/>
                <a:ext cx="385" cy="249"/>
                <a:chOff x="0" y="0"/>
                <a:chExt cx="385" cy="204"/>
              </a:xfrm>
            </p:grpSpPr>
            <p:sp>
              <p:nvSpPr>
                <p:cNvPr id="437319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85" cy="204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v</a:t>
                  </a:r>
                  <a:r>
                    <a:rPr lang="en-US" altLang="en-US" sz="2400" baseline="-20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37320" name="Line 36"/>
                <p:cNvSpPr>
                  <a:spLocks noChangeShapeType="1"/>
                </p:cNvSpPr>
                <p:nvPr/>
              </p:nvSpPr>
              <p:spPr bwMode="auto">
                <a:xfrm>
                  <a:off x="240" y="0"/>
                  <a:ext cx="0" cy="20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sz="2400"/>
                </a:p>
              </p:txBody>
            </p:sp>
          </p:grpSp>
        </p:grpSp>
        <p:grpSp>
          <p:nvGrpSpPr>
            <p:cNvPr id="437310" name="Group 37"/>
            <p:cNvGrpSpPr>
              <a:grpSpLocks/>
            </p:cNvGrpSpPr>
            <p:nvPr/>
          </p:nvGrpSpPr>
          <p:grpSpPr bwMode="auto">
            <a:xfrm>
              <a:off x="0" y="0"/>
              <a:ext cx="181" cy="992"/>
              <a:chOff x="0" y="0"/>
              <a:chExt cx="181" cy="992"/>
            </a:xfrm>
          </p:grpSpPr>
          <p:sp>
            <p:nvSpPr>
              <p:cNvPr id="437311" name="Rectangle 3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437312" name="Rectangle 39"/>
              <p:cNvSpPr>
                <a:spLocks noChangeArrowheads="1"/>
              </p:cNvSpPr>
              <p:nvPr/>
            </p:nvSpPr>
            <p:spPr bwMode="auto">
              <a:xfrm>
                <a:off x="0" y="247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37313" name="Rectangle 40"/>
              <p:cNvSpPr>
                <a:spLocks noChangeArrowheads="1"/>
              </p:cNvSpPr>
              <p:nvPr/>
            </p:nvSpPr>
            <p:spPr bwMode="auto">
              <a:xfrm>
                <a:off x="0" y="495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37314" name="Rectangle 41"/>
              <p:cNvSpPr>
                <a:spLocks noChangeArrowheads="1"/>
              </p:cNvSpPr>
              <p:nvPr/>
            </p:nvSpPr>
            <p:spPr bwMode="auto">
              <a:xfrm>
                <a:off x="0" y="743"/>
                <a:ext cx="181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3</a:t>
                </a:r>
              </a:p>
            </p:txBody>
          </p:sp>
        </p:grpSp>
      </p:grpSp>
      <p:grpSp>
        <p:nvGrpSpPr>
          <p:cNvPr id="437260" name="Group 42"/>
          <p:cNvGrpSpPr>
            <a:grpSpLocks/>
          </p:cNvGrpSpPr>
          <p:nvPr/>
        </p:nvGrpSpPr>
        <p:grpSpPr bwMode="auto">
          <a:xfrm>
            <a:off x="3250307" y="4775748"/>
            <a:ext cx="1295400" cy="384178"/>
            <a:chOff x="0" y="0"/>
            <a:chExt cx="816" cy="204"/>
          </a:xfrm>
        </p:grpSpPr>
        <p:sp>
          <p:nvSpPr>
            <p:cNvPr id="437304" name="Rectangle 43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Times New Roman" pitchFamily="18" charset="0"/>
                </a:rPr>
                <a:t>0     1</a:t>
              </a:r>
            </a:p>
          </p:txBody>
        </p:sp>
        <p:sp>
          <p:nvSpPr>
            <p:cNvPr id="437305" name="Line 44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6" name="Line 45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7" name="Line 46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8" name="Line 47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1" name="Group 48"/>
          <p:cNvGrpSpPr>
            <a:grpSpLocks/>
          </p:cNvGrpSpPr>
          <p:nvPr/>
        </p:nvGrpSpPr>
        <p:grpSpPr bwMode="auto">
          <a:xfrm>
            <a:off x="4748907" y="4775748"/>
            <a:ext cx="1295400" cy="384178"/>
            <a:chOff x="0" y="0"/>
            <a:chExt cx="816" cy="204"/>
          </a:xfrm>
        </p:grpSpPr>
        <p:sp>
          <p:nvSpPr>
            <p:cNvPr id="437299" name="Rectangle 4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>
                  <a:latin typeface="Times New Roman" pitchFamily="18" charset="0"/>
                </a:rPr>
                <a:t>0     2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300" name="Line 5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1" name="Line 5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2" name="Line 5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303" name="Line 5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2" name="Group 54"/>
          <p:cNvGrpSpPr>
            <a:grpSpLocks/>
          </p:cNvGrpSpPr>
          <p:nvPr/>
        </p:nvGrpSpPr>
        <p:grpSpPr bwMode="auto">
          <a:xfrm>
            <a:off x="2907407" y="5167459"/>
            <a:ext cx="719138" cy="299433"/>
            <a:chOff x="0" y="0"/>
            <a:chExt cx="453" cy="159"/>
          </a:xfrm>
        </p:grpSpPr>
        <p:sp>
          <p:nvSpPr>
            <p:cNvPr id="437297" name="Line 55"/>
            <p:cNvSpPr>
              <a:spLocks noChangeShapeType="1"/>
            </p:cNvSpPr>
            <p:nvPr/>
          </p:nvSpPr>
          <p:spPr bwMode="auto">
            <a:xfrm>
              <a:off x="0" y="152"/>
              <a:ext cx="453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8" name="Line 56"/>
            <p:cNvSpPr>
              <a:spLocks noChangeShapeType="1"/>
            </p:cNvSpPr>
            <p:nvPr/>
          </p:nvSpPr>
          <p:spPr bwMode="auto">
            <a:xfrm flipV="1">
              <a:off x="448" y="0"/>
              <a:ext cx="0" cy="15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3" name="Group 57"/>
          <p:cNvGrpSpPr>
            <a:grpSpLocks/>
          </p:cNvGrpSpPr>
          <p:nvPr/>
        </p:nvGrpSpPr>
        <p:grpSpPr bwMode="auto">
          <a:xfrm>
            <a:off x="3250307" y="5852953"/>
            <a:ext cx="1295400" cy="384178"/>
            <a:chOff x="0" y="0"/>
            <a:chExt cx="816" cy="204"/>
          </a:xfrm>
        </p:grpSpPr>
        <p:sp>
          <p:nvSpPr>
            <p:cNvPr id="437292" name="Rectangle 58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>
                  <a:latin typeface="Times New Roman" pitchFamily="18" charset="0"/>
                </a:rPr>
                <a:t>2     1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293" name="Line 59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4" name="Line 60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5" name="Line 61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6" name="Line 62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4" name="Group 63"/>
          <p:cNvGrpSpPr>
            <a:grpSpLocks/>
          </p:cNvGrpSpPr>
          <p:nvPr/>
        </p:nvGrpSpPr>
        <p:grpSpPr bwMode="auto">
          <a:xfrm>
            <a:off x="4748907" y="5852953"/>
            <a:ext cx="1295400" cy="384178"/>
            <a:chOff x="0" y="0"/>
            <a:chExt cx="816" cy="204"/>
          </a:xfrm>
        </p:grpSpPr>
        <p:sp>
          <p:nvSpPr>
            <p:cNvPr id="437287" name="Rectangle 64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latin typeface="Times New Roman" pitchFamily="18" charset="0"/>
                </a:rPr>
                <a:t>   </a:t>
              </a:r>
              <a:r>
                <a:rPr lang="en-US" altLang="en-US" sz="2400">
                  <a:latin typeface="Times New Roman" pitchFamily="18" charset="0"/>
                </a:rPr>
                <a:t>2     3</a:t>
              </a:r>
              <a:endParaRPr lang="en-US" altLang="en-US" sz="2400">
                <a:latin typeface="Times New Roman" pitchFamily="18" charset="0"/>
                <a:ea typeface="Arial Unicode MS" pitchFamily="34" charset="-122"/>
                <a:cs typeface="Arial Unicode MS" pitchFamily="34" charset="-122"/>
              </a:endParaRPr>
            </a:p>
          </p:txBody>
        </p:sp>
        <p:sp>
          <p:nvSpPr>
            <p:cNvPr id="437288" name="Line 65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9" name="Line 66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0" name="Line 67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91" name="Line 68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5" name="Group 69"/>
          <p:cNvGrpSpPr>
            <a:grpSpLocks/>
          </p:cNvGrpSpPr>
          <p:nvPr/>
        </p:nvGrpSpPr>
        <p:grpSpPr bwMode="auto">
          <a:xfrm>
            <a:off x="3910707" y="4365104"/>
            <a:ext cx="1079500" cy="643516"/>
            <a:chOff x="0" y="0"/>
            <a:chExt cx="1104" cy="227"/>
          </a:xfrm>
        </p:grpSpPr>
        <p:sp>
          <p:nvSpPr>
            <p:cNvPr id="437284" name="Line 70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5" name="Line 71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6" name="Line 72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66" name="Line 73"/>
          <p:cNvSpPr>
            <a:spLocks noChangeShapeType="1"/>
          </p:cNvSpPr>
          <p:nvPr/>
        </p:nvSpPr>
        <p:spPr bwMode="auto">
          <a:xfrm>
            <a:off x="4444107" y="5046933"/>
            <a:ext cx="0" cy="81355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67" name="Group 74"/>
          <p:cNvGrpSpPr>
            <a:grpSpLocks/>
          </p:cNvGrpSpPr>
          <p:nvPr/>
        </p:nvGrpSpPr>
        <p:grpSpPr bwMode="auto">
          <a:xfrm>
            <a:off x="5422007" y="4365104"/>
            <a:ext cx="1079500" cy="566952"/>
            <a:chOff x="0" y="0"/>
            <a:chExt cx="1104" cy="227"/>
          </a:xfrm>
        </p:grpSpPr>
        <p:sp>
          <p:nvSpPr>
            <p:cNvPr id="437281" name="Line 75"/>
            <p:cNvSpPr>
              <a:spLocks noChangeShapeType="1"/>
            </p:cNvSpPr>
            <p:nvPr/>
          </p:nvSpPr>
          <p:spPr bwMode="auto">
            <a:xfrm>
              <a:off x="0" y="0"/>
              <a:ext cx="0" cy="22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2" name="Line 76"/>
            <p:cNvSpPr>
              <a:spLocks noChangeShapeType="1"/>
            </p:cNvSpPr>
            <p:nvPr/>
          </p:nvSpPr>
          <p:spPr bwMode="auto">
            <a:xfrm>
              <a:off x="0" y="0"/>
              <a:ext cx="110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3" name="Line 77"/>
            <p:cNvSpPr>
              <a:spLocks noChangeShapeType="1"/>
            </p:cNvSpPr>
            <p:nvPr/>
          </p:nvSpPr>
          <p:spPr bwMode="auto">
            <a:xfrm>
              <a:off x="1104" y="0"/>
              <a:ext cx="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68" name="Group 78"/>
          <p:cNvGrpSpPr>
            <a:grpSpLocks/>
          </p:cNvGrpSpPr>
          <p:nvPr/>
        </p:nvGrpSpPr>
        <p:grpSpPr bwMode="auto">
          <a:xfrm>
            <a:off x="6272907" y="4775748"/>
            <a:ext cx="1295400" cy="384178"/>
            <a:chOff x="0" y="0"/>
            <a:chExt cx="816" cy="204"/>
          </a:xfrm>
        </p:grpSpPr>
        <p:sp>
          <p:nvSpPr>
            <p:cNvPr id="437276" name="Rectangle 79"/>
            <p:cNvSpPr>
              <a:spLocks noChangeArrowheads="1"/>
            </p:cNvSpPr>
            <p:nvPr/>
          </p:nvSpPr>
          <p:spPr bwMode="auto">
            <a:xfrm>
              <a:off x="0" y="0"/>
              <a:ext cx="816" cy="20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latin typeface="Times New Roman" pitchFamily="18" charset="0"/>
                </a:rPr>
                <a:t>   </a:t>
              </a:r>
              <a:r>
                <a:rPr lang="en-US" altLang="en-US" sz="2400" dirty="0">
                  <a:latin typeface="Times New Roman" pitchFamily="18" charset="0"/>
                </a:rPr>
                <a:t>0</a:t>
              </a:r>
              <a:r>
                <a:rPr lang="en-US" altLang="en-US" sz="2400" dirty="0">
                  <a:latin typeface="Times New Roman" pitchFamily="18" charset="0"/>
                  <a:cs typeface="Times New Roman" pitchFamily="18" charset="0"/>
                </a:rPr>
                <a:t> ∧</a:t>
              </a:r>
              <a:r>
                <a:rPr lang="en-US" altLang="en-US" sz="2400" dirty="0">
                  <a:latin typeface="Times New Roman" pitchFamily="18" charset="0"/>
                </a:rPr>
                <a:t> 3</a:t>
              </a:r>
              <a:endParaRPr lang="en-US" alt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37277" name="Line 80"/>
            <p:cNvSpPr>
              <a:spLocks noChangeShapeType="1"/>
            </p:cNvSpPr>
            <p:nvPr/>
          </p:nvSpPr>
          <p:spPr bwMode="auto">
            <a:xfrm>
              <a:off x="144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8" name="Line 81"/>
            <p:cNvSpPr>
              <a:spLocks noChangeShapeType="1"/>
            </p:cNvSpPr>
            <p:nvPr/>
          </p:nvSpPr>
          <p:spPr bwMode="auto">
            <a:xfrm>
              <a:off x="336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9" name="Line 82"/>
            <p:cNvSpPr>
              <a:spLocks noChangeShapeType="1"/>
            </p:cNvSpPr>
            <p:nvPr/>
          </p:nvSpPr>
          <p:spPr bwMode="auto">
            <a:xfrm>
              <a:off x="480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80" name="Line 83"/>
            <p:cNvSpPr>
              <a:spLocks noChangeShapeType="1"/>
            </p:cNvSpPr>
            <p:nvPr/>
          </p:nvSpPr>
          <p:spPr bwMode="auto">
            <a:xfrm>
              <a:off x="672" y="0"/>
              <a:ext cx="0" cy="2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437269" name="Line 84"/>
          <p:cNvSpPr>
            <a:spLocks noChangeShapeType="1"/>
          </p:cNvSpPr>
          <p:nvPr/>
        </p:nvSpPr>
        <p:spPr bwMode="auto">
          <a:xfrm flipV="1">
            <a:off x="5396607" y="5152393"/>
            <a:ext cx="0" cy="853101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sz="2400"/>
          </a:p>
        </p:txBody>
      </p:sp>
      <p:grpSp>
        <p:nvGrpSpPr>
          <p:cNvPr id="437270" name="Group 85"/>
          <p:cNvGrpSpPr>
            <a:grpSpLocks/>
          </p:cNvGrpSpPr>
          <p:nvPr/>
        </p:nvGrpSpPr>
        <p:grpSpPr bwMode="auto">
          <a:xfrm>
            <a:off x="2894707" y="6222065"/>
            <a:ext cx="2519363" cy="299433"/>
            <a:chOff x="0" y="0"/>
            <a:chExt cx="1587" cy="159"/>
          </a:xfrm>
        </p:grpSpPr>
        <p:sp>
          <p:nvSpPr>
            <p:cNvPr id="437274" name="Line 86"/>
            <p:cNvSpPr>
              <a:spLocks noChangeShapeType="1"/>
            </p:cNvSpPr>
            <p:nvPr/>
          </p:nvSpPr>
          <p:spPr bwMode="auto">
            <a:xfrm>
              <a:off x="0" y="152"/>
              <a:ext cx="1587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5" name="Line 87"/>
            <p:cNvSpPr>
              <a:spLocks noChangeShapeType="1"/>
            </p:cNvSpPr>
            <p:nvPr/>
          </p:nvSpPr>
          <p:spPr bwMode="auto">
            <a:xfrm flipV="1">
              <a:off x="1584" y="0"/>
              <a:ext cx="0" cy="15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grpSp>
        <p:nvGrpSpPr>
          <p:cNvPr id="437271" name="Group 88"/>
          <p:cNvGrpSpPr>
            <a:grpSpLocks/>
          </p:cNvGrpSpPr>
          <p:nvPr/>
        </p:nvGrpSpPr>
        <p:grpSpPr bwMode="auto">
          <a:xfrm>
            <a:off x="5904607" y="5152393"/>
            <a:ext cx="1511300" cy="858750"/>
            <a:chOff x="0" y="0"/>
            <a:chExt cx="952" cy="456"/>
          </a:xfrm>
        </p:grpSpPr>
        <p:sp>
          <p:nvSpPr>
            <p:cNvPr id="437272" name="Line 89"/>
            <p:cNvSpPr>
              <a:spLocks noChangeShapeType="1"/>
            </p:cNvSpPr>
            <p:nvPr/>
          </p:nvSpPr>
          <p:spPr bwMode="auto">
            <a:xfrm flipV="1">
              <a:off x="952" y="0"/>
              <a:ext cx="0" cy="45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  <p:sp>
          <p:nvSpPr>
            <p:cNvPr id="437273" name="Line 90"/>
            <p:cNvSpPr>
              <a:spLocks noChangeShapeType="1"/>
            </p:cNvSpPr>
            <p:nvPr/>
          </p:nvSpPr>
          <p:spPr bwMode="auto">
            <a:xfrm>
              <a:off x="0" y="456"/>
              <a:ext cx="95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400"/>
            </a:p>
          </p:txBody>
        </p:sp>
      </p:grpSp>
      <p:sp>
        <p:nvSpPr>
          <p:cNvPr id="5" name="矩形 4"/>
          <p:cNvSpPr/>
          <p:nvPr/>
        </p:nvSpPr>
        <p:spPr>
          <a:xfrm>
            <a:off x="7298764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  <p:sp>
        <p:nvSpPr>
          <p:cNvPr id="6" name="矩形 5"/>
          <p:cNvSpPr/>
          <p:nvPr/>
        </p:nvSpPr>
        <p:spPr>
          <a:xfrm>
            <a:off x="5744146" y="476699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  <p:sp>
        <p:nvSpPr>
          <p:cNvPr id="7" name="矩形 6"/>
          <p:cNvSpPr/>
          <p:nvPr/>
        </p:nvSpPr>
        <p:spPr>
          <a:xfrm>
            <a:off x="4317107" y="5877614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术语</a:t>
            </a:r>
            <a:r>
              <a:rPr lang="en-US" altLang="zh-CN"/>
              <a:t>-</a:t>
            </a:r>
            <a:r>
              <a:rPr lang="zh-CN" altLang="en-US"/>
              <a:t>图的分类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707863"/>
            <a:ext cx="8496943" cy="6093296"/>
          </a:xfrm>
        </p:spPr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根据图的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边</a:t>
            </a:r>
            <a:r>
              <a:rPr lang="en-US" altLang="en-US" dirty="0" err="1">
                <a:ea typeface="宋体" panose="02010600030101010101" pitchFamily="2" charset="-122"/>
              </a:rPr>
              <a:t>将图分为有向图和无向图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有向图</a:t>
            </a:r>
            <a:r>
              <a:rPr lang="en-US" altLang="en-US" b="1" dirty="0">
                <a:ea typeface="宋体" panose="02010600030101010101" pitchFamily="2" charset="-122"/>
              </a:rPr>
              <a:t>(DG, directed graph, digraph)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顶点对</a:t>
            </a:r>
            <a:r>
              <a:rPr lang="en-US" altLang="en-US" dirty="0">
                <a:ea typeface="宋体" panose="02010600030101010101" pitchFamily="2" charset="-122"/>
              </a:rPr>
              <a:t>&lt;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&gt;</a:t>
            </a:r>
            <a:r>
              <a:rPr lang="en-US" altLang="en-US" dirty="0" err="1">
                <a:ea typeface="宋体" panose="02010600030101010101" pitchFamily="2" charset="-122"/>
              </a:rPr>
              <a:t>的v和w之间是有序的</a:t>
            </a:r>
            <a:endParaRPr lang="en-US" altLang="en-US" dirty="0">
              <a:ea typeface="宋体" panose="02010600030101010101" pitchFamily="2" charset="-122"/>
            </a:endParaRPr>
          </a:p>
          <a:p>
            <a:pPr lvl="2"/>
            <a:r>
              <a:rPr lang="en-US" altLang="en-US" dirty="0" err="1">
                <a:ea typeface="宋体" panose="02010600030101010101" pitchFamily="2" charset="-122"/>
              </a:rPr>
              <a:t>在有向图中，若从顶点v到顶点w有一条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有向边</a:t>
            </a:r>
            <a:r>
              <a:rPr lang="en-US" altLang="zh-CN" dirty="0">
                <a:ea typeface="宋体" panose="02010600030101010101" pitchFamily="2" charset="-122"/>
              </a:rPr>
              <a:t>(directed edge)/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弧</a:t>
            </a:r>
            <a:r>
              <a:rPr lang="en-US" altLang="en-US" dirty="0">
                <a:ea typeface="宋体" panose="02010600030101010101" pitchFamily="2" charset="-122"/>
              </a:rPr>
              <a:t>(arc)</a:t>
            </a:r>
            <a:r>
              <a:rPr lang="zh-CN" altLang="en-US" dirty="0">
                <a:ea typeface="宋体" panose="02010600030101010101" pitchFamily="2" charset="-122"/>
              </a:rPr>
              <a:t>，那么，</a:t>
            </a:r>
            <a:r>
              <a:rPr lang="en-US" altLang="en-US" dirty="0" err="1">
                <a:ea typeface="宋体" panose="02010600030101010101" pitchFamily="2" charset="-122"/>
              </a:rPr>
              <a:t>v称为</a:t>
            </a:r>
            <a:r>
              <a:rPr lang="en-US" altLang="en-US" b="1" dirty="0" err="1">
                <a:ea typeface="宋体" panose="02010600030101010101" pitchFamily="2" charset="-122"/>
              </a:rPr>
              <a:t>弧尾</a:t>
            </a:r>
            <a:r>
              <a:rPr lang="en-US" altLang="en-US" dirty="0">
                <a:ea typeface="宋体" panose="02010600030101010101" pitchFamily="2" charset="-122"/>
              </a:rPr>
              <a:t>(tail)或</a:t>
            </a:r>
            <a:r>
              <a:rPr lang="zh-CN" altLang="en-US" b="1" dirty="0">
                <a:ea typeface="宋体" panose="02010600030101010101" pitchFamily="2" charset="-122"/>
              </a:rPr>
              <a:t>初</a:t>
            </a:r>
            <a:r>
              <a:rPr lang="en-US" altLang="en-US" b="1" dirty="0" err="1">
                <a:ea typeface="宋体" panose="02010600030101010101" pitchFamily="2" charset="-122"/>
              </a:rPr>
              <a:t>始点</a:t>
            </a:r>
            <a:r>
              <a:rPr lang="en-US" altLang="en-US" dirty="0">
                <a:ea typeface="宋体" panose="02010600030101010101" pitchFamily="2" charset="-122"/>
              </a:rPr>
              <a:t>(initial node)，</a:t>
            </a:r>
            <a:r>
              <a:rPr lang="en-US" altLang="en-US" dirty="0" err="1">
                <a:ea typeface="宋体" panose="02010600030101010101" pitchFamily="2" charset="-122"/>
              </a:rPr>
              <a:t>w称为</a:t>
            </a:r>
            <a:r>
              <a:rPr lang="en-US" altLang="en-US" b="1" dirty="0" err="1">
                <a:ea typeface="宋体" panose="02010600030101010101" pitchFamily="2" charset="-122"/>
              </a:rPr>
              <a:t>弧头</a:t>
            </a:r>
            <a:r>
              <a:rPr lang="en-US" altLang="en-US" dirty="0">
                <a:ea typeface="宋体" panose="02010600030101010101" pitchFamily="2" charset="-122"/>
              </a:rPr>
              <a:t>(head)</a:t>
            </a:r>
            <a:r>
              <a:rPr lang="en-US" altLang="en-US" dirty="0" err="1">
                <a:ea typeface="宋体" panose="02010600030101010101" pitchFamily="2" charset="-122"/>
              </a:rPr>
              <a:t>或</a:t>
            </a:r>
            <a:r>
              <a:rPr lang="en-US" altLang="en-US" b="1" dirty="0" err="1">
                <a:ea typeface="宋体" panose="02010600030101010101" pitchFamily="2" charset="-122"/>
              </a:rPr>
              <a:t>终点</a:t>
            </a:r>
            <a:r>
              <a:rPr lang="en-US" altLang="en-US" dirty="0">
                <a:ea typeface="宋体" panose="02010600030101010101" pitchFamily="2" charset="-122"/>
              </a:rPr>
              <a:t>(terminal node) </a:t>
            </a: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无向图</a:t>
            </a:r>
            <a:r>
              <a:rPr lang="en-US" altLang="en-US" b="1" dirty="0">
                <a:ea typeface="宋体" panose="02010600030101010101" pitchFamily="2" charset="-122"/>
              </a:rPr>
              <a:t>(UDG, undirected graph, </a:t>
            </a:r>
            <a:r>
              <a:rPr lang="en-US" altLang="en-US" b="1" dirty="0" err="1">
                <a:ea typeface="宋体" panose="02010600030101010101" pitchFamily="2" charset="-122"/>
              </a:rPr>
              <a:t>undigraph</a:t>
            </a:r>
            <a:r>
              <a:rPr lang="en-US" altLang="en-US" b="1" dirty="0">
                <a:ea typeface="宋体" panose="02010600030101010101" pitchFamily="2" charset="-122"/>
              </a:rPr>
              <a:t>)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顶点对</a:t>
            </a:r>
            <a:r>
              <a:rPr lang="en-US" altLang="en-US" dirty="0">
                <a:ea typeface="宋体" panose="02010600030101010101" pitchFamily="2" charset="-122"/>
              </a:rPr>
              <a:t>&lt;</a:t>
            </a:r>
            <a:r>
              <a:rPr lang="en-US" altLang="en-US" dirty="0" err="1">
                <a:ea typeface="宋体" panose="02010600030101010101" pitchFamily="2" charset="-122"/>
              </a:rPr>
              <a:t>v,w</a:t>
            </a:r>
            <a:r>
              <a:rPr lang="en-US" altLang="en-US" dirty="0">
                <a:ea typeface="宋体" panose="02010600030101010101" pitchFamily="2" charset="-122"/>
              </a:rPr>
              <a:t>&gt;</a:t>
            </a:r>
            <a:r>
              <a:rPr lang="en-US" altLang="en-US" dirty="0" err="1">
                <a:ea typeface="宋体" panose="02010600030101010101" pitchFamily="2" charset="-122"/>
              </a:rPr>
              <a:t>的v和w之间是无序的</a:t>
            </a:r>
            <a:r>
              <a:rPr lang="zh-CN" altLang="en-US" dirty="0">
                <a:ea typeface="宋体" panose="02010600030101010101" pitchFamily="2" charset="-122"/>
              </a:rPr>
              <a:t>，即：若有</a:t>
            </a:r>
            <a:r>
              <a:rPr lang="en-US" altLang="zh-CN" dirty="0">
                <a:ea typeface="宋体" panose="02010600030101010101" pitchFamily="2" charset="-122"/>
              </a:rPr>
              <a:t>(v, w)</a:t>
            </a:r>
            <a:r>
              <a:rPr lang="el-GR" altLang="zh-CN" dirty="0">
                <a:ea typeface="宋体" panose="02010600030101010101" pitchFamily="2" charset="-122"/>
              </a:rPr>
              <a:t>ϵ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  <a:r>
              <a:rPr lang="zh-CN" altLang="en-US" dirty="0">
                <a:ea typeface="宋体" panose="02010600030101010101" pitchFamily="2" charset="-122"/>
              </a:rPr>
              <a:t>，则必有</a:t>
            </a:r>
            <a:r>
              <a:rPr lang="en-US" altLang="zh-CN" dirty="0">
                <a:ea typeface="宋体" panose="02010600030101010101" pitchFamily="2" charset="-122"/>
              </a:rPr>
              <a:t> (w, v)</a:t>
            </a:r>
            <a:r>
              <a:rPr lang="el-GR" altLang="zh-CN" dirty="0">
                <a:ea typeface="宋体" panose="02010600030101010101" pitchFamily="2" charset="-122"/>
              </a:rPr>
              <a:t>ϵ </a:t>
            </a:r>
            <a:r>
              <a:rPr lang="en-US" altLang="zh-CN" dirty="0">
                <a:ea typeface="宋体" panose="02010600030101010101" pitchFamily="2" charset="-122"/>
              </a:rPr>
              <a:t>E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4128982" y="5036109"/>
            <a:ext cx="2109170" cy="1622425"/>
            <a:chOff x="0" y="0"/>
            <a:chExt cx="1440" cy="1022"/>
          </a:xfrm>
        </p:grpSpPr>
        <p:sp>
          <p:nvSpPr>
            <p:cNvPr id="28" name="Rectangle 19"/>
            <p:cNvSpPr>
              <a:spLocks noChangeArrowheads="1"/>
            </p:cNvSpPr>
            <p:nvPr/>
          </p:nvSpPr>
          <p:spPr bwMode="auto">
            <a:xfrm>
              <a:off x="6" y="852"/>
              <a:ext cx="1434" cy="170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(a)   </a:t>
              </a:r>
              <a:r>
                <a:rPr lang="zh-CN" altLang="en-US" sz="2000" b="1" dirty="0">
                  <a:latin typeface="Times New Roman" pitchFamily="18" charset="0"/>
                </a:rPr>
                <a:t>有向图</a:t>
              </a:r>
              <a:r>
                <a:rPr lang="en-US" altLang="en-US" sz="2000" b="1" dirty="0">
                  <a:latin typeface="Times New Roman" pitchFamily="18" charset="0"/>
                </a:rPr>
                <a:t>G1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</a:p>
          </p:txBody>
        </p:sp>
        <p:grpSp>
          <p:nvGrpSpPr>
            <p:cNvPr id="29" name="Group 20"/>
            <p:cNvGrpSpPr>
              <a:grpSpLocks/>
            </p:cNvGrpSpPr>
            <p:nvPr/>
          </p:nvGrpSpPr>
          <p:grpSpPr bwMode="auto">
            <a:xfrm>
              <a:off x="0" y="0"/>
              <a:ext cx="1104" cy="773"/>
              <a:chOff x="0" y="0"/>
              <a:chExt cx="1104" cy="773"/>
            </a:xfrm>
          </p:grpSpPr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1" y="0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0" y="547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858" y="8"/>
                <a:ext cx="246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33" name="Oval 24"/>
              <p:cNvSpPr>
                <a:spLocks noChangeArrowheads="1"/>
              </p:cNvSpPr>
              <p:nvPr/>
            </p:nvSpPr>
            <p:spPr bwMode="auto">
              <a:xfrm>
                <a:off x="842" y="542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34" name="Oval 25"/>
              <p:cNvSpPr>
                <a:spLocks noChangeArrowheads="1"/>
              </p:cNvSpPr>
              <p:nvPr/>
            </p:nvSpPr>
            <p:spPr bwMode="auto">
              <a:xfrm>
                <a:off x="429" y="300"/>
                <a:ext cx="247" cy="22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35" name="Line 26"/>
              <p:cNvSpPr>
                <a:spLocks noChangeShapeType="1"/>
              </p:cNvSpPr>
              <p:nvPr/>
            </p:nvSpPr>
            <p:spPr bwMode="auto">
              <a:xfrm>
                <a:off x="112" y="231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36" name="Line 27"/>
              <p:cNvSpPr>
                <a:spLocks noChangeShapeType="1"/>
              </p:cNvSpPr>
              <p:nvPr/>
            </p:nvSpPr>
            <p:spPr bwMode="auto">
              <a:xfrm>
                <a:off x="969" y="231"/>
                <a:ext cx="0" cy="31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37" name="Line 28"/>
              <p:cNvSpPr>
                <a:spLocks noChangeShapeType="1"/>
              </p:cNvSpPr>
              <p:nvPr/>
            </p:nvSpPr>
            <p:spPr bwMode="auto">
              <a:xfrm>
                <a:off x="239" y="104"/>
                <a:ext cx="6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207" y="192"/>
                <a:ext cx="247" cy="15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>
                <a:off x="255" y="670"/>
                <a:ext cx="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40" name="Line 31"/>
              <p:cNvSpPr>
                <a:spLocks noChangeShapeType="1"/>
              </p:cNvSpPr>
              <p:nvPr/>
            </p:nvSpPr>
            <p:spPr bwMode="auto">
              <a:xfrm>
                <a:off x="659" y="462"/>
                <a:ext cx="225" cy="11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41" name="Line 32"/>
              <p:cNvSpPr>
                <a:spLocks noChangeShapeType="1"/>
              </p:cNvSpPr>
              <p:nvPr/>
            </p:nvSpPr>
            <p:spPr bwMode="auto">
              <a:xfrm flipV="1">
                <a:off x="225" y="497"/>
                <a:ext cx="24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42" name="未知"/>
              <p:cNvSpPr>
                <a:spLocks/>
              </p:cNvSpPr>
              <p:nvPr/>
            </p:nvSpPr>
            <p:spPr bwMode="auto">
              <a:xfrm>
                <a:off x="233" y="145"/>
                <a:ext cx="720" cy="400"/>
              </a:xfrm>
              <a:custGeom>
                <a:avLst/>
                <a:gdLst>
                  <a:gd name="T0" fmla="*/ 720 w 720"/>
                  <a:gd name="T1" fmla="*/ 400 h 400"/>
                  <a:gd name="T2" fmla="*/ 384 w 720"/>
                  <a:gd name="T3" fmla="*/ 64 h 400"/>
                  <a:gd name="T4" fmla="*/ 0 w 720"/>
                  <a:gd name="T5" fmla="*/ 16 h 4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720" h="400">
                    <a:moveTo>
                      <a:pt x="720" y="400"/>
                    </a:moveTo>
                    <a:cubicBezTo>
                      <a:pt x="612" y="264"/>
                      <a:pt x="504" y="128"/>
                      <a:pt x="384" y="64"/>
                    </a:cubicBezTo>
                    <a:cubicBezTo>
                      <a:pt x="264" y="0"/>
                      <a:pt x="64" y="24"/>
                      <a:pt x="0" y="16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</p:grpSp>
      <p:grpSp>
        <p:nvGrpSpPr>
          <p:cNvPr id="43" name="Group 4"/>
          <p:cNvGrpSpPr>
            <a:grpSpLocks/>
          </p:cNvGrpSpPr>
          <p:nvPr/>
        </p:nvGrpSpPr>
        <p:grpSpPr bwMode="auto">
          <a:xfrm>
            <a:off x="6664202" y="5144059"/>
            <a:ext cx="2084262" cy="1430338"/>
            <a:chOff x="-5" y="0"/>
            <a:chExt cx="1382" cy="1016"/>
          </a:xfrm>
        </p:grpSpPr>
        <p:grpSp>
          <p:nvGrpSpPr>
            <p:cNvPr id="44" name="Group 5"/>
            <p:cNvGrpSpPr>
              <a:grpSpLocks/>
            </p:cNvGrpSpPr>
            <p:nvPr/>
          </p:nvGrpSpPr>
          <p:grpSpPr bwMode="auto">
            <a:xfrm>
              <a:off x="96" y="0"/>
              <a:ext cx="816" cy="680"/>
              <a:chOff x="0" y="0"/>
              <a:chExt cx="826" cy="699"/>
            </a:xfrm>
          </p:grpSpPr>
          <p:sp>
            <p:nvSpPr>
              <p:cNvPr id="46" name="Oval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7" name="Oval 7"/>
              <p:cNvSpPr>
                <a:spLocks noChangeArrowheads="1"/>
              </p:cNvSpPr>
              <p:nvPr/>
            </p:nvSpPr>
            <p:spPr bwMode="auto">
              <a:xfrm>
                <a:off x="17" y="472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8" name="Oval 8"/>
              <p:cNvSpPr>
                <a:spLocks noChangeArrowheads="1"/>
              </p:cNvSpPr>
              <p:nvPr/>
            </p:nvSpPr>
            <p:spPr bwMode="auto">
              <a:xfrm>
                <a:off x="577" y="464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9" name="Oval 9"/>
              <p:cNvSpPr>
                <a:spLocks noChangeArrowheads="1"/>
              </p:cNvSpPr>
              <p:nvPr/>
            </p:nvSpPr>
            <p:spPr bwMode="auto">
              <a:xfrm>
                <a:off x="567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50" name="Line 10"/>
              <p:cNvSpPr>
                <a:spLocks noChangeShapeType="1"/>
              </p:cNvSpPr>
              <p:nvPr/>
            </p:nvSpPr>
            <p:spPr bwMode="auto">
              <a:xfrm>
                <a:off x="137" y="232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51" name="Line 11"/>
              <p:cNvSpPr>
                <a:spLocks noChangeShapeType="1"/>
              </p:cNvSpPr>
              <p:nvPr/>
            </p:nvSpPr>
            <p:spPr bwMode="auto">
              <a:xfrm>
                <a:off x="697" y="224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52" name="Line 12"/>
              <p:cNvSpPr>
                <a:spLocks noChangeShapeType="1"/>
              </p:cNvSpPr>
              <p:nvPr/>
            </p:nvSpPr>
            <p:spPr bwMode="auto">
              <a:xfrm>
                <a:off x="217" y="176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53" name="Line 13"/>
              <p:cNvSpPr>
                <a:spLocks noChangeShapeType="1"/>
              </p:cNvSpPr>
              <p:nvPr/>
            </p:nvSpPr>
            <p:spPr bwMode="auto">
              <a:xfrm>
                <a:off x="249" y="96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54" name="Line 14"/>
              <p:cNvSpPr>
                <a:spLocks noChangeShapeType="1"/>
              </p:cNvSpPr>
              <p:nvPr/>
            </p:nvSpPr>
            <p:spPr bwMode="auto">
              <a:xfrm>
                <a:off x="265" y="592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  <p:sp>
            <p:nvSpPr>
              <p:cNvPr id="55" name="Line 15"/>
              <p:cNvSpPr>
                <a:spLocks noChangeShapeType="1"/>
              </p:cNvSpPr>
              <p:nvPr/>
            </p:nvSpPr>
            <p:spPr bwMode="auto">
              <a:xfrm flipV="1">
                <a:off x="257" y="184"/>
                <a:ext cx="34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-5" y="835"/>
              <a:ext cx="1382" cy="181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latin typeface="Times New Roman" pitchFamily="18" charset="0"/>
                </a:rPr>
                <a:t>(b)   </a:t>
              </a:r>
              <a:r>
                <a:rPr lang="zh-CN" altLang="en-US" sz="2000" b="1" dirty="0">
                  <a:latin typeface="Times New Roman" pitchFamily="18" charset="0"/>
                </a:rPr>
                <a:t>无向图</a:t>
              </a:r>
              <a:r>
                <a:rPr lang="en-US" altLang="en-US" sz="2000" b="1" dirty="0">
                  <a:latin typeface="Times New Roman" pitchFamily="18" charset="0"/>
                </a:rPr>
                <a:t>G2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0254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</a:t>
            </a:r>
            <a:r>
              <a:rPr lang="en-US" altLang="zh-CN" dirty="0"/>
              <a:t>-</a:t>
            </a:r>
            <a:r>
              <a:rPr lang="zh-CN" altLang="en-US" dirty="0"/>
              <a:t>图的分类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836712"/>
                <a:ext cx="8424936" cy="5904656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3300" dirty="0" err="1">
                    <a:ea typeface="宋体" panose="02010600030101010101" pitchFamily="2" charset="-122"/>
                  </a:rPr>
                  <a:t>根据图的</a:t>
                </a:r>
                <a:r>
                  <a:rPr lang="zh-CN" altLang="en-US" sz="3300" b="1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边</a:t>
                </a:r>
                <a:r>
                  <a:rPr lang="en-US" altLang="zh-CN" sz="3300" b="1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/</a:t>
                </a:r>
                <a:r>
                  <a:rPr lang="zh-CN" altLang="en-US" sz="3300" b="1" dirty="0">
                    <a:solidFill>
                      <a:srgbClr val="C00000"/>
                    </a:solidFill>
                    <a:ea typeface="宋体" panose="02010600030101010101" pitchFamily="2" charset="-122"/>
                  </a:rPr>
                  <a:t>弧的数量</a:t>
                </a:r>
                <a:r>
                  <a:rPr lang="en-US" altLang="en-US" sz="3300" dirty="0" err="1">
                    <a:ea typeface="宋体" panose="02010600030101010101" pitchFamily="2" charset="-122"/>
                  </a:rPr>
                  <a:t>将图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分类</a:t>
                </a:r>
                <a:endParaRPr lang="en-US" altLang="zh-CN" sz="3300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900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稀疏图</a:t>
                </a:r>
                <a:r>
                  <a:rPr lang="en-US" altLang="zh-CN" sz="2900" dirty="0">
                    <a:ea typeface="宋体" panose="02010600030101010101" pitchFamily="2" charset="-122"/>
                  </a:rPr>
                  <a:t>(</a:t>
                </a:r>
                <a:r>
                  <a:rPr lang="en-US" altLang="en-US" sz="2900" dirty="0">
                    <a:ea typeface="宋体" panose="02010600030101010101" pitchFamily="2" charset="-122"/>
                  </a:rPr>
                  <a:t>sparse graph)：</a:t>
                </a:r>
                <a:r>
                  <a:rPr lang="zh-CN" altLang="en-US" sz="2900" dirty="0">
                    <a:ea typeface="宋体" panose="02010600030101010101" pitchFamily="2" charset="-122"/>
                  </a:rPr>
                  <a:t>有很少边或弧的图</a:t>
                </a:r>
                <a:r>
                  <a:rPr lang="en-US" altLang="zh-CN" sz="2900" dirty="0"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zh-CN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altLang="en-US" sz="2900" dirty="0">
                    <a:ea typeface="宋体" panose="02010600030101010101" pitchFamily="2" charset="-122"/>
                  </a:rPr>
                  <a:t>) </a:t>
                </a:r>
                <a:r>
                  <a:rPr lang="zh-CN" altLang="en-US" sz="2900" dirty="0">
                    <a:ea typeface="宋体" panose="02010600030101010101" pitchFamily="2" charset="-122"/>
                  </a:rPr>
                  <a:t>的图，反之称为</a:t>
                </a:r>
                <a:r>
                  <a:rPr lang="zh-CN" altLang="en-US" sz="2900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稠密图</a:t>
                </a:r>
                <a:r>
                  <a:rPr lang="en-US" altLang="zh-CN" sz="2900" dirty="0">
                    <a:ea typeface="宋体" panose="02010600030101010101" pitchFamily="2" charset="-122"/>
                  </a:rPr>
                  <a:t>(</a:t>
                </a:r>
                <a:r>
                  <a:rPr lang="en-US" altLang="en-US" sz="2900" dirty="0">
                    <a:ea typeface="宋体" panose="02010600030101010101" pitchFamily="2" charset="-122"/>
                  </a:rPr>
                  <a:t>dense graph)</a:t>
                </a:r>
              </a:p>
              <a:p>
                <a:r>
                  <a:rPr lang="zh-CN" altLang="en-US" sz="3300" dirty="0">
                    <a:ea typeface="宋体" panose="02010600030101010101" pitchFamily="2" charset="-122"/>
                  </a:rPr>
                  <a:t>对于</a:t>
                </a:r>
                <a:r>
                  <a:rPr lang="zh-CN" altLang="en-US" sz="33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无向图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，若图中顶点数为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n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，用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e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表示边的数目，则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e </a:t>
                </a:r>
                <a:r>
                  <a:rPr lang="en-US" altLang="en-US" sz="3300" dirty="0">
                    <a:ea typeface="宋体" panose="02010600030101010101" pitchFamily="2" charset="-122"/>
                    <a:sym typeface="Symbol" pitchFamily="18" charset="2"/>
                  </a:rPr>
                  <a:t>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[0</a:t>
                </a:r>
                <a:r>
                  <a:rPr lang="zh-CN" altLang="en-US" sz="3300" dirty="0">
                    <a:ea typeface="宋体" panose="02010600030101010101" pitchFamily="2" charset="-122"/>
                  </a:rPr>
                  <a:t>，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n(n-1)/2]</a:t>
                </a:r>
                <a:endParaRPr lang="en-US" altLang="zh-CN" sz="3300" dirty="0">
                  <a:ea typeface="宋体" panose="02010600030101010101" pitchFamily="2" charset="-122"/>
                </a:endParaRPr>
              </a:p>
              <a:p>
                <a:pPr lvl="1"/>
                <a:r>
                  <a:rPr lang="zh-CN" altLang="en-US" sz="29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完全图</a:t>
                </a:r>
                <a:r>
                  <a:rPr lang="zh-CN" altLang="en-US" sz="2900" dirty="0">
                    <a:ea typeface="宋体" panose="02010600030101010101" pitchFamily="2" charset="-122"/>
                  </a:rPr>
                  <a:t>：具有</a:t>
                </a:r>
                <a:r>
                  <a:rPr lang="en-US" altLang="en-US" sz="2900" dirty="0">
                    <a:ea typeface="宋体" panose="02010600030101010101" pitchFamily="2" charset="-122"/>
                  </a:rPr>
                  <a:t>n(n-1)/2</a:t>
                </a:r>
                <a:r>
                  <a:rPr lang="zh-CN" altLang="en-US" sz="2900" dirty="0">
                    <a:ea typeface="宋体" panose="02010600030101010101" pitchFamily="2" charset="-122"/>
                  </a:rPr>
                  <a:t>条边的无向图</a:t>
                </a:r>
              </a:p>
              <a:p>
                <a:r>
                  <a:rPr lang="en-US" altLang="en-US" sz="3300" dirty="0" err="1">
                    <a:ea typeface="宋体" panose="02010600030101010101" pitchFamily="2" charset="-122"/>
                  </a:rPr>
                  <a:t>对于</a:t>
                </a:r>
                <a:r>
                  <a:rPr lang="en-US" altLang="en-US" sz="3300" b="1" dirty="0" err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有向图</a:t>
                </a:r>
                <a:r>
                  <a:rPr lang="en-US" altLang="en-US" sz="3300" dirty="0" err="1">
                    <a:ea typeface="宋体" panose="02010600030101010101" pitchFamily="2" charset="-122"/>
                  </a:rPr>
                  <a:t>，若图中顶点数为n，用e表示弧的数目，则e</a:t>
                </a:r>
                <a:r>
                  <a:rPr lang="en-US" altLang="en-US" sz="3300" dirty="0">
                    <a:ea typeface="宋体" panose="02010600030101010101" pitchFamily="2" charset="-122"/>
                    <a:sym typeface="Symbol" pitchFamily="18" charset="2"/>
                  </a:rPr>
                  <a:t></a:t>
                </a:r>
                <a:r>
                  <a:rPr lang="en-US" altLang="en-US" sz="3300" dirty="0">
                    <a:ea typeface="宋体" panose="02010600030101010101" pitchFamily="2" charset="-122"/>
                  </a:rPr>
                  <a:t>[0，n(n-1)]</a:t>
                </a:r>
              </a:p>
              <a:p>
                <a:pPr lvl="1"/>
                <a:r>
                  <a:rPr lang="en-US" altLang="en-US" sz="2900" b="1" dirty="0" err="1">
                    <a:solidFill>
                      <a:srgbClr val="0000FF"/>
                    </a:solidFill>
                    <a:ea typeface="宋体" panose="02010600030101010101" pitchFamily="2" charset="-122"/>
                  </a:rPr>
                  <a:t>完全图</a:t>
                </a:r>
                <a:r>
                  <a:rPr lang="en-US" altLang="en-US" sz="2900" dirty="0" err="1">
                    <a:ea typeface="宋体" panose="02010600030101010101" pitchFamily="2" charset="-122"/>
                  </a:rPr>
                  <a:t>：具有n</a:t>
                </a:r>
                <a:r>
                  <a:rPr lang="en-US" altLang="en-US" sz="2900" dirty="0">
                    <a:ea typeface="宋体" panose="02010600030101010101" pitchFamily="2" charset="-122"/>
                  </a:rPr>
                  <a:t>(n-1)</a:t>
                </a:r>
                <a:r>
                  <a:rPr lang="en-US" altLang="en-US" sz="2900" dirty="0" err="1">
                    <a:ea typeface="宋体" panose="02010600030101010101" pitchFamily="2" charset="-122"/>
                  </a:rPr>
                  <a:t>条边的有向图</a:t>
                </a:r>
                <a:endParaRPr lang="en-US" altLang="en-US" sz="2900" dirty="0">
                  <a:ea typeface="宋体" panose="02010600030101010101" pitchFamily="2" charset="-122"/>
                </a:endParaRPr>
              </a:p>
              <a:p>
                <a:endParaRPr lang="en-US" altLang="en-US" sz="3300" dirty="0"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836712"/>
                <a:ext cx="8424936" cy="5904656"/>
              </a:xfrm>
              <a:blipFill>
                <a:blip r:embed="rId3"/>
                <a:stretch>
                  <a:fillRect l="-1737" t="-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10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术语</a:t>
            </a:r>
            <a:r>
              <a:rPr lang="en-US" altLang="zh-CN"/>
              <a:t>-</a:t>
            </a:r>
            <a:r>
              <a:rPr lang="zh-CN" altLang="en-US"/>
              <a:t>权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权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重</a:t>
            </a:r>
            <a:r>
              <a:rPr lang="en-US" altLang="en-US" b="1" dirty="0">
                <a:ea typeface="宋体" panose="02010600030101010101" pitchFamily="2" charset="-122"/>
              </a:rPr>
              <a:t>(weight)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与图的边</a:t>
            </a:r>
            <a:r>
              <a:rPr lang="en-US" altLang="en-US" dirty="0">
                <a:ea typeface="宋体" panose="02010600030101010101" pitchFamily="2" charset="-122"/>
              </a:rPr>
              <a:t>/</a:t>
            </a:r>
            <a:r>
              <a:rPr lang="en-US" altLang="en-US" dirty="0" err="1">
                <a:ea typeface="宋体" panose="02010600030101010101" pitchFamily="2" charset="-122"/>
              </a:rPr>
              <a:t>弧相关的数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可以表示从一个顶点到另一个顶点的距离或耗费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带权图或网</a:t>
            </a:r>
            <a:r>
              <a:rPr lang="en-US" altLang="zh-CN" b="1" dirty="0">
                <a:ea typeface="宋体" panose="02010600030101010101" pitchFamily="2" charset="-122"/>
              </a:rPr>
              <a:t>(network)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：图上每个边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或弧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都附加一个权值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endParaRPr lang="zh-CN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00" y="3318570"/>
            <a:ext cx="388748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计算机网络</a:t>
            </a:r>
            <a:endParaRPr lang="en-US" altLang="zh-CN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复杂网络</a:t>
            </a:r>
            <a:r>
              <a:rPr lang="en-US" altLang="zh-CN" sz="2800" b="1"/>
              <a:t>(Complex Network)</a:t>
            </a:r>
            <a:r>
              <a:rPr lang="zh-CN" altLang="en-US" sz="2800" b="1"/>
              <a:t>：将统计物理学思想引入图论</a:t>
            </a:r>
            <a:endParaRPr lang="en-US" altLang="zh-CN" sz="28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随机网络</a:t>
            </a:r>
            <a:endParaRPr lang="en-US" altLang="zh-CN" sz="28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小世界网络</a:t>
            </a:r>
            <a:endParaRPr lang="en-US" altLang="zh-CN" sz="2800" b="1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无尺度网络</a:t>
            </a:r>
            <a:endParaRPr lang="en-US" altLang="zh-CN" sz="28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/>
              <a:t>神经网络</a:t>
            </a:r>
            <a:endParaRPr lang="en-US" altLang="zh-CN" sz="2800" b="1"/>
          </a:p>
        </p:txBody>
      </p:sp>
    </p:spTree>
    <p:extLst>
      <p:ext uri="{BB962C8B-B14F-4D97-AF65-F5344CB8AC3E}">
        <p14:creationId xmlns:p14="http://schemas.microsoft.com/office/powerpoint/2010/main" val="2680155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3FD5B3A-A220-4159-BDB2-9E13F2844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网络的实例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DCA9C0-1315-451E-BAC7-69AAB26DD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en-US" b="1" dirty="0">
                    <a:solidFill>
                      <a:srgbClr val="C00000"/>
                    </a:solidFill>
                  </a:rPr>
                  <a:t>小世界网络 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(Small world network)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具有较短的平均路径长度</a:t>
                </a:r>
                <a:r>
                  <a:rPr lang="zh-CN" altLang="en-US" dirty="0"/>
                  <a:t>和</a:t>
                </a:r>
                <a:r>
                  <a:rPr lang="zh-CN" altLang="zh-CN" dirty="0"/>
                  <a:t>较高的聚类系数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dirty="0">
                    <a:solidFill>
                      <a:srgbClr val="00B050"/>
                    </a:solidFill>
                  </a:rPr>
                  <a:t>顶点的</a:t>
                </a:r>
                <a:r>
                  <a:rPr lang="zh-CN" altLang="zh-CN" dirty="0">
                    <a:solidFill>
                      <a:srgbClr val="00B050"/>
                    </a:solidFill>
                  </a:rPr>
                  <a:t>聚类系数</a:t>
                </a:r>
                <a:r>
                  <a:rPr lang="en-US" altLang="zh-CN" dirty="0"/>
                  <a:t>(CC)</a:t>
                </a:r>
                <a:r>
                  <a:rPr lang="zh-CN" altLang="zh-CN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𝑪𝑪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zh-CN" dirty="0"/>
                  <a:t>， 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表示</a:t>
                </a:r>
                <a:r>
                  <a:rPr lang="zh-CN" altLang="en-US" dirty="0"/>
                  <a:t>顶点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的相邻</a:t>
                </a:r>
                <a:r>
                  <a:rPr lang="zh-CN" altLang="en-US" dirty="0"/>
                  <a:t>顶点</a:t>
                </a:r>
                <a:r>
                  <a:rPr lang="zh-CN" altLang="zh-CN" dirty="0"/>
                  <a:t>的个数；</a:t>
                </a:r>
                <a:r>
                  <a:rPr lang="en-US" altLang="zh-CN" dirty="0"/>
                  <a:t>n</a:t>
                </a:r>
                <a:r>
                  <a:rPr lang="zh-CN" altLang="zh-CN" dirty="0"/>
                  <a:t>表示</a:t>
                </a:r>
                <a:r>
                  <a:rPr lang="zh-CN" altLang="en-US" dirty="0"/>
                  <a:t>顶点</a:t>
                </a:r>
                <a:r>
                  <a:rPr lang="en-US" altLang="zh-CN" dirty="0"/>
                  <a:t>v</a:t>
                </a:r>
                <a:r>
                  <a:rPr lang="zh-CN" altLang="zh-CN" dirty="0"/>
                  <a:t>的</a:t>
                </a:r>
                <a:r>
                  <a:rPr lang="zh-CN" altLang="zh-CN" b="1" dirty="0"/>
                  <a:t>所有相邻</a:t>
                </a:r>
                <a:r>
                  <a:rPr lang="zh-CN" altLang="en-US" b="1" dirty="0"/>
                  <a:t>结点</a:t>
                </a:r>
                <a:r>
                  <a:rPr lang="zh-CN" altLang="zh-CN" b="1" dirty="0"/>
                  <a:t>之间相互连接的边的个数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dirty="0"/>
                  <a:t>小世界网络具有大的聚类和小的</a:t>
                </a:r>
                <a:r>
                  <a:rPr lang="en-US" altLang="zh-CN" dirty="0"/>
                  <a:t>hub (</a:t>
                </a:r>
                <a:r>
                  <a:rPr lang="zh-CN" altLang="en-US" dirty="0"/>
                  <a:t>结点的</a:t>
                </a:r>
                <a:r>
                  <a:rPr lang="zh-CN" altLang="zh-CN" dirty="0"/>
                  <a:t>度</a:t>
                </a:r>
                <a:r>
                  <a:rPr lang="zh-CN" altLang="en-US" dirty="0"/>
                  <a:t>不</a:t>
                </a:r>
                <a:r>
                  <a:rPr lang="zh-CN" altLang="zh-CN" dirty="0"/>
                  <a:t>高</a:t>
                </a:r>
                <a:r>
                  <a:rPr lang="en-US" altLang="zh-CN" dirty="0"/>
                  <a:t>) 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zh-CN" altLang="zh-CN" b="1" dirty="0">
                    <a:solidFill>
                      <a:srgbClr val="C00000"/>
                    </a:solidFill>
                  </a:rPr>
                  <a:t>无尺度网络</a:t>
                </a:r>
                <a:r>
                  <a:rPr lang="en-US" altLang="zh-CN" b="1" dirty="0">
                    <a:solidFill>
                      <a:srgbClr val="C00000"/>
                    </a:solidFill>
                  </a:rPr>
                  <a:t>(Scale-free network)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对于一个</a:t>
                </a:r>
                <a:r>
                  <a:rPr lang="zh-CN" altLang="en-US" dirty="0"/>
                  <a:t>网络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若</a:t>
                </a:r>
                <a:r>
                  <a:rPr lang="zh-CN" altLang="zh-CN" dirty="0"/>
                  <a:t>结点的度服从幂律分布</a:t>
                </a:r>
                <a:r>
                  <a:rPr lang="zh-CN" altLang="en-US" dirty="0"/>
                  <a:t>，则</a:t>
                </a:r>
                <a:r>
                  <a:rPr lang="zh-CN" altLang="zh-CN" dirty="0"/>
                  <a:t>该</a:t>
                </a:r>
                <a:r>
                  <a:rPr lang="zh-CN" altLang="en-US" dirty="0"/>
                  <a:t>网络</a:t>
                </a:r>
                <a:r>
                  <a:rPr lang="zh-CN" altLang="zh-CN" dirty="0"/>
                  <a:t>为无尺度网络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dirty="0"/>
                  <a:t>令其</a:t>
                </a:r>
                <a:r>
                  <a:rPr lang="zh-CN" altLang="en-US" dirty="0"/>
                  <a:t>顶点</a:t>
                </a:r>
                <a:r>
                  <a:rPr lang="zh-CN" altLang="zh-CN" dirty="0"/>
                  <a:t>的度为</a:t>
                </a:r>
                <a:r>
                  <a:rPr lang="en-US" altLang="zh-CN" dirty="0"/>
                  <a:t>k</a:t>
                </a:r>
                <a:r>
                  <a:rPr lang="zh-CN" altLang="zh-CN" dirty="0"/>
                  <a:t>的数量为</a:t>
                </a:r>
                <a:r>
                  <a:rPr lang="en-US" altLang="zh-CN" dirty="0"/>
                  <a:t>f(k)</a:t>
                </a:r>
                <a:r>
                  <a:rPr lang="zh-CN" altLang="zh-CN" dirty="0"/>
                  <a:t>，</a:t>
                </a:r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k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dirty="0"/>
                  <a:t>无尺度网络具有大的</a:t>
                </a:r>
                <a:r>
                  <a:rPr lang="en-US" altLang="zh-CN" dirty="0"/>
                  <a:t>hub (</a:t>
                </a:r>
                <a:r>
                  <a:rPr lang="zh-CN" altLang="zh-CN" dirty="0"/>
                  <a:t>度很高的结点</a:t>
                </a:r>
                <a:r>
                  <a:rPr lang="en-US" altLang="zh-CN" dirty="0"/>
                  <a:t>) </a:t>
                </a:r>
                <a:r>
                  <a:rPr lang="zh-CN" altLang="zh-CN" dirty="0"/>
                  <a:t>和小的聚类</a:t>
                </a:r>
                <a:r>
                  <a:rPr lang="en-US" altLang="zh-CN" dirty="0"/>
                  <a:t>(</a:t>
                </a:r>
                <a:r>
                  <a:rPr lang="zh-CN" altLang="zh-CN" dirty="0"/>
                  <a:t>指：结点间连接不密集</a:t>
                </a:r>
                <a:r>
                  <a:rPr lang="en-US" altLang="zh-CN" dirty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zh-CN" dirty="0"/>
                  <a:t>特点：</a:t>
                </a:r>
                <a:r>
                  <a:rPr lang="en-US" altLang="zh-CN" dirty="0"/>
                  <a:t>r</a:t>
                </a:r>
                <a:r>
                  <a:rPr lang="zh-CN" altLang="zh-CN" dirty="0"/>
                  <a:t>小于</a:t>
                </a:r>
                <a:r>
                  <a:rPr lang="en-US" altLang="zh-CN" dirty="0"/>
                  <a:t>3</a:t>
                </a:r>
                <a:r>
                  <a:rPr lang="zh-CN" altLang="zh-CN" dirty="0"/>
                  <a:t>的 幂律图</a:t>
                </a:r>
                <a:r>
                  <a:rPr lang="en-US" altLang="zh-CN" dirty="0"/>
                  <a:t> (Power-law Graph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无尺度网络</a:t>
                </a:r>
                <a:r>
                  <a:rPr lang="en-US" altLang="zh-CN" dirty="0"/>
                  <a:t>) </a:t>
                </a:r>
                <a:r>
                  <a:rPr lang="zh-CN" altLang="zh-CN" dirty="0"/>
                  <a:t>面对随机结点失效的容错性非常高</a:t>
                </a:r>
                <a:endParaRPr lang="en-US" altLang="zh-CN" dirty="0"/>
              </a:p>
              <a:p>
                <a:endParaRPr lang="zh-CN" altLang="zh-CN" dirty="0"/>
              </a:p>
              <a:p>
                <a:endParaRPr lang="zh-CN" altLang="en-US" dirty="0"/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DCA9C0-1315-451E-BAC7-69AAB26DD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2500" r="-3333" b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A2D1F5-90D5-47E4-9E90-52E2F945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38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13639</TotalTime>
  <Words>6072</Words>
  <Application>Microsoft Office PowerPoint</Application>
  <PresentationFormat>全屏显示(4:3)</PresentationFormat>
  <Paragraphs>907</Paragraphs>
  <Slides>50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 Unicode MS</vt:lpstr>
      <vt:lpstr>楷体_GB2312</vt:lpstr>
      <vt:lpstr>宋体</vt:lpstr>
      <vt:lpstr>微软雅黑</vt:lpstr>
      <vt:lpstr>Arial</vt:lpstr>
      <vt:lpstr>Calibri</vt:lpstr>
      <vt:lpstr>Cambria Math</vt:lpstr>
      <vt:lpstr>Times New Roman</vt:lpstr>
      <vt:lpstr>Office 主题</vt:lpstr>
      <vt:lpstr>第7章 图</vt:lpstr>
      <vt:lpstr>目录</vt:lpstr>
      <vt:lpstr>1. 图 (Graph)</vt:lpstr>
      <vt:lpstr>术语-图、子图</vt:lpstr>
      <vt:lpstr>术语-图的分类</vt:lpstr>
      <vt:lpstr>术语-图的分类</vt:lpstr>
      <vt:lpstr>术语-图的分类</vt:lpstr>
      <vt:lpstr>术语-权</vt:lpstr>
      <vt:lpstr>网络的实例</vt:lpstr>
      <vt:lpstr>图的表征学习(Representation learning on graphs)</vt:lpstr>
      <vt:lpstr>术语-路径(path)</vt:lpstr>
      <vt:lpstr>术语-路径(path)</vt:lpstr>
      <vt:lpstr>术语-连通图</vt:lpstr>
      <vt:lpstr>术语-连通图</vt:lpstr>
      <vt:lpstr>术语-重连通图</vt:lpstr>
      <vt:lpstr>术语-度</vt:lpstr>
      <vt:lpstr>术语-度</vt:lpstr>
      <vt:lpstr>例子</vt:lpstr>
      <vt:lpstr>图的应用实例：城市公交</vt:lpstr>
      <vt:lpstr>图的应用实例</vt:lpstr>
      <vt:lpstr>图的设计：图的基本操作</vt:lpstr>
      <vt:lpstr>图的设计：图的基本操作</vt:lpstr>
      <vt:lpstr>图的设计：图的基本操作</vt:lpstr>
      <vt:lpstr>2. 图的存储结构</vt:lpstr>
      <vt:lpstr>2.1 数组(邻接矩阵，adjacency matrix)表示法</vt:lpstr>
      <vt:lpstr>无向图：无权图的数组表示</vt:lpstr>
      <vt:lpstr>无向图：带权图的数组表示</vt:lpstr>
      <vt:lpstr>有向图：无权图的邻接矩阵表示</vt:lpstr>
      <vt:lpstr>有向图：带权图的邻接矩阵表示</vt:lpstr>
      <vt:lpstr>图的数组表示</vt:lpstr>
      <vt:lpstr>采用数组构造无向图</vt:lpstr>
      <vt:lpstr>输出无向图</vt:lpstr>
      <vt:lpstr>2.2邻接表(Adjacency List)法</vt:lpstr>
      <vt:lpstr>邻接表的实现</vt:lpstr>
      <vt:lpstr>例子：无向图的邻接表表示</vt:lpstr>
      <vt:lpstr>例子：有向图的邻接表表示</vt:lpstr>
      <vt:lpstr>邻接表的特点</vt:lpstr>
      <vt:lpstr>采用邻接表构造无向图</vt:lpstr>
      <vt:lpstr>输出无向图</vt:lpstr>
      <vt:lpstr>图的顶点定位</vt:lpstr>
      <vt:lpstr>定位图的邻接顶点</vt:lpstr>
      <vt:lpstr>邻接矩阵 vs. 邻接表</vt:lpstr>
      <vt:lpstr>2.3 十字链表 (Orthogonal linked list) 法</vt:lpstr>
      <vt:lpstr>十字链表的实现</vt:lpstr>
      <vt:lpstr>例子：有向图的十字链表表示</vt:lpstr>
      <vt:lpstr>例子：有向图的十字链表表示</vt:lpstr>
      <vt:lpstr>采用十字链表构造有向图</vt:lpstr>
      <vt:lpstr>2.4邻接多重表 (Adjacency Multilist)法</vt:lpstr>
      <vt:lpstr>邻接多重表的定义</vt:lpstr>
      <vt:lpstr>邻接多重表与邻接表的区别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746</cp:revision>
  <cp:lastPrinted>2017-05-01T02:36:14Z</cp:lastPrinted>
  <dcterms:created xsi:type="dcterms:W3CDTF">2015-07-19T09:35:25Z</dcterms:created>
  <dcterms:modified xsi:type="dcterms:W3CDTF">2025-04-20T10:23:37Z</dcterms:modified>
</cp:coreProperties>
</file>